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874250"/>
  <p:embeddedFontLst>
    <p:embeddedFont>
      <p:font typeface="Poppins" panose="020B0604020202020204" charset="0"/>
      <p:regular r:id="rId12"/>
      <p:bold r:id="rId13"/>
      <p:italic r:id="rId14"/>
      <p:boldItalic r:id="rId15"/>
    </p:embeddedFont>
    <p:embeddedFont>
      <p:font typeface="Times" panose="02020603050405020304" pitchFamily="18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164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font" Target="fonts/font7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font" Target="fonts/font8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1275" y="0"/>
            <a:ext cx="2946400" cy="4937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380538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1275" y="9380538"/>
            <a:ext cx="2946400" cy="493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"/>
                <a:ea typeface="Times"/>
                <a:cs typeface="Times"/>
                <a:sym typeface="Times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70233948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321537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2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65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060773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56fb035ad6_0_0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g56fb035ad6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800" cy="370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55796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903996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4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97351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5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7459510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581611e92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581611e92c_0_1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g581611e92c_0_1:notes"/>
          <p:cNvSpPr txBox="1">
            <a:spLocks noGrp="1"/>
          </p:cNvSpPr>
          <p:nvPr>
            <p:ph type="sldNum" idx="12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362475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581611e92c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800" cy="3702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581611e92c_0_8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800" cy="44433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g581611e92c_0_8:notes"/>
          <p:cNvSpPr txBox="1">
            <a:spLocks noGrp="1"/>
          </p:cNvSpPr>
          <p:nvPr>
            <p:ph type="sldNum" idx="12"/>
          </p:nvPr>
        </p:nvSpPr>
        <p:spPr>
          <a:xfrm>
            <a:off x="3851275" y="9380538"/>
            <a:ext cx="2946300" cy="4938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31131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9:notes"/>
          <p:cNvSpPr txBox="1">
            <a:spLocks noGrp="1"/>
          </p:cNvSpPr>
          <p:nvPr>
            <p:ph type="body" idx="1"/>
          </p:nvPr>
        </p:nvSpPr>
        <p:spPr>
          <a:xfrm>
            <a:off x="906463" y="4691063"/>
            <a:ext cx="4984750" cy="4443412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44797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標題投影片" type="title">
  <p:cSld name="TITL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2"/>
          <p:cNvSpPr/>
          <p:nvPr/>
        </p:nvSpPr>
        <p:spPr>
          <a:xfrm>
            <a:off x="0" y="0"/>
            <a:ext cx="12192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9" name="Google Shape;19;p2"/>
          <p:cNvCxnSpPr/>
          <p:nvPr/>
        </p:nvCxnSpPr>
        <p:spPr>
          <a:xfrm>
            <a:off x="914400" y="3276600"/>
            <a:ext cx="7543800" cy="0"/>
          </a:xfrm>
          <a:prstGeom prst="straightConnector1">
            <a:avLst/>
          </a:prstGeom>
          <a:noFill/>
          <a:ln w="28575" cap="flat" cmpd="sng">
            <a:solidFill>
              <a:srgbClr val="003399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Google Shape;20;p2"/>
          <p:cNvSpPr/>
          <p:nvPr/>
        </p:nvSpPr>
        <p:spPr>
          <a:xfrm>
            <a:off x="914400" y="609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"/>
          <p:cNvSpPr/>
          <p:nvPr/>
        </p:nvSpPr>
        <p:spPr>
          <a:xfrm>
            <a:off x="609600" y="2514600"/>
            <a:ext cx="1219200" cy="43434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lvl="0" algn="ctr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None/>
              <a:defRPr/>
            </a:lvl1pPr>
            <a:lvl2pPr lvl="1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lvl="2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lvl="3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lvl="4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lvl="5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lvl="6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lvl="7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lvl="8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直排文字" type="vertTx">
  <p:cSld name="VERTICAL_TEXT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body" idx="1"/>
          </p:nvPr>
        </p:nvSpPr>
        <p:spPr>
          <a:xfrm rot="5400000">
            <a:off x="2552700" y="-114300"/>
            <a:ext cx="4648200" cy="777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marL="914400" lvl="1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直排標題及文字" type="vertTitleAndTx">
  <p:cSld name="VERTICAL_TITLE_AND_VERTICAL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title"/>
          </p:nvPr>
        </p:nvSpPr>
        <p:spPr>
          <a:xfrm rot="5400000">
            <a:off x="4873625" y="2206625"/>
            <a:ext cx="5835650" cy="194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 rot="5400000">
            <a:off x="911225" y="339725"/>
            <a:ext cx="5835650" cy="567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marL="914400" lvl="1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 type="obj">
  <p:cSld name="OBJECT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❑"/>
              <a:defRPr/>
            </a:lvl1pPr>
            <a:lvl2pPr marL="914400" lvl="1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區段標題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4000" b="1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lvl="0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2286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None/>
              <a:defRPr sz="1800"/>
            </a:lvl2pPr>
            <a:lvl3pPr marL="1371600" lvl="2" indent="-228600" algn="l">
              <a:spcBef>
                <a:spcPts val="400"/>
              </a:spcBef>
              <a:spcAft>
                <a:spcPts val="0"/>
              </a:spcAft>
              <a:buSzPts val="1600"/>
              <a:buNone/>
              <a:defRPr sz="1600"/>
            </a:lvl3pPr>
            <a:lvl4pPr marL="1828800" lvl="3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4pPr>
            <a:lvl5pPr marL="2286000" lvl="4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5pPr>
            <a:lvl6pPr marL="2743200" lvl="5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6pPr>
            <a:lvl7pPr marL="3200400" lvl="6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7pPr>
            <a:lvl8pPr marL="3657600" lvl="7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8pPr>
            <a:lvl9pPr marL="4114800" lvl="8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sz="14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兩項物件" type="twoObj">
  <p:cSld name="TWO_OBJECT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4064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❑"/>
              <a:defRPr sz="2800"/>
            </a:lvl1pPr>
            <a:lvl2pPr marL="914400" lvl="1" indent="-3810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2pPr>
            <a:lvl3pPr marL="1371600" lvl="2" indent="-355600" algn="l">
              <a:spcBef>
                <a:spcPts val="500"/>
              </a:spcBef>
              <a:spcAft>
                <a:spcPts val="0"/>
              </a:spcAft>
              <a:buSzPts val="2000"/>
              <a:buChar char="⮚"/>
              <a:defRPr sz="2000"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2"/>
          </p:nvPr>
        </p:nvSpPr>
        <p:spPr>
          <a:xfrm>
            <a:off x="4953000" y="1447800"/>
            <a:ext cx="38100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4064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Char char="❑"/>
              <a:defRPr sz="2800"/>
            </a:lvl1pPr>
            <a:lvl2pPr marL="914400" lvl="1" indent="-3810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  <a:defRPr sz="2400"/>
            </a:lvl2pPr>
            <a:lvl3pPr marL="1371600" lvl="2" indent="-355600" algn="l">
              <a:spcBef>
                <a:spcPts val="500"/>
              </a:spcBef>
              <a:spcAft>
                <a:spcPts val="0"/>
              </a:spcAft>
              <a:buSzPts val="2000"/>
              <a:buChar char="⮚"/>
              <a:defRPr sz="2000"/>
            </a:lvl3pPr>
            <a:lvl4pPr marL="1828800" lvl="3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–"/>
              <a:defRPr sz="1800"/>
            </a:lvl4pPr>
            <a:lvl5pPr marL="2286000" lvl="4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5pPr>
            <a:lvl6pPr marL="2743200" lvl="5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6pPr>
            <a:lvl7pPr marL="3200400" lvl="6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7pPr>
            <a:lvl8pPr marL="3657600" lvl="7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8pPr>
            <a:lvl9pPr marL="4114800" lvl="8" indent="-342900" algn="l"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Char char="»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比對" type="twoTxTwoObj">
  <p:cSld name="TWO_OBJECTS_WITH_TEX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4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810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  <a:defRPr sz="2400"/>
            </a:lvl1pPr>
            <a:lvl2pPr marL="914400" lvl="1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 sz="1800"/>
            </a:lvl3pPr>
            <a:lvl4pPr marL="1828800" lvl="3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marL="457200" lvl="0" indent="-2286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1"/>
            </a:lvl2pPr>
            <a:lvl3pPr marL="1371600" lvl="2" indent="-228600" algn="l">
              <a:spcBef>
                <a:spcPts val="450"/>
              </a:spcBef>
              <a:spcAft>
                <a:spcPts val="0"/>
              </a:spcAft>
              <a:buSzPts val="1800"/>
              <a:buNone/>
              <a:defRPr sz="1800" b="1"/>
            </a:lvl3pPr>
            <a:lvl4pPr marL="1828800" lvl="3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4pPr>
            <a:lvl5pPr marL="2286000" lvl="4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5pPr>
            <a:lvl6pPr marL="2743200" lvl="5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6pPr>
            <a:lvl7pPr marL="3200400" lvl="6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7pPr>
            <a:lvl8pPr marL="3657600" lvl="7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8pPr>
            <a:lvl9pPr marL="4114800" lvl="8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38100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  <a:defRPr sz="2400"/>
            </a:lvl1pPr>
            <a:lvl2pPr marL="914400" lvl="1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/>
            </a:lvl2pPr>
            <a:lvl3pPr marL="1371600" lvl="2" indent="-342900" algn="l">
              <a:spcBef>
                <a:spcPts val="450"/>
              </a:spcBef>
              <a:spcAft>
                <a:spcPts val="0"/>
              </a:spcAft>
              <a:buSzPts val="1800"/>
              <a:buChar char="⮚"/>
              <a:defRPr sz="1800"/>
            </a:lvl3pPr>
            <a:lvl4pPr marL="1828800" lvl="3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/>
            </a:lvl4pPr>
            <a:lvl5pPr marL="2286000" lvl="4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5pPr>
            <a:lvl6pPr marL="2743200" lvl="5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6pPr>
            <a:lvl7pPr marL="3200400" lvl="6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7pPr>
            <a:lvl8pPr marL="3657600" lvl="7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8pPr>
            <a:lvl9pPr marL="4114800" lvl="8" indent="-330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»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只有標題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空白" type="blank">
  <p:cSld name="BLANK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內容" type="objTx">
  <p:cSld name="OBJECT_WITH_CAPTION_TEX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43180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Char char="❑"/>
              <a:defRPr sz="3200"/>
            </a:lvl1pPr>
            <a:lvl2pPr marL="914400" lvl="1" indent="-406400" algn="l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Char char="•"/>
              <a:defRPr sz="2800"/>
            </a:lvl2pPr>
            <a:lvl3pPr marL="1371600" lvl="2" indent="-381000" algn="l">
              <a:spcBef>
                <a:spcPts val="600"/>
              </a:spcBef>
              <a:spcAft>
                <a:spcPts val="0"/>
              </a:spcAft>
              <a:buSzPts val="2400"/>
              <a:buChar char="⮚"/>
              <a:defRPr sz="2400"/>
            </a:lvl3pPr>
            <a:lvl4pPr marL="1828800" lvl="3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–"/>
              <a:defRPr sz="2000"/>
            </a:lvl4pPr>
            <a:lvl5pPr marL="2286000" lvl="4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5pPr>
            <a:lvl6pPr marL="2743200" lvl="5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6pPr>
            <a:lvl7pPr marL="3200400" lvl="6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7pPr>
            <a:lvl8pPr marL="3657600" lvl="7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8pPr>
            <a:lvl9pPr marL="4114800" lvl="8" indent="-355600" algn="l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含標題的圖片" type="picTx">
  <p:cSld name="PICTURE_WITH_CAPTIO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/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2000" b="1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Noto Sans Symbols"/>
              <a:buNone/>
              <a:defRPr sz="3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Times New Roman"/>
              <a:buNone/>
              <a:defRPr sz="2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600"/>
              </a:spcBef>
              <a:spcAft>
                <a:spcPts val="0"/>
              </a:spcAft>
              <a:buClr>
                <a:schemeClr val="lt2"/>
              </a:buClr>
              <a:buSzPts val="2400"/>
              <a:buFont typeface="Noto Sans Symbols"/>
              <a:buNone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None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lvl="0" indent="-228600" algn="l">
              <a:spcBef>
                <a:spcPts val="35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Times New Roman"/>
              <a:buNone/>
              <a:defRPr sz="1200"/>
            </a:lvl2pPr>
            <a:lvl3pPr marL="1371600" lvl="2" indent="-228600" algn="l">
              <a:spcBef>
                <a:spcPts val="250"/>
              </a:spcBef>
              <a:spcAft>
                <a:spcPts val="0"/>
              </a:spcAft>
              <a:buSzPts val="1000"/>
              <a:buNone/>
              <a:defRPr sz="1000"/>
            </a:lvl3pPr>
            <a:lvl4pPr marL="1828800" lvl="3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4pPr>
            <a:lvl5pPr marL="2286000" lvl="4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5pPr>
            <a:lvl6pPr marL="2743200" lvl="5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6pPr>
            <a:lvl7pPr marL="3200400" lvl="6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7pPr>
            <a:lvl8pPr marL="3657600" lvl="7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8pPr>
            <a:lvl9pPr marL="4114800" lvl="8" indent="-228600" algn="l">
              <a:spcBef>
                <a:spcPts val="225"/>
              </a:spcBef>
              <a:spcAft>
                <a:spcPts val="0"/>
              </a:spcAft>
              <a:buClr>
                <a:schemeClr val="dk1"/>
              </a:buClr>
              <a:buSzPts val="900"/>
              <a:buFont typeface="Times New Roman"/>
              <a:buNone/>
              <a:defRPr sz="9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400" b="0" i="0" u="none" strike="noStrike" cap="none">
                <a:solidFill>
                  <a:srgbClr val="33339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/>
          <a:lstStyle>
            <a:lvl1pPr marL="457200" marR="0" lvl="0" indent="-381000" algn="l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  <a:defRPr sz="24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•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342900" algn="l" rtl="0">
              <a:spcBef>
                <a:spcPts val="45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⮚"/>
              <a:defRPr sz="18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330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Times New Roman"/>
              <a:buChar char="–"/>
              <a:defRPr sz="16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355600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Times New Roman"/>
              <a:buChar char="»"/>
              <a:defRPr sz="20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0" y="0"/>
            <a:ext cx="609600" cy="6858000"/>
          </a:xfrm>
          <a:prstGeom prst="rect">
            <a:avLst/>
          </a:prstGeom>
          <a:gradFill>
            <a:gsLst>
              <a:gs pos="0">
                <a:srgbClr val="0282E2"/>
              </a:gs>
              <a:gs pos="100000">
                <a:srgbClr val="FFFFFF"/>
              </a:gs>
            </a:gsLst>
            <a:lin ang="54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1"/>
          <p:cNvSpPr txBox="1"/>
          <p:nvPr/>
        </p:nvSpPr>
        <p:spPr>
          <a:xfrm rot="5400000">
            <a:off x="-2016918" y="2242344"/>
            <a:ext cx="4668837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0" i="1" u="none" strike="noStrike" cap="non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Computer Center, CS, NCTU</a:t>
            </a:r>
            <a:endParaRPr/>
          </a:p>
        </p:txBody>
      </p:sp>
      <p:sp>
        <p:nvSpPr>
          <p:cNvPr id="14" name="Google Shape;14;p1"/>
          <p:cNvSpPr/>
          <p:nvPr/>
        </p:nvSpPr>
        <p:spPr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1"/>
          <p:cNvSpPr/>
          <p:nvPr/>
        </p:nvSpPr>
        <p:spPr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21600" tIns="0" rIns="0" bIns="46800" anchor="b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400" b="0" i="0" u="none" strike="noStrike" cap="none">
                <a:solidFill>
                  <a:schemeClr val="lt1"/>
                </a:solidFill>
                <a:latin typeface="Poppins"/>
                <a:ea typeface="Poppins"/>
                <a:cs typeface="Poppins"/>
                <a:sym typeface="Poppins"/>
              </a:rPr>
              <a:t>‹#›</a:t>
            </a:fld>
            <a:endParaRPr sz="1400" b="0" i="0" u="none" strike="noStrike" cap="none">
              <a:solidFill>
                <a:schemeClr val="lt1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6" name="Google Shape;16;p1"/>
          <p:cNvSpPr/>
          <p:nvPr/>
        </p:nvSpPr>
        <p:spPr>
          <a:xfrm>
            <a:off x="990600" y="1182688"/>
            <a:ext cx="7772400" cy="36512"/>
          </a:xfrm>
          <a:prstGeom prst="rect">
            <a:avLst/>
          </a:prstGeom>
          <a:gradFill>
            <a:gsLst>
              <a:gs pos="0">
                <a:srgbClr val="C0C0C0"/>
              </a:gs>
              <a:gs pos="100000">
                <a:srgbClr val="FFFFFF"/>
              </a:gs>
            </a:gsLst>
            <a:lin ang="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dnsviz/dnsviz.gi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ta@nasa.cs.nctu.edu.tw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 txBox="1">
            <a:spLocks noGrp="1"/>
          </p:cNvSpPr>
          <p:nvPr>
            <p:ph type="ctrTitle"/>
          </p:nvPr>
        </p:nvSpPr>
        <p:spPr>
          <a:xfrm>
            <a:off x="2124075" y="2205038"/>
            <a:ext cx="6553200" cy="966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Network Administration HW3</a:t>
            </a:r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subTitle" idx="1"/>
          </p:nvPr>
        </p:nvSpPr>
        <p:spPr>
          <a:xfrm>
            <a:off x="2128838" y="3400425"/>
            <a:ext cx="6400800" cy="209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en-US"/>
              <a:t>yca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Purpose</a:t>
            </a:r>
            <a:endParaRPr/>
          </a:p>
        </p:txBody>
      </p:sp>
      <p:sp>
        <p:nvSpPr>
          <p:cNvPr id="68" name="Google Shape;68;p14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/>
              <a:t>Knowing the basic usage of DNS server.</a:t>
            </a:r>
            <a:endParaRPr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2400"/>
              <a:buChar char="❑"/>
            </a:pPr>
            <a:r>
              <a:rPr lang="en-US"/>
              <a:t>Knowing the basic configuration of BIND.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Overview</a:t>
            </a:r>
            <a:endParaRPr/>
          </a:p>
        </p:txBody>
      </p:sp>
      <p:pic>
        <p:nvPicPr>
          <p:cNvPr id="74" name="Google Shape;74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01500" y="1255600"/>
            <a:ext cx="4750585" cy="5149851"/>
          </a:xfrm>
          <a:prstGeom prst="rect">
            <a:avLst/>
          </a:prstGeom>
          <a:noFill/>
          <a:ln>
            <a:noFill/>
          </a:ln>
        </p:spPr>
      </p:pic>
      <p:sp>
        <p:nvSpPr>
          <p:cNvPr id="75" name="Google Shape;75;p15"/>
          <p:cNvSpPr txBox="1"/>
          <p:nvPr/>
        </p:nvSpPr>
        <p:spPr>
          <a:xfrm>
            <a:off x="6829450" y="5542550"/>
            <a:ext cx="1873500" cy="80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>
                <a:latin typeface="Times New Roman"/>
                <a:ea typeface="Times New Roman"/>
                <a:cs typeface="Times New Roman"/>
                <a:sym typeface="Times New Roman"/>
              </a:rPr>
              <a:t>...</a:t>
            </a:r>
            <a:endParaRPr sz="240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574400" cy="5001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 dirty="0"/>
              <a:t>Use “</a:t>
            </a:r>
            <a:r>
              <a:rPr lang="en-US" dirty="0">
                <a:solidFill>
                  <a:srgbClr val="FF0000"/>
                </a:solidFill>
              </a:rPr>
              <a:t>{</a:t>
            </a:r>
            <a:r>
              <a:rPr lang="en-US" dirty="0" err="1">
                <a:solidFill>
                  <a:srgbClr val="FF0000"/>
                </a:solidFill>
              </a:rPr>
              <a:t>student_ID</a:t>
            </a:r>
            <a:r>
              <a:rPr lang="en-US" dirty="0">
                <a:solidFill>
                  <a:srgbClr val="FF0000"/>
                </a:solidFill>
              </a:rPr>
              <a:t>}.</a:t>
            </a:r>
            <a:r>
              <a:rPr lang="en-US" dirty="0" err="1">
                <a:solidFill>
                  <a:srgbClr val="FF0000"/>
                </a:solidFill>
              </a:rPr>
              <a:t>nasa</a:t>
            </a:r>
            <a:r>
              <a:rPr lang="en-US" dirty="0">
                <a:solidFill>
                  <a:srgbClr val="FF0000"/>
                </a:solidFill>
              </a:rPr>
              <a:t>.</a:t>
            </a:r>
            <a:r>
              <a:rPr lang="en-US" dirty="0"/>
              <a:t>” as your domain name.</a:t>
            </a:r>
            <a:endParaRPr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Char char="❑"/>
            </a:pPr>
            <a:r>
              <a:rPr lang="en-US" dirty="0"/>
              <a:t>ns1.{</a:t>
            </a:r>
            <a:r>
              <a:rPr lang="en-US" dirty="0" err="1"/>
              <a:t>student_ID</a:t>
            </a:r>
            <a:r>
              <a:rPr lang="en-US" dirty="0"/>
              <a:t>}.</a:t>
            </a:r>
            <a:r>
              <a:rPr lang="en-US" dirty="0" err="1"/>
              <a:t>nasa</a:t>
            </a:r>
            <a:r>
              <a:rPr lang="en-US" dirty="0"/>
              <a:t>.</a:t>
            </a:r>
            <a:endParaRPr dirty="0"/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IP: </a:t>
            </a:r>
            <a:r>
              <a:rPr lang="en-US" dirty="0">
                <a:solidFill>
                  <a:srgbClr val="FF0000"/>
                </a:solidFill>
              </a:rPr>
              <a:t>10.113.x.1</a:t>
            </a:r>
            <a:endParaRPr dirty="0"/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 dirty="0"/>
              <a:t>Master zone</a:t>
            </a:r>
            <a:endParaRPr dirty="0"/>
          </a:p>
          <a:p>
            <a:pPr marL="1257300" lvl="2" indent="-342900">
              <a:spcBef>
                <a:spcPts val="0"/>
              </a:spcBef>
              <a:buClr>
                <a:schemeClr val="dk1"/>
              </a:buClr>
              <a:buFont typeface="Wingdings" panose="05000000000000000000" pitchFamily="2" charset="2"/>
              <a:buChar char="ü"/>
            </a:pPr>
            <a:r>
              <a:rPr lang="en-US" dirty="0"/>
              <a:t>{</a:t>
            </a:r>
            <a:r>
              <a:rPr lang="en-US" dirty="0" err="1"/>
              <a:t>student_ID</a:t>
            </a:r>
            <a:r>
              <a:rPr lang="en-US" dirty="0"/>
              <a:t>}.</a:t>
            </a:r>
            <a:r>
              <a:rPr lang="en-US" dirty="0" err="1" smtClean="0"/>
              <a:t>nasa</a:t>
            </a:r>
            <a:r>
              <a:rPr lang="en-US" dirty="0" smtClean="0"/>
              <a:t>.</a:t>
            </a:r>
          </a:p>
          <a:p>
            <a:pPr marL="1257300" lvl="2" indent="-342900">
              <a:spcBef>
                <a:spcPts val="0"/>
              </a:spcBef>
              <a:buClr>
                <a:schemeClr val="dk1"/>
              </a:buClr>
              <a:buFont typeface="Wingdings" panose="05000000000000000000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sec</a:t>
            </a:r>
            <a:r>
              <a:rPr lang="en-US" dirty="0">
                <a:solidFill>
                  <a:schemeClr val="tx1"/>
                </a:solidFill>
              </a:rPr>
              <a:t>.{</a:t>
            </a:r>
            <a:r>
              <a:rPr lang="en-US" dirty="0" err="1">
                <a:solidFill>
                  <a:schemeClr val="tx1"/>
                </a:solidFill>
              </a:rPr>
              <a:t>student_ID</a:t>
            </a:r>
            <a:r>
              <a:rPr lang="en-US" dirty="0">
                <a:solidFill>
                  <a:schemeClr val="tx1"/>
                </a:solidFill>
              </a:rPr>
              <a:t>}.</a:t>
            </a:r>
            <a:r>
              <a:rPr lang="en-US" dirty="0" err="1">
                <a:solidFill>
                  <a:schemeClr val="tx1"/>
                </a:solidFill>
              </a:rPr>
              <a:t>nasa</a:t>
            </a:r>
            <a:r>
              <a:rPr lang="en-US" dirty="0">
                <a:solidFill>
                  <a:schemeClr val="tx1"/>
                </a:solidFill>
              </a:rPr>
              <a:t>.</a:t>
            </a:r>
            <a:endParaRPr dirty="0">
              <a:solidFill>
                <a:schemeClr val="tx1"/>
              </a:solidFill>
            </a:endParaRPr>
          </a:p>
          <a:p>
            <a:pPr marL="342900" lvl="0" indent="-317500" algn="l" rtl="0">
              <a:spcBef>
                <a:spcPts val="0"/>
              </a:spcBef>
              <a:spcAft>
                <a:spcPts val="0"/>
              </a:spcAft>
              <a:buSzPts val="2400"/>
              <a:buChar char="❑"/>
            </a:pPr>
            <a:r>
              <a:rPr lang="en-US" dirty="0"/>
              <a:t>ns2.{</a:t>
            </a:r>
            <a:r>
              <a:rPr lang="en-US" dirty="0" err="1"/>
              <a:t>student_ID</a:t>
            </a:r>
            <a:r>
              <a:rPr lang="en-US" dirty="0"/>
              <a:t>}.</a:t>
            </a:r>
            <a:r>
              <a:rPr lang="en-US" dirty="0" err="1"/>
              <a:t>nasa</a:t>
            </a:r>
            <a:r>
              <a:rPr lang="en-US" dirty="0"/>
              <a:t>.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Times New Roman"/>
              <a:buChar char="•"/>
            </a:pPr>
            <a:r>
              <a:rPr lang="en-US" dirty="0"/>
              <a:t>Slave zone</a:t>
            </a:r>
            <a:endParaRPr dirty="0"/>
          </a:p>
          <a:p>
            <a:pPr marL="1257300" lvl="2" indent="-342900">
              <a:spcBef>
                <a:spcPts val="0"/>
              </a:spcBef>
              <a:buClr>
                <a:schemeClr val="dk1"/>
              </a:buClr>
              <a:buFont typeface="Wingdings" panose="05000000000000000000" pitchFamily="2" charset="2"/>
              <a:buChar char="ü"/>
            </a:pPr>
            <a:r>
              <a:rPr lang="en-US" dirty="0"/>
              <a:t>{</a:t>
            </a:r>
            <a:r>
              <a:rPr lang="en-US" dirty="0" err="1"/>
              <a:t>student_ID</a:t>
            </a:r>
            <a:r>
              <a:rPr lang="en-US" dirty="0"/>
              <a:t>}.</a:t>
            </a:r>
            <a:r>
              <a:rPr lang="en-US" dirty="0" err="1"/>
              <a:t>nasa</a:t>
            </a:r>
            <a:r>
              <a:rPr lang="en-US" dirty="0"/>
              <a:t>.</a:t>
            </a:r>
            <a:endParaRPr dirty="0"/>
          </a:p>
          <a:p>
            <a:pPr marL="1257300" lvl="2" indent="-342900">
              <a:spcBef>
                <a:spcPts val="0"/>
              </a:spcBef>
              <a:buClr>
                <a:schemeClr val="dk1"/>
              </a:buClr>
              <a:buFont typeface="Wingdings" panose="05000000000000000000" pitchFamily="2" charset="2"/>
              <a:buChar char="ü"/>
            </a:pPr>
            <a:r>
              <a:rPr lang="en-US" dirty="0"/>
              <a:t>sec.{</a:t>
            </a:r>
            <a:r>
              <a:rPr lang="en-US" dirty="0" err="1"/>
              <a:t>student_ID</a:t>
            </a:r>
            <a:r>
              <a:rPr lang="en-US" dirty="0"/>
              <a:t>}.</a:t>
            </a:r>
            <a:r>
              <a:rPr lang="en-US" dirty="0" err="1"/>
              <a:t>nasa</a:t>
            </a:r>
            <a:r>
              <a:rPr lang="en-US" dirty="0"/>
              <a:t>.</a:t>
            </a:r>
            <a:endParaRPr dirty="0"/>
          </a:p>
          <a:p>
            <a:pPr marL="342900" lvl="0" indent="-317500" algn="l" rtl="0">
              <a:spcBef>
                <a:spcPts val="0"/>
              </a:spcBef>
              <a:spcAft>
                <a:spcPts val="0"/>
              </a:spcAft>
              <a:buSzPts val="2400"/>
              <a:buChar char="❑"/>
            </a:pPr>
            <a:r>
              <a:rPr lang="en-US" dirty="0"/>
              <a:t>You can find a teammate and do this homework together.</a:t>
            </a:r>
            <a:endParaRPr dirty="0"/>
          </a:p>
        </p:txBody>
      </p:sp>
      <p:sp>
        <p:nvSpPr>
          <p:cNvPr id="81" name="Google Shape;81;p16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Overview (Cont.)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Overview (Cont.)</a:t>
            </a:r>
            <a:endParaRPr/>
          </a:p>
        </p:txBody>
      </p:sp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8363" y="1279725"/>
            <a:ext cx="7416865" cy="51498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8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Requirements</a:t>
            </a:r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86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❑"/>
            </a:pPr>
            <a:r>
              <a:rPr lang="en-US" dirty="0">
                <a:solidFill>
                  <a:srgbClr val="000000"/>
                </a:solidFill>
              </a:rPr>
              <a:t>Setup a DNS servers with BIND.</a:t>
            </a:r>
            <a:endParaRPr dirty="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ns1.{</a:t>
            </a:r>
            <a:r>
              <a:rPr lang="en-US" dirty="0" err="1">
                <a:solidFill>
                  <a:srgbClr val="000000"/>
                </a:solidFill>
              </a:rPr>
              <a:t>student_ID</a:t>
            </a:r>
            <a:r>
              <a:rPr lang="en-US" dirty="0">
                <a:solidFill>
                  <a:srgbClr val="000000"/>
                </a:solidFill>
              </a:rPr>
              <a:t>}.</a:t>
            </a:r>
            <a:r>
              <a:rPr lang="en-US" dirty="0" err="1">
                <a:solidFill>
                  <a:srgbClr val="000000"/>
                </a:solidFill>
              </a:rPr>
              <a:t>nasa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Serve your own domain.</a:t>
            </a:r>
            <a:endParaRPr dirty="0">
              <a:solidFill>
                <a:srgbClr val="000000"/>
              </a:solidFill>
            </a:endParaRPr>
          </a:p>
          <a:p>
            <a:pPr marL="1200150" marR="0" lvl="2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</a:rPr>
              <a:t>{</a:t>
            </a:r>
            <a:r>
              <a:rPr lang="en-US" dirty="0" err="1">
                <a:solidFill>
                  <a:srgbClr val="000000"/>
                </a:solidFill>
              </a:rPr>
              <a:t>student_ID</a:t>
            </a:r>
            <a:r>
              <a:rPr lang="en-US" dirty="0">
                <a:solidFill>
                  <a:srgbClr val="000000"/>
                </a:solidFill>
              </a:rPr>
              <a:t>}.</a:t>
            </a:r>
            <a:r>
              <a:rPr lang="en-US" dirty="0" err="1">
                <a:solidFill>
                  <a:srgbClr val="000000"/>
                </a:solidFill>
              </a:rPr>
              <a:t>nasa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Be able to query from the intranet. (10.113.x.x/16)</a:t>
            </a:r>
            <a:endParaRPr dirty="0">
              <a:solidFill>
                <a:srgbClr val="000000"/>
              </a:solidFill>
            </a:endParaRPr>
          </a:p>
          <a:p>
            <a:pPr marL="342900" marR="0" lvl="0" indent="-3048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❑"/>
            </a:pPr>
            <a:r>
              <a:rPr lang="en-US" dirty="0">
                <a:solidFill>
                  <a:srgbClr val="000000"/>
                </a:solidFill>
              </a:rPr>
              <a:t>Setup another DNS server with BIND</a:t>
            </a:r>
            <a:endParaRPr dirty="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Noto Sans Symbols"/>
              <a:buChar char="•"/>
            </a:pPr>
            <a:r>
              <a:rPr lang="en-US" dirty="0">
                <a:solidFill>
                  <a:srgbClr val="000000"/>
                </a:solidFill>
              </a:rPr>
              <a:t>ns2.{</a:t>
            </a:r>
            <a:r>
              <a:rPr lang="en-US" dirty="0" err="1">
                <a:solidFill>
                  <a:srgbClr val="000000"/>
                </a:solidFill>
              </a:rPr>
              <a:t>student_ID</a:t>
            </a:r>
            <a:r>
              <a:rPr lang="en-US" dirty="0">
                <a:solidFill>
                  <a:srgbClr val="000000"/>
                </a:solidFill>
              </a:rPr>
              <a:t>}.</a:t>
            </a:r>
            <a:r>
              <a:rPr lang="en-US" dirty="0" err="1">
                <a:solidFill>
                  <a:srgbClr val="000000"/>
                </a:solidFill>
              </a:rPr>
              <a:t>nasa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dirty="0">
              <a:solidFill>
                <a:srgbClr val="000000"/>
              </a:solidFill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Slave zone for “{</a:t>
            </a:r>
            <a:r>
              <a:rPr lang="en-US" dirty="0" err="1">
                <a:solidFill>
                  <a:srgbClr val="000000"/>
                </a:solidFill>
              </a:rPr>
              <a:t>student_ID</a:t>
            </a:r>
            <a:r>
              <a:rPr lang="en-US" dirty="0">
                <a:solidFill>
                  <a:srgbClr val="000000"/>
                </a:solidFill>
              </a:rPr>
              <a:t>}.</a:t>
            </a:r>
            <a:r>
              <a:rPr lang="en-US" dirty="0" err="1">
                <a:solidFill>
                  <a:srgbClr val="000000"/>
                </a:solidFill>
              </a:rPr>
              <a:t>nasa</a:t>
            </a:r>
            <a:r>
              <a:rPr lang="en-US" dirty="0">
                <a:solidFill>
                  <a:srgbClr val="000000"/>
                </a:solidFill>
              </a:rPr>
              <a:t>.” synchronized from ns1.</a:t>
            </a:r>
            <a:endParaRPr dirty="0">
              <a:solidFill>
                <a:srgbClr val="000000"/>
              </a:solidFill>
            </a:endParaRPr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Updates should be synchronized</a:t>
            </a:r>
            <a:endParaRPr dirty="0"/>
          </a:p>
          <a:p>
            <a:pPr marL="1200150" lvl="2" indent="-285750">
              <a:spcBef>
                <a:spcPts val="0"/>
              </a:spcBef>
              <a:buClr>
                <a:srgbClr val="000000"/>
              </a:buClr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</a:rPr>
              <a:t>SOA must have same Serial number</a:t>
            </a:r>
            <a:endParaRPr dirty="0">
              <a:solidFill>
                <a:srgbClr val="000000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 dirty="0"/>
              <a:t>Properly query for zone “</a:t>
            </a:r>
            <a:r>
              <a:rPr lang="en-US" dirty="0" err="1"/>
              <a:t>nasa</a:t>
            </a:r>
            <a:r>
              <a:rPr lang="en-US" dirty="0"/>
              <a:t>.” with 10.113.0.254.</a:t>
            </a:r>
            <a:endParaRPr dirty="0"/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You may use slave zone to implement it.</a:t>
            </a:r>
            <a:endParaRPr dirty="0"/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 dirty="0"/>
              <a:t>Security</a:t>
            </a:r>
            <a:endParaRPr dirty="0"/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Only allow zone transfer from Slave and 10.113.0.0/21.</a:t>
            </a:r>
            <a:endParaRPr dirty="0"/>
          </a:p>
          <a:p>
            <a:pPr marL="742950" lvl="1" indent="-28575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No open recursion.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19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Requirements (Cont.)</a:t>
            </a:r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984800" cy="5302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 dirty="0"/>
              <a:t>Add A record for the machines in HW[1-3].</a:t>
            </a:r>
            <a:endParaRPr dirty="0">
              <a:solidFill>
                <a:schemeClr val="hlink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router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ldap1 (LDAP Master)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ldap2 (LDAP Slave)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ns1 (DNS Master)</a:t>
            </a:r>
            <a:endParaRPr dirty="0"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ns2 (DNS Slave)</a:t>
            </a:r>
            <a:endParaRPr dirty="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❑"/>
            </a:pPr>
            <a:r>
              <a:rPr lang="en-US" dirty="0">
                <a:solidFill>
                  <a:srgbClr val="000000"/>
                </a:solidFill>
              </a:rPr>
              <a:t>Add CNAME record</a:t>
            </a:r>
            <a:endParaRPr dirty="0">
              <a:solidFill>
                <a:srgbClr val="000000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 err="1">
                <a:solidFill>
                  <a:srgbClr val="000000"/>
                </a:solidFill>
              </a:rPr>
              <a:t>nasa</a:t>
            </a:r>
            <a:r>
              <a:rPr lang="en-US" dirty="0">
                <a:solidFill>
                  <a:srgbClr val="000000"/>
                </a:solidFill>
              </a:rPr>
              <a:t> =&gt; nasa.cs.nctu.edu.tw.</a:t>
            </a:r>
            <a:endParaRPr dirty="0">
              <a:solidFill>
                <a:srgbClr val="000000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friend =&gt; ns2</a:t>
            </a:r>
            <a:endParaRPr dirty="0">
              <a:solidFill>
                <a:srgbClr val="000000"/>
              </a:solidFill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❑"/>
            </a:pPr>
            <a:r>
              <a:rPr lang="en-US" dirty="0">
                <a:solidFill>
                  <a:srgbClr val="000000"/>
                </a:solidFill>
              </a:rPr>
              <a:t>VIEW</a:t>
            </a:r>
            <a:endParaRPr dirty="0">
              <a:solidFill>
                <a:srgbClr val="000000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Add A record for view.{</a:t>
            </a:r>
            <a:r>
              <a:rPr lang="en-US" dirty="0" err="1">
                <a:solidFill>
                  <a:srgbClr val="000000"/>
                </a:solidFill>
              </a:rPr>
              <a:t>your_domain</a:t>
            </a:r>
            <a:r>
              <a:rPr lang="en-US" dirty="0">
                <a:solidFill>
                  <a:srgbClr val="000000"/>
                </a:solidFill>
              </a:rPr>
              <a:t>}.</a:t>
            </a:r>
            <a:endParaRPr dirty="0">
              <a:solidFill>
                <a:srgbClr val="000000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For queries from 10.113.2.x/24, 10.113.3.x/24</a:t>
            </a:r>
            <a:endParaRPr dirty="0">
              <a:solidFill>
                <a:srgbClr val="000000"/>
              </a:solidFill>
            </a:endParaRPr>
          </a:p>
          <a:p>
            <a:pPr lvl="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</a:rPr>
              <a:t>Answer 140.113.235.131</a:t>
            </a:r>
            <a:endParaRPr dirty="0">
              <a:solidFill>
                <a:srgbClr val="000000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For queries from 10.113.1.x/24, 10.113.4.x/24</a:t>
            </a:r>
            <a:endParaRPr dirty="0">
              <a:solidFill>
                <a:srgbClr val="000000"/>
              </a:solidFill>
            </a:endParaRPr>
          </a:p>
          <a:p>
            <a:pPr lvl="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</a:rPr>
              <a:t>Answer 140.113.235.151</a:t>
            </a:r>
            <a:endParaRPr dirty="0">
              <a:solidFill>
                <a:srgbClr val="000000"/>
              </a:solidFill>
            </a:endParaRPr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</a:pPr>
            <a:r>
              <a:rPr lang="en-US" dirty="0">
                <a:solidFill>
                  <a:srgbClr val="000000"/>
                </a:solidFill>
              </a:rPr>
              <a:t>For other queries</a:t>
            </a:r>
            <a:endParaRPr dirty="0">
              <a:solidFill>
                <a:srgbClr val="000000"/>
              </a:solidFill>
            </a:endParaRPr>
          </a:p>
          <a:p>
            <a:pPr lvl="2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ü"/>
            </a:pPr>
            <a:r>
              <a:rPr lang="en-US" dirty="0">
                <a:solidFill>
                  <a:srgbClr val="000000"/>
                </a:solidFill>
              </a:rPr>
              <a:t>Answer 10.113.x.87</a:t>
            </a:r>
            <a:endParaRPr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0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Requirements (Cont.)</a:t>
            </a:r>
            <a:endParaRPr/>
          </a:p>
        </p:txBody>
      </p:sp>
      <p:sp>
        <p:nvSpPr>
          <p:cNvPr id="107" name="Google Shape;107;p20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42900" algn="l" rtl="0">
              <a:spcBef>
                <a:spcPts val="45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Allow reverse lookup from the intranet.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000"/>
              <a:t>nslookup 10.113.x.</a:t>
            </a:r>
            <a:r>
              <a:rPr lang="en-US"/>
              <a:t>y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y.x.113.10.in-addr.arpa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Add SSHFP record of your machines’ ssh key fingerprint.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router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ldap1 (LDAP Master)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ldap2 (LDAP Slave)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ns1 (DNS Master)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ns2 (DNS Slave)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/>
              <a:t>DNSSEC</a:t>
            </a:r>
            <a:endParaRPr/>
          </a:p>
          <a:p>
            <a:pPr marL="914400" lvl="1" indent="-355600" algn="l" rtl="0"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Delegate sec.{your_domain} to yourself.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Add {student_ID} TXT record to id.sec.{your_domain}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Enable on sec.{your_domain}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You must use </a:t>
            </a:r>
            <a:r>
              <a:rPr lang="en-US">
                <a:solidFill>
                  <a:srgbClr val="FF0000"/>
                </a:solidFill>
              </a:rPr>
              <a:t>NSEC3</a:t>
            </a:r>
            <a:r>
              <a:rPr lang="en-US"/>
              <a:t> to implement it.</a:t>
            </a:r>
            <a:endParaRPr/>
          </a:p>
          <a:p>
            <a:pPr marL="914400" lvl="1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u="sng">
                <a:solidFill>
                  <a:schemeClr val="hlink"/>
                </a:solidFill>
                <a:hlinkClick r:id="rId3"/>
              </a:rPr>
              <a:t>https://github.com/dnsviz/dnsviz.git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1"/>
          <p:cNvSpPr txBox="1">
            <a:spLocks noGrp="1"/>
          </p:cNvSpPr>
          <p:nvPr>
            <p:ph type="title"/>
          </p:nvPr>
        </p:nvSpPr>
        <p:spPr>
          <a:xfrm>
            <a:off x="990600" y="260350"/>
            <a:ext cx="77724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DEMO</a:t>
            </a:r>
            <a:endParaRPr/>
          </a:p>
        </p:txBody>
      </p:sp>
      <p:sp>
        <p:nvSpPr>
          <p:cNvPr id="113" name="Google Shape;113;p21"/>
          <p:cNvSpPr txBox="1">
            <a:spLocks noGrp="1"/>
          </p:cNvSpPr>
          <p:nvPr>
            <p:ph type="body" idx="1"/>
          </p:nvPr>
        </p:nvSpPr>
        <p:spPr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❑"/>
            </a:pPr>
            <a:r>
              <a:rPr lang="en-US" dirty="0"/>
              <a:t>Demo</a:t>
            </a:r>
            <a:endParaRPr dirty="0"/>
          </a:p>
          <a:p>
            <a:pPr marL="742950" marR="0" lvl="1" indent="-323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•"/>
            </a:pPr>
            <a:r>
              <a:rPr lang="en-US" dirty="0"/>
              <a:t>Due date: 2019/5/30 18:30</a:t>
            </a:r>
            <a:endParaRPr dirty="0"/>
          </a:p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❑"/>
            </a:pPr>
            <a:r>
              <a:rPr lang="en-US" dirty="0"/>
              <a:t>Help</a:t>
            </a:r>
            <a:endParaRPr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sz="2400" dirty="0"/>
              <a:t>Email to </a:t>
            </a:r>
            <a:r>
              <a:rPr lang="en-US" sz="2400" u="sng" dirty="0">
                <a:solidFill>
                  <a:schemeClr val="hlink"/>
                </a:solidFill>
                <a:hlinkClick r:id="rId3"/>
              </a:rPr>
              <a:t>ta@nasa.cs.nctu.edu.tw</a:t>
            </a:r>
            <a:endParaRPr sz="2400" dirty="0"/>
          </a:p>
          <a:p>
            <a:pPr marL="1244600" lvl="2" algn="l" rtl="0"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Wingdings" panose="05000000000000000000" pitchFamily="2" charset="2"/>
              <a:buChar char="ü"/>
            </a:pPr>
            <a:r>
              <a:rPr lang="en-US" sz="2000" dirty="0"/>
              <a:t>Don’t send email by E3new</a:t>
            </a:r>
            <a:endParaRPr sz="2000" dirty="0"/>
          </a:p>
          <a:p>
            <a:pPr marL="742950" marR="0" lvl="1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US" dirty="0"/>
              <a:t>EC 3F CSCC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posal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如螢幕大小 (4:3)</PresentationFormat>
  <Paragraphs>79</Paragraphs>
  <Slides>9</Slides>
  <Notes>9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9</vt:i4>
      </vt:variant>
    </vt:vector>
  </HeadingPairs>
  <TitlesOfParts>
    <vt:vector size="16" baseType="lpstr">
      <vt:lpstr>Poppins</vt:lpstr>
      <vt:lpstr>Times New Roman</vt:lpstr>
      <vt:lpstr>Wingdings</vt:lpstr>
      <vt:lpstr>Arial</vt:lpstr>
      <vt:lpstr>Noto Sans Symbols</vt:lpstr>
      <vt:lpstr>Times</vt:lpstr>
      <vt:lpstr>proposal</vt:lpstr>
      <vt:lpstr>Network Administration HW3</vt:lpstr>
      <vt:lpstr>Purpose</vt:lpstr>
      <vt:lpstr>Overview</vt:lpstr>
      <vt:lpstr>Overview (Cont.)</vt:lpstr>
      <vt:lpstr>Overview (Cont.)</vt:lpstr>
      <vt:lpstr>Requirements</vt:lpstr>
      <vt:lpstr>Requirements (Cont.)</vt:lpstr>
      <vt:lpstr>Requirements (Cont.)</vt:lpstr>
      <vt:lpstr>DEMO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Network Administration HW3</dc:title>
  <cp:lastModifiedBy>Tse-Han Wang</cp:lastModifiedBy>
  <cp:revision>6</cp:revision>
  <dcterms:modified xsi:type="dcterms:W3CDTF">2019-05-20T12:12:06Z</dcterms:modified>
</cp:coreProperties>
</file>