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874250"/>
  <p:embeddedFontLst>
    <p:embeddedFont>
      <p:font typeface="Poppins" panose="020B0604020202020204" charset="0"/>
      <p:regular r:id="rId12"/>
      <p:bold r:id="rId13"/>
      <p:italic r:id="rId14"/>
      <p:boldItalic r:id="rId15"/>
    </p:embeddedFont>
    <p:embeddedFont>
      <p:font typeface="Times" panose="02020603050405020304" pitchFamily="18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023394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153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07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6fb035ad6_0_0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56fb035a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7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039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73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4595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81611e92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81611e92c_0_1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581611e92c_0_1:notes"/>
          <p:cNvSpPr txBox="1">
            <a:spLocks noGrp="1"/>
          </p:cNvSpPr>
          <p:nvPr>
            <p:ph type="sldNum" idx="12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247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81611e92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81611e92c_0_8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8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581611e92c_0_8:notes"/>
          <p:cNvSpPr txBox="1">
            <a:spLocks noGrp="1"/>
          </p:cNvSpPr>
          <p:nvPr>
            <p:ph type="sldNum" idx="12"/>
          </p:nvPr>
        </p:nvSpPr>
        <p:spPr>
          <a:xfrm>
            <a:off x="3851275" y="9380538"/>
            <a:ext cx="29463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3113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>
            <a:spLocks noGrp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79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Google Shape;20;p2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marL="914400" lvl="1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marL="914400" lvl="1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81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marL="914400" lvl="1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marL="1371600" lvl="2" indent="-342900" algn="l"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431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marL="914400" lvl="1" indent="-406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marL="1371600" lvl="2" indent="-381000" algn="l"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marL="1828800" lvl="3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1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1400" b="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nsviz/dnsviz.g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Administration HW3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Knowing the basic usage of DNS server.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Knowing the basic configuration of BIND.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Overview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500" y="1255600"/>
            <a:ext cx="4750585" cy="514985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6829450" y="5542550"/>
            <a:ext cx="1873500" cy="8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574400" cy="50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err="1">
                <a:solidFill>
                  <a:srgbClr val="FF0000"/>
                </a:solidFill>
              </a:rPr>
              <a:t>student_ID</a:t>
            </a:r>
            <a:r>
              <a:rPr lang="en-US" dirty="0">
                <a:solidFill>
                  <a:srgbClr val="FF0000"/>
                </a:solidFill>
              </a:rPr>
              <a:t>}.</a:t>
            </a:r>
            <a:r>
              <a:rPr lang="en-US" dirty="0" err="1">
                <a:solidFill>
                  <a:srgbClr val="FF0000"/>
                </a:solidFill>
              </a:rPr>
              <a:t>nasa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” as your domain name.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 dirty="0"/>
              <a:t>ns1.{</a:t>
            </a:r>
            <a:r>
              <a:rPr lang="en-US" dirty="0" err="1"/>
              <a:t>student_ID</a:t>
            </a:r>
            <a:r>
              <a:rPr lang="en-US" dirty="0"/>
              <a:t>}.</a:t>
            </a:r>
            <a:r>
              <a:rPr lang="en-US" dirty="0" err="1"/>
              <a:t>nasa</a:t>
            </a:r>
            <a:r>
              <a:rPr lang="en-US" dirty="0"/>
              <a:t>.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IP: </a:t>
            </a:r>
            <a:r>
              <a:rPr lang="en-US" dirty="0">
                <a:solidFill>
                  <a:srgbClr val="FF0000"/>
                </a:solidFill>
              </a:rPr>
              <a:t>10.113.x.1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Master zone</a:t>
            </a:r>
            <a:endParaRPr dirty="0"/>
          </a:p>
          <a:p>
            <a:pPr marL="1257300" lvl="2" indent="-342900">
              <a:spcBef>
                <a:spcPts val="0"/>
              </a:spcBef>
              <a:buClr>
                <a:schemeClr val="dk1"/>
              </a:buClr>
              <a:buFont typeface="Wingdings" panose="05000000000000000000" pitchFamily="2" charset="2"/>
              <a:buChar char="ü"/>
            </a:pPr>
            <a:r>
              <a:rPr lang="en-US" dirty="0"/>
              <a:t>{</a:t>
            </a:r>
            <a:r>
              <a:rPr lang="en-US" dirty="0" err="1"/>
              <a:t>student_ID</a:t>
            </a:r>
            <a:r>
              <a:rPr lang="en-US" dirty="0"/>
              <a:t>}.</a:t>
            </a:r>
            <a:r>
              <a:rPr lang="en-US" dirty="0" err="1" smtClean="0"/>
              <a:t>nasa</a:t>
            </a:r>
            <a:r>
              <a:rPr lang="en-US" dirty="0" smtClean="0"/>
              <a:t>.</a:t>
            </a:r>
          </a:p>
          <a:p>
            <a:pPr marL="1257300" lvl="2" indent="-342900">
              <a:spcBef>
                <a:spcPts val="0"/>
              </a:spcBef>
              <a:buClr>
                <a:schemeClr val="dk1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sec</a:t>
            </a:r>
            <a:r>
              <a:rPr lang="en-US" dirty="0">
                <a:solidFill>
                  <a:schemeClr val="tx1"/>
                </a:solidFill>
              </a:rPr>
              <a:t>.{</a:t>
            </a:r>
            <a:r>
              <a:rPr lang="en-US" dirty="0" err="1">
                <a:solidFill>
                  <a:schemeClr val="tx1"/>
                </a:solidFill>
              </a:rPr>
              <a:t>student_ID</a:t>
            </a:r>
            <a:r>
              <a:rPr lang="en-US" dirty="0">
                <a:solidFill>
                  <a:schemeClr val="tx1"/>
                </a:solidFill>
              </a:rPr>
              <a:t>}.</a:t>
            </a:r>
            <a:r>
              <a:rPr lang="en-US" dirty="0" err="1">
                <a:solidFill>
                  <a:schemeClr val="tx1"/>
                </a:solidFill>
              </a:rPr>
              <a:t>nasa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dirty="0"/>
              <a:t>ns2.{</a:t>
            </a:r>
            <a:r>
              <a:rPr lang="en-US" dirty="0" err="1"/>
              <a:t>student_ID</a:t>
            </a:r>
            <a:r>
              <a:rPr lang="en-US" dirty="0"/>
              <a:t>}.</a:t>
            </a:r>
            <a:r>
              <a:rPr lang="en-US" dirty="0" err="1"/>
              <a:t>nasa</a:t>
            </a:r>
            <a:r>
              <a:rPr lang="en-US" dirty="0"/>
              <a:t>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dirty="0"/>
              <a:t>Slave zone</a:t>
            </a:r>
            <a:endParaRPr dirty="0"/>
          </a:p>
          <a:p>
            <a:pPr marL="1257300" lvl="2" indent="-342900">
              <a:spcBef>
                <a:spcPts val="0"/>
              </a:spcBef>
              <a:buClr>
                <a:schemeClr val="dk1"/>
              </a:buClr>
              <a:buFont typeface="Wingdings" panose="05000000000000000000" pitchFamily="2" charset="2"/>
              <a:buChar char="ü"/>
            </a:pPr>
            <a:r>
              <a:rPr lang="en-US" dirty="0"/>
              <a:t>{</a:t>
            </a:r>
            <a:r>
              <a:rPr lang="en-US" dirty="0" err="1"/>
              <a:t>student_ID</a:t>
            </a:r>
            <a:r>
              <a:rPr lang="en-US" dirty="0"/>
              <a:t>}.</a:t>
            </a:r>
            <a:r>
              <a:rPr lang="en-US" dirty="0" err="1"/>
              <a:t>nasa</a:t>
            </a:r>
            <a:r>
              <a:rPr lang="en-US" dirty="0"/>
              <a:t>.</a:t>
            </a:r>
            <a:endParaRPr dirty="0"/>
          </a:p>
          <a:p>
            <a:pPr marL="1257300" lvl="2" indent="-342900">
              <a:spcBef>
                <a:spcPts val="0"/>
              </a:spcBef>
              <a:buClr>
                <a:schemeClr val="dk1"/>
              </a:buClr>
              <a:buFont typeface="Wingdings" panose="05000000000000000000" pitchFamily="2" charset="2"/>
              <a:buChar char="ü"/>
            </a:pPr>
            <a:r>
              <a:rPr lang="en-US" dirty="0"/>
              <a:t>sec.{</a:t>
            </a:r>
            <a:r>
              <a:rPr lang="en-US" dirty="0" err="1"/>
              <a:t>student_ID</a:t>
            </a:r>
            <a:r>
              <a:rPr lang="en-US" dirty="0"/>
              <a:t>}.</a:t>
            </a:r>
            <a:r>
              <a:rPr lang="en-US" dirty="0" err="1"/>
              <a:t>nasa</a:t>
            </a:r>
            <a:r>
              <a:rPr lang="en-US" dirty="0"/>
              <a:t>.</a:t>
            </a:r>
            <a:endParaRPr dirty="0"/>
          </a:p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 dirty="0"/>
              <a:t>You can find a teammate and do this homework together.</a:t>
            </a:r>
            <a:endParaRPr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Overview (Cont.)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Overview (Cont.)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363" y="1279725"/>
            <a:ext cx="7416865" cy="514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US" dirty="0">
                <a:solidFill>
                  <a:srgbClr val="000000"/>
                </a:solidFill>
              </a:rPr>
              <a:t>Setup a DNS servers with BIND.</a:t>
            </a:r>
            <a:endParaRPr dirty="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ns1.{</a:t>
            </a:r>
            <a:r>
              <a:rPr lang="en-US" dirty="0" err="1">
                <a:solidFill>
                  <a:srgbClr val="000000"/>
                </a:solidFill>
              </a:rPr>
              <a:t>student_ID</a:t>
            </a:r>
            <a:r>
              <a:rPr lang="en-US" dirty="0">
                <a:solidFill>
                  <a:srgbClr val="000000"/>
                </a:solidFill>
              </a:rPr>
              <a:t>}.</a:t>
            </a:r>
            <a:r>
              <a:rPr lang="en-US" dirty="0" err="1">
                <a:solidFill>
                  <a:srgbClr val="000000"/>
                </a:solidFill>
              </a:rPr>
              <a:t>nasa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Serve your own domain.</a:t>
            </a:r>
            <a:endParaRPr dirty="0">
              <a:solidFill>
                <a:srgbClr val="000000"/>
              </a:solidFill>
            </a:endParaRP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{</a:t>
            </a:r>
            <a:r>
              <a:rPr lang="en-US" dirty="0" err="1">
                <a:solidFill>
                  <a:srgbClr val="000000"/>
                </a:solidFill>
              </a:rPr>
              <a:t>student_ID</a:t>
            </a:r>
            <a:r>
              <a:rPr lang="en-US" dirty="0">
                <a:solidFill>
                  <a:srgbClr val="000000"/>
                </a:solidFill>
              </a:rPr>
              <a:t>}.</a:t>
            </a:r>
            <a:r>
              <a:rPr lang="en-US" dirty="0" err="1">
                <a:solidFill>
                  <a:srgbClr val="000000"/>
                </a:solidFill>
              </a:rPr>
              <a:t>nasa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Be able to query from the intranet. (10.113.x.x/16)</a:t>
            </a:r>
            <a:endParaRPr dirty="0">
              <a:solidFill>
                <a:srgbClr val="000000"/>
              </a:solidFill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❑"/>
            </a:pPr>
            <a:r>
              <a:rPr lang="en-US" dirty="0">
                <a:solidFill>
                  <a:srgbClr val="000000"/>
                </a:solidFill>
              </a:rPr>
              <a:t>Setup another DNS server with BIND</a:t>
            </a:r>
            <a:endParaRPr dirty="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•"/>
            </a:pPr>
            <a:r>
              <a:rPr lang="en-US" dirty="0">
                <a:solidFill>
                  <a:srgbClr val="000000"/>
                </a:solidFill>
              </a:rPr>
              <a:t>ns2.{</a:t>
            </a:r>
            <a:r>
              <a:rPr lang="en-US" dirty="0" err="1">
                <a:solidFill>
                  <a:srgbClr val="000000"/>
                </a:solidFill>
              </a:rPr>
              <a:t>student_ID</a:t>
            </a:r>
            <a:r>
              <a:rPr lang="en-US" dirty="0">
                <a:solidFill>
                  <a:srgbClr val="000000"/>
                </a:solidFill>
              </a:rPr>
              <a:t>}.</a:t>
            </a:r>
            <a:r>
              <a:rPr lang="en-US" dirty="0" err="1">
                <a:solidFill>
                  <a:srgbClr val="000000"/>
                </a:solidFill>
              </a:rPr>
              <a:t>nasa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Slave zone for “{</a:t>
            </a:r>
            <a:r>
              <a:rPr lang="en-US" dirty="0" err="1">
                <a:solidFill>
                  <a:srgbClr val="000000"/>
                </a:solidFill>
              </a:rPr>
              <a:t>student_ID</a:t>
            </a:r>
            <a:r>
              <a:rPr lang="en-US" dirty="0">
                <a:solidFill>
                  <a:srgbClr val="000000"/>
                </a:solidFill>
              </a:rPr>
              <a:t>}.</a:t>
            </a:r>
            <a:r>
              <a:rPr lang="en-US" dirty="0" err="1">
                <a:solidFill>
                  <a:srgbClr val="000000"/>
                </a:solidFill>
              </a:rPr>
              <a:t>nasa</a:t>
            </a:r>
            <a:r>
              <a:rPr lang="en-US" dirty="0">
                <a:solidFill>
                  <a:srgbClr val="000000"/>
                </a:solidFill>
              </a:rPr>
              <a:t>.” synchronized from ns1.</a:t>
            </a:r>
            <a:endParaRPr dirty="0">
              <a:solidFill>
                <a:srgbClr val="000000"/>
              </a:solidFill>
            </a:endParaRP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Updates should be synchronized</a:t>
            </a:r>
            <a:endParaRPr dirty="0"/>
          </a:p>
          <a:p>
            <a:pPr marL="1200150" lvl="2" indent="-285750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SOA must have same Serial number</a:t>
            </a:r>
            <a:endParaRPr dirty="0">
              <a:solidFill>
                <a:srgbClr val="000000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dirty="0"/>
              <a:t>Properly query for zone “</a:t>
            </a:r>
            <a:r>
              <a:rPr lang="en-US" dirty="0" err="1"/>
              <a:t>nasa</a:t>
            </a:r>
            <a:r>
              <a:rPr lang="en-US" dirty="0"/>
              <a:t>.” with 10.113.0.254.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You may use slave zone to implement it.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dirty="0"/>
              <a:t>Security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Only allow zone transfer from Slave and 10.113.0.0/21.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No open recursion.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984800" cy="530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dirty="0"/>
              <a:t>Add A record for the machines in HW[1-3].</a:t>
            </a:r>
            <a:endParaRPr dirty="0">
              <a:solidFill>
                <a:schemeClr val="hlink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router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ldap1 (LDAP Master)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ldap2 (LDAP Slave)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ns1 (DNS Master)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ns2 (DNS Slave)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 dirty="0">
                <a:solidFill>
                  <a:srgbClr val="000000"/>
                </a:solidFill>
              </a:rPr>
              <a:t>Add CNAME record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nasa</a:t>
            </a:r>
            <a:r>
              <a:rPr lang="en-US" dirty="0">
                <a:solidFill>
                  <a:srgbClr val="000000"/>
                </a:solidFill>
              </a:rPr>
              <a:t> =&gt; nasa.cs.nctu.edu.tw.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friend =&gt; ns2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 dirty="0">
                <a:solidFill>
                  <a:srgbClr val="000000"/>
                </a:solidFill>
              </a:rPr>
              <a:t>VIEW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Add A record for view.{</a:t>
            </a:r>
            <a:r>
              <a:rPr lang="en-US" dirty="0" err="1">
                <a:solidFill>
                  <a:srgbClr val="000000"/>
                </a:solidFill>
              </a:rPr>
              <a:t>your_domain</a:t>
            </a:r>
            <a:r>
              <a:rPr lang="en-US" dirty="0">
                <a:solidFill>
                  <a:srgbClr val="000000"/>
                </a:solidFill>
              </a:rPr>
              <a:t>}.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For queries from 10.113.2.x/24, 10.113.3.x/24</a:t>
            </a:r>
            <a:endParaRPr dirty="0">
              <a:solidFill>
                <a:srgbClr val="000000"/>
              </a:solidFill>
            </a:endParaRPr>
          </a:p>
          <a:p>
            <a:pPr lvl="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Answer 140.113.235.131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For queries from 10.113.1.x/24, 10.113.4.x/24</a:t>
            </a:r>
            <a:endParaRPr dirty="0">
              <a:solidFill>
                <a:srgbClr val="000000"/>
              </a:solidFill>
            </a:endParaRPr>
          </a:p>
          <a:p>
            <a:pPr lvl="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Answer 140.113.235.151</a:t>
            </a:r>
            <a:endParaRPr dirty="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dirty="0">
                <a:solidFill>
                  <a:srgbClr val="000000"/>
                </a:solidFill>
              </a:rPr>
              <a:t>For other queries</a:t>
            </a:r>
            <a:endParaRPr dirty="0">
              <a:solidFill>
                <a:srgbClr val="000000"/>
              </a:solidFill>
            </a:endParaRPr>
          </a:p>
          <a:p>
            <a:pPr lvl="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Answer 10.113.x.87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Requirements (Cont.)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45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Allow reverse lookup from the intranet.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000"/>
              <a:t>nslookup 10.113.x.</a:t>
            </a:r>
            <a:r>
              <a:rPr lang="en-US"/>
              <a:t>y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y.x.113.10.in-addr.arpa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Add SSHFP record of your machines’ ssh key fingerprint.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router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ldap1 (LDAP Master)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ldap2 (LDAP Slave)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ns1 (DNS Master)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ns2 (DNS Slave)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DNSSEC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Delegate sec.{your_domain} to yourself.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Add {student_ID} TXT record to id.sec.{your_domain}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Enable on sec.{your_domain}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must use </a:t>
            </a:r>
            <a:r>
              <a:rPr lang="en-US">
                <a:solidFill>
                  <a:srgbClr val="FF0000"/>
                </a:solidFill>
              </a:rPr>
              <a:t>NSEC3</a:t>
            </a:r>
            <a:r>
              <a:rPr lang="en-US"/>
              <a:t> to implement it.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https://github.com/dnsviz/dnsviz.git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Demo</a:t>
            </a:r>
            <a:endParaRPr dirty="0"/>
          </a:p>
          <a:p>
            <a:pPr marL="742950" marR="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•"/>
            </a:pPr>
            <a:r>
              <a:rPr lang="en-US" dirty="0"/>
              <a:t>Due date: 2019/5/30 18:30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❑"/>
            </a:pPr>
            <a:r>
              <a:rPr lang="en-US" dirty="0"/>
              <a:t>Help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Email to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ta@nasa.cs.nctu.edu.tw</a:t>
            </a:r>
            <a:endParaRPr sz="2400" dirty="0"/>
          </a:p>
          <a:p>
            <a:pPr marL="1244600" lvl="2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ü"/>
            </a:pPr>
            <a:r>
              <a:rPr lang="en-US" sz="2000" dirty="0"/>
              <a:t>Don’t send email by E3new</a:t>
            </a:r>
            <a:endParaRPr sz="20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EC 3F CSCC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如螢幕大小 (4:3)</PresentationFormat>
  <Paragraphs>79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Poppins</vt:lpstr>
      <vt:lpstr>Times New Roman</vt:lpstr>
      <vt:lpstr>Wingdings</vt:lpstr>
      <vt:lpstr>Arial</vt:lpstr>
      <vt:lpstr>Noto Sans Symbols</vt:lpstr>
      <vt:lpstr>Times</vt:lpstr>
      <vt:lpstr>proposal</vt:lpstr>
      <vt:lpstr>Network Administration HW3</vt:lpstr>
      <vt:lpstr>Purpose</vt:lpstr>
      <vt:lpstr>Overview</vt:lpstr>
      <vt:lpstr>Overview (Cont.)</vt:lpstr>
      <vt:lpstr>Overview (Cont.)</vt:lpstr>
      <vt:lpstr>Requirements</vt:lpstr>
      <vt:lpstr>Requirements (Cont.)</vt:lpstr>
      <vt:lpstr>Requirements (Cont.)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Administration HW3</dc:title>
  <cp:lastModifiedBy>Tse-Han Wang</cp:lastModifiedBy>
  <cp:revision>6</cp:revision>
  <dcterms:modified xsi:type="dcterms:W3CDTF">2019-05-20T12:12:06Z</dcterms:modified>
</cp:coreProperties>
</file>