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3"/>
  </p:notesMasterIdLst>
  <p:sldIdLst>
    <p:sldId id="256" r:id="rId2"/>
    <p:sldId id="284" r:id="rId3"/>
    <p:sldId id="285" r:id="rId4"/>
    <p:sldId id="286" r:id="rId5"/>
    <p:sldId id="280" r:id="rId6"/>
    <p:sldId id="287" r:id="rId7"/>
    <p:sldId id="288" r:id="rId8"/>
    <p:sldId id="289" r:id="rId9"/>
    <p:sldId id="282" r:id="rId10"/>
    <p:sldId id="290" r:id="rId11"/>
    <p:sldId id="277" r:id="rId12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FF33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7806" autoAdjust="0"/>
  </p:normalViewPr>
  <p:slideViewPr>
    <p:cSldViewPr>
      <p:cViewPr varScale="1">
        <p:scale>
          <a:sx n="99" d="100"/>
          <a:sy n="99" d="100"/>
        </p:scale>
        <p:origin x="88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7F0DA06B-492B-437E-B620-FE421967A31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1979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25521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20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88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5646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73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24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26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9088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95349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7633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D8A7EFCC-23E7-47DD-9466-3C1714BBC16E}" type="slidenum">
              <a:rPr lang="zh-TW" altLang="en-US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ta@nasa.cs.nctu.edu.t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reguard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Network Administration HW1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zswu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FAQ</a:t>
            </a:r>
            <a:endParaRPr lang="zh-TW" altLang="en-US" dirty="0"/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How to check NAT connectivity</a:t>
            </a:r>
            <a:r>
              <a:rPr lang="en-US" altLang="zh-TW" dirty="0" smtClean="0"/>
              <a:t>?</a:t>
            </a:r>
          </a:p>
          <a:p>
            <a:pPr lvl="1"/>
            <a:r>
              <a:rPr lang="en-US" altLang="zh-TW" dirty="0"/>
              <a:t>Ping 8.8.8.8 from </a:t>
            </a:r>
            <a:r>
              <a:rPr lang="en-US" altLang="zh-TW" dirty="0" err="1">
                <a:solidFill>
                  <a:srgbClr val="FF0000"/>
                </a:solidFill>
              </a:rPr>
              <a:t>ClientPC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Ping </a:t>
            </a:r>
            <a:r>
              <a:rPr lang="en-US" altLang="zh-TW" dirty="0" smtClean="0">
                <a:hlinkClick r:id="rId2"/>
              </a:rPr>
              <a:t>www.google.com</a:t>
            </a:r>
            <a:r>
              <a:rPr lang="en-US" altLang="zh-TW" dirty="0" smtClean="0"/>
              <a:t> </a:t>
            </a:r>
            <a:r>
              <a:rPr lang="en-US" altLang="zh-TW" dirty="0"/>
              <a:t>from </a:t>
            </a:r>
            <a:r>
              <a:rPr lang="en-US" altLang="zh-TW" dirty="0" err="1">
                <a:solidFill>
                  <a:srgbClr val="FF0000"/>
                </a:solidFill>
              </a:rPr>
              <a:t>ClientPC</a:t>
            </a:r>
            <a:endParaRPr lang="en-US" altLang="zh-TW" dirty="0" smtClean="0"/>
          </a:p>
          <a:p>
            <a:pPr lvl="1"/>
            <a:endParaRPr lang="en-US" altLang="zh-TW" dirty="0"/>
          </a:p>
          <a:p>
            <a:r>
              <a:rPr lang="en-US" altLang="zh-TW" dirty="0" smtClean="0"/>
              <a:t>How to check VPN work correctly?</a:t>
            </a:r>
            <a:endParaRPr lang="en-US" altLang="zh-TW" dirty="0"/>
          </a:p>
          <a:p>
            <a:pPr lvl="1"/>
            <a:r>
              <a:rPr lang="en-US" altLang="zh-TW" dirty="0"/>
              <a:t>Ping </a:t>
            </a:r>
            <a:r>
              <a:rPr lang="en-US" altLang="zh-TW" dirty="0" smtClean="0"/>
              <a:t>10.113.0.254 from </a:t>
            </a:r>
            <a:r>
              <a:rPr lang="en-US" altLang="zh-TW" dirty="0" smtClean="0">
                <a:solidFill>
                  <a:srgbClr val="FF0000"/>
                </a:solidFill>
              </a:rPr>
              <a:t>Router</a:t>
            </a:r>
            <a:r>
              <a:rPr lang="en-US" altLang="zh-TW" dirty="0" smtClean="0"/>
              <a:t>/</a:t>
            </a:r>
            <a:r>
              <a:rPr lang="en-US" altLang="zh-TW" dirty="0" err="1" smtClean="0">
                <a:solidFill>
                  <a:srgbClr val="FF0000"/>
                </a:solidFill>
              </a:rPr>
              <a:t>ClientPC</a:t>
            </a:r>
            <a:endParaRPr lang="en-US" altLang="zh-TW" dirty="0">
              <a:solidFill>
                <a:srgbClr val="FF0000"/>
              </a:solidFill>
            </a:endParaRP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How to check DHCP work correctly?</a:t>
            </a:r>
          </a:p>
          <a:p>
            <a:pPr lvl="1"/>
            <a:r>
              <a:rPr lang="en-US" altLang="zh-TW" dirty="0" smtClean="0"/>
              <a:t>$ </a:t>
            </a:r>
            <a:r>
              <a:rPr lang="en-US" altLang="zh-TW" dirty="0" err="1" smtClean="0"/>
              <a:t>ip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addr</a:t>
            </a:r>
            <a:r>
              <a:rPr lang="en-US" altLang="zh-TW" dirty="0" smtClean="0"/>
              <a:t> or $ </a:t>
            </a:r>
            <a:r>
              <a:rPr lang="en-US" altLang="zh-TW" dirty="0" err="1" smtClean="0"/>
              <a:t>ifconfig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Ping </a:t>
            </a:r>
            <a:r>
              <a:rPr lang="en-US" altLang="zh-TW" dirty="0" smtClean="0">
                <a:solidFill>
                  <a:srgbClr val="FF0000"/>
                </a:solidFill>
              </a:rPr>
              <a:t>10.113.x.254</a:t>
            </a:r>
            <a:r>
              <a:rPr lang="en-US" altLang="zh-TW" dirty="0" smtClean="0"/>
              <a:t> (</a:t>
            </a:r>
            <a:r>
              <a:rPr lang="en-US" altLang="zh-TW" dirty="0" smtClean="0">
                <a:solidFill>
                  <a:srgbClr val="FF0000"/>
                </a:solidFill>
              </a:rPr>
              <a:t>Router</a:t>
            </a:r>
            <a:r>
              <a:rPr lang="en-US" altLang="zh-TW" dirty="0" smtClean="0"/>
              <a:t>) from </a:t>
            </a:r>
            <a:r>
              <a:rPr lang="en-US" altLang="zh-TW" dirty="0" err="1" smtClean="0">
                <a:solidFill>
                  <a:srgbClr val="FF0000"/>
                </a:solidFill>
              </a:rPr>
              <a:t>ClientPC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34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ffectLst/>
              </a:rPr>
              <a:t>Help!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Email to </a:t>
            </a:r>
            <a:r>
              <a:rPr lang="en-US" altLang="zh-TW" dirty="0" smtClean="0">
                <a:hlinkClick r:id="rId2"/>
              </a:rPr>
              <a:t>ta@nasa.cs.nctu.edu.tw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Don’t send email by E3new</a:t>
            </a:r>
          </a:p>
          <a:p>
            <a:r>
              <a:rPr lang="en-US" altLang="zh-TW" dirty="0" smtClean="0"/>
              <a:t>EC 3F CSCC</a:t>
            </a:r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Purposes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Building an intranet with DHCP, NAT, VPN, DNS, LDAP, Mail, WWW… services</a:t>
            </a:r>
          </a:p>
          <a:p>
            <a:r>
              <a:rPr lang="en-US" altLang="zh-TW" dirty="0" smtClean="0"/>
              <a:t>Understanding and managing all these services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6171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HW1 Overview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One “</a:t>
            </a:r>
            <a:r>
              <a:rPr lang="en-US" altLang="zh-TW" dirty="0" smtClean="0">
                <a:solidFill>
                  <a:srgbClr val="FF0000"/>
                </a:solidFill>
              </a:rPr>
              <a:t>Router</a:t>
            </a:r>
            <a:r>
              <a:rPr lang="en-US" altLang="zh-TW" dirty="0" smtClean="0"/>
              <a:t>”</a:t>
            </a:r>
          </a:p>
          <a:p>
            <a:pPr lvl="1"/>
            <a:r>
              <a:rPr lang="en-US" altLang="zh-TW" dirty="0" smtClean="0"/>
              <a:t>Provides NAT, DHCP, VPN</a:t>
            </a:r>
          </a:p>
          <a:p>
            <a:pPr lvl="1"/>
            <a:r>
              <a:rPr lang="en-US" altLang="zh-TW" dirty="0" smtClean="0"/>
              <a:t>Connecting your “</a:t>
            </a:r>
            <a:r>
              <a:rPr lang="en-US" altLang="zh-TW" dirty="0" err="1" smtClean="0">
                <a:solidFill>
                  <a:srgbClr val="FF0000"/>
                </a:solidFill>
              </a:rPr>
              <a:t>ClientPC</a:t>
            </a:r>
            <a:r>
              <a:rPr lang="en-US" altLang="zh-TW" dirty="0" smtClean="0"/>
              <a:t>” to the outside world</a:t>
            </a:r>
          </a:p>
          <a:p>
            <a:pPr lvl="1"/>
            <a:r>
              <a:rPr lang="en-US" altLang="zh-TW" dirty="0" smtClean="0"/>
              <a:t>Connecting to VPN Server and transfer packets from/to TAs and classmates</a:t>
            </a:r>
          </a:p>
          <a:p>
            <a:r>
              <a:rPr lang="en-US" altLang="zh-TW" dirty="0" smtClean="0"/>
              <a:t>One “</a:t>
            </a:r>
            <a:r>
              <a:rPr lang="en-US" altLang="zh-TW" dirty="0" err="1" smtClean="0">
                <a:solidFill>
                  <a:srgbClr val="FF0000"/>
                </a:solidFill>
              </a:rPr>
              <a:t>ClientPC</a:t>
            </a:r>
            <a:r>
              <a:rPr lang="en-US" altLang="zh-TW" dirty="0" smtClean="0"/>
              <a:t>”</a:t>
            </a:r>
          </a:p>
          <a:p>
            <a:pPr lvl="1"/>
            <a:r>
              <a:rPr lang="en-US" altLang="zh-TW" dirty="0" smtClean="0"/>
              <a:t>Simulate a simple PC inside the intranet</a:t>
            </a:r>
          </a:p>
          <a:p>
            <a:pPr lvl="1"/>
            <a:r>
              <a:rPr lang="en-US" altLang="zh-TW" dirty="0" smtClean="0"/>
              <a:t>Help you verify your results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047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NA Intranet Schematic Diagram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1403350"/>
            <a:ext cx="5921474" cy="502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3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dirty="0" smtClean="0">
                <a:effectLst/>
              </a:rPr>
              <a:t>Requirements (1/4)</a:t>
            </a:r>
            <a:endParaRPr lang="zh-TW" altLang="en-US" dirty="0" smtClean="0">
              <a:effectLst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“</a:t>
            </a:r>
            <a:r>
              <a:rPr lang="en-US" altLang="zh-TW" dirty="0" smtClean="0">
                <a:solidFill>
                  <a:srgbClr val="FF0000"/>
                </a:solidFill>
              </a:rPr>
              <a:t>Router</a:t>
            </a:r>
            <a:r>
              <a:rPr lang="en-US" altLang="zh-TW" dirty="0" smtClean="0"/>
              <a:t>”</a:t>
            </a:r>
          </a:p>
          <a:p>
            <a:pPr lvl="1"/>
            <a:r>
              <a:rPr lang="en-US" altLang="zh-TW" dirty="0"/>
              <a:t>You will be arranged a </a:t>
            </a:r>
            <a:r>
              <a:rPr lang="en-US" altLang="zh-TW" dirty="0" smtClean="0">
                <a:solidFill>
                  <a:srgbClr val="FF0000"/>
                </a:solidFill>
              </a:rPr>
              <a:t>10.113.x.0/24</a:t>
            </a:r>
            <a:r>
              <a:rPr lang="en-US" altLang="zh-TW" dirty="0" smtClean="0"/>
              <a:t> </a:t>
            </a:r>
            <a:r>
              <a:rPr lang="en-US" altLang="zh-TW" dirty="0" smtClean="0"/>
              <a:t>subnet </a:t>
            </a:r>
            <a:r>
              <a:rPr lang="en-US" altLang="zh-TW" dirty="0"/>
              <a:t>by TA for you to do your homework during this </a:t>
            </a:r>
            <a:r>
              <a:rPr lang="en-US" altLang="zh-TW" dirty="0" smtClean="0"/>
              <a:t>semester</a:t>
            </a:r>
          </a:p>
          <a:p>
            <a:pPr lvl="2"/>
            <a:r>
              <a:rPr lang="en-US" altLang="zh-TW" dirty="0" smtClean="0"/>
              <a:t>Don’t change your subnet by yourself! Your grade is based on the services in your subnet, and you may crash the whole intranet due to IP collision</a:t>
            </a:r>
          </a:p>
          <a:p>
            <a:pPr lvl="1"/>
            <a:r>
              <a:rPr lang="en-US" altLang="zh-TW" dirty="0" smtClean="0"/>
              <a:t>Router must have these three network interfaces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</a:rPr>
              <a:t>Public</a:t>
            </a:r>
            <a:r>
              <a:rPr lang="en-US" altLang="zh-TW" dirty="0" smtClean="0"/>
              <a:t> : To Internet</a:t>
            </a:r>
          </a:p>
          <a:p>
            <a:pPr lvl="3"/>
            <a:r>
              <a:rPr lang="en-US" altLang="zh-TW" dirty="0" smtClean="0"/>
              <a:t>Provides NAT on this interfaces, so the packets from the internal network can go to the outside world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</a:rPr>
              <a:t>Private</a:t>
            </a:r>
            <a:r>
              <a:rPr lang="en-US" altLang="zh-TW" dirty="0" smtClean="0"/>
              <a:t> : To the internal network</a:t>
            </a:r>
          </a:p>
          <a:p>
            <a:pPr lvl="3"/>
            <a:r>
              <a:rPr lang="en-US" altLang="zh-TW" dirty="0" smtClean="0"/>
              <a:t>Provides DHCP on this interfaces, with IP between </a:t>
            </a:r>
            <a:r>
              <a:rPr lang="en-US" altLang="zh-TW" dirty="0" smtClean="0">
                <a:solidFill>
                  <a:srgbClr val="FF0000"/>
                </a:solidFill>
              </a:rPr>
              <a:t>10.113.x.100</a:t>
            </a:r>
            <a:r>
              <a:rPr lang="en-US" altLang="zh-TW" dirty="0" smtClean="0"/>
              <a:t> and </a:t>
            </a:r>
            <a:r>
              <a:rPr lang="en-US" altLang="zh-TW" dirty="0" smtClean="0">
                <a:solidFill>
                  <a:srgbClr val="FF0000"/>
                </a:solidFill>
              </a:rPr>
              <a:t>10.113.x.200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</a:rPr>
              <a:t>VPN</a:t>
            </a:r>
            <a:r>
              <a:rPr lang="en-US" altLang="zh-TW" dirty="0" smtClean="0"/>
              <a:t> : To VPN Server (navpn.nctucs.cc)</a:t>
            </a:r>
          </a:p>
          <a:p>
            <a:pPr lvl="3"/>
            <a:r>
              <a:rPr lang="en-US" altLang="zh-TW" dirty="0"/>
              <a:t>Send the packets to this interfaces if it's target is </a:t>
            </a:r>
            <a:r>
              <a:rPr lang="en-US" altLang="zh-TW" dirty="0" smtClean="0">
                <a:solidFill>
                  <a:srgbClr val="FF0000"/>
                </a:solidFill>
              </a:rPr>
              <a:t>10.113.0.0/16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ffectLst/>
              </a:rPr>
              <a:t>Requirements </a:t>
            </a:r>
            <a:r>
              <a:rPr lang="en-US" altLang="zh-TW" dirty="0" smtClean="0">
                <a:effectLst/>
              </a:rPr>
              <a:t>(2/4</a:t>
            </a:r>
            <a:r>
              <a:rPr lang="en-US" altLang="zh-TW" dirty="0">
                <a:effectLst/>
              </a:rPr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About VPN</a:t>
            </a:r>
          </a:p>
          <a:p>
            <a:pPr lvl="2"/>
            <a:r>
              <a:rPr lang="en-US" altLang="zh-TW" dirty="0" smtClean="0"/>
              <a:t>Use </a:t>
            </a:r>
            <a:r>
              <a:rPr lang="en-US" altLang="zh-TW" dirty="0" err="1" smtClean="0"/>
              <a:t>Wireguard</a:t>
            </a:r>
            <a:r>
              <a:rPr lang="en-US" altLang="zh-TW" dirty="0"/>
              <a:t> (</a:t>
            </a:r>
            <a:r>
              <a:rPr lang="en-US" altLang="zh-TW" dirty="0">
                <a:hlinkClick r:id="rId2"/>
              </a:rPr>
              <a:t>https://www.wireguard.com/</a:t>
            </a:r>
            <a:r>
              <a:rPr lang="en-US" altLang="zh-TW" dirty="0"/>
              <a:t>)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You will get a pre-generate private key and the public key of server for you to connect to </a:t>
            </a:r>
            <a:r>
              <a:rPr lang="en-US" altLang="zh-TW" dirty="0" smtClean="0">
                <a:solidFill>
                  <a:srgbClr val="FF0000"/>
                </a:solidFill>
              </a:rPr>
              <a:t>navpn.nctucs.cc:51820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2"/>
            <a:r>
              <a:rPr lang="en-US" altLang="zh-TW" dirty="0" smtClean="0"/>
              <a:t>You can create your own </a:t>
            </a:r>
            <a:r>
              <a:rPr lang="en-US" altLang="zh-TW" dirty="0" err="1" smtClean="0"/>
              <a:t>vpn</a:t>
            </a:r>
            <a:r>
              <a:rPr lang="en-US" altLang="zh-TW" dirty="0" smtClean="0"/>
              <a:t> peer so you can connect to your intranet from outside world</a:t>
            </a:r>
          </a:p>
          <a:p>
            <a:pPr lvl="1"/>
            <a:r>
              <a:rPr lang="en-US" altLang="zh-TW" dirty="0" smtClean="0"/>
              <a:t>About VM</a:t>
            </a:r>
          </a:p>
          <a:p>
            <a:pPr lvl="2"/>
            <a:r>
              <a:rPr lang="en-US" altLang="zh-TW" dirty="0"/>
              <a:t>We use </a:t>
            </a:r>
            <a:r>
              <a:rPr lang="en-US" altLang="zh-TW" dirty="0" err="1"/>
              <a:t>Virtualbox</a:t>
            </a:r>
            <a:r>
              <a:rPr lang="en-US" altLang="zh-TW" dirty="0"/>
              <a:t> by default. You can choose another VM engine or use VPS, but you must satisfy the </a:t>
            </a:r>
            <a:r>
              <a:rPr lang="en-US" altLang="zh-TW" dirty="0" smtClean="0"/>
              <a:t>requirements (Network interfaces, intranet, </a:t>
            </a:r>
            <a:r>
              <a:rPr lang="en-US" altLang="zh-TW" dirty="0" err="1" smtClean="0"/>
              <a:t>vpn</a:t>
            </a:r>
            <a:r>
              <a:rPr lang="en-US" altLang="zh-TW" dirty="0" smtClean="0"/>
              <a:t>…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)</a:t>
            </a:r>
          </a:p>
          <a:p>
            <a:pPr lvl="2"/>
            <a:r>
              <a:rPr lang="en-US" altLang="zh-TW" dirty="0" smtClean="0"/>
              <a:t>With </a:t>
            </a:r>
            <a:r>
              <a:rPr lang="en-US" altLang="zh-TW" dirty="0" err="1" smtClean="0"/>
              <a:t>Virtualbox</a:t>
            </a:r>
            <a:r>
              <a:rPr lang="en-US" altLang="zh-TW" dirty="0" smtClean="0"/>
              <a:t> network card settings, you can use “</a:t>
            </a:r>
            <a:r>
              <a:rPr lang="en-US" altLang="zh-TW" dirty="0" smtClean="0">
                <a:solidFill>
                  <a:srgbClr val="FF0000"/>
                </a:solidFill>
              </a:rPr>
              <a:t>NAT</a:t>
            </a:r>
            <a:r>
              <a:rPr lang="en-US" altLang="zh-TW" dirty="0" smtClean="0"/>
              <a:t>” as the public interface, use “</a:t>
            </a:r>
            <a:r>
              <a:rPr lang="en-US" altLang="zh-TW" dirty="0" smtClean="0">
                <a:solidFill>
                  <a:srgbClr val="FF0000"/>
                </a:solidFill>
              </a:rPr>
              <a:t>Internal Network</a:t>
            </a:r>
            <a:r>
              <a:rPr lang="en-US" altLang="zh-TW" dirty="0" smtClean="0"/>
              <a:t>” as the private interface</a:t>
            </a:r>
          </a:p>
          <a:p>
            <a:pPr lvl="3"/>
            <a:r>
              <a:rPr lang="en-US" altLang="zh-TW" dirty="0" smtClean="0"/>
              <a:t>Except “</a:t>
            </a:r>
            <a:r>
              <a:rPr lang="en-US" altLang="zh-TW" dirty="0" smtClean="0">
                <a:solidFill>
                  <a:srgbClr val="FF0000"/>
                </a:solidFill>
              </a:rPr>
              <a:t>Router</a:t>
            </a:r>
            <a:r>
              <a:rPr lang="en-US" altLang="zh-TW" dirty="0"/>
              <a:t>”, all </a:t>
            </a:r>
            <a:r>
              <a:rPr lang="en-US" altLang="zh-TW" dirty="0" smtClean="0"/>
              <a:t>servers </a:t>
            </a:r>
            <a:r>
              <a:rPr lang="en-US" altLang="zh-TW" dirty="0"/>
              <a:t>inside the internal network can only have one network interface connect to “Router”, second interfaces on the </a:t>
            </a:r>
            <a:r>
              <a:rPr lang="en-US" altLang="zh-TW" dirty="0" smtClean="0"/>
              <a:t>servers </a:t>
            </a:r>
            <a:r>
              <a:rPr lang="en-US" altLang="zh-TW" dirty="0"/>
              <a:t>is not allowed</a:t>
            </a:r>
          </a:p>
          <a:p>
            <a:pPr lvl="2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03963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ffectLst/>
              </a:rPr>
              <a:t>Requirements </a:t>
            </a:r>
            <a:r>
              <a:rPr lang="en-US" altLang="zh-TW" dirty="0" smtClean="0">
                <a:effectLst/>
              </a:rPr>
              <a:t>(3/4</a:t>
            </a:r>
            <a:r>
              <a:rPr lang="en-US" altLang="zh-TW" dirty="0">
                <a:effectLst/>
              </a:rPr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Routing and Firewall</a:t>
            </a:r>
          </a:p>
          <a:p>
            <a:pPr lvl="2"/>
            <a:r>
              <a:rPr lang="en-US" altLang="zh-TW" dirty="0" smtClean="0"/>
              <a:t>You may need additional settings for the routing table</a:t>
            </a:r>
          </a:p>
          <a:p>
            <a:pPr lvl="2"/>
            <a:r>
              <a:rPr lang="en-US" altLang="zh-TW" dirty="0" smtClean="0"/>
              <a:t>By </a:t>
            </a:r>
            <a:r>
              <a:rPr lang="en-US" altLang="zh-TW" dirty="0"/>
              <a:t>default, all </a:t>
            </a:r>
            <a:r>
              <a:rPr lang="en-US" altLang="zh-TW" dirty="0" smtClean="0"/>
              <a:t>the packets from/to </a:t>
            </a:r>
            <a:r>
              <a:rPr lang="en-US" altLang="zh-TW" dirty="0" smtClean="0"/>
              <a:t>10.113.0.0/16 </a:t>
            </a:r>
            <a:r>
              <a:rPr lang="en-US" altLang="zh-TW" dirty="0" smtClean="0"/>
              <a:t>are allowed</a:t>
            </a:r>
          </a:p>
          <a:p>
            <a:pPr lvl="2"/>
            <a:r>
              <a:rPr lang="en-US" altLang="zh-TW" dirty="0"/>
              <a:t>By default, the packets from Internet are denied, </a:t>
            </a:r>
            <a:r>
              <a:rPr lang="en-US" altLang="zh-TW" dirty="0" smtClean="0"/>
              <a:t>the packets to Internet are allowed</a:t>
            </a:r>
          </a:p>
          <a:p>
            <a:pPr lvl="2"/>
            <a:r>
              <a:rPr lang="en-US" altLang="zh-TW" dirty="0" smtClean="0"/>
              <a:t>“Router” has two IP address</a:t>
            </a:r>
          </a:p>
          <a:p>
            <a:pPr lvl="3"/>
            <a:r>
              <a:rPr lang="en-US" altLang="zh-TW" dirty="0" smtClean="0">
                <a:solidFill>
                  <a:srgbClr val="FF0000"/>
                </a:solidFill>
              </a:rPr>
              <a:t>10.113.0.x/16</a:t>
            </a:r>
            <a:r>
              <a:rPr lang="en-US" altLang="zh-TW" dirty="0" smtClean="0"/>
              <a:t> on </a:t>
            </a:r>
            <a:r>
              <a:rPr lang="en-US" altLang="zh-TW" dirty="0" smtClean="0">
                <a:solidFill>
                  <a:srgbClr val="FF0000"/>
                </a:solidFill>
              </a:rPr>
              <a:t>VPN</a:t>
            </a:r>
            <a:r>
              <a:rPr lang="en-US" altLang="zh-TW" dirty="0" smtClean="0"/>
              <a:t> interfaces</a:t>
            </a:r>
          </a:p>
          <a:p>
            <a:pPr lvl="3"/>
            <a:r>
              <a:rPr lang="en-US" altLang="zh-TW" dirty="0" smtClean="0">
                <a:solidFill>
                  <a:srgbClr val="FF0000"/>
                </a:solidFill>
              </a:rPr>
              <a:t>10.113.x.254/24</a:t>
            </a:r>
            <a:r>
              <a:rPr lang="en-US" altLang="zh-TW" dirty="0" smtClean="0"/>
              <a:t> on </a:t>
            </a:r>
            <a:r>
              <a:rPr lang="en-US" altLang="zh-TW" dirty="0" smtClean="0">
                <a:solidFill>
                  <a:srgbClr val="FF0000"/>
                </a:solidFill>
              </a:rPr>
              <a:t>private</a:t>
            </a:r>
            <a:r>
              <a:rPr lang="en-US" altLang="zh-TW" dirty="0" smtClean="0"/>
              <a:t> interfaces</a:t>
            </a:r>
          </a:p>
          <a:p>
            <a:pPr lvl="3"/>
            <a:r>
              <a:rPr lang="en-US" altLang="zh-TW" dirty="0" smtClean="0"/>
              <a:t>Address on public interfaces are not limited, but make sure it won’t impact  IPs of the intranet</a:t>
            </a:r>
            <a:endParaRPr lang="en-US" altLang="zh-TW" dirty="0"/>
          </a:p>
          <a:p>
            <a:pPr lvl="1"/>
            <a:r>
              <a:rPr lang="en-US" altLang="zh-TW" dirty="0" smtClean="0"/>
              <a:t>About OS</a:t>
            </a:r>
          </a:p>
          <a:p>
            <a:pPr lvl="2"/>
            <a:r>
              <a:rPr lang="en-US" altLang="zh-TW" dirty="0" smtClean="0"/>
              <a:t>You can choose any </a:t>
            </a:r>
            <a:r>
              <a:rPr lang="en-US" altLang="zh-TW" dirty="0" smtClean="0"/>
              <a:t>UNIX-like </a:t>
            </a:r>
            <a:r>
              <a:rPr lang="en-US" altLang="zh-TW" dirty="0" smtClean="0"/>
              <a:t>OS, but make sure it supports all the feature we need</a:t>
            </a:r>
          </a:p>
          <a:p>
            <a:pPr lvl="3"/>
            <a:r>
              <a:rPr lang="en-US" altLang="zh-TW" dirty="0" smtClean="0"/>
              <a:t>We use CentOS by default. </a:t>
            </a:r>
            <a:r>
              <a:rPr lang="en-US" altLang="zh-TW" dirty="0" err="1" smtClean="0"/>
              <a:t>Archlinux</a:t>
            </a:r>
            <a:r>
              <a:rPr lang="en-US" altLang="zh-TW" dirty="0" smtClean="0"/>
              <a:t>, Ubuntu and FreeBSD should be fine</a:t>
            </a:r>
          </a:p>
          <a:p>
            <a:pPr lvl="2"/>
            <a:r>
              <a:rPr lang="en-US" altLang="zh-TW" dirty="0" smtClean="0"/>
              <a:t>You can choose different OS for each servers</a:t>
            </a:r>
          </a:p>
          <a:p>
            <a:pPr lvl="2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9694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ffectLst/>
              </a:rPr>
              <a:t>Requirements </a:t>
            </a:r>
            <a:r>
              <a:rPr lang="en-US" altLang="zh-TW" dirty="0" smtClean="0">
                <a:effectLst/>
              </a:rPr>
              <a:t>(4/4</a:t>
            </a:r>
            <a:r>
              <a:rPr lang="en-US" altLang="zh-TW" dirty="0">
                <a:effectLst/>
              </a:rPr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“</a:t>
            </a:r>
            <a:r>
              <a:rPr lang="en-US" altLang="zh-TW" dirty="0" err="1" smtClean="0">
                <a:solidFill>
                  <a:srgbClr val="FF0000"/>
                </a:solidFill>
              </a:rPr>
              <a:t>ClientPC</a:t>
            </a:r>
            <a:r>
              <a:rPr lang="en-US" altLang="zh-TW" dirty="0" smtClean="0"/>
              <a:t>”</a:t>
            </a:r>
          </a:p>
          <a:p>
            <a:pPr lvl="1"/>
            <a:r>
              <a:rPr lang="en-US" altLang="zh-TW" dirty="0" smtClean="0"/>
              <a:t>This VM can help you debug and verify your results</a:t>
            </a:r>
          </a:p>
          <a:p>
            <a:pPr lvl="1"/>
            <a:r>
              <a:rPr lang="en-US" altLang="zh-TW" dirty="0" smtClean="0"/>
              <a:t>You can use any OS on this VM</a:t>
            </a:r>
          </a:p>
          <a:p>
            <a:pPr lvl="2"/>
            <a:r>
              <a:rPr lang="en-US" altLang="zh-TW" dirty="0" smtClean="0"/>
              <a:t>We use Ubuntu by default</a:t>
            </a:r>
          </a:p>
          <a:p>
            <a:pPr lvl="2"/>
            <a:r>
              <a:rPr lang="en-US" altLang="zh-TW" dirty="0" smtClean="0"/>
              <a:t>Linux, BSD, even Windows are allowed</a:t>
            </a:r>
          </a:p>
          <a:p>
            <a:pPr lvl="2"/>
            <a:r>
              <a:rPr lang="en-US" altLang="zh-TW" dirty="0" smtClean="0"/>
              <a:t>GUI is suggested</a:t>
            </a:r>
          </a:p>
          <a:p>
            <a:pPr lvl="1"/>
            <a:r>
              <a:rPr lang="en-US" altLang="zh-TW" dirty="0" smtClean="0"/>
              <a:t>Connect to the network by default </a:t>
            </a:r>
            <a:r>
              <a:rPr lang="en-US" altLang="zh-TW" dirty="0" smtClean="0"/>
              <a:t>DHCP </a:t>
            </a:r>
            <a:r>
              <a:rPr lang="en-US" altLang="zh-TW" dirty="0" smtClean="0"/>
              <a:t>client</a:t>
            </a:r>
          </a:p>
          <a:p>
            <a:pPr lvl="2"/>
            <a:r>
              <a:rPr lang="en-US" altLang="zh-TW" dirty="0" smtClean="0"/>
              <a:t>For example, if </a:t>
            </a:r>
            <a:r>
              <a:rPr lang="en-US" altLang="zh-TW" dirty="0" smtClean="0"/>
              <a:t>you use Ubuntu,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network should be connected without </a:t>
            </a:r>
            <a:r>
              <a:rPr lang="en-US" altLang="zh-TW" dirty="0"/>
              <a:t>any </a:t>
            </a:r>
            <a:r>
              <a:rPr lang="en-US" altLang="zh-TW" dirty="0" smtClean="0"/>
              <a:t>additional configuration</a:t>
            </a:r>
          </a:p>
          <a:p>
            <a:pPr lvl="1"/>
            <a:r>
              <a:rPr lang="en-US" altLang="zh-TW" dirty="0"/>
              <a:t>After all </a:t>
            </a:r>
            <a:r>
              <a:rPr lang="en-US" altLang="zh-TW" dirty="0" smtClean="0"/>
              <a:t>configuration, your “</a:t>
            </a:r>
            <a:r>
              <a:rPr lang="en-US" altLang="zh-TW" dirty="0" err="1" smtClean="0"/>
              <a:t>ClientPC</a:t>
            </a:r>
            <a:r>
              <a:rPr lang="en-US" altLang="zh-TW" dirty="0" smtClean="0"/>
              <a:t>” should be able to ping your classmates’ “</a:t>
            </a:r>
            <a:r>
              <a:rPr lang="en-US" altLang="zh-TW" dirty="0" err="1" smtClean="0"/>
              <a:t>ClientPC</a:t>
            </a:r>
            <a:r>
              <a:rPr lang="en-US" altLang="zh-TW" dirty="0" smtClean="0"/>
              <a:t>”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3310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DEMO</a:t>
            </a:r>
            <a:endParaRPr lang="zh-TW" altLang="en-US" dirty="0"/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TA will ping “Router” and “</a:t>
            </a:r>
            <a:r>
              <a:rPr lang="en-US" altLang="zh-TW" dirty="0" err="1" smtClean="0"/>
              <a:t>ClientPC</a:t>
            </a:r>
            <a:r>
              <a:rPr lang="en-US" altLang="zh-TW" dirty="0" smtClean="0"/>
              <a:t>”</a:t>
            </a:r>
          </a:p>
          <a:p>
            <a:pPr lvl="1"/>
            <a:r>
              <a:rPr lang="en-US" altLang="zh-TW" dirty="0" smtClean="0"/>
              <a:t>Ping </a:t>
            </a:r>
            <a:r>
              <a:rPr lang="en-US" altLang="zh-TW" dirty="0" smtClean="0">
                <a:solidFill>
                  <a:srgbClr val="FF0000"/>
                </a:solidFill>
              </a:rPr>
              <a:t>10.113.0.x</a:t>
            </a:r>
            <a:r>
              <a:rPr lang="en-US" altLang="zh-TW" dirty="0" smtClean="0"/>
              <a:t> and </a:t>
            </a:r>
            <a:r>
              <a:rPr lang="en-US" altLang="zh-TW" dirty="0" smtClean="0">
                <a:solidFill>
                  <a:srgbClr val="FF0000"/>
                </a:solidFill>
              </a:rPr>
              <a:t>10.113.x.254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Ping the IP which “</a:t>
            </a:r>
            <a:r>
              <a:rPr lang="en-US" altLang="zh-TW" dirty="0" err="1" smtClean="0"/>
              <a:t>ClientPC</a:t>
            </a:r>
            <a:r>
              <a:rPr lang="en-US" altLang="zh-TW" dirty="0" smtClean="0"/>
              <a:t>” get from the DHCP server</a:t>
            </a:r>
          </a:p>
          <a:p>
            <a:r>
              <a:rPr lang="en-US" altLang="zh-TW" dirty="0" smtClean="0"/>
              <a:t>Due date: 2019/4/11 18:30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os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Meeting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propos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 Lab</Template>
  <TotalTime>5771</TotalTime>
  <Words>631</Words>
  <Application>Microsoft Office PowerPoint</Application>
  <PresentationFormat>如螢幕大小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1" baseType="lpstr">
      <vt:lpstr>Futura Md BT</vt:lpstr>
      <vt:lpstr>華康標楷體(P)</vt:lpstr>
      <vt:lpstr>華康儷粗黑(P)</vt:lpstr>
      <vt:lpstr>新細明體</vt:lpstr>
      <vt:lpstr>標楷體</vt:lpstr>
      <vt:lpstr>Arial</vt:lpstr>
      <vt:lpstr>Times</vt:lpstr>
      <vt:lpstr>Times New Roman</vt:lpstr>
      <vt:lpstr>Wingdings</vt:lpstr>
      <vt:lpstr>proposal</vt:lpstr>
      <vt:lpstr>Network Administration HW1</vt:lpstr>
      <vt:lpstr>Purposes</vt:lpstr>
      <vt:lpstr>HW1 Overview</vt:lpstr>
      <vt:lpstr>NA Intranet Schematic Diagram</vt:lpstr>
      <vt:lpstr>Requirements (1/4)</vt:lpstr>
      <vt:lpstr>Requirements (2/4)</vt:lpstr>
      <vt:lpstr>Requirements (3/4)</vt:lpstr>
      <vt:lpstr>Requirements (4/4)</vt:lpstr>
      <vt:lpstr>DEMO</vt:lpstr>
      <vt:lpstr>FAQ</vt:lpstr>
      <vt:lpstr>Help!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Cage</dc:creator>
  <cp:lastModifiedBy>David Kuo</cp:lastModifiedBy>
  <cp:revision>230</cp:revision>
  <dcterms:created xsi:type="dcterms:W3CDTF">1601-01-01T00:00:00Z</dcterms:created>
  <dcterms:modified xsi:type="dcterms:W3CDTF">2019-03-07T12:51:49Z</dcterms:modified>
</cp:coreProperties>
</file>