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28"/>
  </p:handoutMasterIdLst>
  <p:sldIdLst>
    <p:sldId id="256" r:id="rId2"/>
    <p:sldId id="308" r:id="rId3"/>
    <p:sldId id="309" r:id="rId4"/>
    <p:sldId id="286" r:id="rId5"/>
    <p:sldId id="288" r:id="rId6"/>
    <p:sldId id="290" r:id="rId7"/>
    <p:sldId id="292" r:id="rId8"/>
    <p:sldId id="274" r:id="rId9"/>
    <p:sldId id="287" r:id="rId10"/>
    <p:sldId id="289" r:id="rId11"/>
    <p:sldId id="293" r:id="rId12"/>
    <p:sldId id="294" r:id="rId13"/>
    <p:sldId id="291" r:id="rId14"/>
    <p:sldId id="295" r:id="rId15"/>
    <p:sldId id="310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7" r:id="rId24"/>
    <p:sldId id="304" r:id="rId25"/>
    <p:sldId id="305" r:id="rId26"/>
    <p:sldId id="306" r:id="rId27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A1242-AAF2-4779-8B06-EB77C1418101}" type="datetimeFigureOut">
              <a:rPr lang="zh-TW" altLang="en-US" smtClean="0"/>
              <a:t>2018/5/2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D705E3-B6E5-4F75-8D21-0A818BFD4B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736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1899156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242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516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3512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51206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776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81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829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46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943000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8701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1" lang="en-US" altLang="zh-TW" sz="2400" i="1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D90EC1DC-C1BF-46BF-9EBA-8B9554302110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bsd.org/faq/pf/ftp.html" TargetMode="Externa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FTP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File Transfer Protocol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When FTP meets NAT/Firewall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/>
              <a:t>Firewall behavior</a:t>
            </a:r>
          </a:p>
          <a:p>
            <a:pPr lvl="1" eaLnBrk="1" hangingPunct="1"/>
            <a:r>
              <a:rPr lang="en-US" altLang="zh-TW" sz="1800" smtClean="0"/>
              <a:t>Generally, the NAT/Firewall permits all outgoing connection from internal network, and denies all incoming connection from external network.</a:t>
            </a:r>
          </a:p>
          <a:p>
            <a:pPr eaLnBrk="1" hangingPunct="1"/>
            <a:r>
              <a:rPr lang="en-US" altLang="zh-TW" sz="2000" smtClean="0"/>
              <a:t>Problem when FTP meets NAT/Firewall</a:t>
            </a:r>
          </a:p>
          <a:p>
            <a:pPr lvl="1" eaLnBrk="1" hangingPunct="1"/>
            <a:r>
              <a:rPr lang="en-US" altLang="zh-TW" sz="1800" smtClean="0"/>
              <a:t>Due to the separated command/data connection, the data connections are easily blocked by the NAT/Firewall.</a:t>
            </a:r>
          </a:p>
          <a:p>
            <a:pPr eaLnBrk="1" hangingPunct="1"/>
            <a:r>
              <a:rPr lang="en-US" altLang="zh-TW" sz="2000" smtClean="0"/>
              <a:t>Problem Cases:</a:t>
            </a:r>
          </a:p>
          <a:p>
            <a:pPr lvl="1" eaLnBrk="1" hangingPunct="1"/>
            <a:r>
              <a:rPr lang="en-US" altLang="zh-TW" sz="1800" smtClean="0"/>
              <a:t>Active mode, NAT/Firewall on client side.</a:t>
            </a:r>
          </a:p>
          <a:p>
            <a:pPr lvl="2" eaLnBrk="1" hangingPunct="1"/>
            <a:r>
              <a:rPr lang="en-US" altLang="zh-TW" sz="1600" smtClean="0"/>
              <a:t>Passive mode can solve this problem.</a:t>
            </a:r>
          </a:p>
          <a:p>
            <a:pPr lvl="1" eaLnBrk="1" hangingPunct="1"/>
            <a:r>
              <a:rPr lang="en-US" altLang="zh-TW" sz="1800" smtClean="0"/>
              <a:t>Passive mode, NAT/Firewall on server side.</a:t>
            </a:r>
          </a:p>
          <a:p>
            <a:pPr lvl="2" eaLnBrk="1" hangingPunct="1"/>
            <a:r>
              <a:rPr lang="en-US" altLang="zh-TW" sz="1600" smtClean="0"/>
              <a:t>Active mode can solve this problem.</a:t>
            </a:r>
          </a:p>
          <a:p>
            <a:pPr lvl="1" eaLnBrk="1" hangingPunct="1"/>
            <a:r>
              <a:rPr lang="en-US" altLang="zh-TW" sz="1800" smtClean="0"/>
              <a:t>Both client side and server side have NAT/Firewall</a:t>
            </a:r>
          </a:p>
          <a:p>
            <a:pPr lvl="2" eaLnBrk="1" hangingPunct="1"/>
            <a:r>
              <a:rPr lang="en-US" altLang="zh-TW" sz="1600" smtClean="0">
                <a:solidFill>
                  <a:schemeClr val="hlink"/>
                </a:solidFill>
              </a:rPr>
              <a:t>The real problem</a:t>
            </a:r>
            <a:r>
              <a:rPr lang="en-US" altLang="zh-TW" sz="160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When FTP meets NAT/Firewall (2)</a:t>
            </a: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Active mode, NAT/Firewall on client side.</a:t>
            </a:r>
          </a:p>
          <a:p>
            <a:pPr lvl="1" eaLnBrk="1" hangingPunct="1"/>
            <a:r>
              <a:rPr lang="en-US" altLang="zh-TW" smtClean="0"/>
              <a:t>Passive mode can solve this problem.</a:t>
            </a:r>
          </a:p>
        </p:txBody>
      </p:sp>
      <p:grpSp>
        <p:nvGrpSpPr>
          <p:cNvPr id="13316" name="Group 42"/>
          <p:cNvGrpSpPr>
            <a:grpSpLocks/>
          </p:cNvGrpSpPr>
          <p:nvPr/>
        </p:nvGrpSpPr>
        <p:grpSpPr bwMode="auto">
          <a:xfrm>
            <a:off x="1524000" y="2819400"/>
            <a:ext cx="3048000" cy="2895600"/>
            <a:chOff x="912" y="1584"/>
            <a:chExt cx="1920" cy="1824"/>
          </a:xfrm>
        </p:grpSpPr>
        <p:pic>
          <p:nvPicPr>
            <p:cNvPr id="13332" name="Picture 8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2496" y="1884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33" name="Picture 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0" y="1932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34" name="Rectangle 10"/>
            <p:cNvSpPr>
              <a:spLocks noChangeArrowheads="1"/>
            </p:cNvSpPr>
            <p:nvPr/>
          </p:nvSpPr>
          <p:spPr bwMode="auto">
            <a:xfrm>
              <a:off x="912" y="1776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3335" name="Rectangle 11"/>
            <p:cNvSpPr>
              <a:spLocks noChangeArrowheads="1"/>
            </p:cNvSpPr>
            <p:nvPr/>
          </p:nvSpPr>
          <p:spPr bwMode="auto">
            <a:xfrm>
              <a:off x="2400" y="1776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3336" name="Rectangle 12"/>
            <p:cNvSpPr>
              <a:spLocks noChangeArrowheads="1"/>
            </p:cNvSpPr>
            <p:nvPr/>
          </p:nvSpPr>
          <p:spPr bwMode="auto">
            <a:xfrm>
              <a:off x="1152" y="1584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NAT/Firewall</a:t>
              </a:r>
            </a:p>
          </p:txBody>
        </p:sp>
        <p:sp>
          <p:nvSpPr>
            <p:cNvPr id="13337" name="Line 13"/>
            <p:cNvSpPr>
              <a:spLocks noChangeShapeType="1"/>
            </p:cNvSpPr>
            <p:nvPr/>
          </p:nvSpPr>
          <p:spPr bwMode="auto">
            <a:xfrm>
              <a:off x="1440" y="1776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38" name="Line 14"/>
            <p:cNvSpPr>
              <a:spLocks noChangeShapeType="1"/>
            </p:cNvSpPr>
            <p:nvPr/>
          </p:nvSpPr>
          <p:spPr bwMode="auto">
            <a:xfrm>
              <a:off x="1488" y="1776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39" name="Line 15"/>
            <p:cNvSpPr>
              <a:spLocks noChangeShapeType="1"/>
            </p:cNvSpPr>
            <p:nvPr/>
          </p:nvSpPr>
          <p:spPr bwMode="auto">
            <a:xfrm>
              <a:off x="1344" y="2064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40" name="Rectangle 16"/>
            <p:cNvSpPr>
              <a:spLocks noChangeArrowheads="1"/>
            </p:cNvSpPr>
            <p:nvPr/>
          </p:nvSpPr>
          <p:spPr bwMode="auto">
            <a:xfrm rot="715759">
              <a:off x="1536" y="2016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PORT IP, </a:t>
              </a:r>
              <a:r>
                <a:rPr lang="en-US" altLang="zh-TW" sz="1600">
                  <a:solidFill>
                    <a:schemeClr val="hlink"/>
                  </a:solidFill>
                </a:rPr>
                <a:t>port Y</a:t>
              </a:r>
            </a:p>
          </p:txBody>
        </p:sp>
        <p:sp>
          <p:nvSpPr>
            <p:cNvPr id="13341" name="Line 17"/>
            <p:cNvSpPr>
              <a:spLocks noChangeShapeType="1"/>
            </p:cNvSpPr>
            <p:nvPr/>
          </p:nvSpPr>
          <p:spPr bwMode="auto">
            <a:xfrm flipH="1">
              <a:off x="1488" y="2400"/>
              <a:ext cx="1008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42" name="Rectangle 18"/>
            <p:cNvSpPr>
              <a:spLocks noChangeArrowheads="1"/>
            </p:cNvSpPr>
            <p:nvPr/>
          </p:nvSpPr>
          <p:spPr bwMode="auto">
            <a:xfrm rot="-963009">
              <a:off x="1595" y="2544"/>
              <a:ext cx="91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Connect to port Y</a:t>
              </a:r>
              <a:br>
                <a:rPr lang="en-US" altLang="zh-TW" sz="1600"/>
              </a:br>
              <a:r>
                <a:rPr lang="en-US" altLang="zh-TW" sz="1600">
                  <a:solidFill>
                    <a:schemeClr val="hlink"/>
                  </a:solidFill>
                </a:rPr>
                <a:t>BLOCKED</a:t>
              </a:r>
            </a:p>
          </p:txBody>
        </p:sp>
        <p:sp>
          <p:nvSpPr>
            <p:cNvPr id="13343" name="Rectangle 40"/>
            <p:cNvSpPr>
              <a:spLocks noChangeArrowheads="1"/>
            </p:cNvSpPr>
            <p:nvPr/>
          </p:nvSpPr>
          <p:spPr bwMode="auto">
            <a:xfrm>
              <a:off x="1440" y="3168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Active Mode</a:t>
              </a:r>
            </a:p>
          </p:txBody>
        </p:sp>
      </p:grpSp>
      <p:grpSp>
        <p:nvGrpSpPr>
          <p:cNvPr id="13317" name="Group 44"/>
          <p:cNvGrpSpPr>
            <a:grpSpLocks/>
          </p:cNvGrpSpPr>
          <p:nvPr/>
        </p:nvGrpSpPr>
        <p:grpSpPr bwMode="auto">
          <a:xfrm>
            <a:off x="5181600" y="2819400"/>
            <a:ext cx="3048000" cy="2819400"/>
            <a:chOff x="3216" y="1632"/>
            <a:chExt cx="1920" cy="1776"/>
          </a:xfrm>
        </p:grpSpPr>
        <p:pic>
          <p:nvPicPr>
            <p:cNvPr id="13318" name="Picture 2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800" y="1932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319" name="Picture 24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1980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320" name="Rectangle 25"/>
            <p:cNvSpPr>
              <a:spLocks noChangeArrowheads="1"/>
            </p:cNvSpPr>
            <p:nvPr/>
          </p:nvSpPr>
          <p:spPr bwMode="auto">
            <a:xfrm>
              <a:off x="3216" y="1824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3321" name="Rectangle 26"/>
            <p:cNvSpPr>
              <a:spLocks noChangeArrowheads="1"/>
            </p:cNvSpPr>
            <p:nvPr/>
          </p:nvSpPr>
          <p:spPr bwMode="auto">
            <a:xfrm>
              <a:off x="4704" y="1824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3322" name="Rectangle 27"/>
            <p:cNvSpPr>
              <a:spLocks noChangeArrowheads="1"/>
            </p:cNvSpPr>
            <p:nvPr/>
          </p:nvSpPr>
          <p:spPr bwMode="auto">
            <a:xfrm>
              <a:off x="3456" y="1632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NAT/Firewall</a:t>
              </a:r>
            </a:p>
          </p:txBody>
        </p:sp>
        <p:sp>
          <p:nvSpPr>
            <p:cNvPr id="13323" name="Line 28"/>
            <p:cNvSpPr>
              <a:spLocks noChangeShapeType="1"/>
            </p:cNvSpPr>
            <p:nvPr/>
          </p:nvSpPr>
          <p:spPr bwMode="auto">
            <a:xfrm>
              <a:off x="3744" y="1824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4" name="Line 29"/>
            <p:cNvSpPr>
              <a:spLocks noChangeShapeType="1"/>
            </p:cNvSpPr>
            <p:nvPr/>
          </p:nvSpPr>
          <p:spPr bwMode="auto">
            <a:xfrm>
              <a:off x="3792" y="1824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5" name="Line 30"/>
            <p:cNvSpPr>
              <a:spLocks noChangeShapeType="1"/>
            </p:cNvSpPr>
            <p:nvPr/>
          </p:nvSpPr>
          <p:spPr bwMode="auto">
            <a:xfrm>
              <a:off x="3648" y="2112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6" name="Rectangle 31"/>
            <p:cNvSpPr>
              <a:spLocks noChangeArrowheads="1"/>
            </p:cNvSpPr>
            <p:nvPr/>
          </p:nvSpPr>
          <p:spPr bwMode="auto">
            <a:xfrm rot="715759">
              <a:off x="3840" y="2064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PASV</a:t>
              </a:r>
              <a:endParaRPr lang="en-US" altLang="zh-TW" sz="1600">
                <a:solidFill>
                  <a:schemeClr val="hlink"/>
                </a:solidFill>
              </a:endParaRPr>
            </a:p>
          </p:txBody>
        </p:sp>
        <p:sp>
          <p:nvSpPr>
            <p:cNvPr id="13327" name="Line 34"/>
            <p:cNvSpPr>
              <a:spLocks noChangeShapeType="1"/>
            </p:cNvSpPr>
            <p:nvPr/>
          </p:nvSpPr>
          <p:spPr bwMode="auto">
            <a:xfrm flipH="1" flipV="1">
              <a:off x="3648" y="2160"/>
              <a:ext cx="1104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28" name="Rectangle 35"/>
            <p:cNvSpPr>
              <a:spLocks noChangeArrowheads="1"/>
            </p:cNvSpPr>
            <p:nvPr/>
          </p:nvSpPr>
          <p:spPr bwMode="auto">
            <a:xfrm rot="715759">
              <a:off x="3840" y="2304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reply IP, </a:t>
              </a:r>
              <a:r>
                <a:rPr lang="en-US" altLang="zh-TW" sz="1600">
                  <a:solidFill>
                    <a:schemeClr val="hlink"/>
                  </a:solidFill>
                </a:rPr>
                <a:t>port Z</a:t>
              </a:r>
            </a:p>
          </p:txBody>
        </p:sp>
        <p:sp>
          <p:nvSpPr>
            <p:cNvPr id="13329" name="Line 37"/>
            <p:cNvSpPr>
              <a:spLocks noChangeShapeType="1"/>
            </p:cNvSpPr>
            <p:nvPr/>
          </p:nvSpPr>
          <p:spPr bwMode="auto">
            <a:xfrm>
              <a:off x="3648" y="2640"/>
              <a:ext cx="1200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3330" name="Rectangle 38"/>
            <p:cNvSpPr>
              <a:spLocks noChangeArrowheads="1"/>
            </p:cNvSpPr>
            <p:nvPr/>
          </p:nvSpPr>
          <p:spPr bwMode="auto">
            <a:xfrm rot="715759">
              <a:off x="3840" y="2784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Connect to port Z</a:t>
              </a:r>
            </a:p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PASS</a:t>
              </a:r>
            </a:p>
          </p:txBody>
        </p:sp>
        <p:sp>
          <p:nvSpPr>
            <p:cNvPr id="13331" name="Rectangle 41"/>
            <p:cNvSpPr>
              <a:spLocks noChangeArrowheads="1"/>
            </p:cNvSpPr>
            <p:nvPr/>
          </p:nvSpPr>
          <p:spPr bwMode="auto">
            <a:xfrm>
              <a:off x="3696" y="3168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Passive Mode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When FTP meets NAT/Firewall (3)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Passive mode, NAT/Firewall on Server side.</a:t>
            </a:r>
          </a:p>
          <a:p>
            <a:pPr lvl="1" eaLnBrk="1" hangingPunct="1"/>
            <a:r>
              <a:rPr lang="en-US" altLang="zh-TW" smtClean="0"/>
              <a:t>Active mode can solve this problem.</a:t>
            </a:r>
          </a:p>
        </p:txBody>
      </p:sp>
      <p:grpSp>
        <p:nvGrpSpPr>
          <p:cNvPr id="14340" name="Group 34"/>
          <p:cNvGrpSpPr>
            <a:grpSpLocks/>
          </p:cNvGrpSpPr>
          <p:nvPr/>
        </p:nvGrpSpPr>
        <p:grpSpPr bwMode="auto">
          <a:xfrm>
            <a:off x="5181600" y="2743200"/>
            <a:ext cx="3048000" cy="2895600"/>
            <a:chOff x="3264" y="1728"/>
            <a:chExt cx="1920" cy="1824"/>
          </a:xfrm>
        </p:grpSpPr>
        <p:pic>
          <p:nvPicPr>
            <p:cNvPr id="14356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848" y="2076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7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2124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58" name="Rectangle 7"/>
            <p:cNvSpPr>
              <a:spLocks noChangeArrowheads="1"/>
            </p:cNvSpPr>
            <p:nvPr/>
          </p:nvSpPr>
          <p:spPr bwMode="auto">
            <a:xfrm>
              <a:off x="3264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4359" name="Rectangle 8"/>
            <p:cNvSpPr>
              <a:spLocks noChangeArrowheads="1"/>
            </p:cNvSpPr>
            <p:nvPr/>
          </p:nvSpPr>
          <p:spPr bwMode="auto">
            <a:xfrm>
              <a:off x="4752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4360" name="Rectangle 9"/>
            <p:cNvSpPr>
              <a:spLocks noChangeArrowheads="1"/>
            </p:cNvSpPr>
            <p:nvPr/>
          </p:nvSpPr>
          <p:spPr bwMode="auto">
            <a:xfrm>
              <a:off x="4368" y="1728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NAT/Firewall</a:t>
              </a:r>
            </a:p>
          </p:txBody>
        </p:sp>
        <p:sp>
          <p:nvSpPr>
            <p:cNvPr id="14361" name="Line 10"/>
            <p:cNvSpPr>
              <a:spLocks noChangeShapeType="1"/>
            </p:cNvSpPr>
            <p:nvPr/>
          </p:nvSpPr>
          <p:spPr bwMode="auto">
            <a:xfrm>
              <a:off x="4656" y="1920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62" name="Line 11"/>
            <p:cNvSpPr>
              <a:spLocks noChangeShapeType="1"/>
            </p:cNvSpPr>
            <p:nvPr/>
          </p:nvSpPr>
          <p:spPr bwMode="auto">
            <a:xfrm>
              <a:off x="4704" y="1920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63" name="Line 12"/>
            <p:cNvSpPr>
              <a:spLocks noChangeShapeType="1"/>
            </p:cNvSpPr>
            <p:nvPr/>
          </p:nvSpPr>
          <p:spPr bwMode="auto">
            <a:xfrm>
              <a:off x="3696" y="2256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64" name="Rectangle 13"/>
            <p:cNvSpPr>
              <a:spLocks noChangeArrowheads="1"/>
            </p:cNvSpPr>
            <p:nvPr/>
          </p:nvSpPr>
          <p:spPr bwMode="auto">
            <a:xfrm rot="715759">
              <a:off x="3792" y="2208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PORT IP, </a:t>
              </a:r>
              <a:r>
                <a:rPr lang="en-US" altLang="zh-TW" sz="1600">
                  <a:solidFill>
                    <a:schemeClr val="hlink"/>
                  </a:solidFill>
                </a:rPr>
                <a:t>port Y</a:t>
              </a:r>
            </a:p>
          </p:txBody>
        </p:sp>
        <p:sp>
          <p:nvSpPr>
            <p:cNvPr id="14365" name="Line 14"/>
            <p:cNvSpPr>
              <a:spLocks noChangeShapeType="1"/>
            </p:cNvSpPr>
            <p:nvPr/>
          </p:nvSpPr>
          <p:spPr bwMode="auto">
            <a:xfrm flipH="1">
              <a:off x="3744" y="2592"/>
              <a:ext cx="1104" cy="33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66" name="Rectangle 15"/>
            <p:cNvSpPr>
              <a:spLocks noChangeArrowheads="1"/>
            </p:cNvSpPr>
            <p:nvPr/>
          </p:nvSpPr>
          <p:spPr bwMode="auto">
            <a:xfrm rot="-963009">
              <a:off x="3696" y="2832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Connect to port Y</a:t>
              </a:r>
              <a:r>
                <a:rPr lang="en-US" altLang="zh-TW" sz="1600"/>
                <a:t/>
              </a:r>
              <a:br>
                <a:rPr lang="en-US" altLang="zh-TW" sz="1600"/>
              </a:br>
              <a:r>
                <a:rPr lang="en-US" altLang="zh-TW" sz="1600">
                  <a:solidFill>
                    <a:schemeClr val="hlink"/>
                  </a:solidFill>
                </a:rPr>
                <a:t>PASS</a:t>
              </a:r>
            </a:p>
          </p:txBody>
        </p:sp>
        <p:sp>
          <p:nvSpPr>
            <p:cNvPr id="14367" name="Rectangle 16"/>
            <p:cNvSpPr>
              <a:spLocks noChangeArrowheads="1"/>
            </p:cNvSpPr>
            <p:nvPr/>
          </p:nvSpPr>
          <p:spPr bwMode="auto">
            <a:xfrm>
              <a:off x="3792" y="3312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Active Mode</a:t>
              </a:r>
            </a:p>
          </p:txBody>
        </p:sp>
      </p:grpSp>
      <p:grpSp>
        <p:nvGrpSpPr>
          <p:cNvPr id="14341" name="Group 36"/>
          <p:cNvGrpSpPr>
            <a:grpSpLocks/>
          </p:cNvGrpSpPr>
          <p:nvPr/>
        </p:nvGrpSpPr>
        <p:grpSpPr bwMode="auto">
          <a:xfrm>
            <a:off x="1524000" y="2743200"/>
            <a:ext cx="3048000" cy="2895600"/>
            <a:chOff x="960" y="1728"/>
            <a:chExt cx="1920" cy="1824"/>
          </a:xfrm>
        </p:grpSpPr>
        <p:pic>
          <p:nvPicPr>
            <p:cNvPr id="14342" name="Picture 18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2544" y="2028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1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076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344" name="Rectangle 20"/>
            <p:cNvSpPr>
              <a:spLocks noChangeArrowheads="1"/>
            </p:cNvSpPr>
            <p:nvPr/>
          </p:nvSpPr>
          <p:spPr bwMode="auto">
            <a:xfrm>
              <a:off x="960" y="192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4345" name="Rectangle 21"/>
            <p:cNvSpPr>
              <a:spLocks noChangeArrowheads="1"/>
            </p:cNvSpPr>
            <p:nvPr/>
          </p:nvSpPr>
          <p:spPr bwMode="auto">
            <a:xfrm>
              <a:off x="2448" y="1920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4346" name="Rectangle 22"/>
            <p:cNvSpPr>
              <a:spLocks noChangeArrowheads="1"/>
            </p:cNvSpPr>
            <p:nvPr/>
          </p:nvSpPr>
          <p:spPr bwMode="auto">
            <a:xfrm>
              <a:off x="2064" y="1728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NAT/Firewall</a:t>
              </a:r>
            </a:p>
          </p:txBody>
        </p:sp>
        <p:sp>
          <p:nvSpPr>
            <p:cNvPr id="14347" name="Line 23"/>
            <p:cNvSpPr>
              <a:spLocks noChangeShapeType="1"/>
            </p:cNvSpPr>
            <p:nvPr/>
          </p:nvSpPr>
          <p:spPr bwMode="auto">
            <a:xfrm>
              <a:off x="2352" y="1920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48" name="Line 24"/>
            <p:cNvSpPr>
              <a:spLocks noChangeShapeType="1"/>
            </p:cNvSpPr>
            <p:nvPr/>
          </p:nvSpPr>
          <p:spPr bwMode="auto">
            <a:xfrm>
              <a:off x="2400" y="1920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49" name="Line 25"/>
            <p:cNvSpPr>
              <a:spLocks noChangeShapeType="1"/>
            </p:cNvSpPr>
            <p:nvPr/>
          </p:nvSpPr>
          <p:spPr bwMode="auto">
            <a:xfrm>
              <a:off x="1392" y="2208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50" name="Rectangle 26"/>
            <p:cNvSpPr>
              <a:spLocks noChangeArrowheads="1"/>
            </p:cNvSpPr>
            <p:nvPr/>
          </p:nvSpPr>
          <p:spPr bwMode="auto">
            <a:xfrm rot="715759">
              <a:off x="1584" y="2160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PASV</a:t>
              </a:r>
              <a:endParaRPr lang="en-US" altLang="zh-TW" sz="1600">
                <a:solidFill>
                  <a:schemeClr val="hlink"/>
                </a:solidFill>
              </a:endParaRPr>
            </a:p>
          </p:txBody>
        </p:sp>
        <p:sp>
          <p:nvSpPr>
            <p:cNvPr id="14351" name="Line 27"/>
            <p:cNvSpPr>
              <a:spLocks noChangeShapeType="1"/>
            </p:cNvSpPr>
            <p:nvPr/>
          </p:nvSpPr>
          <p:spPr bwMode="auto">
            <a:xfrm flipH="1" flipV="1">
              <a:off x="1392" y="2256"/>
              <a:ext cx="1104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52" name="Rectangle 28"/>
            <p:cNvSpPr>
              <a:spLocks noChangeArrowheads="1"/>
            </p:cNvSpPr>
            <p:nvPr/>
          </p:nvSpPr>
          <p:spPr bwMode="auto">
            <a:xfrm rot="715759">
              <a:off x="1488" y="2352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reply IP, </a:t>
              </a:r>
              <a:r>
                <a:rPr lang="en-US" altLang="zh-TW" sz="1600">
                  <a:solidFill>
                    <a:schemeClr val="hlink"/>
                  </a:solidFill>
                </a:rPr>
                <a:t>port Z</a:t>
              </a:r>
            </a:p>
          </p:txBody>
        </p:sp>
        <p:sp>
          <p:nvSpPr>
            <p:cNvPr id="14353" name="Line 29"/>
            <p:cNvSpPr>
              <a:spLocks noChangeShapeType="1"/>
            </p:cNvSpPr>
            <p:nvPr/>
          </p:nvSpPr>
          <p:spPr bwMode="auto">
            <a:xfrm>
              <a:off x="1344" y="2736"/>
              <a:ext cx="1008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4354" name="Rectangle 30"/>
            <p:cNvSpPr>
              <a:spLocks noChangeArrowheads="1"/>
            </p:cNvSpPr>
            <p:nvPr/>
          </p:nvSpPr>
          <p:spPr bwMode="auto">
            <a:xfrm rot="715759">
              <a:off x="1333" y="2832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Connect to port Z</a:t>
              </a:r>
            </a:p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BLOCKED</a:t>
              </a:r>
            </a:p>
          </p:txBody>
        </p:sp>
        <p:sp>
          <p:nvSpPr>
            <p:cNvPr id="14355" name="Rectangle 31"/>
            <p:cNvSpPr>
              <a:spLocks noChangeArrowheads="1"/>
            </p:cNvSpPr>
            <p:nvPr/>
          </p:nvSpPr>
          <p:spPr bwMode="auto">
            <a:xfrm>
              <a:off x="1440" y="3312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Passive Mode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When FTP meets NAT/Firewall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Real Problem: Firewall on both sides.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  <a:p>
            <a:pPr lvl="1" eaLnBrk="1" hangingPunct="1"/>
            <a:endParaRPr lang="en-US" altLang="zh-TW" smtClean="0"/>
          </a:p>
          <a:p>
            <a:pPr lvl="1" eaLnBrk="1" hangingPunct="1"/>
            <a:r>
              <a:rPr lang="en-US" altLang="zh-TW" smtClean="0"/>
              <a:t>Solution: </a:t>
            </a:r>
            <a:r>
              <a:rPr lang="en-US" altLang="zh-TW" smtClean="0">
                <a:solidFill>
                  <a:schemeClr val="hlink"/>
                </a:solidFill>
              </a:rPr>
              <a:t>ftp-proxy running on NAT/Firewall</a:t>
            </a:r>
          </a:p>
        </p:txBody>
      </p:sp>
      <p:grpSp>
        <p:nvGrpSpPr>
          <p:cNvPr id="15364" name="Group 38"/>
          <p:cNvGrpSpPr>
            <a:grpSpLocks/>
          </p:cNvGrpSpPr>
          <p:nvPr/>
        </p:nvGrpSpPr>
        <p:grpSpPr bwMode="auto">
          <a:xfrm>
            <a:off x="1600200" y="2057400"/>
            <a:ext cx="3048000" cy="2895600"/>
            <a:chOff x="960" y="1776"/>
            <a:chExt cx="1920" cy="1824"/>
          </a:xfrm>
        </p:grpSpPr>
        <p:pic>
          <p:nvPicPr>
            <p:cNvPr id="15383" name="Picture 5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2544" y="2076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4" name="Picture 6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8" y="2124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85" name="Rectangle 7"/>
            <p:cNvSpPr>
              <a:spLocks noChangeArrowheads="1"/>
            </p:cNvSpPr>
            <p:nvPr/>
          </p:nvSpPr>
          <p:spPr bwMode="auto">
            <a:xfrm>
              <a:off x="960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5386" name="Rectangle 8"/>
            <p:cNvSpPr>
              <a:spLocks noChangeArrowheads="1"/>
            </p:cNvSpPr>
            <p:nvPr/>
          </p:nvSpPr>
          <p:spPr bwMode="auto">
            <a:xfrm>
              <a:off x="2448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5387" name="Rectangle 9"/>
            <p:cNvSpPr>
              <a:spLocks noChangeArrowheads="1"/>
            </p:cNvSpPr>
            <p:nvPr/>
          </p:nvSpPr>
          <p:spPr bwMode="auto">
            <a:xfrm>
              <a:off x="1152" y="1776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NAT/Firewall</a:t>
              </a:r>
            </a:p>
          </p:txBody>
        </p:sp>
        <p:sp>
          <p:nvSpPr>
            <p:cNvPr id="15388" name="Line 10"/>
            <p:cNvSpPr>
              <a:spLocks noChangeShapeType="1"/>
            </p:cNvSpPr>
            <p:nvPr/>
          </p:nvSpPr>
          <p:spPr bwMode="auto">
            <a:xfrm>
              <a:off x="1488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89" name="Line 11"/>
            <p:cNvSpPr>
              <a:spLocks noChangeShapeType="1"/>
            </p:cNvSpPr>
            <p:nvPr/>
          </p:nvSpPr>
          <p:spPr bwMode="auto">
            <a:xfrm>
              <a:off x="1536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90" name="Line 12"/>
            <p:cNvSpPr>
              <a:spLocks noChangeShapeType="1"/>
            </p:cNvSpPr>
            <p:nvPr/>
          </p:nvSpPr>
          <p:spPr bwMode="auto">
            <a:xfrm>
              <a:off x="1392" y="2256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91" name="Rectangle 13"/>
            <p:cNvSpPr>
              <a:spLocks noChangeArrowheads="1"/>
            </p:cNvSpPr>
            <p:nvPr/>
          </p:nvSpPr>
          <p:spPr bwMode="auto">
            <a:xfrm rot="715759">
              <a:off x="1584" y="2208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PORT IP, </a:t>
              </a:r>
              <a:r>
                <a:rPr lang="en-US" altLang="zh-TW" sz="1600">
                  <a:solidFill>
                    <a:schemeClr val="hlink"/>
                  </a:solidFill>
                </a:rPr>
                <a:t>port Y</a:t>
              </a:r>
            </a:p>
          </p:txBody>
        </p:sp>
        <p:sp>
          <p:nvSpPr>
            <p:cNvPr id="15392" name="Line 14"/>
            <p:cNvSpPr>
              <a:spLocks noChangeShapeType="1"/>
            </p:cNvSpPr>
            <p:nvPr/>
          </p:nvSpPr>
          <p:spPr bwMode="auto">
            <a:xfrm flipH="1">
              <a:off x="1536" y="2592"/>
              <a:ext cx="1008" cy="288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93" name="Rectangle 15"/>
            <p:cNvSpPr>
              <a:spLocks noChangeArrowheads="1"/>
            </p:cNvSpPr>
            <p:nvPr/>
          </p:nvSpPr>
          <p:spPr bwMode="auto">
            <a:xfrm rot="-963009">
              <a:off x="1536" y="2784"/>
              <a:ext cx="91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Connect to port Y</a:t>
              </a:r>
              <a:r>
                <a:rPr lang="en-US" altLang="zh-TW" sz="1600"/>
                <a:t/>
              </a:r>
              <a:br>
                <a:rPr lang="en-US" altLang="zh-TW" sz="1600"/>
              </a:br>
              <a:r>
                <a:rPr lang="en-US" altLang="zh-TW" sz="1600">
                  <a:solidFill>
                    <a:schemeClr val="hlink"/>
                  </a:solidFill>
                </a:rPr>
                <a:t>BLOCKED</a:t>
              </a:r>
            </a:p>
          </p:txBody>
        </p:sp>
        <p:sp>
          <p:nvSpPr>
            <p:cNvPr id="15394" name="Rectangle 16"/>
            <p:cNvSpPr>
              <a:spLocks noChangeArrowheads="1"/>
            </p:cNvSpPr>
            <p:nvPr/>
          </p:nvSpPr>
          <p:spPr bwMode="auto">
            <a:xfrm>
              <a:off x="1488" y="3360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Active Mode</a:t>
              </a:r>
            </a:p>
          </p:txBody>
        </p:sp>
        <p:sp>
          <p:nvSpPr>
            <p:cNvPr id="15395" name="Line 32"/>
            <p:cNvSpPr>
              <a:spLocks noChangeShapeType="1"/>
            </p:cNvSpPr>
            <p:nvPr/>
          </p:nvSpPr>
          <p:spPr bwMode="auto">
            <a:xfrm>
              <a:off x="2400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96" name="Line 33"/>
            <p:cNvSpPr>
              <a:spLocks noChangeShapeType="1"/>
            </p:cNvSpPr>
            <p:nvPr/>
          </p:nvSpPr>
          <p:spPr bwMode="auto">
            <a:xfrm>
              <a:off x="2448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97" name="Rectangle 34"/>
            <p:cNvSpPr>
              <a:spLocks noChangeArrowheads="1"/>
            </p:cNvSpPr>
            <p:nvPr/>
          </p:nvSpPr>
          <p:spPr bwMode="auto">
            <a:xfrm>
              <a:off x="1968" y="1776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NAT/Firewall</a:t>
              </a:r>
            </a:p>
          </p:txBody>
        </p:sp>
      </p:grpSp>
      <p:grpSp>
        <p:nvGrpSpPr>
          <p:cNvPr id="15365" name="Group 39"/>
          <p:cNvGrpSpPr>
            <a:grpSpLocks/>
          </p:cNvGrpSpPr>
          <p:nvPr/>
        </p:nvGrpSpPr>
        <p:grpSpPr bwMode="auto">
          <a:xfrm>
            <a:off x="5105400" y="2057400"/>
            <a:ext cx="3048000" cy="2819400"/>
            <a:chOff x="3168" y="1776"/>
            <a:chExt cx="1920" cy="1776"/>
          </a:xfrm>
        </p:grpSpPr>
        <p:pic>
          <p:nvPicPr>
            <p:cNvPr id="15366" name="Picture 18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918" t="7339"/>
            <a:stretch>
              <a:fillRect/>
            </a:stretch>
          </p:blipFill>
          <p:spPr bwMode="auto">
            <a:xfrm>
              <a:off x="4752" y="2076"/>
              <a:ext cx="312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19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16" y="2124"/>
              <a:ext cx="356" cy="3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68" name="Rectangle 20"/>
            <p:cNvSpPr>
              <a:spLocks noChangeArrowheads="1"/>
            </p:cNvSpPr>
            <p:nvPr/>
          </p:nvSpPr>
          <p:spPr bwMode="auto">
            <a:xfrm>
              <a:off x="3168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Client</a:t>
              </a:r>
            </a:p>
          </p:txBody>
        </p:sp>
        <p:sp>
          <p:nvSpPr>
            <p:cNvPr id="15369" name="Rectangle 21"/>
            <p:cNvSpPr>
              <a:spLocks noChangeArrowheads="1"/>
            </p:cNvSpPr>
            <p:nvPr/>
          </p:nvSpPr>
          <p:spPr bwMode="auto">
            <a:xfrm>
              <a:off x="4656" y="1968"/>
              <a:ext cx="432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/>
                <a:t>Server</a:t>
              </a:r>
            </a:p>
          </p:txBody>
        </p:sp>
        <p:sp>
          <p:nvSpPr>
            <p:cNvPr id="15370" name="Rectangle 22"/>
            <p:cNvSpPr>
              <a:spLocks noChangeArrowheads="1"/>
            </p:cNvSpPr>
            <p:nvPr/>
          </p:nvSpPr>
          <p:spPr bwMode="auto">
            <a:xfrm>
              <a:off x="4272" y="1776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NAT/Firewall</a:t>
              </a:r>
            </a:p>
          </p:txBody>
        </p:sp>
        <p:sp>
          <p:nvSpPr>
            <p:cNvPr id="15371" name="Line 23"/>
            <p:cNvSpPr>
              <a:spLocks noChangeShapeType="1"/>
            </p:cNvSpPr>
            <p:nvPr/>
          </p:nvSpPr>
          <p:spPr bwMode="auto">
            <a:xfrm>
              <a:off x="4560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72" name="Line 24"/>
            <p:cNvSpPr>
              <a:spLocks noChangeShapeType="1"/>
            </p:cNvSpPr>
            <p:nvPr/>
          </p:nvSpPr>
          <p:spPr bwMode="auto">
            <a:xfrm>
              <a:off x="4608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73" name="Line 25"/>
            <p:cNvSpPr>
              <a:spLocks noChangeShapeType="1"/>
            </p:cNvSpPr>
            <p:nvPr/>
          </p:nvSpPr>
          <p:spPr bwMode="auto">
            <a:xfrm>
              <a:off x="3600" y="2256"/>
              <a:ext cx="1152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74" name="Rectangle 26"/>
            <p:cNvSpPr>
              <a:spLocks noChangeArrowheads="1"/>
            </p:cNvSpPr>
            <p:nvPr/>
          </p:nvSpPr>
          <p:spPr bwMode="auto">
            <a:xfrm rot="715759">
              <a:off x="3792" y="2208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PASV</a:t>
              </a:r>
              <a:endParaRPr lang="en-US" altLang="zh-TW" sz="1600">
                <a:solidFill>
                  <a:schemeClr val="hlink"/>
                </a:solidFill>
              </a:endParaRPr>
            </a:p>
          </p:txBody>
        </p:sp>
        <p:sp>
          <p:nvSpPr>
            <p:cNvPr id="15375" name="Line 27"/>
            <p:cNvSpPr>
              <a:spLocks noChangeShapeType="1"/>
            </p:cNvSpPr>
            <p:nvPr/>
          </p:nvSpPr>
          <p:spPr bwMode="auto">
            <a:xfrm flipH="1" flipV="1">
              <a:off x="3600" y="2304"/>
              <a:ext cx="1104" cy="240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76" name="Rectangle 28"/>
            <p:cNvSpPr>
              <a:spLocks noChangeArrowheads="1"/>
            </p:cNvSpPr>
            <p:nvPr/>
          </p:nvSpPr>
          <p:spPr bwMode="auto">
            <a:xfrm rot="715759">
              <a:off x="3696" y="2400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600"/>
                <a:t>reply IP, </a:t>
              </a:r>
              <a:r>
                <a:rPr lang="en-US" altLang="zh-TW" sz="1600">
                  <a:solidFill>
                    <a:schemeClr val="hlink"/>
                  </a:solidFill>
                </a:rPr>
                <a:t>port Z</a:t>
              </a:r>
            </a:p>
          </p:txBody>
        </p:sp>
        <p:sp>
          <p:nvSpPr>
            <p:cNvPr id="15377" name="Line 29"/>
            <p:cNvSpPr>
              <a:spLocks noChangeShapeType="1"/>
            </p:cNvSpPr>
            <p:nvPr/>
          </p:nvSpPr>
          <p:spPr bwMode="auto">
            <a:xfrm>
              <a:off x="3552" y="2784"/>
              <a:ext cx="1008" cy="192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78" name="Rectangle 30"/>
            <p:cNvSpPr>
              <a:spLocks noChangeArrowheads="1"/>
            </p:cNvSpPr>
            <p:nvPr/>
          </p:nvSpPr>
          <p:spPr bwMode="auto">
            <a:xfrm rot="715759">
              <a:off x="3600" y="2880"/>
              <a:ext cx="96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Connect to port Z</a:t>
              </a:r>
            </a:p>
            <a:p>
              <a:pPr algn="ctr"/>
              <a:r>
                <a:rPr lang="en-US" altLang="zh-TW" sz="1600">
                  <a:solidFill>
                    <a:schemeClr val="hlink"/>
                  </a:solidFill>
                </a:rPr>
                <a:t>BLOCKED</a:t>
              </a:r>
            </a:p>
          </p:txBody>
        </p:sp>
        <p:sp>
          <p:nvSpPr>
            <p:cNvPr id="15379" name="Rectangle 31"/>
            <p:cNvSpPr>
              <a:spLocks noChangeArrowheads="1"/>
            </p:cNvSpPr>
            <p:nvPr/>
          </p:nvSpPr>
          <p:spPr bwMode="auto">
            <a:xfrm>
              <a:off x="3648" y="3312"/>
              <a:ext cx="1008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>
                  <a:solidFill>
                    <a:srgbClr val="FF00FF"/>
                  </a:solidFill>
                </a:rPr>
                <a:t>Passive Mode</a:t>
              </a:r>
            </a:p>
          </p:txBody>
        </p:sp>
        <p:sp>
          <p:nvSpPr>
            <p:cNvPr id="15380" name="Rectangle 35"/>
            <p:cNvSpPr>
              <a:spLocks noChangeArrowheads="1"/>
            </p:cNvSpPr>
            <p:nvPr/>
          </p:nvSpPr>
          <p:spPr bwMode="auto">
            <a:xfrm>
              <a:off x="3312" y="1776"/>
              <a:ext cx="816" cy="1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/>
              <a:r>
                <a:rPr lang="en-US" altLang="zh-TW" sz="1400"/>
                <a:t>NAT/Firewall</a:t>
              </a:r>
            </a:p>
          </p:txBody>
        </p:sp>
        <p:sp>
          <p:nvSpPr>
            <p:cNvPr id="15381" name="Line 36"/>
            <p:cNvSpPr>
              <a:spLocks noChangeShapeType="1"/>
            </p:cNvSpPr>
            <p:nvPr/>
          </p:nvSpPr>
          <p:spPr bwMode="auto">
            <a:xfrm>
              <a:off x="3648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  <p:sp>
          <p:nvSpPr>
            <p:cNvPr id="15382" name="Line 37"/>
            <p:cNvSpPr>
              <a:spLocks noChangeShapeType="1"/>
            </p:cNvSpPr>
            <p:nvPr/>
          </p:nvSpPr>
          <p:spPr bwMode="auto">
            <a:xfrm>
              <a:off x="3696" y="1968"/>
              <a:ext cx="0" cy="13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zh-TW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Security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Security concern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As we seen, FTP connections (both command and data) are transmitted in clear text.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What if somebody sniffing the network?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We need encryption.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/>
              <a:t>Solutions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FTP over SSH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So called secure-FTP(sftp).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Both commands and data are encrypted while transmitting.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One connection, but poor performance.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/>
              <a:t>FTP over TLS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Only commands are encrypted while transmitting.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mtClean="0"/>
              <a:t>Better performance.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FXP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2667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TW" dirty="0" smtClean="0"/>
              <a:t>FXP</a:t>
            </a:r>
          </a:p>
          <a:p>
            <a:pPr lvl="1">
              <a:defRPr/>
            </a:pPr>
            <a:r>
              <a:rPr lang="en-US" altLang="zh-TW" dirty="0" smtClean="0"/>
              <a:t>File </a:t>
            </a:r>
            <a:r>
              <a:rPr lang="en-US" altLang="zh-TW" dirty="0" err="1" smtClean="0"/>
              <a:t>eXchange</a:t>
            </a:r>
            <a:r>
              <a:rPr lang="en-US" altLang="zh-TW" dirty="0" smtClean="0"/>
              <a:t> Protocol/Proxy FTP</a:t>
            </a:r>
          </a:p>
          <a:p>
            <a:pPr lvl="1">
              <a:defRPr/>
            </a:pPr>
            <a:r>
              <a:rPr lang="en-US" altLang="zh-TW" dirty="0" smtClean="0"/>
              <a:t>A user on one host performs a file transfer from one server to another</a:t>
            </a:r>
          </a:p>
          <a:p>
            <a:pPr lvl="1">
              <a:defRPr/>
            </a:pPr>
            <a:r>
              <a:rPr lang="en-US" altLang="zh-TW" dirty="0" smtClean="0"/>
              <a:t>Two control connections</a:t>
            </a:r>
          </a:p>
          <a:p>
            <a:pPr lvl="2">
              <a:defRPr/>
            </a:pPr>
            <a:r>
              <a:rPr lang="en-US" altLang="zh-TW" dirty="0" smtClean="0"/>
              <a:t>One each from User-PI to the two Server-PI</a:t>
            </a:r>
          </a:p>
          <a:p>
            <a:pPr lvl="1">
              <a:defRPr/>
            </a:pPr>
            <a:r>
              <a:rPr lang="en-US" altLang="zh-TW" dirty="0" smtClean="0"/>
              <a:t>One data connections </a:t>
            </a:r>
          </a:p>
          <a:p>
            <a:pPr lvl="2">
              <a:defRPr/>
            </a:pPr>
            <a:r>
              <a:rPr lang="en-US" altLang="zh-TW" dirty="0" smtClean="0"/>
              <a:t>Server-DTPs are invoked on each server to send data </a:t>
            </a:r>
          </a:p>
          <a:p>
            <a:pPr lvl="1">
              <a:defRPr/>
            </a:pPr>
            <a:endParaRPr lang="zh-TW" altLang="en-US" dirty="0"/>
          </a:p>
        </p:txBody>
      </p:sp>
      <p:pic>
        <p:nvPicPr>
          <p:cNvPr id="1741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343400"/>
            <a:ext cx="4876800" cy="195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(1)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Introduction</a:t>
            </a:r>
          </a:p>
          <a:p>
            <a:pPr lvl="1" eaLnBrk="1" hangingPunct="1"/>
            <a:r>
              <a:rPr lang="en-US" altLang="zh-TW" smtClean="0"/>
              <a:t>A small, easy to set up, fast and secure FTP server</a:t>
            </a:r>
          </a:p>
          <a:p>
            <a:pPr lvl="1" eaLnBrk="1" hangingPunct="1"/>
            <a:r>
              <a:rPr lang="en-US" altLang="zh-TW" smtClean="0"/>
              <a:t>Support chroot</a:t>
            </a:r>
          </a:p>
          <a:p>
            <a:pPr lvl="1" eaLnBrk="1" hangingPunct="1"/>
            <a:r>
              <a:rPr lang="en-US" altLang="zh-TW" smtClean="0"/>
              <a:t>Restrictions on clients, and system-wide.</a:t>
            </a:r>
          </a:p>
          <a:p>
            <a:pPr lvl="1" eaLnBrk="1" hangingPunct="1"/>
            <a:r>
              <a:rPr lang="en-US" altLang="zh-TW" smtClean="0"/>
              <a:t>Verbose logging with syslog</a:t>
            </a:r>
          </a:p>
          <a:p>
            <a:pPr lvl="1" eaLnBrk="1" hangingPunct="1"/>
            <a:r>
              <a:rPr lang="en-US" altLang="zh-TW" smtClean="0"/>
              <a:t>Anonymous FTP with more restrictions</a:t>
            </a:r>
          </a:p>
          <a:p>
            <a:pPr lvl="1" eaLnBrk="1" hangingPunct="1"/>
            <a:r>
              <a:rPr lang="en-US" altLang="zh-TW" smtClean="0"/>
              <a:t>Virtual Users, and Unix authentication</a:t>
            </a:r>
          </a:p>
          <a:p>
            <a:pPr lvl="1" eaLnBrk="1" hangingPunct="1"/>
            <a:r>
              <a:rPr lang="en-US" altLang="zh-TW" smtClean="0"/>
              <a:t>FXP (File eXchange Protocol)</a:t>
            </a:r>
          </a:p>
          <a:p>
            <a:pPr lvl="1" eaLnBrk="1" hangingPunct="1"/>
            <a:r>
              <a:rPr lang="en-US" altLang="zh-TW" smtClean="0"/>
              <a:t>FTP over TLS</a:t>
            </a:r>
          </a:p>
          <a:p>
            <a:pPr lvl="1" eaLnBrk="1" hangingPunct="1"/>
            <a:r>
              <a:rPr lang="en-US" altLang="zh-TW" smtClean="0"/>
              <a:t>UTF-8 support for filenames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(2)</a:t>
            </a:r>
          </a:p>
        </p:txBody>
      </p:sp>
      <p:sp>
        <p:nvSpPr>
          <p:cNvPr id="19459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Installation</a:t>
            </a:r>
          </a:p>
          <a:p>
            <a:pPr lvl="1" eaLnBrk="1" hangingPunct="1"/>
            <a:r>
              <a:rPr lang="en-US" altLang="zh-TW" dirty="0" smtClean="0"/>
              <a:t>Ports: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/ports/ftp/pure-</a:t>
            </a:r>
            <a:r>
              <a:rPr lang="en-US" altLang="zh-TW" dirty="0" err="1" smtClean="0"/>
              <a:t>ftpd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Options</a:t>
            </a:r>
          </a:p>
          <a:p>
            <a:pPr eaLnBrk="1" hangingPunct="1"/>
            <a:endParaRPr lang="en-US" altLang="zh-TW" dirty="0" smtClean="0"/>
          </a:p>
        </p:txBody>
      </p:sp>
      <p:pic>
        <p:nvPicPr>
          <p:cNvPr id="6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1475" y="2617788"/>
            <a:ext cx="5861050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(3)</a:t>
            </a:r>
          </a:p>
        </p:txBody>
      </p:sp>
      <p:sp>
        <p:nvSpPr>
          <p:cNvPr id="20483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lvl="1" eaLnBrk="1" hangingPunct="1"/>
            <a:r>
              <a:rPr lang="en-US" altLang="zh-TW" dirty="0" smtClean="0"/>
              <a:t>Other options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WITH_LANG</a:t>
            </a:r>
          </a:p>
          <a:p>
            <a:pPr lvl="2" eaLnBrk="1" hangingPunct="1"/>
            <a:r>
              <a:rPr lang="en-US" altLang="zh-TW" dirty="0" smtClean="0"/>
              <a:t>Change the language of output messages</a:t>
            </a:r>
          </a:p>
          <a:p>
            <a:pPr eaLnBrk="1" hangingPunct="1"/>
            <a:r>
              <a:rPr lang="en-US" altLang="zh-TW" dirty="0" smtClean="0"/>
              <a:t>Startup:</a:t>
            </a:r>
          </a:p>
          <a:p>
            <a:pPr lvl="1" eaLnBrk="1" hangingPunct="1"/>
            <a:r>
              <a:rPr lang="en-US" altLang="zh-TW" dirty="0" smtClean="0"/>
              <a:t>Add </a:t>
            </a:r>
            <a:r>
              <a:rPr lang="en-US" altLang="zh-TW" dirty="0" err="1" smtClean="0"/>
              <a:t>pureftpd_enable</a:t>
            </a:r>
            <a:r>
              <a:rPr lang="en-US" altLang="zh-TW" dirty="0" smtClean="0"/>
              <a:t>="</a:t>
            </a:r>
            <a:r>
              <a:rPr lang="en-US" altLang="zh-TW" dirty="0"/>
              <a:t>YES</a:t>
            </a:r>
            <a:r>
              <a:rPr lang="en-US" altLang="zh-TW" dirty="0" smtClean="0"/>
              <a:t>" in 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</a:t>
            </a:r>
            <a:r>
              <a:rPr lang="en-US" altLang="zh-TW" dirty="0" err="1" smtClean="0"/>
              <a:t>rc.conf</a:t>
            </a:r>
            <a:endParaRPr lang="en-US" altLang="zh-TW" dirty="0" smtClean="0"/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98625" y="1844675"/>
            <a:ext cx="5746750" cy="255428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defTabSz="457200" fontAlgn="base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nctucs</a:t>
            </a:r>
            <a:r>
              <a:rPr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[/</a:t>
            </a:r>
            <a:r>
              <a:rPr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usr</a:t>
            </a:r>
            <a:r>
              <a:rPr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/ports/ftp/pure-</a:t>
            </a:r>
            <a:r>
              <a:rPr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ftpd</a:t>
            </a:r>
            <a:r>
              <a:rPr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] -</a:t>
            </a:r>
            <a:r>
              <a:rPr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wangth</a:t>
            </a:r>
            <a:r>
              <a:rPr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sudo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make extract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You can use the following additional options: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600" dirty="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rgbClr val="FFFF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LANGUAGE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=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lang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(default: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english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 Enable compilation of one language support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available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lang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brazilian-portuguese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catalan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czech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danish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dutch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english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french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french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-funny,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german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hungarian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italian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korean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norwegian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polish,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romanian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russian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simplified-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chinese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slovak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spanish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swedish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traditional-</a:t>
            </a:r>
            <a:r>
              <a:rPr kumimoji="0" lang="en-US" altLang="zh-TW" sz="1600" dirty="0" err="1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chinese</a:t>
            </a:r>
            <a:r>
              <a:rPr kumimoji="0" lang="en-US" altLang="zh-TW" sz="1600" dirty="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, Turkish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Configurations(1)</a:t>
            </a:r>
          </a:p>
        </p:txBody>
      </p:sp>
      <p:sp>
        <p:nvSpPr>
          <p:cNvPr id="21507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Configurations:</a:t>
            </a:r>
          </a:p>
          <a:p>
            <a:pPr lvl="1" eaLnBrk="1" hangingPunct="1"/>
            <a:r>
              <a:rPr lang="en-US" altLang="zh-TW" dirty="0" smtClean="0"/>
              <a:t>File: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/pure-</a:t>
            </a:r>
            <a:r>
              <a:rPr lang="en-US" altLang="zh-TW" dirty="0" err="1" smtClean="0"/>
              <a:t>ftpd.conf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Documents</a:t>
            </a:r>
          </a:p>
          <a:p>
            <a:pPr lvl="2" eaLnBrk="1" hangingPunct="1"/>
            <a:r>
              <a:rPr lang="en-US" altLang="zh-TW" dirty="0" smtClean="0"/>
              <a:t>Configuration sample: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</a:t>
            </a:r>
            <a:r>
              <a:rPr lang="en-US" altLang="zh-TW" dirty="0" err="1" smtClean="0"/>
              <a:t>etc</a:t>
            </a:r>
            <a:r>
              <a:rPr lang="en-US" altLang="zh-TW" dirty="0" smtClean="0"/>
              <a:t>/pure-</a:t>
            </a:r>
            <a:r>
              <a:rPr lang="en-US" altLang="zh-TW" dirty="0" err="1" smtClean="0"/>
              <a:t>ftpd.conf.sample</a:t>
            </a:r>
            <a:endParaRPr lang="en-US" altLang="zh-TW" dirty="0" smtClean="0"/>
          </a:p>
          <a:p>
            <a:pPr lvl="3" eaLnBrk="1" hangingPunct="1"/>
            <a:r>
              <a:rPr lang="en-US" altLang="zh-TW" dirty="0" smtClean="0"/>
              <a:t>All options are explained clearly in this file.</a:t>
            </a:r>
          </a:p>
          <a:p>
            <a:pPr lvl="2" eaLnBrk="1" hangingPunct="1"/>
            <a:r>
              <a:rPr lang="en-US" altLang="zh-TW" dirty="0" smtClean="0"/>
              <a:t>Other documents</a:t>
            </a:r>
          </a:p>
          <a:p>
            <a:pPr lvl="3" eaLnBrk="1" hangingPunct="1"/>
            <a:r>
              <a:rPr lang="en-US" altLang="zh-TW" dirty="0" smtClean="0"/>
              <a:t>See /</a:t>
            </a:r>
            <a:r>
              <a:rPr lang="en-US" altLang="zh-TW" dirty="0" err="1" smtClean="0"/>
              <a:t>usr</a:t>
            </a:r>
            <a:r>
              <a:rPr lang="en-US" altLang="zh-TW" dirty="0" smtClean="0"/>
              <a:t>/local/share/doc/pure-</a:t>
            </a:r>
            <a:r>
              <a:rPr lang="en-US" altLang="zh-TW" dirty="0" err="1" smtClean="0"/>
              <a:t>ftpd</a:t>
            </a:r>
            <a:r>
              <a:rPr lang="en-US" altLang="zh-TW" dirty="0" smtClean="0"/>
              <a:t>/*</a:t>
            </a:r>
          </a:p>
        </p:txBody>
      </p:sp>
      <p:sp>
        <p:nvSpPr>
          <p:cNvPr id="21508" name="Rectangle 5"/>
          <p:cNvSpPr>
            <a:spLocks noChangeArrowheads="1"/>
          </p:cNvSpPr>
          <p:nvPr/>
        </p:nvSpPr>
        <p:spPr bwMode="auto">
          <a:xfrm>
            <a:off x="809625" y="4038600"/>
            <a:ext cx="7524750" cy="1600438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nctucs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 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[/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usr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/local/share/doc/pure-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ftpd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] 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-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wangth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- 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ls</a:t>
            </a: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AUTHORS                       	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pureftpd.schema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		README.PGSQL</a:t>
            </a:r>
            <a:endParaRPr lang="en-US" altLang="zh-TW" sz="1400" dirty="0">
              <a:solidFill>
                <a:schemeClr val="bg1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CONTACT			README			</a:t>
            </a:r>
            <a:r>
              <a:rPr lang="en-US" altLang="zh-TW" sz="1400" dirty="0" smtClean="0">
                <a:solidFill>
                  <a:srgbClr val="FFFF00"/>
                </a:solidFill>
                <a:ea typeface="細明體" panose="02020509000000000000" pitchFamily="49" charset="-120"/>
              </a:rPr>
              <a:t>README.TLS</a:t>
            </a:r>
            <a:endParaRPr lang="en-US" altLang="zh-TW" sz="1400" dirty="0">
              <a:solidFill>
                <a:srgbClr val="FFFF00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COPYING			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README.Authentication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-Modules	</a:t>
            </a:r>
            <a:r>
              <a:rPr lang="en-US" altLang="zh-TW" sz="1400" dirty="0" err="1" smtClean="0">
                <a:solidFill>
                  <a:srgbClr val="FFFF00"/>
                </a:solidFill>
                <a:ea typeface="細明體" panose="02020509000000000000" pitchFamily="49" charset="-120"/>
              </a:rPr>
              <a:t>README.Virtual</a:t>
            </a:r>
            <a:r>
              <a:rPr lang="en-US" altLang="zh-TW" sz="1400" dirty="0" smtClean="0">
                <a:solidFill>
                  <a:srgbClr val="FFFF00"/>
                </a:solidFill>
                <a:ea typeface="細明體" panose="02020509000000000000" pitchFamily="49" charset="-120"/>
              </a:rPr>
              <a:t>-Users</a:t>
            </a:r>
            <a:endParaRPr lang="en-US" altLang="zh-TW" sz="1400" dirty="0">
              <a:solidFill>
                <a:srgbClr val="FFFF00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HISTORY			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README.Configuration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-File	THANKS</a:t>
            </a:r>
            <a:endParaRPr lang="en-US" altLang="zh-TW" sz="1400" dirty="0">
              <a:solidFill>
                <a:schemeClr val="bg1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NEWS			</a:t>
            </a:r>
            <a:r>
              <a:rPr lang="en-US" altLang="zh-TW" sz="1400" dirty="0" smtClean="0">
                <a:solidFill>
                  <a:srgbClr val="FFFF00"/>
                </a:solidFill>
                <a:ea typeface="細明體" panose="02020509000000000000" pitchFamily="49" charset="-120"/>
              </a:rPr>
              <a:t>README.LDAP</a:t>
            </a:r>
            <a:endParaRPr lang="en-US" altLang="zh-TW" sz="1400" dirty="0">
              <a:solidFill>
                <a:srgbClr val="FFFF00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pure-ftpd.png		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README.MySQL</a:t>
            </a:r>
            <a:endParaRPr lang="en-US" altLang="zh-TW" sz="1400" dirty="0">
              <a:solidFill>
                <a:schemeClr val="bg1"/>
              </a:solidFill>
              <a:ea typeface="細明體" panose="02020509000000000000" pitchFamily="49" charset="-12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FTP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FTP</a:t>
            </a:r>
          </a:p>
          <a:p>
            <a:pPr lvl="1" eaLnBrk="1" hangingPunct="1">
              <a:defRPr/>
            </a:pPr>
            <a:r>
              <a:rPr lang="en-US" altLang="zh-TW" dirty="0" smtClean="0"/>
              <a:t>File Transfer Protocol</a:t>
            </a:r>
          </a:p>
          <a:p>
            <a:pPr lvl="1" eaLnBrk="1" hangingPunct="1">
              <a:defRPr/>
            </a:pPr>
            <a:r>
              <a:rPr lang="en-US" altLang="zh-TW" dirty="0" smtClean="0"/>
              <a:t>Used to transfer data from one computer to another over the internet.</a:t>
            </a:r>
          </a:p>
          <a:p>
            <a:pPr lvl="1" eaLnBrk="1" hangingPunct="1">
              <a:defRPr/>
            </a:pPr>
            <a:r>
              <a:rPr lang="en-US" altLang="zh-TW" dirty="0" smtClean="0"/>
              <a:t>Client-Server Architecture.</a:t>
            </a:r>
          </a:p>
          <a:p>
            <a:pPr lvl="1"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FTP connections 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hlink"/>
                </a:solidFill>
              </a:rPr>
              <a:t>Control connection</a:t>
            </a:r>
          </a:p>
          <a:p>
            <a:pPr lvl="2" eaLnBrk="1" hangingPunct="1">
              <a:defRPr/>
            </a:pPr>
            <a:r>
              <a:rPr lang="en-US" altLang="zh-TW" dirty="0" smtClean="0"/>
              <a:t>Created when an FTP session is established</a:t>
            </a:r>
          </a:p>
          <a:p>
            <a:pPr lvl="2" eaLnBrk="1" hangingPunct="1">
              <a:defRPr/>
            </a:pPr>
            <a:r>
              <a:rPr lang="en-US" altLang="zh-TW" dirty="0" smtClean="0"/>
              <a:t>Only for passing control information</a:t>
            </a:r>
          </a:p>
          <a:p>
            <a:pPr lvl="1" eaLnBrk="1" hangingPunct="1">
              <a:defRPr/>
            </a:pPr>
            <a:r>
              <a:rPr lang="en-US" altLang="zh-TW" dirty="0" smtClean="0">
                <a:solidFill>
                  <a:schemeClr val="hlink"/>
                </a:solidFill>
              </a:rPr>
              <a:t>Data connection</a:t>
            </a:r>
          </a:p>
          <a:p>
            <a:pPr lvl="2" eaLnBrk="1" hangingPunct="1">
              <a:defRPr/>
            </a:pPr>
            <a:r>
              <a:rPr lang="en-US" altLang="zh-TW" dirty="0" smtClean="0"/>
              <a:t>Each time that data is sent, a distinct TCP data connect is established </a:t>
            </a:r>
          </a:p>
          <a:p>
            <a:pPr lvl="2" eaLnBrk="1" hangingPunct="1">
              <a:defRPr/>
            </a:pPr>
            <a:endParaRPr lang="en-US" altLang="zh-TW" dirty="0" smtClean="0"/>
          </a:p>
          <a:p>
            <a:pPr eaLnBrk="1" hangingPunct="1">
              <a:defRPr/>
            </a:pPr>
            <a:r>
              <a:rPr lang="en-US" altLang="zh-TW" dirty="0" smtClean="0"/>
              <a:t>Data connection Modes:</a:t>
            </a:r>
          </a:p>
          <a:p>
            <a:pPr lvl="2" eaLnBrk="1" hangingPunct="1">
              <a:defRPr/>
            </a:pPr>
            <a:r>
              <a:rPr lang="en-US" altLang="zh-TW" dirty="0" smtClean="0"/>
              <a:t>Active Mode</a:t>
            </a:r>
          </a:p>
          <a:p>
            <a:pPr lvl="2" eaLnBrk="1" hangingPunct="1">
              <a:defRPr/>
            </a:pPr>
            <a:r>
              <a:rPr lang="en-US" altLang="zh-TW" dirty="0" smtClean="0"/>
              <a:t>Passive Mode</a:t>
            </a:r>
          </a:p>
          <a:p>
            <a:pPr lvl="1" eaLnBrk="1" hangingPunct="1">
              <a:defRPr/>
            </a:pPr>
            <a:endParaRPr lang="en-US" altLang="zh-TW" dirty="0" smtClean="0"/>
          </a:p>
          <a:p>
            <a:pPr marL="457200" lvl="1" indent="0">
              <a:buFontTx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Configurations(2)</a:t>
            </a:r>
          </a:p>
        </p:txBody>
      </p:sp>
      <p:sp>
        <p:nvSpPr>
          <p:cNvPr id="22531" name="Rectangle 5"/>
          <p:cNvSpPr>
            <a:spLocks noChangeArrowheads="1"/>
          </p:cNvSpPr>
          <p:nvPr/>
        </p:nvSpPr>
        <p:spPr bwMode="auto">
          <a:xfrm>
            <a:off x="1295400" y="1219200"/>
            <a:ext cx="7162800" cy="538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Cage in every user in his home directory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ChrootEveryone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yes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If the previous option is set to "no", members of the following group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won't be caged. Others will be. If you don't want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chroot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()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ing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anyone,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just comment out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ChrootEveryone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and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TrustedGID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TrustedGID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0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PureDB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user database (see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README.Virtual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-Users)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PureDB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	/</a:t>
            </a: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usr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/local/</a:t>
            </a: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etc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/pureftpd.pdb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If you want simple Unix (/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etc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/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passwd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) authentication, uncomment this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UnixAuthentication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yes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Port range for passive connections replies. - for firewalling.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PassivePortRange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30000 50000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This option can accept three values :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0 : disable SSL/TLS encryption layer (default).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1 : accept both traditional and encrypted sessions.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2 : refuse connections that don't use SSL/TLS security mechanisms,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    including anonymous sessions.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Do _not_ uncomment this blindly. Be sure that :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1) Your server has been compiled with SSL/TLS support (--with-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tls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),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2) A valid certificate is in place,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3) Only compatible clients will log in.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TLS 2</a:t>
            </a:r>
          </a:p>
          <a:p>
            <a:pPr>
              <a:lnSpc>
                <a:spcPct val="85000"/>
              </a:lnSpc>
            </a:pPr>
            <a:endParaRPr lang="en-US" altLang="zh-TW" sz="1200" b="1" dirty="0">
              <a:latin typeface="Verdana" panose="020B0604030504040204" pitchFamily="34" charset="0"/>
              <a:ea typeface="細明體" panose="02020509000000000000" pitchFamily="49" charset="-120"/>
            </a:endParaRP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UTF-8 support for file names (RFC 2640)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Define charset of the server filesystem and 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optionnally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the default charset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for remote clients if they don't use UTF-8.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# Works only if pure-</a:t>
            </a:r>
            <a:r>
              <a:rPr lang="en-US" altLang="zh-TW" sz="1200" b="1" dirty="0" err="1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ftpd</a:t>
            </a:r>
            <a:r>
              <a:rPr lang="en-US" altLang="zh-TW" sz="1200" b="1" dirty="0">
                <a:solidFill>
                  <a:srgbClr val="009999"/>
                </a:solidFill>
                <a:latin typeface="Verdana" panose="020B0604030504040204" pitchFamily="34" charset="0"/>
                <a:ea typeface="細明體" panose="02020509000000000000" pitchFamily="49" charset="-120"/>
              </a:rPr>
              <a:t> has been compiled with --with-rfc2640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FileSystemCharset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big5</a:t>
            </a:r>
          </a:p>
          <a:p>
            <a:pPr>
              <a:lnSpc>
                <a:spcPct val="85000"/>
              </a:lnSpc>
            </a:pP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# </a:t>
            </a:r>
            <a:r>
              <a:rPr lang="en-US" altLang="zh-TW" sz="1200" b="1" dirty="0" err="1">
                <a:latin typeface="Verdana" panose="020B0604030504040204" pitchFamily="34" charset="0"/>
                <a:ea typeface="細明體" panose="02020509000000000000" pitchFamily="49" charset="-120"/>
              </a:rPr>
              <a:t>ClientCharset</a:t>
            </a:r>
            <a:r>
              <a:rPr lang="en-US" altLang="zh-TW" sz="1200" b="1" dirty="0">
                <a:latin typeface="Verdana" panose="020B0604030504040204" pitchFamily="34" charset="0"/>
                <a:ea typeface="細明體" panose="02020509000000000000" pitchFamily="49" charset="-120"/>
              </a:rPr>
              <a:t>	big5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Problem Shooting</a:t>
            </a:r>
          </a:p>
        </p:txBody>
      </p:sp>
      <p:sp>
        <p:nvSpPr>
          <p:cNvPr id="23555" name="內容版面配置區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Logs Location</a:t>
            </a:r>
          </a:p>
          <a:p>
            <a:pPr lvl="1" eaLnBrk="1" hangingPunct="1"/>
            <a:r>
              <a:rPr lang="en-US" altLang="zh-TW" smtClean="0"/>
              <a:t>In default, syslogd keeps ftp logs in /var/log/xferlog</a:t>
            </a:r>
          </a:p>
          <a:p>
            <a:pPr lvl="1" eaLnBrk="1" hangingPunct="1"/>
            <a:r>
              <a:rPr lang="en-US" altLang="zh-TW" smtClean="0"/>
              <a:t>Most frequent problem</a:t>
            </a:r>
          </a:p>
          <a:p>
            <a:pPr lvl="2" eaLnBrk="1" hangingPunct="1"/>
            <a:r>
              <a:rPr lang="en-US" altLang="zh-TW" smtClean="0"/>
              <a:t>pure-ftpd: (?@?) [ERROR] Unable to find the 'ftp' account</a:t>
            </a:r>
          </a:p>
          <a:p>
            <a:pPr lvl="3" eaLnBrk="1" hangingPunct="1"/>
            <a:r>
              <a:rPr lang="en-US" altLang="zh-TW" sz="1200" smtClean="0"/>
              <a:t>It’s ok, but you may need it for Virtual FTP Account.</a:t>
            </a:r>
          </a:p>
          <a:p>
            <a:pPr lvl="3" eaLnBrk="1" hangingPunct="1"/>
            <a:endParaRPr lang="en-US" altLang="zh-TW" sz="1200" smtClean="0"/>
          </a:p>
          <a:p>
            <a:pPr lvl="2" eaLnBrk="1" hangingPunct="1"/>
            <a:r>
              <a:rPr lang="en-US" altLang="zh-TW" smtClean="0"/>
              <a:t>pure-ftpd: (?@?) [ERROR] Sorry, but that file doesn't exist: [/etc/ssl/private/pure-ftpd.pem]</a:t>
            </a:r>
          </a:p>
          <a:p>
            <a:pPr lvl="3" eaLnBrk="1" hangingPunct="1"/>
            <a:r>
              <a:rPr lang="en-US" altLang="zh-TW" sz="1200" smtClean="0"/>
              <a:t>If you set TLS = 2, then this file is needed.</a:t>
            </a:r>
          </a:p>
          <a:p>
            <a:pPr lvl="3" eaLnBrk="1" hangingPunct="1"/>
            <a:endParaRPr lang="en-US" altLang="zh-TW" sz="1200" smtClean="0"/>
          </a:p>
          <a:p>
            <a:pPr lvl="2" eaLnBrk="1" hangingPunct="1"/>
            <a:r>
              <a:rPr lang="en-US" altLang="zh-TW" smtClean="0"/>
              <a:t>How to generate a pure-ftpd.pem?</a:t>
            </a:r>
          </a:p>
          <a:p>
            <a:pPr lvl="3" eaLnBrk="1" hangingPunct="1"/>
            <a:r>
              <a:rPr lang="en-US" altLang="zh-TW" sz="1200" smtClean="0"/>
              <a:t>See README.TLS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Pure-FTPd Tools</a:t>
            </a:r>
          </a:p>
        </p:txBody>
      </p:sp>
      <p:sp>
        <p:nvSpPr>
          <p:cNvPr id="24579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zh-TW" dirty="0" smtClean="0"/>
              <a:t>pure-*</a:t>
            </a:r>
          </a:p>
          <a:p>
            <a:pPr eaLnBrk="1" hangingPunct="1"/>
            <a:endParaRPr lang="en-US" altLang="zh-TW" dirty="0" smtClean="0"/>
          </a:p>
          <a:p>
            <a:pPr eaLnBrk="1" hangingPunct="1"/>
            <a:endParaRPr lang="en-US" altLang="zh-TW" dirty="0" smtClean="0"/>
          </a:p>
          <a:p>
            <a:pPr eaLnBrk="1" hangingPunct="1"/>
            <a:r>
              <a:rPr lang="en-US" altLang="zh-TW" dirty="0" smtClean="0"/>
              <a:t>pure-</a:t>
            </a:r>
            <a:r>
              <a:rPr lang="en-US" altLang="zh-TW" dirty="0" err="1" smtClean="0"/>
              <a:t>ftpwho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List information of users who use the FTP server now.</a:t>
            </a:r>
          </a:p>
          <a:p>
            <a:pPr eaLnBrk="1" hangingPunct="1"/>
            <a:r>
              <a:rPr lang="en-US" altLang="zh-TW" dirty="0" smtClean="0"/>
              <a:t>pure-pw</a:t>
            </a:r>
          </a:p>
          <a:p>
            <a:pPr lvl="1" eaLnBrk="1" hangingPunct="1"/>
            <a:r>
              <a:rPr lang="en-US" altLang="zh-TW" dirty="0" smtClean="0"/>
              <a:t>To create Virtual Users using </a:t>
            </a:r>
            <a:r>
              <a:rPr lang="en-US" altLang="zh-TW" dirty="0" err="1" smtClean="0"/>
              <a:t>PureDB</a:t>
            </a:r>
            <a:endParaRPr lang="en-US" altLang="zh-TW" dirty="0" smtClean="0"/>
          </a:p>
          <a:p>
            <a:pPr lvl="1" eaLnBrk="1" hangingPunct="1"/>
            <a:r>
              <a:rPr lang="en-US" altLang="zh-TW" dirty="0" smtClean="0"/>
              <a:t>pure-pw(8)</a:t>
            </a:r>
          </a:p>
          <a:p>
            <a:pPr lvl="1" eaLnBrk="1" hangingPunct="1"/>
            <a:r>
              <a:rPr lang="en-US" altLang="zh-TW" dirty="0" smtClean="0"/>
              <a:t>See </a:t>
            </a:r>
            <a:r>
              <a:rPr lang="en-US" altLang="zh-TW" dirty="0" err="1" smtClean="0"/>
              <a:t>README.Virtual</a:t>
            </a:r>
            <a:r>
              <a:rPr lang="en-US" altLang="zh-TW" dirty="0" smtClean="0"/>
              <a:t>-Users</a:t>
            </a:r>
          </a:p>
          <a:p>
            <a:pPr lvl="1" eaLnBrk="1" hangingPunct="1"/>
            <a:endParaRPr lang="en-US" altLang="zh-TW" dirty="0" smtClean="0"/>
          </a:p>
          <a:p>
            <a:pPr lvl="1" eaLnBrk="1" hangingPunct="1"/>
            <a:endParaRPr lang="en-US" altLang="zh-TW" dirty="0" smtClean="0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485900" y="1905000"/>
            <a:ext cx="6781800" cy="738664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nctucs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[~] 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wangth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- 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pure-</a:t>
            </a:r>
            <a:endParaRPr lang="en-US" altLang="zh-TW" sz="1400" dirty="0">
              <a:solidFill>
                <a:schemeClr val="bg1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pure-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alwaysfail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   pure-</a:t>
            </a:r>
            <a:r>
              <a:rPr lang="en-US" altLang="zh-TW" sz="1400" dirty="0" err="1" smtClean="0">
                <a:solidFill>
                  <a:schemeClr val="bg1"/>
                </a:solidFill>
                <a:ea typeface="細明體" panose="02020509000000000000" pitchFamily="49" charset="-120"/>
              </a:rPr>
              <a:t>ftpd</a:t>
            </a:r>
            <a:r>
              <a:rPr lang="en-US" altLang="zh-TW" sz="1400" dirty="0" smtClean="0">
                <a:solidFill>
                  <a:schemeClr val="bg1"/>
                </a:solidFill>
                <a:ea typeface="細明體" panose="02020509000000000000" pitchFamily="49" charset="-120"/>
              </a:rPr>
              <a:t>         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mrtginfo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    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pwconvert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   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statsdecode</a:t>
            </a:r>
            <a:endParaRPr lang="en-US" altLang="zh-TW" sz="1400" dirty="0">
              <a:solidFill>
                <a:schemeClr val="bg1"/>
              </a:solidFill>
              <a:ea typeface="細明體" panose="02020509000000000000" pitchFamily="49" charset="-120"/>
            </a:endParaRPr>
          </a:p>
          <a:p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authd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       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ftpwho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      pure-pw           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quotacheck</a:t>
            </a:r>
            <a:r>
              <a:rPr lang="en-US" altLang="zh-TW" sz="1400" dirty="0">
                <a:solidFill>
                  <a:schemeClr val="bg1"/>
                </a:solidFill>
                <a:ea typeface="細明體" panose="02020509000000000000" pitchFamily="49" charset="-120"/>
              </a:rPr>
              <a:t>   pure-</a:t>
            </a:r>
            <a:r>
              <a:rPr lang="en-US" altLang="zh-TW" sz="1400" dirty="0" err="1">
                <a:solidFill>
                  <a:schemeClr val="bg1"/>
                </a:solidFill>
                <a:ea typeface="細明體" panose="02020509000000000000" pitchFamily="49" charset="-120"/>
              </a:rPr>
              <a:t>uploadscript</a:t>
            </a:r>
            <a:endParaRPr lang="en-US" altLang="zh-TW" sz="1400" dirty="0" smtClean="0">
              <a:solidFill>
                <a:schemeClr val="bg1"/>
              </a:solidFill>
              <a:ea typeface="細明體" panose="02020509000000000000" pitchFamily="49" charset="-12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More Tools</a:t>
            </a:r>
          </a:p>
        </p:txBody>
      </p:sp>
      <p:sp>
        <p:nvSpPr>
          <p:cNvPr id="25603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5105400"/>
          </a:xfrm>
        </p:spPr>
        <p:txBody>
          <a:bodyPr/>
          <a:lstStyle/>
          <a:p>
            <a:pPr eaLnBrk="1" hangingPunct="1"/>
            <a:r>
              <a:rPr lang="en-US" altLang="zh-TW" smtClean="0"/>
              <a:t>ftp/pureadmin</a:t>
            </a:r>
          </a:p>
          <a:p>
            <a:pPr lvl="1" eaLnBrk="1" hangingPunct="1"/>
            <a:r>
              <a:rPr lang="en-US" altLang="zh-TW" smtClean="0"/>
              <a:t>Management utility for the PureFTPd</a:t>
            </a:r>
          </a:p>
          <a:p>
            <a:pPr eaLnBrk="1" hangingPunct="1"/>
            <a:r>
              <a:rPr lang="en-US" altLang="zh-TW" smtClean="0"/>
              <a:t>ftp/lftp</a:t>
            </a:r>
          </a:p>
          <a:p>
            <a:pPr lvl="1" eaLnBrk="1" hangingPunct="1"/>
            <a:r>
              <a:rPr lang="en-US" altLang="zh-TW" smtClean="0"/>
              <a:t>A powerful functional client</a:t>
            </a:r>
          </a:p>
          <a:p>
            <a:pPr lvl="1" eaLnBrk="1" hangingPunct="1"/>
            <a:r>
              <a:rPr lang="en-US" altLang="zh-TW" smtClean="0"/>
              <a:t>Support TLS</a:t>
            </a:r>
          </a:p>
          <a:p>
            <a:pPr eaLnBrk="1" hangingPunct="1"/>
            <a:r>
              <a:rPr lang="en-US" altLang="zh-TW" smtClean="0"/>
              <a:t>ftp/wget</a:t>
            </a:r>
          </a:p>
          <a:p>
            <a:pPr lvl="1" eaLnBrk="1" hangingPunct="1"/>
            <a:r>
              <a:rPr lang="en-US" altLang="zh-TW" smtClean="0"/>
              <a:t>Retrieve files from the Net via HTTP(S) and FTP</a:t>
            </a:r>
          </a:p>
          <a:p>
            <a:pPr eaLnBrk="1" hangingPunct="1"/>
            <a:r>
              <a:rPr lang="en-US" altLang="zh-TW" smtClean="0"/>
              <a:t>ftp/mget</a:t>
            </a:r>
          </a:p>
          <a:p>
            <a:pPr lvl="1" eaLnBrk="1" hangingPunct="1"/>
            <a:r>
              <a:rPr lang="en-US" altLang="zh-TW" smtClean="0"/>
              <a:t>Multithreaded commandline web-download manager</a:t>
            </a:r>
          </a:p>
          <a:p>
            <a:pPr eaLnBrk="1" hangingPunct="1"/>
            <a:r>
              <a:rPr lang="en-US" altLang="zh-TW" smtClean="0"/>
              <a:t>FileZilla</a:t>
            </a:r>
          </a:p>
          <a:p>
            <a:pPr lvl="1" eaLnBrk="1" hangingPunct="1"/>
            <a:r>
              <a:rPr lang="en-US" altLang="zh-TW" smtClean="0"/>
              <a:t>An FTP Client for Windows</a:t>
            </a:r>
          </a:p>
          <a:p>
            <a:pPr lvl="1" eaLnBrk="1" hangingPunct="1"/>
            <a:r>
              <a:rPr lang="en-US" altLang="zh-TW" smtClean="0"/>
              <a:t>Support TLS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PF: Issues with FTP (1)</a:t>
            </a:r>
          </a:p>
        </p:txBody>
      </p:sp>
      <p:sp>
        <p:nvSpPr>
          <p:cNvPr id="69635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Reference: </a:t>
            </a:r>
            <a:r>
              <a:rPr lang="en-US" altLang="zh-TW" dirty="0" smtClean="0">
                <a:hlinkClick r:id="rId2"/>
              </a:rPr>
              <a:t>http://www.openbsd.org/faq/pf/ftp.html</a:t>
            </a:r>
            <a:endParaRPr lang="en-US" altLang="zh-TW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altLang="zh-TW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FTP Client Behind the Firewall</a:t>
            </a:r>
            <a:endParaRPr lang="en-US" altLang="zh-TW" dirty="0" smtClean="0"/>
          </a:p>
          <a:p>
            <a:pPr lvl="1" eaLnBrk="1" hangingPunct="1">
              <a:defRPr/>
            </a:pPr>
            <a:r>
              <a:rPr lang="en-US" altLang="zh-TW" dirty="0" smtClean="0"/>
              <a:t>Problem</a:t>
            </a:r>
          </a:p>
          <a:p>
            <a:pPr lvl="2" eaLnBrk="1" hangingPunct="1">
              <a:defRPr/>
            </a:pPr>
            <a:r>
              <a:rPr lang="en-US" altLang="zh-TW" dirty="0" smtClean="0"/>
              <a:t>Clients cannot use active mode</a:t>
            </a:r>
          </a:p>
          <a:p>
            <a:pPr lvl="1" eaLnBrk="1" hangingPunct="1">
              <a:defRPr/>
            </a:pPr>
            <a:r>
              <a:rPr lang="en-US" altLang="zh-TW" dirty="0" smtClean="0"/>
              <a:t>Use ftp-proxy(8)</a:t>
            </a:r>
          </a:p>
          <a:p>
            <a:pPr lvl="2" eaLnBrk="1" hangingPunct="1">
              <a:defRPr/>
            </a:pPr>
            <a:r>
              <a:rPr lang="en-US" altLang="zh-TW" dirty="0" err="1" smtClean="0"/>
              <a:t>ftpproxy_enable</a:t>
            </a:r>
            <a:r>
              <a:rPr lang="en-US" altLang="zh-TW" dirty="0" smtClean="0"/>
              <a:t>="YES"</a:t>
            </a:r>
          </a:p>
          <a:p>
            <a:pPr lvl="1" eaLnBrk="1" hangingPunct="1">
              <a:defRPr/>
            </a:pPr>
            <a:r>
              <a:rPr lang="en-US" altLang="zh-TW" dirty="0" smtClean="0"/>
              <a:t>In </a:t>
            </a:r>
            <a:r>
              <a:rPr lang="en-US" altLang="zh-TW" dirty="0" err="1" smtClean="0"/>
              <a:t>pf.conf</a:t>
            </a:r>
            <a:endParaRPr lang="en-US" altLang="zh-TW" dirty="0" smtClean="0"/>
          </a:p>
          <a:p>
            <a:pPr lvl="2" eaLnBrk="1" hangingPunct="1">
              <a:defRPr/>
            </a:pPr>
            <a:r>
              <a:rPr lang="en-US" altLang="zh-TW" dirty="0" err="1" smtClean="0"/>
              <a:t>nat</a:t>
            </a:r>
            <a:r>
              <a:rPr lang="en-US" altLang="zh-TW" dirty="0" smtClean="0"/>
              <a:t>-anchor "</a:t>
            </a:r>
            <a:r>
              <a:rPr lang="en-US" altLang="zh-TW" dirty="0"/>
              <a:t>ftp-proxy</a:t>
            </a:r>
            <a:r>
              <a:rPr lang="en-US" altLang="zh-TW" dirty="0" smtClean="0"/>
              <a:t>/*"</a:t>
            </a:r>
          </a:p>
          <a:p>
            <a:pPr lvl="2" eaLnBrk="1" hangingPunct="1">
              <a:defRPr/>
            </a:pPr>
            <a:r>
              <a:rPr lang="en-US" altLang="zh-TW" dirty="0" err="1" smtClean="0"/>
              <a:t>rdr</a:t>
            </a:r>
            <a:r>
              <a:rPr lang="en-US" altLang="zh-TW" dirty="0" smtClean="0"/>
              <a:t>-anchor "ftp-proxy/*"</a:t>
            </a:r>
          </a:p>
          <a:p>
            <a:pPr lvl="2" eaLnBrk="1" hangingPunct="1">
              <a:defRPr/>
            </a:pPr>
            <a:r>
              <a:rPr lang="en-US" altLang="zh-TW" dirty="0" err="1" smtClean="0"/>
              <a:t>rdr</a:t>
            </a:r>
            <a:r>
              <a:rPr lang="en-US" altLang="zh-TW" dirty="0" smtClean="0"/>
              <a:t> on $</a:t>
            </a:r>
            <a:r>
              <a:rPr lang="en-US" altLang="zh-TW" dirty="0" err="1" smtClean="0"/>
              <a:t>int_if</a:t>
            </a:r>
            <a:r>
              <a:rPr lang="en-US" altLang="zh-TW" dirty="0" smtClean="0"/>
              <a:t> proto </a:t>
            </a:r>
            <a:r>
              <a:rPr lang="en-US" altLang="zh-TW" dirty="0" err="1" smtClean="0"/>
              <a:t>tcp</a:t>
            </a:r>
            <a:r>
              <a:rPr lang="en-US" altLang="zh-TW" dirty="0" smtClean="0"/>
              <a:t> from any to any port 21 -&gt; 127.0.0.1 port 8021</a:t>
            </a:r>
          </a:p>
          <a:p>
            <a:pPr lvl="2" eaLnBrk="1" hangingPunct="1">
              <a:defRPr/>
            </a:pPr>
            <a:r>
              <a:rPr lang="en-US" altLang="zh-TW" dirty="0" smtClean="0"/>
              <a:t>anchor "</a:t>
            </a:r>
            <a:r>
              <a:rPr lang="en-US" altLang="zh-TW" dirty="0"/>
              <a:t>ftp-proxy</a:t>
            </a:r>
            <a:r>
              <a:rPr lang="en-US" altLang="zh-TW" dirty="0" smtClean="0"/>
              <a:t>/*"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PF: Issues with FTP (2)</a:t>
            </a:r>
          </a:p>
        </p:txBody>
      </p:sp>
      <p:sp>
        <p:nvSpPr>
          <p:cNvPr id="70659" name="內容版面配置區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PF “Self-Protecting” an FTP Server</a:t>
            </a:r>
            <a:r>
              <a:rPr lang="en-US" altLang="zh-TW" smtClean="0"/>
              <a:t> </a:t>
            </a:r>
          </a:p>
          <a:p>
            <a:pPr lvl="1" eaLnBrk="1" hangingPunct="1">
              <a:defRPr/>
            </a:pPr>
            <a:r>
              <a:rPr lang="en-US" altLang="zh-TW" smtClean="0"/>
              <a:t>Problem</a:t>
            </a:r>
          </a:p>
          <a:p>
            <a:pPr lvl="2" eaLnBrk="1" hangingPunct="1">
              <a:defRPr/>
            </a:pPr>
            <a:r>
              <a:rPr lang="en-US" altLang="zh-TW" smtClean="0"/>
              <a:t>Clients cannot use passive mode</a:t>
            </a:r>
          </a:p>
          <a:p>
            <a:pPr lvl="1" eaLnBrk="1" hangingPunct="1">
              <a:defRPr/>
            </a:pPr>
            <a:r>
              <a:rPr lang="en-US" altLang="zh-TW" smtClean="0"/>
              <a:t>Open holes so that clients can connect into the data channel</a:t>
            </a:r>
          </a:p>
          <a:p>
            <a:pPr lvl="1" eaLnBrk="1" hangingPunct="1">
              <a:defRPr/>
            </a:pPr>
            <a:r>
              <a:rPr lang="en-US" altLang="zh-TW" smtClean="0"/>
              <a:t>In pf.conf</a:t>
            </a:r>
          </a:p>
          <a:p>
            <a:pPr lvl="2" eaLnBrk="1" hangingPunct="1">
              <a:defRPr/>
            </a:pPr>
            <a:r>
              <a:rPr lang="en-US" altLang="zh-TW" smtClean="0"/>
              <a:t>pass in on $ext_if proto tcp from any to any port 21 keep state</a:t>
            </a:r>
          </a:p>
          <a:p>
            <a:pPr lvl="2" eaLnBrk="1" hangingPunct="1">
              <a:defRPr/>
            </a:pPr>
            <a:r>
              <a:rPr lang="en-US" altLang="zh-TW" smtClean="0"/>
              <a:t>pass in on $ext_if proto tcp from any to any port &gt; 49151 keep state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PF: Issues with FTP (3)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990600" y="1447800"/>
            <a:ext cx="7772400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zh-TW" sz="23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FTP Server Protected by an External PF Firewall Running NAT</a:t>
            </a:r>
            <a:r>
              <a:rPr lang="en-US" altLang="zh-TW" sz="2200" dirty="0" smtClean="0"/>
              <a:t>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/>
              <a:t>Problem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smtClean="0"/>
              <a:t>Clients cannot use passive mode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/>
              <a:t>Use ftp-proxy(8)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smtClean="0"/>
              <a:t>Need some flags of ftp-proxy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zh-TW" sz="1600" dirty="0" smtClean="0"/>
              <a:t>ftpproxy_flags="-R 10.10.10.1 -p 21 -b 192.168.0.1"</a:t>
            </a:r>
            <a:endParaRPr lang="en-US" altLang="zh-TW" sz="17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dirty="0" smtClean="0"/>
              <a:t>In </a:t>
            </a:r>
            <a:r>
              <a:rPr lang="en-US" altLang="zh-TW" dirty="0" err="1" smtClean="0"/>
              <a:t>pf.conf</a:t>
            </a:r>
            <a:endParaRPr lang="en-US" altLang="zh-TW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err="1" smtClean="0"/>
              <a:t>nat</a:t>
            </a:r>
            <a:r>
              <a:rPr lang="en-US" altLang="zh-TW" sz="1700" dirty="0" smtClean="0"/>
              <a:t>-anchor </a:t>
            </a:r>
            <a:r>
              <a:rPr lang="en-US" altLang="zh-TW" sz="1600" dirty="0" smtClean="0"/>
              <a:t>"</a:t>
            </a:r>
            <a:r>
              <a:rPr lang="en-US" altLang="zh-TW" sz="1700" dirty="0" smtClean="0"/>
              <a:t>ftp-proxy/*</a:t>
            </a:r>
            <a:r>
              <a:rPr lang="en-US" altLang="zh-TW" sz="1600" dirty="0" smtClean="0"/>
              <a:t>"</a:t>
            </a:r>
            <a:endParaRPr lang="en-US" altLang="zh-TW" sz="17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err="1" smtClean="0"/>
              <a:t>nat</a:t>
            </a:r>
            <a:r>
              <a:rPr lang="en-US" altLang="zh-TW" sz="1700" dirty="0" smtClean="0"/>
              <a:t> on $</a:t>
            </a:r>
            <a:r>
              <a:rPr lang="en-US" altLang="zh-TW" sz="1700" dirty="0" err="1" smtClean="0"/>
              <a:t>ext_if</a:t>
            </a:r>
            <a:r>
              <a:rPr lang="en-US" altLang="zh-TW" sz="1700" dirty="0" smtClean="0"/>
              <a:t> </a:t>
            </a:r>
            <a:r>
              <a:rPr lang="en-US" altLang="zh-TW" sz="1700" dirty="0" err="1" smtClean="0"/>
              <a:t>inet</a:t>
            </a:r>
            <a:r>
              <a:rPr lang="en-US" altLang="zh-TW" sz="1700" dirty="0" smtClean="0"/>
              <a:t> from $</a:t>
            </a:r>
            <a:r>
              <a:rPr lang="en-US" altLang="zh-TW" sz="1700" dirty="0" err="1" smtClean="0"/>
              <a:t>int_if</a:t>
            </a:r>
            <a:r>
              <a:rPr lang="en-US" altLang="zh-TW" sz="1700" dirty="0" smtClean="0"/>
              <a:t> -&gt; ($</a:t>
            </a:r>
            <a:r>
              <a:rPr lang="en-US" altLang="zh-TW" sz="1700" dirty="0" err="1" smtClean="0"/>
              <a:t>ext_if</a:t>
            </a:r>
            <a:r>
              <a:rPr lang="en-US" altLang="zh-TW" sz="1700" dirty="0" smtClean="0"/>
              <a:t>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err="1" smtClean="0"/>
              <a:t>rdr</a:t>
            </a:r>
            <a:r>
              <a:rPr lang="en-US" altLang="zh-TW" sz="1700" dirty="0" smtClean="0"/>
              <a:t>-anchor </a:t>
            </a:r>
            <a:r>
              <a:rPr lang="en-US" altLang="zh-TW" sz="1600" dirty="0" smtClean="0"/>
              <a:t>"</a:t>
            </a:r>
            <a:r>
              <a:rPr lang="en-US" altLang="zh-TW" sz="1700" dirty="0" smtClean="0"/>
              <a:t>ftp-proxy/*</a:t>
            </a:r>
            <a:r>
              <a:rPr lang="en-US" altLang="zh-TW" sz="1600" dirty="0" smtClean="0"/>
              <a:t>"</a:t>
            </a:r>
            <a:endParaRPr lang="en-US" altLang="zh-TW" sz="17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smtClean="0"/>
              <a:t>pass in on $</a:t>
            </a:r>
            <a:r>
              <a:rPr lang="en-US" altLang="zh-TW" sz="1700" dirty="0" err="1" smtClean="0"/>
              <a:t>ext_if</a:t>
            </a:r>
            <a:r>
              <a:rPr lang="en-US" altLang="zh-TW" sz="1700" dirty="0" smtClean="0"/>
              <a:t> </a:t>
            </a:r>
            <a:r>
              <a:rPr lang="en-US" altLang="zh-TW" sz="1700" dirty="0" err="1" smtClean="0"/>
              <a:t>inet</a:t>
            </a:r>
            <a:r>
              <a:rPr lang="en-US" altLang="zh-TW" sz="1700" dirty="0" smtClean="0"/>
              <a:t> proto </a:t>
            </a:r>
            <a:r>
              <a:rPr lang="en-US" altLang="zh-TW" sz="1700" dirty="0" err="1" smtClean="0"/>
              <a:t>tcp</a:t>
            </a:r>
            <a:r>
              <a:rPr lang="en-US" altLang="zh-TW" sz="1700" dirty="0" smtClean="0"/>
              <a:t> to $</a:t>
            </a:r>
            <a:r>
              <a:rPr lang="en-US" altLang="zh-TW" sz="1700" dirty="0" err="1" smtClean="0"/>
              <a:t>ext_ip</a:t>
            </a:r>
            <a:r>
              <a:rPr lang="en-US" altLang="zh-TW" sz="1700" dirty="0" smtClean="0"/>
              <a:t> port 21 flags S/SA keep state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smtClean="0"/>
              <a:t>pass out on $</a:t>
            </a:r>
            <a:r>
              <a:rPr lang="en-US" altLang="zh-TW" sz="1700" dirty="0" err="1" smtClean="0"/>
              <a:t>int_if</a:t>
            </a:r>
            <a:r>
              <a:rPr lang="en-US" altLang="zh-TW" sz="1700" dirty="0" smtClean="0"/>
              <a:t> </a:t>
            </a:r>
            <a:r>
              <a:rPr lang="en-US" altLang="zh-TW" sz="1700" dirty="0" err="1" smtClean="0"/>
              <a:t>inet</a:t>
            </a:r>
            <a:r>
              <a:rPr lang="en-US" altLang="zh-TW" sz="1700" dirty="0" smtClean="0"/>
              <a:t> proto </a:t>
            </a:r>
            <a:r>
              <a:rPr lang="en-US" altLang="zh-TW" sz="1700" dirty="0" err="1" smtClean="0"/>
              <a:t>tcp</a:t>
            </a:r>
            <a:r>
              <a:rPr lang="en-US" altLang="zh-TW" sz="1700" dirty="0" smtClean="0"/>
              <a:t> to $</a:t>
            </a:r>
            <a:r>
              <a:rPr lang="en-US" altLang="zh-TW" sz="1700" dirty="0" err="1" smtClean="0"/>
              <a:t>ftp_ip</a:t>
            </a:r>
            <a:r>
              <a:rPr lang="en-US" altLang="zh-TW" sz="1700" dirty="0" smtClean="0"/>
              <a:t> port 21 user proxy flags S/SA keep state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altLang="zh-TW" sz="1700" dirty="0" smtClean="0"/>
              <a:t>anchor </a:t>
            </a:r>
            <a:r>
              <a:rPr lang="en-US" altLang="zh-TW" sz="1600" dirty="0" smtClean="0"/>
              <a:t>"</a:t>
            </a:r>
            <a:r>
              <a:rPr lang="en-US" altLang="zh-TW" sz="1700" dirty="0" smtClean="0"/>
              <a:t>ftp-proxy/*</a:t>
            </a:r>
            <a:r>
              <a:rPr lang="en-US" altLang="zh-TW" sz="1600" dirty="0" smtClean="0"/>
              <a:t>"</a:t>
            </a:r>
            <a:endParaRPr lang="en-US" altLang="zh-TW" sz="17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/>
              <a:t>FTP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5410200"/>
            <a:ext cx="7772400" cy="1219200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US" altLang="zh-TW" dirty="0" smtClean="0"/>
              <a:t>FTP RFCs:</a:t>
            </a:r>
          </a:p>
          <a:p>
            <a:pPr lvl="2" eaLnBrk="1" hangingPunct="1">
              <a:defRPr/>
            </a:pPr>
            <a:r>
              <a:rPr lang="en-US" altLang="zh-TW" dirty="0" smtClean="0"/>
              <a:t>RFC 959 – File Transfer Protocol</a:t>
            </a:r>
          </a:p>
          <a:p>
            <a:pPr lvl="2" eaLnBrk="1" hangingPunct="1">
              <a:defRPr/>
            </a:pPr>
            <a:r>
              <a:rPr lang="en-US" altLang="zh-TW" dirty="0" smtClean="0"/>
              <a:t>RFC 2228 – FTP Security Extensions</a:t>
            </a:r>
          </a:p>
          <a:p>
            <a:pPr lvl="2" eaLnBrk="1" hangingPunct="1">
              <a:defRPr/>
            </a:pPr>
            <a:r>
              <a:rPr lang="en-US" altLang="zh-TW" dirty="0" smtClean="0"/>
              <a:t>RFC 2428 – FTP Extensions for IPv6 and NATs</a:t>
            </a:r>
          </a:p>
          <a:p>
            <a:pPr lvl="2" eaLnBrk="1" hangingPunct="1">
              <a:defRPr/>
            </a:pPr>
            <a:r>
              <a:rPr lang="en-US" altLang="zh-TW" dirty="0" smtClean="0"/>
              <a:t>RFC 2640 – UTF-8 support for file name</a:t>
            </a:r>
          </a:p>
        </p:txBody>
      </p:sp>
      <p:pic>
        <p:nvPicPr>
          <p:cNvPr id="512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838200"/>
            <a:ext cx="5957888" cy="433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Flow (1)</a:t>
            </a:r>
          </a:p>
        </p:txBody>
      </p:sp>
      <p:sp>
        <p:nvSpPr>
          <p:cNvPr id="6147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3962400" cy="46482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en-US" altLang="zh-TW" sz="1800" smtClean="0"/>
              <a:t>Client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Connect to server </a:t>
            </a:r>
            <a:r>
              <a:rPr lang="en-US" altLang="zh-TW" sz="1600" smtClean="0">
                <a:solidFill>
                  <a:schemeClr val="hlink"/>
                </a:solidFill>
              </a:rPr>
              <a:t>port 21</a:t>
            </a:r>
            <a:r>
              <a:rPr lang="en-US" altLang="zh-TW" sz="1600" smtClean="0"/>
              <a:t> from port A.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USER ####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PASS ********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EPRT |1|ip|portnum|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Send some requests</a:t>
            </a:r>
            <a:br>
              <a:rPr lang="en-US" altLang="zh-TW" sz="1600" smtClean="0"/>
            </a:br>
            <a:r>
              <a:rPr lang="en-US" altLang="zh-TW" sz="1600" smtClean="0"/>
              <a:t>get return data from </a:t>
            </a:r>
            <a:r>
              <a:rPr lang="en-US" altLang="zh-TW" sz="1600" smtClean="0">
                <a:solidFill>
                  <a:schemeClr val="hlink"/>
                </a:solidFill>
              </a:rPr>
              <a:t>portnum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endParaRPr lang="en-US" altLang="zh-TW" sz="1600" smtClean="0"/>
          </a:p>
          <a:p>
            <a:pPr lvl="1" eaLnBrk="1" hangingPunct="1">
              <a:lnSpc>
                <a:spcPct val="90000"/>
              </a:lnSpc>
            </a:pPr>
            <a:r>
              <a:rPr lang="en-US" altLang="zh-TW" sz="1600" smtClean="0"/>
              <a:t>Quit</a:t>
            </a:r>
          </a:p>
        </p:txBody>
      </p:sp>
      <p:sp>
        <p:nvSpPr>
          <p:cNvPr id="5124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defRPr/>
            </a:pPr>
            <a:r>
              <a:rPr lang="en-US" altLang="zh-TW" sz="1800" dirty="0" smtClean="0"/>
              <a:t>Server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/>
              <a:t>Binding on port 21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/>
              <a:t>Accepts connection from client, output welcome messages.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altLang="zh-TW" sz="1600" dirty="0" smtClean="0"/>
              <a:t>331 </a:t>
            </a:r>
            <a:r>
              <a:rPr kumimoji="0" lang="en-US" altLang="zh-TW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User name okay, need password.</a:t>
            </a:r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zh-TW" sz="1600" dirty="0" smtClean="0"/>
              <a:t>230 </a:t>
            </a:r>
            <a:r>
              <a:rPr kumimoji="0" lang="en-US" altLang="zh-TW" sz="1600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User logged in, proceed.</a:t>
            </a:r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zh-TW" sz="1600" dirty="0" smtClean="0"/>
              <a:t>200 PORT Command successful.</a:t>
            </a:r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zh-TW" sz="1600" dirty="0" smtClean="0"/>
              <a:t>Binding source </a:t>
            </a:r>
            <a:r>
              <a:rPr kumimoji="0" lang="en-US" altLang="zh-TW" sz="1600" dirty="0" smtClean="0">
                <a:solidFill>
                  <a:schemeClr val="hlink"/>
                </a:solidFill>
              </a:rPr>
              <a:t>port 20</a:t>
            </a:r>
            <a:r>
              <a:rPr kumimoji="0" lang="en-US" altLang="zh-TW" sz="1600" dirty="0" smtClean="0"/>
              <a:t>, connect to client port </a:t>
            </a:r>
            <a:r>
              <a:rPr kumimoji="0" lang="en-US" altLang="zh-TW" sz="1600" dirty="0" err="1" smtClean="0">
                <a:solidFill>
                  <a:schemeClr val="hlink"/>
                </a:solidFill>
              </a:rPr>
              <a:t>portnum</a:t>
            </a:r>
            <a:r>
              <a:rPr kumimoji="0" lang="en-US" altLang="zh-TW" sz="1600" dirty="0" smtClean="0"/>
              <a:t>, send data.</a:t>
            </a:r>
          </a:p>
          <a:p>
            <a:pPr lvl="1" eaLnBrk="1" hangingPunct="1">
              <a:lnSpc>
                <a:spcPct val="90000"/>
              </a:lnSpc>
              <a:defRPr/>
            </a:pPr>
            <a:endParaRPr kumimoji="0" lang="en-US" altLang="zh-TW" sz="1600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kumimoji="0" lang="en-US" altLang="zh-TW" sz="1600" dirty="0" smtClean="0"/>
              <a:t>…</a:t>
            </a:r>
          </a:p>
        </p:txBody>
      </p:sp>
      <p:sp>
        <p:nvSpPr>
          <p:cNvPr id="6149" name="Line 6"/>
          <p:cNvSpPr>
            <a:spLocks noChangeShapeType="1"/>
          </p:cNvSpPr>
          <p:nvPr/>
        </p:nvSpPr>
        <p:spPr bwMode="auto">
          <a:xfrm>
            <a:off x="1371600" y="19812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1371600" y="28194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>
            <a:off x="1371600" y="33528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152" name="Line 14"/>
          <p:cNvSpPr>
            <a:spLocks noChangeShapeType="1"/>
          </p:cNvSpPr>
          <p:nvPr/>
        </p:nvSpPr>
        <p:spPr bwMode="auto">
          <a:xfrm>
            <a:off x="1371600" y="38862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153" name="Line 15"/>
          <p:cNvSpPr>
            <a:spLocks noChangeShapeType="1"/>
          </p:cNvSpPr>
          <p:nvPr/>
        </p:nvSpPr>
        <p:spPr bwMode="auto">
          <a:xfrm>
            <a:off x="1371600" y="44958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154" name="Line 16"/>
          <p:cNvSpPr>
            <a:spLocks noChangeShapeType="1"/>
          </p:cNvSpPr>
          <p:nvPr/>
        </p:nvSpPr>
        <p:spPr bwMode="auto">
          <a:xfrm>
            <a:off x="1371600" y="5562600"/>
            <a:ext cx="7391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Flow (2)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</a:t>
            </a:r>
          </a:p>
          <a:p>
            <a:pPr lvl="1" eaLnBrk="1" hangingPunct="1"/>
            <a:r>
              <a:rPr lang="en-US" altLang="zh-TW" smtClean="0"/>
              <a:t>Control</a:t>
            </a:r>
            <a:br>
              <a:rPr lang="en-US" altLang="zh-TW" smtClean="0"/>
            </a:br>
            <a:r>
              <a:rPr lang="en-US" altLang="zh-TW" smtClean="0"/>
              <a:t>Connection</a:t>
            </a:r>
          </a:p>
          <a:p>
            <a:pPr eaLnBrk="1" hangingPunct="1"/>
            <a:endParaRPr lang="en-US" altLang="zh-TW" smtClean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657600" y="1290638"/>
            <a:ext cx="5029200" cy="5262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400"/>
              <a:t>% telnet freebsd.cs.nctu.edu.tw </a:t>
            </a:r>
            <a:r>
              <a:rPr lang="en-US" altLang="zh-TW" sz="1400">
                <a:solidFill>
                  <a:srgbClr val="FF0000"/>
                </a:solidFill>
              </a:rPr>
              <a:t>21</a:t>
            </a:r>
          </a:p>
          <a:p>
            <a:r>
              <a:rPr lang="en-US" altLang="zh-TW" sz="1400"/>
              <a:t>Trying 140.113.17.209...</a:t>
            </a:r>
          </a:p>
          <a:p>
            <a:r>
              <a:rPr lang="en-US" altLang="zh-TW" sz="1400"/>
              <a:t>Connected to freebsd.cs.nctu.edu.tw.</a:t>
            </a:r>
          </a:p>
          <a:p>
            <a:r>
              <a:rPr lang="en-US" altLang="zh-TW" sz="1400"/>
              <a:t>Escape character is '^]'.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220---------- Welcome to Pure-FTPd [privsep] ----------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220-You are user number 7 of 1000 allowed.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220-Local time is now 16:25. Server port: 21.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220-Only anonymous FTP is allowed here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220-IPv6 connections are also welcome on this server.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220 You will be disconnected after 15 minutes of inactivity.</a:t>
            </a:r>
          </a:p>
          <a:p>
            <a:r>
              <a:rPr lang="en-US" altLang="zh-TW" sz="1400">
                <a:solidFill>
                  <a:srgbClr val="FF0000"/>
                </a:solidFill>
              </a:rPr>
              <a:t>USER ftp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331 Any password will work</a:t>
            </a:r>
          </a:p>
          <a:p>
            <a:r>
              <a:rPr lang="en-US" altLang="zh-TW" sz="1400">
                <a:solidFill>
                  <a:srgbClr val="FF0000"/>
                </a:solidFill>
              </a:rPr>
              <a:t>PASS ftp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230 Any password will work</a:t>
            </a:r>
          </a:p>
          <a:p>
            <a:r>
              <a:rPr lang="en-US" altLang="zh-TW" sz="1400">
                <a:solidFill>
                  <a:srgbClr val="FF0000"/>
                </a:solidFill>
              </a:rPr>
              <a:t>EPRT |1|140.113.235.135|65000|</a:t>
            </a:r>
          </a:p>
          <a:p>
            <a:r>
              <a:rPr lang="en-US" altLang="zh-TW" sz="1400">
                <a:solidFill>
                  <a:srgbClr val="00B0F0"/>
                </a:solidFill>
              </a:rPr>
              <a:t>200 PORT command successful</a:t>
            </a:r>
          </a:p>
          <a:p>
            <a:r>
              <a:rPr lang="en-US" altLang="zh-TW" sz="1400">
                <a:solidFill>
                  <a:srgbClr val="FF0000"/>
                </a:solidFill>
              </a:rPr>
              <a:t>list</a:t>
            </a:r>
          </a:p>
          <a:p>
            <a:r>
              <a:rPr lang="en-US" altLang="zh-TW" sz="1400">
                <a:solidFill>
                  <a:srgbClr val="00B0F0"/>
                </a:solidFill>
              </a:rPr>
              <a:t>150 Connecting to port 65000</a:t>
            </a:r>
          </a:p>
          <a:p>
            <a:r>
              <a:rPr lang="en-US" altLang="zh-TW" sz="1400">
                <a:solidFill>
                  <a:srgbClr val="00B0F0"/>
                </a:solidFill>
              </a:rPr>
              <a:t>226-Options: -l</a:t>
            </a:r>
          </a:p>
          <a:p>
            <a:r>
              <a:rPr lang="en-US" altLang="zh-TW" sz="1400">
                <a:solidFill>
                  <a:srgbClr val="00B0F0"/>
                </a:solidFill>
              </a:rPr>
              <a:t>226 2 matches total</a:t>
            </a:r>
          </a:p>
          <a:p>
            <a:r>
              <a:rPr lang="en-US" altLang="zh-TW" sz="1400">
                <a:solidFill>
                  <a:srgbClr val="FF0000"/>
                </a:solidFill>
              </a:rPr>
              <a:t>quit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221-Goodbye. You uploaded 0 and downloaded 0 kbytes.</a:t>
            </a:r>
          </a:p>
          <a:p>
            <a:r>
              <a:rPr lang="en-US" altLang="zh-TW" sz="1400">
                <a:solidFill>
                  <a:srgbClr val="0070C0"/>
                </a:solidFill>
              </a:rPr>
              <a:t>221 Logout.</a:t>
            </a:r>
          </a:p>
          <a:p>
            <a:r>
              <a:rPr lang="en-US" altLang="zh-TW" sz="1400"/>
              <a:t>Connection closed by foreign host.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Flow (3)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Example (contd.)</a:t>
            </a:r>
          </a:p>
          <a:p>
            <a:pPr lvl="1" eaLnBrk="1" hangingPunct="1"/>
            <a:r>
              <a:rPr lang="en-US" altLang="zh-TW" smtClean="0"/>
              <a:t>Retrieving Data</a:t>
            </a:r>
          </a:p>
          <a:p>
            <a:pPr lvl="2" eaLnBrk="1" hangingPunct="1"/>
            <a:r>
              <a:rPr lang="en-US" altLang="zh-TW" smtClean="0"/>
              <a:t>Client must bind the random port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219200" y="3251200"/>
            <a:ext cx="63246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200">
                <a:latin typeface="細明體" panose="02020509000000000000" pitchFamily="49" charset="-120"/>
                <a:ea typeface="細明體" panose="02020509000000000000" pitchFamily="49" charset="-120"/>
              </a:rPr>
              <a:t>% nc -l 65000</a:t>
            </a:r>
          </a:p>
          <a:p>
            <a:r>
              <a:rPr lang="en-US" altLang="zh-TW" sz="1200">
                <a:latin typeface="細明體" panose="02020509000000000000" pitchFamily="49" charset="-120"/>
                <a:ea typeface="細明體" panose="02020509000000000000" pitchFamily="49" charset="-120"/>
              </a:rPr>
              <a:t>drwxr-xr-x  852 888        2010            80328 Mar 28 11:39 distfiles</a:t>
            </a:r>
          </a:p>
          <a:p>
            <a:r>
              <a:rPr lang="en-US" altLang="zh-TW" sz="1200">
                <a:latin typeface="細明體" panose="02020509000000000000" pitchFamily="49" charset="-120"/>
                <a:ea typeface="細明體" panose="02020509000000000000" pitchFamily="49" charset="-120"/>
              </a:rPr>
              <a:t>drwxr-xr-x   16 888        2010               34 May 11  2008 pub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commands, responses</a:t>
            </a:r>
          </a:p>
        </p:txBody>
      </p:sp>
      <p:sp>
        <p:nvSpPr>
          <p:cNvPr id="921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447800"/>
            <a:ext cx="3810000" cy="5181600"/>
          </a:xfrm>
        </p:spPr>
        <p:txBody>
          <a:bodyPr/>
          <a:lstStyle/>
          <a:p>
            <a:pPr marL="0" indent="0" eaLnBrk="1" hangingPunct="1"/>
            <a:r>
              <a:rPr lang="en-US" altLang="zh-TW" sz="1800" smtClean="0"/>
              <a:t>Commands</a:t>
            </a:r>
          </a:p>
          <a:p>
            <a:pPr lvl="1" eaLnBrk="1" hangingPunct="1"/>
            <a:r>
              <a:rPr lang="en-US" altLang="zh-TW" sz="1600" smtClean="0"/>
              <a:t>USER username</a:t>
            </a:r>
          </a:p>
          <a:p>
            <a:pPr lvl="1" eaLnBrk="1" hangingPunct="1"/>
            <a:r>
              <a:rPr lang="en-US" altLang="zh-TW" sz="1600" smtClean="0"/>
              <a:t>PASS password</a:t>
            </a:r>
          </a:p>
          <a:p>
            <a:pPr lvl="1" eaLnBrk="1" hangingPunct="1"/>
            <a:r>
              <a:rPr lang="en-US" altLang="zh-TW" sz="1600" smtClean="0"/>
              <a:t>LIST</a:t>
            </a:r>
          </a:p>
          <a:p>
            <a:pPr lvl="2" eaLnBrk="1" hangingPunct="1"/>
            <a:r>
              <a:rPr lang="en-US" altLang="zh-TW" sz="1400" smtClean="0"/>
              <a:t>Return list of file in current dir.</a:t>
            </a:r>
          </a:p>
          <a:p>
            <a:pPr lvl="1" eaLnBrk="1" hangingPunct="1"/>
            <a:r>
              <a:rPr lang="en-US" altLang="zh-TW" sz="1600" smtClean="0"/>
              <a:t>CWD dirname</a:t>
            </a:r>
          </a:p>
          <a:p>
            <a:pPr lvl="2" eaLnBrk="1" hangingPunct="1"/>
            <a:r>
              <a:rPr lang="en-US" altLang="zh-TW" sz="1200" smtClean="0"/>
              <a:t>Change working directory</a:t>
            </a:r>
          </a:p>
          <a:p>
            <a:pPr lvl="1" eaLnBrk="1" hangingPunct="1"/>
            <a:r>
              <a:rPr lang="en-US" altLang="zh-TW" sz="1600" smtClean="0"/>
              <a:t>RETR filename</a:t>
            </a:r>
          </a:p>
          <a:p>
            <a:pPr lvl="2" eaLnBrk="1" hangingPunct="1"/>
            <a:r>
              <a:rPr lang="en-US" altLang="zh-TW" sz="1400" smtClean="0"/>
              <a:t>Retrieves (gets) file.</a:t>
            </a:r>
          </a:p>
          <a:p>
            <a:pPr lvl="1" eaLnBrk="1" hangingPunct="1"/>
            <a:r>
              <a:rPr lang="en-US" altLang="zh-TW" sz="1600" smtClean="0"/>
              <a:t>STOR filename</a:t>
            </a:r>
          </a:p>
          <a:p>
            <a:pPr lvl="2" eaLnBrk="1" hangingPunct="1"/>
            <a:r>
              <a:rPr lang="en-US" altLang="zh-TW" sz="1400" smtClean="0"/>
              <a:t>Stores (puts) file onto server.</a:t>
            </a:r>
          </a:p>
          <a:p>
            <a:pPr lvl="1" eaLnBrk="1" hangingPunct="1"/>
            <a:r>
              <a:rPr lang="en-US" altLang="zh-TW" sz="1600" smtClean="0"/>
              <a:t>EPRT |</a:t>
            </a:r>
            <a:r>
              <a:rPr lang="en-US" altLang="zh-TW" sz="1600" smtClean="0">
                <a:solidFill>
                  <a:srgbClr val="FF0000"/>
                </a:solidFill>
              </a:rPr>
              <a:t>1</a:t>
            </a:r>
            <a:r>
              <a:rPr lang="en-US" altLang="zh-TW" sz="1600" smtClean="0"/>
              <a:t>|ip|port|</a:t>
            </a:r>
          </a:p>
          <a:p>
            <a:pPr lvl="2" eaLnBrk="1" hangingPunct="1"/>
            <a:r>
              <a:rPr lang="en-US" altLang="zh-TW" sz="1400" smtClean="0"/>
              <a:t>Set to active mode</a:t>
            </a:r>
          </a:p>
          <a:p>
            <a:pPr lvl="1" eaLnBrk="1" hangingPunct="1"/>
            <a:r>
              <a:rPr lang="en-US" altLang="zh-TW" sz="1600" smtClean="0"/>
              <a:t>PASV(EPSV)</a:t>
            </a:r>
          </a:p>
          <a:p>
            <a:pPr lvl="2" eaLnBrk="1" hangingPunct="1"/>
            <a:r>
              <a:rPr lang="en-US" altLang="zh-TW" sz="1400" smtClean="0"/>
              <a:t>Set to passive mode</a:t>
            </a:r>
          </a:p>
          <a:p>
            <a:pPr lvl="1" eaLnBrk="1" hangingPunct="1"/>
            <a:r>
              <a:rPr lang="en-US" altLang="zh-TW" sz="1600" smtClean="0"/>
              <a:t>DELE</a:t>
            </a:r>
          </a:p>
          <a:p>
            <a:pPr lvl="2" eaLnBrk="1" hangingPunct="1"/>
            <a:r>
              <a:rPr lang="en-US" altLang="zh-TW" sz="1400" smtClean="0"/>
              <a:t>Remove file on the server.</a:t>
            </a:r>
          </a:p>
          <a:p>
            <a:pPr lvl="1" eaLnBrk="1" hangingPunct="1"/>
            <a:r>
              <a:rPr lang="en-US" altLang="zh-TW" sz="1600" smtClean="0"/>
              <a:t>QUIT</a:t>
            </a:r>
          </a:p>
        </p:txBody>
      </p:sp>
      <p:sp>
        <p:nvSpPr>
          <p:cNvPr id="922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447800"/>
            <a:ext cx="4495800" cy="4648200"/>
          </a:xfrm>
        </p:spPr>
        <p:txBody>
          <a:bodyPr/>
          <a:lstStyle/>
          <a:p>
            <a:pPr marL="0" indent="0" eaLnBrk="1" hangingPunct="1"/>
            <a:r>
              <a:rPr lang="en-US" altLang="zh-TW" sz="1800" smtClean="0"/>
              <a:t>Return Codes</a:t>
            </a:r>
          </a:p>
          <a:p>
            <a:pPr lvl="1" eaLnBrk="1" hangingPunct="1"/>
            <a:r>
              <a:rPr lang="en-US" altLang="zh-TW" sz="1600" smtClean="0"/>
              <a:t>First code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1: Positive Preliminary reply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2: Positive Completion reply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3: Positive Intermediate reply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4: Transient Negative Completion reply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5: Permanent Negative Completion reply</a:t>
            </a:r>
          </a:p>
          <a:p>
            <a:pPr lvl="1" eaLnBrk="1" hangingPunct="1"/>
            <a:r>
              <a:rPr lang="en-US" altLang="zh-TW" sz="1600" smtClean="0"/>
              <a:t>Second code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0: The failure was due to a syntax error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1: A reply to a request for information.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2: A reply relating to connection information 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3: A reply relating to accounting and authorization.</a:t>
            </a:r>
          </a:p>
          <a:p>
            <a:pPr lvl="1" eaLnBrk="1" hangingPunct="1">
              <a:buFontTx/>
              <a:buNone/>
            </a:pPr>
            <a:r>
              <a:rPr lang="en-US" altLang="zh-TW" sz="1400" smtClean="0"/>
              <a:t>	5: The status of the Server file system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Active Mode vs. Passive Mode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Active Mode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FTP client bind a random port (&gt;1023) and sends the random port to FTP server using “EPRT” command.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When the FTP server initiates the data connection to the FTP client, it binds the source port 20 and connect to the FTP client the random port sent by client.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chemeClr val="hlink"/>
                </a:solidFill>
              </a:rPr>
              <a:t>EPRT |1|ip|port|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>
                <a:solidFill>
                  <a:schemeClr val="hlink"/>
                </a:solidFill>
              </a:rPr>
              <a:t>EPRT |2|ipv6|port|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000" dirty="0" smtClean="0"/>
              <a:t>Passive Mode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FTP client sends “EPSV/PASV” command to the server, make the server bind a random port (&gt;1023) and reply the random port back.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When initializing the data connection, the FTP client connect to the FTP Server the random port, get data from that port.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EPSV	</a:t>
            </a:r>
            <a:r>
              <a:rPr lang="en-US" altLang="zh-TW" sz="1800" dirty="0" smtClean="0">
                <a:sym typeface="Wingdings" panose="05000000000000000000" pitchFamily="2" charset="2"/>
              </a:rPr>
              <a:t> Server reply: </a:t>
            </a:r>
            <a:r>
              <a:rPr lang="en-US" altLang="zh-TW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229 Entering Extended Passive Mode (|||1868|)</a:t>
            </a:r>
            <a:endParaRPr lang="en-US" altLang="zh-TW" sz="1800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dirty="0" smtClean="0"/>
              <a:t>PASV	</a:t>
            </a:r>
            <a:r>
              <a:rPr lang="en-US" altLang="zh-TW" sz="1800" dirty="0" smtClean="0">
                <a:sym typeface="Wingdings" panose="05000000000000000000" pitchFamily="2" charset="2"/>
              </a:rPr>
              <a:t> Server reply: </a:t>
            </a:r>
            <a:r>
              <a:rPr lang="en-US" altLang="zh-TW" sz="1800" dirty="0" smtClean="0">
                <a:solidFill>
                  <a:schemeClr val="hlink"/>
                </a:solidFill>
                <a:sym typeface="Wingdings" panose="05000000000000000000" pitchFamily="2" charset="2"/>
              </a:rPr>
              <a:t>227 Entering Passive Mode (h1,h2,h3,h4,p1,p2)</a:t>
            </a:r>
          </a:p>
        </p:txBody>
      </p:sp>
      <p:sp>
        <p:nvSpPr>
          <p:cNvPr id="10244" name="Line 7"/>
          <p:cNvSpPr>
            <a:spLocks noChangeShapeType="1"/>
          </p:cNvSpPr>
          <p:nvPr/>
        </p:nvSpPr>
        <p:spPr bwMode="auto">
          <a:xfrm>
            <a:off x="990600" y="5867400"/>
            <a:ext cx="784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1371600" y="5943600"/>
            <a:ext cx="5691188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 dirty="0"/>
              <a:t>※ </a:t>
            </a:r>
            <a:r>
              <a:rPr kumimoji="1" lang="en-US" altLang="zh-TW" dirty="0" err="1"/>
              <a:t>IP:port</a:t>
            </a:r>
            <a:r>
              <a:rPr kumimoji="1" lang="en-US" altLang="zh-TW" dirty="0"/>
              <a:t> (</a:t>
            </a:r>
            <a:r>
              <a:rPr kumimoji="1" lang="en-US" altLang="zh-TW" dirty="0" smtClean="0"/>
              <a:t>6</a:t>
            </a:r>
            <a:r>
              <a:rPr kumimoji="1" lang="zh-TW" altLang="en-US" smtClean="0"/>
              <a:t> </a:t>
            </a:r>
            <a:r>
              <a:rPr kumimoji="1" lang="en-US" altLang="zh-TW" smtClean="0"/>
              <a:t>bytes</a:t>
            </a:r>
            <a:r>
              <a:rPr kumimoji="1" lang="en-US" altLang="zh-TW"/>
              <a:t>) </a:t>
            </a:r>
            <a:r>
              <a:rPr kumimoji="1" lang="en-US" altLang="zh-TW">
                <a:sym typeface="Wingdings" panose="05000000000000000000" pitchFamily="2" charset="2"/>
              </a:rPr>
              <a:t> h1,h2,h3,h4,p1,p2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None/>
            </a:pPr>
            <a:r>
              <a:rPr kumimoji="1" lang="en-US" altLang="zh-TW" dirty="0">
                <a:sym typeface="Wingdings" panose="05000000000000000000" pitchFamily="2" charset="2"/>
              </a:rPr>
              <a:t>Ex. 140.113.17.215:45678  140,113,17,215,178,110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/>
              <a:t>FTP</a:t>
            </a:r>
            <a:br>
              <a:rPr lang="en-US" altLang="zh-TW" sz="3000" smtClean="0"/>
            </a:br>
            <a:r>
              <a:rPr lang="en-US" altLang="zh-TW" sz="3000" smtClean="0"/>
              <a:t>	– Active Mode vs. Passive Mode (2)</a:t>
            </a:r>
          </a:p>
        </p:txBody>
      </p:sp>
      <p:pic>
        <p:nvPicPr>
          <p:cNvPr id="11267" name="Picture 2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62125"/>
            <a:ext cx="41624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2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9F9F9"/>
              </a:clrFrom>
              <a:clrTo>
                <a:srgbClr val="F9F9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3450" y="1914525"/>
            <a:ext cx="417195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9" name="Rectangle 30"/>
          <p:cNvSpPr>
            <a:spLocks noChangeArrowheads="1"/>
          </p:cNvSpPr>
          <p:nvPr/>
        </p:nvSpPr>
        <p:spPr bwMode="auto">
          <a:xfrm>
            <a:off x="1981200" y="1447800"/>
            <a:ext cx="1441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Active mode</a:t>
            </a:r>
          </a:p>
        </p:txBody>
      </p:sp>
      <p:sp>
        <p:nvSpPr>
          <p:cNvPr id="11270" name="Rectangle 31"/>
          <p:cNvSpPr>
            <a:spLocks noChangeArrowheads="1"/>
          </p:cNvSpPr>
          <p:nvPr/>
        </p:nvSpPr>
        <p:spPr bwMode="auto">
          <a:xfrm>
            <a:off x="6051550" y="1462088"/>
            <a:ext cx="1619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/>
              <a:t>Passive mode</a:t>
            </a:r>
          </a:p>
        </p:txBody>
      </p:sp>
      <p:sp>
        <p:nvSpPr>
          <p:cNvPr id="11271" name="Rectangle 32"/>
          <p:cNvSpPr>
            <a:spLocks noChangeArrowheads="1"/>
          </p:cNvSpPr>
          <p:nvPr/>
        </p:nvSpPr>
        <p:spPr bwMode="auto">
          <a:xfrm>
            <a:off x="1143000" y="3352800"/>
            <a:ext cx="3276600" cy="12192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1272" name="Rectangle 33"/>
          <p:cNvSpPr>
            <a:spLocks noChangeArrowheads="1"/>
          </p:cNvSpPr>
          <p:nvPr/>
        </p:nvSpPr>
        <p:spPr bwMode="auto">
          <a:xfrm>
            <a:off x="1143000" y="5562600"/>
            <a:ext cx="3276600" cy="3810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1273" name="Rectangle 34"/>
          <p:cNvSpPr>
            <a:spLocks noChangeArrowheads="1"/>
          </p:cNvSpPr>
          <p:nvPr/>
        </p:nvSpPr>
        <p:spPr bwMode="auto">
          <a:xfrm>
            <a:off x="5181600" y="3352800"/>
            <a:ext cx="3276600" cy="7620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1274" name="Rectangle 35"/>
          <p:cNvSpPr>
            <a:spLocks noChangeArrowheads="1"/>
          </p:cNvSpPr>
          <p:nvPr/>
        </p:nvSpPr>
        <p:spPr bwMode="auto">
          <a:xfrm>
            <a:off x="5181600" y="5867400"/>
            <a:ext cx="3276600" cy="381000"/>
          </a:xfrm>
          <a:prstGeom prst="rect">
            <a:avLst/>
          </a:prstGeom>
          <a:noFill/>
          <a:ln w="19050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3546</TotalTime>
  <Words>1455</Words>
  <Application>Microsoft Office PowerPoint</Application>
  <PresentationFormat>如螢幕大小 (4:3)</PresentationFormat>
  <Paragraphs>391</Paragraphs>
  <Slides>26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26</vt:i4>
      </vt:variant>
    </vt:vector>
  </HeadingPairs>
  <TitlesOfParts>
    <vt:vector size="38" baseType="lpstr">
      <vt:lpstr>Futura Md BT</vt:lpstr>
      <vt:lpstr>細明體</vt:lpstr>
      <vt:lpstr>華康標楷體(P)</vt:lpstr>
      <vt:lpstr>華康儷中黑(P)</vt:lpstr>
      <vt:lpstr>華康儷粗黑(P)</vt:lpstr>
      <vt:lpstr>新細明體</vt:lpstr>
      <vt:lpstr>Arial</vt:lpstr>
      <vt:lpstr>Times</vt:lpstr>
      <vt:lpstr>Times New Roman</vt:lpstr>
      <vt:lpstr>Verdana</vt:lpstr>
      <vt:lpstr>Wingdings</vt:lpstr>
      <vt:lpstr>Computer Center</vt:lpstr>
      <vt:lpstr>FTP</vt:lpstr>
      <vt:lpstr>FTP</vt:lpstr>
      <vt:lpstr>FTP</vt:lpstr>
      <vt:lpstr>FTP  – Flow (1)</vt:lpstr>
      <vt:lpstr>FTP  – Flow (2)</vt:lpstr>
      <vt:lpstr>FTP  – Flow (3)</vt:lpstr>
      <vt:lpstr>FTP  – commands, responses</vt:lpstr>
      <vt:lpstr>FTP  – Active Mode vs. Passive Mode (1)</vt:lpstr>
      <vt:lpstr>FTP  – Active Mode vs. Passive Mode (2)</vt:lpstr>
      <vt:lpstr>FTP  – When FTP meets NAT/Firewall (1)</vt:lpstr>
      <vt:lpstr>FTP  – When FTP meets NAT/Firewall (2)</vt:lpstr>
      <vt:lpstr>FTP  – When FTP meets NAT/Firewall (3)</vt:lpstr>
      <vt:lpstr>FTP  – When FTP meets NAT/Firewall (4)</vt:lpstr>
      <vt:lpstr>FTP  – Security</vt:lpstr>
      <vt:lpstr>FXP</vt:lpstr>
      <vt:lpstr>FTP  – Pure-FTPd (1)</vt:lpstr>
      <vt:lpstr>FTP  – Pure-FTPd (2)</vt:lpstr>
      <vt:lpstr>FTP  – Pure-FTPd (3)</vt:lpstr>
      <vt:lpstr>FTP  – Pure-FTPd Configurations(1)</vt:lpstr>
      <vt:lpstr>FTP  – Pure-FTPd Configurations(2)</vt:lpstr>
      <vt:lpstr>FTP  – Pure-FTPd Problem Shooting</vt:lpstr>
      <vt:lpstr>FTP  – Pure-FTPd Tools</vt:lpstr>
      <vt:lpstr>FTP  – More Tools</vt:lpstr>
      <vt:lpstr>FTP  – PF: Issues with FTP (1)</vt:lpstr>
      <vt:lpstr>FTP  – PF: Issues with FTP (2)</vt:lpstr>
      <vt:lpstr>FTP  – PF: Issues with FTP (3)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FTP</dc:title>
  <dc:creator>Tse-Han Wang</dc:creator>
  <cp:lastModifiedBy>Tse-Han Wang</cp:lastModifiedBy>
  <cp:revision>242</cp:revision>
  <cp:lastPrinted>2018-04-02T07:09:26Z</cp:lastPrinted>
  <dcterms:created xsi:type="dcterms:W3CDTF">1601-01-01T00:00:00Z</dcterms:created>
  <dcterms:modified xsi:type="dcterms:W3CDTF">2018-05-02T12:42:16Z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