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317" r:id="rId15"/>
    <p:sldId id="318" r:id="rId16"/>
    <p:sldId id="319" r:id="rId17"/>
    <p:sldId id="324" r:id="rId18"/>
    <p:sldId id="276" r:id="rId19"/>
    <p:sldId id="316" r:id="rId20"/>
    <p:sldId id="325" r:id="rId21"/>
    <p:sldId id="277" r:id="rId22"/>
    <p:sldId id="278" r:id="rId23"/>
    <p:sldId id="282" r:id="rId24"/>
    <p:sldId id="283" r:id="rId25"/>
    <p:sldId id="284" r:id="rId26"/>
    <p:sldId id="285" r:id="rId27"/>
    <p:sldId id="320" r:id="rId28"/>
    <p:sldId id="321" r:id="rId29"/>
    <p:sldId id="322" r:id="rId30"/>
    <p:sldId id="323" r:id="rId31"/>
    <p:sldId id="292" r:id="rId32"/>
    <p:sldId id="293" r:id="rId33"/>
    <p:sldId id="294" r:id="rId34"/>
    <p:sldId id="295" r:id="rId35"/>
    <p:sldId id="296" r:id="rId36"/>
    <p:sldId id="306" r:id="rId37"/>
    <p:sldId id="307" r:id="rId38"/>
    <p:sldId id="308" r:id="rId39"/>
    <p:sldId id="309" r:id="rId40"/>
    <p:sldId id="310" r:id="rId41"/>
    <p:sldId id="311" r:id="rId42"/>
    <p:sldId id="326" r:id="rId43"/>
    <p:sldId id="327" r:id="rId44"/>
    <p:sldId id="328" r:id="rId45"/>
    <p:sldId id="329" r:id="rId46"/>
    <p:sldId id="330" r:id="rId47"/>
  </p:sldIdLst>
  <p:sldSz cx="9144000" cy="6858000" type="screen4x3"/>
  <p:notesSz cx="9874250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0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990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A74C130-417E-4038-8734-178102F108BC}" type="datetimeFigureOut">
              <a:rPr lang="zh-TW" altLang="en-US"/>
              <a:pPr>
                <a:defRPr/>
              </a:pPr>
              <a:t>2019/5/12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990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92763" y="6456363"/>
            <a:ext cx="427990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DEF16A7-4807-41D3-B9A3-F314083992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123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2D6B780-D2F7-4273-9A19-8AAEBA94EED5}" type="datetimeFigureOut">
              <a:rPr lang="zh-TW" altLang="en-US"/>
              <a:pPr>
                <a:defRPr/>
              </a:pPr>
              <a:t>2019/5/12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87425" y="3228975"/>
            <a:ext cx="789940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9900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F56AB8-FF07-4D7C-A6AE-7E81BF3D26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448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B4F85AB-60EA-4FD4-9AA9-FE394AB08F5E}" type="slidenum">
              <a:rPr lang="en-US" altLang="zh-TW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zh-TW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3626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kumimoji="0" lang="zh-TW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kumimoji="0" lang="zh-TW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kumimoji="0" lang="zh-TW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427444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759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906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07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57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4748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516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219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47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62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4274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48627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kumimoji="0" lang="zh-TW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400" i="1" smtClean="0">
                <a:solidFill>
                  <a:srgbClr val="FFFFFF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cap="rnd">
                <a:solidFill>
                  <a:srgbClr val="99CCFF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kumimoji="0" lang="zh-TW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600" tIns="0" rIns="0" bIns="46800" anchor="b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539C6349-25CE-4692-A238-599D1792F5BA}" type="slidenum">
              <a:rPr kumimoji="0" lang="en-US" altLang="zh-TW" sz="1400" smtClean="0">
                <a:solidFill>
                  <a:srgbClr val="FFFFFF"/>
                </a:solidFill>
                <a:latin typeface="Futura Md BT"/>
              </a:rPr>
              <a:pPr algn="ctr" eaLnBrk="1" hangingPunct="1">
                <a:defRPr/>
              </a:pPr>
              <a:t>‹#›</a:t>
            </a:fld>
            <a:endParaRPr kumimoji="0" lang="en-US" altLang="zh-TW" sz="1400" smtClean="0">
              <a:solidFill>
                <a:srgbClr val="FFFFFF"/>
              </a:solidFill>
              <a:latin typeface="Futura Md BT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kumimoji="0" lang="zh-TW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fix.org/DATABASE_README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fix.org/documentation.html" TargetMode="External"/><Relationship Id="rId2" Type="http://schemas.openxmlformats.org/officeDocument/2006/relationships/hyperlink" Target="http://www.postfix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stfix.org/OVERVIEW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chwong@csie.nctu.edu.tw" TargetMode="External"/><Relationship Id="rId2" Type="http://schemas.openxmlformats.org/officeDocument/2006/relationships/hyperlink" Target="mailto:chwong@cs.nctu.edu.tw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CEO@xyz.com.tw" TargetMode="External"/><Relationship Id="rId2" Type="http://schemas.openxmlformats.org/officeDocument/2006/relationships/hyperlink" Target="mailto:CEO@abc.com.tw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CEO@xyz.com.tw" TargetMode="External"/><Relationship Id="rId2" Type="http://schemas.openxmlformats.org/officeDocument/2006/relationships/hyperlink" Target="mailto:CEO@abc.com.tw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Postfix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z="200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Message Flow in Postfix (3)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Example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  <a:sym typeface="Wingdings" panose="05000000000000000000" pitchFamily="2" charset="2"/>
              </a:rPr>
              <a:t>frank@postfix.org  doel@onlamp.com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Phase3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The smtpd on onlamp.com takes this message and invoke cleanup then put in incoming queue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Local delivery to message store</a:t>
            </a:r>
          </a:p>
        </p:txBody>
      </p:sp>
      <p:pic>
        <p:nvPicPr>
          <p:cNvPr id="14340" name="Picture 4" descr="img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4800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Message Store Format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1498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000" dirty="0" smtClean="0">
                <a:ea typeface="新細明體" pitchFamily="18" charset="-120"/>
              </a:rPr>
              <a:t>The </a:t>
            </a:r>
            <a:r>
              <a:rPr lang="en-US" altLang="zh-TW" sz="2000" dirty="0" err="1" smtClean="0">
                <a:ea typeface="新細明體" pitchFamily="18" charset="-120"/>
              </a:rPr>
              <a:t>Mbox</a:t>
            </a:r>
            <a:r>
              <a:rPr lang="en-US" altLang="zh-TW" sz="2000" dirty="0" smtClean="0">
                <a:ea typeface="新細明體" pitchFamily="18" charset="-120"/>
              </a:rPr>
              <a:t> format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Store messages in </a:t>
            </a:r>
            <a:r>
              <a:rPr lang="en-US" altLang="zh-TW" sz="1800" dirty="0" smtClean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single file</a:t>
            </a:r>
            <a:r>
              <a:rPr lang="en-US" altLang="zh-TW" sz="1800" dirty="0" smtClean="0">
                <a:ea typeface="新細明體" pitchFamily="18" charset="-120"/>
              </a:rPr>
              <a:t> for each user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Each message start with </a:t>
            </a:r>
            <a:r>
              <a:rPr lang="en-US" altLang="zh-TW" sz="1800" dirty="0" smtClean="0">
                <a:solidFill>
                  <a:srgbClr val="FF0000"/>
                </a:solidFill>
                <a:latin typeface="Times" pitchFamily="18" charset="0"/>
                <a:ea typeface="新細明體" pitchFamily="18" charset="-120"/>
              </a:rPr>
              <a:t>“</a:t>
            </a:r>
            <a:r>
              <a:rPr lang="en-US" altLang="zh-TW" sz="1800" dirty="0" smtClean="0">
                <a:solidFill>
                  <a:srgbClr val="FF0000"/>
                </a:solidFill>
                <a:ea typeface="新細明體" pitchFamily="18" charset="-120"/>
              </a:rPr>
              <a:t>From </a:t>
            </a:r>
            <a:r>
              <a:rPr lang="en-US" altLang="zh-TW" sz="1800" dirty="0" smtClean="0">
                <a:solidFill>
                  <a:srgbClr val="FF0000"/>
                </a:solidFill>
                <a:latin typeface="Times" pitchFamily="18" charset="0"/>
                <a:ea typeface="新細明體" pitchFamily="18" charset="-120"/>
              </a:rPr>
              <a:t>”</a:t>
            </a:r>
            <a:r>
              <a:rPr lang="en-US" altLang="zh-TW" sz="1800" dirty="0" smtClean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sz="1800" dirty="0" smtClean="0">
                <a:ea typeface="新細明體" pitchFamily="18" charset="-120"/>
              </a:rPr>
              <a:t>line and continued with message headers and body</a:t>
            </a:r>
          </a:p>
          <a:p>
            <a:pPr lvl="1" eaLnBrk="1" hangingPunct="1">
              <a:defRPr/>
            </a:pPr>
            <a:r>
              <a:rPr lang="en-US" altLang="zh-TW" sz="1800" dirty="0" err="1" smtClean="0">
                <a:ea typeface="新細明體" pitchFamily="18" charset="-120"/>
              </a:rPr>
              <a:t>Mbox</a:t>
            </a:r>
            <a:r>
              <a:rPr lang="en-US" altLang="zh-TW" sz="1800" dirty="0" smtClean="0">
                <a:ea typeface="新細明體" pitchFamily="18" charset="-120"/>
              </a:rPr>
              <a:t> format has </a:t>
            </a:r>
            <a:r>
              <a:rPr lang="en-US" altLang="zh-TW" sz="1800" dirty="0" smtClean="0">
                <a:solidFill>
                  <a:srgbClr val="00B0F0"/>
                </a:solidFill>
                <a:ea typeface="新細明體" pitchFamily="18" charset="-120"/>
              </a:rPr>
              <a:t>file-locking</a:t>
            </a:r>
            <a:r>
              <a:rPr lang="en-US" altLang="zh-TW" sz="1800" dirty="0" smtClean="0">
                <a:ea typeface="新細明體" pitchFamily="18" charset="-120"/>
              </a:rPr>
              <a:t> problem</a:t>
            </a:r>
          </a:p>
          <a:p>
            <a:pPr eaLnBrk="1" hangingPunct="1">
              <a:defRPr/>
            </a:pPr>
            <a:r>
              <a:rPr lang="en-US" altLang="zh-TW" sz="2000" dirty="0" smtClean="0">
                <a:ea typeface="新細明體" pitchFamily="18" charset="-120"/>
              </a:rPr>
              <a:t>The </a:t>
            </a:r>
            <a:r>
              <a:rPr lang="en-US" altLang="zh-TW" sz="2000" dirty="0" err="1" smtClean="0">
                <a:ea typeface="新細明體" pitchFamily="18" charset="-120"/>
              </a:rPr>
              <a:t>Maildir</a:t>
            </a:r>
            <a:r>
              <a:rPr lang="en-US" altLang="zh-TW" sz="2000" dirty="0" smtClean="0">
                <a:ea typeface="新細明體" pitchFamily="18" charset="-120"/>
              </a:rPr>
              <a:t> format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Use </a:t>
            </a:r>
            <a:r>
              <a:rPr lang="en-US" altLang="zh-TW" sz="1800" dirty="0" smtClean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structure of directories </a:t>
            </a:r>
            <a:r>
              <a:rPr lang="en-US" altLang="zh-TW" sz="1800" dirty="0" smtClean="0">
                <a:ea typeface="新細明體" pitchFamily="18" charset="-120"/>
              </a:rPr>
              <a:t>to store email messages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Each message is in its owned file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Three subdirectories - </a:t>
            </a:r>
            <a:r>
              <a:rPr lang="en-US" altLang="zh-TW" sz="1600" dirty="0" smtClean="0">
                <a:ea typeface="新細明體" pitchFamily="18" charset="-120"/>
              </a:rPr>
              <a:t>cur, new, and </a:t>
            </a:r>
            <a:r>
              <a:rPr lang="en-US" altLang="zh-TW" sz="1600" dirty="0" err="1" smtClean="0">
                <a:ea typeface="新細明體" pitchFamily="18" charset="-120"/>
              </a:rPr>
              <a:t>tmp</a:t>
            </a:r>
            <a:endParaRPr lang="en-US" altLang="zh-TW" sz="1600" dirty="0" smtClean="0">
              <a:ea typeface="新細明體" pitchFamily="18" charset="-120"/>
            </a:endParaRPr>
          </a:p>
          <a:p>
            <a:pPr lvl="1" eaLnBrk="1" hangingPunct="1">
              <a:defRPr/>
            </a:pPr>
            <a:r>
              <a:rPr lang="en-US" altLang="zh-TW" sz="1800" dirty="0" err="1" smtClean="0">
                <a:ea typeface="新細明體" pitchFamily="18" charset="-120"/>
              </a:rPr>
              <a:t>Maildir</a:t>
            </a:r>
            <a:r>
              <a:rPr lang="en-US" altLang="zh-TW" sz="1800" dirty="0" smtClean="0">
                <a:ea typeface="新細明體" pitchFamily="18" charset="-120"/>
              </a:rPr>
              <a:t> format has </a:t>
            </a:r>
            <a:r>
              <a:rPr lang="en-US" altLang="zh-TW" sz="1800" dirty="0" smtClean="0">
                <a:solidFill>
                  <a:srgbClr val="00B0F0"/>
                </a:solidFill>
                <a:ea typeface="新細明體" pitchFamily="18" charset="-120"/>
              </a:rPr>
              <a:t>scalability</a:t>
            </a:r>
            <a:r>
              <a:rPr lang="en-US" altLang="zh-TW" sz="1800" dirty="0" smtClean="0">
                <a:ea typeface="新細明體" pitchFamily="18" charset="-120"/>
              </a:rPr>
              <a:t> problem</a:t>
            </a:r>
          </a:p>
          <a:p>
            <a:pPr lvl="2" eaLnBrk="1" hangingPunct="1">
              <a:defRPr/>
            </a:pPr>
            <a:r>
              <a:rPr lang="en-US" altLang="zh-TW" sz="1600" dirty="0" smtClean="0">
                <a:ea typeface="新細明體" pitchFamily="18" charset="-120"/>
              </a:rPr>
              <a:t>locate and delete mails quickly, but waste amounts of </a:t>
            </a:r>
            <a:r>
              <a:rPr lang="en-US" altLang="zh-TW" sz="1600" dirty="0" err="1" smtClean="0">
                <a:ea typeface="新細明體" pitchFamily="18" charset="-120"/>
              </a:rPr>
              <a:t>fd</a:t>
            </a:r>
            <a:r>
              <a:rPr lang="en-US" altLang="zh-TW" sz="1600" dirty="0" smtClean="0">
                <a:ea typeface="新細明體" pitchFamily="18" charset="-120"/>
              </a:rPr>
              <a:t>, </a:t>
            </a:r>
            <a:r>
              <a:rPr lang="en-US" altLang="zh-TW" sz="1600" dirty="0" err="1" smtClean="0">
                <a:ea typeface="新細明體" pitchFamily="18" charset="-120"/>
              </a:rPr>
              <a:t>inodes</a:t>
            </a:r>
            <a:r>
              <a:rPr lang="en-US" altLang="zh-TW" sz="1600" dirty="0" smtClean="0">
                <a:ea typeface="新細明體" pitchFamily="18" charset="-120"/>
              </a:rPr>
              <a:t>, space</a:t>
            </a:r>
          </a:p>
          <a:p>
            <a:pPr lvl="2" eaLnBrk="1" hangingPunct="1">
              <a:defRPr/>
            </a:pPr>
            <a:r>
              <a:rPr lang="en-US" altLang="zh-TW" sz="1600" dirty="0" smtClean="0">
                <a:ea typeface="新細明體" pitchFamily="18" charset="-120"/>
              </a:rPr>
              <a:t>Problems of quota and backup</a:t>
            </a:r>
          </a:p>
          <a:p>
            <a:pPr eaLnBrk="1" hangingPunct="1">
              <a:defRPr/>
            </a:pPr>
            <a:r>
              <a:rPr lang="en-US" altLang="zh-TW" sz="2000" dirty="0" smtClean="0">
                <a:ea typeface="新細明體" pitchFamily="18" charset="-120"/>
              </a:rPr>
              <a:t>Related parameters (in main.cf)</a:t>
            </a:r>
          </a:p>
          <a:p>
            <a:pPr lvl="1" eaLnBrk="1" hangingPunct="1">
              <a:defRPr/>
            </a:pPr>
            <a:r>
              <a:rPr lang="en-US" altLang="zh-TW" sz="1800" dirty="0" err="1" smtClean="0">
                <a:ea typeface="新細明體" pitchFamily="18" charset="-120"/>
              </a:rPr>
              <a:t>mail_spool_directory</a:t>
            </a:r>
            <a:r>
              <a:rPr lang="en-US" altLang="zh-TW" sz="1800" dirty="0" smtClean="0">
                <a:ea typeface="新細明體" pitchFamily="18" charset="-120"/>
              </a:rPr>
              <a:t> = /</a:t>
            </a:r>
            <a:r>
              <a:rPr lang="en-US" altLang="zh-TW" sz="1800" dirty="0" err="1" smtClean="0">
                <a:ea typeface="新細明體" pitchFamily="18" charset="-120"/>
              </a:rPr>
              <a:t>var</a:t>
            </a:r>
            <a:r>
              <a:rPr lang="en-US" altLang="zh-TW" sz="1800" dirty="0" smtClean="0">
                <a:ea typeface="新細明體" pitchFamily="18" charset="-120"/>
              </a:rPr>
              <a:t>/mail		(</a:t>
            </a:r>
            <a:r>
              <a:rPr lang="en-US" altLang="zh-TW" sz="1800" dirty="0" err="1" smtClean="0">
                <a:ea typeface="新細明體" pitchFamily="18" charset="-120"/>
              </a:rPr>
              <a:t>Mbox</a:t>
            </a:r>
            <a:r>
              <a:rPr lang="en-US" altLang="zh-TW" sz="1800" dirty="0" smtClean="0">
                <a:ea typeface="新細明體" pitchFamily="18" charset="-120"/>
              </a:rPr>
              <a:t>)</a:t>
            </a:r>
          </a:p>
          <a:p>
            <a:pPr lvl="1" eaLnBrk="1" hangingPunct="1">
              <a:defRPr/>
            </a:pPr>
            <a:r>
              <a:rPr lang="en-US" altLang="zh-TW" sz="1800" dirty="0" err="1" smtClean="0">
                <a:ea typeface="新細明體" pitchFamily="18" charset="-120"/>
              </a:rPr>
              <a:t>mail_spool_directory</a:t>
            </a:r>
            <a:r>
              <a:rPr lang="en-US" altLang="zh-TW" sz="1800" dirty="0" smtClean="0">
                <a:ea typeface="新細明體" pitchFamily="18" charset="-120"/>
              </a:rPr>
              <a:t> = /</a:t>
            </a:r>
            <a:r>
              <a:rPr lang="en-US" altLang="zh-TW" sz="1800" dirty="0" err="1" smtClean="0">
                <a:ea typeface="新細明體" pitchFamily="18" charset="-120"/>
              </a:rPr>
              <a:t>var</a:t>
            </a:r>
            <a:r>
              <a:rPr lang="en-US" altLang="zh-TW" sz="1800" dirty="0" smtClean="0">
                <a:ea typeface="新細明體" pitchFamily="18" charset="-120"/>
              </a:rPr>
              <a:t>/mail/		(</a:t>
            </a:r>
            <a:r>
              <a:rPr lang="en-US" altLang="zh-TW" sz="1800" dirty="0" err="1" smtClean="0">
                <a:ea typeface="新細明體" pitchFamily="18" charset="-120"/>
              </a:rPr>
              <a:t>Maildir</a:t>
            </a:r>
            <a:r>
              <a:rPr lang="en-US" altLang="zh-TW" sz="1800" dirty="0" smtClean="0">
                <a:ea typeface="新細明體" pitchFamily="18" charset="-120"/>
              </a:rPr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Postfix &amp; POP3/IMAP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POP3 vs. IMAP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Both are used to retrieve mail from server for remote clients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POP3 has to download entire message, while IMAP can download headers only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POP3 can download only single mailbox, while IMAP can let you maintain multiple mailboxes and folders on server</a:t>
            </a:r>
          </a:p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Postfix works together with POP3/IMAP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Postfix and POP3/IMAP must agree on the type of 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mailbox format </a:t>
            </a:r>
            <a:r>
              <a:rPr lang="en-US" altLang="zh-TW" dirty="0" smtClean="0">
                <a:ea typeface="新細明體" pitchFamily="18" charset="-120"/>
              </a:rPr>
              <a:t>and style of 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locking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Standard message store</a:t>
            </a:r>
          </a:p>
          <a:p>
            <a:pPr lvl="2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N</a:t>
            </a:r>
            <a:r>
              <a:rPr lang="en-US" altLang="zh-TW" dirty="0" smtClean="0">
                <a:ea typeface="新細明體" pitchFamily="18" charset="-120"/>
              </a:rPr>
              <a:t>on-standard message store (using LMTP)</a:t>
            </a:r>
          </a:p>
          <a:p>
            <a:pPr lvl="3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Such as Cyrus IMAP or Dovecot</a:t>
            </a:r>
          </a:p>
        </p:txBody>
      </p:sp>
      <p:pic>
        <p:nvPicPr>
          <p:cNvPr id="16388" name="Picture 4" descr="img0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8913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img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974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Postfix Configuration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529431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Two most important configuration files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/usr/local/etc/postfix/main.cf – </a:t>
            </a:r>
            <a:r>
              <a:rPr lang="en-US" altLang="zh-TW" dirty="0" err="1" smtClean="0">
                <a:ea typeface="新細明體" panose="02020500000000000000" pitchFamily="18" charset="-120"/>
              </a:rPr>
              <a:t>postconf</a:t>
            </a:r>
            <a:r>
              <a:rPr lang="en-US" altLang="zh-TW" dirty="0" smtClean="0">
                <a:ea typeface="新細明體" panose="02020500000000000000" pitchFamily="18" charset="-120"/>
              </a:rPr>
              <a:t>(5)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Core configuration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/usr/local/etc/postfix/master.cf – master(5)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Which postfix service should invoke which program</a:t>
            </a:r>
          </a:p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Edit main.cf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Using text editor</a:t>
            </a:r>
          </a:p>
          <a:p>
            <a:pPr lvl="1" eaLnBrk="1" hangingPunct="1"/>
            <a:r>
              <a:rPr lang="en-US" altLang="zh-TW" dirty="0" err="1" smtClean="0">
                <a:ea typeface="新細明體" panose="02020500000000000000" pitchFamily="18" charset="-120"/>
              </a:rPr>
              <a:t>postconf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postconf</a:t>
            </a:r>
            <a:r>
              <a:rPr lang="en-US" altLang="zh-TW" dirty="0" smtClean="0">
                <a:ea typeface="新細明體" panose="02020500000000000000" pitchFamily="18" charset="-120"/>
              </a:rPr>
              <a:t> [-e] "</a:t>
            </a:r>
            <a:r>
              <a:rPr lang="en-US" altLang="zh-TW" dirty="0" err="1" smtClean="0">
                <a:ea typeface="新細明體" panose="02020500000000000000" pitchFamily="18" charset="-120"/>
              </a:rPr>
              <a:t>myhostname</a:t>
            </a:r>
            <a:r>
              <a:rPr lang="en-US" altLang="zh-TW" dirty="0" smtClean="0">
                <a:ea typeface="新細明體" panose="02020500000000000000" pitchFamily="18" charset="-120"/>
              </a:rPr>
              <a:t> = nasa.cs.nctu.edu.tw"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postconf</a:t>
            </a:r>
            <a:r>
              <a:rPr lang="en-US" altLang="zh-TW" dirty="0" smtClean="0">
                <a:ea typeface="新細明體" panose="02020500000000000000" pitchFamily="18" charset="-120"/>
              </a:rPr>
              <a:t> -d </a:t>
            </a:r>
            <a:r>
              <a:rPr lang="en-US" altLang="zh-TW" dirty="0" err="1" smtClean="0">
                <a:ea typeface="新細明體" panose="02020500000000000000" pitchFamily="18" charset="-120"/>
              </a:rPr>
              <a:t>myhostname</a:t>
            </a:r>
            <a:r>
              <a:rPr lang="en-US" altLang="zh-TW" dirty="0" smtClean="0">
                <a:ea typeface="新細明體" panose="02020500000000000000" pitchFamily="18" charset="-120"/>
              </a:rPr>
              <a:t>	(print default setting)</a:t>
            </a:r>
          </a:p>
          <a:p>
            <a:pPr lvl="2" eaLnBrk="1" hangingPunct="1"/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postconf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 err="1" smtClean="0">
                <a:ea typeface="新細明體" panose="02020500000000000000" pitchFamily="18" charset="-120"/>
              </a:rPr>
              <a:t>myhostname</a:t>
            </a:r>
            <a:r>
              <a:rPr lang="en-US" altLang="zh-TW" dirty="0" smtClean="0">
                <a:ea typeface="新細明體" panose="02020500000000000000" pitchFamily="18" charset="-120"/>
              </a:rPr>
              <a:t>		(print current setting)</a:t>
            </a:r>
          </a:p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Reload postfix whenever there is a change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# postfix reload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Lookup tables (1)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076825"/>
          </a:xfrm>
        </p:spPr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Parameters that use external files to store values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Such as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mydestination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,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mynetwork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,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relay_domains</a:t>
            </a: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Text-based table is ok, but time-consuming when table is large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Lookup tables syntax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Key	values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Database format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%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postconf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-m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List all available database format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In main.cf</a:t>
            </a:r>
          </a:p>
          <a:p>
            <a:pPr lvl="2" eaLnBrk="1" hangingPunct="1"/>
            <a:r>
              <a:rPr lang="en-US" altLang="zh-TW" sz="1600" dirty="0" err="1" smtClean="0">
                <a:ea typeface="新細明體" panose="02020500000000000000" pitchFamily="18" charset="-120"/>
              </a:rPr>
              <a:t>default_database_type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smtClean="0">
                <a:hlinkClick r:id="rId2"/>
              </a:rPr>
              <a:t>http://www.postfix.org/DATABASE_README.html</a:t>
            </a:r>
            <a:endParaRPr lang="en-US" altLang="zh-TW" dirty="0" smtClean="0">
              <a:ea typeface="新細明體" panose="02020500000000000000" pitchFamily="18" charset="-12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019925" y="2909888"/>
            <a:ext cx="1476375" cy="27511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 smtClean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% </a:t>
            </a:r>
            <a:r>
              <a:rPr kumimoji="0" lang="en-US" altLang="zh-TW" sz="1600" b="1" dirty="0" err="1" smtClean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postconf</a:t>
            </a:r>
            <a:r>
              <a:rPr kumimoji="0" lang="en-US" altLang="zh-TW" sz="1600" b="1" dirty="0" smtClean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 -m</a:t>
            </a: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SimSun" pitchFamily="2" charset="-122"/>
              </a:rPr>
              <a:t>btree</a:t>
            </a:r>
            <a:endParaRPr kumimoji="0" lang="en-US" altLang="zh-TW" sz="16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 err="1" smtClean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cidr</a:t>
            </a:r>
            <a:endParaRPr kumimoji="0" lang="en-US" altLang="zh-TW" sz="1600" b="1" dirty="0" smtClean="0">
              <a:solidFill>
                <a:srgbClr val="FFFFFF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 smtClean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environ</a:t>
            </a: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SimSun" pitchFamily="2" charset="-122"/>
              </a:rPr>
              <a:t>hash</a:t>
            </a: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 smtClean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internal</a:t>
            </a: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 smtClean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proxy</a:t>
            </a: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 err="1" smtClean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regexp</a:t>
            </a:r>
            <a:endParaRPr kumimoji="0" lang="en-US" altLang="zh-TW" sz="1600" b="1" dirty="0" smtClean="0">
              <a:solidFill>
                <a:srgbClr val="FFFFFF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 smtClean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static</a:t>
            </a: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 err="1" smtClean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tcp</a:t>
            </a:r>
            <a:endParaRPr kumimoji="0" lang="en-US" altLang="zh-TW" sz="1600" b="1" dirty="0" smtClean="0">
              <a:solidFill>
                <a:srgbClr val="FFFFFF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 err="1" smtClean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texthash</a:t>
            </a:r>
            <a:endParaRPr kumimoji="0" lang="en-US" altLang="zh-TW" sz="1600" b="1" dirty="0" smtClean="0">
              <a:solidFill>
                <a:srgbClr val="FFFFFF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90000"/>
              </a:lnSpc>
              <a:defRPr/>
            </a:pPr>
            <a:r>
              <a:rPr kumimoji="0" lang="en-US" altLang="zh-TW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SimSun" pitchFamily="2" charset="-122"/>
              </a:rPr>
              <a:t>unix</a:t>
            </a:r>
            <a:endParaRPr kumimoji="0" lang="en-US" altLang="zh-TW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1685925" y="4941888"/>
            <a:ext cx="4679950" cy="9779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rgbClr val="FFFFFF"/>
                </a:solidFill>
                <a:ea typeface="SimSun" panose="02010600030101010101" pitchFamily="2" charset="-122"/>
              </a:rPr>
              <a:t>% postconf  default_database_type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rgbClr val="FFFFFF"/>
                </a:solidFill>
                <a:ea typeface="SimSun" panose="02010600030101010101" pitchFamily="2" charset="-122"/>
              </a:rPr>
              <a:t>default_database_type = hash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rgbClr val="FFFFFF"/>
                </a:solidFill>
                <a:ea typeface="SimSun" panose="02010600030101010101" pitchFamily="2" charset="-122"/>
              </a:rPr>
              <a:t>% postconf  -h default_database_type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b="1">
                <a:solidFill>
                  <a:srgbClr val="FFFFFF"/>
                </a:solidFill>
                <a:ea typeface="SimSun" panose="02010600030101010101" pitchFamily="2" charset="-122"/>
              </a:rPr>
              <a:t>hash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Postfix Configuration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Lookup tables (2)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Use databased-lookup table in main.cf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syntax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600" dirty="0" smtClean="0">
                <a:ea typeface="新細明體" panose="02020500000000000000" pitchFamily="18" charset="-120"/>
              </a:rPr>
              <a:t>parameter =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type:name</a:t>
            </a: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In main.cf</a:t>
            </a:r>
            <a:br>
              <a:rPr lang="en-US" altLang="zh-TW" sz="1600" dirty="0" smtClean="0">
                <a:ea typeface="新細明體" panose="02020500000000000000" pitchFamily="18" charset="-120"/>
              </a:rPr>
            </a:br>
            <a:r>
              <a:rPr lang="en-US" altLang="zh-TW" sz="1600" dirty="0" err="1" smtClean="0">
                <a:ea typeface="新細明體" panose="02020500000000000000" pitchFamily="18" charset="-120"/>
              </a:rPr>
              <a:t>canonical_maps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= hash:/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/local/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/postfix/canonical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After execute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postmap</a:t>
            </a:r>
            <a:r>
              <a:rPr lang="en-US" altLang="zh-TW" sz="1600" dirty="0" smtClean="0">
                <a:ea typeface="新細明體" panose="02020500000000000000" pitchFamily="18" charset="-120"/>
              </a:rPr>
              <a:t/>
            </a:r>
            <a:br>
              <a:rPr lang="en-US" altLang="zh-TW" sz="1600" dirty="0" smtClean="0">
                <a:ea typeface="新細明體" panose="02020500000000000000" pitchFamily="18" charset="-120"/>
              </a:rPr>
            </a:br>
            <a:r>
              <a:rPr lang="en-US" altLang="zh-TW" sz="1600" dirty="0" smtClean="0">
                <a:ea typeface="新細明體" panose="02020500000000000000" pitchFamily="18" charset="-120"/>
              </a:rPr>
              <a:t>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/local/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/postfix/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canonical.db</a:t>
            </a: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dirty="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 dirty="0" err="1" smtClean="0">
                <a:ea typeface="新細明體" panose="02020500000000000000" pitchFamily="18" charset="-120"/>
              </a:rPr>
              <a:t>postmap</a:t>
            </a:r>
            <a:r>
              <a:rPr lang="en-US" altLang="zh-TW" sz="2000" dirty="0" smtClean="0">
                <a:ea typeface="新細明體" panose="02020500000000000000" pitchFamily="18" charset="-120"/>
              </a:rPr>
              <a:t> command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Generate database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#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postmap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hash:/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/local/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/postfix/canonical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Query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%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postmap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-q nctu.edu.tw hash:/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/local/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/postfix/canonical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Lookup tables (3)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4789488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Regular expression tables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More flexible for matching keys in lookup tables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Sometimes you cannot list all the possibilities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Two regular expression libraries used in Postfix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POSIX extended regular expression	(regexp, default)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Perl-Compatible regular expression	(PCRE)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Usage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/pattern/		value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Do some content checks, such as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header_checks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body_checks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Design some features</a:t>
            </a:r>
          </a:p>
          <a:p>
            <a:pPr lvl="3" eaLnBrk="1" hangingPunct="1"/>
            <a:r>
              <a:rPr lang="en-US" altLang="zh-TW" smtClean="0"/>
              <a:t>/(\S+)\.(\S+)@nasa\.cs\.nctu\.edu\.tw/        $1@nasa.cs.nctu.edu.tw</a:t>
            </a:r>
          </a:p>
          <a:p>
            <a:pPr lvl="3" eaLnBrk="1" hangingPunct="1"/>
            <a:endParaRPr lang="en-US" altLang="zh-TW" b="1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Postfix Configuration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Categories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221288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Categories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Server identities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my...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Mail rewriting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for incoming/outgoing mails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Access control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restrictions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Mail processing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filter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Operation details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…</a:t>
            </a:r>
          </a:p>
          <a:p>
            <a:pPr lvl="2" eaLnBrk="1" hangingPunct="1"/>
            <a:endParaRPr lang="en-US" altLang="zh-TW" sz="160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MTA Identity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221288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Four related parameters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myhostname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myhostname = nasa.cs.nctu.edu.tw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If un-specified, postfix will use </a:t>
            </a:r>
            <a:r>
              <a:rPr lang="en-US" altLang="zh-TW" sz="1600" smtClean="0">
                <a:latin typeface="Verdana" panose="020B0604030504040204" pitchFamily="34" charset="0"/>
                <a:ea typeface="新細明體" panose="02020500000000000000" pitchFamily="18" charset="-120"/>
              </a:rPr>
              <a:t>‘</a:t>
            </a:r>
            <a:r>
              <a:rPr lang="en-US" altLang="zh-TW" sz="1600" smtClean="0">
                <a:ea typeface="新細明體" panose="02020500000000000000" pitchFamily="18" charset="-120"/>
              </a:rPr>
              <a:t>hostname</a:t>
            </a:r>
            <a:r>
              <a:rPr lang="en-US" altLang="zh-TW" sz="1600" smtClean="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1600" smtClean="0">
                <a:ea typeface="新細明體" panose="02020500000000000000" pitchFamily="18" charset="-120"/>
              </a:rPr>
              <a:t> command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mydestination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List all the domains that postfix should accept for local delivery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mydestination = $myhostname, localhost.$mydomain $mydomain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This is the CS situation that mx will route mail to mailgate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mydestination = $myhostname www.$mydomain, ftp.$mydomain</a:t>
            </a:r>
          </a:p>
          <a:p>
            <a:pPr lvl="1" eaLnBrk="1" hangingPunct="1"/>
            <a:endParaRPr lang="en-US" altLang="zh-TW" sz="180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mydomain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mydomain = cs.nctu.edu.tw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If un-specified, postfix use myhostname minus the first component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myorigin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myorigin = $mydomain	(default is $myhostname)</a:t>
            </a:r>
          </a:p>
          <a:p>
            <a:pPr lvl="2" eaLnBrk="1" hangingPunct="1"/>
            <a:endParaRPr lang="en-US" altLang="zh-TW" sz="160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Postfix Configuration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System-wide aliases files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239000" cy="47894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000" dirty="0" smtClean="0">
                <a:ea typeface="新細明體" pitchFamily="18" charset="-120"/>
              </a:rPr>
              <a:t>Using aliases in Postfix (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first-matching</a:t>
            </a:r>
            <a:r>
              <a:rPr lang="en-US" altLang="zh-TW" sz="2000" dirty="0" smtClean="0">
                <a:ea typeface="新細明體" pitchFamily="18" charset="-120"/>
              </a:rPr>
              <a:t>)</a:t>
            </a:r>
          </a:p>
          <a:p>
            <a:pPr lvl="1" eaLnBrk="1" hangingPunct="1">
              <a:defRPr/>
            </a:pPr>
            <a:r>
              <a:rPr lang="en-US" altLang="zh-TW" sz="1800" dirty="0" err="1" smtClean="0">
                <a:ea typeface="新細明體" pitchFamily="18" charset="-120"/>
              </a:rPr>
              <a:t>alias_maps</a:t>
            </a:r>
            <a:r>
              <a:rPr lang="en-US" altLang="zh-TW" sz="1800" dirty="0" smtClean="0">
                <a:ea typeface="新細明體" pitchFamily="18" charset="-120"/>
              </a:rPr>
              <a:t> = hash:/</a:t>
            </a:r>
            <a:r>
              <a:rPr lang="en-US" altLang="zh-TW" sz="1800" dirty="0" err="1" smtClean="0">
                <a:ea typeface="新細明體" pitchFamily="18" charset="-120"/>
              </a:rPr>
              <a:t>etc</a:t>
            </a:r>
            <a:r>
              <a:rPr lang="en-US" altLang="zh-TW" sz="1800" dirty="0" smtClean="0">
                <a:ea typeface="新細明體" pitchFamily="18" charset="-120"/>
              </a:rPr>
              <a:t>/aliases</a:t>
            </a:r>
          </a:p>
          <a:p>
            <a:pPr lvl="1" eaLnBrk="1" hangingPunct="1">
              <a:defRPr/>
            </a:pPr>
            <a:r>
              <a:rPr lang="en-US" altLang="zh-TW" sz="1800" dirty="0" err="1" smtClean="0">
                <a:ea typeface="新細明體" pitchFamily="18" charset="-120"/>
              </a:rPr>
              <a:t>alias_maps</a:t>
            </a:r>
            <a:r>
              <a:rPr lang="en-US" altLang="zh-TW" sz="1800" dirty="0" smtClean="0">
                <a:ea typeface="新細明體" pitchFamily="18" charset="-120"/>
              </a:rPr>
              <a:t> = hash:/</a:t>
            </a:r>
            <a:r>
              <a:rPr lang="en-US" altLang="zh-TW" sz="1800" dirty="0" err="1" smtClean="0">
                <a:ea typeface="新細明體" pitchFamily="18" charset="-120"/>
              </a:rPr>
              <a:t>etc</a:t>
            </a:r>
            <a:r>
              <a:rPr lang="en-US" altLang="zh-TW" sz="1800" dirty="0" smtClean="0">
                <a:ea typeface="新細明體" pitchFamily="18" charset="-120"/>
              </a:rPr>
              <a:t>/aliases, </a:t>
            </a:r>
            <a:r>
              <a:rPr lang="en-US" altLang="zh-TW" sz="1800" dirty="0" err="1" smtClean="0">
                <a:ea typeface="新細明體" pitchFamily="18" charset="-120"/>
              </a:rPr>
              <a:t>nis:mail.aliases</a:t>
            </a:r>
            <a:endParaRPr lang="en-US" altLang="zh-TW" sz="1800" dirty="0" smtClean="0">
              <a:ea typeface="新細明體" pitchFamily="18" charset="-120"/>
            </a:endParaRPr>
          </a:p>
          <a:p>
            <a:pPr lvl="1" eaLnBrk="1" hangingPunct="1">
              <a:defRPr/>
            </a:pPr>
            <a:r>
              <a:rPr lang="en-US" altLang="zh-TW" sz="1800" dirty="0" err="1" smtClean="0">
                <a:ea typeface="新細明體" pitchFamily="18" charset="-120"/>
              </a:rPr>
              <a:t>alias_database</a:t>
            </a:r>
            <a:r>
              <a:rPr lang="en-US" altLang="zh-TW" sz="1800" dirty="0" smtClean="0">
                <a:ea typeface="新細明體" pitchFamily="18" charset="-120"/>
              </a:rPr>
              <a:t> = hash:/</a:t>
            </a:r>
            <a:r>
              <a:rPr lang="en-US" altLang="zh-TW" sz="1800" dirty="0" err="1" smtClean="0">
                <a:ea typeface="新細明體" pitchFamily="18" charset="-120"/>
              </a:rPr>
              <a:t>etc</a:t>
            </a:r>
            <a:r>
              <a:rPr lang="en-US" altLang="zh-TW" sz="1800" dirty="0" smtClean="0">
                <a:ea typeface="新細明體" pitchFamily="18" charset="-120"/>
              </a:rPr>
              <a:t>/aliases</a:t>
            </a:r>
          </a:p>
          <a:p>
            <a:pPr lvl="2" eaLnBrk="1" hangingPunct="1">
              <a:defRPr/>
            </a:pPr>
            <a:r>
              <a:rPr lang="en-US" altLang="zh-TW" sz="1600" dirty="0" smtClean="0">
                <a:ea typeface="新細明體" pitchFamily="18" charset="-120"/>
              </a:rPr>
              <a:t>Tell </a:t>
            </a:r>
            <a:r>
              <a:rPr lang="en-US" altLang="zh-TW" sz="1600" dirty="0" err="1" smtClean="0">
                <a:ea typeface="新細明體" pitchFamily="18" charset="-120"/>
              </a:rPr>
              <a:t>newaliases</a:t>
            </a:r>
            <a:r>
              <a:rPr lang="en-US" altLang="zh-TW" sz="1600" dirty="0" smtClean="0">
                <a:ea typeface="新細明體" pitchFamily="18" charset="-120"/>
              </a:rPr>
              <a:t> command which aliases file to build</a:t>
            </a:r>
          </a:p>
          <a:p>
            <a:pPr eaLnBrk="1" hangingPunct="1">
              <a:defRPr/>
            </a:pPr>
            <a:r>
              <a:rPr lang="en-US" altLang="zh-TW" sz="2000" dirty="0" smtClean="0">
                <a:ea typeface="新細明體" pitchFamily="18" charset="-120"/>
              </a:rPr>
              <a:t>To Build alias database file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% </a:t>
            </a:r>
            <a:r>
              <a:rPr lang="en-US" altLang="zh-TW" sz="1800" dirty="0" err="1" smtClean="0">
                <a:ea typeface="新細明體" pitchFamily="18" charset="-120"/>
              </a:rPr>
              <a:t>postalias</a:t>
            </a:r>
            <a:r>
              <a:rPr lang="en-US" altLang="zh-TW" sz="1800" dirty="0" smtClean="0">
                <a:ea typeface="新細明體" pitchFamily="18" charset="-120"/>
              </a:rPr>
              <a:t> /</a:t>
            </a:r>
            <a:r>
              <a:rPr lang="en-US" altLang="zh-TW" sz="1800" dirty="0" err="1" smtClean="0">
                <a:ea typeface="新細明體" pitchFamily="18" charset="-120"/>
              </a:rPr>
              <a:t>etc</a:t>
            </a:r>
            <a:r>
              <a:rPr lang="en-US" altLang="zh-TW" sz="1800" dirty="0" smtClean="0">
                <a:ea typeface="新細明體" pitchFamily="18" charset="-120"/>
              </a:rPr>
              <a:t>/aliases</a:t>
            </a:r>
          </a:p>
          <a:p>
            <a:pPr eaLnBrk="1" hangingPunct="1">
              <a:defRPr/>
            </a:pPr>
            <a:r>
              <a:rPr lang="en-US" altLang="zh-TW" sz="2000" dirty="0" smtClean="0">
                <a:ea typeface="新細明體" pitchFamily="18" charset="-120"/>
              </a:rPr>
              <a:t>Alias file format (same as </a:t>
            </a:r>
            <a:r>
              <a:rPr lang="en-US" altLang="zh-TW" sz="2000" dirty="0" err="1" smtClean="0">
                <a:ea typeface="新細明體" pitchFamily="18" charset="-120"/>
              </a:rPr>
              <a:t>sendmail</a:t>
            </a:r>
            <a:r>
              <a:rPr lang="en-US" altLang="zh-TW" sz="2000" dirty="0" smtClean="0">
                <a:ea typeface="新細明體" pitchFamily="18" charset="-120"/>
              </a:rPr>
              <a:t>)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RHS can be </a:t>
            </a:r>
          </a:p>
          <a:p>
            <a:pPr lvl="2" eaLnBrk="1" hangingPunct="1">
              <a:defRPr/>
            </a:pPr>
            <a:r>
              <a:rPr lang="en-US" altLang="zh-TW" sz="1600" dirty="0" smtClean="0">
                <a:ea typeface="新細明體" pitchFamily="18" charset="-120"/>
              </a:rPr>
              <a:t>Email address, filename, |command, :include:</a:t>
            </a:r>
          </a:p>
          <a:p>
            <a:pPr eaLnBrk="1" hangingPunct="1">
              <a:defRPr/>
            </a:pPr>
            <a:r>
              <a:rPr lang="en-US" altLang="zh-TW" sz="2000" dirty="0" smtClean="0">
                <a:ea typeface="新細明體" pitchFamily="18" charset="-120"/>
              </a:rPr>
              <a:t>Alias restriction</a:t>
            </a:r>
          </a:p>
          <a:p>
            <a:pPr lvl="1" eaLnBrk="1" hangingPunct="1">
              <a:defRPr/>
            </a:pPr>
            <a:r>
              <a:rPr lang="en-US" altLang="zh-TW" sz="1800" dirty="0" err="1" smtClean="0">
                <a:ea typeface="新細明體" pitchFamily="18" charset="-120"/>
              </a:rPr>
              <a:t>allow_mail_to_commands</a:t>
            </a:r>
            <a:r>
              <a:rPr lang="en-US" altLang="zh-TW" sz="1800" dirty="0" smtClean="0">
                <a:ea typeface="新細明體" pitchFamily="18" charset="-120"/>
              </a:rPr>
              <a:t> = alias, forward</a:t>
            </a:r>
          </a:p>
          <a:p>
            <a:pPr lvl="1" eaLnBrk="1" hangingPunct="1">
              <a:defRPr/>
            </a:pPr>
            <a:r>
              <a:rPr lang="en-US" altLang="zh-TW" sz="1800" dirty="0" err="1" smtClean="0">
                <a:ea typeface="新細明體" pitchFamily="18" charset="-120"/>
              </a:rPr>
              <a:t>allow_mail_to_files</a:t>
            </a:r>
            <a:r>
              <a:rPr lang="en-US" altLang="zh-TW" sz="1800" dirty="0" smtClean="0">
                <a:ea typeface="新細明體" pitchFamily="18" charset="-120"/>
              </a:rPr>
              <a:t> = alias, forward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Postfix</a:t>
            </a:r>
          </a:p>
        </p:txBody>
      </p:sp>
      <p:sp>
        <p:nvSpPr>
          <p:cNvPr id="4099" name="內容版面配置區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/>
          <a:lstStyle/>
          <a:p>
            <a:pPr marL="273050" indent="-273050" eaLnBrk="1" hangingPunct="1">
              <a:lnSpc>
                <a:spcPct val="90000"/>
              </a:lnSpc>
              <a:defRPr/>
            </a:pPr>
            <a:r>
              <a:rPr lang="en-US" altLang="zh-TW" dirty="0" smtClean="0"/>
              <a:t>Postfix </a:t>
            </a:r>
            <a:r>
              <a:rPr lang="en-US" altLang="zh-TW" dirty="0" smtClean="0"/>
              <a:t>v3.4.5</a:t>
            </a:r>
            <a:endParaRPr lang="en-US" altLang="zh-TW" dirty="0" smtClean="0"/>
          </a:p>
          <a:p>
            <a:pPr marL="673100" lvl="1" indent="-273050" eaLnBrk="1" hangingPunct="1">
              <a:lnSpc>
                <a:spcPct val="90000"/>
              </a:lnSpc>
              <a:defRPr/>
            </a:pPr>
            <a:r>
              <a:rPr lang="en-US" altLang="zh-TW" sz="1800" dirty="0" smtClean="0"/>
              <a:t>/</a:t>
            </a:r>
            <a:r>
              <a:rPr lang="en-US" altLang="zh-TW" sz="1800" dirty="0" err="1" smtClean="0"/>
              <a:t>usr</a:t>
            </a:r>
            <a:r>
              <a:rPr lang="en-US" altLang="zh-TW" sz="1800" dirty="0" smtClean="0"/>
              <a:t>/ports/mail/postfix</a:t>
            </a:r>
          </a:p>
          <a:p>
            <a:pPr marL="673100" lvl="1" indent="-273050" eaLnBrk="1" hangingPunct="1">
              <a:lnSpc>
                <a:spcPct val="90000"/>
              </a:lnSpc>
              <a:defRPr/>
            </a:pPr>
            <a:r>
              <a:rPr lang="en-US" altLang="zh-TW" sz="1800" dirty="0" err="1" smtClean="0"/>
              <a:t>pkg</a:t>
            </a:r>
            <a:r>
              <a:rPr lang="en-US" altLang="zh-TW" sz="1800" dirty="0" smtClean="0"/>
              <a:t> install </a:t>
            </a:r>
            <a:r>
              <a:rPr lang="en-US" altLang="zh-TW" sz="1800" dirty="0" err="1" smtClean="0"/>
              <a:t>postifx</a:t>
            </a:r>
            <a:endParaRPr lang="en-US" altLang="zh-TW" sz="1800" dirty="0" smtClean="0"/>
          </a:p>
          <a:p>
            <a:pPr marL="273050" indent="-273050" eaLnBrk="1" hangingPunct="1">
              <a:lnSpc>
                <a:spcPct val="90000"/>
              </a:lnSpc>
              <a:defRPr/>
            </a:pPr>
            <a:r>
              <a:rPr lang="en-US" altLang="zh-TW" dirty="0" smtClean="0">
                <a:hlinkClick r:id="rId2"/>
              </a:rPr>
              <a:t>http://www.postfix.org</a:t>
            </a:r>
            <a:endParaRPr lang="en-US" altLang="zh-TW" dirty="0" smtClean="0"/>
          </a:p>
          <a:p>
            <a:pPr marL="639763" lvl="1" indent="-273050" eaLnBrk="1" hangingPunct="1">
              <a:lnSpc>
                <a:spcPct val="90000"/>
              </a:lnSpc>
              <a:defRPr/>
            </a:pPr>
            <a:r>
              <a:rPr lang="en-US" altLang="zh-TW" dirty="0" smtClean="0">
                <a:hlinkClick r:id="rId3"/>
              </a:rPr>
              <a:t>http://www.postfix.org/documentation.html</a:t>
            </a:r>
            <a:endParaRPr lang="en-US" altLang="zh-TW" dirty="0" smtClean="0"/>
          </a:p>
        </p:txBody>
      </p:sp>
      <p:sp>
        <p:nvSpPr>
          <p:cNvPr id="6148" name="投影片編號版面配置區 3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3215FC1-88A3-48EE-9346-B0B6B7FB1E7A}" type="slidenum">
              <a:rPr kumimoji="0" lang="zh-TW" altLang="en-US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kumimoji="0" lang="zh-TW" altLang="en-US" sz="1400" b="1">
              <a:solidFill>
                <a:srgbClr val="FFFFFF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698" y="3262463"/>
            <a:ext cx="5436604" cy="3587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Postfix Configuration</a:t>
            </a:r>
            <a:r>
              <a:rPr lang="en-US" altLang="zh-TW" sz="3000" dirty="0" smtClean="0"/>
              <a:t> –</a:t>
            </a:r>
            <a:br>
              <a:rPr lang="en-US" altLang="zh-TW" sz="3000" dirty="0" smtClean="0"/>
            </a:br>
            <a:r>
              <a:rPr lang="en-US" altLang="zh-TW" sz="3000" dirty="0" smtClean="0"/>
              <a:t>	Virtual Alias Maps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0053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Virtual Alias Map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It </a:t>
            </a:r>
            <a:r>
              <a:rPr lang="en-US" altLang="zh-TW" u="sng" dirty="0" smtClean="0">
                <a:solidFill>
                  <a:srgbClr val="FF0000"/>
                </a:solidFill>
                <a:ea typeface="新細明體" pitchFamily="18" charset="-120"/>
              </a:rPr>
              <a:t>recursively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rewrites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envelope recipient </a:t>
            </a:r>
            <a:r>
              <a:rPr lang="en-US" altLang="zh-TW" dirty="0" smtClean="0"/>
              <a:t>addresses for all local, all virtual, and all remote mail destinations.</a:t>
            </a:r>
            <a:endParaRPr lang="en-US" altLang="zh-TW" sz="2400" dirty="0" smtClean="0">
              <a:ea typeface="新細明體" pitchFamily="18" charset="-120"/>
            </a:endParaRPr>
          </a:p>
          <a:p>
            <a:pPr lvl="1" eaLnBrk="1" hangingPunct="1">
              <a:defRPr/>
            </a:pPr>
            <a:r>
              <a:rPr lang="en-US" altLang="zh-TW" dirty="0" err="1" smtClean="0">
                <a:solidFill>
                  <a:srgbClr val="0070C0"/>
                </a:solidFill>
                <a:ea typeface="新細明體" pitchFamily="18" charset="-120"/>
              </a:rPr>
              <a:t>virtual_alias_domains</a:t>
            </a:r>
            <a:r>
              <a:rPr lang="en-US" altLang="zh-TW" dirty="0" smtClean="0">
                <a:ea typeface="新細明體" pitchFamily="18" charset="-120"/>
              </a:rPr>
              <a:t> = $</a:t>
            </a:r>
            <a:r>
              <a:rPr lang="en-US" altLang="zh-TW" dirty="0" err="1" smtClean="0">
                <a:ea typeface="新細明體" pitchFamily="18" charset="-120"/>
              </a:rPr>
              <a:t>virtual_alias_maps</a:t>
            </a:r>
            <a:r>
              <a:rPr lang="en-US" altLang="zh-TW" dirty="0" smtClean="0">
                <a:ea typeface="新細明體" pitchFamily="18" charset="-120"/>
              </a:rPr>
              <a:t> (default)</a:t>
            </a:r>
          </a:p>
          <a:p>
            <a:pPr lvl="1" eaLnBrk="1" hangingPunct="1">
              <a:defRPr/>
            </a:pPr>
            <a:r>
              <a:rPr lang="en-US" altLang="zh-TW" dirty="0" err="1" smtClean="0">
                <a:ea typeface="新細明體" pitchFamily="18" charset="-120"/>
              </a:rPr>
              <a:t>virtual_alias_maps</a:t>
            </a:r>
            <a:r>
              <a:rPr lang="en-US" altLang="zh-TW" dirty="0" smtClean="0">
                <a:ea typeface="新細明體" pitchFamily="18" charset="-120"/>
              </a:rPr>
              <a:t> = hash:/</a:t>
            </a:r>
            <a:r>
              <a:rPr lang="en-US" altLang="zh-TW" dirty="0" err="1" smtClean="0">
                <a:ea typeface="新細明體" pitchFamily="18" charset="-120"/>
              </a:rPr>
              <a:t>usr</a:t>
            </a:r>
            <a:r>
              <a:rPr lang="en-US" altLang="zh-TW" dirty="0" smtClean="0">
                <a:ea typeface="新細明體" pitchFamily="18" charset="-120"/>
              </a:rPr>
              <a:t>/local/</a:t>
            </a:r>
            <a:r>
              <a:rPr lang="en-US" altLang="zh-TW" dirty="0" err="1" smtClean="0">
                <a:ea typeface="新細明體" pitchFamily="18" charset="-120"/>
              </a:rPr>
              <a:t>etc</a:t>
            </a:r>
            <a:r>
              <a:rPr lang="en-US" altLang="zh-TW" dirty="0" smtClean="0">
                <a:ea typeface="新細明體" pitchFamily="18" charset="-120"/>
              </a:rPr>
              <a:t>/postfix/virtual</a:t>
            </a:r>
          </a:p>
          <a:p>
            <a:pPr lvl="2" eaLnBrk="1" hangingPunct="1">
              <a:defRPr/>
            </a:pPr>
            <a:r>
              <a:rPr lang="en-US" altLang="zh-TW" dirty="0" err="1" smtClean="0">
                <a:ea typeface="新細明體" pitchFamily="18" charset="-120"/>
              </a:rPr>
              <a:t>src</a:t>
            </a:r>
            <a:r>
              <a:rPr lang="en-US" altLang="zh-TW" dirty="0" smtClean="0">
                <a:ea typeface="新細明體" pitchFamily="18" charset="-120"/>
              </a:rPr>
              <a:t>-address			</a:t>
            </a:r>
            <a:r>
              <a:rPr lang="en-US" altLang="zh-TW" dirty="0" err="1" smtClean="0">
                <a:ea typeface="新細明體" pitchFamily="18" charset="-120"/>
              </a:rPr>
              <a:t>dst</a:t>
            </a:r>
            <a:r>
              <a:rPr lang="en-US" altLang="zh-TW" dirty="0" smtClean="0">
                <a:ea typeface="新細明體" pitchFamily="18" charset="-120"/>
              </a:rPr>
              <a:t>-address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 smtClean="0">
                <a:ea typeface="新細明體" pitchFamily="18" charset="-120"/>
              </a:rPr>
              <a:t>chwong@csie.nctu.edu.tw		@chbsd.cs.nctu.edu.tw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 err="1" smtClean="0">
                <a:ea typeface="新細明體" pitchFamily="18" charset="-120"/>
              </a:rPr>
              <a:t>chwong</a:t>
            </a:r>
            <a:r>
              <a:rPr lang="en-US" altLang="zh-TW" sz="1600" dirty="0" smtClean="0">
                <a:ea typeface="新細明體" pitchFamily="18" charset="-120"/>
              </a:rPr>
              <a:t>				ch0nsi@gmai1.com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 smtClean="0">
                <a:ea typeface="新細明體" pitchFamily="18" charset="-120"/>
              </a:rPr>
              <a:t>@csie.nctu.edu.tw			@cs.nctu.edu.tw</a:t>
            </a:r>
          </a:p>
          <a:p>
            <a:pPr lvl="1" eaLnBrk="1" hangingPunct="1">
              <a:defRPr/>
            </a:pPr>
            <a:r>
              <a:rPr lang="en-US" altLang="zh-TW" dirty="0" smtClean="0"/>
              <a:t>Applying regular expression</a:t>
            </a:r>
          </a:p>
          <a:p>
            <a:pPr lvl="2" eaLnBrk="1" hangingPunct="1">
              <a:defRPr/>
            </a:pPr>
            <a:r>
              <a:rPr lang="en-US" altLang="zh-TW" dirty="0" err="1" smtClean="0"/>
              <a:t>virtual_alias_maps</a:t>
            </a:r>
            <a:r>
              <a:rPr lang="en-US" altLang="zh-TW" dirty="0" smtClean="0"/>
              <a:t> = </a:t>
            </a:r>
            <a:r>
              <a:rPr lang="en-US" altLang="zh-TW" dirty="0" err="1" smtClean="0"/>
              <a:t>pcre</a:t>
            </a:r>
            <a:r>
              <a:rPr lang="en-US" altLang="zh-TW" dirty="0" smtClean="0"/>
              <a:t>:/</a:t>
            </a:r>
            <a:r>
              <a:rPr lang="en-US" altLang="zh-TW" dirty="0" err="1" smtClean="0"/>
              <a:t>usr</a:t>
            </a:r>
            <a:r>
              <a:rPr lang="en-US" altLang="zh-TW" dirty="0" smtClean="0"/>
              <a:t>/local/</a:t>
            </a:r>
            <a:r>
              <a:rPr lang="en-US" altLang="zh-TW" dirty="0" err="1" smtClean="0"/>
              <a:t>etc</a:t>
            </a:r>
            <a:r>
              <a:rPr lang="en-US" altLang="zh-TW" dirty="0" smtClean="0"/>
              <a:t>/postfix/virtual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 smtClean="0">
                <a:ea typeface="新細明體" pitchFamily="18" charset="-120"/>
              </a:rPr>
              <a:t>/^root(\..+)?@(t)?(</a:t>
            </a:r>
            <a:r>
              <a:rPr lang="en-US" altLang="zh-TW" sz="1600" dirty="0" err="1" smtClean="0">
                <a:ea typeface="新細明體" pitchFamily="18" charset="-120"/>
              </a:rPr>
              <a:t>cs|np</a:t>
            </a:r>
            <a:r>
              <a:rPr lang="en-US" altLang="zh-TW" sz="1600" dirty="0" smtClean="0">
                <a:ea typeface="新細明體" pitchFamily="18" charset="-120"/>
              </a:rPr>
              <a:t>)?</a:t>
            </a:r>
            <a:r>
              <a:rPr lang="en-US" altLang="zh-TW" sz="1600" dirty="0" err="1" smtClean="0">
                <a:ea typeface="新細明體" pitchFamily="18" charset="-120"/>
              </a:rPr>
              <a:t>bsd</a:t>
            </a:r>
            <a:r>
              <a:rPr lang="en-US" altLang="zh-TW" sz="1600" dirty="0" smtClean="0">
                <a:ea typeface="新細明體" pitchFamily="18" charset="-120"/>
              </a:rPr>
              <a:t>\d*\.</a:t>
            </a:r>
            <a:r>
              <a:rPr lang="en-US" altLang="zh-TW" sz="1600" dirty="0" err="1" smtClean="0">
                <a:ea typeface="新細明體" pitchFamily="18" charset="-120"/>
              </a:rPr>
              <a:t>cs</a:t>
            </a:r>
            <a:r>
              <a:rPr lang="en-US" altLang="zh-TW" sz="1600" dirty="0" smtClean="0">
                <a:ea typeface="新細明體" pitchFamily="18" charset="-120"/>
              </a:rPr>
              <a:t>\.</a:t>
            </a:r>
            <a:r>
              <a:rPr lang="en-US" altLang="zh-TW" sz="1600" dirty="0" err="1" smtClean="0">
                <a:ea typeface="新細明體" pitchFamily="18" charset="-120"/>
              </a:rPr>
              <a:t>nctu</a:t>
            </a:r>
            <a:r>
              <a:rPr lang="en-US" altLang="zh-TW" sz="1600" dirty="0" smtClean="0">
                <a:ea typeface="新細明體" pitchFamily="18" charset="-120"/>
              </a:rPr>
              <a:t>\.</a:t>
            </a:r>
            <a:r>
              <a:rPr lang="en-US" altLang="zh-TW" sz="1600" dirty="0" err="1" smtClean="0">
                <a:ea typeface="新細明體" pitchFamily="18" charset="-120"/>
              </a:rPr>
              <a:t>edu</a:t>
            </a:r>
            <a:r>
              <a:rPr lang="en-US" altLang="zh-TW" sz="1600" dirty="0" smtClean="0">
                <a:ea typeface="新細明體" pitchFamily="18" charset="-120"/>
              </a:rPr>
              <a:t>\.</a:t>
            </a:r>
            <a:r>
              <a:rPr lang="en-US" altLang="zh-TW" sz="1600" dirty="0" err="1" smtClean="0">
                <a:ea typeface="新細明體" pitchFamily="18" charset="-120"/>
              </a:rPr>
              <a:t>tw</a:t>
            </a:r>
            <a:r>
              <a:rPr lang="en-US" altLang="zh-TW" sz="1600" dirty="0" smtClean="0">
                <a:ea typeface="新細明體" pitchFamily="18" charset="-120"/>
              </a:rPr>
              <a:t>$/	bsdta@cs.nctu.edu.tw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 smtClean="0">
                <a:ea typeface="新細明體" pitchFamily="18" charset="-120"/>
              </a:rPr>
              <a:t>/^root(\..+)?@(t)?(</a:t>
            </a:r>
            <a:r>
              <a:rPr lang="en-US" altLang="zh-TW" sz="1600" dirty="0" err="1" smtClean="0">
                <a:ea typeface="新細明體" pitchFamily="18" charset="-120"/>
              </a:rPr>
              <a:t>cs|np</a:t>
            </a:r>
            <a:r>
              <a:rPr lang="en-US" altLang="zh-TW" sz="1600" dirty="0" smtClean="0">
                <a:ea typeface="新細明體" pitchFamily="18" charset="-120"/>
              </a:rPr>
              <a:t>)?</a:t>
            </a:r>
            <a:r>
              <a:rPr lang="en-US" altLang="zh-TW" sz="1600" dirty="0" err="1" smtClean="0">
                <a:ea typeface="新細明體" pitchFamily="18" charset="-120"/>
              </a:rPr>
              <a:t>linux</a:t>
            </a:r>
            <a:r>
              <a:rPr lang="en-US" altLang="zh-TW" sz="1600" dirty="0" smtClean="0">
                <a:ea typeface="新細明體" pitchFamily="18" charset="-120"/>
              </a:rPr>
              <a:t>\d*\.</a:t>
            </a:r>
            <a:r>
              <a:rPr lang="en-US" altLang="zh-TW" sz="1600" dirty="0" err="1" smtClean="0">
                <a:ea typeface="新細明體" pitchFamily="18" charset="-120"/>
              </a:rPr>
              <a:t>cs</a:t>
            </a:r>
            <a:r>
              <a:rPr lang="en-US" altLang="zh-TW" sz="1600" dirty="0" smtClean="0">
                <a:ea typeface="新細明體" pitchFamily="18" charset="-120"/>
              </a:rPr>
              <a:t>\.</a:t>
            </a:r>
            <a:r>
              <a:rPr lang="en-US" altLang="zh-TW" sz="1600" dirty="0" err="1" smtClean="0">
                <a:ea typeface="新細明體" pitchFamily="18" charset="-120"/>
              </a:rPr>
              <a:t>nctu</a:t>
            </a:r>
            <a:r>
              <a:rPr lang="en-US" altLang="zh-TW" sz="1600" dirty="0" smtClean="0">
                <a:ea typeface="新細明體" pitchFamily="18" charset="-120"/>
              </a:rPr>
              <a:t>\.</a:t>
            </a:r>
            <a:r>
              <a:rPr lang="en-US" altLang="zh-TW" sz="1600" dirty="0" err="1" smtClean="0">
                <a:ea typeface="新細明體" pitchFamily="18" charset="-120"/>
              </a:rPr>
              <a:t>edu</a:t>
            </a:r>
            <a:r>
              <a:rPr lang="en-US" altLang="zh-TW" sz="1600" dirty="0" smtClean="0">
                <a:ea typeface="新細明體" pitchFamily="18" charset="-120"/>
              </a:rPr>
              <a:t>\.</a:t>
            </a:r>
            <a:r>
              <a:rPr lang="en-US" altLang="zh-TW" sz="1600" dirty="0" err="1" smtClean="0">
                <a:ea typeface="新細明體" pitchFamily="18" charset="-120"/>
              </a:rPr>
              <a:t>tw</a:t>
            </a:r>
            <a:r>
              <a:rPr lang="en-US" altLang="zh-TW" sz="1600" dirty="0" smtClean="0">
                <a:ea typeface="新細明體" pitchFamily="18" charset="-120"/>
              </a:rPr>
              <a:t>$/	linuxta@cs.nctu.edu.tw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 smtClean="0">
                <a:ea typeface="新細明體" pitchFamily="18" charset="-120"/>
              </a:rPr>
              <a:t>/^root(\..+)?@(t)?</a:t>
            </a:r>
            <a:r>
              <a:rPr lang="en-US" altLang="zh-TW" sz="1600" dirty="0" err="1" smtClean="0">
                <a:ea typeface="新細明體" pitchFamily="18" charset="-120"/>
              </a:rPr>
              <a:t>csmail</a:t>
            </a:r>
            <a:r>
              <a:rPr lang="en-US" altLang="zh-TW" sz="1600" dirty="0" smtClean="0">
                <a:ea typeface="新細明體" pitchFamily="18" charset="-120"/>
              </a:rPr>
              <a:t>\w*\d*\.</a:t>
            </a:r>
            <a:r>
              <a:rPr lang="en-US" altLang="zh-TW" sz="1600" dirty="0" err="1" smtClean="0">
                <a:ea typeface="新細明體" pitchFamily="18" charset="-120"/>
              </a:rPr>
              <a:t>cs</a:t>
            </a:r>
            <a:r>
              <a:rPr lang="en-US" altLang="zh-TW" sz="1600" dirty="0" smtClean="0">
                <a:ea typeface="新細明體" pitchFamily="18" charset="-120"/>
              </a:rPr>
              <a:t>\.</a:t>
            </a:r>
            <a:r>
              <a:rPr lang="en-US" altLang="zh-TW" sz="1600" dirty="0" err="1" smtClean="0">
                <a:ea typeface="新細明體" pitchFamily="18" charset="-120"/>
              </a:rPr>
              <a:t>nctu</a:t>
            </a:r>
            <a:r>
              <a:rPr lang="en-US" altLang="zh-TW" sz="1600" dirty="0" smtClean="0">
                <a:ea typeface="新細明體" pitchFamily="18" charset="-120"/>
              </a:rPr>
              <a:t>\.</a:t>
            </a:r>
            <a:r>
              <a:rPr lang="en-US" altLang="zh-TW" sz="1600" dirty="0" err="1" smtClean="0">
                <a:ea typeface="新細明體" pitchFamily="18" charset="-120"/>
              </a:rPr>
              <a:t>edu</a:t>
            </a:r>
            <a:r>
              <a:rPr lang="en-US" altLang="zh-TW" sz="1600" dirty="0" smtClean="0">
                <a:ea typeface="新細明體" pitchFamily="18" charset="-120"/>
              </a:rPr>
              <a:t>\.</a:t>
            </a:r>
            <a:r>
              <a:rPr lang="en-US" altLang="zh-TW" sz="1600" dirty="0" err="1" smtClean="0">
                <a:ea typeface="新細明體" pitchFamily="18" charset="-120"/>
              </a:rPr>
              <a:t>tw</a:t>
            </a:r>
            <a:r>
              <a:rPr lang="en-US" altLang="zh-TW" sz="1600" dirty="0" smtClean="0">
                <a:ea typeface="新細明體" pitchFamily="18" charset="-120"/>
              </a:rPr>
              <a:t>$/	mailta@cs.nctu.edu.tw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endParaRPr lang="en-US" altLang="zh-TW" sz="1600" dirty="0" smtClean="0"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Relay Control (1)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Open relay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 mail server that permit anyone to relay mails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By default, postfix is not an open relay</a:t>
            </a:r>
          </a:p>
          <a:p>
            <a:pPr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A mail server should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Relay mail for trusted user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Such as liuyh@smtp.cs.nctu.edu.tw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Relay mail for trusted domain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Ex. </a:t>
            </a:r>
            <a:r>
              <a:rPr lang="en-US" altLang="zh-TW" i="1" smtClean="0">
                <a:ea typeface="新細明體" panose="02020500000000000000" pitchFamily="18" charset="-120"/>
              </a:rPr>
              <a:t>smtp.cs.nctu.edu.tw</a:t>
            </a:r>
            <a:r>
              <a:rPr lang="en-US" altLang="zh-TW" smtClean="0">
                <a:ea typeface="新細明體" panose="02020500000000000000" pitchFamily="18" charset="-120"/>
              </a:rPr>
              <a:t>  trusts  </a:t>
            </a:r>
            <a:r>
              <a:rPr lang="en-US" altLang="zh-TW" i="1" smtClean="0">
                <a:ea typeface="新細明體" panose="02020500000000000000" pitchFamily="18" charset="-120"/>
              </a:rPr>
              <a:t>nctu.edu.tw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Relay Control (2)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96200" cy="51498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000" dirty="0" smtClean="0">
                <a:ea typeface="新細明體" pitchFamily="18" charset="-120"/>
              </a:rPr>
              <a:t>Restricting relay access by </a:t>
            </a:r>
            <a:r>
              <a:rPr lang="en-US" altLang="zh-TW" sz="2000" dirty="0" err="1" smtClean="0">
                <a:ea typeface="新細明體" pitchFamily="18" charset="-120"/>
              </a:rPr>
              <a:t>mynetworks_style</a:t>
            </a:r>
            <a:endParaRPr lang="en-US" altLang="zh-TW" sz="2000" dirty="0" smtClean="0">
              <a:ea typeface="新細明體" pitchFamily="18" charset="-120"/>
            </a:endParaRPr>
          </a:p>
          <a:p>
            <a:pPr lvl="1" eaLnBrk="1" hangingPunct="1">
              <a:defRPr/>
            </a:pPr>
            <a:r>
              <a:rPr lang="en-US" altLang="zh-TW" sz="1800" dirty="0" err="1" smtClean="0">
                <a:ea typeface="新細明體" pitchFamily="18" charset="-120"/>
              </a:rPr>
              <a:t>mynetworks_style</a:t>
            </a:r>
            <a:r>
              <a:rPr lang="en-US" altLang="zh-TW" sz="1800" dirty="0" smtClean="0">
                <a:ea typeface="新細明體" pitchFamily="18" charset="-120"/>
              </a:rPr>
              <a:t> = subnet</a:t>
            </a:r>
          </a:p>
          <a:p>
            <a:pPr lvl="2" eaLnBrk="1" hangingPunct="1">
              <a:defRPr/>
            </a:pPr>
            <a:r>
              <a:rPr lang="en-US" altLang="zh-TW" sz="1600" dirty="0" smtClean="0">
                <a:ea typeface="新細明體" pitchFamily="18" charset="-120"/>
              </a:rPr>
              <a:t>Allow relaying from other hosts in the same </a:t>
            </a:r>
            <a:r>
              <a:rPr lang="en-US" altLang="zh-TW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新細明體" pitchFamily="18" charset="-120"/>
              </a:rPr>
              <a:t>subnet</a:t>
            </a:r>
            <a:r>
              <a:rPr lang="en-US" altLang="zh-TW" sz="1600" dirty="0" smtClean="0">
                <a:ea typeface="新細明體" pitchFamily="18" charset="-120"/>
              </a:rPr>
              <a:t>, configured in this machine</a:t>
            </a:r>
          </a:p>
          <a:p>
            <a:pPr lvl="1" eaLnBrk="1" hangingPunct="1">
              <a:defRPr/>
            </a:pPr>
            <a:r>
              <a:rPr lang="en-US" altLang="zh-TW" sz="1800" dirty="0" err="1" smtClean="0">
                <a:ea typeface="新細明體" pitchFamily="18" charset="-120"/>
              </a:rPr>
              <a:t>mynetworks_style</a:t>
            </a:r>
            <a:r>
              <a:rPr lang="en-US" altLang="zh-TW" sz="1800" dirty="0" smtClean="0">
                <a:ea typeface="新細明體" pitchFamily="18" charset="-120"/>
              </a:rPr>
              <a:t> = host</a:t>
            </a:r>
          </a:p>
          <a:p>
            <a:pPr lvl="2" eaLnBrk="1" hangingPunct="1">
              <a:defRPr/>
            </a:pPr>
            <a:r>
              <a:rPr lang="en-US" altLang="zh-TW" sz="1600" dirty="0" smtClean="0">
                <a:ea typeface="新細明體" pitchFamily="18" charset="-120"/>
              </a:rPr>
              <a:t>Allow relaying for only local machine</a:t>
            </a:r>
          </a:p>
          <a:p>
            <a:pPr lvl="1" eaLnBrk="1" hangingPunct="1">
              <a:defRPr/>
            </a:pPr>
            <a:r>
              <a:rPr lang="en-US" altLang="zh-TW" sz="1800" dirty="0" err="1" smtClean="0">
                <a:ea typeface="新細明體" pitchFamily="18" charset="-120"/>
              </a:rPr>
              <a:t>mynetworks_style</a:t>
            </a:r>
            <a:r>
              <a:rPr lang="en-US" altLang="zh-TW" sz="1800" dirty="0" smtClean="0">
                <a:ea typeface="新細明體" pitchFamily="18" charset="-120"/>
              </a:rPr>
              <a:t> = class</a:t>
            </a:r>
          </a:p>
          <a:p>
            <a:pPr lvl="2" eaLnBrk="1" hangingPunct="1">
              <a:defRPr/>
            </a:pPr>
            <a:r>
              <a:rPr lang="en-US" altLang="zh-TW" sz="1600" dirty="0" smtClean="0">
                <a:ea typeface="新細明體" pitchFamily="18" charset="-120"/>
              </a:rPr>
              <a:t>Any host in the same class A, B or C</a:t>
            </a:r>
          </a:p>
          <a:p>
            <a:pPr eaLnBrk="1" hangingPunct="1">
              <a:defRPr/>
            </a:pPr>
            <a:r>
              <a:rPr lang="en-US" altLang="zh-TW" sz="2000" dirty="0" smtClean="0">
                <a:ea typeface="新細明體" pitchFamily="18" charset="-120"/>
              </a:rPr>
              <a:t>Restricting relay access by </a:t>
            </a:r>
            <a:r>
              <a:rPr lang="en-US" altLang="zh-TW" sz="2000" dirty="0" err="1" smtClean="0">
                <a:ea typeface="新細明體" pitchFamily="18" charset="-120"/>
              </a:rPr>
              <a:t>mynetworks</a:t>
            </a:r>
            <a:r>
              <a:rPr lang="en-US" altLang="zh-TW" sz="2000" dirty="0" smtClean="0">
                <a:ea typeface="新細明體" pitchFamily="18" charset="-120"/>
              </a:rPr>
              <a:t> </a:t>
            </a:r>
            <a:r>
              <a:rPr lang="en-US" altLang="zh-TW" sz="1800" dirty="0" smtClean="0">
                <a:ea typeface="新細明體" pitchFamily="18" charset="-120"/>
              </a:rPr>
              <a:t>(override </a:t>
            </a:r>
            <a:r>
              <a:rPr lang="en-US" altLang="zh-TW" sz="1800" dirty="0" err="1" smtClean="0">
                <a:ea typeface="新細明體" pitchFamily="18" charset="-120"/>
              </a:rPr>
              <a:t>mynetworks_style</a:t>
            </a:r>
            <a:r>
              <a:rPr lang="en-US" altLang="zh-TW" sz="1800" dirty="0" smtClean="0">
                <a:ea typeface="新細明體" pitchFamily="18" charset="-120"/>
              </a:rPr>
              <a:t>)</a:t>
            </a:r>
            <a:endParaRPr lang="en-US" altLang="zh-TW" sz="2000" dirty="0" smtClean="0">
              <a:ea typeface="新細明體" pitchFamily="18" charset="-120"/>
            </a:endParaRP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List individual IP or subnets in network/</a:t>
            </a:r>
            <a:r>
              <a:rPr lang="en-US" altLang="zh-TW" sz="1800" dirty="0" err="1" smtClean="0">
                <a:ea typeface="新細明體" pitchFamily="18" charset="-120"/>
              </a:rPr>
              <a:t>netmask</a:t>
            </a:r>
            <a:r>
              <a:rPr lang="en-US" altLang="zh-TW" sz="1800" dirty="0" smtClean="0">
                <a:ea typeface="新細明體" pitchFamily="18" charset="-120"/>
              </a:rPr>
              <a:t> notation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Ex: in /</a:t>
            </a:r>
            <a:r>
              <a:rPr lang="en-US" altLang="zh-TW" sz="1800" dirty="0" err="1" smtClean="0">
                <a:ea typeface="新細明體" pitchFamily="18" charset="-120"/>
              </a:rPr>
              <a:t>usr</a:t>
            </a:r>
            <a:r>
              <a:rPr lang="en-US" altLang="zh-TW" sz="1800" dirty="0" smtClean="0">
                <a:ea typeface="新細明體" pitchFamily="18" charset="-120"/>
              </a:rPr>
              <a:t>/local/</a:t>
            </a:r>
            <a:r>
              <a:rPr lang="en-US" altLang="zh-TW" sz="1800" dirty="0" err="1" smtClean="0">
                <a:ea typeface="新細明體" pitchFamily="18" charset="-120"/>
              </a:rPr>
              <a:t>etc</a:t>
            </a:r>
            <a:r>
              <a:rPr lang="en-US" altLang="zh-TW" sz="1800" dirty="0" smtClean="0">
                <a:ea typeface="新細明體" pitchFamily="18" charset="-120"/>
              </a:rPr>
              <a:t>/postfix/</a:t>
            </a:r>
            <a:r>
              <a:rPr lang="en-US" altLang="zh-TW" sz="1800" dirty="0" err="1" smtClean="0">
                <a:ea typeface="新細明體" pitchFamily="18" charset="-120"/>
              </a:rPr>
              <a:t>mynetworks</a:t>
            </a:r>
            <a:endParaRPr lang="en-US" altLang="zh-TW" sz="1800" dirty="0" smtClean="0">
              <a:ea typeface="新細明體" pitchFamily="18" charset="-120"/>
            </a:endParaRPr>
          </a:p>
          <a:p>
            <a:pPr lvl="2" eaLnBrk="1" hangingPunct="1">
              <a:defRPr/>
            </a:pPr>
            <a:r>
              <a:rPr lang="en-US" altLang="zh-TW" sz="1600" dirty="0" smtClean="0">
                <a:ea typeface="新細明體" pitchFamily="18" charset="-120"/>
              </a:rPr>
              <a:t>127.0.0.0/8</a:t>
            </a:r>
          </a:p>
          <a:p>
            <a:pPr lvl="2" eaLnBrk="1" hangingPunct="1">
              <a:defRPr/>
            </a:pPr>
            <a:r>
              <a:rPr lang="en-US" altLang="zh-TW" sz="1600" dirty="0" smtClean="0">
                <a:ea typeface="新細明體" pitchFamily="18" charset="-120"/>
              </a:rPr>
              <a:t>140.113.0.0/16</a:t>
            </a:r>
          </a:p>
          <a:p>
            <a:pPr lvl="2" eaLnBrk="1" hangingPunct="1">
              <a:defRPr/>
            </a:pPr>
            <a:r>
              <a:rPr lang="en-US" altLang="zh-TW" sz="1600" dirty="0" smtClean="0">
                <a:ea typeface="新細明體" pitchFamily="18" charset="-120"/>
              </a:rPr>
              <a:t>10.113.0.0/16</a:t>
            </a:r>
          </a:p>
          <a:p>
            <a:pPr eaLnBrk="1" hangingPunct="1">
              <a:defRPr/>
            </a:pPr>
            <a:r>
              <a:rPr lang="en-US" altLang="zh-TW" sz="2000" dirty="0" smtClean="0">
                <a:ea typeface="新細明體" pitchFamily="18" charset="-120"/>
              </a:rPr>
              <a:t>Relay depends on the type of your mail server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smtp.cs.nctu.edu.tw will be different from csmx1.cs.nctu.edu.tw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Receiving limits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15200" cy="4267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Enforce limits on incoming mail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The number of recipients for single delivery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smtpd_recipient_limit = 1000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Message size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message_size_limit = 10240000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Rewriting address (1)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2943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000" dirty="0" smtClean="0">
                <a:ea typeface="細明體" pitchFamily="49" charset="-120"/>
              </a:rPr>
              <a:t>For unqualified address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細明體" pitchFamily="49" charset="-120"/>
              </a:rPr>
              <a:t>To append “</a:t>
            </a:r>
            <a:r>
              <a:rPr lang="en-US" altLang="zh-TW" sz="1800" dirty="0" err="1" smtClean="0">
                <a:ea typeface="細明體" pitchFamily="49" charset="-120"/>
              </a:rPr>
              <a:t>myorigin</a:t>
            </a:r>
            <a:r>
              <a:rPr lang="en-US" altLang="zh-TW" sz="1800" dirty="0" smtClean="0">
                <a:ea typeface="細明體" pitchFamily="49" charset="-120"/>
              </a:rPr>
              <a:t>” to local name.</a:t>
            </a:r>
          </a:p>
          <a:p>
            <a:pPr lvl="2" eaLnBrk="1" hangingPunct="1">
              <a:defRPr/>
            </a:pPr>
            <a:r>
              <a:rPr lang="en-US" altLang="zh-TW" sz="1600" dirty="0" err="1" smtClean="0">
                <a:ea typeface="細明體" pitchFamily="49" charset="-120"/>
              </a:rPr>
              <a:t>append_at_myorigin</a:t>
            </a:r>
            <a:r>
              <a:rPr lang="en-US" altLang="zh-TW" sz="1600" dirty="0" smtClean="0">
                <a:ea typeface="細明體" pitchFamily="49" charset="-120"/>
              </a:rPr>
              <a:t> = yes 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細明體" pitchFamily="49" charset="-120"/>
              </a:rPr>
              <a:t>To append “</a:t>
            </a:r>
            <a:r>
              <a:rPr lang="en-US" altLang="zh-TW" sz="1800" dirty="0" err="1" smtClean="0">
                <a:ea typeface="細明體" pitchFamily="49" charset="-120"/>
              </a:rPr>
              <a:t>mydomain</a:t>
            </a:r>
            <a:r>
              <a:rPr lang="en-US" altLang="zh-TW" sz="1800" dirty="0" smtClean="0">
                <a:ea typeface="細明體" pitchFamily="49" charset="-120"/>
              </a:rPr>
              <a:t>” to address that contain only host.</a:t>
            </a:r>
          </a:p>
          <a:p>
            <a:pPr lvl="2" eaLnBrk="1" hangingPunct="1">
              <a:defRPr/>
            </a:pPr>
            <a:r>
              <a:rPr lang="en-US" altLang="zh-TW" sz="1600" dirty="0" err="1" smtClean="0">
                <a:ea typeface="細明體" pitchFamily="49" charset="-120"/>
              </a:rPr>
              <a:t>append_dot_mydomain</a:t>
            </a:r>
            <a:r>
              <a:rPr lang="en-US" altLang="zh-TW" sz="1600" dirty="0" smtClean="0">
                <a:ea typeface="細明體" pitchFamily="49" charset="-120"/>
              </a:rPr>
              <a:t> = yes</a:t>
            </a:r>
          </a:p>
          <a:p>
            <a:pPr eaLnBrk="1" hangingPunct="1">
              <a:defRPr/>
            </a:pPr>
            <a:r>
              <a:rPr lang="en-US" altLang="zh-TW" sz="2000" dirty="0" smtClean="0">
                <a:ea typeface="細明體" pitchFamily="49" charset="-120"/>
              </a:rPr>
              <a:t>Masquerading hostname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細明體" pitchFamily="49" charset="-120"/>
              </a:rPr>
              <a:t>Hide the names of internal hosts to make all addresses appear as if they come from the same mail server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細明體" pitchFamily="49" charset="-120"/>
              </a:rPr>
              <a:t>It is often used in out-going mail gateway</a:t>
            </a:r>
          </a:p>
          <a:p>
            <a:pPr lvl="2" eaLnBrk="1" hangingPunct="1">
              <a:defRPr/>
            </a:pPr>
            <a:r>
              <a:rPr lang="en-US" altLang="zh-TW" sz="1600" dirty="0" err="1" smtClean="0">
                <a:ea typeface="細明體" pitchFamily="49" charset="-120"/>
              </a:rPr>
              <a:t>masquerade_domains</a:t>
            </a:r>
            <a:r>
              <a:rPr lang="en-US" altLang="zh-TW" sz="1600" dirty="0" smtClean="0">
                <a:ea typeface="細明體" pitchFamily="49" charset="-120"/>
              </a:rPr>
              <a:t> = cs.nctu.edu.tw</a:t>
            </a:r>
          </a:p>
          <a:p>
            <a:pPr lvl="2" eaLnBrk="1" hangingPunct="1">
              <a:defRPr/>
            </a:pPr>
            <a:r>
              <a:rPr lang="en-US" altLang="zh-TW" sz="1600" dirty="0" err="1" smtClean="0">
                <a:ea typeface="細明體" pitchFamily="49" charset="-120"/>
              </a:rPr>
              <a:t>masquerade_domains</a:t>
            </a:r>
            <a:r>
              <a:rPr lang="en-US" altLang="zh-TW" sz="1600" dirty="0" smtClean="0">
                <a:ea typeface="細明體" pitchFamily="49" charset="-120"/>
              </a:rPr>
              <a:t> = !chairman.cs.nctu.edu.tw cs.nctu.edu.tw</a:t>
            </a:r>
          </a:p>
          <a:p>
            <a:pPr lvl="2" eaLnBrk="1" hangingPunct="1">
              <a:defRPr/>
            </a:pPr>
            <a:r>
              <a:rPr lang="en-US" altLang="zh-TW" sz="1600" dirty="0" err="1" smtClean="0">
                <a:ea typeface="細明體" pitchFamily="49" charset="-120"/>
              </a:rPr>
              <a:t>masquerade_exceptions</a:t>
            </a:r>
            <a:r>
              <a:rPr lang="en-US" altLang="zh-TW" sz="1600" dirty="0" smtClean="0">
                <a:ea typeface="細明體" pitchFamily="49" charset="-120"/>
              </a:rPr>
              <a:t> = admin, root</a:t>
            </a:r>
          </a:p>
          <a:p>
            <a:pPr lvl="1" eaLnBrk="1" hangingPunct="1">
              <a:defRPr/>
            </a:pPr>
            <a:r>
              <a:rPr lang="en-US" altLang="zh-TW" sz="1800" dirty="0" smtClean="0">
                <a:ea typeface="細明體" pitchFamily="49" charset="-120"/>
              </a:rPr>
              <a:t>Rewrite to all envelope and header address </a:t>
            </a:r>
            <a:r>
              <a:rPr lang="en-US" altLang="zh-TW" sz="1800" dirty="0" smtClean="0">
                <a:solidFill>
                  <a:srgbClr val="FF0000"/>
                </a:solidFill>
                <a:ea typeface="細明體" pitchFamily="49" charset="-120"/>
              </a:rPr>
              <a:t>excepts </a:t>
            </a:r>
            <a:r>
              <a:rPr lang="en-US" altLang="zh-TW" sz="1800" u="sng" dirty="0" smtClean="0">
                <a:solidFill>
                  <a:schemeClr val="accent1">
                    <a:lumMod val="75000"/>
                  </a:schemeClr>
                </a:solidFill>
                <a:ea typeface="細明體" pitchFamily="49" charset="-120"/>
              </a:rPr>
              <a:t>envelope recipient </a:t>
            </a:r>
            <a:r>
              <a:rPr lang="en-US" altLang="zh-TW" sz="1800" dirty="0" smtClean="0">
                <a:ea typeface="細明體" pitchFamily="49" charset="-120"/>
              </a:rPr>
              <a:t>address</a:t>
            </a:r>
          </a:p>
          <a:p>
            <a:pPr lvl="2" eaLnBrk="1" hangingPunct="1">
              <a:defRPr/>
            </a:pPr>
            <a:r>
              <a:rPr lang="en-US" altLang="zh-TW" sz="1600" dirty="0" err="1" smtClean="0">
                <a:ea typeface="細明體" pitchFamily="49" charset="-120"/>
              </a:rPr>
              <a:t>masquerade_class</a:t>
            </a:r>
            <a:r>
              <a:rPr lang="en-US" altLang="zh-TW" sz="1600" dirty="0" smtClean="0">
                <a:ea typeface="細明體" pitchFamily="49" charset="-120"/>
              </a:rPr>
              <a:t> = </a:t>
            </a:r>
            <a:r>
              <a:rPr lang="en-US" altLang="zh-TW" sz="1600" dirty="0" err="1" smtClean="0">
                <a:ea typeface="細明體" pitchFamily="49" charset="-120"/>
              </a:rPr>
              <a:t>envelope_sender</a:t>
            </a:r>
            <a:r>
              <a:rPr lang="en-US" altLang="zh-TW" sz="1600" dirty="0" smtClean="0">
                <a:ea typeface="細明體" pitchFamily="49" charset="-120"/>
              </a:rPr>
              <a:t>, </a:t>
            </a:r>
            <a:r>
              <a:rPr lang="en-US" altLang="zh-TW" sz="1600" dirty="0" err="1" smtClean="0">
                <a:ea typeface="細明體" pitchFamily="49" charset="-120"/>
              </a:rPr>
              <a:t>header_sender</a:t>
            </a:r>
            <a:r>
              <a:rPr lang="en-US" altLang="zh-TW" sz="1600" dirty="0" smtClean="0">
                <a:ea typeface="細明體" pitchFamily="49" charset="-120"/>
              </a:rPr>
              <a:t>, </a:t>
            </a:r>
            <a:r>
              <a:rPr lang="en-US" altLang="zh-TW" sz="1600" dirty="0" err="1" smtClean="0">
                <a:ea typeface="細明體" pitchFamily="49" charset="-120"/>
              </a:rPr>
              <a:t>header_recipient</a:t>
            </a:r>
            <a:endParaRPr lang="en-US" altLang="zh-TW" sz="1600" dirty="0" smtClean="0">
              <a:ea typeface="細明體" pitchFamily="49" charset="-12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Rewriting address (2)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Canonical address – canonical(5)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Rewrite both </a:t>
            </a:r>
            <a:r>
              <a:rPr lang="en-US" altLang="zh-TW" smtClean="0">
                <a:solidFill>
                  <a:schemeClr val="accent2"/>
                </a:solidFill>
                <a:ea typeface="新細明體" panose="02020500000000000000" pitchFamily="18" charset="-120"/>
              </a:rPr>
              <a:t>header</a:t>
            </a:r>
            <a:r>
              <a:rPr lang="en-US" altLang="zh-TW" smtClean="0">
                <a:ea typeface="新細明體" panose="02020500000000000000" pitchFamily="18" charset="-120"/>
              </a:rPr>
              <a:t> and </a:t>
            </a:r>
            <a:r>
              <a:rPr lang="en-US" altLang="zh-TW" smtClean="0">
                <a:solidFill>
                  <a:schemeClr val="accent2"/>
                </a:solidFill>
                <a:ea typeface="新細明體" panose="02020500000000000000" pitchFamily="18" charset="-120"/>
              </a:rPr>
              <a:t>envelope</a:t>
            </a:r>
            <a:r>
              <a:rPr lang="en-US" altLang="zh-TW" smtClean="0">
                <a:ea typeface="新細明體" panose="02020500000000000000" pitchFamily="18" charset="-120"/>
              </a:rPr>
              <a:t> </a:t>
            </a:r>
            <a:r>
              <a:rPr lang="en-US" altLang="zh-TW" u="sng" smtClean="0">
                <a:solidFill>
                  <a:schemeClr val="hlink"/>
                </a:solidFill>
                <a:ea typeface="新細明體" panose="02020500000000000000" pitchFamily="18" charset="-120"/>
              </a:rPr>
              <a:t>recursively</a:t>
            </a:r>
            <a:r>
              <a:rPr lang="en-US" altLang="zh-TW" smtClean="0">
                <a:ea typeface="新細明體" panose="02020500000000000000" pitchFamily="18" charset="-120"/>
              </a:rPr>
              <a:t> invoked by </a:t>
            </a:r>
            <a:r>
              <a:rPr lang="en-US" altLang="zh-TW" smtClean="0">
                <a:solidFill>
                  <a:schemeClr val="accent2"/>
                </a:solidFill>
                <a:ea typeface="新細明體" panose="02020500000000000000" pitchFamily="18" charset="-120"/>
              </a:rPr>
              <a:t>cleanup</a:t>
            </a:r>
            <a:r>
              <a:rPr lang="en-US" altLang="zh-TW" smtClean="0">
                <a:ea typeface="新細明體" panose="02020500000000000000" pitchFamily="18" charset="-120"/>
              </a:rPr>
              <a:t> daemon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In main.cf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canonical_maps = hash:/usr/local/etc/postfix/canonical</a:t>
            </a:r>
          </a:p>
          <a:p>
            <a:pPr lvl="2" eaLnBrk="1" hangingPunct="1"/>
            <a:r>
              <a:rPr lang="en-US" altLang="zh-TW" smtClean="0"/>
              <a:t>canonical_classes = envelope_sender, envelope_recipient,</a:t>
            </a:r>
            <a:br>
              <a:rPr lang="en-US" altLang="zh-TW" smtClean="0"/>
            </a:br>
            <a:r>
              <a:rPr lang="en-US" altLang="zh-TW" smtClean="0"/>
              <a:t>                                 header_sender, header_recipient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In canonical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600" smtClean="0">
                <a:ea typeface="新細明體" panose="02020500000000000000" pitchFamily="18" charset="-120"/>
              </a:rPr>
              <a:t>/^(.*)@(t)?(cs)?(bsd|linux|sun)\d*\.cs\.nctu\.edu\.tw$/	$1@cs.nctu.edu.tw</a:t>
            </a:r>
          </a:p>
          <a:p>
            <a:pPr lvl="1"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Simlar configurations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sender_canonical_maps</a:t>
            </a:r>
            <a:r>
              <a:rPr lang="zh-TW" altLang="en-US" smtClean="0">
                <a:ea typeface="新細明體" panose="02020500000000000000" pitchFamily="18" charset="-120"/>
              </a:rPr>
              <a:t>、</a:t>
            </a:r>
            <a:r>
              <a:rPr lang="en-US" altLang="zh-TW" smtClean="0">
                <a:ea typeface="新細明體" panose="02020500000000000000" pitchFamily="18" charset="-120"/>
              </a:rPr>
              <a:t>sender_canonical_classes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recipient_canonical_maps</a:t>
            </a:r>
            <a:r>
              <a:rPr lang="zh-TW" altLang="en-US" smtClean="0">
                <a:ea typeface="新細明體" panose="02020500000000000000" pitchFamily="18" charset="-120"/>
              </a:rPr>
              <a:t>、</a:t>
            </a:r>
            <a:r>
              <a:rPr lang="en-US" altLang="zh-TW" smtClean="0">
                <a:ea typeface="新細明體" panose="02020500000000000000" pitchFamily="18" charset="-120"/>
              </a:rPr>
              <a:t>recipient_canonical_classes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Rewriting address (3)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Relocated users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Used to inform sender that the recipient is moved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In main.cf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relocated_maps = hash:/usr/local/etc/postfix/relocated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In relocated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mtClean="0">
                <a:ea typeface="新細明體" panose="02020500000000000000" pitchFamily="18" charset="-120"/>
              </a:rPr>
              <a:t>andy@nasa.cs.nctu.edu.tw	andyliu@abc.com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mtClean="0">
                <a:ea typeface="新細明體" panose="02020500000000000000" pitchFamily="18" charset="-120"/>
              </a:rPr>
              <a:t>liuyh			EC319, NCTU, ROC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mtClean="0">
                <a:ea typeface="新細明體" panose="02020500000000000000" pitchFamily="18" charset="-120"/>
              </a:rPr>
              <a:t>@nabsd.cs.nctu.edu.tw	zfs.cs.nctu.edu.tw</a:t>
            </a:r>
          </a:p>
          <a:p>
            <a:pPr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Unknown users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Not local user and not found in maps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Default action: reject	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master.cf (1)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3071813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/usr/local/etc/postfix/master.cf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Define services that </a:t>
            </a:r>
            <a:r>
              <a:rPr lang="en-US" altLang="zh-TW" b="1" smtClean="0">
                <a:ea typeface="新細明體" panose="02020500000000000000" pitchFamily="18" charset="-120"/>
              </a:rPr>
              <a:t>master</a:t>
            </a:r>
            <a:r>
              <a:rPr lang="en-US" altLang="zh-TW" smtClean="0">
                <a:ea typeface="新細明體" panose="02020500000000000000" pitchFamily="18" charset="-120"/>
              </a:rPr>
              <a:t> daemon can invoke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Each row defines a service and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Each column contains a specific configuration option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371600" y="3200400"/>
            <a:ext cx="7007225" cy="3540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# ==========================================================================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# service type  private unpriv  chroot  wakeup  maxproc command + args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#               (yes)   (yes)   (yes)   (never) (100)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# ==========================================================================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smtp      inet  n       -       n       -       -       smtpd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pickup    fifo  n       -       n       60      1       pickup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cleanup   unix  n       -       n       -       0       cleanup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rewrite   unix  -       -       n       -       -       trivial-rewrite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smtp      unix  -       -       n       -       -       smtp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local     unix  -       n       n       -       -       local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virtual   unix  -       n       n       -       -       virtual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relay     unix  -       -       n       -       -       smtp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  -o smtp_fallback_relay=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lmtp      unix  -       -       n       -       -       lmtp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maildrop  unix  -       n       n       -       -       pipe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pt-BR" altLang="zh-TW" sz="1400" b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flags=DRhu user=vmail argv=/usr/local/bin/maildrop -d ${recipient}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master.cf (2)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076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Configuration options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Service name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Service type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inet, unix, fifo, or pass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Private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Access to this component is restricted to the Postfix system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inet cannot be private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Unprivileged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Run with the least amount of privilege required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y will run with the account defined in “mail_owner”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n will run with root privilege</a:t>
            </a:r>
          </a:p>
          <a:p>
            <a:pPr lvl="4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local, pipe, spawn, and virtual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Configuration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master.cf (3)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>
                <a:solidFill>
                  <a:srgbClr val="000000"/>
                </a:solidFill>
                <a:ea typeface="新細明體" panose="02020500000000000000" pitchFamily="18" charset="-120"/>
              </a:rPr>
              <a:t>Configuration options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Chroot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chroot location is defined in “queue_directory” 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Wake up time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Automatically wake up the service after the number of seconds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Process limit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Number of processes that can be executed simultaneously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Default count is defined in “default_process_limit”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command + args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Default path is defined in “daemon_directory”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/usr/libexec/postfix </a:t>
            </a:r>
          </a:p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Role of Postfix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076825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MTA that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Receive and deliver email over the network via SMTP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Local delivery directly or use other mail delivery agent</a:t>
            </a: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hlinkClick r:id="rId2"/>
            </a:endParaRPr>
          </a:p>
          <a:p>
            <a:pPr lvl="1" eaLnBrk="1" hangingPunct="1"/>
            <a:r>
              <a:rPr lang="en-US" altLang="zh-TW" dirty="0" smtClean="0">
                <a:hlinkClick r:id="rId2"/>
              </a:rPr>
              <a:t>http://www.postfix.org/OVERVIEW.html</a:t>
            </a:r>
            <a:endParaRPr lang="en-US" altLang="zh-TW" dirty="0" smtClean="0">
              <a:ea typeface="新細明體" panose="02020500000000000000" pitchFamily="18" charset="-120"/>
            </a:endParaRPr>
          </a:p>
        </p:txBody>
      </p:sp>
      <p:pic>
        <p:nvPicPr>
          <p:cNvPr id="7172" name="Picture 4" descr="img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52738"/>
            <a:ext cx="60198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Postfix Architecture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Message OUT – Part II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15200" cy="5221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Local delivery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Relay to the destinations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Other delivery agent (MDA)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Specify in /usr/local/etc/postfix/master.cf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How a client program connects to a service and what daemon program runs when a service is requested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lmtp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Local Mail Transfer Protocol (Limited SMTP)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No queue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One recipient at once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Used to deliver to mail systems on the same network or even the same host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pipe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Used to deliver message to external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Mail Relaying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Transport Maps (1)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91400" cy="51498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Transport maps – transport(5)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It 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override </a:t>
            </a:r>
            <a:r>
              <a:rPr lang="en-US" altLang="zh-TW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新細明體" pitchFamily="18" charset="-120"/>
              </a:rPr>
              <a:t>default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 </a:t>
            </a:r>
            <a:r>
              <a:rPr lang="en-US" altLang="zh-TW" dirty="0" smtClean="0">
                <a:ea typeface="新細明體" pitchFamily="18" charset="-120"/>
              </a:rPr>
              <a:t>transport method to deliver messages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In main.cf</a:t>
            </a:r>
          </a:p>
          <a:p>
            <a:pPr lvl="2" eaLnBrk="1" hangingPunct="1">
              <a:defRPr/>
            </a:pPr>
            <a:r>
              <a:rPr lang="en-US" altLang="zh-TW" dirty="0" err="1" smtClean="0">
                <a:ea typeface="新細明體" pitchFamily="18" charset="-120"/>
              </a:rPr>
              <a:t>transport_maps</a:t>
            </a:r>
            <a:r>
              <a:rPr lang="en-US" altLang="zh-TW" dirty="0" smtClean="0">
                <a:ea typeface="新細明體" pitchFamily="18" charset="-120"/>
              </a:rPr>
              <a:t> = hash:/</a:t>
            </a:r>
            <a:r>
              <a:rPr lang="en-US" altLang="zh-TW" dirty="0" err="1" smtClean="0">
                <a:ea typeface="新細明體" pitchFamily="18" charset="-120"/>
              </a:rPr>
              <a:t>usr</a:t>
            </a:r>
            <a:r>
              <a:rPr lang="en-US" altLang="zh-TW" dirty="0" smtClean="0">
                <a:ea typeface="新細明體" pitchFamily="18" charset="-120"/>
              </a:rPr>
              <a:t>/local/</a:t>
            </a:r>
            <a:r>
              <a:rPr lang="en-US" altLang="zh-TW" dirty="0" err="1" smtClean="0">
                <a:ea typeface="新細明體" pitchFamily="18" charset="-120"/>
              </a:rPr>
              <a:t>etc</a:t>
            </a:r>
            <a:r>
              <a:rPr lang="en-US" altLang="zh-TW" dirty="0" smtClean="0">
                <a:ea typeface="新細明體" pitchFamily="18" charset="-120"/>
              </a:rPr>
              <a:t>/postfix/transport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In transport file</a:t>
            </a:r>
          </a:p>
          <a:p>
            <a:pPr lvl="2" eaLnBrk="1" hangingPunct="1">
              <a:defRPr/>
            </a:pPr>
            <a:r>
              <a:rPr lang="en-US" altLang="zh-TW" dirty="0" err="1" smtClean="0">
                <a:ea typeface="新細明體" pitchFamily="18" charset="-120"/>
              </a:rPr>
              <a:t>domain_or_address</a:t>
            </a:r>
            <a:r>
              <a:rPr lang="en-US" altLang="zh-TW" dirty="0" smtClean="0">
                <a:ea typeface="新細明體" pitchFamily="18" charset="-120"/>
              </a:rPr>
              <a:t>	</a:t>
            </a:r>
            <a:r>
              <a:rPr lang="en-US" altLang="zh-TW" dirty="0" err="1" smtClean="0">
                <a:ea typeface="新細明體" pitchFamily="18" charset="-120"/>
              </a:rPr>
              <a:t>transport:nexthop</a:t>
            </a:r>
            <a:endParaRPr lang="en-US" altLang="zh-TW" dirty="0" smtClean="0">
              <a:ea typeface="新細明體" pitchFamily="18" charset="-120"/>
            </a:endParaRPr>
          </a:p>
          <a:p>
            <a:pPr lvl="2" eaLnBrk="1" hangingPunct="1">
              <a:defRPr/>
            </a:pPr>
            <a:endParaRPr lang="en-US" altLang="zh-TW" dirty="0" smtClean="0">
              <a:ea typeface="新細明體" pitchFamily="18" charset="-120"/>
            </a:endParaRP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 smtClean="0">
                <a:ea typeface="新細明體" pitchFamily="18" charset="-120"/>
              </a:rPr>
              <a:t>csie.nctu.edu.tw		</a:t>
            </a:r>
            <a:r>
              <a:rPr lang="en-US" altLang="zh-TW" sz="1600" dirty="0" err="1" smtClean="0">
                <a:ea typeface="新細明體" pitchFamily="18" charset="-120"/>
              </a:rPr>
              <a:t>smtp</a:t>
            </a:r>
            <a:r>
              <a:rPr lang="en-US" altLang="zh-TW" sz="1600" dirty="0" smtClean="0">
                <a:ea typeface="新細明體" pitchFamily="18" charset="-120"/>
              </a:rPr>
              <a:t>:</a:t>
            </a:r>
            <a:r>
              <a:rPr lang="en-US" altLang="zh-TW" sz="1600" dirty="0" smtClean="0">
                <a:solidFill>
                  <a:schemeClr val="accent5">
                    <a:lumMod val="50000"/>
                  </a:schemeClr>
                </a:solidFill>
                <a:ea typeface="新細明體" pitchFamily="18" charset="-120"/>
              </a:rPr>
              <a:t>[</a:t>
            </a:r>
            <a:r>
              <a:rPr lang="en-US" altLang="zh-TW" sz="1600" dirty="0" smtClean="0">
                <a:ea typeface="新細明體" pitchFamily="18" charset="-120"/>
              </a:rPr>
              <a:t>mailgate.csie.nctu.edu.tw</a:t>
            </a:r>
            <a:r>
              <a:rPr lang="en-US" altLang="zh-TW" sz="1600" dirty="0" smtClean="0">
                <a:solidFill>
                  <a:schemeClr val="accent5">
                    <a:lumMod val="50000"/>
                  </a:schemeClr>
                </a:solidFill>
                <a:ea typeface="新細明體" pitchFamily="18" charset="-120"/>
              </a:rPr>
              <a:t>]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 smtClean="0">
                <a:ea typeface="新細明體" pitchFamily="18" charset="-120"/>
              </a:rPr>
              <a:t>cs.nctu.edu.tw		</a:t>
            </a:r>
            <a:r>
              <a:rPr lang="en-US" altLang="zh-TW" sz="1600" dirty="0" err="1" smtClean="0">
                <a:ea typeface="新細明體" pitchFamily="18" charset="-120"/>
              </a:rPr>
              <a:t>smtp</a:t>
            </a:r>
            <a:r>
              <a:rPr lang="en-US" altLang="zh-TW" sz="1600" dirty="0" smtClean="0">
                <a:ea typeface="新細明體" pitchFamily="18" charset="-120"/>
              </a:rPr>
              <a:t>:[csmailgate.cs.nctu.edu.tw]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 smtClean="0">
                <a:ea typeface="新細明體" pitchFamily="18" charset="-120"/>
              </a:rPr>
              <a:t>cis.nctu.edu.tw		</a:t>
            </a:r>
            <a:r>
              <a:rPr lang="en-US" altLang="zh-TW" sz="1600" dirty="0" err="1" smtClean="0">
                <a:ea typeface="新細明體" pitchFamily="18" charset="-120"/>
              </a:rPr>
              <a:t>smtp</a:t>
            </a:r>
            <a:r>
              <a:rPr lang="en-US" altLang="zh-TW" sz="1600" dirty="0" smtClean="0">
                <a:ea typeface="新細明體" pitchFamily="18" charset="-120"/>
              </a:rPr>
              <a:t>:[mail.cis.nctu.edu.tw]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endParaRPr lang="en-US" altLang="zh-TW" sz="1600" dirty="0" smtClean="0">
              <a:ea typeface="新細明體" pitchFamily="18" charset="-120"/>
            </a:endParaRP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 smtClean="0">
                <a:ea typeface="新細明體" pitchFamily="18" charset="-120"/>
              </a:rPr>
              <a:t>example.com		</a:t>
            </a:r>
            <a:r>
              <a:rPr lang="en-US" altLang="zh-TW" sz="1600" dirty="0" err="1" smtClean="0">
                <a:ea typeface="新細明體" pitchFamily="18" charset="-120"/>
              </a:rPr>
              <a:t>smtp</a:t>
            </a:r>
            <a:r>
              <a:rPr lang="en-US" altLang="zh-TW" sz="1600" dirty="0" smtClean="0">
                <a:ea typeface="新細明體" pitchFamily="18" charset="-120"/>
              </a:rPr>
              <a:t>:</a:t>
            </a:r>
            <a:r>
              <a:rPr lang="en-US" altLang="zh-TW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新細明體" pitchFamily="18" charset="-120"/>
              </a:rPr>
              <a:t>[192.168.23.56]</a:t>
            </a:r>
            <a:r>
              <a:rPr lang="en-US" altLang="zh-TW" sz="1600" dirty="0" smtClean="0">
                <a:ea typeface="新細明體" pitchFamily="18" charset="-120"/>
              </a:rPr>
              <a:t>:20025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 smtClean="0">
                <a:ea typeface="新細明體" pitchFamily="18" charset="-120"/>
              </a:rPr>
              <a:t>orillynet.com		</a:t>
            </a:r>
            <a:r>
              <a:rPr lang="en-US" altLang="zh-TW" sz="1600" dirty="0" err="1" smtClean="0">
                <a:ea typeface="新細明體" pitchFamily="18" charset="-120"/>
              </a:rPr>
              <a:t>smtp</a:t>
            </a:r>
            <a:endParaRPr lang="en-US" altLang="zh-TW" sz="1600" dirty="0" smtClean="0">
              <a:ea typeface="新細明體" pitchFamily="18" charset="-120"/>
            </a:endParaRP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 smtClean="0">
                <a:ea typeface="新細明體" pitchFamily="18" charset="-120"/>
              </a:rPr>
              <a:t>ora.com			</a:t>
            </a:r>
            <a:r>
              <a:rPr lang="en-US" altLang="zh-TW" sz="1600" dirty="0" err="1" smtClean="0">
                <a:ea typeface="新細明體" pitchFamily="18" charset="-120"/>
              </a:rPr>
              <a:t>maildrop</a:t>
            </a:r>
            <a:endParaRPr lang="en-US" altLang="zh-TW" sz="1600" dirty="0" smtClean="0">
              <a:ea typeface="新細明體" pitchFamily="18" charset="-120"/>
            </a:endParaRP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600" dirty="0" smtClean="0">
                <a:ea typeface="新細明體" pitchFamily="18" charset="-120"/>
              </a:rPr>
              <a:t>kdent@ora.com		</a:t>
            </a:r>
            <a:r>
              <a:rPr lang="en-US" altLang="zh-TW" sz="1600" dirty="0" err="1" smtClean="0">
                <a:ea typeface="新細明體" pitchFamily="18" charset="-120"/>
              </a:rPr>
              <a:t>error:no</a:t>
            </a:r>
            <a:r>
              <a:rPr lang="en-US" altLang="zh-TW" sz="1600" dirty="0" smtClean="0">
                <a:ea typeface="新細明體" pitchFamily="18" charset="-120"/>
              </a:rPr>
              <a:t> mail accepted for </a:t>
            </a:r>
            <a:r>
              <a:rPr lang="en-US" altLang="zh-TW" sz="1600" dirty="0" err="1" smtClean="0">
                <a:ea typeface="新細明體" pitchFamily="18" charset="-120"/>
              </a:rPr>
              <a:t>kdent</a:t>
            </a:r>
            <a:endParaRPr lang="en-US" altLang="zh-TW" sz="1600" dirty="0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Mail Relaying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Transport Maps (2)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96200" cy="4860925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Usage in transport map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MX </a:t>
            </a:r>
            <a:r>
              <a:rPr lang="en-US" altLang="zh-TW" sz="1800" smtClean="0">
                <a:ea typeface="新細明體" panose="02020500000000000000" pitchFamily="18" charset="-120"/>
                <a:sym typeface="Wingdings" panose="05000000000000000000" pitchFamily="2" charset="2"/>
              </a:rPr>
              <a:t> Local delivery mail server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mailpost to bbs/news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Postponing mail relay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Such as ISP has to postpone until customer network is online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In transport:</a:t>
            </a:r>
            <a:br>
              <a:rPr lang="en-US" altLang="zh-TW" sz="1600" smtClean="0">
                <a:ea typeface="新細明體" panose="02020500000000000000" pitchFamily="18" charset="-120"/>
              </a:rPr>
            </a:br>
            <a:r>
              <a:rPr lang="en-US" altLang="zh-TW" sz="1600" smtClean="0">
                <a:ea typeface="新細明體" panose="02020500000000000000" pitchFamily="18" charset="-120"/>
              </a:rPr>
              <a:t>abc.com		ondemand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In /usr/local/etc/postfix/master.cf</a:t>
            </a:r>
            <a:br>
              <a:rPr lang="en-US" altLang="zh-TW" sz="1600" smtClean="0">
                <a:ea typeface="新細明體" panose="02020500000000000000" pitchFamily="18" charset="-120"/>
              </a:rPr>
            </a:br>
            <a:r>
              <a:rPr lang="en-US" altLang="zh-TW" sz="1600" smtClean="0">
                <a:ea typeface="新細明體" panose="02020500000000000000" pitchFamily="18" charset="-120"/>
              </a:rPr>
              <a:t>ondemand    unix    -    -    n    -    -    smtp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In /usr/local/etc/postfix/main.cf</a:t>
            </a:r>
            <a:br>
              <a:rPr lang="en-US" altLang="zh-TW" sz="1600" smtClean="0">
                <a:ea typeface="新細明體" panose="02020500000000000000" pitchFamily="18" charset="-120"/>
              </a:rPr>
            </a:br>
            <a:r>
              <a:rPr lang="en-US" altLang="zh-TW" sz="1600" smtClean="0">
                <a:ea typeface="新細明體" panose="02020500000000000000" pitchFamily="18" charset="-120"/>
              </a:rPr>
              <a:t>defer_transports = ondemand</a:t>
            </a:r>
            <a:br>
              <a:rPr lang="en-US" altLang="zh-TW" sz="1600" smtClean="0">
                <a:ea typeface="新細明體" panose="02020500000000000000" pitchFamily="18" charset="-120"/>
              </a:rPr>
            </a:br>
            <a:r>
              <a:rPr lang="en-US" altLang="zh-TW" sz="1600" smtClean="0">
                <a:ea typeface="新細明體" panose="02020500000000000000" pitchFamily="18" charset="-120"/>
              </a:rPr>
              <a:t>transport_maps = hash:/usr/local/etc/postfix/transport</a:t>
            </a:r>
          </a:p>
          <a:p>
            <a:pPr lvl="2" eaLnBrk="1" hangingPunct="1"/>
            <a:endParaRPr lang="en-US" altLang="zh-TW" sz="1600" smtClean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Whenever the customer network is online, do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# postqueue </a:t>
            </a:r>
            <a:r>
              <a:rPr lang="en-US" altLang="zh-TW" sz="1400" smtClean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400" smtClean="0">
                <a:ea typeface="新細明體" panose="02020500000000000000" pitchFamily="18" charset="-120"/>
              </a:rPr>
              <a:t>s abc.com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Mail Relaying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Inbound Mail Gateway (1)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1825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Inbound Mail Gateway (MX)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Accept all mail for a network from the Internet and relays it to internal mail systems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csmx1.cs.nctu.edu.tw is a IMG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csmailgate.cs.nctu.edu.tw is internal mail system</a:t>
            </a:r>
          </a:p>
        </p:txBody>
      </p:sp>
      <p:pic>
        <p:nvPicPr>
          <p:cNvPr id="37892" name="Picture 4" descr="img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63246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Mail Relaying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Inbound Mail Gateway (2)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005388"/>
          </a:xfrm>
        </p:spPr>
        <p:txBody>
          <a:bodyPr/>
          <a:lstStyle/>
          <a:p>
            <a:pPr marL="457200" indent="-457200" eaLnBrk="1" hangingPunct="1"/>
            <a:r>
              <a:rPr lang="en-US" altLang="zh-TW" smtClean="0">
                <a:ea typeface="新細明體" panose="02020500000000000000" pitchFamily="18" charset="-120"/>
              </a:rPr>
              <a:t>To be IMG, suppose</a:t>
            </a:r>
          </a:p>
          <a:p>
            <a:pPr marL="838200" lvl="1" indent="-381000" eaLnBrk="1" hangingPunct="1"/>
            <a:r>
              <a:rPr lang="en-US" altLang="zh-TW" smtClean="0">
                <a:ea typeface="新細明體" panose="02020500000000000000" pitchFamily="18" charset="-120"/>
              </a:rPr>
              <a:t>You are administrator for cs.nctu.edu.tw</a:t>
            </a:r>
          </a:p>
          <a:p>
            <a:pPr marL="838200" lvl="1" indent="-381000" eaLnBrk="1" hangingPunct="1"/>
            <a:r>
              <a:rPr lang="en-US" altLang="zh-TW" smtClean="0">
                <a:ea typeface="新細明體" panose="02020500000000000000" pitchFamily="18" charset="-120"/>
              </a:rPr>
              <a:t>You have to be the IMG for secureLab.cs.nctu.edu.tw and javaLab.cs.nctu.edu.tw</a:t>
            </a:r>
          </a:p>
          <a:p>
            <a:pPr marL="1238250" lvl="2" indent="-381000" eaLnBrk="1" hangingPunct="1"/>
            <a:r>
              <a:rPr lang="en-US" altLang="zh-TW" smtClean="0">
                <a:ea typeface="新細明體" panose="02020500000000000000" pitchFamily="18" charset="-120"/>
              </a:rPr>
              <a:t>Firewall only allow outsource connect to IMG port 25</a:t>
            </a:r>
          </a:p>
          <a:p>
            <a:pPr marL="838200" lvl="1" indent="-381000" eaLnBrk="1" hangingPunct="1"/>
            <a:endParaRPr lang="en-US" altLang="zh-TW" smtClean="0">
              <a:ea typeface="新細明體" panose="02020500000000000000" pitchFamily="18" charset="-120"/>
            </a:endParaRPr>
          </a:p>
          <a:p>
            <a:pPr marL="838200" lvl="1" indent="-381000" eaLnBrk="1" hangingPunct="1">
              <a:buFontTx/>
              <a:buAutoNum type="arabicPeriod"/>
            </a:pPr>
            <a:r>
              <a:rPr lang="en-US" altLang="zh-TW" sz="1600" smtClean="0">
                <a:ea typeface="新細明體" panose="02020500000000000000" pitchFamily="18" charset="-120"/>
              </a:rPr>
              <a:t>The MX record for secureLab.cs.nctu.edu.tw and javaLab.cs.nctu.edu.tw should point to csmx1.cs.nctu.edu.tw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altLang="zh-TW" sz="1600" smtClean="0">
                <a:ea typeface="新細明體" panose="02020500000000000000" pitchFamily="18" charset="-120"/>
              </a:rPr>
              <a:t>In csmx1.cs.nctu.edu.tw, </a:t>
            </a:r>
          </a:p>
          <a:p>
            <a:pPr marL="838200" lvl="1" indent="-381000" eaLnBrk="1" hangingPunct="1">
              <a:buFontTx/>
              <a:buNone/>
            </a:pPr>
            <a:r>
              <a:rPr lang="en-US" altLang="zh-TW" sz="1600" smtClean="0">
                <a:ea typeface="新細明體" panose="02020500000000000000" pitchFamily="18" charset="-120"/>
              </a:rPr>
              <a:t>	relay_domains = secureLab.cs.nctu.edu.tw javaLab.cs.nctu.edu.tw</a:t>
            </a:r>
          </a:p>
          <a:p>
            <a:pPr marL="838200" lvl="1" indent="-381000" eaLnBrk="1" hangingPunct="1">
              <a:buFontTx/>
              <a:buNone/>
            </a:pPr>
            <a:r>
              <a:rPr lang="en-US" altLang="zh-TW" sz="1600" smtClean="0">
                <a:ea typeface="新細明體" panose="02020500000000000000" pitchFamily="18" charset="-120"/>
              </a:rPr>
              <a:t>	transport_maps = hash:/usr/local/etc/postfix/transport</a:t>
            </a:r>
          </a:p>
          <a:p>
            <a:pPr marL="838200" lvl="1" indent="-381000" eaLnBrk="1" hangingPunct="1">
              <a:buFontTx/>
              <a:buNone/>
            </a:pPr>
            <a:r>
              <a:rPr lang="en-US" altLang="zh-TW" sz="1600" smtClean="0">
                <a:ea typeface="新細明體" panose="02020500000000000000" pitchFamily="18" charset="-120"/>
              </a:rPr>
              <a:t>	secureLab.cs.nctu.edu.tw	relay:[secureLab.cs.nctu.edu.tw]</a:t>
            </a:r>
          </a:p>
          <a:p>
            <a:pPr marL="838200" lvl="1" indent="-381000" eaLnBrk="1" hangingPunct="1">
              <a:buFontTx/>
              <a:buNone/>
            </a:pPr>
            <a:r>
              <a:rPr lang="en-US" altLang="zh-TW" sz="1600" smtClean="0">
                <a:ea typeface="新細明體" panose="02020500000000000000" pitchFamily="18" charset="-120"/>
              </a:rPr>
              <a:t>	javaLab.cs.nctu.edu.tw		relay:[javaLab.cs.nctu.edu.tw]</a:t>
            </a:r>
          </a:p>
          <a:p>
            <a:pPr marL="838200" lvl="1" indent="-381000" eaLnBrk="1" hangingPunct="1">
              <a:buFontTx/>
              <a:buAutoNum type="arabicPeriod" startAt="3"/>
            </a:pPr>
            <a:r>
              <a:rPr lang="en-US" altLang="zh-TW" sz="1600" smtClean="0">
                <a:ea typeface="新細明體" panose="02020500000000000000" pitchFamily="18" charset="-120"/>
              </a:rPr>
              <a:t>In secureLab.cs.nctu.edu.tw ( and so do javaLab.cs.nctu.edu.tw)</a:t>
            </a:r>
          </a:p>
          <a:p>
            <a:pPr marL="838200" lvl="1" indent="-381000" eaLnBrk="1" hangingPunct="1">
              <a:buFontTx/>
              <a:buNone/>
            </a:pPr>
            <a:r>
              <a:rPr lang="en-US" altLang="zh-TW" sz="1600" smtClean="0">
                <a:ea typeface="新細明體" panose="02020500000000000000" pitchFamily="18" charset="-120"/>
              </a:rPr>
              <a:t>	mydestination = secureLab.cs.nctu.edu.tw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Mail Relaying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Outbound Mail Gateway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789488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altLang="zh-TW" sz="2000" dirty="0" smtClean="0">
                <a:ea typeface="新細明體" pitchFamily="18" charset="-120"/>
              </a:rPr>
              <a:t>Outbound Mail Gateway</a:t>
            </a:r>
          </a:p>
          <a:p>
            <a:pPr marL="838200" lvl="1" indent="-381000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Accept mails from inside network and relay them to Internet hosts</a:t>
            </a:r>
          </a:p>
          <a:p>
            <a:pPr marL="457200" indent="-457200" eaLnBrk="1" hangingPunct="1">
              <a:defRPr/>
            </a:pPr>
            <a:r>
              <a:rPr lang="en-US" altLang="zh-TW" sz="2000" dirty="0" smtClean="0">
                <a:ea typeface="新細明體" pitchFamily="18" charset="-120"/>
              </a:rPr>
              <a:t>To be OMG, suppose</a:t>
            </a:r>
          </a:p>
          <a:p>
            <a:pPr marL="838200" lvl="1" indent="-381000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You are administrator for cs.nctu.edu.tw</a:t>
            </a:r>
          </a:p>
          <a:p>
            <a:pPr marL="838200" lvl="1" indent="-381000" eaLnBrk="1" hangingPunct="1">
              <a:defRPr/>
            </a:pPr>
            <a:r>
              <a:rPr lang="en-US" altLang="zh-TW" sz="1800" dirty="0" smtClean="0">
                <a:ea typeface="新細明體" pitchFamily="18" charset="-120"/>
              </a:rPr>
              <a:t>You have to be the OMG for secureLab.cs.nctu.edu.tw and javaLab.cs.nctu.edu.tw</a:t>
            </a:r>
          </a:p>
          <a:p>
            <a:pPr marL="838200" lvl="1" indent="-381000" eaLnBrk="1" hangingPunct="1">
              <a:buFontTx/>
              <a:buAutoNum type="arabicPeriod"/>
              <a:defRPr/>
            </a:pPr>
            <a:r>
              <a:rPr lang="en-US" altLang="zh-TW" sz="1800" dirty="0" smtClean="0">
                <a:ea typeface="新細明體" pitchFamily="18" charset="-120"/>
              </a:rPr>
              <a:t>In main.cf of csmailer.cs.nctu.edu.tw</a:t>
            </a:r>
          </a:p>
          <a:p>
            <a:pPr marL="838200" lvl="1" indent="-381000" eaLnBrk="1" hangingPunct="1">
              <a:buFontTx/>
              <a:buNone/>
              <a:defRPr/>
            </a:pPr>
            <a:r>
              <a:rPr lang="en-US" altLang="zh-TW" sz="1800" dirty="0" smtClean="0">
                <a:ea typeface="新細明體" pitchFamily="18" charset="-120"/>
              </a:rPr>
              <a:t>	</a:t>
            </a:r>
            <a:r>
              <a:rPr lang="en-US" altLang="zh-TW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a typeface="新細明體" pitchFamily="18" charset="-120"/>
              </a:rPr>
              <a:t>mynetworks</a:t>
            </a:r>
            <a:r>
              <a:rPr lang="en-US" altLang="zh-TW" sz="1800" dirty="0" smtClean="0">
                <a:ea typeface="新細明體" pitchFamily="18" charset="-120"/>
              </a:rPr>
              <a:t> = hash:/</a:t>
            </a:r>
            <a:r>
              <a:rPr lang="en-US" altLang="zh-TW" sz="1800" dirty="0" err="1" smtClean="0">
                <a:ea typeface="新細明體" pitchFamily="18" charset="-120"/>
              </a:rPr>
              <a:t>usr</a:t>
            </a:r>
            <a:r>
              <a:rPr lang="en-US" altLang="zh-TW" sz="1800" dirty="0" smtClean="0">
                <a:ea typeface="新細明體" pitchFamily="18" charset="-120"/>
              </a:rPr>
              <a:t>/local/</a:t>
            </a:r>
            <a:r>
              <a:rPr lang="en-US" altLang="zh-TW" sz="1800" dirty="0" err="1" smtClean="0">
                <a:ea typeface="新細明體" pitchFamily="18" charset="-120"/>
              </a:rPr>
              <a:t>etc</a:t>
            </a:r>
            <a:r>
              <a:rPr lang="en-US" altLang="zh-TW" sz="1800" dirty="0" smtClean="0">
                <a:ea typeface="新細明體" pitchFamily="18" charset="-120"/>
              </a:rPr>
              <a:t>/postfix/</a:t>
            </a:r>
            <a:r>
              <a:rPr lang="en-US" altLang="zh-TW" sz="1800" dirty="0" err="1" smtClean="0">
                <a:ea typeface="新細明體" pitchFamily="18" charset="-120"/>
              </a:rPr>
              <a:t>mynetworks</a:t>
            </a:r>
            <a:endParaRPr lang="en-US" altLang="zh-TW" sz="1800" dirty="0" smtClean="0">
              <a:ea typeface="新細明體" pitchFamily="18" charset="-120"/>
            </a:endParaRPr>
          </a:p>
          <a:p>
            <a:pPr marL="838200" lvl="1" indent="-381000" eaLnBrk="1" hangingPunct="1">
              <a:buFontTx/>
              <a:buNone/>
              <a:defRPr/>
            </a:pPr>
            <a:r>
              <a:rPr lang="en-US" altLang="zh-TW" sz="1800" dirty="0" smtClean="0">
                <a:ea typeface="新細明體" pitchFamily="18" charset="-120"/>
              </a:rPr>
              <a:t>		     secureLab.cs.nctu.edu.tw</a:t>
            </a:r>
          </a:p>
          <a:p>
            <a:pPr marL="838200" lvl="1" indent="-381000" eaLnBrk="1" hangingPunct="1">
              <a:buFontTx/>
              <a:buNone/>
              <a:defRPr/>
            </a:pPr>
            <a:r>
              <a:rPr lang="en-US" altLang="zh-TW" sz="1800" dirty="0" smtClean="0">
                <a:ea typeface="新細明體" pitchFamily="18" charset="-120"/>
              </a:rPr>
              <a:t>		     javaLab.cs.nctu.edu.tw</a:t>
            </a:r>
          </a:p>
          <a:p>
            <a:pPr marL="838200" lvl="1" indent="-381000" eaLnBrk="1" hangingPunct="1">
              <a:buFontTx/>
              <a:buAutoNum type="arabicPeriod" startAt="2"/>
              <a:defRPr/>
            </a:pPr>
            <a:r>
              <a:rPr lang="en-US" altLang="zh-TW" sz="1800" dirty="0" smtClean="0">
                <a:ea typeface="新細明體" pitchFamily="18" charset="-120"/>
              </a:rPr>
              <a:t>All students in </a:t>
            </a:r>
            <a:r>
              <a:rPr lang="en-US" altLang="zh-TW" sz="1800" dirty="0" err="1" smtClean="0">
                <a:ea typeface="新細明體" pitchFamily="18" charset="-120"/>
              </a:rPr>
              <a:t>secureLab</a:t>
            </a:r>
            <a:r>
              <a:rPr lang="en-US" altLang="zh-TW" sz="1800" dirty="0" smtClean="0">
                <a:ea typeface="新細明體" pitchFamily="18" charset="-120"/>
              </a:rPr>
              <a:t>/</a:t>
            </a:r>
            <a:r>
              <a:rPr lang="en-US" altLang="zh-TW" sz="1800" dirty="0" err="1" smtClean="0">
                <a:ea typeface="新細明體" pitchFamily="18" charset="-120"/>
              </a:rPr>
              <a:t>javaLab</a:t>
            </a:r>
            <a:r>
              <a:rPr lang="en-US" altLang="zh-TW" sz="1800" dirty="0" smtClean="0">
                <a:ea typeface="新細明體" pitchFamily="18" charset="-120"/>
              </a:rPr>
              <a:t> will configure there MUA to use secureLab/javaLab.cs.nctu.edu.tw to be the SMTP server</a:t>
            </a:r>
          </a:p>
          <a:p>
            <a:pPr marL="838200" lvl="1" indent="-381000" eaLnBrk="1" hangingPunct="1">
              <a:buFontTx/>
              <a:buAutoNum type="arabicPeriod" startAt="2"/>
              <a:defRPr/>
            </a:pPr>
            <a:r>
              <a:rPr lang="en-US" altLang="zh-TW" sz="1800" dirty="0" smtClean="0">
                <a:ea typeface="新細明體" pitchFamily="18" charset="-120"/>
              </a:rPr>
              <a:t>In main.cf of </a:t>
            </a:r>
            <a:r>
              <a:rPr lang="en-US" altLang="zh-TW" sz="1800" dirty="0" err="1" smtClean="0">
                <a:ea typeface="新細明體" pitchFamily="18" charset="-120"/>
              </a:rPr>
              <a:t>secureLab</a:t>
            </a:r>
            <a:r>
              <a:rPr lang="en-US" altLang="zh-TW" sz="1800" dirty="0" smtClean="0">
                <a:ea typeface="新細明體" pitchFamily="18" charset="-120"/>
              </a:rPr>
              <a:t>/javaLab.cs.nctu.edu.tw, </a:t>
            </a:r>
          </a:p>
          <a:p>
            <a:pPr marL="838200" lvl="1" indent="-381000" eaLnBrk="1" hangingPunct="1">
              <a:buFontTx/>
              <a:buNone/>
              <a:defRPr/>
            </a:pPr>
            <a:r>
              <a:rPr lang="en-US" altLang="zh-TW" sz="1800" dirty="0" smtClean="0">
                <a:ea typeface="新細明體" pitchFamily="18" charset="-120"/>
              </a:rPr>
              <a:t>	</a:t>
            </a:r>
            <a:r>
              <a:rPr lang="en-US" altLang="zh-TW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a typeface="新細明體" pitchFamily="18" charset="-120"/>
              </a:rPr>
              <a:t>relayhost</a:t>
            </a:r>
            <a:r>
              <a:rPr lang="en-US" altLang="zh-TW" sz="1800" dirty="0" smtClean="0">
                <a:ea typeface="新細明體" pitchFamily="18" charset="-120"/>
              </a:rPr>
              <a:t> = [csmailer.cs.nctu.edu.tw]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img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4652963"/>
            <a:ext cx="498157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Queue Management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The queue manage daemon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qmgr daemon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Unique queue ID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Queue directories (/var/spool/postfix/*)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active, bounce, corrupt, deferred, hold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Message movement between queues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Temporary problem </a:t>
            </a:r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 deferred queue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qmgr takes messages alternatively between incoming and deferred queue to active queue</a:t>
            </a:r>
            <a:endParaRPr lang="en-US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Queue Management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Queue Scheduling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Double delay in deferred messages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Between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minimal_backoff_time = 300s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maximal_backoff_time = 4000s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qmgr daemon periodically scan deferred queue for reborn messages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queue_run_delay = 300s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Deferred </a:t>
            </a:r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 bounce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maximal_queue_lifetime = 5d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Queue Management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Message Delivery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5365750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Controlling outgoing messages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When there are lots of messages in queue for the same destination, it should be careful not to overwhelm it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If concurrent delivery is success, postfix can increase concurrency between: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initial_destination_concurrency = 5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default_destination_concurrency_limit = 20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Under control by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maxproc in /usr/local/etc/postfix/master.cf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You can override the default_destination_concurrency_limit for any transport mailer: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smtp_destination_concurrency_limit = 25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local_destination_concurrency_limit = 10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Control how many recipients for a single outgoing message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default_destination_recipient_limit = 50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You can override it for any transport mailer in the same idea: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smtp_destination_recipient_limit =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Queue Management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Error Notification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447800"/>
            <a:ext cx="7354888" cy="4648200"/>
          </a:xfrm>
        </p:spPr>
        <p:txBody>
          <a:bodyPr/>
          <a:lstStyle/>
          <a:p>
            <a:pPr marL="0" indent="0" eaLnBrk="1" hangingPunct="1"/>
            <a:r>
              <a:rPr lang="en-US" altLang="zh-TW" sz="2000" smtClean="0">
                <a:ea typeface="新細明體" panose="02020500000000000000" pitchFamily="18" charset="-120"/>
              </a:rPr>
              <a:t>Sending error messages to administrator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Set notify_classes parameter to list error classes that should be generated and sent to administrator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Ex: notify_classes = resource, software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Error classes</a:t>
            </a:r>
          </a:p>
        </p:txBody>
      </p:sp>
      <p:graphicFrame>
        <p:nvGraphicFramePr>
          <p:cNvPr id="35954" name="Group 114"/>
          <p:cNvGraphicFramePr>
            <a:graphicFrameLocks noGrp="1"/>
          </p:cNvGraphicFramePr>
          <p:nvPr>
            <p:ph sz="half" idx="2"/>
          </p:nvPr>
        </p:nvGraphicFramePr>
        <p:xfrm>
          <a:off x="1600200" y="3200400"/>
          <a:ext cx="6959600" cy="3170240"/>
        </p:xfrm>
        <a:graphic>
          <a:graphicData uri="http://schemas.openxmlformats.org/drawingml/2006/table">
            <a:tbl>
              <a:tblPr/>
              <a:tblGrid>
                <a:gridCol w="1106488"/>
                <a:gridCol w="3563937"/>
                <a:gridCol w="2289175"/>
              </a:tblGrid>
              <a:tr h="57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Error Class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Description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Noticed Recipient</a:t>
                      </a:r>
                      <a:b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</a:b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(all default to postmaster)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bounce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headers of bounced mails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bounce_notice_recipient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2bounce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undeliverable bounced mails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2bounce_notice_recipient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delay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headers of delayed mails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delay_notice_recipient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policy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transcript when mail is reject due to</a:t>
                      </a:r>
                      <a:b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</a:b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anti-spam restrictions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error_notice_recipient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protocol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transcript that has SMTP error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error_notice_recipient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resource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notice because of resource pro.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error_notice_recipient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software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 notice because of software pro.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error_notice_recipient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Postfix Architecture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4068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dirty="0" smtClean="0">
                <a:ea typeface="新細明體" pitchFamily="18" charset="-120"/>
              </a:rPr>
              <a:t>Modular-design MTA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dirty="0" smtClean="0">
                <a:ea typeface="新細明體" pitchFamily="18" charset="-120"/>
              </a:rPr>
              <a:t>Not like </a:t>
            </a:r>
            <a:r>
              <a:rPr lang="en-US" altLang="zh-TW" dirty="0" err="1" smtClean="0">
                <a:ea typeface="新細明體" pitchFamily="18" charset="-120"/>
              </a:rPr>
              <a:t>sendmail</a:t>
            </a:r>
            <a:r>
              <a:rPr lang="en-US" altLang="zh-TW" dirty="0" smtClean="0">
                <a:ea typeface="新細明體" pitchFamily="18" charset="-120"/>
              </a:rPr>
              <a:t> of monolithic system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dirty="0" smtClean="0">
                <a:ea typeface="新細明體" pitchFamily="18" charset="-120"/>
              </a:rPr>
              <a:t>Decompose into several individual program that each one handle specific task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dirty="0" smtClean="0">
                <a:ea typeface="新細明體" pitchFamily="18" charset="-120"/>
              </a:rPr>
              <a:t>The most important daemon: </a:t>
            </a:r>
            <a:r>
              <a:rPr lang="en-US" altLang="zh-TW" dirty="0" smtClean="0">
                <a:latin typeface="SimSun" pitchFamily="2" charset="-122"/>
                <a:ea typeface="SimSun" pitchFamily="2" charset="-122"/>
              </a:rPr>
              <a:t>master</a:t>
            </a:r>
            <a:r>
              <a:rPr lang="en-US" altLang="zh-TW" dirty="0" smtClean="0">
                <a:ea typeface="新細明體" pitchFamily="18" charset="-120"/>
              </a:rPr>
              <a:t> daemon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z="1600" dirty="0" smtClean="0">
                <a:ea typeface="新細明體" pitchFamily="18" charset="-120"/>
              </a:rPr>
              <a:t>Reside in memory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z="1600" dirty="0" smtClean="0">
                <a:ea typeface="新細明體" pitchFamily="18" charset="-120"/>
              </a:rPr>
              <a:t>Get configuration information from </a:t>
            </a:r>
            <a:r>
              <a:rPr lang="en-US" altLang="zh-TW" sz="1600" dirty="0" smtClean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master.cf</a:t>
            </a:r>
            <a:r>
              <a:rPr lang="en-US" altLang="zh-TW" sz="1600" dirty="0" smtClean="0">
                <a:ea typeface="新細明體" pitchFamily="18" charset="-120"/>
              </a:rPr>
              <a:t> and </a:t>
            </a:r>
            <a:r>
              <a:rPr lang="en-US" altLang="zh-TW" sz="1600" dirty="0" smtClean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main.cf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z="1600" dirty="0" smtClean="0">
                <a:ea typeface="新細明體" pitchFamily="18" charset="-120"/>
              </a:rPr>
              <a:t>Invoke other process to do jobs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dirty="0" smtClean="0">
                <a:ea typeface="新細明體" pitchFamily="18" charset="-120"/>
              </a:rPr>
              <a:t>Major tasks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dirty="0" smtClean="0">
                <a:ea typeface="新細明體" pitchFamily="18" charset="-120"/>
              </a:rPr>
              <a:t>Receive mail and put in </a:t>
            </a:r>
            <a:r>
              <a:rPr lang="en-US" altLang="zh-TW" dirty="0" smtClean="0">
                <a:solidFill>
                  <a:srgbClr val="FF0000"/>
                </a:solidFill>
                <a:ea typeface="新細明體" pitchFamily="18" charset="-120"/>
              </a:rPr>
              <a:t>queue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dirty="0" smtClean="0">
                <a:ea typeface="新細明體" pitchFamily="18" charset="-120"/>
              </a:rPr>
              <a:t>Queue management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dirty="0" smtClean="0">
                <a:ea typeface="新細明體" pitchFamily="18" charset="-120"/>
              </a:rPr>
              <a:t>Delivery mail from queue </a:t>
            </a:r>
          </a:p>
        </p:txBody>
      </p:sp>
      <p:pic>
        <p:nvPicPr>
          <p:cNvPr id="8196" name="Picture 4" descr="img0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0"/>
            <a:ext cx="70866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Queue Management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Queue Tools (1)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294313"/>
          </a:xfrm>
        </p:spPr>
        <p:txBody>
          <a:bodyPr/>
          <a:lstStyle/>
          <a:p>
            <a:pPr eaLnBrk="1" hangingPunct="1"/>
            <a:r>
              <a:rPr lang="en-US" altLang="zh-TW" sz="1800" smtClean="0">
                <a:ea typeface="新細明體" panose="02020500000000000000" pitchFamily="18" charset="-120"/>
              </a:rPr>
              <a:t>postqueue command</a:t>
            </a:r>
          </a:p>
          <a:p>
            <a:pPr lvl="1" eaLnBrk="1" hangingPunct="1"/>
            <a:r>
              <a:rPr lang="en-US" altLang="zh-TW" sz="1600" smtClean="0">
                <a:ea typeface="新細明體" panose="02020500000000000000" pitchFamily="18" charset="-120"/>
              </a:rPr>
              <a:t>postqueue </a:t>
            </a:r>
            <a:r>
              <a:rPr lang="en-US" altLang="zh-TW" sz="160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600" smtClean="0">
                <a:ea typeface="新細明體" panose="02020500000000000000" pitchFamily="18" charset="-120"/>
              </a:rPr>
              <a:t>p</a:t>
            </a:r>
          </a:p>
          <a:p>
            <a:pPr lvl="2" eaLnBrk="1" hangingPunct="1"/>
            <a:r>
              <a:rPr lang="en-US" altLang="zh-TW" sz="1400" smtClean="0">
                <a:ea typeface="新細明體" panose="02020500000000000000" pitchFamily="18" charset="-120"/>
              </a:rPr>
              <a:t>Generate sendmail mailq output</a:t>
            </a:r>
          </a:p>
          <a:p>
            <a:pPr lvl="1" eaLnBrk="1" hangingPunct="1"/>
            <a:r>
              <a:rPr lang="en-US" altLang="zh-TW" sz="1600" smtClean="0">
                <a:ea typeface="新細明體" panose="02020500000000000000" pitchFamily="18" charset="-120"/>
              </a:rPr>
              <a:t>postqueue </a:t>
            </a:r>
            <a:r>
              <a:rPr lang="en-US" altLang="zh-TW" sz="160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600" smtClean="0">
                <a:ea typeface="新細明體" panose="02020500000000000000" pitchFamily="18" charset="-120"/>
              </a:rPr>
              <a:t>f</a:t>
            </a:r>
          </a:p>
          <a:p>
            <a:pPr lvl="2" eaLnBrk="1" hangingPunct="1"/>
            <a:r>
              <a:rPr lang="en-US" altLang="zh-TW" sz="1400" smtClean="0">
                <a:ea typeface="新細明體" panose="02020500000000000000" pitchFamily="18" charset="-120"/>
              </a:rPr>
              <a:t>Attempt to flush(deliver) all queued mail</a:t>
            </a:r>
          </a:p>
          <a:p>
            <a:pPr lvl="1" eaLnBrk="1" hangingPunct="1"/>
            <a:r>
              <a:rPr lang="en-US" altLang="zh-TW" sz="1600" smtClean="0">
                <a:ea typeface="新細明體" panose="02020500000000000000" pitchFamily="18" charset="-120"/>
              </a:rPr>
              <a:t>postqueue </a:t>
            </a:r>
            <a:r>
              <a:rPr lang="en-US" altLang="zh-TW" sz="160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600" smtClean="0">
                <a:ea typeface="新細明體" panose="02020500000000000000" pitchFamily="18" charset="-120"/>
              </a:rPr>
              <a:t>s cs.nctu.edu.tw</a:t>
            </a:r>
          </a:p>
          <a:p>
            <a:pPr lvl="2" eaLnBrk="1" hangingPunct="1"/>
            <a:r>
              <a:rPr lang="en-US" altLang="zh-TW" sz="1400" smtClean="0">
                <a:ea typeface="新細明體" panose="02020500000000000000" pitchFamily="18" charset="-120"/>
              </a:rPr>
              <a:t>Schedule immediate delivery of all mail queued for site</a:t>
            </a:r>
          </a:p>
          <a:p>
            <a:pPr eaLnBrk="1" hangingPunct="1"/>
            <a:r>
              <a:rPr lang="en-US" altLang="zh-TW" sz="1800" smtClean="0">
                <a:ea typeface="新細明體" panose="02020500000000000000" pitchFamily="18" charset="-120"/>
              </a:rPr>
              <a:t>postsuper command</a:t>
            </a:r>
          </a:p>
          <a:p>
            <a:pPr lvl="1" eaLnBrk="1" hangingPunct="1"/>
            <a:r>
              <a:rPr lang="en-US" altLang="zh-TW" sz="1600" smtClean="0">
                <a:ea typeface="新細明體" panose="02020500000000000000" pitchFamily="18" charset="-120"/>
              </a:rPr>
              <a:t>Delete queued messages</a:t>
            </a:r>
          </a:p>
          <a:p>
            <a:pPr lvl="2" eaLnBrk="1" hangingPunct="1"/>
            <a:r>
              <a:rPr lang="en-US" altLang="zh-TW" sz="1400" smtClean="0">
                <a:ea typeface="新細明體" panose="02020500000000000000" pitchFamily="18" charset="-120"/>
              </a:rPr>
              <a:t>postsuper </a:t>
            </a:r>
            <a:r>
              <a:rPr lang="en-US" altLang="zh-TW" sz="140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400" smtClean="0">
                <a:ea typeface="新細明體" panose="02020500000000000000" pitchFamily="18" charset="-120"/>
              </a:rPr>
              <a:t>d E757A3428C6 	(from incoming, active, deferred, hold)</a:t>
            </a:r>
          </a:p>
          <a:p>
            <a:pPr lvl="2" eaLnBrk="1" hangingPunct="1"/>
            <a:r>
              <a:rPr lang="en-US" altLang="zh-TW" sz="1400" smtClean="0">
                <a:ea typeface="新細明體" panose="02020500000000000000" pitchFamily="18" charset="-120"/>
              </a:rPr>
              <a:t>postsuper </a:t>
            </a:r>
            <a:r>
              <a:rPr lang="en-US" altLang="zh-TW" sz="140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400" smtClean="0">
                <a:ea typeface="新細明體" panose="02020500000000000000" pitchFamily="18" charset="-120"/>
              </a:rPr>
              <a:t>d ALL  </a:t>
            </a:r>
          </a:p>
          <a:p>
            <a:pPr lvl="1" eaLnBrk="1" hangingPunct="1"/>
            <a:r>
              <a:rPr lang="en-US" altLang="zh-TW" sz="1600" smtClean="0">
                <a:ea typeface="新細明體" panose="02020500000000000000" pitchFamily="18" charset="-120"/>
              </a:rPr>
              <a:t>Put messages </a:t>
            </a:r>
            <a:r>
              <a:rPr lang="en-US" altLang="zh-TW" sz="1600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1600" smtClean="0">
                <a:ea typeface="新細明體" panose="02020500000000000000" pitchFamily="18" charset="-120"/>
              </a:rPr>
              <a:t>on hold</a:t>
            </a:r>
            <a:r>
              <a:rPr lang="en-US" altLang="zh-TW" sz="1600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z="1600" smtClean="0">
                <a:ea typeface="新細明體" panose="02020500000000000000" pitchFamily="18" charset="-120"/>
              </a:rPr>
              <a:t> so that no attempt is made to deliver it</a:t>
            </a:r>
          </a:p>
          <a:p>
            <a:pPr lvl="2" eaLnBrk="1" hangingPunct="1"/>
            <a:r>
              <a:rPr lang="en-US" altLang="zh-TW" sz="1400" smtClean="0">
                <a:ea typeface="新細明體" panose="02020500000000000000" pitchFamily="18" charset="-120"/>
              </a:rPr>
              <a:t>postsuper </a:t>
            </a:r>
            <a:r>
              <a:rPr lang="en-US" altLang="zh-TW" sz="140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400" smtClean="0">
                <a:ea typeface="新細明體" panose="02020500000000000000" pitchFamily="18" charset="-120"/>
              </a:rPr>
              <a:t>h E757A3428C6 	(from incoming, active, deferred)</a:t>
            </a:r>
          </a:p>
          <a:p>
            <a:pPr lvl="1" eaLnBrk="1" hangingPunct="1"/>
            <a:r>
              <a:rPr lang="en-US" altLang="zh-TW" sz="1600" smtClean="0">
                <a:ea typeface="新細明體" panose="02020500000000000000" pitchFamily="18" charset="-120"/>
              </a:rPr>
              <a:t>Release messages in hold queue</a:t>
            </a:r>
          </a:p>
          <a:p>
            <a:pPr lvl="2" eaLnBrk="1" hangingPunct="1"/>
            <a:r>
              <a:rPr lang="en-US" altLang="zh-TW" sz="1400" smtClean="0">
                <a:ea typeface="新細明體" panose="02020500000000000000" pitchFamily="18" charset="-120"/>
              </a:rPr>
              <a:t>postsuper </a:t>
            </a:r>
            <a:r>
              <a:rPr lang="en-US" altLang="zh-TW" sz="140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400" smtClean="0">
                <a:ea typeface="新細明體" panose="02020500000000000000" pitchFamily="18" charset="-120"/>
              </a:rPr>
              <a:t>H ALL</a:t>
            </a:r>
          </a:p>
          <a:p>
            <a:pPr lvl="1" eaLnBrk="1" hangingPunct="1"/>
            <a:r>
              <a:rPr lang="en-US" altLang="zh-TW" sz="1600" smtClean="0">
                <a:ea typeface="新細明體" panose="02020500000000000000" pitchFamily="18" charset="-120"/>
              </a:rPr>
              <a:t>Requeue messages into maildrop queue (maildrop </a:t>
            </a:r>
            <a:r>
              <a:rPr lang="en-US" altLang="zh-TW" sz="1600" smtClean="0">
                <a:ea typeface="新細明體" panose="02020500000000000000" pitchFamily="18" charset="-120"/>
                <a:sym typeface="Wingdings" panose="05000000000000000000" pitchFamily="2" charset="2"/>
              </a:rPr>
              <a:t> pickup  cleanup  incoming)</a:t>
            </a:r>
            <a:endParaRPr lang="en-US" altLang="zh-TW" sz="1600" smtClean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400" smtClean="0">
                <a:ea typeface="新細明體" panose="02020500000000000000" pitchFamily="18" charset="-120"/>
              </a:rPr>
              <a:t>postsuper </a:t>
            </a:r>
            <a:r>
              <a:rPr lang="en-US" altLang="zh-TW" sz="140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400" smtClean="0">
                <a:ea typeface="新細明體" panose="02020500000000000000" pitchFamily="18" charset="-120"/>
              </a:rPr>
              <a:t>r E757A3428C6</a:t>
            </a:r>
          </a:p>
          <a:p>
            <a:pPr lvl="2" eaLnBrk="1" hangingPunct="1"/>
            <a:r>
              <a:rPr lang="en-US" altLang="zh-TW" sz="1400" smtClean="0">
                <a:ea typeface="新細明體" panose="02020500000000000000" pitchFamily="18" charset="-120"/>
              </a:rPr>
              <a:t>postsuper </a:t>
            </a:r>
            <a:r>
              <a:rPr lang="en-US" altLang="zh-TW" sz="1400" smtClean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sz="1400" smtClean="0">
                <a:ea typeface="新細明體" panose="02020500000000000000" pitchFamily="18" charset="-120"/>
              </a:rPr>
              <a:t>r ALL</a:t>
            </a:r>
          </a:p>
        </p:txBody>
      </p:sp>
      <p:pic>
        <p:nvPicPr>
          <p:cNvPr id="46084" name="Picture 4" descr="img0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"/>
            <a:ext cx="31242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Queue Management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Queue Tools (2)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2438400" cy="4648200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postcat 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Display the contents of a queue file 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971800" y="1365250"/>
            <a:ext cx="6153150" cy="5435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華康儷中黑(P)" pitchFamily="34" charset="-12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err="1" smtClean="0">
                <a:solidFill>
                  <a:srgbClr val="FFFFFF"/>
                </a:solidFill>
                <a:ea typeface="SimSun" pitchFamily="2" charset="-122"/>
              </a:rPr>
              <a:t>nasa</a:t>
            </a: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 [/home/</a:t>
            </a:r>
            <a:r>
              <a:rPr kumimoji="0" lang="en-US" altLang="zh-TW" sz="1400" b="1" dirty="0" err="1" smtClean="0">
                <a:solidFill>
                  <a:srgbClr val="FFFFFF"/>
                </a:solidFill>
                <a:ea typeface="SimSun" pitchFamily="2" charset="-122"/>
              </a:rPr>
              <a:t>liuyh</a:t>
            </a: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] -</a:t>
            </a:r>
            <a:r>
              <a:rPr kumimoji="0" lang="en-US" altLang="zh-TW" sz="1400" b="1" dirty="0" err="1" smtClean="0">
                <a:solidFill>
                  <a:srgbClr val="FFFFFF"/>
                </a:solidFill>
                <a:ea typeface="SimSun" pitchFamily="2" charset="-122"/>
              </a:rPr>
              <a:t>liuyh</a:t>
            </a: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- </a:t>
            </a:r>
            <a:r>
              <a:rPr kumimoji="0" lang="en-US" altLang="zh-TW" sz="1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a typeface="SimSun" pitchFamily="2" charset="-122"/>
              </a:rPr>
              <a:t>mailq</a:t>
            </a:r>
            <a:endParaRPr kumimoji="0" lang="en-US" altLang="zh-TW" sz="1400" b="1" dirty="0" smtClean="0">
              <a:solidFill>
                <a:schemeClr val="accent1">
                  <a:lumMod val="60000"/>
                  <a:lumOff val="40000"/>
                </a:schemeClr>
              </a:solidFill>
              <a:ea typeface="SimSun" pitchFamily="2" charset="-122"/>
            </a:endParaRP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-Queue ID- --Size-- ----Arrival Time---- -Sender/Recipient-------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3314234284A      602 Sat May 19 04:16:20  root@nasa.cs.nctu.edu.tw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    (connect to csmx1.cs.nctu.edu.tw[140.113.235.104]:25: Operation timed out)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                                         liuyh@cs.nctu.edu.tw</a:t>
            </a:r>
          </a:p>
          <a:p>
            <a:pPr>
              <a:lnSpc>
                <a:spcPct val="80000"/>
              </a:lnSpc>
              <a:defRPr/>
            </a:pPr>
            <a:endParaRPr kumimoji="0" lang="en-US" altLang="zh-TW" sz="1400" b="1" dirty="0" smtClean="0">
              <a:solidFill>
                <a:srgbClr val="FFFFFF"/>
              </a:solidFill>
              <a:ea typeface="SimSun" pitchFamily="2" charset="-122"/>
            </a:endParaRP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err="1" smtClean="0">
                <a:solidFill>
                  <a:srgbClr val="FFFFFF"/>
                </a:solidFill>
                <a:ea typeface="SimSun" pitchFamily="2" charset="-122"/>
              </a:rPr>
              <a:t>nasa</a:t>
            </a: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 [/home/</a:t>
            </a:r>
            <a:r>
              <a:rPr kumimoji="0" lang="en-US" altLang="zh-TW" sz="1400" b="1" dirty="0" err="1" smtClean="0">
                <a:solidFill>
                  <a:srgbClr val="FFFFFF"/>
                </a:solidFill>
                <a:ea typeface="SimSun" pitchFamily="2" charset="-122"/>
              </a:rPr>
              <a:t>liuyh</a:t>
            </a: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] -</a:t>
            </a:r>
            <a:r>
              <a:rPr kumimoji="0" lang="en-US" altLang="zh-TW" sz="1400" b="1" dirty="0" err="1" smtClean="0">
                <a:solidFill>
                  <a:srgbClr val="FFFFFF"/>
                </a:solidFill>
                <a:ea typeface="SimSun" pitchFamily="2" charset="-122"/>
              </a:rPr>
              <a:t>liuyh</a:t>
            </a: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- </a:t>
            </a:r>
            <a:r>
              <a:rPr kumimoji="0" lang="en-US" altLang="zh-TW" sz="1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a typeface="SimSun" pitchFamily="2" charset="-122"/>
              </a:rPr>
              <a:t>sudo</a:t>
            </a:r>
            <a:r>
              <a:rPr kumimoji="0" lang="en-US" altLang="zh-TW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SimSun" pitchFamily="2" charset="-122"/>
              </a:rPr>
              <a:t> </a:t>
            </a:r>
            <a:r>
              <a:rPr kumimoji="0" lang="en-US" altLang="zh-TW" sz="1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a typeface="SimSun" pitchFamily="2" charset="-122"/>
              </a:rPr>
              <a:t>postcat</a:t>
            </a:r>
            <a:r>
              <a:rPr kumimoji="0" lang="en-US" altLang="zh-TW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SimSun" pitchFamily="2" charset="-122"/>
              </a:rPr>
              <a:t> -q 3314234284A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*** </a:t>
            </a:r>
            <a:r>
              <a:rPr kumimoji="0" lang="en-US" altLang="zh-TW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a typeface="SimSun" pitchFamily="2" charset="-122"/>
              </a:rPr>
              <a:t>ENVELOPE RECORDS </a:t>
            </a: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deferred/3/3314234284A ***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err="1" smtClean="0">
                <a:solidFill>
                  <a:srgbClr val="FFFFFF"/>
                </a:solidFill>
                <a:ea typeface="SimSun" pitchFamily="2" charset="-122"/>
              </a:rPr>
              <a:t>message_size</a:t>
            </a: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:             602             214               1               0             602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err="1" smtClean="0">
                <a:solidFill>
                  <a:srgbClr val="FFFFFF"/>
                </a:solidFill>
                <a:ea typeface="SimSun" pitchFamily="2" charset="-122"/>
              </a:rPr>
              <a:t>message_arrival_time</a:t>
            </a: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: Sat May 19 04:16:20 2012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err="1" smtClean="0">
                <a:solidFill>
                  <a:srgbClr val="FFFFFF"/>
                </a:solidFill>
                <a:ea typeface="SimSun" pitchFamily="2" charset="-122"/>
              </a:rPr>
              <a:t>create_time</a:t>
            </a: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: Sat May 19 04:16:20 2012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sender: root@nasa.cs.nctu.edu.tw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err="1" smtClean="0">
                <a:solidFill>
                  <a:srgbClr val="FFFFFF"/>
                </a:solidFill>
                <a:ea typeface="SimSun" pitchFamily="2" charset="-122"/>
              </a:rPr>
              <a:t>named_attribute</a:t>
            </a: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: </a:t>
            </a:r>
            <a:r>
              <a:rPr kumimoji="0" lang="en-US" altLang="zh-TW" sz="1400" b="1" dirty="0" err="1" smtClean="0">
                <a:solidFill>
                  <a:srgbClr val="FFFFFF"/>
                </a:solidFill>
                <a:ea typeface="SimSun" pitchFamily="2" charset="-122"/>
              </a:rPr>
              <a:t>rewrite_context</a:t>
            </a: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=local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err="1" smtClean="0">
                <a:solidFill>
                  <a:srgbClr val="FFFFFF"/>
                </a:solidFill>
                <a:ea typeface="SimSun" pitchFamily="2" charset="-122"/>
              </a:rPr>
              <a:t>original_recipient</a:t>
            </a: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: root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recipient: liuyh@cs.nctu.edu.tw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*** </a:t>
            </a:r>
            <a:r>
              <a:rPr kumimoji="0" lang="en-US" altLang="zh-TW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a typeface="SimSun" pitchFamily="2" charset="-122"/>
              </a:rPr>
              <a:t>MESSAGE CONTENTS</a:t>
            </a: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 deferred/3/3314234284A ***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Received: by nasa.cs.nctu.edu.tw (Postfix)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        id 3314234284A; Sat, 19 May 2012 04:16:20 +0800 (CST)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Delivered-To: root@nasa.cs.nctu.edu.tw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Received: by nasa.cs.nctu.edu.tw (Postfix, from </a:t>
            </a:r>
            <a:r>
              <a:rPr kumimoji="0" lang="en-US" altLang="zh-TW" sz="1400" b="1" dirty="0" err="1" smtClean="0">
                <a:solidFill>
                  <a:srgbClr val="FFFFFF"/>
                </a:solidFill>
                <a:ea typeface="SimSun" pitchFamily="2" charset="-122"/>
              </a:rPr>
              <a:t>userid</a:t>
            </a: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 0)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        id 2CB713427A5; Sat, 19 May 2012 04:16:20 +0800 (CST)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To: root@nasa.cs.nctu.edu.tw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Subject: nasa.cs.nctu.edu.tw weekly run output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Message-Id: &lt;20120518201620.2CB713427A5@nasa.cs.nctu.edu.tw&gt;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Date: Sat, 19 May 2012 04:16:20 +0800 (CST)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From: root@nasa.cs.nctu.edu.tw (NASA Root)</a:t>
            </a:r>
          </a:p>
          <a:p>
            <a:pPr>
              <a:lnSpc>
                <a:spcPct val="80000"/>
              </a:lnSpc>
              <a:defRPr/>
            </a:pPr>
            <a:endParaRPr kumimoji="0" lang="en-US" altLang="zh-TW" sz="1400" b="1" dirty="0" smtClean="0">
              <a:solidFill>
                <a:srgbClr val="FFFFFF"/>
              </a:solidFill>
              <a:ea typeface="SimSun" pitchFamily="2" charset="-122"/>
            </a:endParaRP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Rebuilding locate database:</a:t>
            </a:r>
          </a:p>
          <a:p>
            <a:pPr>
              <a:lnSpc>
                <a:spcPct val="80000"/>
              </a:lnSpc>
              <a:defRPr/>
            </a:pPr>
            <a:endParaRPr kumimoji="0" lang="en-US" altLang="zh-TW" sz="1400" b="1" dirty="0" smtClean="0">
              <a:solidFill>
                <a:srgbClr val="FFFFFF"/>
              </a:solidFill>
              <a:ea typeface="SimSun" pitchFamily="2" charset="-122"/>
            </a:endParaRP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Rebuilding </a:t>
            </a:r>
            <a:r>
              <a:rPr kumimoji="0" lang="en-US" altLang="zh-TW" sz="1400" b="1" dirty="0" err="1" smtClean="0">
                <a:solidFill>
                  <a:srgbClr val="FFFFFF"/>
                </a:solidFill>
                <a:ea typeface="SimSun" pitchFamily="2" charset="-122"/>
              </a:rPr>
              <a:t>whatis</a:t>
            </a: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 database: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altLang="zh-TW" sz="1400" b="1" dirty="0" smtClean="0">
                <a:solidFill>
                  <a:srgbClr val="FFFFFF"/>
                </a:solidFill>
                <a:ea typeface="SimSun" pitchFamily="2" charset="-122"/>
              </a:rPr>
              <a:t>  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Multiple Domains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5438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Use single system to host many domains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We use csmailgate.cs.nctu.edu.tw to host both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cs.nctu.edu.tw	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csie.nctu.edu.tw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Purpose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Can be used for final delivery on the machine or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Can be used for forwarding to destination elsewhere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Important considerations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Does the same user id with different domain should go to the same mailbox or different mailbox ?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YES	(shared domain)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NO	(Separate domain)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Does every user require a system account in /etc/passwd ?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YES 	(system account)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NO	(virtual account)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Multiple Domains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2400" smtClean="0">
                <a:ea typeface="新細明體" pitchFamily="18" charset="-120"/>
              </a:rPr>
              <a:t>Shared Domain with System Account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9248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000" smtClean="0">
                <a:ea typeface="SimSun" panose="02010600030101010101" pitchFamily="2" charset="-122"/>
              </a:rPr>
              <a:t>Situation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SimSun" panose="02010600030101010101" pitchFamily="2" charset="-122"/>
              </a:rPr>
              <a:t>The mail system should accept mails for both canonical and virtual domains and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SimSun" panose="02010600030101010101" pitchFamily="2" charset="-122"/>
              </a:rPr>
              <a:t>The same mailbox for the same user id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Procedure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Modify 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 smtClean="0">
                <a:ea typeface="新細明體" panose="02020500000000000000" pitchFamily="18" charset="-120"/>
              </a:rPr>
              <a:t>mydomain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 smtClean="0">
                <a:ea typeface="新細明體" panose="02020500000000000000" pitchFamily="18" charset="-120"/>
              </a:rPr>
              <a:t> to canonical domain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Modify 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 smtClean="0">
                <a:ea typeface="新細明體" panose="02020500000000000000" pitchFamily="18" charset="-120"/>
              </a:rPr>
              <a:t>mydestination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 smtClean="0">
                <a:ea typeface="新細明體" panose="02020500000000000000" pitchFamily="18" charset="-120"/>
              </a:rPr>
              <a:t> parameter to let mails to virtual domain can be local delivered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mydomain = cs.nctu.edu.tw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mydestination = $myhostname, $mydomain, csie.nctu.edu.tw</a:t>
            </a:r>
          </a:p>
          <a:p>
            <a:pPr lvl="2" eaLnBrk="1" hangingPunct="1">
              <a:lnSpc>
                <a:spcPct val="80000"/>
              </a:lnSpc>
            </a:pPr>
            <a:endParaRPr lang="en-US" altLang="zh-TW" sz="160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400" smtClean="0"/>
              <a:t>※ </a:t>
            </a:r>
            <a:r>
              <a:rPr lang="en-US" altLang="zh-TW" sz="1600" smtClean="0">
                <a:ea typeface="新細明體" panose="02020500000000000000" pitchFamily="18" charset="-120"/>
              </a:rPr>
              <a:t>In this way, mail to both </a:t>
            </a:r>
            <a:r>
              <a:rPr lang="en-US" altLang="zh-TW" sz="1600" smtClean="0">
                <a:ea typeface="新細明體" panose="02020500000000000000" pitchFamily="18" charset="-120"/>
                <a:hlinkClick r:id="rId2"/>
              </a:rPr>
              <a:t>chwong@cs.nctu.edu.tw</a:t>
            </a:r>
            <a:r>
              <a:rPr lang="en-US" altLang="zh-TW" sz="1600" smtClean="0">
                <a:ea typeface="新細明體" panose="02020500000000000000" pitchFamily="18" charset="-120"/>
              </a:rPr>
              <a:t> and </a:t>
            </a:r>
            <a:r>
              <a:rPr lang="en-US" altLang="zh-TW" sz="1600" smtClean="0">
                <a:ea typeface="新細明體" panose="02020500000000000000" pitchFamily="18" charset="-120"/>
                <a:hlinkClick r:id="rId3"/>
              </a:rPr>
              <a:t>chwong@csie.nctu.edu.tw</a:t>
            </a:r>
            <a:r>
              <a:rPr lang="en-US" altLang="zh-TW" sz="1600" smtClean="0">
                <a:ea typeface="新細明體" panose="02020500000000000000" pitchFamily="18" charset="-120"/>
              </a:rPr>
              <a:t> will go to csmailgate:/var/mail/chwong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Limitation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Can not separate </a:t>
            </a:r>
            <a:r>
              <a:rPr lang="en-US" altLang="zh-TW" sz="1800" smtClean="0">
                <a:ea typeface="新細明體" panose="02020500000000000000" pitchFamily="18" charset="-120"/>
                <a:hlinkClick r:id="rId2"/>
              </a:rPr>
              <a:t>chwong@cs.nctu.edu.tw</a:t>
            </a:r>
            <a:r>
              <a:rPr lang="en-US" altLang="zh-TW" sz="1800" smtClean="0">
                <a:ea typeface="新細明體" panose="02020500000000000000" pitchFamily="18" charset="-120"/>
              </a:rPr>
              <a:t> from </a:t>
            </a:r>
            <a:r>
              <a:rPr lang="en-US" altLang="zh-TW" sz="1800" smtClean="0">
                <a:ea typeface="新細明體" panose="02020500000000000000" pitchFamily="18" charset="-120"/>
                <a:hlinkClick r:id="rId3"/>
              </a:rPr>
              <a:t>chwong@csie.nctu.edu.tw</a:t>
            </a:r>
            <a:r>
              <a:rPr lang="en-US" altLang="zh-TW" sz="1800" smtClean="0">
                <a:ea typeface="新細明體" panose="02020500000000000000" pitchFamily="18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Multiple Domains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2400" smtClean="0">
                <a:ea typeface="新細明體" pitchFamily="18" charset="-120"/>
              </a:rPr>
              <a:t>Separate Domains with System Accounts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91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Situation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The mail system should accept mails for both canonical and virtual domains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Mailboxes are not necessarily the same for the same user id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Procedure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Modify “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mydomain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” to canonical domain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Modify “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virtual_alias_domains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” to accept mails to virtual domains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Create “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virtual_alias_maps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” map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dirty="0" err="1" smtClean="0">
                <a:ea typeface="新細明體" panose="02020500000000000000" pitchFamily="18" charset="-120"/>
              </a:rPr>
              <a:t>mydomain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= cs.nctu.edu.tw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dirty="0" err="1" smtClean="0">
                <a:ea typeface="新細明體" panose="02020500000000000000" pitchFamily="18" charset="-120"/>
              </a:rPr>
              <a:t>virtual_alias_domains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= abc.com.tw, xyz.com.tw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dirty="0" err="1" smtClean="0">
                <a:ea typeface="新細明體" panose="02020500000000000000" pitchFamily="18" charset="-120"/>
              </a:rPr>
              <a:t>virtual_alias_maps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 = hash:/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/local/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/postfix/virtual</a:t>
            </a:r>
          </a:p>
          <a:p>
            <a:pPr lvl="2" eaLnBrk="1" hangingPunct="1">
              <a:lnSpc>
                <a:spcPct val="90000"/>
              </a:lnSpc>
            </a:pPr>
            <a:endParaRPr lang="en-US" altLang="zh-TW" sz="1400" dirty="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dirty="0" smtClean="0">
                <a:ea typeface="新細明體" panose="02020500000000000000" pitchFamily="18" charset="-120"/>
              </a:rPr>
              <a:t>In 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usr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/local/</a:t>
            </a:r>
            <a:r>
              <a:rPr lang="en-US" altLang="zh-TW" sz="14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/postfix/virtual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200" dirty="0" smtClean="0">
                <a:ea typeface="新細明體" panose="02020500000000000000" pitchFamily="18" charset="-120"/>
                <a:hlinkClick r:id="rId2"/>
              </a:rPr>
              <a:t>CEO@abc.com.tw</a:t>
            </a:r>
            <a:r>
              <a:rPr lang="en-US" altLang="zh-TW" sz="1200" dirty="0" smtClean="0">
                <a:ea typeface="新細明體" panose="02020500000000000000" pitchFamily="18" charset="-120"/>
              </a:rPr>
              <a:t>	</a:t>
            </a:r>
            <a:r>
              <a:rPr lang="en-US" altLang="zh-TW" sz="1200" dirty="0" err="1" smtClean="0">
                <a:ea typeface="新細明體" panose="02020500000000000000" pitchFamily="18" charset="-120"/>
              </a:rPr>
              <a:t>andy</a:t>
            </a:r>
            <a:endParaRPr lang="en-US" altLang="zh-TW" sz="1200" dirty="0" smtClean="0">
              <a:ea typeface="新細明體" panose="02020500000000000000" pitchFamily="18" charset="-120"/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altLang="zh-TW" sz="1200" dirty="0" smtClean="0">
                <a:ea typeface="新細明體" panose="02020500000000000000" pitchFamily="18" charset="-120"/>
                <a:hlinkClick r:id="rId3"/>
              </a:rPr>
              <a:t>@xyz.com.tw</a:t>
            </a:r>
            <a:r>
              <a:rPr lang="en-US" altLang="zh-TW" sz="1200" dirty="0" smtClean="0">
                <a:ea typeface="新細明體" panose="02020500000000000000" pitchFamily="18" charset="-120"/>
              </a:rPr>
              <a:t>		jack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Limitation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 smtClean="0">
                <a:ea typeface="新細明體" panose="02020500000000000000" pitchFamily="18" charset="-120"/>
              </a:rPr>
              <a:t>Need to maintain UNIX account for virtual domain user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Multiple Domains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2400" smtClean="0">
                <a:ea typeface="新細明體" pitchFamily="18" charset="-120"/>
              </a:rPr>
              <a:t>Separate Domains with Virtual Accounts (1)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Useful when users in virtual domains: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Do not need to login to system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Only need to retrieve mail through POP/IMAP server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Procedure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Modify 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 smtClean="0">
                <a:ea typeface="新細明體" panose="02020500000000000000" pitchFamily="18" charset="-120"/>
              </a:rPr>
              <a:t>virtual_mailbox_domains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 smtClean="0">
                <a:ea typeface="新細明體" panose="02020500000000000000" pitchFamily="18" charset="-120"/>
              </a:rPr>
              <a:t> to let postfix know what mails it should accepts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Modify 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 smtClean="0">
                <a:ea typeface="新細明體" panose="02020500000000000000" pitchFamily="18" charset="-120"/>
              </a:rPr>
              <a:t>virtual_mailbox_base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 smtClean="0">
                <a:ea typeface="新細明體" panose="02020500000000000000" pitchFamily="18" charset="-120"/>
              </a:rPr>
              <a:t> and create related directory to put mails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Create 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 smtClean="0">
                <a:ea typeface="新細明體" panose="02020500000000000000" pitchFamily="18" charset="-120"/>
              </a:rPr>
              <a:t>virtual_mailbox_maps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 smtClean="0">
                <a:ea typeface="新細明體" panose="02020500000000000000" pitchFamily="18" charset="-120"/>
              </a:rPr>
              <a:t> map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virtual_mailbox_domain = abc.com.tw, xyz.com.tw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virtual_mailbox_base = /var/vmail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Create /var/vmail/abc-domain and /var/vmail/xyz-domain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virtual_mailbox_maps = hash:/usr/local/etc/postfix/vmailbox</a:t>
            </a:r>
          </a:p>
          <a:p>
            <a:pPr lvl="2" eaLnBrk="1" hangingPunct="1">
              <a:lnSpc>
                <a:spcPct val="80000"/>
              </a:lnSpc>
            </a:pPr>
            <a:endParaRPr lang="en-US" altLang="zh-TW" sz="1600" smtClean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In /usr/local/etc/postfix/vmailbox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  <a:hlinkClick r:id="rId2"/>
              </a:rPr>
              <a:t>CEO@abc.com.tw</a:t>
            </a:r>
            <a:r>
              <a:rPr lang="en-US" altLang="zh-TW" sz="1400" smtClean="0">
                <a:ea typeface="新細明體" panose="02020500000000000000" pitchFamily="18" charset="-120"/>
              </a:rPr>
              <a:t>	abc-domain/CEO	(Mailbox format)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anose="02020500000000000000" pitchFamily="18" charset="-120"/>
                <a:hlinkClick r:id="rId3"/>
              </a:rPr>
              <a:t>CEO@xyz.com.tw</a:t>
            </a:r>
            <a:r>
              <a:rPr lang="en-US" altLang="zh-TW" sz="1400" smtClean="0">
                <a:ea typeface="新細明體" panose="02020500000000000000" pitchFamily="18" charset="-120"/>
              </a:rPr>
              <a:t>	xyz-domain/CEO/	(Maildir format)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Multiple Domains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</a:t>
            </a:r>
            <a:r>
              <a:rPr lang="en-US" altLang="zh-TW" sz="2400" smtClean="0">
                <a:ea typeface="新細明體" pitchFamily="18" charset="-120"/>
              </a:rPr>
              <a:t>Separate Domains with Virtual Accounts (2)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Ownerships of virtual mailboxes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Simplest way: 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The same owner of POP/IMAP Servers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Flexibility in postfix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virtual_uid_maps and virtual_gid_maps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Ex: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virtual_uid_maps = static:1003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virtual_gid_maps = static:105</a:t>
            </a:r>
          </a:p>
          <a:p>
            <a:pPr lvl="3" eaLnBrk="1" hangingPunct="1"/>
            <a:endParaRPr lang="en-US" altLang="zh-TW" sz="1400" smtClean="0">
              <a:ea typeface="新細明體" panose="02020500000000000000" pitchFamily="18" charset="-120"/>
            </a:endParaRP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virtual_uid_maps = hash:/usr/local/etc/postfix/virtual_uids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virtual_uid_maps = hash:/usr/local/etc/postfix/virtual_uids  static:1003</a:t>
            </a:r>
          </a:p>
          <a:p>
            <a:pPr lvl="3" eaLnBrk="1" hangingPunct="1"/>
            <a:endParaRPr lang="en-US" altLang="zh-TW" sz="1400" smtClean="0">
              <a:ea typeface="新細明體" panose="02020500000000000000" pitchFamily="18" charset="-120"/>
            </a:endParaRP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In /usr/local/etc/postfix/virtual_uids</a:t>
            </a:r>
          </a:p>
          <a:p>
            <a:pPr lvl="4" eaLnBrk="1" hangingPunct="1"/>
            <a:r>
              <a:rPr lang="en-US" altLang="zh-TW" sz="1800" smtClean="0">
                <a:ea typeface="新細明體" panose="02020500000000000000" pitchFamily="18" charset="-120"/>
              </a:rPr>
              <a:t>CEO@abc.com.tw	1004</a:t>
            </a:r>
          </a:p>
          <a:p>
            <a:pPr lvl="4" eaLnBrk="1" hangingPunct="1"/>
            <a:r>
              <a:rPr lang="en-US" altLang="zh-TW" sz="1800" smtClean="0">
                <a:ea typeface="新細明體" panose="02020500000000000000" pitchFamily="18" charset="-120"/>
              </a:rPr>
              <a:t>CEO@xyz.com.tw	1008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Architecture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Message IN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Four ways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Local submission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postdrop command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maildrop queue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pickup daemon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cleanup daemon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Header validation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address translation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incoming queue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Network submission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smtpd daemon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Local forwarding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Resubmit for such as .forward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Envelope “to” is changed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Notification </a:t>
            </a:r>
          </a:p>
        </p:txBody>
      </p:sp>
      <p:pic>
        <p:nvPicPr>
          <p:cNvPr id="9220" name="Picture 4" descr="img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8640"/>
            <a:ext cx="33528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img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47951"/>
            <a:ext cx="3429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562600" y="3048000"/>
            <a:ext cx="1606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Local submission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384709" y="6140450"/>
            <a:ext cx="1784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Network submission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Postfix Architecture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Queue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848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Five different queues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incoming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The first queue that every incoming email will stay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active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Queue manager will move message into active queue whenever there is enough system resources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Queue manager then invokes suitable DA to delivery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deferred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Messages that cannot be delivered are moved here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These messages are sent back either with bounce or defer daemons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corrupt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Used to store damaged or unreadable message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hold</a:t>
            </a:r>
          </a:p>
        </p:txBody>
      </p:sp>
      <p:sp>
        <p:nvSpPr>
          <p:cNvPr id="10244" name="文字方塊 4"/>
          <p:cNvSpPr txBox="1">
            <a:spLocks noChangeArrowheads="1"/>
          </p:cNvSpPr>
          <p:nvPr/>
        </p:nvSpPr>
        <p:spPr bwMode="auto">
          <a:xfrm>
            <a:off x="738188" y="6407150"/>
            <a:ext cx="4595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dirty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http://www.postfix.org/QSHAPE_README.html#queues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Postfix Architecture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Message OUT – Part 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5181600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Address classes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Used to determine which destinations to accept for delivery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How the delivery take place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Main address classes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Local delivery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Domain names in </a:t>
            </a:r>
            <a:r>
              <a:rPr lang="en-US" altLang="zh-TW" sz="1600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1600" smtClean="0">
                <a:ea typeface="新細明體" panose="02020500000000000000" pitchFamily="18" charset="-120"/>
              </a:rPr>
              <a:t>mydestination</a:t>
            </a:r>
            <a:r>
              <a:rPr lang="en-US" altLang="zh-TW" sz="1600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z="1600" smtClean="0">
                <a:ea typeface="新細明體" panose="02020500000000000000" pitchFamily="18" charset="-120"/>
              </a:rPr>
              <a:t> is local delivered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Ex:</a:t>
            </a:r>
          </a:p>
          <a:p>
            <a:pPr lvl="3" eaLnBrk="1" hangingPunct="1"/>
            <a:r>
              <a:rPr lang="en-US" altLang="zh-TW" sz="1400" smtClean="0">
                <a:ea typeface="新細明體" panose="02020500000000000000" pitchFamily="18" charset="-120"/>
              </a:rPr>
              <a:t>mydestination = nasa.cs.nctu.edu.tw localhost 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It will check alias and .forward file to do further delivery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Relay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Transfer mail for others to not your domain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It is common for centralize mail architecture to relay trusted domain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Deliver mail to other domains for authorized user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The queue manager will invoke the smtp DA to deliver this mail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Virtual alias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Virtual mailbox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Message Flow in Postfix (1)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1825625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Example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helene@oreilly.com </a:t>
            </a:r>
            <a:r>
              <a:rPr lang="en-US" altLang="zh-TW" sz="1800" smtClean="0">
                <a:ea typeface="新細明體" panose="02020500000000000000" pitchFamily="18" charset="-120"/>
                <a:sym typeface="Wingdings" panose="05000000000000000000" pitchFamily="2" charset="2"/>
              </a:rPr>
              <a:t> frank@postfix.org (doel@onlamp.com)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Phase1: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Helene compose mail using her MUA, and then call postfix</a:t>
            </a:r>
            <a:r>
              <a:rPr lang="en-US" altLang="zh-TW" sz="1600" smtClean="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1600" smtClean="0">
                <a:ea typeface="新細明體" panose="02020500000000000000" pitchFamily="18" charset="-120"/>
              </a:rPr>
              <a:t>s sendmail command to send it</a:t>
            </a:r>
          </a:p>
        </p:txBody>
      </p:sp>
      <p:pic>
        <p:nvPicPr>
          <p:cNvPr id="12292" name="Picture 4" descr="img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44196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Message Flow in Postfix (2)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4267200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Example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  <a:sym typeface="Wingdings" panose="05000000000000000000" pitchFamily="2" charset="2"/>
              </a:rPr>
              <a:t>frank@postfix.org  doel@onlamp.com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Phase2: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The smtpd on postfix.org takes this message and invoke cleanup then put in incoming queue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The local DA find that frank is an alias, so it resubmits it through cleanup daemon for further delivery</a:t>
            </a:r>
          </a:p>
        </p:txBody>
      </p:sp>
      <p:pic>
        <p:nvPicPr>
          <p:cNvPr id="13316" name="Picture 4" descr="img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65550"/>
            <a:ext cx="5486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2636</Words>
  <Application>Microsoft Office PowerPoint</Application>
  <PresentationFormat>如螢幕大小 (4:3)</PresentationFormat>
  <Paragraphs>642</Paragraphs>
  <Slides>46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60" baseType="lpstr">
      <vt:lpstr>Futura Md BT</vt:lpstr>
      <vt:lpstr>SimSun</vt:lpstr>
      <vt:lpstr>細明體</vt:lpstr>
      <vt:lpstr>華康標楷體(P)</vt:lpstr>
      <vt:lpstr>華康儷中黑(P)</vt:lpstr>
      <vt:lpstr>華康儷粗黑(P)</vt:lpstr>
      <vt:lpstr>新細明體</vt:lpstr>
      <vt:lpstr>Arial</vt:lpstr>
      <vt:lpstr>Calibri</vt:lpstr>
      <vt:lpstr>Times</vt:lpstr>
      <vt:lpstr>Times New Roman</vt:lpstr>
      <vt:lpstr>Verdana</vt:lpstr>
      <vt:lpstr>Wingdings</vt:lpstr>
      <vt:lpstr>Computer Center</vt:lpstr>
      <vt:lpstr>Postfix</vt:lpstr>
      <vt:lpstr>Postfix</vt:lpstr>
      <vt:lpstr>Role of Postfix</vt:lpstr>
      <vt:lpstr>Postfix Architecture</vt:lpstr>
      <vt:lpstr>Postfix Architecture –  Message IN</vt:lpstr>
      <vt:lpstr>Postfix Architecture –  Queue</vt:lpstr>
      <vt:lpstr>Postfix Architecture –  Message OUT – Part I</vt:lpstr>
      <vt:lpstr>Message Flow in Postfix (1)</vt:lpstr>
      <vt:lpstr>Message Flow in Postfix (2)</vt:lpstr>
      <vt:lpstr>Message Flow in Postfix (3)</vt:lpstr>
      <vt:lpstr>Message Store Format</vt:lpstr>
      <vt:lpstr>Postfix &amp; POP3/IMAP</vt:lpstr>
      <vt:lpstr>Postfix Configuration</vt:lpstr>
      <vt:lpstr>Postfix Configuration –  Lookup tables (1)</vt:lpstr>
      <vt:lpstr>Postfix Configuration –  Lookup tables (2)</vt:lpstr>
      <vt:lpstr>Postfix Configuration –  Lookup tables (3)</vt:lpstr>
      <vt:lpstr>Postfix Configuration –  Categories</vt:lpstr>
      <vt:lpstr>Postfix Configuration –  MTA Identity</vt:lpstr>
      <vt:lpstr>Postfix Configuration –  System-wide aliases files</vt:lpstr>
      <vt:lpstr>Postfix Configuration –  Virtual Alias Maps</vt:lpstr>
      <vt:lpstr>Postfix Configuration –  Relay Control (1)</vt:lpstr>
      <vt:lpstr>Postfix Configuration –  Relay Control (2)</vt:lpstr>
      <vt:lpstr>Postfix Configuration –  Receiving limits</vt:lpstr>
      <vt:lpstr>Postfix Configuration –  Rewriting address (1)</vt:lpstr>
      <vt:lpstr>Postfix Configuration –  Rewriting address (2)</vt:lpstr>
      <vt:lpstr>Postfix Configuration –  Rewriting address (3)</vt:lpstr>
      <vt:lpstr>Postfix Configuration –  master.cf (1)</vt:lpstr>
      <vt:lpstr>Postfix Configuration –  master.cf (2)</vt:lpstr>
      <vt:lpstr>Postfix Configuration –  master.cf (3)</vt:lpstr>
      <vt:lpstr>Postfix Architecture –  Message OUT – Part II</vt:lpstr>
      <vt:lpstr>Mail Relaying –  Transport Maps (1)</vt:lpstr>
      <vt:lpstr>Mail Relaying –  Transport Maps (2)</vt:lpstr>
      <vt:lpstr>Mail Relaying –  Inbound Mail Gateway (1)</vt:lpstr>
      <vt:lpstr>Mail Relaying –  Inbound Mail Gateway (2)</vt:lpstr>
      <vt:lpstr>Mail Relaying –  Outbound Mail Gateway</vt:lpstr>
      <vt:lpstr>Queue Management</vt:lpstr>
      <vt:lpstr>Queue Management –  Queue Scheduling </vt:lpstr>
      <vt:lpstr>Queue Management –  Message Delivery</vt:lpstr>
      <vt:lpstr>Queue Management –  Error Notification</vt:lpstr>
      <vt:lpstr>Queue Management –  Queue Tools (1)</vt:lpstr>
      <vt:lpstr>Queue Management –  Queue Tools (2)</vt:lpstr>
      <vt:lpstr>Multiple Domains</vt:lpstr>
      <vt:lpstr>Multiple Domains –  Shared Domain with System Account</vt:lpstr>
      <vt:lpstr>Multiple Domains –  Separate Domains with System Accounts</vt:lpstr>
      <vt:lpstr>Multiple Domains –  Separate Domains with Virtual Accounts (1)</vt:lpstr>
      <vt:lpstr>Multiple Domains –  Separate Domains with Virtual Accounts (2)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Postfix</dc:title>
  <dc:creator>Tse-Han Wang</dc:creator>
  <cp:lastModifiedBy>Tse-Han Wang</cp:lastModifiedBy>
  <cp:revision>223</cp:revision>
  <cp:lastPrinted>2018-05-01T09:45:09Z</cp:lastPrinted>
  <dcterms:created xsi:type="dcterms:W3CDTF">2012-05-15T04:47:15Z</dcterms:created>
  <dcterms:modified xsi:type="dcterms:W3CDTF">2019-05-12T14:49:11Z</dcterms:modified>
</cp:coreProperties>
</file>