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41"/>
  </p:notesMasterIdLst>
  <p:sldIdLst>
    <p:sldId id="256" r:id="rId2"/>
    <p:sldId id="257" r:id="rId3"/>
    <p:sldId id="258" r:id="rId4"/>
    <p:sldId id="260" r:id="rId5"/>
    <p:sldId id="279" r:id="rId6"/>
    <p:sldId id="261" r:id="rId7"/>
    <p:sldId id="262" r:id="rId8"/>
    <p:sldId id="280" r:id="rId9"/>
    <p:sldId id="281" r:id="rId10"/>
    <p:sldId id="263" r:id="rId11"/>
    <p:sldId id="266" r:id="rId12"/>
    <p:sldId id="264" r:id="rId13"/>
    <p:sldId id="259" r:id="rId14"/>
    <p:sldId id="299" r:id="rId15"/>
    <p:sldId id="265" r:id="rId16"/>
    <p:sldId id="287" r:id="rId17"/>
    <p:sldId id="288" r:id="rId18"/>
    <p:sldId id="283" r:id="rId19"/>
    <p:sldId id="285" r:id="rId20"/>
    <p:sldId id="286" r:id="rId21"/>
    <p:sldId id="290" r:id="rId22"/>
    <p:sldId id="289" r:id="rId23"/>
    <p:sldId id="282" r:id="rId24"/>
    <p:sldId id="291" r:id="rId25"/>
    <p:sldId id="292" r:id="rId26"/>
    <p:sldId id="272" r:id="rId27"/>
    <p:sldId id="269" r:id="rId28"/>
    <p:sldId id="270" r:id="rId29"/>
    <p:sldId id="284" r:id="rId30"/>
    <p:sldId id="298" r:id="rId31"/>
    <p:sldId id="274" r:id="rId32"/>
    <p:sldId id="296" r:id="rId33"/>
    <p:sldId id="293" r:id="rId34"/>
    <p:sldId id="294" r:id="rId35"/>
    <p:sldId id="300" r:id="rId36"/>
    <p:sldId id="271" r:id="rId37"/>
    <p:sldId id="275" r:id="rId38"/>
    <p:sldId id="276" r:id="rId39"/>
    <p:sldId id="297" r:id="rId4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66" autoAdjust="0"/>
  </p:normalViewPr>
  <p:slideViewPr>
    <p:cSldViewPr>
      <p:cViewPr>
        <p:scale>
          <a:sx n="81" d="100"/>
          <a:sy n="81" d="100"/>
        </p:scale>
        <p:origin x="1413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EB569-07E5-4DB2-95E7-80853084AE37}" type="datetimeFigureOut">
              <a:rPr lang="zh-TW" altLang="en-US" smtClean="0"/>
              <a:t>2019/4/25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2BDE9-F8C8-4CE2-A3BE-546BE170ED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859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678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ACL</a:t>
            </a:r>
            <a:r>
              <a:rPr lang="zh-TW" altLang="en-US" dirty="0" smtClean="0"/>
              <a:t> 順序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19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代表意義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800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vs module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08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228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228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636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dirty="0" smtClean="0"/>
              <a:t>階層式，可讀性高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分散式儲存</a:t>
            </a:r>
            <a:endParaRPr lang="en-US" altLang="zh-TW" dirty="0" smtClean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altLang="zh-TW" dirty="0" smtClean="0"/>
              <a:t>A directory service can extend the type of information stores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en-US" altLang="zh-TW" dirty="0" smtClean="0"/>
              <a:t>search </a:t>
            </a:r>
            <a:r>
              <a:rPr lang="zh-TW" altLang="en-US" dirty="0" smtClean="0"/>
              <a:t>功能強大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en-US" altLang="zh-TW" dirty="0" smtClean="0"/>
              <a:t>loosely consistent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replication : </a:t>
            </a:r>
            <a:r>
              <a:rPr lang="zh-TW" altLang="en-US" dirty="0" smtClean="0"/>
              <a:t>根據 </a:t>
            </a:r>
            <a:r>
              <a:rPr lang="en-US" altLang="zh-TW" dirty="0" smtClean="0"/>
              <a:t>traffic </a:t>
            </a:r>
            <a:r>
              <a:rPr lang="zh-TW" altLang="en-US" dirty="0" smtClean="0"/>
              <a:t>決定甚麼時候同步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14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791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dc,dc,dc</a:t>
            </a:r>
            <a:r>
              <a:rPr lang="zh-TW" altLang="en-US" dirty="0" smtClean="0"/>
              <a:t> 格式 為什麼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882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3. modify </a:t>
            </a:r>
            <a:r>
              <a:rPr lang="zh-TW" altLang="en-US" dirty="0" smtClean="0"/>
              <a:t>時</a:t>
            </a:r>
            <a:r>
              <a:rPr lang="zh-TW" altLang="en-US" baseline="0" dirty="0" smtClean="0"/>
              <a:t>告訴 </a:t>
            </a:r>
            <a:r>
              <a:rPr lang="en-US" altLang="zh-TW" baseline="0" dirty="0" err="1" smtClean="0"/>
              <a:t>ldaptool</a:t>
            </a:r>
            <a:r>
              <a:rPr lang="zh-TW" altLang="en-US" baseline="0" dirty="0" smtClean="0"/>
              <a:t> 怎麼做 </a:t>
            </a:r>
            <a:r>
              <a:rPr lang="en-US" altLang="zh-TW" baseline="0" dirty="0" smtClean="0"/>
              <a:t>e.g. add, delete…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550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SUP</a:t>
            </a:r>
            <a:r>
              <a:rPr lang="en-US" altLang="zh-TW" baseline="0" dirty="0" smtClean="0"/>
              <a:t> top SRUCTURAL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307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Matching rules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6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Attr</a:t>
            </a:r>
            <a:r>
              <a:rPr lang="en-US" altLang="zh-TW" dirty="0" smtClean="0"/>
              <a:t> </a:t>
            </a:r>
            <a:r>
              <a:rPr lang="zh-TW" altLang="en-US" dirty="0" smtClean="0"/>
              <a:t>擴展性 </a:t>
            </a:r>
            <a:r>
              <a:rPr lang="en-US" altLang="zh-TW" dirty="0" smtClean="0"/>
              <a:t>LDAP</a:t>
            </a:r>
            <a:r>
              <a:rPr lang="zh-TW" altLang="en-US" dirty="0" smtClean="0"/>
              <a:t> 較佳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647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index?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326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64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91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908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84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</p:spTree>
    <p:extLst>
      <p:ext uri="{BB962C8B-B14F-4D97-AF65-F5344CB8AC3E}">
        <p14:creationId xmlns:p14="http://schemas.microsoft.com/office/powerpoint/2010/main" val="374684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2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76403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0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26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5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3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1239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67377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3E32057-A15D-4239-B76B-FC7A9A8415D7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33614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1" fontAlgn="base" hangingPunct="1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ldap.org/doc/admin24/schema.html" TargetMode="External"/><Relationship Id="rId5" Type="http://schemas.openxmlformats.org/officeDocument/2006/relationships/hyperlink" Target="http://www.openldap.org/doc/admin23/schema.html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ldap.org/doc/admin23/schema.html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ldap.org/doc/admin24/schema.html" TargetMode="External"/><Relationship Id="rId5" Type="http://schemas.openxmlformats.org/officeDocument/2006/relationships/hyperlink" Target="http://www.openldap.org/doc/admin23/schema.html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nldap.org/doc/admin24/access-control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ldap.org/doc/admin24/overlay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OpenLDAP#Overlay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openldap.org/doc/admin24/overlays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openldap.org/doc/admin24/overlays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ldap.org/doc/admin24/slapdconf2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ytrax.com/books/ldap/ch6/slapd-config.htm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ldap.org/doc/admin24/runningslapd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articles/ldap-auth/client.html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133600" y="2133600"/>
            <a:ext cx="6553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LDAP</a:t>
            </a:r>
            <a:br>
              <a:rPr lang="en-US" altLang="zh-TW" dirty="0" smtClean="0">
                <a:cs typeface="+mj-cs"/>
              </a:rPr>
            </a:br>
            <a:r>
              <a:rPr lang="en-US" altLang="zh-TW" sz="2800" dirty="0">
                <a:cs typeface="+mj-cs"/>
              </a:rPr>
              <a:t>(Lightweight Directory Access Protocol)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/>
          <a:lstStyle/>
          <a:p>
            <a:r>
              <a:rPr lang="en-US" altLang="zh-TW" dirty="0" err="1" smtClean="0"/>
              <a:t>tzute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</a:t>
            </a:r>
            <a:r>
              <a:rPr lang="en-US" altLang="zh-TW" dirty="0" err="1" smtClean="0"/>
              <a:t>objectClass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openldap</a:t>
            </a:r>
            <a:r>
              <a:rPr lang="en-US" altLang="zh-TW" dirty="0" smtClean="0"/>
              <a:t>/schema/</a:t>
            </a:r>
            <a:r>
              <a:rPr lang="en-US" altLang="zh-TW" dirty="0" err="1" smtClean="0"/>
              <a:t>core.schema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7" y="1942194"/>
            <a:ext cx="7717766" cy="12192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917" y="3238795"/>
            <a:ext cx="6068683" cy="2444331"/>
          </a:xfrm>
          <a:prstGeom prst="rect">
            <a:avLst/>
          </a:prstGeom>
        </p:spPr>
      </p:pic>
      <p:sp>
        <p:nvSpPr>
          <p:cNvPr id="7" name="矩形 6">
            <a:hlinkClick r:id="rId5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6"/>
              </a:rPr>
              <a:t>http://www.openldap.org/doc/admin2</a:t>
            </a:r>
            <a:r>
              <a:rPr lang="en-US" altLang="zh-TW" dirty="0" smtClean="0">
                <a:hlinkClick r:id="rId6"/>
              </a:rPr>
              <a:t>4</a:t>
            </a:r>
            <a:r>
              <a:rPr lang="zh-TW" altLang="en-US" dirty="0" smtClean="0">
                <a:hlinkClick r:id="rId6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45884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</a:t>
            </a:r>
            <a:r>
              <a:rPr lang="en-US" altLang="zh-TW" dirty="0" err="1" smtClean="0"/>
              <a:t>objectClass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25" y="1370399"/>
            <a:ext cx="6924675" cy="4678448"/>
          </a:xfrm>
        </p:spPr>
      </p:pic>
      <p:sp>
        <p:nvSpPr>
          <p:cNvPr id="15" name="矩形 14">
            <a:hlinkClick r:id="rId3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3"/>
              </a:rPr>
              <a:t>http://www.openldap.org/doc/admin2</a:t>
            </a:r>
            <a:r>
              <a:rPr lang="en-US" altLang="zh-TW" dirty="0" smtClean="0">
                <a:hlinkClick r:id="rId3"/>
              </a:rPr>
              <a:t>4</a:t>
            </a:r>
            <a:r>
              <a:rPr lang="zh-TW" altLang="en-US" dirty="0" smtClean="0">
                <a:hlinkClick r:id="rId3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300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Attribute</a:t>
            </a:r>
            <a:endParaRPr lang="zh-TW" altLang="en-US" dirty="0"/>
          </a:p>
        </p:txBody>
      </p:sp>
      <p:pic>
        <p:nvPicPr>
          <p:cNvPr id="13" name="內容版面配置區 1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3861655"/>
            <a:ext cx="5334000" cy="23336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750596"/>
            <a:ext cx="5867400" cy="1319223"/>
          </a:xfrm>
          <a:prstGeom prst="rect">
            <a:avLst/>
          </a:prstGeom>
        </p:spPr>
      </p:pic>
      <p:cxnSp>
        <p:nvCxnSpPr>
          <p:cNvPr id="7" name="直線單箭頭接點 6"/>
          <p:cNvCxnSpPr/>
          <p:nvPr/>
        </p:nvCxnSpPr>
        <p:spPr bwMode="auto">
          <a:xfrm flipV="1">
            <a:off x="7086600" y="3122196"/>
            <a:ext cx="0" cy="4249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文字方塊 7"/>
          <p:cNvSpPr txBox="1"/>
          <p:nvPr/>
        </p:nvSpPr>
        <p:spPr>
          <a:xfrm>
            <a:off x="5334000" y="3544323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Server</a:t>
            </a:r>
            <a:r>
              <a:rPr lang="en-US" altLang="zh-TW" sz="1600" dirty="0" smtClean="0"/>
              <a:t> should support values of this length</a:t>
            </a:r>
            <a:endParaRPr lang="zh-TW" altLang="en-US" sz="1600" dirty="0"/>
          </a:p>
        </p:txBody>
      </p:sp>
      <p:sp>
        <p:nvSpPr>
          <p:cNvPr id="9" name="直線圖說文字 1 8"/>
          <p:cNvSpPr/>
          <p:nvPr/>
        </p:nvSpPr>
        <p:spPr bwMode="auto">
          <a:xfrm>
            <a:off x="2743200" y="2283996"/>
            <a:ext cx="4267200" cy="481023"/>
          </a:xfrm>
          <a:prstGeom prst="borderCallout1">
            <a:avLst>
              <a:gd name="adj1" fmla="val 50893"/>
              <a:gd name="adj2" fmla="val -298"/>
              <a:gd name="adj3" fmla="val 271804"/>
              <a:gd name="adj4" fmla="val -22399"/>
            </a:avLst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990600" y="354713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Matching rules</a:t>
            </a:r>
            <a:endParaRPr lang="zh-TW" altLang="en-US" sz="1800" dirty="0"/>
          </a:p>
        </p:txBody>
      </p:sp>
      <p:sp>
        <p:nvSpPr>
          <p:cNvPr id="11" name="直線圖說文字 1 10"/>
          <p:cNvSpPr/>
          <p:nvPr/>
        </p:nvSpPr>
        <p:spPr bwMode="auto">
          <a:xfrm>
            <a:off x="2743200" y="2817396"/>
            <a:ext cx="4114800" cy="252423"/>
          </a:xfrm>
          <a:prstGeom prst="borderCallout1">
            <a:avLst>
              <a:gd name="adj1" fmla="val 105539"/>
              <a:gd name="adj2" fmla="val 48611"/>
              <a:gd name="adj3" fmla="val 312084"/>
              <a:gd name="adj4" fmla="val 39069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000500" y="354432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/>
              <a:t>T</a:t>
            </a:r>
            <a:r>
              <a:rPr lang="en-US" altLang="zh-TW" sz="1800" dirty="0" smtClean="0"/>
              <a:t>ype</a:t>
            </a:r>
          </a:p>
        </p:txBody>
      </p:sp>
      <p:sp>
        <p:nvSpPr>
          <p:cNvPr id="15" name="矩形 14">
            <a:hlinkClick r:id="rId5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6"/>
              </a:rPr>
              <a:t>http://www.openldap.org/doc/admin2</a:t>
            </a:r>
            <a:r>
              <a:rPr lang="en-US" altLang="zh-TW" dirty="0" smtClean="0">
                <a:hlinkClick r:id="rId6"/>
              </a:rPr>
              <a:t>4</a:t>
            </a:r>
            <a:r>
              <a:rPr lang="zh-TW" altLang="en-US" dirty="0" smtClean="0">
                <a:hlinkClick r:id="rId6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626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 with relational databases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is tempting to think that having a RDBMS backend to the directory solves all problems. However, it is wrong.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This is because the data models are very different. Representing directory data with a relational database is going to require splitting data into multiple tables.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422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 err="1" smtClean="0"/>
              <a:t>OpenLDAP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5" descr="OpenLD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838" y="3400425"/>
            <a:ext cx="3486149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59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OpenLDAP</a:t>
            </a:r>
            <a:r>
              <a:rPr lang="en-US" altLang="zh-TW" dirty="0" smtClean="0"/>
              <a:t> (on FreeBSD)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Installation</a:t>
            </a:r>
          </a:p>
          <a:p>
            <a:pPr lvl="1"/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install </a:t>
            </a:r>
            <a:r>
              <a:rPr lang="en-US" altLang="zh-TW" dirty="0" err="1" smtClean="0"/>
              <a:t>openldap</a:t>
            </a:r>
            <a:r>
              <a:rPr lang="en-US" altLang="zh-TW" dirty="0" smtClean="0"/>
              <a:t>-server</a:t>
            </a:r>
          </a:p>
          <a:p>
            <a:pPr lvl="1"/>
            <a:r>
              <a:rPr lang="en-US" altLang="zh-TW" dirty="0" smtClean="0"/>
              <a:t>cd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/ports/net/openldap-server24 ; </a:t>
            </a:r>
            <a:r>
              <a:rPr lang="en-US" altLang="zh-TW" dirty="0" smtClean="0"/>
              <a:t>make install clean</a:t>
            </a:r>
          </a:p>
          <a:p>
            <a:r>
              <a:rPr lang="en-US" altLang="zh-TW" dirty="0" err="1" smtClean="0"/>
              <a:t>slapd.conf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Blank lines and lines beginning with a pound sign (#) are ignored</a:t>
            </a:r>
          </a:p>
          <a:p>
            <a:pPr marL="400050" lvl="1" indent="0">
              <a:buNone/>
            </a:pPr>
            <a:r>
              <a:rPr lang="en-US" altLang="zh-TW" dirty="0" smtClean="0"/>
              <a:t>• Parameters and associated values are separated by whitespace characters</a:t>
            </a:r>
          </a:p>
          <a:p>
            <a:pPr marL="400050" lvl="1" indent="0">
              <a:buNone/>
            </a:pPr>
            <a:r>
              <a:rPr lang="en-US" altLang="zh-TW" dirty="0" smtClean="0"/>
              <a:t>• A line with a blank space in the first column is considered to be a continuation of the previous one.</a:t>
            </a:r>
          </a:p>
        </p:txBody>
      </p:sp>
    </p:spTree>
    <p:extLst>
      <p:ext uri="{BB962C8B-B14F-4D97-AF65-F5344CB8AC3E}">
        <p14:creationId xmlns:p14="http://schemas.microsoft.com/office/powerpoint/2010/main" val="181413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slapd.conf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5410200"/>
          </a:xfrm>
          <a:solidFill>
            <a:schemeClr val="tx1"/>
          </a:solidFill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include	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usr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/local/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etc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/schema/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core.schema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pidfile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/run/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slapd.pid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argsfile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/run/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slapd.args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loglevel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256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modulepath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usr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/local/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libexec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moduleload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back_mdb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moduleload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back_ldap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ACL rules here for global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database    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maxsize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1073741824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suffix 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"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=cc“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rootdn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	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=cc"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rootpw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	&lt;generated by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slappasswd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directory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db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-data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Indices to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maintain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index	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eq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ACL rules here for specify database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</p:txBody>
      </p:sp>
      <p:sp>
        <p:nvSpPr>
          <p:cNvPr id="3" name="左大括弧 2"/>
          <p:cNvSpPr/>
          <p:nvPr/>
        </p:nvSpPr>
        <p:spPr bwMode="auto">
          <a:xfrm>
            <a:off x="609600" y="4114800"/>
            <a:ext cx="228600" cy="2590800"/>
          </a:xfrm>
          <a:prstGeom prst="leftBrace">
            <a:avLst>
              <a:gd name="adj1" fmla="val 8333"/>
              <a:gd name="adj2" fmla="val 4921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50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Directory ACL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  <a:solidFill>
            <a:schemeClr val="tx1"/>
          </a:solidFill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access to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dn.exact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=cc"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peername.ip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=“127.0.0.1"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auth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by users none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by anonymous none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*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none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access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to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attrs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userPassword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self 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anonymous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auth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dn.base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=cc"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* none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access to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attrs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englishname,birthdate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by self 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users read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anonymous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30133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Directory ACL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057400"/>
            <a:ext cx="5622782" cy="295751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76300" y="543813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hlinkClick r:id="rId4"/>
              </a:rPr>
              <a:t>http://www.openldap.org/doc/admin24/access-control.html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4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Overlay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r>
              <a:rPr lang="en-US" altLang="zh-TW" dirty="0" smtClean="0"/>
              <a:t>Software </a:t>
            </a:r>
            <a:r>
              <a:rPr lang="en-US" altLang="zh-TW" dirty="0"/>
              <a:t>components that provide hooks to functions analogous to those provided by </a:t>
            </a:r>
            <a:r>
              <a:rPr lang="en-US" altLang="zh-TW" dirty="0" err="1"/>
              <a:t>backends</a:t>
            </a:r>
            <a:r>
              <a:rPr lang="en-US" altLang="zh-TW" dirty="0"/>
              <a:t>, which can be stacked on top of the backend calls and as callbacks on top of backend responses to alter their behavior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Frontend</a:t>
            </a:r>
          </a:p>
          <a:p>
            <a:pPr lvl="1"/>
            <a:r>
              <a:rPr lang="en-US" altLang="zh-TW" dirty="0"/>
              <a:t>handles network access and protocol processing</a:t>
            </a:r>
            <a:endParaRPr lang="en-US" altLang="zh-TW" dirty="0" smtClean="0"/>
          </a:p>
          <a:p>
            <a:r>
              <a:rPr lang="en-US" altLang="zh-TW" dirty="0" smtClean="0"/>
              <a:t>Backend</a:t>
            </a:r>
          </a:p>
          <a:p>
            <a:pPr lvl="1"/>
            <a:r>
              <a:rPr lang="en-US" altLang="zh-TW" dirty="0"/>
              <a:t>deals strictly with data storage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www.openldap.org/doc/admin24/overlays.html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https://en.wikipedia.org/wiki/OpenLDAP#Overlays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sp>
        <p:nvSpPr>
          <p:cNvPr id="6" name="圓角矩形 5"/>
          <p:cNvSpPr/>
          <p:nvPr/>
        </p:nvSpPr>
        <p:spPr bwMode="auto">
          <a:xfrm>
            <a:off x="6858000" y="3048000"/>
            <a:ext cx="1905000" cy="609600"/>
          </a:xfrm>
          <a:prstGeom prst="roundRect">
            <a:avLst>
              <a:gd name="adj" fmla="val 25810"/>
            </a:avLst>
          </a:prstGeom>
          <a:solidFill>
            <a:schemeClr val="lt1">
              <a:alpha val="94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Frontend</a:t>
            </a:r>
            <a:endParaRPr kumimoji="0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858000" y="4925242"/>
            <a:ext cx="1905000" cy="60960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Backend</a:t>
            </a:r>
            <a:endParaRPr kumimoji="0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858000" y="4081871"/>
            <a:ext cx="1905000" cy="419100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i="0" u="none" strike="noStrike" normalizeH="0" baseline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新細明體" pitchFamily="18" charset="-120"/>
              </a:rPr>
              <a:t>Overlay</a:t>
            </a:r>
            <a:endParaRPr kumimoji="0" lang="zh-TW" altLang="en-US" sz="1800" i="0" u="none" strike="noStrike" normalizeH="0" baseline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新細明體" pitchFamily="18" charset="-120"/>
            </a:endParaRPr>
          </a:p>
        </p:txBody>
      </p:sp>
      <p:cxnSp>
        <p:nvCxnSpPr>
          <p:cNvPr id="22" name="直線單箭頭接點 21"/>
          <p:cNvCxnSpPr/>
          <p:nvPr/>
        </p:nvCxnSpPr>
        <p:spPr bwMode="auto">
          <a:xfrm>
            <a:off x="7239000" y="3657600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直線單箭頭接點 22"/>
          <p:cNvCxnSpPr/>
          <p:nvPr/>
        </p:nvCxnSpPr>
        <p:spPr bwMode="auto">
          <a:xfrm>
            <a:off x="7239000" y="4500971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直線單箭頭接點 24"/>
          <p:cNvCxnSpPr/>
          <p:nvPr/>
        </p:nvCxnSpPr>
        <p:spPr bwMode="auto">
          <a:xfrm flipV="1">
            <a:off x="8305800" y="4500971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直線單箭頭接點 25"/>
          <p:cNvCxnSpPr/>
          <p:nvPr/>
        </p:nvCxnSpPr>
        <p:spPr bwMode="auto">
          <a:xfrm flipV="1">
            <a:off x="8273143" y="3657600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548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irectory 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ervice?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Directory Service </a:t>
            </a:r>
            <a:r>
              <a:rPr lang="en-US" altLang="zh-TW" dirty="0" smtClean="0"/>
              <a:t>(</a:t>
            </a:r>
            <a:r>
              <a:rPr lang="zh-TW" altLang="en-US" dirty="0"/>
              <a:t>目錄</a:t>
            </a:r>
            <a:r>
              <a:rPr lang="zh-TW" altLang="en-US" dirty="0" smtClean="0"/>
              <a:t>服務</a:t>
            </a:r>
            <a:r>
              <a:rPr lang="en-US" altLang="zh-TW" dirty="0" smtClean="0"/>
              <a:t>)</a:t>
            </a:r>
          </a:p>
          <a:p>
            <a:pPr lvl="1" indent="-342900"/>
            <a:r>
              <a:rPr lang="en-US" altLang="zh-TW" dirty="0" smtClean="0"/>
              <a:t>H</a:t>
            </a:r>
            <a:r>
              <a:rPr lang="en-US" altLang="zh-TW" dirty="0" smtClean="0"/>
              <a:t>ighly </a:t>
            </a:r>
            <a:r>
              <a:rPr lang="en-US" altLang="zh-TW" dirty="0" smtClean="0"/>
              <a:t>optimized for reads.</a:t>
            </a:r>
          </a:p>
          <a:p>
            <a:pPr lvl="1" indent="-342900"/>
            <a:r>
              <a:rPr lang="en-US" altLang="zh-TW" dirty="0" smtClean="0"/>
              <a:t>Implements </a:t>
            </a:r>
            <a:r>
              <a:rPr lang="en-US" altLang="zh-TW" dirty="0" smtClean="0"/>
              <a:t>a distributed model for storing information</a:t>
            </a:r>
            <a:r>
              <a:rPr lang="en-US" altLang="zh-TW" dirty="0" smtClean="0"/>
              <a:t>.</a:t>
            </a:r>
          </a:p>
          <a:p>
            <a:pPr lvl="1" indent="-342900"/>
            <a:r>
              <a:rPr lang="en-US" altLang="zh-TW" dirty="0" smtClean="0"/>
              <a:t>Can extend the type of information it stores</a:t>
            </a:r>
            <a:endParaRPr lang="en-US" altLang="zh-TW" dirty="0" smtClean="0"/>
          </a:p>
          <a:p>
            <a:pPr lvl="1" indent="-342900"/>
            <a:r>
              <a:rPr lang="en-US" altLang="zh-TW" dirty="0" smtClean="0"/>
              <a:t>Has </a:t>
            </a:r>
            <a:r>
              <a:rPr lang="en-US" altLang="zh-TW" dirty="0" smtClean="0"/>
              <a:t>advanced search capabilities.</a:t>
            </a:r>
          </a:p>
          <a:p>
            <a:pPr lvl="1" indent="-342900"/>
            <a:r>
              <a:rPr lang="en-US" altLang="zh-TW" dirty="0" smtClean="0"/>
              <a:t>Has </a:t>
            </a:r>
            <a:r>
              <a:rPr lang="en-US" altLang="zh-TW" dirty="0" smtClean="0"/>
              <a:t>loosely consistent replication among </a:t>
            </a:r>
            <a:r>
              <a:rPr lang="en-US" altLang="zh-TW" dirty="0" smtClean="0"/>
              <a:t>directory </a:t>
            </a:r>
            <a:r>
              <a:rPr lang="en-US" altLang="zh-TW" dirty="0" smtClean="0"/>
              <a:t>servers.</a:t>
            </a:r>
          </a:p>
          <a:p>
            <a:r>
              <a:rPr lang="en-US" altLang="zh-TW" dirty="0" smtClean="0"/>
              <a:t>Domain Name Service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4191000"/>
            <a:ext cx="3886200" cy="211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Overlay - </a:t>
            </a:r>
            <a:r>
              <a:rPr lang="en-US" altLang="zh-TW" dirty="0" err="1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685800"/>
          </a:xfrm>
        </p:spPr>
        <p:txBody>
          <a:bodyPr/>
          <a:lstStyle/>
          <a:p>
            <a:r>
              <a:rPr lang="en-US" altLang="zh-TW" dirty="0" smtClean="0"/>
              <a:t>Membership</a:t>
            </a:r>
          </a:p>
        </p:txBody>
      </p:sp>
      <p:sp>
        <p:nvSpPr>
          <p:cNvPr id="6" name="矩形 5"/>
          <p:cNvSpPr/>
          <p:nvPr/>
        </p:nvSpPr>
        <p:spPr>
          <a:xfrm>
            <a:off x="4832535" y="4350262"/>
            <a:ext cx="4172437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dirty="0" smtClean="0"/>
              <a:t>objectClass</a:t>
            </a:r>
            <a:r>
              <a:rPr lang="zh-TW" altLang="en-US" dirty="0"/>
              <a:t>: posixGroup</a:t>
            </a:r>
          </a:p>
          <a:p>
            <a:r>
              <a:rPr lang="zh-TW" altLang="en-US" dirty="0"/>
              <a:t>objectClass: top</a:t>
            </a:r>
          </a:p>
          <a:p>
            <a:r>
              <a:rPr lang="zh-TW" altLang="en-US" dirty="0" smtClean="0"/>
              <a:t>cn</a:t>
            </a:r>
            <a:r>
              <a:rPr lang="zh-TW" altLang="en-US" dirty="0"/>
              <a:t>: </a:t>
            </a:r>
            <a:r>
              <a:rPr lang="en-US" altLang="zh-TW" dirty="0" err="1" smtClean="0"/>
              <a:t>nata</a:t>
            </a:r>
            <a:endParaRPr lang="en-US" altLang="zh-TW" dirty="0" smtClean="0"/>
          </a:p>
          <a:p>
            <a:r>
              <a:rPr lang="zh-TW" altLang="en-US" dirty="0" smtClean="0"/>
              <a:t>displayName</a:t>
            </a:r>
            <a:r>
              <a:rPr lang="zh-TW" altLang="en-US" dirty="0"/>
              <a:t>: </a:t>
            </a:r>
            <a:r>
              <a:rPr lang="en-US" altLang="zh-TW" dirty="0" err="1" smtClean="0"/>
              <a:t>nata</a:t>
            </a:r>
            <a:endParaRPr lang="zh-TW" altLang="en-US" dirty="0"/>
          </a:p>
          <a:p>
            <a:r>
              <a:rPr lang="zh-TW" altLang="en-US" dirty="0"/>
              <a:t>description: Domain Unix group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gidNumber: </a:t>
            </a:r>
            <a:r>
              <a:rPr lang="en-US" altLang="zh-TW" dirty="0" smtClean="0">
                <a:solidFill>
                  <a:srgbClr val="FF0000"/>
                </a:solidFill>
              </a:rPr>
              <a:t>1234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5105400" y="838200"/>
            <a:ext cx="1341190" cy="39494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5067300" y="1530247"/>
            <a:ext cx="1417390" cy="4068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5086350" y="2177277"/>
            <a:ext cx="1379290" cy="41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4152429" y="2821416"/>
            <a:ext cx="1251588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圓角矩形 10"/>
          <p:cNvSpPr/>
          <p:nvPr/>
        </p:nvSpPr>
        <p:spPr bwMode="auto">
          <a:xfrm>
            <a:off x="5512637" y="2821417"/>
            <a:ext cx="1143032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圓角矩形 11"/>
          <p:cNvSpPr/>
          <p:nvPr/>
        </p:nvSpPr>
        <p:spPr bwMode="auto">
          <a:xfrm>
            <a:off x="2819400" y="3657600"/>
            <a:ext cx="1023851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3" name="直線單箭頭接點 12"/>
          <p:cNvCxnSpPr>
            <a:stCxn id="7" idx="2"/>
            <a:endCxn id="8" idx="0"/>
          </p:cNvCxnSpPr>
          <p:nvPr/>
        </p:nvCxnSpPr>
        <p:spPr bwMode="auto">
          <a:xfrm>
            <a:off x="5775995" y="1233142"/>
            <a:ext cx="0" cy="29710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8" idx="2"/>
            <a:endCxn id="9" idx="0"/>
          </p:cNvCxnSpPr>
          <p:nvPr/>
        </p:nvCxnSpPr>
        <p:spPr bwMode="auto">
          <a:xfrm>
            <a:off x="5775995" y="1937117"/>
            <a:ext cx="0" cy="240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9" idx="2"/>
            <a:endCxn id="11" idx="0"/>
          </p:cNvCxnSpPr>
          <p:nvPr/>
        </p:nvCxnSpPr>
        <p:spPr bwMode="auto">
          <a:xfrm>
            <a:off x="5775995" y="2587397"/>
            <a:ext cx="308158" cy="2340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線單箭頭接點 15"/>
          <p:cNvCxnSpPr>
            <a:stCxn id="10" idx="2"/>
            <a:endCxn id="12" idx="0"/>
          </p:cNvCxnSpPr>
          <p:nvPr/>
        </p:nvCxnSpPr>
        <p:spPr bwMode="auto">
          <a:xfrm flipH="1">
            <a:off x="3331326" y="3342029"/>
            <a:ext cx="1446897" cy="31557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9" idx="2"/>
            <a:endCxn id="10" idx="0"/>
          </p:cNvCxnSpPr>
          <p:nvPr/>
        </p:nvCxnSpPr>
        <p:spPr bwMode="auto">
          <a:xfrm flipH="1">
            <a:off x="4778223" y="2587397"/>
            <a:ext cx="997772" cy="2340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圓角矩形 18"/>
          <p:cNvSpPr/>
          <p:nvPr/>
        </p:nvSpPr>
        <p:spPr bwMode="auto">
          <a:xfrm>
            <a:off x="5972764" y="3649218"/>
            <a:ext cx="1023851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1" name="直線單箭頭接點 20"/>
          <p:cNvCxnSpPr>
            <a:stCxn id="11" idx="2"/>
            <a:endCxn id="19" idx="0"/>
          </p:cNvCxnSpPr>
          <p:nvPr/>
        </p:nvCxnSpPr>
        <p:spPr bwMode="auto">
          <a:xfrm>
            <a:off x="6084153" y="3342030"/>
            <a:ext cx="400537" cy="3071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矩形 23"/>
          <p:cNvSpPr/>
          <p:nvPr/>
        </p:nvSpPr>
        <p:spPr>
          <a:xfrm>
            <a:off x="604226" y="4350262"/>
            <a:ext cx="4172437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dirty="0" smtClean="0"/>
              <a:t>objectClass</a:t>
            </a:r>
            <a:r>
              <a:rPr lang="zh-TW" altLang="en-US" dirty="0"/>
              <a:t>: posixGroup</a:t>
            </a:r>
          </a:p>
          <a:p>
            <a:r>
              <a:rPr lang="zh-TW" altLang="en-US" dirty="0"/>
              <a:t>objectClass: </a:t>
            </a:r>
            <a:r>
              <a:rPr lang="zh-TW" altLang="en-US" dirty="0" smtClean="0"/>
              <a:t>top</a:t>
            </a:r>
            <a:endParaRPr lang="en-US" altLang="zh-TW" dirty="0" smtClean="0"/>
          </a:p>
          <a:p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/>
              <a:t>posixAccount</a:t>
            </a:r>
            <a:endParaRPr lang="zh-TW" altLang="en-US" dirty="0"/>
          </a:p>
          <a:p>
            <a:r>
              <a:rPr lang="zh-TW" altLang="en-US" dirty="0" smtClean="0"/>
              <a:t>cn</a:t>
            </a:r>
            <a:r>
              <a:rPr lang="zh-TW" altLang="en-US" dirty="0"/>
              <a:t>: </a:t>
            </a:r>
            <a:r>
              <a:rPr lang="en-US" altLang="zh-TW" dirty="0" err="1" smtClean="0"/>
              <a:t>tzute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gidNumber</a:t>
            </a:r>
            <a:r>
              <a:rPr lang="zh-TW" altLang="en-US" dirty="0">
                <a:solidFill>
                  <a:srgbClr val="FF0000"/>
                </a:solidFill>
              </a:rPr>
              <a:t>: </a:t>
            </a:r>
            <a:r>
              <a:rPr lang="zh-TW" altLang="en-US" dirty="0" smtClean="0">
                <a:solidFill>
                  <a:srgbClr val="FF0000"/>
                </a:solidFill>
              </a:rPr>
              <a:t>1</a:t>
            </a:r>
            <a:r>
              <a:rPr lang="en-US" altLang="zh-TW" dirty="0" smtClean="0">
                <a:solidFill>
                  <a:srgbClr val="FF0000"/>
                </a:solidFill>
              </a:rPr>
              <a:t>234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Overlay - </a:t>
            </a:r>
            <a:r>
              <a:rPr lang="en-US" altLang="zh-TW" dirty="0" err="1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smtClean="0"/>
              <a:t>Installation</a:t>
            </a:r>
          </a:p>
          <a:p>
            <a:pPr lvl="1"/>
            <a:r>
              <a:rPr lang="en-US" altLang="zh-TW" dirty="0"/>
              <a:t>Ports</a:t>
            </a:r>
          </a:p>
          <a:p>
            <a:pPr lvl="1"/>
            <a:r>
              <a:rPr lang="en-US" altLang="zh-TW" dirty="0" smtClean="0"/>
              <a:t>make 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 -&gt; enable option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2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://www.openldap.org/doc/admin24/overlays.html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807494"/>
            <a:ext cx="7382486" cy="267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4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Overlay - </a:t>
            </a:r>
            <a:r>
              <a:rPr lang="en-US" altLang="zh-TW" dirty="0" err="1" smtClean="0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err="1" smtClean="0"/>
              <a:t>slapd.conf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restart </a:t>
            </a:r>
            <a:r>
              <a:rPr lang="en-US" altLang="zh-TW" dirty="0" err="1" smtClean="0"/>
              <a:t>slapd</a:t>
            </a:r>
            <a:endParaRPr lang="en-US" altLang="zh-TW" dirty="0" smtClean="0"/>
          </a:p>
          <a:p>
            <a:r>
              <a:rPr lang="en-US" altLang="zh-TW" dirty="0" smtClean="0"/>
              <a:t>Schema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2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://www.openldap.org/doc/admin24/overlays.html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25" y="1981200"/>
            <a:ext cx="8134350" cy="704850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809625" y="3733800"/>
            <a:ext cx="7953375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dn: cn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nata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,ou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Member</a:t>
            </a:r>
            <a:r>
              <a:rPr lang="zh-TW" altLang="zh-TW" sz="20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Group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,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lvl="0"/>
            <a:r>
              <a:rPr lang="zh-TW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objectclass</a:t>
            </a:r>
            <a:r>
              <a:rPr lang="zh-TW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: groupOfNames </a:t>
            </a:r>
            <a:endParaRPr lang="en-US" altLang="zh-TW" sz="20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lvl="0"/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nata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zh-TW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member</a:t>
            </a:r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tzute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,ou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=People,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zh-TW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4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r>
              <a:rPr lang="en-US" altLang="zh-TW" dirty="0" err="1"/>
              <a:t>OpenLDAP</a:t>
            </a:r>
            <a:r>
              <a:rPr lang="en-US" altLang="zh-TW" dirty="0"/>
              <a:t> version </a:t>
            </a:r>
            <a:r>
              <a:rPr lang="en-US" altLang="zh-TW" dirty="0" smtClean="0"/>
              <a:t>2.3 -&gt; </a:t>
            </a:r>
            <a:r>
              <a:rPr lang="en-US" altLang="zh-TW" dirty="0"/>
              <a:t>new feature</a:t>
            </a:r>
            <a:endParaRPr lang="en-US" altLang="zh-TW" dirty="0" smtClean="0"/>
          </a:p>
          <a:p>
            <a:r>
              <a:rPr lang="en-US" altLang="zh-TW" dirty="0" err="1" smtClean="0"/>
              <a:t>OpenLDAP</a:t>
            </a:r>
            <a:r>
              <a:rPr lang="en-US" altLang="zh-TW" dirty="0" smtClean="0"/>
              <a:t> version 2.4 -&gt; </a:t>
            </a:r>
            <a:r>
              <a:rPr lang="en-US" altLang="zh-TW" dirty="0"/>
              <a:t>still </a:t>
            </a:r>
            <a:r>
              <a:rPr lang="en-US" altLang="zh-TW" dirty="0" smtClean="0"/>
              <a:t>optional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Uses </a:t>
            </a:r>
            <a:r>
              <a:rPr lang="en-US" altLang="zh-TW" dirty="0"/>
              <a:t>a configuration DIT </a:t>
            </a:r>
            <a:r>
              <a:rPr lang="en-US" altLang="zh-TW" dirty="0" smtClean="0"/>
              <a:t>to </a:t>
            </a:r>
            <a:r>
              <a:rPr lang="en-US" altLang="zh-TW" dirty="0"/>
              <a:t>control the operational </a:t>
            </a:r>
            <a:r>
              <a:rPr lang="en-US" altLang="zh-TW" dirty="0" smtClean="0"/>
              <a:t>configuration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odifying </a:t>
            </a:r>
            <a:r>
              <a:rPr lang="en-US" altLang="zh-TW" dirty="0"/>
              <a:t>entries in this DIT </a:t>
            </a:r>
            <a:r>
              <a:rPr lang="en-US" altLang="zh-TW" dirty="0" smtClean="0"/>
              <a:t>immediate </a:t>
            </a:r>
            <a:r>
              <a:rPr lang="en-US" altLang="zh-TW" dirty="0"/>
              <a:t>changes to </a:t>
            </a:r>
            <a:r>
              <a:rPr lang="en-US" altLang="zh-TW" dirty="0" err="1"/>
              <a:t>slapd's</a:t>
            </a:r>
            <a:r>
              <a:rPr lang="en-US" altLang="zh-TW" dirty="0"/>
              <a:t> operational</a:t>
            </a: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endParaRPr lang="en-US" altLang="zh-TW" dirty="0">
              <a:hlinkClick r:id="rId3"/>
            </a:endParaRPr>
          </a:p>
          <a:p>
            <a:pPr marL="0" indent="0">
              <a:buNone/>
            </a:pPr>
            <a:r>
              <a:rPr lang="zh-TW" altLang="en-US" dirty="0" smtClean="0">
                <a:hlinkClick r:id="rId3"/>
              </a:rPr>
              <a:t>https</a:t>
            </a:r>
            <a:r>
              <a:rPr lang="zh-TW" altLang="en-US" dirty="0">
                <a:hlinkClick r:id="rId3"/>
              </a:rPr>
              <a:t>://www.openldap.org/doc/admin24/slapdconf2</a:t>
            </a:r>
            <a:r>
              <a:rPr lang="zh-TW" altLang="en-US" dirty="0" smtClean="0">
                <a:hlinkClick r:id="rId3"/>
              </a:rPr>
              <a:t>.html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http://www.zytrax.com/books/ldap/ch6/slapd-config.html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6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219200"/>
            <a:ext cx="5962650" cy="539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84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239000" cy="5105400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# 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,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mdb,cn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olcMdbConfig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olcDbDirectory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/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db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-data/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olcSuffix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 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olcAddContentAcl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FALSE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olcLastMod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TRUE</a:t>
            </a: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olcMaxDerefDepth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15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olcReadOnly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FALSE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olcRootDN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olcRootPW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 password</a:t>
            </a:r>
            <a:endParaRPr lang="zh-TW" altLang="en-US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36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Enable </a:t>
            </a:r>
            <a:r>
              <a:rPr lang="en-US" altLang="zh-TW" dirty="0" err="1" smtClean="0"/>
              <a:t>slapd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slapd_enable</a:t>
            </a:r>
            <a:r>
              <a:rPr lang="en-US" altLang="zh-TW" dirty="0" smtClean="0"/>
              <a:t>=“YES”</a:t>
            </a:r>
          </a:p>
          <a:p>
            <a:pPr lvl="1"/>
            <a:r>
              <a:rPr lang="en-US" altLang="zh-TW" dirty="0" err="1" smtClean="0"/>
              <a:t>slapd_flags</a:t>
            </a:r>
            <a:r>
              <a:rPr lang="en-US" altLang="zh-TW" dirty="0" smtClean="0"/>
              <a:t> for specific options</a:t>
            </a:r>
          </a:p>
          <a:p>
            <a:pPr lvl="1"/>
            <a:endParaRPr lang="en-US" altLang="zh-TW" dirty="0" smtClean="0"/>
          </a:p>
          <a:p>
            <a:r>
              <a:rPr lang="en-US" altLang="zh-TW" dirty="0"/>
              <a:t>s</a:t>
            </a:r>
            <a:r>
              <a:rPr lang="en-US" altLang="zh-TW" dirty="0" smtClean="0"/>
              <a:t>ervice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start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http://www.openldap.org/doc/admin24/runningslapd.html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1110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Slapd</a:t>
            </a:r>
            <a:r>
              <a:rPr lang="en-US" altLang="zh-TW" dirty="0" smtClean="0"/>
              <a:t> 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slapcat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reads records from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 and writes them to a file or standard output</a:t>
            </a:r>
          </a:p>
          <a:p>
            <a:r>
              <a:rPr lang="en-US" altLang="zh-TW" dirty="0" err="1" smtClean="0"/>
              <a:t>slapadd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reads LDIF entries from a file or standard input and writes the new records to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</a:t>
            </a:r>
          </a:p>
          <a:p>
            <a:r>
              <a:rPr lang="en-US" altLang="zh-TW" dirty="0" err="1" smtClean="0"/>
              <a:t>slapindex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regenerates the indexes In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</a:t>
            </a:r>
          </a:p>
          <a:p>
            <a:r>
              <a:rPr lang="en-US" altLang="zh-TW" dirty="0" err="1" smtClean="0"/>
              <a:t>slappasswd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generates a password hash suitable for use as an </a:t>
            </a:r>
            <a:r>
              <a:rPr lang="en-US" altLang="zh-TW" dirty="0" err="1" smtClean="0"/>
              <a:t>Lq</a:t>
            </a:r>
            <a:r>
              <a:rPr lang="en-US" altLang="zh-TW" dirty="0" smtClean="0"/>
              <a:t> in </a:t>
            </a:r>
            <a:r>
              <a:rPr lang="en-US" altLang="zh-TW" dirty="0" err="1" smtClean="0"/>
              <a:t>slapd.conf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43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issues LDAP search queries to directory servers</a:t>
            </a:r>
          </a:p>
          <a:p>
            <a:r>
              <a:rPr lang="en-US" altLang="zh-TW" dirty="0" err="1" smtClean="0"/>
              <a:t>ldapadd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ldapmodify</a:t>
            </a:r>
            <a:endParaRPr lang="en-US" altLang="zh-TW" dirty="0"/>
          </a:p>
          <a:p>
            <a:pPr marL="400050" lvl="1" indent="0">
              <a:buNone/>
            </a:pPr>
            <a:r>
              <a:rPr lang="en-US" altLang="zh-TW" dirty="0" smtClean="0"/>
              <a:t>• These tools send updates to directory servers</a:t>
            </a:r>
          </a:p>
          <a:p>
            <a:r>
              <a:rPr lang="en-US" altLang="zh-TW" dirty="0" err="1" smtClean="0"/>
              <a:t>ldapcompare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asks a directory server to compare two values</a:t>
            </a:r>
          </a:p>
          <a:p>
            <a:r>
              <a:rPr lang="en-US" altLang="zh-TW" dirty="0" err="1" smtClean="0"/>
              <a:t>ldapdelete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deletes entries from an LDAP directory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447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Options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-b </a:t>
            </a:r>
            <a:r>
              <a:rPr lang="en-US" altLang="zh-TW" dirty="0" err="1" smtClean="0">
                <a:latin typeface="Consolas" panose="020B0609020204030204" pitchFamily="49" charset="0"/>
              </a:rPr>
              <a:t>searchbase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-s {</a:t>
            </a:r>
            <a:r>
              <a:rPr lang="en-US" altLang="zh-TW" dirty="0" err="1">
                <a:latin typeface="Consolas" panose="020B0609020204030204" pitchFamily="49" charset="0"/>
              </a:rPr>
              <a:t>base|one|sub|children</a:t>
            </a:r>
            <a:r>
              <a:rPr lang="en-US" altLang="zh-TW" dirty="0" smtClean="0">
                <a:latin typeface="Consolas" panose="020B0609020204030204" pitchFamily="49" charset="0"/>
              </a:rPr>
              <a:t>}	#</a:t>
            </a:r>
            <a:r>
              <a:rPr lang="en-US" altLang="zh-TW" dirty="0" err="1" smtClean="0">
                <a:latin typeface="Consolas" panose="020B0609020204030204" pitchFamily="49" charset="0"/>
              </a:rPr>
              <a:t>defult</a:t>
            </a:r>
            <a:r>
              <a:rPr lang="en-US" altLang="zh-TW" dirty="0" smtClean="0">
                <a:latin typeface="Consolas" panose="020B0609020204030204" pitchFamily="49" charset="0"/>
              </a:rPr>
              <a:t> is sub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-D </a:t>
            </a:r>
            <a:r>
              <a:rPr lang="en-US" altLang="zh-TW" dirty="0" err="1" smtClean="0">
                <a:latin typeface="Consolas" panose="020B0609020204030204" pitchFamily="49" charset="0"/>
              </a:rPr>
              <a:t>binddn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-x      </a:t>
            </a:r>
            <a:r>
              <a:rPr lang="en-US" altLang="zh-TW" dirty="0" smtClean="0">
                <a:latin typeface="Consolas" panose="020B0609020204030204" pitchFamily="49" charset="0"/>
              </a:rPr>
              <a:t>#Use </a:t>
            </a:r>
            <a:r>
              <a:rPr lang="en-US" altLang="zh-TW" dirty="0">
                <a:latin typeface="Consolas" panose="020B0609020204030204" pitchFamily="49" charset="0"/>
              </a:rPr>
              <a:t>simple authentication instead of SASL</a:t>
            </a:r>
            <a:r>
              <a:rPr lang="en-US" altLang="zh-TW" dirty="0" smtClean="0">
                <a:latin typeface="Consolas" panose="020B0609020204030204" pitchFamily="49" charset="0"/>
              </a:rPr>
              <a:t>.</a:t>
            </a: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-W </a:t>
            </a:r>
            <a:r>
              <a:rPr lang="en-US" altLang="zh-TW" dirty="0" smtClean="0">
                <a:latin typeface="Consolas" panose="020B0609020204030204" pitchFamily="49" charset="0"/>
              </a:rPr>
              <a:t>	#password </a:t>
            </a:r>
            <a:r>
              <a:rPr lang="en-US" altLang="zh-TW" dirty="0">
                <a:latin typeface="Consolas" panose="020B0609020204030204" pitchFamily="49" charset="0"/>
              </a:rPr>
              <a:t>for simple </a:t>
            </a:r>
            <a:r>
              <a:rPr lang="en-US" altLang="zh-TW" dirty="0" smtClean="0">
                <a:latin typeface="Consolas" panose="020B0609020204030204" pitchFamily="49" charset="0"/>
              </a:rPr>
              <a:t>authentication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-H </a:t>
            </a:r>
            <a:r>
              <a:rPr lang="en-US" altLang="zh-TW" dirty="0" err="1" smtClean="0">
                <a:latin typeface="Consolas" panose="020B0609020204030204" pitchFamily="49" charset="0"/>
              </a:rPr>
              <a:t>ldapuri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r>
              <a:rPr lang="en-US" altLang="zh-TW" dirty="0" err="1"/>
              <a:t>ldapsearch</a:t>
            </a:r>
            <a:r>
              <a:rPr lang="en-US" altLang="zh-TW" dirty="0"/>
              <a:t> [options] </a:t>
            </a:r>
            <a:r>
              <a:rPr lang="en-US" altLang="zh-TW" dirty="0" smtClean="0"/>
              <a:t>filter</a:t>
            </a: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default filter, (</a:t>
            </a:r>
            <a:r>
              <a:rPr lang="en-US" altLang="zh-TW" dirty="0" err="1">
                <a:latin typeface="Consolas" panose="020B0609020204030204" pitchFamily="49" charset="0"/>
              </a:rPr>
              <a:t>objectClass</a:t>
            </a:r>
            <a:r>
              <a:rPr lang="en-US" altLang="zh-TW" dirty="0">
                <a:latin typeface="Consolas" panose="020B0609020204030204" pitchFamily="49" charset="0"/>
              </a:rPr>
              <a:t>=*)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 err="1" smtClean="0">
                <a:latin typeface="Consolas" panose="020B0609020204030204" pitchFamily="49" charset="0"/>
              </a:rPr>
              <a:t>ldapsearch</a:t>
            </a:r>
            <a:r>
              <a:rPr lang="en-US" altLang="zh-TW" dirty="0" smtClean="0">
                <a:latin typeface="Consolas" panose="020B0609020204030204" pitchFamily="49" charset="0"/>
              </a:rPr>
              <a:t> -H ldap://</a:t>
            </a:r>
            <a:r>
              <a:rPr lang="en-US" altLang="zh-TW" dirty="0" smtClean="0">
                <a:latin typeface="Consolas" panose="020B0609020204030204" pitchFamily="49" charset="0"/>
              </a:rPr>
              <a:t>ldap.na.nctucs.cc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	-</a:t>
            </a:r>
            <a:r>
              <a:rPr lang="en-US" altLang="zh-TW" dirty="0" smtClean="0">
                <a:latin typeface="Consolas" panose="020B0609020204030204" pitchFamily="49" charset="0"/>
              </a:rPr>
              <a:t>D “</a:t>
            </a:r>
            <a:r>
              <a:rPr lang="en-US" altLang="zh-TW" dirty="0" err="1" smtClean="0">
                <a:latin typeface="Consolas" panose="020B0609020204030204" pitchFamily="49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tzute,dc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na,dc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</a:rPr>
              <a:t>=cc” 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	-</a:t>
            </a:r>
            <a:r>
              <a:rPr lang="en-US" altLang="zh-TW" dirty="0" smtClean="0">
                <a:latin typeface="Consolas" panose="020B0609020204030204" pitchFamily="49" charset="0"/>
              </a:rPr>
              <a:t>b “</a:t>
            </a:r>
            <a:r>
              <a:rPr lang="en-US" altLang="zh-TW" dirty="0" smtClean="0">
                <a:latin typeface="Consolas" panose="020B0609020204030204" pitchFamily="49" charset="0"/>
              </a:rPr>
              <a:t>dc=</a:t>
            </a:r>
            <a:r>
              <a:rPr lang="en-US" altLang="zh-TW" dirty="0" err="1" smtClean="0">
                <a:latin typeface="Consolas" panose="020B0609020204030204" pitchFamily="49" charset="0"/>
              </a:rPr>
              <a:t>na,dc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</a:rPr>
              <a:t>=cc” </a:t>
            </a:r>
            <a:r>
              <a:rPr lang="en-US" altLang="zh-TW" dirty="0" smtClean="0">
                <a:latin typeface="Consolas" panose="020B0609020204030204" pitchFamily="49" charset="0"/>
              </a:rPr>
              <a:t>-s one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man </a:t>
            </a:r>
            <a:r>
              <a:rPr lang="en-US" altLang="zh-TW" dirty="0" err="1" smtClean="0">
                <a:latin typeface="Consolas" panose="020B0609020204030204" pitchFamily="49" charset="0"/>
              </a:rPr>
              <a:t>ldapsearch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7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LDAP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4572000" y="2667000"/>
            <a:ext cx="4500410" cy="2209800"/>
            <a:chOff x="5105400" y="2667000"/>
            <a:chExt cx="3967010" cy="2247900"/>
          </a:xfrm>
        </p:grpSpPr>
        <p:pic>
          <p:nvPicPr>
            <p:cNvPr id="4" name="內容版面配置區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204"/>
            <a:stretch/>
          </p:blipFill>
          <p:spPr bwMode="auto">
            <a:xfrm>
              <a:off x="6781800" y="2667000"/>
              <a:ext cx="2290610" cy="224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內容版面配置區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5752"/>
            <a:stretch/>
          </p:blipFill>
          <p:spPr bwMode="auto">
            <a:xfrm>
              <a:off x="5105400" y="2667000"/>
              <a:ext cx="1676400" cy="224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內容版面配置區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37" t="88136" r="39012"/>
            <a:stretch/>
          </p:blipFill>
          <p:spPr bwMode="auto">
            <a:xfrm>
              <a:off x="6393580" y="4643437"/>
              <a:ext cx="1143000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Lightweight Directory Access Protocol (</a:t>
            </a:r>
            <a:r>
              <a:rPr lang="en-US" altLang="zh-TW" dirty="0" smtClean="0"/>
              <a:t>LDAP)</a:t>
            </a:r>
          </a:p>
          <a:p>
            <a:pPr lvl="1"/>
            <a:r>
              <a:rPr lang="en-US" altLang="zh-TW" dirty="0" smtClean="0"/>
              <a:t>LDAP </a:t>
            </a:r>
            <a:r>
              <a:rPr lang="en-US" altLang="zh-TW" dirty="0" smtClean="0"/>
              <a:t>v3: RFC 3377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RFC </a:t>
            </a:r>
            <a:r>
              <a:rPr lang="en-US" altLang="zh-TW" dirty="0" smtClean="0"/>
              <a:t>2251-2256, 2829, 2830, </a:t>
            </a:r>
            <a:r>
              <a:rPr lang="en-US" altLang="zh-TW" dirty="0" smtClean="0"/>
              <a:t>3377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 Why </a:t>
            </a:r>
            <a:r>
              <a:rPr lang="en-US" altLang="zh-TW" dirty="0" smtClean="0">
                <a:solidFill>
                  <a:srgbClr val="FF0000"/>
                </a:solidFill>
              </a:rPr>
              <a:t>L</a:t>
            </a:r>
            <a:r>
              <a:rPr lang="en-US" altLang="zh-TW" dirty="0" smtClean="0"/>
              <a:t>DAP is </a:t>
            </a:r>
            <a:r>
              <a:rPr lang="en-US" altLang="zh-TW" dirty="0" smtClean="0"/>
              <a:t>lightweight</a:t>
            </a:r>
          </a:p>
          <a:p>
            <a:pPr lvl="1"/>
            <a:r>
              <a:rPr lang="en-US" altLang="zh-TW" dirty="0" smtClean="0"/>
              <a:t>subset </a:t>
            </a:r>
            <a:r>
              <a:rPr lang="en-US" altLang="zh-TW" dirty="0" smtClean="0"/>
              <a:t>of X.500</a:t>
            </a:r>
          </a:p>
          <a:p>
            <a:pPr lvl="1"/>
            <a:r>
              <a:rPr lang="en-US" altLang="zh-TW" dirty="0" smtClean="0"/>
              <a:t>X.500 </a:t>
            </a:r>
            <a:r>
              <a:rPr lang="en-US" altLang="zh-TW" dirty="0" smtClean="0"/>
              <a:t>is based </a:t>
            </a:r>
            <a:r>
              <a:rPr lang="en-US" altLang="zh-TW" dirty="0" smtClean="0"/>
              <a:t>on OSI </a:t>
            </a:r>
            <a:r>
              <a:rPr lang="en-US" altLang="zh-TW" dirty="0" smtClean="0"/>
              <a:t>model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LDAP </a:t>
            </a:r>
            <a:r>
              <a:rPr lang="en-US" altLang="zh-TW" dirty="0" smtClean="0"/>
              <a:t>is based </a:t>
            </a:r>
            <a:r>
              <a:rPr lang="en-US" altLang="zh-TW" dirty="0" smtClean="0"/>
              <a:t>on </a:t>
            </a:r>
            <a:r>
              <a:rPr lang="en-US" altLang="zh-TW" dirty="0" smtClean="0"/>
              <a:t>TCP/IP model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LDAP omits many </a:t>
            </a:r>
            <a:r>
              <a:rPr lang="en-US" altLang="zh-TW" dirty="0" smtClean="0"/>
              <a:t>X.500 operations </a:t>
            </a:r>
            <a:r>
              <a:rPr lang="en-US" altLang="zh-TW" dirty="0" smtClean="0"/>
              <a:t>that are rarely used</a:t>
            </a:r>
          </a:p>
          <a:p>
            <a:pPr lvl="1"/>
            <a:r>
              <a:rPr lang="en-US" altLang="zh-TW" dirty="0" smtClean="0"/>
              <a:t>Providing a smaller and</a:t>
            </a:r>
            <a:r>
              <a:rPr lang="en-US" altLang="zh-TW" dirty="0"/>
              <a:t> </a:t>
            </a:r>
            <a:r>
              <a:rPr lang="en-US" altLang="zh-TW" dirty="0" smtClean="0"/>
              <a:t>simpler </a:t>
            </a:r>
            <a:r>
              <a:rPr lang="en-US" altLang="zh-TW" dirty="0" smtClean="0"/>
              <a:t>set of operations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79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 bwMode="auto">
          <a:xfrm>
            <a:off x="3962400" y="1447800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3930242" y="2081609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943350" y="2743200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4632995" y="3429000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3337595" y="3429000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4730504" y="4585252"/>
            <a:ext cx="1190201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" name="直線單箭頭接點 9"/>
          <p:cNvCxnSpPr>
            <a:stCxn id="4" idx="2"/>
            <a:endCxn id="5" idx="0"/>
          </p:cNvCxnSpPr>
          <p:nvPr/>
        </p:nvCxnSpPr>
        <p:spPr bwMode="auto">
          <a:xfrm>
            <a:off x="4632995" y="1800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直線單箭頭接點 10"/>
          <p:cNvCxnSpPr>
            <a:stCxn id="5" idx="2"/>
            <a:endCxn id="6" idx="0"/>
          </p:cNvCxnSpPr>
          <p:nvPr/>
        </p:nvCxnSpPr>
        <p:spPr bwMode="auto">
          <a:xfrm flipH="1">
            <a:off x="4632995" y="2444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直線單箭頭接點 11"/>
          <p:cNvCxnSpPr>
            <a:stCxn id="6" idx="2"/>
            <a:endCxn id="8" idx="0"/>
          </p:cNvCxnSpPr>
          <p:nvPr/>
        </p:nvCxnSpPr>
        <p:spPr bwMode="auto">
          <a:xfrm flipH="1">
            <a:off x="3941515" y="3109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線單箭頭接點 12"/>
          <p:cNvCxnSpPr>
            <a:stCxn id="7" idx="2"/>
            <a:endCxn id="9" idx="0"/>
          </p:cNvCxnSpPr>
          <p:nvPr/>
        </p:nvCxnSpPr>
        <p:spPr bwMode="auto">
          <a:xfrm>
            <a:off x="5276850" y="3893786"/>
            <a:ext cx="16096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6" idx="2"/>
            <a:endCxn id="7" idx="0"/>
          </p:cNvCxnSpPr>
          <p:nvPr/>
        </p:nvCxnSpPr>
        <p:spPr bwMode="auto">
          <a:xfrm>
            <a:off x="4632995" y="3109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圓角矩形 14"/>
          <p:cNvSpPr/>
          <p:nvPr/>
        </p:nvSpPr>
        <p:spPr bwMode="auto">
          <a:xfrm>
            <a:off x="3154720" y="4585252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6" name="直線單箭頭接點 15"/>
          <p:cNvCxnSpPr>
            <a:stCxn id="8" idx="2"/>
            <a:endCxn id="15" idx="0"/>
          </p:cNvCxnSpPr>
          <p:nvPr/>
        </p:nvCxnSpPr>
        <p:spPr bwMode="auto">
          <a:xfrm flipH="1">
            <a:off x="3734459" y="3893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圓角矩形 16"/>
          <p:cNvSpPr/>
          <p:nvPr/>
        </p:nvSpPr>
        <p:spPr bwMode="auto">
          <a:xfrm>
            <a:off x="1785992" y="4585252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8" name="直線單箭頭接點 17"/>
          <p:cNvCxnSpPr>
            <a:stCxn id="8" idx="2"/>
            <a:endCxn id="17" idx="0"/>
          </p:cNvCxnSpPr>
          <p:nvPr/>
        </p:nvCxnSpPr>
        <p:spPr bwMode="auto">
          <a:xfrm flipH="1">
            <a:off x="2365731" y="3893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圓角矩形 18"/>
          <p:cNvSpPr/>
          <p:nvPr/>
        </p:nvSpPr>
        <p:spPr bwMode="auto">
          <a:xfrm>
            <a:off x="6218052" y="4585252"/>
            <a:ext cx="1126747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zswu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0" name="直線單箭頭接點 19"/>
          <p:cNvCxnSpPr>
            <a:stCxn id="7" idx="2"/>
            <a:endCxn id="19" idx="0"/>
          </p:cNvCxnSpPr>
          <p:nvPr/>
        </p:nvCxnSpPr>
        <p:spPr bwMode="auto">
          <a:xfrm>
            <a:off x="5276850" y="3893786"/>
            <a:ext cx="142409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621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l</a:t>
            </a:r>
            <a:r>
              <a:rPr lang="en-US" altLang="zh-TW" dirty="0" err="1" smtClean="0"/>
              <a:t>dap.conf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 err="1">
                <a:latin typeface="Consolas" panose="020B0609020204030204" pitchFamily="49" charset="0"/>
                <a:cs typeface="Calibri" panose="020F0502020204030204" pitchFamily="34" charset="0"/>
              </a:rPr>
              <a:t>ldapsearch</a:t>
            </a:r>
            <a:r>
              <a:rPr lang="en-US" altLang="zh-TW" sz="2000" dirty="0">
                <a:latin typeface="Consolas" panose="020B0609020204030204" pitchFamily="49" charset="0"/>
                <a:cs typeface="Calibri" panose="020F0502020204030204" pitchFamily="34" charset="0"/>
              </a:rPr>
              <a:t> -H ldap://</a:t>
            </a:r>
            <a:r>
              <a:rPr lang="en-US" altLang="zh-TW" sz="2000" dirty="0" smtClean="0">
                <a:latin typeface="Consolas" panose="020B0609020204030204" pitchFamily="49" charset="0"/>
                <a:cs typeface="Calibri" panose="020F0502020204030204" pitchFamily="34" charset="0"/>
              </a:rPr>
              <a:t>ldap.na.nctucs.cc</a:t>
            </a:r>
            <a:endParaRPr lang="en-US" altLang="zh-TW" sz="2000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-</a:t>
            </a:r>
            <a:r>
              <a:rPr lang="en-US" altLang="zh-TW" dirty="0">
                <a:latin typeface="Consolas" panose="020B0609020204030204" pitchFamily="49" charset="0"/>
                <a:cs typeface="Calibri" panose="020F0502020204030204" pitchFamily="34" charset="0"/>
              </a:rPr>
              <a:t>b </a:t>
            </a: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"dc=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na,dc</a:t>
            </a: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=cc" 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tzute</a:t>
            </a:r>
            <a:endParaRPr lang="en-US" altLang="zh-TW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Edit /</a:t>
            </a:r>
            <a:r>
              <a:rPr lang="en-US" altLang="zh-TW" sz="2000" dirty="0" err="1" smtClean="0"/>
              <a:t>usr</a:t>
            </a:r>
            <a:r>
              <a:rPr lang="en-US" altLang="zh-TW" sz="2000" dirty="0" smtClean="0"/>
              <a:t>/local/</a:t>
            </a:r>
            <a:r>
              <a:rPr lang="en-US" altLang="zh-TW" sz="2000" dirty="0" err="1" smtClean="0"/>
              <a:t>etc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openldap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ldap.conf</a:t>
            </a:r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=&gt; </a:t>
            </a:r>
            <a:r>
              <a:rPr lang="en-US" altLang="zh-TW" sz="2000" dirty="0" err="1" smtClean="0"/>
              <a:t>ldapsearch</a:t>
            </a:r>
            <a:r>
              <a:rPr lang="en-US" altLang="zh-TW" sz="2000" dirty="0" smtClean="0"/>
              <a:t> -x </a:t>
            </a:r>
            <a:r>
              <a:rPr lang="en-US" altLang="zh-TW" sz="2000" dirty="0" smtClean="0"/>
              <a:t>"</a:t>
            </a:r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tzute</a:t>
            </a:r>
            <a:r>
              <a:rPr lang="en-US" altLang="zh-TW" sz="2000" dirty="0" smtClean="0"/>
              <a:t>"</a:t>
            </a:r>
            <a:endParaRPr lang="en-US" altLang="zh-TW" sz="2000" dirty="0" smtClean="0"/>
          </a:p>
          <a:p>
            <a:endParaRPr lang="zh-TW" altLang="en-US" sz="2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374" y="1295400"/>
            <a:ext cx="1607626" cy="2003273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990600" y="3505200"/>
            <a:ext cx="7086600" cy="107721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# See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</a:rPr>
              <a:t>ldap.conf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(5) for details</a:t>
            </a:r>
          </a:p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# This file should be world readable but not world writable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.</a:t>
            </a:r>
          </a:p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BASE    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en-US" altLang="zh-TW" sz="16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URI     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ldaps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://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ldap.na.nctucs.cc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45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Seach</a:t>
            </a:r>
            <a:r>
              <a:rPr lang="en-US" altLang="zh-TW" dirty="0" smtClean="0"/>
              <a:t> by </a:t>
            </a:r>
            <a:r>
              <a:rPr lang="en-US" altLang="zh-TW" dirty="0" err="1" smtClean="0"/>
              <a:t>dn</a:t>
            </a:r>
            <a:r>
              <a:rPr lang="en-US" altLang="zh-TW" dirty="0" smtClean="0"/>
              <a:t> 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Not </a:t>
            </a:r>
            <a:r>
              <a:rPr lang="en-US" altLang="zh-TW" dirty="0"/>
              <a:t>work</a:t>
            </a:r>
            <a:r>
              <a:rPr lang="en-US" altLang="zh-TW" dirty="0" smtClean="0"/>
              <a:t>!</a:t>
            </a:r>
          </a:p>
          <a:p>
            <a:r>
              <a:rPr lang="en-US" altLang="zh-TW" dirty="0" smtClean="0"/>
              <a:t>Use search base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It’s works!</a:t>
            </a:r>
          </a:p>
          <a:p>
            <a:r>
              <a:rPr lang="en-US" altLang="zh-TW" dirty="0" smtClean="0"/>
              <a:t>Why?</a:t>
            </a:r>
          </a:p>
          <a:p>
            <a:pPr lvl="1"/>
            <a:r>
              <a:rPr lang="en-US" altLang="zh-TW" dirty="0" smtClean="0"/>
              <a:t>You have get full </a:t>
            </a:r>
            <a:r>
              <a:rPr lang="en-US" altLang="zh-TW" dirty="0" err="1" smtClean="0"/>
              <a:t>dn</a:t>
            </a:r>
            <a:r>
              <a:rPr lang="en-US" altLang="zh-TW" dirty="0" smtClean="0"/>
              <a:t>, don’t need to search.</a:t>
            </a:r>
          </a:p>
          <a:p>
            <a:endParaRPr lang="en-US" altLang="zh-TW" dirty="0" smtClean="0"/>
          </a:p>
        </p:txBody>
      </p:sp>
      <p:sp>
        <p:nvSpPr>
          <p:cNvPr id="40" name="文字方塊 39"/>
          <p:cNvSpPr txBox="1"/>
          <p:nvPr/>
        </p:nvSpPr>
        <p:spPr>
          <a:xfrm>
            <a:off x="1333500" y="1905000"/>
            <a:ext cx="708660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ldapsearch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="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tzute,dc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=cc"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1333500" y="3276600"/>
            <a:ext cx="708660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ldapsearch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-b 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"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tzute,dc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=cc" 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-s base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3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searchbase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dc=</a:t>
            </a:r>
            <a:r>
              <a:rPr lang="en-US" altLang="zh-TW" dirty="0" err="1" smtClean="0">
                <a:solidFill>
                  <a:srgbClr val="FF0000"/>
                </a:solidFill>
              </a:rPr>
              <a:t>na,dc</a:t>
            </a:r>
            <a:r>
              <a:rPr lang="en-US" altLang="zh-TW" dirty="0" smtClean="0">
                <a:solidFill>
                  <a:srgbClr val="FF0000"/>
                </a:solidFill>
              </a:rPr>
              <a:t>=</a:t>
            </a:r>
            <a:r>
              <a:rPr lang="en-US" altLang="zh-TW" dirty="0" err="1" smtClean="0">
                <a:solidFill>
                  <a:srgbClr val="FF0000"/>
                </a:solidFill>
              </a:rPr>
              <a:t>nctucs,dc</a:t>
            </a:r>
            <a:r>
              <a:rPr lang="en-US" altLang="zh-TW" dirty="0" smtClean="0">
                <a:solidFill>
                  <a:srgbClr val="FF0000"/>
                </a:solidFill>
              </a:rPr>
              <a:t>=cc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=People,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dc=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na,dc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nctucs,dc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=cc</a:t>
            </a:r>
            <a:endParaRPr lang="en-US" altLang="zh-TW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3886200" y="2971800"/>
            <a:ext cx="1341190" cy="35259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圓角矩形 22"/>
          <p:cNvSpPr/>
          <p:nvPr/>
        </p:nvSpPr>
        <p:spPr bwMode="auto">
          <a:xfrm>
            <a:off x="3854042" y="3605609"/>
            <a:ext cx="1417390" cy="363240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圓角矩形 23"/>
          <p:cNvSpPr/>
          <p:nvPr/>
        </p:nvSpPr>
        <p:spPr bwMode="auto">
          <a:xfrm>
            <a:off x="3867150" y="4267200"/>
            <a:ext cx="1379290" cy="36614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圓角矩形 24"/>
          <p:cNvSpPr/>
          <p:nvPr/>
        </p:nvSpPr>
        <p:spPr bwMode="auto">
          <a:xfrm>
            <a:off x="4556795" y="4953000"/>
            <a:ext cx="1287710" cy="464786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261395" y="4953000"/>
            <a:ext cx="1207840" cy="46478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圓角矩形 26"/>
          <p:cNvSpPr/>
          <p:nvPr/>
        </p:nvSpPr>
        <p:spPr bwMode="auto">
          <a:xfrm>
            <a:off x="4654304" y="6109252"/>
            <a:ext cx="1190201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單箭頭接點 27"/>
          <p:cNvCxnSpPr>
            <a:stCxn id="22" idx="2"/>
            <a:endCxn id="23" idx="0"/>
          </p:cNvCxnSpPr>
          <p:nvPr/>
        </p:nvCxnSpPr>
        <p:spPr bwMode="auto">
          <a:xfrm>
            <a:off x="4556795" y="3324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直線單箭頭接點 28"/>
          <p:cNvCxnSpPr>
            <a:stCxn id="23" idx="2"/>
            <a:endCxn id="24" idx="0"/>
          </p:cNvCxnSpPr>
          <p:nvPr/>
        </p:nvCxnSpPr>
        <p:spPr bwMode="auto">
          <a:xfrm flipH="1">
            <a:off x="4556795" y="3968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線單箭頭接點 29"/>
          <p:cNvCxnSpPr>
            <a:stCxn id="24" idx="2"/>
            <a:endCxn id="26" idx="0"/>
          </p:cNvCxnSpPr>
          <p:nvPr/>
        </p:nvCxnSpPr>
        <p:spPr bwMode="auto">
          <a:xfrm flipH="1">
            <a:off x="3865315" y="4633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直線單箭頭接點 30"/>
          <p:cNvCxnSpPr>
            <a:stCxn id="25" idx="2"/>
            <a:endCxn id="27" idx="0"/>
          </p:cNvCxnSpPr>
          <p:nvPr/>
        </p:nvCxnSpPr>
        <p:spPr bwMode="auto">
          <a:xfrm>
            <a:off x="5200650" y="5417786"/>
            <a:ext cx="48755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直線單箭頭接點 31"/>
          <p:cNvCxnSpPr>
            <a:stCxn id="24" idx="2"/>
            <a:endCxn id="25" idx="0"/>
          </p:cNvCxnSpPr>
          <p:nvPr/>
        </p:nvCxnSpPr>
        <p:spPr bwMode="auto">
          <a:xfrm>
            <a:off x="4556795" y="4633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078520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4" name="直線單箭頭接點 33"/>
          <p:cNvCxnSpPr>
            <a:stCxn id="26" idx="2"/>
            <a:endCxn id="33" idx="0"/>
          </p:cNvCxnSpPr>
          <p:nvPr/>
        </p:nvCxnSpPr>
        <p:spPr bwMode="auto">
          <a:xfrm flipH="1">
            <a:off x="3658259" y="5417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圓角矩形 34"/>
          <p:cNvSpPr/>
          <p:nvPr/>
        </p:nvSpPr>
        <p:spPr bwMode="auto">
          <a:xfrm>
            <a:off x="1709792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6" name="直線單箭頭接點 35"/>
          <p:cNvCxnSpPr>
            <a:stCxn id="26" idx="2"/>
            <a:endCxn id="35" idx="0"/>
          </p:cNvCxnSpPr>
          <p:nvPr/>
        </p:nvCxnSpPr>
        <p:spPr bwMode="auto">
          <a:xfrm flipH="1">
            <a:off x="2289531" y="5417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圓角矩形 36"/>
          <p:cNvSpPr/>
          <p:nvPr/>
        </p:nvSpPr>
        <p:spPr bwMode="auto">
          <a:xfrm>
            <a:off x="6141852" y="6109252"/>
            <a:ext cx="109714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zswu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8" name="直線單箭頭接點 37"/>
          <p:cNvCxnSpPr>
            <a:stCxn id="25" idx="2"/>
            <a:endCxn id="37" idx="0"/>
          </p:cNvCxnSpPr>
          <p:nvPr/>
        </p:nvCxnSpPr>
        <p:spPr bwMode="auto">
          <a:xfrm>
            <a:off x="5200650" y="5417786"/>
            <a:ext cx="148977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 bwMode="auto">
          <a:xfrm>
            <a:off x="3810000" y="2819400"/>
            <a:ext cx="1551614" cy="1905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574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filter - search filter string in </a:t>
            </a:r>
            <a:r>
              <a:rPr lang="en-US" altLang="zh-TW" dirty="0" err="1" smtClean="0"/>
              <a:t>searchbase</a:t>
            </a:r>
            <a:endParaRPr lang="en-US" altLang="zh-TW" dirty="0" smtClean="0"/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</a:rPr>
              <a:t>cn</a:t>
            </a:r>
            <a:r>
              <a:rPr lang="en-US" altLang="zh-TW" dirty="0" smtClean="0">
                <a:solidFill>
                  <a:srgbClr val="FF0000"/>
                </a:solidFill>
              </a:rPr>
              <a:t>=</a:t>
            </a:r>
            <a:r>
              <a:rPr lang="en-US" altLang="zh-TW" dirty="0" err="1" smtClean="0">
                <a:solidFill>
                  <a:srgbClr val="FF0000"/>
                </a:solidFill>
              </a:rPr>
              <a:t>nata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cn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nata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-&gt; can’t find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3886200" y="2971800"/>
            <a:ext cx="1341190" cy="35259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圓角矩形 22"/>
          <p:cNvSpPr/>
          <p:nvPr/>
        </p:nvSpPr>
        <p:spPr bwMode="auto">
          <a:xfrm>
            <a:off x="3854042" y="3605609"/>
            <a:ext cx="1417390" cy="363240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圓角矩形 23"/>
          <p:cNvSpPr/>
          <p:nvPr/>
        </p:nvSpPr>
        <p:spPr bwMode="auto">
          <a:xfrm>
            <a:off x="3867150" y="4267200"/>
            <a:ext cx="1379290" cy="36614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圓角矩形 24"/>
          <p:cNvSpPr/>
          <p:nvPr/>
        </p:nvSpPr>
        <p:spPr bwMode="auto">
          <a:xfrm>
            <a:off x="4556795" y="4953000"/>
            <a:ext cx="1287710" cy="464786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261395" y="4953000"/>
            <a:ext cx="1207840" cy="46478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圓角矩形 26"/>
          <p:cNvSpPr/>
          <p:nvPr/>
        </p:nvSpPr>
        <p:spPr bwMode="auto">
          <a:xfrm>
            <a:off x="4654304" y="6109252"/>
            <a:ext cx="1190202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單箭頭接點 27"/>
          <p:cNvCxnSpPr>
            <a:stCxn id="22" idx="2"/>
            <a:endCxn id="23" idx="0"/>
          </p:cNvCxnSpPr>
          <p:nvPr/>
        </p:nvCxnSpPr>
        <p:spPr bwMode="auto">
          <a:xfrm>
            <a:off x="4556795" y="3324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直線單箭頭接點 28"/>
          <p:cNvCxnSpPr>
            <a:stCxn id="23" idx="2"/>
            <a:endCxn id="24" idx="0"/>
          </p:cNvCxnSpPr>
          <p:nvPr/>
        </p:nvCxnSpPr>
        <p:spPr bwMode="auto">
          <a:xfrm flipH="1">
            <a:off x="4556795" y="3968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線單箭頭接點 29"/>
          <p:cNvCxnSpPr>
            <a:stCxn id="24" idx="2"/>
            <a:endCxn id="26" idx="0"/>
          </p:cNvCxnSpPr>
          <p:nvPr/>
        </p:nvCxnSpPr>
        <p:spPr bwMode="auto">
          <a:xfrm flipH="1">
            <a:off x="3865315" y="4633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直線單箭頭接點 30"/>
          <p:cNvCxnSpPr>
            <a:stCxn id="25" idx="2"/>
            <a:endCxn id="27" idx="0"/>
          </p:cNvCxnSpPr>
          <p:nvPr/>
        </p:nvCxnSpPr>
        <p:spPr bwMode="auto">
          <a:xfrm>
            <a:off x="5200650" y="5417786"/>
            <a:ext cx="48755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直線單箭頭接點 31"/>
          <p:cNvCxnSpPr>
            <a:stCxn id="24" idx="2"/>
            <a:endCxn id="25" idx="0"/>
          </p:cNvCxnSpPr>
          <p:nvPr/>
        </p:nvCxnSpPr>
        <p:spPr bwMode="auto">
          <a:xfrm>
            <a:off x="4556795" y="4633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078520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4" name="直線單箭頭接點 33"/>
          <p:cNvCxnSpPr>
            <a:stCxn id="26" idx="2"/>
            <a:endCxn id="33" idx="0"/>
          </p:cNvCxnSpPr>
          <p:nvPr/>
        </p:nvCxnSpPr>
        <p:spPr bwMode="auto">
          <a:xfrm flipH="1">
            <a:off x="3658259" y="5417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圓角矩形 34"/>
          <p:cNvSpPr/>
          <p:nvPr/>
        </p:nvSpPr>
        <p:spPr bwMode="auto">
          <a:xfrm>
            <a:off x="1709792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6" name="直線單箭頭接點 35"/>
          <p:cNvCxnSpPr>
            <a:stCxn id="26" idx="2"/>
            <a:endCxn id="35" idx="0"/>
          </p:cNvCxnSpPr>
          <p:nvPr/>
        </p:nvCxnSpPr>
        <p:spPr bwMode="auto">
          <a:xfrm flipH="1">
            <a:off x="2289531" y="5417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圓角矩形 36"/>
          <p:cNvSpPr/>
          <p:nvPr/>
        </p:nvSpPr>
        <p:spPr bwMode="auto">
          <a:xfrm>
            <a:off x="6141852" y="6109252"/>
            <a:ext cx="109714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zswu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8" name="直線單箭頭接點 37"/>
          <p:cNvCxnSpPr>
            <a:stCxn id="25" idx="2"/>
            <a:endCxn id="37" idx="0"/>
          </p:cNvCxnSpPr>
          <p:nvPr/>
        </p:nvCxnSpPr>
        <p:spPr bwMode="auto">
          <a:xfrm>
            <a:off x="5200650" y="5417786"/>
            <a:ext cx="148977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 bwMode="auto">
          <a:xfrm>
            <a:off x="3810000" y="2819400"/>
            <a:ext cx="1551614" cy="1905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887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45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install </a:t>
            </a:r>
            <a:r>
              <a:rPr lang="en-US" altLang="zh-TW" dirty="0" err="1" smtClean="0"/>
              <a:t>nss</a:t>
            </a:r>
            <a:r>
              <a:rPr lang="en-US" altLang="zh-TW" dirty="0" smtClean="0"/>
              <a:t>-pam-</a:t>
            </a:r>
            <a:r>
              <a:rPr lang="en-US" altLang="zh-TW" dirty="0" err="1" smtClean="0"/>
              <a:t>ldapd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nslcd.conf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nsswitch.conf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pam.d</a:t>
            </a:r>
            <a:r>
              <a:rPr lang="en-US" altLang="zh-TW" dirty="0" smtClean="0"/>
              <a:t>/system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9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nslcd.conf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Just like </a:t>
            </a:r>
            <a:r>
              <a:rPr lang="en-US" altLang="zh-TW" dirty="0" err="1" smtClean="0"/>
              <a:t>ldap.conf</a:t>
            </a:r>
            <a:endParaRPr lang="en-US" altLang="zh-TW" dirty="0" smtClean="0"/>
          </a:p>
        </p:txBody>
      </p:sp>
      <p:sp>
        <p:nvSpPr>
          <p:cNvPr id="6" name="文字方塊 5"/>
          <p:cNvSpPr txBox="1"/>
          <p:nvPr/>
        </p:nvSpPr>
        <p:spPr>
          <a:xfrm>
            <a:off x="1371600" y="2406510"/>
            <a:ext cx="5968301" cy="163121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The user and group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should run as.</a:t>
            </a: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uid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gid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uri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ldap://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ldap.na.nctucs.cc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base 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=cc</a:t>
            </a:r>
            <a:endParaRPr lang="zh-TW" altLang="en-US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29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nsswitch.conf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https://www.freebsd.org/doc/en/articles/ldap-auth/client.html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990600" y="2571571"/>
            <a:ext cx="7656263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nsswitch.conf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(5) - name service switch configuration file</a:t>
            </a:r>
          </a:p>
          <a:p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# $FreeBSD: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releng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/11.1/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etc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nsswitch.conf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group: files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passwd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 files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6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Understanding Directory </a:t>
            </a:r>
            <a:r>
              <a:rPr lang="en-US" altLang="zh-TW" dirty="0" smtClean="0"/>
              <a:t>Services</a:t>
            </a:r>
          </a:p>
          <a:p>
            <a:pPr lvl="1"/>
            <a:r>
              <a:rPr lang="en-US" altLang="zh-TW" dirty="0" smtClean="0"/>
              <a:t>Beth </a:t>
            </a:r>
            <a:r>
              <a:rPr lang="en-US" altLang="zh-TW" dirty="0" err="1"/>
              <a:t>Sheresh</a:t>
            </a:r>
            <a:r>
              <a:rPr lang="en-US" altLang="zh-TW" dirty="0"/>
              <a:t>, Doug </a:t>
            </a:r>
            <a:r>
              <a:rPr lang="en-US" altLang="zh-TW" dirty="0" err="1" smtClean="0"/>
              <a:t>Sheresh</a:t>
            </a:r>
            <a:r>
              <a:rPr lang="en-US" altLang="zh-TW" dirty="0" smtClean="0"/>
              <a:t> - </a:t>
            </a:r>
            <a:r>
              <a:rPr lang="en-US" altLang="zh-TW" dirty="0" err="1"/>
              <a:t>Sams</a:t>
            </a:r>
            <a:r>
              <a:rPr lang="en-US" altLang="zh-TW" dirty="0"/>
              <a:t> </a:t>
            </a:r>
            <a:r>
              <a:rPr lang="en-US" altLang="zh-TW" dirty="0" smtClean="0"/>
              <a:t>Publishing</a:t>
            </a:r>
          </a:p>
          <a:p>
            <a:r>
              <a:rPr lang="en-US" altLang="zh-TW" dirty="0"/>
              <a:t>LDAP System Administration: Putting Directories to </a:t>
            </a:r>
            <a:r>
              <a:rPr lang="en-US" altLang="zh-TW" dirty="0" smtClean="0"/>
              <a:t>Work</a:t>
            </a:r>
          </a:p>
          <a:p>
            <a:pPr lvl="1"/>
            <a:r>
              <a:rPr lang="en-US" altLang="zh-TW" dirty="0" smtClean="0"/>
              <a:t>Gerald Carter - </a:t>
            </a:r>
            <a:r>
              <a:rPr lang="en-US" altLang="zh-TW" dirty="0"/>
              <a:t>O'Reilly Media, Inc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The Lightweight Directory Access Protocol: X.500 </a:t>
            </a:r>
            <a:r>
              <a:rPr lang="en-US" altLang="zh-TW" dirty="0" smtClean="0"/>
              <a:t>Lite</a:t>
            </a:r>
          </a:p>
          <a:p>
            <a:pPr lvl="1"/>
            <a:r>
              <a:rPr lang="en-US" altLang="zh-TW" dirty="0" smtClean="0"/>
              <a:t>Timothy </a:t>
            </a:r>
            <a:r>
              <a:rPr lang="en-US" altLang="zh-TW" dirty="0"/>
              <a:t>A. </a:t>
            </a:r>
            <a:r>
              <a:rPr lang="en-US" altLang="zh-TW" dirty="0" err="1" smtClean="0"/>
              <a:t>Howes</a:t>
            </a:r>
            <a:endParaRPr lang="en-US" altLang="zh-TW" dirty="0" smtClean="0"/>
          </a:p>
          <a:p>
            <a:r>
              <a:rPr lang="en-US" altLang="zh-TW" dirty="0"/>
              <a:t>Internet protocol </a:t>
            </a:r>
            <a:r>
              <a:rPr lang="en-US" altLang="zh-TW" dirty="0" smtClean="0"/>
              <a:t>suite – Wikipedia</a:t>
            </a:r>
          </a:p>
          <a:p>
            <a:pPr lvl="1"/>
            <a:r>
              <a:rPr lang="en-US" altLang="zh-TW" dirty="0"/>
              <a:t>https://en.wikipedia.org/wiki/Internet_protocol_suite#Comparison_of_TCP/IP_and_OSI_layering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54047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Directory Information Tree (DIT)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 bwMode="auto">
          <a:xfrm>
            <a:off x="4038600" y="1654175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4006442" y="2287984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4019550" y="2949575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4709195" y="3635375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413795" y="3635375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4800402" y="4791627"/>
            <a:ext cx="1196503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5" idx="2"/>
            <a:endCxn id="6" idx="0"/>
          </p:cNvCxnSpPr>
          <p:nvPr/>
        </p:nvCxnSpPr>
        <p:spPr bwMode="auto">
          <a:xfrm>
            <a:off x="4709195" y="2006766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6" idx="2"/>
            <a:endCxn id="7" idx="0"/>
          </p:cNvCxnSpPr>
          <p:nvPr/>
        </p:nvCxnSpPr>
        <p:spPr bwMode="auto">
          <a:xfrm flipH="1">
            <a:off x="4709195" y="2651224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7" idx="2"/>
            <a:endCxn id="9" idx="0"/>
          </p:cNvCxnSpPr>
          <p:nvPr/>
        </p:nvCxnSpPr>
        <p:spPr bwMode="auto">
          <a:xfrm flipH="1">
            <a:off x="4017715" y="3315716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線單箭頭接點 20"/>
          <p:cNvCxnSpPr>
            <a:stCxn id="8" idx="2"/>
            <a:endCxn id="10" idx="0"/>
          </p:cNvCxnSpPr>
          <p:nvPr/>
        </p:nvCxnSpPr>
        <p:spPr bwMode="auto">
          <a:xfrm>
            <a:off x="5353050" y="4100161"/>
            <a:ext cx="4560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直線單箭頭接點 23"/>
          <p:cNvCxnSpPr>
            <a:stCxn id="7" idx="2"/>
            <a:endCxn id="8" idx="0"/>
          </p:cNvCxnSpPr>
          <p:nvPr/>
        </p:nvCxnSpPr>
        <p:spPr bwMode="auto">
          <a:xfrm>
            <a:off x="4709195" y="3315716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230920" y="4791627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5" name="直線單箭頭接點 34"/>
          <p:cNvCxnSpPr>
            <a:stCxn id="9" idx="2"/>
            <a:endCxn id="33" idx="0"/>
          </p:cNvCxnSpPr>
          <p:nvPr/>
        </p:nvCxnSpPr>
        <p:spPr bwMode="auto">
          <a:xfrm flipH="1">
            <a:off x="3810659" y="4100161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圓角矩形 40"/>
          <p:cNvSpPr/>
          <p:nvPr/>
        </p:nvSpPr>
        <p:spPr bwMode="auto">
          <a:xfrm>
            <a:off x="1862192" y="4791627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2" name="直線單箭頭接點 41"/>
          <p:cNvCxnSpPr>
            <a:stCxn id="9" idx="2"/>
            <a:endCxn id="41" idx="0"/>
          </p:cNvCxnSpPr>
          <p:nvPr/>
        </p:nvCxnSpPr>
        <p:spPr bwMode="auto">
          <a:xfrm flipH="1">
            <a:off x="2441931" y="4100161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" name="圓角矩形 45"/>
          <p:cNvSpPr/>
          <p:nvPr/>
        </p:nvSpPr>
        <p:spPr bwMode="auto">
          <a:xfrm>
            <a:off x="6154738" y="4791627"/>
            <a:ext cx="1105297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zswu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7" name="直線單箭頭接點 46"/>
          <p:cNvCxnSpPr>
            <a:stCxn id="8" idx="2"/>
            <a:endCxn id="46" idx="0"/>
          </p:cNvCxnSpPr>
          <p:nvPr/>
        </p:nvCxnSpPr>
        <p:spPr bwMode="auto">
          <a:xfrm>
            <a:off x="5353050" y="4100161"/>
            <a:ext cx="1354337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>
          <a:xfrm>
            <a:off x="1239211" y="5546046"/>
            <a:ext cx="727517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dirty="0" err="1" smtClean="0">
                <a:latin typeface="Consolas" panose="020B0609020204030204" pitchFamily="49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tzute,ou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>
                <a:latin typeface="Consolas" panose="020B0609020204030204" pitchFamily="49" charset="0"/>
              </a:rPr>
              <a:t>P</a:t>
            </a:r>
            <a:r>
              <a:rPr lang="en-US" altLang="zh-TW" dirty="0" err="1" smtClean="0">
                <a:latin typeface="Consolas" panose="020B0609020204030204" pitchFamily="49" charset="0"/>
              </a:rPr>
              <a:t>eople,dc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na</a:t>
            </a:r>
            <a:r>
              <a:rPr lang="en-US" altLang="zh-TW" dirty="0" err="1" smtClean="0">
                <a:latin typeface="Consolas" panose="020B0609020204030204" pitchFamily="49" charset="0"/>
              </a:rPr>
              <a:t>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</a:rPr>
              <a:t>=cc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r>
              <a:rPr lang="en-US" altLang="zh-TW" dirty="0">
                <a:latin typeface="Consolas" panose="020B0609020204030204" pitchFamily="49" charset="0"/>
              </a:rPr>
              <a:t>o</a:t>
            </a:r>
            <a:r>
              <a:rPr lang="en-US" altLang="zh-TW" dirty="0" smtClean="0">
                <a:latin typeface="Consolas" panose="020B0609020204030204" pitchFamily="49" charset="0"/>
              </a:rPr>
              <a:t>=“</a:t>
            </a:r>
            <a:r>
              <a:rPr lang="en-US" altLang="zh-TW" dirty="0" err="1" smtClean="0">
                <a:latin typeface="Consolas" panose="020B0609020204030204" pitchFamily="49" charset="0"/>
              </a:rPr>
              <a:t>na</a:t>
            </a:r>
            <a:r>
              <a:rPr lang="en-US" altLang="zh-TW" dirty="0" smtClean="0">
                <a:latin typeface="Consolas" panose="020B0609020204030204" pitchFamily="49" charset="0"/>
              </a:rPr>
              <a:t>, 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</a:t>
            </a:r>
            <a:r>
              <a:rPr lang="en-US" altLang="zh-TW" dirty="0" smtClean="0">
                <a:latin typeface="Consolas" panose="020B0609020204030204" pitchFamily="49" charset="0"/>
              </a:rPr>
              <a:t>, </a:t>
            </a:r>
            <a:r>
              <a:rPr lang="en-US" altLang="zh-TW" dirty="0" smtClean="0">
                <a:latin typeface="Consolas" panose="020B0609020204030204" pitchFamily="49" charset="0"/>
              </a:rPr>
              <a:t>cc</a:t>
            </a:r>
            <a:r>
              <a:rPr lang="en-US" altLang="zh-TW" dirty="0" smtClean="0">
                <a:latin typeface="Consolas" panose="020B0609020204030204" pitchFamily="49" charset="0"/>
              </a:rPr>
              <a:t>”, </a:t>
            </a:r>
            <a:r>
              <a:rPr lang="en-US" altLang="zh-TW" dirty="0" smtClean="0">
                <a:latin typeface="Consolas" panose="020B0609020204030204" pitchFamily="49" charset="0"/>
              </a:rPr>
              <a:t>c=Taiwan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o=na.nctucs.cc</a:t>
            </a:r>
            <a:endParaRPr lang="zh-TW" altLang="en-US" dirty="0">
              <a:latin typeface="Consolas" panose="020B0609020204030204" pitchFamily="49" charset="0"/>
            </a:endParaRPr>
          </a:p>
        </p:txBody>
      </p:sp>
      <p:cxnSp>
        <p:nvCxnSpPr>
          <p:cNvPr id="51" name="直線單箭頭接點 50"/>
          <p:cNvCxnSpPr>
            <a:stCxn id="10" idx="2"/>
          </p:cNvCxnSpPr>
          <p:nvPr/>
        </p:nvCxnSpPr>
        <p:spPr bwMode="auto">
          <a:xfrm flipH="1">
            <a:off x="4733776" y="5200159"/>
            <a:ext cx="664878" cy="3475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22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Directory Information Tree (DIT)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 bwMode="auto">
          <a:xfrm>
            <a:off x="1752600" y="1600200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1720442" y="2234009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1733550" y="2895600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2423195" y="3581400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1127795" y="3581400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2423195" y="4680819"/>
            <a:ext cx="1082005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5" idx="2"/>
            <a:endCxn id="6" idx="0"/>
          </p:cNvCxnSpPr>
          <p:nvPr/>
        </p:nvCxnSpPr>
        <p:spPr bwMode="auto">
          <a:xfrm>
            <a:off x="2423195" y="19527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6" idx="2"/>
            <a:endCxn id="7" idx="0"/>
          </p:cNvCxnSpPr>
          <p:nvPr/>
        </p:nvCxnSpPr>
        <p:spPr bwMode="auto">
          <a:xfrm flipH="1">
            <a:off x="2423195" y="25972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7" idx="2"/>
            <a:endCxn id="9" idx="0"/>
          </p:cNvCxnSpPr>
          <p:nvPr/>
        </p:nvCxnSpPr>
        <p:spPr bwMode="auto">
          <a:xfrm flipH="1">
            <a:off x="1731715" y="32617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線單箭頭接點 20"/>
          <p:cNvCxnSpPr>
            <a:stCxn id="8" idx="2"/>
            <a:endCxn id="10" idx="0"/>
          </p:cNvCxnSpPr>
          <p:nvPr/>
        </p:nvCxnSpPr>
        <p:spPr bwMode="auto">
          <a:xfrm>
            <a:off x="3067050" y="4046186"/>
            <a:ext cx="3144" cy="63463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直線單箭頭接點 23"/>
          <p:cNvCxnSpPr>
            <a:stCxn id="7" idx="2"/>
            <a:endCxn id="8" idx="0"/>
          </p:cNvCxnSpPr>
          <p:nvPr/>
        </p:nvCxnSpPr>
        <p:spPr bwMode="auto">
          <a:xfrm>
            <a:off x="2423195" y="32617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矩形圖說文字 53"/>
          <p:cNvSpPr/>
          <p:nvPr/>
        </p:nvSpPr>
        <p:spPr bwMode="auto">
          <a:xfrm>
            <a:off x="1219200" y="5447847"/>
            <a:ext cx="6781800" cy="734468"/>
          </a:xfrm>
          <a:prstGeom prst="wedgeRectCallout">
            <a:avLst>
              <a:gd name="adj1" fmla="val -22739"/>
              <a:gd name="adj2" fmla="val -9491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DN(distinguished name):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cn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tzute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,ou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P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eople,dc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na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nctucs,dc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=cc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  <a:ea typeface="新細明體" pitchFamily="18" charset="-120"/>
            </a:endParaRPr>
          </a:p>
        </p:txBody>
      </p:sp>
      <p:sp>
        <p:nvSpPr>
          <p:cNvPr id="90" name="矩形 89"/>
          <p:cNvSpPr/>
          <p:nvPr/>
        </p:nvSpPr>
        <p:spPr bwMode="auto">
          <a:xfrm>
            <a:off x="1272985" y="5805085"/>
            <a:ext cx="1150210" cy="30846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92" name="直線單箭頭接點 91"/>
          <p:cNvCxnSpPr>
            <a:stCxn id="94" idx="1"/>
            <a:endCxn id="90" idx="2"/>
          </p:cNvCxnSpPr>
          <p:nvPr/>
        </p:nvCxnSpPr>
        <p:spPr bwMode="auto">
          <a:xfrm flipH="1" flipV="1">
            <a:off x="1848090" y="6113545"/>
            <a:ext cx="487544" cy="3656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4" name="文字方塊 93"/>
          <p:cNvSpPr txBox="1"/>
          <p:nvPr/>
        </p:nvSpPr>
        <p:spPr>
          <a:xfrm>
            <a:off x="2335634" y="6279135"/>
            <a:ext cx="4827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onsolas" panose="020B0609020204030204" pitchFamily="49" charset="0"/>
              </a:rPr>
              <a:t>RDN: relative distinguished name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sp>
        <p:nvSpPr>
          <p:cNvPr id="101" name="直線圖說文字 2 100"/>
          <p:cNvSpPr/>
          <p:nvPr/>
        </p:nvSpPr>
        <p:spPr bwMode="auto">
          <a:xfrm>
            <a:off x="5024632" y="3742670"/>
            <a:ext cx="3113975" cy="1565284"/>
          </a:xfrm>
          <a:prstGeom prst="borderCallout2">
            <a:avLst>
              <a:gd name="adj1" fmla="val 18414"/>
              <a:gd name="adj2" fmla="val -83"/>
              <a:gd name="adj3" fmla="val 18750"/>
              <a:gd name="adj4" fmla="val -17027"/>
              <a:gd name="adj5" fmla="val 72737"/>
              <a:gd name="adj6" fmla="val -47991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3" name="文字方塊 102"/>
          <p:cNvSpPr txBox="1"/>
          <p:nvPr/>
        </p:nvSpPr>
        <p:spPr>
          <a:xfrm>
            <a:off x="5024632" y="3850638"/>
            <a:ext cx="32090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tzute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abc</a:t>
            </a:r>
            <a:endParaRPr lang="en-US" altLang="zh-TW" sz="2000" dirty="0" smtClean="0"/>
          </a:p>
          <a:p>
            <a:r>
              <a:rPr lang="en-US" altLang="zh-TW" sz="2000" dirty="0" err="1" smtClean="0"/>
              <a:t>telephoneNumber</a:t>
            </a:r>
            <a:r>
              <a:rPr lang="en-US" altLang="zh-TW" sz="2000" dirty="0" smtClean="0"/>
              <a:t>: </a:t>
            </a:r>
            <a:r>
              <a:rPr lang="en-US" altLang="zh-TW" sz="2000" dirty="0" smtClean="0"/>
              <a:t>123-4567 </a:t>
            </a:r>
            <a:endParaRPr lang="zh-TW" altLang="en-US" sz="2000" dirty="0"/>
          </a:p>
        </p:txBody>
      </p:sp>
      <p:sp>
        <p:nvSpPr>
          <p:cNvPr id="26" name="直線圖說文字 2 25"/>
          <p:cNvSpPr/>
          <p:nvPr/>
        </p:nvSpPr>
        <p:spPr bwMode="auto">
          <a:xfrm>
            <a:off x="5168037" y="1790079"/>
            <a:ext cx="3819578" cy="1565284"/>
          </a:xfrm>
          <a:prstGeom prst="borderCallout2">
            <a:avLst>
              <a:gd name="adj1" fmla="val 18414"/>
              <a:gd name="adj2" fmla="val -83"/>
              <a:gd name="adj3" fmla="val 18750"/>
              <a:gd name="adj4" fmla="val -17027"/>
              <a:gd name="adj5" fmla="val 121105"/>
              <a:gd name="adj6" fmla="val -3860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5114177" y="1757113"/>
            <a:ext cx="40972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ou</a:t>
            </a:r>
            <a:r>
              <a:rPr lang="en-US" altLang="zh-TW" sz="2000" dirty="0"/>
              <a:t>: People</a:t>
            </a:r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top</a:t>
            </a:r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</a:t>
            </a:r>
            <a:r>
              <a:rPr lang="en-US" altLang="zh-TW" sz="2000" dirty="0" err="1"/>
              <a:t>organizationalUnit</a:t>
            </a:r>
            <a:endParaRPr lang="en-US" altLang="zh-TW" sz="2000" dirty="0"/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</a:t>
            </a:r>
            <a:r>
              <a:rPr lang="en-US" altLang="zh-TW" sz="2000" dirty="0" err="1"/>
              <a:t>domainRelatedObject</a:t>
            </a:r>
            <a:endParaRPr lang="en-US" altLang="zh-TW" sz="2000" dirty="0"/>
          </a:p>
          <a:p>
            <a:r>
              <a:rPr lang="en-US" altLang="zh-TW" sz="2000" dirty="0" err="1"/>
              <a:t>associatedDomain</a:t>
            </a:r>
            <a:r>
              <a:rPr lang="en-US" altLang="zh-TW" sz="2000" dirty="0"/>
              <a:t>: </a:t>
            </a:r>
            <a:r>
              <a:rPr lang="en-US" altLang="zh-TW" sz="2000" dirty="0" smtClean="0"/>
              <a:t>na.nctucs.cc </a:t>
            </a:r>
            <a:endParaRPr lang="zh-TW" altLang="en-US" sz="2000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4495800" y="1278080"/>
            <a:ext cx="5063415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sz="2000" dirty="0" err="1"/>
              <a:t>dn</a:t>
            </a:r>
            <a:r>
              <a:rPr lang="en-US" altLang="zh-TW" sz="2000" dirty="0"/>
              <a:t>: </a:t>
            </a:r>
            <a:r>
              <a:rPr lang="en-US" altLang="zh-TW" sz="2000" dirty="0" err="1" smtClean="0"/>
              <a:t>ou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People,dc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na,dc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nctucs,dc</a:t>
            </a:r>
            <a:r>
              <a:rPr lang="en-US" altLang="zh-TW" sz="2000" dirty="0" smtClean="0"/>
              <a:t>=cc</a:t>
            </a:r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37364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– LDIF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LDAP Interchange Format (LDIF)</a:t>
            </a:r>
          </a:p>
          <a:p>
            <a:pPr lvl="1" indent="-342900"/>
            <a:r>
              <a:rPr lang="en-US" altLang="zh-TW" dirty="0" smtClean="0"/>
              <a:t>Defined in RFC 2849</a:t>
            </a:r>
          </a:p>
          <a:p>
            <a:pPr lvl="1" indent="-342900"/>
            <a:r>
              <a:rPr lang="en-US" altLang="zh-TW" dirty="0" smtClean="0"/>
              <a:t>standard text file format for storing LDAP configuration information and directory contents</a:t>
            </a:r>
          </a:p>
          <a:p>
            <a:pPr lvl="1" indent="-342900"/>
            <a:r>
              <a:rPr lang="en-US" altLang="zh-TW" dirty="0" smtClean="0"/>
              <a:t>An LDIF file is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collection of entries separated from each other by blank lines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mapping of attribute names to values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collection of directives that instruct the parser how to process the information</a:t>
            </a:r>
          </a:p>
          <a:p>
            <a:pPr lvl="1" indent="-342900"/>
            <a:r>
              <a:rPr lang="en-US" altLang="zh-TW" dirty="0" smtClean="0"/>
              <a:t>The data in the LDIF file must obey the schema rules of your LDAP  directory</a:t>
            </a:r>
          </a:p>
        </p:txBody>
      </p:sp>
    </p:spTree>
    <p:extLst>
      <p:ext uri="{BB962C8B-B14F-4D97-AF65-F5344CB8AC3E}">
        <p14:creationId xmlns:p14="http://schemas.microsoft.com/office/powerpoint/2010/main" val="12735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– LDIF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Sample LDIF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447800" y="1981200"/>
            <a:ext cx="5410200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chemeClr val="bg1"/>
                </a:solidFill>
              </a:rPr>
              <a:t># sample entry </a:t>
            </a: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dn</a:t>
            </a:r>
            <a:r>
              <a:rPr lang="en-US" altLang="zh-TW" sz="1800" dirty="0" smtClean="0">
                <a:solidFill>
                  <a:schemeClr val="bg1"/>
                </a:solidFill>
              </a:rPr>
              <a:t>: 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tzute,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=cc</a:t>
            </a:r>
            <a:endParaRPr lang="en-US" altLang="zh-TW" sz="1800" dirty="0" smtClean="0">
              <a:solidFill>
                <a:schemeClr val="bg1"/>
              </a:solidFill>
            </a:endParaRP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objectClass</a:t>
            </a:r>
            <a:r>
              <a:rPr lang="en-US" altLang="zh-TW" sz="1800" dirty="0" smtClean="0">
                <a:solidFill>
                  <a:schemeClr val="bg1"/>
                </a:solidFill>
              </a:rPr>
              <a:t>:</a:t>
            </a:r>
            <a:r>
              <a:rPr lang="zh-TW" altLang="en-US" sz="1800" dirty="0" smtClean="0">
                <a:solidFill>
                  <a:schemeClr val="bg1"/>
                </a:solidFill>
              </a:rPr>
              <a:t> </a:t>
            </a:r>
            <a:r>
              <a:rPr lang="en-US" altLang="zh-TW" sz="1800" dirty="0" smtClean="0">
                <a:solidFill>
                  <a:schemeClr val="bg1"/>
                </a:solidFill>
              </a:rPr>
              <a:t>person</a:t>
            </a: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</a:rPr>
              <a:t>: 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tzute</a:t>
            </a:r>
            <a:endParaRPr lang="en-US" altLang="zh-TW" sz="1800" dirty="0" smtClean="0">
              <a:solidFill>
                <a:schemeClr val="bg1"/>
              </a:solidFill>
            </a:endParaRP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telephoneNumber</a:t>
            </a:r>
            <a:r>
              <a:rPr lang="en-US" altLang="zh-TW" sz="1800" dirty="0" smtClean="0">
                <a:solidFill>
                  <a:schemeClr val="bg1"/>
                </a:solidFill>
              </a:rPr>
              <a:t>: 123-4567</a:t>
            </a:r>
            <a:endParaRPr lang="zh-TW" altLang="en-US" sz="1800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357542" y="3561271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dn</a:t>
            </a:r>
            <a:r>
              <a:rPr lang="en-US" altLang="zh-TW" dirty="0"/>
              <a:t>: distinguished name</a:t>
            </a:r>
          </a:p>
          <a:p>
            <a:r>
              <a:rPr lang="en-US" altLang="zh-TW" dirty="0" err="1"/>
              <a:t>rdn</a:t>
            </a:r>
            <a:r>
              <a:rPr lang="en-US" altLang="zh-TW" dirty="0"/>
              <a:t>: relative </a:t>
            </a:r>
            <a:r>
              <a:rPr lang="en-US" altLang="zh-TW" dirty="0" err="1" smtClean="0"/>
              <a:t>dn</a:t>
            </a:r>
            <a:endParaRPr lang="en-US" altLang="zh-TW" dirty="0" smtClean="0"/>
          </a:p>
          <a:p>
            <a:r>
              <a:rPr lang="en-US" altLang="zh-TW" dirty="0" err="1"/>
              <a:t>ou</a:t>
            </a:r>
            <a:r>
              <a:rPr lang="en-US" altLang="zh-TW" dirty="0"/>
              <a:t>: organizational unit </a:t>
            </a:r>
            <a:endParaRPr lang="en-US" altLang="zh-TW" dirty="0" smtClean="0"/>
          </a:p>
          <a:p>
            <a:r>
              <a:rPr lang="en-US" altLang="zh-TW" dirty="0" smtClean="0"/>
              <a:t>dc: domain component</a:t>
            </a:r>
          </a:p>
          <a:p>
            <a:r>
              <a:rPr lang="en-US" altLang="zh-TW" dirty="0" err="1" smtClean="0"/>
              <a:t>cn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comman</a:t>
            </a:r>
            <a:r>
              <a:rPr lang="en-US" altLang="zh-TW" dirty="0" smtClean="0"/>
              <a:t> name</a:t>
            </a:r>
          </a:p>
        </p:txBody>
      </p:sp>
      <p:sp>
        <p:nvSpPr>
          <p:cNvPr id="6" name="圓角矩形 5"/>
          <p:cNvSpPr/>
          <p:nvPr/>
        </p:nvSpPr>
        <p:spPr bwMode="auto">
          <a:xfrm>
            <a:off x="7552835" y="1500170"/>
            <a:ext cx="1341190" cy="39494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dc=cc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7514735" y="2192217"/>
            <a:ext cx="1417390" cy="4068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7533785" y="2839247"/>
            <a:ext cx="1379290" cy="41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na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6599864" y="3483386"/>
            <a:ext cx="1251588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7960072" y="3483387"/>
            <a:ext cx="1143032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圓角矩形 10"/>
          <p:cNvSpPr/>
          <p:nvPr/>
        </p:nvSpPr>
        <p:spPr bwMode="auto">
          <a:xfrm>
            <a:off x="6172201" y="4304528"/>
            <a:ext cx="1212418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tzute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6" idx="2"/>
            <a:endCxn id="7" idx="0"/>
          </p:cNvCxnSpPr>
          <p:nvPr/>
        </p:nvCxnSpPr>
        <p:spPr bwMode="auto">
          <a:xfrm>
            <a:off x="8223430" y="1895112"/>
            <a:ext cx="0" cy="29710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線單箭頭接點 12"/>
          <p:cNvCxnSpPr>
            <a:stCxn id="7" idx="2"/>
            <a:endCxn id="8" idx="0"/>
          </p:cNvCxnSpPr>
          <p:nvPr/>
        </p:nvCxnSpPr>
        <p:spPr bwMode="auto">
          <a:xfrm>
            <a:off x="8223430" y="2599087"/>
            <a:ext cx="0" cy="240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8" idx="2"/>
            <a:endCxn id="10" idx="0"/>
          </p:cNvCxnSpPr>
          <p:nvPr/>
        </p:nvCxnSpPr>
        <p:spPr bwMode="auto">
          <a:xfrm>
            <a:off x="8223430" y="3249367"/>
            <a:ext cx="308158" cy="2340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9" idx="2"/>
            <a:endCxn id="11" idx="0"/>
          </p:cNvCxnSpPr>
          <p:nvPr/>
        </p:nvCxnSpPr>
        <p:spPr bwMode="auto">
          <a:xfrm flipH="1">
            <a:off x="6778410" y="4003999"/>
            <a:ext cx="447248" cy="30052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線單箭頭接點 15"/>
          <p:cNvCxnSpPr>
            <a:stCxn id="8" idx="2"/>
            <a:endCxn id="9" idx="0"/>
          </p:cNvCxnSpPr>
          <p:nvPr/>
        </p:nvCxnSpPr>
        <p:spPr bwMode="auto">
          <a:xfrm flipH="1">
            <a:off x="7225658" y="3249367"/>
            <a:ext cx="997772" cy="2340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矩形圖說文字 17"/>
          <p:cNvSpPr/>
          <p:nvPr/>
        </p:nvSpPr>
        <p:spPr bwMode="auto">
          <a:xfrm>
            <a:off x="773360" y="5581337"/>
            <a:ext cx="6781800" cy="734468"/>
          </a:xfrm>
          <a:prstGeom prst="wedgeRectCallout">
            <a:avLst>
              <a:gd name="adj1" fmla="val -21198"/>
              <a:gd name="adj2" fmla="val -4689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DN(distinguished name):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cn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tzute,ou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people,dc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a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p,dc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nctucs,dc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=cc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 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  <a:ea typeface="新細明體" pitchFamily="18" charset="-120"/>
            </a:endParaRPr>
          </a:p>
        </p:txBody>
      </p:sp>
      <p:cxnSp>
        <p:nvCxnSpPr>
          <p:cNvPr id="19" name="直線單箭頭接點 18"/>
          <p:cNvCxnSpPr>
            <a:stCxn id="20" idx="1"/>
          </p:cNvCxnSpPr>
          <p:nvPr/>
        </p:nvCxnSpPr>
        <p:spPr bwMode="auto">
          <a:xfrm flipH="1" flipV="1">
            <a:off x="1402250" y="6247035"/>
            <a:ext cx="487544" cy="3656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文字方塊 19"/>
          <p:cNvSpPr txBox="1"/>
          <p:nvPr/>
        </p:nvSpPr>
        <p:spPr>
          <a:xfrm>
            <a:off x="1889794" y="6412625"/>
            <a:ext cx="4827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onsolas" panose="020B0609020204030204" pitchFamily="49" charset="0"/>
              </a:rPr>
              <a:t>RDN: relative distinguished name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827145" y="5957497"/>
            <a:ext cx="1150210" cy="30846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5" name="弧形接點 54"/>
          <p:cNvCxnSpPr>
            <a:stCxn id="11" idx="1"/>
          </p:cNvCxnSpPr>
          <p:nvPr/>
        </p:nvCxnSpPr>
        <p:spPr bwMode="auto">
          <a:xfrm rot="10800000">
            <a:off x="5175111" y="3458533"/>
            <a:ext cx="997091" cy="1074797"/>
          </a:xfrm>
          <a:prstGeom prst="curvedConnector2">
            <a:avLst/>
          </a:prstGeom>
          <a:solidFill>
            <a:schemeClr val="accent1"/>
          </a:solidFill>
          <a:ln w="603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8559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r>
              <a:rPr lang="en-US" altLang="zh-TW" kern="0" dirty="0" smtClean="0"/>
              <a:t>Sample LDIF - Modify one </a:t>
            </a:r>
            <a:r>
              <a:rPr lang="en-US" altLang="zh-TW" kern="0" dirty="0" err="1" smtClean="0"/>
              <a:t>dn</a:t>
            </a:r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LDAPv3 overview – LDIF</a:t>
            </a:r>
            <a:endParaRPr lang="zh-TW" alt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47800" y="1918901"/>
            <a:ext cx="5715000" cy="229611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30153" tIns="39675" rIns="30153" bIns="396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modify user info</a:t>
            </a: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tzute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=cc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  <a:endParaRPr lang="en-US" altLang="zh-TW" sz="1800" kern="1200" dirty="0" smtClean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NA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TA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replace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telephoneNumber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telephoneNumber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0987654321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endParaRPr lang="zh-TW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90600" y="4495800"/>
            <a:ext cx="3543300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tzute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abc</a:t>
            </a:r>
            <a:endParaRPr lang="en-US" altLang="zh-TW" sz="2000" dirty="0" smtClean="0"/>
          </a:p>
          <a:p>
            <a:r>
              <a:rPr lang="en-US" altLang="zh-TW" sz="2000" dirty="0" err="1"/>
              <a:t>telephoneNumber</a:t>
            </a:r>
            <a:r>
              <a:rPr lang="en-US" altLang="zh-TW" sz="2000" dirty="0"/>
              <a:t> </a:t>
            </a:r>
            <a:r>
              <a:rPr lang="zh-TW" altLang="zh-TW" sz="2000" dirty="0"/>
              <a:t>: </a:t>
            </a:r>
            <a:r>
              <a:rPr lang="en-US" altLang="zh-TW" sz="2000" dirty="0" smtClean="0"/>
              <a:t>123-4567</a:t>
            </a:r>
            <a:endParaRPr lang="zh-TW" altLang="zh-TW" sz="2000" dirty="0" smtClean="0"/>
          </a:p>
        </p:txBody>
      </p:sp>
      <p:sp>
        <p:nvSpPr>
          <p:cNvPr id="14" name="文字方塊 13"/>
          <p:cNvSpPr txBox="1"/>
          <p:nvPr/>
        </p:nvSpPr>
        <p:spPr>
          <a:xfrm>
            <a:off x="5181599" y="4495800"/>
            <a:ext cx="3581400" cy="193899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tzute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abc</a:t>
            </a:r>
            <a:endParaRPr lang="en-US" altLang="zh-TW" sz="2000" dirty="0" smtClean="0"/>
          </a:p>
          <a:p>
            <a:r>
              <a:rPr lang="en-US" altLang="zh-TW" sz="2000" dirty="0"/>
              <a:t>description </a:t>
            </a:r>
            <a:r>
              <a:rPr lang="zh-TW" altLang="zh-TW" sz="2000" dirty="0"/>
              <a:t>: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NA </a:t>
            </a:r>
            <a:r>
              <a:rPr lang="en-US" altLang="zh-TW" sz="2000" dirty="0"/>
              <a:t>TA</a:t>
            </a:r>
          </a:p>
          <a:p>
            <a:r>
              <a:rPr lang="en-US" altLang="zh-TW" sz="2000" dirty="0" err="1"/>
              <a:t>telephoneNumber</a:t>
            </a:r>
            <a:r>
              <a:rPr lang="en-US" altLang="zh-TW" sz="2000" dirty="0"/>
              <a:t> </a:t>
            </a:r>
            <a:r>
              <a:rPr lang="zh-TW" altLang="zh-TW" sz="2000" dirty="0"/>
              <a:t>: </a:t>
            </a:r>
            <a:r>
              <a:rPr lang="en-US" altLang="zh-TW" sz="2000" dirty="0" smtClean="0"/>
              <a:t>0987654321</a:t>
            </a:r>
            <a:r>
              <a:rPr lang="zh-TW" altLang="zh-TW" sz="2000" dirty="0" smtClean="0"/>
              <a:t> </a:t>
            </a:r>
            <a:endParaRPr lang="zh-TW" altLang="zh-TW" sz="2000" dirty="0"/>
          </a:p>
          <a:p>
            <a:endParaRPr lang="zh-TW" altLang="en-US" sz="2000" dirty="0"/>
          </a:p>
        </p:txBody>
      </p:sp>
      <p:cxnSp>
        <p:nvCxnSpPr>
          <p:cNvPr id="16" name="直線單箭頭接點 15"/>
          <p:cNvCxnSpPr/>
          <p:nvPr/>
        </p:nvCxnSpPr>
        <p:spPr bwMode="auto">
          <a:xfrm>
            <a:off x="4533899" y="5003631"/>
            <a:ext cx="647700" cy="0"/>
          </a:xfrm>
          <a:prstGeom prst="straightConnector1">
            <a:avLst/>
          </a:prstGeom>
          <a:ln w="952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14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r>
              <a:rPr lang="en-US" altLang="zh-TW" kern="0" dirty="0" smtClean="0"/>
              <a:t>Sample LDIF - Modify more than one </a:t>
            </a:r>
            <a:r>
              <a:rPr lang="en-US" altLang="zh-TW" kern="0" dirty="0" err="1" smtClean="0"/>
              <a:t>dn</a:t>
            </a:r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LDAPv3 overview – LDIF</a:t>
            </a:r>
            <a:endParaRPr lang="zh-TW" alt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47800" y="1905000"/>
            <a:ext cx="5715000" cy="285011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30153" tIns="39675" rIns="30153" bIns="396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modify user info</a:t>
            </a: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tzute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=cc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  <a:endParaRPr lang="en-US" altLang="zh-TW" sz="1800" kern="1200" dirty="0" smtClean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NA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TA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dn: </a:t>
            </a: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zswu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=cc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NA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TA</a:t>
            </a:r>
          </a:p>
        </p:txBody>
      </p:sp>
    </p:spTree>
    <p:extLst>
      <p:ext uri="{BB962C8B-B14F-4D97-AF65-F5344CB8AC3E}">
        <p14:creationId xmlns:p14="http://schemas.microsoft.com/office/powerpoint/2010/main" val="34952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TU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CTUCSCC" id="{7A6BFD7D-742E-42F6-861F-FD06ACC8FDEC}" vid="{C938CAA5-DDCF-4748-8BE0-190ADCF122B8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NCTUCSCC</Template>
  <TotalTime>20504</TotalTime>
  <Words>1563</Words>
  <Application>Microsoft Office PowerPoint</Application>
  <PresentationFormat>如螢幕大小 (4:3)</PresentationFormat>
  <Paragraphs>442</Paragraphs>
  <Slides>39</Slides>
  <Notes>15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39</vt:i4>
      </vt:variant>
    </vt:vector>
  </HeadingPairs>
  <TitlesOfParts>
    <vt:vector size="51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</vt:lpstr>
      <vt:lpstr>Times New Roman</vt:lpstr>
      <vt:lpstr>Wingdings</vt:lpstr>
      <vt:lpstr>NCTUCSCC</vt:lpstr>
      <vt:lpstr>LDAP (Lightweight Directory Access Protocol)</vt:lpstr>
      <vt:lpstr>What is Directory Service?</vt:lpstr>
      <vt:lpstr>What is LDAP</vt:lpstr>
      <vt:lpstr>LDAP Directory Information Tree (DIT)</vt:lpstr>
      <vt:lpstr>LDAP Directory Information Tree (DIT)</vt:lpstr>
      <vt:lpstr>LDAPv3 overview – LDIF</vt:lpstr>
      <vt:lpstr>LDAPv3 overview – LDIF</vt:lpstr>
      <vt:lpstr>LDAPv3 overview – LDIF</vt:lpstr>
      <vt:lpstr>LDAPv3 overview – LDIF</vt:lpstr>
      <vt:lpstr>LDAPv3 overview - objectClass</vt:lpstr>
      <vt:lpstr>LDAPv3 overview - objectClass</vt:lpstr>
      <vt:lpstr>LDAPv3 overview - Attribute</vt:lpstr>
      <vt:lpstr>Comparison with relational databases</vt:lpstr>
      <vt:lpstr>OpenLDAP</vt:lpstr>
      <vt:lpstr>OpenLDAP (on FreeBSD)</vt:lpstr>
      <vt:lpstr>slapd.conf</vt:lpstr>
      <vt:lpstr>Directory ACL</vt:lpstr>
      <vt:lpstr>Directory ACL</vt:lpstr>
      <vt:lpstr>Overlay</vt:lpstr>
      <vt:lpstr>Overlay - memberOf</vt:lpstr>
      <vt:lpstr>Overlay - memberOf</vt:lpstr>
      <vt:lpstr>Overlay - memberOf</vt:lpstr>
      <vt:lpstr>OLC - on-line configuration</vt:lpstr>
      <vt:lpstr>OLC - on-line configuration</vt:lpstr>
      <vt:lpstr>OLC - on-line configuration</vt:lpstr>
      <vt:lpstr>Enable slapd</vt:lpstr>
      <vt:lpstr>Slapd tools</vt:lpstr>
      <vt:lpstr>LDAP tools</vt:lpstr>
      <vt:lpstr>ldapsearch</vt:lpstr>
      <vt:lpstr>ldapsearch</vt:lpstr>
      <vt:lpstr>ldap.conf </vt:lpstr>
      <vt:lpstr>ldapsearch - searchbase vs filter</vt:lpstr>
      <vt:lpstr>ldapsearch - searchbase vs filter</vt:lpstr>
      <vt:lpstr>ldapsearch - searchbase vs filter</vt:lpstr>
      <vt:lpstr>LDAP authentication</vt:lpstr>
      <vt:lpstr>LDAP authentication</vt:lpstr>
      <vt:lpstr>LDAP authentication</vt:lpstr>
      <vt:lpstr>LDAP authentication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LDAP</dc:title>
  <dc:creator>CSCC</dc:creator>
  <cp:lastModifiedBy>David Kuo</cp:lastModifiedBy>
  <cp:revision>393</cp:revision>
  <cp:lastPrinted>1601-01-01T00:00:00Z</cp:lastPrinted>
  <dcterms:created xsi:type="dcterms:W3CDTF">1601-01-01T00:00:00Z</dcterms:created>
  <dcterms:modified xsi:type="dcterms:W3CDTF">2019-04-25T11:21:49Z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