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400800" cy="8686800"/>
  <p:embeddedFontLst>
    <p:embeddedFont>
      <p:font typeface="Consolas" panose="020B0609020204030204" pitchFamily="49" charset="0"/>
      <p:regular r:id="rId18"/>
      <p:bold r:id="rId19"/>
      <p:italic r:id="rId20"/>
      <p:boldItalic r:id="rId21"/>
    </p:embeddedFont>
    <p:embeddedFont>
      <p:font typeface="Carme" panose="020B0604020202020204" charset="0"/>
      <p:regular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1.fntdata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font" Target="fonts/font4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067000" y="651500"/>
            <a:ext cx="4267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5461638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366414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Shape 126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8393046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33288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05484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033136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16789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700" cy="390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424557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74414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93461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60640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Shape 96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11856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Shape 105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11689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Shape 112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48481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40075" y="4126225"/>
            <a:ext cx="5120625" cy="39090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574433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 sz="2400" b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Noto Sans Symbols"/>
              <a:buChar char="❑"/>
              <a:defRPr sz="2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55600" algn="l" rtl="0">
              <a:spcBef>
                <a:spcPts val="500"/>
              </a:spcBef>
              <a:spcAft>
                <a:spcPts val="0"/>
              </a:spcAft>
              <a:buClr>
                <a:schemeClr val="lt2"/>
              </a:buClr>
              <a:buSzPts val="2000"/>
              <a:buFont typeface="Noto Sans Symbols"/>
              <a:buChar char="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marR="0" lvl="0" indent="-228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  <a:defRPr sz="20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None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429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30200" algn="l" rtl="0"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Noto Sans Symbols"/>
              <a:buChar char="➢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，文字及物件" type="txAndObj">
  <p:cSld name="TEXT_AND_OBJECT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 rot="5400000">
            <a:off x="4873625" y="2206625"/>
            <a:ext cx="583565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 rot="5400000">
            <a:off x="911225" y="339725"/>
            <a:ext cx="583565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8" name="Shape 3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43180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Char char="❑"/>
              <a:defRPr sz="32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406400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81000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Char char="➢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228600" algn="l" rtl="0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Noto Sans Symbols"/>
              <a:buNone/>
              <a:defRPr sz="1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250"/>
              </a:spcBef>
              <a:spcAft>
                <a:spcPts val="0"/>
              </a:spcAft>
              <a:buClr>
                <a:schemeClr val="lt2"/>
              </a:buClr>
              <a:buSzPts val="1000"/>
              <a:buFont typeface="Noto Sans Symbols"/>
              <a:buNone/>
              <a:defRPr sz="1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228600" algn="l" rtl="0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" name="Shape 7"/>
          <p:cNvCxnSpPr/>
          <p:nvPr/>
        </p:nvCxnSpPr>
        <p:spPr>
          <a:xfrm>
            <a:off x="914400" y="3276600"/>
            <a:ext cx="7543800" cy="0"/>
          </a:xfrm>
          <a:prstGeom prst="straightConnector1">
            <a:avLst/>
          </a:prstGeom>
          <a:noFill/>
          <a:ln w="28575" cap="flat" cmpd="sng">
            <a:solidFill>
              <a:srgbClr val="003399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8" name="Shape 8"/>
          <p:cNvSpPr txBox="1"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9"/>
          <p:cNvSpPr txBox="1"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Shape 19"/>
          <p:cNvSpPr txBox="1"/>
          <p:nvPr/>
        </p:nvSpPr>
        <p:spPr>
          <a:xfrm rot="5400000">
            <a:off x="-2016919" y="2242343"/>
            <a:ext cx="466883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rme"/>
              <a:buNone/>
            </a:pPr>
            <a:r>
              <a:rPr lang="en-US" sz="2400" b="0" i="1" u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Computer Center, CS, NCTU</a:t>
            </a: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125412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Shape 21"/>
          <p:cNvSpPr txBox="1"/>
          <p:nvPr/>
        </p:nvSpPr>
        <p:spPr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600" tIns="0" rIns="0" bIns="468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Carme"/>
              <a:buNone/>
            </a:pPr>
            <a:fld id="{00000000-1234-1234-1234-123412341234}" type="slidenum">
              <a:rPr lang="en-US" sz="1400" b="0" i="0" u="none">
                <a:solidFill>
                  <a:schemeClr val="lt1"/>
                </a:solidFill>
                <a:latin typeface="Carme"/>
                <a:ea typeface="Carme"/>
                <a:cs typeface="Carme"/>
                <a:sym typeface="Carme"/>
              </a:rPr>
              <a:t>‹#›</a:t>
            </a:fld>
            <a:endParaRPr/>
          </a:p>
        </p:txBody>
      </p:sp>
      <p:sp>
        <p:nvSpPr>
          <p:cNvPr id="22" name="Shape 22"/>
          <p:cNvSpPr txBox="1"/>
          <p:nvPr/>
        </p:nvSpPr>
        <p:spPr>
          <a:xfrm>
            <a:off x="990600" y="1182687"/>
            <a:ext cx="7772400" cy="36512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rgbClr val="FFFFFF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mpd.sourceforge.net/doc5/mpd.html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ptpclient.sourceforge.ne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mpd.sourceforge.net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ctrTitle"/>
          </p:nvPr>
        </p:nvSpPr>
        <p:spPr>
          <a:xfrm>
            <a:off x="2124075" y="2205037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dirty="0" smtClean="0"/>
              <a:t>MPD</a:t>
            </a:r>
            <a:endParaRPr dirty="0"/>
          </a:p>
        </p:txBody>
      </p:sp>
      <p:sp>
        <p:nvSpPr>
          <p:cNvPr id="65" name="Shape 65"/>
          <p:cNvSpPr txBox="1">
            <a:spLocks noGrp="1"/>
          </p:cNvSpPr>
          <p:nvPr>
            <p:ph type="subTitle" idx="1"/>
          </p:nvPr>
        </p:nvSpPr>
        <p:spPr>
          <a:xfrm>
            <a:off x="2128837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dirty="0"/>
              <a:t>Multi-link PPP </a:t>
            </a:r>
            <a:r>
              <a:rPr lang="en-US" dirty="0" smtClean="0"/>
              <a:t>daemon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lang="en-US"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en-US" dirty="0" err="1" smtClean="0"/>
              <a:t>zswu</a:t>
            </a:r>
            <a:endParaRPr sz="24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dirty="0" err="1"/>
              <a:t>mpd</a:t>
            </a:r>
            <a:r>
              <a:rPr lang="en-US" dirty="0"/>
              <a:t> - configuration </a:t>
            </a:r>
            <a:r>
              <a:rPr lang="en-US" sz="2400" dirty="0"/>
              <a:t>(5)</a:t>
            </a:r>
            <a:r>
              <a:rPr lang="en-US" dirty="0"/>
              <a:t> </a:t>
            </a:r>
            <a:endParaRPr dirty="0"/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755650" y="1412875"/>
            <a:ext cx="8229600" cy="388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Minimum configuration</a:t>
            </a:r>
            <a:endParaRPr dirty="0"/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x="1403349" y="1916112"/>
            <a:ext cx="6033771" cy="3108734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startup: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default: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ippool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add VPNPOOL 192.168.1.11 192.168.1.15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create bundle template NAVPN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ipcp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ranges 192.168.1.1/32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ippool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VPNPOOL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create link template VPNLINK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action bundle NAVPN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no pap chap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eap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link enable chap-msv2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self 1.2.3.4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enable incoming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syslog </a:t>
            </a:r>
            <a:endParaRPr/>
          </a:p>
        </p:txBody>
      </p:sp>
      <p:sp>
        <p:nvSpPr>
          <p:cNvPr id="136" name="Shape 136"/>
          <p:cNvSpPr txBox="1">
            <a:spLocks noGrp="1"/>
          </p:cNvSpPr>
          <p:nvPr>
            <p:ph type="body" idx="1"/>
          </p:nvPr>
        </p:nvSpPr>
        <p:spPr>
          <a:xfrm>
            <a:off x="879475" y="1600200"/>
            <a:ext cx="7772400" cy="345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Modify 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syslog.conf</a:t>
            </a:r>
            <a:endParaRPr dirty="0"/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dirty="0"/>
          </a:p>
          <a:p>
            <a:pPr marL="342900" marR="0" lvl="0" indent="-215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touch 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var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/log/mpd.log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rc.d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syslogd</a:t>
            </a: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reload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Maybe firewall need some configuration.</a:t>
            </a:r>
            <a:endParaRPr dirty="0"/>
          </a:p>
          <a:p>
            <a:pPr marL="9144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Allow 1723 port, and GRE packets.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7" name="Shape 137"/>
          <p:cNvSpPr txBox="1"/>
          <p:nvPr/>
        </p:nvSpPr>
        <p:spPr>
          <a:xfrm>
            <a:off x="1206500" y="1989125"/>
            <a:ext cx="3859800" cy="7398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i="0" u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!</a:t>
            </a:r>
            <a:r>
              <a:rPr lang="en-US" sz="1800" i="0" u="none" dirty="0" err="1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mpd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Times New Roman"/>
              <a:buNone/>
            </a:pPr>
            <a:r>
              <a:rPr lang="en-US" sz="1800" i="0" u="none" dirty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*.*	</a:t>
            </a:r>
            <a:r>
              <a:rPr lang="en-US" sz="1800" i="0" u="none" dirty="0" smtClean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/</a:t>
            </a:r>
            <a:r>
              <a:rPr lang="en-US" sz="1800" i="0" u="none" dirty="0" err="1" smtClean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var</a:t>
            </a:r>
            <a:r>
              <a:rPr lang="en-US" sz="1800" i="0" u="none" dirty="0" smtClean="0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rPr>
              <a:t>/log/mpd.log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VPN client</a:t>
            </a:r>
            <a:endParaRPr/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建立新的連線</a:t>
            </a:r>
            <a:endParaRPr dirty="0"/>
          </a:p>
        </p:txBody>
      </p:sp>
      <p:pic>
        <p:nvPicPr>
          <p:cNvPr id="144" name="Shape 14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37" y="2132012"/>
            <a:ext cx="4500562" cy="3175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716462" y="2060575"/>
            <a:ext cx="4325937" cy="3289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VPN client</a:t>
            </a:r>
            <a:endParaRPr/>
          </a:p>
        </p:txBody>
      </p:sp>
      <p:pic>
        <p:nvPicPr>
          <p:cNvPr id="151" name="Shape 151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4840287" y="1700212"/>
            <a:ext cx="3619500" cy="431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Shape 15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8037" y="1700212"/>
            <a:ext cx="3619500" cy="4324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Reference</a:t>
            </a:r>
            <a:endParaRPr dirty="0"/>
          </a:p>
        </p:txBody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55600" rtl="0">
              <a:spcBef>
                <a:spcPts val="500"/>
              </a:spcBef>
              <a:spcAft>
                <a:spcPts val="0"/>
              </a:spcAft>
              <a:buSzPts val="2000"/>
              <a:buChar char="❑"/>
            </a:pPr>
            <a:r>
              <a:rPr lang="en-US" u="sng" dirty="0" err="1">
                <a:solidFill>
                  <a:schemeClr val="hlink"/>
                </a:solidFill>
                <a:hlinkClick r:id="rId3"/>
              </a:rPr>
              <a:t>Mpd</a:t>
            </a:r>
            <a:r>
              <a:rPr lang="en-US" u="sng" dirty="0">
                <a:solidFill>
                  <a:schemeClr val="hlink"/>
                </a:solidFill>
                <a:hlinkClick r:id="rId3"/>
              </a:rPr>
              <a:t> User Manual</a:t>
            </a:r>
            <a:endParaRPr dirty="0"/>
          </a:p>
          <a:p>
            <a:pPr marL="457200" lvl="0" indent="-355600" rtl="0"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ports: net/</a:t>
            </a:r>
            <a:r>
              <a:rPr lang="en-US" dirty="0" err="1"/>
              <a:t>pptpclient</a:t>
            </a:r>
            <a:endParaRPr dirty="0"/>
          </a:p>
          <a:p>
            <a: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 dirty="0">
                <a:solidFill>
                  <a:schemeClr val="hlink"/>
                </a:solidFill>
                <a:hlinkClick r:id="rId4"/>
              </a:rPr>
              <a:t>http://pptpclient.sourceforge.net/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err="1"/>
              <a:t>mpd</a:t>
            </a:r>
            <a:endParaRPr dirty="0"/>
          </a:p>
        </p:txBody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864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u="sng" dirty="0" err="1">
                <a:solidFill>
                  <a:schemeClr val="hlink"/>
                </a:solidFill>
                <a:hlinkClick r:id="rId3"/>
              </a:rPr>
              <a:t>Mpd</a:t>
            </a:r>
            <a:r>
              <a:rPr lang="en-US" dirty="0"/>
              <a:t> is a </a:t>
            </a:r>
            <a:r>
              <a:rPr lang="en-US" dirty="0" err="1"/>
              <a:t>netgraph</a:t>
            </a:r>
            <a:r>
              <a:rPr lang="en-US" dirty="0"/>
              <a:t>(4) based implementation of the multi-link PPP protocol for FreeBSD</a:t>
            </a:r>
            <a:endParaRPr dirty="0"/>
          </a:p>
          <a:p>
            <a:pPr marL="742950" lvl="1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/</a:t>
            </a:r>
            <a:r>
              <a:rPr lang="en-US" dirty="0" err="1"/>
              <a:t>usr</a:t>
            </a:r>
            <a:r>
              <a:rPr lang="en-US" dirty="0"/>
              <a:t>/ports/net/mpd5</a:t>
            </a:r>
            <a:endParaRPr dirty="0"/>
          </a:p>
          <a:p>
            <a:pPr marL="742950" lvl="1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 err="1"/>
              <a:t>pkg</a:t>
            </a:r>
            <a:r>
              <a:rPr lang="en-US" dirty="0"/>
              <a:t> install mpd5</a:t>
            </a:r>
            <a:endParaRPr dirty="0"/>
          </a:p>
          <a:p>
            <a:pPr marL="3429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/>
              <a:t>It supports several of the numerous PPP sub-protocols and extensions, such as:</a:t>
            </a:r>
            <a:endParaRPr dirty="0"/>
          </a:p>
          <a:p>
            <a:pPr marL="742950" lvl="1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Multi-link PPP capability</a:t>
            </a:r>
            <a:endParaRPr dirty="0"/>
          </a:p>
          <a:p>
            <a:pPr marL="742950" lvl="1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PAP, CHAP, MS-CHAP and EAP authentication</a:t>
            </a:r>
            <a:endParaRPr dirty="0"/>
          </a:p>
          <a:p>
            <a:pPr marL="742950" lvl="1" indent="-28575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PPP compression and encryption</a:t>
            </a:r>
            <a:endParaRPr dirty="0"/>
          </a:p>
          <a:p>
            <a:pPr marL="457200" lvl="0" indent="-355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❑"/>
            </a:pPr>
            <a:r>
              <a:rPr lang="en-US" dirty="0" err="1"/>
              <a:t>Mpd</a:t>
            </a:r>
            <a:r>
              <a:rPr lang="en-US" dirty="0"/>
              <a:t> have support for many link types:</a:t>
            </a:r>
            <a:endParaRPr dirty="0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Serial port modem</a:t>
            </a:r>
            <a:endParaRPr dirty="0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Point-to-Point </a:t>
            </a:r>
            <a:r>
              <a:rPr lang="en-US" dirty="0" err="1"/>
              <a:t>Tunnelling</a:t>
            </a:r>
            <a:r>
              <a:rPr lang="en-US" dirty="0"/>
              <a:t> Protocol (PPTP)</a:t>
            </a:r>
            <a:endParaRPr dirty="0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Layer Two </a:t>
            </a:r>
            <a:r>
              <a:rPr lang="en-US" dirty="0" err="1"/>
              <a:t>Tunnelling</a:t>
            </a:r>
            <a:r>
              <a:rPr lang="en-US" dirty="0"/>
              <a:t> Protocol (L2TP)</a:t>
            </a:r>
            <a:endParaRPr dirty="0"/>
          </a:p>
          <a:p>
            <a:pPr marL="914400" lvl="1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PPP over Ethernet (</a:t>
            </a:r>
            <a:r>
              <a:rPr lang="en-US" dirty="0" err="1"/>
              <a:t>PPPoE</a:t>
            </a:r>
            <a:r>
              <a:rPr lang="en-US" dirty="0"/>
              <a:t>)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4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 - </a:t>
            </a:r>
            <a:r>
              <a:rPr lang="en-US"/>
              <a:t>setup</a:t>
            </a:r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rc.conf</a:t>
            </a:r>
            <a:endParaRPr dirty="0"/>
          </a:p>
          <a:p>
            <a:pPr marL="342900" marR="0" lvl="0" indent="-215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215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Configuration files</a:t>
            </a:r>
            <a:endParaRPr dirty="0"/>
          </a:p>
          <a:p>
            <a:pPr marL="742950" marR="0" lvl="1" indent="-285750" algn="l" rtl="0">
              <a:lnSpc>
                <a:spcPct val="115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usr</a:t>
            </a:r>
            <a:r>
              <a:rPr lang="en-US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/local/</a:t>
            </a:r>
            <a:r>
              <a:rPr lang="en-US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etc</a:t>
            </a:r>
            <a:r>
              <a:rPr lang="en-US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/mpd5/</a:t>
            </a:r>
            <a:endParaRPr dirty="0"/>
          </a:p>
          <a:p>
            <a:pPr marL="1143000" marR="0" lvl="2" indent="-2413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mpd.conf</a:t>
            </a:r>
            <a:endParaRPr sz="1800" dirty="0"/>
          </a:p>
          <a:p>
            <a:pPr marL="1143000" marR="0" lvl="2" indent="-2413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mpd.secret</a:t>
            </a: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42900" marR="0" lvl="0" indent="-342900" algn="l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dirty="0"/>
              <a:t>Start</a:t>
            </a:r>
            <a:endParaRPr dirty="0"/>
          </a:p>
        </p:txBody>
      </p:sp>
      <p:sp>
        <p:nvSpPr>
          <p:cNvPr id="78" name="Shape 78"/>
          <p:cNvSpPr txBox="1"/>
          <p:nvPr/>
        </p:nvSpPr>
        <p:spPr>
          <a:xfrm>
            <a:off x="1266825" y="1989125"/>
            <a:ext cx="5531700" cy="10296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gateway_enable</a:t>
            </a:r>
            <a:r>
              <a:rPr lang="en-US" sz="18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="YES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mpd_flags</a:t>
            </a:r>
            <a:r>
              <a:rPr lang="en-US" sz="18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="-b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mpd_enable</a:t>
            </a:r>
            <a:r>
              <a:rPr lang="en-US" sz="18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="YES"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9" name="Shape 79"/>
          <p:cNvSpPr txBox="1"/>
          <p:nvPr/>
        </p:nvSpPr>
        <p:spPr>
          <a:xfrm>
            <a:off x="1343025" y="5189525"/>
            <a:ext cx="5531700" cy="7479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# 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sysctl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net.inet.ip.forwarding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=1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# /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usr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/local/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etc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rc.d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/mpd5 start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9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 </a:t>
            </a:r>
            <a:r>
              <a:rPr lang="en-US"/>
              <a:t>- 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authentication </a:t>
            </a:r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mpd.secret</a:t>
            </a:r>
            <a:endParaRPr sz="20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dirty="0"/>
              <a:t>Syntax: username password  [</a:t>
            </a:r>
            <a:r>
              <a:rPr lang="en-US" dirty="0" err="1"/>
              <a:t>ip_address</a:t>
            </a:r>
            <a:r>
              <a:rPr lang="en-US" dirty="0"/>
              <a:t> | CIDR]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dirty="0"/>
          </a:p>
          <a:p>
            <a:pPr marL="742950" marR="0" lvl="1" indent="-1714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dirty="0"/>
          </a:p>
          <a:p>
            <a:pPr marL="742950" marR="0" lvl="1" indent="-1714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dirty="0"/>
          </a:p>
          <a:p>
            <a:pPr marL="742950" marR="0" lvl="1" indent="-1714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None/>
            </a:pPr>
            <a:endParaRPr sz="1800" dirty="0"/>
          </a:p>
          <a:p>
            <a:pPr marL="0" marR="0" lvl="0" indent="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None/>
            </a:pPr>
            <a:endParaRPr sz="18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plain text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chmod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600 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mpd.secret</a:t>
            </a:r>
            <a:endParaRPr dirty="0"/>
          </a:p>
          <a:p>
            <a:pPr marL="342900" marR="0" lvl="0" indent="-228600" algn="l" rtl="0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6" name="Shape 86"/>
          <p:cNvSpPr txBox="1"/>
          <p:nvPr/>
        </p:nvSpPr>
        <p:spPr>
          <a:xfrm>
            <a:off x="1266825" y="2293925"/>
            <a:ext cx="6421800" cy="18246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userA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"hello123"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foo1		"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foobar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		192.168.1.100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vpnuser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	"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vpn_passwd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	192.168.1.128/25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# An external password access program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*	</a:t>
            </a:r>
            <a:r>
              <a:rPr lang="en-US" sz="1800" dirty="0" smtClean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"!/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usr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/local/bin/</a:t>
            </a:r>
            <a:r>
              <a:rPr lang="en-US" sz="1800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mpd</a:t>
            </a:r>
            <a:r>
              <a:rPr lang="en-US" sz="18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/vpn_passwd.sh"</a:t>
            </a: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 - configuration </a:t>
            </a:r>
            <a:r>
              <a:rPr lang="en-US" sz="2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(1)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</p:txBody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1039801" y="1484300"/>
            <a:ext cx="7878900" cy="218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mpd.conf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Consists of a </a:t>
            </a:r>
            <a:r>
              <a:rPr lang="en-US" sz="1800" b="0" i="1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label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followed by a sequence of </a:t>
            </a:r>
            <a:r>
              <a:rPr lang="en-US" sz="1800" b="0" i="0" u="none" strike="noStrike" cap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mpd</a:t>
            </a:r>
            <a:r>
              <a:rPr lang="en-US" sz="1800" b="0" i="0" u="none" strike="noStrike" cap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commands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 A label begins at the first column and ends with a colon character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Commands are indented with a tab character and follow the label on the next and subsequent lines.</a:t>
            </a:r>
            <a:endParaRPr dirty="0"/>
          </a:p>
        </p:txBody>
      </p:sp>
      <p:sp>
        <p:nvSpPr>
          <p:cNvPr id="93" name="Shape 93"/>
          <p:cNvSpPr txBox="1"/>
          <p:nvPr/>
        </p:nvSpPr>
        <p:spPr>
          <a:xfrm>
            <a:off x="2279650" y="3429000"/>
            <a:ext cx="4364700" cy="30465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client: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create bundle template B1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create link static L1 modem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device /dev/cuad0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speed 115200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script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DialPeer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idle-script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AnswerCall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var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$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DialPrefix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"DT"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modem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var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$Telephone "1234567"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link no pap chap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eap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link accept pap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auth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authname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"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MyLogin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auth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password "</a:t>
            </a:r>
            <a:r>
              <a:rPr lang="en-US" sz="12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MyPassword</a:t>
            </a: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"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link max-redial 0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link action bundle B1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</a:pPr>
            <a:r>
              <a:rPr lang="en-US" sz="12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open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9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mpd - configuration </a:t>
            </a:r>
            <a:r>
              <a:rPr lang="en-US" sz="2400"/>
              <a:t>(2)</a:t>
            </a:r>
            <a:r>
              <a:rPr lang="en-US"/>
              <a:t> </a:t>
            </a:r>
            <a:endParaRPr/>
          </a:p>
        </p:txBody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1039801" y="1341425"/>
            <a:ext cx="7570500" cy="9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startup section</a:t>
            </a:r>
            <a:endParaRPr dirty="0"/>
          </a:p>
          <a:p>
            <a:pPr marL="742950" marR="0" lvl="1" indent="-29845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•"/>
            </a:pPr>
            <a:r>
              <a:rPr lang="en-US" sz="16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Added a new startup section to the </a:t>
            </a:r>
            <a:r>
              <a:rPr lang="en-US" sz="16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config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-file, </a:t>
            </a:r>
            <a:r>
              <a:rPr lang="en-US" sz="1600" dirty="0"/>
              <a:t>which</a:t>
            </a:r>
            <a:r>
              <a:rPr lang="en-US" sz="16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is loaded once at startup.</a:t>
            </a:r>
            <a:endParaRPr dirty="0"/>
          </a:p>
          <a:p>
            <a:pPr marL="342900" marR="0" lvl="0" indent="-2413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Shape 100"/>
          <p:cNvSpPr txBox="1"/>
          <p:nvPr/>
        </p:nvSpPr>
        <p:spPr>
          <a:xfrm>
            <a:off x="1112922" y="2120900"/>
            <a:ext cx="4585476" cy="2308200"/>
          </a:xfrm>
          <a:prstGeom prst="rect">
            <a:avLst/>
          </a:prstGeom>
          <a:solidFill>
            <a:srgbClr val="EFEFEF"/>
          </a:soli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startup: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# configure </a:t>
            </a:r>
            <a:r>
              <a:rPr lang="en-US" sz="1600" i="0" u="none" dirty="0" err="1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mpd</a:t>
            </a: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600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console</a:t>
            </a: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users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user </a:t>
            </a:r>
            <a:r>
              <a:rPr lang="en-US" sz="1600" i="1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foo1</a:t>
            </a: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</a:t>
            </a:r>
            <a:r>
              <a:rPr lang="en-US" sz="1600" i="1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bar1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# configure the console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console self 127.0.0.1 5005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console open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# configure the web server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web self 0.0.0.0 5006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i="0" u="none" dirty="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	set web open</a:t>
            </a:r>
            <a:endParaRPr dirty="0"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101" name="Shape 1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925" y="4652962"/>
            <a:ext cx="5689600" cy="2152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" name="Shape 10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735637" y="2565400"/>
            <a:ext cx="3408362" cy="3983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mpd - configuration </a:t>
            </a:r>
            <a:r>
              <a:rPr lang="en-US" sz="2400"/>
              <a:t>(3)</a:t>
            </a:r>
            <a:r>
              <a:rPr lang="en-US"/>
              <a:t> </a:t>
            </a:r>
            <a:endParaRPr/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1039801" y="1412875"/>
            <a:ext cx="7609800" cy="139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Noto Sans Symbols"/>
              <a:buChar char="❑"/>
            </a:pPr>
            <a:r>
              <a:rPr lang="en-US" sz="19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default section</a:t>
            </a:r>
            <a:endParaRPr dirty="0"/>
          </a:p>
          <a:p>
            <a:pPr marL="742950" lvl="1" indent="-285750" rtl="0">
              <a:lnSpc>
                <a:spcPct val="8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•"/>
            </a:pPr>
            <a:r>
              <a:rPr lang="en-US" sz="1700" dirty="0"/>
              <a:t>Set interface </a:t>
            </a:r>
            <a:endParaRPr dirty="0"/>
          </a:p>
          <a:p>
            <a:pPr marL="1143000" lvl="2" indent="-228600" rtl="0">
              <a:lnSpc>
                <a:spcPct val="80000"/>
              </a:lnSpc>
              <a:spcBef>
                <a:spcPts val="375"/>
              </a:spcBef>
              <a:spcAft>
                <a:spcPts val="0"/>
              </a:spcAft>
              <a:buClr>
                <a:schemeClr val="lt2"/>
              </a:buClr>
              <a:buSzPts val="1500"/>
              <a:buFont typeface="Noto Sans Symbols"/>
              <a:buChar char="➢"/>
            </a:pPr>
            <a:r>
              <a:rPr lang="en-US" sz="1500" dirty="0" err="1"/>
              <a:t>ip</a:t>
            </a:r>
            <a:r>
              <a:rPr lang="en-US" sz="1500" dirty="0"/>
              <a:t> range</a:t>
            </a:r>
            <a:endParaRPr sz="1700" dirty="0"/>
          </a:p>
          <a:p>
            <a:pPr marL="742950" marR="0" lvl="1" indent="-285750" algn="l" rtl="0">
              <a:lnSpc>
                <a:spcPct val="8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•"/>
            </a:pPr>
            <a:r>
              <a:rPr lang="en-US" sz="17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bundle name</a:t>
            </a:r>
            <a:endParaRPr dirty="0"/>
          </a:p>
          <a:p>
            <a:pPr marL="742950" marR="0" lvl="1" indent="-285750" algn="l" rtl="0">
              <a:lnSpc>
                <a:spcPct val="80000"/>
              </a:lnSpc>
              <a:spcBef>
                <a:spcPts val="425"/>
              </a:spcBef>
              <a:spcAft>
                <a:spcPts val="0"/>
              </a:spcAft>
              <a:buClr>
                <a:schemeClr val="dk1"/>
              </a:buClr>
              <a:buSzPts val="1700"/>
              <a:buFont typeface="Times New Roman"/>
              <a:buChar char="•"/>
            </a:pPr>
            <a:r>
              <a:rPr lang="en-US" sz="17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 layer configuration </a:t>
            </a:r>
            <a:endParaRPr dirty="0"/>
          </a:p>
        </p:txBody>
      </p:sp>
      <p:sp>
        <p:nvSpPr>
          <p:cNvPr id="109" name="Shape 109"/>
          <p:cNvSpPr txBox="1"/>
          <p:nvPr/>
        </p:nvSpPr>
        <p:spPr>
          <a:xfrm>
            <a:off x="804861" y="3009900"/>
            <a:ext cx="8234635" cy="378630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default: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load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pptp_server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pptp_server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Define dynamic IP address pool.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ippool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add VPNPOOL 192.168.1.50 192.168.1.99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Create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clonable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bundle template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create bundle template VPN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iface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enable proxy-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arp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iface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idle 1800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iface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enable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tcpmssfix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# adjust incoming and outgoing TCP SYN segments (MTU)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ipcp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yes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vjcomp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# Van Jacobson TCP header compression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Specify IP address pool for dynamic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assigment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ipcp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ranges 192.168.1.1/32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ippool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VPNPOOL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8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/>
              <a:t>mpd - configuration </a:t>
            </a:r>
            <a:r>
              <a:rPr lang="en-US" sz="2400"/>
              <a:t>(4)</a:t>
            </a:r>
            <a:r>
              <a:rPr lang="en-US"/>
              <a:t> </a:t>
            </a:r>
            <a:endParaRPr/>
          </a:p>
        </p:txBody>
      </p:sp>
      <p:sp>
        <p:nvSpPr>
          <p:cNvPr id="115" name="Shape 115"/>
          <p:cNvSpPr txBox="1">
            <a:spLocks noGrp="1"/>
          </p:cNvSpPr>
          <p:nvPr>
            <p:ph type="body" idx="1"/>
          </p:nvPr>
        </p:nvSpPr>
        <p:spPr>
          <a:xfrm>
            <a:off x="806450" y="1412875"/>
            <a:ext cx="8229600" cy="676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default section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Link layer configuration</a:t>
            </a:r>
            <a:endParaRPr dirty="0"/>
          </a:p>
        </p:txBody>
      </p:sp>
      <p:sp>
        <p:nvSpPr>
          <p:cNvPr id="116" name="Shape 116"/>
          <p:cNvSpPr txBox="1"/>
          <p:nvPr/>
        </p:nvSpPr>
        <p:spPr>
          <a:xfrm>
            <a:off x="1349375" y="2276475"/>
            <a:ext cx="5969000" cy="4032250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pptp_server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…. (skip)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Create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clonable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link template named L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create link template VPNLINK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Set bundle template to use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action bundle VPN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Multilink adds some overhead, but gives full 1500 MTU.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enable multilink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Address and control field compression, save 2 bytes, 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Protocol field compression, save 1 byte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yes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acfcomp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protocomp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keep-alive 10 60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b="0" i="0" u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# Configure PPTP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	set </a:t>
            </a:r>
            <a:r>
              <a:rPr lang="en-US" sz="16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pptp</a:t>
            </a: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self 1.2.3.4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</a:pPr>
            <a:r>
              <a:rPr lang="en-US" sz="16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set link enable incoming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71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SzPts val="3400"/>
              <a:buFont typeface="Times New Roman"/>
              <a:buNone/>
            </a:pPr>
            <a:r>
              <a:rPr lang="en-US"/>
              <a:t>mpd - e</a:t>
            </a:r>
            <a:r>
              <a:rPr lang="en-US"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ncryption </a:t>
            </a:r>
            <a:endParaRPr/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735012" y="1412875"/>
            <a:ext cx="8229600" cy="820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Char char="❑"/>
            </a:pPr>
            <a:r>
              <a:rPr lang="en-US" sz="20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Microsoft Point-to-point compression (MPPC) CCP </a:t>
            </a:r>
            <a:r>
              <a:rPr lang="en-US" sz="20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subprotol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•"/>
            </a:pP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'</a:t>
            </a:r>
            <a:r>
              <a:rPr lang="en-US" sz="1800" b="0" i="0" u="none" strike="noStrike" cap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mppc</a:t>
            </a:r>
            <a:r>
              <a:rPr lang="en-US" sz="1800" b="0" i="0" u="none" strike="noStrike" cap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' option should be enabled at the CCP layer</a:t>
            </a:r>
            <a:endParaRPr dirty="0"/>
          </a:p>
        </p:txBody>
      </p:sp>
      <p:sp>
        <p:nvSpPr>
          <p:cNvPr id="123" name="Shape 123"/>
          <p:cNvSpPr txBox="1"/>
          <p:nvPr/>
        </p:nvSpPr>
        <p:spPr>
          <a:xfrm>
            <a:off x="1331912" y="2478087"/>
            <a:ext cx="6288087" cy="2030412"/>
          </a:xfrm>
          <a:prstGeom prst="rect">
            <a:avLst/>
          </a:prstGeom>
          <a:solidFill>
            <a:srgbClr val="EFEFEF"/>
          </a:solidFill>
          <a:ln w="2857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# The five lines below enable Microsoft Point-to-Point encryption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# (MPPE) using the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ng_mppc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(8)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netgraph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node type.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set bundle enable compression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1800" b="0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</a:t>
            </a:r>
            <a:r>
              <a:rPr lang="en-US" sz="1800" b="0" i="0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ccp</a:t>
            </a:r>
            <a:r>
              <a:rPr lang="en-US" sz="1800" b="0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yes </a:t>
            </a:r>
            <a:r>
              <a:rPr lang="en-US" sz="1800" b="0" i="0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mppc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set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mppc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yes e40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</a:t>
            </a:r>
            <a:r>
              <a:rPr lang="en-US" sz="1800" b="0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set </a:t>
            </a:r>
            <a:r>
              <a:rPr lang="en-US" sz="1800" b="0" i="0" u="none" dirty="0" err="1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mppc</a:t>
            </a:r>
            <a:r>
              <a:rPr lang="en-US" sz="1800" b="0" i="0" u="none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yes e128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</a:pP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set </a:t>
            </a:r>
            <a:r>
              <a:rPr lang="en-US" sz="1800" b="0" i="0" u="none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mppc</a:t>
            </a:r>
            <a:r>
              <a:rPr lang="en-US" sz="1800" b="0" i="0" u="none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yes stateless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佈景主題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佈景主題1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315</Words>
  <Application>Microsoft Office PowerPoint</Application>
  <PresentationFormat>如螢幕大小 (4:3)</PresentationFormat>
  <Paragraphs>174</Paragraphs>
  <Slides>14</Slides>
  <Notes>14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14</vt:i4>
      </vt:variant>
    </vt:vector>
  </HeadingPairs>
  <TitlesOfParts>
    <vt:vector size="21" baseType="lpstr">
      <vt:lpstr>Noto Sans Symbols</vt:lpstr>
      <vt:lpstr>Times New Roman</vt:lpstr>
      <vt:lpstr>Consolas</vt:lpstr>
      <vt:lpstr>Carme</vt:lpstr>
      <vt:lpstr>Arial</vt:lpstr>
      <vt:lpstr>1_佈景主題1</vt:lpstr>
      <vt:lpstr>佈景主題1</vt:lpstr>
      <vt:lpstr>MPD</vt:lpstr>
      <vt:lpstr>mpd</vt:lpstr>
      <vt:lpstr>mpd - setup</vt:lpstr>
      <vt:lpstr>mpd - authentication </vt:lpstr>
      <vt:lpstr>mpd - configuration (1) </vt:lpstr>
      <vt:lpstr>mpd - configuration (2) </vt:lpstr>
      <vt:lpstr>mpd - configuration (3) </vt:lpstr>
      <vt:lpstr>mpd - configuration (4) </vt:lpstr>
      <vt:lpstr>mpd - encryption </vt:lpstr>
      <vt:lpstr>mpd - configuration (5) </vt:lpstr>
      <vt:lpstr>syslog </vt:lpstr>
      <vt:lpstr>VPN client</vt:lpstr>
      <vt:lpstr>VPN client</vt:lpstr>
      <vt:lpstr>Reference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mpd</dc:title>
  <dc:creator>Tse-Han Wang</dc:creator>
  <cp:lastModifiedBy>Tse-Han Wang</cp:lastModifiedBy>
  <cp:revision>8</cp:revision>
  <dcterms:modified xsi:type="dcterms:W3CDTF">2019-04-08T12:04:28Z</dcterms:modified>
</cp:coreProperties>
</file>