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4"/>
  </p:notesMasterIdLst>
  <p:sldIdLst>
    <p:sldId id="256" r:id="rId2"/>
    <p:sldId id="263" r:id="rId3"/>
    <p:sldId id="257" r:id="rId4"/>
    <p:sldId id="260" r:id="rId5"/>
    <p:sldId id="269" r:id="rId6"/>
    <p:sldId id="270" r:id="rId7"/>
    <p:sldId id="271" r:id="rId8"/>
    <p:sldId id="262" r:id="rId9"/>
    <p:sldId id="261" r:id="rId10"/>
    <p:sldId id="268" r:id="rId11"/>
    <p:sldId id="266" r:id="rId12"/>
    <p:sldId id="265" r:id="rId13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202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4952811-E12F-45AA-B360-27A0176A6469}" type="datetimeFigureOut">
              <a:rPr lang="zh-TW" altLang="en-US"/>
              <a:pPr>
                <a:defRPr/>
              </a:pPr>
              <a:t>2019/2/21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EB5F3F-843D-4E3B-A413-21F50E0E2098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8664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B5F3F-843D-4E3B-A413-21F50E0E2098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3446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zh-TW" altLang="en-US"/>
              <a:t>中文授課，考試題目</a:t>
            </a:r>
          </a:p>
        </p:txBody>
      </p:sp>
      <p:sp>
        <p:nvSpPr>
          <p:cNvPr id="1331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AB40AE8-15A7-4A98-8CF4-C3967A714330}" type="slidenum">
              <a:rPr lang="zh-TW" altLang="en-US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2320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DC028E4B-A5C2-46AE-AD50-5D57BDBBBFD7}" type="slidenum">
              <a:rPr lang="zh-TW" altLang="en-US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0453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TW" altLang="en-US" dirty="0"/>
          </a:p>
        </p:txBody>
      </p:sp>
      <p:sp>
        <p:nvSpPr>
          <p:cNvPr id="1536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E287476-395B-4D6A-A3B4-CDD08B124385}" type="slidenum">
              <a:rPr lang="zh-TW" altLang="en-US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11345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/>
          </a:p>
        </p:txBody>
      </p:sp>
      <p:sp>
        <p:nvSpPr>
          <p:cNvPr id="163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6CF46FE-0B34-4257-858F-B7B6BBDD1386}" type="slidenum">
              <a:rPr lang="zh-TW" altLang="en-US">
                <a:latin typeface="Times" panose="02020603050405020304" pitchFamily="18" charset="0"/>
              </a:rPr>
              <a:pPr/>
              <a:t>10</a:t>
            </a:fld>
            <a:endParaRPr lang="en-US" altLang="zh-TW"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433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94645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1344552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669008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932393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02775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678569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64729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379050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11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22666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8488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dirty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60E4BDB1-FC37-407D-8A01-63262F13446A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nctu.edu.tw/~wangth/course/sysadm" TargetMode="External"/><Relationship Id="rId2" Type="http://schemas.openxmlformats.org/officeDocument/2006/relationships/hyperlink" Target="http://people.cs.nctu.edu.tw/~wangth/course/sysadm/slides/01_Install_FreeBSD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eople.cs.nctu.edu.tw/~wangth/course/sysadm/slides/02_Installing_Applications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eople.cs.nctu.edu.tw/~wangth/course/netadm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a@nasa.cs.nctu.edu.tw" TargetMode="External"/><Relationship Id="rId4" Type="http://schemas.openxmlformats.org/officeDocument/2006/relationships/hyperlink" Target="mailto:wangth@cs.nctu.edu.t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200" dirty="0">
                <a:ea typeface="新細明體" pitchFamily="18" charset="-120"/>
              </a:rPr>
              <a:t>Computer Network Administration</a:t>
            </a:r>
            <a:br>
              <a:rPr lang="en-US" altLang="zh-TW" sz="3200" dirty="0">
                <a:ea typeface="新細明體" pitchFamily="18" charset="-120"/>
              </a:rPr>
            </a:br>
            <a:r>
              <a:rPr lang="en-US" altLang="zh-TW" sz="2500" dirty="0">
                <a:ea typeface="新細明體" pitchFamily="18" charset="-120"/>
              </a:rPr>
              <a:t>	</a:t>
            </a:r>
            <a:endParaRPr lang="zh-TW" altLang="en-US" sz="2500" dirty="0">
              <a:ea typeface="新細明體" pitchFamily="18" charset="-12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charset="-120"/>
              </a:rPr>
              <a:t>Attitude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20000" cy="4267200"/>
          </a:xfrm>
        </p:spPr>
        <p:txBody>
          <a:bodyPr/>
          <a:lstStyle/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Attend every class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Do every exercise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As early as possible</a:t>
            </a:r>
          </a:p>
          <a:p>
            <a:pPr lvl="1" eaLnBrk="1" hangingPunct="1"/>
            <a:r>
              <a:rPr lang="en-US" altLang="zh-TW" dirty="0">
                <a:solidFill>
                  <a:schemeClr val="hlink"/>
                </a:solidFill>
                <a:ea typeface="新細明體" panose="02020500000000000000" pitchFamily="18" charset="-120"/>
              </a:rPr>
              <a:t>On your own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Read book and practice at least 6 hours every week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Use Unix-like environment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Recommend: more than 1.5 hours/day averagely</a:t>
            </a:r>
          </a:p>
          <a:p>
            <a:pPr eaLnBrk="1" hangingPunct="1"/>
            <a:r>
              <a:rPr lang="en-US" altLang="zh-TW" dirty="0">
                <a:ea typeface="新細明體" panose="02020500000000000000" pitchFamily="18" charset="-120"/>
              </a:rPr>
              <a:t>Collect information on the Internet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The newer, the better.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838" y="333375"/>
            <a:ext cx="1720850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When You Perform Any Changes…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ea typeface="新細明體" panose="02020500000000000000" pitchFamily="18" charset="-120"/>
              </a:rPr>
              <a:t>Flow of Change</a:t>
            </a:r>
            <a:endParaRPr lang="zh-TW" altLang="en-US">
              <a:ea typeface="新細明體" panose="02020500000000000000" pitchFamily="18" charset="-120"/>
            </a:endParaRPr>
          </a:p>
        </p:txBody>
      </p:sp>
      <p:pic>
        <p:nvPicPr>
          <p:cNvPr id="10244" name="Picture 4" descr="Changeflow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4738" y="1268413"/>
            <a:ext cx="4270375" cy="535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SA-NA Junction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FreeBSD</a:t>
            </a:r>
          </a:p>
          <a:p>
            <a:pPr lvl="1"/>
            <a:r>
              <a:rPr lang="en-US" altLang="zh-TW" dirty="0"/>
              <a:t>11.2-RELEASE</a:t>
            </a:r>
          </a:p>
          <a:p>
            <a:pPr lvl="2"/>
            <a:r>
              <a:rPr lang="en-US" altLang="zh-TW" dirty="0">
                <a:hlinkClick r:id="rId2"/>
              </a:rPr>
              <a:t>http://people.cs.nctu.edu.tw/~wangth/course/sysadm/slides/01_Install_FreeBSD.pdf</a:t>
            </a:r>
            <a:endParaRPr lang="en-US" altLang="zh-TW" dirty="0"/>
          </a:p>
          <a:p>
            <a:pPr lvl="2"/>
            <a:endParaRPr lang="en-US" altLang="zh-TW" dirty="0"/>
          </a:p>
          <a:p>
            <a:r>
              <a:rPr lang="en-US" altLang="zh-TW" dirty="0"/>
              <a:t>Install OS and software (ports)</a:t>
            </a:r>
          </a:p>
          <a:p>
            <a:pPr lvl="1"/>
            <a:r>
              <a:rPr lang="en-US" altLang="zh-TW" dirty="0">
                <a:hlinkClick r:id="rId3"/>
              </a:rPr>
              <a:t>http://people.cs.nctu.edu.tw/~wangth/course/sysadm</a:t>
            </a:r>
            <a:endParaRPr lang="en-US" altLang="zh-TW" dirty="0"/>
          </a:p>
          <a:p>
            <a:pPr lvl="2"/>
            <a:r>
              <a:rPr lang="en-US" altLang="zh-TW" dirty="0">
                <a:hlinkClick r:id="rId4"/>
              </a:rPr>
              <a:t>http://people.cs.nctu.edu.tw/~wangth/course/sysadm/slides/02_Installing_Applications.pdf</a:t>
            </a:r>
            <a:endParaRPr lang="en-US" altLang="zh-TW" dirty="0"/>
          </a:p>
          <a:p>
            <a:pPr lvl="1"/>
            <a:endParaRPr lang="en-US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Syllabus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Website: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  <a:hlinkClick r:id="rId3"/>
              </a:rPr>
              <a:t>http://people.cs.nctu.edu.tw/~wangth/course/netadm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zh-TW" sz="1800" dirty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Instructors:</a:t>
            </a:r>
          </a:p>
          <a:p>
            <a:pPr lvl="1" eaLnBrk="1" hangingPunct="1">
              <a:lnSpc>
                <a:spcPct val="80000"/>
              </a:lnSpc>
            </a:pPr>
            <a:r>
              <a:rPr lang="zh-TW" altLang="en-US" sz="1800" dirty="0">
                <a:ea typeface="新細明體" panose="02020500000000000000" pitchFamily="18" charset="-120"/>
              </a:rPr>
              <a:t>王則涵 </a:t>
            </a:r>
            <a:r>
              <a:rPr lang="en-US" altLang="zh-TW" sz="1800" dirty="0">
                <a:ea typeface="新細明體" panose="02020500000000000000" pitchFamily="18" charset="-120"/>
                <a:hlinkClick r:id="rId4"/>
              </a:rPr>
              <a:t>wangth@cs.nctu.edu.tw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Time: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Thu. IJK (PM 6:30 ~ 9:20)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Place: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EC122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dirty="0">
                <a:ea typeface="新細明體" panose="02020500000000000000" pitchFamily="18" charset="-120"/>
              </a:rPr>
              <a:t>TAs: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We might get about 4 TAs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Email to TAs: </a:t>
            </a:r>
            <a:r>
              <a:rPr lang="en-US" altLang="zh-TW" sz="1800" u="sng" dirty="0">
                <a:solidFill>
                  <a:srgbClr val="FF0000"/>
                </a:solidFill>
                <a:ea typeface="新細明體" panose="02020500000000000000" pitchFamily="18" charset="-120"/>
                <a:hlinkClick r:id="rId5"/>
              </a:rPr>
              <a:t>ta@nasa.cs.nctu.edu.tw</a:t>
            </a:r>
            <a:endParaRPr lang="en-US" altLang="zh-TW" sz="1800" u="sng" dirty="0">
              <a:solidFill>
                <a:srgbClr val="FF0000"/>
              </a:solidFill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ea typeface="新細明體" panose="02020500000000000000" pitchFamily="18" charset="-120"/>
              </a:rPr>
              <a:t>3GH every week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200" dirty="0">
                <a:ea typeface="新細明體" panose="02020500000000000000" pitchFamily="18" charset="-120"/>
              </a:rPr>
              <a:t>Textbook: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dirty="0">
                <a:solidFill>
                  <a:srgbClr val="FF0000"/>
                </a:solidFill>
                <a:ea typeface="新細明體" panose="02020500000000000000" pitchFamily="18" charset="-120"/>
              </a:rPr>
              <a:t>Unix and Linux System Administration Handbook (5th Edition)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5029200"/>
          </a:xfrm>
        </p:spPr>
        <p:txBody>
          <a:bodyPr/>
          <a:lstStyle/>
          <a:p>
            <a:pPr eaLnBrk="1" hangingPunct="1"/>
            <a:r>
              <a:rPr lang="en-US" altLang="zh-TW" sz="2200" dirty="0">
                <a:ea typeface="新細明體" panose="02020500000000000000" pitchFamily="18" charset="-120"/>
              </a:rPr>
              <a:t>Main topics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Python Programming (TBC)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Networking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TCP/IP Networking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Network Environment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NAT, DHCP, Firewall, FTP, VPN, Proxy, …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DNS – BIND (Berkeley Internet Name Domain)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Mail System - Postfix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SPF (Sender Policy Framework)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DKIM (</a:t>
            </a:r>
            <a:r>
              <a:rPr lang="en-US" altLang="zh-TW" dirty="0" err="1">
                <a:ea typeface="新細明體" panose="02020500000000000000" pitchFamily="18" charset="-120"/>
              </a:rPr>
              <a:t>DomainKeys</a:t>
            </a:r>
            <a:r>
              <a:rPr lang="en-US" altLang="zh-TW" dirty="0">
                <a:ea typeface="新細明體" panose="02020500000000000000" pitchFamily="18" charset="-120"/>
              </a:rPr>
              <a:t> Identified Mail)</a:t>
            </a:r>
          </a:p>
          <a:p>
            <a:pPr lvl="2" eaLnBrk="1" hangingPunct="1"/>
            <a:r>
              <a:rPr lang="en-US" altLang="zh-TW" dirty="0">
                <a:ea typeface="新細明體" panose="02020500000000000000" pitchFamily="18" charset="-120"/>
              </a:rPr>
              <a:t>DMARC (Domain-based Message Authentication, Reporting &amp; Conformance)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Network Management</a:t>
            </a:r>
          </a:p>
          <a:p>
            <a:pPr lvl="1" eaLnBrk="1" hangingPunct="1">
              <a:lnSpc>
                <a:spcPct val="80000"/>
              </a:lnSpc>
            </a:pPr>
            <a:endParaRPr lang="en-US" altLang="zh-TW" dirty="0">
              <a:ea typeface="新細明體" panose="02020500000000000000" pitchFamily="18" charset="-12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Syllabus –	</a:t>
            </a:r>
            <a:r>
              <a:rPr lang="en-US" altLang="zh-TW" dirty="0">
                <a:ea typeface="新細明體" charset="-120"/>
              </a:rPr>
              <a:t> </a:t>
            </a:r>
            <a:r>
              <a:rPr lang="en-US" altLang="zh-TW" dirty="0"/>
              <a:t>Course Overview</a:t>
            </a: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3652838"/>
          </a:xfrm>
        </p:spPr>
        <p:txBody>
          <a:bodyPr/>
          <a:lstStyle/>
          <a:p>
            <a:pPr eaLnBrk="1" hangingPunct="1"/>
            <a:r>
              <a:rPr lang="en-US" altLang="zh-TW" sz="2000" dirty="0">
                <a:ea typeface="新細明體" panose="02020500000000000000" pitchFamily="18" charset="-120"/>
              </a:rPr>
              <a:t>Textbook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Unix and Linux System Administration Handbook (5th Edition) 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Slides </a:t>
            </a:r>
          </a:p>
          <a:p>
            <a:pPr eaLnBrk="1" hangingPunct="1"/>
            <a:r>
              <a:rPr lang="en-US" altLang="zh-TW" sz="2000" dirty="0">
                <a:ea typeface="新細明體" panose="02020500000000000000" pitchFamily="18" charset="-120"/>
              </a:rPr>
              <a:t>Reference book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TCP/IP Illustrated Volume 1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Programming Perl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Postfix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DNS and BIND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SNMP, SNMPv2, SNMPv3 and RMON 1, 2</a:t>
            </a:r>
          </a:p>
        </p:txBody>
      </p:sp>
      <p:pic>
        <p:nvPicPr>
          <p:cNvPr id="5124" name="Picture 6" descr="05960002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675" y="4953000"/>
            <a:ext cx="10969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10" descr="Show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953000"/>
            <a:ext cx="1112838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3" descr="05960021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973638"/>
            <a:ext cx="1096963" cy="143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15" descr="059600158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953000"/>
            <a:ext cx="1096963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16" descr="untitle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2963" y="4959350"/>
            <a:ext cx="1112837" cy="144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8818" y="4953000"/>
            <a:ext cx="1105782" cy="143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Syllabus –	 Course Textbook and Reference</a:t>
            </a:r>
            <a:br>
              <a:rPr lang="en-US" altLang="zh-TW" dirty="0"/>
            </a:b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ea typeface="新細明體" charset="-120"/>
              </a:rPr>
              <a:t>Syllabus – Content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200" dirty="0">
                <a:ea typeface="新細明體" panose="02020500000000000000" pitchFamily="18" charset="-120"/>
              </a:rPr>
              <a:t>We will cover the following chapters in this semester (</a:t>
            </a:r>
            <a:r>
              <a:rPr lang="en-US" altLang="zh-TW" sz="2200" dirty="0" err="1">
                <a:ea typeface="新細明體" panose="02020500000000000000" pitchFamily="18" charset="-120"/>
              </a:rPr>
              <a:t>NetAdm</a:t>
            </a:r>
            <a:r>
              <a:rPr lang="en-US" altLang="zh-TW" sz="2200" dirty="0">
                <a:ea typeface="新細明體" panose="02020500000000000000" pitchFamily="18" charset="-120"/>
              </a:rPr>
              <a:t>):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Chapter 15 ~ 18, 21, 23 ~ 25, 30</a:t>
            </a:r>
            <a:r>
              <a:rPr lang="zh-TW" altLang="en-US" sz="1800" dirty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ea typeface="新細明體" panose="02020500000000000000" pitchFamily="18" charset="-120"/>
              </a:rPr>
              <a:t>~</a:t>
            </a:r>
            <a:r>
              <a:rPr lang="zh-TW" altLang="en-US" sz="1800" dirty="0">
                <a:ea typeface="新細明體" panose="02020500000000000000" pitchFamily="18" charset="-120"/>
              </a:rPr>
              <a:t> </a:t>
            </a:r>
            <a:r>
              <a:rPr lang="en-US" altLang="zh-TW" sz="1800" dirty="0">
                <a:ea typeface="新細明體" panose="02020500000000000000" pitchFamily="18" charset="-120"/>
              </a:rPr>
              <a:t>32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NAT, DHCP, VPN, Proxy, …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Python Programming (TBC)</a:t>
            </a:r>
          </a:p>
        </p:txBody>
      </p:sp>
      <p:pic>
        <p:nvPicPr>
          <p:cNvPr id="4" name="Picture 9" descr="https://images-na.ssl-images-amazon.com/images/I/61iWkQ87uTL._SX381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6053" y="2362200"/>
            <a:ext cx="2543175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8064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Syllabus – Text book outline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3810000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/>
              <a:t>Part I. Basic Administration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1 – Where to start.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2 – Booting and Shutting Down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3 – The Filesystem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4 – Access control and </a:t>
            </a:r>
            <a:r>
              <a:rPr lang="en-US" altLang="zh-TW" sz="1800" dirty="0" err="1"/>
              <a:t>rootly</a:t>
            </a:r>
            <a:br>
              <a:rPr lang="en-US" altLang="zh-TW" sz="1800" dirty="0"/>
            </a:br>
            <a:r>
              <a:rPr lang="en-US" altLang="zh-TW" sz="1800" dirty="0"/>
              <a:t>                     powers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5 – Controlling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6 – User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7 – Storage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8 – Periodic processes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  9 – Backups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10 – Syslog and log files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11 – Software installation and</a:t>
            </a:r>
            <a:br>
              <a:rPr lang="en-US" altLang="zh-TW" sz="1800" dirty="0"/>
            </a:br>
            <a:r>
              <a:rPr lang="en-US" altLang="zh-TW" sz="1800" dirty="0"/>
              <a:t>                     management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12 – The Kernel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13 – Scripting and the Shell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14 – Configuration Management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zh-TW" sz="1800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14875" y="1231900"/>
            <a:ext cx="4249738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/>
              <a:t>Part II.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15 – Physical Networking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chemeClr val="hlink"/>
                </a:solidFill>
              </a:rPr>
              <a:t>Chap 16 – TCP/IP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17 – Routing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18 – DNS: Domain Name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19 – NFS: Network File System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20 – HTTP: Hypertext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21 – SMTP: Simple Mail Transfer Protocol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22 – Directory Services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23 – Electronic Mail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24 – Web Applications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25 – Network Management and Debugging</a:t>
            </a:r>
          </a:p>
        </p:txBody>
      </p:sp>
    </p:spTree>
    <p:extLst>
      <p:ext uri="{BB962C8B-B14F-4D97-AF65-F5344CB8AC3E}">
        <p14:creationId xmlns:p14="http://schemas.microsoft.com/office/powerpoint/2010/main" val="3441284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Syllabus – Text book outline (Cont.)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3438" y="1231900"/>
            <a:ext cx="4675187" cy="5510213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zh-TW" sz="1800" b="1" dirty="0"/>
              <a:t>Part III. Operations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26 – Continuous Integration and Delivery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27 – Security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28 – Cloud Computing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29 – Containers and Virtualization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>
                <a:solidFill>
                  <a:srgbClr val="FF0000"/>
                </a:solidFill>
              </a:rPr>
              <a:t>Chap 30 – Monitoring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31 – Performance Analysis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zh-TW" sz="1800" dirty="0"/>
              <a:t>Chap 32 – Policy and Politics</a:t>
            </a:r>
          </a:p>
        </p:txBody>
      </p:sp>
    </p:spTree>
    <p:extLst>
      <p:ext uri="{BB962C8B-B14F-4D97-AF65-F5344CB8AC3E}">
        <p14:creationId xmlns:p14="http://schemas.microsoft.com/office/powerpoint/2010/main" val="4107286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>
                <a:ea typeface="新細明體" charset="-120"/>
              </a:rPr>
              <a:t>Syllabus – Grade Policy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200" dirty="0">
                <a:ea typeface="新細明體" panose="02020500000000000000" pitchFamily="18" charset="-120"/>
              </a:rPr>
              <a:t>Mid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15 ~ 20%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200" dirty="0">
                <a:ea typeface="新細明體" panose="02020500000000000000" pitchFamily="18" charset="-120"/>
              </a:rPr>
              <a:t>Final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15 ~ 20%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200" dirty="0">
                <a:ea typeface="新細明體" panose="02020500000000000000" pitchFamily="18" charset="-120"/>
              </a:rPr>
              <a:t>Exercise</a:t>
            </a:r>
          </a:p>
          <a:p>
            <a:pPr lvl="1" eaLnBrk="1" hangingPunct="1"/>
            <a:r>
              <a:rPr lang="en-US" altLang="zh-TW" dirty="0">
                <a:ea typeface="新細明體" panose="02020500000000000000" pitchFamily="18" charset="-120"/>
              </a:rPr>
              <a:t>60 ~ 70%</a:t>
            </a:r>
            <a:endParaRPr lang="en-US" altLang="zh-TW" sz="1800" dirty="0">
              <a:ea typeface="新細明體" panose="02020500000000000000" pitchFamily="18" charset="-120"/>
            </a:endParaRPr>
          </a:p>
          <a:p>
            <a:pPr lvl="2" eaLnBrk="1" hangingPunct="1"/>
            <a:r>
              <a:rPr lang="en-US" altLang="zh-TW" sz="2000" dirty="0">
                <a:solidFill>
                  <a:schemeClr val="hlink"/>
                </a:solidFill>
                <a:ea typeface="新細明體" panose="02020500000000000000" pitchFamily="18" charset="-120"/>
              </a:rPr>
              <a:t>No Delay Work</a:t>
            </a:r>
          </a:p>
          <a:p>
            <a:pPr lvl="2" eaLnBrk="1" hangingPunct="1"/>
            <a:r>
              <a:rPr lang="en-US" altLang="zh-TW" sz="2000" dirty="0">
                <a:ea typeface="新細明體" panose="02020500000000000000" pitchFamily="18" charset="-120"/>
              </a:rPr>
              <a:t>4 exercises</a:t>
            </a:r>
          </a:p>
          <a:p>
            <a:pPr lvl="2" eaLnBrk="1" hangingPunct="1"/>
            <a:r>
              <a:rPr lang="en-US" altLang="zh-TW" sz="2000" dirty="0">
                <a:ea typeface="新細明體" panose="02020500000000000000" pitchFamily="18" charset="-120"/>
              </a:rPr>
              <a:t>1 term project</a:t>
            </a:r>
            <a:endParaRPr lang="en-US" altLang="zh-TW" dirty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dirty="0">
                <a:ea typeface="新細明體" panose="02020500000000000000" pitchFamily="18" charset="-120"/>
              </a:rPr>
              <a:t>Background Knowledges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It is better to have taken</a:t>
            </a:r>
          </a:p>
          <a:p>
            <a:pPr lvl="2" eaLnBrk="1" hangingPunct="1"/>
            <a:r>
              <a:rPr lang="en-US" altLang="zh-TW" sz="1600" dirty="0">
                <a:ea typeface="新細明體" panose="02020500000000000000" pitchFamily="18" charset="-120"/>
              </a:rPr>
              <a:t>“Computer System Administration” (</a:t>
            </a:r>
            <a:r>
              <a:rPr lang="zh-TW" altLang="en-US" sz="1600" dirty="0">
                <a:ea typeface="新細明體" panose="02020500000000000000" pitchFamily="18" charset="-120"/>
              </a:rPr>
              <a:t>計算機系統管理</a:t>
            </a:r>
            <a:r>
              <a:rPr lang="en-US" altLang="zh-TW" sz="1600" dirty="0">
                <a:ea typeface="新細明體" panose="02020500000000000000" pitchFamily="18" charset="-120"/>
              </a:rPr>
              <a:t>)</a:t>
            </a:r>
          </a:p>
          <a:p>
            <a:pPr lvl="2" eaLnBrk="1" hangingPunct="1"/>
            <a:r>
              <a:rPr lang="en-US" altLang="zh-TW" sz="1600" dirty="0">
                <a:ea typeface="新細明體" panose="02020500000000000000" pitchFamily="18" charset="-120"/>
              </a:rPr>
              <a:t>“Introduction to Networking” (</a:t>
            </a:r>
            <a:r>
              <a:rPr lang="zh-TW" altLang="en-US" sz="1600" dirty="0">
                <a:ea typeface="新細明體" panose="02020500000000000000" pitchFamily="18" charset="-120"/>
              </a:rPr>
              <a:t>計算機網路概論</a:t>
            </a:r>
            <a:r>
              <a:rPr lang="en-US" altLang="zh-TW" sz="1600" dirty="0">
                <a:ea typeface="新細明體" panose="02020500000000000000" pitchFamily="18" charset="-120"/>
              </a:rPr>
              <a:t>)</a:t>
            </a:r>
          </a:p>
          <a:p>
            <a:pPr lvl="1" eaLnBrk="1" hangingPunct="1"/>
            <a:r>
              <a:rPr lang="en-US" altLang="zh-TW" sz="1800" dirty="0">
                <a:ea typeface="新細明體" panose="02020500000000000000" pitchFamily="18" charset="-120"/>
              </a:rPr>
              <a:t>At least</a:t>
            </a:r>
          </a:p>
          <a:p>
            <a:pPr lvl="2" eaLnBrk="1" hangingPunct="1"/>
            <a:r>
              <a:rPr lang="en-US" altLang="zh-TW" sz="1600" dirty="0">
                <a:ea typeface="新細明體" panose="02020500000000000000" pitchFamily="18" charset="-120"/>
              </a:rPr>
              <a:t>Experience of using Unix-like environment</a:t>
            </a:r>
          </a:p>
          <a:p>
            <a:pPr eaLnBrk="1" hangingPunct="1"/>
            <a:r>
              <a:rPr lang="en-US" altLang="zh-TW" sz="2000" dirty="0"/>
              <a:t>Environment</a:t>
            </a:r>
          </a:p>
          <a:p>
            <a:pPr lvl="1" eaLnBrk="1" hangingPunct="1"/>
            <a:r>
              <a:rPr lang="en-US" altLang="zh-TW" sz="1800" dirty="0"/>
              <a:t>One </a:t>
            </a:r>
            <a:r>
              <a:rPr lang="en-US" altLang="zh-TW" sz="1800" dirty="0">
                <a:solidFill>
                  <a:schemeClr val="hlink"/>
                </a:solidFill>
              </a:rPr>
              <a:t>dedicated</a:t>
            </a:r>
            <a:r>
              <a:rPr lang="en-US" altLang="zh-TW" sz="1800" dirty="0"/>
              <a:t> PC (Or dual OS in your PC, VM is also accepted.)</a:t>
            </a:r>
          </a:p>
          <a:p>
            <a:pPr lvl="2" eaLnBrk="1" hangingPunct="1"/>
            <a:r>
              <a:rPr lang="en-US" altLang="zh-TW" sz="1600" dirty="0"/>
              <a:t>With </a:t>
            </a:r>
            <a:r>
              <a:rPr lang="en-US" altLang="zh-TW" sz="1600" dirty="0">
                <a:solidFill>
                  <a:schemeClr val="hlink"/>
                </a:solidFill>
              </a:rPr>
              <a:t>Unix-like OS</a:t>
            </a:r>
            <a:r>
              <a:rPr lang="en-US" altLang="zh-TW" sz="1600" dirty="0"/>
              <a:t> installed (e.g., FreeBSD, Linux, Solaris, …)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Syllabus – Prerequisite </a:t>
            </a:r>
            <a:endParaRPr lang="zh-TW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1317</TotalTime>
  <Words>641</Words>
  <Application>Microsoft Office PowerPoint</Application>
  <PresentationFormat>如螢幕大小 (4:3)</PresentationFormat>
  <Paragraphs>128</Paragraphs>
  <Slides>12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23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Wingdings</vt:lpstr>
      <vt:lpstr>Computer Center</vt:lpstr>
      <vt:lpstr>Computer Network Administration  </vt:lpstr>
      <vt:lpstr>Syllabus</vt:lpstr>
      <vt:lpstr>Syllabus –  Course Overview</vt:lpstr>
      <vt:lpstr>Syllabus –  Course Textbook and Reference </vt:lpstr>
      <vt:lpstr>Syllabus – Content</vt:lpstr>
      <vt:lpstr>Syllabus – Text book outline</vt:lpstr>
      <vt:lpstr>Syllabus – Text book outline (Cont.)</vt:lpstr>
      <vt:lpstr>Syllabus – Grade Policy</vt:lpstr>
      <vt:lpstr>Syllabus – Prerequisite </vt:lpstr>
      <vt:lpstr>Attitude</vt:lpstr>
      <vt:lpstr>When You Perform Any Changes…</vt:lpstr>
      <vt:lpstr>SA-NA Junction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Syllabus</dc:title>
  <dc:creator>Tse-Han Wang</dc:creator>
  <cp:lastModifiedBy>王則涵</cp:lastModifiedBy>
  <cp:revision>214</cp:revision>
  <cp:lastPrinted>1601-01-01T00:00:00Z</cp:lastPrinted>
  <dcterms:created xsi:type="dcterms:W3CDTF">1601-01-01T00:00:00Z</dcterms:created>
  <dcterms:modified xsi:type="dcterms:W3CDTF">2019-02-21T08:07:19Z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