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64" r:id="rId4"/>
    <p:sldId id="257" r:id="rId5"/>
    <p:sldId id="258" r:id="rId6"/>
    <p:sldId id="259" r:id="rId7"/>
    <p:sldId id="260" r:id="rId8"/>
    <p:sldId id="261" r:id="rId9"/>
    <p:sldId id="267" r:id="rId10"/>
    <p:sldId id="262" r:id="rId11"/>
    <p:sldId id="265" r:id="rId12"/>
    <p:sldId id="263" r:id="rId13"/>
    <p:sldId id="266" r:id="rId14"/>
    <p:sldId id="269" r:id="rId15"/>
    <p:sldId id="268" r:id="rId16"/>
    <p:sldId id="270" r:id="rId1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87" d="100"/>
          <a:sy n="87" d="100"/>
        </p:scale>
        <p:origin x="10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597EA9-A6C2-4208-AC3D-CF6CB41711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5765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A58F9-FD8D-4611-96B7-0201DCF8B1FE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按照比較的順序跟結果，可以建造出一個</a:t>
            </a:r>
            <a:r>
              <a:rPr lang="en-US" altLang="zh-TW"/>
              <a:t>Decision-Tree</a:t>
            </a:r>
            <a:r>
              <a:rPr lang="zh-TW" altLang="en-US"/>
              <a:t>。</a:t>
            </a:r>
          </a:p>
          <a:p>
            <a:r>
              <a:rPr lang="en-US" altLang="zh-TW"/>
              <a:t>Root</a:t>
            </a:r>
            <a:r>
              <a:rPr lang="zh-TW" altLang="en-US"/>
              <a:t>是最先比較的，按照比較的結果不同，</a:t>
            </a:r>
          </a:p>
          <a:p>
            <a:r>
              <a:rPr lang="zh-TW" altLang="en-US"/>
              <a:t>接下來會選擇比較的對象也不見得相同。</a:t>
            </a:r>
          </a:p>
          <a:p>
            <a:r>
              <a:rPr lang="zh-TW" altLang="en-US"/>
              <a:t>此範例圖為一個</a:t>
            </a:r>
            <a:r>
              <a:rPr lang="en-US" altLang="zh-TW"/>
              <a:t>3</a:t>
            </a:r>
            <a:r>
              <a:rPr lang="zh-TW" altLang="en-US"/>
              <a:t>元素的</a:t>
            </a:r>
            <a:r>
              <a:rPr lang="en-US" altLang="zh-TW"/>
              <a:t>Decision-Tree</a:t>
            </a:r>
            <a:r>
              <a:rPr lang="zh-TW" altLang="en-US"/>
              <a:t>。</a:t>
            </a:r>
          </a:p>
          <a:p>
            <a:r>
              <a:rPr lang="en-US" altLang="zh-TW"/>
              <a:t>Internal nodes</a:t>
            </a:r>
            <a:r>
              <a:rPr lang="zh-TW" altLang="en-US"/>
              <a:t>是代表比較的對象，</a:t>
            </a:r>
          </a:p>
          <a:p>
            <a:r>
              <a:rPr kumimoji="0" lang="zh-TW" altLang="en-US"/>
              <a:t>一開始先比較</a:t>
            </a:r>
            <a:r>
              <a:rPr kumimoji="0" lang="en-US" altLang="zh-TW"/>
              <a:t>a</a:t>
            </a:r>
            <a:r>
              <a:rPr kumimoji="0" lang="en-US" altLang="zh-TW" baseline="-25000"/>
              <a:t>1</a:t>
            </a:r>
            <a:r>
              <a:rPr kumimoji="0" lang="zh-TW" altLang="en-US"/>
              <a:t>跟</a:t>
            </a:r>
            <a:r>
              <a:rPr kumimoji="0" lang="en-US" altLang="zh-TW"/>
              <a:t>a</a:t>
            </a:r>
            <a:r>
              <a:rPr kumimoji="0" lang="en-US" altLang="zh-TW" baseline="-25000"/>
              <a:t>2</a:t>
            </a:r>
            <a:r>
              <a:rPr kumimoji="0" lang="zh-TW" altLang="en-US"/>
              <a:t>，如結果是</a:t>
            </a:r>
            <a:r>
              <a:rPr kumimoji="0" lang="en-US" altLang="zh-TW"/>
              <a:t>a</a:t>
            </a:r>
            <a:r>
              <a:rPr kumimoji="0" lang="en-US" altLang="zh-TW" baseline="-25000"/>
              <a:t>1</a:t>
            </a:r>
            <a:r>
              <a:rPr kumimoji="0" lang="en-US" altLang="zh-TW"/>
              <a:t>&gt;a</a:t>
            </a:r>
            <a:r>
              <a:rPr kumimoji="0" lang="en-US" altLang="zh-TW" baseline="-25000"/>
              <a:t>2</a:t>
            </a:r>
            <a:r>
              <a:rPr kumimoji="0" lang="zh-TW" altLang="en-US"/>
              <a:t>則緊接比較</a:t>
            </a:r>
            <a:r>
              <a:rPr kumimoji="0" lang="en-US" altLang="zh-TW"/>
              <a:t>a</a:t>
            </a:r>
            <a:r>
              <a:rPr kumimoji="0" lang="en-US" altLang="zh-TW" baseline="-25000"/>
              <a:t>1</a:t>
            </a:r>
            <a:r>
              <a:rPr kumimoji="0" lang="zh-TW" altLang="en-US"/>
              <a:t>跟</a:t>
            </a:r>
            <a:r>
              <a:rPr kumimoji="0" lang="en-US" altLang="zh-TW"/>
              <a:t>a</a:t>
            </a:r>
            <a:r>
              <a:rPr kumimoji="0" lang="en-US" altLang="zh-TW" baseline="-25000"/>
              <a:t>3</a:t>
            </a:r>
            <a:r>
              <a:rPr kumimoji="0" lang="zh-TW" altLang="en-US"/>
              <a:t>，</a:t>
            </a:r>
          </a:p>
          <a:p>
            <a:r>
              <a:rPr kumimoji="0" lang="zh-TW" altLang="en-US"/>
              <a:t>反之則比較</a:t>
            </a:r>
            <a:r>
              <a:rPr kumimoji="0" lang="en-US" altLang="zh-TW"/>
              <a:t>a</a:t>
            </a:r>
            <a:r>
              <a:rPr kumimoji="0" lang="en-US" altLang="zh-TW" baseline="-25000"/>
              <a:t>2</a:t>
            </a:r>
            <a:r>
              <a:rPr kumimoji="0" lang="zh-TW" altLang="en-US"/>
              <a:t>跟</a:t>
            </a:r>
            <a:r>
              <a:rPr kumimoji="0" lang="en-US" altLang="zh-TW"/>
              <a:t>a</a:t>
            </a:r>
            <a:r>
              <a:rPr kumimoji="0" lang="en-US" altLang="zh-TW" baseline="-25000"/>
              <a:t>3</a:t>
            </a:r>
            <a:r>
              <a:rPr kumimoji="0" lang="zh-TW" altLang="en-US"/>
              <a:t>。其餘類推。</a:t>
            </a:r>
            <a:r>
              <a:rPr kumimoji="0" lang="en-US" altLang="zh-TW"/>
              <a:t>Leaf</a:t>
            </a:r>
            <a:r>
              <a:rPr kumimoji="0" lang="zh-TW" altLang="en-US"/>
              <a:t>則為排序演算法的結果。</a:t>
            </a:r>
            <a:endParaRPr kumimoji="0" lang="zh-TW" altLang="en-US" baseline="-25000"/>
          </a:p>
          <a:p>
            <a:r>
              <a:rPr lang="zh-TW" altLang="en-US"/>
              <a:t>如果</a:t>
            </a:r>
            <a:r>
              <a:rPr lang="en-US" altLang="zh-TW"/>
              <a:t>(a</a:t>
            </a:r>
            <a:r>
              <a:rPr lang="en-US" altLang="zh-TW" baseline="-25000"/>
              <a:t>1</a:t>
            </a:r>
            <a:r>
              <a:rPr lang="en-US" altLang="zh-TW"/>
              <a:t> a</a:t>
            </a:r>
            <a:r>
              <a:rPr lang="en-US" altLang="zh-TW" baseline="-25000"/>
              <a:t>2</a:t>
            </a:r>
            <a:r>
              <a:rPr lang="en-US" altLang="zh-TW"/>
              <a:t> a</a:t>
            </a:r>
            <a:r>
              <a:rPr lang="en-US" altLang="zh-TW" baseline="-25000"/>
              <a:t>3</a:t>
            </a:r>
            <a:r>
              <a:rPr lang="en-US" altLang="zh-TW"/>
              <a:t>)</a:t>
            </a:r>
            <a:r>
              <a:rPr lang="zh-TW" altLang="en-US"/>
              <a:t>為</a:t>
            </a:r>
            <a:r>
              <a:rPr lang="en-US" altLang="zh-TW"/>
              <a:t>(9 2 6)</a:t>
            </a:r>
            <a:r>
              <a:rPr lang="zh-TW" altLang="en-US"/>
              <a:t>時，則對應的</a:t>
            </a:r>
            <a:r>
              <a:rPr lang="en-US" altLang="zh-TW"/>
              <a:t>Leaf</a:t>
            </a:r>
            <a:r>
              <a:rPr lang="zh-TW" altLang="en-US"/>
              <a:t>為</a:t>
            </a:r>
            <a:r>
              <a:rPr lang="en-US" altLang="zh-TW"/>
              <a:t>&lt;2,3,1&gt;</a:t>
            </a:r>
            <a:r>
              <a:rPr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24342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D09025-36E5-40C0-94C7-FB8459A711D4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Quicksort</a:t>
            </a:r>
            <a:r>
              <a:rPr lang="zh-TW" altLang="en-US"/>
              <a:t>一般而言並不是</a:t>
            </a:r>
            <a:r>
              <a:rPr lang="en-US" altLang="zh-TW"/>
              <a:t>Asymptotically optimal</a:t>
            </a:r>
            <a:r>
              <a:rPr lang="zh-TW" altLang="en-US"/>
              <a:t>。</a:t>
            </a:r>
          </a:p>
          <a:p>
            <a:r>
              <a:rPr lang="zh-TW" altLang="en-US"/>
              <a:t>但其執行效率平均而言較</a:t>
            </a:r>
            <a:r>
              <a:rPr lang="en-US" altLang="zh-TW"/>
              <a:t>Heapsort</a:t>
            </a:r>
            <a:r>
              <a:rPr lang="zh-TW" altLang="en-US"/>
              <a:t>還有</a:t>
            </a:r>
            <a:r>
              <a:rPr lang="en-US" altLang="zh-TW"/>
              <a:t>Mergesort</a:t>
            </a:r>
            <a:r>
              <a:rPr lang="zh-TW" altLang="en-US"/>
              <a:t>還好。</a:t>
            </a:r>
          </a:p>
          <a:p>
            <a:r>
              <a:rPr lang="zh-TW" altLang="en-US"/>
              <a:t>故</a:t>
            </a:r>
            <a:r>
              <a:rPr lang="en-US" altLang="zh-TW"/>
              <a:t>Asymptotically optimal</a:t>
            </a:r>
            <a:r>
              <a:rPr lang="zh-TW" altLang="en-US"/>
              <a:t>僅是理論分析上的最佳。</a:t>
            </a:r>
          </a:p>
        </p:txBody>
      </p:sp>
    </p:spTree>
    <p:extLst>
      <p:ext uri="{BB962C8B-B14F-4D97-AF65-F5344CB8AC3E}">
        <p14:creationId xmlns:p14="http://schemas.microsoft.com/office/powerpoint/2010/main" val="824426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DA97E2-6557-4DE1-8ECF-8084BCFBAAB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將</a:t>
            </a:r>
            <a:r>
              <a:rPr lang="en-US" altLang="zh-TW"/>
              <a:t>k</a:t>
            </a:r>
            <a:r>
              <a:rPr lang="zh-TW" altLang="en-US"/>
              <a:t>視為常數時，此是一個線性時間的排序演算法。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601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15FF6-34FE-4105-8D4A-BDEAF5858BA5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第一個迴圈將</a:t>
            </a:r>
            <a:r>
              <a:rPr lang="en-US" altLang="zh-TW"/>
              <a:t>C[0..k]</a:t>
            </a:r>
            <a:r>
              <a:rPr lang="zh-TW" altLang="en-US"/>
              <a:t>初始化為全</a:t>
            </a:r>
            <a:r>
              <a:rPr lang="en-US" altLang="zh-TW"/>
              <a:t>0</a:t>
            </a:r>
            <a:r>
              <a:rPr lang="zh-TW" altLang="en-US"/>
              <a:t>陣列。</a:t>
            </a:r>
          </a:p>
          <a:p>
            <a:r>
              <a:rPr lang="zh-TW" altLang="en-US"/>
              <a:t>第二個迴圈將</a:t>
            </a:r>
            <a:r>
              <a:rPr lang="en-US" altLang="zh-TW"/>
              <a:t>C[j]</a:t>
            </a:r>
            <a:r>
              <a:rPr lang="zh-TW" altLang="en-US"/>
              <a:t>變成</a:t>
            </a:r>
            <a:r>
              <a:rPr lang="en-US" altLang="zh-TW"/>
              <a:t>j</a:t>
            </a:r>
            <a:r>
              <a:rPr lang="zh-TW" altLang="en-US"/>
              <a:t>在</a:t>
            </a:r>
            <a:r>
              <a:rPr lang="en-US" altLang="zh-TW"/>
              <a:t>A</a:t>
            </a:r>
            <a:r>
              <a:rPr lang="zh-TW" altLang="en-US"/>
              <a:t>裡面出現的次數。</a:t>
            </a:r>
          </a:p>
          <a:p>
            <a:r>
              <a:rPr lang="zh-TW" altLang="en-US"/>
              <a:t>第三個迴圈將</a:t>
            </a:r>
            <a:r>
              <a:rPr lang="en-US" altLang="zh-TW"/>
              <a:t>C[j]</a:t>
            </a:r>
            <a:r>
              <a:rPr lang="zh-TW" altLang="en-US"/>
              <a:t>變成</a:t>
            </a:r>
            <a:r>
              <a:rPr lang="en-US" altLang="zh-TW"/>
              <a:t>1..j</a:t>
            </a:r>
            <a:r>
              <a:rPr lang="zh-TW" altLang="en-US"/>
              <a:t>在</a:t>
            </a:r>
            <a:r>
              <a:rPr lang="en-US" altLang="zh-TW"/>
              <a:t>A</a:t>
            </a:r>
            <a:r>
              <a:rPr lang="zh-TW" altLang="en-US"/>
              <a:t>裡面出現的次數。</a:t>
            </a:r>
          </a:p>
          <a:p>
            <a:r>
              <a:rPr lang="zh-TW" altLang="en-US"/>
              <a:t>第四個迴圈作輸出的動作。</a:t>
            </a:r>
          </a:p>
          <a:p>
            <a:r>
              <a:rPr lang="zh-TW" altLang="en-US"/>
              <a:t>詳細的例子請參考下一頁。</a:t>
            </a:r>
          </a:p>
        </p:txBody>
      </p:sp>
    </p:spTree>
    <p:extLst>
      <p:ext uri="{BB962C8B-B14F-4D97-AF65-F5344CB8AC3E}">
        <p14:creationId xmlns:p14="http://schemas.microsoft.com/office/powerpoint/2010/main" val="1792551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697EA8-9D29-4F3B-9E7B-BFD8EC716376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50794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CD136B-7FD7-4680-A565-AD48C6192693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所謂的</a:t>
            </a:r>
            <a:r>
              <a:rPr lang="en-US" altLang="zh-TW"/>
              <a:t>Stable sort</a:t>
            </a:r>
            <a:r>
              <a:rPr lang="zh-TW" altLang="en-US"/>
              <a:t>是指</a:t>
            </a:r>
            <a:r>
              <a:rPr lang="en-US" altLang="zh-TW"/>
              <a:t>Sorting</a:t>
            </a:r>
            <a:r>
              <a:rPr lang="zh-TW" altLang="en-US"/>
              <a:t>過之後，如果</a:t>
            </a:r>
            <a:r>
              <a:rPr lang="en-US" altLang="zh-TW"/>
              <a:t>a</a:t>
            </a:r>
            <a:r>
              <a:rPr lang="en-US" altLang="zh-TW" baseline="-25000"/>
              <a:t>i</a:t>
            </a:r>
            <a:r>
              <a:rPr lang="zh-TW" altLang="en-US"/>
              <a:t>跟</a:t>
            </a:r>
            <a:r>
              <a:rPr lang="en-US" altLang="zh-TW"/>
              <a:t>a</a:t>
            </a:r>
            <a:r>
              <a:rPr lang="en-US" altLang="zh-TW" baseline="-25000"/>
              <a:t>j</a:t>
            </a:r>
            <a:r>
              <a:rPr lang="zh-TW" altLang="en-US"/>
              <a:t>數值</a:t>
            </a:r>
            <a:r>
              <a:rPr lang="en-US" altLang="zh-TW"/>
              <a:t>(or key)</a:t>
            </a:r>
            <a:r>
              <a:rPr lang="zh-TW" altLang="en-US"/>
              <a:t>相同，</a:t>
            </a:r>
          </a:p>
          <a:p>
            <a:r>
              <a:rPr lang="zh-TW" altLang="en-US"/>
              <a:t>則排序後此兩個數值的前後次序並不會被改變。</a:t>
            </a:r>
          </a:p>
          <a:p>
            <a:r>
              <a:rPr kumimoji="0" lang="en-US" altLang="zh-TW"/>
              <a:t>Quicksort</a:t>
            </a:r>
            <a:r>
              <a:rPr kumimoji="0" lang="zh-TW" altLang="en-US"/>
              <a:t>，</a:t>
            </a:r>
            <a:r>
              <a:rPr kumimoji="0" lang="en-US" altLang="zh-TW"/>
              <a:t>Heapsort</a:t>
            </a:r>
            <a:r>
              <a:rPr kumimoji="0" lang="zh-TW" altLang="en-US"/>
              <a:t>均不是</a:t>
            </a:r>
            <a:r>
              <a:rPr kumimoji="0" lang="en-US" altLang="zh-TW"/>
              <a:t>Stable sort</a:t>
            </a:r>
            <a:r>
              <a:rPr kumimoji="0" lang="zh-TW" altLang="en-US"/>
              <a:t>。</a:t>
            </a:r>
          </a:p>
          <a:p>
            <a:r>
              <a:rPr kumimoji="0" lang="zh-TW" altLang="en-US"/>
              <a:t>在前面所舉的</a:t>
            </a:r>
            <a:r>
              <a:rPr kumimoji="0" lang="en-US" altLang="zh-TW"/>
              <a:t>Counting-sort</a:t>
            </a:r>
            <a:r>
              <a:rPr kumimoji="0" lang="zh-TW" altLang="en-US"/>
              <a:t>經過一些修改可以作為合適使用的</a:t>
            </a:r>
            <a:r>
              <a:rPr kumimoji="0" lang="en-US" altLang="zh-TW"/>
              <a:t>Stable sort</a:t>
            </a:r>
            <a:r>
              <a:rPr kumimoji="0"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61572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ED104-DDDD-409D-8222-DA79E2B863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333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DF235-19AD-4B00-A5C9-47B6B025AE6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9673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F05DA-B41F-46E0-9FD8-B15C554404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125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B3351-7699-4656-BE46-0439CE9451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040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9DD73-5903-4612-B4B8-0C98A9DE21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777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B1861-AD2C-4161-B228-7FD541A9B7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511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5E7F8-CCA0-4378-93C0-FE2BB2B61A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743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B2920-5785-40E8-9D3E-902AC9A839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744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B98C5-9FBB-462F-AF58-71F1D97FA6C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703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778D0-7E81-4F36-B783-A18AEE907D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843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8E197-3172-4BD3-A037-05441616146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72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TW"/>
              <a:t>Sorting in Linear Time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BE6D13-FDFF-4CCF-A86F-ED90E64ADED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802631"/>
          </a:xfrm>
        </p:spPr>
        <p:txBody>
          <a:bodyPr/>
          <a:lstStyle/>
          <a:p>
            <a:r>
              <a:rPr lang="en-US" altLang="zh-TW" dirty="0" smtClean="0"/>
              <a:t>Sorting </a:t>
            </a:r>
            <a:r>
              <a:rPr lang="en-US" altLang="zh-TW" dirty="0"/>
              <a:t>in Linear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58D54-3D17-42E4-B17D-BDCF7B98E156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7.3 Radix Sort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altLang="zh-TW"/>
              <a:t>Radix Sort(</a:t>
            </a:r>
            <a:r>
              <a:rPr kumimoji="0" lang="zh-TW" altLang="en-US"/>
              <a:t>基數排序法</a:t>
            </a:r>
            <a:r>
              <a:rPr kumimoji="0" lang="en-US" altLang="zh-TW"/>
              <a:t>)</a:t>
            </a:r>
            <a:r>
              <a:rPr kumimoji="0" lang="zh-TW" altLang="en-US"/>
              <a:t>無</a:t>
            </a:r>
            <a:r>
              <a:rPr lang="zh-TW" altLang="en-US"/>
              <a:t>需利用元素間的比較排序。</a:t>
            </a:r>
          </a:p>
          <a:p>
            <a:r>
              <a:rPr lang="zh-TW" altLang="en-US"/>
              <a:t>必須依賴一些對於待排序集合中元素性質的假設。</a:t>
            </a:r>
            <a:r>
              <a:rPr lang="en-US" altLang="zh-TW"/>
              <a:t>(</a:t>
            </a:r>
            <a:r>
              <a:rPr lang="zh-TW" altLang="en-US"/>
              <a:t>所有待排序元素均為整數，至多</a:t>
            </a:r>
            <a:r>
              <a:rPr lang="en-US" altLang="zh-TW" i="1"/>
              <a:t>d</a:t>
            </a:r>
            <a:r>
              <a:rPr lang="zh-TW" altLang="en-US"/>
              <a:t>位</a:t>
            </a:r>
            <a:r>
              <a:rPr lang="en-US" altLang="zh-TW"/>
              <a:t>)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1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6C55-49A6-4C0F-ACB0-AC5B26083201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Radix Sort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關鍵想法：利用記數排序法由低位數排到高位數。</a:t>
            </a:r>
          </a:p>
          <a:p>
            <a:endParaRPr lang="en-US" altLang="zh-TW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692275" y="2997200"/>
            <a:ext cx="1081088" cy="14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329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457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657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839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436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720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/>
              <a:t>355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987675" y="2997200"/>
            <a:ext cx="1081088" cy="14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720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355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436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329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839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3419475" y="45100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124075" y="4870450"/>
            <a:ext cx="1871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TW" altLang="zh-TW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500563" y="2997200"/>
            <a:ext cx="1081087" cy="14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720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329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436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839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355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457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7F00"/>
                </a:solidFill>
              </a:rPr>
              <a:t>657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4787900" y="4510088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156325" y="2997200"/>
            <a:ext cx="1081088" cy="14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329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355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436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457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657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720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altLang="zh-TW">
                <a:solidFill>
                  <a:srgbClr val="0000FF"/>
                </a:solidFill>
              </a:rPr>
              <a:t>839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V="1">
            <a:off x="6300788" y="45100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979613" y="4941888"/>
            <a:ext cx="2016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先排個位數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635375" y="5589588"/>
            <a:ext cx="2016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再排十位數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5795963" y="4868863"/>
            <a:ext cx="24479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最後排百位數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5FD1-AA40-447F-B919-A96291DB64A2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Radix-Sort(A,d)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i = 1 </a:t>
            </a:r>
            <a:r>
              <a:rPr lang="en-US" altLang="zh-TW" sz="2400" b="1">
                <a:latin typeface="Courier New" pitchFamily="49" charset="0"/>
              </a:rPr>
              <a:t>to</a:t>
            </a:r>
            <a:r>
              <a:rPr lang="en-US" altLang="zh-TW" sz="2400">
                <a:latin typeface="Courier New" pitchFamily="49" charset="0"/>
              </a:rPr>
              <a:t> d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use stable sort to sort A on digit i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  <a:p>
            <a:r>
              <a:rPr lang="zh-TW" altLang="en-US"/>
              <a:t>此處使用的</a:t>
            </a:r>
            <a:r>
              <a:rPr lang="en-US" altLang="zh-TW"/>
              <a:t>stable sort</a:t>
            </a:r>
            <a:r>
              <a:rPr lang="zh-TW" altLang="en-US"/>
              <a:t>如果使用</a:t>
            </a:r>
            <a:r>
              <a:rPr lang="en-US" altLang="zh-TW"/>
              <a:t>Counting Sort</a:t>
            </a:r>
            <a:r>
              <a:rPr lang="zh-TW" altLang="en-US"/>
              <a:t>則每個</a:t>
            </a:r>
            <a:r>
              <a:rPr lang="en-US" altLang="zh-TW"/>
              <a:t>Iteration</a:t>
            </a:r>
            <a:r>
              <a:rPr lang="zh-TW" altLang="en-US"/>
              <a:t>只需花</a:t>
            </a:r>
            <a:r>
              <a:rPr lang="el-GR" altLang="zh-TW"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+10)</a:t>
            </a:r>
            <a:r>
              <a:rPr lang="zh-TW" altLang="en-US">
                <a:cs typeface="Arial" charset="0"/>
              </a:rPr>
              <a:t>的時間。</a:t>
            </a:r>
          </a:p>
          <a:p>
            <a:endParaRPr lang="zh-TW" altLang="en-US">
              <a:cs typeface="Arial" charset="0"/>
            </a:endParaRPr>
          </a:p>
          <a:p>
            <a:r>
              <a:rPr lang="zh-TW" altLang="en-US">
                <a:cs typeface="Arial" charset="0"/>
              </a:rPr>
              <a:t>因此總共花費</a:t>
            </a:r>
            <a:r>
              <a:rPr lang="en-US" altLang="zh-TW">
                <a:cs typeface="Arial" charset="0"/>
              </a:rPr>
              <a:t>O(</a:t>
            </a:r>
            <a:r>
              <a:rPr lang="en-US" altLang="zh-TW" i="1">
                <a:cs typeface="Arial" charset="0"/>
              </a:rPr>
              <a:t>d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+10))</a:t>
            </a:r>
            <a:r>
              <a:rPr lang="zh-TW" altLang="en-US">
                <a:cs typeface="Arial" charset="0"/>
              </a:rPr>
              <a:t>的時間。</a:t>
            </a:r>
          </a:p>
          <a:p>
            <a:endParaRPr lang="zh-TW" altLang="en-US">
              <a:cs typeface="Arial" charset="0"/>
            </a:endParaRPr>
          </a:p>
          <a:p>
            <a:r>
              <a:rPr lang="zh-TW" altLang="en-US">
                <a:cs typeface="Arial" charset="0"/>
              </a:rPr>
              <a:t>如果</a:t>
            </a:r>
            <a:r>
              <a:rPr lang="en-US" altLang="zh-TW" i="1">
                <a:cs typeface="Arial" charset="0"/>
              </a:rPr>
              <a:t>d</a:t>
            </a:r>
            <a:r>
              <a:rPr lang="zh-TW" altLang="en-US">
                <a:cs typeface="Arial" charset="0"/>
              </a:rPr>
              <a:t>是常數，則</a:t>
            </a:r>
            <a:r>
              <a:rPr lang="en-US" altLang="zh-TW">
                <a:cs typeface="Arial" charset="0"/>
              </a:rPr>
              <a:t>Radix Sort</a:t>
            </a:r>
            <a:r>
              <a:rPr lang="zh-TW" altLang="en-US">
                <a:cs typeface="Arial" charset="0"/>
              </a:rPr>
              <a:t>為一個可以在</a:t>
            </a:r>
            <a:r>
              <a:rPr lang="en-US" altLang="zh-TW">
                <a:cs typeface="Arial" charset="0"/>
              </a:rPr>
              <a:t>Linear time</a:t>
            </a:r>
            <a:r>
              <a:rPr lang="zh-TW" altLang="en-US">
                <a:cs typeface="Arial" charset="0"/>
              </a:rPr>
              <a:t>完成的排序演算法。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8763B-94CA-4566-9143-B62433E0BE2C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7.4 Bucket Sort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當元素均勻分布在某個區間時，</a:t>
            </a:r>
            <a:r>
              <a:rPr lang="en-US" altLang="zh-TW"/>
              <a:t>Bucket sort</a:t>
            </a:r>
            <a:r>
              <a:rPr lang="zh-TW" altLang="en-US"/>
              <a:t>平均能在</a:t>
            </a:r>
            <a:r>
              <a:rPr lang="en-US" altLang="zh-TW"/>
              <a:t>O(</a:t>
            </a:r>
            <a:r>
              <a:rPr lang="en-US" altLang="zh-TW" i="1"/>
              <a:t>n</a:t>
            </a:r>
            <a:r>
              <a:rPr lang="en-US" altLang="zh-TW"/>
              <a:t>)</a:t>
            </a:r>
            <a:r>
              <a:rPr lang="zh-TW" altLang="en-US"/>
              <a:t>的時間完成排序。</a:t>
            </a:r>
          </a:p>
          <a:p>
            <a:endParaRPr lang="zh-TW" altLang="en-US"/>
          </a:p>
          <a:p>
            <a:r>
              <a:rPr lang="zh-TW" altLang="en-US"/>
              <a:t>假定要排序</a:t>
            </a:r>
            <a:r>
              <a:rPr lang="en-US" altLang="zh-TW" i="1"/>
              <a:t>n</a:t>
            </a:r>
            <a:r>
              <a:rPr lang="zh-TW" altLang="en-US"/>
              <a:t>個元素</a:t>
            </a:r>
            <a:r>
              <a:rPr lang="en-US" altLang="zh-TW"/>
              <a:t>A[1..</a:t>
            </a:r>
            <a:r>
              <a:rPr lang="en-US" altLang="zh-TW" i="1"/>
              <a:t>n</a:t>
            </a:r>
            <a:r>
              <a:rPr lang="en-US" altLang="zh-TW"/>
              <a:t>]</a:t>
            </a:r>
            <a:r>
              <a:rPr lang="zh-TW" altLang="en-US"/>
              <a:t>均是介於</a:t>
            </a:r>
            <a:r>
              <a:rPr lang="en-US" altLang="zh-TW"/>
              <a:t>[0,1]</a:t>
            </a:r>
            <a:r>
              <a:rPr lang="zh-TW" altLang="en-US"/>
              <a:t>之間的數值。</a:t>
            </a:r>
          </a:p>
          <a:p>
            <a:endParaRPr lang="zh-TW" altLang="en-US"/>
          </a:p>
          <a:p>
            <a:r>
              <a:rPr lang="zh-TW" altLang="en-US"/>
              <a:t>準備</a:t>
            </a:r>
            <a:r>
              <a:rPr lang="en-US" altLang="zh-TW" i="1"/>
              <a:t>n</a:t>
            </a:r>
            <a:r>
              <a:rPr lang="zh-TW" altLang="en-US"/>
              <a:t>個籃子</a:t>
            </a:r>
            <a:r>
              <a:rPr lang="en-US" altLang="zh-TW"/>
              <a:t>(bucket)</a:t>
            </a:r>
            <a:r>
              <a:rPr lang="zh-TW" altLang="en-US"/>
              <a:t>，</a:t>
            </a:r>
            <a:r>
              <a:rPr lang="en-US" altLang="zh-TW"/>
              <a:t>B[1..</a:t>
            </a:r>
            <a:r>
              <a:rPr lang="en-US" altLang="zh-TW" i="1"/>
              <a:t>n</a:t>
            </a:r>
            <a:r>
              <a:rPr lang="en-US" altLang="zh-TW"/>
              <a:t>]</a:t>
            </a:r>
            <a:r>
              <a:rPr lang="zh-TW" altLang="en-US"/>
              <a:t>，將元素</a:t>
            </a:r>
            <a:r>
              <a:rPr lang="en-US" altLang="zh-TW" i="1"/>
              <a:t>x</a:t>
            </a:r>
            <a:r>
              <a:rPr lang="zh-TW" altLang="en-US"/>
              <a:t>依照</a:t>
            </a:r>
            <a:r>
              <a:rPr lang="en-US" altLang="zh-TW" i="1"/>
              <a:t>x</a:t>
            </a:r>
            <a:r>
              <a:rPr lang="zh-TW" altLang="en-US"/>
              <a:t>所在的區間放進對應的籃子：即第       個籃子 。</a:t>
            </a:r>
          </a:p>
          <a:p>
            <a:endParaRPr lang="en-US" altLang="zh-TW"/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580063" y="5013325"/>
          <a:ext cx="5762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方程式" r:id="rId3" imgW="304560" imgH="228600" progId="Equation.3">
                  <p:embed/>
                </p:oleObj>
              </mc:Choice>
              <mc:Fallback>
                <p:oleObj name="方程式" r:id="rId3" imgW="3045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5013325"/>
                        <a:ext cx="57626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DFBC-3C67-483A-8A01-C7524901E49A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Bucket Sort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元素放進籃子時，使用</a:t>
            </a:r>
            <a:r>
              <a:rPr lang="en-US" altLang="zh-TW"/>
              <a:t>Linked list</a:t>
            </a:r>
            <a:r>
              <a:rPr lang="zh-TW" altLang="en-US"/>
              <a:t>來儲存，並利用插入排序法排序。</a:t>
            </a:r>
          </a:p>
          <a:p>
            <a:endParaRPr lang="zh-TW" altLang="en-US"/>
          </a:p>
          <a:p>
            <a:r>
              <a:rPr lang="zh-TW" altLang="en-US"/>
              <a:t>只要依序將</a:t>
            </a:r>
            <a:r>
              <a:rPr lang="en-US" altLang="zh-TW"/>
              <a:t>Lined list</a:t>
            </a:r>
            <a:r>
              <a:rPr lang="zh-TW" altLang="en-US"/>
              <a:t>串接起來，即得到已排序的</a:t>
            </a:r>
            <a:r>
              <a:rPr lang="en-US" altLang="zh-TW" i="1"/>
              <a:t>n</a:t>
            </a:r>
            <a:r>
              <a:rPr lang="zh-TW" altLang="en-US"/>
              <a:t>個元素。</a:t>
            </a:r>
          </a:p>
          <a:p>
            <a:endParaRPr lang="zh-TW" altLang="en-US"/>
          </a:p>
          <a:p>
            <a:pPr>
              <a:buFontTx/>
              <a:buNone/>
            </a:pPr>
            <a:endParaRPr kumimoji="0"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9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DF49-45A0-4CF7-ABA3-DFA6A9E6DCB3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835150" y="15573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.76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835150" y="19891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.07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1835150" y="24209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.36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1835150" y="28527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.29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1835150" y="3284538"/>
            <a:ext cx="4318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.74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1835150" y="37179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.95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1835150" y="41497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.22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835150" y="45815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.05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835150" y="50133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.25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1835150" y="54451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.66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1403350" y="1557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1403350" y="19891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1403350" y="24209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1403350" y="28527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1403350" y="32845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5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403350" y="3716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1403350" y="41497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7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1403350" y="45815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8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1403350" y="50133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9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1403350" y="54451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3995738" y="15573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3995738" y="19891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3995738" y="24209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3995738" y="2852738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3995738" y="3284538"/>
            <a:ext cx="4318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3995738" y="37179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3995738" y="41497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3995738" y="45815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3995738" y="50133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3995738" y="5445125"/>
            <a:ext cx="4318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3563938" y="1557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3563938" y="19891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563938" y="24209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563938" y="28527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3563938" y="32845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5</a:t>
            </a:r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3563938" y="3716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3563938" y="41497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7</a:t>
            </a:r>
          </a:p>
        </p:txBody>
      </p:sp>
      <p:sp>
        <p:nvSpPr>
          <p:cNvPr id="23605" name="Text Box 53"/>
          <p:cNvSpPr txBox="1">
            <a:spLocks noChangeArrowheads="1"/>
          </p:cNvSpPr>
          <p:nvPr/>
        </p:nvSpPr>
        <p:spPr bwMode="auto">
          <a:xfrm>
            <a:off x="3563938" y="45815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8</a:t>
            </a:r>
          </a:p>
        </p:txBody>
      </p:sp>
      <p:sp>
        <p:nvSpPr>
          <p:cNvPr id="23606" name="Text Box 54"/>
          <p:cNvSpPr txBox="1">
            <a:spLocks noChangeArrowheads="1"/>
          </p:cNvSpPr>
          <p:nvPr/>
        </p:nvSpPr>
        <p:spPr bwMode="auto">
          <a:xfrm>
            <a:off x="3563938" y="50133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9</a:t>
            </a:r>
          </a:p>
        </p:txBody>
      </p:sp>
      <p:sp>
        <p:nvSpPr>
          <p:cNvPr id="23607" name="Text Box 55"/>
          <p:cNvSpPr txBox="1">
            <a:spLocks noChangeArrowheads="1"/>
          </p:cNvSpPr>
          <p:nvPr/>
        </p:nvSpPr>
        <p:spPr bwMode="auto">
          <a:xfrm>
            <a:off x="3563938" y="544512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10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1763713" y="11255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A</a:t>
            </a:r>
          </a:p>
        </p:txBody>
      </p:sp>
      <p:sp>
        <p:nvSpPr>
          <p:cNvPr id="23619" name="Text Box 67"/>
          <p:cNvSpPr txBox="1">
            <a:spLocks noChangeArrowheads="1"/>
          </p:cNvSpPr>
          <p:nvPr/>
        </p:nvSpPr>
        <p:spPr bwMode="auto">
          <a:xfrm>
            <a:off x="3924300" y="11255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/>
              <a:t>B</a:t>
            </a:r>
          </a:p>
        </p:txBody>
      </p:sp>
      <p:sp>
        <p:nvSpPr>
          <p:cNvPr id="23620" name="Rectangle 68"/>
          <p:cNvSpPr>
            <a:spLocks noChangeArrowheads="1"/>
          </p:cNvSpPr>
          <p:nvPr/>
        </p:nvSpPr>
        <p:spPr bwMode="auto">
          <a:xfrm>
            <a:off x="6443663" y="4581525"/>
            <a:ext cx="431800" cy="388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.76</a:t>
            </a:r>
          </a:p>
        </p:txBody>
      </p:sp>
      <p:sp>
        <p:nvSpPr>
          <p:cNvPr id="23621" name="Rectangle 69"/>
          <p:cNvSpPr>
            <a:spLocks noChangeArrowheads="1"/>
          </p:cNvSpPr>
          <p:nvPr/>
        </p:nvSpPr>
        <p:spPr bwMode="auto">
          <a:xfrm>
            <a:off x="6443663" y="15573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.07</a:t>
            </a:r>
          </a:p>
        </p:txBody>
      </p:sp>
      <p:sp>
        <p:nvSpPr>
          <p:cNvPr id="23622" name="Rectangle 70"/>
          <p:cNvSpPr>
            <a:spLocks noChangeArrowheads="1"/>
          </p:cNvSpPr>
          <p:nvPr/>
        </p:nvSpPr>
        <p:spPr bwMode="auto">
          <a:xfrm>
            <a:off x="5148263" y="28527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.36</a:t>
            </a:r>
          </a:p>
        </p:txBody>
      </p:sp>
      <p:sp>
        <p:nvSpPr>
          <p:cNvPr id="23623" name="Rectangle 71"/>
          <p:cNvSpPr>
            <a:spLocks noChangeArrowheads="1"/>
          </p:cNvSpPr>
          <p:nvPr/>
        </p:nvSpPr>
        <p:spPr bwMode="auto">
          <a:xfrm>
            <a:off x="7740650" y="24209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.29</a:t>
            </a:r>
          </a:p>
        </p:txBody>
      </p:sp>
      <p:sp>
        <p:nvSpPr>
          <p:cNvPr id="23624" name="Rectangle 72"/>
          <p:cNvSpPr>
            <a:spLocks noChangeArrowheads="1"/>
          </p:cNvSpPr>
          <p:nvPr/>
        </p:nvSpPr>
        <p:spPr bwMode="auto">
          <a:xfrm>
            <a:off x="5148263" y="4581525"/>
            <a:ext cx="431800" cy="390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.74</a:t>
            </a:r>
          </a:p>
        </p:txBody>
      </p:sp>
      <p:sp>
        <p:nvSpPr>
          <p:cNvPr id="23625" name="Rectangle 73"/>
          <p:cNvSpPr>
            <a:spLocks noChangeArrowheads="1"/>
          </p:cNvSpPr>
          <p:nvPr/>
        </p:nvSpPr>
        <p:spPr bwMode="auto">
          <a:xfrm>
            <a:off x="5148263" y="5445125"/>
            <a:ext cx="431800" cy="388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.95</a:t>
            </a:r>
          </a:p>
        </p:txBody>
      </p:sp>
      <p:sp>
        <p:nvSpPr>
          <p:cNvPr id="23626" name="Rectangle 74"/>
          <p:cNvSpPr>
            <a:spLocks noChangeArrowheads="1"/>
          </p:cNvSpPr>
          <p:nvPr/>
        </p:nvSpPr>
        <p:spPr bwMode="auto">
          <a:xfrm>
            <a:off x="5148263" y="24209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.22</a:t>
            </a:r>
          </a:p>
        </p:txBody>
      </p:sp>
      <p:sp>
        <p:nvSpPr>
          <p:cNvPr id="23627" name="Rectangle 75"/>
          <p:cNvSpPr>
            <a:spLocks noChangeArrowheads="1"/>
          </p:cNvSpPr>
          <p:nvPr/>
        </p:nvSpPr>
        <p:spPr bwMode="auto">
          <a:xfrm>
            <a:off x="5148263" y="15573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.05</a:t>
            </a:r>
          </a:p>
        </p:txBody>
      </p:sp>
      <p:sp>
        <p:nvSpPr>
          <p:cNvPr id="23628" name="Rectangle 76"/>
          <p:cNvSpPr>
            <a:spLocks noChangeArrowheads="1"/>
          </p:cNvSpPr>
          <p:nvPr/>
        </p:nvSpPr>
        <p:spPr bwMode="auto">
          <a:xfrm>
            <a:off x="6443663" y="24209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.25</a:t>
            </a:r>
          </a:p>
        </p:txBody>
      </p:sp>
      <p:sp>
        <p:nvSpPr>
          <p:cNvPr id="23629" name="Rectangle 77"/>
          <p:cNvSpPr>
            <a:spLocks noChangeArrowheads="1"/>
          </p:cNvSpPr>
          <p:nvPr/>
        </p:nvSpPr>
        <p:spPr bwMode="auto">
          <a:xfrm>
            <a:off x="5148263" y="4149725"/>
            <a:ext cx="431800" cy="388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.66</a:t>
            </a:r>
          </a:p>
        </p:txBody>
      </p:sp>
      <p:sp>
        <p:nvSpPr>
          <p:cNvPr id="23630" name="Rectangle 78"/>
          <p:cNvSpPr>
            <a:spLocks noChangeArrowheads="1"/>
          </p:cNvSpPr>
          <p:nvPr/>
        </p:nvSpPr>
        <p:spPr bwMode="auto">
          <a:xfrm>
            <a:off x="6875463" y="4581525"/>
            <a:ext cx="431800" cy="388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1" name="Rectangle 79"/>
          <p:cNvSpPr>
            <a:spLocks noChangeArrowheads="1"/>
          </p:cNvSpPr>
          <p:nvPr/>
        </p:nvSpPr>
        <p:spPr bwMode="auto">
          <a:xfrm>
            <a:off x="6875463" y="15573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2" name="Rectangle 80"/>
          <p:cNvSpPr>
            <a:spLocks noChangeArrowheads="1"/>
          </p:cNvSpPr>
          <p:nvPr/>
        </p:nvSpPr>
        <p:spPr bwMode="auto">
          <a:xfrm>
            <a:off x="5580063" y="28527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3" name="Rectangle 81"/>
          <p:cNvSpPr>
            <a:spLocks noChangeArrowheads="1"/>
          </p:cNvSpPr>
          <p:nvPr/>
        </p:nvSpPr>
        <p:spPr bwMode="auto">
          <a:xfrm>
            <a:off x="8172450" y="24209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4" name="Rectangle 82"/>
          <p:cNvSpPr>
            <a:spLocks noChangeArrowheads="1"/>
          </p:cNvSpPr>
          <p:nvPr/>
        </p:nvSpPr>
        <p:spPr bwMode="auto">
          <a:xfrm>
            <a:off x="5580063" y="4581525"/>
            <a:ext cx="431800" cy="390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5" name="Rectangle 83"/>
          <p:cNvSpPr>
            <a:spLocks noChangeArrowheads="1"/>
          </p:cNvSpPr>
          <p:nvPr/>
        </p:nvSpPr>
        <p:spPr bwMode="auto">
          <a:xfrm>
            <a:off x="5580063" y="5445125"/>
            <a:ext cx="431800" cy="388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6" name="Rectangle 84"/>
          <p:cNvSpPr>
            <a:spLocks noChangeArrowheads="1"/>
          </p:cNvSpPr>
          <p:nvPr/>
        </p:nvSpPr>
        <p:spPr bwMode="auto">
          <a:xfrm>
            <a:off x="5580063" y="24209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7" name="Rectangle 85"/>
          <p:cNvSpPr>
            <a:spLocks noChangeArrowheads="1"/>
          </p:cNvSpPr>
          <p:nvPr/>
        </p:nvSpPr>
        <p:spPr bwMode="auto">
          <a:xfrm>
            <a:off x="5580063" y="15573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8" name="Rectangle 86"/>
          <p:cNvSpPr>
            <a:spLocks noChangeArrowheads="1"/>
          </p:cNvSpPr>
          <p:nvPr/>
        </p:nvSpPr>
        <p:spPr bwMode="auto">
          <a:xfrm>
            <a:off x="6875463" y="2420938"/>
            <a:ext cx="431800" cy="388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39" name="Rectangle 87"/>
          <p:cNvSpPr>
            <a:spLocks noChangeArrowheads="1"/>
          </p:cNvSpPr>
          <p:nvPr/>
        </p:nvSpPr>
        <p:spPr bwMode="auto">
          <a:xfrm>
            <a:off x="5580063" y="4149725"/>
            <a:ext cx="431800" cy="388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3641" name="Line 89"/>
          <p:cNvSpPr>
            <a:spLocks noChangeShapeType="1"/>
          </p:cNvSpPr>
          <p:nvPr/>
        </p:nvSpPr>
        <p:spPr bwMode="auto">
          <a:xfrm>
            <a:off x="4211638" y="566102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2" name="Line 90"/>
          <p:cNvSpPr>
            <a:spLocks noChangeShapeType="1"/>
          </p:cNvSpPr>
          <p:nvPr/>
        </p:nvSpPr>
        <p:spPr bwMode="auto">
          <a:xfrm>
            <a:off x="4211638" y="479742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3" name="Line 91"/>
          <p:cNvSpPr>
            <a:spLocks noChangeShapeType="1"/>
          </p:cNvSpPr>
          <p:nvPr/>
        </p:nvSpPr>
        <p:spPr bwMode="auto">
          <a:xfrm>
            <a:off x="4211638" y="436562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4" name="Line 92"/>
          <p:cNvSpPr>
            <a:spLocks noChangeShapeType="1"/>
          </p:cNvSpPr>
          <p:nvPr/>
        </p:nvSpPr>
        <p:spPr bwMode="auto">
          <a:xfrm>
            <a:off x="4211638" y="29972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5" name="Line 93"/>
          <p:cNvSpPr>
            <a:spLocks noChangeShapeType="1"/>
          </p:cNvSpPr>
          <p:nvPr/>
        </p:nvSpPr>
        <p:spPr bwMode="auto">
          <a:xfrm>
            <a:off x="4211638" y="26368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6" name="Line 94"/>
          <p:cNvSpPr>
            <a:spLocks noChangeShapeType="1"/>
          </p:cNvSpPr>
          <p:nvPr/>
        </p:nvSpPr>
        <p:spPr bwMode="auto">
          <a:xfrm>
            <a:off x="4211638" y="17732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7" name="Line 95"/>
          <p:cNvSpPr>
            <a:spLocks noChangeShapeType="1"/>
          </p:cNvSpPr>
          <p:nvPr/>
        </p:nvSpPr>
        <p:spPr bwMode="auto">
          <a:xfrm>
            <a:off x="5795963" y="47974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8" name="Line 96"/>
          <p:cNvSpPr>
            <a:spLocks noChangeShapeType="1"/>
          </p:cNvSpPr>
          <p:nvPr/>
        </p:nvSpPr>
        <p:spPr bwMode="auto">
          <a:xfrm>
            <a:off x="5795963" y="26368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49" name="Line 97"/>
          <p:cNvSpPr>
            <a:spLocks noChangeShapeType="1"/>
          </p:cNvSpPr>
          <p:nvPr/>
        </p:nvSpPr>
        <p:spPr bwMode="auto">
          <a:xfrm>
            <a:off x="5795963" y="17732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0" name="Line 98"/>
          <p:cNvSpPr>
            <a:spLocks noChangeShapeType="1"/>
          </p:cNvSpPr>
          <p:nvPr/>
        </p:nvSpPr>
        <p:spPr bwMode="auto">
          <a:xfrm>
            <a:off x="7092950" y="26368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1" name="Line 99"/>
          <p:cNvSpPr>
            <a:spLocks noChangeShapeType="1"/>
          </p:cNvSpPr>
          <p:nvPr/>
        </p:nvSpPr>
        <p:spPr bwMode="auto">
          <a:xfrm flipH="1">
            <a:off x="4067175" y="5084763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2" name="Line 100"/>
          <p:cNvSpPr>
            <a:spLocks noChangeShapeType="1"/>
          </p:cNvSpPr>
          <p:nvPr/>
        </p:nvSpPr>
        <p:spPr bwMode="auto">
          <a:xfrm flipH="1">
            <a:off x="4067175" y="3789363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3" name="Line 101"/>
          <p:cNvSpPr>
            <a:spLocks noChangeShapeType="1"/>
          </p:cNvSpPr>
          <p:nvPr/>
        </p:nvSpPr>
        <p:spPr bwMode="auto">
          <a:xfrm flipH="1">
            <a:off x="4067175" y="3357563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4" name="Line 102"/>
          <p:cNvSpPr>
            <a:spLocks noChangeShapeType="1"/>
          </p:cNvSpPr>
          <p:nvPr/>
        </p:nvSpPr>
        <p:spPr bwMode="auto">
          <a:xfrm flipH="1">
            <a:off x="4067175" y="2060575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5" name="Line 103"/>
          <p:cNvSpPr>
            <a:spLocks noChangeShapeType="1"/>
          </p:cNvSpPr>
          <p:nvPr/>
        </p:nvSpPr>
        <p:spPr bwMode="auto">
          <a:xfrm flipH="1">
            <a:off x="5651500" y="5516563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6" name="Line 104"/>
          <p:cNvSpPr>
            <a:spLocks noChangeShapeType="1"/>
          </p:cNvSpPr>
          <p:nvPr/>
        </p:nvSpPr>
        <p:spPr bwMode="auto">
          <a:xfrm flipH="1">
            <a:off x="6948488" y="4652963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7" name="Line 105"/>
          <p:cNvSpPr>
            <a:spLocks noChangeShapeType="1"/>
          </p:cNvSpPr>
          <p:nvPr/>
        </p:nvSpPr>
        <p:spPr bwMode="auto">
          <a:xfrm flipH="1">
            <a:off x="5651500" y="4221163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8" name="Line 106"/>
          <p:cNvSpPr>
            <a:spLocks noChangeShapeType="1"/>
          </p:cNvSpPr>
          <p:nvPr/>
        </p:nvSpPr>
        <p:spPr bwMode="auto">
          <a:xfrm flipH="1">
            <a:off x="5651500" y="2924175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59" name="Line 107"/>
          <p:cNvSpPr>
            <a:spLocks noChangeShapeType="1"/>
          </p:cNvSpPr>
          <p:nvPr/>
        </p:nvSpPr>
        <p:spPr bwMode="auto">
          <a:xfrm flipH="1">
            <a:off x="8243888" y="2492375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660" name="Line 108"/>
          <p:cNvSpPr>
            <a:spLocks noChangeShapeType="1"/>
          </p:cNvSpPr>
          <p:nvPr/>
        </p:nvSpPr>
        <p:spPr bwMode="auto">
          <a:xfrm flipH="1">
            <a:off x="6948488" y="1628775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23661" name="AutoShape 109"/>
          <p:cNvCxnSpPr>
            <a:cxnSpLocks noChangeShapeType="1"/>
            <a:stCxn id="23631" idx="3"/>
            <a:endCxn id="23626" idx="1"/>
          </p:cNvCxnSpPr>
          <p:nvPr/>
        </p:nvCxnSpPr>
        <p:spPr bwMode="auto">
          <a:xfrm flipH="1">
            <a:off x="5148263" y="1752600"/>
            <a:ext cx="2159000" cy="863600"/>
          </a:xfrm>
          <a:prstGeom prst="curvedConnector5">
            <a:avLst>
              <a:gd name="adj1" fmla="val -10588"/>
              <a:gd name="adj2" fmla="val 49815"/>
              <a:gd name="adj3" fmla="val 110588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62" name="AutoShape 110"/>
          <p:cNvCxnSpPr>
            <a:cxnSpLocks noChangeShapeType="1"/>
            <a:stCxn id="23633" idx="3"/>
            <a:endCxn id="23622" idx="1"/>
          </p:cNvCxnSpPr>
          <p:nvPr/>
        </p:nvCxnSpPr>
        <p:spPr bwMode="auto">
          <a:xfrm flipH="1">
            <a:off x="5148263" y="2616200"/>
            <a:ext cx="3455987" cy="431800"/>
          </a:xfrm>
          <a:prstGeom prst="curvedConnector5">
            <a:avLst>
              <a:gd name="adj1" fmla="val -6616"/>
              <a:gd name="adj2" fmla="val 49634"/>
              <a:gd name="adj3" fmla="val 106616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63" name="AutoShape 111"/>
          <p:cNvCxnSpPr>
            <a:cxnSpLocks noChangeShapeType="1"/>
            <a:stCxn id="23632" idx="3"/>
            <a:endCxn id="23643" idx="1"/>
          </p:cNvCxnSpPr>
          <p:nvPr/>
        </p:nvCxnSpPr>
        <p:spPr bwMode="auto">
          <a:xfrm flipH="1">
            <a:off x="5148263" y="3048000"/>
            <a:ext cx="863600" cy="1317625"/>
          </a:xfrm>
          <a:prstGeom prst="curvedConnector4">
            <a:avLst>
              <a:gd name="adj1" fmla="val -26472"/>
              <a:gd name="adj2" fmla="val 31926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64" name="AutoShape 112"/>
          <p:cNvCxnSpPr>
            <a:cxnSpLocks noChangeShapeType="1"/>
            <a:stCxn id="23639" idx="3"/>
            <a:endCxn id="23624" idx="1"/>
          </p:cNvCxnSpPr>
          <p:nvPr/>
        </p:nvCxnSpPr>
        <p:spPr bwMode="auto">
          <a:xfrm flipH="1">
            <a:off x="5148263" y="4344988"/>
            <a:ext cx="863600" cy="431800"/>
          </a:xfrm>
          <a:prstGeom prst="curvedConnector5">
            <a:avLst>
              <a:gd name="adj1" fmla="val -26472"/>
              <a:gd name="adj2" fmla="val 49634"/>
              <a:gd name="adj3" fmla="val 126472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665" name="AutoShape 113"/>
          <p:cNvCxnSpPr>
            <a:cxnSpLocks noChangeShapeType="1"/>
            <a:stCxn id="23630" idx="3"/>
            <a:endCxn id="23641" idx="1"/>
          </p:cNvCxnSpPr>
          <p:nvPr/>
        </p:nvCxnSpPr>
        <p:spPr bwMode="auto">
          <a:xfrm flipH="1">
            <a:off x="5148263" y="4776788"/>
            <a:ext cx="2159000" cy="884237"/>
          </a:xfrm>
          <a:prstGeom prst="curvedConnector4">
            <a:avLst>
              <a:gd name="adj1" fmla="val -10588"/>
              <a:gd name="adj2" fmla="val 48472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666" name="Text Box 114"/>
          <p:cNvSpPr txBox="1">
            <a:spLocks noChangeArrowheads="1"/>
          </p:cNvSpPr>
          <p:nvPr/>
        </p:nvSpPr>
        <p:spPr bwMode="auto">
          <a:xfrm>
            <a:off x="2268538" y="6005513"/>
            <a:ext cx="6119812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紅色虛線串起的即是最後排序好的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E81B4-D9B6-4E67-97FE-F7F006EDB3F8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時間複雜度分析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假定分到第</a:t>
            </a:r>
            <a:r>
              <a:rPr lang="en-US" altLang="zh-TW" i="1"/>
              <a:t>i</a:t>
            </a:r>
            <a:r>
              <a:rPr lang="zh-TW" altLang="en-US"/>
              <a:t>個籃子的元素個數是</a:t>
            </a:r>
            <a:r>
              <a:rPr lang="en-US" altLang="zh-TW" i="1"/>
              <a:t>n</a:t>
            </a:r>
            <a:r>
              <a:rPr lang="en-US" altLang="zh-TW" i="1" baseline="-25000"/>
              <a:t>i</a:t>
            </a:r>
            <a:r>
              <a:rPr lang="zh-TW" altLang="en-US"/>
              <a:t>。</a:t>
            </a:r>
            <a:endParaRPr lang="zh-TW" altLang="en-US" baseline="-25000"/>
          </a:p>
          <a:p>
            <a:r>
              <a:rPr lang="zh-TW" altLang="en-US"/>
              <a:t>最差情形：</a:t>
            </a:r>
            <a:r>
              <a:rPr lang="en-US" altLang="zh-TW" i="1"/>
              <a:t>T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 =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 + 							 =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 baseline="30000"/>
              <a:t>2</a:t>
            </a:r>
            <a:r>
              <a:rPr lang="en-US" altLang="zh-TW"/>
              <a:t>).</a:t>
            </a:r>
          </a:p>
          <a:p>
            <a:endParaRPr lang="en-US" altLang="zh-TW">
              <a:sym typeface="Symbol" pitchFamily="18" charset="2"/>
            </a:endParaRPr>
          </a:p>
          <a:p>
            <a:r>
              <a:rPr lang="zh-TW" altLang="en-US"/>
              <a:t>平均情形：</a:t>
            </a:r>
            <a:r>
              <a:rPr lang="en-US" altLang="zh-TW" i="1"/>
              <a:t>T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 =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 + </a:t>
            </a:r>
            <a:br>
              <a:rPr lang="en-US" altLang="zh-TW"/>
            </a:br>
            <a:r>
              <a:rPr lang="en-US" altLang="zh-TW"/>
              <a:t>                            =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 + </a:t>
            </a:r>
            <a:br>
              <a:rPr lang="en-US" altLang="zh-TW"/>
            </a:br>
            <a:r>
              <a:rPr lang="en-US" altLang="zh-TW"/>
              <a:t>                            =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</a:t>
            </a:r>
          </a:p>
          <a:p>
            <a:r>
              <a:rPr lang="en-US" altLang="zh-TW"/>
              <a:t>                    </a:t>
            </a:r>
            <a:r>
              <a:rPr lang="zh-TW" altLang="en-US"/>
              <a:t>的証明請參考課本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662488" y="2133600"/>
          <a:ext cx="14605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方程式" r:id="rId3" imgW="812520" imgH="266400" progId="Equation.3">
                  <p:embed/>
                </p:oleObj>
              </mc:Choice>
              <mc:Fallback>
                <p:oleObj name="方程式" r:id="rId3" imgW="81252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2133600"/>
                        <a:ext cx="14605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4787900" y="3573463"/>
          <a:ext cx="17462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方程式" r:id="rId5" imgW="1015920" imgH="266400" progId="Equation.3">
                  <p:embed/>
                </p:oleObj>
              </mc:Choice>
              <mc:Fallback>
                <p:oleObj name="方程式" r:id="rId5" imgW="1015920" imgH="266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573463"/>
                        <a:ext cx="1746250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787900" y="4076700"/>
          <a:ext cx="11525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方程式" r:id="rId7" imgW="711000" imgH="266400" progId="Equation.3">
                  <p:embed/>
                </p:oleObj>
              </mc:Choice>
              <mc:Fallback>
                <p:oleObj name="方程式" r:id="rId7" imgW="711000" imgH="266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076700"/>
                        <a:ext cx="11525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827088" y="4941888"/>
          <a:ext cx="18002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方程式" r:id="rId9" imgW="812520" imgH="241200" progId="Equation.3">
                  <p:embed/>
                </p:oleObj>
              </mc:Choice>
              <mc:Fallback>
                <p:oleObj name="方程式" r:id="rId9" imgW="81252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941888"/>
                        <a:ext cx="180022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4F5-4FDA-4DF1-829D-C8E3D2E3FB8F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7.1 Lower bounds for sorting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本節探討排序所耗用的時間複雜度下限。</a:t>
            </a:r>
          </a:p>
          <a:p>
            <a:endParaRPr lang="zh-TW" altLang="en-US"/>
          </a:p>
          <a:p>
            <a:r>
              <a:rPr lang="zh-TW" altLang="en-US"/>
              <a:t>任何一個以比較為基礎排序的演算法，排序</a:t>
            </a:r>
            <a:r>
              <a:rPr lang="en-US" altLang="zh-TW" i="1"/>
              <a:t>n</a:t>
            </a:r>
            <a:r>
              <a:rPr lang="zh-TW" altLang="en-US"/>
              <a:t>個元素時至少耗用</a:t>
            </a:r>
            <a:r>
              <a:rPr lang="el-GR" altLang="zh-TW">
                <a:cs typeface="Arial" charset="0"/>
              </a:rPr>
              <a:t>Ω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log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)</a:t>
            </a:r>
            <a:r>
              <a:rPr lang="zh-TW" altLang="en-US">
                <a:cs typeface="Arial" charset="0"/>
              </a:rPr>
              <a:t>次比較。 是以時間複雜度至少為</a:t>
            </a:r>
            <a:r>
              <a:rPr lang="el-GR" altLang="zh-TW">
                <a:cs typeface="Arial" charset="0"/>
              </a:rPr>
              <a:t>Ω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log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)</a:t>
            </a:r>
            <a:r>
              <a:rPr lang="zh-TW" altLang="en-US">
                <a:cs typeface="Arial" charset="0"/>
              </a:rPr>
              <a:t>。</a:t>
            </a:r>
          </a:p>
          <a:p>
            <a:endParaRPr lang="zh-TW" altLang="en-US">
              <a:cs typeface="Arial" charset="0"/>
            </a:endParaRPr>
          </a:p>
          <a:p>
            <a:r>
              <a:rPr lang="zh-TW" altLang="en-US">
                <a:cs typeface="Arial" charset="0"/>
              </a:rPr>
              <a:t>但不使用比較為基礎</a:t>
            </a:r>
            <a:r>
              <a:rPr lang="zh-TW" altLang="en-US"/>
              <a:t> 的排序演算法，在某些情形下可在</a:t>
            </a:r>
            <a:r>
              <a:rPr lang="en-US" altLang="zh-TW"/>
              <a:t>O(n)</a:t>
            </a:r>
            <a:r>
              <a:rPr lang="zh-TW" altLang="en-US"/>
              <a:t>的時間內執行完畢。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70CD-E2A3-4BA4-90C1-B37FBB6E4401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Decision-Tree Model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一個以比較為基礎的排序演算法可以按照比較的順序建出一個</a:t>
            </a:r>
            <a:r>
              <a:rPr lang="en-US" altLang="zh-TW"/>
              <a:t>Decision-Tree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每一個從</a:t>
            </a:r>
            <a:r>
              <a:rPr lang="en-US" altLang="zh-TW"/>
              <a:t>Root</a:t>
            </a:r>
            <a:r>
              <a:rPr lang="zh-TW" altLang="en-US"/>
              <a:t>到</a:t>
            </a:r>
            <a:r>
              <a:rPr lang="en-US" altLang="zh-TW"/>
              <a:t>Leaf</a:t>
            </a:r>
            <a:r>
              <a:rPr lang="zh-TW" altLang="en-US"/>
              <a:t>的路徑都代表一種排序的結果。</a:t>
            </a:r>
          </a:p>
          <a:p>
            <a:endParaRPr lang="zh-TW" altLang="en-US"/>
          </a:p>
          <a:p>
            <a:r>
              <a:rPr lang="zh-TW" altLang="en-US"/>
              <a:t>任何一個以比較為基礎排序</a:t>
            </a:r>
            <a:r>
              <a:rPr lang="en-US" altLang="zh-TW" i="1"/>
              <a:t>n</a:t>
            </a:r>
            <a:r>
              <a:rPr lang="zh-TW" altLang="en-US"/>
              <a:t>個元素的演算法，所對應的</a:t>
            </a:r>
            <a:r>
              <a:rPr lang="en-US" altLang="zh-TW"/>
              <a:t>Decision-Tree</a:t>
            </a:r>
            <a:r>
              <a:rPr lang="zh-TW" altLang="en-US"/>
              <a:t>高度至少有</a:t>
            </a:r>
            <a:r>
              <a:rPr lang="el-GR" altLang="zh-TW">
                <a:cs typeface="Arial" charset="0"/>
              </a:rPr>
              <a:t>Ω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log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)</a:t>
            </a:r>
            <a:r>
              <a:rPr lang="zh-TW" altLang="en-US">
                <a:cs typeface="Arial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3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86C5-C2CA-4AA1-9F38-4977EBB1FBCC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Decision-Tree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3203575" y="1412875"/>
            <a:ext cx="1223963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a</a:t>
            </a:r>
            <a:r>
              <a:rPr lang="en-US" altLang="zh-TW" sz="2400" baseline="-25000"/>
              <a:t>1</a:t>
            </a:r>
            <a:r>
              <a:rPr lang="en-US" altLang="zh-TW" sz="2400"/>
              <a:t>:a</a:t>
            </a:r>
            <a:r>
              <a:rPr lang="en-US" altLang="zh-TW" sz="2400" baseline="-25000"/>
              <a:t>2</a:t>
            </a: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1692275" y="2276475"/>
            <a:ext cx="1223963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a</a:t>
            </a:r>
            <a:r>
              <a:rPr lang="en-US" altLang="zh-TW" sz="2400" baseline="-25000"/>
              <a:t>2</a:t>
            </a:r>
            <a:r>
              <a:rPr lang="en-US" altLang="zh-TW" sz="2400"/>
              <a:t>:a</a:t>
            </a:r>
            <a:r>
              <a:rPr lang="en-US" altLang="zh-TW" sz="2400" baseline="-25000"/>
              <a:t>3</a:t>
            </a: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4500563" y="2205038"/>
            <a:ext cx="1223962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a</a:t>
            </a:r>
            <a:r>
              <a:rPr lang="en-US" altLang="zh-TW" sz="2400" baseline="-25000"/>
              <a:t>1</a:t>
            </a:r>
            <a:r>
              <a:rPr lang="en-US" altLang="zh-TW" sz="2400"/>
              <a:t>:a</a:t>
            </a:r>
            <a:r>
              <a:rPr lang="en-US" altLang="zh-TW" sz="2400" baseline="-25000"/>
              <a:t>3</a:t>
            </a: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2627313" y="3141663"/>
            <a:ext cx="1223962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a</a:t>
            </a:r>
            <a:r>
              <a:rPr lang="en-US" altLang="zh-TW" sz="2400" baseline="-25000"/>
              <a:t>1</a:t>
            </a:r>
            <a:r>
              <a:rPr lang="en-US" altLang="zh-TW" sz="2400"/>
              <a:t>:a</a:t>
            </a:r>
            <a:r>
              <a:rPr lang="en-US" altLang="zh-TW" sz="2400" baseline="-25000"/>
              <a:t>3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5867400" y="3141663"/>
            <a:ext cx="1223963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a</a:t>
            </a:r>
            <a:r>
              <a:rPr lang="en-US" altLang="zh-TW" sz="2400" baseline="-25000"/>
              <a:t>2</a:t>
            </a:r>
            <a:r>
              <a:rPr lang="en-US" altLang="zh-TW" sz="2400"/>
              <a:t>:a</a:t>
            </a:r>
            <a:r>
              <a:rPr lang="en-US" altLang="zh-TW" sz="2400" baseline="-25000"/>
              <a:t>3</a:t>
            </a: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>
            <a:off x="2268538" y="1773238"/>
            <a:ext cx="115093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4211638" y="1773238"/>
            <a:ext cx="8651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2555875" y="2709863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5508625" y="2565400"/>
            <a:ext cx="935038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684213" y="3141663"/>
            <a:ext cx="1223962" cy="431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&lt;1,2,3&gt;</a:t>
            </a:r>
            <a:endParaRPr lang="en-US" altLang="zh-TW" sz="2400" baseline="-25000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>
            <a:off x="1331913" y="2709863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7" name="Oval 15"/>
          <p:cNvSpPr>
            <a:spLocks noChangeArrowheads="1"/>
          </p:cNvSpPr>
          <p:nvPr/>
        </p:nvSpPr>
        <p:spPr bwMode="auto">
          <a:xfrm>
            <a:off x="1619250" y="4076700"/>
            <a:ext cx="1223963" cy="431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&lt;1,3,2&gt;</a:t>
            </a:r>
            <a:endParaRPr lang="en-US" altLang="zh-TW" sz="2400" baseline="-25000"/>
          </a:p>
        </p:txBody>
      </p:sp>
      <p:sp>
        <p:nvSpPr>
          <p:cNvPr id="3088" name="Oval 16"/>
          <p:cNvSpPr>
            <a:spLocks noChangeArrowheads="1"/>
          </p:cNvSpPr>
          <p:nvPr/>
        </p:nvSpPr>
        <p:spPr bwMode="auto">
          <a:xfrm>
            <a:off x="3276600" y="4076700"/>
            <a:ext cx="1223963" cy="431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&lt;3,1,2&gt;</a:t>
            </a:r>
            <a:endParaRPr lang="en-US" altLang="zh-TW" sz="2400" baseline="-25000"/>
          </a:p>
        </p:txBody>
      </p:sp>
      <p:sp>
        <p:nvSpPr>
          <p:cNvPr id="3089" name="Oval 17"/>
          <p:cNvSpPr>
            <a:spLocks noChangeArrowheads="1"/>
          </p:cNvSpPr>
          <p:nvPr/>
        </p:nvSpPr>
        <p:spPr bwMode="auto">
          <a:xfrm>
            <a:off x="4140200" y="3141663"/>
            <a:ext cx="1223963" cy="431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&lt;2,1,3&gt;</a:t>
            </a:r>
            <a:endParaRPr lang="en-US" altLang="zh-TW" sz="2400" baseline="-25000"/>
          </a:p>
        </p:txBody>
      </p:sp>
      <p:sp>
        <p:nvSpPr>
          <p:cNvPr id="3090" name="Oval 18"/>
          <p:cNvSpPr>
            <a:spLocks noChangeArrowheads="1"/>
          </p:cNvSpPr>
          <p:nvPr/>
        </p:nvSpPr>
        <p:spPr bwMode="auto">
          <a:xfrm>
            <a:off x="4932363" y="4076700"/>
            <a:ext cx="1223962" cy="431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&lt;2,3,1&gt;</a:t>
            </a:r>
            <a:endParaRPr lang="en-US" altLang="zh-TW" sz="2400" baseline="-25000"/>
          </a:p>
        </p:txBody>
      </p:sp>
      <p:sp>
        <p:nvSpPr>
          <p:cNvPr id="3091" name="Oval 19"/>
          <p:cNvSpPr>
            <a:spLocks noChangeArrowheads="1"/>
          </p:cNvSpPr>
          <p:nvPr/>
        </p:nvSpPr>
        <p:spPr bwMode="auto">
          <a:xfrm>
            <a:off x="6804025" y="4076700"/>
            <a:ext cx="1223963" cy="431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/>
              <a:t>&lt;3,2,1&gt;</a:t>
            </a:r>
            <a:endParaRPr lang="en-US" altLang="zh-TW" sz="2400" baseline="-25000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 flipH="1">
            <a:off x="4716463" y="2636838"/>
            <a:ext cx="35877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flipH="1">
            <a:off x="2268538" y="3573463"/>
            <a:ext cx="79057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3492500" y="3573463"/>
            <a:ext cx="43180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 flipH="1">
            <a:off x="5580063" y="3573463"/>
            <a:ext cx="64770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6732588" y="3573463"/>
            <a:ext cx="64770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411413" y="162877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 b="1">
                <a:solidFill>
                  <a:srgbClr val="FF0000"/>
                </a:solidFill>
                <a:cs typeface="Arial" charset="0"/>
                <a:sym typeface="MT Symbol" pitchFamily="82" charset="2"/>
              </a:rPr>
              <a:t>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1116013" y="2636838"/>
            <a:ext cx="8636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 b="1">
                <a:solidFill>
                  <a:srgbClr val="FF0000"/>
                </a:solidFill>
                <a:cs typeface="Arial" charset="0"/>
                <a:sym typeface="MT Symbol" pitchFamily="82" charset="2"/>
              </a:rPr>
              <a:t></a:t>
            </a:r>
          </a:p>
          <a:p>
            <a:pPr>
              <a:spcBef>
                <a:spcPct val="50000"/>
              </a:spcBef>
            </a:pPr>
            <a:endParaRPr lang="en-US" altLang="zh-TW" sz="24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2195513" y="3573463"/>
            <a:ext cx="8636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 b="1">
                <a:solidFill>
                  <a:srgbClr val="FF0000"/>
                </a:solidFill>
                <a:cs typeface="Arial" charset="0"/>
                <a:sym typeface="MT Symbol" pitchFamily="82" charset="2"/>
              </a:rPr>
              <a:t></a:t>
            </a:r>
          </a:p>
          <a:p>
            <a:pPr>
              <a:spcBef>
                <a:spcPct val="50000"/>
              </a:spcBef>
            </a:pPr>
            <a:endParaRPr lang="en-US" altLang="zh-TW" sz="24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4356100" y="2636838"/>
            <a:ext cx="8636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 b="1">
                <a:solidFill>
                  <a:srgbClr val="FF0000"/>
                </a:solidFill>
                <a:cs typeface="Arial" charset="0"/>
                <a:sym typeface="MT Symbol" pitchFamily="82" charset="2"/>
              </a:rPr>
              <a:t></a:t>
            </a:r>
          </a:p>
          <a:p>
            <a:pPr>
              <a:spcBef>
                <a:spcPct val="50000"/>
              </a:spcBef>
            </a:pPr>
            <a:endParaRPr lang="en-US" altLang="zh-TW" sz="24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5435600" y="3502025"/>
            <a:ext cx="8636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 b="1">
                <a:solidFill>
                  <a:srgbClr val="FF0000"/>
                </a:solidFill>
                <a:cs typeface="Arial" charset="0"/>
                <a:sym typeface="MT Symbol" pitchFamily="82" charset="2"/>
              </a:rPr>
              <a:t></a:t>
            </a:r>
          </a:p>
          <a:p>
            <a:pPr>
              <a:spcBef>
                <a:spcPct val="50000"/>
              </a:spcBef>
            </a:pPr>
            <a:endParaRPr lang="en-US" altLang="zh-TW" sz="24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4500563" y="155733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cs typeface="Arial" charset="0"/>
              </a:rPr>
              <a:t>&gt;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843213" y="263683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cs typeface="Arial" charset="0"/>
              </a:rPr>
              <a:t>&gt;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011863" y="249237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cs typeface="Arial" charset="0"/>
              </a:rPr>
              <a:t>&gt;</a:t>
            </a: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3779838" y="35734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cs typeface="Arial" charset="0"/>
              </a:rPr>
              <a:t>&gt;</a:t>
            </a: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7019925" y="350202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solidFill>
                  <a:srgbClr val="FF0000"/>
                </a:solidFill>
                <a:cs typeface="Arial" charset="0"/>
              </a:rPr>
              <a:t>&gt;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5867400" y="1341438"/>
            <a:ext cx="2736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Eg. (a</a:t>
            </a:r>
            <a:r>
              <a:rPr lang="en-US" altLang="zh-TW" baseline="-25000"/>
              <a:t>1</a:t>
            </a:r>
            <a:r>
              <a:rPr lang="en-US" altLang="zh-TW"/>
              <a:t> a</a:t>
            </a:r>
            <a:r>
              <a:rPr lang="en-US" altLang="zh-TW" baseline="-25000"/>
              <a:t>2</a:t>
            </a:r>
            <a:r>
              <a:rPr lang="en-US" altLang="zh-TW"/>
              <a:t> a</a:t>
            </a:r>
            <a:r>
              <a:rPr lang="en-US" altLang="zh-TW" baseline="-25000"/>
              <a:t>3</a:t>
            </a:r>
            <a:r>
              <a:rPr lang="en-US" altLang="zh-TW"/>
              <a:t>)</a:t>
            </a:r>
            <a:br>
              <a:rPr lang="en-US" altLang="zh-TW"/>
            </a:br>
            <a:r>
              <a:rPr lang="en-US" altLang="zh-TW"/>
              <a:t>      (9 2 6)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FF78-7800-47C5-9464-8EA824E815EE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68450"/>
            <a:ext cx="8229600" cy="3589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>
                <a:cs typeface="Arial" charset="0"/>
              </a:rPr>
              <a:t>證明：因為可能</a:t>
            </a:r>
            <a:r>
              <a:rPr lang="zh-TW" altLang="en-US"/>
              <a:t>有</a:t>
            </a:r>
            <a:r>
              <a:rPr lang="en-US" altLang="zh-TW" i="1"/>
              <a:t>n</a:t>
            </a:r>
            <a:r>
              <a:rPr lang="en-US" altLang="zh-TW"/>
              <a:t>!</a:t>
            </a:r>
            <a:r>
              <a:rPr lang="zh-TW" altLang="en-US"/>
              <a:t>種可能的排序結果，故對應的</a:t>
            </a:r>
            <a:r>
              <a:rPr lang="en-US" altLang="zh-TW"/>
              <a:t>Decision tree</a:t>
            </a:r>
            <a:r>
              <a:rPr lang="zh-TW" altLang="en-US"/>
              <a:t>至少有</a:t>
            </a:r>
            <a:r>
              <a:rPr lang="en-US" altLang="zh-TW" i="1"/>
              <a:t>n</a:t>
            </a:r>
            <a:r>
              <a:rPr lang="en-US" altLang="zh-TW"/>
              <a:t>!</a:t>
            </a:r>
            <a:r>
              <a:rPr lang="zh-TW" altLang="en-US"/>
              <a:t>個</a:t>
            </a:r>
            <a:r>
              <a:rPr lang="en-US" altLang="zh-TW"/>
              <a:t>leaf nodes</a:t>
            </a:r>
            <a:r>
              <a:rPr lang="zh-TW" altLang="en-US"/>
              <a:t>。而高度為</a:t>
            </a:r>
            <a:r>
              <a:rPr lang="en-US" altLang="zh-TW" i="1"/>
              <a:t>h</a:t>
            </a:r>
            <a:r>
              <a:rPr lang="zh-TW" altLang="en-US"/>
              <a:t>的二元樹最多有</a:t>
            </a:r>
            <a:r>
              <a:rPr lang="en-US" altLang="zh-TW"/>
              <a:t>2</a:t>
            </a:r>
            <a:r>
              <a:rPr lang="en-US" altLang="zh-TW" i="1" baseline="30000"/>
              <a:t>h</a:t>
            </a:r>
            <a:r>
              <a:rPr lang="zh-TW" altLang="en-US"/>
              <a:t>個</a:t>
            </a:r>
            <a:r>
              <a:rPr lang="en-US" altLang="zh-TW"/>
              <a:t>leaf nodes</a:t>
            </a:r>
            <a:r>
              <a:rPr lang="zh-TW" altLang="en-US"/>
              <a:t>。</a:t>
            </a:r>
            <a:br>
              <a:rPr lang="zh-TW" altLang="en-US"/>
            </a:br>
            <a:r>
              <a:rPr lang="zh-TW" altLang="en-US"/>
              <a:t>因此</a:t>
            </a:r>
            <a:r>
              <a:rPr lang="en-US" altLang="zh-TW" i="1"/>
              <a:t>h </a:t>
            </a:r>
            <a:r>
              <a:rPr lang="en-US" altLang="zh-TW">
                <a:sym typeface="Euclid Symbol" pitchFamily="18" charset="2"/>
              </a:rPr>
              <a:t></a:t>
            </a:r>
            <a:r>
              <a:rPr lang="en-US" altLang="zh-TW">
                <a:cs typeface="Arial" charset="0"/>
              </a:rPr>
              <a:t> log</a:t>
            </a:r>
            <a:r>
              <a:rPr lang="en-US" altLang="zh-TW" baseline="-25000">
                <a:cs typeface="Arial" charset="0"/>
              </a:rPr>
              <a:t>2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!) </a:t>
            </a:r>
            <a:r>
              <a:rPr lang="en-US" altLang="zh-TW">
                <a:cs typeface="Arial" charset="0"/>
                <a:sym typeface="Euclid Symbol" pitchFamily="18" charset="2"/>
              </a:rPr>
              <a:t></a:t>
            </a:r>
            <a:r>
              <a:rPr lang="en-US" altLang="zh-TW">
                <a:cs typeface="Arial" charset="0"/>
              </a:rPr>
              <a:t> </a:t>
            </a:r>
            <a:r>
              <a:rPr lang="el-GR" altLang="zh-TW"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log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)</a:t>
            </a:r>
            <a:r>
              <a:rPr lang="zh-TW" altLang="en-US">
                <a:cs typeface="Arial" charset="0"/>
              </a:rPr>
              <a:t>。</a:t>
            </a:r>
            <a:r>
              <a:rPr lang="en-US" altLang="zh-TW">
                <a:cs typeface="Arial" charset="0"/>
              </a:rPr>
              <a:t>(</a:t>
            </a:r>
            <a:r>
              <a:rPr lang="zh-TW" altLang="en-US">
                <a:cs typeface="Arial" charset="0"/>
              </a:rPr>
              <a:t>後者由</a:t>
            </a:r>
            <a:r>
              <a:rPr lang="en-US" altLang="zh-TW">
                <a:cs typeface="Arial" charset="0"/>
              </a:rPr>
              <a:t>Stirling’s approximation</a:t>
            </a:r>
            <a:r>
              <a:rPr lang="zh-TW" altLang="en-US">
                <a:cs typeface="Arial" charset="0"/>
              </a:rPr>
              <a:t>得證：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!&gt;(</a:t>
            </a:r>
            <a:r>
              <a:rPr lang="en-US" altLang="zh-TW" i="1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/</a:t>
            </a:r>
            <a:r>
              <a:rPr lang="en-US" altLang="zh-TW" i="1">
                <a:cs typeface="Arial" charset="0"/>
              </a:rPr>
              <a:t>e</a:t>
            </a:r>
            <a:r>
              <a:rPr lang="en-US" altLang="zh-TW">
                <a:cs typeface="Arial" charset="0"/>
              </a:rPr>
              <a:t>)</a:t>
            </a:r>
            <a:r>
              <a:rPr lang="en-US" altLang="zh-TW" i="1" baseline="30000">
                <a:cs typeface="Arial" charset="0"/>
              </a:rPr>
              <a:t>n</a:t>
            </a:r>
            <a:r>
              <a:rPr lang="en-US" altLang="zh-TW">
                <a:cs typeface="Arial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altLang="zh-TW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altLang="zh-TW">
                <a:cs typeface="Arial" charset="0"/>
              </a:rPr>
              <a:t>Heapsort</a:t>
            </a:r>
            <a:r>
              <a:rPr lang="zh-TW" altLang="en-US">
                <a:cs typeface="Arial" charset="0"/>
              </a:rPr>
              <a:t>與</a:t>
            </a:r>
            <a:r>
              <a:rPr lang="en-US" altLang="zh-TW">
                <a:cs typeface="Arial" charset="0"/>
              </a:rPr>
              <a:t>Mergesort</a:t>
            </a:r>
            <a:r>
              <a:rPr lang="zh-TW" altLang="en-US">
                <a:cs typeface="Arial" charset="0"/>
              </a:rPr>
              <a:t>是</a:t>
            </a:r>
            <a:r>
              <a:rPr lang="en-US" altLang="zh-TW">
                <a:cs typeface="Arial" charset="0"/>
              </a:rPr>
              <a:t>asymptotically optimal</a:t>
            </a:r>
            <a:r>
              <a:rPr lang="zh-TW" altLang="en-US">
                <a:cs typeface="Arial" charset="0"/>
              </a:rPr>
              <a:t>之比較排序法。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Decision-Tree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F752-DD58-40D7-BD63-3B17FD0A984A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7.2 Counting Sort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Counting Sort (</a:t>
            </a:r>
            <a:r>
              <a:rPr lang="zh-TW" altLang="en-US"/>
              <a:t>記數排序法</a:t>
            </a:r>
            <a:r>
              <a:rPr lang="en-US" altLang="zh-TW"/>
              <a:t>) </a:t>
            </a:r>
            <a:r>
              <a:rPr lang="zh-TW" altLang="en-US"/>
              <a:t>不需要藉由比較來做排序。</a:t>
            </a:r>
          </a:p>
          <a:p>
            <a:r>
              <a:rPr lang="zh-TW" altLang="en-US"/>
              <a:t>必須依賴一些對於待排序集合中元素性質的假設。</a:t>
            </a:r>
            <a:r>
              <a:rPr lang="en-US" altLang="zh-TW"/>
              <a:t>(</a:t>
            </a:r>
            <a:r>
              <a:rPr lang="zh-TW" altLang="en-US"/>
              <a:t>如：所有待排序元素均為整數，介於</a:t>
            </a:r>
            <a:r>
              <a:rPr lang="en-US" altLang="zh-TW"/>
              <a:t>1</a:t>
            </a:r>
            <a:r>
              <a:rPr lang="zh-TW" altLang="en-US"/>
              <a:t>到</a:t>
            </a:r>
            <a:r>
              <a:rPr lang="en-US" altLang="zh-TW" i="1"/>
              <a:t>k</a:t>
            </a:r>
            <a:r>
              <a:rPr lang="zh-TW" altLang="en-US"/>
              <a:t>之間</a:t>
            </a:r>
            <a:r>
              <a:rPr lang="en-US" altLang="zh-TW"/>
              <a:t>)</a:t>
            </a:r>
          </a:p>
          <a:p>
            <a:r>
              <a:rPr lang="zh-TW" altLang="en-US"/>
              <a:t>時間複雜度：</a:t>
            </a:r>
            <a:r>
              <a:rPr lang="en-US" altLang="zh-TW"/>
              <a:t>O(</a:t>
            </a:r>
            <a:r>
              <a:rPr lang="en-US" altLang="zh-TW" i="1"/>
              <a:t>n</a:t>
            </a:r>
            <a:r>
              <a:rPr lang="en-US" altLang="zh-TW"/>
              <a:t>+</a:t>
            </a:r>
            <a:r>
              <a:rPr lang="en-US" altLang="zh-TW" i="1"/>
              <a:t>k</a:t>
            </a:r>
            <a:r>
              <a:rPr lang="en-US" altLang="zh-TW"/>
              <a:t>)</a:t>
            </a:r>
          </a:p>
          <a:p>
            <a:r>
              <a:rPr lang="zh-TW" altLang="en-US"/>
              <a:t>主要的關鍵在於，統計</a:t>
            </a:r>
            <a:r>
              <a:rPr lang="en-US" altLang="zh-TW"/>
              <a:t>1</a:t>
            </a:r>
            <a:r>
              <a:rPr lang="zh-TW" altLang="en-US"/>
              <a:t>到</a:t>
            </a:r>
            <a:r>
              <a:rPr lang="en-US" altLang="zh-TW" i="1"/>
              <a:t>k</a:t>
            </a:r>
            <a:r>
              <a:rPr lang="zh-TW" altLang="en-US"/>
              <a:t>之間每個數值出現過幾次，然後想辦法將排序好的數列輸出。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87288-B1AB-4582-A213-C0FC074C6353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58658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Input: A[1..n], where A[j]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∈{1,2,…,k}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Output:B[1..n], sorted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CountingSort(A,B,k)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{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for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 i = 0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to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 k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	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do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 C[i]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0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for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j = 1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to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length[A]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do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C[A[j]]C[A[j]]+1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for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i = 1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to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k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do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C[i]C[i]+C[i-1]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for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j = length[A]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downto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1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	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do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B[C[A[j]]]A[j]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		   C[A[j]]C[A[j]]-1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}</a:t>
            </a:r>
            <a:endParaRPr lang="en-US" altLang="zh-TW" sz="2400">
              <a:latin typeface="Courier New" pitchFamily="49" charset="0"/>
              <a:ea typeface="Arial Unicode MS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5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F832-2166-4DB3-91E8-B661130720C4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851275" y="25654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922713" y="1628775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/>
              <a:t>k=6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138613" y="25654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6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425950" y="25654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714875" y="25654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003800" y="25654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291138" y="25654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578475" y="25654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867400" y="25654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346450" y="24923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A: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851275" y="22050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138613" y="22050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427538" y="22050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4714875" y="22050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003800" y="22050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291138" y="22050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5580063" y="22050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867400" y="22050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3851275" y="33575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4138613" y="33575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4425950" y="33575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4714875" y="33575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5003800" y="33575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5291138" y="33575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3346450" y="32845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C: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3851275" y="29972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4138613" y="2997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4427538" y="2997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4714875" y="29972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5003800" y="29972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5291138" y="2997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3851275" y="5373688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4138613" y="5373688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4425950" y="5373688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303" name="Rectangle 39"/>
          <p:cNvSpPr>
            <a:spLocks noChangeArrowheads="1"/>
          </p:cNvSpPr>
          <p:nvPr/>
        </p:nvSpPr>
        <p:spPr bwMode="auto">
          <a:xfrm>
            <a:off x="4714875" y="5373688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1304" name="Rectangle 40"/>
          <p:cNvSpPr>
            <a:spLocks noChangeArrowheads="1"/>
          </p:cNvSpPr>
          <p:nvPr/>
        </p:nvSpPr>
        <p:spPr bwMode="auto">
          <a:xfrm>
            <a:off x="5003800" y="5373688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5291138" y="5373688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3851275" y="50133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4138613" y="50133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4427538" y="50133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4714875" y="50133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5003800" y="50133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5291138" y="50133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1405" name="Text Box 141"/>
          <p:cNvSpPr txBox="1">
            <a:spLocks noChangeArrowheads="1"/>
          </p:cNvSpPr>
          <p:nvPr/>
        </p:nvSpPr>
        <p:spPr bwMode="auto">
          <a:xfrm>
            <a:off x="2195513" y="3284538"/>
            <a:ext cx="1296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2</a:t>
            </a:r>
            <a:r>
              <a:rPr lang="en-US" altLang="zh-TW" baseline="30000"/>
              <a:t>nd</a:t>
            </a:r>
            <a:r>
              <a:rPr lang="en-US" altLang="zh-TW"/>
              <a:t> loop</a:t>
            </a:r>
          </a:p>
        </p:txBody>
      </p:sp>
      <p:sp>
        <p:nvSpPr>
          <p:cNvPr id="11406" name="Text Box 142"/>
          <p:cNvSpPr txBox="1">
            <a:spLocks noChangeArrowheads="1"/>
          </p:cNvSpPr>
          <p:nvPr/>
        </p:nvSpPr>
        <p:spPr bwMode="auto">
          <a:xfrm>
            <a:off x="2195513" y="5373688"/>
            <a:ext cx="1296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3</a:t>
            </a:r>
            <a:r>
              <a:rPr lang="en-US" altLang="zh-TW" baseline="30000"/>
              <a:t>rd</a:t>
            </a:r>
            <a:r>
              <a:rPr lang="en-US" altLang="zh-TW"/>
              <a:t> loop</a:t>
            </a:r>
          </a:p>
        </p:txBody>
      </p:sp>
      <p:sp>
        <p:nvSpPr>
          <p:cNvPr id="11440" name="AutoShape 176"/>
          <p:cNvSpPr>
            <a:spLocks noChangeArrowheads="1"/>
          </p:cNvSpPr>
          <p:nvPr/>
        </p:nvSpPr>
        <p:spPr bwMode="auto">
          <a:xfrm>
            <a:off x="4498975" y="3716338"/>
            <a:ext cx="576263" cy="1296987"/>
          </a:xfrm>
          <a:prstGeom prst="downArrow">
            <a:avLst>
              <a:gd name="adj1" fmla="val 50000"/>
              <a:gd name="adj2" fmla="val 562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Sorting in Linear Time</a:t>
            </a:r>
          </a:p>
        </p:txBody>
      </p:sp>
      <p:sp>
        <p:nvSpPr>
          <p:cNvPr id="13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84F8C-719C-421F-86AC-58E9DF0834A9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133725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421063" y="21336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708400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997325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4286250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573588" y="21336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4860925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5149850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628900" y="20605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B: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3133725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421063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709988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3997325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4286250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4573588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4862513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5149850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6516688" y="21336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6804025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7091363" y="21336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7380288" y="2133600"/>
            <a:ext cx="287337" cy="28892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solidFill>
                  <a:srgbClr val="00FF00"/>
                </a:solidFill>
              </a:rPr>
              <a:t>6</a:t>
            </a:r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7669213" y="2133600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7956550" y="2133600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6011863" y="20605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C: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6516688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6804025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7092950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7380288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7669213" y="17732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7956550" y="17732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1187450" y="2060575"/>
            <a:ext cx="158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1</a:t>
            </a:r>
            <a:r>
              <a:rPr lang="en-US" altLang="zh-TW" baseline="30000"/>
              <a:t>st</a:t>
            </a:r>
            <a:r>
              <a:rPr lang="en-US" altLang="zh-TW"/>
              <a:t> iteration</a:t>
            </a:r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3132138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4859338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17" name="Rectangle 37"/>
          <p:cNvSpPr>
            <a:spLocks noChangeArrowheads="1"/>
          </p:cNvSpPr>
          <p:nvPr/>
        </p:nvSpPr>
        <p:spPr bwMode="auto">
          <a:xfrm>
            <a:off x="3706813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18" name="Rectangle 38"/>
          <p:cNvSpPr>
            <a:spLocks noChangeArrowheads="1"/>
          </p:cNvSpPr>
          <p:nvPr/>
        </p:nvSpPr>
        <p:spPr bwMode="auto">
          <a:xfrm>
            <a:off x="3995738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19" name="Rectangle 39"/>
          <p:cNvSpPr>
            <a:spLocks noChangeArrowheads="1"/>
          </p:cNvSpPr>
          <p:nvPr/>
        </p:nvSpPr>
        <p:spPr bwMode="auto">
          <a:xfrm>
            <a:off x="4284663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4572000" y="29257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3419475" y="29257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5148263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2627313" y="28527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B: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3132138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25" name="Text Box 45"/>
          <p:cNvSpPr txBox="1">
            <a:spLocks noChangeArrowheads="1"/>
          </p:cNvSpPr>
          <p:nvPr/>
        </p:nvSpPr>
        <p:spPr bwMode="auto">
          <a:xfrm>
            <a:off x="3419475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526" name="Text Box 46"/>
          <p:cNvSpPr txBox="1">
            <a:spLocks noChangeArrowheads="1"/>
          </p:cNvSpPr>
          <p:nvPr/>
        </p:nvSpPr>
        <p:spPr bwMode="auto">
          <a:xfrm>
            <a:off x="37084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527" name="Text Box 47"/>
          <p:cNvSpPr txBox="1">
            <a:spLocks noChangeArrowheads="1"/>
          </p:cNvSpPr>
          <p:nvPr/>
        </p:nvSpPr>
        <p:spPr bwMode="auto">
          <a:xfrm>
            <a:off x="3995738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28" name="Text Box 48"/>
          <p:cNvSpPr txBox="1">
            <a:spLocks noChangeArrowheads="1"/>
          </p:cNvSpPr>
          <p:nvPr/>
        </p:nvSpPr>
        <p:spPr bwMode="auto">
          <a:xfrm>
            <a:off x="4284663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45720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4860925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5148263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532" name="Rectangle 52"/>
          <p:cNvSpPr>
            <a:spLocks noChangeArrowheads="1"/>
          </p:cNvSpPr>
          <p:nvPr/>
        </p:nvSpPr>
        <p:spPr bwMode="auto">
          <a:xfrm>
            <a:off x="7380288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6</a:t>
            </a:r>
          </a:p>
        </p:txBody>
      </p:sp>
      <p:sp>
        <p:nvSpPr>
          <p:cNvPr id="20533" name="Rectangle 53"/>
          <p:cNvSpPr>
            <a:spLocks noChangeArrowheads="1"/>
          </p:cNvSpPr>
          <p:nvPr/>
        </p:nvSpPr>
        <p:spPr bwMode="auto">
          <a:xfrm>
            <a:off x="6802438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20534" name="Rectangle 54"/>
          <p:cNvSpPr>
            <a:spLocks noChangeArrowheads="1"/>
          </p:cNvSpPr>
          <p:nvPr/>
        </p:nvSpPr>
        <p:spPr bwMode="auto">
          <a:xfrm>
            <a:off x="7089775" y="29257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35" name="Rectangle 55"/>
          <p:cNvSpPr>
            <a:spLocks noChangeArrowheads="1"/>
          </p:cNvSpPr>
          <p:nvPr/>
        </p:nvSpPr>
        <p:spPr bwMode="auto">
          <a:xfrm>
            <a:off x="6516688" y="2925763"/>
            <a:ext cx="287337" cy="28892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solidFill>
                  <a:srgbClr val="00FF00"/>
                </a:solidFill>
              </a:rPr>
              <a:t>1</a:t>
            </a:r>
          </a:p>
        </p:txBody>
      </p:sp>
      <p:sp>
        <p:nvSpPr>
          <p:cNvPr id="20536" name="Rectangle 56"/>
          <p:cNvSpPr>
            <a:spLocks noChangeArrowheads="1"/>
          </p:cNvSpPr>
          <p:nvPr/>
        </p:nvSpPr>
        <p:spPr bwMode="auto">
          <a:xfrm>
            <a:off x="7667625" y="29257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20537" name="Rectangle 57"/>
          <p:cNvSpPr>
            <a:spLocks noChangeArrowheads="1"/>
          </p:cNvSpPr>
          <p:nvPr/>
        </p:nvSpPr>
        <p:spPr bwMode="auto">
          <a:xfrm>
            <a:off x="7954963" y="29257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20538" name="Text Box 58"/>
          <p:cNvSpPr txBox="1">
            <a:spLocks noChangeArrowheads="1"/>
          </p:cNvSpPr>
          <p:nvPr/>
        </p:nvSpPr>
        <p:spPr bwMode="auto">
          <a:xfrm>
            <a:off x="6010275" y="28527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C:</a:t>
            </a:r>
          </a:p>
        </p:txBody>
      </p:sp>
      <p:sp>
        <p:nvSpPr>
          <p:cNvPr id="20539" name="Text Box 59"/>
          <p:cNvSpPr txBox="1">
            <a:spLocks noChangeArrowheads="1"/>
          </p:cNvSpPr>
          <p:nvPr/>
        </p:nvSpPr>
        <p:spPr bwMode="auto">
          <a:xfrm>
            <a:off x="65151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6802438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541" name="Text Box 61"/>
          <p:cNvSpPr txBox="1">
            <a:spLocks noChangeArrowheads="1"/>
          </p:cNvSpPr>
          <p:nvPr/>
        </p:nvSpPr>
        <p:spPr bwMode="auto">
          <a:xfrm>
            <a:off x="7091363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542" name="Text Box 62"/>
          <p:cNvSpPr txBox="1">
            <a:spLocks noChangeArrowheads="1"/>
          </p:cNvSpPr>
          <p:nvPr/>
        </p:nvSpPr>
        <p:spPr bwMode="auto">
          <a:xfrm>
            <a:off x="73787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43" name="Text Box 63"/>
          <p:cNvSpPr txBox="1">
            <a:spLocks noChangeArrowheads="1"/>
          </p:cNvSpPr>
          <p:nvPr/>
        </p:nvSpPr>
        <p:spPr bwMode="auto">
          <a:xfrm>
            <a:off x="7667625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544" name="Text Box 64"/>
          <p:cNvSpPr txBox="1">
            <a:spLocks noChangeArrowheads="1"/>
          </p:cNvSpPr>
          <p:nvPr/>
        </p:nvSpPr>
        <p:spPr bwMode="auto">
          <a:xfrm>
            <a:off x="7954963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545" name="Text Box 65"/>
          <p:cNvSpPr txBox="1">
            <a:spLocks noChangeArrowheads="1"/>
          </p:cNvSpPr>
          <p:nvPr/>
        </p:nvSpPr>
        <p:spPr bwMode="auto">
          <a:xfrm>
            <a:off x="1185863" y="2852738"/>
            <a:ext cx="158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2</a:t>
            </a:r>
            <a:r>
              <a:rPr lang="en-US" altLang="zh-TW" baseline="30000"/>
              <a:t>nd</a:t>
            </a:r>
            <a:r>
              <a:rPr lang="en-US" altLang="zh-TW"/>
              <a:t> iteration</a:t>
            </a:r>
          </a:p>
        </p:txBody>
      </p:sp>
      <p:sp>
        <p:nvSpPr>
          <p:cNvPr id="20546" name="Rectangle 66"/>
          <p:cNvSpPr>
            <a:spLocks noChangeArrowheads="1"/>
          </p:cNvSpPr>
          <p:nvPr/>
        </p:nvSpPr>
        <p:spPr bwMode="auto">
          <a:xfrm>
            <a:off x="3132138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47" name="Rectangle 67"/>
          <p:cNvSpPr>
            <a:spLocks noChangeArrowheads="1"/>
          </p:cNvSpPr>
          <p:nvPr/>
        </p:nvSpPr>
        <p:spPr bwMode="auto">
          <a:xfrm>
            <a:off x="3419475" y="37893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20548" name="Rectangle 68"/>
          <p:cNvSpPr>
            <a:spLocks noChangeArrowheads="1"/>
          </p:cNvSpPr>
          <p:nvPr/>
        </p:nvSpPr>
        <p:spPr bwMode="auto">
          <a:xfrm>
            <a:off x="3706813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49" name="Rectangle 69"/>
          <p:cNvSpPr>
            <a:spLocks noChangeArrowheads="1"/>
          </p:cNvSpPr>
          <p:nvPr/>
        </p:nvSpPr>
        <p:spPr bwMode="auto">
          <a:xfrm>
            <a:off x="3995738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50" name="Rectangle 70"/>
          <p:cNvSpPr>
            <a:spLocks noChangeArrowheads="1"/>
          </p:cNvSpPr>
          <p:nvPr/>
        </p:nvSpPr>
        <p:spPr bwMode="auto">
          <a:xfrm>
            <a:off x="4284663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51" name="Rectangle 71"/>
          <p:cNvSpPr>
            <a:spLocks noChangeArrowheads="1"/>
          </p:cNvSpPr>
          <p:nvPr/>
        </p:nvSpPr>
        <p:spPr bwMode="auto">
          <a:xfrm>
            <a:off x="4859338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52" name="Rectangle 72"/>
          <p:cNvSpPr>
            <a:spLocks noChangeArrowheads="1"/>
          </p:cNvSpPr>
          <p:nvPr/>
        </p:nvSpPr>
        <p:spPr bwMode="auto">
          <a:xfrm>
            <a:off x="4572000" y="37893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53" name="Rectangle 73"/>
          <p:cNvSpPr>
            <a:spLocks noChangeArrowheads="1"/>
          </p:cNvSpPr>
          <p:nvPr/>
        </p:nvSpPr>
        <p:spPr bwMode="auto">
          <a:xfrm>
            <a:off x="5148263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554" name="Text Box 74"/>
          <p:cNvSpPr txBox="1">
            <a:spLocks noChangeArrowheads="1"/>
          </p:cNvSpPr>
          <p:nvPr/>
        </p:nvSpPr>
        <p:spPr bwMode="auto">
          <a:xfrm>
            <a:off x="2627313" y="37163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B:</a:t>
            </a:r>
          </a:p>
        </p:txBody>
      </p:sp>
      <p:sp>
        <p:nvSpPr>
          <p:cNvPr id="20555" name="Text Box 75"/>
          <p:cNvSpPr txBox="1">
            <a:spLocks noChangeArrowheads="1"/>
          </p:cNvSpPr>
          <p:nvPr/>
        </p:nvSpPr>
        <p:spPr bwMode="auto">
          <a:xfrm>
            <a:off x="3132138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56" name="Text Box 76"/>
          <p:cNvSpPr txBox="1">
            <a:spLocks noChangeArrowheads="1"/>
          </p:cNvSpPr>
          <p:nvPr/>
        </p:nvSpPr>
        <p:spPr bwMode="auto">
          <a:xfrm>
            <a:off x="3419475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557" name="Text Box 77"/>
          <p:cNvSpPr txBox="1">
            <a:spLocks noChangeArrowheads="1"/>
          </p:cNvSpPr>
          <p:nvPr/>
        </p:nvSpPr>
        <p:spPr bwMode="auto">
          <a:xfrm>
            <a:off x="3708400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558" name="Text Box 78"/>
          <p:cNvSpPr txBox="1">
            <a:spLocks noChangeArrowheads="1"/>
          </p:cNvSpPr>
          <p:nvPr/>
        </p:nvSpPr>
        <p:spPr bwMode="auto">
          <a:xfrm>
            <a:off x="3995738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59" name="Text Box 79"/>
          <p:cNvSpPr txBox="1">
            <a:spLocks noChangeArrowheads="1"/>
          </p:cNvSpPr>
          <p:nvPr/>
        </p:nvSpPr>
        <p:spPr bwMode="auto">
          <a:xfrm>
            <a:off x="42846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560" name="Text Box 80"/>
          <p:cNvSpPr txBox="1">
            <a:spLocks noChangeArrowheads="1"/>
          </p:cNvSpPr>
          <p:nvPr/>
        </p:nvSpPr>
        <p:spPr bwMode="auto">
          <a:xfrm>
            <a:off x="4572000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561" name="Text Box 81"/>
          <p:cNvSpPr txBox="1">
            <a:spLocks noChangeArrowheads="1"/>
          </p:cNvSpPr>
          <p:nvPr/>
        </p:nvSpPr>
        <p:spPr bwMode="auto">
          <a:xfrm>
            <a:off x="4860925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562" name="Text Box 82"/>
          <p:cNvSpPr txBox="1">
            <a:spLocks noChangeArrowheads="1"/>
          </p:cNvSpPr>
          <p:nvPr/>
        </p:nvSpPr>
        <p:spPr bwMode="auto">
          <a:xfrm>
            <a:off x="51482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563" name="Rectangle 83"/>
          <p:cNvSpPr>
            <a:spLocks noChangeArrowheads="1"/>
          </p:cNvSpPr>
          <p:nvPr/>
        </p:nvSpPr>
        <p:spPr bwMode="auto">
          <a:xfrm>
            <a:off x="6515100" y="37893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20564" name="Rectangle 84"/>
          <p:cNvSpPr>
            <a:spLocks noChangeArrowheads="1"/>
          </p:cNvSpPr>
          <p:nvPr/>
        </p:nvSpPr>
        <p:spPr bwMode="auto">
          <a:xfrm>
            <a:off x="6802438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20565" name="Rectangle 85"/>
          <p:cNvSpPr>
            <a:spLocks noChangeArrowheads="1"/>
          </p:cNvSpPr>
          <p:nvPr/>
        </p:nvSpPr>
        <p:spPr bwMode="auto">
          <a:xfrm>
            <a:off x="7089775" y="37893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66" name="Rectangle 86"/>
          <p:cNvSpPr>
            <a:spLocks noChangeArrowheads="1"/>
          </p:cNvSpPr>
          <p:nvPr/>
        </p:nvSpPr>
        <p:spPr bwMode="auto">
          <a:xfrm>
            <a:off x="7378700" y="3789363"/>
            <a:ext cx="287338" cy="28892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solidFill>
                  <a:srgbClr val="00FF00"/>
                </a:solidFill>
              </a:rPr>
              <a:t>5</a:t>
            </a:r>
          </a:p>
        </p:txBody>
      </p:sp>
      <p:sp>
        <p:nvSpPr>
          <p:cNvPr id="20567" name="Rectangle 87"/>
          <p:cNvSpPr>
            <a:spLocks noChangeArrowheads="1"/>
          </p:cNvSpPr>
          <p:nvPr/>
        </p:nvSpPr>
        <p:spPr bwMode="auto">
          <a:xfrm>
            <a:off x="7667625" y="3789363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20568" name="Rectangle 88"/>
          <p:cNvSpPr>
            <a:spLocks noChangeArrowheads="1"/>
          </p:cNvSpPr>
          <p:nvPr/>
        </p:nvSpPr>
        <p:spPr bwMode="auto">
          <a:xfrm>
            <a:off x="7954963" y="3789363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20569" name="Text Box 89"/>
          <p:cNvSpPr txBox="1">
            <a:spLocks noChangeArrowheads="1"/>
          </p:cNvSpPr>
          <p:nvPr/>
        </p:nvSpPr>
        <p:spPr bwMode="auto">
          <a:xfrm>
            <a:off x="6010275" y="37163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C:</a:t>
            </a:r>
          </a:p>
        </p:txBody>
      </p:sp>
      <p:sp>
        <p:nvSpPr>
          <p:cNvPr id="20570" name="Text Box 90"/>
          <p:cNvSpPr txBox="1">
            <a:spLocks noChangeArrowheads="1"/>
          </p:cNvSpPr>
          <p:nvPr/>
        </p:nvSpPr>
        <p:spPr bwMode="auto">
          <a:xfrm>
            <a:off x="6515100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71" name="Text Box 91"/>
          <p:cNvSpPr txBox="1">
            <a:spLocks noChangeArrowheads="1"/>
          </p:cNvSpPr>
          <p:nvPr/>
        </p:nvSpPr>
        <p:spPr bwMode="auto">
          <a:xfrm>
            <a:off x="6802438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572" name="Text Box 92"/>
          <p:cNvSpPr txBox="1">
            <a:spLocks noChangeArrowheads="1"/>
          </p:cNvSpPr>
          <p:nvPr/>
        </p:nvSpPr>
        <p:spPr bwMode="auto">
          <a:xfrm>
            <a:off x="70913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573" name="Text Box 93"/>
          <p:cNvSpPr txBox="1">
            <a:spLocks noChangeArrowheads="1"/>
          </p:cNvSpPr>
          <p:nvPr/>
        </p:nvSpPr>
        <p:spPr bwMode="auto">
          <a:xfrm>
            <a:off x="7378700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74" name="Text Box 94"/>
          <p:cNvSpPr txBox="1">
            <a:spLocks noChangeArrowheads="1"/>
          </p:cNvSpPr>
          <p:nvPr/>
        </p:nvSpPr>
        <p:spPr bwMode="auto">
          <a:xfrm>
            <a:off x="7667625" y="3429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575" name="Text Box 95"/>
          <p:cNvSpPr txBox="1">
            <a:spLocks noChangeArrowheads="1"/>
          </p:cNvSpPr>
          <p:nvPr/>
        </p:nvSpPr>
        <p:spPr bwMode="auto">
          <a:xfrm>
            <a:off x="79549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576" name="Text Box 96"/>
          <p:cNvSpPr txBox="1">
            <a:spLocks noChangeArrowheads="1"/>
          </p:cNvSpPr>
          <p:nvPr/>
        </p:nvSpPr>
        <p:spPr bwMode="auto">
          <a:xfrm>
            <a:off x="1185863" y="3716338"/>
            <a:ext cx="158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3</a:t>
            </a:r>
            <a:r>
              <a:rPr lang="en-US" altLang="zh-TW" baseline="30000"/>
              <a:t>rd</a:t>
            </a:r>
            <a:r>
              <a:rPr lang="en-US" altLang="zh-TW"/>
              <a:t> iteration</a:t>
            </a:r>
          </a:p>
        </p:txBody>
      </p:sp>
      <p:sp>
        <p:nvSpPr>
          <p:cNvPr id="20577" name="Text Box 97"/>
          <p:cNvSpPr txBox="1">
            <a:spLocks noChangeArrowheads="1"/>
          </p:cNvSpPr>
          <p:nvPr/>
        </p:nvSpPr>
        <p:spPr bwMode="auto">
          <a:xfrm>
            <a:off x="1260475" y="1628775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4</a:t>
            </a:r>
            <a:r>
              <a:rPr lang="en-US" altLang="zh-TW" baseline="30000"/>
              <a:t>th</a:t>
            </a:r>
            <a:r>
              <a:rPr lang="en-US" altLang="zh-TW"/>
              <a:t> loop</a:t>
            </a:r>
          </a:p>
        </p:txBody>
      </p:sp>
      <p:sp>
        <p:nvSpPr>
          <p:cNvPr id="20578" name="Text Box 98"/>
          <p:cNvSpPr txBox="1">
            <a:spLocks noChangeArrowheads="1"/>
          </p:cNvSpPr>
          <p:nvPr/>
        </p:nvSpPr>
        <p:spPr bwMode="auto">
          <a:xfrm>
            <a:off x="1260475" y="4221163"/>
            <a:ext cx="1800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……</a:t>
            </a:r>
          </a:p>
        </p:txBody>
      </p:sp>
      <p:sp>
        <p:nvSpPr>
          <p:cNvPr id="20579" name="Rectangle 99"/>
          <p:cNvSpPr>
            <a:spLocks noChangeArrowheads="1"/>
          </p:cNvSpPr>
          <p:nvPr/>
        </p:nvSpPr>
        <p:spPr bwMode="auto">
          <a:xfrm>
            <a:off x="3132138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20580" name="Rectangle 100"/>
          <p:cNvSpPr>
            <a:spLocks noChangeArrowheads="1"/>
          </p:cNvSpPr>
          <p:nvPr/>
        </p:nvSpPr>
        <p:spPr bwMode="auto">
          <a:xfrm>
            <a:off x="3419475" y="5013325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20581" name="Rectangle 101"/>
          <p:cNvSpPr>
            <a:spLocks noChangeArrowheads="1"/>
          </p:cNvSpPr>
          <p:nvPr/>
        </p:nvSpPr>
        <p:spPr bwMode="auto">
          <a:xfrm>
            <a:off x="3706813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20582" name="Rectangle 102"/>
          <p:cNvSpPr>
            <a:spLocks noChangeArrowheads="1"/>
          </p:cNvSpPr>
          <p:nvPr/>
        </p:nvSpPr>
        <p:spPr bwMode="auto">
          <a:xfrm>
            <a:off x="3995738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20583" name="Rectangle 103"/>
          <p:cNvSpPr>
            <a:spLocks noChangeArrowheads="1"/>
          </p:cNvSpPr>
          <p:nvPr/>
        </p:nvSpPr>
        <p:spPr bwMode="auto">
          <a:xfrm>
            <a:off x="4284663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84" name="Rectangle 104"/>
          <p:cNvSpPr>
            <a:spLocks noChangeArrowheads="1"/>
          </p:cNvSpPr>
          <p:nvPr/>
        </p:nvSpPr>
        <p:spPr bwMode="auto">
          <a:xfrm>
            <a:off x="4859338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85" name="Rectangle 105"/>
          <p:cNvSpPr>
            <a:spLocks noChangeArrowheads="1"/>
          </p:cNvSpPr>
          <p:nvPr/>
        </p:nvSpPr>
        <p:spPr bwMode="auto">
          <a:xfrm>
            <a:off x="4572000" y="5013325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586" name="Rectangle 106"/>
          <p:cNvSpPr>
            <a:spLocks noChangeArrowheads="1"/>
          </p:cNvSpPr>
          <p:nvPr/>
        </p:nvSpPr>
        <p:spPr bwMode="auto">
          <a:xfrm>
            <a:off x="5148263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6</a:t>
            </a:r>
          </a:p>
        </p:txBody>
      </p:sp>
      <p:sp>
        <p:nvSpPr>
          <p:cNvPr id="20587" name="Text Box 107"/>
          <p:cNvSpPr txBox="1">
            <a:spLocks noChangeArrowheads="1"/>
          </p:cNvSpPr>
          <p:nvPr/>
        </p:nvSpPr>
        <p:spPr bwMode="auto">
          <a:xfrm>
            <a:off x="2627313" y="49403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B:</a:t>
            </a:r>
          </a:p>
        </p:txBody>
      </p:sp>
      <p:sp>
        <p:nvSpPr>
          <p:cNvPr id="20588" name="Text Box 108"/>
          <p:cNvSpPr txBox="1">
            <a:spLocks noChangeArrowheads="1"/>
          </p:cNvSpPr>
          <p:nvPr/>
        </p:nvSpPr>
        <p:spPr bwMode="auto">
          <a:xfrm>
            <a:off x="3132138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589" name="Text Box 109"/>
          <p:cNvSpPr txBox="1">
            <a:spLocks noChangeArrowheads="1"/>
          </p:cNvSpPr>
          <p:nvPr/>
        </p:nvSpPr>
        <p:spPr bwMode="auto">
          <a:xfrm>
            <a:off x="3419475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590" name="Text Box 110"/>
          <p:cNvSpPr txBox="1">
            <a:spLocks noChangeArrowheads="1"/>
          </p:cNvSpPr>
          <p:nvPr/>
        </p:nvSpPr>
        <p:spPr bwMode="auto">
          <a:xfrm>
            <a:off x="37084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591" name="Text Box 111"/>
          <p:cNvSpPr txBox="1">
            <a:spLocks noChangeArrowheads="1"/>
          </p:cNvSpPr>
          <p:nvPr/>
        </p:nvSpPr>
        <p:spPr bwMode="auto">
          <a:xfrm>
            <a:off x="3995738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592" name="Text Box 112"/>
          <p:cNvSpPr txBox="1">
            <a:spLocks noChangeArrowheads="1"/>
          </p:cNvSpPr>
          <p:nvPr/>
        </p:nvSpPr>
        <p:spPr bwMode="auto">
          <a:xfrm>
            <a:off x="4284663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593" name="Text Box 113"/>
          <p:cNvSpPr txBox="1">
            <a:spLocks noChangeArrowheads="1"/>
          </p:cNvSpPr>
          <p:nvPr/>
        </p:nvSpPr>
        <p:spPr bwMode="auto">
          <a:xfrm>
            <a:off x="45720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594" name="Text Box 114"/>
          <p:cNvSpPr txBox="1">
            <a:spLocks noChangeArrowheads="1"/>
          </p:cNvSpPr>
          <p:nvPr/>
        </p:nvSpPr>
        <p:spPr bwMode="auto">
          <a:xfrm>
            <a:off x="4860925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595" name="Text Box 115"/>
          <p:cNvSpPr txBox="1">
            <a:spLocks noChangeArrowheads="1"/>
          </p:cNvSpPr>
          <p:nvPr/>
        </p:nvSpPr>
        <p:spPr bwMode="auto">
          <a:xfrm>
            <a:off x="5148263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596" name="Rectangle 116"/>
          <p:cNvSpPr>
            <a:spLocks noChangeArrowheads="1"/>
          </p:cNvSpPr>
          <p:nvPr/>
        </p:nvSpPr>
        <p:spPr bwMode="auto">
          <a:xfrm>
            <a:off x="6515100" y="5013325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0</a:t>
            </a:r>
          </a:p>
        </p:txBody>
      </p:sp>
      <p:sp>
        <p:nvSpPr>
          <p:cNvPr id="20597" name="Rectangle 117"/>
          <p:cNvSpPr>
            <a:spLocks noChangeArrowheads="1"/>
          </p:cNvSpPr>
          <p:nvPr/>
        </p:nvSpPr>
        <p:spPr bwMode="auto">
          <a:xfrm>
            <a:off x="6802438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20598" name="Rectangle 118"/>
          <p:cNvSpPr>
            <a:spLocks noChangeArrowheads="1"/>
          </p:cNvSpPr>
          <p:nvPr/>
        </p:nvSpPr>
        <p:spPr bwMode="auto">
          <a:xfrm>
            <a:off x="7089775" y="5013325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20599" name="Rectangle 119"/>
          <p:cNvSpPr>
            <a:spLocks noChangeArrowheads="1"/>
          </p:cNvSpPr>
          <p:nvPr/>
        </p:nvSpPr>
        <p:spPr bwMode="auto">
          <a:xfrm>
            <a:off x="7378700" y="5013325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20600" name="Rectangle 120"/>
          <p:cNvSpPr>
            <a:spLocks noChangeArrowheads="1"/>
          </p:cNvSpPr>
          <p:nvPr/>
        </p:nvSpPr>
        <p:spPr bwMode="auto">
          <a:xfrm>
            <a:off x="7667625" y="5013325"/>
            <a:ext cx="28733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20601" name="Rectangle 121"/>
          <p:cNvSpPr>
            <a:spLocks noChangeArrowheads="1"/>
          </p:cNvSpPr>
          <p:nvPr/>
        </p:nvSpPr>
        <p:spPr bwMode="auto">
          <a:xfrm>
            <a:off x="7954963" y="5013325"/>
            <a:ext cx="28733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20602" name="Text Box 122"/>
          <p:cNvSpPr txBox="1">
            <a:spLocks noChangeArrowheads="1"/>
          </p:cNvSpPr>
          <p:nvPr/>
        </p:nvSpPr>
        <p:spPr bwMode="auto">
          <a:xfrm>
            <a:off x="6010275" y="49403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C:</a:t>
            </a:r>
          </a:p>
        </p:txBody>
      </p:sp>
      <p:sp>
        <p:nvSpPr>
          <p:cNvPr id="20603" name="Text Box 123"/>
          <p:cNvSpPr txBox="1">
            <a:spLocks noChangeArrowheads="1"/>
          </p:cNvSpPr>
          <p:nvPr/>
        </p:nvSpPr>
        <p:spPr bwMode="auto">
          <a:xfrm>
            <a:off x="65151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604" name="Text Box 124"/>
          <p:cNvSpPr txBox="1">
            <a:spLocks noChangeArrowheads="1"/>
          </p:cNvSpPr>
          <p:nvPr/>
        </p:nvSpPr>
        <p:spPr bwMode="auto">
          <a:xfrm>
            <a:off x="6802438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605" name="Text Box 125"/>
          <p:cNvSpPr txBox="1">
            <a:spLocks noChangeArrowheads="1"/>
          </p:cNvSpPr>
          <p:nvPr/>
        </p:nvSpPr>
        <p:spPr bwMode="auto">
          <a:xfrm>
            <a:off x="7091363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606" name="Text Box 126"/>
          <p:cNvSpPr txBox="1">
            <a:spLocks noChangeArrowheads="1"/>
          </p:cNvSpPr>
          <p:nvPr/>
        </p:nvSpPr>
        <p:spPr bwMode="auto">
          <a:xfrm>
            <a:off x="73787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607" name="Text Box 127"/>
          <p:cNvSpPr txBox="1">
            <a:spLocks noChangeArrowheads="1"/>
          </p:cNvSpPr>
          <p:nvPr/>
        </p:nvSpPr>
        <p:spPr bwMode="auto">
          <a:xfrm>
            <a:off x="7667625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0608" name="Text Box 128"/>
          <p:cNvSpPr txBox="1">
            <a:spLocks noChangeArrowheads="1"/>
          </p:cNvSpPr>
          <p:nvPr/>
        </p:nvSpPr>
        <p:spPr bwMode="auto">
          <a:xfrm>
            <a:off x="7954963" y="46529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609" name="Text Box 129"/>
          <p:cNvSpPr txBox="1">
            <a:spLocks noChangeArrowheads="1"/>
          </p:cNvSpPr>
          <p:nvPr/>
        </p:nvSpPr>
        <p:spPr bwMode="auto">
          <a:xfrm>
            <a:off x="1185863" y="4940300"/>
            <a:ext cx="158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8</a:t>
            </a:r>
            <a:r>
              <a:rPr lang="en-US" altLang="zh-TW" baseline="30000"/>
              <a:t>th</a:t>
            </a:r>
            <a:r>
              <a:rPr lang="en-US" altLang="zh-TW"/>
              <a:t> iteration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新細明體"/>
      </a:majorFont>
      <a:minorFont>
        <a:latin typeface="Times New Roman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1185</Words>
  <Application>Microsoft Office PowerPoint</Application>
  <PresentationFormat>如螢幕大小 (4:3)</PresentationFormat>
  <Paragraphs>376</Paragraphs>
  <Slides>16</Slides>
  <Notes>6</Notes>
  <HiddenSlides>0</HiddenSlides>
  <MMClips>0</MMClips>
  <ScaleCrop>false</ScaleCrop>
  <HeadingPairs>
    <vt:vector size="8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8" baseType="lpstr">
      <vt:lpstr>Arial Unicode MS</vt:lpstr>
      <vt:lpstr>Euclid Symbol</vt:lpstr>
      <vt:lpstr>MT Symbol</vt:lpstr>
      <vt:lpstr>新細明體</vt:lpstr>
      <vt:lpstr>標楷體</vt:lpstr>
      <vt:lpstr>Arial</vt:lpstr>
      <vt:lpstr>Courier New</vt:lpstr>
      <vt:lpstr>Symbol</vt:lpstr>
      <vt:lpstr>Times New Roman</vt:lpstr>
      <vt:lpstr>Wingdings</vt:lpstr>
      <vt:lpstr>預設簡報設計</vt:lpstr>
      <vt:lpstr>方程式</vt:lpstr>
      <vt:lpstr>Sorting in Linear Time</vt:lpstr>
      <vt:lpstr>7.1 Lower bounds for sorting</vt:lpstr>
      <vt:lpstr>Decision-Tree Model</vt:lpstr>
      <vt:lpstr>Decision-Tree Model</vt:lpstr>
      <vt:lpstr>Decision-Tree Model</vt:lpstr>
      <vt:lpstr>7.2 Counting Sort</vt:lpstr>
      <vt:lpstr>PowerPoint 簡報</vt:lpstr>
      <vt:lpstr>PowerPoint 簡報</vt:lpstr>
      <vt:lpstr>PowerPoint 簡報</vt:lpstr>
      <vt:lpstr>7.3 Radix Sort</vt:lpstr>
      <vt:lpstr>Radix Sort</vt:lpstr>
      <vt:lpstr>PowerPoint 簡報</vt:lpstr>
      <vt:lpstr>7.4 Bucket Sort</vt:lpstr>
      <vt:lpstr>Bucket Sort</vt:lpstr>
      <vt:lpstr>PowerPoint 簡報</vt:lpstr>
      <vt:lpstr>時間複雜度分析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 in Linear Time</dc:title>
  <dc:creator>mzhsieh</dc:creator>
  <cp:lastModifiedBy>Yang</cp:lastModifiedBy>
  <cp:revision>102</cp:revision>
  <dcterms:created xsi:type="dcterms:W3CDTF">2005-07-26T03:20:35Z</dcterms:created>
  <dcterms:modified xsi:type="dcterms:W3CDTF">2014-02-17T10:16:58Z</dcterms:modified>
</cp:coreProperties>
</file>