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77" r:id="rId10"/>
    <p:sldId id="263" r:id="rId11"/>
    <p:sldId id="264" r:id="rId12"/>
    <p:sldId id="265" r:id="rId13"/>
    <p:sldId id="278" r:id="rId14"/>
    <p:sldId id="266" r:id="rId15"/>
    <p:sldId id="267" r:id="rId16"/>
    <p:sldId id="268" r:id="rId17"/>
    <p:sldId id="280" r:id="rId18"/>
    <p:sldId id="274" r:id="rId19"/>
    <p:sldId id="279" r:id="rId20"/>
    <p:sldId id="269" r:id="rId21"/>
    <p:sldId id="270" r:id="rId22"/>
    <p:sldId id="281" r:id="rId23"/>
    <p:sldId id="282" r:id="rId24"/>
    <p:sldId id="271" r:id="rId25"/>
    <p:sldId id="275" r:id="rId26"/>
    <p:sldId id="272" r:id="rId27"/>
    <p:sldId id="283" r:id="rId28"/>
    <p:sldId id="284" r:id="rId29"/>
    <p:sldId id="273" r:id="rId30"/>
  </p:sldIdLst>
  <p:sldSz cx="9144000" cy="6858000" type="screen4x3"/>
  <p:notesSz cx="6858000" cy="9144000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3" autoAdjust="0"/>
    <p:restoredTop sz="85596" autoAdjust="0"/>
  </p:normalViewPr>
  <p:slideViewPr>
    <p:cSldViewPr>
      <p:cViewPr varScale="1">
        <p:scale>
          <a:sx n="79" d="100"/>
          <a:sy n="79" d="100"/>
        </p:scale>
        <p:origin x="13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TW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TW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7D7213-5AEB-476D-A69D-4A685325D6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3517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70FE7E-A3E3-4B8F-95FF-7BACCF7E7DB3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此處新介紹一個定義，</a:t>
            </a:r>
            <a:r>
              <a:rPr lang="en-US" altLang="zh-TW"/>
              <a:t>Weighted graph</a:t>
            </a:r>
            <a:r>
              <a:rPr lang="zh-TW" altLang="en-US"/>
              <a:t>即是在每一個邊上加上一個實數作為權重，</a:t>
            </a:r>
          </a:p>
          <a:p>
            <a:r>
              <a:rPr lang="zh-TW" altLang="en-US"/>
              <a:t>可正，可負，可零並無什麼特別限制。</a:t>
            </a:r>
          </a:p>
          <a:p>
            <a:r>
              <a:rPr lang="zh-TW" altLang="en-US"/>
              <a:t>另外在此</a:t>
            </a:r>
            <a:r>
              <a:rPr lang="en-US" altLang="zh-TW"/>
              <a:t>Path</a:t>
            </a:r>
            <a:r>
              <a:rPr lang="zh-TW" altLang="en-US"/>
              <a:t>的定義僅是方便下列路徑距離及最短距離的定義，</a:t>
            </a:r>
          </a:p>
          <a:p>
            <a:r>
              <a:rPr lang="zh-TW" altLang="en-US"/>
              <a:t>並非各處的路徑均如此定義。</a:t>
            </a:r>
          </a:p>
        </p:txBody>
      </p:sp>
    </p:spTree>
    <p:extLst>
      <p:ext uri="{BB962C8B-B14F-4D97-AF65-F5344CB8AC3E}">
        <p14:creationId xmlns:p14="http://schemas.microsoft.com/office/powerpoint/2010/main" val="12404583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8FA201-814F-4522-93F5-7ABF65C263BC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altLang="zh-TW"/>
              <a:t>(a)</a:t>
            </a:r>
            <a:r>
              <a:rPr kumimoji="0" lang="zh-TW" altLang="en-US"/>
              <a:t>是初始狀態，</a:t>
            </a:r>
            <a:r>
              <a:rPr kumimoji="0" lang="en-US" altLang="zh-TW"/>
              <a:t>(b)</a:t>
            </a:r>
            <a:r>
              <a:rPr kumimoji="0" lang="zh-TW" altLang="en-US"/>
              <a:t>是</a:t>
            </a:r>
            <a:r>
              <a:rPr kumimoji="0" lang="en-US" altLang="zh-TW"/>
              <a:t>first iteration</a:t>
            </a:r>
            <a:r>
              <a:rPr kumimoji="0" lang="zh-TW" altLang="en-US"/>
              <a:t>之後的狀況，</a:t>
            </a:r>
            <a:r>
              <a:rPr kumimoji="0" lang="en-US" altLang="zh-TW"/>
              <a:t>(c)</a:t>
            </a:r>
            <a:r>
              <a:rPr kumimoji="0" lang="zh-TW" altLang="en-US"/>
              <a:t>跟</a:t>
            </a:r>
            <a:r>
              <a:rPr kumimoji="0" lang="en-US" altLang="zh-TW"/>
              <a:t>(d)</a:t>
            </a:r>
            <a:r>
              <a:rPr kumimoji="0" lang="zh-TW" altLang="en-US"/>
              <a:t>類推。</a:t>
            </a:r>
          </a:p>
          <a:p>
            <a:r>
              <a:rPr lang="zh-TW" altLang="en-US"/>
              <a:t>塗成藍色的虛線邊是對應的</a:t>
            </a:r>
            <a:r>
              <a:rPr lang="en-US" altLang="zh-TW"/>
              <a:t>Predecessor graph</a:t>
            </a:r>
            <a:r>
              <a:rPr lang="zh-TW" altLang="en-US"/>
              <a:t>所有的邊，</a:t>
            </a:r>
          </a:p>
          <a:p>
            <a:r>
              <a:rPr lang="zh-TW" altLang="en-US"/>
              <a:t>點內的數字代表</a:t>
            </a:r>
            <a:r>
              <a:rPr lang="en-US" altLang="zh-TW"/>
              <a:t>d[v]</a:t>
            </a:r>
            <a:r>
              <a:rPr lang="zh-TW" altLang="en-US"/>
              <a:t>，是現存最短路徑，</a:t>
            </a:r>
          </a:p>
          <a:p>
            <a:r>
              <a:rPr lang="zh-TW" altLang="en-US"/>
              <a:t>綠色的點代表已經將該點的所有邊</a:t>
            </a:r>
            <a:r>
              <a:rPr lang="en-US" altLang="zh-TW"/>
              <a:t>Relax</a:t>
            </a:r>
            <a:r>
              <a:rPr lang="zh-TW" altLang="en-US"/>
              <a:t>過了。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9107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288DE6-FF66-4DC6-9794-8B12CE5B61B4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每次藉由</a:t>
            </a:r>
            <a:r>
              <a:rPr lang="en-US" altLang="zh-TW"/>
              <a:t>Extract-min</a:t>
            </a:r>
            <a:r>
              <a:rPr lang="zh-TW" altLang="en-US"/>
              <a:t>所得到的點</a:t>
            </a:r>
            <a:r>
              <a:rPr lang="en-US" altLang="zh-TW"/>
              <a:t>v</a:t>
            </a:r>
            <a:r>
              <a:rPr lang="zh-TW" altLang="en-US"/>
              <a:t>，</a:t>
            </a:r>
            <a:r>
              <a:rPr lang="en-US" altLang="zh-TW"/>
              <a:t>d[v]</a:t>
            </a:r>
            <a:r>
              <a:rPr lang="zh-TW" altLang="en-US"/>
              <a:t>已經是最短路徑長度了。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6488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105AD-16BA-4D38-B356-29BD06973EB4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altLang="zh-TW"/>
              <a:t>(a)</a:t>
            </a:r>
            <a:r>
              <a:rPr kumimoji="0" lang="zh-TW" altLang="en-US"/>
              <a:t>是初始狀態，</a:t>
            </a:r>
            <a:r>
              <a:rPr kumimoji="0" lang="en-US" altLang="zh-TW"/>
              <a:t>(b)</a:t>
            </a:r>
            <a:r>
              <a:rPr kumimoji="0" lang="zh-TW" altLang="en-US"/>
              <a:t>是</a:t>
            </a:r>
            <a:r>
              <a:rPr kumimoji="0" lang="en-US" altLang="zh-TW"/>
              <a:t>first iteration</a:t>
            </a:r>
            <a:r>
              <a:rPr kumimoji="0" lang="zh-TW" altLang="en-US"/>
              <a:t>之後的狀況，</a:t>
            </a:r>
            <a:r>
              <a:rPr kumimoji="0" lang="en-US" altLang="zh-TW"/>
              <a:t>(c)</a:t>
            </a:r>
            <a:r>
              <a:rPr kumimoji="0" lang="zh-TW" altLang="en-US"/>
              <a:t>跟</a:t>
            </a:r>
            <a:r>
              <a:rPr kumimoji="0" lang="en-US" altLang="zh-TW"/>
              <a:t>(d)</a:t>
            </a:r>
            <a:r>
              <a:rPr kumimoji="0" lang="zh-TW" altLang="en-US"/>
              <a:t>類推。</a:t>
            </a:r>
          </a:p>
          <a:p>
            <a:r>
              <a:rPr lang="zh-TW" altLang="en-US"/>
              <a:t>塗成藍色的虛線邊是對應的</a:t>
            </a:r>
            <a:r>
              <a:rPr lang="en-US" altLang="zh-TW"/>
              <a:t>Predecessor graph</a:t>
            </a:r>
            <a:r>
              <a:rPr lang="zh-TW" altLang="en-US"/>
              <a:t>所有的邊，</a:t>
            </a:r>
          </a:p>
          <a:p>
            <a:r>
              <a:rPr lang="zh-TW" altLang="en-US"/>
              <a:t>點內的數字代表</a:t>
            </a:r>
            <a:r>
              <a:rPr lang="en-US" altLang="zh-TW"/>
              <a:t>d[v]</a:t>
            </a:r>
            <a:r>
              <a:rPr lang="zh-TW" altLang="en-US"/>
              <a:t>，是現存最短路徑，</a:t>
            </a:r>
          </a:p>
          <a:p>
            <a:r>
              <a:rPr lang="zh-TW" altLang="en-US"/>
              <a:t>綠色的點代表已經將該點的所有邊</a:t>
            </a:r>
            <a:r>
              <a:rPr lang="en-US" altLang="zh-TW"/>
              <a:t>Relax</a:t>
            </a:r>
            <a:r>
              <a:rPr lang="zh-TW" altLang="en-US"/>
              <a:t>過了。</a:t>
            </a:r>
          </a:p>
          <a:p>
            <a:endParaRPr lang="zh-TW" altLang="en-US"/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4887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5357D-D7AC-4779-BD94-C78807E355A2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V’</a:t>
            </a:r>
            <a:r>
              <a:rPr lang="zh-TW" altLang="en-US"/>
              <a:t>是</a:t>
            </a:r>
            <a:r>
              <a:rPr lang="en-US" altLang="zh-TW"/>
              <a:t>s</a:t>
            </a:r>
            <a:r>
              <a:rPr lang="zh-TW" altLang="en-US"/>
              <a:t>可達的點集合，代表</a:t>
            </a:r>
            <a:r>
              <a:rPr lang="en-US" altLang="zh-TW"/>
              <a:t>for every v’ in V’, there exists a path from s to v’</a:t>
            </a:r>
            <a:r>
              <a:rPr lang="zh-TW" altLang="en-US"/>
              <a:t>。</a:t>
            </a:r>
          </a:p>
          <a:p>
            <a:r>
              <a:rPr lang="en-US" altLang="zh-TW"/>
              <a:t>Rooted tree</a:t>
            </a:r>
            <a:r>
              <a:rPr lang="zh-TW" altLang="en-US"/>
              <a:t>是一種有向圖，只有一個點</a:t>
            </a:r>
            <a:r>
              <a:rPr lang="en-US" altLang="zh-TW"/>
              <a:t>in degree = 0 </a:t>
            </a:r>
            <a:r>
              <a:rPr lang="zh-TW" altLang="en-US"/>
              <a:t>其餘均為 </a:t>
            </a:r>
            <a:r>
              <a:rPr lang="en-US" altLang="zh-TW"/>
              <a:t>1</a:t>
            </a:r>
            <a:r>
              <a:rPr lang="zh-TW" altLang="en-US"/>
              <a:t>，</a:t>
            </a:r>
          </a:p>
          <a:p>
            <a:r>
              <a:rPr lang="en-US" altLang="zh-TW"/>
              <a:t>in degree 0</a:t>
            </a:r>
            <a:r>
              <a:rPr lang="zh-TW" altLang="en-US"/>
              <a:t>的點稱之為</a:t>
            </a:r>
            <a:r>
              <a:rPr lang="en-US" altLang="zh-TW"/>
              <a:t>root</a:t>
            </a:r>
            <a:r>
              <a:rPr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1182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A31BA3-26C3-4A02-BCE2-F6DB4A9FF5BD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Single-source shortest path</a:t>
            </a:r>
            <a:r>
              <a:rPr lang="zh-TW" altLang="en-US"/>
              <a:t>演算法主要利用不斷更新</a:t>
            </a:r>
            <a:r>
              <a:rPr lang="en-US" altLang="zh-TW"/>
              <a:t>Predecessor graph</a:t>
            </a:r>
            <a:r>
              <a:rPr lang="zh-TW" altLang="en-US"/>
              <a:t>，</a:t>
            </a:r>
          </a:p>
          <a:p>
            <a:r>
              <a:rPr kumimoji="0" lang="zh-TW" altLang="en-US"/>
              <a:t>讓他最後變成</a:t>
            </a:r>
            <a:r>
              <a:rPr kumimoji="0" lang="en-US" altLang="zh-TW"/>
              <a:t>Shortest-path tree rooted at s</a:t>
            </a:r>
            <a:r>
              <a:rPr kumimoji="0" lang="zh-TW" altLang="en-US"/>
              <a:t>來求出</a:t>
            </a:r>
            <a:r>
              <a:rPr kumimoji="0" lang="en-US" altLang="zh-TW"/>
              <a:t>s</a:t>
            </a:r>
            <a:r>
              <a:rPr kumimoji="0" lang="zh-TW" altLang="en-US"/>
              <a:t>到其他點的最短距離。</a:t>
            </a:r>
          </a:p>
        </p:txBody>
      </p:sp>
    </p:spTree>
    <p:extLst>
      <p:ext uri="{BB962C8B-B14F-4D97-AF65-F5344CB8AC3E}">
        <p14:creationId xmlns:p14="http://schemas.microsoft.com/office/powerpoint/2010/main" val="1030367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5A8E70-8C2D-4B6B-8A73-78EA810429AA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在此舉的例子同前，但補列對應的表格。</a:t>
            </a:r>
          </a:p>
        </p:txBody>
      </p:sp>
    </p:spTree>
    <p:extLst>
      <p:ext uri="{BB962C8B-B14F-4D97-AF65-F5344CB8AC3E}">
        <p14:creationId xmlns:p14="http://schemas.microsoft.com/office/powerpoint/2010/main" val="2572481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71010-4882-44DE-B057-B0AA31BE1FF9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紅線代表目前已知的最短路徑。</a:t>
            </a:r>
          </a:p>
          <a:p>
            <a:r>
              <a:rPr lang="zh-TW" altLang="en-US"/>
              <a:t>如果</a:t>
            </a:r>
            <a:r>
              <a:rPr lang="en-US" altLang="zh-TW"/>
              <a:t>Relax(u,v,w)</a:t>
            </a:r>
            <a:r>
              <a:rPr lang="zh-TW" altLang="en-US"/>
              <a:t>發現經由已知的</a:t>
            </a:r>
            <a:r>
              <a:rPr lang="en-US" altLang="zh-TW"/>
              <a:t>s</a:t>
            </a:r>
            <a:r>
              <a:rPr lang="en-US" altLang="zh-TW">
                <a:sym typeface="Wingdings" pitchFamily="2" charset="2"/>
              </a:rPr>
              <a:t>u</a:t>
            </a:r>
            <a:r>
              <a:rPr lang="zh-TW" altLang="en-US">
                <a:sym typeface="Wingdings" pitchFamily="2" charset="2"/>
              </a:rPr>
              <a:t>最短路徑加上</a:t>
            </a:r>
            <a:r>
              <a:rPr lang="en-US" altLang="zh-TW">
                <a:sym typeface="Wingdings" pitchFamily="2" charset="2"/>
              </a:rPr>
              <a:t>(u,v)</a:t>
            </a:r>
            <a:r>
              <a:rPr lang="zh-TW" altLang="en-US">
                <a:sym typeface="Wingdings" pitchFamily="2" charset="2"/>
              </a:rPr>
              <a:t>抵達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zh-TW" altLang="en-US">
                <a:sym typeface="Wingdings" pitchFamily="2" charset="2"/>
              </a:rPr>
              <a:t>，</a:t>
            </a:r>
          </a:p>
          <a:p>
            <a:r>
              <a:rPr lang="zh-TW" altLang="en-US">
                <a:sym typeface="Wingdings" pitchFamily="2" charset="2"/>
              </a:rPr>
              <a:t>可以比原先已知</a:t>
            </a:r>
            <a:r>
              <a:rPr lang="en-US" altLang="zh-TW">
                <a:sym typeface="Wingdings" pitchFamily="2" charset="2"/>
              </a:rPr>
              <a:t>sv</a:t>
            </a:r>
            <a:r>
              <a:rPr lang="zh-TW" altLang="en-US">
                <a:sym typeface="Wingdings" pitchFamily="2" charset="2"/>
              </a:rPr>
              <a:t>的最短路徑距離更短，</a:t>
            </a:r>
          </a:p>
          <a:p>
            <a:r>
              <a:rPr lang="zh-TW" altLang="en-US">
                <a:sym typeface="Wingdings" pitchFamily="2" charset="2"/>
              </a:rPr>
              <a:t>則可以更新</a:t>
            </a:r>
            <a:r>
              <a:rPr lang="en-US" altLang="zh-TW">
                <a:sym typeface="Wingdings" pitchFamily="2" charset="2"/>
              </a:rPr>
              <a:t>sv</a:t>
            </a:r>
            <a:r>
              <a:rPr lang="zh-TW" altLang="en-US">
                <a:sym typeface="Wingdings" pitchFamily="2" charset="2"/>
              </a:rPr>
              <a:t>的最短路徑資訊。</a:t>
            </a:r>
          </a:p>
        </p:txBody>
      </p:sp>
    </p:spTree>
    <p:extLst>
      <p:ext uri="{BB962C8B-B14F-4D97-AF65-F5344CB8AC3E}">
        <p14:creationId xmlns:p14="http://schemas.microsoft.com/office/powerpoint/2010/main" val="3040444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3B78C8-8177-4E93-8558-BD75CD59E83E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δ(s,v)</a:t>
            </a:r>
            <a:r>
              <a:rPr lang="zh-TW" altLang="en-US"/>
              <a:t>代表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的最短距離。</a:t>
            </a:r>
          </a:p>
        </p:txBody>
      </p:sp>
    </p:spTree>
    <p:extLst>
      <p:ext uri="{BB962C8B-B14F-4D97-AF65-F5344CB8AC3E}">
        <p14:creationId xmlns:p14="http://schemas.microsoft.com/office/powerpoint/2010/main" val="4156708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ECD27-ECCF-4C6D-BBFE-F5B0DA985F6F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altLang="zh-TW"/>
              <a:t>(a)</a:t>
            </a:r>
            <a:r>
              <a:rPr kumimoji="0" lang="zh-TW" altLang="en-US"/>
              <a:t>是初始狀態，</a:t>
            </a:r>
            <a:r>
              <a:rPr kumimoji="0" lang="en-US" altLang="zh-TW"/>
              <a:t>(b)</a:t>
            </a:r>
            <a:r>
              <a:rPr kumimoji="0" lang="zh-TW" altLang="en-US"/>
              <a:t>是</a:t>
            </a:r>
            <a:r>
              <a:rPr kumimoji="0" lang="en-US" altLang="zh-TW"/>
              <a:t>first iteration</a:t>
            </a:r>
            <a:r>
              <a:rPr kumimoji="0" lang="zh-TW" altLang="en-US"/>
              <a:t>之後的狀況，</a:t>
            </a:r>
            <a:r>
              <a:rPr kumimoji="0" lang="en-US" altLang="zh-TW"/>
              <a:t>(c)</a:t>
            </a:r>
            <a:r>
              <a:rPr kumimoji="0" lang="zh-TW" altLang="en-US"/>
              <a:t>跟</a:t>
            </a:r>
            <a:r>
              <a:rPr kumimoji="0" lang="en-US" altLang="zh-TW"/>
              <a:t>(d)</a:t>
            </a:r>
            <a:r>
              <a:rPr kumimoji="0" lang="zh-TW" altLang="en-US"/>
              <a:t>類推。</a:t>
            </a:r>
          </a:p>
          <a:p>
            <a:r>
              <a:rPr lang="zh-TW" altLang="en-US"/>
              <a:t>塗成藍色的虛線邊是對應的</a:t>
            </a:r>
            <a:r>
              <a:rPr lang="en-US" altLang="zh-TW"/>
              <a:t>Predecessor graph</a:t>
            </a:r>
            <a:r>
              <a:rPr lang="zh-TW" altLang="en-US"/>
              <a:t>所有的邊，</a:t>
            </a:r>
          </a:p>
          <a:p>
            <a:r>
              <a:rPr lang="zh-TW" altLang="en-US"/>
              <a:t>點內的數字代表</a:t>
            </a:r>
            <a:r>
              <a:rPr lang="en-US" altLang="zh-TW"/>
              <a:t>d[v]</a:t>
            </a:r>
            <a:r>
              <a:rPr lang="zh-TW" altLang="en-US"/>
              <a:t>，是現存最短路徑長度。</a:t>
            </a:r>
          </a:p>
        </p:txBody>
      </p:sp>
    </p:spTree>
    <p:extLst>
      <p:ext uri="{BB962C8B-B14F-4D97-AF65-F5344CB8AC3E}">
        <p14:creationId xmlns:p14="http://schemas.microsoft.com/office/powerpoint/2010/main" val="183019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4DBF17-1536-4C5C-BAFC-2A383E5A5E87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能檢測出有負迴圈，是因為做了</a:t>
            </a:r>
            <a:r>
              <a:rPr lang="en-US" altLang="zh-TW"/>
              <a:t>|V|-1</a:t>
            </a:r>
            <a:r>
              <a:rPr lang="zh-TW" altLang="en-US"/>
              <a:t>次</a:t>
            </a:r>
            <a:r>
              <a:rPr lang="en-US" altLang="zh-TW"/>
              <a:t>relaxation</a:t>
            </a:r>
            <a:r>
              <a:rPr lang="zh-TW" altLang="en-US"/>
              <a:t>之後，</a:t>
            </a:r>
          </a:p>
          <a:p>
            <a:r>
              <a:rPr lang="zh-TW" altLang="en-US"/>
              <a:t>仍然可以透過經過額外的邊讓</a:t>
            </a:r>
            <a:r>
              <a:rPr lang="en-US" altLang="zh-TW"/>
              <a:t>d[v]</a:t>
            </a:r>
            <a:r>
              <a:rPr lang="zh-TW" altLang="en-US"/>
              <a:t>下降，</a:t>
            </a:r>
          </a:p>
          <a:p>
            <a:r>
              <a:rPr lang="zh-TW" altLang="en-US"/>
              <a:t>則代表最短路徑長度已經超過</a:t>
            </a:r>
            <a:r>
              <a:rPr lang="en-US" altLang="zh-TW"/>
              <a:t>|V|-1</a:t>
            </a:r>
            <a:r>
              <a:rPr lang="zh-TW" altLang="en-US"/>
              <a:t>，</a:t>
            </a:r>
          </a:p>
          <a:p>
            <a:r>
              <a:rPr lang="zh-TW" altLang="en-US"/>
              <a:t>由鴿籠原理可以得知必有迴圈存在，</a:t>
            </a:r>
          </a:p>
          <a:p>
            <a:r>
              <a:rPr lang="zh-TW" altLang="en-US"/>
              <a:t>但正回圏不存在最短路徑上，</a:t>
            </a:r>
          </a:p>
          <a:p>
            <a:r>
              <a:rPr lang="zh-TW" altLang="en-US"/>
              <a:t>因故有負迴圈存在。</a:t>
            </a:r>
          </a:p>
        </p:txBody>
      </p:sp>
    </p:spTree>
    <p:extLst>
      <p:ext uri="{BB962C8B-B14F-4D97-AF65-F5344CB8AC3E}">
        <p14:creationId xmlns:p14="http://schemas.microsoft.com/office/powerpoint/2010/main" val="2554360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34E6B4-66F5-45C5-B890-D66FFD5B8B08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Topological sort</a:t>
            </a:r>
            <a:r>
              <a:rPr lang="zh-TW" altLang="en-US"/>
              <a:t>僅需</a:t>
            </a:r>
            <a:r>
              <a:rPr lang="en-US" altLang="zh-TW"/>
              <a:t>O(|V|+|E|)</a:t>
            </a:r>
            <a:r>
              <a:rPr lang="zh-TW" altLang="en-US"/>
              <a:t>的時間</a:t>
            </a:r>
          </a:p>
          <a:p>
            <a:r>
              <a:rPr lang="zh-TW" altLang="en-US"/>
              <a:t>而</a:t>
            </a:r>
            <a:r>
              <a:rPr lang="en-US" altLang="zh-TW"/>
              <a:t>Initialize-Single-Source</a:t>
            </a:r>
            <a:r>
              <a:rPr lang="zh-TW" altLang="en-US"/>
              <a:t>花去</a:t>
            </a:r>
            <a:r>
              <a:rPr lang="en-US" altLang="zh-TW"/>
              <a:t>O(|V|)</a:t>
            </a:r>
          </a:p>
          <a:p>
            <a:r>
              <a:rPr lang="zh-TW" altLang="en-US"/>
              <a:t>最後的迴圈花去</a:t>
            </a:r>
            <a:r>
              <a:rPr lang="en-US" altLang="zh-TW"/>
              <a:t>O(|V|+|E|)</a:t>
            </a:r>
            <a:r>
              <a:rPr lang="zh-TW" altLang="en-US"/>
              <a:t>的時間</a:t>
            </a:r>
          </a:p>
        </p:txBody>
      </p:sp>
    </p:spTree>
    <p:extLst>
      <p:ext uri="{BB962C8B-B14F-4D97-AF65-F5344CB8AC3E}">
        <p14:creationId xmlns:p14="http://schemas.microsoft.com/office/powerpoint/2010/main" val="131249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E5BE4-0DDA-4BD3-9B16-051C8B8402B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413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D2B26-5141-4E79-B3C0-E0E0E6EA35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734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F6383-8991-4C87-8887-C69B620243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5454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C702AF8-43CE-4E2E-BE0B-60E144B9D5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9531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B181B-4D12-489A-9FAA-BCF217383FB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214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45B2D-2E2C-4D16-ACCD-E97D01708D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87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B459F-82ED-4BEE-8E40-5B16BA1FA4D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013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4D505-6F76-477E-82A8-8A6030FCF9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436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C89C2-CFF1-4399-B3D7-F70EE8DED0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834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FA58-8E3E-413E-B72B-C0FB596AA6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361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51662-4B4D-4B5A-AD37-56D80DD94EC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848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94627-D008-4BD3-B491-E31451CF16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068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zh-TW"/>
              <a:t>Single-Source Shortest Paths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57F508-A717-4748-8900-FD5545AE32D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/>
              <a:t/>
            </a:r>
            <a:br>
              <a:rPr lang="en-US" altLang="zh-TW" b="1"/>
            </a:br>
            <a:r>
              <a:rPr lang="en-US" altLang="zh-TW" b="1"/>
              <a:t>Single-Source 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94B-08B8-47F8-A412-8BD6F0710864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Relaxation </a:t>
            </a:r>
            <a:r>
              <a:rPr lang="zh-TW" altLang="en-US" b="1"/>
              <a:t>演算法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主要的目的在於利用邊</a:t>
            </a:r>
            <a:r>
              <a:rPr lang="en-US" altLang="zh-TW"/>
              <a:t>(u,v)</a:t>
            </a:r>
            <a:r>
              <a:rPr lang="zh-TW" altLang="en-US"/>
              <a:t>的資訊來更新目前所知的最短路徑。</a:t>
            </a:r>
          </a:p>
          <a:p>
            <a:endParaRPr lang="zh-TW" altLang="en-US"/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Relax(u,v,w)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</a:t>
            </a:r>
            <a:r>
              <a:rPr lang="en-US" altLang="zh-TW" sz="2400" b="1">
                <a:latin typeface="Courier New" pitchFamily="49" charset="0"/>
              </a:rPr>
              <a:t>if</a:t>
            </a:r>
            <a:r>
              <a:rPr lang="en-US" altLang="zh-TW" sz="2400">
                <a:latin typeface="Courier New" pitchFamily="49" charset="0"/>
              </a:rPr>
              <a:t> d[v]&gt;d[u]+w(u,v)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</a:t>
            </a:r>
            <a:r>
              <a:rPr lang="en-US" altLang="zh-TW" sz="2400" b="1">
                <a:latin typeface="Courier New" pitchFamily="49" charset="0"/>
              </a:rPr>
              <a:t>then</a:t>
            </a:r>
            <a:r>
              <a:rPr lang="en-US" altLang="zh-TW" sz="2400">
                <a:latin typeface="Courier New" pitchFamily="49" charset="0"/>
              </a:rPr>
              <a:t>	d[v]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d[u]+w(u,v)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	π[v]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u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  <a:p>
            <a:endParaRPr lang="en-US" altLang="zh-TW" sz="24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3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35C3B-3180-4D6F-9E46-FC0CBEDDAABB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Relaxation </a:t>
            </a:r>
            <a:r>
              <a:rPr lang="zh-TW" altLang="en-US" b="1"/>
              <a:t>範例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1835150" y="41497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2986088" y="41497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1258888" y="270986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cxnSp>
        <p:nvCxnSpPr>
          <p:cNvPr id="27656" name="AutoShape 8"/>
          <p:cNvCxnSpPr>
            <a:cxnSpLocks noChangeShapeType="1"/>
            <a:stCxn id="27654" idx="4"/>
            <a:endCxn id="27652" idx="1"/>
          </p:cNvCxnSpPr>
          <p:nvPr/>
        </p:nvCxnSpPr>
        <p:spPr bwMode="auto">
          <a:xfrm rot="16200000" flipH="1">
            <a:off x="1150938" y="3465513"/>
            <a:ext cx="1071562" cy="423862"/>
          </a:xfrm>
          <a:prstGeom prst="curvedConnector3">
            <a:avLst>
              <a:gd name="adj1" fmla="val 46366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57" name="AutoShape 9"/>
          <p:cNvCxnSpPr>
            <a:cxnSpLocks noChangeShapeType="1"/>
            <a:stCxn id="27654" idx="5"/>
            <a:endCxn id="27653" idx="0"/>
          </p:cNvCxnSpPr>
          <p:nvPr/>
        </p:nvCxnSpPr>
        <p:spPr bwMode="auto">
          <a:xfrm rot="16200000" flipH="1">
            <a:off x="1878807" y="2826544"/>
            <a:ext cx="1071562" cy="1574800"/>
          </a:xfrm>
          <a:prstGeom prst="curvedConnector3">
            <a:avLst>
              <a:gd name="adj1" fmla="val 25477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58" name="AutoShape 10"/>
          <p:cNvCxnSpPr>
            <a:cxnSpLocks noChangeShapeType="1"/>
            <a:stCxn id="27652" idx="6"/>
            <a:endCxn id="27653" idx="2"/>
          </p:cNvCxnSpPr>
          <p:nvPr/>
        </p:nvCxnSpPr>
        <p:spPr bwMode="auto">
          <a:xfrm>
            <a:off x="2266950" y="4365625"/>
            <a:ext cx="7191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195513" y="44370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w(u,v)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763713" y="45085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059113" y="45085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3635375" y="2205038"/>
            <a:ext cx="1728788" cy="720725"/>
          </a:xfrm>
          <a:prstGeom prst="rightArrow">
            <a:avLst>
              <a:gd name="adj1" fmla="val 50000"/>
              <a:gd name="adj2" fmla="val 599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if w(u,v)=2 (&lt;3)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827088" y="1557338"/>
            <a:ext cx="2449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800">
                <a:latin typeface="Times New Roman" pitchFamily="18" charset="0"/>
              </a:rPr>
              <a:t>Relax(u,v,w)</a:t>
            </a:r>
            <a:r>
              <a:rPr lang="zh-TW" altLang="en-US" sz="2800">
                <a:ea typeface="標楷體" pitchFamily="65" charset="-120"/>
              </a:rPr>
              <a:t>前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867400" y="1412875"/>
            <a:ext cx="2520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800">
                <a:latin typeface="Times New Roman" pitchFamily="18" charset="0"/>
              </a:rPr>
              <a:t>Relax(u,v,w)</a:t>
            </a:r>
            <a:r>
              <a:rPr lang="zh-TW" altLang="en-US" sz="2800">
                <a:ea typeface="標楷體" pitchFamily="65" charset="-120"/>
              </a:rPr>
              <a:t>後</a:t>
            </a:r>
          </a:p>
        </p:txBody>
      </p:sp>
      <p:sp>
        <p:nvSpPr>
          <p:cNvPr id="27667" name="Oval 19"/>
          <p:cNvSpPr>
            <a:spLocks noChangeArrowheads="1"/>
          </p:cNvSpPr>
          <p:nvPr/>
        </p:nvSpPr>
        <p:spPr bwMode="auto">
          <a:xfrm>
            <a:off x="6011863" y="33559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27668" name="Oval 20"/>
          <p:cNvSpPr>
            <a:spLocks noChangeArrowheads="1"/>
          </p:cNvSpPr>
          <p:nvPr/>
        </p:nvSpPr>
        <p:spPr bwMode="auto">
          <a:xfrm>
            <a:off x="7162800" y="33559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27669" name="Oval 21"/>
          <p:cNvSpPr>
            <a:spLocks noChangeArrowheads="1"/>
          </p:cNvSpPr>
          <p:nvPr/>
        </p:nvSpPr>
        <p:spPr bwMode="auto">
          <a:xfrm>
            <a:off x="5435600" y="19161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cxnSp>
        <p:nvCxnSpPr>
          <p:cNvPr id="27670" name="AutoShape 22"/>
          <p:cNvCxnSpPr>
            <a:cxnSpLocks noChangeShapeType="1"/>
            <a:stCxn id="27669" idx="4"/>
            <a:endCxn id="27667" idx="1"/>
          </p:cNvCxnSpPr>
          <p:nvPr/>
        </p:nvCxnSpPr>
        <p:spPr bwMode="auto">
          <a:xfrm rot="16200000" flipH="1">
            <a:off x="5327651" y="2671762"/>
            <a:ext cx="1071562" cy="423863"/>
          </a:xfrm>
          <a:prstGeom prst="curvedConnector3">
            <a:avLst>
              <a:gd name="adj1" fmla="val 46366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71" name="AutoShape 23"/>
          <p:cNvCxnSpPr>
            <a:cxnSpLocks noChangeShapeType="1"/>
            <a:stCxn id="27667" idx="1"/>
            <a:endCxn id="27668" idx="1"/>
          </p:cNvCxnSpPr>
          <p:nvPr/>
        </p:nvCxnSpPr>
        <p:spPr bwMode="auto">
          <a:xfrm rot="5400000" flipV="1">
            <a:off x="6650038" y="2844800"/>
            <a:ext cx="1588" cy="1150937"/>
          </a:xfrm>
          <a:prstGeom prst="curvedConnector3">
            <a:avLst>
              <a:gd name="adj1" fmla="val -18400000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72" name="AutoShape 24"/>
          <p:cNvCxnSpPr>
            <a:cxnSpLocks noChangeShapeType="1"/>
            <a:stCxn id="27667" idx="6"/>
            <a:endCxn id="27668" idx="2"/>
          </p:cNvCxnSpPr>
          <p:nvPr/>
        </p:nvCxnSpPr>
        <p:spPr bwMode="auto">
          <a:xfrm>
            <a:off x="6443663" y="3571875"/>
            <a:ext cx="719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6372225" y="364331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w(u,v)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5940425" y="371475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7235825" y="371475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6156325" y="2205038"/>
            <a:ext cx="2808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TW" altLang="en-US">
                <a:latin typeface="Times New Roman" pitchFamily="18" charset="0"/>
                <a:ea typeface="標楷體" pitchFamily="65" charset="-120"/>
              </a:rPr>
              <a:t>此時更新</a:t>
            </a:r>
            <a:r>
              <a:rPr lang="en-US" altLang="zh-TW">
                <a:latin typeface="Times New Roman" pitchFamily="18" charset="0"/>
                <a:ea typeface="標楷體" pitchFamily="65" charset="-120"/>
              </a:rPr>
              <a:t>s</a:t>
            </a:r>
            <a:r>
              <a:rPr lang="en-US" altLang="zh-TW">
                <a:latin typeface="Times New Roman" pitchFamily="18" charset="0"/>
                <a:ea typeface="標楷體" pitchFamily="65" charset="-120"/>
                <a:sym typeface="Wingdings" pitchFamily="2" charset="2"/>
              </a:rPr>
              <a:t>v</a:t>
            </a:r>
            <a:r>
              <a:rPr lang="zh-TW" altLang="en-US">
                <a:latin typeface="Times New Roman" pitchFamily="18" charset="0"/>
                <a:ea typeface="標楷體" pitchFamily="65" charset="-120"/>
                <a:sym typeface="Wingdings" pitchFamily="2" charset="2"/>
              </a:rPr>
              <a:t>的最短距離</a:t>
            </a:r>
            <a:br>
              <a:rPr lang="zh-TW" altLang="en-US">
                <a:latin typeface="Times New Roman" pitchFamily="18" charset="0"/>
                <a:ea typeface="標楷體" pitchFamily="65" charset="-120"/>
                <a:sym typeface="Wingdings" pitchFamily="2" charset="2"/>
              </a:rPr>
            </a:br>
            <a:r>
              <a:rPr lang="zh-TW" altLang="en-US">
                <a:latin typeface="Times New Roman" pitchFamily="18" charset="0"/>
                <a:ea typeface="標楷體" pitchFamily="65" charset="-120"/>
                <a:sym typeface="Wingdings" pitchFamily="2" charset="2"/>
              </a:rPr>
              <a:t>以及更新</a:t>
            </a:r>
            <a:r>
              <a:rPr lang="en-US" altLang="zh-TW">
                <a:latin typeface="Times New Roman" pitchFamily="18" charset="0"/>
                <a:ea typeface="標楷體" pitchFamily="65" charset="-120"/>
                <a:sym typeface="Wingdings" pitchFamily="2" charset="2"/>
              </a:rPr>
              <a:t>π[v]u</a:t>
            </a:r>
          </a:p>
        </p:txBody>
      </p:sp>
      <p:sp>
        <p:nvSpPr>
          <p:cNvPr id="27677" name="AutoShape 29"/>
          <p:cNvSpPr>
            <a:spLocks noChangeArrowheads="1"/>
          </p:cNvSpPr>
          <p:nvPr/>
        </p:nvSpPr>
        <p:spPr bwMode="auto">
          <a:xfrm>
            <a:off x="3563938" y="4437063"/>
            <a:ext cx="1728787" cy="720725"/>
          </a:xfrm>
          <a:prstGeom prst="rightArrow">
            <a:avLst>
              <a:gd name="adj1" fmla="val 50000"/>
              <a:gd name="adj2" fmla="val 599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if w(u,v)=4 </a:t>
            </a:r>
            <a:r>
              <a:rPr lang="en-US" altLang="zh-TW"/>
              <a:t>(</a:t>
            </a:r>
            <a:r>
              <a:rPr lang="en-US" altLang="zh-TW">
                <a:latin typeface="Times New Roman" pitchFamily="18" charset="0"/>
              </a:rPr>
              <a:t>&gt;3)</a:t>
            </a:r>
          </a:p>
        </p:txBody>
      </p:sp>
      <p:sp>
        <p:nvSpPr>
          <p:cNvPr id="27678" name="Oval 30"/>
          <p:cNvSpPr>
            <a:spLocks noChangeArrowheads="1"/>
          </p:cNvSpPr>
          <p:nvPr/>
        </p:nvSpPr>
        <p:spPr bwMode="auto">
          <a:xfrm>
            <a:off x="5940425" y="55880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27679" name="Oval 31"/>
          <p:cNvSpPr>
            <a:spLocks noChangeArrowheads="1"/>
          </p:cNvSpPr>
          <p:nvPr/>
        </p:nvSpPr>
        <p:spPr bwMode="auto">
          <a:xfrm>
            <a:off x="7091363" y="55880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27680" name="Oval 32"/>
          <p:cNvSpPr>
            <a:spLocks noChangeArrowheads="1"/>
          </p:cNvSpPr>
          <p:nvPr/>
        </p:nvSpPr>
        <p:spPr bwMode="auto">
          <a:xfrm>
            <a:off x="5364163" y="41481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cxnSp>
        <p:nvCxnSpPr>
          <p:cNvPr id="27681" name="AutoShape 33"/>
          <p:cNvCxnSpPr>
            <a:cxnSpLocks noChangeShapeType="1"/>
            <a:stCxn id="27680" idx="4"/>
            <a:endCxn id="27678" idx="1"/>
          </p:cNvCxnSpPr>
          <p:nvPr/>
        </p:nvCxnSpPr>
        <p:spPr bwMode="auto">
          <a:xfrm rot="16200000" flipH="1">
            <a:off x="5256213" y="4903788"/>
            <a:ext cx="1071562" cy="423862"/>
          </a:xfrm>
          <a:prstGeom prst="curvedConnector3">
            <a:avLst>
              <a:gd name="adj1" fmla="val 46366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82" name="AutoShape 34"/>
          <p:cNvCxnSpPr>
            <a:cxnSpLocks noChangeShapeType="1"/>
            <a:stCxn id="27680" idx="5"/>
            <a:endCxn id="27679" idx="0"/>
          </p:cNvCxnSpPr>
          <p:nvPr/>
        </p:nvCxnSpPr>
        <p:spPr bwMode="auto">
          <a:xfrm rot="16200000" flipH="1">
            <a:off x="5984082" y="4264819"/>
            <a:ext cx="1071562" cy="1574800"/>
          </a:xfrm>
          <a:prstGeom prst="curvedConnector3">
            <a:avLst>
              <a:gd name="adj1" fmla="val 52889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83" name="AutoShape 35"/>
          <p:cNvCxnSpPr>
            <a:cxnSpLocks noChangeShapeType="1"/>
            <a:stCxn id="27678" idx="6"/>
            <a:endCxn id="27679" idx="2"/>
          </p:cNvCxnSpPr>
          <p:nvPr/>
        </p:nvCxnSpPr>
        <p:spPr bwMode="auto">
          <a:xfrm>
            <a:off x="6372225" y="5803900"/>
            <a:ext cx="7191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6300788" y="58753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w(u,v)</a:t>
            </a:r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5868988" y="594677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7164388" y="594677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6084888" y="4437063"/>
            <a:ext cx="2951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TW" altLang="en-US">
                <a:latin typeface="Times New Roman" pitchFamily="18" charset="0"/>
                <a:ea typeface="標楷體" pitchFamily="65" charset="-120"/>
              </a:rPr>
              <a:t>此時不更新</a:t>
            </a:r>
            <a:r>
              <a:rPr lang="en-US" altLang="zh-TW">
                <a:latin typeface="Times New Roman" pitchFamily="18" charset="0"/>
                <a:ea typeface="標楷體" pitchFamily="65" charset="-120"/>
              </a:rPr>
              <a:t>s</a:t>
            </a:r>
            <a:r>
              <a:rPr lang="en-US" altLang="zh-TW">
                <a:latin typeface="Times New Roman" pitchFamily="18" charset="0"/>
                <a:ea typeface="標楷體" pitchFamily="65" charset="-120"/>
                <a:sym typeface="Wingdings" pitchFamily="2" charset="2"/>
              </a:rPr>
              <a:t>v</a:t>
            </a:r>
            <a:r>
              <a:rPr lang="zh-TW" altLang="en-US">
                <a:latin typeface="Times New Roman" pitchFamily="18" charset="0"/>
                <a:ea typeface="標楷體" pitchFamily="65" charset="-120"/>
                <a:sym typeface="Wingdings" pitchFamily="2" charset="2"/>
              </a:rPr>
              <a:t>的最短距離</a:t>
            </a:r>
            <a:endParaRPr lang="zh-TW" altLang="en-US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14BF-CB18-4353-818B-96B748277A1A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最短路徑與</a:t>
            </a:r>
            <a:r>
              <a:rPr lang="en-US" altLang="zh-TW" b="1"/>
              <a:t>Relaxation</a:t>
            </a:r>
            <a:r>
              <a:rPr lang="zh-TW" altLang="en-US" b="1"/>
              <a:t>的性質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zh-TW" altLang="en-US"/>
              <a:t>三角不等式：</a:t>
            </a:r>
            <a:br>
              <a:rPr lang="zh-TW" altLang="en-US"/>
            </a:br>
            <a:r>
              <a:rPr lang="zh-TW" altLang="en-US"/>
              <a:t>對所有的邊</a:t>
            </a:r>
            <a:r>
              <a:rPr lang="en-US" altLang="zh-TW"/>
              <a:t>(u,v)</a:t>
            </a:r>
            <a:r>
              <a:rPr lang="zh-TW" altLang="en-US"/>
              <a:t>，</a:t>
            </a:r>
            <a:r>
              <a:rPr lang="en-US" altLang="zh-TW"/>
              <a:t>δ(s,v)</a:t>
            </a:r>
            <a:r>
              <a:rPr lang="en-US" altLang="zh-TW">
                <a:cs typeface="Times New Roman" pitchFamily="18" charset="0"/>
                <a:sym typeface="MT Symbol" pitchFamily="82" charset="2"/>
              </a:rPr>
              <a:t></a:t>
            </a:r>
            <a:r>
              <a:rPr lang="en-US" altLang="zh-TW"/>
              <a:t>δ(s,u)+w(u,v)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上限性質：</a:t>
            </a:r>
            <a:br>
              <a:rPr lang="zh-TW" altLang="en-US"/>
            </a:br>
            <a:r>
              <a:rPr lang="en-US" altLang="zh-TW"/>
              <a:t>δ(s,v)</a:t>
            </a:r>
            <a:r>
              <a:rPr lang="en-US" altLang="zh-TW">
                <a:cs typeface="Times New Roman" pitchFamily="18" charset="0"/>
                <a:sym typeface="MT Symbol" pitchFamily="82" charset="2"/>
              </a:rPr>
              <a:t></a:t>
            </a:r>
            <a:r>
              <a:rPr kumimoji="0" lang="en-US" altLang="zh-TW"/>
              <a:t>d[v]</a:t>
            </a:r>
            <a:r>
              <a:rPr kumimoji="0" lang="zh-TW" altLang="en-US"/>
              <a:t>，即</a:t>
            </a:r>
            <a:r>
              <a:rPr kumimoji="0" lang="en-US" altLang="zh-TW"/>
              <a:t>d[v]</a:t>
            </a:r>
            <a:r>
              <a:rPr kumimoji="0" lang="zh-TW" altLang="en-US"/>
              <a:t>總是</a:t>
            </a:r>
            <a:r>
              <a:rPr kumimoji="0" lang="en-US" altLang="zh-TW"/>
              <a:t>s</a:t>
            </a:r>
            <a:r>
              <a:rPr kumimoji="0" lang="en-US" altLang="zh-TW">
                <a:sym typeface="Wingdings" pitchFamily="2" charset="2"/>
              </a:rPr>
              <a:t>v</a:t>
            </a:r>
            <a:r>
              <a:rPr kumimoji="0" lang="zh-TW" altLang="en-US">
                <a:sym typeface="Wingdings" pitchFamily="2" charset="2"/>
              </a:rPr>
              <a:t>的最短距離上限。一旦</a:t>
            </a:r>
            <a:r>
              <a:rPr kumimoji="0" lang="en-US" altLang="zh-TW"/>
              <a:t>d[v]=</a:t>
            </a:r>
            <a:r>
              <a:rPr lang="en-US" altLang="zh-TW"/>
              <a:t>δ(s,v)</a:t>
            </a:r>
            <a:r>
              <a:rPr lang="zh-TW" altLang="en-US"/>
              <a:t>，則</a:t>
            </a:r>
            <a:r>
              <a:rPr lang="en-US" altLang="zh-TW"/>
              <a:t>Relaxation</a:t>
            </a:r>
            <a:r>
              <a:rPr lang="zh-TW" altLang="en-US"/>
              <a:t>不會更改</a:t>
            </a:r>
            <a:r>
              <a:rPr lang="en-US" altLang="zh-TW"/>
              <a:t>d[v]</a:t>
            </a:r>
            <a:r>
              <a:rPr lang="zh-TW" altLang="en-US"/>
              <a:t>值。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9D3A-0ECE-48A8-B796-9DC677FD8B3B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最短路徑與</a:t>
            </a:r>
            <a:r>
              <a:rPr lang="en-US" altLang="zh-TW" b="1"/>
              <a:t>Relaxation</a:t>
            </a:r>
            <a:r>
              <a:rPr lang="zh-TW" altLang="en-US" b="1"/>
              <a:t>的性質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無路徑性質：</a:t>
            </a:r>
            <a:br>
              <a:rPr lang="zh-TW" altLang="en-US"/>
            </a:br>
            <a:r>
              <a:rPr lang="zh-TW" altLang="en-US"/>
              <a:t>如果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並無路徑，則</a:t>
            </a:r>
            <a:r>
              <a:rPr kumimoji="0" lang="en-US" altLang="zh-TW"/>
              <a:t>d[v]=</a:t>
            </a:r>
            <a:r>
              <a:rPr lang="en-US" altLang="zh-TW"/>
              <a:t>δ(s,v)=∞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收斂性質：</a:t>
            </a:r>
            <a:br>
              <a:rPr lang="zh-TW" altLang="en-US"/>
            </a:br>
            <a:r>
              <a:rPr lang="zh-TW" altLang="en-US"/>
              <a:t>若</a:t>
            </a:r>
            <a:r>
              <a:rPr lang="en-US" altLang="zh-TW"/>
              <a:t>s</a:t>
            </a:r>
            <a:r>
              <a:rPr lang="en-US" altLang="zh-TW">
                <a:sym typeface="Wingdings" pitchFamily="2" charset="2"/>
              </a:rPr>
              <a:t>v</a:t>
            </a:r>
            <a:r>
              <a:rPr lang="zh-TW" altLang="en-US">
                <a:sym typeface="Wingdings" pitchFamily="2" charset="2"/>
              </a:rPr>
              <a:t>的最短路徑包含邊</a:t>
            </a:r>
            <a:r>
              <a:rPr lang="en-US" altLang="zh-TW">
                <a:sym typeface="Wingdings" pitchFamily="2" charset="2"/>
              </a:rPr>
              <a:t>(u,v)</a:t>
            </a:r>
            <a:r>
              <a:rPr lang="zh-TW" altLang="en-US">
                <a:sym typeface="Wingdings" pitchFamily="2" charset="2"/>
              </a:rPr>
              <a:t>且</a:t>
            </a:r>
            <a:r>
              <a:rPr lang="en-US" altLang="zh-TW">
                <a:sym typeface="Wingdings" pitchFamily="2" charset="2"/>
              </a:rPr>
              <a:t>d[u]=</a:t>
            </a:r>
            <a:r>
              <a:rPr lang="en-US" altLang="zh-TW"/>
              <a:t>δ(s,u)</a:t>
            </a:r>
            <a:r>
              <a:rPr lang="zh-TW" altLang="en-US"/>
              <a:t>，則此時執行</a:t>
            </a:r>
            <a:r>
              <a:rPr lang="en-US" altLang="zh-TW"/>
              <a:t>Relax(u,v,w)</a:t>
            </a:r>
            <a:r>
              <a:rPr lang="zh-TW" altLang="en-US"/>
              <a:t>會使得</a:t>
            </a:r>
            <a:r>
              <a:rPr lang="en-US" altLang="zh-TW">
                <a:sym typeface="Wingdings" pitchFamily="2" charset="2"/>
              </a:rPr>
              <a:t>d[v]=</a:t>
            </a:r>
            <a:r>
              <a:rPr lang="en-US" altLang="zh-TW"/>
              <a:t>δ(s,v)</a:t>
            </a:r>
            <a:r>
              <a:rPr lang="zh-TW" altLang="en-US"/>
              <a:t>。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6520B-6C00-4FD2-8D04-1325DEBD3A2D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最短路徑與</a:t>
            </a:r>
            <a:r>
              <a:rPr lang="en-US" altLang="zh-TW" b="1"/>
              <a:t>Relaxation</a:t>
            </a:r>
            <a:r>
              <a:rPr lang="zh-TW" altLang="en-US" b="1"/>
              <a:t>的性質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Path-relaxation</a:t>
            </a:r>
            <a:r>
              <a:rPr lang="zh-TW" altLang="en-US"/>
              <a:t>性質：</a:t>
            </a:r>
            <a:br>
              <a:rPr lang="zh-TW" altLang="en-US"/>
            </a:br>
            <a:r>
              <a:rPr lang="zh-TW" altLang="en-US"/>
              <a:t>如</a:t>
            </a:r>
            <a:r>
              <a:rPr lang="en-US" altLang="zh-TW"/>
              <a:t>p=(v</a:t>
            </a:r>
            <a:r>
              <a:rPr lang="en-US" altLang="zh-TW" baseline="-25000"/>
              <a:t>0</a:t>
            </a:r>
            <a:r>
              <a:rPr lang="en-US" altLang="zh-TW"/>
              <a:t>,v</a:t>
            </a:r>
            <a:r>
              <a:rPr lang="en-US" altLang="zh-TW" baseline="-25000"/>
              <a:t>1</a:t>
            </a:r>
            <a:r>
              <a:rPr lang="en-US" altLang="zh-TW"/>
              <a:t>,…,v</a:t>
            </a:r>
            <a:r>
              <a:rPr lang="en-US" altLang="zh-TW" baseline="-25000"/>
              <a:t>k</a:t>
            </a:r>
            <a:r>
              <a:rPr lang="en-US" altLang="zh-TW"/>
              <a:t>)</a:t>
            </a:r>
            <a:r>
              <a:rPr lang="zh-TW" altLang="en-US"/>
              <a:t>是一個自</a:t>
            </a:r>
            <a:r>
              <a:rPr lang="en-US" altLang="zh-TW"/>
              <a:t>s=v</a:t>
            </a:r>
            <a:r>
              <a:rPr lang="en-US" altLang="zh-TW" baseline="-25000"/>
              <a:t>0</a:t>
            </a:r>
            <a:r>
              <a:rPr lang="en-US" altLang="zh-TW">
                <a:sym typeface="Wingdings" pitchFamily="2" charset="2"/>
              </a:rPr>
              <a:t>v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zh-TW" altLang="en-US">
                <a:sym typeface="Wingdings" pitchFamily="2" charset="2"/>
              </a:rPr>
              <a:t>的最短路徑， 則依序執行</a:t>
            </a:r>
            <a:r>
              <a:rPr lang="en-US" altLang="zh-TW">
                <a:sym typeface="Wingdings" pitchFamily="2" charset="2"/>
              </a:rPr>
              <a:t>Relax(v</a:t>
            </a:r>
            <a:r>
              <a:rPr lang="en-US" altLang="zh-TW" baseline="-25000">
                <a:sym typeface="Wingdings" pitchFamily="2" charset="2"/>
              </a:rPr>
              <a:t>0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1</a:t>
            </a:r>
            <a:r>
              <a:rPr lang="en-US" altLang="zh-TW">
                <a:sym typeface="Wingdings" pitchFamily="2" charset="2"/>
              </a:rPr>
              <a:t>,w)</a:t>
            </a:r>
            <a:r>
              <a:rPr lang="zh-TW" altLang="en-US">
                <a:sym typeface="Wingdings" pitchFamily="2" charset="2"/>
              </a:rPr>
              <a:t>， </a:t>
            </a:r>
            <a:r>
              <a:rPr lang="en-US" altLang="zh-TW">
                <a:sym typeface="Wingdings" pitchFamily="2" charset="2"/>
              </a:rPr>
              <a:t>Relax(v</a:t>
            </a:r>
            <a:r>
              <a:rPr lang="en-US" altLang="zh-TW" baseline="-25000">
                <a:sym typeface="Wingdings" pitchFamily="2" charset="2"/>
              </a:rPr>
              <a:t>1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2</a:t>
            </a:r>
            <a:r>
              <a:rPr lang="en-US" altLang="zh-TW">
                <a:sym typeface="Wingdings" pitchFamily="2" charset="2"/>
              </a:rPr>
              <a:t>,w)…</a:t>
            </a:r>
            <a:r>
              <a:rPr lang="zh-TW" altLang="en-US">
                <a:sym typeface="Wingdings" pitchFamily="2" charset="2"/>
              </a:rPr>
              <a:t>， </a:t>
            </a:r>
            <a:r>
              <a:rPr lang="en-US" altLang="zh-TW">
                <a:sym typeface="Wingdings" pitchFamily="2" charset="2"/>
              </a:rPr>
              <a:t>Relax(v</a:t>
            </a:r>
            <a:r>
              <a:rPr lang="en-US" altLang="zh-TW" baseline="-25000">
                <a:sym typeface="Wingdings" pitchFamily="2" charset="2"/>
              </a:rPr>
              <a:t>k-1</a:t>
            </a:r>
            <a:r>
              <a:rPr lang="en-US" altLang="zh-TW">
                <a:sym typeface="Wingdings" pitchFamily="2" charset="2"/>
              </a:rPr>
              <a:t>,v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en-US" altLang="zh-TW">
                <a:sym typeface="Wingdings" pitchFamily="2" charset="2"/>
              </a:rPr>
              <a:t>,w)</a:t>
            </a:r>
            <a:r>
              <a:rPr lang="zh-TW" altLang="en-US">
                <a:sym typeface="Wingdings" pitchFamily="2" charset="2"/>
              </a:rPr>
              <a:t>會使得</a:t>
            </a:r>
            <a:r>
              <a:rPr lang="en-US" altLang="zh-TW">
                <a:sym typeface="Wingdings" pitchFamily="2" charset="2"/>
              </a:rPr>
              <a:t>d[v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en-US" altLang="zh-TW">
                <a:sym typeface="Wingdings" pitchFamily="2" charset="2"/>
              </a:rPr>
              <a:t>]=</a:t>
            </a:r>
            <a:r>
              <a:rPr lang="en-US" altLang="zh-TW"/>
              <a:t>δ(s,v</a:t>
            </a:r>
            <a:r>
              <a:rPr lang="en-US" altLang="zh-TW" baseline="-25000"/>
              <a:t>k</a:t>
            </a:r>
            <a:r>
              <a:rPr lang="en-US" altLang="zh-TW"/>
              <a:t>)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en-US" altLang="zh-TW"/>
              <a:t>Predecessor graph</a:t>
            </a:r>
            <a:r>
              <a:rPr lang="zh-TW" altLang="en-US"/>
              <a:t>性質：</a:t>
            </a:r>
            <a:br>
              <a:rPr lang="zh-TW" altLang="en-US"/>
            </a:br>
            <a:r>
              <a:rPr lang="zh-TW" altLang="en-US"/>
              <a:t>當經過一連串的</a:t>
            </a:r>
            <a:r>
              <a:rPr lang="en-US" altLang="zh-TW"/>
              <a:t>Relaxation</a:t>
            </a:r>
            <a:r>
              <a:rPr lang="zh-TW" altLang="en-US"/>
              <a:t>後，對所有的點</a:t>
            </a:r>
            <a:r>
              <a:rPr lang="en-US" altLang="zh-TW"/>
              <a:t>v</a:t>
            </a:r>
            <a:r>
              <a:rPr lang="zh-TW" altLang="en-US"/>
              <a:t>， </a:t>
            </a:r>
            <a:r>
              <a:rPr lang="en-US" altLang="zh-TW">
                <a:sym typeface="Wingdings" pitchFamily="2" charset="2"/>
              </a:rPr>
              <a:t>d[v]=</a:t>
            </a:r>
            <a:r>
              <a:rPr lang="en-US" altLang="zh-TW"/>
              <a:t>δ(s,v)</a:t>
            </a:r>
            <a:r>
              <a:rPr lang="zh-TW" altLang="en-US"/>
              <a:t>時，此時對應的</a:t>
            </a:r>
            <a:r>
              <a:rPr lang="en-US" altLang="zh-TW"/>
              <a:t>Predecessor graph G</a:t>
            </a:r>
            <a:r>
              <a:rPr lang="en-US" altLang="zh-TW" baseline="-25000"/>
              <a:t>π</a:t>
            </a:r>
            <a:r>
              <a:rPr lang="zh-TW" altLang="en-US"/>
              <a:t>即是一個</a:t>
            </a:r>
            <a:r>
              <a:rPr lang="en-US" altLang="zh-TW"/>
              <a:t>Shortest-path tree rooted at s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9B42-4267-4DDB-8725-D7A335328FEC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Bellman-Ford</a:t>
            </a:r>
            <a:r>
              <a:rPr lang="zh-TW" altLang="en-US" b="1"/>
              <a:t>演算法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zh-TW" altLang="en-US"/>
              <a:t>可以計算出沒有負迴圈的圖之最短路徑。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Bellman-Ford(G,w,s)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Initialize-Single-Source(G,s)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for i = 1 to |V-1|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do for each edge (u,v)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 sz="2400">
                <a:latin typeface="Courier New" pitchFamily="49" charset="0"/>
              </a:rPr>
              <a:t>E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	do Relex(u,v,w)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for each edge (u,v)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 sz="2400">
                <a:latin typeface="Courier New" pitchFamily="49" charset="0"/>
              </a:rPr>
              <a:t>E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do if d[v]&gt;d[u]+w(u,v)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	then return false	//</a:t>
            </a:r>
            <a:r>
              <a:rPr lang="zh-TW" altLang="en-US" sz="2400">
                <a:latin typeface="Courier New" pitchFamily="49" charset="0"/>
              </a:rPr>
              <a:t>代表有負迴圈</a:t>
            </a:r>
          </a:p>
          <a:p>
            <a:pPr>
              <a:buFontTx/>
              <a:buNone/>
            </a:pPr>
            <a:r>
              <a:rPr lang="zh-TW" altLang="en-US" sz="2400">
                <a:latin typeface="Courier New" pitchFamily="49" charset="0"/>
              </a:rPr>
              <a:t>	</a:t>
            </a:r>
            <a:r>
              <a:rPr lang="en-US" altLang="zh-TW" sz="2400">
                <a:latin typeface="Courier New" pitchFamily="49" charset="0"/>
              </a:rPr>
              <a:t>return true				//</a:t>
            </a:r>
            <a:r>
              <a:rPr lang="zh-TW" altLang="en-US" sz="2400">
                <a:latin typeface="Courier New" pitchFamily="49" charset="0"/>
              </a:rPr>
              <a:t>代表計算成功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5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DF12-261D-4F09-99CA-0AA17C2FADB1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Bellman-Ford</a:t>
            </a:r>
            <a:r>
              <a:rPr lang="zh-TW" altLang="en-US" b="1"/>
              <a:t>演算法運作範例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971550" y="35734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1981200" y="2927350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1979613" y="4294188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3492500" y="29257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3492500" y="429418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cxnSp>
        <p:nvCxnSpPr>
          <p:cNvPr id="33801" name="AutoShape 9"/>
          <p:cNvCxnSpPr>
            <a:cxnSpLocks noChangeShapeType="1"/>
            <a:stCxn id="33796" idx="7"/>
            <a:endCxn id="33797" idx="2"/>
          </p:cNvCxnSpPr>
          <p:nvPr/>
        </p:nvCxnSpPr>
        <p:spPr bwMode="auto">
          <a:xfrm flipV="1">
            <a:off x="1216025" y="3071813"/>
            <a:ext cx="765175" cy="544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2" name="AutoShape 10"/>
          <p:cNvCxnSpPr>
            <a:cxnSpLocks noChangeShapeType="1"/>
            <a:stCxn id="33796" idx="5"/>
            <a:endCxn id="33798" idx="2"/>
          </p:cNvCxnSpPr>
          <p:nvPr/>
        </p:nvCxnSpPr>
        <p:spPr bwMode="auto">
          <a:xfrm>
            <a:off x="1216025" y="3819525"/>
            <a:ext cx="763588" cy="619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4" name="AutoShape 12"/>
          <p:cNvCxnSpPr>
            <a:cxnSpLocks noChangeShapeType="1"/>
            <a:stCxn id="33797" idx="0"/>
            <a:endCxn id="33799" idx="0"/>
          </p:cNvCxnSpPr>
          <p:nvPr/>
        </p:nvCxnSpPr>
        <p:spPr bwMode="auto">
          <a:xfrm rot="16200000">
            <a:off x="2880519" y="2170907"/>
            <a:ext cx="1587" cy="1511300"/>
          </a:xfrm>
          <a:prstGeom prst="curvedConnector3">
            <a:avLst>
              <a:gd name="adj1" fmla="val 14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5" name="AutoShape 13"/>
          <p:cNvCxnSpPr>
            <a:cxnSpLocks noChangeShapeType="1"/>
            <a:stCxn id="33799" idx="2"/>
            <a:endCxn id="33797" idx="6"/>
          </p:cNvCxnSpPr>
          <p:nvPr/>
        </p:nvCxnSpPr>
        <p:spPr bwMode="auto">
          <a:xfrm rot="10800000" flipV="1">
            <a:off x="2268538" y="3070225"/>
            <a:ext cx="1223962" cy="1588"/>
          </a:xfrm>
          <a:prstGeom prst="curvedConnector3">
            <a:avLst>
              <a:gd name="adj1" fmla="val 5006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6" name="AutoShape 14"/>
          <p:cNvCxnSpPr>
            <a:cxnSpLocks noChangeShapeType="1"/>
            <a:stCxn id="33797" idx="3"/>
            <a:endCxn id="33798" idx="1"/>
          </p:cNvCxnSpPr>
          <p:nvPr/>
        </p:nvCxnSpPr>
        <p:spPr bwMode="auto">
          <a:xfrm flipH="1">
            <a:off x="2022475" y="3173413"/>
            <a:ext cx="1588" cy="1163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8" name="AutoShape 16"/>
          <p:cNvCxnSpPr>
            <a:cxnSpLocks noChangeShapeType="1"/>
            <a:stCxn id="33800" idx="7"/>
            <a:endCxn id="33799" idx="5"/>
          </p:cNvCxnSpPr>
          <p:nvPr/>
        </p:nvCxnSpPr>
        <p:spPr bwMode="auto">
          <a:xfrm flipV="1">
            <a:off x="3736975" y="3171825"/>
            <a:ext cx="0" cy="1165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09" name="AutoShape 17"/>
          <p:cNvCxnSpPr>
            <a:cxnSpLocks noChangeShapeType="1"/>
            <a:stCxn id="33797" idx="5"/>
            <a:endCxn id="33800" idx="1"/>
          </p:cNvCxnSpPr>
          <p:nvPr/>
        </p:nvCxnSpPr>
        <p:spPr bwMode="auto">
          <a:xfrm>
            <a:off x="2225675" y="3173413"/>
            <a:ext cx="1309688" cy="1163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1" name="AutoShape 19"/>
          <p:cNvCxnSpPr>
            <a:cxnSpLocks noChangeShapeType="1"/>
            <a:stCxn id="33798" idx="7"/>
            <a:endCxn id="33799" idx="3"/>
          </p:cNvCxnSpPr>
          <p:nvPr/>
        </p:nvCxnSpPr>
        <p:spPr bwMode="auto">
          <a:xfrm flipV="1">
            <a:off x="2224088" y="3171825"/>
            <a:ext cx="1311275" cy="1165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2" name="AutoShape 20"/>
          <p:cNvCxnSpPr>
            <a:cxnSpLocks noChangeShapeType="1"/>
            <a:stCxn id="33800" idx="2"/>
            <a:endCxn id="33796" idx="6"/>
          </p:cNvCxnSpPr>
          <p:nvPr/>
        </p:nvCxnSpPr>
        <p:spPr bwMode="auto">
          <a:xfrm rot="10800000">
            <a:off x="1258888" y="3717925"/>
            <a:ext cx="2233612" cy="720725"/>
          </a:xfrm>
          <a:prstGeom prst="curvedConnector3">
            <a:avLst>
              <a:gd name="adj1" fmla="val 5003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13" name="AutoShape 21"/>
          <p:cNvCxnSpPr>
            <a:cxnSpLocks noChangeShapeType="1"/>
            <a:stCxn id="33798" idx="4"/>
            <a:endCxn id="33800" idx="4"/>
          </p:cNvCxnSpPr>
          <p:nvPr/>
        </p:nvCxnSpPr>
        <p:spPr bwMode="auto">
          <a:xfrm rot="16200000" flipH="1">
            <a:off x="2879725" y="3827463"/>
            <a:ext cx="1587" cy="15128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30" name="Text Box 38"/>
          <p:cNvSpPr txBox="1">
            <a:spLocks noChangeArrowheads="1"/>
          </p:cNvSpPr>
          <p:nvPr/>
        </p:nvSpPr>
        <p:spPr bwMode="auto">
          <a:xfrm>
            <a:off x="755650" y="2781300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(a)</a:t>
            </a:r>
          </a:p>
        </p:txBody>
      </p:sp>
      <p:sp>
        <p:nvSpPr>
          <p:cNvPr id="33831" name="Text Box 39"/>
          <p:cNvSpPr txBox="1">
            <a:spLocks noChangeArrowheads="1"/>
          </p:cNvSpPr>
          <p:nvPr/>
        </p:nvSpPr>
        <p:spPr bwMode="auto">
          <a:xfrm>
            <a:off x="1403350" y="3070225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33832" name="Text Box 40"/>
          <p:cNvSpPr txBox="1">
            <a:spLocks noChangeArrowheads="1"/>
          </p:cNvSpPr>
          <p:nvPr/>
        </p:nvSpPr>
        <p:spPr bwMode="auto">
          <a:xfrm>
            <a:off x="1331913" y="4005263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3833" name="Text Box 41"/>
          <p:cNvSpPr txBox="1">
            <a:spLocks noChangeArrowheads="1"/>
          </p:cNvSpPr>
          <p:nvPr/>
        </p:nvSpPr>
        <p:spPr bwMode="auto">
          <a:xfrm>
            <a:off x="1763713" y="328612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8</a:t>
            </a:r>
          </a:p>
        </p:txBody>
      </p:sp>
      <p:sp>
        <p:nvSpPr>
          <p:cNvPr id="33834" name="Text Box 42"/>
          <p:cNvSpPr txBox="1">
            <a:spLocks noChangeArrowheads="1"/>
          </p:cNvSpPr>
          <p:nvPr/>
        </p:nvSpPr>
        <p:spPr bwMode="auto">
          <a:xfrm>
            <a:off x="2555875" y="4725988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9</a:t>
            </a:r>
          </a:p>
        </p:txBody>
      </p:sp>
      <p:sp>
        <p:nvSpPr>
          <p:cNvPr id="33835" name="Text Box 43"/>
          <p:cNvSpPr txBox="1">
            <a:spLocks noChangeArrowheads="1"/>
          </p:cNvSpPr>
          <p:nvPr/>
        </p:nvSpPr>
        <p:spPr bwMode="auto">
          <a:xfrm>
            <a:off x="2628900" y="4294188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3060700" y="33575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-3</a:t>
            </a:r>
          </a:p>
        </p:txBody>
      </p:sp>
      <p:sp>
        <p:nvSpPr>
          <p:cNvPr id="33837" name="Text Box 45"/>
          <p:cNvSpPr txBox="1">
            <a:spLocks noChangeArrowheads="1"/>
          </p:cNvSpPr>
          <p:nvPr/>
        </p:nvSpPr>
        <p:spPr bwMode="auto">
          <a:xfrm>
            <a:off x="3132138" y="37893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-4</a:t>
            </a:r>
          </a:p>
        </p:txBody>
      </p:sp>
      <p:sp>
        <p:nvSpPr>
          <p:cNvPr id="33838" name="Text Box 46"/>
          <p:cNvSpPr txBox="1">
            <a:spLocks noChangeArrowheads="1"/>
          </p:cNvSpPr>
          <p:nvPr/>
        </p:nvSpPr>
        <p:spPr bwMode="auto">
          <a:xfrm>
            <a:off x="2628900" y="27813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33839" name="Text Box 47"/>
          <p:cNvSpPr txBox="1">
            <a:spLocks noChangeArrowheads="1"/>
          </p:cNvSpPr>
          <p:nvPr/>
        </p:nvSpPr>
        <p:spPr bwMode="auto">
          <a:xfrm>
            <a:off x="2268538" y="24225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33840" name="Text Box 48"/>
          <p:cNvSpPr txBox="1">
            <a:spLocks noChangeArrowheads="1"/>
          </p:cNvSpPr>
          <p:nvPr/>
        </p:nvSpPr>
        <p:spPr bwMode="auto">
          <a:xfrm>
            <a:off x="3708400" y="35734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3841" name="Oval 49"/>
          <p:cNvSpPr>
            <a:spLocks noChangeArrowheads="1"/>
          </p:cNvSpPr>
          <p:nvPr/>
        </p:nvSpPr>
        <p:spPr bwMode="auto">
          <a:xfrm>
            <a:off x="5435600" y="35734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33842" name="Oval 50"/>
          <p:cNvSpPr>
            <a:spLocks noChangeArrowheads="1"/>
          </p:cNvSpPr>
          <p:nvPr/>
        </p:nvSpPr>
        <p:spPr bwMode="auto">
          <a:xfrm>
            <a:off x="6445250" y="2927350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33843" name="Oval 51"/>
          <p:cNvSpPr>
            <a:spLocks noChangeArrowheads="1"/>
          </p:cNvSpPr>
          <p:nvPr/>
        </p:nvSpPr>
        <p:spPr bwMode="auto">
          <a:xfrm>
            <a:off x="6443663" y="4294188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3844" name="Oval 52"/>
          <p:cNvSpPr>
            <a:spLocks noChangeArrowheads="1"/>
          </p:cNvSpPr>
          <p:nvPr/>
        </p:nvSpPr>
        <p:spPr bwMode="auto">
          <a:xfrm>
            <a:off x="7956550" y="29257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3845" name="Oval 53"/>
          <p:cNvSpPr>
            <a:spLocks noChangeArrowheads="1"/>
          </p:cNvSpPr>
          <p:nvPr/>
        </p:nvSpPr>
        <p:spPr bwMode="auto">
          <a:xfrm>
            <a:off x="7956550" y="429418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cxnSp>
        <p:nvCxnSpPr>
          <p:cNvPr id="33846" name="AutoShape 54"/>
          <p:cNvCxnSpPr>
            <a:cxnSpLocks noChangeShapeType="1"/>
            <a:stCxn id="33841" idx="7"/>
            <a:endCxn id="33842" idx="2"/>
          </p:cNvCxnSpPr>
          <p:nvPr/>
        </p:nvCxnSpPr>
        <p:spPr bwMode="auto">
          <a:xfrm flipV="1">
            <a:off x="5680075" y="3071813"/>
            <a:ext cx="765175" cy="544512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47" name="AutoShape 55"/>
          <p:cNvCxnSpPr>
            <a:cxnSpLocks noChangeShapeType="1"/>
            <a:stCxn id="33841" idx="5"/>
            <a:endCxn id="33843" idx="2"/>
          </p:cNvCxnSpPr>
          <p:nvPr/>
        </p:nvCxnSpPr>
        <p:spPr bwMode="auto">
          <a:xfrm>
            <a:off x="5680075" y="3819525"/>
            <a:ext cx="763588" cy="619125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48" name="AutoShape 56"/>
          <p:cNvCxnSpPr>
            <a:cxnSpLocks noChangeShapeType="1"/>
            <a:stCxn id="33842" idx="0"/>
            <a:endCxn id="33844" idx="0"/>
          </p:cNvCxnSpPr>
          <p:nvPr/>
        </p:nvCxnSpPr>
        <p:spPr bwMode="auto">
          <a:xfrm rot="16200000">
            <a:off x="7344569" y="2170907"/>
            <a:ext cx="1587" cy="1511300"/>
          </a:xfrm>
          <a:prstGeom prst="curvedConnector3">
            <a:avLst>
              <a:gd name="adj1" fmla="val 14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49" name="AutoShape 57"/>
          <p:cNvCxnSpPr>
            <a:cxnSpLocks noChangeShapeType="1"/>
            <a:stCxn id="33844" idx="2"/>
            <a:endCxn id="33842" idx="6"/>
          </p:cNvCxnSpPr>
          <p:nvPr/>
        </p:nvCxnSpPr>
        <p:spPr bwMode="auto">
          <a:xfrm rot="10800000" flipV="1">
            <a:off x="6732588" y="3070225"/>
            <a:ext cx="1223962" cy="1588"/>
          </a:xfrm>
          <a:prstGeom prst="curvedConnector3">
            <a:avLst>
              <a:gd name="adj1" fmla="val 5006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50" name="AutoShape 58"/>
          <p:cNvCxnSpPr>
            <a:cxnSpLocks noChangeShapeType="1"/>
            <a:stCxn id="33842" idx="3"/>
            <a:endCxn id="33843" idx="1"/>
          </p:cNvCxnSpPr>
          <p:nvPr/>
        </p:nvCxnSpPr>
        <p:spPr bwMode="auto">
          <a:xfrm flipH="1">
            <a:off x="6486525" y="3173413"/>
            <a:ext cx="1588" cy="1163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51" name="AutoShape 59"/>
          <p:cNvCxnSpPr>
            <a:cxnSpLocks noChangeShapeType="1"/>
            <a:stCxn id="33845" idx="7"/>
            <a:endCxn id="33844" idx="5"/>
          </p:cNvCxnSpPr>
          <p:nvPr/>
        </p:nvCxnSpPr>
        <p:spPr bwMode="auto">
          <a:xfrm flipV="1">
            <a:off x="8201025" y="3171825"/>
            <a:ext cx="0" cy="1165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52" name="AutoShape 60"/>
          <p:cNvCxnSpPr>
            <a:cxnSpLocks noChangeShapeType="1"/>
            <a:stCxn id="33842" idx="5"/>
            <a:endCxn id="33845" idx="1"/>
          </p:cNvCxnSpPr>
          <p:nvPr/>
        </p:nvCxnSpPr>
        <p:spPr bwMode="auto">
          <a:xfrm>
            <a:off x="6689725" y="3173413"/>
            <a:ext cx="1309688" cy="1163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53" name="AutoShape 61"/>
          <p:cNvCxnSpPr>
            <a:cxnSpLocks noChangeShapeType="1"/>
            <a:stCxn id="33843" idx="7"/>
            <a:endCxn id="33844" idx="3"/>
          </p:cNvCxnSpPr>
          <p:nvPr/>
        </p:nvCxnSpPr>
        <p:spPr bwMode="auto">
          <a:xfrm flipV="1">
            <a:off x="6688138" y="3171825"/>
            <a:ext cx="1311275" cy="1165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54" name="AutoShape 62"/>
          <p:cNvCxnSpPr>
            <a:cxnSpLocks noChangeShapeType="1"/>
            <a:stCxn id="33845" idx="2"/>
            <a:endCxn id="33841" idx="6"/>
          </p:cNvCxnSpPr>
          <p:nvPr/>
        </p:nvCxnSpPr>
        <p:spPr bwMode="auto">
          <a:xfrm rot="10800000">
            <a:off x="5722938" y="3717925"/>
            <a:ext cx="2233612" cy="720725"/>
          </a:xfrm>
          <a:prstGeom prst="curvedConnector3">
            <a:avLst>
              <a:gd name="adj1" fmla="val 5003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855" name="AutoShape 63"/>
          <p:cNvCxnSpPr>
            <a:cxnSpLocks noChangeShapeType="1"/>
            <a:stCxn id="33843" idx="4"/>
            <a:endCxn id="33845" idx="4"/>
          </p:cNvCxnSpPr>
          <p:nvPr/>
        </p:nvCxnSpPr>
        <p:spPr bwMode="auto">
          <a:xfrm rot="16200000" flipH="1">
            <a:off x="7343775" y="3827463"/>
            <a:ext cx="1587" cy="15128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856" name="Text Box 64"/>
          <p:cNvSpPr txBox="1">
            <a:spLocks noChangeArrowheads="1"/>
          </p:cNvSpPr>
          <p:nvPr/>
        </p:nvSpPr>
        <p:spPr bwMode="auto">
          <a:xfrm>
            <a:off x="5219700" y="2781300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(b)</a:t>
            </a:r>
          </a:p>
        </p:txBody>
      </p:sp>
      <p:sp>
        <p:nvSpPr>
          <p:cNvPr id="33857" name="Text Box 65"/>
          <p:cNvSpPr txBox="1">
            <a:spLocks noChangeArrowheads="1"/>
          </p:cNvSpPr>
          <p:nvPr/>
        </p:nvSpPr>
        <p:spPr bwMode="auto">
          <a:xfrm>
            <a:off x="5867400" y="3070225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33858" name="Text Box 66"/>
          <p:cNvSpPr txBox="1">
            <a:spLocks noChangeArrowheads="1"/>
          </p:cNvSpPr>
          <p:nvPr/>
        </p:nvSpPr>
        <p:spPr bwMode="auto">
          <a:xfrm>
            <a:off x="5795963" y="4005263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6227763" y="328612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8</a:t>
            </a:r>
          </a:p>
        </p:txBody>
      </p:sp>
      <p:sp>
        <p:nvSpPr>
          <p:cNvPr id="33860" name="Text Box 68"/>
          <p:cNvSpPr txBox="1">
            <a:spLocks noChangeArrowheads="1"/>
          </p:cNvSpPr>
          <p:nvPr/>
        </p:nvSpPr>
        <p:spPr bwMode="auto">
          <a:xfrm>
            <a:off x="7019925" y="4725988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9</a:t>
            </a:r>
          </a:p>
        </p:txBody>
      </p:sp>
      <p:sp>
        <p:nvSpPr>
          <p:cNvPr id="33861" name="Text Box 69"/>
          <p:cNvSpPr txBox="1">
            <a:spLocks noChangeArrowheads="1"/>
          </p:cNvSpPr>
          <p:nvPr/>
        </p:nvSpPr>
        <p:spPr bwMode="auto">
          <a:xfrm>
            <a:off x="7092950" y="4294188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33862" name="Text Box 70"/>
          <p:cNvSpPr txBox="1">
            <a:spLocks noChangeArrowheads="1"/>
          </p:cNvSpPr>
          <p:nvPr/>
        </p:nvSpPr>
        <p:spPr bwMode="auto">
          <a:xfrm>
            <a:off x="7524750" y="33575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-3</a:t>
            </a:r>
          </a:p>
        </p:txBody>
      </p:sp>
      <p:sp>
        <p:nvSpPr>
          <p:cNvPr id="33863" name="Text Box 71"/>
          <p:cNvSpPr txBox="1">
            <a:spLocks noChangeArrowheads="1"/>
          </p:cNvSpPr>
          <p:nvPr/>
        </p:nvSpPr>
        <p:spPr bwMode="auto">
          <a:xfrm>
            <a:off x="7596188" y="37893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-4</a:t>
            </a:r>
          </a:p>
        </p:txBody>
      </p:sp>
      <p:sp>
        <p:nvSpPr>
          <p:cNvPr id="33864" name="Text Box 72"/>
          <p:cNvSpPr txBox="1">
            <a:spLocks noChangeArrowheads="1"/>
          </p:cNvSpPr>
          <p:nvPr/>
        </p:nvSpPr>
        <p:spPr bwMode="auto">
          <a:xfrm>
            <a:off x="7092950" y="27813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33865" name="Text Box 73"/>
          <p:cNvSpPr txBox="1">
            <a:spLocks noChangeArrowheads="1"/>
          </p:cNvSpPr>
          <p:nvPr/>
        </p:nvSpPr>
        <p:spPr bwMode="auto">
          <a:xfrm>
            <a:off x="6732588" y="24225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33866" name="Text Box 74"/>
          <p:cNvSpPr txBox="1">
            <a:spLocks noChangeArrowheads="1"/>
          </p:cNvSpPr>
          <p:nvPr/>
        </p:nvSpPr>
        <p:spPr bwMode="auto">
          <a:xfrm>
            <a:off x="8172450" y="35734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3919" name="Text Box 127"/>
          <p:cNvSpPr txBox="1">
            <a:spLocks noChangeArrowheads="1"/>
          </p:cNvSpPr>
          <p:nvPr/>
        </p:nvSpPr>
        <p:spPr bwMode="auto">
          <a:xfrm>
            <a:off x="755650" y="35020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3920" name="Text Box 128"/>
          <p:cNvSpPr txBox="1">
            <a:spLocks noChangeArrowheads="1"/>
          </p:cNvSpPr>
          <p:nvPr/>
        </p:nvSpPr>
        <p:spPr bwMode="auto">
          <a:xfrm>
            <a:off x="5219700" y="35020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A64-CC7F-4B51-A07C-F77A9D6A5824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Bellman-Ford</a:t>
            </a:r>
            <a:r>
              <a:rPr lang="zh-TW" altLang="en-US" b="1"/>
              <a:t>演算法運作範例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57348" name="Oval 4"/>
          <p:cNvSpPr>
            <a:spLocks noChangeArrowheads="1"/>
          </p:cNvSpPr>
          <p:nvPr/>
        </p:nvSpPr>
        <p:spPr bwMode="auto">
          <a:xfrm>
            <a:off x="898525" y="371633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7349" name="Oval 5"/>
          <p:cNvSpPr>
            <a:spLocks noChangeArrowheads="1"/>
          </p:cNvSpPr>
          <p:nvPr/>
        </p:nvSpPr>
        <p:spPr bwMode="auto">
          <a:xfrm>
            <a:off x="1908175" y="307022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1906588" y="4437063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7351" name="Oval 7"/>
          <p:cNvSpPr>
            <a:spLocks noChangeArrowheads="1"/>
          </p:cNvSpPr>
          <p:nvPr/>
        </p:nvSpPr>
        <p:spPr bwMode="auto">
          <a:xfrm>
            <a:off x="3419475" y="306863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7352" name="Oval 8"/>
          <p:cNvSpPr>
            <a:spLocks noChangeArrowheads="1"/>
          </p:cNvSpPr>
          <p:nvPr/>
        </p:nvSpPr>
        <p:spPr bwMode="auto">
          <a:xfrm>
            <a:off x="3419475" y="44370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cxnSp>
        <p:nvCxnSpPr>
          <p:cNvPr id="57353" name="AutoShape 9"/>
          <p:cNvCxnSpPr>
            <a:cxnSpLocks noChangeShapeType="1"/>
            <a:stCxn id="57348" idx="7"/>
            <a:endCxn id="57349" idx="2"/>
          </p:cNvCxnSpPr>
          <p:nvPr/>
        </p:nvCxnSpPr>
        <p:spPr bwMode="auto">
          <a:xfrm flipV="1">
            <a:off x="1143000" y="3214688"/>
            <a:ext cx="765175" cy="544512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4" name="AutoShape 10"/>
          <p:cNvCxnSpPr>
            <a:cxnSpLocks noChangeShapeType="1"/>
            <a:stCxn id="57348" idx="5"/>
            <a:endCxn id="57350" idx="2"/>
          </p:cNvCxnSpPr>
          <p:nvPr/>
        </p:nvCxnSpPr>
        <p:spPr bwMode="auto">
          <a:xfrm>
            <a:off x="1143000" y="3962400"/>
            <a:ext cx="763588" cy="619125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5" name="AutoShape 11"/>
          <p:cNvCxnSpPr>
            <a:cxnSpLocks noChangeShapeType="1"/>
            <a:stCxn id="57349" idx="0"/>
            <a:endCxn id="57351" idx="0"/>
          </p:cNvCxnSpPr>
          <p:nvPr/>
        </p:nvCxnSpPr>
        <p:spPr bwMode="auto">
          <a:xfrm rot="16200000">
            <a:off x="2807494" y="2313782"/>
            <a:ext cx="1587" cy="1511300"/>
          </a:xfrm>
          <a:prstGeom prst="curvedConnector3">
            <a:avLst>
              <a:gd name="adj1" fmla="val 14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6" name="AutoShape 12"/>
          <p:cNvCxnSpPr>
            <a:cxnSpLocks noChangeShapeType="1"/>
            <a:stCxn id="57351" idx="2"/>
            <a:endCxn id="57349" idx="6"/>
          </p:cNvCxnSpPr>
          <p:nvPr/>
        </p:nvCxnSpPr>
        <p:spPr bwMode="auto">
          <a:xfrm rot="10800000" flipV="1">
            <a:off x="2195513" y="3213100"/>
            <a:ext cx="1223962" cy="1588"/>
          </a:xfrm>
          <a:prstGeom prst="curvedConnector3">
            <a:avLst>
              <a:gd name="adj1" fmla="val 5006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7" name="AutoShape 13"/>
          <p:cNvCxnSpPr>
            <a:cxnSpLocks noChangeShapeType="1"/>
            <a:stCxn id="57349" idx="3"/>
            <a:endCxn id="57350" idx="1"/>
          </p:cNvCxnSpPr>
          <p:nvPr/>
        </p:nvCxnSpPr>
        <p:spPr bwMode="auto">
          <a:xfrm flipH="1">
            <a:off x="1949450" y="3316288"/>
            <a:ext cx="1588" cy="1163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8" name="AutoShape 14"/>
          <p:cNvCxnSpPr>
            <a:cxnSpLocks noChangeShapeType="1"/>
            <a:stCxn id="57352" idx="7"/>
            <a:endCxn id="57351" idx="5"/>
          </p:cNvCxnSpPr>
          <p:nvPr/>
        </p:nvCxnSpPr>
        <p:spPr bwMode="auto">
          <a:xfrm flipV="1">
            <a:off x="3663950" y="3314700"/>
            <a:ext cx="0" cy="1165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59" name="AutoShape 15"/>
          <p:cNvCxnSpPr>
            <a:cxnSpLocks noChangeShapeType="1"/>
            <a:stCxn id="57349" idx="5"/>
            <a:endCxn id="57352" idx="1"/>
          </p:cNvCxnSpPr>
          <p:nvPr/>
        </p:nvCxnSpPr>
        <p:spPr bwMode="auto">
          <a:xfrm>
            <a:off x="2152650" y="3316288"/>
            <a:ext cx="1309688" cy="1163637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0" name="AutoShape 16"/>
          <p:cNvCxnSpPr>
            <a:cxnSpLocks noChangeShapeType="1"/>
            <a:stCxn id="57350" idx="7"/>
            <a:endCxn id="57351" idx="3"/>
          </p:cNvCxnSpPr>
          <p:nvPr/>
        </p:nvCxnSpPr>
        <p:spPr bwMode="auto">
          <a:xfrm flipV="1">
            <a:off x="2151063" y="3314700"/>
            <a:ext cx="1311275" cy="1165225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1" name="AutoShape 17"/>
          <p:cNvCxnSpPr>
            <a:cxnSpLocks noChangeShapeType="1"/>
            <a:stCxn id="57352" idx="2"/>
            <a:endCxn id="57348" idx="6"/>
          </p:cNvCxnSpPr>
          <p:nvPr/>
        </p:nvCxnSpPr>
        <p:spPr bwMode="auto">
          <a:xfrm rot="10800000">
            <a:off x="1185863" y="3860800"/>
            <a:ext cx="2233612" cy="720725"/>
          </a:xfrm>
          <a:prstGeom prst="curvedConnector3">
            <a:avLst>
              <a:gd name="adj1" fmla="val 5003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62" name="AutoShape 18"/>
          <p:cNvCxnSpPr>
            <a:cxnSpLocks noChangeShapeType="1"/>
            <a:stCxn id="57350" idx="4"/>
            <a:endCxn id="57352" idx="4"/>
          </p:cNvCxnSpPr>
          <p:nvPr/>
        </p:nvCxnSpPr>
        <p:spPr bwMode="auto">
          <a:xfrm rot="16200000" flipH="1">
            <a:off x="2806700" y="3970338"/>
            <a:ext cx="1587" cy="15128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682625" y="2924175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(c)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1330325" y="32131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1258888" y="4148138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1690688" y="34290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8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2482850" y="48688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9</a:t>
            </a:r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2555875" y="44370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7369" name="Text Box 25"/>
          <p:cNvSpPr txBox="1">
            <a:spLocks noChangeArrowheads="1"/>
          </p:cNvSpPr>
          <p:nvPr/>
        </p:nvSpPr>
        <p:spPr bwMode="auto">
          <a:xfrm>
            <a:off x="2987675" y="35004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-3</a:t>
            </a:r>
          </a:p>
        </p:txBody>
      </p: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3059113" y="39322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-4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2555875" y="29241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2195513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3635375" y="37163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7374" name="Oval 30"/>
          <p:cNvSpPr>
            <a:spLocks noChangeArrowheads="1"/>
          </p:cNvSpPr>
          <p:nvPr/>
        </p:nvSpPr>
        <p:spPr bwMode="auto">
          <a:xfrm>
            <a:off x="5289550" y="371633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7375" name="Oval 31"/>
          <p:cNvSpPr>
            <a:spLocks noChangeArrowheads="1"/>
          </p:cNvSpPr>
          <p:nvPr/>
        </p:nvSpPr>
        <p:spPr bwMode="auto">
          <a:xfrm>
            <a:off x="6299200" y="307022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7376" name="Oval 32"/>
          <p:cNvSpPr>
            <a:spLocks noChangeArrowheads="1"/>
          </p:cNvSpPr>
          <p:nvPr/>
        </p:nvSpPr>
        <p:spPr bwMode="auto">
          <a:xfrm>
            <a:off x="6297613" y="4437063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7377" name="Oval 33"/>
          <p:cNvSpPr>
            <a:spLocks noChangeArrowheads="1"/>
          </p:cNvSpPr>
          <p:nvPr/>
        </p:nvSpPr>
        <p:spPr bwMode="auto">
          <a:xfrm>
            <a:off x="7810500" y="306863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7378" name="Oval 34"/>
          <p:cNvSpPr>
            <a:spLocks noChangeArrowheads="1"/>
          </p:cNvSpPr>
          <p:nvPr/>
        </p:nvSpPr>
        <p:spPr bwMode="auto">
          <a:xfrm>
            <a:off x="7810500" y="44370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cxnSp>
        <p:nvCxnSpPr>
          <p:cNvPr id="57379" name="AutoShape 35"/>
          <p:cNvCxnSpPr>
            <a:cxnSpLocks noChangeShapeType="1"/>
            <a:stCxn id="57374" idx="7"/>
            <a:endCxn id="57375" idx="2"/>
          </p:cNvCxnSpPr>
          <p:nvPr/>
        </p:nvCxnSpPr>
        <p:spPr bwMode="auto">
          <a:xfrm flipV="1">
            <a:off x="5534025" y="3214688"/>
            <a:ext cx="765175" cy="544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0" name="AutoShape 36"/>
          <p:cNvCxnSpPr>
            <a:cxnSpLocks noChangeShapeType="1"/>
            <a:stCxn id="57374" idx="5"/>
            <a:endCxn id="57376" idx="2"/>
          </p:cNvCxnSpPr>
          <p:nvPr/>
        </p:nvCxnSpPr>
        <p:spPr bwMode="auto">
          <a:xfrm>
            <a:off x="5534025" y="3962400"/>
            <a:ext cx="763588" cy="619125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1" name="AutoShape 37"/>
          <p:cNvCxnSpPr>
            <a:cxnSpLocks noChangeShapeType="1"/>
            <a:stCxn id="57375" idx="0"/>
            <a:endCxn id="57377" idx="0"/>
          </p:cNvCxnSpPr>
          <p:nvPr/>
        </p:nvCxnSpPr>
        <p:spPr bwMode="auto">
          <a:xfrm rot="16200000">
            <a:off x="7198519" y="2313782"/>
            <a:ext cx="1587" cy="1511300"/>
          </a:xfrm>
          <a:prstGeom prst="curvedConnector3">
            <a:avLst>
              <a:gd name="adj1" fmla="val 14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2" name="AutoShape 38"/>
          <p:cNvCxnSpPr>
            <a:cxnSpLocks noChangeShapeType="1"/>
            <a:stCxn id="57377" idx="2"/>
            <a:endCxn id="57375" idx="6"/>
          </p:cNvCxnSpPr>
          <p:nvPr/>
        </p:nvCxnSpPr>
        <p:spPr bwMode="auto">
          <a:xfrm rot="10800000" flipV="1">
            <a:off x="6586538" y="3213100"/>
            <a:ext cx="1223962" cy="1588"/>
          </a:xfrm>
          <a:prstGeom prst="curvedConnector3">
            <a:avLst>
              <a:gd name="adj1" fmla="val 50065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3" name="AutoShape 39"/>
          <p:cNvCxnSpPr>
            <a:cxnSpLocks noChangeShapeType="1"/>
            <a:stCxn id="57375" idx="3"/>
            <a:endCxn id="57376" idx="1"/>
          </p:cNvCxnSpPr>
          <p:nvPr/>
        </p:nvCxnSpPr>
        <p:spPr bwMode="auto">
          <a:xfrm flipH="1">
            <a:off x="6340475" y="3316288"/>
            <a:ext cx="1588" cy="1163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4" name="AutoShape 40"/>
          <p:cNvCxnSpPr>
            <a:cxnSpLocks noChangeShapeType="1"/>
            <a:stCxn id="57378" idx="7"/>
            <a:endCxn id="57377" idx="5"/>
          </p:cNvCxnSpPr>
          <p:nvPr/>
        </p:nvCxnSpPr>
        <p:spPr bwMode="auto">
          <a:xfrm flipV="1">
            <a:off x="8054975" y="3314700"/>
            <a:ext cx="0" cy="1165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5" name="AutoShape 41"/>
          <p:cNvCxnSpPr>
            <a:cxnSpLocks noChangeShapeType="1"/>
            <a:stCxn id="57375" idx="5"/>
            <a:endCxn id="57378" idx="1"/>
          </p:cNvCxnSpPr>
          <p:nvPr/>
        </p:nvCxnSpPr>
        <p:spPr bwMode="auto">
          <a:xfrm>
            <a:off x="6543675" y="3316288"/>
            <a:ext cx="1309688" cy="1163637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6" name="AutoShape 42"/>
          <p:cNvCxnSpPr>
            <a:cxnSpLocks noChangeShapeType="1"/>
            <a:stCxn id="57376" idx="7"/>
            <a:endCxn id="57377" idx="3"/>
          </p:cNvCxnSpPr>
          <p:nvPr/>
        </p:nvCxnSpPr>
        <p:spPr bwMode="auto">
          <a:xfrm flipV="1">
            <a:off x="6542088" y="3314700"/>
            <a:ext cx="1311275" cy="1165225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7" name="AutoShape 43"/>
          <p:cNvCxnSpPr>
            <a:cxnSpLocks noChangeShapeType="1"/>
            <a:stCxn id="57378" idx="2"/>
            <a:endCxn id="57374" idx="6"/>
          </p:cNvCxnSpPr>
          <p:nvPr/>
        </p:nvCxnSpPr>
        <p:spPr bwMode="auto">
          <a:xfrm rot="10800000">
            <a:off x="5576888" y="3860800"/>
            <a:ext cx="2233612" cy="720725"/>
          </a:xfrm>
          <a:prstGeom prst="curvedConnector3">
            <a:avLst>
              <a:gd name="adj1" fmla="val 5003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88" name="AutoShape 44"/>
          <p:cNvCxnSpPr>
            <a:cxnSpLocks noChangeShapeType="1"/>
            <a:stCxn id="57376" idx="4"/>
            <a:endCxn id="57378" idx="4"/>
          </p:cNvCxnSpPr>
          <p:nvPr/>
        </p:nvCxnSpPr>
        <p:spPr bwMode="auto">
          <a:xfrm rot="16200000" flipH="1">
            <a:off x="7197725" y="3970338"/>
            <a:ext cx="1587" cy="15128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89" name="Text Box 45"/>
          <p:cNvSpPr txBox="1">
            <a:spLocks noChangeArrowheads="1"/>
          </p:cNvSpPr>
          <p:nvPr/>
        </p:nvSpPr>
        <p:spPr bwMode="auto">
          <a:xfrm>
            <a:off x="5073650" y="2924175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(d) (e)</a:t>
            </a:r>
          </a:p>
        </p:txBody>
      </p:sp>
      <p:sp>
        <p:nvSpPr>
          <p:cNvPr id="57390" name="Text Box 46"/>
          <p:cNvSpPr txBox="1">
            <a:spLocks noChangeArrowheads="1"/>
          </p:cNvSpPr>
          <p:nvPr/>
        </p:nvSpPr>
        <p:spPr bwMode="auto">
          <a:xfrm>
            <a:off x="5721350" y="32131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7391" name="Text Box 47"/>
          <p:cNvSpPr txBox="1">
            <a:spLocks noChangeArrowheads="1"/>
          </p:cNvSpPr>
          <p:nvPr/>
        </p:nvSpPr>
        <p:spPr bwMode="auto">
          <a:xfrm>
            <a:off x="5649913" y="4148138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7392" name="Text Box 48"/>
          <p:cNvSpPr txBox="1">
            <a:spLocks noChangeArrowheads="1"/>
          </p:cNvSpPr>
          <p:nvPr/>
        </p:nvSpPr>
        <p:spPr bwMode="auto">
          <a:xfrm>
            <a:off x="6081713" y="34290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8</a:t>
            </a:r>
          </a:p>
        </p:txBody>
      </p:sp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6873875" y="48688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9</a:t>
            </a:r>
          </a:p>
        </p:txBody>
      </p:sp>
      <p:sp>
        <p:nvSpPr>
          <p:cNvPr id="57394" name="Text Box 50"/>
          <p:cNvSpPr txBox="1">
            <a:spLocks noChangeArrowheads="1"/>
          </p:cNvSpPr>
          <p:nvPr/>
        </p:nvSpPr>
        <p:spPr bwMode="auto">
          <a:xfrm>
            <a:off x="6946900" y="44370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7395" name="Text Box 51"/>
          <p:cNvSpPr txBox="1">
            <a:spLocks noChangeArrowheads="1"/>
          </p:cNvSpPr>
          <p:nvPr/>
        </p:nvSpPr>
        <p:spPr bwMode="auto">
          <a:xfrm>
            <a:off x="7378700" y="35004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-3</a:t>
            </a:r>
          </a:p>
        </p:txBody>
      </p:sp>
      <p:sp>
        <p:nvSpPr>
          <p:cNvPr id="57396" name="Text Box 52"/>
          <p:cNvSpPr txBox="1">
            <a:spLocks noChangeArrowheads="1"/>
          </p:cNvSpPr>
          <p:nvPr/>
        </p:nvSpPr>
        <p:spPr bwMode="auto">
          <a:xfrm>
            <a:off x="7450138" y="39322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-4</a:t>
            </a:r>
          </a:p>
        </p:txBody>
      </p:sp>
      <p:sp>
        <p:nvSpPr>
          <p:cNvPr id="57397" name="Text Box 53"/>
          <p:cNvSpPr txBox="1">
            <a:spLocks noChangeArrowheads="1"/>
          </p:cNvSpPr>
          <p:nvPr/>
        </p:nvSpPr>
        <p:spPr bwMode="auto">
          <a:xfrm>
            <a:off x="6946900" y="29241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7398" name="Text Box 54"/>
          <p:cNvSpPr txBox="1">
            <a:spLocks noChangeArrowheads="1"/>
          </p:cNvSpPr>
          <p:nvPr/>
        </p:nvSpPr>
        <p:spPr bwMode="auto">
          <a:xfrm>
            <a:off x="6586538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7399" name="Text Box 55"/>
          <p:cNvSpPr txBox="1">
            <a:spLocks noChangeArrowheads="1"/>
          </p:cNvSpPr>
          <p:nvPr/>
        </p:nvSpPr>
        <p:spPr bwMode="auto">
          <a:xfrm>
            <a:off x="8026400" y="37163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7400" name="Text Box 56"/>
          <p:cNvSpPr txBox="1">
            <a:spLocks noChangeArrowheads="1"/>
          </p:cNvSpPr>
          <p:nvPr/>
        </p:nvSpPr>
        <p:spPr bwMode="auto">
          <a:xfrm>
            <a:off x="682625" y="36433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57401" name="Text Box 57"/>
          <p:cNvSpPr txBox="1">
            <a:spLocks noChangeArrowheads="1"/>
          </p:cNvSpPr>
          <p:nvPr/>
        </p:nvSpPr>
        <p:spPr bwMode="auto">
          <a:xfrm>
            <a:off x="5073650" y="36433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9B866-04D6-431B-A479-BC8BE0837B40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Bellman-Ford</a:t>
            </a:r>
            <a:r>
              <a:rPr lang="zh-TW" altLang="en-US" b="1"/>
              <a:t>演算法分析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zh-TW" altLang="en-US"/>
              <a:t>正確性：對所有的邊作一次</a:t>
            </a:r>
            <a:r>
              <a:rPr lang="en-US" altLang="zh-TW"/>
              <a:t>Relaxation</a:t>
            </a:r>
            <a:r>
              <a:rPr lang="zh-TW" altLang="en-US"/>
              <a:t>則可將在</a:t>
            </a:r>
            <a:r>
              <a:rPr lang="en-US" altLang="zh-TW"/>
              <a:t>Shortest-path tree rooted at s</a:t>
            </a:r>
            <a:r>
              <a:rPr lang="zh-TW" altLang="en-US"/>
              <a:t>中一步可及的</a:t>
            </a:r>
            <a:r>
              <a:rPr lang="en-US" altLang="zh-TW"/>
              <a:t>path</a:t>
            </a:r>
            <a:r>
              <a:rPr lang="zh-TW" altLang="en-US"/>
              <a:t>正確計算出。由</a:t>
            </a:r>
            <a:r>
              <a:rPr lang="en-US" altLang="zh-TW"/>
              <a:t>path-relaxation</a:t>
            </a:r>
            <a:r>
              <a:rPr lang="zh-TW" altLang="en-US"/>
              <a:t>性質，做完</a:t>
            </a:r>
            <a:r>
              <a:rPr lang="en-US" altLang="zh-TW"/>
              <a:t>|V|-1</a:t>
            </a:r>
            <a:r>
              <a:rPr lang="zh-TW" altLang="en-US"/>
              <a:t>次之後，所有的</a:t>
            </a:r>
            <a:r>
              <a:rPr lang="en-US" altLang="zh-TW"/>
              <a:t>Shortest simple path</a:t>
            </a:r>
            <a:r>
              <a:rPr lang="zh-TW" altLang="en-US"/>
              <a:t>終點</a:t>
            </a:r>
            <a:r>
              <a:rPr lang="en-US" altLang="zh-TW"/>
              <a:t>v</a:t>
            </a:r>
            <a:r>
              <a:rPr lang="zh-TW" altLang="en-US"/>
              <a:t>，</a:t>
            </a:r>
            <a:r>
              <a:rPr lang="en-US" altLang="zh-TW"/>
              <a:t>d[v]=δ(s,v)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ADD9-F340-4719-B9EC-6C3C5ADB8BE5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Bellman-Ford</a:t>
            </a:r>
            <a:r>
              <a:rPr lang="zh-TW" altLang="en-US" b="1"/>
              <a:t>演算法分析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就時間複雜度的分析如下：</a:t>
            </a:r>
          </a:p>
          <a:p>
            <a:endParaRPr lang="zh-TW" altLang="en-US"/>
          </a:p>
          <a:p>
            <a:pPr lvl="1"/>
            <a:r>
              <a:rPr lang="en-US" altLang="zh-TW"/>
              <a:t>Initialize-Single-Source</a:t>
            </a:r>
            <a:r>
              <a:rPr lang="zh-TW" altLang="en-US"/>
              <a:t>花去</a:t>
            </a:r>
            <a:r>
              <a:rPr lang="en-US" altLang="zh-TW"/>
              <a:t>O(|V|)</a:t>
            </a:r>
            <a:r>
              <a:rPr lang="zh-TW" altLang="en-US"/>
              <a:t>的時間。</a:t>
            </a:r>
          </a:p>
          <a:p>
            <a:pPr lvl="1"/>
            <a:r>
              <a:rPr kumimoji="0" lang="zh-TW" altLang="en-US"/>
              <a:t>對所有的邊做了</a:t>
            </a:r>
            <a:r>
              <a:rPr kumimoji="0" lang="en-US" altLang="zh-TW"/>
              <a:t>O(|V|)</a:t>
            </a:r>
            <a:r>
              <a:rPr kumimoji="0" lang="zh-TW" altLang="en-US"/>
              <a:t>次的</a:t>
            </a:r>
            <a:r>
              <a:rPr kumimoji="0" lang="en-US" altLang="zh-TW"/>
              <a:t>Relaxation</a:t>
            </a:r>
            <a:r>
              <a:rPr kumimoji="0" lang="zh-TW" altLang="en-US"/>
              <a:t>，花去</a:t>
            </a:r>
            <a:r>
              <a:rPr kumimoji="0" lang="en-US" altLang="zh-TW"/>
              <a:t>O(|V||E|)</a:t>
            </a:r>
            <a:r>
              <a:rPr kumimoji="0" lang="zh-TW" altLang="en-US"/>
              <a:t>的時間。</a:t>
            </a:r>
          </a:p>
          <a:p>
            <a:pPr lvl="1"/>
            <a:r>
              <a:rPr kumimoji="0" lang="zh-TW" altLang="en-US"/>
              <a:t>最後花去</a:t>
            </a:r>
            <a:r>
              <a:rPr kumimoji="0" lang="en-US" altLang="zh-TW"/>
              <a:t>O(|E|)</a:t>
            </a:r>
            <a:r>
              <a:rPr kumimoji="0" lang="zh-TW" altLang="en-US"/>
              <a:t>的時間檢查是否有負迴圈。</a:t>
            </a:r>
          </a:p>
          <a:p>
            <a:pPr lvl="1"/>
            <a:endParaRPr kumimoji="0" lang="zh-TW" altLang="en-US"/>
          </a:p>
          <a:p>
            <a:r>
              <a:rPr kumimoji="0" lang="zh-TW" altLang="en-US"/>
              <a:t>故總共花去</a:t>
            </a:r>
            <a:r>
              <a:rPr kumimoji="0" lang="en-US" altLang="zh-TW"/>
              <a:t>O(|V||E|)</a:t>
            </a:r>
            <a:r>
              <a:rPr kumimoji="0" lang="zh-TW" altLang="en-US"/>
              <a:t>的時間。</a:t>
            </a:r>
            <a:endParaRPr lang="zh-TW" altLang="en-US"/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55D2-2AB6-4E59-88AF-9C35FC2CA80A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Shortest-path problem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即是在一圖上找出兩點間最短路徑。</a:t>
            </a:r>
          </a:p>
          <a:p>
            <a:r>
              <a:rPr lang="en-US" altLang="zh-TW"/>
              <a:t>G=(V,E)</a:t>
            </a:r>
            <a:r>
              <a:rPr lang="zh-TW" altLang="en-US"/>
              <a:t>是一個</a:t>
            </a:r>
            <a:r>
              <a:rPr lang="en-US" altLang="zh-TW"/>
              <a:t>Weighted Directed Graph(</a:t>
            </a:r>
            <a:r>
              <a:rPr lang="zh-TW" altLang="en-US"/>
              <a:t>加權有向圖</a:t>
            </a:r>
            <a:r>
              <a:rPr lang="en-US" altLang="zh-TW"/>
              <a:t>)</a:t>
            </a:r>
            <a:r>
              <a:rPr lang="zh-TW" altLang="en-US"/>
              <a:t>透過</a:t>
            </a:r>
            <a:r>
              <a:rPr lang="en-US" altLang="zh-TW"/>
              <a:t>Weight function w: E</a:t>
            </a:r>
            <a:r>
              <a:rPr lang="en-US" altLang="zh-TW">
                <a:sym typeface="Wingdings" pitchFamily="2" charset="2"/>
              </a:rPr>
              <a:t>R</a:t>
            </a:r>
            <a:r>
              <a:rPr lang="zh-TW" altLang="en-US">
                <a:sym typeface="Wingdings" pitchFamily="2" charset="2"/>
              </a:rPr>
              <a:t>界定出每個邊的權重。</a:t>
            </a:r>
          </a:p>
          <a:p>
            <a:r>
              <a:rPr kumimoji="0" lang="zh-TW" altLang="en-US">
                <a:sym typeface="Wingdings" pitchFamily="2" charset="2"/>
              </a:rPr>
              <a:t>以</a:t>
            </a:r>
            <a:r>
              <a:rPr kumimoji="0" lang="en-US" altLang="zh-TW">
                <a:sym typeface="Wingdings" pitchFamily="2" charset="2"/>
              </a:rPr>
              <a:t>p=(v</a:t>
            </a:r>
            <a:r>
              <a:rPr kumimoji="0" lang="en-US" altLang="zh-TW" baseline="-25000">
                <a:sym typeface="Wingdings" pitchFamily="2" charset="2"/>
              </a:rPr>
              <a:t>0</a:t>
            </a:r>
            <a:r>
              <a:rPr kumimoji="0" lang="en-US" altLang="zh-TW">
                <a:sym typeface="Wingdings" pitchFamily="2" charset="2"/>
              </a:rPr>
              <a:t>,v</a:t>
            </a:r>
            <a:r>
              <a:rPr kumimoji="0" lang="en-US" altLang="zh-TW" baseline="-25000">
                <a:sym typeface="Wingdings" pitchFamily="2" charset="2"/>
              </a:rPr>
              <a:t>1</a:t>
            </a:r>
            <a:r>
              <a:rPr kumimoji="0" lang="en-US" altLang="zh-TW">
                <a:sym typeface="Wingdings" pitchFamily="2" charset="2"/>
              </a:rPr>
              <a:t>,…,v</a:t>
            </a:r>
            <a:r>
              <a:rPr kumimoji="0" lang="en-US" altLang="zh-TW" baseline="-25000">
                <a:sym typeface="Wingdings" pitchFamily="2" charset="2"/>
              </a:rPr>
              <a:t>k</a:t>
            </a:r>
            <a:r>
              <a:rPr kumimoji="0" lang="en-US" altLang="zh-TW">
                <a:sym typeface="Wingdings" pitchFamily="2" charset="2"/>
              </a:rPr>
              <a:t>)</a:t>
            </a:r>
            <a:r>
              <a:rPr kumimoji="0" lang="zh-TW" altLang="en-US">
                <a:sym typeface="Wingdings" pitchFamily="2" charset="2"/>
              </a:rPr>
              <a:t>表一</a:t>
            </a:r>
            <a:r>
              <a:rPr lang="zh-TW" altLang="en-US">
                <a:sym typeface="Wingdings" pitchFamily="2" charset="2"/>
              </a:rPr>
              <a:t>個自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en-US" altLang="zh-TW" baseline="-25000">
                <a:sym typeface="Wingdings" pitchFamily="2" charset="2"/>
              </a:rPr>
              <a:t>0</a:t>
            </a:r>
            <a:r>
              <a:rPr lang="zh-TW" altLang="en-US">
                <a:sym typeface="Wingdings" pitchFamily="2" charset="2"/>
              </a:rPr>
              <a:t>到</a:t>
            </a:r>
            <a:r>
              <a:rPr lang="en-US" altLang="zh-TW">
                <a:sym typeface="Wingdings" pitchFamily="2" charset="2"/>
              </a:rPr>
              <a:t>v</a:t>
            </a:r>
            <a:r>
              <a:rPr lang="en-US" altLang="zh-TW" baseline="-25000">
                <a:sym typeface="Wingdings" pitchFamily="2" charset="2"/>
              </a:rPr>
              <a:t>k</a:t>
            </a:r>
            <a:r>
              <a:rPr lang="zh-TW" altLang="en-US">
                <a:sym typeface="Wingdings" pitchFamily="2" charset="2"/>
              </a:rPr>
              <a:t>的</a:t>
            </a:r>
            <a:r>
              <a:rPr lang="en-US" altLang="zh-TW">
                <a:sym typeface="Wingdings" pitchFamily="2" charset="2"/>
              </a:rPr>
              <a:t>Path(</a:t>
            </a:r>
            <a:r>
              <a:rPr lang="zh-TW" altLang="en-US">
                <a:sym typeface="Wingdings" pitchFamily="2" charset="2"/>
              </a:rPr>
              <a:t>路徑</a:t>
            </a:r>
            <a:r>
              <a:rPr lang="en-US" altLang="zh-TW">
                <a:sym typeface="Wingdings" pitchFamily="2" charset="2"/>
              </a:rPr>
              <a:t>)</a:t>
            </a:r>
            <a:r>
              <a:rPr lang="zh-TW" altLang="en-US">
                <a:sym typeface="Wingdings" pitchFamily="2" charset="2"/>
              </a:rPr>
              <a:t>。</a:t>
            </a:r>
          </a:p>
        </p:txBody>
      </p:sp>
      <p:graphicFrame>
        <p:nvGraphicFramePr>
          <p:cNvPr id="5126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9029700" y="2584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方程式" r:id="rId4" imgW="114120" imgH="215640" progId="Equation.3">
                  <p:embed/>
                </p:oleObj>
              </mc:Choice>
              <mc:Fallback>
                <p:oleObj name="方程式" r:id="rId4" imgW="11412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9700" y="2584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57584-A485-47FF-AE5B-07C68482AA30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Single-source shortest paths in DAGs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跟</a:t>
            </a:r>
            <a:r>
              <a:rPr lang="en-US" altLang="zh-TW"/>
              <a:t>Bellman-Ford</a:t>
            </a:r>
            <a:r>
              <a:rPr lang="zh-TW" altLang="en-US"/>
              <a:t>不同的是，按照特定的順序作</a:t>
            </a:r>
            <a:r>
              <a:rPr lang="en-US" altLang="zh-TW"/>
              <a:t>Relaxation</a:t>
            </a:r>
            <a:r>
              <a:rPr lang="zh-TW" altLang="en-US"/>
              <a:t>，可較短的時間內計算出最短路徑。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DAG-Shortest-Path(G,w,s)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Topologically sort V[G]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Initialize-Single-Source(G,s)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each u taken in topological order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each v</a:t>
            </a:r>
            <a:r>
              <a:rPr lang="en-US" altLang="zh-TW" sz="240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 sz="2400">
                <a:latin typeface="Courier New" pitchFamily="49" charset="0"/>
              </a:rPr>
              <a:t>adj[u]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	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Relax(u,v,w)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  <a:endParaRPr lang="en-US" altLang="zh-TW" sz="2400"/>
          </a:p>
          <a:p>
            <a:r>
              <a:rPr lang="zh-TW" altLang="en-US"/>
              <a:t>以上演算法僅需</a:t>
            </a:r>
            <a:r>
              <a:rPr lang="en-US" altLang="zh-TW"/>
              <a:t>O(|V|+|E|)</a:t>
            </a:r>
            <a:r>
              <a:rPr lang="zh-TW" altLang="en-US"/>
              <a:t>的時間。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6E2DA-C9E0-4E60-99FE-E1A7340ADA07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DAG-Shortest-Path</a:t>
            </a:r>
            <a:r>
              <a:rPr lang="zh-TW" altLang="en-US"/>
              <a:t>操作範例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2987675" y="27813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3635375" y="27813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5580063" y="27813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6227763" y="27813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>
            <a:off x="4284663" y="27813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875" name="Oval 11"/>
          <p:cNvSpPr>
            <a:spLocks noChangeArrowheads="1"/>
          </p:cNvSpPr>
          <p:nvPr/>
        </p:nvSpPr>
        <p:spPr bwMode="auto">
          <a:xfrm>
            <a:off x="4932363" y="27813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cxnSp>
        <p:nvCxnSpPr>
          <p:cNvPr id="36882" name="AutoShape 18"/>
          <p:cNvCxnSpPr>
            <a:cxnSpLocks noChangeShapeType="1"/>
            <a:stCxn id="36868" idx="6"/>
            <a:endCxn id="36871" idx="2"/>
          </p:cNvCxnSpPr>
          <p:nvPr/>
        </p:nvCxnSpPr>
        <p:spPr bwMode="auto">
          <a:xfrm>
            <a:off x="3276600" y="29257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3" name="AutoShape 19"/>
          <p:cNvCxnSpPr>
            <a:cxnSpLocks noChangeShapeType="1"/>
            <a:stCxn id="36871" idx="6"/>
            <a:endCxn id="36874" idx="2"/>
          </p:cNvCxnSpPr>
          <p:nvPr/>
        </p:nvCxnSpPr>
        <p:spPr bwMode="auto">
          <a:xfrm>
            <a:off x="3924300" y="2925763"/>
            <a:ext cx="360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4" name="AutoShape 20"/>
          <p:cNvCxnSpPr>
            <a:cxnSpLocks noChangeShapeType="1"/>
            <a:stCxn id="36874" idx="6"/>
            <a:endCxn id="36875" idx="2"/>
          </p:cNvCxnSpPr>
          <p:nvPr/>
        </p:nvCxnSpPr>
        <p:spPr bwMode="auto">
          <a:xfrm>
            <a:off x="4573588" y="29257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5" name="AutoShape 21"/>
          <p:cNvCxnSpPr>
            <a:cxnSpLocks noChangeShapeType="1"/>
            <a:stCxn id="36875" idx="6"/>
            <a:endCxn id="36872" idx="2"/>
          </p:cNvCxnSpPr>
          <p:nvPr/>
        </p:nvCxnSpPr>
        <p:spPr bwMode="auto">
          <a:xfrm>
            <a:off x="5221288" y="29257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6" name="AutoShape 22"/>
          <p:cNvCxnSpPr>
            <a:cxnSpLocks noChangeShapeType="1"/>
            <a:stCxn id="36872" idx="6"/>
            <a:endCxn id="36873" idx="2"/>
          </p:cNvCxnSpPr>
          <p:nvPr/>
        </p:nvCxnSpPr>
        <p:spPr bwMode="auto">
          <a:xfrm>
            <a:off x="5868988" y="29257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7" name="AutoShape 23"/>
          <p:cNvCxnSpPr>
            <a:cxnSpLocks noChangeShapeType="1"/>
            <a:stCxn id="36871" idx="0"/>
            <a:endCxn id="36875" idx="0"/>
          </p:cNvCxnSpPr>
          <p:nvPr/>
        </p:nvCxnSpPr>
        <p:spPr bwMode="auto">
          <a:xfrm rot="5400000" flipV="1">
            <a:off x="4427538" y="2133600"/>
            <a:ext cx="1588" cy="1296987"/>
          </a:xfrm>
          <a:prstGeom prst="curvedConnector3">
            <a:avLst>
              <a:gd name="adj1" fmla="val -29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8" name="AutoShape 24"/>
          <p:cNvCxnSpPr>
            <a:cxnSpLocks noChangeShapeType="1"/>
            <a:stCxn id="36875" idx="0"/>
            <a:endCxn id="36873" idx="0"/>
          </p:cNvCxnSpPr>
          <p:nvPr/>
        </p:nvCxnSpPr>
        <p:spPr bwMode="auto">
          <a:xfrm rot="5400000" flipV="1">
            <a:off x="5723731" y="2134394"/>
            <a:ext cx="1588" cy="1295400"/>
          </a:xfrm>
          <a:prstGeom prst="curvedConnector3">
            <a:avLst>
              <a:gd name="adj1" fmla="val -30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89" name="AutoShape 25"/>
          <p:cNvCxnSpPr>
            <a:cxnSpLocks noChangeShapeType="1"/>
            <a:stCxn id="36868" idx="4"/>
            <a:endCxn id="36874" idx="4"/>
          </p:cNvCxnSpPr>
          <p:nvPr/>
        </p:nvCxnSpPr>
        <p:spPr bwMode="auto">
          <a:xfrm rot="16200000" flipH="1">
            <a:off x="3779838" y="2422525"/>
            <a:ext cx="1588" cy="129698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90" name="AutoShape 26"/>
          <p:cNvCxnSpPr>
            <a:cxnSpLocks noChangeShapeType="1"/>
            <a:stCxn id="36874" idx="4"/>
            <a:endCxn id="36872" idx="4"/>
          </p:cNvCxnSpPr>
          <p:nvPr/>
        </p:nvCxnSpPr>
        <p:spPr bwMode="auto">
          <a:xfrm rot="16200000" flipH="1">
            <a:off x="5076031" y="2423319"/>
            <a:ext cx="1588" cy="12954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91" name="AutoShape 27"/>
          <p:cNvCxnSpPr>
            <a:cxnSpLocks noChangeShapeType="1"/>
            <a:stCxn id="36874" idx="4"/>
            <a:endCxn id="36873" idx="4"/>
          </p:cNvCxnSpPr>
          <p:nvPr/>
        </p:nvCxnSpPr>
        <p:spPr bwMode="auto">
          <a:xfrm rot="16200000" flipH="1">
            <a:off x="5399881" y="2099469"/>
            <a:ext cx="1588" cy="1943100"/>
          </a:xfrm>
          <a:prstGeom prst="curvedConnector3">
            <a:avLst>
              <a:gd name="adj1" fmla="val 32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40" name="Text Box 76"/>
          <p:cNvSpPr txBox="1">
            <a:spLocks noChangeArrowheads="1"/>
          </p:cNvSpPr>
          <p:nvPr/>
        </p:nvSpPr>
        <p:spPr bwMode="auto">
          <a:xfrm>
            <a:off x="2627313" y="2278063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(a)</a:t>
            </a:r>
          </a:p>
        </p:txBody>
      </p:sp>
      <p:sp>
        <p:nvSpPr>
          <p:cNvPr id="36941" name="Text Box 77"/>
          <p:cNvSpPr txBox="1">
            <a:spLocks noChangeArrowheads="1"/>
          </p:cNvSpPr>
          <p:nvPr/>
        </p:nvSpPr>
        <p:spPr bwMode="auto">
          <a:xfrm>
            <a:off x="3563938" y="2493963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6942" name="Text Box 78"/>
          <p:cNvSpPr txBox="1">
            <a:spLocks noChangeArrowheads="1"/>
          </p:cNvSpPr>
          <p:nvPr/>
        </p:nvSpPr>
        <p:spPr bwMode="auto">
          <a:xfrm>
            <a:off x="32766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36943" name="Text Box 79"/>
          <p:cNvSpPr txBox="1">
            <a:spLocks noChangeArrowheads="1"/>
          </p:cNvSpPr>
          <p:nvPr/>
        </p:nvSpPr>
        <p:spPr bwMode="auto">
          <a:xfrm>
            <a:off x="39243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36944" name="Text Box 80"/>
          <p:cNvSpPr txBox="1">
            <a:spLocks noChangeArrowheads="1"/>
          </p:cNvSpPr>
          <p:nvPr/>
        </p:nvSpPr>
        <p:spPr bwMode="auto">
          <a:xfrm>
            <a:off x="4572000" y="25654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6945" name="Text Box 81"/>
          <p:cNvSpPr txBox="1">
            <a:spLocks noChangeArrowheads="1"/>
          </p:cNvSpPr>
          <p:nvPr/>
        </p:nvSpPr>
        <p:spPr bwMode="auto">
          <a:xfrm>
            <a:off x="5148263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36946" name="Text Box 82"/>
          <p:cNvSpPr txBox="1">
            <a:spLocks noChangeArrowheads="1"/>
          </p:cNvSpPr>
          <p:nvPr/>
        </p:nvSpPr>
        <p:spPr bwMode="auto">
          <a:xfrm>
            <a:off x="5868988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36947" name="Text Box 83"/>
          <p:cNvSpPr txBox="1">
            <a:spLocks noChangeArrowheads="1"/>
          </p:cNvSpPr>
          <p:nvPr/>
        </p:nvSpPr>
        <p:spPr bwMode="auto">
          <a:xfrm>
            <a:off x="4284663" y="22780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36948" name="Text Box 84"/>
          <p:cNvSpPr txBox="1">
            <a:spLocks noChangeArrowheads="1"/>
          </p:cNvSpPr>
          <p:nvPr/>
        </p:nvSpPr>
        <p:spPr bwMode="auto">
          <a:xfrm>
            <a:off x="5580063" y="22780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6949" name="Text Box 85"/>
          <p:cNvSpPr txBox="1">
            <a:spLocks noChangeArrowheads="1"/>
          </p:cNvSpPr>
          <p:nvPr/>
        </p:nvSpPr>
        <p:spPr bwMode="auto">
          <a:xfrm>
            <a:off x="3635375" y="29972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36950" name="Text Box 86"/>
          <p:cNvSpPr txBox="1">
            <a:spLocks noChangeArrowheads="1"/>
          </p:cNvSpPr>
          <p:nvPr/>
        </p:nvSpPr>
        <p:spPr bwMode="auto">
          <a:xfrm>
            <a:off x="4932363" y="2997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36951" name="Text Box 87"/>
          <p:cNvSpPr txBox="1">
            <a:spLocks noChangeArrowheads="1"/>
          </p:cNvSpPr>
          <p:nvPr/>
        </p:nvSpPr>
        <p:spPr bwMode="auto">
          <a:xfrm>
            <a:off x="5364163" y="32861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36952" name="Oval 88"/>
          <p:cNvSpPr>
            <a:spLocks noChangeArrowheads="1"/>
          </p:cNvSpPr>
          <p:nvPr/>
        </p:nvSpPr>
        <p:spPr bwMode="auto">
          <a:xfrm>
            <a:off x="2987675" y="4868863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953" name="Oval 89"/>
          <p:cNvSpPr>
            <a:spLocks noChangeArrowheads="1"/>
          </p:cNvSpPr>
          <p:nvPr/>
        </p:nvSpPr>
        <p:spPr bwMode="auto">
          <a:xfrm>
            <a:off x="3635375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36954" name="Oval 90"/>
          <p:cNvSpPr>
            <a:spLocks noChangeArrowheads="1"/>
          </p:cNvSpPr>
          <p:nvPr/>
        </p:nvSpPr>
        <p:spPr bwMode="auto">
          <a:xfrm>
            <a:off x="5580063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955" name="Oval 91"/>
          <p:cNvSpPr>
            <a:spLocks noChangeArrowheads="1"/>
          </p:cNvSpPr>
          <p:nvPr/>
        </p:nvSpPr>
        <p:spPr bwMode="auto">
          <a:xfrm>
            <a:off x="6227763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36956" name="Oval 92"/>
          <p:cNvSpPr>
            <a:spLocks noChangeArrowheads="1"/>
          </p:cNvSpPr>
          <p:nvPr/>
        </p:nvSpPr>
        <p:spPr bwMode="auto">
          <a:xfrm>
            <a:off x="4284663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/>
              <a:t>∞</a:t>
            </a:r>
          </a:p>
        </p:txBody>
      </p:sp>
      <p:sp>
        <p:nvSpPr>
          <p:cNvPr id="36957" name="Oval 93"/>
          <p:cNvSpPr>
            <a:spLocks noChangeArrowheads="1"/>
          </p:cNvSpPr>
          <p:nvPr/>
        </p:nvSpPr>
        <p:spPr bwMode="auto">
          <a:xfrm>
            <a:off x="4932363" y="4868863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/>
              <a:t>∞</a:t>
            </a:r>
          </a:p>
        </p:txBody>
      </p:sp>
      <p:cxnSp>
        <p:nvCxnSpPr>
          <p:cNvPr id="36958" name="AutoShape 94"/>
          <p:cNvCxnSpPr>
            <a:cxnSpLocks noChangeShapeType="1"/>
            <a:stCxn id="36952" idx="6"/>
            <a:endCxn id="36953" idx="2"/>
          </p:cNvCxnSpPr>
          <p:nvPr/>
        </p:nvCxnSpPr>
        <p:spPr bwMode="auto">
          <a:xfrm>
            <a:off x="3276600" y="5013325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59" name="AutoShape 95"/>
          <p:cNvCxnSpPr>
            <a:cxnSpLocks noChangeShapeType="1"/>
            <a:stCxn id="36953" idx="6"/>
            <a:endCxn id="36956" idx="2"/>
          </p:cNvCxnSpPr>
          <p:nvPr/>
        </p:nvCxnSpPr>
        <p:spPr bwMode="auto">
          <a:xfrm>
            <a:off x="3924300" y="5013325"/>
            <a:ext cx="360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0" name="AutoShape 96"/>
          <p:cNvCxnSpPr>
            <a:cxnSpLocks noChangeShapeType="1"/>
            <a:stCxn id="36956" idx="6"/>
            <a:endCxn id="36957" idx="2"/>
          </p:cNvCxnSpPr>
          <p:nvPr/>
        </p:nvCxnSpPr>
        <p:spPr bwMode="auto">
          <a:xfrm>
            <a:off x="4573588" y="5013325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1" name="AutoShape 97"/>
          <p:cNvCxnSpPr>
            <a:cxnSpLocks noChangeShapeType="1"/>
            <a:stCxn id="36957" idx="6"/>
            <a:endCxn id="36954" idx="2"/>
          </p:cNvCxnSpPr>
          <p:nvPr/>
        </p:nvCxnSpPr>
        <p:spPr bwMode="auto">
          <a:xfrm>
            <a:off x="5221288" y="5013325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2" name="AutoShape 98"/>
          <p:cNvCxnSpPr>
            <a:cxnSpLocks noChangeShapeType="1"/>
            <a:stCxn id="36954" idx="6"/>
            <a:endCxn id="36955" idx="2"/>
          </p:cNvCxnSpPr>
          <p:nvPr/>
        </p:nvCxnSpPr>
        <p:spPr bwMode="auto">
          <a:xfrm>
            <a:off x="5868988" y="5013325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3" name="AutoShape 99"/>
          <p:cNvCxnSpPr>
            <a:cxnSpLocks noChangeShapeType="1"/>
            <a:stCxn id="36953" idx="0"/>
            <a:endCxn id="36957" idx="0"/>
          </p:cNvCxnSpPr>
          <p:nvPr/>
        </p:nvCxnSpPr>
        <p:spPr bwMode="auto">
          <a:xfrm rot="5400000" flipV="1">
            <a:off x="4427538" y="4221163"/>
            <a:ext cx="1587" cy="12969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4" name="AutoShape 100"/>
          <p:cNvCxnSpPr>
            <a:cxnSpLocks noChangeShapeType="1"/>
            <a:stCxn id="36957" idx="0"/>
            <a:endCxn id="36955" idx="0"/>
          </p:cNvCxnSpPr>
          <p:nvPr/>
        </p:nvCxnSpPr>
        <p:spPr bwMode="auto">
          <a:xfrm rot="5400000" flipV="1">
            <a:off x="5723731" y="4221957"/>
            <a:ext cx="1587" cy="12954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5" name="AutoShape 101"/>
          <p:cNvCxnSpPr>
            <a:cxnSpLocks noChangeShapeType="1"/>
            <a:stCxn id="36952" idx="4"/>
            <a:endCxn id="36956" idx="4"/>
          </p:cNvCxnSpPr>
          <p:nvPr/>
        </p:nvCxnSpPr>
        <p:spPr bwMode="auto">
          <a:xfrm rot="16200000" flipH="1">
            <a:off x="3779838" y="4510088"/>
            <a:ext cx="1587" cy="129698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6" name="AutoShape 102"/>
          <p:cNvCxnSpPr>
            <a:cxnSpLocks noChangeShapeType="1"/>
            <a:stCxn id="36956" idx="4"/>
            <a:endCxn id="36954" idx="4"/>
          </p:cNvCxnSpPr>
          <p:nvPr/>
        </p:nvCxnSpPr>
        <p:spPr bwMode="auto">
          <a:xfrm rot="16200000" flipH="1">
            <a:off x="5076031" y="4510882"/>
            <a:ext cx="1587" cy="12954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967" name="AutoShape 103"/>
          <p:cNvCxnSpPr>
            <a:cxnSpLocks noChangeShapeType="1"/>
            <a:stCxn id="36956" idx="4"/>
            <a:endCxn id="36955" idx="4"/>
          </p:cNvCxnSpPr>
          <p:nvPr/>
        </p:nvCxnSpPr>
        <p:spPr bwMode="auto">
          <a:xfrm rot="16200000" flipH="1">
            <a:off x="5399881" y="4187032"/>
            <a:ext cx="1587" cy="1943100"/>
          </a:xfrm>
          <a:prstGeom prst="curvedConnector3">
            <a:avLst>
              <a:gd name="adj1" fmla="val 33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968" name="Text Box 104"/>
          <p:cNvSpPr txBox="1">
            <a:spLocks noChangeArrowheads="1"/>
          </p:cNvSpPr>
          <p:nvPr/>
        </p:nvSpPr>
        <p:spPr bwMode="auto">
          <a:xfrm>
            <a:off x="2627313" y="4365625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(b)</a:t>
            </a:r>
          </a:p>
        </p:txBody>
      </p:sp>
      <p:sp>
        <p:nvSpPr>
          <p:cNvPr id="36969" name="Text Box 105"/>
          <p:cNvSpPr txBox="1">
            <a:spLocks noChangeArrowheads="1"/>
          </p:cNvSpPr>
          <p:nvPr/>
        </p:nvSpPr>
        <p:spPr bwMode="auto">
          <a:xfrm>
            <a:off x="3563938" y="4581525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6970" name="Text Box 106"/>
          <p:cNvSpPr txBox="1">
            <a:spLocks noChangeArrowheads="1"/>
          </p:cNvSpPr>
          <p:nvPr/>
        </p:nvSpPr>
        <p:spPr bwMode="auto">
          <a:xfrm>
            <a:off x="32766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36971" name="Text Box 107"/>
          <p:cNvSpPr txBox="1">
            <a:spLocks noChangeArrowheads="1"/>
          </p:cNvSpPr>
          <p:nvPr/>
        </p:nvSpPr>
        <p:spPr bwMode="auto">
          <a:xfrm>
            <a:off x="39243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36972" name="Text Box 108"/>
          <p:cNvSpPr txBox="1">
            <a:spLocks noChangeArrowheads="1"/>
          </p:cNvSpPr>
          <p:nvPr/>
        </p:nvSpPr>
        <p:spPr bwMode="auto">
          <a:xfrm>
            <a:off x="4572000" y="46529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36973" name="Text Box 109"/>
          <p:cNvSpPr txBox="1">
            <a:spLocks noChangeArrowheads="1"/>
          </p:cNvSpPr>
          <p:nvPr/>
        </p:nvSpPr>
        <p:spPr bwMode="auto">
          <a:xfrm>
            <a:off x="5148263" y="46529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36974" name="Text Box 110"/>
          <p:cNvSpPr txBox="1">
            <a:spLocks noChangeArrowheads="1"/>
          </p:cNvSpPr>
          <p:nvPr/>
        </p:nvSpPr>
        <p:spPr bwMode="auto">
          <a:xfrm>
            <a:off x="5868988" y="46529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36975" name="Text Box 111"/>
          <p:cNvSpPr txBox="1">
            <a:spLocks noChangeArrowheads="1"/>
          </p:cNvSpPr>
          <p:nvPr/>
        </p:nvSpPr>
        <p:spPr bwMode="auto">
          <a:xfrm>
            <a:off x="4284663" y="43656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36976" name="Text Box 112"/>
          <p:cNvSpPr txBox="1">
            <a:spLocks noChangeArrowheads="1"/>
          </p:cNvSpPr>
          <p:nvPr/>
        </p:nvSpPr>
        <p:spPr bwMode="auto">
          <a:xfrm>
            <a:off x="5580063" y="43656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6977" name="Text Box 113"/>
          <p:cNvSpPr txBox="1">
            <a:spLocks noChangeArrowheads="1"/>
          </p:cNvSpPr>
          <p:nvPr/>
        </p:nvSpPr>
        <p:spPr bwMode="auto">
          <a:xfrm>
            <a:off x="3635375" y="50847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36978" name="Text Box 114"/>
          <p:cNvSpPr txBox="1">
            <a:spLocks noChangeArrowheads="1"/>
          </p:cNvSpPr>
          <p:nvPr/>
        </p:nvSpPr>
        <p:spPr bwMode="auto">
          <a:xfrm>
            <a:off x="4932363" y="50847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36979" name="Text Box 115"/>
          <p:cNvSpPr txBox="1">
            <a:spLocks noChangeArrowheads="1"/>
          </p:cNvSpPr>
          <p:nvPr/>
        </p:nvSpPr>
        <p:spPr bwMode="auto">
          <a:xfrm>
            <a:off x="5364163" y="53736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D0ED-C948-48A3-9FB0-25A434D4B923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DAG-Shortest-Path</a:t>
            </a:r>
            <a:r>
              <a:rPr lang="zh-TW" altLang="en-US"/>
              <a:t>操作範例</a:t>
            </a:r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2987675" y="3068638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3635375" y="3068638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5580063" y="3068638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6227763" y="3068638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8376" name="Oval 8"/>
          <p:cNvSpPr>
            <a:spLocks noChangeArrowheads="1"/>
          </p:cNvSpPr>
          <p:nvPr/>
        </p:nvSpPr>
        <p:spPr bwMode="auto">
          <a:xfrm>
            <a:off x="4284663" y="3068638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8377" name="Oval 9"/>
          <p:cNvSpPr>
            <a:spLocks noChangeArrowheads="1"/>
          </p:cNvSpPr>
          <p:nvPr/>
        </p:nvSpPr>
        <p:spPr bwMode="auto">
          <a:xfrm>
            <a:off x="4932363" y="3068638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cxnSp>
        <p:nvCxnSpPr>
          <p:cNvPr id="58378" name="AutoShape 10"/>
          <p:cNvCxnSpPr>
            <a:cxnSpLocks noChangeShapeType="1"/>
            <a:stCxn id="58372" idx="6"/>
            <a:endCxn id="58373" idx="2"/>
          </p:cNvCxnSpPr>
          <p:nvPr/>
        </p:nvCxnSpPr>
        <p:spPr bwMode="auto">
          <a:xfrm>
            <a:off x="3276600" y="3213100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79" name="AutoShape 11"/>
          <p:cNvCxnSpPr>
            <a:cxnSpLocks noChangeShapeType="1"/>
            <a:stCxn id="58373" idx="6"/>
            <a:endCxn id="58376" idx="2"/>
          </p:cNvCxnSpPr>
          <p:nvPr/>
        </p:nvCxnSpPr>
        <p:spPr bwMode="auto">
          <a:xfrm>
            <a:off x="3924300" y="3213100"/>
            <a:ext cx="360363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0" name="AutoShape 12"/>
          <p:cNvCxnSpPr>
            <a:cxnSpLocks noChangeShapeType="1"/>
            <a:stCxn id="58376" idx="6"/>
            <a:endCxn id="58377" idx="2"/>
          </p:cNvCxnSpPr>
          <p:nvPr/>
        </p:nvCxnSpPr>
        <p:spPr bwMode="auto">
          <a:xfrm>
            <a:off x="4573588" y="3213100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1" name="AutoShape 13"/>
          <p:cNvCxnSpPr>
            <a:cxnSpLocks noChangeShapeType="1"/>
            <a:stCxn id="58377" idx="6"/>
            <a:endCxn id="58374" idx="2"/>
          </p:cNvCxnSpPr>
          <p:nvPr/>
        </p:nvCxnSpPr>
        <p:spPr bwMode="auto">
          <a:xfrm>
            <a:off x="5221288" y="3213100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2" name="AutoShape 14"/>
          <p:cNvCxnSpPr>
            <a:cxnSpLocks noChangeShapeType="1"/>
            <a:stCxn id="58374" idx="6"/>
            <a:endCxn id="58375" idx="2"/>
          </p:cNvCxnSpPr>
          <p:nvPr/>
        </p:nvCxnSpPr>
        <p:spPr bwMode="auto">
          <a:xfrm>
            <a:off x="5868988" y="3213100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3" name="AutoShape 15"/>
          <p:cNvCxnSpPr>
            <a:cxnSpLocks noChangeShapeType="1"/>
            <a:stCxn id="58373" idx="0"/>
            <a:endCxn id="58377" idx="0"/>
          </p:cNvCxnSpPr>
          <p:nvPr/>
        </p:nvCxnSpPr>
        <p:spPr bwMode="auto">
          <a:xfrm rot="5400000" flipV="1">
            <a:off x="4427538" y="2420938"/>
            <a:ext cx="1587" cy="1296987"/>
          </a:xfrm>
          <a:prstGeom prst="curvedConnector3">
            <a:avLst>
              <a:gd name="adj1" fmla="val -293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4" name="AutoShape 16"/>
          <p:cNvCxnSpPr>
            <a:cxnSpLocks noChangeShapeType="1"/>
            <a:stCxn id="58377" idx="0"/>
            <a:endCxn id="58375" idx="0"/>
          </p:cNvCxnSpPr>
          <p:nvPr/>
        </p:nvCxnSpPr>
        <p:spPr bwMode="auto">
          <a:xfrm rot="5400000" flipV="1">
            <a:off x="5723731" y="2421732"/>
            <a:ext cx="1587" cy="1295400"/>
          </a:xfrm>
          <a:prstGeom prst="curvedConnector3">
            <a:avLst>
              <a:gd name="adj1" fmla="val -30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5" name="AutoShape 17"/>
          <p:cNvCxnSpPr>
            <a:cxnSpLocks noChangeShapeType="1"/>
            <a:stCxn id="58372" idx="4"/>
            <a:endCxn id="58376" idx="4"/>
          </p:cNvCxnSpPr>
          <p:nvPr/>
        </p:nvCxnSpPr>
        <p:spPr bwMode="auto">
          <a:xfrm rot="16200000" flipH="1">
            <a:off x="3779838" y="2709863"/>
            <a:ext cx="1587" cy="129698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6" name="AutoShape 18"/>
          <p:cNvCxnSpPr>
            <a:cxnSpLocks noChangeShapeType="1"/>
            <a:stCxn id="58376" idx="4"/>
            <a:endCxn id="58374" idx="4"/>
          </p:cNvCxnSpPr>
          <p:nvPr/>
        </p:nvCxnSpPr>
        <p:spPr bwMode="auto">
          <a:xfrm rot="16200000" flipH="1">
            <a:off x="5076031" y="2710657"/>
            <a:ext cx="1587" cy="12954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387" name="AutoShape 19"/>
          <p:cNvCxnSpPr>
            <a:cxnSpLocks noChangeShapeType="1"/>
            <a:stCxn id="58376" idx="4"/>
            <a:endCxn id="58375" idx="4"/>
          </p:cNvCxnSpPr>
          <p:nvPr/>
        </p:nvCxnSpPr>
        <p:spPr bwMode="auto">
          <a:xfrm rot="16200000" flipH="1">
            <a:off x="5399881" y="2386807"/>
            <a:ext cx="1587" cy="1943100"/>
          </a:xfrm>
          <a:prstGeom prst="curvedConnector3">
            <a:avLst>
              <a:gd name="adj1" fmla="val 32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2627313" y="2565400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(c)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563938" y="2781300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276600" y="28527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3924300" y="28527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4572000" y="28527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5148263" y="28527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5868988" y="28527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4284663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5580063" y="25654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635375" y="328453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4932363" y="328453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5364163" y="3573463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8400" name="Oval 32"/>
          <p:cNvSpPr>
            <a:spLocks noChangeArrowheads="1"/>
          </p:cNvSpPr>
          <p:nvPr/>
        </p:nvSpPr>
        <p:spPr bwMode="auto">
          <a:xfrm>
            <a:off x="2987675" y="5229225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8401" name="Oval 33"/>
          <p:cNvSpPr>
            <a:spLocks noChangeArrowheads="1"/>
          </p:cNvSpPr>
          <p:nvPr/>
        </p:nvSpPr>
        <p:spPr bwMode="auto">
          <a:xfrm>
            <a:off x="3635375" y="5229225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8402" name="Oval 34"/>
          <p:cNvSpPr>
            <a:spLocks noChangeArrowheads="1"/>
          </p:cNvSpPr>
          <p:nvPr/>
        </p:nvSpPr>
        <p:spPr bwMode="auto">
          <a:xfrm>
            <a:off x="5580063" y="5229225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8403" name="Oval 35"/>
          <p:cNvSpPr>
            <a:spLocks noChangeArrowheads="1"/>
          </p:cNvSpPr>
          <p:nvPr/>
        </p:nvSpPr>
        <p:spPr bwMode="auto">
          <a:xfrm>
            <a:off x="6227763" y="5229225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8404" name="Oval 36"/>
          <p:cNvSpPr>
            <a:spLocks noChangeArrowheads="1"/>
          </p:cNvSpPr>
          <p:nvPr/>
        </p:nvSpPr>
        <p:spPr bwMode="auto">
          <a:xfrm>
            <a:off x="4284663" y="5229225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8405" name="Oval 37"/>
          <p:cNvSpPr>
            <a:spLocks noChangeArrowheads="1"/>
          </p:cNvSpPr>
          <p:nvPr/>
        </p:nvSpPr>
        <p:spPr bwMode="auto">
          <a:xfrm>
            <a:off x="4932363" y="5229225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cxnSp>
        <p:nvCxnSpPr>
          <p:cNvPr id="58406" name="AutoShape 38"/>
          <p:cNvCxnSpPr>
            <a:cxnSpLocks noChangeShapeType="1"/>
            <a:stCxn id="58400" idx="6"/>
            <a:endCxn id="58401" idx="2"/>
          </p:cNvCxnSpPr>
          <p:nvPr/>
        </p:nvCxnSpPr>
        <p:spPr bwMode="auto">
          <a:xfrm>
            <a:off x="3276600" y="5373688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07" name="AutoShape 39"/>
          <p:cNvCxnSpPr>
            <a:cxnSpLocks noChangeShapeType="1"/>
            <a:stCxn id="58401" idx="6"/>
            <a:endCxn id="58404" idx="2"/>
          </p:cNvCxnSpPr>
          <p:nvPr/>
        </p:nvCxnSpPr>
        <p:spPr bwMode="auto">
          <a:xfrm>
            <a:off x="3924300" y="5373688"/>
            <a:ext cx="360363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08" name="AutoShape 40"/>
          <p:cNvCxnSpPr>
            <a:cxnSpLocks noChangeShapeType="1"/>
            <a:stCxn id="58404" idx="6"/>
            <a:endCxn id="58405" idx="2"/>
          </p:cNvCxnSpPr>
          <p:nvPr/>
        </p:nvCxnSpPr>
        <p:spPr bwMode="auto">
          <a:xfrm>
            <a:off x="4573588" y="5373688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09" name="AutoShape 41"/>
          <p:cNvCxnSpPr>
            <a:cxnSpLocks noChangeShapeType="1"/>
            <a:stCxn id="58405" idx="6"/>
            <a:endCxn id="58402" idx="2"/>
          </p:cNvCxnSpPr>
          <p:nvPr/>
        </p:nvCxnSpPr>
        <p:spPr bwMode="auto">
          <a:xfrm>
            <a:off x="5221288" y="5373688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10" name="AutoShape 42"/>
          <p:cNvCxnSpPr>
            <a:cxnSpLocks noChangeShapeType="1"/>
            <a:stCxn id="58402" idx="6"/>
            <a:endCxn id="58403" idx="2"/>
          </p:cNvCxnSpPr>
          <p:nvPr/>
        </p:nvCxnSpPr>
        <p:spPr bwMode="auto">
          <a:xfrm>
            <a:off x="5868988" y="5373688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11" name="AutoShape 43"/>
          <p:cNvCxnSpPr>
            <a:cxnSpLocks noChangeShapeType="1"/>
            <a:stCxn id="58401" idx="0"/>
            <a:endCxn id="58405" idx="0"/>
          </p:cNvCxnSpPr>
          <p:nvPr/>
        </p:nvCxnSpPr>
        <p:spPr bwMode="auto">
          <a:xfrm rot="5400000" flipV="1">
            <a:off x="4427538" y="4581525"/>
            <a:ext cx="1588" cy="1296987"/>
          </a:xfrm>
          <a:prstGeom prst="curvedConnector3">
            <a:avLst>
              <a:gd name="adj1" fmla="val -293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12" name="AutoShape 44"/>
          <p:cNvCxnSpPr>
            <a:cxnSpLocks noChangeShapeType="1"/>
            <a:stCxn id="58405" idx="0"/>
            <a:endCxn id="58403" idx="0"/>
          </p:cNvCxnSpPr>
          <p:nvPr/>
        </p:nvCxnSpPr>
        <p:spPr bwMode="auto">
          <a:xfrm rot="5400000" flipV="1">
            <a:off x="5723731" y="4582319"/>
            <a:ext cx="1588" cy="1295400"/>
          </a:xfrm>
          <a:prstGeom prst="curvedConnector3">
            <a:avLst>
              <a:gd name="adj1" fmla="val -30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13" name="AutoShape 45"/>
          <p:cNvCxnSpPr>
            <a:cxnSpLocks noChangeShapeType="1"/>
            <a:stCxn id="58400" idx="4"/>
            <a:endCxn id="58404" idx="4"/>
          </p:cNvCxnSpPr>
          <p:nvPr/>
        </p:nvCxnSpPr>
        <p:spPr bwMode="auto">
          <a:xfrm rot="16200000" flipH="1">
            <a:off x="3779838" y="4870450"/>
            <a:ext cx="1588" cy="129698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14" name="AutoShape 46"/>
          <p:cNvCxnSpPr>
            <a:cxnSpLocks noChangeShapeType="1"/>
            <a:stCxn id="58404" idx="4"/>
            <a:endCxn id="58402" idx="4"/>
          </p:cNvCxnSpPr>
          <p:nvPr/>
        </p:nvCxnSpPr>
        <p:spPr bwMode="auto">
          <a:xfrm rot="16200000" flipH="1">
            <a:off x="5076031" y="4871244"/>
            <a:ext cx="1588" cy="1295400"/>
          </a:xfrm>
          <a:prstGeom prst="curvedConnector3">
            <a:avLst>
              <a:gd name="adj1" fmla="val 144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415" name="AutoShape 47"/>
          <p:cNvCxnSpPr>
            <a:cxnSpLocks noChangeShapeType="1"/>
            <a:stCxn id="58404" idx="4"/>
            <a:endCxn id="58403" idx="4"/>
          </p:cNvCxnSpPr>
          <p:nvPr/>
        </p:nvCxnSpPr>
        <p:spPr bwMode="auto">
          <a:xfrm rot="16200000" flipH="1">
            <a:off x="5399881" y="4547394"/>
            <a:ext cx="1588" cy="1943100"/>
          </a:xfrm>
          <a:prstGeom prst="curvedConnector3">
            <a:avLst>
              <a:gd name="adj1" fmla="val 329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416" name="Text Box 48"/>
          <p:cNvSpPr txBox="1">
            <a:spLocks noChangeArrowheads="1"/>
          </p:cNvSpPr>
          <p:nvPr/>
        </p:nvSpPr>
        <p:spPr bwMode="auto">
          <a:xfrm>
            <a:off x="2627313" y="4725988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(d)</a:t>
            </a:r>
          </a:p>
        </p:txBody>
      </p:sp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3563938" y="4941888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58418" name="Text Box 50"/>
          <p:cNvSpPr txBox="1">
            <a:spLocks noChangeArrowheads="1"/>
          </p:cNvSpPr>
          <p:nvPr/>
        </p:nvSpPr>
        <p:spPr bwMode="auto">
          <a:xfrm>
            <a:off x="3276600" y="50133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8419" name="Text Box 51"/>
          <p:cNvSpPr txBox="1">
            <a:spLocks noChangeArrowheads="1"/>
          </p:cNvSpPr>
          <p:nvPr/>
        </p:nvSpPr>
        <p:spPr bwMode="auto">
          <a:xfrm>
            <a:off x="3924300" y="50133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8420" name="Text Box 52"/>
          <p:cNvSpPr txBox="1">
            <a:spLocks noChangeArrowheads="1"/>
          </p:cNvSpPr>
          <p:nvPr/>
        </p:nvSpPr>
        <p:spPr bwMode="auto">
          <a:xfrm>
            <a:off x="4572000" y="50133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8421" name="Text Box 53"/>
          <p:cNvSpPr txBox="1">
            <a:spLocks noChangeArrowheads="1"/>
          </p:cNvSpPr>
          <p:nvPr/>
        </p:nvSpPr>
        <p:spPr bwMode="auto">
          <a:xfrm>
            <a:off x="5148263" y="50133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58422" name="Text Box 54"/>
          <p:cNvSpPr txBox="1">
            <a:spLocks noChangeArrowheads="1"/>
          </p:cNvSpPr>
          <p:nvPr/>
        </p:nvSpPr>
        <p:spPr bwMode="auto">
          <a:xfrm>
            <a:off x="5868988" y="50133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>
            <a:off x="4284663" y="47259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8424" name="Text Box 56"/>
          <p:cNvSpPr txBox="1">
            <a:spLocks noChangeArrowheads="1"/>
          </p:cNvSpPr>
          <p:nvPr/>
        </p:nvSpPr>
        <p:spPr bwMode="auto">
          <a:xfrm>
            <a:off x="5580063" y="4725988"/>
            <a:ext cx="287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58425" name="Text Box 57"/>
          <p:cNvSpPr txBox="1">
            <a:spLocks noChangeArrowheads="1"/>
          </p:cNvSpPr>
          <p:nvPr/>
        </p:nvSpPr>
        <p:spPr bwMode="auto">
          <a:xfrm>
            <a:off x="3635375" y="54451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932363" y="544512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8427" name="Text Box 59"/>
          <p:cNvSpPr txBox="1">
            <a:spLocks noChangeArrowheads="1"/>
          </p:cNvSpPr>
          <p:nvPr/>
        </p:nvSpPr>
        <p:spPr bwMode="auto">
          <a:xfrm>
            <a:off x="5364163" y="573405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8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9DF3-3476-426A-8AB9-E4CF89DC3B5F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DAG-Shortest-Path</a:t>
            </a:r>
            <a:r>
              <a:rPr lang="zh-TW" altLang="en-US"/>
              <a:t>操作範例</a:t>
            </a:r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3132138" y="21336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3779838" y="21336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5724525" y="21336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6372225" y="21336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4429125" y="21336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5076825" y="21336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cxnSp>
        <p:nvCxnSpPr>
          <p:cNvPr id="59402" name="AutoShape 10"/>
          <p:cNvCxnSpPr>
            <a:cxnSpLocks noChangeShapeType="1"/>
            <a:stCxn id="59396" idx="6"/>
            <a:endCxn id="59397" idx="2"/>
          </p:cNvCxnSpPr>
          <p:nvPr/>
        </p:nvCxnSpPr>
        <p:spPr bwMode="auto">
          <a:xfrm>
            <a:off x="3421063" y="22780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3" name="AutoShape 11"/>
          <p:cNvCxnSpPr>
            <a:cxnSpLocks noChangeShapeType="1"/>
            <a:stCxn id="59397" idx="6"/>
            <a:endCxn id="59400" idx="2"/>
          </p:cNvCxnSpPr>
          <p:nvPr/>
        </p:nvCxnSpPr>
        <p:spPr bwMode="auto">
          <a:xfrm>
            <a:off x="4068763" y="2278063"/>
            <a:ext cx="360362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4" name="AutoShape 12"/>
          <p:cNvCxnSpPr>
            <a:cxnSpLocks noChangeShapeType="1"/>
            <a:stCxn id="59400" idx="6"/>
            <a:endCxn id="59401" idx="2"/>
          </p:cNvCxnSpPr>
          <p:nvPr/>
        </p:nvCxnSpPr>
        <p:spPr bwMode="auto">
          <a:xfrm>
            <a:off x="4718050" y="22780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5" name="AutoShape 13"/>
          <p:cNvCxnSpPr>
            <a:cxnSpLocks noChangeShapeType="1"/>
            <a:stCxn id="59401" idx="6"/>
            <a:endCxn id="59398" idx="2"/>
          </p:cNvCxnSpPr>
          <p:nvPr/>
        </p:nvCxnSpPr>
        <p:spPr bwMode="auto">
          <a:xfrm>
            <a:off x="5365750" y="2278063"/>
            <a:ext cx="358775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6" name="AutoShape 14"/>
          <p:cNvCxnSpPr>
            <a:cxnSpLocks noChangeShapeType="1"/>
            <a:stCxn id="59398" idx="6"/>
            <a:endCxn id="59399" idx="2"/>
          </p:cNvCxnSpPr>
          <p:nvPr/>
        </p:nvCxnSpPr>
        <p:spPr bwMode="auto">
          <a:xfrm>
            <a:off x="6013450" y="22780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7" name="AutoShape 15"/>
          <p:cNvCxnSpPr>
            <a:cxnSpLocks noChangeShapeType="1"/>
            <a:stCxn id="59397" idx="0"/>
            <a:endCxn id="59401" idx="0"/>
          </p:cNvCxnSpPr>
          <p:nvPr/>
        </p:nvCxnSpPr>
        <p:spPr bwMode="auto">
          <a:xfrm rot="5400000" flipV="1">
            <a:off x="4572000" y="1485900"/>
            <a:ext cx="1588" cy="1296988"/>
          </a:xfrm>
          <a:prstGeom prst="curvedConnector3">
            <a:avLst>
              <a:gd name="adj1" fmla="val -293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8" name="AutoShape 16"/>
          <p:cNvCxnSpPr>
            <a:cxnSpLocks noChangeShapeType="1"/>
            <a:stCxn id="59401" idx="0"/>
            <a:endCxn id="59399" idx="0"/>
          </p:cNvCxnSpPr>
          <p:nvPr/>
        </p:nvCxnSpPr>
        <p:spPr bwMode="auto">
          <a:xfrm rot="5400000" flipV="1">
            <a:off x="5868194" y="1486694"/>
            <a:ext cx="1588" cy="1295400"/>
          </a:xfrm>
          <a:prstGeom prst="curvedConnector3">
            <a:avLst>
              <a:gd name="adj1" fmla="val -30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9" name="AutoShape 17"/>
          <p:cNvCxnSpPr>
            <a:cxnSpLocks noChangeShapeType="1"/>
            <a:stCxn id="59396" idx="4"/>
            <a:endCxn id="59400" idx="4"/>
          </p:cNvCxnSpPr>
          <p:nvPr/>
        </p:nvCxnSpPr>
        <p:spPr bwMode="auto">
          <a:xfrm rot="16200000" flipH="1">
            <a:off x="3924300" y="1774825"/>
            <a:ext cx="1588" cy="12969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0" name="AutoShape 18"/>
          <p:cNvCxnSpPr>
            <a:cxnSpLocks noChangeShapeType="1"/>
            <a:stCxn id="59400" idx="4"/>
            <a:endCxn id="59398" idx="4"/>
          </p:cNvCxnSpPr>
          <p:nvPr/>
        </p:nvCxnSpPr>
        <p:spPr bwMode="auto">
          <a:xfrm rot="16200000" flipH="1">
            <a:off x="5220494" y="1775619"/>
            <a:ext cx="1588" cy="12954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1" name="AutoShape 19"/>
          <p:cNvCxnSpPr>
            <a:cxnSpLocks noChangeShapeType="1"/>
            <a:stCxn id="59400" idx="4"/>
            <a:endCxn id="59399" idx="4"/>
          </p:cNvCxnSpPr>
          <p:nvPr/>
        </p:nvCxnSpPr>
        <p:spPr bwMode="auto">
          <a:xfrm rot="16200000" flipH="1">
            <a:off x="5544344" y="1451769"/>
            <a:ext cx="1588" cy="1943100"/>
          </a:xfrm>
          <a:prstGeom prst="curvedConnector3">
            <a:avLst>
              <a:gd name="adj1" fmla="val 329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2771775" y="1630363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(e)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3708400" y="1846263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3421063" y="19177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4068763" y="19177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4716463" y="19177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5364163" y="19177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6013450" y="19177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4429125" y="16303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5724525" y="16303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59421" name="Text Box 29"/>
          <p:cNvSpPr txBox="1">
            <a:spLocks noChangeArrowheads="1"/>
          </p:cNvSpPr>
          <p:nvPr/>
        </p:nvSpPr>
        <p:spPr bwMode="auto">
          <a:xfrm>
            <a:off x="3779838" y="23495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5076825" y="23495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5508625" y="26384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24" name="Oval 32"/>
          <p:cNvSpPr>
            <a:spLocks noChangeArrowheads="1"/>
          </p:cNvSpPr>
          <p:nvPr/>
        </p:nvSpPr>
        <p:spPr bwMode="auto">
          <a:xfrm>
            <a:off x="3132138" y="36449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9425" name="Oval 33"/>
          <p:cNvSpPr>
            <a:spLocks noChangeArrowheads="1"/>
          </p:cNvSpPr>
          <p:nvPr/>
        </p:nvSpPr>
        <p:spPr bwMode="auto">
          <a:xfrm>
            <a:off x="3779838" y="36449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9426" name="Oval 34"/>
          <p:cNvSpPr>
            <a:spLocks noChangeArrowheads="1"/>
          </p:cNvSpPr>
          <p:nvPr/>
        </p:nvSpPr>
        <p:spPr bwMode="auto">
          <a:xfrm>
            <a:off x="5724525" y="36449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9427" name="Oval 35"/>
          <p:cNvSpPr>
            <a:spLocks noChangeArrowheads="1"/>
          </p:cNvSpPr>
          <p:nvPr/>
        </p:nvSpPr>
        <p:spPr bwMode="auto">
          <a:xfrm>
            <a:off x="6372225" y="3644900"/>
            <a:ext cx="2889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9428" name="Oval 36"/>
          <p:cNvSpPr>
            <a:spLocks noChangeArrowheads="1"/>
          </p:cNvSpPr>
          <p:nvPr/>
        </p:nvSpPr>
        <p:spPr bwMode="auto">
          <a:xfrm>
            <a:off x="4429125" y="36449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29" name="Oval 37"/>
          <p:cNvSpPr>
            <a:spLocks noChangeArrowheads="1"/>
          </p:cNvSpPr>
          <p:nvPr/>
        </p:nvSpPr>
        <p:spPr bwMode="auto">
          <a:xfrm>
            <a:off x="5076825" y="36449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cxnSp>
        <p:nvCxnSpPr>
          <p:cNvPr id="59430" name="AutoShape 38"/>
          <p:cNvCxnSpPr>
            <a:cxnSpLocks noChangeShapeType="1"/>
            <a:stCxn id="59424" idx="6"/>
            <a:endCxn id="59425" idx="2"/>
          </p:cNvCxnSpPr>
          <p:nvPr/>
        </p:nvCxnSpPr>
        <p:spPr bwMode="auto">
          <a:xfrm>
            <a:off x="3421063" y="37893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1" name="AutoShape 39"/>
          <p:cNvCxnSpPr>
            <a:cxnSpLocks noChangeShapeType="1"/>
            <a:stCxn id="59425" idx="6"/>
            <a:endCxn id="59428" idx="2"/>
          </p:cNvCxnSpPr>
          <p:nvPr/>
        </p:nvCxnSpPr>
        <p:spPr bwMode="auto">
          <a:xfrm>
            <a:off x="4068763" y="3789363"/>
            <a:ext cx="360362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2" name="AutoShape 40"/>
          <p:cNvCxnSpPr>
            <a:cxnSpLocks noChangeShapeType="1"/>
            <a:stCxn id="59428" idx="6"/>
            <a:endCxn id="59429" idx="2"/>
          </p:cNvCxnSpPr>
          <p:nvPr/>
        </p:nvCxnSpPr>
        <p:spPr bwMode="auto">
          <a:xfrm>
            <a:off x="4718050" y="37893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3" name="AutoShape 41"/>
          <p:cNvCxnSpPr>
            <a:cxnSpLocks noChangeShapeType="1"/>
            <a:stCxn id="59429" idx="6"/>
            <a:endCxn id="59426" idx="2"/>
          </p:cNvCxnSpPr>
          <p:nvPr/>
        </p:nvCxnSpPr>
        <p:spPr bwMode="auto">
          <a:xfrm>
            <a:off x="5365750" y="3789363"/>
            <a:ext cx="358775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4" name="AutoShape 42"/>
          <p:cNvCxnSpPr>
            <a:cxnSpLocks noChangeShapeType="1"/>
            <a:stCxn id="59426" idx="6"/>
            <a:endCxn id="59427" idx="2"/>
          </p:cNvCxnSpPr>
          <p:nvPr/>
        </p:nvCxnSpPr>
        <p:spPr bwMode="auto">
          <a:xfrm>
            <a:off x="6013450" y="3789363"/>
            <a:ext cx="358775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5" name="AutoShape 43"/>
          <p:cNvCxnSpPr>
            <a:cxnSpLocks noChangeShapeType="1"/>
            <a:stCxn id="59425" idx="0"/>
            <a:endCxn id="59429" idx="0"/>
          </p:cNvCxnSpPr>
          <p:nvPr/>
        </p:nvCxnSpPr>
        <p:spPr bwMode="auto">
          <a:xfrm rot="5400000" flipV="1">
            <a:off x="4572000" y="2997200"/>
            <a:ext cx="1588" cy="1296988"/>
          </a:xfrm>
          <a:prstGeom prst="curvedConnector3">
            <a:avLst>
              <a:gd name="adj1" fmla="val -293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6" name="AutoShape 44"/>
          <p:cNvCxnSpPr>
            <a:cxnSpLocks noChangeShapeType="1"/>
            <a:stCxn id="59429" idx="0"/>
            <a:endCxn id="59427" idx="0"/>
          </p:cNvCxnSpPr>
          <p:nvPr/>
        </p:nvCxnSpPr>
        <p:spPr bwMode="auto">
          <a:xfrm rot="5400000" flipV="1">
            <a:off x="5868194" y="2997994"/>
            <a:ext cx="1588" cy="1295400"/>
          </a:xfrm>
          <a:prstGeom prst="curvedConnector3">
            <a:avLst>
              <a:gd name="adj1" fmla="val -30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7" name="AutoShape 45"/>
          <p:cNvCxnSpPr>
            <a:cxnSpLocks noChangeShapeType="1"/>
            <a:stCxn id="59424" idx="4"/>
            <a:endCxn id="59428" idx="4"/>
          </p:cNvCxnSpPr>
          <p:nvPr/>
        </p:nvCxnSpPr>
        <p:spPr bwMode="auto">
          <a:xfrm rot="16200000" flipH="1">
            <a:off x="3924300" y="3286125"/>
            <a:ext cx="1588" cy="12969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8" name="AutoShape 46"/>
          <p:cNvCxnSpPr>
            <a:cxnSpLocks noChangeShapeType="1"/>
            <a:stCxn id="59428" idx="4"/>
            <a:endCxn id="59426" idx="4"/>
          </p:cNvCxnSpPr>
          <p:nvPr/>
        </p:nvCxnSpPr>
        <p:spPr bwMode="auto">
          <a:xfrm rot="16200000" flipH="1">
            <a:off x="5220494" y="3286919"/>
            <a:ext cx="1588" cy="12954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39" name="AutoShape 47"/>
          <p:cNvCxnSpPr>
            <a:cxnSpLocks noChangeShapeType="1"/>
            <a:stCxn id="59428" idx="4"/>
            <a:endCxn id="59427" idx="4"/>
          </p:cNvCxnSpPr>
          <p:nvPr/>
        </p:nvCxnSpPr>
        <p:spPr bwMode="auto">
          <a:xfrm rot="16200000" flipH="1">
            <a:off x="5544344" y="2963069"/>
            <a:ext cx="1588" cy="1943100"/>
          </a:xfrm>
          <a:prstGeom prst="curvedConnector3">
            <a:avLst>
              <a:gd name="adj1" fmla="val 32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40" name="Text Box 48"/>
          <p:cNvSpPr txBox="1">
            <a:spLocks noChangeArrowheads="1"/>
          </p:cNvSpPr>
          <p:nvPr/>
        </p:nvSpPr>
        <p:spPr bwMode="auto">
          <a:xfrm>
            <a:off x="2771775" y="3141663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(f)</a:t>
            </a:r>
          </a:p>
        </p:txBody>
      </p:sp>
      <p:sp>
        <p:nvSpPr>
          <p:cNvPr id="59441" name="Text Box 49"/>
          <p:cNvSpPr txBox="1">
            <a:spLocks noChangeArrowheads="1"/>
          </p:cNvSpPr>
          <p:nvPr/>
        </p:nvSpPr>
        <p:spPr bwMode="auto">
          <a:xfrm>
            <a:off x="3708400" y="3357563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59442" name="Text Box 50"/>
          <p:cNvSpPr txBox="1">
            <a:spLocks noChangeArrowheads="1"/>
          </p:cNvSpPr>
          <p:nvPr/>
        </p:nvSpPr>
        <p:spPr bwMode="auto">
          <a:xfrm>
            <a:off x="34210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9443" name="Text Box 51"/>
          <p:cNvSpPr txBox="1">
            <a:spLocks noChangeArrowheads="1"/>
          </p:cNvSpPr>
          <p:nvPr/>
        </p:nvSpPr>
        <p:spPr bwMode="auto">
          <a:xfrm>
            <a:off x="40687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44" name="Text Box 52"/>
          <p:cNvSpPr txBox="1">
            <a:spLocks noChangeArrowheads="1"/>
          </p:cNvSpPr>
          <p:nvPr/>
        </p:nvSpPr>
        <p:spPr bwMode="auto">
          <a:xfrm>
            <a:off x="4716463" y="3429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9445" name="Text Box 53"/>
          <p:cNvSpPr txBox="1">
            <a:spLocks noChangeArrowheads="1"/>
          </p:cNvSpPr>
          <p:nvPr/>
        </p:nvSpPr>
        <p:spPr bwMode="auto">
          <a:xfrm>
            <a:off x="5292725" y="34290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59446" name="Text Box 54"/>
          <p:cNvSpPr txBox="1">
            <a:spLocks noChangeArrowheads="1"/>
          </p:cNvSpPr>
          <p:nvPr/>
        </p:nvSpPr>
        <p:spPr bwMode="auto">
          <a:xfrm>
            <a:off x="6013450" y="34290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9447" name="Text Box 55"/>
          <p:cNvSpPr txBox="1">
            <a:spLocks noChangeArrowheads="1"/>
          </p:cNvSpPr>
          <p:nvPr/>
        </p:nvSpPr>
        <p:spPr bwMode="auto">
          <a:xfrm>
            <a:off x="4429125" y="31416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9448" name="Text Box 56"/>
          <p:cNvSpPr txBox="1">
            <a:spLocks noChangeArrowheads="1"/>
          </p:cNvSpPr>
          <p:nvPr/>
        </p:nvSpPr>
        <p:spPr bwMode="auto">
          <a:xfrm>
            <a:off x="5724525" y="31416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59449" name="Text Box 57"/>
          <p:cNvSpPr txBox="1">
            <a:spLocks noChangeArrowheads="1"/>
          </p:cNvSpPr>
          <p:nvPr/>
        </p:nvSpPr>
        <p:spPr bwMode="auto">
          <a:xfrm>
            <a:off x="3779838" y="38608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9450" name="Text Box 58"/>
          <p:cNvSpPr txBox="1">
            <a:spLocks noChangeArrowheads="1"/>
          </p:cNvSpPr>
          <p:nvPr/>
        </p:nvSpPr>
        <p:spPr bwMode="auto">
          <a:xfrm>
            <a:off x="5076825" y="38608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9451" name="Text Box 59"/>
          <p:cNvSpPr txBox="1">
            <a:spLocks noChangeArrowheads="1"/>
          </p:cNvSpPr>
          <p:nvPr/>
        </p:nvSpPr>
        <p:spPr bwMode="auto">
          <a:xfrm>
            <a:off x="5508625" y="41497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52" name="Oval 60"/>
          <p:cNvSpPr>
            <a:spLocks noChangeArrowheads="1"/>
          </p:cNvSpPr>
          <p:nvPr/>
        </p:nvSpPr>
        <p:spPr bwMode="auto">
          <a:xfrm>
            <a:off x="3132138" y="53721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∞</a:t>
            </a:r>
          </a:p>
        </p:txBody>
      </p:sp>
      <p:sp>
        <p:nvSpPr>
          <p:cNvPr id="59453" name="Oval 61"/>
          <p:cNvSpPr>
            <a:spLocks noChangeArrowheads="1"/>
          </p:cNvSpPr>
          <p:nvPr/>
        </p:nvSpPr>
        <p:spPr bwMode="auto">
          <a:xfrm>
            <a:off x="3779838" y="53721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0</a:t>
            </a:r>
          </a:p>
        </p:txBody>
      </p:sp>
      <p:sp>
        <p:nvSpPr>
          <p:cNvPr id="59454" name="Oval 62"/>
          <p:cNvSpPr>
            <a:spLocks noChangeArrowheads="1"/>
          </p:cNvSpPr>
          <p:nvPr/>
        </p:nvSpPr>
        <p:spPr bwMode="auto">
          <a:xfrm>
            <a:off x="5724525" y="53721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9455" name="Oval 63"/>
          <p:cNvSpPr>
            <a:spLocks noChangeArrowheads="1"/>
          </p:cNvSpPr>
          <p:nvPr/>
        </p:nvSpPr>
        <p:spPr bwMode="auto">
          <a:xfrm>
            <a:off x="6372225" y="53721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9456" name="Oval 64"/>
          <p:cNvSpPr>
            <a:spLocks noChangeArrowheads="1"/>
          </p:cNvSpPr>
          <p:nvPr/>
        </p:nvSpPr>
        <p:spPr bwMode="auto">
          <a:xfrm>
            <a:off x="4429125" y="53721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57" name="Oval 65"/>
          <p:cNvSpPr>
            <a:spLocks noChangeArrowheads="1"/>
          </p:cNvSpPr>
          <p:nvPr/>
        </p:nvSpPr>
        <p:spPr bwMode="auto">
          <a:xfrm>
            <a:off x="5076825" y="5372100"/>
            <a:ext cx="288925" cy="2889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cxnSp>
        <p:nvCxnSpPr>
          <p:cNvPr id="59458" name="AutoShape 66"/>
          <p:cNvCxnSpPr>
            <a:cxnSpLocks noChangeShapeType="1"/>
            <a:stCxn id="59452" idx="6"/>
            <a:endCxn id="59453" idx="2"/>
          </p:cNvCxnSpPr>
          <p:nvPr/>
        </p:nvCxnSpPr>
        <p:spPr bwMode="auto">
          <a:xfrm>
            <a:off x="3421063" y="55165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59" name="AutoShape 67"/>
          <p:cNvCxnSpPr>
            <a:cxnSpLocks noChangeShapeType="1"/>
            <a:stCxn id="59453" idx="6"/>
            <a:endCxn id="59456" idx="2"/>
          </p:cNvCxnSpPr>
          <p:nvPr/>
        </p:nvCxnSpPr>
        <p:spPr bwMode="auto">
          <a:xfrm>
            <a:off x="4068763" y="5516563"/>
            <a:ext cx="360362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0" name="AutoShape 68"/>
          <p:cNvCxnSpPr>
            <a:cxnSpLocks noChangeShapeType="1"/>
            <a:stCxn id="59456" idx="6"/>
            <a:endCxn id="59457" idx="2"/>
          </p:cNvCxnSpPr>
          <p:nvPr/>
        </p:nvCxnSpPr>
        <p:spPr bwMode="auto">
          <a:xfrm>
            <a:off x="4718050" y="5516563"/>
            <a:ext cx="358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1" name="AutoShape 69"/>
          <p:cNvCxnSpPr>
            <a:cxnSpLocks noChangeShapeType="1"/>
            <a:stCxn id="59457" idx="6"/>
            <a:endCxn id="59454" idx="2"/>
          </p:cNvCxnSpPr>
          <p:nvPr/>
        </p:nvCxnSpPr>
        <p:spPr bwMode="auto">
          <a:xfrm>
            <a:off x="5365750" y="5516563"/>
            <a:ext cx="358775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2" name="AutoShape 70"/>
          <p:cNvCxnSpPr>
            <a:cxnSpLocks noChangeShapeType="1"/>
            <a:stCxn id="59454" idx="6"/>
            <a:endCxn id="59455" idx="2"/>
          </p:cNvCxnSpPr>
          <p:nvPr/>
        </p:nvCxnSpPr>
        <p:spPr bwMode="auto">
          <a:xfrm>
            <a:off x="6013450" y="5516563"/>
            <a:ext cx="358775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3" name="AutoShape 71"/>
          <p:cNvCxnSpPr>
            <a:cxnSpLocks noChangeShapeType="1"/>
            <a:stCxn id="59453" idx="0"/>
            <a:endCxn id="59457" idx="0"/>
          </p:cNvCxnSpPr>
          <p:nvPr/>
        </p:nvCxnSpPr>
        <p:spPr bwMode="auto">
          <a:xfrm rot="5400000" flipV="1">
            <a:off x="4572000" y="4724400"/>
            <a:ext cx="1588" cy="1296988"/>
          </a:xfrm>
          <a:prstGeom prst="curvedConnector3">
            <a:avLst>
              <a:gd name="adj1" fmla="val -29300000"/>
            </a:avLst>
          </a:prstGeom>
          <a:noFill/>
          <a:ln w="38100">
            <a:solidFill>
              <a:srgbClr val="3366FF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4" name="AutoShape 72"/>
          <p:cNvCxnSpPr>
            <a:cxnSpLocks noChangeShapeType="1"/>
            <a:stCxn id="59457" idx="0"/>
            <a:endCxn id="59455" idx="0"/>
          </p:cNvCxnSpPr>
          <p:nvPr/>
        </p:nvCxnSpPr>
        <p:spPr bwMode="auto">
          <a:xfrm rot="5400000" flipV="1">
            <a:off x="5868194" y="4725194"/>
            <a:ext cx="1588" cy="1295400"/>
          </a:xfrm>
          <a:prstGeom prst="curvedConnector3">
            <a:avLst>
              <a:gd name="adj1" fmla="val -30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5" name="AutoShape 73"/>
          <p:cNvCxnSpPr>
            <a:cxnSpLocks noChangeShapeType="1"/>
            <a:stCxn id="59452" idx="4"/>
            <a:endCxn id="59456" idx="4"/>
          </p:cNvCxnSpPr>
          <p:nvPr/>
        </p:nvCxnSpPr>
        <p:spPr bwMode="auto">
          <a:xfrm rot="16200000" flipH="1">
            <a:off x="3924300" y="5013325"/>
            <a:ext cx="1588" cy="12969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6" name="AutoShape 74"/>
          <p:cNvCxnSpPr>
            <a:cxnSpLocks noChangeShapeType="1"/>
            <a:stCxn id="59456" idx="4"/>
            <a:endCxn id="59454" idx="4"/>
          </p:cNvCxnSpPr>
          <p:nvPr/>
        </p:nvCxnSpPr>
        <p:spPr bwMode="auto">
          <a:xfrm rot="16200000" flipH="1">
            <a:off x="5220494" y="5014119"/>
            <a:ext cx="1588" cy="12954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67" name="AutoShape 75"/>
          <p:cNvCxnSpPr>
            <a:cxnSpLocks noChangeShapeType="1"/>
            <a:stCxn id="59456" idx="4"/>
            <a:endCxn id="59455" idx="4"/>
          </p:cNvCxnSpPr>
          <p:nvPr/>
        </p:nvCxnSpPr>
        <p:spPr bwMode="auto">
          <a:xfrm rot="16200000" flipH="1">
            <a:off x="5544344" y="4690269"/>
            <a:ext cx="1588" cy="1943100"/>
          </a:xfrm>
          <a:prstGeom prst="curvedConnector3">
            <a:avLst>
              <a:gd name="adj1" fmla="val 32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68" name="Text Box 76"/>
          <p:cNvSpPr txBox="1">
            <a:spLocks noChangeArrowheads="1"/>
          </p:cNvSpPr>
          <p:nvPr/>
        </p:nvSpPr>
        <p:spPr bwMode="auto">
          <a:xfrm>
            <a:off x="2771775" y="4868863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(g)</a:t>
            </a:r>
          </a:p>
        </p:txBody>
      </p:sp>
      <p:sp>
        <p:nvSpPr>
          <p:cNvPr id="59469" name="Text Box 77"/>
          <p:cNvSpPr txBox="1">
            <a:spLocks noChangeArrowheads="1"/>
          </p:cNvSpPr>
          <p:nvPr/>
        </p:nvSpPr>
        <p:spPr bwMode="auto">
          <a:xfrm>
            <a:off x="3708400" y="5084763"/>
            <a:ext cx="433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59470" name="Text Box 78"/>
          <p:cNvSpPr txBox="1">
            <a:spLocks noChangeArrowheads="1"/>
          </p:cNvSpPr>
          <p:nvPr/>
        </p:nvSpPr>
        <p:spPr bwMode="auto">
          <a:xfrm>
            <a:off x="3421063" y="5156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59471" name="Text Box 79"/>
          <p:cNvSpPr txBox="1">
            <a:spLocks noChangeArrowheads="1"/>
          </p:cNvSpPr>
          <p:nvPr/>
        </p:nvSpPr>
        <p:spPr bwMode="auto">
          <a:xfrm>
            <a:off x="4068763" y="5156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  <p:sp>
        <p:nvSpPr>
          <p:cNvPr id="59472" name="Text Box 80"/>
          <p:cNvSpPr txBox="1">
            <a:spLocks noChangeArrowheads="1"/>
          </p:cNvSpPr>
          <p:nvPr/>
        </p:nvSpPr>
        <p:spPr bwMode="auto">
          <a:xfrm>
            <a:off x="4716463" y="51562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59473" name="Text Box 81"/>
          <p:cNvSpPr txBox="1">
            <a:spLocks noChangeArrowheads="1"/>
          </p:cNvSpPr>
          <p:nvPr/>
        </p:nvSpPr>
        <p:spPr bwMode="auto">
          <a:xfrm>
            <a:off x="5292725" y="51562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-1</a:t>
            </a:r>
          </a:p>
        </p:txBody>
      </p:sp>
      <p:sp>
        <p:nvSpPr>
          <p:cNvPr id="59474" name="Text Box 82"/>
          <p:cNvSpPr txBox="1">
            <a:spLocks noChangeArrowheads="1"/>
          </p:cNvSpPr>
          <p:nvPr/>
        </p:nvSpPr>
        <p:spPr bwMode="auto">
          <a:xfrm>
            <a:off x="6013450" y="51562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-2</a:t>
            </a:r>
          </a:p>
        </p:txBody>
      </p:sp>
      <p:sp>
        <p:nvSpPr>
          <p:cNvPr id="59475" name="Text Box 83"/>
          <p:cNvSpPr txBox="1">
            <a:spLocks noChangeArrowheads="1"/>
          </p:cNvSpPr>
          <p:nvPr/>
        </p:nvSpPr>
        <p:spPr bwMode="auto">
          <a:xfrm>
            <a:off x="4429125" y="48688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59476" name="Text Box 84"/>
          <p:cNvSpPr txBox="1">
            <a:spLocks noChangeArrowheads="1"/>
          </p:cNvSpPr>
          <p:nvPr/>
        </p:nvSpPr>
        <p:spPr bwMode="auto">
          <a:xfrm>
            <a:off x="5724525" y="486886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59477" name="Text Box 85"/>
          <p:cNvSpPr txBox="1">
            <a:spLocks noChangeArrowheads="1"/>
          </p:cNvSpPr>
          <p:nvPr/>
        </p:nvSpPr>
        <p:spPr bwMode="auto">
          <a:xfrm>
            <a:off x="3779838" y="5588000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59478" name="Text Box 86"/>
          <p:cNvSpPr txBox="1">
            <a:spLocks noChangeArrowheads="1"/>
          </p:cNvSpPr>
          <p:nvPr/>
        </p:nvSpPr>
        <p:spPr bwMode="auto">
          <a:xfrm>
            <a:off x="5076825" y="5588000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59479" name="Text Box 87"/>
          <p:cNvSpPr txBox="1">
            <a:spLocks noChangeArrowheads="1"/>
          </p:cNvSpPr>
          <p:nvPr/>
        </p:nvSpPr>
        <p:spPr bwMode="auto">
          <a:xfrm>
            <a:off x="5508625" y="5876925"/>
            <a:ext cx="287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97929-3773-4C00-962E-3B616944C467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Dijkstra</a:t>
            </a:r>
            <a:r>
              <a:rPr lang="zh-TW" altLang="en-US" b="1"/>
              <a:t>演算法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僅能處理無負邊的圖。</a:t>
            </a:r>
          </a:p>
          <a:p>
            <a:endParaRPr lang="zh-TW" altLang="en-US"/>
          </a:p>
          <a:p>
            <a:r>
              <a:rPr lang="zh-TW" altLang="en-US"/>
              <a:t>比</a:t>
            </a:r>
            <a:r>
              <a:rPr lang="en-US" altLang="zh-TW"/>
              <a:t>Bellman-ford</a:t>
            </a:r>
            <a:r>
              <a:rPr lang="zh-TW" altLang="en-US"/>
              <a:t>演算法快，也是藉由挑選特定順序來做</a:t>
            </a:r>
            <a:r>
              <a:rPr lang="en-US" altLang="zh-TW"/>
              <a:t>Relaxation</a:t>
            </a:r>
            <a:r>
              <a:rPr lang="zh-TW" altLang="en-US"/>
              <a:t>來達成目的。</a:t>
            </a:r>
          </a:p>
          <a:p>
            <a:endParaRPr lang="zh-TW" altLang="en-US"/>
          </a:p>
          <a:p>
            <a:r>
              <a:rPr lang="zh-TW" altLang="en-US"/>
              <a:t>利用</a:t>
            </a:r>
            <a:r>
              <a:rPr lang="en-US" altLang="zh-TW"/>
              <a:t>Priority queue</a:t>
            </a:r>
            <a:r>
              <a:rPr lang="zh-TW" altLang="en-US"/>
              <a:t>來實做。</a:t>
            </a:r>
          </a:p>
          <a:p>
            <a:endParaRPr lang="zh-TW" altLang="en-US"/>
          </a:p>
          <a:p>
            <a:r>
              <a:rPr lang="zh-TW" altLang="en-US"/>
              <a:t>主要關鍵想法：利用收斂性質。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231F-F521-4EA8-9CE4-B0C6F18B89F9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Dijkstra</a:t>
            </a:r>
            <a:r>
              <a:rPr lang="zh-TW" altLang="en-US" b="1"/>
              <a:t>演算法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Q: Priority queue with d as the key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Dijkstra(G,w,s)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Initialize-Single-Source(G,s)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Q=V[G]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</a:t>
            </a:r>
            <a:r>
              <a:rPr lang="en-US" altLang="zh-TW" sz="2400" b="1">
                <a:latin typeface="Courier New" pitchFamily="49" charset="0"/>
              </a:rPr>
              <a:t>while</a:t>
            </a:r>
            <a:r>
              <a:rPr lang="en-US" altLang="zh-TW" sz="2400">
                <a:latin typeface="Courier New" pitchFamily="49" charset="0"/>
              </a:rPr>
              <a:t> Q is not empty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u=Extract-Min(Q)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   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each v</a:t>
            </a:r>
            <a:r>
              <a:rPr lang="en-US" altLang="zh-TW" sz="240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 sz="2400">
                <a:latin typeface="Courier New" pitchFamily="49" charset="0"/>
              </a:rPr>
              <a:t>adj[u]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	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Relax(u,v,w)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  <a:endParaRPr lang="en-US" altLang="zh-TW" sz="2400"/>
          </a:p>
          <a:p>
            <a:pPr>
              <a:buFontTx/>
              <a:buNone/>
            </a:pP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F18E-F4B7-45D8-8560-3D1C8C72F122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Dijkstra</a:t>
            </a:r>
            <a:r>
              <a:rPr lang="zh-TW" altLang="en-US" b="1"/>
              <a:t>演算法操作範例</a:t>
            </a:r>
          </a:p>
        </p:txBody>
      </p:sp>
      <p:grpSp>
        <p:nvGrpSpPr>
          <p:cNvPr id="40157" name="Group 221"/>
          <p:cNvGrpSpPr>
            <a:grpSpLocks/>
          </p:cNvGrpSpPr>
          <p:nvPr/>
        </p:nvGrpSpPr>
        <p:grpSpPr bwMode="auto">
          <a:xfrm>
            <a:off x="900113" y="2060575"/>
            <a:ext cx="7848600" cy="2611438"/>
            <a:chOff x="1157" y="1934"/>
            <a:chExt cx="3402" cy="1055"/>
          </a:xfrm>
        </p:grpSpPr>
        <p:sp>
          <p:nvSpPr>
            <p:cNvPr id="39940" name="Oval 4"/>
            <p:cNvSpPr>
              <a:spLocks noChangeArrowheads="1"/>
            </p:cNvSpPr>
            <p:nvPr/>
          </p:nvSpPr>
          <p:spPr bwMode="auto">
            <a:xfrm>
              <a:off x="1338" y="2433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39941" name="Oval 5"/>
            <p:cNvSpPr>
              <a:spLocks noChangeArrowheads="1"/>
            </p:cNvSpPr>
            <p:nvPr/>
          </p:nvSpPr>
          <p:spPr bwMode="auto">
            <a:xfrm>
              <a:off x="1747" y="2115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39942" name="Oval 6"/>
            <p:cNvSpPr>
              <a:spLocks noChangeArrowheads="1"/>
            </p:cNvSpPr>
            <p:nvPr/>
          </p:nvSpPr>
          <p:spPr bwMode="auto">
            <a:xfrm>
              <a:off x="2382" y="2115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auto">
            <a:xfrm>
              <a:off x="1747" y="2705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auto">
            <a:xfrm>
              <a:off x="2382" y="2705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cxnSp>
          <p:nvCxnSpPr>
            <p:cNvPr id="39945" name="AutoShape 9"/>
            <p:cNvCxnSpPr>
              <a:cxnSpLocks noChangeShapeType="1"/>
              <a:stCxn id="39940" idx="0"/>
              <a:endCxn id="39941" idx="2"/>
            </p:cNvCxnSpPr>
            <p:nvPr/>
          </p:nvCxnSpPr>
          <p:spPr bwMode="auto">
            <a:xfrm flipV="1">
              <a:off x="1429" y="2206"/>
              <a:ext cx="318" cy="22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47" name="AutoShape 11"/>
            <p:cNvCxnSpPr>
              <a:cxnSpLocks noChangeShapeType="1"/>
              <a:stCxn id="39940" idx="4"/>
              <a:endCxn id="39943" idx="2"/>
            </p:cNvCxnSpPr>
            <p:nvPr/>
          </p:nvCxnSpPr>
          <p:spPr bwMode="auto">
            <a:xfrm>
              <a:off x="1429" y="2615"/>
              <a:ext cx="318" cy="1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49" name="AutoShape 13"/>
            <p:cNvCxnSpPr>
              <a:cxnSpLocks noChangeShapeType="1"/>
              <a:stCxn id="39941" idx="7"/>
              <a:endCxn id="39942" idx="1"/>
            </p:cNvCxnSpPr>
            <p:nvPr/>
          </p:nvCxnSpPr>
          <p:spPr bwMode="auto">
            <a:xfrm>
              <a:off x="1902" y="2142"/>
              <a:ext cx="50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0" name="AutoShape 14"/>
            <p:cNvCxnSpPr>
              <a:cxnSpLocks noChangeShapeType="1"/>
              <a:stCxn id="39943" idx="5"/>
              <a:endCxn id="39944" idx="3"/>
            </p:cNvCxnSpPr>
            <p:nvPr/>
          </p:nvCxnSpPr>
          <p:spPr bwMode="auto">
            <a:xfrm>
              <a:off x="1902" y="2860"/>
              <a:ext cx="50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1" name="AutoShape 15"/>
            <p:cNvCxnSpPr>
              <a:cxnSpLocks noChangeShapeType="1"/>
              <a:stCxn id="39941" idx="3"/>
              <a:endCxn id="39943" idx="1"/>
            </p:cNvCxnSpPr>
            <p:nvPr/>
          </p:nvCxnSpPr>
          <p:spPr bwMode="auto">
            <a:xfrm>
              <a:off x="1774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3" name="AutoShape 17"/>
            <p:cNvCxnSpPr>
              <a:cxnSpLocks noChangeShapeType="1"/>
              <a:stCxn id="39943" idx="7"/>
              <a:endCxn id="39941" idx="5"/>
            </p:cNvCxnSpPr>
            <p:nvPr/>
          </p:nvCxnSpPr>
          <p:spPr bwMode="auto">
            <a:xfrm flipV="1">
              <a:off x="1902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4" name="AutoShape 18"/>
            <p:cNvCxnSpPr>
              <a:cxnSpLocks noChangeShapeType="1"/>
              <a:stCxn id="39942" idx="5"/>
              <a:endCxn id="39944" idx="7"/>
            </p:cNvCxnSpPr>
            <p:nvPr/>
          </p:nvCxnSpPr>
          <p:spPr bwMode="auto">
            <a:xfrm>
              <a:off x="2537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5" name="AutoShape 19"/>
            <p:cNvCxnSpPr>
              <a:cxnSpLocks noChangeShapeType="1"/>
              <a:stCxn id="39944" idx="1"/>
              <a:endCxn id="39942" idx="3"/>
            </p:cNvCxnSpPr>
            <p:nvPr/>
          </p:nvCxnSpPr>
          <p:spPr bwMode="auto">
            <a:xfrm flipV="1">
              <a:off x="2409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6" name="AutoShape 20"/>
            <p:cNvCxnSpPr>
              <a:cxnSpLocks noChangeShapeType="1"/>
              <a:stCxn id="39944" idx="2"/>
              <a:endCxn id="39940" idx="6"/>
            </p:cNvCxnSpPr>
            <p:nvPr/>
          </p:nvCxnSpPr>
          <p:spPr bwMode="auto">
            <a:xfrm flipH="1" flipV="1">
              <a:off x="1520" y="2524"/>
              <a:ext cx="862" cy="2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957" name="AutoShape 21"/>
            <p:cNvCxnSpPr>
              <a:cxnSpLocks noChangeShapeType="1"/>
              <a:stCxn id="39943" idx="6"/>
              <a:endCxn id="39942" idx="2"/>
            </p:cNvCxnSpPr>
            <p:nvPr/>
          </p:nvCxnSpPr>
          <p:spPr bwMode="auto">
            <a:xfrm flipV="1">
              <a:off x="1929" y="2206"/>
              <a:ext cx="453" cy="5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58" name="Text Box 22"/>
            <p:cNvSpPr txBox="1">
              <a:spLocks noChangeArrowheads="1"/>
            </p:cNvSpPr>
            <p:nvPr/>
          </p:nvSpPr>
          <p:spPr bwMode="auto">
            <a:xfrm>
              <a:off x="1338" y="2160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39959" name="Text Box 23"/>
            <p:cNvSpPr txBox="1">
              <a:spLocks noChangeArrowheads="1"/>
            </p:cNvSpPr>
            <p:nvPr/>
          </p:nvSpPr>
          <p:spPr bwMode="auto">
            <a:xfrm>
              <a:off x="1384" y="2659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9960" name="Text Box 24"/>
            <p:cNvSpPr txBox="1">
              <a:spLocks noChangeArrowheads="1"/>
            </p:cNvSpPr>
            <p:nvPr/>
          </p:nvSpPr>
          <p:spPr bwMode="auto">
            <a:xfrm>
              <a:off x="2019" y="1934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39961" name="Text Box 25"/>
            <p:cNvSpPr txBox="1">
              <a:spLocks noChangeArrowheads="1"/>
            </p:cNvSpPr>
            <p:nvPr/>
          </p:nvSpPr>
          <p:spPr bwMode="auto">
            <a:xfrm>
              <a:off x="1611" y="2342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9962" name="Text Box 26"/>
            <p:cNvSpPr txBox="1">
              <a:spLocks noChangeArrowheads="1"/>
            </p:cNvSpPr>
            <p:nvPr/>
          </p:nvSpPr>
          <p:spPr bwMode="auto">
            <a:xfrm>
              <a:off x="1883" y="2342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9963" name="Text Box 27"/>
            <p:cNvSpPr txBox="1">
              <a:spLocks noChangeArrowheads="1"/>
            </p:cNvSpPr>
            <p:nvPr/>
          </p:nvSpPr>
          <p:spPr bwMode="auto">
            <a:xfrm>
              <a:off x="2019" y="2841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9964" name="Text Box 28"/>
            <p:cNvSpPr txBox="1">
              <a:spLocks noChangeArrowheads="1"/>
            </p:cNvSpPr>
            <p:nvPr/>
          </p:nvSpPr>
          <p:spPr bwMode="auto">
            <a:xfrm>
              <a:off x="2110" y="2569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39965" name="Text Box 29"/>
            <p:cNvSpPr txBox="1">
              <a:spLocks noChangeArrowheads="1"/>
            </p:cNvSpPr>
            <p:nvPr/>
          </p:nvSpPr>
          <p:spPr bwMode="auto">
            <a:xfrm>
              <a:off x="2064" y="2251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39966" name="Text Box 30"/>
            <p:cNvSpPr txBox="1">
              <a:spLocks noChangeArrowheads="1"/>
            </p:cNvSpPr>
            <p:nvPr/>
          </p:nvSpPr>
          <p:spPr bwMode="auto">
            <a:xfrm>
              <a:off x="2246" y="2433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9967" name="Text Box 31"/>
            <p:cNvSpPr txBox="1">
              <a:spLocks noChangeArrowheads="1"/>
            </p:cNvSpPr>
            <p:nvPr/>
          </p:nvSpPr>
          <p:spPr bwMode="auto">
            <a:xfrm>
              <a:off x="2518" y="2387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9994" name="Text Box 58"/>
            <p:cNvSpPr txBox="1">
              <a:spLocks noChangeArrowheads="1"/>
            </p:cNvSpPr>
            <p:nvPr/>
          </p:nvSpPr>
          <p:spPr bwMode="auto">
            <a:xfrm>
              <a:off x="1338" y="1979"/>
              <a:ext cx="409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(a)</a:t>
              </a:r>
            </a:p>
          </p:txBody>
        </p:sp>
        <p:sp>
          <p:nvSpPr>
            <p:cNvPr id="39995" name="Oval 59"/>
            <p:cNvSpPr>
              <a:spLocks noChangeArrowheads="1"/>
            </p:cNvSpPr>
            <p:nvPr/>
          </p:nvSpPr>
          <p:spPr bwMode="auto">
            <a:xfrm>
              <a:off x="3061" y="2433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39996" name="Oval 60"/>
            <p:cNvSpPr>
              <a:spLocks noChangeArrowheads="1"/>
            </p:cNvSpPr>
            <p:nvPr/>
          </p:nvSpPr>
          <p:spPr bwMode="auto">
            <a:xfrm>
              <a:off x="3470" y="2115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39997" name="Oval 61"/>
            <p:cNvSpPr>
              <a:spLocks noChangeArrowheads="1"/>
            </p:cNvSpPr>
            <p:nvPr/>
          </p:nvSpPr>
          <p:spPr bwMode="auto">
            <a:xfrm>
              <a:off x="4105" y="2115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sp>
          <p:nvSpPr>
            <p:cNvPr id="39998" name="Oval 62"/>
            <p:cNvSpPr>
              <a:spLocks noChangeArrowheads="1"/>
            </p:cNvSpPr>
            <p:nvPr/>
          </p:nvSpPr>
          <p:spPr bwMode="auto">
            <a:xfrm>
              <a:off x="3470" y="2705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9999" name="Oval 63"/>
            <p:cNvSpPr>
              <a:spLocks noChangeArrowheads="1"/>
            </p:cNvSpPr>
            <p:nvPr/>
          </p:nvSpPr>
          <p:spPr bwMode="auto">
            <a:xfrm>
              <a:off x="4105" y="2705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∞</a:t>
              </a:r>
            </a:p>
          </p:txBody>
        </p:sp>
        <p:cxnSp>
          <p:nvCxnSpPr>
            <p:cNvPr id="40000" name="AutoShape 64"/>
            <p:cNvCxnSpPr>
              <a:cxnSpLocks noChangeShapeType="1"/>
              <a:stCxn id="39995" idx="0"/>
              <a:endCxn id="39996" idx="2"/>
            </p:cNvCxnSpPr>
            <p:nvPr/>
          </p:nvCxnSpPr>
          <p:spPr bwMode="auto">
            <a:xfrm flipV="1">
              <a:off x="3152" y="2206"/>
              <a:ext cx="318" cy="227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1" name="AutoShape 65"/>
            <p:cNvCxnSpPr>
              <a:cxnSpLocks noChangeShapeType="1"/>
              <a:stCxn id="39995" idx="4"/>
              <a:endCxn id="39998" idx="2"/>
            </p:cNvCxnSpPr>
            <p:nvPr/>
          </p:nvCxnSpPr>
          <p:spPr bwMode="auto">
            <a:xfrm>
              <a:off x="3152" y="2615"/>
              <a:ext cx="318" cy="181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2" name="AutoShape 66"/>
            <p:cNvCxnSpPr>
              <a:cxnSpLocks noChangeShapeType="1"/>
              <a:stCxn id="39996" idx="7"/>
              <a:endCxn id="39997" idx="1"/>
            </p:cNvCxnSpPr>
            <p:nvPr/>
          </p:nvCxnSpPr>
          <p:spPr bwMode="auto">
            <a:xfrm>
              <a:off x="3625" y="2142"/>
              <a:ext cx="50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3" name="AutoShape 67"/>
            <p:cNvCxnSpPr>
              <a:cxnSpLocks noChangeShapeType="1"/>
              <a:stCxn id="39998" idx="5"/>
              <a:endCxn id="39999" idx="3"/>
            </p:cNvCxnSpPr>
            <p:nvPr/>
          </p:nvCxnSpPr>
          <p:spPr bwMode="auto">
            <a:xfrm>
              <a:off x="3625" y="2860"/>
              <a:ext cx="50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4" name="AutoShape 68"/>
            <p:cNvCxnSpPr>
              <a:cxnSpLocks noChangeShapeType="1"/>
              <a:stCxn id="39996" idx="3"/>
              <a:endCxn id="39998" idx="1"/>
            </p:cNvCxnSpPr>
            <p:nvPr/>
          </p:nvCxnSpPr>
          <p:spPr bwMode="auto">
            <a:xfrm>
              <a:off x="3497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5" name="AutoShape 69"/>
            <p:cNvCxnSpPr>
              <a:cxnSpLocks noChangeShapeType="1"/>
              <a:stCxn id="39998" idx="7"/>
              <a:endCxn id="39996" idx="5"/>
            </p:cNvCxnSpPr>
            <p:nvPr/>
          </p:nvCxnSpPr>
          <p:spPr bwMode="auto">
            <a:xfrm flipV="1">
              <a:off x="3625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6" name="AutoShape 70"/>
            <p:cNvCxnSpPr>
              <a:cxnSpLocks noChangeShapeType="1"/>
              <a:stCxn id="39997" idx="5"/>
              <a:endCxn id="39999" idx="7"/>
            </p:cNvCxnSpPr>
            <p:nvPr/>
          </p:nvCxnSpPr>
          <p:spPr bwMode="auto">
            <a:xfrm>
              <a:off x="4260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7" name="AutoShape 71"/>
            <p:cNvCxnSpPr>
              <a:cxnSpLocks noChangeShapeType="1"/>
              <a:stCxn id="39999" idx="1"/>
              <a:endCxn id="39997" idx="3"/>
            </p:cNvCxnSpPr>
            <p:nvPr/>
          </p:nvCxnSpPr>
          <p:spPr bwMode="auto">
            <a:xfrm flipV="1">
              <a:off x="4132" y="2270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8" name="AutoShape 72"/>
            <p:cNvCxnSpPr>
              <a:cxnSpLocks noChangeShapeType="1"/>
              <a:stCxn id="39999" idx="2"/>
              <a:endCxn id="39995" idx="6"/>
            </p:cNvCxnSpPr>
            <p:nvPr/>
          </p:nvCxnSpPr>
          <p:spPr bwMode="auto">
            <a:xfrm flipH="1" flipV="1">
              <a:off x="3243" y="2524"/>
              <a:ext cx="862" cy="2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009" name="AutoShape 73"/>
            <p:cNvCxnSpPr>
              <a:cxnSpLocks noChangeShapeType="1"/>
              <a:stCxn id="39998" idx="6"/>
              <a:endCxn id="39997" idx="2"/>
            </p:cNvCxnSpPr>
            <p:nvPr/>
          </p:nvCxnSpPr>
          <p:spPr bwMode="auto">
            <a:xfrm flipV="1">
              <a:off x="3652" y="2206"/>
              <a:ext cx="453" cy="5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010" name="Text Box 74"/>
            <p:cNvSpPr txBox="1">
              <a:spLocks noChangeArrowheads="1"/>
            </p:cNvSpPr>
            <p:nvPr/>
          </p:nvSpPr>
          <p:spPr bwMode="auto">
            <a:xfrm>
              <a:off x="3061" y="2160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40011" name="Text Box 75"/>
            <p:cNvSpPr txBox="1">
              <a:spLocks noChangeArrowheads="1"/>
            </p:cNvSpPr>
            <p:nvPr/>
          </p:nvSpPr>
          <p:spPr bwMode="auto">
            <a:xfrm>
              <a:off x="3107" y="2659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40012" name="Text Box 76"/>
            <p:cNvSpPr txBox="1">
              <a:spLocks noChangeArrowheads="1"/>
            </p:cNvSpPr>
            <p:nvPr/>
          </p:nvSpPr>
          <p:spPr bwMode="auto">
            <a:xfrm>
              <a:off x="3742" y="1934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0013" name="Text Box 77"/>
            <p:cNvSpPr txBox="1">
              <a:spLocks noChangeArrowheads="1"/>
            </p:cNvSpPr>
            <p:nvPr/>
          </p:nvSpPr>
          <p:spPr bwMode="auto">
            <a:xfrm>
              <a:off x="3334" y="2342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0014" name="Text Box 78"/>
            <p:cNvSpPr txBox="1">
              <a:spLocks noChangeArrowheads="1"/>
            </p:cNvSpPr>
            <p:nvPr/>
          </p:nvSpPr>
          <p:spPr bwMode="auto">
            <a:xfrm>
              <a:off x="3606" y="2342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40015" name="Text Box 79"/>
            <p:cNvSpPr txBox="1">
              <a:spLocks noChangeArrowheads="1"/>
            </p:cNvSpPr>
            <p:nvPr/>
          </p:nvSpPr>
          <p:spPr bwMode="auto">
            <a:xfrm>
              <a:off x="3742" y="2841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0016" name="Text Box 80"/>
            <p:cNvSpPr txBox="1">
              <a:spLocks noChangeArrowheads="1"/>
            </p:cNvSpPr>
            <p:nvPr/>
          </p:nvSpPr>
          <p:spPr bwMode="auto">
            <a:xfrm>
              <a:off x="3833" y="2569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40017" name="Text Box 81"/>
            <p:cNvSpPr txBox="1">
              <a:spLocks noChangeArrowheads="1"/>
            </p:cNvSpPr>
            <p:nvPr/>
          </p:nvSpPr>
          <p:spPr bwMode="auto">
            <a:xfrm>
              <a:off x="3787" y="2251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40018" name="Text Box 82"/>
            <p:cNvSpPr txBox="1">
              <a:spLocks noChangeArrowheads="1"/>
            </p:cNvSpPr>
            <p:nvPr/>
          </p:nvSpPr>
          <p:spPr bwMode="auto">
            <a:xfrm>
              <a:off x="3969" y="2433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40019" name="Text Box 83"/>
            <p:cNvSpPr txBox="1">
              <a:spLocks noChangeArrowheads="1"/>
            </p:cNvSpPr>
            <p:nvPr/>
          </p:nvSpPr>
          <p:spPr bwMode="auto">
            <a:xfrm>
              <a:off x="4241" y="2387"/>
              <a:ext cx="318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40020" name="Text Box 84"/>
            <p:cNvSpPr txBox="1">
              <a:spLocks noChangeArrowheads="1"/>
            </p:cNvSpPr>
            <p:nvPr/>
          </p:nvSpPr>
          <p:spPr bwMode="auto">
            <a:xfrm>
              <a:off x="3061" y="1979"/>
              <a:ext cx="409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(b)</a:t>
              </a:r>
            </a:p>
          </p:txBody>
        </p:sp>
        <p:sp>
          <p:nvSpPr>
            <p:cNvPr id="40151" name="Text Box 215"/>
            <p:cNvSpPr txBox="1">
              <a:spLocks noChangeArrowheads="1"/>
            </p:cNvSpPr>
            <p:nvPr/>
          </p:nvSpPr>
          <p:spPr bwMode="auto">
            <a:xfrm>
              <a:off x="1157" y="2387"/>
              <a:ext cx="182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40153" name="Text Box 217"/>
            <p:cNvSpPr txBox="1">
              <a:spLocks noChangeArrowheads="1"/>
            </p:cNvSpPr>
            <p:nvPr/>
          </p:nvSpPr>
          <p:spPr bwMode="auto">
            <a:xfrm>
              <a:off x="2880" y="2387"/>
              <a:ext cx="182" cy="1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88D-D16A-421C-9E29-148D7820D74B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Dijkstra</a:t>
            </a:r>
            <a:r>
              <a:rPr lang="zh-TW" altLang="en-US" b="1"/>
              <a:t>演算法操作範例</a:t>
            </a:r>
          </a:p>
        </p:txBody>
      </p:sp>
      <p:grpSp>
        <p:nvGrpSpPr>
          <p:cNvPr id="60528" name="Group 112"/>
          <p:cNvGrpSpPr>
            <a:grpSpLocks/>
          </p:cNvGrpSpPr>
          <p:nvPr/>
        </p:nvGrpSpPr>
        <p:grpSpPr bwMode="auto">
          <a:xfrm>
            <a:off x="684213" y="2565400"/>
            <a:ext cx="7632700" cy="2433638"/>
            <a:chOff x="839" y="1298"/>
            <a:chExt cx="3402" cy="1069"/>
          </a:xfrm>
        </p:grpSpPr>
        <p:sp>
          <p:nvSpPr>
            <p:cNvPr id="60420" name="Oval 4"/>
            <p:cNvSpPr>
              <a:spLocks noChangeArrowheads="1"/>
            </p:cNvSpPr>
            <p:nvPr/>
          </p:nvSpPr>
          <p:spPr bwMode="auto">
            <a:xfrm>
              <a:off x="2743" y="1798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0421" name="Oval 5"/>
            <p:cNvSpPr>
              <a:spLocks noChangeArrowheads="1"/>
            </p:cNvSpPr>
            <p:nvPr/>
          </p:nvSpPr>
          <p:spPr bwMode="auto">
            <a:xfrm>
              <a:off x="3152" y="1480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0422" name="Oval 6"/>
            <p:cNvSpPr>
              <a:spLocks noChangeArrowheads="1"/>
            </p:cNvSpPr>
            <p:nvPr/>
          </p:nvSpPr>
          <p:spPr bwMode="auto">
            <a:xfrm>
              <a:off x="3787" y="1480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60423" name="Oval 7"/>
            <p:cNvSpPr>
              <a:spLocks noChangeArrowheads="1"/>
            </p:cNvSpPr>
            <p:nvPr/>
          </p:nvSpPr>
          <p:spPr bwMode="auto">
            <a:xfrm>
              <a:off x="3152" y="207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424" name="Oval 8"/>
            <p:cNvSpPr>
              <a:spLocks noChangeArrowheads="1"/>
            </p:cNvSpPr>
            <p:nvPr/>
          </p:nvSpPr>
          <p:spPr bwMode="auto">
            <a:xfrm>
              <a:off x="3787" y="207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7</a:t>
              </a:r>
            </a:p>
          </p:txBody>
        </p:sp>
        <p:cxnSp>
          <p:nvCxnSpPr>
            <p:cNvPr id="60425" name="AutoShape 9"/>
            <p:cNvCxnSpPr>
              <a:cxnSpLocks noChangeShapeType="1"/>
              <a:stCxn id="60420" idx="0"/>
              <a:endCxn id="60421" idx="2"/>
            </p:cNvCxnSpPr>
            <p:nvPr/>
          </p:nvCxnSpPr>
          <p:spPr bwMode="auto">
            <a:xfrm flipV="1">
              <a:off x="2834" y="1571"/>
              <a:ext cx="318" cy="22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26" name="AutoShape 10"/>
            <p:cNvCxnSpPr>
              <a:cxnSpLocks noChangeShapeType="1"/>
              <a:stCxn id="60420" idx="4"/>
              <a:endCxn id="60423" idx="2"/>
            </p:cNvCxnSpPr>
            <p:nvPr/>
          </p:nvCxnSpPr>
          <p:spPr bwMode="auto">
            <a:xfrm>
              <a:off x="2834" y="1980"/>
              <a:ext cx="318" cy="181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27" name="AutoShape 11"/>
            <p:cNvCxnSpPr>
              <a:cxnSpLocks noChangeShapeType="1"/>
              <a:stCxn id="60421" idx="7"/>
              <a:endCxn id="60422" idx="1"/>
            </p:cNvCxnSpPr>
            <p:nvPr/>
          </p:nvCxnSpPr>
          <p:spPr bwMode="auto">
            <a:xfrm>
              <a:off x="3307" y="1507"/>
              <a:ext cx="50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28" name="AutoShape 12"/>
            <p:cNvCxnSpPr>
              <a:cxnSpLocks noChangeShapeType="1"/>
              <a:stCxn id="60423" idx="5"/>
              <a:endCxn id="60424" idx="3"/>
            </p:cNvCxnSpPr>
            <p:nvPr/>
          </p:nvCxnSpPr>
          <p:spPr bwMode="auto">
            <a:xfrm>
              <a:off x="3307" y="2225"/>
              <a:ext cx="507" cy="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29" name="AutoShape 13"/>
            <p:cNvCxnSpPr>
              <a:cxnSpLocks noChangeShapeType="1"/>
              <a:stCxn id="60421" idx="3"/>
              <a:endCxn id="60423" idx="1"/>
            </p:cNvCxnSpPr>
            <p:nvPr/>
          </p:nvCxnSpPr>
          <p:spPr bwMode="auto">
            <a:xfrm>
              <a:off x="3179" y="163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30" name="AutoShape 14"/>
            <p:cNvCxnSpPr>
              <a:cxnSpLocks noChangeShapeType="1"/>
              <a:stCxn id="60423" idx="7"/>
              <a:endCxn id="60421" idx="5"/>
            </p:cNvCxnSpPr>
            <p:nvPr/>
          </p:nvCxnSpPr>
          <p:spPr bwMode="auto">
            <a:xfrm flipV="1">
              <a:off x="3307" y="1635"/>
              <a:ext cx="0" cy="462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31" name="AutoShape 15"/>
            <p:cNvCxnSpPr>
              <a:cxnSpLocks noChangeShapeType="1"/>
              <a:stCxn id="60422" idx="5"/>
              <a:endCxn id="60424" idx="7"/>
            </p:cNvCxnSpPr>
            <p:nvPr/>
          </p:nvCxnSpPr>
          <p:spPr bwMode="auto">
            <a:xfrm>
              <a:off x="3942" y="163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32" name="AutoShape 16"/>
            <p:cNvCxnSpPr>
              <a:cxnSpLocks noChangeShapeType="1"/>
              <a:stCxn id="60424" idx="1"/>
              <a:endCxn id="60422" idx="3"/>
            </p:cNvCxnSpPr>
            <p:nvPr/>
          </p:nvCxnSpPr>
          <p:spPr bwMode="auto">
            <a:xfrm flipV="1">
              <a:off x="3814" y="1635"/>
              <a:ext cx="0" cy="462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33" name="AutoShape 17"/>
            <p:cNvCxnSpPr>
              <a:cxnSpLocks noChangeShapeType="1"/>
              <a:stCxn id="60424" idx="2"/>
              <a:endCxn id="60420" idx="6"/>
            </p:cNvCxnSpPr>
            <p:nvPr/>
          </p:nvCxnSpPr>
          <p:spPr bwMode="auto">
            <a:xfrm flipH="1" flipV="1">
              <a:off x="2925" y="1889"/>
              <a:ext cx="862" cy="2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434" name="AutoShape 18"/>
            <p:cNvCxnSpPr>
              <a:cxnSpLocks noChangeShapeType="1"/>
              <a:stCxn id="60423" idx="6"/>
              <a:endCxn id="60422" idx="2"/>
            </p:cNvCxnSpPr>
            <p:nvPr/>
          </p:nvCxnSpPr>
          <p:spPr bwMode="auto">
            <a:xfrm flipV="1">
              <a:off x="3334" y="1571"/>
              <a:ext cx="453" cy="5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0435" name="Text Box 19"/>
            <p:cNvSpPr txBox="1">
              <a:spLocks noChangeArrowheads="1"/>
            </p:cNvSpPr>
            <p:nvPr/>
          </p:nvSpPr>
          <p:spPr bwMode="auto">
            <a:xfrm>
              <a:off x="2743" y="1525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0436" name="Text Box 20"/>
            <p:cNvSpPr txBox="1">
              <a:spLocks noChangeArrowheads="1"/>
            </p:cNvSpPr>
            <p:nvPr/>
          </p:nvSpPr>
          <p:spPr bwMode="auto">
            <a:xfrm>
              <a:off x="2789" y="2024"/>
              <a:ext cx="181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437" name="Text Box 21"/>
            <p:cNvSpPr txBox="1">
              <a:spLocks noChangeArrowheads="1"/>
            </p:cNvSpPr>
            <p:nvPr/>
          </p:nvSpPr>
          <p:spPr bwMode="auto">
            <a:xfrm>
              <a:off x="3424" y="1298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0438" name="Text Box 22"/>
            <p:cNvSpPr txBox="1">
              <a:spLocks noChangeArrowheads="1"/>
            </p:cNvSpPr>
            <p:nvPr/>
          </p:nvSpPr>
          <p:spPr bwMode="auto">
            <a:xfrm>
              <a:off x="3016" y="1707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39" name="Text Box 23"/>
            <p:cNvSpPr txBox="1">
              <a:spLocks noChangeArrowheads="1"/>
            </p:cNvSpPr>
            <p:nvPr/>
          </p:nvSpPr>
          <p:spPr bwMode="auto">
            <a:xfrm>
              <a:off x="3288" y="1707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0440" name="Text Box 24"/>
            <p:cNvSpPr txBox="1">
              <a:spLocks noChangeArrowheads="1"/>
            </p:cNvSpPr>
            <p:nvPr/>
          </p:nvSpPr>
          <p:spPr bwMode="auto">
            <a:xfrm>
              <a:off x="3424" y="2206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441" name="Text Box 25"/>
            <p:cNvSpPr txBox="1">
              <a:spLocks noChangeArrowheads="1"/>
            </p:cNvSpPr>
            <p:nvPr/>
          </p:nvSpPr>
          <p:spPr bwMode="auto">
            <a:xfrm>
              <a:off x="3515" y="1934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60442" name="Text Box 26"/>
            <p:cNvSpPr txBox="1">
              <a:spLocks noChangeArrowheads="1"/>
            </p:cNvSpPr>
            <p:nvPr/>
          </p:nvSpPr>
          <p:spPr bwMode="auto">
            <a:xfrm>
              <a:off x="3469" y="1616"/>
              <a:ext cx="181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0443" name="Text Box 27"/>
            <p:cNvSpPr txBox="1">
              <a:spLocks noChangeArrowheads="1"/>
            </p:cNvSpPr>
            <p:nvPr/>
          </p:nvSpPr>
          <p:spPr bwMode="auto">
            <a:xfrm>
              <a:off x="3651" y="1798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0444" name="Text Box 28"/>
            <p:cNvSpPr txBox="1">
              <a:spLocks noChangeArrowheads="1"/>
            </p:cNvSpPr>
            <p:nvPr/>
          </p:nvSpPr>
          <p:spPr bwMode="auto">
            <a:xfrm>
              <a:off x="3923" y="1752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0445" name="Text Box 29"/>
            <p:cNvSpPr txBox="1">
              <a:spLocks noChangeArrowheads="1"/>
            </p:cNvSpPr>
            <p:nvPr/>
          </p:nvSpPr>
          <p:spPr bwMode="auto">
            <a:xfrm>
              <a:off x="2743" y="1344"/>
              <a:ext cx="409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(d)</a:t>
              </a:r>
            </a:p>
          </p:txBody>
        </p:sp>
        <p:sp>
          <p:nvSpPr>
            <p:cNvPr id="60498" name="Text Box 82"/>
            <p:cNvSpPr txBox="1">
              <a:spLocks noChangeArrowheads="1"/>
            </p:cNvSpPr>
            <p:nvPr/>
          </p:nvSpPr>
          <p:spPr bwMode="auto">
            <a:xfrm>
              <a:off x="2562" y="1752"/>
              <a:ext cx="182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60501" name="Oval 85"/>
            <p:cNvSpPr>
              <a:spLocks noChangeArrowheads="1"/>
            </p:cNvSpPr>
            <p:nvPr/>
          </p:nvSpPr>
          <p:spPr bwMode="auto">
            <a:xfrm>
              <a:off x="1020" y="1798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0502" name="Oval 86"/>
            <p:cNvSpPr>
              <a:spLocks noChangeArrowheads="1"/>
            </p:cNvSpPr>
            <p:nvPr/>
          </p:nvSpPr>
          <p:spPr bwMode="auto">
            <a:xfrm>
              <a:off x="1429" y="1480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0503" name="Oval 87"/>
            <p:cNvSpPr>
              <a:spLocks noChangeArrowheads="1"/>
            </p:cNvSpPr>
            <p:nvPr/>
          </p:nvSpPr>
          <p:spPr bwMode="auto">
            <a:xfrm>
              <a:off x="2064" y="1480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14</a:t>
              </a:r>
            </a:p>
          </p:txBody>
        </p:sp>
        <p:sp>
          <p:nvSpPr>
            <p:cNvPr id="60504" name="Oval 88"/>
            <p:cNvSpPr>
              <a:spLocks noChangeArrowheads="1"/>
            </p:cNvSpPr>
            <p:nvPr/>
          </p:nvSpPr>
          <p:spPr bwMode="auto">
            <a:xfrm>
              <a:off x="1429" y="207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505" name="Oval 89"/>
            <p:cNvSpPr>
              <a:spLocks noChangeArrowheads="1"/>
            </p:cNvSpPr>
            <p:nvPr/>
          </p:nvSpPr>
          <p:spPr bwMode="auto">
            <a:xfrm>
              <a:off x="2064" y="2070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7</a:t>
              </a:r>
            </a:p>
          </p:txBody>
        </p:sp>
        <p:cxnSp>
          <p:nvCxnSpPr>
            <p:cNvPr id="60506" name="AutoShape 90"/>
            <p:cNvCxnSpPr>
              <a:cxnSpLocks noChangeShapeType="1"/>
              <a:stCxn id="60501" idx="0"/>
              <a:endCxn id="60502" idx="2"/>
            </p:cNvCxnSpPr>
            <p:nvPr/>
          </p:nvCxnSpPr>
          <p:spPr bwMode="auto">
            <a:xfrm flipV="1">
              <a:off x="1111" y="1571"/>
              <a:ext cx="318" cy="22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07" name="AutoShape 91"/>
            <p:cNvCxnSpPr>
              <a:cxnSpLocks noChangeShapeType="1"/>
              <a:stCxn id="60501" idx="4"/>
              <a:endCxn id="60504" idx="2"/>
            </p:cNvCxnSpPr>
            <p:nvPr/>
          </p:nvCxnSpPr>
          <p:spPr bwMode="auto">
            <a:xfrm>
              <a:off x="1111" y="1980"/>
              <a:ext cx="318" cy="181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08" name="AutoShape 92"/>
            <p:cNvCxnSpPr>
              <a:cxnSpLocks noChangeShapeType="1"/>
              <a:stCxn id="60502" idx="7"/>
              <a:endCxn id="60503" idx="1"/>
            </p:cNvCxnSpPr>
            <p:nvPr/>
          </p:nvCxnSpPr>
          <p:spPr bwMode="auto">
            <a:xfrm>
              <a:off x="1584" y="1507"/>
              <a:ext cx="50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09" name="AutoShape 93"/>
            <p:cNvCxnSpPr>
              <a:cxnSpLocks noChangeShapeType="1"/>
              <a:stCxn id="60504" idx="5"/>
              <a:endCxn id="60505" idx="3"/>
            </p:cNvCxnSpPr>
            <p:nvPr/>
          </p:nvCxnSpPr>
          <p:spPr bwMode="auto">
            <a:xfrm>
              <a:off x="1584" y="2225"/>
              <a:ext cx="507" cy="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10" name="AutoShape 94"/>
            <p:cNvCxnSpPr>
              <a:cxnSpLocks noChangeShapeType="1"/>
              <a:stCxn id="60502" idx="3"/>
              <a:endCxn id="60504" idx="1"/>
            </p:cNvCxnSpPr>
            <p:nvPr/>
          </p:nvCxnSpPr>
          <p:spPr bwMode="auto">
            <a:xfrm>
              <a:off x="1456" y="163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11" name="AutoShape 95"/>
            <p:cNvCxnSpPr>
              <a:cxnSpLocks noChangeShapeType="1"/>
              <a:stCxn id="60504" idx="7"/>
              <a:endCxn id="60502" idx="5"/>
            </p:cNvCxnSpPr>
            <p:nvPr/>
          </p:nvCxnSpPr>
          <p:spPr bwMode="auto">
            <a:xfrm flipV="1">
              <a:off x="1584" y="1635"/>
              <a:ext cx="0" cy="462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12" name="AutoShape 96"/>
            <p:cNvCxnSpPr>
              <a:cxnSpLocks noChangeShapeType="1"/>
              <a:stCxn id="60503" idx="5"/>
              <a:endCxn id="60505" idx="7"/>
            </p:cNvCxnSpPr>
            <p:nvPr/>
          </p:nvCxnSpPr>
          <p:spPr bwMode="auto">
            <a:xfrm>
              <a:off x="2219" y="163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13" name="AutoShape 97"/>
            <p:cNvCxnSpPr>
              <a:cxnSpLocks noChangeShapeType="1"/>
              <a:stCxn id="60505" idx="1"/>
              <a:endCxn id="60503" idx="3"/>
            </p:cNvCxnSpPr>
            <p:nvPr/>
          </p:nvCxnSpPr>
          <p:spPr bwMode="auto">
            <a:xfrm flipV="1">
              <a:off x="2091" y="163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14" name="AutoShape 98"/>
            <p:cNvCxnSpPr>
              <a:cxnSpLocks noChangeShapeType="1"/>
              <a:stCxn id="60505" idx="2"/>
              <a:endCxn id="60501" idx="6"/>
            </p:cNvCxnSpPr>
            <p:nvPr/>
          </p:nvCxnSpPr>
          <p:spPr bwMode="auto">
            <a:xfrm flipH="1" flipV="1">
              <a:off x="1202" y="1889"/>
              <a:ext cx="862" cy="2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515" name="AutoShape 99"/>
            <p:cNvCxnSpPr>
              <a:cxnSpLocks noChangeShapeType="1"/>
              <a:stCxn id="60504" idx="6"/>
              <a:endCxn id="60503" idx="2"/>
            </p:cNvCxnSpPr>
            <p:nvPr/>
          </p:nvCxnSpPr>
          <p:spPr bwMode="auto">
            <a:xfrm flipV="1">
              <a:off x="1611" y="1571"/>
              <a:ext cx="453" cy="59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0516" name="Text Box 100"/>
            <p:cNvSpPr txBox="1">
              <a:spLocks noChangeArrowheads="1"/>
            </p:cNvSpPr>
            <p:nvPr/>
          </p:nvSpPr>
          <p:spPr bwMode="auto">
            <a:xfrm>
              <a:off x="1020" y="1525"/>
              <a:ext cx="273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0517" name="Text Box 101"/>
            <p:cNvSpPr txBox="1">
              <a:spLocks noChangeArrowheads="1"/>
            </p:cNvSpPr>
            <p:nvPr/>
          </p:nvSpPr>
          <p:spPr bwMode="auto">
            <a:xfrm>
              <a:off x="1066" y="2024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0518" name="Text Box 102"/>
            <p:cNvSpPr txBox="1">
              <a:spLocks noChangeArrowheads="1"/>
            </p:cNvSpPr>
            <p:nvPr/>
          </p:nvSpPr>
          <p:spPr bwMode="auto">
            <a:xfrm>
              <a:off x="1701" y="1299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0519" name="Text Box 103"/>
            <p:cNvSpPr txBox="1">
              <a:spLocks noChangeArrowheads="1"/>
            </p:cNvSpPr>
            <p:nvPr/>
          </p:nvSpPr>
          <p:spPr bwMode="auto">
            <a:xfrm>
              <a:off x="1293" y="1707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520" name="Text Box 104"/>
            <p:cNvSpPr txBox="1">
              <a:spLocks noChangeArrowheads="1"/>
            </p:cNvSpPr>
            <p:nvPr/>
          </p:nvSpPr>
          <p:spPr bwMode="auto">
            <a:xfrm>
              <a:off x="1565" y="1707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0521" name="Text Box 105"/>
            <p:cNvSpPr txBox="1">
              <a:spLocks noChangeArrowheads="1"/>
            </p:cNvSpPr>
            <p:nvPr/>
          </p:nvSpPr>
          <p:spPr bwMode="auto">
            <a:xfrm>
              <a:off x="1701" y="2206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0522" name="Text Box 106"/>
            <p:cNvSpPr txBox="1">
              <a:spLocks noChangeArrowheads="1"/>
            </p:cNvSpPr>
            <p:nvPr/>
          </p:nvSpPr>
          <p:spPr bwMode="auto">
            <a:xfrm>
              <a:off x="1792" y="1934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60523" name="Text Box 107"/>
            <p:cNvSpPr txBox="1">
              <a:spLocks noChangeArrowheads="1"/>
            </p:cNvSpPr>
            <p:nvPr/>
          </p:nvSpPr>
          <p:spPr bwMode="auto">
            <a:xfrm>
              <a:off x="1746" y="1616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0524" name="Text Box 108"/>
            <p:cNvSpPr txBox="1">
              <a:spLocks noChangeArrowheads="1"/>
            </p:cNvSpPr>
            <p:nvPr/>
          </p:nvSpPr>
          <p:spPr bwMode="auto">
            <a:xfrm>
              <a:off x="1928" y="1798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0525" name="Text Box 109"/>
            <p:cNvSpPr txBox="1">
              <a:spLocks noChangeArrowheads="1"/>
            </p:cNvSpPr>
            <p:nvPr/>
          </p:nvSpPr>
          <p:spPr bwMode="auto">
            <a:xfrm>
              <a:off x="2200" y="1752"/>
              <a:ext cx="318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0526" name="Text Box 110"/>
            <p:cNvSpPr txBox="1">
              <a:spLocks noChangeArrowheads="1"/>
            </p:cNvSpPr>
            <p:nvPr/>
          </p:nvSpPr>
          <p:spPr bwMode="auto">
            <a:xfrm>
              <a:off x="1020" y="1344"/>
              <a:ext cx="409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(c)</a:t>
              </a:r>
            </a:p>
          </p:txBody>
        </p:sp>
        <p:sp>
          <p:nvSpPr>
            <p:cNvPr id="60527" name="Text Box 111"/>
            <p:cNvSpPr txBox="1">
              <a:spLocks noChangeArrowheads="1"/>
            </p:cNvSpPr>
            <p:nvPr/>
          </p:nvSpPr>
          <p:spPr bwMode="auto">
            <a:xfrm>
              <a:off x="839" y="1752"/>
              <a:ext cx="182" cy="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A9B93-B4A9-444A-912B-087BEC710110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Dijkstra</a:t>
            </a:r>
            <a:r>
              <a:rPr lang="zh-TW" altLang="en-US" b="1"/>
              <a:t>演算法操作範例</a:t>
            </a:r>
          </a:p>
        </p:txBody>
      </p:sp>
      <p:grpSp>
        <p:nvGrpSpPr>
          <p:cNvPr id="61498" name="Group 58"/>
          <p:cNvGrpSpPr>
            <a:grpSpLocks/>
          </p:cNvGrpSpPr>
          <p:nvPr/>
        </p:nvGrpSpPr>
        <p:grpSpPr bwMode="auto">
          <a:xfrm>
            <a:off x="323850" y="2276475"/>
            <a:ext cx="8353425" cy="2727325"/>
            <a:chOff x="1927" y="2569"/>
            <a:chExt cx="3403" cy="1048"/>
          </a:xfrm>
        </p:grpSpPr>
        <p:sp>
          <p:nvSpPr>
            <p:cNvPr id="61444" name="Oval 4"/>
            <p:cNvSpPr>
              <a:spLocks noChangeArrowheads="1"/>
            </p:cNvSpPr>
            <p:nvPr/>
          </p:nvSpPr>
          <p:spPr bwMode="auto">
            <a:xfrm>
              <a:off x="2108" y="3068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1445" name="Oval 5"/>
            <p:cNvSpPr>
              <a:spLocks noChangeArrowheads="1"/>
            </p:cNvSpPr>
            <p:nvPr/>
          </p:nvSpPr>
          <p:spPr bwMode="auto">
            <a:xfrm>
              <a:off x="2517" y="275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1446" name="Oval 6"/>
            <p:cNvSpPr>
              <a:spLocks noChangeArrowheads="1"/>
            </p:cNvSpPr>
            <p:nvPr/>
          </p:nvSpPr>
          <p:spPr bwMode="auto">
            <a:xfrm>
              <a:off x="3152" y="2750"/>
              <a:ext cx="182" cy="18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1447" name="Oval 7"/>
            <p:cNvSpPr>
              <a:spLocks noChangeArrowheads="1"/>
            </p:cNvSpPr>
            <p:nvPr/>
          </p:nvSpPr>
          <p:spPr bwMode="auto">
            <a:xfrm>
              <a:off x="2517" y="334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448" name="Oval 8"/>
            <p:cNvSpPr>
              <a:spLocks noChangeArrowheads="1"/>
            </p:cNvSpPr>
            <p:nvPr/>
          </p:nvSpPr>
          <p:spPr bwMode="auto">
            <a:xfrm>
              <a:off x="3152" y="334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7</a:t>
              </a:r>
            </a:p>
          </p:txBody>
        </p:sp>
        <p:cxnSp>
          <p:nvCxnSpPr>
            <p:cNvPr id="61449" name="AutoShape 9"/>
            <p:cNvCxnSpPr>
              <a:cxnSpLocks noChangeShapeType="1"/>
              <a:stCxn id="61444" idx="0"/>
              <a:endCxn id="61445" idx="2"/>
            </p:cNvCxnSpPr>
            <p:nvPr/>
          </p:nvCxnSpPr>
          <p:spPr bwMode="auto">
            <a:xfrm flipV="1">
              <a:off x="2199" y="2841"/>
              <a:ext cx="318" cy="22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0" name="AutoShape 10"/>
            <p:cNvCxnSpPr>
              <a:cxnSpLocks noChangeShapeType="1"/>
              <a:stCxn id="61444" idx="4"/>
              <a:endCxn id="61447" idx="2"/>
            </p:cNvCxnSpPr>
            <p:nvPr/>
          </p:nvCxnSpPr>
          <p:spPr bwMode="auto">
            <a:xfrm>
              <a:off x="2199" y="3250"/>
              <a:ext cx="318" cy="181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1" name="AutoShape 11"/>
            <p:cNvCxnSpPr>
              <a:cxnSpLocks noChangeShapeType="1"/>
              <a:stCxn id="61445" idx="7"/>
              <a:endCxn id="61446" idx="1"/>
            </p:cNvCxnSpPr>
            <p:nvPr/>
          </p:nvCxnSpPr>
          <p:spPr bwMode="auto">
            <a:xfrm>
              <a:off x="2672" y="2777"/>
              <a:ext cx="507" cy="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2" name="AutoShape 12"/>
            <p:cNvCxnSpPr>
              <a:cxnSpLocks noChangeShapeType="1"/>
              <a:stCxn id="61447" idx="5"/>
              <a:endCxn id="61448" idx="3"/>
            </p:cNvCxnSpPr>
            <p:nvPr/>
          </p:nvCxnSpPr>
          <p:spPr bwMode="auto">
            <a:xfrm>
              <a:off x="2672" y="3495"/>
              <a:ext cx="507" cy="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3" name="AutoShape 13"/>
            <p:cNvCxnSpPr>
              <a:cxnSpLocks noChangeShapeType="1"/>
              <a:stCxn id="61445" idx="3"/>
              <a:endCxn id="61447" idx="1"/>
            </p:cNvCxnSpPr>
            <p:nvPr/>
          </p:nvCxnSpPr>
          <p:spPr bwMode="auto">
            <a:xfrm>
              <a:off x="2544" y="290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4" name="AutoShape 14"/>
            <p:cNvCxnSpPr>
              <a:cxnSpLocks noChangeShapeType="1"/>
              <a:stCxn id="61447" idx="7"/>
              <a:endCxn id="61445" idx="5"/>
            </p:cNvCxnSpPr>
            <p:nvPr/>
          </p:nvCxnSpPr>
          <p:spPr bwMode="auto">
            <a:xfrm flipV="1">
              <a:off x="2672" y="2905"/>
              <a:ext cx="0" cy="462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5" name="AutoShape 15"/>
            <p:cNvCxnSpPr>
              <a:cxnSpLocks noChangeShapeType="1"/>
              <a:stCxn id="61446" idx="5"/>
              <a:endCxn id="61448" idx="7"/>
            </p:cNvCxnSpPr>
            <p:nvPr/>
          </p:nvCxnSpPr>
          <p:spPr bwMode="auto">
            <a:xfrm>
              <a:off x="3307" y="290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6" name="AutoShape 16"/>
            <p:cNvCxnSpPr>
              <a:cxnSpLocks noChangeShapeType="1"/>
              <a:stCxn id="61448" idx="1"/>
              <a:endCxn id="61446" idx="3"/>
            </p:cNvCxnSpPr>
            <p:nvPr/>
          </p:nvCxnSpPr>
          <p:spPr bwMode="auto">
            <a:xfrm flipV="1">
              <a:off x="3179" y="290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7" name="AutoShape 17"/>
            <p:cNvCxnSpPr>
              <a:cxnSpLocks noChangeShapeType="1"/>
              <a:stCxn id="61448" idx="2"/>
              <a:endCxn id="61444" idx="6"/>
            </p:cNvCxnSpPr>
            <p:nvPr/>
          </p:nvCxnSpPr>
          <p:spPr bwMode="auto">
            <a:xfrm flipH="1" flipV="1">
              <a:off x="2290" y="3159"/>
              <a:ext cx="862" cy="2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8" name="AutoShape 18"/>
            <p:cNvCxnSpPr>
              <a:cxnSpLocks noChangeShapeType="1"/>
              <a:stCxn id="61447" idx="6"/>
              <a:endCxn id="61446" idx="2"/>
            </p:cNvCxnSpPr>
            <p:nvPr/>
          </p:nvCxnSpPr>
          <p:spPr bwMode="auto">
            <a:xfrm flipV="1">
              <a:off x="2699" y="2841"/>
              <a:ext cx="453" cy="5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59" name="Text Box 19"/>
            <p:cNvSpPr txBox="1">
              <a:spLocks noChangeArrowheads="1"/>
            </p:cNvSpPr>
            <p:nvPr/>
          </p:nvSpPr>
          <p:spPr bwMode="auto">
            <a:xfrm>
              <a:off x="2108" y="2795"/>
              <a:ext cx="273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1460" name="Text Box 20"/>
            <p:cNvSpPr txBox="1">
              <a:spLocks noChangeArrowheads="1"/>
            </p:cNvSpPr>
            <p:nvPr/>
          </p:nvSpPr>
          <p:spPr bwMode="auto">
            <a:xfrm>
              <a:off x="2154" y="3294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461" name="Text Box 21"/>
            <p:cNvSpPr txBox="1">
              <a:spLocks noChangeArrowheads="1"/>
            </p:cNvSpPr>
            <p:nvPr/>
          </p:nvSpPr>
          <p:spPr bwMode="auto">
            <a:xfrm>
              <a:off x="2789" y="2569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462" name="Text Box 22"/>
            <p:cNvSpPr txBox="1">
              <a:spLocks noChangeArrowheads="1"/>
            </p:cNvSpPr>
            <p:nvPr/>
          </p:nvSpPr>
          <p:spPr bwMode="auto">
            <a:xfrm>
              <a:off x="2381" y="2977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463" name="Text Box 23"/>
            <p:cNvSpPr txBox="1">
              <a:spLocks noChangeArrowheads="1"/>
            </p:cNvSpPr>
            <p:nvPr/>
          </p:nvSpPr>
          <p:spPr bwMode="auto">
            <a:xfrm>
              <a:off x="2653" y="2977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1464" name="Text Box 24"/>
            <p:cNvSpPr txBox="1">
              <a:spLocks noChangeArrowheads="1"/>
            </p:cNvSpPr>
            <p:nvPr/>
          </p:nvSpPr>
          <p:spPr bwMode="auto">
            <a:xfrm>
              <a:off x="2789" y="3476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465" name="Text Box 25"/>
            <p:cNvSpPr txBox="1">
              <a:spLocks noChangeArrowheads="1"/>
            </p:cNvSpPr>
            <p:nvPr/>
          </p:nvSpPr>
          <p:spPr bwMode="auto">
            <a:xfrm>
              <a:off x="2880" y="3204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61466" name="Text Box 26"/>
            <p:cNvSpPr txBox="1">
              <a:spLocks noChangeArrowheads="1"/>
            </p:cNvSpPr>
            <p:nvPr/>
          </p:nvSpPr>
          <p:spPr bwMode="auto">
            <a:xfrm>
              <a:off x="2834" y="2886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1467" name="Text Box 27"/>
            <p:cNvSpPr txBox="1">
              <a:spLocks noChangeArrowheads="1"/>
            </p:cNvSpPr>
            <p:nvPr/>
          </p:nvSpPr>
          <p:spPr bwMode="auto">
            <a:xfrm>
              <a:off x="3016" y="3068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468" name="Text Box 28"/>
            <p:cNvSpPr txBox="1">
              <a:spLocks noChangeArrowheads="1"/>
            </p:cNvSpPr>
            <p:nvPr/>
          </p:nvSpPr>
          <p:spPr bwMode="auto">
            <a:xfrm>
              <a:off x="3288" y="3022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1469" name="Text Box 29"/>
            <p:cNvSpPr txBox="1">
              <a:spLocks noChangeArrowheads="1"/>
            </p:cNvSpPr>
            <p:nvPr/>
          </p:nvSpPr>
          <p:spPr bwMode="auto">
            <a:xfrm>
              <a:off x="2108" y="2614"/>
              <a:ext cx="409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(e)</a:t>
              </a:r>
            </a:p>
          </p:txBody>
        </p:sp>
        <p:sp>
          <p:nvSpPr>
            <p:cNvPr id="61470" name="Oval 30"/>
            <p:cNvSpPr>
              <a:spLocks noChangeArrowheads="1"/>
            </p:cNvSpPr>
            <p:nvPr/>
          </p:nvSpPr>
          <p:spPr bwMode="auto">
            <a:xfrm>
              <a:off x="3832" y="3068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1471" name="Oval 31"/>
            <p:cNvSpPr>
              <a:spLocks noChangeArrowheads="1"/>
            </p:cNvSpPr>
            <p:nvPr/>
          </p:nvSpPr>
          <p:spPr bwMode="auto">
            <a:xfrm>
              <a:off x="4241" y="275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1472" name="Oval 32"/>
            <p:cNvSpPr>
              <a:spLocks noChangeArrowheads="1"/>
            </p:cNvSpPr>
            <p:nvPr/>
          </p:nvSpPr>
          <p:spPr bwMode="auto">
            <a:xfrm>
              <a:off x="4876" y="275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1473" name="Oval 33"/>
            <p:cNvSpPr>
              <a:spLocks noChangeArrowheads="1"/>
            </p:cNvSpPr>
            <p:nvPr/>
          </p:nvSpPr>
          <p:spPr bwMode="auto">
            <a:xfrm>
              <a:off x="4241" y="334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474" name="Oval 34"/>
            <p:cNvSpPr>
              <a:spLocks noChangeArrowheads="1"/>
            </p:cNvSpPr>
            <p:nvPr/>
          </p:nvSpPr>
          <p:spPr bwMode="auto">
            <a:xfrm>
              <a:off x="4876" y="3340"/>
              <a:ext cx="182" cy="1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zh-TW">
                  <a:latin typeface="Times New Roman" pitchFamily="18" charset="0"/>
                </a:rPr>
                <a:t>7</a:t>
              </a:r>
            </a:p>
          </p:txBody>
        </p:sp>
        <p:cxnSp>
          <p:nvCxnSpPr>
            <p:cNvPr id="61475" name="AutoShape 35"/>
            <p:cNvCxnSpPr>
              <a:cxnSpLocks noChangeShapeType="1"/>
              <a:stCxn id="61470" idx="0"/>
              <a:endCxn id="61471" idx="2"/>
            </p:cNvCxnSpPr>
            <p:nvPr/>
          </p:nvCxnSpPr>
          <p:spPr bwMode="auto">
            <a:xfrm flipV="1">
              <a:off x="3923" y="2841"/>
              <a:ext cx="318" cy="22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76" name="AutoShape 36"/>
            <p:cNvCxnSpPr>
              <a:cxnSpLocks noChangeShapeType="1"/>
              <a:stCxn id="61470" idx="4"/>
              <a:endCxn id="61473" idx="2"/>
            </p:cNvCxnSpPr>
            <p:nvPr/>
          </p:nvCxnSpPr>
          <p:spPr bwMode="auto">
            <a:xfrm>
              <a:off x="3923" y="3250"/>
              <a:ext cx="318" cy="181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77" name="AutoShape 37"/>
            <p:cNvCxnSpPr>
              <a:cxnSpLocks noChangeShapeType="1"/>
              <a:stCxn id="61471" idx="7"/>
              <a:endCxn id="61472" idx="1"/>
            </p:cNvCxnSpPr>
            <p:nvPr/>
          </p:nvCxnSpPr>
          <p:spPr bwMode="auto">
            <a:xfrm>
              <a:off x="4396" y="2777"/>
              <a:ext cx="507" cy="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78" name="AutoShape 38"/>
            <p:cNvCxnSpPr>
              <a:cxnSpLocks noChangeShapeType="1"/>
              <a:stCxn id="61473" idx="5"/>
              <a:endCxn id="61474" idx="3"/>
            </p:cNvCxnSpPr>
            <p:nvPr/>
          </p:nvCxnSpPr>
          <p:spPr bwMode="auto">
            <a:xfrm>
              <a:off x="4396" y="3495"/>
              <a:ext cx="507" cy="0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79" name="AutoShape 39"/>
            <p:cNvCxnSpPr>
              <a:cxnSpLocks noChangeShapeType="1"/>
              <a:stCxn id="61471" idx="3"/>
              <a:endCxn id="61473" idx="1"/>
            </p:cNvCxnSpPr>
            <p:nvPr/>
          </p:nvCxnSpPr>
          <p:spPr bwMode="auto">
            <a:xfrm>
              <a:off x="4268" y="290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80" name="AutoShape 40"/>
            <p:cNvCxnSpPr>
              <a:cxnSpLocks noChangeShapeType="1"/>
              <a:stCxn id="61473" idx="7"/>
              <a:endCxn id="61471" idx="5"/>
            </p:cNvCxnSpPr>
            <p:nvPr/>
          </p:nvCxnSpPr>
          <p:spPr bwMode="auto">
            <a:xfrm flipV="1">
              <a:off x="4396" y="2905"/>
              <a:ext cx="0" cy="462"/>
            </a:xfrm>
            <a:prstGeom prst="straightConnector1">
              <a:avLst/>
            </a:prstGeom>
            <a:noFill/>
            <a:ln w="38100">
              <a:solidFill>
                <a:srgbClr val="3366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81" name="AutoShape 41"/>
            <p:cNvCxnSpPr>
              <a:cxnSpLocks noChangeShapeType="1"/>
              <a:stCxn id="61472" idx="5"/>
              <a:endCxn id="61474" idx="7"/>
            </p:cNvCxnSpPr>
            <p:nvPr/>
          </p:nvCxnSpPr>
          <p:spPr bwMode="auto">
            <a:xfrm>
              <a:off x="5031" y="290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82" name="AutoShape 42"/>
            <p:cNvCxnSpPr>
              <a:cxnSpLocks noChangeShapeType="1"/>
              <a:stCxn id="61474" idx="1"/>
              <a:endCxn id="61472" idx="3"/>
            </p:cNvCxnSpPr>
            <p:nvPr/>
          </p:nvCxnSpPr>
          <p:spPr bwMode="auto">
            <a:xfrm flipV="1">
              <a:off x="4903" y="2905"/>
              <a:ext cx="0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83" name="AutoShape 43"/>
            <p:cNvCxnSpPr>
              <a:cxnSpLocks noChangeShapeType="1"/>
              <a:stCxn id="61474" idx="2"/>
              <a:endCxn id="61470" idx="6"/>
            </p:cNvCxnSpPr>
            <p:nvPr/>
          </p:nvCxnSpPr>
          <p:spPr bwMode="auto">
            <a:xfrm flipH="1" flipV="1">
              <a:off x="4014" y="3159"/>
              <a:ext cx="862" cy="2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84" name="AutoShape 44"/>
            <p:cNvCxnSpPr>
              <a:cxnSpLocks noChangeShapeType="1"/>
              <a:stCxn id="61473" idx="6"/>
              <a:endCxn id="61472" idx="2"/>
            </p:cNvCxnSpPr>
            <p:nvPr/>
          </p:nvCxnSpPr>
          <p:spPr bwMode="auto">
            <a:xfrm flipV="1">
              <a:off x="4423" y="2841"/>
              <a:ext cx="453" cy="5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85" name="Text Box 45"/>
            <p:cNvSpPr txBox="1">
              <a:spLocks noChangeArrowheads="1"/>
            </p:cNvSpPr>
            <p:nvPr/>
          </p:nvSpPr>
          <p:spPr bwMode="auto">
            <a:xfrm>
              <a:off x="3832" y="2795"/>
              <a:ext cx="273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1486" name="Text Box 46"/>
            <p:cNvSpPr txBox="1">
              <a:spLocks noChangeArrowheads="1"/>
            </p:cNvSpPr>
            <p:nvPr/>
          </p:nvSpPr>
          <p:spPr bwMode="auto">
            <a:xfrm>
              <a:off x="3878" y="3294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487" name="Text Box 47"/>
            <p:cNvSpPr txBox="1">
              <a:spLocks noChangeArrowheads="1"/>
            </p:cNvSpPr>
            <p:nvPr/>
          </p:nvSpPr>
          <p:spPr bwMode="auto">
            <a:xfrm>
              <a:off x="4513" y="2569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488" name="Text Box 48"/>
            <p:cNvSpPr txBox="1">
              <a:spLocks noChangeArrowheads="1"/>
            </p:cNvSpPr>
            <p:nvPr/>
          </p:nvSpPr>
          <p:spPr bwMode="auto">
            <a:xfrm>
              <a:off x="4105" y="2977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489" name="Text Box 49"/>
            <p:cNvSpPr txBox="1">
              <a:spLocks noChangeArrowheads="1"/>
            </p:cNvSpPr>
            <p:nvPr/>
          </p:nvSpPr>
          <p:spPr bwMode="auto">
            <a:xfrm>
              <a:off x="4377" y="2977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1490" name="Text Box 50"/>
            <p:cNvSpPr txBox="1">
              <a:spLocks noChangeArrowheads="1"/>
            </p:cNvSpPr>
            <p:nvPr/>
          </p:nvSpPr>
          <p:spPr bwMode="auto">
            <a:xfrm>
              <a:off x="4513" y="3476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491" name="Text Box 51"/>
            <p:cNvSpPr txBox="1">
              <a:spLocks noChangeArrowheads="1"/>
            </p:cNvSpPr>
            <p:nvPr/>
          </p:nvSpPr>
          <p:spPr bwMode="auto">
            <a:xfrm>
              <a:off x="4604" y="3204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61492" name="Text Box 52"/>
            <p:cNvSpPr txBox="1">
              <a:spLocks noChangeArrowheads="1"/>
            </p:cNvSpPr>
            <p:nvPr/>
          </p:nvSpPr>
          <p:spPr bwMode="auto">
            <a:xfrm>
              <a:off x="4558" y="2886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1493" name="Text Box 53"/>
            <p:cNvSpPr txBox="1">
              <a:spLocks noChangeArrowheads="1"/>
            </p:cNvSpPr>
            <p:nvPr/>
          </p:nvSpPr>
          <p:spPr bwMode="auto">
            <a:xfrm>
              <a:off x="4740" y="3068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494" name="Text Box 54"/>
            <p:cNvSpPr txBox="1">
              <a:spLocks noChangeArrowheads="1"/>
            </p:cNvSpPr>
            <p:nvPr/>
          </p:nvSpPr>
          <p:spPr bwMode="auto">
            <a:xfrm>
              <a:off x="5012" y="3022"/>
              <a:ext cx="318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1495" name="Text Box 55"/>
            <p:cNvSpPr txBox="1">
              <a:spLocks noChangeArrowheads="1"/>
            </p:cNvSpPr>
            <p:nvPr/>
          </p:nvSpPr>
          <p:spPr bwMode="auto">
            <a:xfrm>
              <a:off x="3832" y="2614"/>
              <a:ext cx="409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(e)</a:t>
              </a:r>
            </a:p>
          </p:txBody>
        </p:sp>
        <p:sp>
          <p:nvSpPr>
            <p:cNvPr id="61496" name="Text Box 56"/>
            <p:cNvSpPr txBox="1">
              <a:spLocks noChangeArrowheads="1"/>
            </p:cNvSpPr>
            <p:nvPr/>
          </p:nvSpPr>
          <p:spPr bwMode="auto">
            <a:xfrm>
              <a:off x="1927" y="3022"/>
              <a:ext cx="182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61497" name="Text Box 57"/>
            <p:cNvSpPr txBox="1">
              <a:spLocks noChangeArrowheads="1"/>
            </p:cNvSpPr>
            <p:nvPr/>
          </p:nvSpPr>
          <p:spPr bwMode="auto">
            <a:xfrm>
              <a:off x="3651" y="3022"/>
              <a:ext cx="182" cy="1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>
                  <a:latin typeface="Times New Roman" pitchFamily="18" charset="0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5D3E-E69E-4107-9DAA-BE24FB751660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Dijkstra</a:t>
            </a:r>
            <a:r>
              <a:rPr lang="zh-TW" altLang="en-US" b="1"/>
              <a:t>演算法分析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/>
              <a:t>依照使用的</a:t>
            </a:r>
            <a:r>
              <a:rPr lang="en-US" altLang="zh-TW"/>
              <a:t>Priority queue</a:t>
            </a:r>
            <a:r>
              <a:rPr lang="zh-TW" altLang="en-US"/>
              <a:t>實做方式不同，會有不同的執行時間。</a:t>
            </a:r>
          </a:p>
          <a:p>
            <a:pPr>
              <a:lnSpc>
                <a:spcPct val="90000"/>
              </a:lnSpc>
            </a:pPr>
            <a:endParaRPr lang="zh-TW" altLang="en-US"/>
          </a:p>
          <a:p>
            <a:pPr>
              <a:lnSpc>
                <a:spcPct val="90000"/>
              </a:lnSpc>
            </a:pPr>
            <a:r>
              <a:rPr lang="zh-TW" altLang="en-US"/>
              <a:t>使用</a:t>
            </a:r>
            <a:r>
              <a:rPr lang="en-US" altLang="zh-TW"/>
              <a:t>Linear array</a:t>
            </a:r>
            <a:r>
              <a:rPr lang="zh-TW" altLang="en-US"/>
              <a:t>來實做，消耗</a:t>
            </a:r>
            <a:r>
              <a:rPr lang="en-US" altLang="zh-TW"/>
              <a:t>O(|V|</a:t>
            </a:r>
            <a:r>
              <a:rPr lang="en-US" altLang="zh-TW" baseline="30000"/>
              <a:t>2</a:t>
            </a:r>
            <a:r>
              <a:rPr lang="en-US" altLang="zh-TW"/>
              <a:t>)</a:t>
            </a:r>
            <a:r>
              <a:rPr lang="zh-TW" altLang="en-US"/>
              <a:t>的時間。</a:t>
            </a:r>
          </a:p>
          <a:p>
            <a:pPr>
              <a:lnSpc>
                <a:spcPct val="90000"/>
              </a:lnSpc>
            </a:pPr>
            <a:endParaRPr lang="zh-TW" altLang="en-US"/>
          </a:p>
          <a:p>
            <a:pPr>
              <a:lnSpc>
                <a:spcPct val="90000"/>
              </a:lnSpc>
            </a:pPr>
            <a:r>
              <a:rPr lang="zh-TW" altLang="en-US"/>
              <a:t>使用</a:t>
            </a:r>
            <a:r>
              <a:rPr lang="en-US" altLang="zh-TW"/>
              <a:t>Binary heap</a:t>
            </a:r>
            <a:r>
              <a:rPr lang="zh-TW" altLang="en-US"/>
              <a:t>來實做，消耗</a:t>
            </a:r>
            <a:r>
              <a:rPr lang="en-US" altLang="zh-TW"/>
              <a:t>O(|E|log|V|)</a:t>
            </a:r>
            <a:r>
              <a:rPr lang="zh-TW" altLang="en-US"/>
              <a:t>的時間。</a:t>
            </a:r>
          </a:p>
          <a:p>
            <a:pPr>
              <a:lnSpc>
                <a:spcPct val="90000"/>
              </a:lnSpc>
            </a:pPr>
            <a:endParaRPr lang="zh-TW" altLang="en-US"/>
          </a:p>
          <a:p>
            <a:pPr>
              <a:lnSpc>
                <a:spcPct val="90000"/>
              </a:lnSpc>
            </a:pPr>
            <a:r>
              <a:rPr lang="zh-TW" altLang="en-US"/>
              <a:t>使用</a:t>
            </a:r>
            <a:r>
              <a:rPr lang="en-US" altLang="zh-TW"/>
              <a:t>Fibonacci heap</a:t>
            </a:r>
            <a:r>
              <a:rPr lang="zh-TW" altLang="en-US"/>
              <a:t>來實做，消耗</a:t>
            </a:r>
            <a:r>
              <a:rPr lang="en-US" altLang="zh-TW"/>
              <a:t>O(|E|+|V|log|V|)</a:t>
            </a:r>
            <a:r>
              <a:rPr lang="zh-TW" altLang="en-US"/>
              <a:t>的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/>
              <a:t>時間。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EEC2-371E-4BEC-86BA-5A0BF5338029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Shortest-path problem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定義</a:t>
            </a:r>
          </a:p>
          <a:p>
            <a:r>
              <a:rPr lang="zh-TW" altLang="en-US"/>
              <a:t>定義自</a:t>
            </a:r>
            <a:r>
              <a:rPr lang="en-US" altLang="zh-TW"/>
              <a:t>u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的最短距離</a:t>
            </a:r>
          </a:p>
          <a:p>
            <a:endParaRPr lang="en-US" altLang="zh-TW"/>
          </a:p>
        </p:txBody>
      </p:sp>
      <p:graphicFrame>
        <p:nvGraphicFramePr>
          <p:cNvPr id="4813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63713" y="1557338"/>
          <a:ext cx="280828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0" name="方程式" r:id="rId3" imgW="1371600" imgH="291960" progId="Equation.3">
                  <p:embed/>
                </p:oleObj>
              </mc:Choice>
              <mc:Fallback>
                <p:oleObj name="方程式" r:id="rId3" imgW="1371600" imgH="291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557338"/>
                        <a:ext cx="2808287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971550" y="2781300"/>
          <a:ext cx="7200900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1" name="方程式" r:id="rId5" imgW="3035160" imgH="558720" progId="Equation.3">
                  <p:embed/>
                </p:oleObj>
              </mc:Choice>
              <mc:Fallback>
                <p:oleObj name="方程式" r:id="rId5" imgW="3035160" imgH="5587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81300"/>
                        <a:ext cx="7200900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C12B9-6B8F-4342-955B-57144CF7F77E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Shortest-path tree rooted at 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對應於圖</a:t>
            </a:r>
            <a:r>
              <a:rPr lang="en-US" altLang="zh-TW"/>
              <a:t>G=(V,E)</a:t>
            </a:r>
            <a:r>
              <a:rPr lang="zh-TW" altLang="en-US"/>
              <a:t>的</a:t>
            </a:r>
            <a:r>
              <a:rPr lang="en-US" altLang="zh-TW"/>
              <a:t>Shortest-path tree rooted at s (</a:t>
            </a:r>
            <a:r>
              <a:rPr lang="zh-TW" altLang="en-US"/>
              <a:t>根於</a:t>
            </a:r>
            <a:r>
              <a:rPr lang="en-US" altLang="zh-TW"/>
              <a:t>s</a:t>
            </a:r>
            <a:r>
              <a:rPr lang="zh-TW" altLang="en-US"/>
              <a:t>之最短路徑樹</a:t>
            </a:r>
            <a:r>
              <a:rPr lang="en-US" altLang="zh-TW"/>
              <a:t>) G’=(V’,E’)</a:t>
            </a:r>
            <a:r>
              <a:rPr lang="zh-TW" altLang="en-US"/>
              <a:t>，滿足下列三點：</a:t>
            </a:r>
          </a:p>
          <a:p>
            <a:pPr lvl="1"/>
            <a:r>
              <a:rPr lang="en-US" altLang="zh-TW"/>
              <a:t>V’</a:t>
            </a:r>
            <a:r>
              <a:rPr lang="zh-TW" altLang="en-US"/>
              <a:t>是</a:t>
            </a:r>
            <a:r>
              <a:rPr lang="en-US" altLang="zh-TW"/>
              <a:t>s</a:t>
            </a:r>
            <a:r>
              <a:rPr lang="zh-TW" altLang="en-US"/>
              <a:t>可達的點集合。</a:t>
            </a:r>
          </a:p>
          <a:p>
            <a:pPr lvl="1"/>
            <a:r>
              <a:rPr lang="en-US" altLang="zh-TW"/>
              <a:t>G’</a:t>
            </a:r>
            <a:r>
              <a:rPr lang="zh-TW" altLang="en-US"/>
              <a:t>是一個以</a:t>
            </a:r>
            <a:r>
              <a:rPr lang="en-US" altLang="zh-TW"/>
              <a:t>s</a:t>
            </a:r>
            <a:r>
              <a:rPr lang="zh-TW" altLang="en-US"/>
              <a:t>為根的</a:t>
            </a:r>
            <a:r>
              <a:rPr lang="en-US" altLang="zh-TW"/>
              <a:t>Rooted Tree</a:t>
            </a:r>
            <a:r>
              <a:rPr lang="zh-TW" altLang="en-US"/>
              <a:t>。</a:t>
            </a:r>
          </a:p>
          <a:p>
            <a:pPr lvl="1"/>
            <a:r>
              <a:rPr lang="zh-TW" altLang="en-US"/>
              <a:t>在</a:t>
            </a:r>
            <a:r>
              <a:rPr lang="en-US" altLang="zh-TW"/>
              <a:t>G’</a:t>
            </a:r>
            <a:r>
              <a:rPr lang="zh-TW" altLang="en-US"/>
              <a:t>中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的</a:t>
            </a:r>
            <a:r>
              <a:rPr lang="en-US" altLang="zh-TW"/>
              <a:t>simple path</a:t>
            </a:r>
            <a:r>
              <a:rPr lang="zh-TW" altLang="en-US"/>
              <a:t>即為</a:t>
            </a:r>
            <a:r>
              <a:rPr lang="en-US" altLang="zh-TW"/>
              <a:t>G</a:t>
            </a:r>
            <a:r>
              <a:rPr lang="zh-TW" altLang="en-US"/>
              <a:t>中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v</a:t>
            </a:r>
            <a:r>
              <a:rPr lang="zh-TW" altLang="en-US"/>
              <a:t>的最短路徑。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5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43D5-8DBD-462D-9F40-7DF46AC0A6BA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Shortest-path tree rooted at s</a:t>
            </a:r>
            <a:r>
              <a:rPr lang="zh-TW" altLang="en-US" b="1"/>
              <a:t>範例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411413" y="2133600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1187450" y="3429000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779838" y="4149725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044575" y="451008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3636963" y="3357563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2700338" y="3357563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2052638" y="4437063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3132138" y="5013325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 sz="2400">
                <a:latin typeface="Times New Roman" pitchFamily="18" charset="0"/>
              </a:rPr>
              <a:t>z</a:t>
            </a:r>
          </a:p>
        </p:txBody>
      </p:sp>
      <p:cxnSp>
        <p:nvCxnSpPr>
          <p:cNvPr id="19468" name="AutoShape 12"/>
          <p:cNvCxnSpPr>
            <a:cxnSpLocks noChangeShapeType="1"/>
            <a:stCxn id="19460" idx="3"/>
            <a:endCxn id="19461" idx="7"/>
          </p:cNvCxnSpPr>
          <p:nvPr/>
        </p:nvCxnSpPr>
        <p:spPr bwMode="auto">
          <a:xfrm flipH="1">
            <a:off x="1431925" y="2379663"/>
            <a:ext cx="1022350" cy="1092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9" name="AutoShape 13"/>
          <p:cNvCxnSpPr>
            <a:cxnSpLocks noChangeShapeType="1"/>
            <a:stCxn id="19461" idx="6"/>
            <a:endCxn id="19465" idx="2"/>
          </p:cNvCxnSpPr>
          <p:nvPr/>
        </p:nvCxnSpPr>
        <p:spPr bwMode="auto">
          <a:xfrm flipV="1">
            <a:off x="1474788" y="3502025"/>
            <a:ext cx="1225550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0" name="AutoShape 14"/>
          <p:cNvCxnSpPr>
            <a:cxnSpLocks noChangeShapeType="1"/>
            <a:stCxn id="19461" idx="4"/>
            <a:endCxn id="19463" idx="0"/>
          </p:cNvCxnSpPr>
          <p:nvPr/>
        </p:nvCxnSpPr>
        <p:spPr bwMode="auto">
          <a:xfrm flipH="1">
            <a:off x="1189038" y="3717925"/>
            <a:ext cx="142875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1" name="AutoShape 15"/>
          <p:cNvCxnSpPr>
            <a:cxnSpLocks noChangeShapeType="1"/>
            <a:stCxn id="19460" idx="5"/>
            <a:endCxn id="19465" idx="0"/>
          </p:cNvCxnSpPr>
          <p:nvPr/>
        </p:nvCxnSpPr>
        <p:spPr bwMode="auto">
          <a:xfrm>
            <a:off x="2655888" y="2379663"/>
            <a:ext cx="188912" cy="977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2" name="AutoShape 16"/>
          <p:cNvCxnSpPr>
            <a:cxnSpLocks noChangeShapeType="1"/>
          </p:cNvCxnSpPr>
          <p:nvPr/>
        </p:nvCxnSpPr>
        <p:spPr bwMode="auto">
          <a:xfrm>
            <a:off x="2700338" y="2276475"/>
            <a:ext cx="1082675" cy="1079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3" name="AutoShape 17"/>
          <p:cNvCxnSpPr>
            <a:cxnSpLocks noChangeShapeType="1"/>
            <a:stCxn id="19464" idx="3"/>
            <a:endCxn id="19466" idx="7"/>
          </p:cNvCxnSpPr>
          <p:nvPr/>
        </p:nvCxnSpPr>
        <p:spPr bwMode="auto">
          <a:xfrm flipH="1">
            <a:off x="2297113" y="3603625"/>
            <a:ext cx="1382712" cy="876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4" name="AutoShape 18"/>
          <p:cNvCxnSpPr>
            <a:cxnSpLocks noChangeShapeType="1"/>
            <a:stCxn id="19465" idx="3"/>
            <a:endCxn id="19466" idx="0"/>
          </p:cNvCxnSpPr>
          <p:nvPr/>
        </p:nvCxnSpPr>
        <p:spPr bwMode="auto">
          <a:xfrm flipH="1">
            <a:off x="2197100" y="3603625"/>
            <a:ext cx="546100" cy="833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5" name="AutoShape 19"/>
          <p:cNvCxnSpPr>
            <a:cxnSpLocks noChangeShapeType="1"/>
            <a:stCxn id="19463" idx="6"/>
            <a:endCxn id="19466" idx="3"/>
          </p:cNvCxnSpPr>
          <p:nvPr/>
        </p:nvCxnSpPr>
        <p:spPr bwMode="auto">
          <a:xfrm>
            <a:off x="1331913" y="4654550"/>
            <a:ext cx="763587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6" name="AutoShape 20"/>
          <p:cNvCxnSpPr>
            <a:cxnSpLocks noChangeShapeType="1"/>
            <a:stCxn id="19463" idx="4"/>
            <a:endCxn id="19467" idx="2"/>
          </p:cNvCxnSpPr>
          <p:nvPr/>
        </p:nvCxnSpPr>
        <p:spPr bwMode="auto">
          <a:xfrm>
            <a:off x="1189038" y="4799013"/>
            <a:ext cx="194310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7" name="AutoShape 21"/>
          <p:cNvCxnSpPr>
            <a:cxnSpLocks noChangeShapeType="1"/>
            <a:stCxn id="19462" idx="3"/>
            <a:endCxn id="19467" idx="7"/>
          </p:cNvCxnSpPr>
          <p:nvPr/>
        </p:nvCxnSpPr>
        <p:spPr bwMode="auto">
          <a:xfrm flipH="1">
            <a:off x="3376613" y="4395788"/>
            <a:ext cx="446087" cy="660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8" name="AutoShape 22"/>
          <p:cNvCxnSpPr>
            <a:cxnSpLocks noChangeShapeType="1"/>
            <a:stCxn id="19466" idx="5"/>
            <a:endCxn id="19467" idx="1"/>
          </p:cNvCxnSpPr>
          <p:nvPr/>
        </p:nvCxnSpPr>
        <p:spPr bwMode="auto">
          <a:xfrm>
            <a:off x="2297113" y="4683125"/>
            <a:ext cx="877887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9" name="Oval 23"/>
          <p:cNvSpPr>
            <a:spLocks noChangeArrowheads="1"/>
          </p:cNvSpPr>
          <p:nvPr/>
        </p:nvSpPr>
        <p:spPr bwMode="auto">
          <a:xfrm>
            <a:off x="6657975" y="213201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5434013" y="3427413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5291138" y="4508500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19483" name="Oval 27"/>
          <p:cNvSpPr>
            <a:spLocks noChangeArrowheads="1"/>
          </p:cNvSpPr>
          <p:nvPr/>
        </p:nvSpPr>
        <p:spPr bwMode="auto">
          <a:xfrm>
            <a:off x="7883525" y="335597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19484" name="Oval 28"/>
          <p:cNvSpPr>
            <a:spLocks noChangeArrowheads="1"/>
          </p:cNvSpPr>
          <p:nvPr/>
        </p:nvSpPr>
        <p:spPr bwMode="auto">
          <a:xfrm>
            <a:off x="6946900" y="335597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19485" name="Oval 29"/>
          <p:cNvSpPr>
            <a:spLocks noChangeArrowheads="1"/>
          </p:cNvSpPr>
          <p:nvPr/>
        </p:nvSpPr>
        <p:spPr bwMode="auto">
          <a:xfrm>
            <a:off x="6299200" y="443547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19486" name="Oval 30"/>
          <p:cNvSpPr>
            <a:spLocks noChangeArrowheads="1"/>
          </p:cNvSpPr>
          <p:nvPr/>
        </p:nvSpPr>
        <p:spPr bwMode="auto">
          <a:xfrm>
            <a:off x="7378700" y="501173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 sz="2400">
                <a:latin typeface="Times New Roman" pitchFamily="18" charset="0"/>
              </a:rPr>
              <a:t>z</a:t>
            </a:r>
          </a:p>
        </p:txBody>
      </p:sp>
      <p:cxnSp>
        <p:nvCxnSpPr>
          <p:cNvPr id="19487" name="AutoShape 31"/>
          <p:cNvCxnSpPr>
            <a:cxnSpLocks noChangeShapeType="1"/>
            <a:stCxn id="19479" idx="3"/>
            <a:endCxn id="19480" idx="7"/>
          </p:cNvCxnSpPr>
          <p:nvPr/>
        </p:nvCxnSpPr>
        <p:spPr bwMode="auto">
          <a:xfrm flipH="1">
            <a:off x="5678488" y="2378075"/>
            <a:ext cx="1022350" cy="1092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88" name="AutoShape 32"/>
          <p:cNvCxnSpPr>
            <a:cxnSpLocks noChangeShapeType="1"/>
            <a:stCxn id="19480" idx="6"/>
            <a:endCxn id="19484" idx="2"/>
          </p:cNvCxnSpPr>
          <p:nvPr/>
        </p:nvCxnSpPr>
        <p:spPr bwMode="auto">
          <a:xfrm flipV="1">
            <a:off x="5721350" y="3500438"/>
            <a:ext cx="1225550" cy="7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89" name="AutoShape 33"/>
          <p:cNvCxnSpPr>
            <a:cxnSpLocks noChangeShapeType="1"/>
            <a:stCxn id="19480" idx="4"/>
            <a:endCxn id="19482" idx="0"/>
          </p:cNvCxnSpPr>
          <p:nvPr/>
        </p:nvCxnSpPr>
        <p:spPr bwMode="auto">
          <a:xfrm flipH="1">
            <a:off x="5435600" y="3716338"/>
            <a:ext cx="142875" cy="792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91" name="AutoShape 35"/>
          <p:cNvCxnSpPr>
            <a:cxnSpLocks noChangeShapeType="1"/>
            <a:stCxn id="19479" idx="6"/>
            <a:endCxn id="19483" idx="0"/>
          </p:cNvCxnSpPr>
          <p:nvPr/>
        </p:nvCxnSpPr>
        <p:spPr bwMode="auto">
          <a:xfrm>
            <a:off x="6945313" y="2276475"/>
            <a:ext cx="1082675" cy="1079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93" name="AutoShape 37"/>
          <p:cNvCxnSpPr>
            <a:cxnSpLocks noChangeShapeType="1"/>
            <a:stCxn id="19484" idx="3"/>
            <a:endCxn id="19485" idx="0"/>
          </p:cNvCxnSpPr>
          <p:nvPr/>
        </p:nvCxnSpPr>
        <p:spPr bwMode="auto">
          <a:xfrm flipH="1">
            <a:off x="6443663" y="3602038"/>
            <a:ext cx="546100" cy="833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95" name="AutoShape 39"/>
          <p:cNvCxnSpPr>
            <a:cxnSpLocks noChangeShapeType="1"/>
            <a:stCxn id="19482" idx="4"/>
            <a:endCxn id="19486" idx="2"/>
          </p:cNvCxnSpPr>
          <p:nvPr/>
        </p:nvCxnSpPr>
        <p:spPr bwMode="auto">
          <a:xfrm>
            <a:off x="5435600" y="4797425"/>
            <a:ext cx="194310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1476375" y="5589588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latin typeface="Times New Roman" pitchFamily="18" charset="0"/>
              </a:rPr>
              <a:t>Original Graph G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5076825" y="5589588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latin typeface="Times New Roman" pitchFamily="18" charset="0"/>
              </a:rPr>
              <a:t>Shortest-path tree rooted at s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3203575" y="249237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3203575" y="37163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3563938" y="45815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2411413" y="27813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1979613" y="37893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1547813" y="42926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547813" y="26368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1835150" y="32131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971550" y="37893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1692275" y="48688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2484438" y="45085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7308850" y="249237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12" name="Text Box 56"/>
          <p:cNvSpPr txBox="1">
            <a:spLocks noChangeArrowheads="1"/>
          </p:cNvSpPr>
          <p:nvPr/>
        </p:nvSpPr>
        <p:spPr bwMode="auto">
          <a:xfrm>
            <a:off x="6084888" y="37893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19513" name="Text Box 57"/>
          <p:cNvSpPr txBox="1">
            <a:spLocks noChangeArrowheads="1"/>
          </p:cNvSpPr>
          <p:nvPr/>
        </p:nvSpPr>
        <p:spPr bwMode="auto">
          <a:xfrm>
            <a:off x="5653088" y="26368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5940425" y="32131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5076825" y="37893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5797550" y="48688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A2F-FB69-4CAB-935A-223A19995FCA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Predecessor graph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對一圖</a:t>
            </a:r>
            <a:r>
              <a:rPr lang="en-US" altLang="zh-TW"/>
              <a:t>G=(V,E)</a:t>
            </a:r>
            <a:r>
              <a:rPr lang="zh-TW" altLang="en-US"/>
              <a:t>，根據一個表</a:t>
            </a:r>
            <a:r>
              <a:rPr lang="en-US" altLang="zh-TW"/>
              <a:t>π</a:t>
            </a:r>
            <a:r>
              <a:rPr lang="zh-TW" altLang="en-US"/>
              <a:t>來建構的子圖</a:t>
            </a:r>
            <a:r>
              <a:rPr lang="en-US" altLang="zh-TW"/>
              <a:t>G</a:t>
            </a:r>
            <a:r>
              <a:rPr lang="en-US" altLang="zh-TW" baseline="-25000"/>
              <a:t>π</a:t>
            </a:r>
            <a:r>
              <a:rPr lang="en-US" altLang="zh-TW"/>
              <a:t>=(V</a:t>
            </a:r>
            <a:r>
              <a:rPr lang="en-US" altLang="zh-TW" baseline="-25000"/>
              <a:t>π</a:t>
            </a:r>
            <a:r>
              <a:rPr lang="en-US" altLang="zh-TW"/>
              <a:t>,E</a:t>
            </a:r>
            <a:r>
              <a:rPr lang="en-US" altLang="zh-TW" baseline="-25000"/>
              <a:t>π</a:t>
            </a:r>
            <a:r>
              <a:rPr lang="en-US" altLang="zh-TW"/>
              <a:t>)</a:t>
            </a:r>
            <a:r>
              <a:rPr lang="zh-TW" altLang="en-US"/>
              <a:t>，滿足以下條件：</a:t>
            </a:r>
          </a:p>
          <a:p>
            <a:pPr lvl="1"/>
            <a:r>
              <a:rPr lang="en-US" altLang="zh-TW"/>
              <a:t>π[s]=NIL</a:t>
            </a:r>
            <a:r>
              <a:rPr lang="zh-TW" altLang="en-US"/>
              <a:t>，且</a:t>
            </a:r>
            <a:r>
              <a:rPr lang="en-US" altLang="zh-TW"/>
              <a:t>s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V</a:t>
            </a:r>
            <a:r>
              <a:rPr lang="en-US" altLang="zh-TW" baseline="-25000"/>
              <a:t>π</a:t>
            </a:r>
            <a:r>
              <a:rPr lang="zh-TW" altLang="en-US"/>
              <a:t>。</a:t>
            </a:r>
          </a:p>
          <a:p>
            <a:pPr lvl="1"/>
            <a:r>
              <a:rPr lang="zh-TW" altLang="en-US"/>
              <a:t>若</a:t>
            </a:r>
            <a:r>
              <a:rPr lang="en-US" altLang="zh-TW"/>
              <a:t>π[v]≠NIL</a:t>
            </a:r>
            <a:r>
              <a:rPr lang="zh-TW" altLang="en-US"/>
              <a:t>則</a:t>
            </a:r>
            <a:r>
              <a:rPr lang="en-US" altLang="zh-TW"/>
              <a:t>(π[v],v)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E</a:t>
            </a:r>
            <a:r>
              <a:rPr lang="en-US" altLang="zh-TW" baseline="-25000"/>
              <a:t>π</a:t>
            </a:r>
            <a:r>
              <a:rPr lang="zh-TW" altLang="en-US"/>
              <a:t>且</a:t>
            </a:r>
            <a:r>
              <a:rPr lang="en-US" altLang="zh-TW"/>
              <a:t>v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V</a:t>
            </a:r>
            <a:r>
              <a:rPr lang="en-US" altLang="zh-TW" baseline="-25000"/>
              <a:t>π</a:t>
            </a:r>
            <a:r>
              <a:rPr lang="en-US" altLang="zh-TW"/>
              <a:t> </a:t>
            </a:r>
            <a:r>
              <a:rPr lang="zh-TW" altLang="en-US"/>
              <a:t>。</a:t>
            </a:r>
          </a:p>
          <a:p>
            <a:r>
              <a:rPr lang="en-US" altLang="zh-TW"/>
              <a:t>Shortest-path tree rooted at s</a:t>
            </a:r>
            <a:r>
              <a:rPr lang="zh-TW" altLang="en-US"/>
              <a:t>是</a:t>
            </a:r>
            <a:r>
              <a:rPr lang="en-US" altLang="zh-TW"/>
              <a:t>Predecessor graph</a:t>
            </a:r>
            <a:r>
              <a:rPr lang="zh-TW" altLang="en-US"/>
              <a:t>的特例。</a:t>
            </a:r>
          </a:p>
          <a:p>
            <a:pPr lvl="1"/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8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D2EE-6BBA-438B-9101-8725A64209E2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Predecessor graph</a:t>
            </a:r>
            <a:r>
              <a:rPr lang="zh-TW" altLang="en-US" b="1"/>
              <a:t>範例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338388" y="2638425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114425" y="3933825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3706813" y="4654550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u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971550" y="501491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3563938" y="3862388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2627313" y="3862388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1979613" y="4941888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059113" y="5518150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 sz="2400">
                <a:latin typeface="Times New Roman" pitchFamily="18" charset="0"/>
              </a:rPr>
              <a:t>z</a:t>
            </a:r>
          </a:p>
        </p:txBody>
      </p:sp>
      <p:cxnSp>
        <p:nvCxnSpPr>
          <p:cNvPr id="21516" name="AutoShape 12"/>
          <p:cNvCxnSpPr>
            <a:cxnSpLocks noChangeShapeType="1"/>
            <a:stCxn id="21508" idx="3"/>
            <a:endCxn id="21509" idx="7"/>
          </p:cNvCxnSpPr>
          <p:nvPr/>
        </p:nvCxnSpPr>
        <p:spPr bwMode="auto">
          <a:xfrm flipH="1">
            <a:off x="1358900" y="2884488"/>
            <a:ext cx="1022350" cy="1092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7" name="AutoShape 13"/>
          <p:cNvCxnSpPr>
            <a:cxnSpLocks noChangeShapeType="1"/>
            <a:stCxn id="21509" idx="6"/>
            <a:endCxn id="21513" idx="2"/>
          </p:cNvCxnSpPr>
          <p:nvPr/>
        </p:nvCxnSpPr>
        <p:spPr bwMode="auto">
          <a:xfrm flipV="1">
            <a:off x="1401763" y="4006850"/>
            <a:ext cx="1225550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8" name="AutoShape 14"/>
          <p:cNvCxnSpPr>
            <a:cxnSpLocks noChangeShapeType="1"/>
            <a:stCxn id="21509" idx="4"/>
            <a:endCxn id="21511" idx="0"/>
          </p:cNvCxnSpPr>
          <p:nvPr/>
        </p:nvCxnSpPr>
        <p:spPr bwMode="auto">
          <a:xfrm flipH="1">
            <a:off x="1116013" y="4222750"/>
            <a:ext cx="142875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9" name="AutoShape 15"/>
          <p:cNvCxnSpPr>
            <a:cxnSpLocks noChangeShapeType="1"/>
            <a:stCxn id="21508" idx="5"/>
            <a:endCxn id="21513" idx="0"/>
          </p:cNvCxnSpPr>
          <p:nvPr/>
        </p:nvCxnSpPr>
        <p:spPr bwMode="auto">
          <a:xfrm>
            <a:off x="2582863" y="2884488"/>
            <a:ext cx="188912" cy="977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0" name="AutoShape 16"/>
          <p:cNvCxnSpPr>
            <a:cxnSpLocks noChangeShapeType="1"/>
          </p:cNvCxnSpPr>
          <p:nvPr/>
        </p:nvCxnSpPr>
        <p:spPr bwMode="auto">
          <a:xfrm>
            <a:off x="2627313" y="2781300"/>
            <a:ext cx="1082675" cy="1079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1" name="AutoShape 17"/>
          <p:cNvCxnSpPr>
            <a:cxnSpLocks noChangeShapeType="1"/>
            <a:stCxn id="21512" idx="3"/>
            <a:endCxn id="21514" idx="7"/>
          </p:cNvCxnSpPr>
          <p:nvPr/>
        </p:nvCxnSpPr>
        <p:spPr bwMode="auto">
          <a:xfrm flipH="1">
            <a:off x="2224088" y="4108450"/>
            <a:ext cx="1382712" cy="876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2" name="AutoShape 18"/>
          <p:cNvCxnSpPr>
            <a:cxnSpLocks noChangeShapeType="1"/>
            <a:stCxn id="21513" idx="3"/>
            <a:endCxn id="21514" idx="0"/>
          </p:cNvCxnSpPr>
          <p:nvPr/>
        </p:nvCxnSpPr>
        <p:spPr bwMode="auto">
          <a:xfrm flipH="1">
            <a:off x="2124075" y="4108450"/>
            <a:ext cx="546100" cy="833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3" name="AutoShape 19"/>
          <p:cNvCxnSpPr>
            <a:cxnSpLocks noChangeShapeType="1"/>
            <a:stCxn id="21511" idx="6"/>
            <a:endCxn id="21514" idx="3"/>
          </p:cNvCxnSpPr>
          <p:nvPr/>
        </p:nvCxnSpPr>
        <p:spPr bwMode="auto">
          <a:xfrm>
            <a:off x="1258888" y="5159375"/>
            <a:ext cx="763587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4" name="AutoShape 20"/>
          <p:cNvCxnSpPr>
            <a:cxnSpLocks noChangeShapeType="1"/>
            <a:stCxn id="21511" idx="4"/>
            <a:endCxn id="21515" idx="2"/>
          </p:cNvCxnSpPr>
          <p:nvPr/>
        </p:nvCxnSpPr>
        <p:spPr bwMode="auto">
          <a:xfrm>
            <a:off x="1116013" y="5303838"/>
            <a:ext cx="194310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5" name="AutoShape 21"/>
          <p:cNvCxnSpPr>
            <a:cxnSpLocks noChangeShapeType="1"/>
            <a:stCxn id="21510" idx="3"/>
            <a:endCxn id="21515" idx="7"/>
          </p:cNvCxnSpPr>
          <p:nvPr/>
        </p:nvCxnSpPr>
        <p:spPr bwMode="auto">
          <a:xfrm flipH="1">
            <a:off x="3303588" y="4900613"/>
            <a:ext cx="446087" cy="660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6" name="AutoShape 22"/>
          <p:cNvCxnSpPr>
            <a:cxnSpLocks noChangeShapeType="1"/>
            <a:stCxn id="21514" idx="5"/>
            <a:endCxn id="21515" idx="1"/>
          </p:cNvCxnSpPr>
          <p:nvPr/>
        </p:nvCxnSpPr>
        <p:spPr bwMode="auto">
          <a:xfrm>
            <a:off x="2224088" y="5187950"/>
            <a:ext cx="877887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7" name="Oval 23"/>
          <p:cNvSpPr>
            <a:spLocks noChangeArrowheads="1"/>
          </p:cNvSpPr>
          <p:nvPr/>
        </p:nvSpPr>
        <p:spPr bwMode="auto">
          <a:xfrm>
            <a:off x="6584950" y="2636838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21528" name="Oval 24"/>
          <p:cNvSpPr>
            <a:spLocks noChangeArrowheads="1"/>
          </p:cNvSpPr>
          <p:nvPr/>
        </p:nvSpPr>
        <p:spPr bwMode="auto">
          <a:xfrm>
            <a:off x="5360988" y="3932238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21529" name="Oval 25"/>
          <p:cNvSpPr>
            <a:spLocks noChangeArrowheads="1"/>
          </p:cNvSpPr>
          <p:nvPr/>
        </p:nvSpPr>
        <p:spPr bwMode="auto">
          <a:xfrm>
            <a:off x="5218113" y="5013325"/>
            <a:ext cx="2873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v</a:t>
            </a:r>
          </a:p>
        </p:txBody>
      </p:sp>
      <p:sp>
        <p:nvSpPr>
          <p:cNvPr id="21530" name="Oval 26"/>
          <p:cNvSpPr>
            <a:spLocks noChangeArrowheads="1"/>
          </p:cNvSpPr>
          <p:nvPr/>
        </p:nvSpPr>
        <p:spPr bwMode="auto">
          <a:xfrm>
            <a:off x="7810500" y="3860800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w</a:t>
            </a:r>
          </a:p>
        </p:txBody>
      </p:sp>
      <p:sp>
        <p:nvSpPr>
          <p:cNvPr id="21531" name="Oval 27"/>
          <p:cNvSpPr>
            <a:spLocks noChangeArrowheads="1"/>
          </p:cNvSpPr>
          <p:nvPr/>
        </p:nvSpPr>
        <p:spPr bwMode="auto">
          <a:xfrm>
            <a:off x="6873875" y="3860800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x</a:t>
            </a:r>
          </a:p>
        </p:txBody>
      </p:sp>
      <p:sp>
        <p:nvSpPr>
          <p:cNvPr id="21532" name="Oval 28"/>
          <p:cNvSpPr>
            <a:spLocks noChangeArrowheads="1"/>
          </p:cNvSpPr>
          <p:nvPr/>
        </p:nvSpPr>
        <p:spPr bwMode="auto">
          <a:xfrm>
            <a:off x="6226175" y="4940300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>
                <a:latin typeface="Times New Roman" pitchFamily="18" charset="0"/>
              </a:rPr>
              <a:t>y</a:t>
            </a:r>
          </a:p>
        </p:txBody>
      </p:sp>
      <p:sp>
        <p:nvSpPr>
          <p:cNvPr id="21533" name="Oval 29"/>
          <p:cNvSpPr>
            <a:spLocks noChangeArrowheads="1"/>
          </p:cNvSpPr>
          <p:nvPr/>
        </p:nvSpPr>
        <p:spPr bwMode="auto">
          <a:xfrm>
            <a:off x="7305675" y="5516563"/>
            <a:ext cx="2873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zh-TW" sz="2400">
                <a:latin typeface="Times New Roman" pitchFamily="18" charset="0"/>
              </a:rPr>
              <a:t>z</a:t>
            </a:r>
          </a:p>
        </p:txBody>
      </p:sp>
      <p:cxnSp>
        <p:nvCxnSpPr>
          <p:cNvPr id="21534" name="AutoShape 30"/>
          <p:cNvCxnSpPr>
            <a:cxnSpLocks noChangeShapeType="1"/>
            <a:stCxn id="21527" idx="3"/>
            <a:endCxn id="21528" idx="7"/>
          </p:cNvCxnSpPr>
          <p:nvPr/>
        </p:nvCxnSpPr>
        <p:spPr bwMode="auto">
          <a:xfrm flipH="1">
            <a:off x="5605463" y="2882900"/>
            <a:ext cx="1022350" cy="1092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35" name="AutoShape 31"/>
          <p:cNvCxnSpPr>
            <a:cxnSpLocks noChangeShapeType="1"/>
            <a:stCxn id="21528" idx="6"/>
            <a:endCxn id="21531" idx="2"/>
          </p:cNvCxnSpPr>
          <p:nvPr/>
        </p:nvCxnSpPr>
        <p:spPr bwMode="auto">
          <a:xfrm flipV="1">
            <a:off x="5648325" y="4005263"/>
            <a:ext cx="1225550" cy="7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36" name="AutoShape 32"/>
          <p:cNvCxnSpPr>
            <a:cxnSpLocks noChangeShapeType="1"/>
            <a:stCxn id="21528" idx="4"/>
            <a:endCxn id="21529" idx="0"/>
          </p:cNvCxnSpPr>
          <p:nvPr/>
        </p:nvCxnSpPr>
        <p:spPr bwMode="auto">
          <a:xfrm flipH="1">
            <a:off x="5362575" y="4221163"/>
            <a:ext cx="142875" cy="792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37" name="AutoShape 33"/>
          <p:cNvCxnSpPr>
            <a:cxnSpLocks noChangeShapeType="1"/>
            <a:stCxn id="21527" idx="6"/>
            <a:endCxn id="21530" idx="0"/>
          </p:cNvCxnSpPr>
          <p:nvPr/>
        </p:nvCxnSpPr>
        <p:spPr bwMode="auto">
          <a:xfrm>
            <a:off x="6872288" y="2781300"/>
            <a:ext cx="1082675" cy="1079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38" name="AutoShape 34"/>
          <p:cNvCxnSpPr>
            <a:cxnSpLocks noChangeShapeType="1"/>
            <a:stCxn id="21531" idx="3"/>
            <a:endCxn id="21532" idx="0"/>
          </p:cNvCxnSpPr>
          <p:nvPr/>
        </p:nvCxnSpPr>
        <p:spPr bwMode="auto">
          <a:xfrm flipH="1">
            <a:off x="6370638" y="4106863"/>
            <a:ext cx="546100" cy="833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39" name="AutoShape 35"/>
          <p:cNvCxnSpPr>
            <a:cxnSpLocks noChangeShapeType="1"/>
            <a:stCxn id="21529" idx="4"/>
            <a:endCxn id="21533" idx="2"/>
          </p:cNvCxnSpPr>
          <p:nvPr/>
        </p:nvCxnSpPr>
        <p:spPr bwMode="auto">
          <a:xfrm>
            <a:off x="5362575" y="5302250"/>
            <a:ext cx="194310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1258888" y="5949950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latin typeface="Times New Roman" pitchFamily="18" charset="0"/>
              </a:rPr>
              <a:t>Original Graph G</a:t>
            </a:r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4787900" y="5949950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latin typeface="Times New Roman" pitchFamily="18" charset="0"/>
              </a:rPr>
              <a:t>Shortest-path tree rooted at s</a:t>
            </a:r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3130550" y="29972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130550" y="42211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3490913" y="508635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2338388" y="32861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1906588" y="42941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1474788" y="47974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1474788" y="31416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1762125" y="37179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898525" y="42941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1619250" y="53736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2411413" y="50133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7235825" y="29972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6011863" y="42941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5580063" y="31416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5867400" y="37179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5003800" y="42941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5724525" y="53736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graphicFrame>
        <p:nvGraphicFramePr>
          <p:cNvPr id="21590" name="Group 86"/>
          <p:cNvGraphicFramePr>
            <a:graphicFrameLocks noGrp="1"/>
          </p:cNvGraphicFramePr>
          <p:nvPr>
            <p:ph idx="1"/>
          </p:nvPr>
        </p:nvGraphicFramePr>
        <p:xfrm>
          <a:off x="395288" y="1600200"/>
          <a:ext cx="8291512" cy="914400"/>
        </p:xfrm>
        <a:graphic>
          <a:graphicData uri="http://schemas.openxmlformats.org/drawingml/2006/table">
            <a:tbl>
              <a:tblPr/>
              <a:tblGrid>
                <a:gridCol w="1036637"/>
                <a:gridCol w="1036638"/>
                <a:gridCol w="1036637"/>
                <a:gridCol w="1036638"/>
                <a:gridCol w="1035050"/>
                <a:gridCol w="1036637"/>
                <a:gridCol w="1036638"/>
                <a:gridCol w="1036637"/>
              </a:tblGrid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π[s]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π[t]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π[u]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π[v]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π[w]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π[x]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π[z]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NIL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NIL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新細明體" pitchFamily="18" charset="-12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CB88-F1FC-41E7-99AF-212A42202B15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Initialize-Single-Source</a:t>
            </a:r>
            <a:r>
              <a:rPr lang="zh-TW" altLang="en-US" b="1"/>
              <a:t>演算法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5141912"/>
          </a:xfrm>
        </p:spPr>
        <p:txBody>
          <a:bodyPr/>
          <a:lstStyle/>
          <a:p>
            <a:r>
              <a:rPr lang="zh-TW" altLang="en-US"/>
              <a:t>定義變數</a:t>
            </a:r>
            <a:r>
              <a:rPr lang="en-US" altLang="zh-TW"/>
              <a:t>d[v]</a:t>
            </a:r>
            <a:r>
              <a:rPr lang="zh-TW" altLang="en-US"/>
              <a:t>代表目前已知之自</a:t>
            </a:r>
            <a:r>
              <a:rPr lang="en-US" altLang="zh-TW"/>
              <a:t>s</a:t>
            </a:r>
            <a:r>
              <a:rPr lang="zh-TW" altLang="en-US"/>
              <a:t>至</a:t>
            </a:r>
            <a:r>
              <a:rPr lang="en-US" altLang="zh-TW"/>
              <a:t>v</a:t>
            </a:r>
            <a:r>
              <a:rPr lang="zh-TW" altLang="en-US"/>
              <a:t>的最短距離。</a:t>
            </a:r>
          </a:p>
          <a:p>
            <a:endParaRPr lang="zh-TW" altLang="en-US"/>
          </a:p>
          <a:p>
            <a:r>
              <a:rPr lang="zh-TW" altLang="en-US"/>
              <a:t>定義變數</a:t>
            </a:r>
            <a:r>
              <a:rPr lang="en-US" altLang="zh-TW"/>
              <a:t>π[v]</a:t>
            </a:r>
            <a:r>
              <a:rPr lang="zh-TW" altLang="en-US"/>
              <a:t>代表目前已知自</a:t>
            </a:r>
            <a:r>
              <a:rPr lang="en-US" altLang="zh-TW"/>
              <a:t>s</a:t>
            </a:r>
            <a:r>
              <a:rPr lang="zh-TW" altLang="en-US"/>
              <a:t>至</a:t>
            </a:r>
            <a:r>
              <a:rPr lang="en-US" altLang="zh-TW"/>
              <a:t>v</a:t>
            </a:r>
            <a:r>
              <a:rPr lang="zh-TW" altLang="en-US"/>
              <a:t>的最短路徑上，</a:t>
            </a:r>
            <a:r>
              <a:rPr lang="en-US" altLang="zh-TW"/>
              <a:t>v</a:t>
            </a:r>
            <a:r>
              <a:rPr lang="zh-TW" altLang="en-US"/>
              <a:t>之前的那一點。</a:t>
            </a:r>
          </a:p>
          <a:p>
            <a:endParaRPr lang="zh-TW" altLang="en-US"/>
          </a:p>
          <a:p>
            <a:r>
              <a:rPr lang="zh-TW" altLang="en-US"/>
              <a:t>初始時，</a:t>
            </a:r>
            <a:r>
              <a:rPr lang="en-US" altLang="zh-TW"/>
              <a:t>d[v]=∞</a:t>
            </a:r>
            <a:r>
              <a:rPr lang="zh-TW" altLang="en-US"/>
              <a:t>，</a:t>
            </a:r>
            <a:r>
              <a:rPr lang="en-US" altLang="zh-TW"/>
              <a:t>π[v]=NIL</a:t>
            </a:r>
            <a:r>
              <a:rPr lang="zh-TW" altLang="en-US"/>
              <a:t>，</a:t>
            </a:r>
            <a:r>
              <a:rPr lang="en-US" altLang="zh-TW"/>
              <a:t>d[s]=0</a:t>
            </a:r>
            <a:r>
              <a:rPr lang="zh-TW" altLang="en-US"/>
              <a:t>。即除自</a:t>
            </a:r>
            <a:r>
              <a:rPr lang="en-US" altLang="zh-TW"/>
              <a:t>s</a:t>
            </a:r>
            <a:r>
              <a:rPr lang="zh-TW" altLang="en-US"/>
              <a:t>到</a:t>
            </a:r>
            <a:r>
              <a:rPr lang="en-US" altLang="zh-TW"/>
              <a:t>s</a:t>
            </a:r>
            <a:r>
              <a:rPr lang="zh-TW" altLang="en-US"/>
              <a:t>的最短路徑已知之外，其餘均設為未知。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Single-Source Shortest Paths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300B-2B18-4F68-9342-83F7D5AA9FAB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Initialize-Single-Source</a:t>
            </a:r>
            <a:r>
              <a:rPr lang="zh-TW" altLang="en-US" b="1"/>
              <a:t>演算法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Initialize-Single-Source(G,s)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each vertex v</a:t>
            </a:r>
            <a:r>
              <a:rPr lang="en-US" altLang="zh-TW" sz="240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 sz="2400">
                <a:latin typeface="Courier New" pitchFamily="49" charset="0"/>
              </a:rPr>
              <a:t>V[G]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d[v]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/>
              <a:t>∞</a:t>
            </a:r>
            <a:endParaRPr lang="en-US" altLang="zh-TW" sz="24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   </a:t>
            </a:r>
            <a:r>
              <a:rPr lang="en-US" altLang="zh-TW" sz="2400"/>
              <a:t>π</a:t>
            </a:r>
            <a:r>
              <a:rPr lang="en-US" altLang="zh-TW" sz="2400">
                <a:latin typeface="Courier New" pitchFamily="49" charset="0"/>
              </a:rPr>
              <a:t>[v]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NIL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d[s]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</a:t>
            </a:r>
            <a:r>
              <a:rPr lang="en-US" altLang="zh-TW" sz="2400">
                <a:latin typeface="Courier New" pitchFamily="49" charset="0"/>
              </a:rPr>
              <a:t>0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新細明體"/>
      </a:majorFont>
      <a:minorFont>
        <a:latin typeface="Times New Roman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</TotalTime>
  <Words>1922</Words>
  <Application>Microsoft Office PowerPoint</Application>
  <PresentationFormat>如螢幕大小 (4:3)</PresentationFormat>
  <Paragraphs>629</Paragraphs>
  <Slides>29</Slides>
  <Notes>12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9" baseType="lpstr">
      <vt:lpstr>Arial Unicode MS</vt:lpstr>
      <vt:lpstr>MT Symbol</vt:lpstr>
      <vt:lpstr>新細明體</vt:lpstr>
      <vt:lpstr>標楷體</vt:lpstr>
      <vt:lpstr>Arial</vt:lpstr>
      <vt:lpstr>Courier New</vt:lpstr>
      <vt:lpstr>Times New Roman</vt:lpstr>
      <vt:lpstr>Wingdings</vt:lpstr>
      <vt:lpstr>預設簡報設計</vt:lpstr>
      <vt:lpstr>方程式</vt:lpstr>
      <vt:lpstr> Single-Source Shortest Paths</vt:lpstr>
      <vt:lpstr>Shortest-path problem</vt:lpstr>
      <vt:lpstr>Shortest-path problem</vt:lpstr>
      <vt:lpstr>Shortest-path tree rooted at s</vt:lpstr>
      <vt:lpstr>Shortest-path tree rooted at s範例</vt:lpstr>
      <vt:lpstr>Predecessor graph</vt:lpstr>
      <vt:lpstr>Predecessor graph範例</vt:lpstr>
      <vt:lpstr>Initialize-Single-Source演算法</vt:lpstr>
      <vt:lpstr>Initialize-Single-Source演算法</vt:lpstr>
      <vt:lpstr>Relaxation 演算法</vt:lpstr>
      <vt:lpstr>Relaxation 範例</vt:lpstr>
      <vt:lpstr>最短路徑與Relaxation的性質</vt:lpstr>
      <vt:lpstr>最短路徑與Relaxation的性質</vt:lpstr>
      <vt:lpstr>最短路徑與Relaxation的性質</vt:lpstr>
      <vt:lpstr>Bellman-Ford演算法</vt:lpstr>
      <vt:lpstr>Bellman-Ford演算法運作範例</vt:lpstr>
      <vt:lpstr>Bellman-Ford演算法運作範例</vt:lpstr>
      <vt:lpstr>Bellman-Ford演算法分析</vt:lpstr>
      <vt:lpstr>Bellman-Ford演算法分析</vt:lpstr>
      <vt:lpstr>Single-source shortest paths in DAGs</vt:lpstr>
      <vt:lpstr>DAG-Shortest-Path操作範例</vt:lpstr>
      <vt:lpstr>DAG-Shortest-Path操作範例</vt:lpstr>
      <vt:lpstr>DAG-Shortest-Path操作範例</vt:lpstr>
      <vt:lpstr>Dijkstra演算法</vt:lpstr>
      <vt:lpstr>Dijkstra演算法</vt:lpstr>
      <vt:lpstr>Dijkstra演算法操作範例</vt:lpstr>
      <vt:lpstr>Dijkstra演算法操作範例</vt:lpstr>
      <vt:lpstr>Dijkstra演算法操作範例</vt:lpstr>
      <vt:lpstr>Dijkstra演算法分析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Single-Source Shortest Paths</dc:title>
  <dc:creator>mzhsieh</dc:creator>
  <cp:lastModifiedBy>Yang</cp:lastModifiedBy>
  <cp:revision>213</cp:revision>
  <dcterms:created xsi:type="dcterms:W3CDTF">2005-07-29T11:43:43Z</dcterms:created>
  <dcterms:modified xsi:type="dcterms:W3CDTF">2014-02-19T05:56:27Z</dcterms:modified>
</cp:coreProperties>
</file>