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257" r:id="rId3"/>
    <p:sldId id="258" r:id="rId4"/>
    <p:sldId id="296" r:id="rId5"/>
    <p:sldId id="279" r:id="rId6"/>
    <p:sldId id="285" r:id="rId7"/>
    <p:sldId id="297" r:id="rId8"/>
    <p:sldId id="261" r:id="rId9"/>
    <p:sldId id="262" r:id="rId10"/>
    <p:sldId id="264" r:id="rId11"/>
    <p:sldId id="286" r:id="rId12"/>
    <p:sldId id="287" r:id="rId13"/>
    <p:sldId id="298" r:id="rId14"/>
    <p:sldId id="299" r:id="rId15"/>
    <p:sldId id="300" r:id="rId16"/>
    <p:sldId id="289" r:id="rId17"/>
    <p:sldId id="283" r:id="rId18"/>
    <p:sldId id="290" r:id="rId19"/>
    <p:sldId id="291" r:id="rId20"/>
    <p:sldId id="292" r:id="rId21"/>
    <p:sldId id="293" r:id="rId22"/>
    <p:sldId id="294" r:id="rId23"/>
    <p:sldId id="295" r:id="rId24"/>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1pPr>
    <a:lvl2pPr marL="4572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2pPr>
    <a:lvl3pPr marL="9144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3pPr>
    <a:lvl4pPr marL="13716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4pPr>
    <a:lvl5pPr marL="18288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5pPr>
    <a:lvl6pPr marL="2286000" algn="l" defTabSz="914400" rtl="0" eaLnBrk="1" latinLnBrk="0" hangingPunct="1">
      <a:defRPr kumimoji="1" kern="1200">
        <a:solidFill>
          <a:schemeClr val="tx1"/>
        </a:solidFill>
        <a:latin typeface="Times New Roman" pitchFamily="18" charset="0"/>
        <a:ea typeface="標楷體" pitchFamily="65" charset="-120"/>
        <a:cs typeface="+mn-cs"/>
      </a:defRPr>
    </a:lvl6pPr>
    <a:lvl7pPr marL="2743200" algn="l" defTabSz="914400" rtl="0" eaLnBrk="1" latinLnBrk="0" hangingPunct="1">
      <a:defRPr kumimoji="1" kern="1200">
        <a:solidFill>
          <a:schemeClr val="tx1"/>
        </a:solidFill>
        <a:latin typeface="Times New Roman" pitchFamily="18" charset="0"/>
        <a:ea typeface="標楷體" pitchFamily="65" charset="-120"/>
        <a:cs typeface="+mn-cs"/>
      </a:defRPr>
    </a:lvl7pPr>
    <a:lvl8pPr marL="3200400" algn="l" defTabSz="914400" rtl="0" eaLnBrk="1" latinLnBrk="0" hangingPunct="1">
      <a:defRPr kumimoji="1" kern="1200">
        <a:solidFill>
          <a:schemeClr val="tx1"/>
        </a:solidFill>
        <a:latin typeface="Times New Roman" pitchFamily="18" charset="0"/>
        <a:ea typeface="標楷體" pitchFamily="65" charset="-120"/>
        <a:cs typeface="+mn-cs"/>
      </a:defRPr>
    </a:lvl8pPr>
    <a:lvl9pPr marL="3657600" algn="l" defTabSz="914400" rtl="0" eaLnBrk="1" latinLnBrk="0" hangingPunct="1">
      <a:defRPr kumimoji="1" kern="1200">
        <a:solidFill>
          <a:schemeClr val="tx1"/>
        </a:solidFill>
        <a:latin typeface="Times New Roman" pitchFamily="18" charset="0"/>
        <a:ea typeface="標楷體" pitchFamily="65"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89" autoAdjust="0"/>
    <p:restoredTop sz="88165" autoAdjust="0"/>
  </p:normalViewPr>
  <p:slideViewPr>
    <p:cSldViewPr>
      <p:cViewPr varScale="1">
        <p:scale>
          <a:sx n="81" d="100"/>
          <a:sy n="81" d="100"/>
        </p:scale>
        <p:origin x="147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608" y="-1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zh-TW"/>
          </a:p>
        </p:txBody>
      </p:sp>
      <p:sp>
        <p:nvSpPr>
          <p:cNvPr id="78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zh-TW"/>
          </a:p>
        </p:txBody>
      </p:sp>
      <p:sp>
        <p:nvSpPr>
          <p:cNvPr id="78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zh-TW"/>
          </a:p>
        </p:txBody>
      </p:sp>
      <p:sp>
        <p:nvSpPr>
          <p:cNvPr id="78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7101C98-A039-43E3-A87E-831DB84E6B76}" type="slidenum">
              <a:rPr lang="en-US" altLang="zh-TW"/>
              <a:pPr>
                <a:defRPr/>
              </a:pPr>
              <a:t>‹#›</a:t>
            </a:fld>
            <a:endParaRPr lang="en-US" altLang="zh-TW"/>
          </a:p>
        </p:txBody>
      </p:sp>
    </p:spTree>
    <p:extLst>
      <p:ext uri="{BB962C8B-B14F-4D97-AF65-F5344CB8AC3E}">
        <p14:creationId xmlns:p14="http://schemas.microsoft.com/office/powerpoint/2010/main" val="40625915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zh-TW"/>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zh-TW"/>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zh-TW"/>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91A1F4A-0719-4DA0-AB05-8D569B148429}" type="slidenum">
              <a:rPr lang="en-US" altLang="zh-TW"/>
              <a:pPr>
                <a:defRPr/>
              </a:pPr>
              <a:t>‹#›</a:t>
            </a:fld>
            <a:endParaRPr lang="en-US" altLang="zh-TW"/>
          </a:p>
        </p:txBody>
      </p:sp>
    </p:spTree>
    <p:extLst>
      <p:ext uri="{BB962C8B-B14F-4D97-AF65-F5344CB8AC3E}">
        <p14:creationId xmlns:p14="http://schemas.microsoft.com/office/powerpoint/2010/main" val="33473568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標楷體" pitchFamily="65"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標楷體" pitchFamily="65"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標楷體" pitchFamily="65"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標楷體" pitchFamily="65"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標楷體" pitchFamily="65"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5ED1C30D-A1B3-4B88-ACB6-3C595136D711}" type="slidenum">
              <a:rPr lang="en-US" altLang="zh-TW"/>
              <a:pPr eaLnBrk="1" hangingPunct="1"/>
              <a:t>1</a:t>
            </a:fld>
            <a:endParaRPr lang="en-US" altLang="zh-TW"/>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給定</a:t>
            </a:r>
            <a:r>
              <a:rPr lang="en-US" altLang="zh-TW" smtClean="0"/>
              <a:t>T(n)=T(n/2) + O(n)</a:t>
            </a:r>
          </a:p>
          <a:p>
            <a:pPr eaLnBrk="1" hangingPunct="1"/>
            <a:r>
              <a:rPr lang="zh-TW" altLang="en-US" smtClean="0"/>
              <a:t>我們該如何得到 </a:t>
            </a:r>
            <a:r>
              <a:rPr lang="en-US" altLang="zh-TW" smtClean="0"/>
              <a:t>T(n) = O(nlogn)?</a:t>
            </a:r>
          </a:p>
          <a:p>
            <a:pPr eaLnBrk="1" hangingPunct="1"/>
            <a:r>
              <a:rPr lang="zh-TW" altLang="en-US" smtClean="0"/>
              <a:t>本章的重點教導如何解上述的遞迴式。</a:t>
            </a:r>
          </a:p>
        </p:txBody>
      </p:sp>
    </p:spTree>
    <p:extLst>
      <p:ext uri="{BB962C8B-B14F-4D97-AF65-F5344CB8AC3E}">
        <p14:creationId xmlns:p14="http://schemas.microsoft.com/office/powerpoint/2010/main" val="2592132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19950939-32C4-4F8A-9D77-2D433F92F417}" type="slidenum">
              <a:rPr lang="en-US" altLang="zh-TW"/>
              <a:pPr eaLnBrk="1" hangingPunct="1"/>
              <a:t>12</a:t>
            </a:fld>
            <a:endParaRPr lang="en-US" altLang="zh-TW"/>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一直不斷地將遞迴式子帶入，最後就會得到一長串式子</a:t>
            </a:r>
          </a:p>
          <a:p>
            <a:pPr eaLnBrk="1" hangingPunct="1"/>
            <a:r>
              <a:rPr lang="zh-TW" altLang="en-US" smtClean="0"/>
              <a:t>分析該式子即可得到最後的結果。</a:t>
            </a:r>
          </a:p>
        </p:txBody>
      </p:sp>
    </p:spTree>
    <p:extLst>
      <p:ext uri="{BB962C8B-B14F-4D97-AF65-F5344CB8AC3E}">
        <p14:creationId xmlns:p14="http://schemas.microsoft.com/office/powerpoint/2010/main" val="2348810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0EF4C9BE-3029-4131-A542-4029C4CC5A56}" type="slidenum">
              <a:rPr lang="en-US" altLang="zh-TW"/>
              <a:pPr eaLnBrk="1" hangingPunct="1"/>
              <a:t>13</a:t>
            </a:fld>
            <a:endParaRPr lang="en-US" altLang="zh-TW"/>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將遞迴式子畫成</a:t>
            </a:r>
            <a:r>
              <a:rPr lang="en-US" altLang="zh-TW" smtClean="0"/>
              <a:t>Recursion Tree</a:t>
            </a:r>
            <a:r>
              <a:rPr lang="zh-TW" altLang="en-US" smtClean="0"/>
              <a:t>，可以方便分析</a:t>
            </a:r>
          </a:p>
        </p:txBody>
      </p:sp>
    </p:spTree>
    <p:extLst>
      <p:ext uri="{BB962C8B-B14F-4D97-AF65-F5344CB8AC3E}">
        <p14:creationId xmlns:p14="http://schemas.microsoft.com/office/powerpoint/2010/main" val="1001853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13636DF0-DA51-4F93-8E80-82883F1F2B91}" type="slidenum">
              <a:rPr lang="en-US" altLang="zh-TW"/>
              <a:pPr eaLnBrk="1" hangingPunct="1"/>
              <a:t>14</a:t>
            </a:fld>
            <a:endParaRPr lang="en-US" altLang="zh-TW"/>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畫成樹狀表示</a:t>
            </a:r>
          </a:p>
          <a:p>
            <a:pPr eaLnBrk="1" hangingPunct="1"/>
            <a:r>
              <a:rPr lang="zh-TW" altLang="en-US" smtClean="0"/>
              <a:t>然後將每一層所花的時間加起來就是全部所需要的時間。</a:t>
            </a:r>
          </a:p>
        </p:txBody>
      </p:sp>
    </p:spTree>
    <p:extLst>
      <p:ext uri="{BB962C8B-B14F-4D97-AF65-F5344CB8AC3E}">
        <p14:creationId xmlns:p14="http://schemas.microsoft.com/office/powerpoint/2010/main" val="1023721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39B585FD-7F05-4D0D-AEB0-905E22109518}" type="slidenum">
              <a:rPr lang="en-US" altLang="zh-TW"/>
              <a:pPr eaLnBrk="1" hangingPunct="1"/>
              <a:t>16</a:t>
            </a:fld>
            <a:endParaRPr lang="en-US" altLang="zh-TW"/>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在某些情況下，我們不需要大費周章的分析遞迴式</a:t>
            </a:r>
          </a:p>
          <a:p>
            <a:pPr eaLnBrk="1" hangingPunct="1"/>
            <a:r>
              <a:rPr lang="zh-TW" altLang="en-US" smtClean="0"/>
              <a:t>本小節提供了一些公式，只要符合提到的條件，就可以用公式直接求解。</a:t>
            </a:r>
          </a:p>
          <a:p>
            <a:pPr eaLnBrk="1" hangingPunct="1"/>
            <a:r>
              <a:rPr lang="zh-TW" altLang="en-US" smtClean="0"/>
              <a:t>要注意的是，</a:t>
            </a:r>
            <a:r>
              <a:rPr lang="en-US" altLang="zh-TW" smtClean="0"/>
              <a:t>Master Theorem</a:t>
            </a:r>
            <a:r>
              <a:rPr lang="zh-TW" altLang="en-US" smtClean="0"/>
              <a:t>所提供的這些公式仍有不能解決的遞迴式子。</a:t>
            </a:r>
          </a:p>
        </p:txBody>
      </p:sp>
    </p:spTree>
    <p:extLst>
      <p:ext uri="{BB962C8B-B14F-4D97-AF65-F5344CB8AC3E}">
        <p14:creationId xmlns:p14="http://schemas.microsoft.com/office/powerpoint/2010/main" val="41231416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06EA5AE7-360A-429D-926C-0E83BD6EFC46}" type="slidenum">
              <a:rPr lang="en-US" altLang="zh-TW"/>
              <a:pPr eaLnBrk="1" hangingPunct="1"/>
              <a:t>17</a:t>
            </a:fld>
            <a:endParaRPr lang="en-US" altLang="zh-TW"/>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smtClean="0"/>
              <a:t>T(n) = 9T(n/3) + n =&gt; a = 9, b = 3</a:t>
            </a:r>
          </a:p>
          <a:p>
            <a:pPr eaLnBrk="1" hangingPunct="1"/>
            <a:r>
              <a:rPr lang="en-US" altLang="zh-TW" smtClean="0"/>
              <a:t>T(n) = T(2n/3) + n =&gt; a = 1, b = 3/2</a:t>
            </a:r>
          </a:p>
          <a:p>
            <a:pPr eaLnBrk="1" hangingPunct="1"/>
            <a:r>
              <a:rPr lang="en-US" altLang="zh-TW" smtClean="0"/>
              <a:t>T(n) = 3T(n/4) + n =&gt; a = 3, b = 4</a:t>
            </a:r>
          </a:p>
        </p:txBody>
      </p:sp>
    </p:spTree>
    <p:extLst>
      <p:ext uri="{BB962C8B-B14F-4D97-AF65-F5344CB8AC3E}">
        <p14:creationId xmlns:p14="http://schemas.microsoft.com/office/powerpoint/2010/main" val="2671537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73DDC852-8450-4248-9A70-2949EE8F9A86}" type="slidenum">
              <a:rPr lang="en-US" altLang="zh-TW"/>
              <a:pPr eaLnBrk="1" hangingPunct="1"/>
              <a:t>19</a:t>
            </a:fld>
            <a:endParaRPr lang="en-US" altLang="zh-TW"/>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TW" altLang="zh-TW" smtClean="0"/>
          </a:p>
        </p:txBody>
      </p:sp>
    </p:spTree>
    <p:extLst>
      <p:ext uri="{BB962C8B-B14F-4D97-AF65-F5344CB8AC3E}">
        <p14:creationId xmlns:p14="http://schemas.microsoft.com/office/powerpoint/2010/main" val="31892147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B1542C73-0FA0-4886-9061-E1043BD8EC86}" type="slidenum">
              <a:rPr lang="en-US" altLang="zh-TW"/>
              <a:pPr eaLnBrk="1" hangingPunct="1"/>
              <a:t>20</a:t>
            </a:fld>
            <a:endParaRPr lang="en-US" altLang="zh-TW"/>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TW" altLang="zh-TW" smtClean="0"/>
          </a:p>
        </p:txBody>
      </p:sp>
    </p:spTree>
    <p:extLst>
      <p:ext uri="{BB962C8B-B14F-4D97-AF65-F5344CB8AC3E}">
        <p14:creationId xmlns:p14="http://schemas.microsoft.com/office/powerpoint/2010/main" val="3945052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89DC088B-B728-4360-B3F7-860C847BD724}" type="slidenum">
              <a:rPr lang="en-US" altLang="zh-TW"/>
              <a:pPr eaLnBrk="1" hangingPunct="1"/>
              <a:t>21</a:t>
            </a:fld>
            <a:endParaRPr lang="en-US" altLang="zh-TW"/>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TW" altLang="zh-TW" smtClean="0"/>
          </a:p>
        </p:txBody>
      </p:sp>
    </p:spTree>
    <p:extLst>
      <p:ext uri="{BB962C8B-B14F-4D97-AF65-F5344CB8AC3E}">
        <p14:creationId xmlns:p14="http://schemas.microsoft.com/office/powerpoint/2010/main" val="9798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4659F0F1-7397-469B-B55A-BE0480C803AC}" type="slidenum">
              <a:rPr lang="en-US" altLang="zh-TW"/>
              <a:pPr eaLnBrk="1" hangingPunct="1"/>
              <a:t>22</a:t>
            </a:fld>
            <a:endParaRPr lang="en-US" altLang="zh-TW"/>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TW" altLang="zh-TW" smtClean="0"/>
          </a:p>
        </p:txBody>
      </p:sp>
    </p:spTree>
    <p:extLst>
      <p:ext uri="{BB962C8B-B14F-4D97-AF65-F5344CB8AC3E}">
        <p14:creationId xmlns:p14="http://schemas.microsoft.com/office/powerpoint/2010/main" val="16938061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2FD7E9FE-CA2A-4581-98CC-119209476204}" type="slidenum">
              <a:rPr lang="en-US" altLang="zh-TW"/>
              <a:pPr eaLnBrk="1" hangingPunct="1"/>
              <a:t>23</a:t>
            </a:fld>
            <a:endParaRPr lang="en-US" altLang="zh-TW"/>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TW" altLang="zh-TW" smtClean="0"/>
          </a:p>
        </p:txBody>
      </p:sp>
    </p:spTree>
    <p:extLst>
      <p:ext uri="{BB962C8B-B14F-4D97-AF65-F5344CB8AC3E}">
        <p14:creationId xmlns:p14="http://schemas.microsoft.com/office/powerpoint/2010/main" val="2818112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76DA4C0C-3343-4BD4-95EE-8666FA2D7333}" type="slidenum">
              <a:rPr lang="en-US" altLang="zh-TW"/>
              <a:pPr eaLnBrk="1" hangingPunct="1"/>
              <a:t>2</a:t>
            </a:fld>
            <a:endParaRPr lang="en-US" altLang="zh-TW"/>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猜的時候必須根據經驗，</a:t>
            </a:r>
          </a:p>
          <a:p>
            <a:pPr eaLnBrk="1" hangingPunct="1"/>
            <a:r>
              <a:rPr lang="zh-TW" altLang="en-US" smtClean="0"/>
              <a:t>當猜測的結果不對時，必須加以修正再重新證明一次。</a:t>
            </a:r>
          </a:p>
        </p:txBody>
      </p:sp>
    </p:spTree>
    <p:extLst>
      <p:ext uri="{BB962C8B-B14F-4D97-AF65-F5344CB8AC3E}">
        <p14:creationId xmlns:p14="http://schemas.microsoft.com/office/powerpoint/2010/main" val="1020219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2D118BB9-DAF8-47A9-B1D6-F75E1080E120}" type="slidenum">
              <a:rPr lang="en-US" altLang="zh-TW"/>
              <a:pPr eaLnBrk="1" hangingPunct="1"/>
              <a:t>3</a:t>
            </a:fld>
            <a:endParaRPr lang="en-US" altLang="zh-TW"/>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zh-TW" altLang="en-US" smtClean="0"/>
              <a:t>注意歸納法有兩個重要的步驟：</a:t>
            </a:r>
          </a:p>
          <a:p>
            <a:pPr marL="228600" indent="-228600" eaLnBrk="1" hangingPunct="1">
              <a:buFontTx/>
              <a:buAutoNum type="arabicPeriod"/>
            </a:pPr>
            <a:r>
              <a:rPr lang="en-US" altLang="zh-TW" smtClean="0"/>
              <a:t>Basis</a:t>
            </a:r>
          </a:p>
          <a:p>
            <a:pPr marL="228600" indent="-228600" eaLnBrk="1" hangingPunct="1">
              <a:buFontTx/>
              <a:buAutoNum type="arabicPeriod"/>
            </a:pPr>
            <a:r>
              <a:rPr lang="en-US" altLang="zh-TW" smtClean="0"/>
              <a:t>Induction</a:t>
            </a:r>
          </a:p>
        </p:txBody>
      </p:sp>
    </p:spTree>
    <p:extLst>
      <p:ext uri="{BB962C8B-B14F-4D97-AF65-F5344CB8AC3E}">
        <p14:creationId xmlns:p14="http://schemas.microsoft.com/office/powerpoint/2010/main" val="4038983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F658CA0E-642A-4A23-8B78-5D27CC96AD85}" type="slidenum">
              <a:rPr lang="en-US" altLang="zh-TW"/>
              <a:pPr eaLnBrk="1" hangingPunct="1"/>
              <a:t>4</a:t>
            </a:fld>
            <a:endParaRPr lang="en-US" altLang="zh-TW"/>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smtClean="0"/>
              <a:t>Basis</a:t>
            </a:r>
            <a:r>
              <a:rPr lang="zh-TW" altLang="en-US" smtClean="0"/>
              <a:t>要說明的是當</a:t>
            </a:r>
            <a:r>
              <a:rPr lang="en-US" altLang="zh-TW" smtClean="0"/>
              <a:t>n</a:t>
            </a:r>
            <a:r>
              <a:rPr lang="zh-TW" altLang="en-US" smtClean="0"/>
              <a:t>小的時候成立 </a:t>
            </a:r>
            <a:r>
              <a:rPr lang="en-US" altLang="zh-TW" smtClean="0"/>
              <a:t>(n = n</a:t>
            </a:r>
            <a:r>
              <a:rPr lang="en-US" altLang="zh-TW" baseline="-25000" smtClean="0"/>
              <a:t>0</a:t>
            </a:r>
            <a:r>
              <a:rPr lang="en-US" altLang="zh-TW" smtClean="0"/>
              <a:t>)</a:t>
            </a:r>
          </a:p>
        </p:txBody>
      </p:sp>
    </p:spTree>
    <p:extLst>
      <p:ext uri="{BB962C8B-B14F-4D97-AF65-F5344CB8AC3E}">
        <p14:creationId xmlns:p14="http://schemas.microsoft.com/office/powerpoint/2010/main" val="1263564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4C40EE2D-3DEC-4020-BB3F-8C5C5AFC4F57}" type="slidenum">
              <a:rPr lang="en-US" altLang="zh-TW"/>
              <a:pPr eaLnBrk="1" hangingPunct="1"/>
              <a:t>5</a:t>
            </a:fld>
            <a:endParaRPr lang="en-US" altLang="zh-TW"/>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smtClean="0"/>
              <a:t>Induction</a:t>
            </a:r>
            <a:r>
              <a:rPr lang="zh-TW" altLang="en-US" smtClean="0"/>
              <a:t>則是要證明當</a:t>
            </a:r>
            <a:r>
              <a:rPr lang="en-US" altLang="zh-TW" smtClean="0"/>
              <a:t>n &gt; n</a:t>
            </a:r>
            <a:r>
              <a:rPr lang="en-US" altLang="zh-TW" baseline="-25000" smtClean="0"/>
              <a:t>0</a:t>
            </a:r>
            <a:r>
              <a:rPr lang="zh-TW" altLang="en-US" smtClean="0"/>
              <a:t>的情況下成立</a:t>
            </a:r>
          </a:p>
          <a:p>
            <a:pPr eaLnBrk="1" hangingPunct="1"/>
            <a:r>
              <a:rPr lang="zh-TW" altLang="en-US" smtClean="0"/>
              <a:t>假設我們先前的假設在</a:t>
            </a:r>
            <a:r>
              <a:rPr lang="en-US" altLang="zh-TW" smtClean="0"/>
              <a:t>n</a:t>
            </a:r>
            <a:r>
              <a:rPr lang="en-US" altLang="zh-TW" baseline="-25000" smtClean="0"/>
              <a:t>0</a:t>
            </a:r>
            <a:r>
              <a:rPr lang="zh-TW" altLang="en-US" smtClean="0"/>
              <a:t>到</a:t>
            </a:r>
            <a:r>
              <a:rPr lang="en-US" altLang="zh-TW" smtClean="0"/>
              <a:t>n</a:t>
            </a:r>
            <a:r>
              <a:rPr lang="zh-TW" altLang="en-US" smtClean="0"/>
              <a:t>之間都成立，然後證明 </a:t>
            </a:r>
            <a:r>
              <a:rPr lang="en-US" altLang="zh-TW" smtClean="0"/>
              <a:t>T(n) </a:t>
            </a:r>
            <a:r>
              <a:rPr lang="zh-TW" altLang="en-US" smtClean="0"/>
              <a:t>也符合先前的假設。</a:t>
            </a:r>
          </a:p>
          <a:p>
            <a:pPr eaLnBrk="1" hangingPunct="1"/>
            <a:endParaRPr lang="en-US" altLang="zh-TW" smtClean="0"/>
          </a:p>
        </p:txBody>
      </p:sp>
    </p:spTree>
    <p:extLst>
      <p:ext uri="{BB962C8B-B14F-4D97-AF65-F5344CB8AC3E}">
        <p14:creationId xmlns:p14="http://schemas.microsoft.com/office/powerpoint/2010/main" val="3310774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B4B62D57-85B3-4473-8E19-CD3C6A4F82F2}" type="slidenum">
              <a:rPr lang="en-US" altLang="zh-TW"/>
              <a:pPr eaLnBrk="1" hangingPunct="1"/>
              <a:t>8</a:t>
            </a:fld>
            <a:endParaRPr lang="en-US" altLang="zh-TW"/>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當我們沒辦法根據先前的技巧順利得證的話，必要時得修改假設</a:t>
            </a:r>
          </a:p>
          <a:p>
            <a:pPr eaLnBrk="1" hangingPunct="1"/>
            <a:r>
              <a:rPr lang="en-US" altLang="zh-TW" smtClean="0"/>
              <a:t>subtleties</a:t>
            </a:r>
            <a:r>
              <a:rPr lang="zh-TW" altLang="en-US" smtClean="0"/>
              <a:t>就是修改假設的一個方法。</a:t>
            </a:r>
          </a:p>
        </p:txBody>
      </p:sp>
    </p:spTree>
    <p:extLst>
      <p:ext uri="{BB962C8B-B14F-4D97-AF65-F5344CB8AC3E}">
        <p14:creationId xmlns:p14="http://schemas.microsoft.com/office/powerpoint/2010/main" val="4079784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06D7283D-71D2-49E0-8242-9299991D4725}" type="slidenum">
              <a:rPr lang="en-US" altLang="zh-TW"/>
              <a:pPr eaLnBrk="1" hangingPunct="1"/>
              <a:t>9</a:t>
            </a:fld>
            <a:endParaRPr lang="en-US" altLang="zh-TW"/>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zh-TW" altLang="en-US" smtClean="0"/>
              <a:t>若無法證明 </a:t>
            </a:r>
            <a:r>
              <a:rPr lang="en-US" altLang="zh-TW" smtClean="0"/>
              <a:t>T(n) &lt;= cn, </a:t>
            </a:r>
            <a:r>
              <a:rPr lang="zh-TW" altLang="en-US" smtClean="0"/>
              <a:t>但是很接近了，要想想是否能證明 </a:t>
            </a:r>
            <a:r>
              <a:rPr lang="en-US" altLang="zh-TW" smtClean="0"/>
              <a:t>T(n) &lt;= cn – b.</a:t>
            </a:r>
          </a:p>
        </p:txBody>
      </p:sp>
    </p:spTree>
    <p:extLst>
      <p:ext uri="{BB962C8B-B14F-4D97-AF65-F5344CB8AC3E}">
        <p14:creationId xmlns:p14="http://schemas.microsoft.com/office/powerpoint/2010/main" val="545853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4E162AF9-7587-4D4B-8B3B-86F470FC3397}" type="slidenum">
              <a:rPr lang="en-US" altLang="zh-TW"/>
              <a:pPr eaLnBrk="1" hangingPunct="1"/>
              <a:t>10</a:t>
            </a:fld>
            <a:endParaRPr lang="en-US" altLang="zh-TW"/>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假設我們正在證明 </a:t>
            </a:r>
            <a:r>
              <a:rPr lang="en-US" altLang="zh-TW" smtClean="0"/>
              <a:t>T(n) &lt;= cn, </a:t>
            </a:r>
            <a:r>
              <a:rPr lang="zh-TW" altLang="en-US" smtClean="0"/>
              <a:t>對於 </a:t>
            </a:r>
            <a:r>
              <a:rPr lang="en-US" altLang="zh-TW" smtClean="0"/>
              <a:t>induction </a:t>
            </a:r>
            <a:r>
              <a:rPr lang="zh-TW" altLang="en-US" smtClean="0"/>
              <a:t>來說，最後 </a:t>
            </a:r>
            <a:r>
              <a:rPr lang="en-US" altLang="zh-TW" smtClean="0"/>
              <a:t>T(n) </a:t>
            </a:r>
            <a:r>
              <a:rPr lang="zh-TW" altLang="en-US" smtClean="0"/>
              <a:t>也必須要小於等於 </a:t>
            </a:r>
            <a:r>
              <a:rPr lang="en-US" altLang="zh-TW" smtClean="0"/>
              <a:t>cn</a:t>
            </a:r>
          </a:p>
          <a:p>
            <a:pPr eaLnBrk="1" hangingPunct="1"/>
            <a:r>
              <a:rPr lang="zh-TW" altLang="en-US" smtClean="0"/>
              <a:t>本頁中的式子只能導到 </a:t>
            </a:r>
            <a:r>
              <a:rPr lang="en-US" altLang="zh-TW" smtClean="0"/>
              <a:t>T(n) &lt;= (c+1)n, </a:t>
            </a:r>
            <a:r>
              <a:rPr lang="zh-TW" altLang="en-US" smtClean="0"/>
              <a:t>代表假設不成立。</a:t>
            </a:r>
          </a:p>
        </p:txBody>
      </p:sp>
    </p:spTree>
    <p:extLst>
      <p:ext uri="{BB962C8B-B14F-4D97-AF65-F5344CB8AC3E}">
        <p14:creationId xmlns:p14="http://schemas.microsoft.com/office/powerpoint/2010/main" val="1175518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1BCE9B73-45EF-4880-B58A-DBFDB8499AB7}" type="slidenum">
              <a:rPr lang="en-US" altLang="zh-TW"/>
              <a:pPr eaLnBrk="1" hangingPunct="1"/>
              <a:t>11</a:t>
            </a:fld>
            <a:endParaRPr lang="en-US" altLang="zh-TW"/>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smtClean="0"/>
              <a:t>有時候遞迴式子直接分析不容易</a:t>
            </a:r>
          </a:p>
          <a:p>
            <a:pPr eaLnBrk="1" hangingPunct="1"/>
            <a:r>
              <a:rPr lang="zh-TW" altLang="en-US" smtClean="0"/>
              <a:t>透過變換變數，式子有可能會變得比較容易分析。</a:t>
            </a:r>
          </a:p>
        </p:txBody>
      </p:sp>
    </p:spTree>
    <p:extLst>
      <p:ext uri="{BB962C8B-B14F-4D97-AF65-F5344CB8AC3E}">
        <p14:creationId xmlns:p14="http://schemas.microsoft.com/office/powerpoint/2010/main" val="2793809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6" name="Rectangle 6"/>
          <p:cNvSpPr>
            <a:spLocks noGrp="1" noChangeArrowheads="1"/>
          </p:cNvSpPr>
          <p:nvPr>
            <p:ph type="sldNum" sz="quarter" idx="12"/>
          </p:nvPr>
        </p:nvSpPr>
        <p:spPr>
          <a:ln/>
        </p:spPr>
        <p:txBody>
          <a:bodyPr/>
          <a:lstStyle>
            <a:lvl1pPr>
              <a:defRPr/>
            </a:lvl1pPr>
          </a:lstStyle>
          <a:p>
            <a:pPr>
              <a:defRPr/>
            </a:pPr>
            <a:fld id="{EE8716D2-C211-45DC-8944-99234F53A9BA}" type="slidenum">
              <a:rPr lang="en-US" altLang="zh-TW"/>
              <a:pPr>
                <a:defRPr/>
              </a:pPr>
              <a:t>‹#›</a:t>
            </a:fld>
            <a:endParaRPr lang="en-US" altLang="zh-TW"/>
          </a:p>
        </p:txBody>
      </p:sp>
    </p:spTree>
    <p:extLst>
      <p:ext uri="{BB962C8B-B14F-4D97-AF65-F5344CB8AC3E}">
        <p14:creationId xmlns:p14="http://schemas.microsoft.com/office/powerpoint/2010/main" val="3187866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6" name="Rectangle 6"/>
          <p:cNvSpPr>
            <a:spLocks noGrp="1" noChangeArrowheads="1"/>
          </p:cNvSpPr>
          <p:nvPr>
            <p:ph type="sldNum" sz="quarter" idx="12"/>
          </p:nvPr>
        </p:nvSpPr>
        <p:spPr>
          <a:ln/>
        </p:spPr>
        <p:txBody>
          <a:bodyPr/>
          <a:lstStyle>
            <a:lvl1pPr>
              <a:defRPr/>
            </a:lvl1pPr>
          </a:lstStyle>
          <a:p>
            <a:pPr>
              <a:defRPr/>
            </a:pPr>
            <a:fld id="{1D302C95-2D4D-45DA-9FC8-18122A5F1E3E}" type="slidenum">
              <a:rPr lang="en-US" altLang="zh-TW"/>
              <a:pPr>
                <a:defRPr/>
              </a:pPr>
              <a:t>‹#›</a:t>
            </a:fld>
            <a:endParaRPr lang="en-US" altLang="zh-TW"/>
          </a:p>
        </p:txBody>
      </p:sp>
    </p:spTree>
    <p:extLst>
      <p:ext uri="{BB962C8B-B14F-4D97-AF65-F5344CB8AC3E}">
        <p14:creationId xmlns:p14="http://schemas.microsoft.com/office/powerpoint/2010/main" val="3068424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6" name="Rectangle 6"/>
          <p:cNvSpPr>
            <a:spLocks noGrp="1" noChangeArrowheads="1"/>
          </p:cNvSpPr>
          <p:nvPr>
            <p:ph type="sldNum" sz="quarter" idx="12"/>
          </p:nvPr>
        </p:nvSpPr>
        <p:spPr>
          <a:ln/>
        </p:spPr>
        <p:txBody>
          <a:bodyPr/>
          <a:lstStyle>
            <a:lvl1pPr>
              <a:defRPr/>
            </a:lvl1pPr>
          </a:lstStyle>
          <a:p>
            <a:pPr>
              <a:defRPr/>
            </a:pPr>
            <a:fld id="{9EF0DD70-0809-45E6-A3C3-AFEB833AB4A4}" type="slidenum">
              <a:rPr lang="en-US" altLang="zh-TW"/>
              <a:pPr>
                <a:defRPr/>
              </a:pPr>
              <a:t>‹#›</a:t>
            </a:fld>
            <a:endParaRPr lang="en-US" altLang="zh-TW"/>
          </a:p>
        </p:txBody>
      </p:sp>
    </p:spTree>
    <p:extLst>
      <p:ext uri="{BB962C8B-B14F-4D97-AF65-F5344CB8AC3E}">
        <p14:creationId xmlns:p14="http://schemas.microsoft.com/office/powerpoint/2010/main" val="2618537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648200" y="3938588"/>
            <a:ext cx="4038600" cy="21875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8" name="Rectangle 6"/>
          <p:cNvSpPr>
            <a:spLocks noGrp="1" noChangeArrowheads="1"/>
          </p:cNvSpPr>
          <p:nvPr>
            <p:ph type="sldNum" sz="quarter" idx="12"/>
          </p:nvPr>
        </p:nvSpPr>
        <p:spPr>
          <a:ln/>
        </p:spPr>
        <p:txBody>
          <a:bodyPr/>
          <a:lstStyle>
            <a:lvl1pPr>
              <a:defRPr/>
            </a:lvl1pPr>
          </a:lstStyle>
          <a:p>
            <a:pPr>
              <a:defRPr/>
            </a:pPr>
            <a:fld id="{64E8A0E8-3870-4349-8F2B-F33E8380D850}" type="slidenum">
              <a:rPr lang="en-US" altLang="zh-TW"/>
              <a:pPr>
                <a:defRPr/>
              </a:pPr>
              <a:t>‹#›</a:t>
            </a:fld>
            <a:endParaRPr lang="en-US" altLang="zh-TW"/>
          </a:p>
        </p:txBody>
      </p:sp>
    </p:spTree>
    <p:extLst>
      <p:ext uri="{BB962C8B-B14F-4D97-AF65-F5344CB8AC3E}">
        <p14:creationId xmlns:p14="http://schemas.microsoft.com/office/powerpoint/2010/main" val="309791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標題，四項物件">
    <p:spTree>
      <p:nvGrpSpPr>
        <p:cNvPr id="1" name=""/>
        <p:cNvGrpSpPr/>
        <p:nvPr/>
      </p:nvGrpSpPr>
      <p:grpSpPr>
        <a:xfrm>
          <a:off x="0" y="0"/>
          <a:ext cx="0" cy="0"/>
          <a:chOff x="0" y="0"/>
          <a:chExt cx="0" cy="0"/>
        </a:xfrm>
      </p:grpSpPr>
      <p:sp>
        <p:nvSpPr>
          <p:cNvPr id="2" name="標題 1"/>
          <p:cNvSpPr>
            <a:spLocks noGrp="1"/>
          </p:cNvSpPr>
          <p:nvPr>
            <p:ph type="title" sz="quarter"/>
          </p:nvPr>
        </p:nvSpPr>
        <p:spPr>
          <a:xfrm>
            <a:off x="457200" y="274638"/>
            <a:ext cx="8229600" cy="1143000"/>
          </a:xfrm>
        </p:spPr>
        <p:txBody>
          <a:bodyPr/>
          <a:lstStyle/>
          <a:p>
            <a:r>
              <a:rPr lang="zh-TW" altLang="en-US" smtClean="0"/>
              <a:t>按一下以編輯母片標題樣式</a:t>
            </a:r>
            <a:endParaRPr lang="zh-TW" altLang="en-US"/>
          </a:p>
        </p:txBody>
      </p:sp>
      <p:sp>
        <p:nvSpPr>
          <p:cNvPr id="3" name="內容版面配置區 2"/>
          <p:cNvSpPr>
            <a:spLocks noGrp="1"/>
          </p:cNvSpPr>
          <p:nvPr>
            <p:ph sz="quarter" idx="1"/>
          </p:nvPr>
        </p:nvSpPr>
        <p:spPr>
          <a:xfrm>
            <a:off x="457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57200" y="3938588"/>
            <a:ext cx="4038600" cy="21875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內容版面配置區 5"/>
          <p:cNvSpPr>
            <a:spLocks noGrp="1"/>
          </p:cNvSpPr>
          <p:nvPr>
            <p:ph sz="quarter" idx="4"/>
          </p:nvPr>
        </p:nvSpPr>
        <p:spPr>
          <a:xfrm>
            <a:off x="4648200" y="3938588"/>
            <a:ext cx="4038600" cy="21875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9" name="Rectangle 6"/>
          <p:cNvSpPr>
            <a:spLocks noGrp="1" noChangeArrowheads="1"/>
          </p:cNvSpPr>
          <p:nvPr>
            <p:ph type="sldNum" sz="quarter" idx="12"/>
          </p:nvPr>
        </p:nvSpPr>
        <p:spPr>
          <a:ln/>
        </p:spPr>
        <p:txBody>
          <a:bodyPr/>
          <a:lstStyle>
            <a:lvl1pPr>
              <a:defRPr/>
            </a:lvl1pPr>
          </a:lstStyle>
          <a:p>
            <a:pPr>
              <a:defRPr/>
            </a:pPr>
            <a:fld id="{B51AA749-341F-48ED-B8F3-370145A10202}" type="slidenum">
              <a:rPr lang="en-US" altLang="zh-TW"/>
              <a:pPr>
                <a:defRPr/>
              </a:pPr>
              <a:t>‹#›</a:t>
            </a:fld>
            <a:endParaRPr lang="en-US" altLang="zh-TW"/>
          </a:p>
        </p:txBody>
      </p:sp>
    </p:spTree>
    <p:extLst>
      <p:ext uri="{BB962C8B-B14F-4D97-AF65-F5344CB8AC3E}">
        <p14:creationId xmlns:p14="http://schemas.microsoft.com/office/powerpoint/2010/main" val="625029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6" name="Rectangle 6"/>
          <p:cNvSpPr>
            <a:spLocks noGrp="1" noChangeArrowheads="1"/>
          </p:cNvSpPr>
          <p:nvPr>
            <p:ph type="sldNum" sz="quarter" idx="12"/>
          </p:nvPr>
        </p:nvSpPr>
        <p:spPr>
          <a:ln/>
        </p:spPr>
        <p:txBody>
          <a:bodyPr/>
          <a:lstStyle>
            <a:lvl1pPr>
              <a:defRPr/>
            </a:lvl1pPr>
          </a:lstStyle>
          <a:p>
            <a:pPr>
              <a:defRPr/>
            </a:pPr>
            <a:fld id="{FA547279-5D5F-4C6C-ACF0-8008B64B5DEF}" type="slidenum">
              <a:rPr lang="en-US" altLang="zh-TW"/>
              <a:pPr>
                <a:defRPr/>
              </a:pPr>
              <a:t>‹#›</a:t>
            </a:fld>
            <a:endParaRPr lang="en-US" altLang="zh-TW"/>
          </a:p>
        </p:txBody>
      </p:sp>
    </p:spTree>
    <p:extLst>
      <p:ext uri="{BB962C8B-B14F-4D97-AF65-F5344CB8AC3E}">
        <p14:creationId xmlns:p14="http://schemas.microsoft.com/office/powerpoint/2010/main" val="1779884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6" name="Rectangle 6"/>
          <p:cNvSpPr>
            <a:spLocks noGrp="1" noChangeArrowheads="1"/>
          </p:cNvSpPr>
          <p:nvPr>
            <p:ph type="sldNum" sz="quarter" idx="12"/>
          </p:nvPr>
        </p:nvSpPr>
        <p:spPr>
          <a:ln/>
        </p:spPr>
        <p:txBody>
          <a:bodyPr/>
          <a:lstStyle>
            <a:lvl1pPr>
              <a:defRPr/>
            </a:lvl1pPr>
          </a:lstStyle>
          <a:p>
            <a:pPr>
              <a:defRPr/>
            </a:pPr>
            <a:fld id="{E2D9F0E1-E9D6-4486-8994-93D3C68C6079}" type="slidenum">
              <a:rPr lang="en-US" altLang="zh-TW"/>
              <a:pPr>
                <a:defRPr/>
              </a:pPr>
              <a:t>‹#›</a:t>
            </a:fld>
            <a:endParaRPr lang="en-US" altLang="zh-TW"/>
          </a:p>
        </p:txBody>
      </p:sp>
    </p:spTree>
    <p:extLst>
      <p:ext uri="{BB962C8B-B14F-4D97-AF65-F5344CB8AC3E}">
        <p14:creationId xmlns:p14="http://schemas.microsoft.com/office/powerpoint/2010/main" val="374018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7" name="Rectangle 6"/>
          <p:cNvSpPr>
            <a:spLocks noGrp="1" noChangeArrowheads="1"/>
          </p:cNvSpPr>
          <p:nvPr>
            <p:ph type="sldNum" sz="quarter" idx="12"/>
          </p:nvPr>
        </p:nvSpPr>
        <p:spPr>
          <a:ln/>
        </p:spPr>
        <p:txBody>
          <a:bodyPr/>
          <a:lstStyle>
            <a:lvl1pPr>
              <a:defRPr/>
            </a:lvl1pPr>
          </a:lstStyle>
          <a:p>
            <a:pPr>
              <a:defRPr/>
            </a:pPr>
            <a:fld id="{F260E231-7BD1-4273-836B-17623622DA3A}" type="slidenum">
              <a:rPr lang="en-US" altLang="zh-TW"/>
              <a:pPr>
                <a:defRPr/>
              </a:pPr>
              <a:t>‹#›</a:t>
            </a:fld>
            <a:endParaRPr lang="en-US" altLang="zh-TW"/>
          </a:p>
        </p:txBody>
      </p:sp>
    </p:spTree>
    <p:extLst>
      <p:ext uri="{BB962C8B-B14F-4D97-AF65-F5344CB8AC3E}">
        <p14:creationId xmlns:p14="http://schemas.microsoft.com/office/powerpoint/2010/main" val="17591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9" name="Rectangle 6"/>
          <p:cNvSpPr>
            <a:spLocks noGrp="1" noChangeArrowheads="1"/>
          </p:cNvSpPr>
          <p:nvPr>
            <p:ph type="sldNum" sz="quarter" idx="12"/>
          </p:nvPr>
        </p:nvSpPr>
        <p:spPr>
          <a:ln/>
        </p:spPr>
        <p:txBody>
          <a:bodyPr/>
          <a:lstStyle>
            <a:lvl1pPr>
              <a:defRPr/>
            </a:lvl1pPr>
          </a:lstStyle>
          <a:p>
            <a:pPr>
              <a:defRPr/>
            </a:pPr>
            <a:fld id="{552ADF33-18AA-4C7D-A293-0FBA7E37FF2D}" type="slidenum">
              <a:rPr lang="en-US" altLang="zh-TW"/>
              <a:pPr>
                <a:defRPr/>
              </a:pPr>
              <a:t>‹#›</a:t>
            </a:fld>
            <a:endParaRPr lang="en-US" altLang="zh-TW"/>
          </a:p>
        </p:txBody>
      </p:sp>
    </p:spTree>
    <p:extLst>
      <p:ext uri="{BB962C8B-B14F-4D97-AF65-F5344CB8AC3E}">
        <p14:creationId xmlns:p14="http://schemas.microsoft.com/office/powerpoint/2010/main" val="129929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5" name="Rectangle 6"/>
          <p:cNvSpPr>
            <a:spLocks noGrp="1" noChangeArrowheads="1"/>
          </p:cNvSpPr>
          <p:nvPr>
            <p:ph type="sldNum" sz="quarter" idx="12"/>
          </p:nvPr>
        </p:nvSpPr>
        <p:spPr>
          <a:ln/>
        </p:spPr>
        <p:txBody>
          <a:bodyPr/>
          <a:lstStyle>
            <a:lvl1pPr>
              <a:defRPr/>
            </a:lvl1pPr>
          </a:lstStyle>
          <a:p>
            <a:pPr>
              <a:defRPr/>
            </a:pPr>
            <a:fld id="{1ED8B486-3692-43A6-B855-8230DD2CD1DD}" type="slidenum">
              <a:rPr lang="en-US" altLang="zh-TW"/>
              <a:pPr>
                <a:defRPr/>
              </a:pPr>
              <a:t>‹#›</a:t>
            </a:fld>
            <a:endParaRPr lang="en-US" altLang="zh-TW"/>
          </a:p>
        </p:txBody>
      </p:sp>
    </p:spTree>
    <p:extLst>
      <p:ext uri="{BB962C8B-B14F-4D97-AF65-F5344CB8AC3E}">
        <p14:creationId xmlns:p14="http://schemas.microsoft.com/office/powerpoint/2010/main" val="103830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4" name="Rectangle 6"/>
          <p:cNvSpPr>
            <a:spLocks noGrp="1" noChangeArrowheads="1"/>
          </p:cNvSpPr>
          <p:nvPr>
            <p:ph type="sldNum" sz="quarter" idx="12"/>
          </p:nvPr>
        </p:nvSpPr>
        <p:spPr>
          <a:ln/>
        </p:spPr>
        <p:txBody>
          <a:bodyPr/>
          <a:lstStyle>
            <a:lvl1pPr>
              <a:defRPr/>
            </a:lvl1pPr>
          </a:lstStyle>
          <a:p>
            <a:pPr>
              <a:defRPr/>
            </a:pPr>
            <a:fld id="{8D8568D1-10BE-4584-9EEF-45D53FFE3022}" type="slidenum">
              <a:rPr lang="en-US" altLang="zh-TW"/>
              <a:pPr>
                <a:defRPr/>
              </a:pPr>
              <a:t>‹#›</a:t>
            </a:fld>
            <a:endParaRPr lang="en-US" altLang="zh-TW"/>
          </a:p>
        </p:txBody>
      </p:sp>
    </p:spTree>
    <p:extLst>
      <p:ext uri="{BB962C8B-B14F-4D97-AF65-F5344CB8AC3E}">
        <p14:creationId xmlns:p14="http://schemas.microsoft.com/office/powerpoint/2010/main" val="103865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7" name="Rectangle 6"/>
          <p:cNvSpPr>
            <a:spLocks noGrp="1" noChangeArrowheads="1"/>
          </p:cNvSpPr>
          <p:nvPr>
            <p:ph type="sldNum" sz="quarter" idx="12"/>
          </p:nvPr>
        </p:nvSpPr>
        <p:spPr>
          <a:ln/>
        </p:spPr>
        <p:txBody>
          <a:bodyPr/>
          <a:lstStyle>
            <a:lvl1pPr>
              <a:defRPr/>
            </a:lvl1pPr>
          </a:lstStyle>
          <a:p>
            <a:pPr>
              <a:defRPr/>
            </a:pPr>
            <a:fld id="{F939FA30-27B0-4DA7-BB7D-00A0604089E3}" type="slidenum">
              <a:rPr lang="en-US" altLang="zh-TW"/>
              <a:pPr>
                <a:defRPr/>
              </a:pPr>
              <a:t>‹#›</a:t>
            </a:fld>
            <a:endParaRPr lang="en-US" altLang="zh-TW"/>
          </a:p>
        </p:txBody>
      </p:sp>
    </p:spTree>
    <p:extLst>
      <p:ext uri="{BB962C8B-B14F-4D97-AF65-F5344CB8AC3E}">
        <p14:creationId xmlns:p14="http://schemas.microsoft.com/office/powerpoint/2010/main" val="1914320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Recurrences</a:t>
            </a:r>
          </a:p>
        </p:txBody>
      </p:sp>
      <p:sp>
        <p:nvSpPr>
          <p:cNvPr id="7" name="Rectangle 6"/>
          <p:cNvSpPr>
            <a:spLocks noGrp="1" noChangeArrowheads="1"/>
          </p:cNvSpPr>
          <p:nvPr>
            <p:ph type="sldNum" sz="quarter" idx="12"/>
          </p:nvPr>
        </p:nvSpPr>
        <p:spPr>
          <a:ln/>
        </p:spPr>
        <p:txBody>
          <a:bodyPr/>
          <a:lstStyle>
            <a:lvl1pPr>
              <a:defRPr/>
            </a:lvl1pPr>
          </a:lstStyle>
          <a:p>
            <a:pPr>
              <a:defRPr/>
            </a:pPr>
            <a:fld id="{51D7756D-A30A-4552-BBA5-D99F6524E105}" type="slidenum">
              <a:rPr lang="en-US" altLang="zh-TW"/>
              <a:pPr>
                <a:defRPr/>
              </a:pPr>
              <a:t>‹#›</a:t>
            </a:fld>
            <a:endParaRPr lang="en-US" altLang="zh-TW"/>
          </a:p>
        </p:txBody>
      </p:sp>
    </p:spTree>
    <p:extLst>
      <p:ext uri="{BB962C8B-B14F-4D97-AF65-F5344CB8AC3E}">
        <p14:creationId xmlns:p14="http://schemas.microsoft.com/office/powerpoint/2010/main" val="1777119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ltLang="zh-TW"/>
              <a:t>Recurrences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F6354D3-51BC-4FF6-B60A-7BEF47A23370}"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標楷體" pitchFamily="65" charset="-120"/>
        </a:defRPr>
      </a:lvl2pPr>
      <a:lvl3pPr algn="ctr" rtl="0" eaLnBrk="0" fontAlgn="base" hangingPunct="0">
        <a:spcBef>
          <a:spcPct val="0"/>
        </a:spcBef>
        <a:spcAft>
          <a:spcPct val="0"/>
        </a:spcAft>
        <a:defRPr kumimoji="1" sz="4400">
          <a:solidFill>
            <a:schemeClr val="tx2"/>
          </a:solidFill>
          <a:latin typeface="Times New Roman" pitchFamily="18" charset="0"/>
          <a:ea typeface="標楷體" pitchFamily="65" charset="-120"/>
        </a:defRPr>
      </a:lvl3pPr>
      <a:lvl4pPr algn="ctr" rtl="0" eaLnBrk="0" fontAlgn="base" hangingPunct="0">
        <a:spcBef>
          <a:spcPct val="0"/>
        </a:spcBef>
        <a:spcAft>
          <a:spcPct val="0"/>
        </a:spcAft>
        <a:defRPr kumimoji="1" sz="4400">
          <a:solidFill>
            <a:schemeClr val="tx2"/>
          </a:solidFill>
          <a:latin typeface="Times New Roman" pitchFamily="18" charset="0"/>
          <a:ea typeface="標楷體" pitchFamily="65" charset="-120"/>
        </a:defRPr>
      </a:lvl4pPr>
      <a:lvl5pPr algn="ctr" rtl="0" eaLnBrk="0" fontAlgn="base" hangingPunct="0">
        <a:spcBef>
          <a:spcPct val="0"/>
        </a:spcBef>
        <a:spcAft>
          <a:spcPct val="0"/>
        </a:spcAft>
        <a:defRPr kumimoji="1" sz="4400">
          <a:solidFill>
            <a:schemeClr val="tx2"/>
          </a:solidFill>
          <a:latin typeface="Times New Roman" pitchFamily="18" charset="0"/>
          <a:ea typeface="標楷體" pitchFamily="65" charset="-120"/>
        </a:defRPr>
      </a:lvl5pPr>
      <a:lvl6pPr marL="457200" algn="ctr" rtl="0" fontAlgn="base">
        <a:spcBef>
          <a:spcPct val="0"/>
        </a:spcBef>
        <a:spcAft>
          <a:spcPct val="0"/>
        </a:spcAft>
        <a:defRPr kumimoji="1" sz="4400">
          <a:solidFill>
            <a:schemeClr val="tx2"/>
          </a:solidFill>
          <a:latin typeface="Times New Roman" pitchFamily="18" charset="0"/>
          <a:ea typeface="標楷體" pitchFamily="65" charset="-120"/>
        </a:defRPr>
      </a:lvl6pPr>
      <a:lvl7pPr marL="914400" algn="ctr" rtl="0" fontAlgn="base">
        <a:spcBef>
          <a:spcPct val="0"/>
        </a:spcBef>
        <a:spcAft>
          <a:spcPct val="0"/>
        </a:spcAft>
        <a:defRPr kumimoji="1" sz="4400">
          <a:solidFill>
            <a:schemeClr val="tx2"/>
          </a:solidFill>
          <a:latin typeface="Times New Roman" pitchFamily="18" charset="0"/>
          <a:ea typeface="標楷體" pitchFamily="65" charset="-120"/>
        </a:defRPr>
      </a:lvl7pPr>
      <a:lvl8pPr marL="1371600" algn="ctr" rtl="0" fontAlgn="base">
        <a:spcBef>
          <a:spcPct val="0"/>
        </a:spcBef>
        <a:spcAft>
          <a:spcPct val="0"/>
        </a:spcAft>
        <a:defRPr kumimoji="1" sz="4400">
          <a:solidFill>
            <a:schemeClr val="tx2"/>
          </a:solidFill>
          <a:latin typeface="Times New Roman" pitchFamily="18" charset="0"/>
          <a:ea typeface="標楷體" pitchFamily="65" charset="-120"/>
        </a:defRPr>
      </a:lvl8pPr>
      <a:lvl9pPr marL="1828800" algn="ctr" rtl="0" fontAlgn="base">
        <a:spcBef>
          <a:spcPct val="0"/>
        </a:spcBef>
        <a:spcAft>
          <a:spcPct val="0"/>
        </a:spcAft>
        <a:defRPr kumimoji="1" sz="4400">
          <a:solidFill>
            <a:schemeClr val="tx2"/>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7.wmf"/><Relationship Id="rId3" Type="http://schemas.openxmlformats.org/officeDocument/2006/relationships/notesSlide" Target="../notesSlides/notesSlide12.xml"/><Relationship Id="rId7" Type="http://schemas.openxmlformats.org/officeDocument/2006/relationships/image" Target="../media/image6.wmf"/><Relationship Id="rId12" Type="http://schemas.openxmlformats.org/officeDocument/2006/relationships/oleObject" Target="../embeddings/oleObject13.bin"/><Relationship Id="rId17" Type="http://schemas.openxmlformats.org/officeDocument/2006/relationships/image" Target="../media/image9.wmf"/><Relationship Id="rId2" Type="http://schemas.openxmlformats.org/officeDocument/2006/relationships/slideLayout" Target="../slideLayouts/slideLayout13.xml"/><Relationship Id="rId16" Type="http://schemas.openxmlformats.org/officeDocument/2006/relationships/oleObject" Target="../embeddings/oleObject15.bin"/><Relationship Id="rId1" Type="http://schemas.openxmlformats.org/officeDocument/2006/relationships/vmlDrawing" Target="../drawings/vmlDrawing4.vml"/><Relationship Id="rId6" Type="http://schemas.openxmlformats.org/officeDocument/2006/relationships/oleObject" Target="../embeddings/oleObject8.bin"/><Relationship Id="rId11" Type="http://schemas.openxmlformats.org/officeDocument/2006/relationships/oleObject" Target="../embeddings/oleObject12.bin"/><Relationship Id="rId5" Type="http://schemas.openxmlformats.org/officeDocument/2006/relationships/image" Target="../media/image5.wmf"/><Relationship Id="rId15" Type="http://schemas.openxmlformats.org/officeDocument/2006/relationships/image" Target="../media/image8.wmf"/><Relationship Id="rId10" Type="http://schemas.openxmlformats.org/officeDocument/2006/relationships/oleObject" Target="../embeddings/oleObject11.bin"/><Relationship Id="rId4" Type="http://schemas.openxmlformats.org/officeDocument/2006/relationships/oleObject" Target="../embeddings/oleObject7.bin"/><Relationship Id="rId9" Type="http://schemas.openxmlformats.org/officeDocument/2006/relationships/oleObject" Target="../embeddings/oleObject10.bin"/><Relationship Id="rId14" Type="http://schemas.openxmlformats.org/officeDocument/2006/relationships/oleObject" Target="../embeddings/oleObject14.bin"/></Relationships>
</file>

<file path=ppt/slides/_rels/slide15.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21.bin"/><Relationship Id="rId18" Type="http://schemas.openxmlformats.org/officeDocument/2006/relationships/image" Target="../media/image17.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14.wmf"/><Relationship Id="rId17" Type="http://schemas.openxmlformats.org/officeDocument/2006/relationships/oleObject" Target="../embeddings/oleObject23.bin"/><Relationship Id="rId2" Type="http://schemas.openxmlformats.org/officeDocument/2006/relationships/slideLayout" Target="../slideLayouts/slideLayout12.xml"/><Relationship Id="rId16" Type="http://schemas.openxmlformats.org/officeDocument/2006/relationships/image" Target="../media/image16.wmf"/><Relationship Id="rId1" Type="http://schemas.openxmlformats.org/officeDocument/2006/relationships/vmlDrawing" Target="../drawings/vmlDrawing5.vml"/><Relationship Id="rId6" Type="http://schemas.openxmlformats.org/officeDocument/2006/relationships/image" Target="../media/image11.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9.bin"/><Relationship Id="rId14" Type="http://schemas.openxmlformats.org/officeDocument/2006/relationships/image" Target="../media/image15.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1844675"/>
            <a:ext cx="7772400" cy="2448421"/>
          </a:xfrm>
        </p:spPr>
        <p:txBody>
          <a:bodyPr/>
          <a:lstStyle/>
          <a:p>
            <a:pPr eaLnBrk="1" hangingPunct="1"/>
            <a:r>
              <a:rPr lang="en-US" altLang="zh-TW" b="1" dirty="0"/>
              <a:t>Recurrences</a:t>
            </a:r>
            <a:endParaRPr lang="en-US" altLang="zh-TW"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6387"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A171A4AD-1359-40FF-97BD-BD312CD2F6FD}" type="slidenum">
              <a:rPr lang="en-US" altLang="zh-TW"/>
              <a:pPr eaLnBrk="1" hangingPunct="1"/>
              <a:t>10</a:t>
            </a:fld>
            <a:endParaRPr lang="en-US" altLang="zh-TW"/>
          </a:p>
        </p:txBody>
      </p:sp>
      <p:sp>
        <p:nvSpPr>
          <p:cNvPr id="16388" name="Rectangle 3"/>
          <p:cNvSpPr>
            <a:spLocks noGrp="1" noChangeArrowheads="1"/>
          </p:cNvSpPr>
          <p:nvPr>
            <p:ph type="body" idx="1"/>
          </p:nvPr>
        </p:nvSpPr>
        <p:spPr>
          <a:xfrm>
            <a:off x="457200" y="620713"/>
            <a:ext cx="8291513" cy="5505450"/>
          </a:xfrm>
        </p:spPr>
        <p:txBody>
          <a:bodyPr/>
          <a:lstStyle/>
          <a:p>
            <a:pPr marL="609600" indent="-609600" eaLnBrk="1" hangingPunct="1">
              <a:buClr>
                <a:schemeClr val="tx1"/>
              </a:buClr>
              <a:buFontTx/>
              <a:buNone/>
            </a:pPr>
            <a:r>
              <a:rPr lang="en-US" altLang="zh-TW" b="1" i="1" smtClean="0"/>
              <a:t>Avoiding pitfalls</a:t>
            </a:r>
            <a:r>
              <a:rPr lang="en-US" altLang="zh-TW" b="1" smtClean="0"/>
              <a:t>:</a:t>
            </a:r>
            <a:endParaRPr lang="en-US" altLang="zh-TW" sz="2800" smtClean="0"/>
          </a:p>
          <a:p>
            <a:pPr marL="609600" indent="-609600" eaLnBrk="1" hangingPunct="1">
              <a:buFontTx/>
              <a:buNone/>
            </a:pPr>
            <a:endParaRPr lang="en-US" altLang="zh-TW" sz="2800" smtClean="0"/>
          </a:p>
          <a:p>
            <a:pPr marL="609600" indent="-609600" eaLnBrk="1" hangingPunct="1">
              <a:buFontTx/>
              <a:buNone/>
            </a:pPr>
            <a:r>
              <a:rPr lang="en-US" altLang="zh-TW" sz="2800" smtClean="0"/>
              <a:t>	</a:t>
            </a:r>
            <a:r>
              <a:rPr lang="en-US" altLang="zh-TW" sz="2800" i="1" smtClean="0"/>
              <a:t>T</a:t>
            </a:r>
            <a:r>
              <a:rPr lang="en-US" altLang="zh-TW" sz="2800" smtClean="0"/>
              <a:t>(</a:t>
            </a:r>
            <a:r>
              <a:rPr lang="en-US" altLang="zh-TW" sz="2800" i="1" smtClean="0"/>
              <a:t>n</a:t>
            </a:r>
            <a:r>
              <a:rPr lang="en-US" altLang="zh-TW" sz="2800" smtClean="0"/>
              <a:t>) = 2</a:t>
            </a:r>
            <a:r>
              <a:rPr lang="en-US" altLang="zh-TW" sz="2800" i="1" smtClean="0"/>
              <a:t>T</a:t>
            </a:r>
            <a:r>
              <a:rPr lang="en-US" altLang="zh-TW" sz="2800" smtClean="0"/>
              <a:t>(</a:t>
            </a:r>
            <a:r>
              <a:rPr lang="en-US" altLang="zh-TW" sz="2800" smtClean="0">
                <a:sym typeface="Symbol" pitchFamily="18" charset="2"/>
              </a:rPr>
              <a:t></a:t>
            </a:r>
            <a:r>
              <a:rPr lang="en-US" altLang="zh-TW" sz="2800" i="1" smtClean="0"/>
              <a:t>n</a:t>
            </a:r>
            <a:r>
              <a:rPr lang="en-US" altLang="zh-TW" sz="2800" smtClean="0"/>
              <a:t>/2</a:t>
            </a:r>
            <a:r>
              <a:rPr lang="en-US" altLang="zh-TW" sz="2800" smtClean="0">
                <a:sym typeface="Symbol" pitchFamily="18" charset="2"/>
              </a:rPr>
              <a:t></a:t>
            </a:r>
            <a:r>
              <a:rPr lang="en-US" altLang="zh-TW" sz="2800" smtClean="0"/>
              <a:t>) + </a:t>
            </a:r>
            <a:r>
              <a:rPr lang="en-US" altLang="zh-TW" sz="2800" i="1" smtClean="0"/>
              <a:t>n</a:t>
            </a:r>
            <a:endParaRPr lang="en-US" altLang="zh-TW" sz="2800" smtClean="0"/>
          </a:p>
          <a:p>
            <a:pPr marL="609600" indent="-609600" eaLnBrk="1" hangingPunct="1">
              <a:buFontTx/>
              <a:buNone/>
            </a:pPr>
            <a:r>
              <a:rPr lang="en-US" altLang="zh-TW" sz="2800" smtClean="0"/>
              <a:t>	</a:t>
            </a:r>
            <a:r>
              <a:rPr lang="zh-TW" altLang="en-US" sz="2800" smtClean="0"/>
              <a:t>猜測 </a:t>
            </a:r>
            <a:r>
              <a:rPr lang="en-US" altLang="zh-TW" sz="2800" i="1" smtClean="0"/>
              <a:t>T</a:t>
            </a:r>
            <a:r>
              <a:rPr lang="en-US" altLang="zh-TW" sz="2800" smtClean="0"/>
              <a:t>(</a:t>
            </a:r>
            <a:r>
              <a:rPr lang="en-US" altLang="zh-TW" sz="2800" i="1" smtClean="0"/>
              <a:t>n</a:t>
            </a:r>
            <a:r>
              <a:rPr lang="en-US" altLang="zh-TW" sz="2800" smtClean="0"/>
              <a:t>) = </a:t>
            </a:r>
            <a:r>
              <a:rPr lang="en-US" altLang="zh-TW" sz="2800" i="1" smtClean="0"/>
              <a:t>O</a:t>
            </a:r>
            <a:r>
              <a:rPr lang="en-US" altLang="zh-TW" sz="2800" smtClean="0"/>
              <a:t>(</a:t>
            </a:r>
            <a:r>
              <a:rPr lang="en-US" altLang="zh-TW" sz="2800" i="1" smtClean="0"/>
              <a:t>n</a:t>
            </a:r>
            <a:r>
              <a:rPr lang="en-US" altLang="zh-TW" sz="2800" smtClean="0"/>
              <a:t>)</a:t>
            </a:r>
            <a:r>
              <a:rPr lang="zh-TW" altLang="en-US" sz="2800" smtClean="0"/>
              <a:t>。 試著證明 </a:t>
            </a:r>
            <a:r>
              <a:rPr lang="en-US" altLang="zh-TW" sz="2800" i="1" smtClean="0"/>
              <a:t>T</a:t>
            </a:r>
            <a:r>
              <a:rPr lang="en-US" altLang="zh-TW" sz="2800" smtClean="0"/>
              <a:t>(</a:t>
            </a:r>
            <a:r>
              <a:rPr lang="en-US" altLang="zh-TW" sz="2800" i="1" smtClean="0"/>
              <a:t>n</a:t>
            </a:r>
            <a:r>
              <a:rPr lang="en-US" altLang="zh-TW" sz="2800" smtClean="0"/>
              <a:t>)</a:t>
            </a:r>
            <a:r>
              <a:rPr lang="en-US" altLang="zh-TW" sz="2800" smtClean="0">
                <a:sym typeface="Symbol" pitchFamily="18" charset="2"/>
              </a:rPr>
              <a:t></a:t>
            </a:r>
            <a:r>
              <a:rPr lang="en-US" altLang="zh-TW" sz="2800" i="1" smtClean="0"/>
              <a:t>cn</a:t>
            </a:r>
            <a:r>
              <a:rPr lang="zh-TW" altLang="en-US" sz="2800" smtClean="0"/>
              <a:t>。</a:t>
            </a:r>
          </a:p>
          <a:p>
            <a:pPr marL="609600" indent="-609600" eaLnBrk="1" hangingPunct="1">
              <a:buFontTx/>
              <a:buNone/>
            </a:pPr>
            <a:r>
              <a:rPr lang="zh-TW" altLang="en-US" sz="2800" smtClean="0"/>
              <a:t>	</a:t>
            </a:r>
            <a:r>
              <a:rPr lang="en-US" altLang="zh-TW" sz="2800" smtClean="0"/>
              <a:t>Induction: </a:t>
            </a:r>
            <a:r>
              <a:rPr lang="en-US" altLang="zh-TW" sz="2800" i="1" smtClean="0"/>
              <a:t>T</a:t>
            </a:r>
            <a:r>
              <a:rPr lang="en-US" altLang="zh-TW" sz="2800" smtClean="0"/>
              <a:t>(</a:t>
            </a:r>
            <a:r>
              <a:rPr lang="en-US" altLang="zh-TW" sz="2800" i="1" smtClean="0"/>
              <a:t>n</a:t>
            </a:r>
            <a:r>
              <a:rPr lang="en-US" altLang="zh-TW" sz="2800" smtClean="0"/>
              <a:t>)  </a:t>
            </a:r>
            <a:r>
              <a:rPr lang="en-US" altLang="zh-TW" sz="2800" smtClean="0">
                <a:sym typeface="Symbol" pitchFamily="18" charset="2"/>
              </a:rPr>
              <a:t></a:t>
            </a:r>
            <a:r>
              <a:rPr lang="en-US" altLang="zh-TW" sz="2800" smtClean="0"/>
              <a:t>	2</a:t>
            </a:r>
            <a:r>
              <a:rPr lang="en-US" altLang="zh-TW" sz="2800" i="1" smtClean="0"/>
              <a:t>c</a:t>
            </a:r>
            <a:r>
              <a:rPr lang="en-US" altLang="zh-TW" sz="2800" smtClean="0">
                <a:sym typeface="Symbol" pitchFamily="18" charset="2"/>
              </a:rPr>
              <a:t></a:t>
            </a:r>
            <a:r>
              <a:rPr lang="en-US" altLang="zh-TW" sz="2800" i="1" smtClean="0"/>
              <a:t>n</a:t>
            </a:r>
            <a:r>
              <a:rPr lang="en-US" altLang="zh-TW" sz="2800" smtClean="0"/>
              <a:t>/2</a:t>
            </a:r>
            <a:r>
              <a:rPr lang="en-US" altLang="zh-TW" sz="2800" smtClean="0">
                <a:sym typeface="Symbol" pitchFamily="18" charset="2"/>
              </a:rPr>
              <a:t></a:t>
            </a:r>
            <a:r>
              <a:rPr lang="en-US" altLang="zh-TW" sz="2800" smtClean="0"/>
              <a:t> + </a:t>
            </a:r>
            <a:r>
              <a:rPr lang="en-US" altLang="zh-TW" sz="2800" i="1" smtClean="0"/>
              <a:t>n</a:t>
            </a:r>
            <a:endParaRPr lang="en-US" altLang="zh-TW" sz="2800" smtClean="0"/>
          </a:p>
          <a:p>
            <a:pPr marL="609600" indent="-609600" eaLnBrk="1" hangingPunct="1">
              <a:buFontTx/>
              <a:buNone/>
            </a:pPr>
            <a:r>
              <a:rPr lang="en-US" altLang="zh-TW" sz="2800" smtClean="0"/>
              <a:t>				  </a:t>
            </a:r>
            <a:r>
              <a:rPr lang="en-US" altLang="zh-TW" sz="2800" smtClean="0">
                <a:sym typeface="Symbol" pitchFamily="18" charset="2"/>
              </a:rPr>
              <a:t></a:t>
            </a:r>
            <a:r>
              <a:rPr lang="en-US" altLang="zh-TW" sz="2800" smtClean="0"/>
              <a:t>	</a:t>
            </a:r>
            <a:r>
              <a:rPr lang="en-US" altLang="zh-TW" sz="2800" i="1" smtClean="0"/>
              <a:t>cn</a:t>
            </a:r>
            <a:r>
              <a:rPr lang="en-US" altLang="zh-TW" sz="2800" smtClean="0"/>
              <a:t> + </a:t>
            </a:r>
            <a:r>
              <a:rPr lang="en-US" altLang="zh-TW" sz="2800" i="1" smtClean="0"/>
              <a:t>n</a:t>
            </a:r>
            <a:endParaRPr lang="en-US" altLang="zh-TW" sz="2800" smtClean="0"/>
          </a:p>
          <a:p>
            <a:pPr marL="609600" indent="-609600" eaLnBrk="1" hangingPunct="1">
              <a:buFontTx/>
              <a:buNone/>
            </a:pPr>
            <a:r>
              <a:rPr lang="en-US" altLang="zh-TW" sz="2800" smtClean="0"/>
              <a:t>				  =	</a:t>
            </a:r>
            <a:r>
              <a:rPr lang="en-US" altLang="zh-TW" sz="2800" i="1" smtClean="0"/>
              <a:t>O</a:t>
            </a:r>
            <a:r>
              <a:rPr lang="en-US" altLang="zh-TW" sz="2800" smtClean="0"/>
              <a:t>(</a:t>
            </a:r>
            <a:r>
              <a:rPr lang="en-US" altLang="zh-TW" sz="2800" i="1" smtClean="0"/>
              <a:t>n</a:t>
            </a:r>
            <a:r>
              <a:rPr lang="en-US" altLang="zh-TW" sz="2800" smtClean="0"/>
              <a:t>)	</a:t>
            </a:r>
            <a:r>
              <a:rPr lang="en-US" altLang="zh-TW" sz="2800" smtClean="0">
                <a:sym typeface="Symbol" pitchFamily="18" charset="2"/>
              </a:rPr>
              <a:t> </a:t>
            </a:r>
            <a:r>
              <a:rPr lang="en-US" altLang="zh-TW" sz="2800" smtClean="0"/>
              <a:t> </a:t>
            </a:r>
            <a:r>
              <a:rPr lang="zh-TW" altLang="en-US" sz="2800" b="1" i="1" smtClean="0"/>
              <a:t>錯 </a:t>
            </a:r>
            <a:r>
              <a:rPr lang="en-US" altLang="zh-TW" sz="2800" b="1" i="1" smtClean="0"/>
              <a:t>!!</a:t>
            </a:r>
          </a:p>
        </p:txBody>
      </p:sp>
      <p:sp>
        <p:nvSpPr>
          <p:cNvPr id="16389"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6390" name="Rectangle 6"/>
          <p:cNvSpPr>
            <a:spLocks noChangeArrowheads="1"/>
          </p:cNvSpPr>
          <p:nvPr/>
        </p:nvSpPr>
        <p:spPr bwMode="auto">
          <a:xfrm>
            <a:off x="0"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028"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6253A5C6-BDB9-4D86-9E0D-47054E5188E8}" type="slidenum">
              <a:rPr lang="en-US" altLang="zh-TW"/>
              <a:pPr eaLnBrk="1" hangingPunct="1"/>
              <a:t>11</a:t>
            </a:fld>
            <a:endParaRPr lang="en-US" altLang="zh-TW"/>
          </a:p>
        </p:txBody>
      </p:sp>
      <p:sp>
        <p:nvSpPr>
          <p:cNvPr id="1029" name="Rectangle 2"/>
          <p:cNvSpPr>
            <a:spLocks noGrp="1" noChangeArrowheads="1"/>
          </p:cNvSpPr>
          <p:nvPr>
            <p:ph type="body" idx="1"/>
          </p:nvPr>
        </p:nvSpPr>
        <p:spPr>
          <a:xfrm>
            <a:off x="457200" y="620713"/>
            <a:ext cx="8291513" cy="5505450"/>
          </a:xfrm>
        </p:spPr>
        <p:txBody>
          <a:bodyPr/>
          <a:lstStyle/>
          <a:p>
            <a:pPr marL="609600" indent="-609600" eaLnBrk="1" hangingPunct="1">
              <a:buClr>
                <a:schemeClr val="tx1"/>
              </a:buClr>
              <a:buFontTx/>
              <a:buNone/>
            </a:pPr>
            <a:r>
              <a:rPr lang="en-US" altLang="zh-TW" b="1" i="1" smtClean="0"/>
              <a:t>Changing variable</a:t>
            </a:r>
            <a:r>
              <a:rPr lang="en-US" altLang="zh-TW" b="1" smtClean="0"/>
              <a:t>:</a:t>
            </a:r>
            <a:endParaRPr lang="en-US" altLang="zh-TW" sz="2800" smtClean="0"/>
          </a:p>
          <a:p>
            <a:pPr marL="609600" indent="-609600" eaLnBrk="1" hangingPunct="1">
              <a:buFontTx/>
              <a:buNone/>
            </a:pPr>
            <a:endParaRPr lang="en-US" altLang="zh-TW" sz="2800" smtClean="0"/>
          </a:p>
          <a:p>
            <a:pPr marL="609600" indent="-609600" eaLnBrk="1" hangingPunct="1">
              <a:buFontTx/>
              <a:buNone/>
            </a:pPr>
            <a:r>
              <a:rPr lang="en-US" altLang="zh-TW" sz="2800" i="1" smtClean="0"/>
              <a:t>	T</a:t>
            </a:r>
            <a:r>
              <a:rPr lang="en-US" altLang="zh-TW" sz="2800" smtClean="0"/>
              <a:t>(</a:t>
            </a:r>
            <a:r>
              <a:rPr lang="en-US" altLang="zh-TW" sz="2800" i="1" smtClean="0"/>
              <a:t>n</a:t>
            </a:r>
            <a:r>
              <a:rPr lang="en-US" altLang="zh-TW" sz="2800" smtClean="0"/>
              <a:t>) = 2</a:t>
            </a:r>
            <a:r>
              <a:rPr lang="en-US" altLang="zh-TW" sz="2800" i="1" smtClean="0"/>
              <a:t>T</a:t>
            </a:r>
            <a:r>
              <a:rPr lang="en-US" altLang="zh-TW" sz="2800" smtClean="0"/>
              <a:t>(</a:t>
            </a:r>
            <a:r>
              <a:rPr lang="en-US" altLang="zh-TW" sz="2800" smtClean="0">
                <a:sym typeface="Symbol" pitchFamily="18" charset="2"/>
              </a:rPr>
              <a:t>    </a:t>
            </a:r>
            <a:r>
              <a:rPr lang="en-US" altLang="zh-TW" sz="2800" smtClean="0"/>
              <a:t>) + lg </a:t>
            </a:r>
            <a:r>
              <a:rPr lang="en-US" altLang="zh-TW" sz="2800" i="1" smtClean="0"/>
              <a:t>n</a:t>
            </a:r>
            <a:r>
              <a:rPr lang="en-US" altLang="zh-TW" smtClean="0"/>
              <a:t> </a:t>
            </a:r>
            <a:endParaRPr lang="en-US" altLang="zh-TW" sz="2800" smtClean="0"/>
          </a:p>
          <a:p>
            <a:pPr marL="609600" indent="-609600" eaLnBrk="1" hangingPunct="1">
              <a:buFontTx/>
              <a:buNone/>
            </a:pPr>
            <a:r>
              <a:rPr lang="en-US" altLang="zh-TW" sz="2800" smtClean="0"/>
              <a:t>	</a:t>
            </a:r>
            <a:r>
              <a:rPr lang="zh-TW" altLang="en-US" sz="2800" smtClean="0"/>
              <a:t>為了簡單起見，假設 </a:t>
            </a:r>
            <a:r>
              <a:rPr lang="en-US" altLang="zh-TW" sz="2800" i="1" smtClean="0"/>
              <a:t>n</a:t>
            </a:r>
            <a:r>
              <a:rPr lang="en-US" altLang="zh-TW" sz="2800" smtClean="0"/>
              <a:t>=2</a:t>
            </a:r>
            <a:r>
              <a:rPr lang="en-US" altLang="zh-TW" sz="2800" i="1" baseline="30000" smtClean="0"/>
              <a:t>m</a:t>
            </a:r>
            <a:r>
              <a:rPr lang="zh-TW" altLang="en-US" sz="2800" smtClean="0"/>
              <a:t>。變成</a:t>
            </a:r>
          </a:p>
          <a:p>
            <a:pPr marL="609600" indent="-609600" eaLnBrk="1" hangingPunct="1">
              <a:buFontTx/>
              <a:buNone/>
            </a:pPr>
            <a:r>
              <a:rPr lang="zh-TW" altLang="en-US" sz="2800" i="1" smtClean="0"/>
              <a:t>	</a:t>
            </a:r>
            <a:r>
              <a:rPr lang="en-US" altLang="zh-TW" sz="2800" i="1" smtClean="0"/>
              <a:t>T</a:t>
            </a:r>
            <a:r>
              <a:rPr lang="en-US" altLang="zh-TW" sz="2800" smtClean="0"/>
              <a:t>(2</a:t>
            </a:r>
            <a:r>
              <a:rPr lang="en-US" altLang="zh-TW" sz="2800" i="1" baseline="30000" smtClean="0"/>
              <a:t>m</a:t>
            </a:r>
            <a:r>
              <a:rPr lang="en-US" altLang="zh-TW" sz="2800" smtClean="0"/>
              <a:t>) = 2</a:t>
            </a:r>
            <a:r>
              <a:rPr lang="en-US" altLang="zh-TW" sz="2800" i="1" smtClean="0"/>
              <a:t>T</a:t>
            </a:r>
            <a:r>
              <a:rPr lang="en-US" altLang="zh-TW" sz="2800" smtClean="0"/>
              <a:t>(2</a:t>
            </a:r>
            <a:r>
              <a:rPr lang="en-US" altLang="zh-TW" sz="2800" i="1" baseline="30000" smtClean="0"/>
              <a:t>m/2</a:t>
            </a:r>
            <a:r>
              <a:rPr lang="en-US" altLang="zh-TW" sz="2800" smtClean="0"/>
              <a:t>) +</a:t>
            </a:r>
            <a:r>
              <a:rPr lang="en-US" altLang="zh-TW" sz="2800" i="1" smtClean="0"/>
              <a:t>m</a:t>
            </a:r>
            <a:endParaRPr lang="en-US" altLang="zh-TW" sz="2800" smtClean="0"/>
          </a:p>
          <a:p>
            <a:pPr marL="609600" indent="-609600" eaLnBrk="1" hangingPunct="1">
              <a:buFontTx/>
              <a:buNone/>
            </a:pPr>
            <a:r>
              <a:rPr lang="en-US" altLang="zh-TW" sz="2800" smtClean="0"/>
              <a:t>	</a:t>
            </a:r>
            <a:r>
              <a:rPr lang="zh-TW" altLang="en-US" sz="2800" smtClean="0"/>
              <a:t>令 </a:t>
            </a:r>
            <a:r>
              <a:rPr lang="en-US" altLang="zh-TW" sz="2800" i="1" smtClean="0"/>
              <a:t>S</a:t>
            </a:r>
            <a:r>
              <a:rPr lang="en-US" altLang="zh-TW" sz="2800" smtClean="0"/>
              <a:t>(</a:t>
            </a:r>
            <a:r>
              <a:rPr lang="en-US" altLang="zh-TW" sz="2800" i="1" smtClean="0"/>
              <a:t>m</a:t>
            </a:r>
            <a:r>
              <a:rPr lang="en-US" altLang="zh-TW" sz="2800" smtClean="0"/>
              <a:t>) = </a:t>
            </a:r>
            <a:r>
              <a:rPr lang="en-US" altLang="zh-TW" sz="2800" i="1" smtClean="0"/>
              <a:t>T</a:t>
            </a:r>
            <a:r>
              <a:rPr lang="en-US" altLang="zh-TW" sz="2800" smtClean="0"/>
              <a:t>(2</a:t>
            </a:r>
            <a:r>
              <a:rPr lang="en-US" altLang="zh-TW" sz="2800" i="1" baseline="30000" smtClean="0"/>
              <a:t>m</a:t>
            </a:r>
            <a:r>
              <a:rPr lang="en-US" altLang="zh-TW" sz="2800" smtClean="0"/>
              <a:t>)</a:t>
            </a:r>
            <a:r>
              <a:rPr lang="zh-TW" altLang="en-US" sz="2800" smtClean="0"/>
              <a:t>，我們可以得到</a:t>
            </a:r>
          </a:p>
          <a:p>
            <a:pPr marL="609600" indent="-609600" eaLnBrk="1" hangingPunct="1">
              <a:buFontTx/>
              <a:buNone/>
            </a:pPr>
            <a:r>
              <a:rPr lang="zh-TW" altLang="en-US" sz="2800" smtClean="0"/>
              <a:t>	　 </a:t>
            </a:r>
            <a:r>
              <a:rPr lang="en-US" altLang="zh-TW" sz="2800" i="1" smtClean="0"/>
              <a:t>S</a:t>
            </a:r>
            <a:r>
              <a:rPr lang="en-US" altLang="zh-TW" sz="2800" smtClean="0"/>
              <a:t>(</a:t>
            </a:r>
            <a:r>
              <a:rPr lang="en-US" altLang="zh-TW" sz="2800" i="1" smtClean="0"/>
              <a:t>m</a:t>
            </a:r>
            <a:r>
              <a:rPr lang="en-US" altLang="zh-TW" sz="2800" smtClean="0"/>
              <a:t>) = 2</a:t>
            </a:r>
            <a:r>
              <a:rPr lang="en-US" altLang="zh-TW" sz="2800" i="1" smtClean="0"/>
              <a:t>S</a:t>
            </a:r>
            <a:r>
              <a:rPr lang="en-US" altLang="zh-TW" sz="2800" smtClean="0"/>
              <a:t>(</a:t>
            </a:r>
            <a:r>
              <a:rPr lang="en-US" altLang="zh-TW" sz="2800" i="1" smtClean="0"/>
              <a:t>m</a:t>
            </a:r>
            <a:r>
              <a:rPr lang="en-US" altLang="zh-TW" sz="2800" smtClean="0"/>
              <a:t>/2) + </a:t>
            </a:r>
            <a:r>
              <a:rPr lang="en-US" altLang="zh-TW" sz="2800" i="1" smtClean="0"/>
              <a:t>m</a:t>
            </a:r>
            <a:r>
              <a:rPr lang="en-US" altLang="zh-TW" sz="2800" smtClean="0"/>
              <a:t> (</a:t>
            </a:r>
            <a:r>
              <a:rPr lang="zh-TW" altLang="en-US" sz="2800" smtClean="0"/>
              <a:t>把 </a:t>
            </a:r>
            <a:r>
              <a:rPr lang="en-US" altLang="zh-TW" sz="2800" i="1" smtClean="0"/>
              <a:t>m</a:t>
            </a:r>
            <a:r>
              <a:rPr lang="en-US" altLang="zh-TW" sz="2800" smtClean="0"/>
              <a:t> </a:t>
            </a:r>
            <a:r>
              <a:rPr lang="zh-TW" altLang="en-US" sz="2800" smtClean="0"/>
              <a:t>換成 </a:t>
            </a:r>
            <a:r>
              <a:rPr lang="en-US" altLang="zh-TW" sz="2800" smtClean="0"/>
              <a:t>lg </a:t>
            </a:r>
            <a:r>
              <a:rPr lang="en-US" altLang="zh-TW" sz="2800" i="1" smtClean="0"/>
              <a:t>n</a:t>
            </a:r>
            <a:r>
              <a:rPr lang="en-US" altLang="zh-TW" sz="2800" smtClean="0"/>
              <a:t>)</a:t>
            </a:r>
          </a:p>
          <a:p>
            <a:pPr marL="609600" indent="-609600" eaLnBrk="1" hangingPunct="1">
              <a:buFontTx/>
              <a:buNone/>
            </a:pPr>
            <a:r>
              <a:rPr lang="en-US" altLang="zh-TW" sz="2800" smtClean="0"/>
              <a:t>	</a:t>
            </a:r>
            <a:r>
              <a:rPr lang="zh-TW" altLang="en-US" sz="2800" smtClean="0"/>
              <a:t>因為我們知道 </a:t>
            </a:r>
            <a:r>
              <a:rPr lang="en-US" altLang="zh-TW" sz="2800" i="1" smtClean="0"/>
              <a:t>S</a:t>
            </a:r>
            <a:r>
              <a:rPr lang="en-US" altLang="zh-TW" sz="2800" smtClean="0"/>
              <a:t>(</a:t>
            </a:r>
            <a:r>
              <a:rPr lang="en-US" altLang="zh-TW" sz="2800" i="1" smtClean="0"/>
              <a:t>m</a:t>
            </a:r>
            <a:r>
              <a:rPr lang="en-US" altLang="zh-TW" sz="2800" smtClean="0"/>
              <a:t>) = </a:t>
            </a:r>
            <a:r>
              <a:rPr lang="en-US" altLang="zh-TW" sz="2800" i="1" smtClean="0"/>
              <a:t>O</a:t>
            </a:r>
            <a:r>
              <a:rPr lang="en-US" altLang="zh-TW" sz="2800" smtClean="0"/>
              <a:t>(</a:t>
            </a:r>
            <a:r>
              <a:rPr lang="en-US" altLang="zh-TW" sz="2800" i="1" smtClean="0"/>
              <a:t>m</a:t>
            </a:r>
            <a:r>
              <a:rPr lang="en-US" altLang="zh-TW" sz="2800" smtClean="0"/>
              <a:t> lg </a:t>
            </a:r>
            <a:r>
              <a:rPr lang="en-US" altLang="zh-TW" sz="2800" i="1" smtClean="0"/>
              <a:t>m</a:t>
            </a:r>
            <a:r>
              <a:rPr lang="en-US" altLang="zh-TW" sz="2800" smtClean="0"/>
              <a:t>)</a:t>
            </a:r>
            <a:r>
              <a:rPr lang="zh-TW" altLang="en-US" sz="2800" smtClean="0"/>
              <a:t>，所以可以推得</a:t>
            </a:r>
            <a:r>
              <a:rPr lang="en-US" altLang="zh-TW" sz="2800" i="1" smtClean="0"/>
              <a:t>T</a:t>
            </a:r>
            <a:r>
              <a:rPr lang="en-US" altLang="zh-TW" sz="2800" smtClean="0"/>
              <a:t>(</a:t>
            </a:r>
            <a:r>
              <a:rPr lang="en-US" altLang="zh-TW" sz="2800" i="1" smtClean="0"/>
              <a:t>n</a:t>
            </a:r>
            <a:r>
              <a:rPr lang="en-US" altLang="zh-TW" sz="2800" smtClean="0"/>
              <a:t>) = </a:t>
            </a:r>
            <a:r>
              <a:rPr lang="en-US" altLang="zh-TW" sz="2800" i="1" smtClean="0"/>
              <a:t>O</a:t>
            </a:r>
            <a:r>
              <a:rPr lang="en-US" altLang="zh-TW" sz="2800" smtClean="0"/>
              <a:t>(lg </a:t>
            </a:r>
            <a:r>
              <a:rPr lang="en-US" altLang="zh-TW" sz="2800" i="1" smtClean="0"/>
              <a:t>n</a:t>
            </a:r>
            <a:r>
              <a:rPr lang="en-US" altLang="zh-TW" sz="2800" smtClean="0"/>
              <a:t> lglg </a:t>
            </a:r>
            <a:r>
              <a:rPr lang="en-US" altLang="zh-TW" sz="2800" i="1" smtClean="0"/>
              <a:t>n</a:t>
            </a:r>
            <a:r>
              <a:rPr lang="en-US" altLang="zh-TW" sz="2800" smtClean="0"/>
              <a:t>)</a:t>
            </a:r>
          </a:p>
        </p:txBody>
      </p:sp>
      <p:sp>
        <p:nvSpPr>
          <p:cNvPr id="1030" name="Rectangle 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031" name="Rectangle 4"/>
          <p:cNvSpPr>
            <a:spLocks noChangeArrowheads="1"/>
          </p:cNvSpPr>
          <p:nvPr/>
        </p:nvSpPr>
        <p:spPr bwMode="auto">
          <a:xfrm>
            <a:off x="0" y="771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032"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graphicFrame>
        <p:nvGraphicFramePr>
          <p:cNvPr id="1026" name="Object 0"/>
          <p:cNvGraphicFramePr>
            <a:graphicFrameLocks noChangeAspect="1"/>
          </p:cNvGraphicFramePr>
          <p:nvPr/>
        </p:nvGraphicFramePr>
        <p:xfrm>
          <a:off x="2700338" y="1844675"/>
          <a:ext cx="428625" cy="342900"/>
        </p:xfrm>
        <a:graphic>
          <a:graphicData uri="http://schemas.openxmlformats.org/presentationml/2006/ole">
            <mc:AlternateContent xmlns:mc="http://schemas.openxmlformats.org/markup-compatibility/2006">
              <mc:Choice xmlns:v="urn:schemas-microsoft-com:vml" Requires="v">
                <p:oleObj spid="_x0000_s1034" name="方程式" r:id="rId4" imgW="431613" imgH="342751" progId="Equation.3">
                  <p:embed/>
                </p:oleObj>
              </mc:Choice>
              <mc:Fallback>
                <p:oleObj name="方程式" r:id="rId4" imgW="431613" imgH="342751" progId="Equation.3">
                  <p:embed/>
                  <p:pic>
                    <p:nvPicPr>
                      <p:cNvPr id="0" name="Object 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338" y="1844675"/>
                        <a:ext cx="428625"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053"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2206A17-43B8-4F25-B5EF-FFCACEAC3DE8}" type="slidenum">
              <a:rPr lang="en-US" altLang="zh-TW"/>
              <a:pPr eaLnBrk="1" hangingPunct="1"/>
              <a:t>12</a:t>
            </a:fld>
            <a:endParaRPr lang="en-US" altLang="zh-TW"/>
          </a:p>
        </p:txBody>
      </p:sp>
      <p:sp>
        <p:nvSpPr>
          <p:cNvPr id="2054" name="Rectangle 2"/>
          <p:cNvSpPr>
            <a:spLocks noGrp="1" noChangeArrowheads="1"/>
          </p:cNvSpPr>
          <p:nvPr>
            <p:ph type="body" idx="1"/>
          </p:nvPr>
        </p:nvSpPr>
        <p:spPr>
          <a:xfrm>
            <a:off x="457200" y="620713"/>
            <a:ext cx="8291513" cy="5505450"/>
          </a:xfrm>
        </p:spPr>
        <p:txBody>
          <a:bodyPr/>
          <a:lstStyle/>
          <a:p>
            <a:pPr marL="609600" indent="-609600" eaLnBrk="1" hangingPunct="1">
              <a:buFontTx/>
              <a:buNone/>
            </a:pPr>
            <a:r>
              <a:rPr lang="en-US" altLang="zh-TW" b="1" smtClean="0"/>
              <a:t>4.2 The iteration(recursion-tree) method</a:t>
            </a:r>
            <a:r>
              <a:rPr lang="en-US" altLang="zh-TW" smtClean="0"/>
              <a:t> </a:t>
            </a:r>
            <a:endParaRPr lang="en-US" altLang="zh-TW" b="1" smtClean="0"/>
          </a:p>
          <a:p>
            <a:pPr marL="609600" indent="-609600" eaLnBrk="1" hangingPunct="1">
              <a:buFontTx/>
              <a:buNone/>
            </a:pPr>
            <a:endParaRPr lang="en-US" altLang="zh-TW" sz="2800" smtClean="0"/>
          </a:p>
          <a:p>
            <a:pPr marL="609600" indent="-609600" eaLnBrk="1" hangingPunct="1">
              <a:buFontTx/>
              <a:buNone/>
            </a:pPr>
            <a:r>
              <a:rPr lang="zh-TW" altLang="en-US" sz="2800" smtClean="0"/>
              <a:t>範例</a:t>
            </a:r>
            <a:r>
              <a:rPr lang="en-US" altLang="zh-TW" sz="2800" smtClean="0"/>
              <a:t>: </a:t>
            </a:r>
            <a:r>
              <a:rPr lang="en-US" altLang="zh-TW" sz="2800" i="1" smtClean="0"/>
              <a:t>T</a:t>
            </a:r>
            <a:r>
              <a:rPr lang="en-US" altLang="zh-TW" sz="2800" smtClean="0"/>
              <a:t>(</a:t>
            </a:r>
            <a:r>
              <a:rPr lang="en-US" altLang="zh-TW" sz="2800" i="1" smtClean="0"/>
              <a:t>n</a:t>
            </a:r>
            <a:r>
              <a:rPr lang="en-US" altLang="zh-TW" sz="2800" smtClean="0"/>
              <a:t>)=3</a:t>
            </a:r>
            <a:r>
              <a:rPr lang="en-US" altLang="zh-TW" sz="2800" i="1" smtClean="0"/>
              <a:t>T</a:t>
            </a:r>
            <a:r>
              <a:rPr lang="en-US" altLang="zh-TW" sz="2800" smtClean="0"/>
              <a:t>(</a:t>
            </a:r>
            <a:r>
              <a:rPr lang="en-US" altLang="zh-TW" sz="2800" smtClean="0">
                <a:sym typeface="Symbol" pitchFamily="18" charset="2"/>
              </a:rPr>
              <a:t></a:t>
            </a:r>
            <a:r>
              <a:rPr lang="en-US" altLang="zh-TW" sz="2800" i="1" smtClean="0"/>
              <a:t>n</a:t>
            </a:r>
            <a:r>
              <a:rPr lang="en-US" altLang="zh-TW" sz="2800" smtClean="0"/>
              <a:t>/4</a:t>
            </a:r>
            <a:r>
              <a:rPr lang="en-US" altLang="zh-TW" sz="2800" smtClean="0">
                <a:sym typeface="Symbol" pitchFamily="18" charset="2"/>
              </a:rPr>
              <a:t></a:t>
            </a:r>
            <a:r>
              <a:rPr lang="en-US" altLang="zh-TW" sz="2800" smtClean="0"/>
              <a:t>) + </a:t>
            </a:r>
            <a:r>
              <a:rPr lang="en-US" altLang="zh-TW" sz="2800" i="1" smtClean="0"/>
              <a:t>n</a:t>
            </a:r>
          </a:p>
          <a:p>
            <a:pPr marL="609600" indent="-609600" eaLnBrk="1" hangingPunct="1">
              <a:buFontTx/>
              <a:buNone/>
            </a:pPr>
            <a:endParaRPr lang="en-US" altLang="zh-TW" sz="2800" i="1" smtClean="0"/>
          </a:p>
          <a:p>
            <a:pPr marL="609600" indent="-609600" eaLnBrk="1" hangingPunct="1">
              <a:buFontTx/>
              <a:buNone/>
            </a:pPr>
            <a:r>
              <a:rPr lang="en-US" altLang="zh-TW" sz="2800" i="1" smtClean="0"/>
              <a:t>T</a:t>
            </a:r>
            <a:r>
              <a:rPr lang="en-US" altLang="zh-TW" sz="2800" smtClean="0"/>
              <a:t>(</a:t>
            </a:r>
            <a:r>
              <a:rPr lang="en-US" altLang="zh-TW" sz="2800" i="1" smtClean="0"/>
              <a:t>n</a:t>
            </a:r>
            <a:r>
              <a:rPr lang="en-US" altLang="zh-TW" sz="2800" smtClean="0"/>
              <a:t>) = </a:t>
            </a:r>
            <a:r>
              <a:rPr lang="en-US" altLang="zh-TW" sz="2800" i="1" smtClean="0"/>
              <a:t>n </a:t>
            </a:r>
            <a:r>
              <a:rPr lang="en-US" altLang="zh-TW" sz="2800" smtClean="0"/>
              <a:t>+ 3(</a:t>
            </a:r>
            <a:r>
              <a:rPr lang="en-US" altLang="zh-TW" sz="2800" smtClean="0">
                <a:sym typeface="Symbol" pitchFamily="18" charset="2"/>
              </a:rPr>
              <a:t></a:t>
            </a:r>
            <a:r>
              <a:rPr lang="en-US" altLang="zh-TW" sz="2800" i="1" smtClean="0"/>
              <a:t>n</a:t>
            </a:r>
            <a:r>
              <a:rPr lang="en-US" altLang="zh-TW" sz="2800" smtClean="0"/>
              <a:t>/4</a:t>
            </a:r>
            <a:r>
              <a:rPr lang="en-US" altLang="zh-TW" sz="2800" smtClean="0">
                <a:sym typeface="Symbol" pitchFamily="18" charset="2"/>
              </a:rPr>
              <a:t></a:t>
            </a:r>
            <a:r>
              <a:rPr lang="en-US" altLang="zh-TW" sz="2800" smtClean="0"/>
              <a:t> + 3</a:t>
            </a:r>
            <a:r>
              <a:rPr lang="en-US" altLang="zh-TW" sz="2800" i="1" smtClean="0"/>
              <a:t>T</a:t>
            </a:r>
            <a:r>
              <a:rPr lang="en-US" altLang="zh-TW" sz="2800" smtClean="0"/>
              <a:t>(</a:t>
            </a:r>
            <a:r>
              <a:rPr lang="en-US" altLang="zh-TW" sz="2800" smtClean="0">
                <a:sym typeface="Symbol" pitchFamily="18" charset="2"/>
              </a:rPr>
              <a:t></a:t>
            </a:r>
            <a:r>
              <a:rPr lang="en-US" altLang="zh-TW" sz="2800" i="1" smtClean="0"/>
              <a:t>n</a:t>
            </a:r>
            <a:r>
              <a:rPr lang="en-US" altLang="zh-TW" sz="2800" smtClean="0"/>
              <a:t>/16</a:t>
            </a:r>
            <a:r>
              <a:rPr lang="en-US" altLang="zh-TW" sz="2800" smtClean="0">
                <a:sym typeface="Symbol" pitchFamily="18" charset="2"/>
              </a:rPr>
              <a:t></a:t>
            </a:r>
            <a:r>
              <a:rPr lang="en-US" altLang="zh-TW" sz="2800" smtClean="0"/>
              <a:t>))</a:t>
            </a:r>
          </a:p>
          <a:p>
            <a:pPr marL="609600" indent="-609600" eaLnBrk="1" hangingPunct="1">
              <a:buFontTx/>
              <a:buNone/>
            </a:pPr>
            <a:r>
              <a:rPr lang="en-US" altLang="zh-TW" sz="2800" smtClean="0"/>
              <a:t>   = </a:t>
            </a:r>
            <a:r>
              <a:rPr lang="en-US" altLang="zh-TW" sz="2800" i="1" smtClean="0"/>
              <a:t>n </a:t>
            </a:r>
            <a:r>
              <a:rPr lang="en-US" altLang="zh-TW" sz="2800" smtClean="0"/>
              <a:t>+ 3</a:t>
            </a:r>
            <a:r>
              <a:rPr lang="en-US" altLang="zh-TW" sz="2800" smtClean="0">
                <a:sym typeface="Symbol" pitchFamily="18" charset="2"/>
              </a:rPr>
              <a:t></a:t>
            </a:r>
            <a:r>
              <a:rPr lang="en-US" altLang="zh-TW" sz="2800" i="1" smtClean="0"/>
              <a:t>n</a:t>
            </a:r>
            <a:r>
              <a:rPr lang="en-US" altLang="zh-TW" sz="2800" smtClean="0"/>
              <a:t>/4</a:t>
            </a:r>
            <a:r>
              <a:rPr lang="en-US" altLang="zh-TW" sz="2800" smtClean="0">
                <a:sym typeface="Symbol" pitchFamily="18" charset="2"/>
              </a:rPr>
              <a:t></a:t>
            </a:r>
            <a:r>
              <a:rPr lang="en-US" altLang="zh-TW" sz="2800" smtClean="0"/>
              <a:t> + 9(</a:t>
            </a:r>
            <a:r>
              <a:rPr lang="en-US" altLang="zh-TW" sz="2800" smtClean="0">
                <a:sym typeface="Symbol" pitchFamily="18" charset="2"/>
              </a:rPr>
              <a:t></a:t>
            </a:r>
            <a:r>
              <a:rPr lang="en-US" altLang="zh-TW" sz="2800" i="1" smtClean="0"/>
              <a:t>n</a:t>
            </a:r>
            <a:r>
              <a:rPr lang="en-US" altLang="zh-TW" sz="2800" smtClean="0"/>
              <a:t>/16</a:t>
            </a:r>
            <a:r>
              <a:rPr lang="en-US" altLang="zh-TW" sz="2800" smtClean="0">
                <a:sym typeface="Symbol" pitchFamily="18" charset="2"/>
              </a:rPr>
              <a:t></a:t>
            </a:r>
            <a:r>
              <a:rPr lang="en-US" altLang="zh-TW" sz="2800" smtClean="0"/>
              <a:t> + 3</a:t>
            </a:r>
            <a:r>
              <a:rPr lang="en-US" altLang="zh-TW" sz="2800" i="1" smtClean="0"/>
              <a:t>T</a:t>
            </a:r>
            <a:r>
              <a:rPr lang="en-US" altLang="zh-TW" sz="2800" smtClean="0"/>
              <a:t>(</a:t>
            </a:r>
            <a:r>
              <a:rPr lang="en-US" altLang="zh-TW" sz="2800" smtClean="0">
                <a:sym typeface="Symbol" pitchFamily="18" charset="2"/>
              </a:rPr>
              <a:t></a:t>
            </a:r>
            <a:r>
              <a:rPr lang="en-US" altLang="zh-TW" sz="2800" i="1" smtClean="0"/>
              <a:t>n</a:t>
            </a:r>
            <a:r>
              <a:rPr lang="en-US" altLang="zh-TW" sz="2800" smtClean="0"/>
              <a:t>/64</a:t>
            </a:r>
            <a:r>
              <a:rPr lang="en-US" altLang="zh-TW" sz="2800" smtClean="0">
                <a:sym typeface="Symbol" pitchFamily="18" charset="2"/>
              </a:rPr>
              <a:t></a:t>
            </a:r>
            <a:r>
              <a:rPr lang="en-US" altLang="zh-TW" sz="2800" smtClean="0"/>
              <a:t>))</a:t>
            </a:r>
          </a:p>
          <a:p>
            <a:pPr marL="609600" indent="-609600" eaLnBrk="1" hangingPunct="1">
              <a:buFontTx/>
              <a:buNone/>
            </a:pPr>
            <a:r>
              <a:rPr lang="en-US" altLang="zh-TW" sz="2800" smtClean="0"/>
              <a:t>   .</a:t>
            </a:r>
          </a:p>
          <a:p>
            <a:pPr marL="609600" indent="-609600" eaLnBrk="1" hangingPunct="1">
              <a:buFontTx/>
              <a:buNone/>
            </a:pPr>
            <a:r>
              <a:rPr lang="en-US" altLang="zh-TW" sz="2800" smtClean="0"/>
              <a:t>   .					(note that </a:t>
            </a:r>
            <a:r>
              <a:rPr lang="en-US" altLang="zh-TW" sz="2800" i="1" smtClean="0"/>
              <a:t>n</a:t>
            </a:r>
            <a:r>
              <a:rPr lang="en-US" altLang="zh-TW" sz="2800" smtClean="0"/>
              <a:t>/(          </a:t>
            </a:r>
            <a:r>
              <a:rPr lang="en-US" altLang="zh-TW" sz="2800" smtClean="0">
                <a:sym typeface="Symbol" pitchFamily="18" charset="2"/>
              </a:rPr>
              <a:t></a:t>
            </a:r>
            <a:r>
              <a:rPr lang="en-US" altLang="zh-TW" sz="2800" smtClean="0"/>
              <a:t>1)</a:t>
            </a:r>
          </a:p>
          <a:p>
            <a:pPr marL="609600" indent="-609600" eaLnBrk="1" hangingPunct="1">
              <a:buFontTx/>
              <a:buNone/>
            </a:pPr>
            <a:r>
              <a:rPr lang="en-US" altLang="zh-TW" sz="2800" smtClean="0"/>
              <a:t>   </a:t>
            </a:r>
            <a:r>
              <a:rPr lang="en-US" altLang="zh-TW" sz="2800" smtClean="0">
                <a:sym typeface="Symbol" pitchFamily="18" charset="2"/>
              </a:rPr>
              <a:t></a:t>
            </a:r>
            <a:r>
              <a:rPr lang="en-US" altLang="zh-TW" sz="2800" smtClean="0"/>
              <a:t> </a:t>
            </a:r>
            <a:r>
              <a:rPr lang="en-US" altLang="zh-TW" sz="2800" i="1" smtClean="0"/>
              <a:t>n </a:t>
            </a:r>
            <a:r>
              <a:rPr lang="en-US" altLang="zh-TW" sz="2800" smtClean="0"/>
              <a:t>+ 3</a:t>
            </a:r>
            <a:r>
              <a:rPr lang="en-US" altLang="zh-TW" sz="2800" i="1" smtClean="0"/>
              <a:t>n</a:t>
            </a:r>
            <a:r>
              <a:rPr lang="en-US" altLang="zh-TW" sz="2800" smtClean="0"/>
              <a:t>/4 + 9</a:t>
            </a:r>
            <a:r>
              <a:rPr lang="en-US" altLang="zh-TW" sz="2800" i="1" smtClean="0"/>
              <a:t>n</a:t>
            </a:r>
            <a:r>
              <a:rPr lang="en-US" altLang="zh-TW" sz="2800" smtClean="0"/>
              <a:t>/16 + 27</a:t>
            </a:r>
            <a:r>
              <a:rPr lang="en-US" altLang="zh-TW" sz="2800" i="1" smtClean="0"/>
              <a:t>n</a:t>
            </a:r>
            <a:r>
              <a:rPr lang="en-US" altLang="zh-TW" sz="2800" smtClean="0"/>
              <a:t>/64 + ... + </a:t>
            </a:r>
            <a:r>
              <a:rPr lang="en-US" altLang="zh-TW" sz="2800" smtClean="0">
                <a:sym typeface="Symbol" pitchFamily="18" charset="2"/>
              </a:rPr>
              <a:t></a:t>
            </a:r>
            <a:r>
              <a:rPr lang="en-US" altLang="zh-TW" sz="2800" smtClean="0"/>
              <a:t>(1)</a:t>
            </a:r>
          </a:p>
          <a:p>
            <a:pPr marL="609600" indent="-609600" eaLnBrk="1" hangingPunct="1">
              <a:buFontTx/>
              <a:buNone/>
            </a:pPr>
            <a:r>
              <a:rPr lang="en-US" altLang="zh-TW" sz="2800" smtClean="0"/>
              <a:t>                                       = 4</a:t>
            </a:r>
            <a:r>
              <a:rPr lang="en-US" altLang="zh-TW" sz="2800" i="1" smtClean="0"/>
              <a:t>n</a:t>
            </a:r>
            <a:r>
              <a:rPr lang="en-US" altLang="zh-TW" sz="2800" smtClean="0"/>
              <a:t>+</a:t>
            </a:r>
            <a:r>
              <a:rPr lang="en-US" altLang="zh-TW" sz="2800" i="1" smtClean="0"/>
              <a:t>o</a:t>
            </a:r>
            <a:r>
              <a:rPr lang="en-US" altLang="zh-TW" sz="2800" smtClean="0"/>
              <a:t>(</a:t>
            </a:r>
            <a:r>
              <a:rPr lang="en-US" altLang="zh-TW" sz="2800" i="1" smtClean="0"/>
              <a:t>n</a:t>
            </a:r>
            <a:r>
              <a:rPr lang="en-US" altLang="zh-TW" sz="2800" smtClean="0"/>
              <a:t>) = </a:t>
            </a:r>
            <a:r>
              <a:rPr lang="en-US" altLang="zh-TW" sz="2800" i="1" smtClean="0"/>
              <a:t>O</a:t>
            </a:r>
            <a:r>
              <a:rPr lang="en-US" altLang="zh-TW" sz="2800" smtClean="0"/>
              <a:t>(</a:t>
            </a:r>
            <a:r>
              <a:rPr lang="en-US" altLang="zh-TW" sz="2800" i="1" smtClean="0"/>
              <a:t>n</a:t>
            </a:r>
            <a:r>
              <a:rPr lang="en-US" altLang="zh-TW" sz="2800" smtClean="0"/>
              <a:t>) </a:t>
            </a:r>
          </a:p>
        </p:txBody>
      </p:sp>
      <p:sp>
        <p:nvSpPr>
          <p:cNvPr id="2055" name="Rectangle 4"/>
          <p:cNvSpPr>
            <a:spLocks noChangeArrowheads="1"/>
          </p:cNvSpPr>
          <p:nvPr/>
        </p:nvSpPr>
        <p:spPr bwMode="auto">
          <a:xfrm>
            <a:off x="0" y="32242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graphicFrame>
        <p:nvGraphicFramePr>
          <p:cNvPr id="2050" name="Object 3"/>
          <p:cNvGraphicFramePr>
            <a:graphicFrameLocks noChangeAspect="1"/>
          </p:cNvGraphicFramePr>
          <p:nvPr/>
        </p:nvGraphicFramePr>
        <p:xfrm>
          <a:off x="6011863" y="4292600"/>
          <a:ext cx="935037" cy="514350"/>
        </p:xfrm>
        <a:graphic>
          <a:graphicData uri="http://schemas.openxmlformats.org/presentationml/2006/ole">
            <mc:AlternateContent xmlns:mc="http://schemas.openxmlformats.org/markup-compatibility/2006">
              <mc:Choice xmlns:v="urn:schemas-microsoft-com:vml" Requires="v">
                <p:oleObj spid="_x0000_s2059" name="方程式" r:id="rId4" imgW="419040" imgH="228600" progId="Equation.3">
                  <p:embed/>
                </p:oleObj>
              </mc:Choice>
              <mc:Fallback>
                <p:oleObj name="方程式" r:id="rId4" imgW="419040" imgH="228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1863" y="4292600"/>
                        <a:ext cx="935037" cy="51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6" name="Rectangle 6"/>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graphicFrame>
        <p:nvGraphicFramePr>
          <p:cNvPr id="2051" name="Object 5"/>
          <p:cNvGraphicFramePr>
            <a:graphicFrameLocks noChangeAspect="1"/>
          </p:cNvGraphicFramePr>
          <p:nvPr/>
        </p:nvGraphicFramePr>
        <p:xfrm>
          <a:off x="755650" y="5084763"/>
          <a:ext cx="3168650" cy="1019175"/>
        </p:xfrm>
        <a:graphic>
          <a:graphicData uri="http://schemas.openxmlformats.org/presentationml/2006/ole">
            <mc:AlternateContent xmlns:mc="http://schemas.openxmlformats.org/markup-compatibility/2006">
              <mc:Choice xmlns:v="urn:schemas-microsoft-com:vml" Requires="v">
                <p:oleObj spid="_x0000_s2060" name="方程式" r:id="rId6" imgW="1346040" imgH="431640" progId="Equation.3">
                  <p:embed/>
                </p:oleObj>
              </mc:Choice>
              <mc:Fallback>
                <p:oleObj name="方程式" r:id="rId6" imgW="1346040" imgH="43164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5650" y="5084763"/>
                        <a:ext cx="3168650" cy="1019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頁尾版面配置區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3078" name="投影片編號版面配置區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56831B3E-F57A-455C-952C-C166421E827E}" type="slidenum">
              <a:rPr lang="en-US" altLang="zh-TW"/>
              <a:pPr eaLnBrk="1" hangingPunct="1"/>
              <a:t>13</a:t>
            </a:fld>
            <a:endParaRPr lang="en-US" altLang="zh-TW"/>
          </a:p>
        </p:txBody>
      </p:sp>
      <p:sp>
        <p:nvSpPr>
          <p:cNvPr id="3079" name="Rectangle 2"/>
          <p:cNvSpPr>
            <a:spLocks noGrp="1" noChangeArrowheads="1"/>
          </p:cNvSpPr>
          <p:nvPr>
            <p:ph type="body" sz="half" idx="1"/>
          </p:nvPr>
        </p:nvSpPr>
        <p:spPr>
          <a:xfrm>
            <a:off x="457200" y="620713"/>
            <a:ext cx="7931150" cy="1800225"/>
          </a:xfrm>
        </p:spPr>
        <p:txBody>
          <a:bodyPr/>
          <a:lstStyle/>
          <a:p>
            <a:pPr marL="623888" indent="-623888" eaLnBrk="1" hangingPunct="1">
              <a:buFontTx/>
              <a:buNone/>
            </a:pPr>
            <a:r>
              <a:rPr lang="en-US" altLang="zh-TW" sz="2400" b="1" i="1" smtClean="0">
                <a:solidFill>
                  <a:schemeClr val="accent2"/>
                </a:solidFill>
              </a:rPr>
              <a:t>Recursion trees</a:t>
            </a:r>
            <a:r>
              <a:rPr lang="en-US" altLang="zh-TW" sz="2400" b="1" smtClean="0"/>
              <a:t>:</a:t>
            </a:r>
            <a:r>
              <a:rPr lang="en-US" altLang="zh-TW" sz="2400" smtClean="0"/>
              <a:t> (for visualizing the iteration)</a:t>
            </a:r>
            <a:endParaRPr lang="en-US" altLang="zh-TW" sz="2400" i="1" smtClean="0"/>
          </a:p>
          <a:p>
            <a:pPr marL="623888" indent="-623888" eaLnBrk="1" hangingPunct="1">
              <a:buFontTx/>
              <a:buNone/>
            </a:pPr>
            <a:endParaRPr lang="en-US" altLang="zh-TW" sz="2400" i="1" smtClean="0"/>
          </a:p>
          <a:p>
            <a:pPr marL="623888" indent="-623888" eaLnBrk="1" hangingPunct="1"/>
            <a:r>
              <a:rPr lang="en-US" altLang="zh-TW" sz="2400" i="1" smtClean="0"/>
              <a:t>T</a:t>
            </a:r>
            <a:r>
              <a:rPr lang="en-US" altLang="zh-TW" sz="2400" smtClean="0"/>
              <a:t>(</a:t>
            </a:r>
            <a:r>
              <a:rPr lang="en-US" altLang="zh-TW" sz="2400" i="1" smtClean="0"/>
              <a:t>n</a:t>
            </a:r>
            <a:r>
              <a:rPr lang="en-US" altLang="zh-TW" sz="2400" smtClean="0"/>
              <a:t>)=2</a:t>
            </a:r>
            <a:r>
              <a:rPr lang="en-US" altLang="zh-TW" sz="2400" i="1" smtClean="0"/>
              <a:t>T</a:t>
            </a:r>
            <a:r>
              <a:rPr lang="en-US" altLang="zh-TW" sz="2400" smtClean="0"/>
              <a:t>(</a:t>
            </a:r>
            <a:r>
              <a:rPr lang="en-US" altLang="zh-TW" sz="2400" i="1" smtClean="0"/>
              <a:t>n</a:t>
            </a:r>
            <a:r>
              <a:rPr lang="en-US" altLang="zh-TW" sz="2400" smtClean="0"/>
              <a:t>/2) + </a:t>
            </a:r>
            <a:r>
              <a:rPr lang="en-US" altLang="zh-TW" sz="2400" i="1" smtClean="0"/>
              <a:t>n</a:t>
            </a:r>
            <a:r>
              <a:rPr lang="en-US" altLang="zh-TW" sz="2400" baseline="30000" smtClean="0"/>
              <a:t>2</a:t>
            </a:r>
          </a:p>
          <a:p>
            <a:pPr marL="623888" indent="-623888" eaLnBrk="1" hangingPunct="1">
              <a:buFontTx/>
              <a:buNone/>
            </a:pPr>
            <a:endParaRPr lang="en-US" altLang="zh-TW" sz="2400" smtClean="0"/>
          </a:p>
        </p:txBody>
      </p:sp>
      <p:graphicFrame>
        <p:nvGraphicFramePr>
          <p:cNvPr id="3074" name="Rectangle 9"/>
          <p:cNvGraphicFramePr>
            <a:graphicFrameLocks noGrp="1"/>
          </p:cNvGraphicFramePr>
          <p:nvPr>
            <p:ph sz="quarter" idx="2"/>
          </p:nvPr>
        </p:nvGraphicFramePr>
        <p:xfrm>
          <a:off x="5027613" y="1600200"/>
          <a:ext cx="3279775" cy="2185988"/>
        </p:xfrm>
        <a:graphic>
          <a:graphicData uri="http://schemas.openxmlformats.org/presentationml/2006/ole">
            <mc:AlternateContent xmlns:mc="http://schemas.openxmlformats.org/markup-compatibility/2006">
              <mc:Choice xmlns:v="urn:schemas-microsoft-com:vml" Requires="v">
                <p:oleObj spid="_x0000_s3089" name="方程式" r:id="rId4" imgW="0" imgH="0" progId="Equation.3">
                  <p:embed/>
                </p:oleObj>
              </mc:Choice>
              <mc:Fallback>
                <p:oleObj name="方程式" r:id="rId4" imgW="0" imgH="0" progId="Equation.3">
                  <p:embed/>
                  <p:pic>
                    <p:nvPicPr>
                      <p:cNvPr id="0" name="Rectangle 9"/>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027613" y="1600200"/>
                        <a:ext cx="3279775" cy="2185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80" name="Rectangle 3"/>
          <p:cNvSpPr>
            <a:spLocks noChangeArrowheads="1"/>
          </p:cNvSpPr>
          <p:nvPr/>
        </p:nvSpPr>
        <p:spPr bwMode="auto">
          <a:xfrm>
            <a:off x="0" y="30432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3081" name="Rectangle 4"/>
          <p:cNvSpPr>
            <a:spLocks noChangeArrowheads="1"/>
          </p:cNvSpPr>
          <p:nvPr/>
        </p:nvSpPr>
        <p:spPr bwMode="auto">
          <a:xfrm>
            <a:off x="0" y="38147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3082" name="Text Box 6"/>
          <p:cNvSpPr txBox="1">
            <a:spLocks noChangeArrowheads="1"/>
          </p:cNvSpPr>
          <p:nvPr/>
        </p:nvSpPr>
        <p:spPr bwMode="auto">
          <a:xfrm>
            <a:off x="1187450" y="2924175"/>
            <a:ext cx="792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T</a:t>
            </a:r>
            <a:r>
              <a:rPr lang="en-US" altLang="zh-TW" sz="2400"/>
              <a:t>(</a:t>
            </a:r>
            <a:r>
              <a:rPr lang="en-US" altLang="zh-TW" sz="2400" i="1"/>
              <a:t>n</a:t>
            </a:r>
            <a:r>
              <a:rPr lang="en-US" altLang="zh-TW" sz="2400"/>
              <a:t>)</a:t>
            </a:r>
          </a:p>
        </p:txBody>
      </p:sp>
      <p:graphicFrame>
        <p:nvGraphicFramePr>
          <p:cNvPr id="3075" name="Object 12"/>
          <p:cNvGraphicFramePr>
            <a:graphicFrameLocks noGrp="1" noChangeAspect="1"/>
          </p:cNvGraphicFramePr>
          <p:nvPr>
            <p:ph sz="quarter" idx="3"/>
          </p:nvPr>
        </p:nvGraphicFramePr>
        <p:xfrm>
          <a:off x="3132138" y="4508500"/>
          <a:ext cx="788987" cy="865188"/>
        </p:xfrm>
        <a:graphic>
          <a:graphicData uri="http://schemas.openxmlformats.org/presentationml/2006/ole">
            <mc:AlternateContent xmlns:mc="http://schemas.openxmlformats.org/markup-compatibility/2006">
              <mc:Choice xmlns:v="urn:schemas-microsoft-com:vml" Requires="v">
                <p:oleObj spid="_x0000_s3090" name="方程式" r:id="rId5" imgW="393480" imgH="431640" progId="Equation.3">
                  <p:embed/>
                </p:oleObj>
              </mc:Choice>
              <mc:Fallback>
                <p:oleObj name="方程式" r:id="rId5" imgW="393480" imgH="431640" progId="Equation.3">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38" y="4508500"/>
                        <a:ext cx="788987" cy="865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6" name="Object 15"/>
          <p:cNvGraphicFramePr>
            <a:graphicFrameLocks noChangeAspect="1"/>
          </p:cNvGraphicFramePr>
          <p:nvPr/>
        </p:nvGraphicFramePr>
        <p:xfrm>
          <a:off x="5508625" y="4508500"/>
          <a:ext cx="788988" cy="865188"/>
        </p:xfrm>
        <a:graphic>
          <a:graphicData uri="http://schemas.openxmlformats.org/presentationml/2006/ole">
            <mc:AlternateContent xmlns:mc="http://schemas.openxmlformats.org/markup-compatibility/2006">
              <mc:Choice xmlns:v="urn:schemas-microsoft-com:vml" Requires="v">
                <p:oleObj spid="_x0000_s3091" name="方程式" r:id="rId7" imgW="393480" imgH="431640" progId="Equation.3">
                  <p:embed/>
                </p:oleObj>
              </mc:Choice>
              <mc:Fallback>
                <p:oleObj name="方程式" r:id="rId7" imgW="393480" imgH="431640"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8625" y="4508500"/>
                        <a:ext cx="788988" cy="865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83" name="Text Box 16"/>
          <p:cNvSpPr txBox="1">
            <a:spLocks noChangeArrowheads="1"/>
          </p:cNvSpPr>
          <p:nvPr/>
        </p:nvSpPr>
        <p:spPr bwMode="auto">
          <a:xfrm>
            <a:off x="4500563" y="3357563"/>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r>
              <a:rPr lang="en-US" altLang="zh-TW" sz="2400" baseline="30000"/>
              <a:t>2</a:t>
            </a:r>
          </a:p>
        </p:txBody>
      </p:sp>
      <p:sp>
        <p:nvSpPr>
          <p:cNvPr id="3084" name="Line 17"/>
          <p:cNvSpPr>
            <a:spLocks noChangeShapeType="1"/>
          </p:cNvSpPr>
          <p:nvPr/>
        </p:nvSpPr>
        <p:spPr bwMode="auto">
          <a:xfrm flipV="1">
            <a:off x="3851275" y="3789363"/>
            <a:ext cx="649288" cy="647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3085" name="Line 18"/>
          <p:cNvSpPr>
            <a:spLocks noChangeShapeType="1"/>
          </p:cNvSpPr>
          <p:nvPr/>
        </p:nvSpPr>
        <p:spPr bwMode="auto">
          <a:xfrm flipH="1" flipV="1">
            <a:off x="4859338" y="3789363"/>
            <a:ext cx="792162" cy="647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7" name="頁尾版面配置區 7"/>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4108" name="投影片編號版面配置區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896ADD25-D190-44F4-AC49-75B746F727A5}" type="slidenum">
              <a:rPr lang="en-US" altLang="zh-TW"/>
              <a:pPr eaLnBrk="1" hangingPunct="1"/>
              <a:t>14</a:t>
            </a:fld>
            <a:endParaRPr lang="en-US" altLang="zh-TW"/>
          </a:p>
        </p:txBody>
      </p:sp>
      <p:graphicFrame>
        <p:nvGraphicFramePr>
          <p:cNvPr id="4098" name="Object 3"/>
          <p:cNvGraphicFramePr>
            <a:graphicFrameLocks noGrp="1" noChangeAspect="1"/>
          </p:cNvGraphicFramePr>
          <p:nvPr>
            <p:ph sz="quarter" idx="1"/>
          </p:nvPr>
        </p:nvGraphicFramePr>
        <p:xfrm>
          <a:off x="4908550" y="2328863"/>
          <a:ext cx="527050" cy="720725"/>
        </p:xfrm>
        <a:graphic>
          <a:graphicData uri="http://schemas.openxmlformats.org/presentationml/2006/ole">
            <mc:AlternateContent xmlns:mc="http://schemas.openxmlformats.org/markup-compatibility/2006">
              <mc:Choice xmlns:v="urn:schemas-microsoft-com:vml" Requires="v">
                <p:oleObj spid="_x0000_s4144" name="方程式" r:id="rId4" imgW="342720" imgH="469800" progId="Equation.3">
                  <p:embed/>
                </p:oleObj>
              </mc:Choice>
              <mc:Fallback>
                <p:oleObj name="方程式" r:id="rId4" imgW="342720" imgH="4698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8550" y="2328863"/>
                        <a:ext cx="527050"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099" name="Object 5"/>
          <p:cNvGraphicFramePr>
            <a:graphicFrameLocks noGrp="1" noChangeAspect="1"/>
          </p:cNvGraphicFramePr>
          <p:nvPr>
            <p:ph sz="quarter" idx="2"/>
          </p:nvPr>
        </p:nvGraphicFramePr>
        <p:xfrm>
          <a:off x="2555875" y="3481388"/>
          <a:ext cx="577850" cy="792162"/>
        </p:xfrm>
        <a:graphic>
          <a:graphicData uri="http://schemas.openxmlformats.org/presentationml/2006/ole">
            <mc:AlternateContent xmlns:mc="http://schemas.openxmlformats.org/markup-compatibility/2006">
              <mc:Choice xmlns:v="urn:schemas-microsoft-com:vml" Requires="v">
                <p:oleObj spid="_x0000_s4145" name="方程式" r:id="rId6" imgW="342720" imgH="469800" progId="Equation.3">
                  <p:embed/>
                </p:oleObj>
              </mc:Choice>
              <mc:Fallback>
                <p:oleObj name="方程式" r:id="rId6" imgW="342720" imgH="4698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55875" y="3481388"/>
                        <a:ext cx="577850" cy="79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0" name="Object 8"/>
          <p:cNvGraphicFramePr>
            <a:graphicFrameLocks noGrp="1" noChangeAspect="1"/>
          </p:cNvGraphicFramePr>
          <p:nvPr>
            <p:ph sz="quarter" idx="3"/>
          </p:nvPr>
        </p:nvGraphicFramePr>
        <p:xfrm>
          <a:off x="3060700" y="2290763"/>
          <a:ext cx="554038" cy="758825"/>
        </p:xfrm>
        <a:graphic>
          <a:graphicData uri="http://schemas.openxmlformats.org/presentationml/2006/ole">
            <mc:AlternateContent xmlns:mc="http://schemas.openxmlformats.org/markup-compatibility/2006">
              <mc:Choice xmlns:v="urn:schemas-microsoft-com:vml" Requires="v">
                <p:oleObj spid="_x0000_s4146" name="方程式" r:id="rId8" imgW="342720" imgH="469800" progId="Equation.3">
                  <p:embed/>
                </p:oleObj>
              </mc:Choice>
              <mc:Fallback>
                <p:oleObj name="方程式" r:id="rId8" imgW="342720" imgH="4698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0700" y="2290763"/>
                        <a:ext cx="55403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1" name="Object 18"/>
          <p:cNvGraphicFramePr>
            <a:graphicFrameLocks noGrp="1" noChangeAspect="1"/>
          </p:cNvGraphicFramePr>
          <p:nvPr>
            <p:ph sz="quarter" idx="4"/>
          </p:nvPr>
        </p:nvGraphicFramePr>
        <p:xfrm>
          <a:off x="5486400" y="3481388"/>
          <a:ext cx="525463" cy="720725"/>
        </p:xfrm>
        <a:graphic>
          <a:graphicData uri="http://schemas.openxmlformats.org/presentationml/2006/ole">
            <mc:AlternateContent xmlns:mc="http://schemas.openxmlformats.org/markup-compatibility/2006">
              <mc:Choice xmlns:v="urn:schemas-microsoft-com:vml" Requires="v">
                <p:oleObj spid="_x0000_s4147" name="方程式" r:id="rId9" imgW="342720" imgH="469800" progId="Equation.3">
                  <p:embed/>
                </p:oleObj>
              </mc:Choice>
              <mc:Fallback>
                <p:oleObj name="方程式" r:id="rId9" imgW="342720" imgH="469800" progId="Equation.3">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0" y="3481388"/>
                        <a:ext cx="525463"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2" name="Object 20"/>
          <p:cNvGraphicFramePr>
            <a:graphicFrameLocks noChangeAspect="1"/>
          </p:cNvGraphicFramePr>
          <p:nvPr/>
        </p:nvGraphicFramePr>
        <p:xfrm>
          <a:off x="3492500" y="3481388"/>
          <a:ext cx="577850" cy="792162"/>
        </p:xfrm>
        <a:graphic>
          <a:graphicData uri="http://schemas.openxmlformats.org/presentationml/2006/ole">
            <mc:AlternateContent xmlns:mc="http://schemas.openxmlformats.org/markup-compatibility/2006">
              <mc:Choice xmlns:v="urn:schemas-microsoft-com:vml" Requires="v">
                <p:oleObj spid="_x0000_s4148" name="方程式" r:id="rId10" imgW="342720" imgH="469800" progId="Equation.3">
                  <p:embed/>
                </p:oleObj>
              </mc:Choice>
              <mc:Fallback>
                <p:oleObj name="方程式" r:id="rId10" imgW="342720" imgH="469800" progId="Equation.3">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2500" y="3481388"/>
                        <a:ext cx="577850" cy="79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3" name="Object 21"/>
          <p:cNvGraphicFramePr>
            <a:graphicFrameLocks noChangeAspect="1"/>
          </p:cNvGraphicFramePr>
          <p:nvPr/>
        </p:nvGraphicFramePr>
        <p:xfrm>
          <a:off x="4568825" y="3478213"/>
          <a:ext cx="579438" cy="795337"/>
        </p:xfrm>
        <a:graphic>
          <a:graphicData uri="http://schemas.openxmlformats.org/presentationml/2006/ole">
            <mc:AlternateContent xmlns:mc="http://schemas.openxmlformats.org/markup-compatibility/2006">
              <mc:Choice xmlns:v="urn:schemas-microsoft-com:vml" Requires="v">
                <p:oleObj spid="_x0000_s4149" name="方程式" r:id="rId11" imgW="342720" imgH="469800" progId="Equation.3">
                  <p:embed/>
                </p:oleObj>
              </mc:Choice>
              <mc:Fallback>
                <p:oleObj name="方程式" r:id="rId11" imgW="342720" imgH="469800" progId="Equation.3">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8825" y="3478213"/>
                        <a:ext cx="579438" cy="795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9" name="Text Box 22"/>
          <p:cNvSpPr txBox="1">
            <a:spLocks noChangeArrowheads="1"/>
          </p:cNvSpPr>
          <p:nvPr/>
        </p:nvSpPr>
        <p:spPr bwMode="auto">
          <a:xfrm>
            <a:off x="3976688" y="1341438"/>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r>
              <a:rPr lang="en-US" altLang="zh-TW" sz="2400" baseline="30000"/>
              <a:t>2</a:t>
            </a:r>
          </a:p>
        </p:txBody>
      </p:sp>
      <p:sp>
        <p:nvSpPr>
          <p:cNvPr id="4110" name="Text Box 23"/>
          <p:cNvSpPr txBox="1">
            <a:spLocks noChangeArrowheads="1"/>
          </p:cNvSpPr>
          <p:nvPr/>
        </p:nvSpPr>
        <p:spPr bwMode="auto">
          <a:xfrm>
            <a:off x="7524750" y="1341438"/>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r>
              <a:rPr lang="en-US" altLang="zh-TW" sz="2400" baseline="30000"/>
              <a:t>2</a:t>
            </a:r>
          </a:p>
        </p:txBody>
      </p:sp>
      <p:graphicFrame>
        <p:nvGraphicFramePr>
          <p:cNvPr id="4104" name="Object 24"/>
          <p:cNvGraphicFramePr>
            <a:graphicFrameLocks noChangeAspect="1"/>
          </p:cNvGraphicFramePr>
          <p:nvPr/>
        </p:nvGraphicFramePr>
        <p:xfrm>
          <a:off x="7624763" y="2333625"/>
          <a:ext cx="468312" cy="604838"/>
        </p:xfrm>
        <a:graphic>
          <a:graphicData uri="http://schemas.openxmlformats.org/presentationml/2006/ole">
            <mc:AlternateContent xmlns:mc="http://schemas.openxmlformats.org/markup-compatibility/2006">
              <mc:Choice xmlns:v="urn:schemas-microsoft-com:vml" Requires="v">
                <p:oleObj spid="_x0000_s4150" name="方程式" r:id="rId12" imgW="304560" imgH="393480" progId="Equation.3">
                  <p:embed/>
                </p:oleObj>
              </mc:Choice>
              <mc:Fallback>
                <p:oleObj name="方程式" r:id="rId12" imgW="304560" imgH="393480" progId="Equation.3">
                  <p:embed/>
                  <p:pic>
                    <p:nvPicPr>
                      <p:cNvPr id="0" name="Object 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4763" y="2333625"/>
                        <a:ext cx="468312" cy="604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5" name="Object 25"/>
          <p:cNvGraphicFramePr>
            <a:graphicFrameLocks noChangeAspect="1"/>
          </p:cNvGraphicFramePr>
          <p:nvPr/>
        </p:nvGraphicFramePr>
        <p:xfrm>
          <a:off x="7667625" y="3471863"/>
          <a:ext cx="468313" cy="604837"/>
        </p:xfrm>
        <a:graphic>
          <a:graphicData uri="http://schemas.openxmlformats.org/presentationml/2006/ole">
            <mc:AlternateContent xmlns:mc="http://schemas.openxmlformats.org/markup-compatibility/2006">
              <mc:Choice xmlns:v="urn:schemas-microsoft-com:vml" Requires="v">
                <p:oleObj spid="_x0000_s4151" name="方程式" r:id="rId14" imgW="304560" imgH="393480" progId="Equation.3">
                  <p:embed/>
                </p:oleObj>
              </mc:Choice>
              <mc:Fallback>
                <p:oleObj name="方程式" r:id="rId14" imgW="304560" imgH="393480" progId="Equation.3">
                  <p:embed/>
                  <p:pic>
                    <p:nvPicPr>
                      <p:cNvPr id="0" name="Object 2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67625" y="3471863"/>
                        <a:ext cx="468313" cy="604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6" name="Object 26"/>
          <p:cNvGraphicFramePr>
            <a:graphicFrameLocks noChangeAspect="1"/>
          </p:cNvGraphicFramePr>
          <p:nvPr/>
        </p:nvGraphicFramePr>
        <p:xfrm>
          <a:off x="7610475" y="5670550"/>
          <a:ext cx="584200" cy="350838"/>
        </p:xfrm>
        <a:graphic>
          <a:graphicData uri="http://schemas.openxmlformats.org/presentationml/2006/ole">
            <mc:AlternateContent xmlns:mc="http://schemas.openxmlformats.org/markup-compatibility/2006">
              <mc:Choice xmlns:v="urn:schemas-microsoft-com:vml" Requires="v">
                <p:oleObj spid="_x0000_s4152" name="方程式" r:id="rId16" imgW="380880" imgH="228600" progId="Equation.3">
                  <p:embed/>
                </p:oleObj>
              </mc:Choice>
              <mc:Fallback>
                <p:oleObj name="方程式" r:id="rId16" imgW="380880" imgH="228600" progId="Equation.3">
                  <p:embed/>
                  <p:pic>
                    <p:nvPicPr>
                      <p:cNvPr id="0" name="Object 2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610475" y="5670550"/>
                        <a:ext cx="584200" cy="35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11" name="Line 27"/>
          <p:cNvSpPr>
            <a:spLocks noChangeShapeType="1"/>
          </p:cNvSpPr>
          <p:nvPr/>
        </p:nvSpPr>
        <p:spPr bwMode="auto">
          <a:xfrm>
            <a:off x="7019925" y="5399088"/>
            <a:ext cx="12969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12" name="Line 28"/>
          <p:cNvSpPr>
            <a:spLocks noChangeShapeType="1"/>
          </p:cNvSpPr>
          <p:nvPr/>
        </p:nvSpPr>
        <p:spPr bwMode="auto">
          <a:xfrm>
            <a:off x="5435600" y="1628775"/>
            <a:ext cx="1944688"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4113" name="Line 29"/>
          <p:cNvSpPr>
            <a:spLocks noChangeShapeType="1"/>
          </p:cNvSpPr>
          <p:nvPr/>
        </p:nvSpPr>
        <p:spPr bwMode="auto">
          <a:xfrm>
            <a:off x="5795963" y="2636838"/>
            <a:ext cx="1584325"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4114" name="Line 30"/>
          <p:cNvSpPr>
            <a:spLocks noChangeShapeType="1"/>
          </p:cNvSpPr>
          <p:nvPr/>
        </p:nvSpPr>
        <p:spPr bwMode="auto">
          <a:xfrm>
            <a:off x="6227763" y="3860800"/>
            <a:ext cx="1152525"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4115" name="Line 31"/>
          <p:cNvSpPr>
            <a:spLocks noChangeShapeType="1"/>
          </p:cNvSpPr>
          <p:nvPr/>
        </p:nvSpPr>
        <p:spPr bwMode="auto">
          <a:xfrm flipH="1">
            <a:off x="3563938" y="1752600"/>
            <a:ext cx="43180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16" name="Line 32"/>
          <p:cNvSpPr>
            <a:spLocks noChangeShapeType="1"/>
          </p:cNvSpPr>
          <p:nvPr/>
        </p:nvSpPr>
        <p:spPr bwMode="auto">
          <a:xfrm>
            <a:off x="4284663" y="1752600"/>
            <a:ext cx="574675" cy="5762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17" name="Line 33"/>
          <p:cNvSpPr>
            <a:spLocks noChangeShapeType="1"/>
          </p:cNvSpPr>
          <p:nvPr/>
        </p:nvSpPr>
        <p:spPr bwMode="auto">
          <a:xfrm flipH="1">
            <a:off x="2916238" y="3121025"/>
            <a:ext cx="28733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18" name="Line 34"/>
          <p:cNvSpPr>
            <a:spLocks noChangeShapeType="1"/>
          </p:cNvSpPr>
          <p:nvPr/>
        </p:nvSpPr>
        <p:spPr bwMode="auto">
          <a:xfrm>
            <a:off x="3348038" y="3121025"/>
            <a:ext cx="215900"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19" name="Line 35"/>
          <p:cNvSpPr>
            <a:spLocks noChangeShapeType="1"/>
          </p:cNvSpPr>
          <p:nvPr/>
        </p:nvSpPr>
        <p:spPr bwMode="auto">
          <a:xfrm flipH="1">
            <a:off x="4859338" y="3121025"/>
            <a:ext cx="21748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0" name="Line 36"/>
          <p:cNvSpPr>
            <a:spLocks noChangeShapeType="1"/>
          </p:cNvSpPr>
          <p:nvPr/>
        </p:nvSpPr>
        <p:spPr bwMode="auto">
          <a:xfrm>
            <a:off x="5292725" y="3121025"/>
            <a:ext cx="287338"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1" name="Line 37"/>
          <p:cNvSpPr>
            <a:spLocks noChangeShapeType="1"/>
          </p:cNvSpPr>
          <p:nvPr/>
        </p:nvSpPr>
        <p:spPr bwMode="auto">
          <a:xfrm flipH="1">
            <a:off x="2411413"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2" name="Line 38"/>
          <p:cNvSpPr>
            <a:spLocks noChangeShapeType="1"/>
          </p:cNvSpPr>
          <p:nvPr/>
        </p:nvSpPr>
        <p:spPr bwMode="auto">
          <a:xfrm>
            <a:off x="2914650"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3" name="Line 39"/>
          <p:cNvSpPr>
            <a:spLocks noChangeShapeType="1"/>
          </p:cNvSpPr>
          <p:nvPr/>
        </p:nvSpPr>
        <p:spPr bwMode="auto">
          <a:xfrm flipH="1">
            <a:off x="3348038"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4" name="Line 40"/>
          <p:cNvSpPr>
            <a:spLocks noChangeShapeType="1"/>
          </p:cNvSpPr>
          <p:nvPr/>
        </p:nvSpPr>
        <p:spPr bwMode="auto">
          <a:xfrm>
            <a:off x="3851275"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5" name="Line 41"/>
          <p:cNvSpPr>
            <a:spLocks noChangeShapeType="1"/>
          </p:cNvSpPr>
          <p:nvPr/>
        </p:nvSpPr>
        <p:spPr bwMode="auto">
          <a:xfrm flipH="1">
            <a:off x="4427538"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6" name="Line 42"/>
          <p:cNvSpPr>
            <a:spLocks noChangeShapeType="1"/>
          </p:cNvSpPr>
          <p:nvPr/>
        </p:nvSpPr>
        <p:spPr bwMode="auto">
          <a:xfrm>
            <a:off x="4930775"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7" name="Line 43"/>
          <p:cNvSpPr>
            <a:spLocks noChangeShapeType="1"/>
          </p:cNvSpPr>
          <p:nvPr/>
        </p:nvSpPr>
        <p:spPr bwMode="auto">
          <a:xfrm flipH="1">
            <a:off x="5364163"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8" name="Line 44"/>
          <p:cNvSpPr>
            <a:spLocks noChangeShapeType="1"/>
          </p:cNvSpPr>
          <p:nvPr/>
        </p:nvSpPr>
        <p:spPr bwMode="auto">
          <a:xfrm>
            <a:off x="5867400"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4129" name="Text Box 45"/>
          <p:cNvSpPr txBox="1">
            <a:spLocks noChangeArrowheads="1"/>
          </p:cNvSpPr>
          <p:nvPr/>
        </p:nvSpPr>
        <p:spPr bwMode="auto">
          <a:xfrm>
            <a:off x="950913" y="3017838"/>
            <a:ext cx="649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a:t>lg </a:t>
            </a:r>
            <a:r>
              <a:rPr lang="en-US" altLang="zh-TW" sz="2400" i="1"/>
              <a:t>n</a:t>
            </a:r>
          </a:p>
        </p:txBody>
      </p:sp>
      <p:sp>
        <p:nvSpPr>
          <p:cNvPr id="4130" name="Line 46"/>
          <p:cNvSpPr>
            <a:spLocks noChangeShapeType="1"/>
          </p:cNvSpPr>
          <p:nvPr/>
        </p:nvSpPr>
        <p:spPr bwMode="auto">
          <a:xfrm flipV="1">
            <a:off x="1258888" y="1700213"/>
            <a:ext cx="0" cy="12239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4131" name="Line 47"/>
          <p:cNvSpPr>
            <a:spLocks noChangeShapeType="1"/>
          </p:cNvSpPr>
          <p:nvPr/>
        </p:nvSpPr>
        <p:spPr bwMode="auto">
          <a:xfrm>
            <a:off x="1258888" y="3573463"/>
            <a:ext cx="0" cy="1295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4132" name="Text Box 49"/>
          <p:cNvSpPr txBox="1">
            <a:spLocks noChangeArrowheads="1"/>
          </p:cNvSpPr>
          <p:nvPr/>
        </p:nvSpPr>
        <p:spPr bwMode="auto">
          <a:xfrm>
            <a:off x="7596188" y="4760913"/>
            <a:ext cx="549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b="1"/>
              <a:t>…</a:t>
            </a:r>
          </a:p>
        </p:txBody>
      </p:sp>
      <p:sp>
        <p:nvSpPr>
          <p:cNvPr id="4133" name="Text Box 50"/>
          <p:cNvSpPr txBox="1">
            <a:spLocks noChangeArrowheads="1"/>
          </p:cNvSpPr>
          <p:nvPr/>
        </p:nvSpPr>
        <p:spPr bwMode="auto">
          <a:xfrm>
            <a:off x="4048125" y="4895850"/>
            <a:ext cx="549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b="1"/>
              <a:t>…</a:t>
            </a:r>
          </a:p>
        </p:txBody>
      </p:sp>
      <p:sp>
        <p:nvSpPr>
          <p:cNvPr id="4134" name="Text Box 51"/>
          <p:cNvSpPr txBox="1">
            <a:spLocks noChangeArrowheads="1"/>
          </p:cNvSpPr>
          <p:nvPr/>
        </p:nvSpPr>
        <p:spPr bwMode="auto">
          <a:xfrm>
            <a:off x="6732588" y="5654675"/>
            <a:ext cx="895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Total</a:t>
            </a:r>
            <a:r>
              <a:rPr lang="zh-TW" altLang="en-US"/>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 name="頁尾版面配置區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5131" name="投影片編號版面配置區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13C2AAE8-45CA-4AEE-985C-EA1C83E0BAC6}" type="slidenum">
              <a:rPr lang="en-US" altLang="zh-TW"/>
              <a:pPr eaLnBrk="1" hangingPunct="1"/>
              <a:t>15</a:t>
            </a:fld>
            <a:endParaRPr lang="en-US" altLang="zh-TW"/>
          </a:p>
        </p:txBody>
      </p:sp>
      <p:sp>
        <p:nvSpPr>
          <p:cNvPr id="5132" name="Rectangle 2"/>
          <p:cNvSpPr>
            <a:spLocks noGrp="1" noChangeArrowheads="1"/>
          </p:cNvSpPr>
          <p:nvPr>
            <p:ph type="body" sz="half" idx="1"/>
          </p:nvPr>
        </p:nvSpPr>
        <p:spPr>
          <a:xfrm>
            <a:off x="323850" y="549275"/>
            <a:ext cx="7859713" cy="892175"/>
          </a:xfrm>
        </p:spPr>
        <p:txBody>
          <a:bodyPr/>
          <a:lstStyle/>
          <a:p>
            <a:pPr marL="360363" indent="-360363" eaLnBrk="1" hangingPunct="1">
              <a:buFontTx/>
              <a:buNone/>
            </a:pPr>
            <a:r>
              <a:rPr lang="zh-TW" altLang="en-US" sz="2400" b="1" smtClean="0"/>
              <a:t>範例</a:t>
            </a:r>
            <a:r>
              <a:rPr lang="en-US" altLang="zh-TW" sz="2400" b="1" smtClean="0"/>
              <a:t>:</a:t>
            </a:r>
            <a:r>
              <a:rPr lang="en-US" altLang="zh-TW" sz="2400" smtClean="0"/>
              <a:t> </a:t>
            </a:r>
            <a:r>
              <a:rPr lang="en-US" altLang="zh-TW" sz="2400" i="1" smtClean="0"/>
              <a:t>T</a:t>
            </a:r>
            <a:r>
              <a:rPr lang="en-US" altLang="zh-TW" sz="2400" smtClean="0"/>
              <a:t>(</a:t>
            </a:r>
            <a:r>
              <a:rPr lang="en-US" altLang="zh-TW" sz="2400" i="1" smtClean="0"/>
              <a:t>n</a:t>
            </a:r>
            <a:r>
              <a:rPr lang="en-US" altLang="zh-TW" sz="2400" smtClean="0"/>
              <a:t>) = </a:t>
            </a:r>
            <a:r>
              <a:rPr lang="en-US" altLang="zh-TW" sz="2400" i="1" smtClean="0"/>
              <a:t>T</a:t>
            </a:r>
            <a:r>
              <a:rPr lang="en-US" altLang="zh-TW" sz="2400" smtClean="0"/>
              <a:t>(</a:t>
            </a:r>
            <a:r>
              <a:rPr lang="en-US" altLang="zh-TW" sz="2400" i="1" smtClean="0"/>
              <a:t>n</a:t>
            </a:r>
            <a:r>
              <a:rPr lang="en-US" altLang="zh-TW" sz="2400" smtClean="0"/>
              <a:t>/3) + </a:t>
            </a:r>
            <a:r>
              <a:rPr lang="en-US" altLang="zh-TW" sz="2400" i="1" smtClean="0"/>
              <a:t>T</a:t>
            </a:r>
            <a:r>
              <a:rPr lang="en-US" altLang="zh-TW" sz="2400" smtClean="0"/>
              <a:t>(2</a:t>
            </a:r>
            <a:r>
              <a:rPr lang="en-US" altLang="zh-TW" sz="2400" i="1" smtClean="0"/>
              <a:t>n</a:t>
            </a:r>
            <a:r>
              <a:rPr lang="en-US" altLang="zh-TW" sz="2400" smtClean="0"/>
              <a:t>/3) + </a:t>
            </a:r>
            <a:r>
              <a:rPr lang="en-US" altLang="zh-TW" sz="2400" i="1" smtClean="0"/>
              <a:t>n</a:t>
            </a:r>
          </a:p>
        </p:txBody>
      </p:sp>
      <p:graphicFrame>
        <p:nvGraphicFramePr>
          <p:cNvPr id="5122" name="Object 60"/>
          <p:cNvGraphicFramePr>
            <a:graphicFrameLocks noChangeAspect="1"/>
          </p:cNvGraphicFramePr>
          <p:nvPr/>
        </p:nvGraphicFramePr>
        <p:xfrm>
          <a:off x="4995863" y="2387600"/>
          <a:ext cx="352425" cy="603250"/>
        </p:xfrm>
        <a:graphic>
          <a:graphicData uri="http://schemas.openxmlformats.org/presentationml/2006/ole">
            <mc:AlternateContent xmlns:mc="http://schemas.openxmlformats.org/markup-compatibility/2006">
              <mc:Choice xmlns:v="urn:schemas-microsoft-com:vml" Requires="v">
                <p:oleObj spid="_x0000_s5168" name="方程式" r:id="rId3" imgW="228600" imgH="393480" progId="Equation.3">
                  <p:embed/>
                </p:oleObj>
              </mc:Choice>
              <mc:Fallback>
                <p:oleObj name="方程式" r:id="rId3" imgW="228600" imgH="393480" progId="Equation.3">
                  <p:embed/>
                  <p:pic>
                    <p:nvPicPr>
                      <p:cNvPr id="0" name="Object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5863" y="2387600"/>
                        <a:ext cx="352425" cy="603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3" name="Object 61"/>
          <p:cNvGraphicFramePr>
            <a:graphicFrameLocks noGrp="1" noChangeAspect="1"/>
          </p:cNvGraphicFramePr>
          <p:nvPr>
            <p:ph sz="quarter" idx="2"/>
          </p:nvPr>
        </p:nvGraphicFramePr>
        <p:xfrm>
          <a:off x="2690813" y="3481388"/>
          <a:ext cx="306387" cy="792162"/>
        </p:xfrm>
        <a:graphic>
          <a:graphicData uri="http://schemas.openxmlformats.org/presentationml/2006/ole">
            <mc:AlternateContent xmlns:mc="http://schemas.openxmlformats.org/markup-compatibility/2006">
              <mc:Choice xmlns:v="urn:schemas-microsoft-com:vml" Requires="v">
                <p:oleObj spid="_x0000_s5169" name="方程式" r:id="rId5" imgW="152280" imgH="393480" progId="Equation.3">
                  <p:embed/>
                </p:oleObj>
              </mc:Choice>
              <mc:Fallback>
                <p:oleObj name="方程式" r:id="rId5" imgW="152280" imgH="393480" progId="Equation.3">
                  <p:embed/>
                  <p:pic>
                    <p:nvPicPr>
                      <p:cNvPr id="0" name="Object 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0813" y="3481388"/>
                        <a:ext cx="306387" cy="79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4" name="Object 62"/>
          <p:cNvGraphicFramePr>
            <a:graphicFrameLocks noGrp="1" noChangeAspect="1"/>
          </p:cNvGraphicFramePr>
          <p:nvPr>
            <p:ph sz="quarter" idx="3"/>
          </p:nvPr>
        </p:nvGraphicFramePr>
        <p:xfrm>
          <a:off x="3190875" y="2290763"/>
          <a:ext cx="293688" cy="758825"/>
        </p:xfrm>
        <a:graphic>
          <a:graphicData uri="http://schemas.openxmlformats.org/presentationml/2006/ole">
            <mc:AlternateContent xmlns:mc="http://schemas.openxmlformats.org/markup-compatibility/2006">
              <mc:Choice xmlns:v="urn:schemas-microsoft-com:vml" Requires="v">
                <p:oleObj spid="_x0000_s5170" name="方程式" r:id="rId7" imgW="152280" imgH="393480" progId="Equation.3">
                  <p:embed/>
                </p:oleObj>
              </mc:Choice>
              <mc:Fallback>
                <p:oleObj name="方程式" r:id="rId7" imgW="152280" imgH="393480" progId="Equation.3">
                  <p:embed/>
                  <p:pic>
                    <p:nvPicPr>
                      <p:cNvPr id="0" name="Object 6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90875" y="2290763"/>
                        <a:ext cx="29368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5" name="Object 63"/>
          <p:cNvGraphicFramePr>
            <a:graphicFrameLocks noChangeAspect="1"/>
          </p:cNvGraphicFramePr>
          <p:nvPr/>
        </p:nvGraphicFramePr>
        <p:xfrm>
          <a:off x="5573713" y="3538538"/>
          <a:ext cx="350837" cy="604837"/>
        </p:xfrm>
        <a:graphic>
          <a:graphicData uri="http://schemas.openxmlformats.org/presentationml/2006/ole">
            <mc:AlternateContent xmlns:mc="http://schemas.openxmlformats.org/markup-compatibility/2006">
              <mc:Choice xmlns:v="urn:schemas-microsoft-com:vml" Requires="v">
                <p:oleObj spid="_x0000_s5171" name="方程式" r:id="rId9" imgW="228600" imgH="393480" progId="Equation.3">
                  <p:embed/>
                </p:oleObj>
              </mc:Choice>
              <mc:Fallback>
                <p:oleObj name="方程式" r:id="rId9" imgW="228600" imgH="393480" progId="Equation.3">
                  <p:embed/>
                  <p:pic>
                    <p:nvPicPr>
                      <p:cNvPr id="0" name="Object 6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73713" y="3538538"/>
                        <a:ext cx="350837" cy="604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6" name="Object 64"/>
          <p:cNvGraphicFramePr>
            <a:graphicFrameLocks noChangeAspect="1"/>
          </p:cNvGraphicFramePr>
          <p:nvPr/>
        </p:nvGraphicFramePr>
        <p:xfrm>
          <a:off x="3589338" y="3544888"/>
          <a:ext cx="384175" cy="663575"/>
        </p:xfrm>
        <a:graphic>
          <a:graphicData uri="http://schemas.openxmlformats.org/presentationml/2006/ole">
            <mc:AlternateContent xmlns:mc="http://schemas.openxmlformats.org/markup-compatibility/2006">
              <mc:Choice xmlns:v="urn:schemas-microsoft-com:vml" Requires="v">
                <p:oleObj spid="_x0000_s5172" name="方程式" r:id="rId11" imgW="228600" imgH="393480" progId="Equation.3">
                  <p:embed/>
                </p:oleObj>
              </mc:Choice>
              <mc:Fallback>
                <p:oleObj name="方程式" r:id="rId11" imgW="228600" imgH="393480" progId="Equation.3">
                  <p:embed/>
                  <p:pic>
                    <p:nvPicPr>
                      <p:cNvPr id="0" name="Object 6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9338" y="3544888"/>
                        <a:ext cx="384175" cy="66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7" name="Object 65"/>
          <p:cNvGraphicFramePr>
            <a:graphicFrameLocks noChangeAspect="1"/>
          </p:cNvGraphicFramePr>
          <p:nvPr/>
        </p:nvGraphicFramePr>
        <p:xfrm>
          <a:off x="4665663" y="3543300"/>
          <a:ext cx="385762" cy="665163"/>
        </p:xfrm>
        <a:graphic>
          <a:graphicData uri="http://schemas.openxmlformats.org/presentationml/2006/ole">
            <mc:AlternateContent xmlns:mc="http://schemas.openxmlformats.org/markup-compatibility/2006">
              <mc:Choice xmlns:v="urn:schemas-microsoft-com:vml" Requires="v">
                <p:oleObj spid="_x0000_s5173" name="方程式" r:id="rId13" imgW="228600" imgH="393480" progId="Equation.3">
                  <p:embed/>
                </p:oleObj>
              </mc:Choice>
              <mc:Fallback>
                <p:oleObj name="方程式" r:id="rId13" imgW="228600" imgH="393480" progId="Equation.3">
                  <p:embed/>
                  <p:pic>
                    <p:nvPicPr>
                      <p:cNvPr id="0" name="Object 6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65663" y="3543300"/>
                        <a:ext cx="385762" cy="66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33" name="Text Box 66"/>
          <p:cNvSpPr txBox="1">
            <a:spLocks noChangeArrowheads="1"/>
          </p:cNvSpPr>
          <p:nvPr/>
        </p:nvSpPr>
        <p:spPr bwMode="auto">
          <a:xfrm>
            <a:off x="3976688" y="13414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endParaRPr lang="en-US" altLang="zh-TW" sz="2400" baseline="30000"/>
          </a:p>
        </p:txBody>
      </p:sp>
      <p:sp>
        <p:nvSpPr>
          <p:cNvPr id="5134" name="Text Box 67"/>
          <p:cNvSpPr txBox="1">
            <a:spLocks noChangeArrowheads="1"/>
          </p:cNvSpPr>
          <p:nvPr/>
        </p:nvSpPr>
        <p:spPr bwMode="auto">
          <a:xfrm>
            <a:off x="7524750" y="13414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endParaRPr lang="en-US" altLang="zh-TW" sz="2400" baseline="30000"/>
          </a:p>
        </p:txBody>
      </p:sp>
      <p:graphicFrame>
        <p:nvGraphicFramePr>
          <p:cNvPr id="5128" name="Object 70"/>
          <p:cNvGraphicFramePr>
            <a:graphicFrameLocks noChangeAspect="1"/>
          </p:cNvGraphicFramePr>
          <p:nvPr/>
        </p:nvGraphicFramePr>
        <p:xfrm>
          <a:off x="7473950" y="5680075"/>
          <a:ext cx="855663" cy="330200"/>
        </p:xfrm>
        <a:graphic>
          <a:graphicData uri="http://schemas.openxmlformats.org/presentationml/2006/ole">
            <mc:AlternateContent xmlns:mc="http://schemas.openxmlformats.org/markup-compatibility/2006">
              <mc:Choice xmlns:v="urn:schemas-microsoft-com:vml" Requires="v">
                <p:oleObj spid="_x0000_s5174" name="方程式" r:id="rId15" imgW="558720" imgH="215640" progId="Equation.3">
                  <p:embed/>
                </p:oleObj>
              </mc:Choice>
              <mc:Fallback>
                <p:oleObj name="方程式" r:id="rId15" imgW="558720" imgH="215640" progId="Equation.3">
                  <p:embed/>
                  <p:pic>
                    <p:nvPicPr>
                      <p:cNvPr id="0" name="Object 7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73950" y="5680075"/>
                        <a:ext cx="855663" cy="33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35" name="Line 71"/>
          <p:cNvSpPr>
            <a:spLocks noChangeShapeType="1"/>
          </p:cNvSpPr>
          <p:nvPr/>
        </p:nvSpPr>
        <p:spPr bwMode="auto">
          <a:xfrm>
            <a:off x="7019925" y="5399088"/>
            <a:ext cx="12969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36" name="Line 72"/>
          <p:cNvSpPr>
            <a:spLocks noChangeShapeType="1"/>
          </p:cNvSpPr>
          <p:nvPr/>
        </p:nvSpPr>
        <p:spPr bwMode="auto">
          <a:xfrm>
            <a:off x="5435600" y="1628775"/>
            <a:ext cx="1944688"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5137" name="Line 73"/>
          <p:cNvSpPr>
            <a:spLocks noChangeShapeType="1"/>
          </p:cNvSpPr>
          <p:nvPr/>
        </p:nvSpPr>
        <p:spPr bwMode="auto">
          <a:xfrm>
            <a:off x="5795963" y="2636838"/>
            <a:ext cx="1584325"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5138" name="Line 74"/>
          <p:cNvSpPr>
            <a:spLocks noChangeShapeType="1"/>
          </p:cNvSpPr>
          <p:nvPr/>
        </p:nvSpPr>
        <p:spPr bwMode="auto">
          <a:xfrm>
            <a:off x="6227763" y="3860800"/>
            <a:ext cx="1152525" cy="0"/>
          </a:xfrm>
          <a:prstGeom prst="line">
            <a:avLst/>
          </a:prstGeom>
          <a:noFill/>
          <a:ln w="9525">
            <a:solidFill>
              <a:schemeClr val="tx1"/>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5139" name="Line 75"/>
          <p:cNvSpPr>
            <a:spLocks noChangeShapeType="1"/>
          </p:cNvSpPr>
          <p:nvPr/>
        </p:nvSpPr>
        <p:spPr bwMode="auto">
          <a:xfrm flipH="1">
            <a:off x="3563938" y="1752600"/>
            <a:ext cx="431800" cy="504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0" name="Line 76"/>
          <p:cNvSpPr>
            <a:spLocks noChangeShapeType="1"/>
          </p:cNvSpPr>
          <p:nvPr/>
        </p:nvSpPr>
        <p:spPr bwMode="auto">
          <a:xfrm>
            <a:off x="4284663" y="1752600"/>
            <a:ext cx="574675" cy="5762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1" name="Line 77"/>
          <p:cNvSpPr>
            <a:spLocks noChangeShapeType="1"/>
          </p:cNvSpPr>
          <p:nvPr/>
        </p:nvSpPr>
        <p:spPr bwMode="auto">
          <a:xfrm flipH="1">
            <a:off x="2916238" y="3121025"/>
            <a:ext cx="28733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2" name="Line 78"/>
          <p:cNvSpPr>
            <a:spLocks noChangeShapeType="1"/>
          </p:cNvSpPr>
          <p:nvPr/>
        </p:nvSpPr>
        <p:spPr bwMode="auto">
          <a:xfrm>
            <a:off x="3348038" y="3121025"/>
            <a:ext cx="215900"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3" name="Line 79"/>
          <p:cNvSpPr>
            <a:spLocks noChangeShapeType="1"/>
          </p:cNvSpPr>
          <p:nvPr/>
        </p:nvSpPr>
        <p:spPr bwMode="auto">
          <a:xfrm flipH="1">
            <a:off x="4859338" y="3121025"/>
            <a:ext cx="21748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4" name="Line 80"/>
          <p:cNvSpPr>
            <a:spLocks noChangeShapeType="1"/>
          </p:cNvSpPr>
          <p:nvPr/>
        </p:nvSpPr>
        <p:spPr bwMode="auto">
          <a:xfrm>
            <a:off x="5292725" y="3121025"/>
            <a:ext cx="287338"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5" name="Line 81"/>
          <p:cNvSpPr>
            <a:spLocks noChangeShapeType="1"/>
          </p:cNvSpPr>
          <p:nvPr/>
        </p:nvSpPr>
        <p:spPr bwMode="auto">
          <a:xfrm flipH="1">
            <a:off x="2411413"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6" name="Line 82"/>
          <p:cNvSpPr>
            <a:spLocks noChangeShapeType="1"/>
          </p:cNvSpPr>
          <p:nvPr/>
        </p:nvSpPr>
        <p:spPr bwMode="auto">
          <a:xfrm>
            <a:off x="2914650"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7" name="Line 83"/>
          <p:cNvSpPr>
            <a:spLocks noChangeShapeType="1"/>
          </p:cNvSpPr>
          <p:nvPr/>
        </p:nvSpPr>
        <p:spPr bwMode="auto">
          <a:xfrm flipH="1">
            <a:off x="3348038"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8" name="Line 84"/>
          <p:cNvSpPr>
            <a:spLocks noChangeShapeType="1"/>
          </p:cNvSpPr>
          <p:nvPr/>
        </p:nvSpPr>
        <p:spPr bwMode="auto">
          <a:xfrm>
            <a:off x="3851275"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49" name="Line 85"/>
          <p:cNvSpPr>
            <a:spLocks noChangeShapeType="1"/>
          </p:cNvSpPr>
          <p:nvPr/>
        </p:nvSpPr>
        <p:spPr bwMode="auto">
          <a:xfrm flipH="1">
            <a:off x="4427538"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50" name="Line 86"/>
          <p:cNvSpPr>
            <a:spLocks noChangeShapeType="1"/>
          </p:cNvSpPr>
          <p:nvPr/>
        </p:nvSpPr>
        <p:spPr bwMode="auto">
          <a:xfrm>
            <a:off x="4930775"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51" name="Line 87"/>
          <p:cNvSpPr>
            <a:spLocks noChangeShapeType="1"/>
          </p:cNvSpPr>
          <p:nvPr/>
        </p:nvSpPr>
        <p:spPr bwMode="auto">
          <a:xfrm flipH="1">
            <a:off x="5364163" y="4344988"/>
            <a:ext cx="287337"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52" name="Line 88"/>
          <p:cNvSpPr>
            <a:spLocks noChangeShapeType="1"/>
          </p:cNvSpPr>
          <p:nvPr/>
        </p:nvSpPr>
        <p:spPr bwMode="auto">
          <a:xfrm>
            <a:off x="5867400" y="4344988"/>
            <a:ext cx="288925" cy="431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53" name="Line 90"/>
          <p:cNvSpPr>
            <a:spLocks noChangeShapeType="1"/>
          </p:cNvSpPr>
          <p:nvPr/>
        </p:nvSpPr>
        <p:spPr bwMode="auto">
          <a:xfrm flipV="1">
            <a:off x="1258888" y="1700213"/>
            <a:ext cx="0" cy="12239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5154" name="Line 91"/>
          <p:cNvSpPr>
            <a:spLocks noChangeShapeType="1"/>
          </p:cNvSpPr>
          <p:nvPr/>
        </p:nvSpPr>
        <p:spPr bwMode="auto">
          <a:xfrm>
            <a:off x="1258888" y="3573463"/>
            <a:ext cx="0" cy="1295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5155" name="Text Box 92"/>
          <p:cNvSpPr txBox="1">
            <a:spLocks noChangeArrowheads="1"/>
          </p:cNvSpPr>
          <p:nvPr/>
        </p:nvSpPr>
        <p:spPr bwMode="auto">
          <a:xfrm>
            <a:off x="7596188" y="4760913"/>
            <a:ext cx="549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b="1"/>
              <a:t>…</a:t>
            </a:r>
          </a:p>
        </p:txBody>
      </p:sp>
      <p:sp>
        <p:nvSpPr>
          <p:cNvPr id="5156" name="Text Box 93"/>
          <p:cNvSpPr txBox="1">
            <a:spLocks noChangeArrowheads="1"/>
          </p:cNvSpPr>
          <p:nvPr/>
        </p:nvSpPr>
        <p:spPr bwMode="auto">
          <a:xfrm>
            <a:off x="4048125" y="4895850"/>
            <a:ext cx="549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b="1"/>
              <a:t>…</a:t>
            </a:r>
          </a:p>
        </p:txBody>
      </p:sp>
      <p:sp>
        <p:nvSpPr>
          <p:cNvPr id="5157" name="Text Box 94"/>
          <p:cNvSpPr txBox="1">
            <a:spLocks noChangeArrowheads="1"/>
          </p:cNvSpPr>
          <p:nvPr/>
        </p:nvSpPr>
        <p:spPr bwMode="auto">
          <a:xfrm>
            <a:off x="6732588" y="5654675"/>
            <a:ext cx="895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Total</a:t>
            </a:r>
            <a:r>
              <a:rPr lang="zh-TW" altLang="en-US"/>
              <a:t>：</a:t>
            </a:r>
          </a:p>
        </p:txBody>
      </p:sp>
      <p:sp>
        <p:nvSpPr>
          <p:cNvPr id="5158" name="Text Box 95"/>
          <p:cNvSpPr txBox="1">
            <a:spLocks noChangeArrowheads="1"/>
          </p:cNvSpPr>
          <p:nvPr/>
        </p:nvSpPr>
        <p:spPr bwMode="auto">
          <a:xfrm>
            <a:off x="7524750" y="24209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endParaRPr lang="en-US" altLang="zh-TW" sz="2400" baseline="30000"/>
          </a:p>
        </p:txBody>
      </p:sp>
      <p:sp>
        <p:nvSpPr>
          <p:cNvPr id="5159" name="Text Box 96"/>
          <p:cNvSpPr txBox="1">
            <a:spLocks noChangeArrowheads="1"/>
          </p:cNvSpPr>
          <p:nvPr/>
        </p:nvSpPr>
        <p:spPr bwMode="auto">
          <a:xfrm>
            <a:off x="7524750" y="3573463"/>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sz="2400" i="1"/>
              <a:t>n</a:t>
            </a:r>
            <a:endParaRPr lang="en-US" altLang="zh-TW" sz="2400" baseline="30000"/>
          </a:p>
        </p:txBody>
      </p:sp>
      <p:graphicFrame>
        <p:nvGraphicFramePr>
          <p:cNvPr id="5129" name="Object 97"/>
          <p:cNvGraphicFramePr>
            <a:graphicFrameLocks noChangeAspect="1"/>
          </p:cNvGraphicFramePr>
          <p:nvPr/>
        </p:nvGraphicFramePr>
        <p:xfrm>
          <a:off x="885825" y="3049588"/>
          <a:ext cx="738188" cy="369887"/>
        </p:xfrm>
        <a:graphic>
          <a:graphicData uri="http://schemas.openxmlformats.org/presentationml/2006/ole">
            <mc:AlternateContent xmlns:mc="http://schemas.openxmlformats.org/markup-compatibility/2006">
              <mc:Choice xmlns:v="urn:schemas-microsoft-com:vml" Requires="v">
                <p:oleObj spid="_x0000_s5175" name="方程式" r:id="rId17" imgW="482400" imgH="241200" progId="Equation.3">
                  <p:embed/>
                </p:oleObj>
              </mc:Choice>
              <mc:Fallback>
                <p:oleObj name="方程式" r:id="rId17" imgW="482400" imgH="241200" progId="Equation.3">
                  <p:embed/>
                  <p:pic>
                    <p:nvPicPr>
                      <p:cNvPr id="0" name="Object 9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85825" y="3049588"/>
                        <a:ext cx="738188"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7411"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B6B74E46-6CA7-4CB2-8675-4180A36040DD}" type="slidenum">
              <a:rPr lang="en-US" altLang="zh-TW"/>
              <a:pPr eaLnBrk="1" hangingPunct="1"/>
              <a:t>16</a:t>
            </a:fld>
            <a:endParaRPr lang="en-US" altLang="zh-TW"/>
          </a:p>
        </p:txBody>
      </p:sp>
      <p:sp>
        <p:nvSpPr>
          <p:cNvPr id="17412" name="Rectangle 2"/>
          <p:cNvSpPr>
            <a:spLocks noGrp="1" noChangeArrowheads="1"/>
          </p:cNvSpPr>
          <p:nvPr>
            <p:ph type="body" idx="1"/>
          </p:nvPr>
        </p:nvSpPr>
        <p:spPr>
          <a:xfrm>
            <a:off x="395288" y="333375"/>
            <a:ext cx="8353425" cy="5761038"/>
          </a:xfrm>
        </p:spPr>
        <p:txBody>
          <a:bodyPr/>
          <a:lstStyle/>
          <a:p>
            <a:pPr marL="360363" indent="-360363" eaLnBrk="1" hangingPunct="1">
              <a:buFontTx/>
              <a:buNone/>
            </a:pPr>
            <a:r>
              <a:rPr lang="en-US" altLang="zh-TW" b="1" smtClean="0"/>
              <a:t>4.3 The master method</a:t>
            </a:r>
            <a:endParaRPr lang="en-US" altLang="zh-TW" smtClean="0"/>
          </a:p>
          <a:p>
            <a:pPr marL="360363" indent="-360363" eaLnBrk="1" hangingPunct="1">
              <a:buFontTx/>
              <a:buNone/>
            </a:pPr>
            <a:r>
              <a:rPr lang="en-US" altLang="zh-TW" sz="2800" b="1" i="1" smtClean="0">
                <a:solidFill>
                  <a:schemeClr val="hlink"/>
                </a:solidFill>
              </a:rPr>
              <a:t>Theorem 4.1 (Master theorem)</a:t>
            </a:r>
            <a:endParaRPr lang="en-US" altLang="zh-TW" sz="2800" smtClean="0">
              <a:solidFill>
                <a:schemeClr val="hlink"/>
              </a:solidFill>
            </a:endParaRPr>
          </a:p>
          <a:p>
            <a:pPr marL="360363" indent="-360363" eaLnBrk="1" hangingPunct="1">
              <a:buFontTx/>
              <a:buNone/>
            </a:pPr>
            <a:r>
              <a:rPr lang="zh-TW" altLang="en-US" sz="2800" smtClean="0"/>
              <a:t>令 </a:t>
            </a:r>
            <a:r>
              <a:rPr lang="en-US" altLang="zh-TW" sz="2800" i="1" smtClean="0"/>
              <a:t>a </a:t>
            </a:r>
            <a:r>
              <a:rPr lang="en-US" altLang="zh-TW" sz="2800" smtClean="0">
                <a:sym typeface="Symbol" pitchFamily="18" charset="2"/>
              </a:rPr>
              <a:t> </a:t>
            </a:r>
            <a:r>
              <a:rPr lang="en-US" altLang="zh-TW" sz="2800" smtClean="0"/>
              <a:t>1 </a:t>
            </a:r>
            <a:r>
              <a:rPr lang="zh-TW" altLang="en-US" sz="2800" smtClean="0"/>
              <a:t>及 </a:t>
            </a:r>
            <a:r>
              <a:rPr lang="en-US" altLang="zh-TW" sz="2800" i="1" smtClean="0"/>
              <a:t>b </a:t>
            </a:r>
            <a:r>
              <a:rPr lang="en-US" altLang="zh-TW" sz="2800" smtClean="0"/>
              <a:t>&gt; 1 </a:t>
            </a:r>
            <a:r>
              <a:rPr lang="zh-TW" altLang="en-US" sz="2800" smtClean="0"/>
              <a:t>為常數，令 </a:t>
            </a:r>
            <a:r>
              <a:rPr lang="en-US" altLang="zh-TW" sz="2800" i="1" smtClean="0"/>
              <a:t>f</a:t>
            </a:r>
            <a:r>
              <a:rPr lang="en-US" altLang="zh-TW" sz="2800" smtClean="0"/>
              <a:t>(</a:t>
            </a:r>
            <a:r>
              <a:rPr lang="en-US" altLang="zh-TW" sz="2800" i="1" smtClean="0"/>
              <a:t>n</a:t>
            </a:r>
            <a:r>
              <a:rPr lang="en-US" altLang="zh-TW" sz="2800" smtClean="0"/>
              <a:t>) </a:t>
            </a:r>
            <a:r>
              <a:rPr lang="zh-TW" altLang="en-US" sz="2800" smtClean="0"/>
              <a:t>為一函數，且定義 </a:t>
            </a:r>
            <a:r>
              <a:rPr lang="en-US" altLang="zh-TW" sz="2800" i="1" smtClean="0"/>
              <a:t>T</a:t>
            </a:r>
            <a:r>
              <a:rPr lang="en-US" altLang="zh-TW" sz="2800" smtClean="0"/>
              <a:t>(</a:t>
            </a:r>
            <a:r>
              <a:rPr lang="en-US" altLang="zh-TW" sz="2800" i="1" smtClean="0"/>
              <a:t>n</a:t>
            </a:r>
            <a:r>
              <a:rPr lang="en-US" altLang="zh-TW" sz="2800" smtClean="0"/>
              <a:t>) </a:t>
            </a:r>
            <a:r>
              <a:rPr lang="zh-TW" altLang="en-US" sz="2800" smtClean="0"/>
              <a:t>為非負的整數，且其遞迴式為 </a:t>
            </a:r>
            <a:r>
              <a:rPr lang="en-US" altLang="zh-TW" sz="2800" i="1" smtClean="0"/>
              <a:t>T</a:t>
            </a:r>
            <a:r>
              <a:rPr lang="en-US" altLang="zh-TW" sz="2800" smtClean="0"/>
              <a:t>(</a:t>
            </a:r>
            <a:r>
              <a:rPr lang="en-US" altLang="zh-TW" sz="2800" i="1" smtClean="0"/>
              <a:t>n</a:t>
            </a:r>
            <a:r>
              <a:rPr lang="en-US" altLang="zh-TW" sz="2800" smtClean="0"/>
              <a:t>) = </a:t>
            </a:r>
            <a:r>
              <a:rPr lang="en-US" altLang="zh-TW" sz="2800" i="1" smtClean="0"/>
              <a:t>aT</a:t>
            </a:r>
            <a:r>
              <a:rPr lang="en-US" altLang="zh-TW" sz="2800" smtClean="0"/>
              <a:t>(</a:t>
            </a:r>
            <a:r>
              <a:rPr lang="en-US" altLang="zh-TW" sz="2800" i="1" smtClean="0"/>
              <a:t>n</a:t>
            </a:r>
            <a:r>
              <a:rPr lang="en-US" altLang="zh-TW" sz="2800" smtClean="0"/>
              <a:t>/</a:t>
            </a:r>
            <a:r>
              <a:rPr lang="en-US" altLang="zh-TW" sz="2800" i="1" smtClean="0"/>
              <a:t>b</a:t>
            </a:r>
            <a:r>
              <a:rPr lang="en-US" altLang="zh-TW" sz="2800" smtClean="0"/>
              <a:t>) + </a:t>
            </a:r>
            <a:r>
              <a:rPr lang="en-US" altLang="zh-TW" sz="2800" i="1" smtClean="0"/>
              <a:t>f</a:t>
            </a:r>
            <a:r>
              <a:rPr lang="en-US" altLang="zh-TW" sz="2800" smtClean="0"/>
              <a:t>(</a:t>
            </a:r>
            <a:r>
              <a:rPr lang="en-US" altLang="zh-TW" sz="2800" i="1" smtClean="0"/>
              <a:t>n</a:t>
            </a:r>
            <a:r>
              <a:rPr lang="en-US" altLang="zh-TW" sz="2800" smtClean="0"/>
              <a:t>)</a:t>
            </a:r>
            <a:r>
              <a:rPr lang="zh-TW" altLang="en-US" sz="2800" smtClean="0"/>
              <a:t>，在此 </a:t>
            </a:r>
            <a:r>
              <a:rPr lang="en-US" altLang="zh-TW" sz="2800" i="1" smtClean="0"/>
              <a:t>n</a:t>
            </a:r>
            <a:r>
              <a:rPr lang="en-US" altLang="zh-TW" sz="2800" smtClean="0"/>
              <a:t>/</a:t>
            </a:r>
            <a:r>
              <a:rPr lang="en-US" altLang="zh-TW" sz="2800" i="1" smtClean="0"/>
              <a:t>b</a:t>
            </a:r>
            <a:r>
              <a:rPr lang="en-US" altLang="zh-TW" sz="2800" smtClean="0"/>
              <a:t> </a:t>
            </a:r>
            <a:r>
              <a:rPr lang="zh-TW" altLang="en-US" sz="2800" smtClean="0"/>
              <a:t>表示 </a:t>
            </a:r>
            <a:r>
              <a:rPr lang="zh-TW" altLang="en-US" sz="2800" smtClean="0">
                <a:sym typeface="Symbol" pitchFamily="18" charset="2"/>
              </a:rPr>
              <a:t></a:t>
            </a:r>
            <a:r>
              <a:rPr lang="en-US" altLang="zh-TW" sz="2800" i="1" smtClean="0"/>
              <a:t>n</a:t>
            </a:r>
            <a:r>
              <a:rPr lang="en-US" altLang="zh-TW" sz="2800" smtClean="0"/>
              <a:t>/</a:t>
            </a:r>
            <a:r>
              <a:rPr lang="en-US" altLang="zh-TW" sz="2800" i="1" smtClean="0"/>
              <a:t>b</a:t>
            </a:r>
            <a:r>
              <a:rPr lang="en-US" altLang="zh-TW" sz="2800" smtClean="0">
                <a:sym typeface="Symbol" pitchFamily="18" charset="2"/>
              </a:rPr>
              <a:t></a:t>
            </a:r>
            <a:r>
              <a:rPr lang="en-US" altLang="zh-TW" sz="2800" smtClean="0"/>
              <a:t> </a:t>
            </a:r>
            <a:r>
              <a:rPr lang="zh-TW" altLang="en-US" sz="2800" smtClean="0"/>
              <a:t>或 </a:t>
            </a:r>
            <a:r>
              <a:rPr lang="zh-TW" altLang="en-US" sz="2800" smtClean="0">
                <a:sym typeface="Symbol" pitchFamily="18" charset="2"/>
              </a:rPr>
              <a:t></a:t>
            </a:r>
            <a:r>
              <a:rPr lang="en-US" altLang="zh-TW" sz="2800" i="1" smtClean="0"/>
              <a:t>n</a:t>
            </a:r>
            <a:r>
              <a:rPr lang="en-US" altLang="zh-TW" sz="2800" smtClean="0"/>
              <a:t>/</a:t>
            </a:r>
            <a:r>
              <a:rPr lang="en-US" altLang="zh-TW" sz="2800" i="1" smtClean="0"/>
              <a:t>b</a:t>
            </a:r>
            <a:r>
              <a:rPr lang="en-US" altLang="zh-TW" sz="2800" smtClean="0">
                <a:sym typeface="Symbol" pitchFamily="18" charset="2"/>
              </a:rPr>
              <a:t></a:t>
            </a:r>
            <a:r>
              <a:rPr lang="zh-TW" altLang="en-US" sz="2800" smtClean="0"/>
              <a:t>。則依不同的情況，</a:t>
            </a:r>
            <a:r>
              <a:rPr lang="en-US" altLang="zh-TW" sz="2800" i="1" smtClean="0"/>
              <a:t>T</a:t>
            </a:r>
            <a:r>
              <a:rPr lang="en-US" altLang="zh-TW" sz="2800" smtClean="0"/>
              <a:t>(</a:t>
            </a:r>
            <a:r>
              <a:rPr lang="en-US" altLang="zh-TW" sz="2800" i="1" smtClean="0"/>
              <a:t>n</a:t>
            </a:r>
            <a:r>
              <a:rPr lang="en-US" altLang="zh-TW" sz="2800" smtClean="0"/>
              <a:t>) </a:t>
            </a:r>
            <a:r>
              <a:rPr lang="zh-TW" altLang="en-US" sz="2800" smtClean="0"/>
              <a:t>的大小範圍如下：</a:t>
            </a:r>
          </a:p>
          <a:p>
            <a:pPr marL="360363" indent="-360363" eaLnBrk="1" hangingPunct="1">
              <a:buFontTx/>
              <a:buNone/>
            </a:pPr>
            <a:r>
              <a:rPr lang="en-US" altLang="zh-TW" sz="2800" smtClean="0"/>
              <a:t>1. </a:t>
            </a:r>
            <a:r>
              <a:rPr lang="zh-TW" altLang="en-US" sz="2800" smtClean="0"/>
              <a:t>若存在常數 </a:t>
            </a:r>
            <a:r>
              <a:rPr lang="zh-TW" altLang="en-US" sz="2800" smtClean="0">
                <a:sym typeface="Symbol" pitchFamily="18" charset="2"/>
              </a:rPr>
              <a:t> </a:t>
            </a:r>
            <a:r>
              <a:rPr lang="en-US" altLang="zh-TW" sz="2800" smtClean="0"/>
              <a:t>&gt; 0 </a:t>
            </a:r>
            <a:r>
              <a:rPr lang="zh-TW" altLang="en-US" sz="2800" smtClean="0"/>
              <a:t>使得 </a:t>
            </a:r>
            <a:r>
              <a:rPr lang="en-US" altLang="zh-TW" sz="2800" i="1" smtClean="0"/>
              <a:t>f</a:t>
            </a:r>
            <a:r>
              <a:rPr lang="en-US" altLang="zh-TW" sz="2800" smtClean="0"/>
              <a:t>(</a:t>
            </a:r>
            <a:r>
              <a:rPr lang="en-US" altLang="zh-TW" sz="2800" i="1" smtClean="0"/>
              <a:t>n</a:t>
            </a:r>
            <a:r>
              <a:rPr lang="en-US" altLang="zh-TW" sz="2800" smtClean="0"/>
              <a:t>) = </a:t>
            </a:r>
            <a:r>
              <a:rPr lang="en-US" altLang="zh-TW" sz="2800" i="1" smtClean="0"/>
              <a:t>O</a:t>
            </a:r>
            <a:r>
              <a:rPr lang="en-US" altLang="zh-TW" sz="2800" smtClean="0">
                <a:sym typeface="Symbol" pitchFamily="18" charset="2"/>
              </a:rPr>
              <a:t>(</a:t>
            </a:r>
            <a:r>
              <a:rPr lang="en-US" altLang="zh-TW" sz="2800" i="1" smtClean="0">
                <a:sym typeface="Symbol" pitchFamily="18" charset="2"/>
              </a:rPr>
              <a:t>n</a:t>
            </a:r>
            <a:r>
              <a:rPr lang="en-US" altLang="zh-TW" sz="2800" baseline="30000" smtClean="0">
                <a:sym typeface="Symbol" pitchFamily="18" charset="2"/>
              </a:rPr>
              <a:t>log</a:t>
            </a:r>
            <a:r>
              <a:rPr lang="en-US" altLang="zh-TW" sz="2000" i="1" baseline="14000" smtClean="0">
                <a:sym typeface="Symbol" pitchFamily="18" charset="2"/>
              </a:rPr>
              <a:t>b </a:t>
            </a:r>
            <a:r>
              <a:rPr lang="en-US" altLang="zh-TW" sz="2800" i="1" baseline="30000" smtClean="0">
                <a:sym typeface="Symbol" pitchFamily="18" charset="2"/>
              </a:rPr>
              <a:t>a</a:t>
            </a:r>
            <a:r>
              <a:rPr lang="en-US" altLang="zh-TW" sz="2800" baseline="30000" smtClean="0">
                <a:sym typeface="Symbol" pitchFamily="18" charset="2"/>
              </a:rPr>
              <a:t></a:t>
            </a:r>
            <a:r>
              <a:rPr lang="en-US" altLang="zh-TW" sz="2800" smtClean="0">
                <a:sym typeface="Symbol" pitchFamily="18" charset="2"/>
              </a:rPr>
              <a:t>)</a:t>
            </a:r>
            <a:r>
              <a:rPr lang="zh-TW" altLang="en-US" sz="2800" smtClean="0"/>
              <a:t>，則 </a:t>
            </a:r>
            <a:r>
              <a:rPr lang="en-US" altLang="zh-TW" sz="2800" i="1" smtClean="0"/>
              <a:t>T</a:t>
            </a:r>
            <a:r>
              <a:rPr lang="en-US" altLang="zh-TW" sz="2800" smtClean="0"/>
              <a:t>(</a:t>
            </a:r>
            <a:r>
              <a:rPr lang="en-US" altLang="zh-TW" sz="2800" i="1" smtClean="0"/>
              <a:t>n</a:t>
            </a:r>
            <a:r>
              <a:rPr lang="en-US" altLang="zh-TW" sz="2800" smtClean="0"/>
              <a:t>) = </a:t>
            </a:r>
            <a:r>
              <a:rPr lang="en-US" altLang="zh-TW" sz="2800" smtClean="0">
                <a:sym typeface="Symbol" pitchFamily="18" charset="2"/>
              </a:rPr>
              <a:t>(</a:t>
            </a:r>
            <a:r>
              <a:rPr lang="en-US" altLang="zh-TW" sz="2800" i="1" smtClean="0">
                <a:sym typeface="Symbol" pitchFamily="18" charset="2"/>
              </a:rPr>
              <a:t>n</a:t>
            </a:r>
            <a:r>
              <a:rPr lang="en-US" altLang="zh-TW" sz="2800" baseline="30000" smtClean="0">
                <a:sym typeface="Symbol" pitchFamily="18" charset="2"/>
              </a:rPr>
              <a:t>log</a:t>
            </a:r>
            <a:r>
              <a:rPr lang="en-US" altLang="zh-TW" sz="2000" i="1" baseline="14000" smtClean="0">
                <a:sym typeface="Symbol" pitchFamily="18" charset="2"/>
              </a:rPr>
              <a:t>b </a:t>
            </a:r>
            <a:r>
              <a:rPr lang="en-US" altLang="zh-TW" sz="2800" i="1" baseline="30000" smtClean="0">
                <a:sym typeface="Symbol" pitchFamily="18" charset="2"/>
              </a:rPr>
              <a:t>a</a:t>
            </a:r>
            <a:r>
              <a:rPr lang="en-US" altLang="zh-TW" sz="2800" smtClean="0">
                <a:sym typeface="Symbol" pitchFamily="18" charset="2"/>
              </a:rPr>
              <a:t>)</a:t>
            </a:r>
            <a:endParaRPr lang="en-US" altLang="zh-TW" sz="2800" smtClean="0"/>
          </a:p>
          <a:p>
            <a:pPr marL="360363" indent="-360363" eaLnBrk="1" hangingPunct="1">
              <a:buFontTx/>
              <a:buNone/>
            </a:pPr>
            <a:r>
              <a:rPr lang="en-US" altLang="zh-TW" sz="2800" smtClean="0"/>
              <a:t>2. </a:t>
            </a:r>
            <a:r>
              <a:rPr lang="zh-TW" altLang="en-US" sz="2800" smtClean="0"/>
              <a:t>若 </a:t>
            </a:r>
            <a:r>
              <a:rPr lang="en-US" altLang="zh-TW" sz="2800" i="1" smtClean="0"/>
              <a:t>f</a:t>
            </a:r>
            <a:r>
              <a:rPr lang="en-US" altLang="zh-TW" sz="2800" smtClean="0"/>
              <a:t>(</a:t>
            </a:r>
            <a:r>
              <a:rPr lang="en-US" altLang="zh-TW" sz="2800" i="1" smtClean="0"/>
              <a:t>n</a:t>
            </a:r>
            <a:r>
              <a:rPr lang="en-US" altLang="zh-TW" sz="2800" smtClean="0"/>
              <a:t>) = </a:t>
            </a:r>
            <a:r>
              <a:rPr lang="en-US" altLang="zh-TW" sz="2800" smtClean="0">
                <a:sym typeface="Symbol" pitchFamily="18" charset="2"/>
              </a:rPr>
              <a:t>(</a:t>
            </a:r>
            <a:r>
              <a:rPr lang="en-US" altLang="zh-TW" sz="2800" i="1" smtClean="0">
                <a:sym typeface="Symbol" pitchFamily="18" charset="2"/>
              </a:rPr>
              <a:t>n</a:t>
            </a:r>
            <a:r>
              <a:rPr lang="en-US" altLang="zh-TW" sz="2800" baseline="30000" smtClean="0">
                <a:sym typeface="Symbol" pitchFamily="18" charset="2"/>
              </a:rPr>
              <a:t>log</a:t>
            </a:r>
            <a:r>
              <a:rPr lang="en-US" altLang="zh-TW" sz="2000" i="1" baseline="14000" smtClean="0">
                <a:sym typeface="Symbol" pitchFamily="18" charset="2"/>
              </a:rPr>
              <a:t>b </a:t>
            </a:r>
            <a:r>
              <a:rPr lang="en-US" altLang="zh-TW" sz="2800" i="1" baseline="30000" smtClean="0">
                <a:sym typeface="Symbol" pitchFamily="18" charset="2"/>
              </a:rPr>
              <a:t>a</a:t>
            </a:r>
            <a:r>
              <a:rPr lang="en-US" altLang="zh-TW" sz="2800" smtClean="0">
                <a:sym typeface="Symbol" pitchFamily="18" charset="2"/>
              </a:rPr>
              <a:t>)</a:t>
            </a:r>
            <a:r>
              <a:rPr lang="zh-TW" altLang="en-US" sz="2800" smtClean="0">
                <a:sym typeface="Symbol" pitchFamily="18" charset="2"/>
              </a:rPr>
              <a:t>，</a:t>
            </a:r>
            <a:r>
              <a:rPr lang="zh-TW" altLang="en-US" sz="2800" smtClean="0"/>
              <a:t>則 </a:t>
            </a:r>
            <a:r>
              <a:rPr lang="en-US" altLang="zh-TW" sz="2800" i="1" smtClean="0"/>
              <a:t>T</a:t>
            </a:r>
            <a:r>
              <a:rPr lang="en-US" altLang="zh-TW" sz="2800" smtClean="0"/>
              <a:t>(</a:t>
            </a:r>
            <a:r>
              <a:rPr lang="en-US" altLang="zh-TW" sz="2800" i="1" smtClean="0"/>
              <a:t>n</a:t>
            </a:r>
            <a:r>
              <a:rPr lang="en-US" altLang="zh-TW" sz="2800" smtClean="0"/>
              <a:t>) = </a:t>
            </a:r>
            <a:r>
              <a:rPr lang="en-US" altLang="zh-TW" sz="2800" smtClean="0">
                <a:sym typeface="Symbol" pitchFamily="18" charset="2"/>
              </a:rPr>
              <a:t>(</a:t>
            </a:r>
            <a:r>
              <a:rPr lang="en-US" altLang="zh-TW" sz="2800" i="1" smtClean="0">
                <a:sym typeface="Symbol" pitchFamily="18" charset="2"/>
              </a:rPr>
              <a:t>n</a:t>
            </a:r>
            <a:r>
              <a:rPr lang="en-US" altLang="zh-TW" sz="2800" baseline="30000" smtClean="0">
                <a:sym typeface="Symbol" pitchFamily="18" charset="2"/>
              </a:rPr>
              <a:t>log</a:t>
            </a:r>
            <a:r>
              <a:rPr lang="en-US" altLang="zh-TW" sz="2000" i="1" baseline="14000" smtClean="0">
                <a:sym typeface="Symbol" pitchFamily="18" charset="2"/>
              </a:rPr>
              <a:t>b </a:t>
            </a:r>
            <a:r>
              <a:rPr lang="en-US" altLang="zh-TW" sz="2800" i="1" baseline="30000" smtClean="0">
                <a:sym typeface="Symbol" pitchFamily="18" charset="2"/>
              </a:rPr>
              <a:t>a </a:t>
            </a:r>
            <a:r>
              <a:rPr lang="en-US" altLang="zh-TW" sz="2800" smtClean="0">
                <a:sym typeface="Symbol" pitchFamily="18" charset="2"/>
              </a:rPr>
              <a:t>lg </a:t>
            </a:r>
            <a:r>
              <a:rPr lang="en-US" altLang="zh-TW" sz="2800" i="1" smtClean="0">
                <a:sym typeface="Symbol" pitchFamily="18" charset="2"/>
              </a:rPr>
              <a:t>n</a:t>
            </a:r>
            <a:r>
              <a:rPr lang="en-US" altLang="zh-TW" sz="2800" smtClean="0">
                <a:sym typeface="Symbol" pitchFamily="18" charset="2"/>
              </a:rPr>
              <a:t>)</a:t>
            </a:r>
            <a:endParaRPr lang="en-US" altLang="zh-TW" sz="2800" smtClean="0"/>
          </a:p>
          <a:p>
            <a:pPr marL="360363" indent="-360363" eaLnBrk="1" hangingPunct="1">
              <a:buFontTx/>
              <a:buNone/>
            </a:pPr>
            <a:r>
              <a:rPr lang="en-US" altLang="zh-TW" sz="2800" smtClean="0"/>
              <a:t>3. </a:t>
            </a:r>
            <a:r>
              <a:rPr lang="zh-TW" altLang="en-US" sz="2800" smtClean="0"/>
              <a:t>若存在常數 </a:t>
            </a:r>
            <a:r>
              <a:rPr lang="zh-TW" altLang="en-US" sz="2800" smtClean="0">
                <a:sym typeface="Symbol" pitchFamily="18" charset="2"/>
              </a:rPr>
              <a:t> </a:t>
            </a:r>
            <a:r>
              <a:rPr lang="en-US" altLang="zh-TW" sz="2800" smtClean="0"/>
              <a:t>&gt; 0 </a:t>
            </a:r>
            <a:r>
              <a:rPr lang="zh-TW" altLang="en-US" sz="2800" smtClean="0"/>
              <a:t>使得 </a:t>
            </a:r>
            <a:r>
              <a:rPr lang="en-US" altLang="zh-TW" sz="2800" i="1" smtClean="0"/>
              <a:t>f</a:t>
            </a:r>
            <a:r>
              <a:rPr lang="en-US" altLang="zh-TW" sz="2800" smtClean="0"/>
              <a:t>(</a:t>
            </a:r>
            <a:r>
              <a:rPr lang="en-US" altLang="zh-TW" sz="2800" i="1" smtClean="0"/>
              <a:t>n</a:t>
            </a:r>
            <a:r>
              <a:rPr lang="en-US" altLang="zh-TW" sz="2800" smtClean="0"/>
              <a:t>) = </a:t>
            </a:r>
            <a:r>
              <a:rPr lang="en-US" altLang="zh-TW" sz="2800" smtClean="0">
                <a:sym typeface="Symbol" pitchFamily="18" charset="2"/>
              </a:rPr>
              <a:t>(</a:t>
            </a:r>
            <a:r>
              <a:rPr lang="en-US" altLang="zh-TW" sz="2800" i="1" smtClean="0">
                <a:sym typeface="Symbol" pitchFamily="18" charset="2"/>
              </a:rPr>
              <a:t>n</a:t>
            </a:r>
            <a:r>
              <a:rPr lang="en-US" altLang="zh-TW" sz="2800" baseline="30000" smtClean="0">
                <a:sym typeface="Symbol" pitchFamily="18" charset="2"/>
              </a:rPr>
              <a:t>log</a:t>
            </a:r>
            <a:r>
              <a:rPr lang="en-US" altLang="zh-TW" sz="2000" i="1" baseline="14000" smtClean="0">
                <a:sym typeface="Symbol" pitchFamily="18" charset="2"/>
              </a:rPr>
              <a:t>b </a:t>
            </a:r>
            <a:r>
              <a:rPr lang="en-US" altLang="zh-TW" sz="2800" i="1" baseline="30000" smtClean="0">
                <a:sym typeface="Symbol" pitchFamily="18" charset="2"/>
              </a:rPr>
              <a:t>a</a:t>
            </a:r>
            <a:r>
              <a:rPr lang="en-US" altLang="zh-TW" sz="2800" baseline="30000" smtClean="0">
                <a:sym typeface="Symbol" pitchFamily="18" charset="2"/>
              </a:rPr>
              <a:t>+</a:t>
            </a:r>
            <a:r>
              <a:rPr lang="en-US" altLang="zh-TW" sz="2800" smtClean="0">
                <a:sym typeface="Symbol" pitchFamily="18" charset="2"/>
              </a:rPr>
              <a:t>)</a:t>
            </a:r>
            <a:r>
              <a:rPr lang="zh-TW" altLang="en-US" sz="2800" smtClean="0"/>
              <a:t>，且存在常數 </a:t>
            </a:r>
            <a:r>
              <a:rPr lang="en-US" altLang="zh-TW" sz="2800" i="1" smtClean="0"/>
              <a:t>c </a:t>
            </a:r>
            <a:r>
              <a:rPr lang="en-US" altLang="zh-TW" sz="2800" smtClean="0"/>
              <a:t>&lt; 1 </a:t>
            </a:r>
            <a:r>
              <a:rPr lang="zh-TW" altLang="en-US" sz="2800" smtClean="0"/>
              <a:t>使得對所有夠大的 </a:t>
            </a:r>
            <a:r>
              <a:rPr lang="en-US" altLang="zh-TW" sz="2800" i="1" smtClean="0"/>
              <a:t>n</a:t>
            </a:r>
            <a:r>
              <a:rPr lang="zh-TW" altLang="en-US" sz="2800" smtClean="0"/>
              <a:t>，</a:t>
            </a:r>
            <a:r>
              <a:rPr lang="en-US" altLang="zh-TW" sz="2800" i="1" smtClean="0"/>
              <a:t>af</a:t>
            </a:r>
            <a:r>
              <a:rPr lang="en-US" altLang="zh-TW" sz="2800" smtClean="0"/>
              <a:t>(</a:t>
            </a:r>
            <a:r>
              <a:rPr lang="en-US" altLang="zh-TW" sz="2800" i="1" smtClean="0"/>
              <a:t>n</a:t>
            </a:r>
            <a:r>
              <a:rPr lang="en-US" altLang="zh-TW" sz="2800" smtClean="0"/>
              <a:t>/</a:t>
            </a:r>
            <a:r>
              <a:rPr lang="en-US" altLang="zh-TW" sz="2800" i="1" smtClean="0"/>
              <a:t>b</a:t>
            </a:r>
            <a:r>
              <a:rPr lang="en-US" altLang="zh-TW" sz="2800" smtClean="0"/>
              <a:t>) </a:t>
            </a:r>
            <a:r>
              <a:rPr lang="en-US" altLang="zh-TW" sz="2800" smtClean="0">
                <a:sym typeface="Symbol" pitchFamily="18" charset="2"/>
              </a:rPr>
              <a:t> </a:t>
            </a:r>
            <a:r>
              <a:rPr lang="en-US" altLang="zh-TW" sz="2800" i="1" smtClean="0"/>
              <a:t>cf</a:t>
            </a:r>
            <a:r>
              <a:rPr lang="en-US" altLang="zh-TW" sz="2800" smtClean="0"/>
              <a:t>(</a:t>
            </a:r>
            <a:r>
              <a:rPr lang="en-US" altLang="zh-TW" sz="2800" i="1" smtClean="0"/>
              <a:t>n</a:t>
            </a:r>
            <a:r>
              <a:rPr lang="en-US" altLang="zh-TW" sz="2800" smtClean="0"/>
              <a:t>)</a:t>
            </a:r>
            <a:r>
              <a:rPr lang="zh-TW" altLang="en-US" sz="2800" smtClean="0"/>
              <a:t>，則 </a:t>
            </a:r>
            <a:r>
              <a:rPr lang="en-US" altLang="zh-TW" sz="2800" i="1" smtClean="0"/>
              <a:t>T</a:t>
            </a:r>
            <a:r>
              <a:rPr lang="en-US" altLang="zh-TW" sz="2800" smtClean="0"/>
              <a:t>(</a:t>
            </a:r>
            <a:r>
              <a:rPr lang="en-US" altLang="zh-TW" sz="2800" i="1" smtClean="0"/>
              <a:t>n</a:t>
            </a:r>
            <a:r>
              <a:rPr lang="en-US" altLang="zh-TW" sz="2800" smtClean="0"/>
              <a:t>) = </a:t>
            </a:r>
            <a:r>
              <a:rPr lang="en-US" altLang="zh-TW" sz="2800" smtClean="0">
                <a:sym typeface="Symbol" pitchFamily="18" charset="2"/>
              </a:rPr>
              <a:t></a:t>
            </a:r>
            <a:r>
              <a:rPr lang="en-US" altLang="zh-TW" sz="2800" smtClean="0"/>
              <a:t>(</a:t>
            </a:r>
            <a:r>
              <a:rPr lang="en-US" altLang="zh-TW" sz="2800" i="1" smtClean="0"/>
              <a:t>f</a:t>
            </a:r>
            <a:r>
              <a:rPr lang="en-US" altLang="zh-TW" sz="2800" smtClean="0"/>
              <a:t>(</a:t>
            </a:r>
            <a:r>
              <a:rPr lang="en-US" altLang="zh-TW" sz="2800" i="1" smtClean="0"/>
              <a:t>n</a:t>
            </a:r>
            <a:r>
              <a:rPr lang="en-US" altLang="zh-TW" sz="2800" smtClean="0"/>
              <a:t>))</a:t>
            </a:r>
            <a:r>
              <a:rPr lang="zh-TW" altLang="en-US" sz="2800" smtClean="0"/>
              <a:t>。</a:t>
            </a:r>
          </a:p>
        </p:txBody>
      </p:sp>
      <p:sp>
        <p:nvSpPr>
          <p:cNvPr id="17413" name="Rectangle 5"/>
          <p:cNvSpPr>
            <a:spLocks noChangeArrowheads="1"/>
          </p:cNvSpPr>
          <p:nvPr/>
        </p:nvSpPr>
        <p:spPr bwMode="auto">
          <a:xfrm>
            <a:off x="0" y="32242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7414" name="Rectangle 7"/>
          <p:cNvSpPr>
            <a:spLocks noChangeArrowheads="1"/>
          </p:cNvSpPr>
          <p:nvPr/>
        </p:nvSpPr>
        <p:spPr bwMode="auto">
          <a:xfrm>
            <a:off x="0" y="32242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7415"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7416" name="Rectangle 11"/>
          <p:cNvSpPr>
            <a:spLocks noChangeArrowheads="1"/>
          </p:cNvSpPr>
          <p:nvPr/>
        </p:nvSpPr>
        <p:spPr bwMode="auto">
          <a:xfrm>
            <a:off x="0" y="32242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8435"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771A2410-47A7-448D-B143-B41BA20168AF}" type="slidenum">
              <a:rPr lang="en-US" altLang="zh-TW"/>
              <a:pPr eaLnBrk="1" hangingPunct="1"/>
              <a:t>17</a:t>
            </a:fld>
            <a:endParaRPr lang="en-US" altLang="zh-TW"/>
          </a:p>
        </p:txBody>
      </p:sp>
      <p:sp>
        <p:nvSpPr>
          <p:cNvPr id="18436" name="Rectangle 2"/>
          <p:cNvSpPr>
            <a:spLocks noGrp="1" noChangeArrowheads="1"/>
          </p:cNvSpPr>
          <p:nvPr>
            <p:ph type="body" idx="1"/>
          </p:nvPr>
        </p:nvSpPr>
        <p:spPr>
          <a:xfrm>
            <a:off x="395288" y="620713"/>
            <a:ext cx="8353425" cy="5472112"/>
          </a:xfrm>
        </p:spPr>
        <p:txBody>
          <a:bodyPr/>
          <a:lstStyle/>
          <a:p>
            <a:pPr marL="360363" indent="-360363" eaLnBrk="1" hangingPunct="1">
              <a:buFontTx/>
              <a:buNone/>
            </a:pPr>
            <a:endParaRPr lang="en-US" altLang="zh-TW" sz="2800" b="1" smtClean="0"/>
          </a:p>
          <a:p>
            <a:pPr marL="360363" indent="-360363" eaLnBrk="1" hangingPunct="1">
              <a:buFontTx/>
              <a:buNone/>
            </a:pPr>
            <a:r>
              <a:rPr lang="zh-TW" altLang="en-US" sz="2800" b="1" smtClean="0"/>
              <a:t>範例</a:t>
            </a:r>
            <a:r>
              <a:rPr lang="en-US" altLang="zh-TW" sz="2800" b="1" smtClean="0"/>
              <a:t>:</a:t>
            </a:r>
            <a:r>
              <a:rPr lang="en-US" altLang="zh-TW" sz="2800" smtClean="0"/>
              <a:t> </a:t>
            </a:r>
            <a:r>
              <a:rPr lang="en-US" altLang="zh-TW" sz="2800" i="1" smtClean="0"/>
              <a:t>T</a:t>
            </a:r>
            <a:r>
              <a:rPr lang="en-US" altLang="zh-TW" sz="2800" smtClean="0"/>
              <a:t>(</a:t>
            </a:r>
            <a:r>
              <a:rPr lang="en-US" altLang="zh-TW" sz="2800" i="1" smtClean="0"/>
              <a:t>n</a:t>
            </a:r>
            <a:r>
              <a:rPr lang="en-US" altLang="zh-TW" sz="2800" smtClean="0"/>
              <a:t>) = 9</a:t>
            </a:r>
            <a:r>
              <a:rPr lang="en-US" altLang="zh-TW" sz="2800" i="1" smtClean="0"/>
              <a:t>T</a:t>
            </a:r>
            <a:r>
              <a:rPr lang="en-US" altLang="zh-TW" sz="2800" smtClean="0"/>
              <a:t>(</a:t>
            </a:r>
            <a:r>
              <a:rPr lang="en-US" altLang="zh-TW" sz="2800" i="1" smtClean="0"/>
              <a:t>n</a:t>
            </a:r>
            <a:r>
              <a:rPr lang="en-US" altLang="zh-TW" sz="2800" smtClean="0"/>
              <a:t>/3) + </a:t>
            </a:r>
            <a:r>
              <a:rPr lang="en-US" altLang="zh-TW" sz="2800" i="1" smtClean="0"/>
              <a:t>n, </a:t>
            </a:r>
            <a:r>
              <a:rPr lang="en-US" altLang="zh-TW" sz="2800" i="1" smtClean="0">
                <a:solidFill>
                  <a:srgbClr val="FF0000"/>
                </a:solidFill>
              </a:rPr>
              <a:t>a=9, b=3,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log</a:t>
            </a:r>
            <a:r>
              <a:rPr lang="en-US" altLang="zh-TW" sz="2000" i="1" baseline="14000" smtClean="0">
                <a:solidFill>
                  <a:srgbClr val="FF0000"/>
                </a:solidFill>
                <a:sym typeface="Symbol" pitchFamily="18" charset="2"/>
              </a:rPr>
              <a:t>b </a:t>
            </a:r>
            <a:r>
              <a:rPr lang="en-US" altLang="zh-TW" sz="2800" i="1" baseline="30000" smtClean="0">
                <a:solidFill>
                  <a:srgbClr val="FF0000"/>
                </a:solidFill>
                <a:sym typeface="Symbol" pitchFamily="18" charset="2"/>
              </a:rPr>
              <a:t>a</a:t>
            </a:r>
            <a:r>
              <a:rPr lang="en-US" altLang="zh-TW" sz="2800" smtClean="0">
                <a:solidFill>
                  <a:srgbClr val="FF0000"/>
                </a:solidFill>
                <a:sym typeface="Symbol" pitchFamily="18" charset="2"/>
              </a:rPr>
              <a:t>=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2</a:t>
            </a:r>
            <a:endParaRPr lang="en-US" altLang="zh-TW" sz="2800" smtClean="0">
              <a:solidFill>
                <a:srgbClr val="FF0000"/>
              </a:solidFill>
            </a:endParaRPr>
          </a:p>
          <a:p>
            <a:pPr marL="360363" indent="-360363" eaLnBrk="1" hangingPunct="1">
              <a:buFontTx/>
              <a:buNone/>
            </a:pPr>
            <a:r>
              <a:rPr lang="en-US" altLang="zh-TW" sz="2800" smtClean="0"/>
              <a:t>	</a:t>
            </a:r>
            <a:r>
              <a:rPr lang="zh-TW" altLang="en-US" sz="2800" smtClean="0"/>
              <a:t>套用 </a:t>
            </a:r>
            <a:r>
              <a:rPr lang="en-US" altLang="zh-TW" sz="2800" smtClean="0"/>
              <a:t>case 1</a:t>
            </a:r>
            <a:r>
              <a:rPr lang="zh-TW" altLang="en-US" sz="2800" smtClean="0"/>
              <a:t>，可得 </a:t>
            </a:r>
            <a:r>
              <a:rPr lang="en-US" altLang="zh-TW" sz="2800" i="1" smtClean="0"/>
              <a:t>T</a:t>
            </a:r>
            <a:r>
              <a:rPr lang="en-US" altLang="zh-TW" sz="2800" smtClean="0"/>
              <a:t>(</a:t>
            </a:r>
            <a:r>
              <a:rPr lang="en-US" altLang="zh-TW" sz="2800" i="1" smtClean="0"/>
              <a:t>n</a:t>
            </a:r>
            <a:r>
              <a:rPr lang="en-US" altLang="zh-TW" sz="2800" smtClean="0"/>
              <a:t>)=</a:t>
            </a:r>
            <a:r>
              <a:rPr lang="en-US" altLang="zh-TW" sz="2800" smtClean="0">
                <a:sym typeface="Symbol" pitchFamily="18" charset="2"/>
              </a:rPr>
              <a:t></a:t>
            </a:r>
            <a:r>
              <a:rPr lang="en-US" altLang="zh-TW" sz="2800" smtClean="0"/>
              <a:t>(</a:t>
            </a:r>
            <a:r>
              <a:rPr lang="en-US" altLang="zh-TW" sz="2800" i="1" smtClean="0"/>
              <a:t>n</a:t>
            </a:r>
            <a:r>
              <a:rPr lang="en-US" altLang="zh-TW" sz="2800" baseline="30000" smtClean="0"/>
              <a:t>2</a:t>
            </a:r>
            <a:r>
              <a:rPr lang="en-US" altLang="zh-TW" sz="2800" smtClean="0"/>
              <a:t>)</a:t>
            </a:r>
          </a:p>
          <a:p>
            <a:pPr marL="360363" indent="-360363" eaLnBrk="1" hangingPunct="1">
              <a:buFontTx/>
              <a:buNone/>
            </a:pPr>
            <a:endParaRPr lang="en-US" altLang="zh-TW" sz="2800" b="1" smtClean="0"/>
          </a:p>
          <a:p>
            <a:pPr marL="360363" indent="-360363" eaLnBrk="1" hangingPunct="1">
              <a:buFontTx/>
              <a:buNone/>
            </a:pPr>
            <a:r>
              <a:rPr lang="zh-TW" altLang="en-US" sz="2800" b="1" smtClean="0"/>
              <a:t>範例</a:t>
            </a:r>
            <a:r>
              <a:rPr lang="en-US" altLang="zh-TW" sz="2800" b="1" smtClean="0"/>
              <a:t>:</a:t>
            </a:r>
            <a:r>
              <a:rPr lang="en-US" altLang="zh-TW" sz="2800" smtClean="0"/>
              <a:t> </a:t>
            </a:r>
            <a:r>
              <a:rPr lang="en-US" altLang="zh-TW" sz="2800" i="1" smtClean="0"/>
              <a:t>T</a:t>
            </a:r>
            <a:r>
              <a:rPr lang="en-US" altLang="zh-TW" sz="2800" smtClean="0"/>
              <a:t>(</a:t>
            </a:r>
            <a:r>
              <a:rPr lang="en-US" altLang="zh-TW" sz="2800" i="1" smtClean="0"/>
              <a:t>n</a:t>
            </a:r>
            <a:r>
              <a:rPr lang="en-US" altLang="zh-TW" sz="2800" smtClean="0"/>
              <a:t>) = </a:t>
            </a:r>
            <a:r>
              <a:rPr lang="en-US" altLang="zh-TW" sz="2800" i="1" smtClean="0"/>
              <a:t>T</a:t>
            </a:r>
            <a:r>
              <a:rPr lang="en-US" altLang="zh-TW" sz="2800" smtClean="0"/>
              <a:t>(2</a:t>
            </a:r>
            <a:r>
              <a:rPr lang="en-US" altLang="zh-TW" sz="2800" i="1" smtClean="0"/>
              <a:t>n</a:t>
            </a:r>
            <a:r>
              <a:rPr lang="en-US" altLang="zh-TW" sz="2800" smtClean="0"/>
              <a:t>/3) + </a:t>
            </a:r>
            <a:r>
              <a:rPr lang="en-US" altLang="zh-TW" sz="2800" i="1" smtClean="0"/>
              <a:t>1, </a:t>
            </a:r>
            <a:r>
              <a:rPr lang="en-US" altLang="zh-TW" sz="2800" i="1" smtClean="0">
                <a:solidFill>
                  <a:srgbClr val="FF0000"/>
                </a:solidFill>
              </a:rPr>
              <a:t>a=1, b=3/2,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log</a:t>
            </a:r>
            <a:r>
              <a:rPr lang="en-US" altLang="zh-TW" sz="2000" i="1" baseline="14000" smtClean="0">
                <a:solidFill>
                  <a:srgbClr val="FF0000"/>
                </a:solidFill>
                <a:sym typeface="Symbol" pitchFamily="18" charset="2"/>
              </a:rPr>
              <a:t>b </a:t>
            </a:r>
            <a:r>
              <a:rPr lang="en-US" altLang="zh-TW" sz="2800" i="1" baseline="30000" smtClean="0">
                <a:solidFill>
                  <a:srgbClr val="FF0000"/>
                </a:solidFill>
                <a:sym typeface="Symbol" pitchFamily="18" charset="2"/>
              </a:rPr>
              <a:t>a</a:t>
            </a:r>
            <a:r>
              <a:rPr lang="en-US" altLang="zh-TW" sz="2800" smtClean="0">
                <a:solidFill>
                  <a:srgbClr val="FF0000"/>
                </a:solidFill>
                <a:sym typeface="Symbol" pitchFamily="18" charset="2"/>
              </a:rPr>
              <a:t>=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0</a:t>
            </a:r>
            <a:endParaRPr lang="en-US" altLang="zh-TW" sz="2800" smtClean="0">
              <a:solidFill>
                <a:srgbClr val="FF0000"/>
              </a:solidFill>
            </a:endParaRPr>
          </a:p>
          <a:p>
            <a:pPr marL="360363" indent="-360363" eaLnBrk="1" hangingPunct="1">
              <a:buFontTx/>
              <a:buNone/>
            </a:pPr>
            <a:r>
              <a:rPr lang="en-US" altLang="zh-TW" sz="2800" smtClean="0"/>
              <a:t>	</a:t>
            </a:r>
            <a:r>
              <a:rPr lang="zh-TW" altLang="en-US" sz="2800" smtClean="0"/>
              <a:t>套用 </a:t>
            </a:r>
            <a:r>
              <a:rPr lang="en-US" altLang="zh-TW" sz="2800" smtClean="0"/>
              <a:t>case 2</a:t>
            </a:r>
            <a:r>
              <a:rPr lang="zh-TW" altLang="en-US" sz="2800" smtClean="0"/>
              <a:t>，可得 </a:t>
            </a:r>
            <a:r>
              <a:rPr lang="en-US" altLang="zh-TW" sz="2800" i="1" smtClean="0"/>
              <a:t>T</a:t>
            </a:r>
            <a:r>
              <a:rPr lang="en-US" altLang="zh-TW" sz="2800" smtClean="0"/>
              <a:t>(</a:t>
            </a:r>
            <a:r>
              <a:rPr lang="en-US" altLang="zh-TW" sz="2800" i="1" smtClean="0"/>
              <a:t>n</a:t>
            </a:r>
            <a:r>
              <a:rPr lang="en-US" altLang="zh-TW" sz="2800" smtClean="0"/>
              <a:t>)=</a:t>
            </a:r>
            <a:r>
              <a:rPr lang="en-US" altLang="zh-TW" sz="2800" smtClean="0">
                <a:sym typeface="Symbol" pitchFamily="18" charset="2"/>
              </a:rPr>
              <a:t></a:t>
            </a:r>
            <a:r>
              <a:rPr lang="en-US" altLang="zh-TW" sz="2800" smtClean="0"/>
              <a:t>(lg </a:t>
            </a:r>
            <a:r>
              <a:rPr lang="en-US" altLang="zh-TW" sz="2800" i="1" smtClean="0"/>
              <a:t>n</a:t>
            </a:r>
            <a:r>
              <a:rPr lang="en-US" altLang="zh-TW" sz="2800" smtClean="0"/>
              <a:t>)</a:t>
            </a:r>
          </a:p>
          <a:p>
            <a:pPr marL="360363" indent="-360363" eaLnBrk="1" hangingPunct="1">
              <a:buFontTx/>
              <a:buNone/>
            </a:pPr>
            <a:endParaRPr lang="en-US" altLang="zh-TW" sz="2800" b="1" smtClean="0"/>
          </a:p>
          <a:p>
            <a:pPr marL="360363" indent="-360363" eaLnBrk="1" hangingPunct="1">
              <a:buFontTx/>
              <a:buNone/>
            </a:pPr>
            <a:r>
              <a:rPr lang="zh-TW" altLang="en-US" sz="2800" b="1" smtClean="0"/>
              <a:t>範例</a:t>
            </a:r>
            <a:r>
              <a:rPr lang="en-US" altLang="zh-TW" sz="2800" b="1" smtClean="0"/>
              <a:t>:</a:t>
            </a:r>
            <a:r>
              <a:rPr lang="en-US" altLang="zh-TW" sz="2800" smtClean="0"/>
              <a:t> </a:t>
            </a:r>
            <a:r>
              <a:rPr lang="en-US" altLang="zh-TW" sz="2800" i="1" smtClean="0"/>
              <a:t>T</a:t>
            </a:r>
            <a:r>
              <a:rPr lang="en-US" altLang="zh-TW" sz="2800" smtClean="0"/>
              <a:t>(</a:t>
            </a:r>
            <a:r>
              <a:rPr lang="en-US" altLang="zh-TW" sz="2800" i="1" smtClean="0"/>
              <a:t>n</a:t>
            </a:r>
            <a:r>
              <a:rPr lang="en-US" altLang="zh-TW" sz="2800" smtClean="0"/>
              <a:t>) = 3</a:t>
            </a:r>
            <a:r>
              <a:rPr lang="en-US" altLang="zh-TW" sz="2800" i="1" smtClean="0"/>
              <a:t>T</a:t>
            </a:r>
            <a:r>
              <a:rPr lang="en-US" altLang="zh-TW" sz="2800" smtClean="0"/>
              <a:t>(</a:t>
            </a:r>
            <a:r>
              <a:rPr lang="en-US" altLang="zh-TW" sz="2800" i="1" smtClean="0"/>
              <a:t>n</a:t>
            </a:r>
            <a:r>
              <a:rPr lang="en-US" altLang="zh-TW" sz="2800" smtClean="0"/>
              <a:t>/4) + </a:t>
            </a:r>
            <a:r>
              <a:rPr lang="en-US" altLang="zh-TW" sz="2800" i="1" smtClean="0"/>
              <a:t>n, </a:t>
            </a:r>
            <a:r>
              <a:rPr lang="en-US" altLang="zh-TW" sz="2800" i="1" smtClean="0">
                <a:solidFill>
                  <a:srgbClr val="FF0000"/>
                </a:solidFill>
              </a:rPr>
              <a:t>a=3, b=4,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log</a:t>
            </a:r>
            <a:r>
              <a:rPr lang="en-US" altLang="zh-TW" sz="2000" i="1" baseline="14000" smtClean="0">
                <a:solidFill>
                  <a:srgbClr val="FF0000"/>
                </a:solidFill>
                <a:sym typeface="Symbol" pitchFamily="18" charset="2"/>
              </a:rPr>
              <a:t>b </a:t>
            </a:r>
            <a:r>
              <a:rPr lang="en-US" altLang="zh-TW" sz="2800" i="1" baseline="30000" smtClean="0">
                <a:solidFill>
                  <a:srgbClr val="FF0000"/>
                </a:solidFill>
                <a:sym typeface="Symbol" pitchFamily="18" charset="2"/>
              </a:rPr>
              <a:t>a</a:t>
            </a:r>
            <a:r>
              <a:rPr lang="en-US" altLang="zh-TW" sz="2800" smtClean="0">
                <a:solidFill>
                  <a:srgbClr val="FF0000"/>
                </a:solidFill>
                <a:sym typeface="Symbol" pitchFamily="18" charset="2"/>
              </a:rPr>
              <a:t>= </a:t>
            </a:r>
            <a:r>
              <a:rPr lang="en-US" altLang="zh-TW" sz="2800" i="1" smtClean="0">
                <a:solidFill>
                  <a:srgbClr val="FF0000"/>
                </a:solidFill>
                <a:sym typeface="Symbol" pitchFamily="18" charset="2"/>
              </a:rPr>
              <a:t>n</a:t>
            </a:r>
            <a:r>
              <a:rPr lang="en-US" altLang="zh-TW" sz="2800" baseline="30000" smtClean="0">
                <a:solidFill>
                  <a:srgbClr val="FF0000"/>
                </a:solidFill>
                <a:sym typeface="Symbol" pitchFamily="18" charset="2"/>
              </a:rPr>
              <a:t>log</a:t>
            </a:r>
            <a:r>
              <a:rPr lang="en-US" altLang="zh-TW" sz="2000" i="1" baseline="14000" smtClean="0">
                <a:solidFill>
                  <a:srgbClr val="FF0000"/>
                </a:solidFill>
                <a:sym typeface="Symbol" pitchFamily="18" charset="2"/>
              </a:rPr>
              <a:t>4 </a:t>
            </a:r>
            <a:r>
              <a:rPr lang="en-US" altLang="zh-TW" sz="2800" i="1" baseline="30000" smtClean="0">
                <a:solidFill>
                  <a:srgbClr val="FF0000"/>
                </a:solidFill>
                <a:sym typeface="Symbol" pitchFamily="18" charset="2"/>
              </a:rPr>
              <a:t>3</a:t>
            </a:r>
            <a:endParaRPr lang="en-US" altLang="zh-TW" sz="2800" smtClean="0">
              <a:solidFill>
                <a:srgbClr val="FF0000"/>
              </a:solidFill>
            </a:endParaRPr>
          </a:p>
          <a:p>
            <a:pPr marL="360363" indent="-360363" eaLnBrk="1" hangingPunct="1">
              <a:buFontTx/>
              <a:buNone/>
            </a:pPr>
            <a:r>
              <a:rPr lang="en-US" altLang="zh-TW" sz="2800" smtClean="0"/>
              <a:t>	</a:t>
            </a:r>
            <a:r>
              <a:rPr lang="zh-TW" altLang="en-US" sz="2800" smtClean="0"/>
              <a:t>套用 </a:t>
            </a:r>
            <a:r>
              <a:rPr lang="en-US" altLang="zh-TW" sz="2800" smtClean="0"/>
              <a:t>case 3</a:t>
            </a:r>
            <a:r>
              <a:rPr lang="zh-TW" altLang="en-US" sz="2800" smtClean="0"/>
              <a:t>，可得 </a:t>
            </a:r>
            <a:r>
              <a:rPr lang="en-US" altLang="zh-TW" sz="2800" i="1" smtClean="0"/>
              <a:t>T</a:t>
            </a:r>
            <a:r>
              <a:rPr lang="en-US" altLang="zh-TW" sz="2800" smtClean="0"/>
              <a:t>(</a:t>
            </a:r>
            <a:r>
              <a:rPr lang="en-US" altLang="zh-TW" sz="2800" i="1" smtClean="0"/>
              <a:t>n</a:t>
            </a:r>
            <a:r>
              <a:rPr lang="en-US" altLang="zh-TW" sz="2800" smtClean="0"/>
              <a:t>)=</a:t>
            </a:r>
            <a:r>
              <a:rPr lang="en-US" altLang="zh-TW" sz="2800" smtClean="0">
                <a:sym typeface="Symbol" pitchFamily="18" charset="2"/>
              </a:rPr>
              <a:t></a:t>
            </a:r>
            <a:r>
              <a:rPr lang="en-US" altLang="zh-TW" sz="2800" smtClean="0"/>
              <a:t>(</a:t>
            </a:r>
            <a:r>
              <a:rPr lang="en-US" altLang="zh-TW" sz="2800" i="1" smtClean="0"/>
              <a:t>n</a:t>
            </a:r>
            <a:r>
              <a:rPr lang="en-US" altLang="zh-TW" sz="2800" smtClean="0"/>
              <a:t>)</a:t>
            </a:r>
          </a:p>
          <a:p>
            <a:pPr marL="360363" indent="-360363" eaLnBrk="1" hangingPunct="1">
              <a:buFontTx/>
              <a:buNone/>
            </a:pPr>
            <a:endParaRPr lang="en-US" altLang="zh-TW" sz="2800" i="1" baseline="30000" smtClean="0"/>
          </a:p>
          <a:p>
            <a:pPr marL="360363" indent="-360363" eaLnBrk="1" hangingPunct="1">
              <a:buFontTx/>
              <a:buNone/>
            </a:pPr>
            <a:endParaRPr lang="en-US" altLang="zh-TW" sz="2800" smtClean="0"/>
          </a:p>
        </p:txBody>
      </p:sp>
      <p:sp>
        <p:nvSpPr>
          <p:cNvPr id="1843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8438" name="Rectangle 6"/>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8439" name="Rectangle 8"/>
          <p:cNvSpPr>
            <a:spLocks noChangeArrowheads="1"/>
          </p:cNvSpPr>
          <p:nvPr/>
        </p:nvSpPr>
        <p:spPr bwMode="auto">
          <a:xfrm>
            <a:off x="0" y="29860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8440" name="Rectangle 10"/>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8441" name="Rectangle 12"/>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8442" name="Rectangle 14"/>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945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2F8E90A-DB0F-4F02-8431-49E7BA426D58}" type="slidenum">
              <a:rPr lang="en-US" altLang="zh-TW"/>
              <a:pPr eaLnBrk="1" hangingPunct="1"/>
              <a:t>18</a:t>
            </a:fld>
            <a:endParaRPr lang="en-US" altLang="zh-TW"/>
          </a:p>
        </p:txBody>
      </p:sp>
      <p:sp>
        <p:nvSpPr>
          <p:cNvPr id="19460" name="Rectangle 2"/>
          <p:cNvSpPr>
            <a:spLocks noGrp="1" noChangeArrowheads="1"/>
          </p:cNvSpPr>
          <p:nvPr>
            <p:ph type="body" idx="1"/>
          </p:nvPr>
        </p:nvSpPr>
        <p:spPr>
          <a:xfrm>
            <a:off x="395288" y="620713"/>
            <a:ext cx="8353425" cy="5472112"/>
          </a:xfrm>
        </p:spPr>
        <p:txBody>
          <a:bodyPr/>
          <a:lstStyle/>
          <a:p>
            <a:pPr marL="360363" indent="-360363" eaLnBrk="1" hangingPunct="1">
              <a:buFontTx/>
              <a:buNone/>
            </a:pPr>
            <a:endParaRPr lang="en-US" altLang="zh-TW" sz="2800" b="1" smtClean="0"/>
          </a:p>
          <a:p>
            <a:pPr marL="360363" indent="-360363" eaLnBrk="1" hangingPunct="1">
              <a:spcBef>
                <a:spcPct val="0"/>
              </a:spcBef>
              <a:buFontTx/>
              <a:buNone/>
            </a:pPr>
            <a:r>
              <a:rPr lang="zh-TW" altLang="en-US" sz="2800" b="1" smtClean="0"/>
              <a:t>註：</a:t>
            </a:r>
            <a:r>
              <a:rPr lang="zh-TW" altLang="en-US" sz="2800" smtClean="0"/>
              <a:t> 這三個 </a:t>
            </a:r>
            <a:r>
              <a:rPr lang="en-US" altLang="zh-TW" sz="2800" smtClean="0"/>
              <a:t>case </a:t>
            </a:r>
            <a:r>
              <a:rPr lang="zh-TW" altLang="en-US" sz="2800" smtClean="0"/>
              <a:t>並沒有包含所有 </a:t>
            </a:r>
            <a:r>
              <a:rPr lang="en-US" altLang="zh-TW" sz="2800" i="1" smtClean="0"/>
              <a:t>f</a:t>
            </a:r>
            <a:r>
              <a:rPr lang="en-US" altLang="zh-TW" sz="2800" smtClean="0"/>
              <a:t>(</a:t>
            </a:r>
            <a:r>
              <a:rPr lang="en-US" altLang="zh-TW" sz="2800" i="1" smtClean="0"/>
              <a:t>n</a:t>
            </a:r>
            <a:r>
              <a:rPr lang="en-US" altLang="zh-TW" sz="2800" smtClean="0"/>
              <a:t>) </a:t>
            </a:r>
            <a:r>
              <a:rPr lang="zh-TW" altLang="en-US" sz="2800" smtClean="0"/>
              <a:t>的可能性。 </a:t>
            </a:r>
            <a:r>
              <a:rPr lang="en-US" altLang="zh-TW" sz="2800" smtClean="0"/>
              <a:t>Case 1 </a:t>
            </a:r>
            <a:r>
              <a:rPr lang="zh-TW" altLang="en-US" sz="2800" smtClean="0"/>
              <a:t>與 </a:t>
            </a:r>
            <a:r>
              <a:rPr lang="en-US" altLang="zh-TW" sz="2800" smtClean="0"/>
              <a:t>2 </a:t>
            </a:r>
            <a:r>
              <a:rPr lang="zh-TW" altLang="en-US" sz="2800" smtClean="0"/>
              <a:t>之間有 </a:t>
            </a:r>
            <a:r>
              <a:rPr lang="en-US" altLang="zh-TW" sz="2800" smtClean="0"/>
              <a:t>gap, case 2 </a:t>
            </a:r>
            <a:r>
              <a:rPr lang="zh-TW" altLang="en-US" sz="2800" smtClean="0"/>
              <a:t>與 </a:t>
            </a:r>
            <a:r>
              <a:rPr lang="en-US" altLang="zh-TW" sz="2800" smtClean="0"/>
              <a:t>3 </a:t>
            </a:r>
            <a:r>
              <a:rPr lang="zh-TW" altLang="en-US" sz="2800" smtClean="0"/>
              <a:t>之間也有。</a:t>
            </a:r>
          </a:p>
          <a:p>
            <a:pPr marL="360363" indent="-360363" eaLnBrk="1" hangingPunct="1">
              <a:spcBef>
                <a:spcPct val="0"/>
              </a:spcBef>
              <a:buFontTx/>
              <a:buNone/>
            </a:pPr>
            <a:endParaRPr lang="zh-TW" altLang="en-US" sz="2800" smtClean="0"/>
          </a:p>
          <a:p>
            <a:pPr marL="360363" indent="-360363" eaLnBrk="1" hangingPunct="1">
              <a:buFontTx/>
              <a:buNone/>
            </a:pPr>
            <a:r>
              <a:rPr lang="zh-TW" altLang="en-US" sz="2800" b="1" smtClean="0"/>
              <a:t>範例：</a:t>
            </a:r>
            <a:r>
              <a:rPr lang="zh-TW" altLang="en-US" sz="2800" smtClean="0"/>
              <a:t> </a:t>
            </a:r>
            <a:r>
              <a:rPr lang="en-US" altLang="zh-TW" sz="2800" i="1" smtClean="0"/>
              <a:t>T</a:t>
            </a:r>
            <a:r>
              <a:rPr lang="en-US" altLang="zh-TW" sz="2800" smtClean="0"/>
              <a:t>(</a:t>
            </a:r>
            <a:r>
              <a:rPr lang="en-US" altLang="zh-TW" sz="2800" i="1" smtClean="0"/>
              <a:t>n</a:t>
            </a:r>
            <a:r>
              <a:rPr lang="en-US" altLang="zh-TW" sz="2800" smtClean="0"/>
              <a:t>) = 2</a:t>
            </a:r>
            <a:r>
              <a:rPr lang="en-US" altLang="zh-TW" sz="2800" i="1" smtClean="0"/>
              <a:t>T</a:t>
            </a:r>
            <a:r>
              <a:rPr lang="en-US" altLang="zh-TW" sz="2800" smtClean="0"/>
              <a:t>(</a:t>
            </a:r>
            <a:r>
              <a:rPr lang="en-US" altLang="zh-TW" sz="2800" i="1" smtClean="0"/>
              <a:t>n</a:t>
            </a:r>
            <a:r>
              <a:rPr lang="en-US" altLang="zh-TW" sz="2800" smtClean="0"/>
              <a:t>/2) + </a:t>
            </a:r>
            <a:r>
              <a:rPr lang="en-US" altLang="zh-TW" sz="2800" i="1" smtClean="0"/>
              <a:t>n</a:t>
            </a:r>
            <a:r>
              <a:rPr lang="en-US" altLang="zh-TW" sz="2800" smtClean="0"/>
              <a:t> lg </a:t>
            </a:r>
            <a:r>
              <a:rPr lang="en-US" altLang="zh-TW" sz="2800" i="1" smtClean="0"/>
              <a:t>n</a:t>
            </a:r>
            <a:endParaRPr lang="en-US" altLang="zh-TW" sz="2800" smtClean="0"/>
          </a:p>
          <a:p>
            <a:pPr marL="360363" indent="-360363" eaLnBrk="1" hangingPunct="1">
              <a:buFontTx/>
              <a:buNone/>
            </a:pPr>
            <a:r>
              <a:rPr lang="zh-TW" altLang="en-US" sz="2800" smtClean="0"/>
              <a:t>在這個例子中，第二個 </a:t>
            </a:r>
            <a:r>
              <a:rPr lang="en-US" altLang="zh-TW" sz="2800" smtClean="0"/>
              <a:t>case </a:t>
            </a:r>
            <a:r>
              <a:rPr lang="zh-TW" altLang="en-US" sz="2800" smtClean="0"/>
              <a:t>以及第三個 </a:t>
            </a:r>
            <a:r>
              <a:rPr lang="en-US" altLang="zh-TW" sz="2800" smtClean="0"/>
              <a:t>case </a:t>
            </a:r>
            <a:r>
              <a:rPr lang="zh-TW" altLang="en-US" sz="2800" smtClean="0"/>
              <a:t>都不能被套用。</a:t>
            </a:r>
          </a:p>
        </p:txBody>
      </p:sp>
      <p:sp>
        <p:nvSpPr>
          <p:cNvPr id="19461" name="Rectangle 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9462" name="Rectangle 4"/>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9463" name="Rectangle 5"/>
          <p:cNvSpPr>
            <a:spLocks noChangeArrowheads="1"/>
          </p:cNvSpPr>
          <p:nvPr/>
        </p:nvSpPr>
        <p:spPr bwMode="auto">
          <a:xfrm>
            <a:off x="0" y="29860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9464" name="Rectangle 6"/>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9465" name="Rectangle 7"/>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
        <p:nvSpPr>
          <p:cNvPr id="19466" name="Rectangle 8"/>
          <p:cNvSpPr>
            <a:spLocks noChangeArrowheads="1"/>
          </p:cNvSpPr>
          <p:nvPr/>
        </p:nvSpPr>
        <p:spPr bwMode="auto">
          <a:xfrm>
            <a:off x="0" y="2976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endParaRPr lang="zh-TW"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0483"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C4381A23-93AE-45E1-BFD2-07B7130CA5B3}" type="slidenum">
              <a:rPr lang="en-US" altLang="zh-TW"/>
              <a:pPr eaLnBrk="1" hangingPunct="1"/>
              <a:t>19</a:t>
            </a:fld>
            <a:endParaRPr lang="en-US" altLang="zh-TW"/>
          </a:p>
        </p:txBody>
      </p:sp>
      <p:sp>
        <p:nvSpPr>
          <p:cNvPr id="20484" name="Rectangle 2"/>
          <p:cNvSpPr>
            <a:spLocks noGrp="1" noChangeArrowheads="1"/>
          </p:cNvSpPr>
          <p:nvPr>
            <p:ph type="title"/>
          </p:nvPr>
        </p:nvSpPr>
        <p:spPr/>
        <p:txBody>
          <a:bodyPr/>
          <a:lstStyle/>
          <a:p>
            <a:pPr eaLnBrk="1" hangingPunct="1"/>
            <a:r>
              <a:rPr lang="en-US" altLang="zh-TW" smtClean="0"/>
              <a:t>Exercises</a:t>
            </a:r>
          </a:p>
        </p:txBody>
      </p:sp>
      <p:sp>
        <p:nvSpPr>
          <p:cNvPr id="20485" name="Rectangle 3"/>
          <p:cNvSpPr>
            <a:spLocks noGrp="1" noChangeArrowheads="1"/>
          </p:cNvSpPr>
          <p:nvPr>
            <p:ph type="body" idx="1"/>
          </p:nvPr>
        </p:nvSpPr>
        <p:spPr>
          <a:xfrm>
            <a:off x="217488" y="1341438"/>
            <a:ext cx="8675687" cy="5183187"/>
          </a:xfrm>
        </p:spPr>
        <p:txBody>
          <a:bodyPr/>
          <a:lstStyle/>
          <a:p>
            <a:pPr eaLnBrk="1" hangingPunct="1">
              <a:buFontTx/>
              <a:buNone/>
            </a:pPr>
            <a:r>
              <a:rPr lang="en-US" altLang="zh-TW" sz="2800" b="1" smtClean="0"/>
              <a:t>Problem 1:</a:t>
            </a:r>
            <a:endParaRPr lang="en-US" altLang="zh-TW" sz="2400" smtClean="0"/>
          </a:p>
          <a:p>
            <a:pPr eaLnBrk="1" hangingPunct="1">
              <a:buFontTx/>
              <a:buNone/>
            </a:pPr>
            <a:r>
              <a:rPr lang="en-US" altLang="zh-TW" sz="2400" smtClean="0"/>
              <a:t>	</a:t>
            </a:r>
            <a:r>
              <a:rPr lang="zh-TW" altLang="en-US" sz="2400" smtClean="0"/>
              <a:t>在德國的樂</a:t>
            </a:r>
            <a:r>
              <a:rPr lang="zh-TW" altLang="en-US" sz="2400" smtClean="0">
                <a:latin typeface="標楷體" pitchFamily="65" charset="-120"/>
              </a:rPr>
              <a:t>透中你必須從 </a:t>
            </a:r>
            <a:r>
              <a:rPr lang="en-US" altLang="zh-TW" sz="2400" smtClean="0">
                <a:latin typeface="標楷體" pitchFamily="65" charset="-120"/>
              </a:rPr>
              <a:t>1 </a:t>
            </a:r>
            <a:r>
              <a:rPr lang="zh-TW" altLang="en-US" sz="2400" smtClean="0">
                <a:latin typeface="標楷體" pitchFamily="65" charset="-120"/>
              </a:rPr>
              <a:t>到 </a:t>
            </a:r>
            <a:r>
              <a:rPr lang="en-US" altLang="zh-TW" sz="2400" smtClean="0">
                <a:latin typeface="標楷體" pitchFamily="65" charset="-120"/>
              </a:rPr>
              <a:t>49 </a:t>
            </a:r>
            <a:r>
              <a:rPr lang="zh-TW" altLang="en-US" sz="2400" smtClean="0">
                <a:latin typeface="標楷體" pitchFamily="65" charset="-120"/>
              </a:rPr>
              <a:t>號之中選出六個數字。玩樂透有一個很普遍的策略（雖然不會增加你贏的機會），就是選擇一個子集合 </a:t>
            </a:r>
            <a:r>
              <a:rPr lang="en-US" altLang="zh-TW" sz="2400" i="1" smtClean="0">
                <a:latin typeface="標楷體" pitchFamily="65" charset="-120"/>
              </a:rPr>
              <a:t>S</a:t>
            </a:r>
            <a:r>
              <a:rPr lang="en-US" altLang="zh-TW" sz="2400" smtClean="0">
                <a:latin typeface="標楷體" pitchFamily="65" charset="-120"/>
              </a:rPr>
              <a:t> </a:t>
            </a:r>
            <a:r>
              <a:rPr lang="zh-TW" altLang="en-US" sz="2400" smtClean="0">
                <a:latin typeface="標楷體" pitchFamily="65" charset="-120"/>
              </a:rPr>
              <a:t>包含 </a:t>
            </a:r>
            <a:r>
              <a:rPr lang="en-US" altLang="zh-TW" sz="2400" smtClean="0">
                <a:latin typeface="標楷體" pitchFamily="65" charset="-120"/>
              </a:rPr>
              <a:t>49 </a:t>
            </a:r>
            <a:r>
              <a:rPr lang="zh-TW" altLang="en-US" sz="2400" smtClean="0">
                <a:latin typeface="標楷體" pitchFamily="65" charset="-120"/>
              </a:rPr>
              <a:t>個數字裡面的 </a:t>
            </a:r>
            <a:r>
              <a:rPr lang="en-US" altLang="zh-TW" sz="2400" i="1" smtClean="0">
                <a:latin typeface="標楷體" pitchFamily="65" charset="-120"/>
              </a:rPr>
              <a:t>k</a:t>
            </a:r>
            <a:r>
              <a:rPr lang="en-US" altLang="zh-TW" sz="2400" smtClean="0">
                <a:latin typeface="標楷體" pitchFamily="65" charset="-120"/>
              </a:rPr>
              <a:t> (</a:t>
            </a:r>
            <a:r>
              <a:rPr lang="en-US" altLang="zh-TW" sz="2400" i="1" smtClean="0">
                <a:latin typeface="標楷體" pitchFamily="65" charset="-120"/>
              </a:rPr>
              <a:t>k</a:t>
            </a:r>
            <a:r>
              <a:rPr lang="en-US" altLang="zh-TW" sz="2400" smtClean="0">
                <a:latin typeface="標楷體" pitchFamily="65" charset="-120"/>
              </a:rPr>
              <a:t>&gt;6) </a:t>
            </a:r>
            <a:r>
              <a:rPr lang="zh-TW" altLang="en-US" sz="2400" smtClean="0">
                <a:latin typeface="標楷體" pitchFamily="65" charset="-120"/>
              </a:rPr>
              <a:t>個數字，然後只從 </a:t>
            </a:r>
            <a:r>
              <a:rPr lang="en-US" altLang="zh-TW" sz="2400" i="1" smtClean="0">
                <a:latin typeface="標楷體" pitchFamily="65" charset="-120"/>
              </a:rPr>
              <a:t>S</a:t>
            </a:r>
            <a:r>
              <a:rPr lang="en-US" altLang="zh-TW" sz="2400" smtClean="0">
                <a:latin typeface="標楷體" pitchFamily="65" charset="-120"/>
              </a:rPr>
              <a:t> </a:t>
            </a:r>
            <a:r>
              <a:rPr lang="zh-TW" altLang="en-US" sz="2400" smtClean="0">
                <a:latin typeface="標楷體" pitchFamily="65" charset="-120"/>
              </a:rPr>
              <a:t>裡面選擇 </a:t>
            </a:r>
            <a:r>
              <a:rPr lang="en-US" altLang="zh-TW" sz="2400" smtClean="0">
                <a:latin typeface="標楷體" pitchFamily="65" charset="-120"/>
              </a:rPr>
              <a:t>6 </a:t>
            </a:r>
            <a:r>
              <a:rPr lang="zh-TW" altLang="en-US" sz="2400" smtClean="0">
                <a:latin typeface="標楷體" pitchFamily="65" charset="-120"/>
              </a:rPr>
              <a:t>個數字，重複玩很多次。</a:t>
            </a:r>
          </a:p>
          <a:p>
            <a:pPr eaLnBrk="1" hangingPunct="1">
              <a:buFontTx/>
              <a:buNone/>
            </a:pPr>
            <a:r>
              <a:rPr lang="zh-TW" altLang="en-US" sz="2400" smtClean="0">
                <a:latin typeface="標楷體" pitchFamily="65" charset="-120"/>
              </a:rPr>
              <a:t>	例如，</a:t>
            </a:r>
            <a:r>
              <a:rPr lang="en-US" altLang="zh-TW" sz="2400" i="1" smtClean="0">
                <a:latin typeface="標楷體" pitchFamily="65" charset="-120"/>
              </a:rPr>
              <a:t>k</a:t>
            </a:r>
            <a:r>
              <a:rPr lang="en-US" altLang="zh-TW" sz="2400" smtClean="0">
                <a:latin typeface="標楷體" pitchFamily="65" charset="-120"/>
              </a:rPr>
              <a:t>=8 </a:t>
            </a:r>
            <a:r>
              <a:rPr lang="zh-TW" altLang="en-US" sz="2400" smtClean="0">
                <a:latin typeface="標楷體" pitchFamily="65" charset="-120"/>
              </a:rPr>
              <a:t>且 </a:t>
            </a:r>
            <a:r>
              <a:rPr lang="en-US" altLang="zh-TW" sz="2400" i="1" smtClean="0">
                <a:latin typeface="標楷體" pitchFamily="65" charset="-120"/>
              </a:rPr>
              <a:t>S</a:t>
            </a:r>
            <a:r>
              <a:rPr lang="en-US" altLang="zh-TW" sz="2400" smtClean="0">
                <a:latin typeface="標楷體" pitchFamily="65" charset="-120"/>
              </a:rPr>
              <a:t>={1,2,3,5,8,13,21,34}</a:t>
            </a:r>
            <a:r>
              <a:rPr lang="zh-TW" altLang="en-US" sz="2400" smtClean="0">
                <a:latin typeface="標楷體" pitchFamily="65" charset="-120"/>
              </a:rPr>
              <a:t>，總共有 </a:t>
            </a:r>
            <a:r>
              <a:rPr lang="en-US" altLang="zh-TW" sz="2400" smtClean="0">
                <a:latin typeface="標楷體" pitchFamily="65" charset="-120"/>
              </a:rPr>
              <a:t>28 </a:t>
            </a:r>
            <a:r>
              <a:rPr lang="zh-TW" altLang="en-US" sz="2400" smtClean="0">
                <a:latin typeface="標楷體" pitchFamily="65" charset="-120"/>
              </a:rPr>
              <a:t>種組合</a:t>
            </a:r>
            <a:r>
              <a:rPr lang="en-US" altLang="zh-TW" sz="2400" smtClean="0">
                <a:latin typeface="標楷體" pitchFamily="65" charset="-120"/>
              </a:rPr>
              <a:t>: [</a:t>
            </a:r>
            <a:r>
              <a:rPr lang="zh-TW" altLang="zh-TW" sz="2400" smtClean="0">
                <a:latin typeface="標楷體" pitchFamily="65" charset="-120"/>
              </a:rPr>
              <a:t>1,2,3,5,8,13], [1,2,3,5,8,21], [1,2,3,5,8,34], [1,2,3,5,13,21], ..., [3,5,8,13,21,34]</a:t>
            </a:r>
            <a:r>
              <a:rPr lang="zh-TW" altLang="en-US" sz="2400" smtClean="0">
                <a:latin typeface="標楷體" pitchFamily="65" charset="-120"/>
              </a:rPr>
              <a:t>。</a:t>
            </a:r>
          </a:p>
          <a:p>
            <a:pPr eaLnBrk="1" hangingPunct="1">
              <a:buFontTx/>
              <a:buNone/>
            </a:pPr>
            <a:r>
              <a:rPr lang="zh-TW" altLang="en-US" sz="2400" smtClean="0">
                <a:latin typeface="標楷體" pitchFamily="65" charset="-120"/>
              </a:rPr>
              <a:t>	你的工作就是寫一個程式，讀入 </a:t>
            </a:r>
            <a:r>
              <a:rPr lang="en-US" altLang="zh-TW" sz="2400" i="1" smtClean="0">
                <a:latin typeface="標楷體" pitchFamily="65" charset="-120"/>
              </a:rPr>
              <a:t>k</a:t>
            </a:r>
            <a:r>
              <a:rPr lang="en-US" altLang="zh-TW" sz="2400" smtClean="0">
                <a:latin typeface="標楷體" pitchFamily="65" charset="-120"/>
              </a:rPr>
              <a:t> </a:t>
            </a:r>
            <a:r>
              <a:rPr lang="zh-TW" altLang="en-US" sz="2400" smtClean="0">
                <a:latin typeface="標楷體" pitchFamily="65" charset="-120"/>
              </a:rPr>
              <a:t>以及 </a:t>
            </a:r>
            <a:r>
              <a:rPr lang="en-US" altLang="zh-TW" sz="2400" i="1" smtClean="0">
                <a:latin typeface="標楷體" pitchFamily="65" charset="-120"/>
              </a:rPr>
              <a:t>S</a:t>
            </a:r>
            <a:r>
              <a:rPr lang="zh-TW" altLang="en-US" sz="2400" smtClean="0">
                <a:latin typeface="標楷體" pitchFamily="65" charset="-120"/>
              </a:rPr>
              <a:t>，然後印出所有可能的組合</a:t>
            </a:r>
            <a:r>
              <a:rPr lang="zh-TW" altLang="en-US" sz="240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8195"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81493248-BF7A-4787-AD5C-F03711CF891D}" type="slidenum">
              <a:rPr lang="en-US" altLang="zh-TW"/>
              <a:pPr eaLnBrk="1" hangingPunct="1"/>
              <a:t>2</a:t>
            </a:fld>
            <a:endParaRPr lang="en-US" altLang="zh-TW"/>
          </a:p>
        </p:txBody>
      </p:sp>
      <p:sp>
        <p:nvSpPr>
          <p:cNvPr id="8196" name="Rectangle 3"/>
          <p:cNvSpPr>
            <a:spLocks noGrp="1" noChangeArrowheads="1"/>
          </p:cNvSpPr>
          <p:nvPr>
            <p:ph type="body" idx="1"/>
          </p:nvPr>
        </p:nvSpPr>
        <p:spPr>
          <a:xfrm>
            <a:off x="457200" y="620713"/>
            <a:ext cx="8291513" cy="5505450"/>
          </a:xfrm>
        </p:spPr>
        <p:txBody>
          <a:bodyPr/>
          <a:lstStyle/>
          <a:p>
            <a:pPr marL="609600" indent="-609600" eaLnBrk="1" hangingPunct="1">
              <a:buFontTx/>
              <a:buNone/>
            </a:pPr>
            <a:r>
              <a:rPr lang="en-US" altLang="zh-TW" b="1" smtClean="0"/>
              <a:t>4.1 The substitution method</a:t>
            </a:r>
          </a:p>
          <a:p>
            <a:pPr marL="609600" indent="-609600" eaLnBrk="1" hangingPunct="1">
              <a:buFontTx/>
              <a:buNone/>
            </a:pPr>
            <a:endParaRPr lang="en-US" altLang="zh-TW" b="1" i="1" smtClean="0"/>
          </a:p>
          <a:p>
            <a:pPr marL="609600" indent="-609600" eaLnBrk="1" hangingPunct="1">
              <a:buFontTx/>
              <a:buNone/>
            </a:pPr>
            <a:r>
              <a:rPr lang="en-US" altLang="zh-TW" sz="2800" b="1" i="1" smtClean="0">
                <a:solidFill>
                  <a:schemeClr val="accent2"/>
                </a:solidFill>
              </a:rPr>
              <a:t>The substitution method</a:t>
            </a:r>
            <a:r>
              <a:rPr lang="en-US" altLang="zh-TW" sz="2800" b="1" smtClean="0"/>
              <a:t>:</a:t>
            </a:r>
          </a:p>
          <a:p>
            <a:pPr marL="609600" indent="-609600" eaLnBrk="1" hangingPunct="1">
              <a:buFontTx/>
              <a:buNone/>
            </a:pPr>
            <a:r>
              <a:rPr lang="en-US" altLang="zh-TW" sz="2800" b="1" smtClean="0"/>
              <a:t>	(i)</a:t>
            </a:r>
            <a:r>
              <a:rPr lang="zh-TW" altLang="en-US" sz="2800" b="1" smtClean="0"/>
              <a:t>猜一個答案</a:t>
            </a:r>
          </a:p>
          <a:p>
            <a:pPr marL="609600" indent="-609600" eaLnBrk="1" hangingPunct="1">
              <a:buFontTx/>
              <a:buNone/>
            </a:pPr>
            <a:r>
              <a:rPr lang="zh-TW" altLang="en-US" sz="2800" b="1" smtClean="0"/>
              <a:t>	</a:t>
            </a:r>
            <a:r>
              <a:rPr lang="en-US" altLang="zh-TW" sz="2800" b="1" smtClean="0"/>
              <a:t>(ii)</a:t>
            </a:r>
            <a:r>
              <a:rPr lang="zh-TW" altLang="en-US" sz="2800" b="1" smtClean="0"/>
              <a:t>用歸納法證明</a:t>
            </a:r>
          </a:p>
          <a:p>
            <a:pPr marL="609600" indent="-609600" eaLnBrk="1" hangingPunct="1">
              <a:buFontTx/>
              <a:buNone/>
            </a:pPr>
            <a:r>
              <a:rPr lang="zh-TW" altLang="en-US" sz="2800" b="1" smtClean="0"/>
              <a:t>	</a:t>
            </a:r>
            <a:r>
              <a:rPr lang="en-US" altLang="zh-TW" sz="2800" b="1" smtClean="0"/>
              <a:t>(for both upper and lower bounds)</a:t>
            </a:r>
          </a:p>
          <a:p>
            <a:pPr marL="609600" indent="-609600" eaLnBrk="1" hangingPunct="1">
              <a:buFontTx/>
              <a:buNone/>
            </a:pPr>
            <a:endParaRPr lang="en-US" altLang="zh-TW" sz="2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1507"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BBA4D137-BF4C-438B-B246-44F79E2654DA}" type="slidenum">
              <a:rPr lang="en-US" altLang="zh-TW"/>
              <a:pPr eaLnBrk="1" hangingPunct="1"/>
              <a:t>20</a:t>
            </a:fld>
            <a:endParaRPr lang="en-US" altLang="zh-TW"/>
          </a:p>
        </p:txBody>
      </p:sp>
      <p:sp>
        <p:nvSpPr>
          <p:cNvPr id="21508" name="Rectangle 2"/>
          <p:cNvSpPr>
            <a:spLocks noGrp="1" noChangeArrowheads="1"/>
          </p:cNvSpPr>
          <p:nvPr>
            <p:ph type="title"/>
          </p:nvPr>
        </p:nvSpPr>
        <p:spPr/>
        <p:txBody>
          <a:bodyPr/>
          <a:lstStyle/>
          <a:p>
            <a:pPr eaLnBrk="1" hangingPunct="1"/>
            <a:r>
              <a:rPr lang="en-US" altLang="zh-TW" smtClean="0"/>
              <a:t>Exercises</a:t>
            </a:r>
          </a:p>
        </p:txBody>
      </p:sp>
      <p:sp>
        <p:nvSpPr>
          <p:cNvPr id="21509" name="Rectangle 3"/>
          <p:cNvSpPr>
            <a:spLocks noGrp="1" noChangeArrowheads="1"/>
          </p:cNvSpPr>
          <p:nvPr>
            <p:ph type="body" idx="1"/>
          </p:nvPr>
        </p:nvSpPr>
        <p:spPr>
          <a:xfrm>
            <a:off x="217488" y="1341438"/>
            <a:ext cx="8675687" cy="5183187"/>
          </a:xfrm>
        </p:spPr>
        <p:txBody>
          <a:bodyPr/>
          <a:lstStyle/>
          <a:p>
            <a:pPr eaLnBrk="1" hangingPunct="1">
              <a:buFontTx/>
              <a:buNone/>
            </a:pPr>
            <a:endParaRPr lang="en-US" altLang="zh-TW" sz="2400" smtClean="0"/>
          </a:p>
          <a:p>
            <a:pPr eaLnBrk="1" hangingPunct="1">
              <a:buFontTx/>
              <a:buNone/>
            </a:pPr>
            <a:r>
              <a:rPr lang="en-US" altLang="zh-TW" sz="2400" smtClean="0"/>
              <a:t>	</a:t>
            </a:r>
            <a:r>
              <a:rPr lang="zh-TW" altLang="en-US" sz="2400" b="1" smtClean="0"/>
              <a:t>輸入：</a:t>
            </a:r>
            <a:r>
              <a:rPr lang="zh-TW" altLang="en-US" sz="2400" smtClean="0"/>
              <a:t>有好幾組測資。每一組測資會先給一個整</a:t>
            </a:r>
            <a:r>
              <a:rPr lang="zh-TW" altLang="en-US" sz="2400" smtClean="0">
                <a:latin typeface="標楷體" pitchFamily="65" charset="-120"/>
              </a:rPr>
              <a:t>數 </a:t>
            </a:r>
            <a:r>
              <a:rPr lang="en-US" altLang="zh-TW" sz="2400" i="1" smtClean="0">
                <a:latin typeface="標楷體" pitchFamily="65" charset="-120"/>
              </a:rPr>
              <a:t>k</a:t>
            </a:r>
            <a:r>
              <a:rPr lang="en-US" altLang="zh-TW" sz="2400" smtClean="0">
                <a:latin typeface="標楷體" pitchFamily="65" charset="-120"/>
              </a:rPr>
              <a:t> (6 &lt; </a:t>
            </a:r>
            <a:r>
              <a:rPr lang="en-US" altLang="zh-TW" sz="2400" i="1" smtClean="0">
                <a:latin typeface="標楷體" pitchFamily="65" charset="-120"/>
              </a:rPr>
              <a:t>k</a:t>
            </a:r>
            <a:r>
              <a:rPr lang="en-US" altLang="zh-TW" sz="2400" smtClean="0">
                <a:latin typeface="標楷體" pitchFamily="65" charset="-120"/>
              </a:rPr>
              <a:t> &lt; 13)</a:t>
            </a:r>
            <a:r>
              <a:rPr lang="zh-TW" altLang="en-US" sz="2400" smtClean="0">
                <a:latin typeface="標楷體" pitchFamily="65" charset="-120"/>
              </a:rPr>
              <a:t>，接著之後的 </a:t>
            </a:r>
            <a:r>
              <a:rPr lang="en-US" altLang="zh-TW" sz="2400" i="1" smtClean="0">
                <a:latin typeface="標楷體" pitchFamily="65" charset="-120"/>
              </a:rPr>
              <a:t>k</a:t>
            </a:r>
            <a:r>
              <a:rPr lang="en-US" altLang="zh-TW" sz="2400" smtClean="0">
                <a:latin typeface="標楷體" pitchFamily="65" charset="-120"/>
              </a:rPr>
              <a:t> </a:t>
            </a:r>
            <a:r>
              <a:rPr lang="zh-TW" altLang="en-US" sz="2400" smtClean="0">
                <a:latin typeface="標楷體" pitchFamily="65" charset="-120"/>
              </a:rPr>
              <a:t>個整數就是集合 </a:t>
            </a:r>
            <a:r>
              <a:rPr lang="en-US" altLang="zh-TW" sz="2400" i="1" smtClean="0">
                <a:latin typeface="標楷體" pitchFamily="65" charset="-120"/>
              </a:rPr>
              <a:t>S</a:t>
            </a:r>
            <a:r>
              <a:rPr lang="en-US" altLang="zh-TW" sz="2400" smtClean="0">
                <a:latin typeface="標楷體" pitchFamily="65" charset="-120"/>
              </a:rPr>
              <a:t> (</a:t>
            </a:r>
            <a:r>
              <a:rPr lang="zh-TW" altLang="en-US" sz="2400" smtClean="0">
                <a:latin typeface="標楷體" pitchFamily="65" charset="-120"/>
              </a:rPr>
              <a:t>數字由小排到大</a:t>
            </a:r>
            <a:r>
              <a:rPr lang="en-US" altLang="zh-TW" sz="2400" smtClean="0">
                <a:latin typeface="標楷體" pitchFamily="65" charset="-120"/>
              </a:rPr>
              <a:t>)</a:t>
            </a:r>
            <a:r>
              <a:rPr lang="zh-TW" altLang="en-US" sz="2400" smtClean="0"/>
              <a:t>。</a:t>
            </a:r>
            <a:r>
              <a:rPr lang="en-US" altLang="zh-TW" sz="2400" i="1" smtClean="0">
                <a:latin typeface="標楷體" pitchFamily="65" charset="-120"/>
              </a:rPr>
              <a:t>k</a:t>
            </a:r>
            <a:r>
              <a:rPr lang="en-US" altLang="zh-TW" sz="2400" smtClean="0">
                <a:latin typeface="標楷體" pitchFamily="65" charset="-120"/>
              </a:rPr>
              <a:t>=0 </a:t>
            </a:r>
            <a:r>
              <a:rPr lang="zh-TW" altLang="en-US" sz="2400" smtClean="0">
                <a:latin typeface="標楷體" pitchFamily="65" charset="-120"/>
              </a:rPr>
              <a:t>代表</a:t>
            </a:r>
            <a:r>
              <a:rPr lang="zh-TW" altLang="en-US" sz="2400" smtClean="0"/>
              <a:t>輸入結束。</a:t>
            </a:r>
          </a:p>
          <a:p>
            <a:pPr eaLnBrk="1" hangingPunct="1">
              <a:buFontTx/>
              <a:buNone/>
            </a:pPr>
            <a:endParaRPr lang="zh-TW" altLang="en-US" sz="2400" smtClean="0"/>
          </a:p>
          <a:p>
            <a:pPr eaLnBrk="1" hangingPunct="1">
              <a:buFontTx/>
              <a:buNone/>
            </a:pPr>
            <a:r>
              <a:rPr lang="zh-TW" altLang="en-US" sz="2400" smtClean="0"/>
              <a:t>	</a:t>
            </a:r>
            <a:r>
              <a:rPr lang="zh-TW" altLang="en-US" sz="2400" b="1" smtClean="0"/>
              <a:t>輸出：</a:t>
            </a:r>
            <a:r>
              <a:rPr lang="zh-TW" altLang="en-US" sz="2400" smtClean="0"/>
              <a:t>對於每組測資，印出所有可能的組合（一行印一種組合）。每一種組合的數字要從小到大印出，每個數字之間要用一個空白隔開。所有的組合必須要根據字典順序印出，也就是先從最小的數字當作排序的依據，相等的時候再根據第二小的數字，依此類推。每一組測資的輸出要用一個空行隔開。不要在最後一組測資的輸出之後多印一個空行。</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2531"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4B19E51-1E5A-4207-9306-F80F912C5B59}" type="slidenum">
              <a:rPr lang="en-US" altLang="zh-TW"/>
              <a:pPr eaLnBrk="1" hangingPunct="1"/>
              <a:t>21</a:t>
            </a:fld>
            <a:endParaRPr lang="en-US" altLang="zh-TW"/>
          </a:p>
        </p:txBody>
      </p:sp>
      <p:sp>
        <p:nvSpPr>
          <p:cNvPr id="22532" name="Rectangle 2"/>
          <p:cNvSpPr>
            <a:spLocks noGrp="1" noChangeArrowheads="1"/>
          </p:cNvSpPr>
          <p:nvPr>
            <p:ph type="body" idx="1"/>
          </p:nvPr>
        </p:nvSpPr>
        <p:spPr>
          <a:xfrm>
            <a:off x="395288" y="404813"/>
            <a:ext cx="8229600" cy="4525962"/>
          </a:xfrm>
        </p:spPr>
        <p:txBody>
          <a:bodyPr/>
          <a:lstStyle/>
          <a:p>
            <a:pPr eaLnBrk="1" hangingPunct="1">
              <a:buFontTx/>
              <a:buNone/>
            </a:pPr>
            <a:r>
              <a:rPr lang="zh-TW" altLang="en-US" sz="2800" smtClean="0"/>
              <a:t>以下是一個輸出入的實例</a:t>
            </a:r>
            <a:r>
              <a:rPr lang="en-US" altLang="zh-TW" sz="2800" smtClean="0"/>
              <a:t>:</a:t>
            </a:r>
          </a:p>
        </p:txBody>
      </p:sp>
      <p:graphicFrame>
        <p:nvGraphicFramePr>
          <p:cNvPr id="102403" name="Group 3"/>
          <p:cNvGraphicFramePr>
            <a:graphicFrameLocks noGrp="1"/>
          </p:cNvGraphicFramePr>
          <p:nvPr/>
        </p:nvGraphicFramePr>
        <p:xfrm>
          <a:off x="684213" y="1233488"/>
          <a:ext cx="7777162" cy="4500562"/>
        </p:xfrm>
        <a:graphic>
          <a:graphicData uri="http://schemas.openxmlformats.org/drawingml/2006/table">
            <a:tbl>
              <a:tblPr/>
              <a:tblGrid>
                <a:gridCol w="4043362"/>
                <a:gridCol w="3733800"/>
              </a:tblGrid>
              <a:tr h="415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846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7 1 2 3 4 5 6 7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endParaRPr kumimoji="1" lang="en-US"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1 2 3 4 5 6</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1 2 3 4 5 7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1 2 3 4 6 7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1 2 3 5 6 7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1 2 4 5 6 7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1 3 4 5 6 7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2 3 4 5 6 7</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3555"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D1DB3A45-C995-48C5-AD39-D25A23E0AD5A}" type="slidenum">
              <a:rPr lang="en-US" altLang="zh-TW"/>
              <a:pPr eaLnBrk="1" hangingPunct="1"/>
              <a:t>22</a:t>
            </a:fld>
            <a:endParaRPr lang="en-US" altLang="zh-TW"/>
          </a:p>
        </p:txBody>
      </p:sp>
      <p:sp>
        <p:nvSpPr>
          <p:cNvPr id="23556" name="Rectangle 2"/>
          <p:cNvSpPr>
            <a:spLocks noGrp="1" noChangeArrowheads="1"/>
          </p:cNvSpPr>
          <p:nvPr>
            <p:ph type="title"/>
          </p:nvPr>
        </p:nvSpPr>
        <p:spPr/>
        <p:txBody>
          <a:bodyPr/>
          <a:lstStyle/>
          <a:p>
            <a:pPr eaLnBrk="1" hangingPunct="1"/>
            <a:r>
              <a:rPr lang="en-US" altLang="zh-TW" smtClean="0"/>
              <a:t>Exercises</a:t>
            </a:r>
          </a:p>
        </p:txBody>
      </p:sp>
      <p:sp>
        <p:nvSpPr>
          <p:cNvPr id="23557" name="Rectangle 3"/>
          <p:cNvSpPr>
            <a:spLocks noGrp="1" noChangeArrowheads="1"/>
          </p:cNvSpPr>
          <p:nvPr>
            <p:ph type="body" idx="1"/>
          </p:nvPr>
        </p:nvSpPr>
        <p:spPr>
          <a:xfrm>
            <a:off x="179388" y="1341438"/>
            <a:ext cx="8675687" cy="5183187"/>
          </a:xfrm>
        </p:spPr>
        <p:txBody>
          <a:bodyPr/>
          <a:lstStyle/>
          <a:p>
            <a:pPr eaLnBrk="1" hangingPunct="1">
              <a:buFontTx/>
              <a:buNone/>
            </a:pPr>
            <a:r>
              <a:rPr lang="en-US" altLang="zh-TW" sz="2800" b="1" smtClean="0"/>
              <a:t>Problem 2:</a:t>
            </a:r>
            <a:endParaRPr lang="en-US" altLang="zh-TW" sz="2400" smtClean="0"/>
          </a:p>
          <a:p>
            <a:pPr eaLnBrk="1" hangingPunct="1">
              <a:buFontTx/>
              <a:buNone/>
            </a:pPr>
            <a:r>
              <a:rPr lang="en-US" altLang="zh-TW" sz="2400" smtClean="0"/>
              <a:t>	</a:t>
            </a:r>
            <a:r>
              <a:rPr lang="zh-TW" altLang="en-US" sz="2400" smtClean="0"/>
              <a:t>產生排列組合在資訊科學方面一直是個重要的問題。這一題要求你把一段字串的所有排列組合依照字典順序由前到後排好。請記住你的演算法必須要有效率。</a:t>
            </a:r>
          </a:p>
          <a:p>
            <a:pPr eaLnBrk="1" hangingPunct="1">
              <a:buFontTx/>
              <a:buNone/>
            </a:pPr>
            <a:r>
              <a:rPr lang="zh-TW" altLang="en-US" sz="2400" smtClean="0"/>
              <a:t>	</a:t>
            </a:r>
            <a:r>
              <a:rPr lang="zh-TW" altLang="en-US" sz="2400" b="1" smtClean="0"/>
              <a:t>輸入：</a:t>
            </a:r>
            <a:r>
              <a:rPr lang="zh-TW" altLang="en-US" sz="2400" smtClean="0"/>
              <a:t>第一行包含一個整數 </a:t>
            </a:r>
            <a:r>
              <a:rPr lang="en-US" altLang="zh-TW" sz="2400" i="1" smtClean="0"/>
              <a:t>n</a:t>
            </a:r>
            <a:r>
              <a:rPr lang="zh-TW" altLang="en-US" sz="2400" smtClean="0"/>
              <a:t>，	接下來的 </a:t>
            </a:r>
            <a:r>
              <a:rPr lang="en-US" altLang="zh-TW" sz="2400" i="1" smtClean="0"/>
              <a:t>n</a:t>
            </a:r>
            <a:r>
              <a:rPr lang="en-US" altLang="zh-TW" sz="2400" smtClean="0"/>
              <a:t> </a:t>
            </a:r>
            <a:r>
              <a:rPr lang="zh-TW" altLang="en-US" sz="2400" smtClean="0"/>
              <a:t>行包含了 </a:t>
            </a:r>
            <a:r>
              <a:rPr lang="en-US" altLang="zh-TW" sz="2400" i="1" smtClean="0"/>
              <a:t>n</a:t>
            </a:r>
            <a:r>
              <a:rPr lang="en-US" altLang="zh-TW" sz="2400" smtClean="0"/>
              <a:t> </a:t>
            </a:r>
            <a:r>
              <a:rPr lang="zh-TW" altLang="en-US" sz="2400" smtClean="0"/>
              <a:t>個字串。字串只會由英文字母或數字所構成，而且不會有空白字元在裡頭。字串最大的長度為 </a:t>
            </a:r>
            <a:r>
              <a:rPr lang="en-US" altLang="zh-TW" sz="2400" smtClean="0"/>
              <a:t>10</a:t>
            </a:r>
            <a:r>
              <a:rPr lang="zh-TW" altLang="en-US" sz="2400" smtClean="0"/>
              <a:t>。</a:t>
            </a:r>
          </a:p>
          <a:p>
            <a:pPr eaLnBrk="1" hangingPunct="1">
              <a:buFontTx/>
              <a:buNone/>
            </a:pPr>
            <a:r>
              <a:rPr lang="zh-TW" altLang="en-US" sz="2400" smtClean="0"/>
              <a:t>	</a:t>
            </a:r>
            <a:r>
              <a:rPr lang="zh-TW" altLang="en-US" sz="2400" b="1" smtClean="0"/>
              <a:t>輸出：</a:t>
            </a:r>
            <a:r>
              <a:rPr lang="zh-TW" altLang="en-US" sz="2400" smtClean="0"/>
              <a:t>對於每組測資，依照先後順序把所有的排列組合印出來。字母的大小視為不同，而且要注意印出來的排列組合不能重複。在每組輸出後面要多印一個空行。</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2457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05F12FD-E517-40F7-AF04-89BF95224C79}" type="slidenum">
              <a:rPr lang="en-US" altLang="zh-TW"/>
              <a:pPr eaLnBrk="1" hangingPunct="1"/>
              <a:t>23</a:t>
            </a:fld>
            <a:endParaRPr lang="en-US" altLang="zh-TW"/>
          </a:p>
        </p:txBody>
      </p:sp>
      <p:sp>
        <p:nvSpPr>
          <p:cNvPr id="24580" name="Rectangle 2"/>
          <p:cNvSpPr>
            <a:spLocks noGrp="1" noChangeArrowheads="1"/>
          </p:cNvSpPr>
          <p:nvPr>
            <p:ph type="body" idx="1"/>
          </p:nvPr>
        </p:nvSpPr>
        <p:spPr>
          <a:xfrm>
            <a:off x="395288" y="404813"/>
            <a:ext cx="8229600" cy="4525962"/>
          </a:xfrm>
        </p:spPr>
        <p:txBody>
          <a:bodyPr/>
          <a:lstStyle/>
          <a:p>
            <a:pPr eaLnBrk="1" hangingPunct="1">
              <a:buFontTx/>
              <a:buNone/>
            </a:pPr>
            <a:r>
              <a:rPr lang="zh-TW" altLang="en-US" sz="2800" smtClean="0"/>
              <a:t>以下是一個輸出入的實例</a:t>
            </a:r>
            <a:r>
              <a:rPr lang="en-US" altLang="zh-TW" sz="2800" smtClean="0"/>
              <a:t>:</a:t>
            </a:r>
          </a:p>
        </p:txBody>
      </p:sp>
      <p:graphicFrame>
        <p:nvGraphicFramePr>
          <p:cNvPr id="106499" name="Group 3"/>
          <p:cNvGraphicFramePr>
            <a:graphicFrameLocks noGrp="1"/>
          </p:cNvGraphicFramePr>
          <p:nvPr/>
        </p:nvGraphicFramePr>
        <p:xfrm>
          <a:off x="684213" y="1233488"/>
          <a:ext cx="7777162" cy="4787900"/>
        </p:xfrm>
        <a:graphic>
          <a:graphicData uri="http://schemas.openxmlformats.org/drawingml/2006/table">
            <a:tbl>
              <a:tblPr/>
              <a:tblGrid>
                <a:gridCol w="4043362"/>
                <a:gridCol w="3733800"/>
              </a:tblGrid>
              <a:tr h="442913">
                <a:tc>
                  <a:txBody>
                    <a:bodyPr/>
                    <a:lstStyle>
                      <a:lvl1pPr eaLnBrk="0" hangingPunct="0">
                        <a:spcBef>
                          <a:spcPct val="20000"/>
                        </a:spcBef>
                        <a:defRPr kumimoji="1" sz="2800">
                          <a:solidFill>
                            <a:schemeClr val="tx1"/>
                          </a:solidFill>
                          <a:latin typeface="Times New Roman" pitchFamily="18" charset="0"/>
                          <a:ea typeface="標楷體" pitchFamily="65" charset="-120"/>
                        </a:defRPr>
                      </a:lvl1pPr>
                      <a:lvl2pPr marL="742950" indent="-285750" eaLnBrk="0" hangingPunct="0">
                        <a:spcBef>
                          <a:spcPct val="20000"/>
                        </a:spcBef>
                        <a:defRPr kumimoji="1" sz="2400">
                          <a:solidFill>
                            <a:schemeClr val="tx1"/>
                          </a:solidFill>
                          <a:latin typeface="Times New Roman" pitchFamily="18" charset="0"/>
                          <a:ea typeface="標楷體" pitchFamily="65" charset="-120"/>
                        </a:defRPr>
                      </a:lvl2pPr>
                      <a:lvl3pPr marL="1143000" indent="-228600" eaLnBrk="0" hangingPunct="0">
                        <a:spcBef>
                          <a:spcPct val="20000"/>
                        </a:spcBef>
                        <a:defRPr kumimoji="1" sz="2000">
                          <a:solidFill>
                            <a:schemeClr val="tx1"/>
                          </a:solidFill>
                          <a:latin typeface="Times New Roman" pitchFamily="18" charset="0"/>
                          <a:ea typeface="標楷體" pitchFamily="65" charset="-120"/>
                        </a:defRPr>
                      </a:lvl3pPr>
                      <a:lvl4pPr marL="1600200" indent="-228600" eaLnBrk="0" hangingPunct="0">
                        <a:spcBef>
                          <a:spcPct val="20000"/>
                        </a:spcBef>
                        <a:defRPr kumimoji="1">
                          <a:solidFill>
                            <a:schemeClr val="tx1"/>
                          </a:solidFill>
                          <a:latin typeface="Times New Roman" pitchFamily="18" charset="0"/>
                          <a:ea typeface="標楷體" pitchFamily="65" charset="-120"/>
                        </a:defRPr>
                      </a:lvl4pPr>
                      <a:lvl5pPr marL="2057400" indent="-228600" eaLnBrk="0" hangingPunct="0">
                        <a:spcBef>
                          <a:spcPct val="20000"/>
                        </a:spcBef>
                        <a:defRPr kumimoji="1">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itchFamily="18" charset="0"/>
                          <a:ea typeface="標楷體" pitchFamily="65" charset="-120"/>
                        </a:defRPr>
                      </a:lvl1pPr>
                      <a:lvl2pPr marL="742950" indent="-285750" eaLnBrk="0" hangingPunct="0">
                        <a:spcBef>
                          <a:spcPct val="20000"/>
                        </a:spcBef>
                        <a:defRPr kumimoji="1" sz="2400">
                          <a:solidFill>
                            <a:schemeClr val="tx1"/>
                          </a:solidFill>
                          <a:latin typeface="Times New Roman" pitchFamily="18" charset="0"/>
                          <a:ea typeface="標楷體" pitchFamily="65" charset="-120"/>
                        </a:defRPr>
                      </a:lvl2pPr>
                      <a:lvl3pPr marL="1143000" indent="-228600" eaLnBrk="0" hangingPunct="0">
                        <a:spcBef>
                          <a:spcPct val="20000"/>
                        </a:spcBef>
                        <a:defRPr kumimoji="1" sz="2000">
                          <a:solidFill>
                            <a:schemeClr val="tx1"/>
                          </a:solidFill>
                          <a:latin typeface="Times New Roman" pitchFamily="18" charset="0"/>
                          <a:ea typeface="標楷體" pitchFamily="65" charset="-120"/>
                        </a:defRPr>
                      </a:lvl3pPr>
                      <a:lvl4pPr marL="1600200" indent="-228600" eaLnBrk="0" hangingPunct="0">
                        <a:spcBef>
                          <a:spcPct val="20000"/>
                        </a:spcBef>
                        <a:defRPr kumimoji="1">
                          <a:solidFill>
                            <a:schemeClr val="tx1"/>
                          </a:solidFill>
                          <a:latin typeface="Times New Roman" pitchFamily="18" charset="0"/>
                          <a:ea typeface="標楷體" pitchFamily="65" charset="-120"/>
                        </a:defRPr>
                      </a:lvl4pPr>
                      <a:lvl5pPr marL="2057400" indent="-228600" eaLnBrk="0" hangingPunct="0">
                        <a:spcBef>
                          <a:spcPct val="20000"/>
                        </a:spcBef>
                        <a:defRPr kumimoji="1">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4988">
                <a:tc>
                  <a:txBody>
                    <a:bodyPr/>
                    <a:lstStyle>
                      <a:lvl1pPr eaLnBrk="0" hangingPunct="0">
                        <a:spcBef>
                          <a:spcPct val="20000"/>
                        </a:spcBef>
                        <a:defRPr kumimoji="1" sz="2800">
                          <a:solidFill>
                            <a:schemeClr val="tx1"/>
                          </a:solidFill>
                          <a:latin typeface="Times New Roman" pitchFamily="18" charset="0"/>
                          <a:ea typeface="標楷體" pitchFamily="65" charset="-120"/>
                        </a:defRPr>
                      </a:lvl1pPr>
                      <a:lvl2pPr marL="742950" indent="-285750" eaLnBrk="0" hangingPunct="0">
                        <a:spcBef>
                          <a:spcPct val="20000"/>
                        </a:spcBef>
                        <a:defRPr kumimoji="1" sz="2400">
                          <a:solidFill>
                            <a:schemeClr val="tx1"/>
                          </a:solidFill>
                          <a:latin typeface="Times New Roman" pitchFamily="18" charset="0"/>
                          <a:ea typeface="標楷體" pitchFamily="65" charset="-120"/>
                        </a:defRPr>
                      </a:lvl2pPr>
                      <a:lvl3pPr marL="1143000" indent="-228600" eaLnBrk="0" hangingPunct="0">
                        <a:spcBef>
                          <a:spcPct val="20000"/>
                        </a:spcBef>
                        <a:defRPr kumimoji="1" sz="2000">
                          <a:solidFill>
                            <a:schemeClr val="tx1"/>
                          </a:solidFill>
                          <a:latin typeface="Times New Roman" pitchFamily="18" charset="0"/>
                          <a:ea typeface="標楷體" pitchFamily="65" charset="-120"/>
                        </a:defRPr>
                      </a:lvl3pPr>
                      <a:lvl4pPr marL="1600200" indent="-228600" eaLnBrk="0" hangingPunct="0">
                        <a:spcBef>
                          <a:spcPct val="20000"/>
                        </a:spcBef>
                        <a:defRPr kumimoji="1">
                          <a:solidFill>
                            <a:schemeClr val="tx1"/>
                          </a:solidFill>
                          <a:latin typeface="Times New Roman" pitchFamily="18" charset="0"/>
                          <a:ea typeface="標楷體" pitchFamily="65" charset="-120"/>
                        </a:defRPr>
                      </a:lvl4pPr>
                      <a:lvl5pPr marL="2057400" indent="-228600" eaLnBrk="0" hangingPunct="0">
                        <a:spcBef>
                          <a:spcPct val="20000"/>
                        </a:spcBef>
                        <a:defRPr kumimoji="1">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3</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ab</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abc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bca</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itchFamily="18" charset="0"/>
                          <a:ea typeface="標楷體" pitchFamily="65" charset="-120"/>
                        </a:defRPr>
                      </a:lvl1pPr>
                      <a:lvl2pPr marL="742950" indent="-285750" eaLnBrk="0" hangingPunct="0">
                        <a:spcBef>
                          <a:spcPct val="20000"/>
                        </a:spcBef>
                        <a:defRPr kumimoji="1" sz="2400">
                          <a:solidFill>
                            <a:schemeClr val="tx1"/>
                          </a:solidFill>
                          <a:latin typeface="Times New Roman" pitchFamily="18" charset="0"/>
                          <a:ea typeface="標楷體" pitchFamily="65" charset="-120"/>
                        </a:defRPr>
                      </a:lvl2pPr>
                      <a:lvl3pPr marL="1143000" indent="-228600" eaLnBrk="0" hangingPunct="0">
                        <a:spcBef>
                          <a:spcPct val="20000"/>
                        </a:spcBef>
                        <a:defRPr kumimoji="1" sz="2000">
                          <a:solidFill>
                            <a:schemeClr val="tx1"/>
                          </a:solidFill>
                          <a:latin typeface="Times New Roman" pitchFamily="18" charset="0"/>
                          <a:ea typeface="標楷體" pitchFamily="65" charset="-120"/>
                        </a:defRPr>
                      </a:lvl3pPr>
                      <a:lvl4pPr marL="1600200" indent="-228600" eaLnBrk="0" hangingPunct="0">
                        <a:spcBef>
                          <a:spcPct val="20000"/>
                        </a:spcBef>
                        <a:defRPr kumimoji="1">
                          <a:solidFill>
                            <a:schemeClr val="tx1"/>
                          </a:solidFill>
                          <a:latin typeface="Times New Roman" pitchFamily="18" charset="0"/>
                          <a:ea typeface="標楷體" pitchFamily="65" charset="-120"/>
                        </a:defRPr>
                      </a:lvl4pPr>
                      <a:lvl5pPr marL="2057400" indent="-228600" eaLnBrk="0" hangingPunct="0">
                        <a:spcBef>
                          <a:spcPct val="20000"/>
                        </a:spcBef>
                        <a:defRPr kumimoji="1">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ab</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ba</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abc</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acb</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bac</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bca</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cab</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cba</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abc</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acb</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bac</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bca</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cab</a:t>
                      </a:r>
                      <a:b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b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rPr>
                        <a:t>cba</a:t>
                      </a:r>
                      <a:endParaRPr kumimoji="1" lang="en-US" altLang="zh-TW" sz="1600" b="0" i="0" u="none" strike="noStrike" cap="none" normalizeH="0" baseline="0" smtClean="0">
                        <a:ln>
                          <a:noFill/>
                        </a:ln>
                        <a:solidFill>
                          <a:schemeClr val="tx1"/>
                        </a:solidFill>
                        <a:effectLst/>
                        <a:latin typeface="Times New Roman" pitchFamily="18" charset="0"/>
                        <a:ea typeface="標楷體" pitchFamily="65" charset="-12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921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92C34527-4627-430E-A8A8-8F4244E96064}" type="slidenum">
              <a:rPr lang="en-US" altLang="zh-TW"/>
              <a:pPr eaLnBrk="1" hangingPunct="1"/>
              <a:t>3</a:t>
            </a:fld>
            <a:endParaRPr lang="en-US" altLang="zh-TW"/>
          </a:p>
        </p:txBody>
      </p:sp>
      <p:sp>
        <p:nvSpPr>
          <p:cNvPr id="9220" name="Rectangle 3"/>
          <p:cNvSpPr>
            <a:spLocks noGrp="1" noChangeArrowheads="1"/>
          </p:cNvSpPr>
          <p:nvPr>
            <p:ph type="body" idx="1"/>
          </p:nvPr>
        </p:nvSpPr>
        <p:spPr>
          <a:xfrm>
            <a:off x="457200" y="549275"/>
            <a:ext cx="8291513" cy="6048375"/>
          </a:xfrm>
        </p:spPr>
        <p:txBody>
          <a:bodyPr/>
          <a:lstStyle/>
          <a:p>
            <a:pPr marL="609600" indent="-609600" eaLnBrk="1" hangingPunct="1">
              <a:buFontTx/>
              <a:buNone/>
            </a:pPr>
            <a:endParaRPr lang="en-US" altLang="zh-TW" sz="2800" b="1" smtClean="0"/>
          </a:p>
          <a:p>
            <a:pPr marL="609600" indent="-609600" eaLnBrk="1" hangingPunct="1">
              <a:buFontTx/>
              <a:buNone/>
            </a:pPr>
            <a:r>
              <a:rPr lang="zh-TW" altLang="en-US" sz="2800" b="1" smtClean="0"/>
              <a:t>範例</a:t>
            </a:r>
            <a:r>
              <a:rPr lang="en-US" altLang="zh-TW" sz="2800" b="1" smtClean="0"/>
              <a:t>:</a:t>
            </a:r>
            <a:r>
              <a:rPr lang="en-US" altLang="zh-TW" sz="2800" smtClean="0"/>
              <a:t> </a:t>
            </a:r>
            <a:r>
              <a:rPr lang="zh-TW" altLang="en-US" sz="2800" smtClean="0"/>
              <a:t>找到 </a:t>
            </a:r>
            <a:r>
              <a:rPr lang="en-US" altLang="zh-TW" sz="2800" i="1" smtClean="0"/>
              <a:t>T</a:t>
            </a:r>
            <a:r>
              <a:rPr lang="en-US" altLang="zh-TW" sz="2800" smtClean="0"/>
              <a:t>(</a:t>
            </a:r>
            <a:r>
              <a:rPr lang="en-US" altLang="zh-TW" sz="2800" i="1" smtClean="0"/>
              <a:t>n</a:t>
            </a:r>
            <a:r>
              <a:rPr lang="en-US" altLang="zh-TW" sz="2800" smtClean="0"/>
              <a:t>) = 2</a:t>
            </a:r>
            <a:r>
              <a:rPr lang="en-US" altLang="zh-TW" sz="2800" i="1" smtClean="0"/>
              <a:t>T</a:t>
            </a:r>
            <a:r>
              <a:rPr lang="en-US" altLang="zh-TW" sz="2800" smtClean="0"/>
              <a:t>(</a:t>
            </a:r>
            <a:r>
              <a:rPr lang="en-US" altLang="zh-TW" sz="2800" smtClean="0">
                <a:sym typeface="Symbol" pitchFamily="18" charset="2"/>
              </a:rPr>
              <a:t></a:t>
            </a:r>
            <a:r>
              <a:rPr lang="en-US" altLang="zh-TW" sz="2800" i="1" smtClean="0"/>
              <a:t>n</a:t>
            </a:r>
            <a:r>
              <a:rPr lang="en-US" altLang="zh-TW" sz="2800" smtClean="0"/>
              <a:t>/2</a:t>
            </a:r>
            <a:r>
              <a:rPr lang="en-US" altLang="zh-TW" sz="2800" smtClean="0">
                <a:sym typeface="Symbol" pitchFamily="18" charset="2"/>
              </a:rPr>
              <a:t></a:t>
            </a:r>
            <a:r>
              <a:rPr lang="en-US" altLang="zh-TW" sz="2800" smtClean="0"/>
              <a:t>) + </a:t>
            </a:r>
            <a:r>
              <a:rPr lang="en-US" altLang="zh-TW" sz="2800" i="1" smtClean="0"/>
              <a:t>n</a:t>
            </a:r>
            <a:r>
              <a:rPr lang="en-US" altLang="zh-TW" sz="2800" smtClean="0"/>
              <a:t> </a:t>
            </a:r>
            <a:r>
              <a:rPr lang="zh-TW" altLang="en-US" sz="2800" smtClean="0"/>
              <a:t>的 </a:t>
            </a:r>
            <a:r>
              <a:rPr lang="en-US" altLang="zh-TW" sz="2800" smtClean="0"/>
              <a:t>upper bound</a:t>
            </a:r>
          </a:p>
          <a:p>
            <a:pPr marL="609600" indent="-609600" eaLnBrk="1" hangingPunct="1">
              <a:buFontTx/>
              <a:buNone/>
            </a:pPr>
            <a:r>
              <a:rPr lang="en-US" altLang="zh-TW" sz="2800" smtClean="0"/>
              <a:t>		(</a:t>
            </a:r>
            <a:r>
              <a:rPr lang="en-US" altLang="zh-TW" sz="2800" i="1" smtClean="0"/>
              <a:t>T</a:t>
            </a:r>
            <a:r>
              <a:rPr lang="en-US" altLang="zh-TW" sz="2800" smtClean="0"/>
              <a:t>(1) = 1)</a:t>
            </a:r>
          </a:p>
          <a:p>
            <a:pPr marL="609600" indent="-609600" eaLnBrk="1" hangingPunct="1">
              <a:buFontTx/>
              <a:buNone/>
            </a:pPr>
            <a:endParaRPr lang="en-US" altLang="zh-TW" sz="2800" smtClean="0"/>
          </a:p>
          <a:p>
            <a:pPr marL="609600" indent="-609600" eaLnBrk="1" hangingPunct="1">
              <a:buFontTx/>
              <a:buNone/>
            </a:pPr>
            <a:r>
              <a:rPr lang="zh-TW" altLang="en-US" sz="2800" smtClean="0"/>
              <a:t>猜測 </a:t>
            </a:r>
            <a:r>
              <a:rPr lang="en-US" altLang="zh-TW" sz="2800" i="1" smtClean="0"/>
              <a:t>T</a:t>
            </a:r>
            <a:r>
              <a:rPr lang="en-US" altLang="zh-TW" sz="2800" smtClean="0"/>
              <a:t>(</a:t>
            </a:r>
            <a:r>
              <a:rPr lang="en-US" altLang="zh-TW" sz="2800" i="1" smtClean="0"/>
              <a:t>n</a:t>
            </a:r>
            <a:r>
              <a:rPr lang="en-US" altLang="zh-TW" sz="2800" smtClean="0"/>
              <a:t>) = </a:t>
            </a:r>
            <a:r>
              <a:rPr lang="en-US" altLang="zh-TW" sz="2800" i="1" smtClean="0"/>
              <a:t>O</a:t>
            </a:r>
            <a:r>
              <a:rPr lang="en-US" altLang="zh-TW" sz="2800" smtClean="0"/>
              <a:t>(</a:t>
            </a:r>
            <a:r>
              <a:rPr lang="en-US" altLang="zh-TW" sz="2800" i="1" smtClean="0"/>
              <a:t>n</a:t>
            </a:r>
            <a:r>
              <a:rPr lang="en-US" altLang="zh-TW" sz="2800" smtClean="0"/>
              <a:t>lg </a:t>
            </a:r>
            <a:r>
              <a:rPr lang="en-US" altLang="zh-TW" sz="2800" i="1" smtClean="0"/>
              <a:t>n</a:t>
            </a:r>
            <a:r>
              <a:rPr lang="en-US" altLang="zh-TW" sz="2800" smtClean="0"/>
              <a:t>)</a:t>
            </a:r>
          </a:p>
          <a:p>
            <a:pPr marL="609600" indent="-609600" eaLnBrk="1" hangingPunct="1">
              <a:buFontTx/>
              <a:buNone/>
            </a:pPr>
            <a:endParaRPr lang="en-US" altLang="zh-TW" sz="2800" smtClean="0"/>
          </a:p>
          <a:p>
            <a:pPr marL="609600" indent="-609600" eaLnBrk="1" hangingPunct="1">
              <a:buFontTx/>
              <a:buNone/>
            </a:pPr>
            <a:r>
              <a:rPr lang="zh-TW" altLang="en-US" sz="2800" smtClean="0"/>
              <a:t>試著證明存在著常數 </a:t>
            </a:r>
            <a:r>
              <a:rPr lang="en-US" altLang="zh-TW" sz="2800" i="1" smtClean="0"/>
              <a:t>c</a:t>
            </a:r>
            <a:r>
              <a:rPr lang="en-US" altLang="zh-TW" sz="2800" smtClean="0"/>
              <a:t> </a:t>
            </a:r>
            <a:r>
              <a:rPr lang="zh-TW" altLang="en-US" sz="2800" smtClean="0"/>
              <a:t>和 </a:t>
            </a:r>
            <a:r>
              <a:rPr lang="en-US" altLang="zh-TW" sz="2800" i="1" smtClean="0"/>
              <a:t>n</a:t>
            </a:r>
            <a:r>
              <a:rPr lang="en-US" altLang="zh-TW" sz="2800" baseline="-25000" smtClean="0"/>
              <a:t>0</a:t>
            </a:r>
            <a:r>
              <a:rPr lang="en-US" altLang="zh-TW" sz="2800" smtClean="0"/>
              <a:t> </a:t>
            </a:r>
            <a:r>
              <a:rPr lang="zh-TW" altLang="en-US" sz="2800" smtClean="0"/>
              <a:t>使得 </a:t>
            </a:r>
            <a:r>
              <a:rPr lang="en-US" altLang="zh-TW" sz="2800" i="1" smtClean="0"/>
              <a:t>T</a:t>
            </a:r>
            <a:r>
              <a:rPr lang="en-US" altLang="zh-TW" sz="2800" smtClean="0"/>
              <a:t>(</a:t>
            </a:r>
            <a:r>
              <a:rPr lang="en-US" altLang="zh-TW" sz="2800" i="1" smtClean="0"/>
              <a:t>n</a:t>
            </a:r>
            <a:r>
              <a:rPr lang="en-US" altLang="zh-TW" sz="2800" smtClean="0"/>
              <a:t>) </a:t>
            </a:r>
            <a:r>
              <a:rPr lang="en-US" altLang="zh-TW" sz="2800" smtClean="0">
                <a:sym typeface="Symbol" pitchFamily="18" charset="2"/>
              </a:rPr>
              <a:t>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 </a:t>
            </a:r>
            <a:r>
              <a:rPr lang="zh-TW" altLang="en-US" sz="2800" smtClean="0">
                <a:sym typeface="Symbol" pitchFamily="18" charset="2"/>
              </a:rPr>
              <a:t>對於所有的 </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都成立。</a:t>
            </a:r>
          </a:p>
          <a:p>
            <a:pPr marL="609600" indent="-609600" eaLnBrk="1" hangingPunct="1">
              <a:buFontTx/>
              <a:buNone/>
            </a:pPr>
            <a:endParaRPr lang="en-US" altLang="zh-TW" smtClean="0">
              <a:sym typeface="Symbol" pitchFamily="18" charset="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0243"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3F6C8821-3C55-4721-9A7F-4F84D66BD1ED}" type="slidenum">
              <a:rPr lang="en-US" altLang="zh-TW"/>
              <a:pPr eaLnBrk="1" hangingPunct="1"/>
              <a:t>4</a:t>
            </a:fld>
            <a:endParaRPr lang="en-US" altLang="zh-TW"/>
          </a:p>
        </p:txBody>
      </p:sp>
      <p:sp>
        <p:nvSpPr>
          <p:cNvPr id="10244" name="Rectangle 2"/>
          <p:cNvSpPr>
            <a:spLocks noGrp="1" noChangeArrowheads="1"/>
          </p:cNvSpPr>
          <p:nvPr>
            <p:ph type="body" idx="1"/>
          </p:nvPr>
        </p:nvSpPr>
        <p:spPr>
          <a:xfrm>
            <a:off x="457200" y="549275"/>
            <a:ext cx="8291513" cy="6048375"/>
          </a:xfrm>
        </p:spPr>
        <p:txBody>
          <a:bodyPr/>
          <a:lstStyle/>
          <a:p>
            <a:pPr marL="609600" indent="-609600" eaLnBrk="1" hangingPunct="1">
              <a:buFontTx/>
              <a:buNone/>
            </a:pPr>
            <a:endParaRPr lang="en-US" altLang="zh-TW" sz="2800" b="1" smtClean="0">
              <a:sym typeface="Symbol" pitchFamily="18" charset="2"/>
            </a:endParaRPr>
          </a:p>
          <a:p>
            <a:pPr marL="609600" indent="-609600" eaLnBrk="1" hangingPunct="1">
              <a:buFontTx/>
              <a:buNone/>
            </a:pPr>
            <a:r>
              <a:rPr lang="en-US" altLang="zh-TW" sz="2800" b="1" smtClean="0">
                <a:sym typeface="Symbol" pitchFamily="18" charset="2"/>
              </a:rPr>
              <a:t>Basis: (</a:t>
            </a:r>
            <a:r>
              <a:rPr lang="en-US" altLang="zh-TW" sz="2800" b="1" i="1" smtClean="0">
                <a:sym typeface="Symbol" pitchFamily="18" charset="2"/>
              </a:rPr>
              <a:t>n</a:t>
            </a:r>
            <a:r>
              <a:rPr lang="en-US" altLang="zh-TW" sz="2800" b="1" smtClean="0">
                <a:sym typeface="Symbol" pitchFamily="18" charset="2"/>
              </a:rPr>
              <a:t>=</a:t>
            </a:r>
            <a:r>
              <a:rPr lang="en-US" altLang="zh-TW" sz="2800" b="1" i="1" smtClean="0">
                <a:sym typeface="Symbol" pitchFamily="18" charset="2"/>
              </a:rPr>
              <a:t>n</a:t>
            </a:r>
            <a:r>
              <a:rPr lang="en-US" altLang="zh-TW" sz="2800" b="1" baseline="-25000" smtClean="0">
                <a:sym typeface="Symbol" pitchFamily="18" charset="2"/>
              </a:rPr>
              <a:t>0</a:t>
            </a:r>
            <a:r>
              <a:rPr lang="en-US" altLang="zh-TW" sz="2800" b="1" smtClean="0">
                <a:sym typeface="Symbol" pitchFamily="18" charset="2"/>
              </a:rPr>
              <a:t>)</a:t>
            </a:r>
          </a:p>
          <a:p>
            <a:pPr marL="609600" indent="-609600" eaLnBrk="1" hangingPunct="1">
              <a:buFontTx/>
              <a:buNone/>
            </a:pPr>
            <a:endParaRPr lang="en-US" altLang="zh-TW" sz="2800" smtClean="0">
              <a:sym typeface="Symbol" pitchFamily="18" charset="2"/>
            </a:endParaRPr>
          </a:p>
          <a:p>
            <a:pPr marL="609600" indent="-609600" eaLnBrk="1" hangingPunct="1">
              <a:buFontTx/>
              <a:buNone/>
            </a:pPr>
            <a:r>
              <a:rPr lang="zh-TW" altLang="en-US" sz="2800" smtClean="0">
                <a:sym typeface="Symbol" pitchFamily="18" charset="2"/>
              </a:rPr>
              <a:t>在 </a:t>
            </a:r>
            <a:r>
              <a:rPr lang="en-US" altLang="zh-TW" sz="2800" i="1" smtClean="0">
                <a:sym typeface="Symbol" pitchFamily="18" charset="2"/>
              </a:rPr>
              <a:t>n</a:t>
            </a:r>
            <a:r>
              <a:rPr lang="en-US" altLang="zh-TW" sz="2800" smtClean="0">
                <a:sym typeface="Symbol" pitchFamily="18" charset="2"/>
              </a:rPr>
              <a:t>=1 </a:t>
            </a:r>
            <a:r>
              <a:rPr lang="zh-TW" altLang="en-US" sz="2800" smtClean="0">
                <a:sym typeface="Symbol" pitchFamily="18" charset="2"/>
              </a:rPr>
              <a:t>時，沒有常數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能夠滿足 </a:t>
            </a:r>
            <a:r>
              <a:rPr lang="en-US" altLang="zh-TW" sz="2800" i="1" smtClean="0">
                <a:sym typeface="Symbol" pitchFamily="18" charset="2"/>
              </a:rPr>
              <a:t>T</a:t>
            </a:r>
            <a:r>
              <a:rPr lang="en-US" altLang="zh-TW" sz="2800" smtClean="0">
                <a:sym typeface="Symbol" pitchFamily="18" charset="2"/>
              </a:rPr>
              <a:t>(1) 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=0</a:t>
            </a:r>
            <a:r>
              <a:rPr lang="zh-TW" altLang="en-US" sz="2800" smtClean="0">
                <a:sym typeface="Symbol" pitchFamily="18" charset="2"/>
              </a:rPr>
              <a:t>。</a:t>
            </a:r>
          </a:p>
          <a:p>
            <a:pPr marL="609600" indent="-609600" eaLnBrk="1" hangingPunct="1">
              <a:buFontTx/>
              <a:buNone/>
            </a:pPr>
            <a:endParaRPr lang="zh-TW" altLang="en-US" sz="2800" smtClean="0">
              <a:sym typeface="Symbol" pitchFamily="18" charset="2"/>
            </a:endParaRPr>
          </a:p>
          <a:p>
            <a:pPr marL="609600" indent="-609600" eaLnBrk="1" hangingPunct="1">
              <a:buFontTx/>
              <a:buNone/>
            </a:pPr>
            <a:r>
              <a:rPr lang="zh-TW" altLang="en-US" sz="2800" smtClean="0">
                <a:sym typeface="Symbol" pitchFamily="18" charset="2"/>
              </a:rPr>
              <a:t>在 </a:t>
            </a:r>
            <a:r>
              <a:rPr lang="en-US" altLang="zh-TW" sz="2800" i="1" smtClean="0">
                <a:sym typeface="Symbol" pitchFamily="18" charset="2"/>
              </a:rPr>
              <a:t>n</a:t>
            </a:r>
            <a:r>
              <a:rPr lang="en-US" altLang="zh-TW" sz="2800" smtClean="0">
                <a:sym typeface="Symbol" pitchFamily="18" charset="2"/>
              </a:rPr>
              <a:t>=2 </a:t>
            </a:r>
            <a:r>
              <a:rPr lang="zh-TW" altLang="en-US" sz="2800" smtClean="0">
                <a:sym typeface="Symbol" pitchFamily="18" charset="2"/>
              </a:rPr>
              <a:t>時，任何大於等於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 </a:t>
            </a:r>
            <a:r>
              <a:rPr lang="zh-TW" altLang="en-US" sz="2800" smtClean="0">
                <a:sym typeface="Symbol" pitchFamily="18" charset="2"/>
              </a:rPr>
              <a:t>的常數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都會滿足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zh-TW" altLang="en-US" sz="2800" smtClean="0">
                <a:sym typeface="Symbol" pitchFamily="18" charset="2"/>
              </a:rPr>
              <a:t>。所以我們可以選擇</a:t>
            </a:r>
          </a:p>
          <a:p>
            <a:pPr marL="609600" indent="-609600" eaLnBrk="1" hangingPunct="1">
              <a:buFontTx/>
              <a:buNone/>
            </a:pPr>
            <a:r>
              <a:rPr lang="zh-TW" altLang="en-US" sz="2800" smtClean="0">
                <a:sym typeface="Symbol" pitchFamily="18" charset="2"/>
              </a:rPr>
              <a:t>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 2 </a:t>
            </a:r>
            <a:r>
              <a:rPr lang="zh-TW" altLang="en-US" sz="2800" smtClean="0">
                <a:sym typeface="Symbol" pitchFamily="18" charset="2"/>
              </a:rPr>
              <a:t>且 </a:t>
            </a:r>
            <a:r>
              <a:rPr lang="en-US" altLang="zh-TW" sz="2800" i="1" smtClean="0">
                <a:sym typeface="Symbol" pitchFamily="18" charset="2"/>
              </a:rPr>
              <a:t>c</a:t>
            </a:r>
            <a:r>
              <a:rPr lang="en-US" altLang="zh-TW" sz="2800" smtClean="0">
                <a:sym typeface="Symbol" pitchFamily="18" charset="2"/>
              </a:rPr>
              <a:t> 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lg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1267"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D122B4B5-8F29-492F-AE6E-8161C0BCA89A}" type="slidenum">
              <a:rPr lang="en-US" altLang="zh-TW"/>
              <a:pPr eaLnBrk="1" hangingPunct="1"/>
              <a:t>5</a:t>
            </a:fld>
            <a:endParaRPr lang="en-US" altLang="zh-TW"/>
          </a:p>
        </p:txBody>
      </p:sp>
      <p:sp>
        <p:nvSpPr>
          <p:cNvPr id="11268" name="Rectangle 3"/>
          <p:cNvSpPr>
            <a:spLocks noGrp="1" noChangeArrowheads="1"/>
          </p:cNvSpPr>
          <p:nvPr>
            <p:ph type="body" idx="1"/>
          </p:nvPr>
        </p:nvSpPr>
        <p:spPr>
          <a:xfrm>
            <a:off x="457200" y="620713"/>
            <a:ext cx="8218488" cy="5616575"/>
          </a:xfrm>
        </p:spPr>
        <p:txBody>
          <a:bodyPr/>
          <a:lstStyle/>
          <a:p>
            <a:pPr eaLnBrk="1" hangingPunct="1">
              <a:buFontTx/>
              <a:buNone/>
            </a:pPr>
            <a:r>
              <a:rPr lang="en-US" altLang="zh-TW" sz="2800" b="1" smtClean="0">
                <a:sym typeface="Symbol" pitchFamily="18" charset="2"/>
              </a:rPr>
              <a:t>Induction: (</a:t>
            </a:r>
            <a:r>
              <a:rPr lang="en-US" altLang="zh-TW" sz="2800" b="1" i="1" smtClean="0">
                <a:sym typeface="Symbol" pitchFamily="18" charset="2"/>
              </a:rPr>
              <a:t>n</a:t>
            </a:r>
            <a:r>
              <a:rPr lang="en-US" altLang="zh-TW" sz="2800" b="1" smtClean="0">
                <a:sym typeface="Symbol" pitchFamily="18" charset="2"/>
              </a:rPr>
              <a:t>&gt;</a:t>
            </a:r>
            <a:r>
              <a:rPr lang="en-US" altLang="zh-TW" sz="2800" b="1" i="1" smtClean="0">
                <a:sym typeface="Symbol" pitchFamily="18" charset="2"/>
              </a:rPr>
              <a:t>n</a:t>
            </a:r>
            <a:r>
              <a:rPr lang="en-US" altLang="zh-TW" sz="2800" b="1" baseline="-25000" smtClean="0">
                <a:sym typeface="Symbol" pitchFamily="18" charset="2"/>
              </a:rPr>
              <a:t>0</a:t>
            </a:r>
            <a:r>
              <a:rPr lang="en-US" altLang="zh-TW" sz="2800" b="1" smtClean="0">
                <a:sym typeface="Symbol" pitchFamily="18" charset="2"/>
              </a:rPr>
              <a:t>)</a:t>
            </a:r>
          </a:p>
          <a:p>
            <a:pPr eaLnBrk="1" hangingPunct="1">
              <a:buFontTx/>
              <a:buNone/>
            </a:pPr>
            <a:r>
              <a:rPr lang="zh-TW" altLang="en-US" sz="2800" smtClean="0">
                <a:sym typeface="Symbol" pitchFamily="18" charset="2"/>
              </a:rPr>
              <a:t>假設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 </a:t>
            </a:r>
            <a:r>
              <a:rPr lang="zh-TW" altLang="en-US" sz="2800" smtClean="0">
                <a:sym typeface="Symbol" pitchFamily="18" charset="2"/>
              </a:rPr>
              <a:t>這個式子對於所有介在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smtClean="0">
                <a:sym typeface="Symbol" pitchFamily="18" charset="2"/>
              </a:rPr>
              <a:t>-1 </a:t>
            </a:r>
            <a:r>
              <a:rPr lang="zh-TW" altLang="en-US" sz="2800" smtClean="0">
                <a:sym typeface="Symbol" pitchFamily="18" charset="2"/>
              </a:rPr>
              <a:t>之間的 </a:t>
            </a:r>
            <a:r>
              <a:rPr lang="en-US" altLang="zh-TW" sz="2800" i="1" smtClean="0">
                <a:sym typeface="Symbol" pitchFamily="18" charset="2"/>
              </a:rPr>
              <a:t>n</a:t>
            </a:r>
            <a:r>
              <a:rPr lang="en-US" altLang="zh-TW" sz="2800" smtClean="0">
                <a:sym typeface="Symbol" pitchFamily="18" charset="2"/>
              </a:rPr>
              <a:t> </a:t>
            </a:r>
            <a:r>
              <a:rPr lang="zh-TW" altLang="en-US" sz="2800" smtClean="0">
                <a:sym typeface="Symbol" pitchFamily="18" charset="2"/>
              </a:rPr>
              <a:t>都成立。我們可以得到</a:t>
            </a:r>
            <a:endParaRPr lang="zh-TW" altLang="en-US" sz="2800" i="1" smtClean="0">
              <a:sym typeface="Symbol" pitchFamily="18" charset="2"/>
            </a:endParaRPr>
          </a:p>
          <a:p>
            <a:pPr eaLnBrk="1" hangingPunct="1">
              <a:buFontTx/>
              <a:buNone/>
            </a:pP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2(</a:t>
            </a:r>
            <a:r>
              <a:rPr lang="en-US" altLang="zh-TW" sz="2800" i="1" smtClean="0">
                <a:sym typeface="Symbol" pitchFamily="18" charset="2"/>
              </a:rPr>
              <a:t>c</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 lg </a:t>
            </a:r>
            <a:r>
              <a:rPr lang="en-US" altLang="zh-TW" sz="2800" i="1" smtClean="0">
                <a:sym typeface="Symbol" pitchFamily="18" charset="2"/>
              </a:rPr>
              <a:t>n</a:t>
            </a:r>
            <a:r>
              <a:rPr lang="en-US" altLang="zh-TW" sz="2800" smtClean="0">
                <a:sym typeface="Symbol" pitchFamily="18" charset="2"/>
              </a:rPr>
              <a:t>/2) + </a:t>
            </a:r>
            <a:r>
              <a:rPr lang="en-US" altLang="zh-TW" sz="2800" i="1" smtClean="0">
                <a:sym typeface="Symbol" pitchFamily="18" charset="2"/>
              </a:rPr>
              <a:t>n</a:t>
            </a:r>
            <a:r>
              <a:rPr lang="en-US" altLang="zh-TW" sz="2800" smtClean="0">
                <a:sym typeface="Symbol" pitchFamily="18" charset="2"/>
              </a:rPr>
              <a:t>	   </a:t>
            </a:r>
            <a:r>
              <a:rPr lang="en-US" altLang="zh-TW" sz="2800" b="1" smtClean="0">
                <a:sym typeface="Symbol" pitchFamily="18" charset="2"/>
              </a:rPr>
              <a:t>(</a:t>
            </a:r>
            <a:r>
              <a:rPr lang="en-US" altLang="zh-TW" sz="2800" b="1" i="1" smtClean="0">
                <a:sym typeface="Symbol" pitchFamily="18" charset="2"/>
              </a:rPr>
              <a:t>Substitution</a:t>
            </a:r>
            <a:r>
              <a:rPr lang="en-US" altLang="zh-TW" sz="2800" b="1" smtClean="0">
                <a:sym typeface="Symbol" pitchFamily="18" charset="2"/>
              </a:rPr>
              <a:t>)</a:t>
            </a:r>
            <a:endParaRPr lang="en-US" altLang="zh-TW" sz="2800" smtClean="0">
              <a:sym typeface="Symbol" pitchFamily="18" charset="2"/>
            </a:endParaRPr>
          </a:p>
          <a:p>
            <a:pPr eaLnBrk="1" hangingPunct="1">
              <a:buFontTx/>
              <a:buNone/>
            </a:pPr>
            <a:r>
              <a:rPr lang="en-US" altLang="zh-TW" sz="2800" smtClean="0">
                <a:sym typeface="Symbol" pitchFamily="18" charset="2"/>
              </a:rPr>
              <a:t>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/2) + </a:t>
            </a:r>
            <a:r>
              <a:rPr lang="en-US" altLang="zh-TW" sz="2800" i="1" smtClean="0">
                <a:sym typeface="Symbol" pitchFamily="18" charset="2"/>
              </a:rPr>
              <a:t>n</a:t>
            </a:r>
            <a:endParaRPr lang="en-US" altLang="zh-TW" sz="2800" smtClean="0">
              <a:sym typeface="Symbol" pitchFamily="18" charset="2"/>
            </a:endParaRPr>
          </a:p>
          <a:p>
            <a:pPr eaLnBrk="1" hangingPunct="1">
              <a:buFontTx/>
              <a:buNone/>
            </a:pPr>
            <a:r>
              <a:rPr lang="en-US" altLang="zh-TW" sz="2800" smtClean="0">
                <a:sym typeface="Symbol" pitchFamily="18" charset="2"/>
              </a:rPr>
              <a:t>=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lg 2 + </a:t>
            </a:r>
            <a:r>
              <a:rPr lang="en-US" altLang="zh-TW" sz="2800" i="1" smtClean="0">
                <a:sym typeface="Symbol" pitchFamily="18" charset="2"/>
              </a:rPr>
              <a:t>n</a:t>
            </a:r>
            <a:endParaRPr lang="en-US" altLang="zh-TW" sz="2800" smtClean="0">
              <a:sym typeface="Symbol" pitchFamily="18" charset="2"/>
            </a:endParaRPr>
          </a:p>
          <a:p>
            <a:pPr eaLnBrk="1" hangingPunct="1">
              <a:buFontTx/>
              <a:buNone/>
            </a:pPr>
            <a:r>
              <a:rPr lang="en-US" altLang="zh-TW" sz="2800" smtClean="0">
                <a:sym typeface="Symbol" pitchFamily="18" charset="2"/>
              </a:rPr>
              <a:t>= </a:t>
            </a: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 </a:t>
            </a:r>
            <a:r>
              <a:rPr lang="en-US" altLang="zh-TW" sz="2800" i="1" smtClean="0">
                <a:sym typeface="Symbol" pitchFamily="18" charset="2"/>
              </a:rPr>
              <a:t>n</a:t>
            </a:r>
            <a:endParaRPr lang="en-US" altLang="zh-TW" sz="2800" smtClean="0">
              <a:sym typeface="Symbol" pitchFamily="18" charset="2"/>
            </a:endParaRPr>
          </a:p>
          <a:p>
            <a:pPr eaLnBrk="1" hangingPunct="1">
              <a:buFont typeface="Symbol" pitchFamily="18" charset="2"/>
              <a:buChar char="£"/>
            </a:pPr>
            <a:r>
              <a:rPr lang="en-US" altLang="zh-TW" sz="2800" i="1" smtClean="0">
                <a:sym typeface="Symbol" pitchFamily="18" charset="2"/>
              </a:rPr>
              <a:t>cn</a:t>
            </a:r>
            <a:r>
              <a:rPr lang="en-US" altLang="zh-TW" sz="2800" smtClean="0">
                <a:sym typeface="Symbol" pitchFamily="18" charset="2"/>
              </a:rPr>
              <a:t> lg </a:t>
            </a:r>
            <a:r>
              <a:rPr lang="en-US" altLang="zh-TW" sz="2800" i="1" smtClean="0">
                <a:sym typeface="Symbol" pitchFamily="18" charset="2"/>
              </a:rPr>
              <a:t>n</a:t>
            </a:r>
            <a:r>
              <a:rPr lang="zh-TW" altLang="en-US" sz="2800" smtClean="0">
                <a:sym typeface="Symbol" pitchFamily="18" charset="2"/>
              </a:rPr>
              <a:t>，</a:t>
            </a:r>
          </a:p>
          <a:p>
            <a:pPr eaLnBrk="1" hangingPunct="1">
              <a:buFont typeface="Symbol" pitchFamily="18" charset="2"/>
              <a:buNone/>
            </a:pPr>
            <a:r>
              <a:rPr lang="zh-TW" altLang="en-US" sz="2800" smtClean="0">
                <a:sym typeface="Symbol" pitchFamily="18" charset="2"/>
              </a:rPr>
              <a:t>其中最後一步在 </a:t>
            </a:r>
            <a:r>
              <a:rPr lang="en-US" altLang="zh-TW" sz="2800" i="1" smtClean="0">
                <a:sym typeface="Symbol" pitchFamily="18" charset="2"/>
              </a:rPr>
              <a:t>c</a:t>
            </a:r>
            <a:r>
              <a:rPr lang="en-US" altLang="zh-TW" sz="2800" smtClean="0">
                <a:sym typeface="Symbol" pitchFamily="18" charset="2"/>
              </a:rPr>
              <a:t>  1 </a:t>
            </a:r>
            <a:r>
              <a:rPr lang="zh-TW" altLang="en-US" sz="2800" smtClean="0">
                <a:sym typeface="Symbol" pitchFamily="18" charset="2"/>
              </a:rPr>
              <a:t>的時候成立</a:t>
            </a:r>
            <a:r>
              <a:rPr lang="en-US" altLang="zh-TW" sz="2800" smtClean="0">
                <a:sym typeface="Symbol" pitchFamily="18" charset="2"/>
              </a:rPr>
              <a:t>………(2)</a:t>
            </a:r>
          </a:p>
          <a:p>
            <a:pPr eaLnBrk="1" hangingPunct="1">
              <a:buFont typeface="Symbol" pitchFamily="18" charset="2"/>
              <a:buNone/>
            </a:pPr>
            <a:r>
              <a:rPr lang="zh-TW" altLang="en-US" sz="2800" smtClean="0">
                <a:sym typeface="Symbol" pitchFamily="18" charset="2"/>
              </a:rPr>
              <a:t>根據</a:t>
            </a:r>
            <a:r>
              <a:rPr lang="en-US" altLang="zh-TW" sz="2800" smtClean="0">
                <a:sym typeface="Symbol" pitchFamily="18" charset="2"/>
              </a:rPr>
              <a:t>(1)(2)</a:t>
            </a:r>
            <a:r>
              <a:rPr lang="zh-TW" altLang="en-US" sz="2800" smtClean="0">
                <a:sym typeface="Symbol" pitchFamily="18" charset="2"/>
              </a:rPr>
              <a:t>，我們可以選擇 </a:t>
            </a:r>
            <a:r>
              <a:rPr lang="en-US" altLang="zh-TW" sz="2800" i="1" smtClean="0">
                <a:sym typeface="Symbol" pitchFamily="18" charset="2"/>
              </a:rPr>
              <a:t>n</a:t>
            </a:r>
            <a:r>
              <a:rPr lang="en-US" altLang="zh-TW" sz="2800" baseline="-25000" smtClean="0">
                <a:sym typeface="Symbol" pitchFamily="18" charset="2"/>
              </a:rPr>
              <a:t>0 </a:t>
            </a:r>
            <a:r>
              <a:rPr lang="en-US" altLang="zh-TW" sz="2800" smtClean="0">
                <a:sym typeface="Symbol" pitchFamily="18" charset="2"/>
              </a:rPr>
              <a:t>= 2 </a:t>
            </a:r>
            <a:r>
              <a:rPr lang="zh-TW" altLang="en-US" sz="2800" smtClean="0">
                <a:sym typeface="Symbol" pitchFamily="18" charset="2"/>
              </a:rPr>
              <a:t>以及 </a:t>
            </a:r>
            <a:r>
              <a:rPr lang="en-US" altLang="zh-TW" sz="2800" i="1" smtClean="0">
                <a:sym typeface="Symbol" pitchFamily="18" charset="2"/>
              </a:rPr>
              <a:t>c </a:t>
            </a:r>
            <a:r>
              <a:rPr lang="en-US" altLang="zh-TW" sz="2800" smtClean="0">
                <a:sym typeface="Symbol" pitchFamily="18" charset="2"/>
              </a:rPr>
              <a:t>= max{1</a:t>
            </a:r>
            <a:r>
              <a:rPr lang="zh-TW" altLang="en-US" sz="2800" smtClean="0">
                <a:sym typeface="Symbol" pitchFamily="18" charset="2"/>
              </a:rPr>
              <a:t>， </a:t>
            </a:r>
            <a:r>
              <a:rPr lang="en-US" altLang="zh-TW" sz="2800" i="1" smtClean="0">
                <a:sym typeface="Symbol" pitchFamily="18" charset="2"/>
              </a:rPr>
              <a:t>T</a:t>
            </a:r>
            <a:r>
              <a:rPr lang="en-US" altLang="zh-TW" sz="2800" smtClean="0">
                <a:sym typeface="Symbol" pitchFamily="18" charset="2"/>
              </a:rPr>
              <a:t>(2)/(2 lg 2)} = 2 </a:t>
            </a:r>
            <a:r>
              <a:rPr lang="zh-TW" altLang="en-US" sz="2800" smtClean="0">
                <a:sym typeface="Symbol" pitchFamily="18" charset="2"/>
              </a:rPr>
              <a:t>讓 </a:t>
            </a:r>
            <a:r>
              <a:rPr lang="en-US" altLang="zh-TW" sz="2800" smtClean="0">
                <a:sym typeface="Symbol" pitchFamily="18" charset="2"/>
              </a:rPr>
              <a:t>basis </a:t>
            </a:r>
            <a:r>
              <a:rPr lang="zh-TW" altLang="en-US" sz="2800" smtClean="0">
                <a:sym typeface="Symbol" pitchFamily="18" charset="2"/>
              </a:rPr>
              <a:t>及 </a:t>
            </a:r>
            <a:r>
              <a:rPr lang="en-US" altLang="zh-TW" sz="2800" smtClean="0">
                <a:sym typeface="Symbol" pitchFamily="18" charset="2"/>
              </a:rPr>
              <a:t>induction </a:t>
            </a:r>
            <a:r>
              <a:rPr lang="zh-TW" altLang="en-US" sz="2800" smtClean="0">
                <a:sym typeface="Symbol" pitchFamily="18" charset="2"/>
              </a:rPr>
              <a:t>都成立。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2291"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D89EB75C-4E8A-41E4-BF6F-C79B1FA7C798}" type="slidenum">
              <a:rPr lang="en-US" altLang="zh-TW"/>
              <a:pPr eaLnBrk="1" hangingPunct="1"/>
              <a:t>6</a:t>
            </a:fld>
            <a:endParaRPr lang="en-US" altLang="zh-TW"/>
          </a:p>
        </p:txBody>
      </p:sp>
      <p:sp>
        <p:nvSpPr>
          <p:cNvPr id="12292" name="Rectangle 2"/>
          <p:cNvSpPr>
            <a:spLocks noGrp="1" noChangeArrowheads="1"/>
          </p:cNvSpPr>
          <p:nvPr>
            <p:ph type="body" idx="1"/>
          </p:nvPr>
        </p:nvSpPr>
        <p:spPr>
          <a:xfrm>
            <a:off x="457200" y="765175"/>
            <a:ext cx="8218488" cy="5360988"/>
          </a:xfrm>
        </p:spPr>
        <p:txBody>
          <a:bodyPr/>
          <a:lstStyle/>
          <a:p>
            <a:pPr eaLnBrk="1" hangingPunct="1">
              <a:buFontTx/>
              <a:buNone/>
            </a:pPr>
            <a:r>
              <a:rPr lang="en-US" altLang="zh-TW" b="1" smtClean="0">
                <a:solidFill>
                  <a:schemeClr val="accent2"/>
                </a:solidFill>
                <a:sym typeface="Symbol" pitchFamily="18" charset="2"/>
              </a:rPr>
              <a:t>Substitution Method</a:t>
            </a:r>
          </a:p>
          <a:p>
            <a:pPr eaLnBrk="1" hangingPunct="1">
              <a:buFontTx/>
              <a:buNone/>
            </a:pPr>
            <a:endParaRPr lang="en-US" altLang="zh-TW" smtClean="0">
              <a:sym typeface="Symbol" pitchFamily="18" charset="2"/>
            </a:endParaRPr>
          </a:p>
          <a:p>
            <a:pPr eaLnBrk="1" hangingPunct="1">
              <a:buFontTx/>
              <a:buNone/>
            </a:pPr>
            <a:r>
              <a:rPr lang="zh-TW" altLang="en-US" sz="2800" b="1" smtClean="0">
                <a:sym typeface="Symbol" pitchFamily="18" charset="2"/>
              </a:rPr>
              <a:t>步驟 </a:t>
            </a:r>
            <a:r>
              <a:rPr lang="en-US" altLang="zh-TW" sz="2800" b="1" smtClean="0">
                <a:sym typeface="Symbol" pitchFamily="18" charset="2"/>
              </a:rPr>
              <a:t>1.</a:t>
            </a:r>
            <a:r>
              <a:rPr lang="en-US" altLang="zh-TW" sz="2800" smtClean="0">
                <a:sym typeface="Symbol" pitchFamily="18" charset="2"/>
              </a:rPr>
              <a:t> </a:t>
            </a:r>
            <a:r>
              <a:rPr lang="zh-TW" altLang="en-US" sz="2800" smtClean="0">
                <a:sym typeface="Symbol" pitchFamily="18" charset="2"/>
              </a:rPr>
              <a:t>猜測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O</a:t>
            </a:r>
            <a:r>
              <a:rPr lang="en-US" altLang="zh-TW" sz="2800" smtClean="0">
                <a:sym typeface="Symbol" pitchFamily="18" charset="2"/>
              </a:rPr>
              <a:t>(</a:t>
            </a:r>
            <a:r>
              <a:rPr lang="en-US" altLang="zh-TW" sz="2800" i="1" smtClean="0">
                <a:sym typeface="Symbol" pitchFamily="18" charset="2"/>
              </a:rPr>
              <a:t>g</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a:t>
            </a:r>
            <a:endParaRPr lang="en-US" altLang="zh-TW" sz="2800" b="1" smtClean="0">
              <a:sym typeface="Symbol" pitchFamily="18" charset="2"/>
            </a:endParaRPr>
          </a:p>
          <a:p>
            <a:pPr eaLnBrk="1" hangingPunct="1">
              <a:buFontTx/>
              <a:buNone/>
            </a:pPr>
            <a:endParaRPr lang="en-US" altLang="zh-TW" sz="2800" b="1" smtClean="0">
              <a:sym typeface="Symbol" pitchFamily="18" charset="2"/>
            </a:endParaRPr>
          </a:p>
          <a:p>
            <a:pPr eaLnBrk="1" hangingPunct="1">
              <a:buFontTx/>
              <a:buNone/>
            </a:pPr>
            <a:r>
              <a:rPr lang="zh-TW" altLang="en-US" sz="2800" b="1" smtClean="0">
                <a:sym typeface="Symbol" pitchFamily="18" charset="2"/>
              </a:rPr>
              <a:t>步驟 </a:t>
            </a:r>
            <a:r>
              <a:rPr lang="en-US" altLang="zh-TW" sz="2800" b="1" smtClean="0">
                <a:sym typeface="Symbol" pitchFamily="18" charset="2"/>
              </a:rPr>
              <a:t>2.</a:t>
            </a:r>
            <a:r>
              <a:rPr lang="en-US" altLang="zh-TW" sz="2800" smtClean="0">
                <a:sym typeface="Symbol" pitchFamily="18" charset="2"/>
              </a:rPr>
              <a:t> </a:t>
            </a:r>
            <a:r>
              <a:rPr lang="zh-TW" altLang="en-US" sz="2800" smtClean="0">
                <a:sym typeface="Symbol" pitchFamily="18" charset="2"/>
              </a:rPr>
              <a:t>透過歸納法證明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O</a:t>
            </a:r>
            <a:r>
              <a:rPr lang="en-US" altLang="zh-TW" sz="2800" smtClean="0">
                <a:sym typeface="Symbol" pitchFamily="18" charset="2"/>
              </a:rPr>
              <a:t>(</a:t>
            </a:r>
            <a:r>
              <a:rPr lang="en-US" altLang="zh-TW" sz="2800" i="1" smtClean="0">
                <a:sym typeface="Symbol" pitchFamily="18" charset="2"/>
              </a:rPr>
              <a:t>g</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a:t>
            </a:r>
          </a:p>
          <a:p>
            <a:pPr eaLnBrk="1" hangingPunct="1">
              <a:buFontTx/>
              <a:buNone/>
            </a:pPr>
            <a:r>
              <a:rPr lang="en-US" altLang="zh-TW" sz="2800" smtClean="0">
                <a:sym typeface="Symbol" pitchFamily="18" charset="2"/>
              </a:rPr>
              <a:t>		</a:t>
            </a:r>
            <a:r>
              <a:rPr lang="zh-TW" altLang="en-US" sz="2800" smtClean="0">
                <a:sym typeface="Symbol" pitchFamily="18" charset="2"/>
              </a:rPr>
              <a:t>證明存在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使得</a:t>
            </a:r>
            <a:br>
              <a:rPr lang="zh-TW" altLang="en-US" sz="2800" smtClean="0">
                <a:sym typeface="Symbol" pitchFamily="18" charset="2"/>
              </a:rPr>
            </a:br>
            <a:r>
              <a:rPr lang="zh-TW" altLang="en-US" sz="2800" smtClean="0">
                <a:sym typeface="Symbol" pitchFamily="18" charset="2"/>
              </a:rPr>
              <a:t>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cg</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a:t>
            </a:r>
            <a:r>
              <a:rPr lang="zh-TW" altLang="en-US" sz="2800" smtClean="0">
                <a:sym typeface="Symbol" pitchFamily="18" charset="2"/>
              </a:rPr>
              <a:t>對於全部的 </a:t>
            </a:r>
            <a:r>
              <a:rPr lang="en-US" altLang="zh-TW" sz="2800" i="1" smtClean="0">
                <a:sym typeface="Symbol" pitchFamily="18" charset="2"/>
              </a:rPr>
              <a:t>n</a:t>
            </a:r>
            <a:r>
              <a:rPr lang="en-US" altLang="zh-TW" sz="2800" smtClean="0">
                <a:sym typeface="Symbol" pitchFamily="18" charset="2"/>
              </a:rPr>
              <a:t></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都成立</a:t>
            </a:r>
            <a:r>
              <a:rPr lang="en-US" altLang="zh-TW" sz="2800" smtClean="0">
                <a:sym typeface="Symbol" pitchFamily="18" charset="2"/>
              </a:rPr>
              <a:t>……(1)</a:t>
            </a:r>
          </a:p>
          <a:p>
            <a:pPr eaLnBrk="1" hangingPunct="1">
              <a:buFontTx/>
              <a:buNone/>
            </a:pPr>
            <a:endParaRPr lang="en-US" altLang="zh-TW" sz="2800" smtClean="0">
              <a:sym typeface="Symbol" pitchFamily="18" charset="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3315"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7C62136-C534-4C65-8C3D-C3C15B6BA816}" type="slidenum">
              <a:rPr lang="en-US" altLang="zh-TW"/>
              <a:pPr eaLnBrk="1" hangingPunct="1"/>
              <a:t>7</a:t>
            </a:fld>
            <a:endParaRPr lang="en-US" altLang="zh-TW"/>
          </a:p>
        </p:txBody>
      </p:sp>
      <p:sp>
        <p:nvSpPr>
          <p:cNvPr id="13316" name="Rectangle 2"/>
          <p:cNvSpPr>
            <a:spLocks noGrp="1" noChangeArrowheads="1"/>
          </p:cNvSpPr>
          <p:nvPr>
            <p:ph type="body" idx="1"/>
          </p:nvPr>
        </p:nvSpPr>
        <p:spPr>
          <a:xfrm>
            <a:off x="457200" y="765175"/>
            <a:ext cx="8218488" cy="5360988"/>
          </a:xfrm>
        </p:spPr>
        <p:txBody>
          <a:bodyPr/>
          <a:lstStyle/>
          <a:p>
            <a:pPr eaLnBrk="1" hangingPunct="1">
              <a:buFontTx/>
              <a:buNone/>
            </a:pPr>
            <a:r>
              <a:rPr lang="en-US" altLang="zh-TW" sz="2800" smtClean="0">
                <a:sym typeface="Symbol" pitchFamily="18" charset="2"/>
              </a:rPr>
              <a:t>		</a:t>
            </a:r>
            <a:r>
              <a:rPr lang="zh-TW" altLang="en-US" sz="2800" smtClean="0">
                <a:sym typeface="Symbol" pitchFamily="18" charset="2"/>
              </a:rPr>
              <a:t>如果我們已知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baseline="-25000" smtClean="0">
                <a:sym typeface="Symbol" pitchFamily="18" charset="2"/>
              </a:rPr>
              <a:t>0</a:t>
            </a:r>
            <a:r>
              <a:rPr lang="zh-TW" altLang="en-US" sz="2800" smtClean="0">
                <a:sym typeface="Symbol" pitchFamily="18" charset="2"/>
              </a:rPr>
              <a:t>，那麼我們就可以用歸	納法證明</a:t>
            </a:r>
            <a:r>
              <a:rPr lang="en-US" altLang="zh-TW" sz="2800" smtClean="0">
                <a:sym typeface="Symbol" pitchFamily="18" charset="2"/>
              </a:rPr>
              <a:t>(1)</a:t>
            </a:r>
          </a:p>
          <a:p>
            <a:pPr eaLnBrk="1" hangingPunct="1">
              <a:buFontTx/>
              <a:buNone/>
            </a:pPr>
            <a:r>
              <a:rPr lang="en-US" altLang="zh-TW" sz="2800" smtClean="0">
                <a:sym typeface="Symbol" pitchFamily="18" charset="2"/>
              </a:rPr>
              <a:t>		(a) Basis step: (1) </a:t>
            </a:r>
            <a:r>
              <a:rPr lang="zh-TW" altLang="en-US" sz="2800" smtClean="0">
                <a:sym typeface="Symbol" pitchFamily="18" charset="2"/>
              </a:rPr>
              <a:t>在 </a:t>
            </a:r>
            <a:r>
              <a:rPr lang="en-US" altLang="zh-TW" sz="2800" i="1" smtClean="0">
                <a:sym typeface="Symbol" pitchFamily="18" charset="2"/>
              </a:rPr>
              <a:t>n </a:t>
            </a:r>
            <a:r>
              <a:rPr lang="en-US" altLang="zh-TW" sz="2800" smtClean="0">
                <a:sym typeface="Symbol" pitchFamily="18" charset="2"/>
              </a:rPr>
              <a:t>=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時成立</a:t>
            </a:r>
          </a:p>
          <a:p>
            <a:pPr eaLnBrk="1" hangingPunct="1">
              <a:buFontTx/>
              <a:buNone/>
            </a:pPr>
            <a:r>
              <a:rPr lang="zh-TW" altLang="en-US" sz="2800" smtClean="0">
                <a:sym typeface="Symbol" pitchFamily="18" charset="2"/>
              </a:rPr>
              <a:t>		</a:t>
            </a:r>
            <a:r>
              <a:rPr lang="en-US" altLang="zh-TW" sz="2800" smtClean="0">
                <a:sym typeface="Symbol" pitchFamily="18" charset="2"/>
              </a:rPr>
              <a:t>(b) Induction step: (1) </a:t>
            </a:r>
            <a:r>
              <a:rPr lang="zh-TW" altLang="en-US" sz="2800" smtClean="0">
                <a:sym typeface="Symbol" pitchFamily="18" charset="2"/>
              </a:rPr>
              <a:t>在 </a:t>
            </a:r>
            <a:r>
              <a:rPr lang="en-US" altLang="zh-TW" sz="2800" i="1" smtClean="0">
                <a:sym typeface="Symbol" pitchFamily="18" charset="2"/>
              </a:rPr>
              <a:t>n </a:t>
            </a:r>
            <a:r>
              <a:rPr lang="en-US" altLang="zh-TW" sz="2800" smtClean="0">
                <a:sym typeface="Symbol" pitchFamily="18" charset="2"/>
              </a:rPr>
              <a:t>&gt;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時成立</a:t>
            </a:r>
          </a:p>
          <a:p>
            <a:pPr eaLnBrk="1" hangingPunct="1">
              <a:buFontTx/>
              <a:buNone/>
            </a:pPr>
            <a:endParaRPr lang="zh-TW" altLang="en-US" sz="2800" smtClean="0">
              <a:sym typeface="Symbol" pitchFamily="18" charset="2"/>
            </a:endParaRPr>
          </a:p>
          <a:p>
            <a:pPr eaLnBrk="1" hangingPunct="1">
              <a:buFontTx/>
              <a:buNone/>
            </a:pPr>
            <a:r>
              <a:rPr lang="zh-TW" altLang="en-US" sz="2800" smtClean="0">
                <a:sym typeface="Symbol" pitchFamily="18" charset="2"/>
              </a:rPr>
              <a:t>		如何找到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符合歸納法中的證明？</a:t>
            </a:r>
          </a:p>
          <a:p>
            <a:pPr eaLnBrk="1" hangingPunct="1">
              <a:buFontTx/>
              <a:buNone/>
            </a:pPr>
            <a:r>
              <a:rPr lang="zh-TW" altLang="en-US" sz="2800" smtClean="0">
                <a:sym typeface="Symbol" pitchFamily="18" charset="2"/>
              </a:rPr>
              <a:t>		</a:t>
            </a:r>
            <a:r>
              <a:rPr lang="en-US" altLang="zh-TW" sz="2800" smtClean="0">
                <a:sym typeface="Symbol" pitchFamily="18" charset="2"/>
              </a:rPr>
              <a:t>(i) </a:t>
            </a:r>
            <a:r>
              <a:rPr lang="zh-TW" altLang="en-US" sz="2800" smtClean="0">
                <a:sym typeface="Symbol" pitchFamily="18" charset="2"/>
              </a:rPr>
              <a:t>找到符合 </a:t>
            </a:r>
            <a:r>
              <a:rPr lang="en-US" altLang="zh-TW" sz="2800" smtClean="0">
                <a:sym typeface="Symbol" pitchFamily="18" charset="2"/>
              </a:rPr>
              <a:t>basis step </a:t>
            </a:r>
            <a:r>
              <a:rPr lang="zh-TW" altLang="en-US" sz="2800" smtClean="0">
                <a:sym typeface="Symbol" pitchFamily="18" charset="2"/>
              </a:rPr>
              <a:t>的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的條件</a:t>
            </a:r>
          </a:p>
          <a:p>
            <a:pPr eaLnBrk="1" hangingPunct="1">
              <a:buFontTx/>
              <a:buNone/>
            </a:pPr>
            <a:r>
              <a:rPr lang="zh-TW" altLang="en-US" sz="2800" smtClean="0">
                <a:sym typeface="Symbol" pitchFamily="18" charset="2"/>
              </a:rPr>
              <a:t>		</a:t>
            </a:r>
            <a:r>
              <a:rPr lang="en-US" altLang="zh-TW" sz="2800" smtClean="0">
                <a:sym typeface="Symbol" pitchFamily="18" charset="2"/>
              </a:rPr>
              <a:t>(ii) </a:t>
            </a:r>
            <a:r>
              <a:rPr lang="zh-TW" altLang="en-US" sz="2800" smtClean="0">
                <a:sym typeface="Symbol" pitchFamily="18" charset="2"/>
              </a:rPr>
              <a:t>找到符合 </a:t>
            </a:r>
            <a:r>
              <a:rPr lang="en-US" altLang="zh-TW" sz="2800" smtClean="0">
                <a:sym typeface="Symbol" pitchFamily="18" charset="2"/>
              </a:rPr>
              <a:t>induction step </a:t>
            </a:r>
            <a:r>
              <a:rPr lang="zh-TW" altLang="en-US" sz="2800" smtClean="0">
                <a:sym typeface="Symbol" pitchFamily="18" charset="2"/>
              </a:rPr>
              <a:t>的 </a:t>
            </a:r>
            <a:r>
              <a:rPr lang="en-US" altLang="zh-TW" sz="2800" i="1" smtClean="0">
                <a:sym typeface="Symbol" pitchFamily="18" charset="2"/>
              </a:rPr>
              <a:t>c</a:t>
            </a:r>
            <a:r>
              <a:rPr lang="en-US" altLang="zh-TW" sz="2800" smtClean="0">
                <a:sym typeface="Symbol" pitchFamily="18" charset="2"/>
              </a:rPr>
              <a:t> </a:t>
            </a:r>
            <a:r>
              <a:rPr lang="zh-TW" altLang="en-US" sz="2800" smtClean="0">
                <a:sym typeface="Symbol" pitchFamily="18" charset="2"/>
              </a:rPr>
              <a:t>和 </a:t>
            </a:r>
            <a:r>
              <a:rPr lang="en-US" altLang="zh-TW" sz="2800" i="1" smtClean="0">
                <a:sym typeface="Symbol" pitchFamily="18" charset="2"/>
              </a:rPr>
              <a:t>n</a:t>
            </a:r>
            <a:r>
              <a:rPr lang="en-US" altLang="zh-TW" sz="2800" baseline="-25000" smtClean="0">
                <a:sym typeface="Symbol" pitchFamily="18" charset="2"/>
              </a:rPr>
              <a:t>0</a:t>
            </a:r>
            <a:r>
              <a:rPr lang="en-US" altLang="zh-TW" sz="2800" smtClean="0">
                <a:sym typeface="Symbol" pitchFamily="18" charset="2"/>
              </a:rPr>
              <a:t> </a:t>
            </a:r>
            <a:r>
              <a:rPr lang="zh-TW" altLang="en-US" sz="2800" smtClean="0">
                <a:sym typeface="Symbol" pitchFamily="18" charset="2"/>
              </a:rPr>
              <a:t>的條件</a:t>
            </a:r>
          </a:p>
          <a:p>
            <a:pPr eaLnBrk="1" hangingPunct="1">
              <a:buFontTx/>
              <a:buNone/>
            </a:pPr>
            <a:r>
              <a:rPr lang="zh-TW" altLang="en-US" sz="2800" smtClean="0">
                <a:sym typeface="Symbol" pitchFamily="18" charset="2"/>
              </a:rPr>
              <a:t>		</a:t>
            </a:r>
            <a:r>
              <a:rPr lang="en-US" altLang="zh-TW" sz="2800" smtClean="0">
                <a:sym typeface="Symbol" pitchFamily="18" charset="2"/>
              </a:rPr>
              <a:t>(iii) </a:t>
            </a:r>
            <a:r>
              <a:rPr lang="zh-TW" altLang="en-US" sz="2800" smtClean="0">
                <a:sym typeface="Symbol" pitchFamily="18" charset="2"/>
              </a:rPr>
              <a:t>綜合 </a:t>
            </a:r>
            <a:r>
              <a:rPr lang="en-US" altLang="zh-TW" sz="2800" smtClean="0">
                <a:sym typeface="Symbol" pitchFamily="18" charset="2"/>
              </a:rPr>
              <a:t>(i) </a:t>
            </a:r>
            <a:r>
              <a:rPr lang="zh-TW" altLang="en-US" sz="2800" smtClean="0">
                <a:sym typeface="Symbol" pitchFamily="18" charset="2"/>
              </a:rPr>
              <a:t>和 </a:t>
            </a:r>
            <a:r>
              <a:rPr lang="en-US" altLang="zh-TW" sz="2800" smtClean="0">
                <a:sym typeface="Symbol" pitchFamily="18" charset="2"/>
              </a:rPr>
              <a:t>(ii) </a:t>
            </a:r>
            <a:r>
              <a:rPr lang="zh-TW" altLang="en-US" sz="2800" smtClean="0">
                <a:sym typeface="Symbol" pitchFamily="18" charset="2"/>
              </a:rPr>
              <a:t>的條件</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433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26B10B3C-B3D9-492C-8940-C38C2D6C8C56}" type="slidenum">
              <a:rPr lang="en-US" altLang="zh-TW"/>
              <a:pPr eaLnBrk="1" hangingPunct="1"/>
              <a:t>8</a:t>
            </a:fld>
            <a:endParaRPr lang="en-US" altLang="zh-TW"/>
          </a:p>
        </p:txBody>
      </p:sp>
      <p:sp>
        <p:nvSpPr>
          <p:cNvPr id="14340" name="Rectangle 3"/>
          <p:cNvSpPr>
            <a:spLocks noGrp="1" noChangeArrowheads="1"/>
          </p:cNvSpPr>
          <p:nvPr>
            <p:ph type="body" idx="1"/>
          </p:nvPr>
        </p:nvSpPr>
        <p:spPr>
          <a:xfrm>
            <a:off x="457200" y="515938"/>
            <a:ext cx="8218488" cy="5576887"/>
          </a:xfrm>
        </p:spPr>
        <p:txBody>
          <a:bodyPr/>
          <a:lstStyle/>
          <a:p>
            <a:pPr eaLnBrk="1" hangingPunct="1">
              <a:buFontTx/>
              <a:buNone/>
            </a:pPr>
            <a:endParaRPr lang="en-US" altLang="zh-TW" smtClean="0">
              <a:sym typeface="Symbol" pitchFamily="18" charset="2"/>
            </a:endParaRPr>
          </a:p>
          <a:p>
            <a:pPr eaLnBrk="1" hangingPunct="1">
              <a:buFontTx/>
              <a:buNone/>
            </a:pPr>
            <a:r>
              <a:rPr lang="en-US" altLang="zh-TW" b="1" i="1" smtClean="0">
                <a:solidFill>
                  <a:schemeClr val="accent2"/>
                </a:solidFill>
                <a:sym typeface="Symbol" pitchFamily="18" charset="2"/>
              </a:rPr>
              <a:t>Subtleties</a:t>
            </a:r>
            <a:r>
              <a:rPr lang="en-US" altLang="zh-TW" smtClean="0">
                <a:sym typeface="Symbol" pitchFamily="18" charset="2"/>
              </a:rPr>
              <a:t>:</a:t>
            </a:r>
          </a:p>
          <a:p>
            <a:pPr eaLnBrk="1" hangingPunct="1">
              <a:buFontTx/>
              <a:buNone/>
            </a:pPr>
            <a:r>
              <a:rPr lang="en-US" altLang="zh-TW" smtClean="0">
                <a:sym typeface="Symbol" pitchFamily="18" charset="2"/>
              </a:rPr>
              <a:t>(</a:t>
            </a:r>
            <a:r>
              <a:rPr lang="zh-TW" altLang="en-US" smtClean="0">
                <a:sym typeface="Symbol" pitchFamily="18" charset="2"/>
              </a:rPr>
              <a:t>修改假設：減一個低次方項</a:t>
            </a:r>
            <a:r>
              <a:rPr lang="en-US" altLang="zh-TW" smtClean="0">
                <a:sym typeface="Symbol" pitchFamily="18" charset="2"/>
              </a:rPr>
              <a:t>)</a:t>
            </a:r>
          </a:p>
          <a:p>
            <a:pPr eaLnBrk="1" hangingPunct="1">
              <a:buFontTx/>
              <a:buNone/>
            </a:pPr>
            <a:endParaRPr lang="en-US" altLang="zh-TW" smtClean="0">
              <a:sym typeface="Symbol" pitchFamily="18" charset="2"/>
            </a:endParaRPr>
          </a:p>
          <a:p>
            <a:pPr eaLnBrk="1" hangingPunct="1">
              <a:buFontTx/>
              <a:buNone/>
            </a:pPr>
            <a:r>
              <a:rPr lang="zh-TW" altLang="en-US" sz="2800" smtClean="0">
                <a:sym typeface="Symbol" pitchFamily="18" charset="2"/>
              </a:rPr>
              <a:t>範例</a:t>
            </a:r>
            <a:r>
              <a:rPr lang="en-US" altLang="zh-TW" sz="2800" smtClean="0">
                <a:sym typeface="Symbol" pitchFamily="18" charset="2"/>
              </a:rPr>
              <a:t>: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/2)+1	(</a:t>
            </a:r>
            <a:r>
              <a:rPr lang="en-US" altLang="zh-TW" sz="2800" i="1" smtClean="0">
                <a:sym typeface="Symbol" pitchFamily="18" charset="2"/>
              </a:rPr>
              <a:t>T</a:t>
            </a:r>
            <a:r>
              <a:rPr lang="en-US" altLang="zh-TW" sz="2800" smtClean="0">
                <a:sym typeface="Symbol" pitchFamily="18" charset="2"/>
              </a:rPr>
              <a:t>(1) = 1)</a:t>
            </a:r>
          </a:p>
          <a:p>
            <a:pPr eaLnBrk="1" hangingPunct="1">
              <a:buFontTx/>
              <a:buNone/>
            </a:pPr>
            <a:r>
              <a:rPr lang="zh-TW" altLang="en-US" sz="2800" smtClean="0">
                <a:sym typeface="Symbol" pitchFamily="18" charset="2"/>
              </a:rPr>
              <a:t>猜測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O</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頁尾版面配置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r>
              <a:rPr lang="en-US" altLang="zh-TW"/>
              <a:t>Recurrences</a:t>
            </a:r>
          </a:p>
        </p:txBody>
      </p:sp>
      <p:sp>
        <p:nvSpPr>
          <p:cNvPr id="15363"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itchFamily="18" charset="0"/>
                <a:ea typeface="標楷體" pitchFamily="65" charset="-120"/>
              </a:defRPr>
            </a:lvl1pPr>
            <a:lvl2pPr marL="742950" indent="-285750" eaLnBrk="0" hangingPunct="0">
              <a:defRPr kumimoji="1">
                <a:solidFill>
                  <a:schemeClr val="tx1"/>
                </a:solidFill>
                <a:latin typeface="Times New Roman" pitchFamily="18" charset="0"/>
                <a:ea typeface="標楷體" pitchFamily="65" charset="-120"/>
              </a:defRPr>
            </a:lvl2pPr>
            <a:lvl3pPr marL="1143000" indent="-228600" eaLnBrk="0" hangingPunct="0">
              <a:defRPr kumimoji="1">
                <a:solidFill>
                  <a:schemeClr val="tx1"/>
                </a:solidFill>
                <a:latin typeface="Times New Roman" pitchFamily="18" charset="0"/>
                <a:ea typeface="標楷體" pitchFamily="65" charset="-120"/>
              </a:defRPr>
            </a:lvl3pPr>
            <a:lvl4pPr marL="1600200" indent="-228600" eaLnBrk="0" hangingPunct="0">
              <a:defRPr kumimoji="1">
                <a:solidFill>
                  <a:schemeClr val="tx1"/>
                </a:solidFill>
                <a:latin typeface="Times New Roman" pitchFamily="18" charset="0"/>
                <a:ea typeface="標楷體" pitchFamily="65" charset="-120"/>
              </a:defRPr>
            </a:lvl4pPr>
            <a:lvl5pPr marL="2057400" indent="-228600" eaLnBrk="0" hangingPunct="0">
              <a:defRPr kumimoji="1">
                <a:solidFill>
                  <a:schemeClr val="tx1"/>
                </a:solidFill>
                <a:latin typeface="Times New Roman" pitchFamily="18" charset="0"/>
                <a:ea typeface="標楷體" pitchFamily="65" charset="-120"/>
              </a:defRPr>
            </a:lvl5pPr>
            <a:lvl6pPr marL="25146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6pPr>
            <a:lvl7pPr marL="29718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7pPr>
            <a:lvl8pPr marL="34290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8pPr>
            <a:lvl9pPr marL="3886200" indent="-228600" eaLnBrk="0" fontAlgn="base" hangingPunct="0">
              <a:spcBef>
                <a:spcPct val="0"/>
              </a:spcBef>
              <a:spcAft>
                <a:spcPct val="0"/>
              </a:spcAft>
              <a:defRPr kumimoji="1">
                <a:solidFill>
                  <a:schemeClr val="tx1"/>
                </a:solidFill>
                <a:latin typeface="Times New Roman" pitchFamily="18" charset="0"/>
                <a:ea typeface="標楷體" pitchFamily="65" charset="-120"/>
              </a:defRPr>
            </a:lvl9pPr>
          </a:lstStyle>
          <a:p>
            <a:pPr eaLnBrk="1" hangingPunct="1"/>
            <a:fld id="{E9199F0B-CAF5-4DCC-939E-BFD9A29B584A}" type="slidenum">
              <a:rPr lang="en-US" altLang="zh-TW"/>
              <a:pPr eaLnBrk="1" hangingPunct="1"/>
              <a:t>9</a:t>
            </a:fld>
            <a:endParaRPr lang="en-US" altLang="zh-TW"/>
          </a:p>
        </p:txBody>
      </p:sp>
      <p:sp>
        <p:nvSpPr>
          <p:cNvPr id="15364" name="Rectangle 3"/>
          <p:cNvSpPr>
            <a:spLocks noGrp="1" noChangeArrowheads="1"/>
          </p:cNvSpPr>
          <p:nvPr>
            <p:ph type="body" idx="1"/>
          </p:nvPr>
        </p:nvSpPr>
        <p:spPr>
          <a:xfrm>
            <a:off x="468313" y="476250"/>
            <a:ext cx="8220075" cy="5832475"/>
          </a:xfrm>
          <a:noFill/>
        </p:spPr>
        <p:txBody>
          <a:bodyPr/>
          <a:lstStyle/>
          <a:p>
            <a:pPr eaLnBrk="1" hangingPunct="1">
              <a:lnSpc>
                <a:spcPct val="90000"/>
              </a:lnSpc>
              <a:buClr>
                <a:schemeClr val="tx1"/>
              </a:buClr>
              <a:buFontTx/>
              <a:buNone/>
            </a:pPr>
            <a:r>
              <a:rPr lang="zh-TW" altLang="en-US" sz="2800" b="1" smtClean="0">
                <a:cs typeface="Times New Roman" pitchFamily="18" charset="0"/>
              </a:rPr>
              <a:t>試著證明 </a:t>
            </a:r>
            <a:r>
              <a:rPr lang="en-US" altLang="zh-TW" sz="2800" b="1" i="1" smtClean="0">
                <a:cs typeface="Times New Roman" pitchFamily="18" charset="0"/>
              </a:rPr>
              <a:t>T</a:t>
            </a:r>
            <a:r>
              <a:rPr lang="en-US" altLang="zh-TW" sz="2800" b="1" smtClean="0">
                <a:cs typeface="Times New Roman" pitchFamily="18" charset="0"/>
              </a:rPr>
              <a:t>(</a:t>
            </a:r>
            <a:r>
              <a:rPr lang="en-US" altLang="zh-TW" sz="2800" b="1" i="1" smtClean="0">
                <a:cs typeface="Times New Roman" pitchFamily="18" charset="0"/>
              </a:rPr>
              <a:t>n</a:t>
            </a:r>
            <a:r>
              <a:rPr lang="en-US" altLang="zh-TW" sz="2800" b="1" smtClean="0">
                <a:cs typeface="Times New Roman" pitchFamily="18" charset="0"/>
              </a:rPr>
              <a:t>) </a:t>
            </a:r>
            <a:r>
              <a:rPr lang="en-US" altLang="zh-TW" sz="2800" b="1" smtClean="0">
                <a:cs typeface="Times New Roman" pitchFamily="18" charset="0"/>
                <a:sym typeface="Symbol" pitchFamily="18" charset="2"/>
              </a:rPr>
              <a:t> </a:t>
            </a:r>
            <a:r>
              <a:rPr lang="en-US" altLang="zh-TW" sz="2800" b="1" i="1" smtClean="0">
                <a:cs typeface="Times New Roman" pitchFamily="18" charset="0"/>
                <a:sym typeface="Symbol" pitchFamily="18" charset="2"/>
              </a:rPr>
              <a:t>cn</a:t>
            </a:r>
          </a:p>
          <a:p>
            <a:pPr eaLnBrk="1" hangingPunct="1">
              <a:lnSpc>
                <a:spcPct val="90000"/>
              </a:lnSpc>
              <a:buClr>
                <a:schemeClr val="tx1"/>
              </a:buClr>
              <a:buFontTx/>
              <a:buNone/>
            </a:pPr>
            <a:r>
              <a:rPr lang="en-US" altLang="zh-TW" sz="2800" smtClean="0">
                <a:cs typeface="Times New Roman" pitchFamily="18" charset="0"/>
                <a:sym typeface="Symbol" pitchFamily="18" charset="2"/>
              </a:rPr>
              <a:t>Basis: ok!</a:t>
            </a:r>
          </a:p>
          <a:p>
            <a:pPr eaLnBrk="1" hangingPunct="1">
              <a:lnSpc>
                <a:spcPct val="90000"/>
              </a:lnSpc>
              <a:buFontTx/>
              <a:buNone/>
            </a:pPr>
            <a:r>
              <a:rPr lang="en-US" altLang="zh-TW" sz="2800" smtClean="0">
                <a:cs typeface="Times New Roman" pitchFamily="18" charset="0"/>
                <a:sym typeface="Symbol" pitchFamily="18" charset="2"/>
              </a:rPr>
              <a:t>Induction: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 +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 + 1</a:t>
            </a:r>
          </a:p>
          <a:p>
            <a:pPr eaLnBrk="1" hangingPunct="1">
              <a:lnSpc>
                <a:spcPct val="90000"/>
              </a:lnSpc>
              <a:buFontTx/>
              <a:buNone/>
            </a:pPr>
            <a:r>
              <a:rPr lang="en-US" altLang="zh-TW" sz="2800" smtClean="0">
                <a:sym typeface="Symbol" pitchFamily="18" charset="2"/>
              </a:rPr>
              <a:t>			     	  </a:t>
            </a:r>
            <a:r>
              <a:rPr lang="en-US" altLang="zh-TW" sz="2800" i="1" smtClean="0">
                <a:sym typeface="Symbol" pitchFamily="18" charset="2"/>
              </a:rPr>
              <a:t>c</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 + </a:t>
            </a:r>
            <a:r>
              <a:rPr lang="en-US" altLang="zh-TW" sz="2800" i="1" smtClean="0">
                <a:sym typeface="Symbol" pitchFamily="18" charset="2"/>
              </a:rPr>
              <a:t>n</a:t>
            </a:r>
            <a:r>
              <a:rPr lang="en-US" altLang="zh-TW" sz="2800" smtClean="0">
                <a:sym typeface="Symbol" pitchFamily="18" charset="2"/>
              </a:rPr>
              <a:t>/2) + 1</a:t>
            </a:r>
          </a:p>
          <a:p>
            <a:pPr eaLnBrk="1" hangingPunct="1">
              <a:lnSpc>
                <a:spcPct val="90000"/>
              </a:lnSpc>
              <a:buFontTx/>
              <a:buNone/>
            </a:pP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+ 1</a:t>
            </a:r>
          </a:p>
          <a:p>
            <a:pPr algn="ctr" eaLnBrk="1" hangingPunct="1">
              <a:lnSpc>
                <a:spcPct val="90000"/>
              </a:lnSpc>
              <a:buFontTx/>
              <a:buNone/>
            </a:pPr>
            <a:r>
              <a:rPr lang="zh-TW" altLang="en-US" sz="2800" b="1" smtClean="0">
                <a:sym typeface="Symbol" pitchFamily="18" charset="2"/>
              </a:rPr>
              <a:t>無法證明 </a:t>
            </a:r>
            <a:r>
              <a:rPr lang="en-US" altLang="zh-TW" sz="2800" b="1" i="1" smtClean="0">
                <a:sym typeface="Symbol" pitchFamily="18" charset="2"/>
              </a:rPr>
              <a:t>T</a:t>
            </a:r>
            <a:r>
              <a:rPr lang="en-US" altLang="zh-TW" sz="2800" b="1" smtClean="0">
                <a:sym typeface="Symbol" pitchFamily="18" charset="2"/>
              </a:rPr>
              <a:t>(</a:t>
            </a:r>
            <a:r>
              <a:rPr lang="en-US" altLang="zh-TW" sz="2800" b="1" i="1" smtClean="0">
                <a:sym typeface="Symbol" pitchFamily="18" charset="2"/>
              </a:rPr>
              <a:t>n</a:t>
            </a:r>
            <a:r>
              <a:rPr lang="en-US" altLang="zh-TW" sz="2800" b="1" smtClean="0">
                <a:sym typeface="Symbol" pitchFamily="18" charset="2"/>
              </a:rPr>
              <a:t>)</a:t>
            </a:r>
            <a:r>
              <a:rPr lang="en-US" altLang="zh-TW" sz="2800" b="1" i="1" smtClean="0">
                <a:sym typeface="Symbol" pitchFamily="18" charset="2"/>
              </a:rPr>
              <a:t>cn</a:t>
            </a:r>
            <a:r>
              <a:rPr lang="en-US" altLang="zh-TW" sz="2800" b="1" smtClean="0">
                <a:sym typeface="Symbol" pitchFamily="18" charset="2"/>
              </a:rPr>
              <a:t> !!!!</a:t>
            </a:r>
          </a:p>
          <a:p>
            <a:pPr eaLnBrk="1" hangingPunct="1">
              <a:lnSpc>
                <a:spcPct val="90000"/>
              </a:lnSpc>
              <a:buFontTx/>
              <a:buNone/>
            </a:pPr>
            <a:endParaRPr lang="en-US" altLang="zh-TW" sz="2800" b="1" smtClean="0">
              <a:sym typeface="Symbol" pitchFamily="18" charset="2"/>
            </a:endParaRPr>
          </a:p>
          <a:p>
            <a:pPr eaLnBrk="1" hangingPunct="1">
              <a:lnSpc>
                <a:spcPct val="90000"/>
              </a:lnSpc>
              <a:buFontTx/>
              <a:buNone/>
            </a:pPr>
            <a:r>
              <a:rPr lang="zh-TW" altLang="en-US" sz="2800" b="1" smtClean="0">
                <a:sym typeface="Symbol" pitchFamily="18" charset="2"/>
              </a:rPr>
              <a:t>試著證明 </a:t>
            </a:r>
            <a:r>
              <a:rPr lang="en-US" altLang="zh-TW" sz="2800" b="1" i="1" smtClean="0">
                <a:sym typeface="Symbol" pitchFamily="18" charset="2"/>
              </a:rPr>
              <a:t>T</a:t>
            </a:r>
            <a:r>
              <a:rPr lang="en-US" altLang="zh-TW" sz="2800" b="1" smtClean="0">
                <a:sym typeface="Symbol" pitchFamily="18" charset="2"/>
              </a:rPr>
              <a:t>(</a:t>
            </a:r>
            <a:r>
              <a:rPr lang="en-US" altLang="zh-TW" sz="2800" b="1" i="1" smtClean="0">
                <a:sym typeface="Symbol" pitchFamily="18" charset="2"/>
              </a:rPr>
              <a:t>n</a:t>
            </a:r>
            <a:r>
              <a:rPr lang="en-US" altLang="zh-TW" sz="2800" b="1" smtClean="0">
                <a:sym typeface="Symbol" pitchFamily="18" charset="2"/>
              </a:rPr>
              <a:t>)  </a:t>
            </a:r>
            <a:r>
              <a:rPr lang="en-US" altLang="zh-TW" sz="2800" b="1" i="1" smtClean="0">
                <a:sym typeface="Symbol" pitchFamily="18" charset="2"/>
              </a:rPr>
              <a:t>cn</a:t>
            </a:r>
            <a:r>
              <a:rPr lang="en-US" altLang="zh-TW" sz="2800" b="1" smtClean="0">
                <a:sym typeface="Symbol" pitchFamily="18" charset="2"/>
              </a:rPr>
              <a:t> – </a:t>
            </a:r>
            <a:r>
              <a:rPr lang="en-US" altLang="zh-TW" sz="2800" b="1" i="1" smtClean="0">
                <a:sym typeface="Symbol" pitchFamily="18" charset="2"/>
              </a:rPr>
              <a:t>b</a:t>
            </a:r>
          </a:p>
          <a:p>
            <a:pPr eaLnBrk="1" hangingPunct="1">
              <a:lnSpc>
                <a:spcPct val="90000"/>
              </a:lnSpc>
              <a:buFontTx/>
              <a:buNone/>
            </a:pPr>
            <a:r>
              <a:rPr lang="en-US" altLang="zh-TW" sz="2800" smtClean="0">
                <a:sym typeface="Symbol" pitchFamily="18" charset="2"/>
              </a:rPr>
              <a:t>Induction: 	</a:t>
            </a:r>
            <a:r>
              <a:rPr lang="en-US" altLang="zh-TW" sz="2800" i="1" smtClean="0">
                <a:sym typeface="Symbol" pitchFamily="18" charset="2"/>
              </a:rPr>
              <a:t>T</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	  (</a:t>
            </a:r>
            <a:r>
              <a:rPr lang="en-US" altLang="zh-TW" sz="2800" i="1" smtClean="0">
                <a:sym typeface="Symbol" pitchFamily="18" charset="2"/>
              </a:rPr>
              <a:t>c</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a:t>
            </a:r>
            <a:r>
              <a:rPr lang="en-US" altLang="zh-TW" sz="2800" i="1" smtClean="0">
                <a:sym typeface="Symbol" pitchFamily="18" charset="2"/>
              </a:rPr>
              <a:t>b</a:t>
            </a:r>
            <a:r>
              <a:rPr lang="en-US" altLang="zh-TW" sz="2800" smtClean="0">
                <a:sym typeface="Symbol" pitchFamily="18" charset="2"/>
              </a:rPr>
              <a:t>) + (</a:t>
            </a:r>
            <a:r>
              <a:rPr lang="en-US" altLang="zh-TW" sz="2800" i="1" smtClean="0">
                <a:sym typeface="Symbol" pitchFamily="18" charset="2"/>
              </a:rPr>
              <a:t>c</a:t>
            </a:r>
            <a:r>
              <a:rPr lang="en-US" altLang="zh-TW" sz="2800" smtClean="0">
                <a:sym typeface="Symbol" pitchFamily="18" charset="2"/>
              </a:rPr>
              <a:t></a:t>
            </a:r>
            <a:r>
              <a:rPr lang="en-US" altLang="zh-TW" sz="2800" i="1" smtClean="0">
                <a:sym typeface="Symbol" pitchFamily="18" charset="2"/>
              </a:rPr>
              <a:t>n</a:t>
            </a:r>
            <a:r>
              <a:rPr lang="en-US" altLang="zh-TW" sz="2800" smtClean="0">
                <a:sym typeface="Symbol" pitchFamily="18" charset="2"/>
              </a:rPr>
              <a:t>/2-</a:t>
            </a:r>
            <a:r>
              <a:rPr lang="en-US" altLang="zh-TW" sz="2800" i="1" smtClean="0">
                <a:sym typeface="Symbol" pitchFamily="18" charset="2"/>
              </a:rPr>
              <a:t>b</a:t>
            </a:r>
            <a:r>
              <a:rPr lang="en-US" altLang="zh-TW" sz="2800" smtClean="0">
                <a:sym typeface="Symbol" pitchFamily="18" charset="2"/>
              </a:rPr>
              <a:t>) + 1</a:t>
            </a:r>
          </a:p>
          <a:p>
            <a:pPr eaLnBrk="1" hangingPunct="1">
              <a:lnSpc>
                <a:spcPct val="90000"/>
              </a:lnSpc>
              <a:buFontTx/>
              <a:buNone/>
            </a:pP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 2</a:t>
            </a:r>
            <a:r>
              <a:rPr lang="en-US" altLang="zh-TW" sz="2800" i="1" smtClean="0">
                <a:sym typeface="Symbol" pitchFamily="18" charset="2"/>
              </a:rPr>
              <a:t>b</a:t>
            </a:r>
            <a:r>
              <a:rPr lang="en-US" altLang="zh-TW" sz="2800" smtClean="0">
                <a:sym typeface="Symbol" pitchFamily="18" charset="2"/>
              </a:rPr>
              <a:t> + 1</a:t>
            </a:r>
          </a:p>
          <a:p>
            <a:pPr eaLnBrk="1" hangingPunct="1">
              <a:lnSpc>
                <a:spcPct val="90000"/>
              </a:lnSpc>
              <a:buFontTx/>
              <a:buNone/>
            </a:pPr>
            <a:r>
              <a:rPr lang="en-US" altLang="zh-TW" sz="2800" smtClean="0">
                <a:sym typeface="Symbol" pitchFamily="18" charset="2"/>
              </a:rPr>
              <a:t>				  </a:t>
            </a:r>
            <a:r>
              <a:rPr lang="en-US" altLang="zh-TW" sz="2800" i="1" smtClean="0">
                <a:sym typeface="Symbol" pitchFamily="18" charset="2"/>
              </a:rPr>
              <a:t>cn</a:t>
            </a:r>
            <a:r>
              <a:rPr lang="en-US" altLang="zh-TW" sz="2800" smtClean="0">
                <a:sym typeface="Symbol" pitchFamily="18" charset="2"/>
              </a:rPr>
              <a:t> – </a:t>
            </a:r>
            <a:r>
              <a:rPr lang="en-US" altLang="zh-TW" sz="2800" i="1" smtClean="0">
                <a:sym typeface="Symbol" pitchFamily="18" charset="2"/>
              </a:rPr>
              <a:t>b</a:t>
            </a:r>
            <a:r>
              <a:rPr lang="zh-TW" altLang="en-US" sz="2800" smtClean="0">
                <a:sym typeface="Symbol" pitchFamily="18" charset="2"/>
              </a:rPr>
              <a:t>，</a:t>
            </a:r>
          </a:p>
          <a:p>
            <a:pPr eaLnBrk="1" hangingPunct="1">
              <a:lnSpc>
                <a:spcPct val="90000"/>
              </a:lnSpc>
              <a:buFontTx/>
              <a:buNone/>
            </a:pPr>
            <a:r>
              <a:rPr lang="zh-TW" altLang="en-US" sz="2800" smtClean="0">
                <a:sym typeface="Symbol" pitchFamily="18" charset="2"/>
              </a:rPr>
              <a:t>最後一步對於任意大於等於 </a:t>
            </a:r>
            <a:r>
              <a:rPr lang="en-US" altLang="zh-TW" sz="2800" smtClean="0">
                <a:sym typeface="Symbol" pitchFamily="18" charset="2"/>
              </a:rPr>
              <a:t>1 </a:t>
            </a:r>
            <a:r>
              <a:rPr lang="zh-TW" altLang="en-US" sz="2800" smtClean="0">
                <a:sym typeface="Symbol" pitchFamily="18" charset="2"/>
              </a:rPr>
              <a:t>的常數 </a:t>
            </a:r>
            <a:r>
              <a:rPr lang="en-US" altLang="zh-TW" sz="2800" i="1" smtClean="0">
                <a:sym typeface="Symbol" pitchFamily="18" charset="2"/>
              </a:rPr>
              <a:t>b</a:t>
            </a:r>
            <a:r>
              <a:rPr lang="en-US" altLang="zh-TW" sz="2800" smtClean="0">
                <a:sym typeface="Symbol" pitchFamily="18" charset="2"/>
              </a:rPr>
              <a:t> </a:t>
            </a:r>
            <a:r>
              <a:rPr lang="zh-TW" altLang="en-US" sz="2800" smtClean="0">
                <a:sym typeface="Symbol" pitchFamily="18" charset="2"/>
              </a:rPr>
              <a:t>都成立</a:t>
            </a:r>
            <a:endParaRPr lang="zh-TW" altLang="en-US" smtClean="0">
              <a:sym typeface="Symbol" pitchFamily="18" charset="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1788</TotalTime>
  <Words>1081</Words>
  <Application>Microsoft Office PowerPoint</Application>
  <PresentationFormat>如螢幕大小 (4:3)</PresentationFormat>
  <Paragraphs>254</Paragraphs>
  <Slides>23</Slides>
  <Notes>19</Notes>
  <HiddenSlides>0</HiddenSlides>
  <MMClips>0</MMClips>
  <ScaleCrop>false</ScaleCrop>
  <HeadingPairs>
    <vt:vector size="8" baseType="variant">
      <vt:variant>
        <vt:lpstr>使用字型</vt:lpstr>
      </vt:variant>
      <vt:variant>
        <vt:i4>4</vt:i4>
      </vt:variant>
      <vt:variant>
        <vt:lpstr>佈景主題</vt:lpstr>
      </vt:variant>
      <vt:variant>
        <vt:i4>1</vt:i4>
      </vt:variant>
      <vt:variant>
        <vt:lpstr>內嵌 OLE 伺服程式</vt:lpstr>
      </vt:variant>
      <vt:variant>
        <vt:i4>1</vt:i4>
      </vt:variant>
      <vt:variant>
        <vt:lpstr>投影片標題</vt:lpstr>
      </vt:variant>
      <vt:variant>
        <vt:i4>23</vt:i4>
      </vt:variant>
    </vt:vector>
  </HeadingPairs>
  <TitlesOfParts>
    <vt:vector size="29" baseType="lpstr">
      <vt:lpstr>標楷體</vt:lpstr>
      <vt:lpstr>Courier New</vt:lpstr>
      <vt:lpstr>Symbol</vt:lpstr>
      <vt:lpstr>Times New Roman</vt:lpstr>
      <vt:lpstr>預設簡報設計</vt:lpstr>
      <vt:lpstr>方程式</vt:lpstr>
      <vt:lpstr>Recurrences</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Exercises</vt:lpstr>
      <vt:lpstr>Exercises</vt:lpstr>
      <vt:lpstr>PowerPoint 簡報</vt:lpstr>
      <vt:lpstr>Exercises</vt:lpstr>
      <vt:lpstr>PowerPoint 簡報</vt:lpstr>
    </vt:vector>
  </TitlesOfParts>
  <Company>陳氏家族</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Recurrences</dc:title>
  <dc:creator>yiren</dc:creator>
  <cp:lastModifiedBy>Yang</cp:lastModifiedBy>
  <cp:revision>92</cp:revision>
  <dcterms:created xsi:type="dcterms:W3CDTF">2005-07-04T06:10:20Z</dcterms:created>
  <dcterms:modified xsi:type="dcterms:W3CDTF">2014-02-17T10:15:02Z</dcterms:modified>
</cp:coreProperties>
</file>