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99" r:id="rId5"/>
    <p:sldId id="279" r:id="rId6"/>
    <p:sldId id="302" r:id="rId7"/>
    <p:sldId id="303" r:id="rId8"/>
    <p:sldId id="304" r:id="rId9"/>
    <p:sldId id="262" r:id="rId10"/>
    <p:sldId id="305" r:id="rId11"/>
    <p:sldId id="286" r:id="rId12"/>
    <p:sldId id="287" r:id="rId13"/>
    <p:sldId id="266" r:id="rId14"/>
    <p:sldId id="306" r:id="rId15"/>
    <p:sldId id="307" r:id="rId16"/>
    <p:sldId id="272" r:id="rId17"/>
    <p:sldId id="289" r:id="rId18"/>
    <p:sldId id="283" r:id="rId19"/>
    <p:sldId id="292" r:id="rId20"/>
    <p:sldId id="293" r:id="rId21"/>
    <p:sldId id="294" r:id="rId22"/>
    <p:sldId id="295" r:id="rId23"/>
    <p:sldId id="296" r:id="rId24"/>
    <p:sldId id="297" r:id="rId25"/>
    <p:sldId id="298" r:id="rId2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EFCC2"/>
    <a:srgbClr val="CCFF99"/>
    <a:srgbClr val="EFF89E"/>
    <a:srgbClr val="A840FE"/>
    <a:srgbClr val="C0C0C0"/>
    <a:srgbClr val="96969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9" autoAdjust="0"/>
    <p:restoredTop sz="86449" autoAdjust="0"/>
  </p:normalViewPr>
  <p:slideViewPr>
    <p:cSldViewPr>
      <p:cViewPr varScale="1">
        <p:scale>
          <a:sx n="79" d="100"/>
          <a:sy n="79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608" y="-1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9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794B9B-14BD-4321-9F18-5EBDB10FCE4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8432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BB3AD4-C6F9-4B3F-80E2-765B681FDE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4311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18BD6-C6F6-4506-953F-54FC53A14DEF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本章的重點在介紹</a:t>
            </a:r>
            <a:r>
              <a:rPr lang="en-US" altLang="zh-TW"/>
              <a:t>Quicksort</a:t>
            </a:r>
            <a:r>
              <a:rPr lang="zh-TW" altLang="en-US"/>
              <a:t>的作法</a:t>
            </a:r>
          </a:p>
          <a:p>
            <a:r>
              <a:rPr lang="zh-TW" altLang="en-US"/>
              <a:t>然後給予時間複雜度的分析。</a:t>
            </a:r>
          </a:p>
        </p:txBody>
      </p:sp>
    </p:spTree>
    <p:extLst>
      <p:ext uri="{BB962C8B-B14F-4D97-AF65-F5344CB8AC3E}">
        <p14:creationId xmlns:p14="http://schemas.microsoft.com/office/powerpoint/2010/main" val="980195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04076-E21D-4166-A38F-6F87AB353178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由於數字已經排序好，所以每次</a:t>
            </a:r>
            <a:r>
              <a:rPr lang="en-US" altLang="zh-TW"/>
              <a:t>partition</a:t>
            </a:r>
            <a:r>
              <a:rPr lang="zh-TW" altLang="en-US"/>
              <a:t>都只會把</a:t>
            </a:r>
            <a:r>
              <a:rPr lang="en-US" altLang="zh-TW"/>
              <a:t>pivot</a:t>
            </a:r>
            <a:r>
              <a:rPr lang="zh-TW" altLang="en-US"/>
              <a:t>切開</a:t>
            </a:r>
          </a:p>
          <a:p>
            <a:r>
              <a:rPr lang="zh-TW" altLang="en-US"/>
              <a:t>造成每次</a:t>
            </a:r>
            <a:r>
              <a:rPr lang="en-US" altLang="zh-TW"/>
              <a:t>partition</a:t>
            </a:r>
            <a:r>
              <a:rPr lang="zh-TW" altLang="en-US"/>
              <a:t>都很不平均的情況發生</a:t>
            </a:r>
          </a:p>
        </p:txBody>
      </p:sp>
    </p:spTree>
    <p:extLst>
      <p:ext uri="{BB962C8B-B14F-4D97-AF65-F5344CB8AC3E}">
        <p14:creationId xmlns:p14="http://schemas.microsoft.com/office/powerpoint/2010/main" val="2412600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7C70C0-CDC5-41D0-ACA2-FB01243D929B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28331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F8367-25FE-4C60-8B00-0DABC72526AD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由於</a:t>
            </a:r>
            <a:r>
              <a:rPr lang="en-US" altLang="zh-TW"/>
              <a:t>recursion tree</a:t>
            </a:r>
            <a:r>
              <a:rPr lang="zh-TW" altLang="en-US"/>
              <a:t>的高度為</a:t>
            </a:r>
            <a:r>
              <a:rPr lang="en-US" altLang="zh-TW"/>
              <a:t>log(n)</a:t>
            </a:r>
            <a:r>
              <a:rPr lang="zh-TW" altLang="en-US"/>
              <a:t>，</a:t>
            </a:r>
          </a:p>
          <a:p>
            <a:r>
              <a:rPr lang="zh-TW" altLang="en-US"/>
              <a:t>每一層所花的時間為</a:t>
            </a:r>
            <a:r>
              <a:rPr lang="el-GR" altLang="zh-TW"/>
              <a:t>Θ</a:t>
            </a:r>
            <a:r>
              <a:rPr lang="en-US" altLang="zh-TW"/>
              <a:t>(n)</a:t>
            </a:r>
          </a:p>
          <a:p>
            <a:r>
              <a:rPr lang="zh-TW" altLang="en-US"/>
              <a:t>因此最後的時間是</a:t>
            </a:r>
            <a:r>
              <a:rPr lang="el-GR" altLang="zh-TW"/>
              <a:t>Θ</a:t>
            </a:r>
            <a:r>
              <a:rPr lang="en-US" altLang="zh-TW"/>
              <a:t>(n log n)</a:t>
            </a:r>
          </a:p>
        </p:txBody>
      </p:sp>
    </p:spTree>
    <p:extLst>
      <p:ext uri="{BB962C8B-B14F-4D97-AF65-F5344CB8AC3E}">
        <p14:creationId xmlns:p14="http://schemas.microsoft.com/office/powerpoint/2010/main" val="2661959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051C9-362E-456B-AD57-22DA8BF34CC4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就算</a:t>
            </a:r>
            <a:r>
              <a:rPr lang="en-US" altLang="zh-TW"/>
              <a:t>partition</a:t>
            </a:r>
            <a:r>
              <a:rPr lang="zh-TW" altLang="en-US"/>
              <a:t>的時候沒有像上一頁切得很平均</a:t>
            </a:r>
          </a:p>
          <a:p>
            <a:r>
              <a:rPr lang="zh-TW" altLang="en-US"/>
              <a:t>只要能將一個長度為 </a:t>
            </a:r>
            <a:r>
              <a:rPr lang="en-US" altLang="zh-TW"/>
              <a:t>n </a:t>
            </a:r>
            <a:r>
              <a:rPr lang="zh-TW" altLang="en-US"/>
              <a:t>的數列切成兩份長度比例為 </a:t>
            </a:r>
            <a:r>
              <a:rPr lang="en-US" altLang="zh-TW"/>
              <a:t>1</a:t>
            </a:r>
            <a:r>
              <a:rPr lang="zh-TW" altLang="en-US"/>
              <a:t>：</a:t>
            </a:r>
            <a:r>
              <a:rPr lang="en-US" altLang="zh-TW"/>
              <a:t>9 (</a:t>
            </a:r>
            <a:r>
              <a:rPr lang="zh-TW" altLang="en-US"/>
              <a:t>甚至 </a:t>
            </a:r>
            <a:r>
              <a:rPr lang="en-US" altLang="zh-TW"/>
              <a:t>1:1000, 1:10000</a:t>
            </a:r>
            <a:r>
              <a:rPr lang="zh-TW" altLang="en-US"/>
              <a:t>都可</a:t>
            </a:r>
            <a:r>
              <a:rPr lang="en-US" altLang="zh-TW"/>
              <a:t>) </a:t>
            </a:r>
            <a:r>
              <a:rPr lang="zh-TW" altLang="en-US"/>
              <a:t>的話，時間仍舊是</a:t>
            </a:r>
            <a:r>
              <a:rPr lang="el-GR" altLang="zh-TW"/>
              <a:t>Θ</a:t>
            </a:r>
            <a:r>
              <a:rPr lang="en-US" altLang="zh-TW"/>
              <a:t>(n log n)</a:t>
            </a:r>
          </a:p>
        </p:txBody>
      </p:sp>
    </p:spTree>
    <p:extLst>
      <p:ext uri="{BB962C8B-B14F-4D97-AF65-F5344CB8AC3E}">
        <p14:creationId xmlns:p14="http://schemas.microsoft.com/office/powerpoint/2010/main" val="2830970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42451-26A4-4A42-A590-EE49704D13F6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E(n)</a:t>
            </a:r>
            <a:r>
              <a:rPr lang="zh-TW" altLang="en-US"/>
              <a:t>為</a:t>
            </a:r>
            <a:r>
              <a:rPr lang="en-US" altLang="zh-TW"/>
              <a:t>Average Case</a:t>
            </a:r>
            <a:r>
              <a:rPr lang="zh-TW" altLang="en-US"/>
              <a:t>下的執行時間</a:t>
            </a:r>
          </a:p>
          <a:p>
            <a:r>
              <a:rPr lang="en-US" altLang="zh-TW"/>
              <a:t>q </a:t>
            </a:r>
            <a:r>
              <a:rPr lang="zh-TW" altLang="en-US"/>
              <a:t>是 </a:t>
            </a:r>
            <a:r>
              <a:rPr lang="en-US" altLang="zh-TW"/>
              <a:t>partition </a:t>
            </a:r>
            <a:r>
              <a:rPr lang="zh-TW" altLang="en-US"/>
              <a:t>成兩部分的其中一部份長度</a:t>
            </a:r>
          </a:p>
          <a:p>
            <a:r>
              <a:rPr lang="en-US" altLang="zh-TW"/>
              <a:t>(1/n) * { E(q-1) + E(n-q) } for all q = 1 to n </a:t>
            </a:r>
            <a:r>
              <a:rPr lang="zh-TW" altLang="en-US"/>
              <a:t>則表示</a:t>
            </a:r>
            <a:r>
              <a:rPr lang="en-US" altLang="zh-TW"/>
              <a:t>Partition</a:t>
            </a:r>
            <a:r>
              <a:rPr lang="zh-TW" altLang="en-US"/>
              <a:t>之後平均情況下的執行時間</a:t>
            </a:r>
          </a:p>
        </p:txBody>
      </p:sp>
    </p:spTree>
    <p:extLst>
      <p:ext uri="{BB962C8B-B14F-4D97-AF65-F5344CB8AC3E}">
        <p14:creationId xmlns:p14="http://schemas.microsoft.com/office/powerpoint/2010/main" val="28519957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061CC-9A5F-4385-A873-E651E362F792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之前是選數列中的最後一個數字當作 </a:t>
            </a:r>
            <a:r>
              <a:rPr lang="en-US" altLang="zh-TW"/>
              <a:t>pivot</a:t>
            </a:r>
            <a:r>
              <a:rPr lang="zh-TW" altLang="en-US"/>
              <a:t>，</a:t>
            </a:r>
          </a:p>
          <a:p>
            <a:r>
              <a:rPr lang="zh-TW" altLang="en-US"/>
              <a:t>現在是隨便選數列中的任何一個數字當作 </a:t>
            </a:r>
            <a:r>
              <a:rPr lang="en-US" altLang="zh-TW"/>
              <a:t>pivot</a:t>
            </a:r>
            <a:r>
              <a:rPr lang="zh-TW" altLang="en-US"/>
              <a:t>，可以有很高的機率可以避免</a:t>
            </a:r>
            <a:r>
              <a:rPr lang="en-US" altLang="zh-TW"/>
              <a:t>worst case</a:t>
            </a:r>
            <a:r>
              <a:rPr lang="zh-TW" altLang="en-US"/>
              <a:t>的發生</a:t>
            </a:r>
          </a:p>
        </p:txBody>
      </p:sp>
    </p:spTree>
    <p:extLst>
      <p:ext uri="{BB962C8B-B14F-4D97-AF65-F5344CB8AC3E}">
        <p14:creationId xmlns:p14="http://schemas.microsoft.com/office/powerpoint/2010/main" val="12998853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7224B-7149-48DE-A806-43596570EB71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5576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F0621-1B2A-4BD2-B089-8FBA87D29EE1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1988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D6E3F-BEB3-4C52-8548-8E2919F9C416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5520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EFAFA-3231-4412-8D30-EEBF282D240F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3047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E52A39-933B-46DA-98BE-0E0F9E95168E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Quicksort</a:t>
            </a:r>
            <a:r>
              <a:rPr lang="zh-TW" altLang="en-US"/>
              <a:t>也是典型的</a:t>
            </a:r>
            <a:r>
              <a:rPr lang="en-US" altLang="zh-TW"/>
              <a:t>Divide-and-Conquer</a:t>
            </a:r>
            <a:r>
              <a:rPr lang="zh-TW" altLang="en-US"/>
              <a:t>：</a:t>
            </a:r>
          </a:p>
          <a:p>
            <a:r>
              <a:rPr lang="zh-TW" altLang="en-US"/>
              <a:t>在分段的時候，我們先選定一個數字</a:t>
            </a:r>
            <a:r>
              <a:rPr lang="en-US" altLang="zh-TW"/>
              <a:t>x</a:t>
            </a:r>
          </a:p>
          <a:p>
            <a:r>
              <a:rPr lang="zh-TW" altLang="en-US"/>
              <a:t>然後將所有比 </a:t>
            </a:r>
            <a:r>
              <a:rPr lang="en-US" altLang="zh-TW"/>
              <a:t>x </a:t>
            </a:r>
            <a:r>
              <a:rPr lang="zh-TW" altLang="en-US"/>
              <a:t>小的數字都放到左邊，比 </a:t>
            </a:r>
            <a:r>
              <a:rPr lang="en-US" altLang="zh-TW"/>
              <a:t>x </a:t>
            </a:r>
            <a:r>
              <a:rPr lang="zh-TW" altLang="en-US"/>
              <a:t>大的數字都放到右邊</a:t>
            </a:r>
          </a:p>
          <a:p>
            <a:r>
              <a:rPr lang="zh-TW" altLang="en-US"/>
              <a:t>然後左邊右邊分開來處理</a:t>
            </a:r>
          </a:p>
        </p:txBody>
      </p:sp>
    </p:spTree>
    <p:extLst>
      <p:ext uri="{BB962C8B-B14F-4D97-AF65-F5344CB8AC3E}">
        <p14:creationId xmlns:p14="http://schemas.microsoft.com/office/powerpoint/2010/main" val="3762564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5411F-3E0F-4853-B20C-A2C232B89592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95463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B09A12-C8EC-42D1-9573-3FB74157D524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49014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47DBD6-D574-481E-95D8-C0FE34E2CB69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79651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AA06D4-FDF0-4570-A5A8-EEB3498CC016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00177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F12F3-77E0-4ADD-AABA-30C39F6A7C5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Partition</a:t>
            </a:r>
            <a:r>
              <a:rPr lang="zh-TW" altLang="en-US"/>
              <a:t>就是先前提到的，</a:t>
            </a:r>
            <a:r>
              <a:rPr lang="en-US" altLang="zh-TW"/>
              <a:t>x </a:t>
            </a:r>
            <a:r>
              <a:rPr lang="zh-TW" altLang="en-US"/>
              <a:t>是我們選定的 </a:t>
            </a:r>
            <a:r>
              <a:rPr lang="en-US" altLang="zh-TW"/>
              <a:t>pivot</a:t>
            </a:r>
          </a:p>
          <a:p>
            <a:r>
              <a:rPr lang="zh-TW" altLang="en-US"/>
              <a:t>比 </a:t>
            </a:r>
            <a:r>
              <a:rPr lang="en-US" altLang="zh-TW"/>
              <a:t>x </a:t>
            </a:r>
            <a:r>
              <a:rPr lang="zh-TW" altLang="en-US"/>
              <a:t>小的數字就放到左邊去</a:t>
            </a:r>
          </a:p>
        </p:txBody>
      </p:sp>
    </p:spTree>
    <p:extLst>
      <p:ext uri="{BB962C8B-B14F-4D97-AF65-F5344CB8AC3E}">
        <p14:creationId xmlns:p14="http://schemas.microsoft.com/office/powerpoint/2010/main" val="3346380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A97C1-51DC-4A65-A929-C6CEA559F967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i </a:t>
            </a:r>
            <a:r>
              <a:rPr lang="zh-TW" altLang="en-US"/>
              <a:t>和 </a:t>
            </a:r>
            <a:r>
              <a:rPr lang="en-US" altLang="zh-TW"/>
              <a:t>j </a:t>
            </a:r>
            <a:r>
              <a:rPr lang="zh-TW" altLang="en-US"/>
              <a:t>都會越來越大</a:t>
            </a:r>
          </a:p>
          <a:p>
            <a:r>
              <a:rPr lang="en-US" altLang="zh-TW"/>
              <a:t>i </a:t>
            </a:r>
            <a:r>
              <a:rPr lang="zh-TW" altLang="en-US"/>
              <a:t>的左邊都是小於等於 </a:t>
            </a:r>
            <a:r>
              <a:rPr lang="en-US" altLang="zh-TW"/>
              <a:t>x </a:t>
            </a:r>
            <a:r>
              <a:rPr lang="zh-TW" altLang="en-US"/>
              <a:t>的數字</a:t>
            </a:r>
          </a:p>
          <a:p>
            <a:r>
              <a:rPr lang="zh-TW" altLang="en-US"/>
              <a:t>介於 </a:t>
            </a:r>
            <a:r>
              <a:rPr lang="en-US" altLang="zh-TW"/>
              <a:t>i, j </a:t>
            </a:r>
            <a:r>
              <a:rPr lang="zh-TW" altLang="en-US"/>
              <a:t>中間的數字都是大於 </a:t>
            </a:r>
            <a:r>
              <a:rPr lang="en-US" altLang="zh-TW"/>
              <a:t>x</a:t>
            </a:r>
          </a:p>
          <a:p>
            <a:r>
              <a:rPr lang="zh-TW" altLang="en-US"/>
              <a:t>在 </a:t>
            </a:r>
            <a:r>
              <a:rPr lang="en-US" altLang="zh-TW"/>
              <a:t>j </a:t>
            </a:r>
            <a:r>
              <a:rPr lang="zh-TW" altLang="en-US"/>
              <a:t>右邊的那些數字則是還沒處理到的</a:t>
            </a:r>
          </a:p>
        </p:txBody>
      </p:sp>
    </p:spTree>
    <p:extLst>
      <p:ext uri="{BB962C8B-B14F-4D97-AF65-F5344CB8AC3E}">
        <p14:creationId xmlns:p14="http://schemas.microsoft.com/office/powerpoint/2010/main" val="714271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870083-C1B5-4372-BB25-354644B9576D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當 </a:t>
            </a:r>
            <a:r>
              <a:rPr lang="en-US" altLang="zh-TW"/>
              <a:t>j </a:t>
            </a:r>
            <a:r>
              <a:rPr lang="zh-TW" altLang="en-US"/>
              <a:t>那一格的數字比 </a:t>
            </a:r>
            <a:r>
              <a:rPr lang="en-US" altLang="zh-TW"/>
              <a:t>x </a:t>
            </a:r>
            <a:r>
              <a:rPr lang="zh-TW" altLang="en-US"/>
              <a:t>還要大的時候，</a:t>
            </a:r>
          </a:p>
          <a:p>
            <a:r>
              <a:rPr lang="zh-TW" altLang="en-US"/>
              <a:t>我們直接將 </a:t>
            </a:r>
            <a:r>
              <a:rPr lang="en-US" altLang="zh-TW"/>
              <a:t>j </a:t>
            </a:r>
            <a:r>
              <a:rPr lang="zh-TW" altLang="en-US"/>
              <a:t>移到下一格去，這樣仍舊符合我們前一頁定義的 </a:t>
            </a:r>
            <a:r>
              <a:rPr lang="en-US" altLang="zh-TW"/>
              <a:t>i, j </a:t>
            </a:r>
            <a:r>
              <a:rPr lang="zh-TW" altLang="en-US"/>
              <a:t>特性</a:t>
            </a:r>
          </a:p>
        </p:txBody>
      </p:sp>
    </p:spTree>
    <p:extLst>
      <p:ext uri="{BB962C8B-B14F-4D97-AF65-F5344CB8AC3E}">
        <p14:creationId xmlns:p14="http://schemas.microsoft.com/office/powerpoint/2010/main" val="2029378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3C58B-4B29-456B-8F5C-3E0651BF5C18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當 </a:t>
            </a:r>
            <a:r>
              <a:rPr lang="en-US" altLang="zh-TW"/>
              <a:t>j </a:t>
            </a:r>
            <a:r>
              <a:rPr lang="zh-TW" altLang="en-US"/>
              <a:t>那格數字小於等於 </a:t>
            </a:r>
            <a:r>
              <a:rPr lang="en-US" altLang="zh-TW"/>
              <a:t>x </a:t>
            </a:r>
            <a:r>
              <a:rPr lang="zh-TW" altLang="en-US"/>
              <a:t>的時候，我們將那個數字跟 </a:t>
            </a:r>
            <a:r>
              <a:rPr lang="en-US" altLang="zh-TW"/>
              <a:t>i+1 </a:t>
            </a:r>
            <a:r>
              <a:rPr lang="zh-TW" altLang="en-US"/>
              <a:t>那格的數字交換</a:t>
            </a:r>
          </a:p>
          <a:p>
            <a:r>
              <a:rPr lang="zh-TW" altLang="en-US"/>
              <a:t>然後 </a:t>
            </a:r>
            <a:r>
              <a:rPr lang="en-US" altLang="zh-TW"/>
              <a:t>i </a:t>
            </a:r>
            <a:r>
              <a:rPr lang="zh-TW" altLang="en-US"/>
              <a:t>與 </a:t>
            </a:r>
            <a:r>
              <a:rPr lang="en-US" altLang="zh-TW"/>
              <a:t>j </a:t>
            </a:r>
            <a:r>
              <a:rPr lang="zh-TW" altLang="en-US"/>
              <a:t>各往後移動一格</a:t>
            </a:r>
          </a:p>
        </p:txBody>
      </p:sp>
    </p:spTree>
    <p:extLst>
      <p:ext uri="{BB962C8B-B14F-4D97-AF65-F5344CB8AC3E}">
        <p14:creationId xmlns:p14="http://schemas.microsoft.com/office/powerpoint/2010/main" val="3932020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BE551-2C12-43A1-AA70-5A3DCE7F55D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黃色是</a:t>
            </a:r>
            <a:r>
              <a:rPr lang="en-US" altLang="zh-TW"/>
              <a:t>pivot x, </a:t>
            </a:r>
            <a:r>
              <a:rPr lang="zh-TW" altLang="en-US"/>
              <a:t>灰色的部分是處理過的數字中大於 </a:t>
            </a:r>
            <a:r>
              <a:rPr lang="en-US" altLang="zh-TW"/>
              <a:t>x </a:t>
            </a:r>
            <a:r>
              <a:rPr lang="zh-TW" altLang="en-US"/>
              <a:t>的數字</a:t>
            </a:r>
          </a:p>
          <a:p>
            <a:r>
              <a:rPr lang="zh-TW" altLang="en-US"/>
              <a:t>綠色的部分是處理過的數字中小於等於 </a:t>
            </a:r>
            <a:r>
              <a:rPr lang="en-US" altLang="zh-TW"/>
              <a:t>x </a:t>
            </a:r>
            <a:r>
              <a:rPr lang="zh-TW" altLang="en-US"/>
              <a:t>的數字，白色的則是還沒處理到的數字。</a:t>
            </a:r>
          </a:p>
        </p:txBody>
      </p:sp>
    </p:spTree>
    <p:extLst>
      <p:ext uri="{BB962C8B-B14F-4D97-AF65-F5344CB8AC3E}">
        <p14:creationId xmlns:p14="http://schemas.microsoft.com/office/powerpoint/2010/main" val="360456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192DFA-9F6B-4D1D-92BA-BF56A114F46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zh-TW" altLang="en-US"/>
              <a:t>因為輸入已經是排序好的</a:t>
            </a:r>
          </a:p>
          <a:p>
            <a:pPr marL="228600" indent="-228600"/>
            <a:r>
              <a:rPr lang="zh-TW" altLang="en-US"/>
              <a:t>因此我們找到的 </a:t>
            </a:r>
            <a:r>
              <a:rPr lang="en-US" altLang="zh-TW"/>
              <a:t>x </a:t>
            </a:r>
            <a:r>
              <a:rPr lang="zh-TW" altLang="en-US"/>
              <a:t>不能很平均地把數字分段</a:t>
            </a:r>
          </a:p>
        </p:txBody>
      </p:sp>
    </p:spTree>
    <p:extLst>
      <p:ext uri="{BB962C8B-B14F-4D97-AF65-F5344CB8AC3E}">
        <p14:creationId xmlns:p14="http://schemas.microsoft.com/office/powerpoint/2010/main" val="1120353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444B5-DDA3-4D0A-AD09-E2BBE36FF1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17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88A30-AD98-4E3F-B584-52869651D4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373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6077D-4CC3-431D-AE03-2DD7BB35CC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4239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88F4AF4-DC00-4D4C-BCCF-A0E548F43B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1143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F85CF4D-1D96-4AC3-9B5A-A461C12D4E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680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D70E-1312-4DD7-B778-F5AD64A3E8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013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8364B-4105-424E-8B88-0D98DAA5E2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873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F4B4C-918A-41FF-A149-7494E11C94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695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CAC66-218F-40D3-A487-8ECD6925E5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92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1BA82-85F7-4D24-B155-EE45558E94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633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4FCA1-228C-4CC8-A7D1-5D0BC1C385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497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12806-09B2-4F0F-B90E-AAC29E59E74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023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2061E-5547-4477-BD07-A8119FCB7F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882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Quicksort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F00D91-8D97-44B0-9F69-4479DF6D51D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20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22.bin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8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29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/>
          <a:p>
            <a:r>
              <a:rPr lang="en-US" altLang="zh-TW" b="1" dirty="0"/>
              <a:t>Quicksort</a:t>
            </a:r>
            <a:endParaRPr lang="en-US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4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1C902-EBBC-44D3-85D7-E55E8FF60DAE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76262"/>
          </a:xfrm>
        </p:spPr>
        <p:txBody>
          <a:bodyPr/>
          <a:lstStyle/>
          <a:p>
            <a:pPr marL="444500" indent="-444500">
              <a:buClr>
                <a:schemeClr val="tx1"/>
              </a:buClr>
            </a:pP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)=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20838" name="Line 6"/>
          <p:cNvSpPr>
            <a:spLocks noChangeShapeType="1"/>
          </p:cNvSpPr>
          <p:nvPr/>
        </p:nvSpPr>
        <p:spPr bwMode="auto">
          <a:xfrm>
            <a:off x="7164388" y="6065838"/>
            <a:ext cx="86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7164388" y="6092825"/>
            <a:ext cx="92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400">
                <a:sym typeface="Symbol" pitchFamily="18" charset="2"/>
              </a:rPr>
              <a:t></a:t>
            </a:r>
            <a:r>
              <a:rPr lang="en-US" altLang="zh-TW" sz="2400"/>
              <a:t>(</a:t>
            </a:r>
            <a:r>
              <a:rPr lang="en-US" altLang="zh-TW" sz="2400" i="1">
                <a:sym typeface="Symbol" pitchFamily="18" charset="2"/>
              </a:rPr>
              <a:t>n</a:t>
            </a:r>
            <a:r>
              <a:rPr lang="en-US" altLang="zh-TW" sz="2400" baseline="30000">
                <a:sym typeface="Symbol" pitchFamily="18" charset="2"/>
              </a:rPr>
              <a:t>2</a:t>
            </a:r>
            <a:r>
              <a:rPr lang="en-US" altLang="zh-TW" sz="2400">
                <a:sym typeface="Symbol" pitchFamily="18" charset="2"/>
              </a:rPr>
              <a:t>)</a:t>
            </a:r>
            <a:r>
              <a:rPr lang="en-US" altLang="zh-TW">
                <a:sym typeface="Symbol" pitchFamily="18" charset="2"/>
              </a:rPr>
              <a:t> </a:t>
            </a:r>
          </a:p>
        </p:txBody>
      </p:sp>
      <p:sp>
        <p:nvSpPr>
          <p:cNvPr id="120840" name="Text Box 8"/>
          <p:cNvSpPr txBox="1">
            <a:spLocks noChangeArrowheads="1"/>
          </p:cNvSpPr>
          <p:nvPr/>
        </p:nvSpPr>
        <p:spPr bwMode="auto">
          <a:xfrm>
            <a:off x="2700338" y="12684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0841" name="Text Box 9"/>
          <p:cNvSpPr txBox="1">
            <a:spLocks noChangeArrowheads="1"/>
          </p:cNvSpPr>
          <p:nvPr/>
        </p:nvSpPr>
        <p:spPr bwMode="auto">
          <a:xfrm>
            <a:off x="3203575" y="220345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  <a:r>
              <a:rPr lang="en-US" altLang="zh-TW" sz="2400"/>
              <a:t>-1</a:t>
            </a:r>
          </a:p>
        </p:txBody>
      </p:sp>
      <p:sp>
        <p:nvSpPr>
          <p:cNvPr id="120842" name="Text Box 10"/>
          <p:cNvSpPr txBox="1">
            <a:spLocks noChangeArrowheads="1"/>
          </p:cNvSpPr>
          <p:nvPr/>
        </p:nvSpPr>
        <p:spPr bwMode="auto">
          <a:xfrm>
            <a:off x="3779838" y="3068638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  <a:r>
              <a:rPr lang="en-US" altLang="zh-TW" sz="2400"/>
              <a:t>-2</a:t>
            </a:r>
          </a:p>
        </p:txBody>
      </p:sp>
      <p:sp>
        <p:nvSpPr>
          <p:cNvPr id="120844" name="Text Box 12"/>
          <p:cNvSpPr txBox="1">
            <a:spLocks noChangeArrowheads="1"/>
          </p:cNvSpPr>
          <p:nvPr/>
        </p:nvSpPr>
        <p:spPr bwMode="auto">
          <a:xfrm>
            <a:off x="4356100" y="3932238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  <a:r>
              <a:rPr lang="en-US" altLang="zh-TW" sz="2400"/>
              <a:t>-3</a:t>
            </a:r>
          </a:p>
        </p:txBody>
      </p:sp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1042988" y="30686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cxnSp>
        <p:nvCxnSpPr>
          <p:cNvPr id="120848" name="AutoShape 16"/>
          <p:cNvCxnSpPr>
            <a:cxnSpLocks noChangeShapeType="1"/>
            <a:stCxn id="120840" idx="2"/>
            <a:endCxn id="120841" idx="0"/>
          </p:cNvCxnSpPr>
          <p:nvPr/>
        </p:nvCxnSpPr>
        <p:spPr bwMode="auto">
          <a:xfrm>
            <a:off x="2868613" y="1725613"/>
            <a:ext cx="630237" cy="477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849" name="AutoShape 17"/>
          <p:cNvCxnSpPr>
            <a:cxnSpLocks noChangeShapeType="1"/>
            <a:stCxn id="120841" idx="2"/>
            <a:endCxn id="120842" idx="0"/>
          </p:cNvCxnSpPr>
          <p:nvPr/>
        </p:nvCxnSpPr>
        <p:spPr bwMode="auto">
          <a:xfrm>
            <a:off x="3498850" y="2660650"/>
            <a:ext cx="576263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850" name="AutoShape 18"/>
          <p:cNvCxnSpPr>
            <a:cxnSpLocks noChangeShapeType="1"/>
            <a:stCxn id="120842" idx="2"/>
            <a:endCxn id="120844" idx="0"/>
          </p:cNvCxnSpPr>
          <p:nvPr/>
        </p:nvCxnSpPr>
        <p:spPr bwMode="auto">
          <a:xfrm>
            <a:off x="4075113" y="3525838"/>
            <a:ext cx="576262" cy="406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2124075" y="22034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0852" name="Text Box 20"/>
          <p:cNvSpPr txBox="1">
            <a:spLocks noChangeArrowheads="1"/>
          </p:cNvSpPr>
          <p:nvPr/>
        </p:nvSpPr>
        <p:spPr bwMode="auto">
          <a:xfrm>
            <a:off x="2651125" y="30432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0853" name="Text Box 21"/>
          <p:cNvSpPr txBox="1">
            <a:spLocks noChangeArrowheads="1"/>
          </p:cNvSpPr>
          <p:nvPr/>
        </p:nvSpPr>
        <p:spPr bwMode="auto">
          <a:xfrm>
            <a:off x="3348038" y="39068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cxnSp>
        <p:nvCxnSpPr>
          <p:cNvPr id="120854" name="AutoShape 22"/>
          <p:cNvCxnSpPr>
            <a:cxnSpLocks noChangeShapeType="1"/>
            <a:stCxn id="120840" idx="2"/>
            <a:endCxn id="120851" idx="0"/>
          </p:cNvCxnSpPr>
          <p:nvPr/>
        </p:nvCxnSpPr>
        <p:spPr bwMode="auto">
          <a:xfrm flipH="1">
            <a:off x="2292350" y="1725613"/>
            <a:ext cx="576263" cy="477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855" name="AutoShape 23"/>
          <p:cNvCxnSpPr>
            <a:cxnSpLocks noChangeShapeType="1"/>
            <a:stCxn id="120841" idx="2"/>
            <a:endCxn id="120852" idx="0"/>
          </p:cNvCxnSpPr>
          <p:nvPr/>
        </p:nvCxnSpPr>
        <p:spPr bwMode="auto">
          <a:xfrm flipH="1">
            <a:off x="2819400" y="2660650"/>
            <a:ext cx="679450" cy="382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856" name="AutoShape 24"/>
          <p:cNvCxnSpPr>
            <a:cxnSpLocks noChangeShapeType="1"/>
            <a:stCxn id="120842" idx="2"/>
            <a:endCxn id="120853" idx="0"/>
          </p:cNvCxnSpPr>
          <p:nvPr/>
        </p:nvCxnSpPr>
        <p:spPr bwMode="auto">
          <a:xfrm flipH="1">
            <a:off x="3516313" y="3525838"/>
            <a:ext cx="558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0857" name="Line 25"/>
          <p:cNvSpPr>
            <a:spLocks noChangeShapeType="1"/>
          </p:cNvSpPr>
          <p:nvPr/>
        </p:nvSpPr>
        <p:spPr bwMode="auto">
          <a:xfrm>
            <a:off x="4859338" y="4437063"/>
            <a:ext cx="360362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58" name="Text Box 26"/>
          <p:cNvSpPr txBox="1">
            <a:spLocks noChangeArrowheads="1"/>
          </p:cNvSpPr>
          <p:nvPr/>
        </p:nvSpPr>
        <p:spPr bwMode="auto">
          <a:xfrm>
            <a:off x="4811713" y="54419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0859" name="Text Box 27"/>
          <p:cNvSpPr txBox="1">
            <a:spLocks noChangeArrowheads="1"/>
          </p:cNvSpPr>
          <p:nvPr/>
        </p:nvSpPr>
        <p:spPr bwMode="auto">
          <a:xfrm>
            <a:off x="5435600" y="54419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0860" name="Text Box 28"/>
          <p:cNvSpPr txBox="1">
            <a:spLocks noChangeArrowheads="1"/>
          </p:cNvSpPr>
          <p:nvPr/>
        </p:nvSpPr>
        <p:spPr bwMode="auto">
          <a:xfrm>
            <a:off x="5099050" y="47974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2</a:t>
            </a:r>
          </a:p>
        </p:txBody>
      </p:sp>
      <p:cxnSp>
        <p:nvCxnSpPr>
          <p:cNvPr id="120861" name="AutoShape 29"/>
          <p:cNvCxnSpPr>
            <a:cxnSpLocks noChangeShapeType="1"/>
            <a:stCxn id="120860" idx="2"/>
            <a:endCxn id="120858" idx="0"/>
          </p:cNvCxnSpPr>
          <p:nvPr/>
        </p:nvCxnSpPr>
        <p:spPr bwMode="auto">
          <a:xfrm flipH="1">
            <a:off x="4979988" y="5254625"/>
            <a:ext cx="287337" cy="18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862" name="AutoShape 30"/>
          <p:cNvCxnSpPr>
            <a:cxnSpLocks noChangeShapeType="1"/>
            <a:stCxn id="120860" idx="2"/>
            <a:endCxn id="120859" idx="0"/>
          </p:cNvCxnSpPr>
          <p:nvPr/>
        </p:nvCxnSpPr>
        <p:spPr bwMode="auto">
          <a:xfrm>
            <a:off x="5267325" y="5254625"/>
            <a:ext cx="336550" cy="18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0864" name="Text Box 32"/>
          <p:cNvSpPr txBox="1">
            <a:spLocks noChangeArrowheads="1"/>
          </p:cNvSpPr>
          <p:nvPr/>
        </p:nvSpPr>
        <p:spPr bwMode="auto">
          <a:xfrm>
            <a:off x="7404100" y="12684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0865" name="Text Box 33"/>
          <p:cNvSpPr txBox="1">
            <a:spLocks noChangeArrowheads="1"/>
          </p:cNvSpPr>
          <p:nvPr/>
        </p:nvSpPr>
        <p:spPr bwMode="auto">
          <a:xfrm>
            <a:off x="7380288" y="22050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0866" name="Text Box 34"/>
          <p:cNvSpPr txBox="1">
            <a:spLocks noChangeArrowheads="1"/>
          </p:cNvSpPr>
          <p:nvPr/>
        </p:nvSpPr>
        <p:spPr bwMode="auto">
          <a:xfrm>
            <a:off x="7308850" y="3043238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n</a:t>
            </a:r>
            <a:r>
              <a:rPr lang="en-US" altLang="zh-TW" sz="2400"/>
              <a:t>-1</a:t>
            </a:r>
          </a:p>
        </p:txBody>
      </p:sp>
      <p:sp>
        <p:nvSpPr>
          <p:cNvPr id="120867" name="Text Box 35"/>
          <p:cNvSpPr txBox="1">
            <a:spLocks noChangeArrowheads="1"/>
          </p:cNvSpPr>
          <p:nvPr/>
        </p:nvSpPr>
        <p:spPr bwMode="auto">
          <a:xfrm>
            <a:off x="7308850" y="3908425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n</a:t>
            </a:r>
            <a:r>
              <a:rPr lang="en-US" altLang="zh-TW" sz="2400"/>
              <a:t>-2</a:t>
            </a:r>
          </a:p>
        </p:txBody>
      </p:sp>
      <p:sp>
        <p:nvSpPr>
          <p:cNvPr id="120868" name="Text Box 36"/>
          <p:cNvSpPr txBox="1">
            <a:spLocks noChangeArrowheads="1"/>
          </p:cNvSpPr>
          <p:nvPr/>
        </p:nvSpPr>
        <p:spPr bwMode="auto">
          <a:xfrm>
            <a:off x="7451725" y="54197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2</a:t>
            </a:r>
          </a:p>
        </p:txBody>
      </p:sp>
      <p:sp>
        <p:nvSpPr>
          <p:cNvPr id="120869" name="Text Box 37"/>
          <p:cNvSpPr txBox="1">
            <a:spLocks noChangeArrowheads="1"/>
          </p:cNvSpPr>
          <p:nvPr/>
        </p:nvSpPr>
        <p:spPr bwMode="auto">
          <a:xfrm>
            <a:off x="7451725" y="47974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3</a:t>
            </a:r>
          </a:p>
        </p:txBody>
      </p:sp>
      <p:sp>
        <p:nvSpPr>
          <p:cNvPr id="120870" name="Line 38"/>
          <p:cNvSpPr>
            <a:spLocks noChangeShapeType="1"/>
          </p:cNvSpPr>
          <p:nvPr/>
        </p:nvSpPr>
        <p:spPr bwMode="auto">
          <a:xfrm>
            <a:off x="5940425" y="5661025"/>
            <a:ext cx="1295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1" name="Line 39"/>
          <p:cNvSpPr>
            <a:spLocks noChangeShapeType="1"/>
          </p:cNvSpPr>
          <p:nvPr/>
        </p:nvSpPr>
        <p:spPr bwMode="auto">
          <a:xfrm>
            <a:off x="5795963" y="5013325"/>
            <a:ext cx="143986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5437188" y="4221163"/>
            <a:ext cx="1727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3" name="Line 41"/>
          <p:cNvSpPr>
            <a:spLocks noChangeShapeType="1"/>
          </p:cNvSpPr>
          <p:nvPr/>
        </p:nvSpPr>
        <p:spPr bwMode="auto">
          <a:xfrm>
            <a:off x="4787900" y="3284538"/>
            <a:ext cx="237648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4" name="Line 42"/>
          <p:cNvSpPr>
            <a:spLocks noChangeShapeType="1"/>
          </p:cNvSpPr>
          <p:nvPr/>
        </p:nvSpPr>
        <p:spPr bwMode="auto">
          <a:xfrm>
            <a:off x="4067175" y="2492375"/>
            <a:ext cx="30956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5" name="Line 43"/>
          <p:cNvSpPr>
            <a:spLocks noChangeShapeType="1"/>
          </p:cNvSpPr>
          <p:nvPr/>
        </p:nvSpPr>
        <p:spPr bwMode="auto">
          <a:xfrm>
            <a:off x="3419475" y="1557338"/>
            <a:ext cx="38163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6" name="Line 44"/>
          <p:cNvSpPr>
            <a:spLocks noChangeShapeType="1"/>
          </p:cNvSpPr>
          <p:nvPr/>
        </p:nvSpPr>
        <p:spPr bwMode="auto">
          <a:xfrm flipV="1">
            <a:off x="1258888" y="1628775"/>
            <a:ext cx="0" cy="143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0877" name="Line 45"/>
          <p:cNvSpPr>
            <a:spLocks noChangeShapeType="1"/>
          </p:cNvSpPr>
          <p:nvPr/>
        </p:nvSpPr>
        <p:spPr bwMode="auto">
          <a:xfrm>
            <a:off x="1258888" y="3644900"/>
            <a:ext cx="0" cy="2016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5BD1-CD8A-470B-A7E6-DC136D9F48DE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444500" indent="-444500">
              <a:buFontTx/>
              <a:buNone/>
            </a:pPr>
            <a:r>
              <a:rPr lang="en-US" altLang="zh-TW" sz="2800" b="1"/>
              <a:t>Average-case: </a:t>
            </a:r>
            <a:r>
              <a:rPr lang="en-US" altLang="zh-TW" sz="2800" b="1">
                <a:sym typeface="Symbol" pitchFamily="18" charset="2"/>
              </a:rPr>
              <a:t></a:t>
            </a:r>
            <a:r>
              <a:rPr lang="en-US" altLang="zh-TW" sz="2800" b="1"/>
              <a:t>(</a:t>
            </a:r>
            <a:r>
              <a:rPr lang="en-US" altLang="zh-TW" sz="2800" b="1" i="1"/>
              <a:t>n</a:t>
            </a:r>
            <a:r>
              <a:rPr lang="en-US" altLang="zh-TW" sz="2800" b="1"/>
              <a:t> lg </a:t>
            </a:r>
            <a:r>
              <a:rPr lang="en-US" altLang="zh-TW" sz="2800" b="1" i="1"/>
              <a:t>n</a:t>
            </a:r>
            <a:r>
              <a:rPr lang="en-US" altLang="zh-TW" sz="2800" b="1"/>
              <a:t>)</a:t>
            </a:r>
          </a:p>
          <a:p>
            <a:pPr marL="444500" indent="-444500">
              <a:buFontTx/>
              <a:buNone/>
            </a:pPr>
            <a:r>
              <a:rPr lang="en-US" altLang="zh-TW" sz="2800" b="1"/>
              <a:t>	</a:t>
            </a:r>
            <a:r>
              <a:rPr lang="en-US" altLang="zh-TW" sz="2800"/>
              <a:t>(</a:t>
            </a:r>
            <a:r>
              <a:rPr lang="zh-TW" altLang="en-US" sz="2800"/>
              <a:t>假設所有的元素都不相同</a:t>
            </a:r>
            <a:r>
              <a:rPr lang="en-US" altLang="zh-TW" sz="2800"/>
              <a:t>)</a:t>
            </a:r>
          </a:p>
          <a:p>
            <a:pPr marL="444500" indent="-444500">
              <a:buFontTx/>
              <a:buNone/>
            </a:pPr>
            <a:endParaRPr lang="en-US" altLang="zh-TW" sz="2800"/>
          </a:p>
          <a:p>
            <a:pPr marL="444500" indent="-444500"/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)=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+</a:t>
            </a:r>
            <a:r>
              <a:rPr lang="en-US" altLang="zh-TW" sz="2800" i="1"/>
              <a:t>X</a:t>
            </a:r>
            <a:r>
              <a:rPr lang="en-US" altLang="zh-TW" sz="2800"/>
              <a:t>)</a:t>
            </a:r>
            <a:r>
              <a:rPr lang="zh-TW" altLang="en-US" sz="2800"/>
              <a:t>，</a:t>
            </a:r>
            <a:r>
              <a:rPr lang="en-US" altLang="zh-TW" sz="2800" i="1"/>
              <a:t>X </a:t>
            </a:r>
            <a:r>
              <a:rPr lang="zh-TW" altLang="en-US" sz="2800"/>
              <a:t>是 </a:t>
            </a:r>
            <a:r>
              <a:rPr lang="en-US" altLang="zh-TW" sz="2800"/>
              <a:t>Partition </a:t>
            </a:r>
            <a:r>
              <a:rPr lang="zh-TW" altLang="en-US" sz="2800"/>
              <a:t>中第四行的執行次數。</a:t>
            </a:r>
            <a:endParaRPr lang="zh-TW" altLang="en-US" sz="2800">
              <a:sym typeface="Symbol" pitchFamily="18" charset="2"/>
            </a:endParaRPr>
          </a:p>
          <a:p>
            <a:pPr marL="444500" indent="-444500"/>
            <a:endParaRPr lang="zh-TW" altLang="en-US" sz="2800"/>
          </a:p>
          <a:p>
            <a:pPr marL="444500" indent="-444500"/>
            <a:r>
              <a:rPr lang="zh-TW" altLang="en-US" sz="2800"/>
              <a:t>每次呼叫 </a:t>
            </a:r>
            <a:r>
              <a:rPr lang="en-US" altLang="zh-TW" sz="2800"/>
              <a:t>Partition </a:t>
            </a:r>
            <a:r>
              <a:rPr lang="zh-TW" altLang="en-US" sz="2800"/>
              <a:t>的時候，如果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i</a:t>
            </a:r>
            <a:r>
              <a:rPr lang="en-US" altLang="zh-TW" sz="2800"/>
              <a:t>]&lt;</a:t>
            </a:r>
            <a:r>
              <a:rPr lang="en-US" altLang="zh-TW" sz="2800" i="1"/>
              <a:t>x</a:t>
            </a:r>
            <a:r>
              <a:rPr lang="en-US" altLang="zh-TW" sz="2800"/>
              <a:t>&lt;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j</a:t>
            </a:r>
            <a:r>
              <a:rPr lang="en-US" altLang="zh-TW" sz="2800"/>
              <a:t>] </a:t>
            </a:r>
            <a:r>
              <a:rPr lang="zh-TW" altLang="en-US" sz="2800"/>
              <a:t>或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j</a:t>
            </a:r>
            <a:r>
              <a:rPr lang="en-US" altLang="zh-TW" sz="2800"/>
              <a:t>]&lt;</a:t>
            </a:r>
            <a:r>
              <a:rPr lang="en-US" altLang="zh-TW" sz="2800" i="1"/>
              <a:t>x</a:t>
            </a:r>
            <a:r>
              <a:rPr lang="en-US" altLang="zh-TW" sz="2800"/>
              <a:t>&lt;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i</a:t>
            </a:r>
            <a:r>
              <a:rPr lang="en-US" altLang="zh-TW" sz="2800"/>
              <a:t>]</a:t>
            </a:r>
            <a:r>
              <a:rPr lang="zh-TW" altLang="en-US" sz="2800"/>
              <a:t>，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i</a:t>
            </a:r>
            <a:r>
              <a:rPr lang="en-US" altLang="zh-TW" sz="2800"/>
              <a:t>] </a:t>
            </a:r>
            <a:r>
              <a:rPr lang="zh-TW" altLang="en-US" sz="2800"/>
              <a:t>和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j</a:t>
            </a:r>
            <a:r>
              <a:rPr lang="en-US" altLang="zh-TW" sz="2800"/>
              <a:t>] </a:t>
            </a:r>
            <a:r>
              <a:rPr lang="zh-TW" altLang="en-US" sz="2800"/>
              <a:t>將來就不會再互相比較。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9D94-F85D-468F-B223-51D8B7047A30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444500" indent="-444500">
              <a:buFontTx/>
              <a:buNone/>
            </a:pPr>
            <a:r>
              <a:rPr lang="zh-TW" altLang="en-US" sz="2800" b="1"/>
              <a:t>範例</a:t>
            </a:r>
            <a:r>
              <a:rPr lang="en-US" altLang="zh-TW" sz="2800" b="1"/>
              <a:t>:</a:t>
            </a:r>
            <a:r>
              <a:rPr lang="en-US" altLang="zh-TW" sz="2800"/>
              <a:t> </a:t>
            </a:r>
            <a:r>
              <a:rPr lang="zh-TW" altLang="en-US" sz="2800"/>
              <a:t>令 </a:t>
            </a:r>
            <a:r>
              <a:rPr lang="en-US" altLang="zh-TW" sz="2800" i="1"/>
              <a:t>A</a:t>
            </a:r>
            <a:r>
              <a:rPr lang="en-US" altLang="zh-TW" sz="2800"/>
              <a:t>={3</a:t>
            </a:r>
            <a:r>
              <a:rPr lang="zh-TW" altLang="en-US" sz="2800"/>
              <a:t>，</a:t>
            </a:r>
            <a:r>
              <a:rPr lang="en-US" altLang="zh-TW" sz="2800"/>
              <a:t>9</a:t>
            </a:r>
            <a:r>
              <a:rPr lang="zh-TW" altLang="en-US" sz="2800"/>
              <a:t>，</a:t>
            </a:r>
            <a:r>
              <a:rPr lang="en-US" altLang="zh-TW" sz="2800"/>
              <a:t>2</a:t>
            </a:r>
            <a:r>
              <a:rPr lang="zh-TW" altLang="en-US" sz="2800"/>
              <a:t>，</a:t>
            </a:r>
            <a:r>
              <a:rPr lang="en-US" altLang="zh-TW" sz="2800"/>
              <a:t>7</a:t>
            </a:r>
            <a:r>
              <a:rPr lang="zh-TW" altLang="en-US" sz="2800"/>
              <a:t>，</a:t>
            </a:r>
            <a:r>
              <a:rPr lang="en-US" altLang="zh-TW" sz="2800"/>
              <a:t>5}</a:t>
            </a:r>
            <a:r>
              <a:rPr lang="zh-TW" altLang="en-US" sz="2800"/>
              <a:t>。 第一個回合後，</a:t>
            </a:r>
            <a:r>
              <a:rPr lang="en-US" altLang="zh-TW" sz="2800" i="1"/>
              <a:t>A</a:t>
            </a:r>
            <a:r>
              <a:rPr lang="en-US" altLang="zh-TW" sz="2800"/>
              <a:t>={3</a:t>
            </a:r>
            <a:r>
              <a:rPr lang="zh-TW" altLang="en-US" sz="2800"/>
              <a:t>，</a:t>
            </a:r>
            <a:r>
              <a:rPr lang="en-US" altLang="zh-TW" sz="2800"/>
              <a:t>2</a:t>
            </a:r>
            <a:r>
              <a:rPr lang="zh-TW" altLang="en-US" sz="2800"/>
              <a:t>，</a:t>
            </a:r>
            <a:r>
              <a:rPr lang="en-US" altLang="zh-TW" sz="2800"/>
              <a:t>5</a:t>
            </a:r>
            <a:r>
              <a:rPr lang="zh-TW" altLang="en-US" sz="2800"/>
              <a:t>，</a:t>
            </a:r>
            <a:r>
              <a:rPr lang="en-US" altLang="zh-TW" sz="2800"/>
              <a:t>9</a:t>
            </a:r>
            <a:r>
              <a:rPr lang="zh-TW" altLang="en-US" sz="2800"/>
              <a:t>，</a:t>
            </a:r>
            <a:r>
              <a:rPr lang="en-US" altLang="zh-TW" sz="2800"/>
              <a:t>7}</a:t>
            </a:r>
            <a:r>
              <a:rPr lang="zh-TW" altLang="en-US" sz="2800"/>
              <a:t>。 之後 </a:t>
            </a:r>
            <a:r>
              <a:rPr lang="en-US" altLang="zh-TW" sz="2800"/>
              <a:t>{3</a:t>
            </a:r>
            <a:r>
              <a:rPr lang="zh-TW" altLang="en-US" sz="2800"/>
              <a:t>，</a:t>
            </a:r>
            <a:r>
              <a:rPr lang="en-US" altLang="zh-TW" sz="2800"/>
              <a:t>2} </a:t>
            </a:r>
            <a:r>
              <a:rPr lang="zh-TW" altLang="en-US" sz="2800"/>
              <a:t>再也不會和 </a:t>
            </a:r>
            <a:r>
              <a:rPr lang="en-US" altLang="zh-TW" sz="2800"/>
              <a:t>{9</a:t>
            </a:r>
            <a:r>
              <a:rPr lang="zh-TW" altLang="en-US" sz="2800"/>
              <a:t>，</a:t>
            </a:r>
            <a:r>
              <a:rPr lang="en-US" altLang="zh-TW" sz="2800"/>
              <a:t>7} </a:t>
            </a:r>
            <a:r>
              <a:rPr lang="zh-TW" altLang="en-US" sz="2800"/>
              <a:t>比較了。</a:t>
            </a:r>
          </a:p>
          <a:p>
            <a:pPr marL="444500" indent="-444500"/>
            <a:endParaRPr lang="zh-TW" altLang="en-US" sz="2800"/>
          </a:p>
          <a:p>
            <a:pPr marL="444500" indent="-444500"/>
            <a:r>
              <a:rPr lang="zh-TW" altLang="en-US" sz="2800"/>
              <a:t>將 </a:t>
            </a:r>
            <a:r>
              <a:rPr lang="en-US" altLang="zh-TW" sz="2800" i="1"/>
              <a:t>A</a:t>
            </a:r>
            <a:r>
              <a:rPr lang="en-US" altLang="zh-TW" sz="2800"/>
              <a:t> </a:t>
            </a:r>
            <a:r>
              <a:rPr lang="zh-TW" altLang="en-US" sz="2800"/>
              <a:t>的元素重新命名為 </a:t>
            </a:r>
            <a:r>
              <a:rPr lang="en-US" altLang="zh-TW" sz="2800" i="1"/>
              <a:t>z</a:t>
            </a:r>
            <a:r>
              <a:rPr lang="en-US" altLang="zh-TW" sz="2800" baseline="-25000"/>
              <a:t>1</a:t>
            </a:r>
            <a:r>
              <a:rPr lang="zh-TW" altLang="en-US" sz="2800"/>
              <a:t>，</a:t>
            </a:r>
            <a:r>
              <a:rPr lang="en-US" altLang="zh-TW" sz="2800" i="1"/>
              <a:t>z</a:t>
            </a:r>
            <a:r>
              <a:rPr lang="en-US" altLang="zh-TW" sz="2800" baseline="-25000"/>
              <a:t>2</a:t>
            </a:r>
            <a:r>
              <a:rPr lang="zh-TW" altLang="en-US" sz="2800"/>
              <a:t>，</a:t>
            </a:r>
            <a:r>
              <a:rPr lang="en-US" altLang="zh-TW" sz="2800"/>
              <a:t>...</a:t>
            </a:r>
            <a:r>
              <a:rPr lang="zh-TW" altLang="en-US" sz="2800"/>
              <a:t>，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n</a:t>
            </a:r>
            <a:r>
              <a:rPr lang="zh-TW" altLang="en-US" sz="2800"/>
              <a:t>，其中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en-US" altLang="zh-TW" sz="2800"/>
              <a:t> </a:t>
            </a:r>
            <a:r>
              <a:rPr lang="zh-TW" altLang="en-US" sz="2800"/>
              <a:t>是第 </a:t>
            </a:r>
            <a:r>
              <a:rPr lang="en-US" altLang="zh-TW" sz="2800" i="1"/>
              <a:t>i</a:t>
            </a:r>
            <a:r>
              <a:rPr lang="en-US" altLang="zh-TW" sz="2800"/>
              <a:t> </a:t>
            </a:r>
            <a:r>
              <a:rPr lang="zh-TW" altLang="en-US" sz="2800"/>
              <a:t>小的元素。且定義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ij</a:t>
            </a:r>
            <a:r>
              <a:rPr lang="en-US" altLang="zh-TW" sz="2800"/>
              <a:t>={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zh-TW" altLang="en-US" sz="2800"/>
              <a:t>，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en-US" altLang="zh-TW" sz="2800" baseline="-25000"/>
              <a:t>+1</a:t>
            </a:r>
            <a:r>
              <a:rPr lang="zh-TW" altLang="en-US" sz="2800"/>
              <a:t>，</a:t>
            </a:r>
            <a:r>
              <a:rPr lang="en-US" altLang="zh-TW" sz="2800"/>
              <a:t>...</a:t>
            </a:r>
            <a:r>
              <a:rPr lang="zh-TW" altLang="en-US" sz="2800"/>
              <a:t>，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j</a:t>
            </a:r>
            <a:r>
              <a:rPr lang="en-US" altLang="zh-TW" sz="2800"/>
              <a:t>}</a:t>
            </a:r>
            <a:r>
              <a:rPr lang="zh-TW" altLang="en-US" sz="2800"/>
              <a:t>。</a:t>
            </a:r>
            <a:endParaRPr lang="zh-TW" altLang="en-US" sz="2800">
              <a:sym typeface="Symbol" pitchFamily="18" charset="2"/>
            </a:endParaRPr>
          </a:p>
          <a:p>
            <a:pPr marL="444500" indent="-444500"/>
            <a:endParaRPr lang="zh-TW" altLang="en-US" sz="2800" i="1"/>
          </a:p>
          <a:p>
            <a:pPr marL="444500" indent="-444500"/>
            <a:r>
              <a:rPr lang="zh-TW" altLang="en-US" sz="2800"/>
              <a:t>定義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en-US" altLang="zh-TW" sz="2800"/>
              <a:t> :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j</a:t>
            </a:r>
            <a:r>
              <a:rPr lang="en-US" altLang="zh-TW" sz="2800"/>
              <a:t> </a:t>
            </a:r>
            <a:r>
              <a:rPr lang="zh-TW" altLang="en-US" sz="2800"/>
              <a:t>：若且唯若第一個從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ij</a:t>
            </a:r>
            <a:r>
              <a:rPr lang="en-US" altLang="zh-TW" sz="2800"/>
              <a:t> </a:t>
            </a:r>
            <a:r>
              <a:rPr lang="zh-TW" altLang="en-US" sz="2800"/>
              <a:t>選出來的 </a:t>
            </a:r>
            <a:r>
              <a:rPr lang="en-US" altLang="zh-TW" sz="2800"/>
              <a:t>pivot </a:t>
            </a:r>
            <a:r>
              <a:rPr lang="zh-TW" altLang="en-US" sz="2800"/>
              <a:t>是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en-US" altLang="zh-TW" sz="2800"/>
              <a:t> </a:t>
            </a:r>
            <a:r>
              <a:rPr lang="zh-TW" altLang="en-US" sz="2800"/>
              <a:t>或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j</a:t>
            </a:r>
            <a:r>
              <a:rPr lang="zh-TW" altLang="en-US" sz="2800"/>
              <a:t>。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71-A4BF-449E-BF4F-DFF57DB8C41E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135937" cy="5543550"/>
          </a:xfrm>
        </p:spPr>
        <p:txBody>
          <a:bodyPr/>
          <a:lstStyle/>
          <a:p>
            <a:pPr marL="444500" indent="-444500">
              <a:lnSpc>
                <a:spcPct val="90000"/>
              </a:lnSpc>
            </a:pPr>
            <a:r>
              <a:rPr lang="zh-TW" altLang="en-US" sz="2800"/>
              <a:t>對於任意的 </a:t>
            </a:r>
            <a:r>
              <a:rPr lang="en-US" altLang="zh-TW" sz="2800" i="1"/>
              <a:t>i</a:t>
            </a:r>
            <a:r>
              <a:rPr lang="en-US" altLang="zh-TW" sz="2800"/>
              <a:t> </a:t>
            </a:r>
            <a:r>
              <a:rPr lang="zh-TW" altLang="en-US" sz="2800"/>
              <a:t>和 </a:t>
            </a:r>
            <a:r>
              <a:rPr lang="en-US" altLang="zh-TW" sz="2800" i="1"/>
              <a:t>j</a:t>
            </a:r>
            <a:r>
              <a:rPr lang="zh-TW" altLang="en-US" sz="2800"/>
              <a:t>，發生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i</a:t>
            </a:r>
            <a:r>
              <a:rPr lang="en-US" altLang="zh-TW" sz="2800"/>
              <a:t> : </a:t>
            </a:r>
            <a:r>
              <a:rPr lang="en-US" altLang="zh-TW" sz="2800" i="1"/>
              <a:t>z</a:t>
            </a:r>
            <a:r>
              <a:rPr lang="en-US" altLang="zh-TW" sz="2800" i="1" baseline="-25000"/>
              <a:t>j</a:t>
            </a:r>
            <a:r>
              <a:rPr lang="en-US" altLang="zh-TW" sz="2800"/>
              <a:t> </a:t>
            </a:r>
            <a:r>
              <a:rPr lang="zh-TW" altLang="en-US" sz="2800"/>
              <a:t>的機率為 </a:t>
            </a:r>
            <a:r>
              <a:rPr lang="en-US" altLang="zh-TW" sz="2800"/>
              <a:t>2/(</a:t>
            </a:r>
            <a:r>
              <a:rPr lang="en-US" altLang="zh-TW" sz="2800" i="1"/>
              <a:t>j</a:t>
            </a:r>
            <a:r>
              <a:rPr lang="en-US" altLang="zh-TW" sz="2800"/>
              <a:t>-</a:t>
            </a:r>
            <a:r>
              <a:rPr lang="en-US" altLang="zh-TW" sz="2800" i="1"/>
              <a:t>i</a:t>
            </a:r>
            <a:r>
              <a:rPr lang="en-US" altLang="zh-TW" sz="2800"/>
              <a:t>+1)</a:t>
            </a:r>
            <a:r>
              <a:rPr lang="zh-TW" altLang="en-US" sz="2800"/>
              <a:t>， 因此，</a:t>
            </a:r>
          </a:p>
          <a:p>
            <a:pPr marL="444500" indent="-444500">
              <a:lnSpc>
                <a:spcPct val="90000"/>
              </a:lnSpc>
              <a:buFontTx/>
              <a:buNone/>
            </a:pPr>
            <a:endParaRPr lang="zh-TW" altLang="en-US" sz="2800"/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zh-TW" altLang="en-US" sz="2800"/>
              <a:t>	</a:t>
            </a:r>
            <a:r>
              <a:rPr lang="en-US" altLang="zh-TW" sz="2800" i="1"/>
              <a:t>X</a:t>
            </a:r>
            <a:r>
              <a:rPr lang="en-US" altLang="zh-TW" sz="2800"/>
              <a:t>	= </a:t>
            </a:r>
            <a:endParaRPr lang="en-US" altLang="zh-TW" sz="4000"/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en-US" altLang="zh-TW" sz="2800"/>
              <a:t>		</a:t>
            </a:r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en-US" altLang="zh-TW" sz="2800"/>
              <a:t>		=</a:t>
            </a:r>
          </a:p>
          <a:p>
            <a:pPr marL="444500" indent="-444500">
              <a:lnSpc>
                <a:spcPct val="90000"/>
              </a:lnSpc>
              <a:buFontTx/>
              <a:buNone/>
            </a:pPr>
            <a:endParaRPr lang="en-US" altLang="zh-TW" sz="2800"/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en-US" altLang="zh-TW" sz="2800"/>
              <a:t>		&lt;                     (</a:t>
            </a:r>
            <a:r>
              <a:rPr lang="zh-TW" altLang="en-US" sz="2800"/>
              <a:t>套用 </a:t>
            </a:r>
            <a:r>
              <a:rPr lang="en-US" altLang="zh-TW" sz="2800"/>
              <a:t>Harmonic Series)</a:t>
            </a:r>
          </a:p>
          <a:p>
            <a:pPr marL="444500" indent="-444500">
              <a:lnSpc>
                <a:spcPct val="90000"/>
              </a:lnSpc>
              <a:buFontTx/>
              <a:buNone/>
            </a:pPr>
            <a:endParaRPr lang="en-US" altLang="zh-TW" sz="2800"/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en-US" altLang="zh-TW" sz="2800"/>
              <a:t>		= </a:t>
            </a:r>
          </a:p>
          <a:p>
            <a:pPr marL="444500" indent="-444500">
              <a:lnSpc>
                <a:spcPct val="90000"/>
              </a:lnSpc>
              <a:buFontTx/>
              <a:buNone/>
            </a:pPr>
            <a:endParaRPr lang="en-US" altLang="zh-TW" sz="2800"/>
          </a:p>
          <a:p>
            <a:pPr marL="444500" indent="-444500">
              <a:lnSpc>
                <a:spcPct val="90000"/>
              </a:lnSpc>
              <a:buFontTx/>
              <a:buNone/>
            </a:pPr>
            <a:r>
              <a:rPr lang="en-US" altLang="zh-TW" sz="2800"/>
              <a:t>		= 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lg 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3814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1835150" y="1844675"/>
          <a:ext cx="195103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方程式" r:id="rId3" imgW="952200" imgH="444240" progId="Equation.3">
                  <p:embed/>
                </p:oleObj>
              </mc:Choice>
              <mc:Fallback>
                <p:oleObj name="方程式" r:id="rId3" imgW="95220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844675"/>
                        <a:ext cx="1951038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1835150" y="2852738"/>
          <a:ext cx="168751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方程式" r:id="rId5" imgW="787320" imgH="431640" progId="Equation.3">
                  <p:embed/>
                </p:oleObj>
              </mc:Choice>
              <mc:Fallback>
                <p:oleObj name="方程式" r:id="rId5" imgW="787320" imgH="431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852738"/>
                        <a:ext cx="1687513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1828800" y="3733800"/>
          <a:ext cx="12954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方程式" r:id="rId7" imgW="609480" imgH="431640" progId="Equation.3">
                  <p:embed/>
                </p:oleObj>
              </mc:Choice>
              <mc:Fallback>
                <p:oleObj name="方程式" r:id="rId7" imgW="60948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33800"/>
                        <a:ext cx="129540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1809750" y="4775200"/>
          <a:ext cx="13906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方程式" r:id="rId9" imgW="698400" imgH="431640" progId="Equation.3">
                  <p:embed/>
                </p:oleObj>
              </mc:Choice>
              <mc:Fallback>
                <p:oleObj name="方程式" r:id="rId9" imgW="698400" imgH="431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775200"/>
                        <a:ext cx="13906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6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DCDD-513B-40B4-8FB9-4C23AC30B594}" type="slidenum">
              <a:rPr lang="en-US" altLang="zh-TW"/>
              <a:pPr/>
              <a:t>14</a:t>
            </a:fld>
            <a:endParaRPr lang="en-US" altLang="zh-TW"/>
          </a:p>
        </p:txBody>
      </p:sp>
      <p:graphicFrame>
        <p:nvGraphicFramePr>
          <p:cNvPr id="121877" name="Object 21"/>
          <p:cNvGraphicFramePr>
            <a:graphicFrameLocks noChangeAspect="1"/>
          </p:cNvGraphicFramePr>
          <p:nvPr/>
        </p:nvGraphicFramePr>
        <p:xfrm>
          <a:off x="3779838" y="620713"/>
          <a:ext cx="3270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1" name="方程式" r:id="rId4" imgW="126720" imgH="139680" progId="Equation.3">
                  <p:embed/>
                </p:oleObj>
              </mc:Choice>
              <mc:Fallback>
                <p:oleObj name="方程式" r:id="rId4" imgW="126720" imgH="1396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620713"/>
                        <a:ext cx="3270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9" name="Object 23"/>
          <p:cNvGraphicFramePr>
            <a:graphicFrameLocks noChangeAspect="1"/>
          </p:cNvGraphicFramePr>
          <p:nvPr/>
        </p:nvGraphicFramePr>
        <p:xfrm>
          <a:off x="5003800" y="134143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2" name="方程式" r:id="rId6" imgW="266400" imgH="215640" progId="Equation.3">
                  <p:embed/>
                </p:oleObj>
              </mc:Choice>
              <mc:Fallback>
                <p:oleObj name="方程式" r:id="rId6" imgW="266400" imgH="2156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34143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0" name="Object 24"/>
          <p:cNvGraphicFramePr>
            <a:graphicFrameLocks noChangeAspect="1"/>
          </p:cNvGraphicFramePr>
          <p:nvPr/>
        </p:nvGraphicFramePr>
        <p:xfrm>
          <a:off x="2195513" y="134143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3" name="方程式" r:id="rId8" imgW="266400" imgH="215640" progId="Equation.3">
                  <p:embed/>
                </p:oleObj>
              </mc:Choice>
              <mc:Fallback>
                <p:oleObj name="方程式" r:id="rId8" imgW="266400" imgH="2156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34143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1" name="Object 25"/>
          <p:cNvGraphicFramePr>
            <a:graphicFrameLocks noChangeAspect="1"/>
          </p:cNvGraphicFramePr>
          <p:nvPr/>
        </p:nvGraphicFramePr>
        <p:xfrm>
          <a:off x="1547813" y="243998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4" name="方程式" r:id="rId10" imgW="266400" imgH="215640" progId="Equation.3">
                  <p:embed/>
                </p:oleObj>
              </mc:Choice>
              <mc:Fallback>
                <p:oleObj name="方程式" r:id="rId10" imgW="266400" imgH="2156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43998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2" name="Object 26"/>
          <p:cNvGraphicFramePr>
            <a:graphicFrameLocks noChangeAspect="1"/>
          </p:cNvGraphicFramePr>
          <p:nvPr/>
        </p:nvGraphicFramePr>
        <p:xfrm>
          <a:off x="4283075" y="242093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5" name="方程式" r:id="rId12" imgW="266400" imgH="215640" progId="Equation.3">
                  <p:embed/>
                </p:oleObj>
              </mc:Choice>
              <mc:Fallback>
                <p:oleObj name="方程式" r:id="rId12" imgW="266400" imgH="2156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075" y="242093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3" name="Object 27"/>
          <p:cNvGraphicFramePr>
            <a:graphicFrameLocks noChangeAspect="1"/>
          </p:cNvGraphicFramePr>
          <p:nvPr/>
        </p:nvGraphicFramePr>
        <p:xfrm>
          <a:off x="2771775" y="242093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6" name="方程式" r:id="rId14" imgW="266400" imgH="215640" progId="Equation.3">
                  <p:embed/>
                </p:oleObj>
              </mc:Choice>
              <mc:Fallback>
                <p:oleObj name="方程式" r:id="rId14" imgW="266400" imgH="2156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42093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4" name="Object 28"/>
          <p:cNvGraphicFramePr>
            <a:graphicFrameLocks noChangeAspect="1"/>
          </p:cNvGraphicFramePr>
          <p:nvPr/>
        </p:nvGraphicFramePr>
        <p:xfrm>
          <a:off x="5867400" y="2420938"/>
          <a:ext cx="685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7" name="方程式" r:id="rId15" imgW="266400" imgH="215640" progId="Equation.3">
                  <p:embed/>
                </p:oleObj>
              </mc:Choice>
              <mc:Fallback>
                <p:oleObj name="方程式" r:id="rId15" imgW="266400" imgH="2156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420938"/>
                        <a:ext cx="6858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5" name="Object 29"/>
          <p:cNvGraphicFramePr>
            <a:graphicFrameLocks noChangeAspect="1"/>
          </p:cNvGraphicFramePr>
          <p:nvPr/>
        </p:nvGraphicFramePr>
        <p:xfrm>
          <a:off x="1331913" y="3344863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8" name="方程式" r:id="rId16" imgW="152280" imgH="393480" progId="Equation.3">
                  <p:embed/>
                </p:oleObj>
              </mc:Choice>
              <mc:Fallback>
                <p:oleObj name="方程式" r:id="rId16" imgW="152280" imgH="393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344863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3" name="Object 37"/>
          <p:cNvGraphicFramePr>
            <a:graphicFrameLocks noChangeAspect="1"/>
          </p:cNvGraphicFramePr>
          <p:nvPr/>
        </p:nvGraphicFramePr>
        <p:xfrm>
          <a:off x="1874838" y="3349625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89" name="方程式" r:id="rId18" imgW="152280" imgH="393480" progId="Equation.3">
                  <p:embed/>
                </p:oleObj>
              </mc:Choice>
              <mc:Fallback>
                <p:oleObj name="方程式" r:id="rId18" imgW="152280" imgH="39348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3349625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4" name="Object 38"/>
          <p:cNvGraphicFramePr>
            <a:graphicFrameLocks noChangeAspect="1"/>
          </p:cNvGraphicFramePr>
          <p:nvPr/>
        </p:nvGraphicFramePr>
        <p:xfrm>
          <a:off x="2627313" y="3357563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0" name="方程式" r:id="rId19" imgW="152280" imgH="393480" progId="Equation.3">
                  <p:embed/>
                </p:oleObj>
              </mc:Choice>
              <mc:Fallback>
                <p:oleObj name="方程式" r:id="rId19" imgW="152280" imgH="393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357563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5" name="Object 39"/>
          <p:cNvGraphicFramePr>
            <a:graphicFrameLocks noChangeAspect="1"/>
          </p:cNvGraphicFramePr>
          <p:nvPr/>
        </p:nvGraphicFramePr>
        <p:xfrm>
          <a:off x="3243263" y="3357563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1" name="方程式" r:id="rId20" imgW="152280" imgH="393480" progId="Equation.3">
                  <p:embed/>
                </p:oleObj>
              </mc:Choice>
              <mc:Fallback>
                <p:oleObj name="方程式" r:id="rId20" imgW="152280" imgH="393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3357563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6" name="Object 40"/>
          <p:cNvGraphicFramePr>
            <a:graphicFrameLocks noChangeAspect="1"/>
          </p:cNvGraphicFramePr>
          <p:nvPr/>
        </p:nvGraphicFramePr>
        <p:xfrm>
          <a:off x="4067175" y="3357563"/>
          <a:ext cx="392113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2" name="方程式" r:id="rId21" imgW="152280" imgH="393480" progId="Equation.3">
                  <p:embed/>
                </p:oleObj>
              </mc:Choice>
              <mc:Fallback>
                <p:oleObj name="方程式" r:id="rId21" imgW="152280" imgH="39348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357563"/>
                        <a:ext cx="392113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7" name="Object 41"/>
          <p:cNvGraphicFramePr>
            <a:graphicFrameLocks noChangeAspect="1"/>
          </p:cNvGraphicFramePr>
          <p:nvPr/>
        </p:nvGraphicFramePr>
        <p:xfrm>
          <a:off x="4716463" y="3357563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3" name="方程式" r:id="rId22" imgW="152280" imgH="393480" progId="Equation.3">
                  <p:embed/>
                </p:oleObj>
              </mc:Choice>
              <mc:Fallback>
                <p:oleObj name="方程式" r:id="rId22" imgW="152280" imgH="39348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357563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8" name="Object 42"/>
          <p:cNvGraphicFramePr>
            <a:graphicFrameLocks noChangeAspect="1"/>
          </p:cNvGraphicFramePr>
          <p:nvPr/>
        </p:nvGraphicFramePr>
        <p:xfrm>
          <a:off x="5795963" y="3357563"/>
          <a:ext cx="39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4" name="方程式" r:id="rId23" imgW="152280" imgH="393480" progId="Equation.3">
                  <p:embed/>
                </p:oleObj>
              </mc:Choice>
              <mc:Fallback>
                <p:oleObj name="方程式" r:id="rId23" imgW="152280" imgH="393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357563"/>
                        <a:ext cx="39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99" name="Object 43"/>
          <p:cNvGraphicFramePr>
            <a:graphicFrameLocks noChangeAspect="1"/>
          </p:cNvGraphicFramePr>
          <p:nvPr/>
        </p:nvGraphicFramePr>
        <p:xfrm>
          <a:off x="6372225" y="3357563"/>
          <a:ext cx="392113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5" name="方程式" r:id="rId24" imgW="152280" imgH="393480" progId="Equation.3">
                  <p:embed/>
                </p:oleObj>
              </mc:Choice>
              <mc:Fallback>
                <p:oleObj name="方程式" r:id="rId24" imgW="152280" imgH="393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3357563"/>
                        <a:ext cx="392113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900" name="Text Box 44"/>
          <p:cNvSpPr txBox="1">
            <a:spLocks noChangeArrowheads="1"/>
          </p:cNvSpPr>
          <p:nvPr/>
        </p:nvSpPr>
        <p:spPr bwMode="auto">
          <a:xfrm>
            <a:off x="1095375" y="51784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3" name="Text Box 47"/>
          <p:cNvSpPr txBox="1">
            <a:spLocks noChangeArrowheads="1"/>
          </p:cNvSpPr>
          <p:nvPr/>
        </p:nvSpPr>
        <p:spPr bwMode="auto">
          <a:xfrm>
            <a:off x="1692275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4" name="Text Box 48"/>
          <p:cNvSpPr txBox="1">
            <a:spLocks noChangeArrowheads="1"/>
          </p:cNvSpPr>
          <p:nvPr/>
        </p:nvSpPr>
        <p:spPr bwMode="auto">
          <a:xfrm>
            <a:off x="2411413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5" name="Text Box 49"/>
          <p:cNvSpPr txBox="1">
            <a:spLocks noChangeArrowheads="1"/>
          </p:cNvSpPr>
          <p:nvPr/>
        </p:nvSpPr>
        <p:spPr bwMode="auto">
          <a:xfrm>
            <a:off x="3059113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6" name="Text Box 50"/>
          <p:cNvSpPr txBox="1">
            <a:spLocks noChangeArrowheads="1"/>
          </p:cNvSpPr>
          <p:nvPr/>
        </p:nvSpPr>
        <p:spPr bwMode="auto">
          <a:xfrm>
            <a:off x="3851275" y="51784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7" name="Text Box 51"/>
          <p:cNvSpPr txBox="1">
            <a:spLocks noChangeArrowheads="1"/>
          </p:cNvSpPr>
          <p:nvPr/>
        </p:nvSpPr>
        <p:spPr bwMode="auto">
          <a:xfrm>
            <a:off x="4572000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8" name="Text Box 52"/>
          <p:cNvSpPr txBox="1">
            <a:spLocks noChangeArrowheads="1"/>
          </p:cNvSpPr>
          <p:nvPr/>
        </p:nvSpPr>
        <p:spPr bwMode="auto">
          <a:xfrm>
            <a:off x="6011863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1909" name="Text Box 53"/>
          <p:cNvSpPr txBox="1">
            <a:spLocks noChangeArrowheads="1"/>
          </p:cNvSpPr>
          <p:nvPr/>
        </p:nvSpPr>
        <p:spPr bwMode="auto">
          <a:xfrm>
            <a:off x="6659563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cxnSp>
        <p:nvCxnSpPr>
          <p:cNvPr id="121910" name="AutoShape 54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2538413" y="981075"/>
            <a:ext cx="1404937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11" name="AutoShape 55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3943350" y="981075"/>
            <a:ext cx="140335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12" name="AutoShape 56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1890713" y="1898650"/>
            <a:ext cx="647700" cy="541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18" name="AutoShape 62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2538413" y="1898650"/>
            <a:ext cx="576262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19" name="AutoShape 63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4625975" y="1898650"/>
            <a:ext cx="720725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0" name="AutoShape 64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5346700" y="1898650"/>
            <a:ext cx="863600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1" name="AutoShape 65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1528763" y="2997200"/>
            <a:ext cx="361950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2" name="AutoShape 66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1890713" y="2997200"/>
            <a:ext cx="180975" cy="352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3" name="AutoShape 67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2824163" y="2978150"/>
            <a:ext cx="290512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4" name="AutoShape 68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3114675" y="2978150"/>
            <a:ext cx="325438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5" name="AutoShape 69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4264025" y="2978150"/>
            <a:ext cx="36195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6" name="AutoShape 70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4625975" y="2978150"/>
            <a:ext cx="287338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7" name="AutoShape 71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5992813" y="2978150"/>
            <a:ext cx="21748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928" name="AutoShape 72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6210300" y="2978150"/>
            <a:ext cx="358775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1930" name="Text Box 74"/>
          <p:cNvSpPr txBox="1">
            <a:spLocks noChangeArrowheads="1"/>
          </p:cNvSpPr>
          <p:nvPr/>
        </p:nvSpPr>
        <p:spPr bwMode="auto">
          <a:xfrm>
            <a:off x="8008938" y="5105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1935" name="Text Box 79"/>
          <p:cNvSpPr txBox="1">
            <a:spLocks noChangeArrowheads="1"/>
          </p:cNvSpPr>
          <p:nvPr/>
        </p:nvSpPr>
        <p:spPr bwMode="auto">
          <a:xfrm>
            <a:off x="7956550" y="37163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1936" name="Text Box 80"/>
          <p:cNvSpPr txBox="1">
            <a:spLocks noChangeArrowheads="1"/>
          </p:cNvSpPr>
          <p:nvPr/>
        </p:nvSpPr>
        <p:spPr bwMode="auto">
          <a:xfrm>
            <a:off x="7956550" y="24923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1937" name="Text Box 81"/>
          <p:cNvSpPr txBox="1">
            <a:spLocks noChangeArrowheads="1"/>
          </p:cNvSpPr>
          <p:nvPr/>
        </p:nvSpPr>
        <p:spPr bwMode="auto">
          <a:xfrm>
            <a:off x="7956550" y="1412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1938" name="Text Box 82"/>
          <p:cNvSpPr txBox="1">
            <a:spLocks noChangeArrowheads="1"/>
          </p:cNvSpPr>
          <p:nvPr/>
        </p:nvSpPr>
        <p:spPr bwMode="auto">
          <a:xfrm>
            <a:off x="7956550" y="4762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1939" name="Text Box 83"/>
          <p:cNvSpPr txBox="1">
            <a:spLocks noChangeArrowheads="1"/>
          </p:cNvSpPr>
          <p:nvPr/>
        </p:nvSpPr>
        <p:spPr bwMode="auto">
          <a:xfrm>
            <a:off x="7956550" y="4581525"/>
            <a:ext cx="549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r>
              <a:rPr lang="en-US" altLang="zh-TW" sz="2400"/>
              <a:t>…</a:t>
            </a:r>
          </a:p>
        </p:txBody>
      </p:sp>
      <p:sp>
        <p:nvSpPr>
          <p:cNvPr id="121940" name="Line 84"/>
          <p:cNvSpPr>
            <a:spLocks noChangeShapeType="1"/>
          </p:cNvSpPr>
          <p:nvPr/>
        </p:nvSpPr>
        <p:spPr bwMode="auto">
          <a:xfrm>
            <a:off x="7235825" y="573405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1" name="Text Box 85"/>
          <p:cNvSpPr txBox="1">
            <a:spLocks noChangeArrowheads="1"/>
          </p:cNvSpPr>
          <p:nvPr/>
        </p:nvSpPr>
        <p:spPr bwMode="auto">
          <a:xfrm>
            <a:off x="6732588" y="5805488"/>
            <a:ext cx="211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Total:</a:t>
            </a:r>
            <a:r>
              <a:rPr lang="el-GR" altLang="zh-TW" sz="2400">
                <a:cs typeface="Times New Roman" pitchFamily="18" charset="0"/>
              </a:rPr>
              <a:t>Θ</a:t>
            </a:r>
            <a:r>
              <a:rPr lang="en-US" altLang="zh-TW" sz="2400">
                <a:cs typeface="Times New Roman" pitchFamily="18" charset="0"/>
              </a:rPr>
              <a:t>(</a:t>
            </a:r>
            <a:r>
              <a:rPr lang="en-US" altLang="zh-TW" sz="2400" i="1">
                <a:cs typeface="Times New Roman" pitchFamily="18" charset="0"/>
              </a:rPr>
              <a:t>n </a:t>
            </a:r>
            <a:r>
              <a:rPr lang="en-US" altLang="zh-TW" sz="2400">
                <a:cs typeface="Times New Roman" pitchFamily="18" charset="0"/>
              </a:rPr>
              <a:t>lg </a:t>
            </a:r>
            <a:r>
              <a:rPr lang="en-US" altLang="zh-TW" sz="2400" i="1">
                <a:cs typeface="Times New Roman" pitchFamily="18" charset="0"/>
              </a:rPr>
              <a:t>n</a:t>
            </a:r>
            <a:r>
              <a:rPr lang="en-US" altLang="zh-TW" sz="2400">
                <a:cs typeface="Times New Roman" pitchFamily="18" charset="0"/>
              </a:rPr>
              <a:t>)</a:t>
            </a:r>
            <a:endParaRPr lang="el-GR" altLang="zh-TW" sz="2400">
              <a:cs typeface="Times New Roman" pitchFamily="18" charset="0"/>
            </a:endParaRPr>
          </a:p>
        </p:txBody>
      </p:sp>
      <p:sp>
        <p:nvSpPr>
          <p:cNvPr id="121942" name="Text Box 86"/>
          <p:cNvSpPr txBox="1">
            <a:spLocks noChangeArrowheads="1"/>
          </p:cNvSpPr>
          <p:nvPr/>
        </p:nvSpPr>
        <p:spPr bwMode="auto">
          <a:xfrm>
            <a:off x="179388" y="2708275"/>
            <a:ext cx="649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lg </a:t>
            </a:r>
            <a:r>
              <a:rPr lang="en-US" altLang="zh-TW" sz="2400" i="1"/>
              <a:t>n</a:t>
            </a:r>
          </a:p>
        </p:txBody>
      </p:sp>
      <p:sp>
        <p:nvSpPr>
          <p:cNvPr id="121943" name="Line 87"/>
          <p:cNvSpPr>
            <a:spLocks noChangeShapeType="1"/>
          </p:cNvSpPr>
          <p:nvPr/>
        </p:nvSpPr>
        <p:spPr bwMode="auto">
          <a:xfrm flipV="1">
            <a:off x="468313" y="836613"/>
            <a:ext cx="0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4" name="Line 88"/>
          <p:cNvSpPr>
            <a:spLocks noChangeShapeType="1"/>
          </p:cNvSpPr>
          <p:nvPr/>
        </p:nvSpPr>
        <p:spPr bwMode="auto">
          <a:xfrm>
            <a:off x="539750" y="3357563"/>
            <a:ext cx="0" cy="20875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6" name="Line 90"/>
          <p:cNvSpPr>
            <a:spLocks noChangeShapeType="1"/>
          </p:cNvSpPr>
          <p:nvPr/>
        </p:nvSpPr>
        <p:spPr bwMode="auto">
          <a:xfrm>
            <a:off x="5219700" y="765175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7" name="Line 91"/>
          <p:cNvSpPr>
            <a:spLocks noChangeShapeType="1"/>
          </p:cNvSpPr>
          <p:nvPr/>
        </p:nvSpPr>
        <p:spPr bwMode="auto">
          <a:xfrm>
            <a:off x="6157913" y="1628775"/>
            <a:ext cx="15827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8" name="Line 92"/>
          <p:cNvSpPr>
            <a:spLocks noChangeShapeType="1"/>
          </p:cNvSpPr>
          <p:nvPr/>
        </p:nvSpPr>
        <p:spPr bwMode="auto">
          <a:xfrm>
            <a:off x="6877050" y="2708275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49" name="Line 93"/>
          <p:cNvSpPr>
            <a:spLocks noChangeShapeType="1"/>
          </p:cNvSpPr>
          <p:nvPr/>
        </p:nvSpPr>
        <p:spPr bwMode="auto">
          <a:xfrm>
            <a:off x="7019925" y="3933825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1950" name="Line 94"/>
          <p:cNvSpPr>
            <a:spLocks noChangeShapeType="1"/>
          </p:cNvSpPr>
          <p:nvPr/>
        </p:nvSpPr>
        <p:spPr bwMode="auto">
          <a:xfrm>
            <a:off x="7308850" y="537368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49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D8C3-F93C-4F09-BBA6-2273EAD9B18B}" type="slidenum">
              <a:rPr lang="en-US" altLang="zh-TW"/>
              <a:pPr/>
              <a:t>15</a:t>
            </a:fld>
            <a:endParaRPr lang="en-US" altLang="zh-TW"/>
          </a:p>
        </p:txBody>
      </p:sp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3948113" y="620713"/>
          <a:ext cx="3270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3" name="方程式" r:id="rId4" imgW="126720" imgH="139680" progId="Equation.3">
                  <p:embed/>
                </p:oleObj>
              </mc:Choice>
              <mc:Fallback>
                <p:oleObj name="方程式" r:id="rId4" imgW="126720" imgH="139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620713"/>
                        <a:ext cx="3270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3" name="Object 3"/>
          <p:cNvGraphicFramePr>
            <a:graphicFrameLocks noChangeAspect="1"/>
          </p:cNvGraphicFramePr>
          <p:nvPr/>
        </p:nvGraphicFramePr>
        <p:xfrm>
          <a:off x="5145088" y="1268413"/>
          <a:ext cx="6080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4" name="方程式" r:id="rId6" imgW="304560" imgH="393480" progId="Equation.3">
                  <p:embed/>
                </p:oleObj>
              </mc:Choice>
              <mc:Fallback>
                <p:oleObj name="方程式" r:id="rId6" imgW="30456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1268413"/>
                        <a:ext cx="60801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2333625" y="1268413"/>
          <a:ext cx="6651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5" name="方程式" r:id="rId8" imgW="304560" imgH="393480" progId="Equation.3">
                  <p:embed/>
                </p:oleObj>
              </mc:Choice>
              <mc:Fallback>
                <p:oleObj name="方程式" r:id="rId8" imgW="3045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1268413"/>
                        <a:ext cx="6651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5"/>
          <p:cNvGraphicFramePr>
            <a:graphicFrameLocks noChangeAspect="1"/>
          </p:cNvGraphicFramePr>
          <p:nvPr/>
        </p:nvGraphicFramePr>
        <p:xfrm>
          <a:off x="1644650" y="2420938"/>
          <a:ext cx="63817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6" name="方程式" r:id="rId10" imgW="380880" imgH="393480" progId="Equation.3">
                  <p:embed/>
                </p:oleObj>
              </mc:Choice>
              <mc:Fallback>
                <p:oleObj name="方程式" r:id="rId10" imgW="3808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2420938"/>
                        <a:ext cx="63817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6"/>
          <p:cNvGraphicFramePr>
            <a:graphicFrameLocks noChangeAspect="1"/>
          </p:cNvGraphicFramePr>
          <p:nvPr/>
        </p:nvGraphicFramePr>
        <p:xfrm>
          <a:off x="4549775" y="2420938"/>
          <a:ext cx="6223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7" name="方程式" r:id="rId12" imgW="380880" imgH="393480" progId="Equation.3">
                  <p:embed/>
                </p:oleObj>
              </mc:Choice>
              <mc:Fallback>
                <p:oleObj name="方程式" r:id="rId12" imgW="3808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775" y="2420938"/>
                        <a:ext cx="622300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7"/>
          <p:cNvGraphicFramePr>
            <a:graphicFrameLocks noChangeAspect="1"/>
          </p:cNvGraphicFramePr>
          <p:nvPr/>
        </p:nvGraphicFramePr>
        <p:xfrm>
          <a:off x="2940050" y="2420938"/>
          <a:ext cx="6127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8" name="方程式" r:id="rId14" imgW="380880" imgH="393480" progId="Equation.3">
                  <p:embed/>
                </p:oleObj>
              </mc:Choice>
              <mc:Fallback>
                <p:oleObj name="方程式" r:id="rId14" imgW="3808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2420938"/>
                        <a:ext cx="6127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8"/>
          <p:cNvGraphicFramePr>
            <a:graphicFrameLocks noChangeAspect="1"/>
          </p:cNvGraphicFramePr>
          <p:nvPr/>
        </p:nvGraphicFramePr>
        <p:xfrm>
          <a:off x="5889625" y="2420938"/>
          <a:ext cx="6191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99" name="方程式" r:id="rId16" imgW="380880" imgH="393480" progId="Equation.3">
                  <p:embed/>
                </p:oleObj>
              </mc:Choice>
              <mc:Fallback>
                <p:oleObj name="方程式" r:id="rId16" imgW="3808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5" y="2420938"/>
                        <a:ext cx="6191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5" name="Object 15"/>
          <p:cNvGraphicFramePr>
            <a:graphicFrameLocks noChangeAspect="1"/>
          </p:cNvGraphicFramePr>
          <p:nvPr/>
        </p:nvGraphicFramePr>
        <p:xfrm>
          <a:off x="5357813" y="3500438"/>
          <a:ext cx="7508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00" name="方程式" r:id="rId18" imgW="457200" imgH="393480" progId="Equation.3">
                  <p:embed/>
                </p:oleObj>
              </mc:Choice>
              <mc:Fallback>
                <p:oleObj name="方程式" r:id="rId18" imgW="457200" imgH="393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3500438"/>
                        <a:ext cx="7508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6" name="Object 16"/>
          <p:cNvGraphicFramePr>
            <a:graphicFrameLocks noChangeAspect="1"/>
          </p:cNvGraphicFramePr>
          <p:nvPr/>
        </p:nvGraphicFramePr>
        <p:xfrm>
          <a:off x="6396038" y="3500438"/>
          <a:ext cx="7207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01" name="方程式" r:id="rId20" imgW="457200" imgH="393480" progId="Equation.3">
                  <p:embed/>
                </p:oleObj>
              </mc:Choice>
              <mc:Fallback>
                <p:oleObj name="方程式" r:id="rId20" imgW="45720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3500438"/>
                        <a:ext cx="7207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24" name="Text Box 24"/>
          <p:cNvSpPr txBox="1">
            <a:spLocks noChangeArrowheads="1"/>
          </p:cNvSpPr>
          <p:nvPr/>
        </p:nvSpPr>
        <p:spPr bwMode="auto">
          <a:xfrm>
            <a:off x="6972300" y="5157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cxnSp>
        <p:nvCxnSpPr>
          <p:cNvPr id="128025" name="AutoShape 25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2667000" y="981075"/>
            <a:ext cx="1444625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26" name="AutoShape 26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4111625" y="981075"/>
            <a:ext cx="13382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27" name="AutoShape 27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1963738" y="2128838"/>
            <a:ext cx="703262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28" name="AutoShape 28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2667000" y="2128838"/>
            <a:ext cx="579438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29" name="AutoShape 29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4860925" y="2055813"/>
            <a:ext cx="588963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0" name="AutoShape 30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5449888" y="2055813"/>
            <a:ext cx="749300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1" name="AutoShape 31"/>
          <p:cNvCxnSpPr>
            <a:cxnSpLocks noChangeShapeType="1"/>
            <a:stCxn id="0" idx="2"/>
            <a:endCxn id="128050" idx="0"/>
          </p:cNvCxnSpPr>
          <p:nvPr/>
        </p:nvCxnSpPr>
        <p:spPr bwMode="auto">
          <a:xfrm flipH="1">
            <a:off x="1595438" y="3082925"/>
            <a:ext cx="368300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2" name="AutoShape 32"/>
          <p:cNvCxnSpPr>
            <a:cxnSpLocks noChangeShapeType="1"/>
            <a:stCxn id="0" idx="2"/>
          </p:cNvCxnSpPr>
          <p:nvPr/>
        </p:nvCxnSpPr>
        <p:spPr bwMode="auto">
          <a:xfrm>
            <a:off x="1963738" y="3082925"/>
            <a:ext cx="328612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3" name="AutoShape 33"/>
          <p:cNvCxnSpPr>
            <a:cxnSpLocks noChangeShapeType="1"/>
            <a:stCxn id="0" idx="2"/>
          </p:cNvCxnSpPr>
          <p:nvPr/>
        </p:nvCxnSpPr>
        <p:spPr bwMode="auto">
          <a:xfrm flipH="1">
            <a:off x="2940050" y="3068638"/>
            <a:ext cx="306388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4" name="AutoShape 34"/>
          <p:cNvCxnSpPr>
            <a:cxnSpLocks noChangeShapeType="1"/>
            <a:stCxn id="0" idx="2"/>
          </p:cNvCxnSpPr>
          <p:nvPr/>
        </p:nvCxnSpPr>
        <p:spPr bwMode="auto">
          <a:xfrm>
            <a:off x="3246438" y="3068638"/>
            <a:ext cx="341312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5" name="AutoShape 35"/>
          <p:cNvCxnSpPr>
            <a:cxnSpLocks noChangeShapeType="1"/>
            <a:stCxn id="0" idx="2"/>
          </p:cNvCxnSpPr>
          <p:nvPr/>
        </p:nvCxnSpPr>
        <p:spPr bwMode="auto">
          <a:xfrm flipH="1">
            <a:off x="4595813" y="3065463"/>
            <a:ext cx="265112" cy="508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6" name="AutoShape 36"/>
          <p:cNvCxnSpPr>
            <a:cxnSpLocks noChangeShapeType="1"/>
            <a:stCxn id="0" idx="2"/>
          </p:cNvCxnSpPr>
          <p:nvPr/>
        </p:nvCxnSpPr>
        <p:spPr bwMode="auto">
          <a:xfrm>
            <a:off x="4860925" y="3065463"/>
            <a:ext cx="239713" cy="36353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7" name="AutoShape 37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>
            <a:off x="5734050" y="3063875"/>
            <a:ext cx="4651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8038" name="AutoShape 38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6199188" y="3063875"/>
            <a:ext cx="557212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039" name="Text Box 39"/>
          <p:cNvSpPr txBox="1">
            <a:spLocks noChangeArrowheads="1"/>
          </p:cNvSpPr>
          <p:nvPr/>
        </p:nvSpPr>
        <p:spPr bwMode="auto">
          <a:xfrm>
            <a:off x="7885113" y="5105400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>
                <a:cs typeface="Times New Roman" pitchFamily="18" charset="0"/>
              </a:rPr>
              <a:t>≤</a:t>
            </a:r>
            <a:r>
              <a:rPr lang="en-US" altLang="zh-TW" sz="2400" i="1"/>
              <a:t>n</a:t>
            </a:r>
          </a:p>
        </p:txBody>
      </p:sp>
      <p:sp>
        <p:nvSpPr>
          <p:cNvPr id="128040" name="Text Box 40"/>
          <p:cNvSpPr txBox="1">
            <a:spLocks noChangeArrowheads="1"/>
          </p:cNvSpPr>
          <p:nvPr/>
        </p:nvSpPr>
        <p:spPr bwMode="auto">
          <a:xfrm>
            <a:off x="7956550" y="37163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8041" name="Text Box 41"/>
          <p:cNvSpPr txBox="1">
            <a:spLocks noChangeArrowheads="1"/>
          </p:cNvSpPr>
          <p:nvPr/>
        </p:nvSpPr>
        <p:spPr bwMode="auto">
          <a:xfrm>
            <a:off x="7956550" y="24923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8042" name="Text Box 42"/>
          <p:cNvSpPr txBox="1">
            <a:spLocks noChangeArrowheads="1"/>
          </p:cNvSpPr>
          <p:nvPr/>
        </p:nvSpPr>
        <p:spPr bwMode="auto">
          <a:xfrm>
            <a:off x="7956550" y="1412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8043" name="Text Box 43"/>
          <p:cNvSpPr txBox="1">
            <a:spLocks noChangeArrowheads="1"/>
          </p:cNvSpPr>
          <p:nvPr/>
        </p:nvSpPr>
        <p:spPr bwMode="auto">
          <a:xfrm>
            <a:off x="7956550" y="4762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n</a:t>
            </a:r>
          </a:p>
        </p:txBody>
      </p:sp>
      <p:sp>
        <p:nvSpPr>
          <p:cNvPr id="128044" name="Text Box 44"/>
          <p:cNvSpPr txBox="1">
            <a:spLocks noChangeArrowheads="1"/>
          </p:cNvSpPr>
          <p:nvPr/>
        </p:nvSpPr>
        <p:spPr bwMode="auto">
          <a:xfrm>
            <a:off x="7885113" y="4149725"/>
            <a:ext cx="549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r>
              <a:rPr lang="en-US" altLang="zh-TW" sz="2400"/>
              <a:t>…</a:t>
            </a:r>
          </a:p>
        </p:txBody>
      </p:sp>
      <p:sp>
        <p:nvSpPr>
          <p:cNvPr id="128045" name="Line 45"/>
          <p:cNvSpPr>
            <a:spLocks noChangeShapeType="1"/>
          </p:cNvSpPr>
          <p:nvPr/>
        </p:nvSpPr>
        <p:spPr bwMode="auto">
          <a:xfrm>
            <a:off x="7235825" y="573405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46" name="Text Box 46"/>
          <p:cNvSpPr txBox="1">
            <a:spLocks noChangeArrowheads="1"/>
          </p:cNvSpPr>
          <p:nvPr/>
        </p:nvSpPr>
        <p:spPr bwMode="auto">
          <a:xfrm>
            <a:off x="6732588" y="5805488"/>
            <a:ext cx="211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Total:</a:t>
            </a:r>
            <a:r>
              <a:rPr lang="el-GR" altLang="zh-TW" sz="2400">
                <a:cs typeface="Times New Roman" pitchFamily="18" charset="0"/>
              </a:rPr>
              <a:t>Θ</a:t>
            </a:r>
            <a:r>
              <a:rPr lang="en-US" altLang="zh-TW" sz="2400">
                <a:cs typeface="Times New Roman" pitchFamily="18" charset="0"/>
              </a:rPr>
              <a:t>(</a:t>
            </a:r>
            <a:r>
              <a:rPr lang="en-US" altLang="zh-TW" sz="2400" i="1">
                <a:cs typeface="Times New Roman" pitchFamily="18" charset="0"/>
              </a:rPr>
              <a:t>n </a:t>
            </a:r>
            <a:r>
              <a:rPr lang="en-US" altLang="zh-TW" sz="2400">
                <a:cs typeface="Times New Roman" pitchFamily="18" charset="0"/>
              </a:rPr>
              <a:t>lg </a:t>
            </a:r>
            <a:r>
              <a:rPr lang="en-US" altLang="zh-TW" sz="2400" i="1">
                <a:cs typeface="Times New Roman" pitchFamily="18" charset="0"/>
              </a:rPr>
              <a:t>n</a:t>
            </a:r>
            <a:r>
              <a:rPr lang="en-US" altLang="zh-TW" sz="2400">
                <a:cs typeface="Times New Roman" pitchFamily="18" charset="0"/>
              </a:rPr>
              <a:t>)</a:t>
            </a:r>
            <a:endParaRPr lang="el-GR" altLang="zh-TW" sz="2400">
              <a:cs typeface="Times New Roman" pitchFamily="18" charset="0"/>
            </a:endParaRPr>
          </a:p>
        </p:txBody>
      </p:sp>
      <p:sp>
        <p:nvSpPr>
          <p:cNvPr id="128048" name="Line 48"/>
          <p:cNvSpPr>
            <a:spLocks noChangeShapeType="1"/>
          </p:cNvSpPr>
          <p:nvPr/>
        </p:nvSpPr>
        <p:spPr bwMode="auto">
          <a:xfrm flipV="1">
            <a:off x="468313" y="836613"/>
            <a:ext cx="0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49" name="Line 49"/>
          <p:cNvSpPr>
            <a:spLocks noChangeShapeType="1"/>
          </p:cNvSpPr>
          <p:nvPr/>
        </p:nvSpPr>
        <p:spPr bwMode="auto">
          <a:xfrm>
            <a:off x="539750" y="3357563"/>
            <a:ext cx="0" cy="20875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0" name="Text Box 50"/>
          <p:cNvSpPr txBox="1">
            <a:spLocks noChangeArrowheads="1"/>
          </p:cNvSpPr>
          <p:nvPr/>
        </p:nvSpPr>
        <p:spPr bwMode="auto">
          <a:xfrm>
            <a:off x="1427163" y="35004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1</a:t>
            </a:r>
          </a:p>
        </p:txBody>
      </p:sp>
      <p:sp>
        <p:nvSpPr>
          <p:cNvPr id="128051" name="Line 51"/>
          <p:cNvSpPr>
            <a:spLocks noChangeShapeType="1"/>
          </p:cNvSpPr>
          <p:nvPr/>
        </p:nvSpPr>
        <p:spPr bwMode="auto">
          <a:xfrm>
            <a:off x="6827838" y="4292600"/>
            <a:ext cx="288925" cy="79216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2" name="Text Box 52"/>
          <p:cNvSpPr txBox="1">
            <a:spLocks noChangeArrowheads="1"/>
          </p:cNvSpPr>
          <p:nvPr/>
        </p:nvSpPr>
        <p:spPr bwMode="auto">
          <a:xfrm>
            <a:off x="7885113" y="4724400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>
                <a:cs typeface="Times New Roman" pitchFamily="18" charset="0"/>
              </a:rPr>
              <a:t>≤</a:t>
            </a:r>
            <a:r>
              <a:rPr lang="en-US" altLang="zh-TW" sz="2400" i="1"/>
              <a:t>n</a:t>
            </a:r>
          </a:p>
        </p:txBody>
      </p:sp>
      <p:sp>
        <p:nvSpPr>
          <p:cNvPr id="128053" name="Line 53"/>
          <p:cNvSpPr>
            <a:spLocks noChangeShapeType="1"/>
          </p:cNvSpPr>
          <p:nvPr/>
        </p:nvSpPr>
        <p:spPr bwMode="auto">
          <a:xfrm>
            <a:off x="5219700" y="765175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4" name="Line 54"/>
          <p:cNvSpPr>
            <a:spLocks noChangeShapeType="1"/>
          </p:cNvSpPr>
          <p:nvPr/>
        </p:nvSpPr>
        <p:spPr bwMode="auto">
          <a:xfrm>
            <a:off x="6157913" y="1628775"/>
            <a:ext cx="15827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5" name="Line 55"/>
          <p:cNvSpPr>
            <a:spLocks noChangeShapeType="1"/>
          </p:cNvSpPr>
          <p:nvPr/>
        </p:nvSpPr>
        <p:spPr bwMode="auto">
          <a:xfrm>
            <a:off x="6877050" y="2708275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6" name="Line 56"/>
          <p:cNvSpPr>
            <a:spLocks noChangeShapeType="1"/>
          </p:cNvSpPr>
          <p:nvPr/>
        </p:nvSpPr>
        <p:spPr bwMode="auto">
          <a:xfrm>
            <a:off x="7019925" y="3933825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57" name="Line 57"/>
          <p:cNvSpPr>
            <a:spLocks noChangeShapeType="1"/>
          </p:cNvSpPr>
          <p:nvPr/>
        </p:nvSpPr>
        <p:spPr bwMode="auto">
          <a:xfrm>
            <a:off x="7308850" y="537368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28058" name="Object 58"/>
          <p:cNvGraphicFramePr>
            <a:graphicFrameLocks noGrp="1" noChangeAspect="1"/>
          </p:cNvGraphicFramePr>
          <p:nvPr>
            <p:ph sz="half" idx="1"/>
          </p:nvPr>
        </p:nvGraphicFramePr>
        <p:xfrm>
          <a:off x="0" y="2708275"/>
          <a:ext cx="111601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02" name="方程式" r:id="rId22" imgW="520560" imgH="241200" progId="Equation.3">
                  <p:embed/>
                </p:oleObj>
              </mc:Choice>
              <mc:Fallback>
                <p:oleObj name="方程式" r:id="rId22" imgW="520560" imgH="24120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08275"/>
                        <a:ext cx="111601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66" name="Object 66"/>
          <p:cNvGraphicFramePr>
            <a:graphicFrameLocks noGrp="1" noChangeAspect="1"/>
          </p:cNvGraphicFramePr>
          <p:nvPr>
            <p:ph sz="half" idx="2"/>
          </p:nvPr>
        </p:nvGraphicFramePr>
        <p:xfrm>
          <a:off x="858838" y="1590675"/>
          <a:ext cx="8001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03" name="方程式" r:id="rId24" imgW="444240" imgH="228600" progId="Equation.3">
                  <p:embed/>
                </p:oleObj>
              </mc:Choice>
              <mc:Fallback>
                <p:oleObj name="方程式" r:id="rId24" imgW="444240" imgH="228600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1590675"/>
                        <a:ext cx="8001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69" name="Line 69"/>
          <p:cNvSpPr>
            <a:spLocks noChangeShapeType="1"/>
          </p:cNvSpPr>
          <p:nvPr/>
        </p:nvSpPr>
        <p:spPr bwMode="auto">
          <a:xfrm flipV="1">
            <a:off x="1258888" y="83661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8070" name="Line 70"/>
          <p:cNvSpPr>
            <a:spLocks noChangeShapeType="1"/>
          </p:cNvSpPr>
          <p:nvPr/>
        </p:nvSpPr>
        <p:spPr bwMode="auto">
          <a:xfrm>
            <a:off x="1258888" y="2133600"/>
            <a:ext cx="0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4E74-E568-4B91-B3F8-C0B7D8C61CC0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353425" cy="5472112"/>
          </a:xfrm>
        </p:spPr>
        <p:txBody>
          <a:bodyPr/>
          <a:lstStyle/>
          <a:p>
            <a:pPr marL="360363" indent="-360363"/>
            <a:r>
              <a:rPr lang="zh-TW" altLang="en-US" sz="2800"/>
              <a:t>其他分析</a:t>
            </a:r>
          </a:p>
          <a:p>
            <a:pPr marL="360363" indent="-360363">
              <a:buFontTx/>
              <a:buNone/>
            </a:pPr>
            <a:endParaRPr lang="zh-TW" altLang="en-US" sz="1400"/>
          </a:p>
          <a:p>
            <a:pPr marL="360363" indent="-360363">
              <a:buFontTx/>
              <a:buNone/>
            </a:pPr>
            <a:r>
              <a:rPr lang="zh-TW" altLang="en-US" sz="2800"/>
              <a:t>	</a:t>
            </a:r>
            <a:r>
              <a:rPr lang="en-US" altLang="zh-TW" sz="2800" i="1"/>
              <a:t>E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</a:t>
            </a:r>
          </a:p>
          <a:p>
            <a:pPr marL="360363" indent="-360363">
              <a:buFontTx/>
              <a:buNone/>
            </a:pPr>
            <a:endParaRPr lang="en-US" altLang="zh-TW" sz="1600"/>
          </a:p>
          <a:p>
            <a:pPr marL="360363" indent="-360363">
              <a:buFontTx/>
              <a:buNone/>
            </a:pPr>
            <a:r>
              <a:rPr lang="en-US" altLang="zh-TW" sz="2800"/>
              <a:t>		  = </a:t>
            </a:r>
          </a:p>
          <a:p>
            <a:pPr marL="360363" indent="-360363">
              <a:buFontTx/>
              <a:buNone/>
            </a:pPr>
            <a:r>
              <a:rPr lang="en-US" altLang="zh-TW" sz="2800"/>
              <a:t>	</a:t>
            </a:r>
            <a:r>
              <a:rPr lang="zh-TW" altLang="en-US" sz="2800"/>
              <a:t>為了簡單起見，假設</a:t>
            </a:r>
          </a:p>
          <a:p>
            <a:pPr marL="360363" indent="-360363">
              <a:buFontTx/>
              <a:buNone/>
            </a:pPr>
            <a:endParaRPr lang="zh-TW" altLang="en-US" sz="800"/>
          </a:p>
          <a:p>
            <a:pPr marL="360363" indent="-360363">
              <a:buFontTx/>
              <a:buNone/>
            </a:pPr>
            <a:r>
              <a:rPr lang="zh-TW" altLang="en-US" sz="2800"/>
              <a:t>	</a:t>
            </a:r>
            <a:r>
              <a:rPr lang="en-US" altLang="zh-TW" sz="2800" i="1"/>
              <a:t>E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</a:t>
            </a:r>
            <a:r>
              <a:rPr lang="en-US" altLang="zh-TW"/>
              <a:t> </a:t>
            </a:r>
          </a:p>
          <a:p>
            <a:pPr marL="360363" indent="-360363">
              <a:buFontTx/>
              <a:buNone/>
            </a:pPr>
            <a:endParaRPr lang="en-US" altLang="zh-TW" sz="1400">
              <a:sym typeface="Symbol" pitchFamily="18" charset="2"/>
            </a:endParaRPr>
          </a:p>
          <a:p>
            <a:pPr marL="360363" indent="-360363">
              <a:buFont typeface="Symbol" pitchFamily="18" charset="2"/>
              <a:buChar char="Þ"/>
            </a:pPr>
            <a:r>
              <a:rPr lang="en-US" altLang="zh-TW" sz="2800" i="1"/>
              <a:t>nE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						------(1)</a:t>
            </a:r>
          </a:p>
          <a:p>
            <a:pPr marL="360363" indent="-360363">
              <a:buFont typeface="Symbol" pitchFamily="18" charset="2"/>
              <a:buChar char="Þ"/>
            </a:pPr>
            <a:endParaRPr lang="en-US" altLang="zh-TW" sz="1400"/>
          </a:p>
          <a:p>
            <a:pPr marL="360363" indent="-360363">
              <a:buFont typeface="Symbol" pitchFamily="18" charset="2"/>
              <a:buChar char="Þ"/>
            </a:pP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-1)</a:t>
            </a:r>
            <a:r>
              <a:rPr lang="en-US" altLang="zh-TW" sz="2800" i="1"/>
              <a:t>E</a:t>
            </a:r>
            <a:r>
              <a:rPr lang="en-US" altLang="zh-TW" sz="2800"/>
              <a:t>(</a:t>
            </a:r>
            <a:r>
              <a:rPr lang="en-US" altLang="zh-TW" sz="2800" i="1"/>
              <a:t>n-1</a:t>
            </a:r>
            <a:r>
              <a:rPr lang="en-US" altLang="zh-TW" sz="2800"/>
              <a:t>) = 					------(2)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908175" y="1268413"/>
          <a:ext cx="428942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方程式" r:id="rId4" imgW="2082600" imgH="444240" progId="Equation.3">
                  <p:embed/>
                </p:oleObj>
              </mc:Choice>
              <mc:Fallback>
                <p:oleObj name="方程式" r:id="rId4" imgW="208260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268413"/>
                        <a:ext cx="4289425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908175" y="2079625"/>
          <a:ext cx="2303463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方程式" r:id="rId6" imgW="1143000" imgH="431640" progId="Equation.3">
                  <p:embed/>
                </p:oleObj>
              </mc:Choice>
              <mc:Fallback>
                <p:oleObj name="方程式" r:id="rId6" imgW="11430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079625"/>
                        <a:ext cx="2303463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865313" y="3284538"/>
          <a:ext cx="26352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方程式" r:id="rId8" imgW="1282680" imgH="431640" progId="Equation.3">
                  <p:embed/>
                </p:oleObj>
              </mc:Choice>
              <mc:Fallback>
                <p:oleObj name="方程式" r:id="rId8" imgW="128268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284538"/>
                        <a:ext cx="2635250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052638" y="4076700"/>
          <a:ext cx="2735262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方程式" r:id="rId10" imgW="1333440" imgH="431640" progId="Equation.3">
                  <p:embed/>
                </p:oleObj>
              </mc:Choice>
              <mc:Fallback>
                <p:oleObj name="方程式" r:id="rId10" imgW="1333440" imgH="431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4076700"/>
                        <a:ext cx="2735262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2843213" y="4941888"/>
          <a:ext cx="326866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方程式" r:id="rId12" imgW="1676160" imgH="431640" progId="Equation.3">
                  <p:embed/>
                </p:oleObj>
              </mc:Choice>
              <mc:Fallback>
                <p:oleObj name="方程式" r:id="rId12" imgW="1676160" imgH="431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941888"/>
                        <a:ext cx="3268662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284663" y="5805488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(</a:t>
            </a:r>
            <a:r>
              <a:rPr lang="zh-TW" altLang="en-US" sz="2400"/>
              <a:t>用 </a:t>
            </a:r>
            <a:r>
              <a:rPr lang="en-US" altLang="zh-TW" sz="2400" i="1"/>
              <a:t>n</a:t>
            </a:r>
            <a:r>
              <a:rPr lang="en-US" altLang="zh-TW" sz="2400"/>
              <a:t>-1 </a:t>
            </a:r>
            <a:r>
              <a:rPr lang="zh-TW" altLang="en-US" sz="2400"/>
              <a:t>替換掉 </a:t>
            </a:r>
            <a:r>
              <a:rPr lang="en-US" altLang="zh-TW" sz="2400"/>
              <a:t>(1) </a:t>
            </a:r>
            <a:r>
              <a:rPr lang="zh-TW" altLang="en-US" sz="2400"/>
              <a:t>裡面的 </a:t>
            </a:r>
            <a:r>
              <a:rPr lang="en-US" altLang="zh-TW" sz="2400" i="1"/>
              <a:t>n</a:t>
            </a:r>
            <a:r>
              <a:rPr lang="en-US" altLang="zh-TW" sz="2400"/>
              <a:t>)</a:t>
            </a:r>
            <a:endParaRPr lang="en-US" altLang="zh-TW" sz="2400" i="1"/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1AF0-A496-4051-84AC-0546EBD4163F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353425" cy="5473700"/>
          </a:xfrm>
        </p:spPr>
        <p:txBody>
          <a:bodyPr/>
          <a:lstStyle/>
          <a:p>
            <a:pPr marL="360363" indent="-360363">
              <a:lnSpc>
                <a:spcPct val="90000"/>
              </a:lnSpc>
              <a:buFontTx/>
              <a:buNone/>
            </a:pPr>
            <a:r>
              <a:rPr lang="en-US" altLang="zh-TW" sz="2800"/>
              <a:t>(1)-(2), </a:t>
            </a:r>
            <a:r>
              <a:rPr lang="zh-TW" altLang="en-US" sz="2800"/>
              <a:t>可得</a:t>
            </a:r>
          </a:p>
          <a:p>
            <a:pPr marL="360363" indent="-360363">
              <a:lnSpc>
                <a:spcPct val="90000"/>
              </a:lnSpc>
              <a:buFontTx/>
              <a:buNone/>
            </a:pPr>
            <a:endParaRPr lang="zh-TW" altLang="en-US" sz="800"/>
          </a:p>
          <a:p>
            <a:pPr marL="360363" indent="-360363">
              <a:lnSpc>
                <a:spcPct val="90000"/>
              </a:lnSpc>
              <a:buFontTx/>
              <a:buNone/>
            </a:pPr>
            <a:r>
              <a:rPr lang="zh-TW" altLang="en-US" sz="2800"/>
              <a:t>	</a:t>
            </a:r>
            <a:r>
              <a:rPr lang="en-US" altLang="zh-TW" sz="2800" i="1"/>
              <a:t>nE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 =   </a:t>
            </a:r>
          </a:p>
          <a:p>
            <a:pPr marL="360363" indent="-360363">
              <a:lnSpc>
                <a:spcPct val="90000"/>
              </a:lnSpc>
              <a:buFontTx/>
              <a:buNone/>
            </a:pPr>
            <a:endParaRPr lang="en-US" altLang="zh-TW" sz="1200">
              <a:sym typeface="Symbol" pitchFamily="18" charset="2"/>
            </a:endParaRPr>
          </a:p>
          <a:p>
            <a:pPr marL="360363" indent="-360363">
              <a:lnSpc>
                <a:spcPct val="90000"/>
              </a:lnSpc>
              <a:buFont typeface="Symbol" pitchFamily="18" charset="2"/>
              <a:buChar char="Þ"/>
            </a:pPr>
            <a:r>
              <a:rPr lang="en-US" altLang="zh-TW" sz="2800" i="1"/>
              <a:t>E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 =			     (</a:t>
            </a:r>
            <a:r>
              <a:rPr lang="zh-TW" altLang="en-US" sz="2800"/>
              <a:t>套用 </a:t>
            </a:r>
            <a:r>
              <a:rPr lang="en-US" altLang="zh-TW" sz="2800"/>
              <a:t>iteration method)</a:t>
            </a:r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endParaRPr lang="en-US" altLang="zh-TW" sz="1400"/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=					 =</a:t>
            </a:r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endParaRPr lang="en-US" altLang="zh-TW" sz="1400"/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= 					         = </a:t>
            </a:r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endParaRPr lang="en-US" altLang="zh-TW" sz="1400"/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= 						 =  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)+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endParaRPr lang="en-US" altLang="zh-TW" sz="1400"/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= 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)+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  <a:r>
              <a:rPr lang="en-US" altLang="zh-TW" sz="2800">
                <a:sym typeface="Symbol" pitchFamily="18" charset="2"/>
              </a:rPr>
              <a:t></a:t>
            </a:r>
            <a:r>
              <a:rPr lang="en-US" altLang="zh-TW" sz="2800"/>
              <a:t>(lg </a:t>
            </a:r>
            <a:r>
              <a:rPr lang="en-US" altLang="zh-TW" sz="2800" i="1"/>
              <a:t>n</a:t>
            </a:r>
            <a:r>
              <a:rPr lang="en-US" altLang="zh-TW" sz="2800"/>
              <a:t>)+2 	(</a:t>
            </a:r>
            <a:r>
              <a:rPr lang="zh-TW" altLang="en-US" sz="2800"/>
              <a:t>套用 </a:t>
            </a:r>
            <a:r>
              <a:rPr lang="en-US" altLang="zh-TW" sz="2800"/>
              <a:t>Harmonic Series)</a:t>
            </a:r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endParaRPr lang="en-US" altLang="zh-TW" sz="1400"/>
          </a:p>
          <a:p>
            <a:pPr marL="360363" indent="-360363"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= 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lg 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196" name="Object 12"/>
          <p:cNvGraphicFramePr>
            <a:graphicFrameLocks noChangeAspect="1"/>
          </p:cNvGraphicFramePr>
          <p:nvPr/>
        </p:nvGraphicFramePr>
        <p:xfrm>
          <a:off x="2195513" y="1244600"/>
          <a:ext cx="26638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2" name="方程式" r:id="rId3" imgW="1180800" imgH="203040" progId="Equation.3">
                  <p:embed/>
                </p:oleObj>
              </mc:Choice>
              <mc:Fallback>
                <p:oleObj name="方程式" r:id="rId3" imgW="118080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244600"/>
                        <a:ext cx="2663825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198" name="Object 14"/>
          <p:cNvGraphicFramePr>
            <a:graphicFrameLocks noChangeAspect="1"/>
          </p:cNvGraphicFramePr>
          <p:nvPr/>
        </p:nvGraphicFramePr>
        <p:xfrm>
          <a:off x="2051050" y="1700213"/>
          <a:ext cx="21590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3" name="方程式" r:id="rId5" imgW="1041120" imgH="393480" progId="Equation.3">
                  <p:embed/>
                </p:oleObj>
              </mc:Choice>
              <mc:Fallback>
                <p:oleObj name="方程式" r:id="rId5" imgW="104112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700213"/>
                        <a:ext cx="2159000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1" name="Rectangle 17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00" name="Object 16"/>
          <p:cNvGraphicFramePr>
            <a:graphicFrameLocks noChangeAspect="1"/>
          </p:cNvGraphicFramePr>
          <p:nvPr/>
        </p:nvGraphicFramePr>
        <p:xfrm>
          <a:off x="828675" y="2420938"/>
          <a:ext cx="312737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4" name="方程式" r:id="rId7" imgW="1739880" imgH="431640" progId="Equation.3">
                  <p:embed/>
                </p:oleObj>
              </mc:Choice>
              <mc:Fallback>
                <p:oleObj name="方程式" r:id="rId7" imgW="173988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2420938"/>
                        <a:ext cx="3127375" cy="779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02" name="Object 18"/>
          <p:cNvGraphicFramePr>
            <a:graphicFrameLocks noChangeAspect="1"/>
          </p:cNvGraphicFramePr>
          <p:nvPr/>
        </p:nvGraphicFramePr>
        <p:xfrm>
          <a:off x="4572000" y="2420938"/>
          <a:ext cx="31686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5" name="方程式" r:id="rId9" imgW="1587240" imgH="393480" progId="Equation.3">
                  <p:embed/>
                </p:oleObj>
              </mc:Choice>
              <mc:Fallback>
                <p:oleObj name="方程式" r:id="rId9" imgW="158724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20938"/>
                        <a:ext cx="316865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04" name="Object 20"/>
          <p:cNvGraphicFramePr>
            <a:graphicFrameLocks noChangeAspect="1"/>
          </p:cNvGraphicFramePr>
          <p:nvPr/>
        </p:nvGraphicFramePr>
        <p:xfrm>
          <a:off x="828675" y="3208338"/>
          <a:ext cx="390525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6" name="方程式" r:id="rId11" imgW="2120760" imgH="393480" progId="Equation.3">
                  <p:embed/>
                </p:oleObj>
              </mc:Choice>
              <mc:Fallback>
                <p:oleObj name="方程式" r:id="rId11" imgW="212076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3208338"/>
                        <a:ext cx="390525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06" name="Object 22"/>
          <p:cNvGraphicFramePr>
            <a:graphicFrameLocks noChangeAspect="1"/>
          </p:cNvGraphicFramePr>
          <p:nvPr/>
        </p:nvGraphicFramePr>
        <p:xfrm>
          <a:off x="5364163" y="3378200"/>
          <a:ext cx="18716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7" name="方程式" r:id="rId13" imgW="736560" imgH="164880" progId="Equation.3">
                  <p:embed/>
                </p:oleObj>
              </mc:Choice>
              <mc:Fallback>
                <p:oleObj name="方程式" r:id="rId13" imgW="736560" imgH="1648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378200"/>
                        <a:ext cx="18716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08" name="Object 24"/>
          <p:cNvGraphicFramePr>
            <a:graphicFrameLocks noChangeAspect="1"/>
          </p:cNvGraphicFramePr>
          <p:nvPr/>
        </p:nvGraphicFramePr>
        <p:xfrm>
          <a:off x="827088" y="3933825"/>
          <a:ext cx="41052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8" name="方程式" r:id="rId15" imgW="2311200" imgH="393480" progId="Equation.3">
                  <p:embed/>
                </p:oleObj>
              </mc:Choice>
              <mc:Fallback>
                <p:oleObj name="方程式" r:id="rId15" imgW="2311200" imgH="393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933825"/>
                        <a:ext cx="410527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93210" name="Object 26"/>
          <p:cNvGraphicFramePr>
            <a:graphicFrameLocks noChangeAspect="1"/>
          </p:cNvGraphicFramePr>
          <p:nvPr/>
        </p:nvGraphicFramePr>
        <p:xfrm>
          <a:off x="7092950" y="3860800"/>
          <a:ext cx="10080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9" name="方程式" r:id="rId17" imgW="545760" imgH="431640" progId="Equation.3">
                  <p:embed/>
                </p:oleObj>
              </mc:Choice>
              <mc:Fallback>
                <p:oleObj name="方程式" r:id="rId17" imgW="545760" imgH="4316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860800"/>
                        <a:ext cx="1008063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C64E-3FCD-4F90-BAA7-608E6A70ADE6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353425" cy="5616575"/>
          </a:xfrm>
        </p:spPr>
        <p:txBody>
          <a:bodyPr/>
          <a:lstStyle/>
          <a:p>
            <a:pPr marL="360363" indent="-360363">
              <a:buFontTx/>
              <a:buNone/>
            </a:pPr>
            <a:r>
              <a:rPr lang="en-US" altLang="zh-TW" b="1"/>
              <a:t>6.3 Randomized version of quicksort</a:t>
            </a:r>
            <a:endParaRPr lang="en-US" altLang="zh-TW"/>
          </a:p>
          <a:p>
            <a:pPr marL="360363" indent="-360363">
              <a:buFontTx/>
              <a:buNone/>
            </a:pPr>
            <a:endParaRPr lang="en-US" altLang="zh-TW" sz="2800" b="1"/>
          </a:p>
          <a:p>
            <a:pPr marL="360363" indent="-360363">
              <a:buFontTx/>
              <a:buNone/>
            </a:pPr>
            <a:r>
              <a:rPr lang="en-US" altLang="zh-TW" sz="2800" b="1"/>
              <a:t>Randomized Algorithm:</a:t>
            </a:r>
            <a:endParaRPr lang="en-US" altLang="zh-TW" sz="2800"/>
          </a:p>
          <a:p>
            <a:pPr marL="360363" indent="-360363">
              <a:buFontTx/>
              <a:buNone/>
            </a:pPr>
            <a:r>
              <a:rPr lang="en-US" altLang="zh-TW" sz="2800"/>
              <a:t>   </a:t>
            </a:r>
            <a:r>
              <a:rPr lang="zh-TW" altLang="en-US" sz="2800"/>
              <a:t>使用</a:t>
            </a:r>
            <a:r>
              <a:rPr lang="zh-TW" altLang="en-US" sz="2800" i="1"/>
              <a:t>亂數產生器</a:t>
            </a:r>
            <a:r>
              <a:rPr lang="zh-TW" altLang="en-US" sz="2800"/>
              <a:t>的演算法</a:t>
            </a:r>
            <a:r>
              <a:rPr lang="zh-TW" altLang="en-US" sz="2400"/>
              <a:t>。</a:t>
            </a:r>
            <a:endParaRPr lang="zh-TW" altLang="en-US" sz="2800" b="1"/>
          </a:p>
          <a:p>
            <a:pPr marL="360363" indent="-360363">
              <a:buFontTx/>
              <a:buNone/>
            </a:pPr>
            <a:r>
              <a:rPr lang="en-US" altLang="zh-TW" sz="2800" b="1"/>
              <a:t>Pseudorandom-number generator:</a:t>
            </a:r>
            <a:endParaRPr lang="en-US" altLang="zh-TW" sz="2800"/>
          </a:p>
          <a:p>
            <a:pPr marL="360363" indent="-360363">
              <a:buFontTx/>
              <a:buNone/>
            </a:pPr>
            <a:r>
              <a:rPr lang="en-US" altLang="zh-TW" sz="2800"/>
              <a:t>   </a:t>
            </a:r>
            <a:r>
              <a:rPr lang="zh-TW" altLang="en-US" sz="2800"/>
              <a:t>一個傳回在統計上看似隨機數字的 </a:t>
            </a:r>
            <a:r>
              <a:rPr lang="en-US" altLang="zh-TW" sz="2800"/>
              <a:t>deterministic algorithm </a:t>
            </a:r>
            <a:r>
              <a:rPr lang="zh-TW" altLang="en-US" sz="2400"/>
              <a:t>。</a:t>
            </a:r>
            <a:endParaRPr lang="zh-TW" altLang="en-US" sz="2800" b="1"/>
          </a:p>
          <a:p>
            <a:pPr marL="360363" indent="-360363">
              <a:buFontTx/>
              <a:buNone/>
            </a:pPr>
            <a:endParaRPr lang="zh-TW" altLang="en-US" sz="1000" b="1">
              <a:latin typeface="Courier New" pitchFamily="49" charset="0"/>
            </a:endParaRPr>
          </a:p>
          <a:p>
            <a:pPr marL="360363" indent="-360363">
              <a:buFontTx/>
              <a:buNone/>
            </a:pPr>
            <a:r>
              <a:rPr lang="en-US" altLang="zh-TW" sz="2400" b="1">
                <a:latin typeface="Courier New" pitchFamily="49" charset="0"/>
              </a:rPr>
              <a:t>Randomized-Partition</a:t>
            </a:r>
            <a:r>
              <a:rPr lang="en-US" altLang="zh-TW" sz="2400">
                <a:latin typeface="Courier New" pitchFamily="49" charset="0"/>
              </a:rPr>
              <a:t>(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, </a:t>
            </a:r>
            <a:r>
              <a:rPr lang="en-US" altLang="zh-TW" sz="2400" i="1">
                <a:latin typeface="Courier New" pitchFamily="49" charset="0"/>
              </a:rPr>
              <a:t>p</a:t>
            </a:r>
            <a:r>
              <a:rPr lang="en-US" altLang="zh-TW" sz="2400">
                <a:latin typeface="Courier New" pitchFamily="49" charset="0"/>
              </a:rPr>
              <a:t>, </a:t>
            </a:r>
            <a:r>
              <a:rPr lang="en-US" altLang="zh-TW" sz="2400" i="1">
                <a:latin typeface="Courier New" pitchFamily="49" charset="0"/>
              </a:rPr>
              <a:t>r</a:t>
            </a:r>
            <a:r>
              <a:rPr lang="en-US" altLang="zh-TW" sz="2400">
                <a:latin typeface="Courier New" pitchFamily="49" charset="0"/>
              </a:rPr>
              <a:t>)</a:t>
            </a:r>
          </a:p>
          <a:p>
            <a:pPr marL="360363" indent="-360363">
              <a:buFontTx/>
              <a:buNone/>
            </a:pPr>
            <a:r>
              <a:rPr lang="en-US" altLang="zh-TW" sz="2400">
                <a:latin typeface="Courier New" pitchFamily="49" charset="0"/>
              </a:rPr>
              <a:t>  </a:t>
            </a:r>
            <a:r>
              <a:rPr lang="en-US" altLang="zh-TW" sz="2400" i="1">
                <a:latin typeface="Courier New" pitchFamily="49" charset="0"/>
              </a:rPr>
              <a:t>i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</a:t>
            </a:r>
            <a:r>
              <a:rPr lang="en-US" altLang="zh-TW" sz="2400">
                <a:latin typeface="Courier New" pitchFamily="49" charset="0"/>
              </a:rPr>
              <a:t> Random(</a:t>
            </a:r>
            <a:r>
              <a:rPr lang="en-US" altLang="zh-TW" sz="2400" i="1">
                <a:latin typeface="Courier New" pitchFamily="49" charset="0"/>
              </a:rPr>
              <a:t>p</a:t>
            </a:r>
            <a:r>
              <a:rPr lang="en-US" altLang="zh-TW" sz="2400">
                <a:latin typeface="Courier New" pitchFamily="49" charset="0"/>
              </a:rPr>
              <a:t>, </a:t>
            </a:r>
            <a:r>
              <a:rPr lang="en-US" altLang="zh-TW" sz="2400" i="1">
                <a:latin typeface="Courier New" pitchFamily="49" charset="0"/>
              </a:rPr>
              <a:t>r</a:t>
            </a:r>
            <a:r>
              <a:rPr lang="en-US" altLang="zh-TW" sz="2400">
                <a:latin typeface="Courier New" pitchFamily="49" charset="0"/>
              </a:rPr>
              <a:t>);</a:t>
            </a:r>
          </a:p>
          <a:p>
            <a:pPr marL="360363" indent="-360363">
              <a:buFontTx/>
              <a:buNone/>
            </a:pPr>
            <a:r>
              <a:rPr lang="en-US" altLang="zh-TW" sz="2400">
                <a:latin typeface="Courier New" pitchFamily="49" charset="0"/>
              </a:rPr>
              <a:t>	exchange(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[</a:t>
            </a:r>
            <a:r>
              <a:rPr lang="en-US" altLang="zh-TW" sz="2400" i="1">
                <a:latin typeface="Courier New" pitchFamily="49" charset="0"/>
              </a:rPr>
              <a:t>r</a:t>
            </a:r>
            <a:r>
              <a:rPr lang="en-US" altLang="zh-TW" sz="2400">
                <a:latin typeface="Courier New" pitchFamily="49" charset="0"/>
              </a:rPr>
              <a:t>], 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[</a:t>
            </a:r>
            <a:r>
              <a:rPr lang="en-US" altLang="zh-TW" sz="2400" i="1">
                <a:latin typeface="Courier New" pitchFamily="49" charset="0"/>
              </a:rPr>
              <a:t>i</a:t>
            </a:r>
            <a:r>
              <a:rPr lang="en-US" altLang="zh-TW" sz="2400">
                <a:latin typeface="Courier New" pitchFamily="49" charset="0"/>
              </a:rPr>
              <a:t>]);</a:t>
            </a:r>
          </a:p>
          <a:p>
            <a:pPr marL="360363" indent="-360363">
              <a:buFontTx/>
              <a:buNone/>
            </a:pPr>
            <a:r>
              <a:rPr lang="en-US" altLang="zh-TW" sz="2400">
                <a:latin typeface="Courier New" pitchFamily="49" charset="0"/>
              </a:rPr>
              <a:t>  </a:t>
            </a:r>
            <a:r>
              <a:rPr lang="en-US" altLang="zh-TW" sz="2400" b="1">
                <a:latin typeface="Courier New" pitchFamily="49" charset="0"/>
              </a:rPr>
              <a:t>return</a:t>
            </a:r>
            <a:r>
              <a:rPr lang="en-US" altLang="zh-TW" sz="2400">
                <a:latin typeface="Courier New" pitchFamily="49" charset="0"/>
              </a:rPr>
              <a:t> Partition(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, </a:t>
            </a:r>
            <a:r>
              <a:rPr lang="en-US" altLang="zh-TW" sz="2400" i="1">
                <a:latin typeface="Courier New" pitchFamily="49" charset="0"/>
              </a:rPr>
              <a:t>p</a:t>
            </a:r>
            <a:r>
              <a:rPr lang="en-US" altLang="zh-TW" sz="2400">
                <a:latin typeface="Courier New" pitchFamily="49" charset="0"/>
              </a:rPr>
              <a:t>, </a:t>
            </a:r>
            <a:r>
              <a:rPr lang="en-US" altLang="zh-TW" sz="2400" i="1">
                <a:latin typeface="Courier New" pitchFamily="49" charset="0"/>
              </a:rPr>
              <a:t>r</a:t>
            </a:r>
            <a:r>
              <a:rPr lang="en-US" altLang="zh-TW" sz="2400">
                <a:latin typeface="Courier New" pitchFamily="49" charset="0"/>
              </a:rPr>
              <a:t>)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85006" name="Rectangle 14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47268-5FB3-4C56-A1B8-CFA533D6DB29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/>
              <a:t>Problem 1:</a:t>
            </a:r>
          </a:p>
          <a:p>
            <a:pPr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zh-TW" sz="2400">
                <a:latin typeface="標楷體" pitchFamily="65" charset="-120"/>
              </a:rPr>
              <a:t>企業喜歡有個好記的電話號碼。用一個好記的詞或片語來拼電話號碼是一個方法。例如，您撥打 TUT-GLOP 就能打到滑鐵盧大學。有的時候號碼中只有一部分的數字被拿來拼字。當您回到您的旅館時，您能撥打 310-GINO 到 Gino’s 點一個披薩。另一個讓電話號碼好記的方法是把數字編組。例如您能撥打”三個十”3-10-10-10 到 Pizza Hut 點您的披薩。</a:t>
            </a:r>
          </a:p>
          <a:p>
            <a:pPr>
              <a:buFontTx/>
              <a:buNone/>
            </a:pPr>
            <a:endParaRPr lang="zh-TW" altLang="zh-TW" sz="2400">
              <a:latin typeface="標楷體" pitchFamily="65" charset="-120"/>
            </a:endParaRP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電話號碼的標準格式由七個十進位的數字所構成，其中有一個連字號在三和第四個數字之間(例如：888-1200)。電話的按鍵提供了字母與數字的對應, 如下所示：</a:t>
            </a:r>
            <a:endParaRPr lang="zh-TW" altLang="en-US" sz="240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4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A455-0B82-49C9-8F79-A0FA30EB2148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zh-TW" b="1"/>
              <a:t>6.1 Quicksort</a:t>
            </a:r>
            <a:endParaRPr lang="en-US" altLang="zh-TW" sz="2800" b="1" i="1"/>
          </a:p>
          <a:p>
            <a:pPr marL="609600" indent="-609600">
              <a:buFontTx/>
              <a:buNone/>
            </a:pPr>
            <a:r>
              <a:rPr lang="en-US" altLang="zh-TW" sz="2800" b="1" i="1"/>
              <a:t>Quicksort</a:t>
            </a:r>
            <a:r>
              <a:rPr lang="en-US" altLang="zh-TW" sz="2800" b="1"/>
              <a:t>(</a:t>
            </a:r>
            <a:r>
              <a:rPr lang="en-US" altLang="zh-TW" sz="2800" b="1" i="1"/>
              <a:t>A</a:t>
            </a:r>
            <a:r>
              <a:rPr lang="en-US" altLang="zh-TW" sz="2800" b="1"/>
              <a:t>[</a:t>
            </a:r>
            <a:r>
              <a:rPr lang="en-US" altLang="zh-TW" sz="2800" b="1" i="1"/>
              <a:t>p</a:t>
            </a:r>
            <a:r>
              <a:rPr lang="en-US" altLang="zh-TW" sz="2800" b="1"/>
              <a:t>..</a:t>
            </a:r>
            <a:r>
              <a:rPr lang="en-US" altLang="zh-TW" sz="2800" b="1" i="1"/>
              <a:t>r</a:t>
            </a:r>
            <a:r>
              <a:rPr lang="en-US" altLang="zh-TW" sz="2800" b="1"/>
              <a:t>])</a:t>
            </a:r>
          </a:p>
          <a:p>
            <a:pPr marL="609600" indent="-609600">
              <a:buFontTx/>
              <a:buNone/>
            </a:pPr>
            <a:r>
              <a:rPr lang="en-US" altLang="zh-TW" sz="2800" b="1"/>
              <a:t>Divide: </a:t>
            </a:r>
            <a:r>
              <a:rPr lang="zh-TW" altLang="en-US" sz="2800"/>
              <a:t>把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p</a:t>
            </a:r>
            <a:r>
              <a:rPr lang="en-US" altLang="zh-TW" sz="2800"/>
              <a:t>..</a:t>
            </a:r>
            <a:r>
              <a:rPr lang="en-US" altLang="zh-TW" sz="2800" i="1"/>
              <a:t>r</a:t>
            </a:r>
            <a:r>
              <a:rPr lang="en-US" altLang="zh-TW" sz="2800"/>
              <a:t>] </a:t>
            </a:r>
            <a:r>
              <a:rPr lang="zh-TW" altLang="en-US" sz="2800"/>
              <a:t>分成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p</a:t>
            </a:r>
            <a:r>
              <a:rPr lang="en-US" altLang="zh-TW" sz="2800"/>
              <a:t>..</a:t>
            </a:r>
            <a:r>
              <a:rPr lang="en-US" altLang="zh-TW" sz="2800" i="1"/>
              <a:t>q</a:t>
            </a:r>
            <a:r>
              <a:rPr lang="en-US" altLang="zh-TW" sz="2800"/>
              <a:t>-1] </a:t>
            </a:r>
            <a:r>
              <a:rPr lang="zh-TW" altLang="en-US" sz="2800"/>
              <a:t>和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q</a:t>
            </a:r>
            <a:r>
              <a:rPr lang="en-US" altLang="zh-TW" sz="2800"/>
              <a:t>+1..</a:t>
            </a:r>
            <a:r>
              <a:rPr lang="en-US" altLang="zh-TW" sz="2800" i="1"/>
              <a:t>r</a:t>
            </a:r>
            <a:r>
              <a:rPr lang="en-US" altLang="zh-TW" sz="2800"/>
              <a:t>]</a:t>
            </a:r>
            <a:endParaRPr lang="en-US" altLang="zh-TW" sz="2800" i="1"/>
          </a:p>
          <a:p>
            <a:pPr marL="609600" indent="-609600">
              <a:buFontTx/>
              <a:buNone/>
            </a:pPr>
            <a:endParaRPr lang="en-US" altLang="zh-TW" sz="2800" b="1" i="1"/>
          </a:p>
          <a:p>
            <a:pPr marL="609600" indent="-609600">
              <a:buFontTx/>
              <a:buNone/>
            </a:pPr>
            <a:r>
              <a:rPr lang="en-US" altLang="zh-TW" sz="2800" i="1"/>
              <a:t>A</a:t>
            </a:r>
          </a:p>
          <a:p>
            <a:pPr marL="609600" indent="-609600">
              <a:buFontTx/>
              <a:buNone/>
            </a:pPr>
            <a:endParaRPr lang="en-US" altLang="zh-TW" sz="2800" i="1"/>
          </a:p>
          <a:p>
            <a:pPr marL="609600" indent="-609600">
              <a:buFontTx/>
              <a:buNone/>
            </a:pPr>
            <a:r>
              <a:rPr lang="en-US" altLang="zh-TW" sz="2800" i="1"/>
              <a:t>A</a:t>
            </a:r>
            <a:endParaRPr lang="en-US" altLang="zh-TW" sz="2800"/>
          </a:p>
          <a:p>
            <a:pPr marL="609600" indent="-609600">
              <a:buFontTx/>
              <a:buNone/>
            </a:pPr>
            <a:endParaRPr lang="en-US" altLang="zh-TW" sz="2800" b="1"/>
          </a:p>
          <a:p>
            <a:pPr marL="609600" indent="-609600">
              <a:buFontTx/>
              <a:buNone/>
            </a:pPr>
            <a:r>
              <a:rPr lang="en-US" altLang="zh-TW" sz="2800" b="1"/>
              <a:t>Conquer: </a:t>
            </a:r>
            <a:r>
              <a:rPr lang="zh-TW" altLang="en-US" sz="2800"/>
              <a:t>遞迴將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p</a:t>
            </a:r>
            <a:r>
              <a:rPr lang="en-US" altLang="zh-TW" sz="2800"/>
              <a:t>..</a:t>
            </a:r>
            <a:r>
              <a:rPr lang="en-US" altLang="zh-TW" sz="2800" i="1"/>
              <a:t>q</a:t>
            </a:r>
            <a:r>
              <a:rPr lang="en-US" altLang="zh-TW" sz="2800"/>
              <a:t>-1] </a:t>
            </a:r>
            <a:r>
              <a:rPr lang="zh-TW" altLang="en-US" sz="2800"/>
              <a:t>和 </a:t>
            </a:r>
            <a:r>
              <a:rPr lang="en-US" altLang="zh-TW" sz="2800" i="1"/>
              <a:t>A</a:t>
            </a:r>
            <a:r>
              <a:rPr lang="en-US" altLang="zh-TW" sz="2800"/>
              <a:t>[</a:t>
            </a:r>
            <a:r>
              <a:rPr lang="en-US" altLang="zh-TW" sz="2800" i="1"/>
              <a:t>q</a:t>
            </a:r>
            <a:r>
              <a:rPr lang="en-US" altLang="zh-TW" sz="2800"/>
              <a:t>+1..</a:t>
            </a:r>
            <a:r>
              <a:rPr lang="en-US" altLang="zh-TW" sz="2800" i="1"/>
              <a:t>r</a:t>
            </a:r>
            <a:r>
              <a:rPr lang="en-US" altLang="zh-TW" sz="2800"/>
              <a:t>] </a:t>
            </a:r>
            <a:r>
              <a:rPr lang="zh-TW" altLang="en-US" sz="2800"/>
              <a:t>排序</a:t>
            </a:r>
          </a:p>
          <a:p>
            <a:pPr marL="609600" indent="-609600">
              <a:buFontTx/>
              <a:buNone/>
            </a:pPr>
            <a:r>
              <a:rPr lang="en-US" altLang="zh-TW" sz="2800" b="1"/>
              <a:t>Combine: </a:t>
            </a:r>
            <a:r>
              <a:rPr lang="zh-TW" altLang="en-US" sz="2800"/>
              <a:t>不需要作任何事</a:t>
            </a:r>
            <a:endParaRPr lang="zh-TW" altLang="en-US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1042988" y="2781300"/>
            <a:ext cx="433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1476375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1908175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2339975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2771775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3205163" y="2781300"/>
            <a:ext cx="433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3635375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4068763" y="2781300"/>
            <a:ext cx="433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4500563" y="2781300"/>
            <a:ext cx="433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4933950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5364163" y="2781300"/>
            <a:ext cx="433387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5797550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6229350" y="2781300"/>
            <a:ext cx="43338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662738" y="2781300"/>
            <a:ext cx="433387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>
            <a:off x="6659563" y="2636838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1095375" y="22971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6659563" y="2349500"/>
            <a:ext cx="303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6683375" y="268446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6588125" y="32131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pivot</a:t>
            </a: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1042988" y="37893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1476375" y="37893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1908175" y="37893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2339975" y="37893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2771775" y="37893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8" name="Rectangle 48"/>
          <p:cNvSpPr>
            <a:spLocks noChangeArrowheads="1"/>
          </p:cNvSpPr>
          <p:nvPr/>
        </p:nvSpPr>
        <p:spPr bwMode="auto">
          <a:xfrm>
            <a:off x="3205163" y="37893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3635375" y="37893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4068763" y="37893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4500563" y="37893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4933950" y="37893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5364163" y="37893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4" name="Rectangle 54"/>
          <p:cNvSpPr>
            <a:spLocks noChangeArrowheads="1"/>
          </p:cNvSpPr>
          <p:nvPr/>
        </p:nvSpPr>
        <p:spPr bwMode="auto">
          <a:xfrm>
            <a:off x="5797550" y="37893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6229350" y="37893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6662738" y="37893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77" name="Line 57"/>
          <p:cNvSpPr>
            <a:spLocks noChangeShapeType="1"/>
          </p:cNvSpPr>
          <p:nvPr/>
        </p:nvSpPr>
        <p:spPr bwMode="auto">
          <a:xfrm>
            <a:off x="3635375" y="36449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3708400" y="371633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1908175" y="3332163"/>
            <a:ext cx="128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A</a:t>
            </a:r>
            <a:r>
              <a:rPr lang="en-US" altLang="zh-TW" sz="2400"/>
              <a:t>[</a:t>
            </a:r>
            <a:r>
              <a:rPr lang="en-US" altLang="zh-TW" sz="2400" i="1"/>
              <a:t>p</a:t>
            </a:r>
            <a:r>
              <a:rPr lang="en-US" altLang="zh-TW" sz="2400"/>
              <a:t>..</a:t>
            </a:r>
            <a:r>
              <a:rPr lang="en-US" altLang="zh-TW" sz="2400" i="1"/>
              <a:t>q</a:t>
            </a:r>
            <a:r>
              <a:rPr lang="en-US" altLang="zh-TW" sz="2400"/>
              <a:t>-1]</a:t>
            </a:r>
            <a:endParaRPr lang="en-US" altLang="zh-TW" sz="2400" i="1"/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4067175" y="36449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4500563" y="3357563"/>
            <a:ext cx="132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A</a:t>
            </a:r>
            <a:r>
              <a:rPr lang="en-US" altLang="zh-TW" sz="2400"/>
              <a:t>[</a:t>
            </a:r>
            <a:r>
              <a:rPr lang="en-US" altLang="zh-TW" sz="2400" i="1"/>
              <a:t>q</a:t>
            </a:r>
            <a:r>
              <a:rPr lang="en-US" altLang="zh-TW" sz="2400"/>
              <a:t>+1..</a:t>
            </a:r>
            <a:r>
              <a:rPr lang="en-US" altLang="zh-TW" sz="2400" i="1"/>
              <a:t>r</a:t>
            </a:r>
            <a:r>
              <a:rPr lang="en-US" altLang="zh-TW" sz="2400"/>
              <a:t>]</a:t>
            </a:r>
            <a:endParaRPr lang="en-US" altLang="zh-TW" sz="2400" i="1"/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3659188" y="33321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23AB-7191-4F9A-B89E-855307574E03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25621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zh-TW" sz="2000">
                <a:latin typeface="標楷體" pitchFamily="65" charset="-120"/>
              </a:rPr>
              <a:t>	A、 B 和 C 對應到 2；	D、 E 和 F 對應到 3</a:t>
            </a:r>
          </a:p>
          <a:p>
            <a:pPr>
              <a:buFontTx/>
              <a:buNone/>
            </a:pPr>
            <a:r>
              <a:rPr lang="zh-TW" altLang="zh-TW" sz="2000">
                <a:latin typeface="標楷體" pitchFamily="65" charset="-120"/>
              </a:rPr>
              <a:t>	G、 H 和 I 對應到 4；	J、 K 和 L 對應到 5</a:t>
            </a:r>
          </a:p>
          <a:p>
            <a:pPr>
              <a:buFontTx/>
              <a:buNone/>
            </a:pPr>
            <a:r>
              <a:rPr lang="zh-TW" altLang="zh-TW" sz="2000">
                <a:latin typeface="標楷體" pitchFamily="65" charset="-120"/>
              </a:rPr>
              <a:t>	M、 N 和 O 對應到 6；	P、 R 和 S 對應到 7</a:t>
            </a:r>
          </a:p>
          <a:p>
            <a:pPr>
              <a:buFontTx/>
              <a:buNone/>
            </a:pPr>
            <a:r>
              <a:rPr lang="zh-TW" altLang="zh-TW" sz="2000">
                <a:latin typeface="標楷體" pitchFamily="65" charset="-120"/>
              </a:rPr>
              <a:t>	T、 U 和 V 對應到 8；	W、 X 和 Y 對應到 9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Q 和 Z 沒有對應的數字。連字號不用撥，而且可以視情況增加或刪除。TUT-GLOP 的標準格式是 888-4567，310-GINO 的標準格式是 310-4466，而 3-10-10-10 的是 310-1010。 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二個電話號碼如果有同樣標準格式表示他們是相同的。(他們撥同樣的數字。)您的公司正要整理地方企業的電話號碼。為了控制品質，您想要檢查有沒有兩家(或更多)的企業有同樣電話號碼。</a:t>
            </a:r>
            <a:endParaRPr lang="zh-TW" altLang="en-US" sz="240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7D550-0742-48BB-8F61-4680C2FE8C53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25621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</a:t>
            </a:r>
            <a:r>
              <a:rPr lang="zh-TW" altLang="zh-TW" sz="2400" b="1">
                <a:latin typeface="標楷體" pitchFamily="65" charset="-120"/>
              </a:rPr>
              <a:t>輸入：</a:t>
            </a:r>
            <a:r>
              <a:rPr lang="zh-TW" altLang="zh-TW" sz="2400">
                <a:latin typeface="標楷體" pitchFamily="65" charset="-120"/>
              </a:rPr>
              <a:t>第一行包含了一個整數，代表總共有幾筆資料。隨後會接著一個空行。之後的第一行是一個正整數(最大到 100000)，代表要處理的電話號碼的數目。接下來的每一行都有一組電話號碼，由十進位的數字、大寫字母(Q 和 Z 除外)以及連字號所構成。其中剛好有七個字元是字母或數字。每筆資料中間都有一個空行。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</a:t>
            </a:r>
            <a:r>
              <a:rPr lang="zh-TW" altLang="zh-TW" sz="2400" b="1">
                <a:latin typeface="標楷體" pitchFamily="65" charset="-120"/>
              </a:rPr>
              <a:t>輸出：</a:t>
            </a:r>
            <a:r>
              <a:rPr lang="zh-TW" altLang="zh-TW" sz="2400">
                <a:latin typeface="標楷體" pitchFamily="65" charset="-120"/>
              </a:rPr>
              <a:t>列出所有出現兩次以上的電話號碼。每一行必須是電話號碼的標準格式，接著是該電話號碼出現的次數(兩者用一個空白隔開)。這些電話號碼必須要由小到大排好。如果沒有電話號碼是重複的，那就輸出一行：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No duplicate.</a:t>
            </a:r>
          </a:p>
          <a:p>
            <a:pPr>
              <a:buFontTx/>
              <a:buNone/>
            </a:pPr>
            <a:r>
              <a:rPr lang="zh-TW" altLang="zh-TW" sz="2400">
                <a:latin typeface="標楷體" pitchFamily="65" charset="-120"/>
              </a:rPr>
              <a:t>	在兩筆資料之間要印一個空行。</a:t>
            </a:r>
            <a:endParaRPr lang="zh-TW" altLang="en-US" sz="240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E3A8E-6F8B-45B6-A76B-07E2E8EC3E0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800"/>
              <a:t>以下是一個輸出入的實例</a:t>
            </a:r>
            <a:r>
              <a:rPr lang="en-US" altLang="zh-TW" sz="2800"/>
              <a:t>:</a:t>
            </a:r>
          </a:p>
        </p:txBody>
      </p:sp>
      <p:graphicFrame>
        <p:nvGraphicFramePr>
          <p:cNvPr id="104451" name="Group 3"/>
          <p:cNvGraphicFramePr>
            <a:graphicFrameLocks noGrp="1"/>
          </p:cNvGraphicFramePr>
          <p:nvPr/>
        </p:nvGraphicFramePr>
        <p:xfrm>
          <a:off x="684213" y="1233488"/>
          <a:ext cx="7777162" cy="4500562"/>
        </p:xfrm>
        <a:graphic>
          <a:graphicData uri="http://schemas.openxmlformats.org/drawingml/2006/table">
            <a:tbl>
              <a:tblPr/>
              <a:tblGrid>
                <a:gridCol w="4043362"/>
                <a:gridCol w="3733800"/>
              </a:tblGrid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Input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4873279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ITS-EASY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888-4567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3-10-10-10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888-GLOP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TUT-GLOP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967-11-11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310-GINO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F101010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888-1200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-4-8-7-3-2-7-9-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487-3279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310-1010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487-3279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888-4567 3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BD7C-089F-48FA-8713-BD115F99F9D7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/>
              <a:t>Problem 2:</a:t>
            </a:r>
          </a:p>
          <a:p>
            <a:pPr>
              <a:buFontTx/>
              <a:buNone/>
            </a:pPr>
            <a:r>
              <a:rPr lang="en-US" altLang="zh-TW" sz="2800">
                <a:latin typeface="標楷體" pitchFamily="65" charset="-120"/>
              </a:rPr>
              <a:t>	</a:t>
            </a:r>
            <a:r>
              <a:rPr lang="zh-TW" altLang="en-US" sz="2400">
                <a:latin typeface="標楷體" pitchFamily="65" charset="-120"/>
              </a:rPr>
              <a:t>某家公司正在尋求一個簡單的方法來編寫員工的資訊。目前的做法是各個部門分別列出自己的員工，然後再統一把資料集中送到公司負責人那邊，負責人再將蒐集好的名單根據姓氏排序。但是人力太花時間了，所以負責人希望能有一個程式幫忙做這件事情：輸入所有員工的資料，合併整理之後再輸出。</a:t>
            </a:r>
            <a:endParaRPr lang="zh-TW" altLang="zh-TW" sz="2400">
              <a:latin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b="1">
                <a:latin typeface="標楷體" pitchFamily="65" charset="-120"/>
              </a:rPr>
              <a:t>	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BE42-6C37-450D-AD3B-130F96F980DB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3641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8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輸入：</a:t>
            </a:r>
            <a:r>
              <a:rPr lang="zh-TW" altLang="en-US" sz="2400">
                <a:latin typeface="標楷體" pitchFamily="65" charset="-120"/>
              </a:rPr>
              <a:t>輸入的第一行包含了公司部門的數目</a:t>
            </a:r>
            <a:r>
              <a:rPr lang="en-US" altLang="zh-TW" sz="2400">
                <a:latin typeface="標楷體" pitchFamily="65" charset="-120"/>
              </a:rPr>
              <a:t>(</a:t>
            </a:r>
            <a:r>
              <a:rPr lang="zh-TW" altLang="en-US" sz="2400">
                <a:latin typeface="標楷體" pitchFamily="65" charset="-120"/>
              </a:rPr>
              <a:t>介於 </a:t>
            </a:r>
            <a:r>
              <a:rPr lang="en-US" altLang="zh-TW" sz="2400">
                <a:latin typeface="標楷體" pitchFamily="65" charset="-120"/>
              </a:rPr>
              <a:t>2 </a:t>
            </a:r>
            <a:r>
              <a:rPr lang="zh-TW" altLang="en-US" sz="2400">
                <a:latin typeface="標楷體" pitchFamily="65" charset="-120"/>
              </a:rPr>
              <a:t>和 </a:t>
            </a:r>
            <a:r>
              <a:rPr lang="en-US" altLang="zh-TW" sz="2400">
                <a:latin typeface="標楷體" pitchFamily="65" charset="-120"/>
              </a:rPr>
              <a:t>12 </a:t>
            </a:r>
            <a:r>
              <a:rPr lang="zh-TW" altLang="en-US" sz="2400">
                <a:latin typeface="標楷體" pitchFamily="65" charset="-120"/>
              </a:rPr>
              <a:t>之間</a:t>
            </a:r>
            <a:r>
              <a:rPr lang="en-US" altLang="zh-TW" sz="2400">
                <a:latin typeface="標楷體" pitchFamily="65" charset="-120"/>
              </a:rPr>
              <a:t>)</a:t>
            </a:r>
            <a:r>
              <a:rPr lang="zh-TW" altLang="en-US" sz="2400">
                <a:latin typeface="標楷體" pitchFamily="65" charset="-120"/>
              </a:rPr>
              <a:t>，接下來會有各個部門的員工資料。每一個部門提供的資料中，第一行是部門的名稱，之後的每一行都有一個員工的資料</a:t>
            </a:r>
            <a:r>
              <a:rPr lang="en-US" altLang="zh-TW" sz="2400">
                <a:latin typeface="標楷體" pitchFamily="65" charset="-120"/>
              </a:rPr>
              <a:t>(</a:t>
            </a:r>
            <a:r>
              <a:rPr lang="zh-TW" altLang="en-US" sz="2400">
                <a:latin typeface="標楷體" pitchFamily="65" charset="-120"/>
              </a:rPr>
              <a:t>直到空行或是檔案結尾為止</a:t>
            </a:r>
            <a:r>
              <a:rPr lang="en-US" altLang="zh-TW" sz="2400">
                <a:latin typeface="標楷體" pitchFamily="65" charset="-120"/>
              </a:rPr>
              <a:t>)</a:t>
            </a:r>
            <a:r>
              <a:rPr lang="zh-TW" altLang="en-US" sz="2400">
                <a:latin typeface="標楷體" pitchFamily="65" charset="-120"/>
              </a:rPr>
              <a:t>。資料格式如下：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en-US" sz="2400">
                <a:latin typeface="標楷體" pitchFamily="65" charset="-120"/>
              </a:rPr>
              <a:t>	</a:t>
            </a:r>
            <a:r>
              <a:rPr lang="zh-TW" altLang="en-US" sz="2000">
                <a:latin typeface="標楷體" pitchFamily="65" charset="-120"/>
              </a:rPr>
              <a:t>稱謂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名字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姓氏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地址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家中電話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辦公電話</a:t>
            </a:r>
            <a:r>
              <a:rPr lang="en-US" altLang="zh-TW" sz="2000">
                <a:latin typeface="標楷體" pitchFamily="65" charset="-120"/>
              </a:rPr>
              <a:t>,</a:t>
            </a:r>
            <a:r>
              <a:rPr lang="zh-TW" altLang="en-US" sz="2000">
                <a:latin typeface="標楷體" pitchFamily="65" charset="-120"/>
              </a:rPr>
              <a:t>校園信箱號碼 </a:t>
            </a:r>
            <a:r>
              <a:rPr lang="en-US" altLang="zh-TW" sz="2000">
                <a:latin typeface="標楷體" pitchFamily="65" charset="-120"/>
              </a:rPr>
              <a:t>(</a:t>
            </a:r>
            <a:r>
              <a:rPr lang="zh-TW" altLang="en-US" sz="2000">
                <a:latin typeface="標楷體" pitchFamily="65" charset="-120"/>
              </a:rPr>
              <a:t>用逗號隔開</a:t>
            </a:r>
            <a:r>
              <a:rPr lang="en-US" altLang="zh-TW" sz="2000">
                <a:latin typeface="標楷體" pitchFamily="65" charset="-12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en-US" sz="2400">
                <a:latin typeface="標楷體" pitchFamily="65" charset="-120"/>
              </a:rPr>
              <a:t>最多只有 </a:t>
            </a:r>
            <a:r>
              <a:rPr lang="en-US" altLang="zh-TW" sz="2400">
                <a:latin typeface="標楷體" pitchFamily="65" charset="-120"/>
              </a:rPr>
              <a:t>20000 </a:t>
            </a:r>
            <a:r>
              <a:rPr lang="zh-TW" altLang="en-US" sz="2400">
                <a:latin typeface="標楷體" pitchFamily="65" charset="-120"/>
              </a:rPr>
              <a:t>個員工。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en-US" sz="24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輸出：</a:t>
            </a:r>
            <a:r>
              <a:rPr lang="zh-TW" altLang="en-US" sz="2400">
                <a:latin typeface="標楷體" pitchFamily="65" charset="-120"/>
              </a:rPr>
              <a:t>以下是輸出的格式：</a:t>
            </a:r>
            <a:r>
              <a:rPr lang="en-US" altLang="zh-TW" sz="2400">
                <a:latin typeface="標楷體" pitchFamily="65" charset="-120"/>
              </a:rPr>
              <a:t>(</a:t>
            </a:r>
            <a:r>
              <a:rPr lang="zh-TW" altLang="en-US" sz="2400">
                <a:latin typeface="標楷體" pitchFamily="65" charset="-120"/>
              </a:rPr>
              <a:t>請參閱輸出實例</a:t>
            </a:r>
            <a:r>
              <a:rPr lang="en-US" altLang="zh-TW" sz="2400">
                <a:latin typeface="標楷體" pitchFamily="65" charset="-12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--------------------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&lt;</a:t>
            </a:r>
            <a:r>
              <a:rPr lang="zh-TW" altLang="zh-TW" sz="2400">
                <a:latin typeface="Courier New" pitchFamily="49" charset="0"/>
              </a:rPr>
              <a:t>稱謂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&lt;</a:t>
            </a:r>
            <a:r>
              <a:rPr lang="zh-TW" altLang="zh-TW" sz="2400">
                <a:latin typeface="Courier New" pitchFamily="49" charset="0"/>
              </a:rPr>
              <a:t>名字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&lt;</a:t>
            </a:r>
            <a:r>
              <a:rPr lang="zh-TW" altLang="zh-TW" sz="2400">
                <a:latin typeface="Courier New" pitchFamily="49" charset="0"/>
              </a:rPr>
              <a:t>姓氏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&lt;</a:t>
            </a:r>
            <a:r>
              <a:rPr lang="zh-TW" altLang="zh-TW" sz="2400">
                <a:latin typeface="Courier New" pitchFamily="49" charset="0"/>
              </a:rPr>
              <a:t>地址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Department: &lt;</a:t>
            </a:r>
            <a:r>
              <a:rPr lang="zh-TW" altLang="zh-TW" sz="2400">
                <a:latin typeface="Courier New" pitchFamily="49" charset="0"/>
              </a:rPr>
              <a:t>部門名稱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Home Phone: &lt;</a:t>
            </a:r>
            <a:r>
              <a:rPr lang="zh-TW" altLang="zh-TW" sz="2400">
                <a:latin typeface="Courier New" pitchFamily="49" charset="0"/>
              </a:rPr>
              <a:t>家中電話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Work Phone: &lt;</a:t>
            </a:r>
            <a:r>
              <a:rPr lang="zh-TW" altLang="zh-TW" sz="2400">
                <a:latin typeface="Courier New" pitchFamily="49" charset="0"/>
              </a:rPr>
              <a:t>辦公電話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zh-TW" sz="2400">
                <a:latin typeface="Courier New" pitchFamily="49" charset="0"/>
                <a:cs typeface="Courier New" pitchFamily="49" charset="0"/>
              </a:rPr>
              <a:t>	Campus Box: &lt;</a:t>
            </a:r>
            <a:r>
              <a:rPr lang="zh-TW" altLang="zh-TW" sz="2400">
                <a:latin typeface="Courier New" pitchFamily="49" charset="0"/>
              </a:rPr>
              <a:t>校園信箱號碼</a:t>
            </a:r>
            <a:r>
              <a:rPr lang="zh-TW" altLang="zh-TW" sz="2400">
                <a:latin typeface="Courier New" pitchFamily="49" charset="0"/>
                <a:cs typeface="Courier New" pitchFamily="49" charset="0"/>
              </a:rPr>
              <a:t>&gt; </a:t>
            </a:r>
            <a:endParaRPr lang="en-US" altLang="zh-TW" sz="24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04DC-A413-42AE-A6AB-46695F6597DE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800"/>
              <a:t>以下是一個輸出入的實例</a:t>
            </a:r>
            <a:r>
              <a:rPr lang="en-US" altLang="zh-TW" sz="2800"/>
              <a:t>:</a:t>
            </a:r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/>
        </p:nvGraphicFramePr>
        <p:xfrm>
          <a:off x="250825" y="1233488"/>
          <a:ext cx="8713788" cy="5011737"/>
        </p:xfrm>
        <a:graphic>
          <a:graphicData uri="http://schemas.openxmlformats.org/drawingml/2006/table">
            <a:tbl>
              <a:tblPr/>
              <a:tblGrid>
                <a:gridCol w="5346700"/>
                <a:gridCol w="3367088"/>
              </a:tblGrid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Sample Input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Sample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English Department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Dr.,Tom,Davis,Anystreet USA,555-2832,555-2423,823 Mrs.,Jessica,Lembeck,Center Street,555-2543,555-8584,928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Computer Science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Mr.,John,Euler,East Pleasure,555-1432,555-2343,126</a:t>
                      </a:r>
                      <a:endParaRPr kumimoji="1" lang="en-US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----------------------------------------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Dr. Tom Davis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Anystreet USA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Department: English Department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Home Phone: 555-2832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Work Phone: 555-2423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Campus Box: 823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----------------------------------------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Mr. John Euler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East Pleasure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Department: Computer Science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Home Phone: 555-1432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Work Phone: 555-2343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Campus Box: 126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----------------------------------------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Mrs. Jessica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Lembeck Center Street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Department: English Department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Home Phone: 555-2543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Work Phone: 555-8584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Campus Box: 928</a:t>
                      </a:r>
                      <a:endParaRPr kumimoji="1" lang="en-US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5B03F-470A-40F5-85F5-DE13F18EBFAF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91512" cy="5832475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 b="1" i="1">
                <a:latin typeface="Courier New" pitchFamily="49" charset="0"/>
                <a:sym typeface="Symbol" pitchFamily="18" charset="2"/>
              </a:rPr>
              <a:t>Quicksort(A, p, r)</a:t>
            </a:r>
            <a:endParaRPr lang="en-US" altLang="zh-TW" sz="2400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1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If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p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&lt;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then</a:t>
            </a:r>
            <a:endParaRPr lang="en-US" altLang="zh-TW" sz="2400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2		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q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 Partition(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p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)	/*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divide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*/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3		Quicksort(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p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q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-1)		/*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conquer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*/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4		Quicksort(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q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+1,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)		/*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conquer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*/</a:t>
            </a: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C68D-B9D3-4DF6-B6BE-0A92248C3692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91512" cy="5832475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endParaRPr lang="en-US" altLang="zh-TW" sz="2400" b="1" i="1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 b="1" i="1">
                <a:latin typeface="Courier New" pitchFamily="49" charset="0"/>
                <a:sym typeface="Symbol" pitchFamily="18" charset="2"/>
              </a:rPr>
              <a:t>Partition(A, p, r)</a:t>
            </a:r>
            <a:endParaRPr lang="en-US" altLang="zh-TW" sz="2400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1	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x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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]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2	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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p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-1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3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j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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p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to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-1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4	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do if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j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] 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x</a:t>
            </a:r>
            <a:endParaRPr lang="en-US" altLang="zh-TW" sz="2400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5  	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then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	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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+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1</a:t>
            </a:r>
            <a:endParaRPr lang="en-US" altLang="zh-TW" sz="2400">
              <a:latin typeface="Courier New" pitchFamily="49" charset="0"/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6			exchange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]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j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]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7	exchange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+1]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A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[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]</a:t>
            </a:r>
          </a:p>
          <a:p>
            <a:pPr marL="609600" indent="-609600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8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return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2400" i="1">
                <a:latin typeface="Courier New" pitchFamily="49" charset="0"/>
                <a:sym typeface="Symbol" pitchFamily="18" charset="2"/>
              </a:rPr>
              <a:t>i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3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3E02-A38B-4D24-AA49-A6CB40047586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18488" cy="5616575"/>
          </a:xfrm>
        </p:spPr>
        <p:txBody>
          <a:bodyPr/>
          <a:lstStyle/>
          <a:p>
            <a:pPr>
              <a:buFontTx/>
              <a:buNone/>
            </a:pPr>
            <a:endParaRPr lang="en-US" altLang="zh-TW" sz="2800" i="1">
              <a:sym typeface="Symbol" pitchFamily="18" charset="2"/>
            </a:endParaRPr>
          </a:p>
          <a:p>
            <a:pPr>
              <a:buFontTx/>
              <a:buNone/>
            </a:pPr>
            <a:endParaRPr lang="en-US" altLang="zh-TW" sz="2800" i="1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TW" sz="2800" i="1">
                <a:sym typeface="Symbol" pitchFamily="18" charset="2"/>
              </a:rPr>
              <a:t>i</a:t>
            </a:r>
            <a:r>
              <a:rPr lang="en-US" altLang="zh-TW" sz="2800">
                <a:sym typeface="Symbol" pitchFamily="18" charset="2"/>
              </a:rPr>
              <a:t> </a:t>
            </a:r>
            <a:r>
              <a:rPr lang="zh-TW" altLang="en-US" sz="2800">
                <a:sym typeface="Symbol" pitchFamily="18" charset="2"/>
              </a:rPr>
              <a:t>和 </a:t>
            </a:r>
            <a:r>
              <a:rPr lang="en-US" altLang="zh-TW" sz="2800" i="1">
                <a:sym typeface="Symbol" pitchFamily="18" charset="2"/>
              </a:rPr>
              <a:t>j</a:t>
            </a:r>
            <a:r>
              <a:rPr lang="en-US" altLang="zh-TW" sz="2800">
                <a:sym typeface="Symbol" pitchFamily="18" charset="2"/>
              </a:rPr>
              <a:t> </a:t>
            </a:r>
            <a:r>
              <a:rPr lang="zh-TW" altLang="en-US" sz="2800">
                <a:sym typeface="Symbol" pitchFamily="18" charset="2"/>
              </a:rPr>
              <a:t>的意義</a:t>
            </a:r>
            <a:r>
              <a:rPr lang="en-US" altLang="zh-TW" sz="2800">
                <a:sym typeface="Symbol" pitchFamily="18" charset="2"/>
              </a:rPr>
              <a:t>:</a:t>
            </a:r>
          </a:p>
          <a:p>
            <a:pPr>
              <a:buFontTx/>
              <a:buNone/>
            </a:pPr>
            <a:endParaRPr lang="en-US" altLang="zh-TW" sz="2800">
              <a:sym typeface="Symbol" pitchFamily="18" charset="2"/>
            </a:endParaRPr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1543050" y="31416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78" name="Rectangle 18"/>
          <p:cNvSpPr>
            <a:spLocks noChangeArrowheads="1"/>
          </p:cNvSpPr>
          <p:nvPr/>
        </p:nvSpPr>
        <p:spPr bwMode="auto">
          <a:xfrm>
            <a:off x="1976438" y="314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2408238" y="314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2840038" y="314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1" name="Rectangle 21"/>
          <p:cNvSpPr>
            <a:spLocks noChangeArrowheads="1"/>
          </p:cNvSpPr>
          <p:nvPr/>
        </p:nvSpPr>
        <p:spPr bwMode="auto">
          <a:xfrm>
            <a:off x="3271838" y="314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2" name="Rectangle 22"/>
          <p:cNvSpPr>
            <a:spLocks noChangeArrowheads="1"/>
          </p:cNvSpPr>
          <p:nvPr/>
        </p:nvSpPr>
        <p:spPr bwMode="auto">
          <a:xfrm>
            <a:off x="3705225" y="314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3" name="Rectangle 23"/>
          <p:cNvSpPr>
            <a:spLocks noChangeArrowheads="1"/>
          </p:cNvSpPr>
          <p:nvPr/>
        </p:nvSpPr>
        <p:spPr bwMode="auto">
          <a:xfrm>
            <a:off x="4135438" y="314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4" name="Rectangle 24"/>
          <p:cNvSpPr>
            <a:spLocks noChangeArrowheads="1"/>
          </p:cNvSpPr>
          <p:nvPr/>
        </p:nvSpPr>
        <p:spPr bwMode="auto">
          <a:xfrm>
            <a:off x="4568825" y="314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5000625" y="314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6" name="Rectangle 26"/>
          <p:cNvSpPr>
            <a:spLocks noChangeArrowheads="1"/>
          </p:cNvSpPr>
          <p:nvPr/>
        </p:nvSpPr>
        <p:spPr bwMode="auto">
          <a:xfrm>
            <a:off x="5434013" y="314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5864225" y="3141663"/>
            <a:ext cx="433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6297613" y="314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6729413" y="314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90" name="Rectangle 30"/>
          <p:cNvSpPr>
            <a:spLocks noChangeArrowheads="1"/>
          </p:cNvSpPr>
          <p:nvPr/>
        </p:nvSpPr>
        <p:spPr bwMode="auto">
          <a:xfrm>
            <a:off x="7162800" y="31416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91" name="Line 31"/>
          <p:cNvSpPr>
            <a:spLocks noChangeShapeType="1"/>
          </p:cNvSpPr>
          <p:nvPr/>
        </p:nvSpPr>
        <p:spPr bwMode="auto">
          <a:xfrm>
            <a:off x="3271838" y="299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>
            <a:off x="5435600" y="299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6597" name="Text Box 37"/>
          <p:cNvSpPr txBox="1">
            <a:spLocks noChangeArrowheads="1"/>
          </p:cNvSpPr>
          <p:nvPr/>
        </p:nvSpPr>
        <p:spPr bwMode="auto">
          <a:xfrm>
            <a:off x="1524000" y="2657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66598" name="Text Box 38"/>
          <p:cNvSpPr txBox="1">
            <a:spLocks noChangeArrowheads="1"/>
          </p:cNvSpPr>
          <p:nvPr/>
        </p:nvSpPr>
        <p:spPr bwMode="auto">
          <a:xfrm>
            <a:off x="2840038" y="268446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66599" name="Text Box 39"/>
          <p:cNvSpPr txBox="1">
            <a:spLocks noChangeArrowheads="1"/>
          </p:cNvSpPr>
          <p:nvPr/>
        </p:nvSpPr>
        <p:spPr bwMode="auto">
          <a:xfrm>
            <a:off x="5505450" y="2636838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66600" name="Text Box 40"/>
          <p:cNvSpPr txBox="1">
            <a:spLocks noChangeArrowheads="1"/>
          </p:cNvSpPr>
          <p:nvPr/>
        </p:nvSpPr>
        <p:spPr bwMode="auto">
          <a:xfrm>
            <a:off x="7232650" y="2684463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66601" name="AutoShape 41"/>
          <p:cNvSpPr>
            <a:spLocks/>
          </p:cNvSpPr>
          <p:nvPr/>
        </p:nvSpPr>
        <p:spPr bwMode="auto">
          <a:xfrm rot="5400000">
            <a:off x="2232025" y="3105150"/>
            <a:ext cx="360363" cy="1439863"/>
          </a:xfrm>
          <a:prstGeom prst="rightBrace">
            <a:avLst>
              <a:gd name="adj1" fmla="val 332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602" name="AutoShape 42"/>
          <p:cNvSpPr>
            <a:spLocks/>
          </p:cNvSpPr>
          <p:nvPr/>
        </p:nvSpPr>
        <p:spPr bwMode="auto">
          <a:xfrm rot="5400000">
            <a:off x="4139406" y="2924969"/>
            <a:ext cx="360363" cy="1800225"/>
          </a:xfrm>
          <a:prstGeom prst="rightBrace">
            <a:avLst>
              <a:gd name="adj1" fmla="val 41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603" name="AutoShape 43"/>
          <p:cNvSpPr>
            <a:spLocks/>
          </p:cNvSpPr>
          <p:nvPr/>
        </p:nvSpPr>
        <p:spPr bwMode="auto">
          <a:xfrm rot="5400000">
            <a:off x="6155531" y="3140869"/>
            <a:ext cx="360363" cy="1368425"/>
          </a:xfrm>
          <a:prstGeom prst="rightBrace">
            <a:avLst>
              <a:gd name="adj1" fmla="val 3164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604" name="Line 44"/>
          <p:cNvSpPr>
            <a:spLocks noChangeShapeType="1"/>
          </p:cNvSpPr>
          <p:nvPr/>
        </p:nvSpPr>
        <p:spPr bwMode="auto">
          <a:xfrm>
            <a:off x="7164388" y="299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6605" name="Text Box 45"/>
          <p:cNvSpPr txBox="1">
            <a:spLocks noChangeArrowheads="1"/>
          </p:cNvSpPr>
          <p:nvPr/>
        </p:nvSpPr>
        <p:spPr bwMode="auto">
          <a:xfrm>
            <a:off x="7205663" y="3068638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66606" name="Text Box 46"/>
          <p:cNvSpPr txBox="1">
            <a:spLocks noChangeArrowheads="1"/>
          </p:cNvSpPr>
          <p:nvPr/>
        </p:nvSpPr>
        <p:spPr bwMode="auto">
          <a:xfrm>
            <a:off x="2103438" y="3881438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66607" name="Text Box 47"/>
          <p:cNvSpPr txBox="1">
            <a:spLocks noChangeArrowheads="1"/>
          </p:cNvSpPr>
          <p:nvPr/>
        </p:nvSpPr>
        <p:spPr bwMode="auto">
          <a:xfrm>
            <a:off x="4067175" y="3933825"/>
            <a:ext cx="566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66608" name="Text Box 48"/>
          <p:cNvSpPr txBox="1">
            <a:spLocks noChangeArrowheads="1"/>
          </p:cNvSpPr>
          <p:nvPr/>
        </p:nvSpPr>
        <p:spPr bwMode="auto">
          <a:xfrm>
            <a:off x="5580063" y="3908425"/>
            <a:ext cx="162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unrestricted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5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0E22-BFE3-460A-B98E-5968817D3C6A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18488" cy="5576888"/>
          </a:xfrm>
        </p:spPr>
        <p:txBody>
          <a:bodyPr/>
          <a:lstStyle/>
          <a:p>
            <a:pPr>
              <a:buFontTx/>
              <a:buNone/>
            </a:pPr>
            <a:endParaRPr lang="en-US" altLang="zh-TW" sz="2800" i="1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TW" sz="2800" i="1">
                <a:sym typeface="Symbol" pitchFamily="18" charset="2"/>
              </a:rPr>
              <a:t>i </a:t>
            </a:r>
            <a:r>
              <a:rPr lang="zh-TW" altLang="en-US" sz="2800">
                <a:sym typeface="Symbol" pitchFamily="18" charset="2"/>
              </a:rPr>
              <a:t>和 </a:t>
            </a:r>
            <a:r>
              <a:rPr lang="en-US" altLang="zh-TW" sz="2800" i="1">
                <a:sym typeface="Symbol" pitchFamily="18" charset="2"/>
              </a:rPr>
              <a:t>j </a:t>
            </a:r>
            <a:r>
              <a:rPr lang="zh-TW" altLang="en-US" sz="2800">
                <a:sym typeface="Symbol" pitchFamily="18" charset="2"/>
              </a:rPr>
              <a:t>如何改變</a:t>
            </a:r>
            <a:r>
              <a:rPr lang="en-US" altLang="zh-TW" sz="2800">
                <a:sym typeface="Symbol" pitchFamily="18" charset="2"/>
              </a:rPr>
              <a:t>:</a:t>
            </a:r>
          </a:p>
          <a:p>
            <a:pPr>
              <a:buFontTx/>
              <a:buNone/>
            </a:pPr>
            <a:endParaRPr lang="en-US" altLang="zh-TW" sz="2800">
              <a:sym typeface="Symbol" pitchFamily="18" charset="2"/>
            </a:endParaRP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543050" y="27098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19764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24082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4" name="Rectangle 8"/>
          <p:cNvSpPr>
            <a:spLocks noChangeArrowheads="1"/>
          </p:cNvSpPr>
          <p:nvPr/>
        </p:nvSpPr>
        <p:spPr bwMode="auto">
          <a:xfrm>
            <a:off x="28400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3271838" y="27098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37052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7" name="Rectangle 11"/>
          <p:cNvSpPr>
            <a:spLocks noChangeArrowheads="1"/>
          </p:cNvSpPr>
          <p:nvPr/>
        </p:nvSpPr>
        <p:spPr bwMode="auto">
          <a:xfrm>
            <a:off x="4135438" y="27098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8" name="Rectangle 12"/>
          <p:cNvSpPr>
            <a:spLocks noChangeArrowheads="1"/>
          </p:cNvSpPr>
          <p:nvPr/>
        </p:nvSpPr>
        <p:spPr bwMode="auto">
          <a:xfrm>
            <a:off x="45688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49" name="Rectangle 13"/>
          <p:cNvSpPr>
            <a:spLocks noChangeArrowheads="1"/>
          </p:cNvSpPr>
          <p:nvPr/>
        </p:nvSpPr>
        <p:spPr bwMode="auto">
          <a:xfrm>
            <a:off x="50006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0" name="Rectangle 14"/>
          <p:cNvSpPr>
            <a:spLocks noChangeArrowheads="1"/>
          </p:cNvSpPr>
          <p:nvPr/>
        </p:nvSpPr>
        <p:spPr bwMode="auto">
          <a:xfrm>
            <a:off x="54340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1" name="Rectangle 15"/>
          <p:cNvSpPr>
            <a:spLocks noChangeArrowheads="1"/>
          </p:cNvSpPr>
          <p:nvPr/>
        </p:nvSpPr>
        <p:spPr bwMode="auto">
          <a:xfrm>
            <a:off x="5864225" y="2709863"/>
            <a:ext cx="433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2" name="Rectangle 16"/>
          <p:cNvSpPr>
            <a:spLocks noChangeArrowheads="1"/>
          </p:cNvSpPr>
          <p:nvPr/>
        </p:nvSpPr>
        <p:spPr bwMode="auto">
          <a:xfrm>
            <a:off x="62976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3" name="Rectangle 17"/>
          <p:cNvSpPr>
            <a:spLocks noChangeArrowheads="1"/>
          </p:cNvSpPr>
          <p:nvPr/>
        </p:nvSpPr>
        <p:spPr bwMode="auto">
          <a:xfrm>
            <a:off x="67294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4" name="Rectangle 18"/>
          <p:cNvSpPr>
            <a:spLocks noChangeArrowheads="1"/>
          </p:cNvSpPr>
          <p:nvPr/>
        </p:nvSpPr>
        <p:spPr bwMode="auto">
          <a:xfrm>
            <a:off x="7162800" y="27098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55" name="Line 19"/>
          <p:cNvSpPr>
            <a:spLocks noChangeShapeType="1"/>
          </p:cNvSpPr>
          <p:nvPr/>
        </p:nvSpPr>
        <p:spPr bwMode="auto">
          <a:xfrm>
            <a:off x="3271838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56" name="Line 20"/>
          <p:cNvSpPr>
            <a:spLocks noChangeShapeType="1"/>
          </p:cNvSpPr>
          <p:nvPr/>
        </p:nvSpPr>
        <p:spPr bwMode="auto">
          <a:xfrm>
            <a:off x="5435600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57" name="Text Box 21"/>
          <p:cNvSpPr txBox="1">
            <a:spLocks noChangeArrowheads="1"/>
          </p:cNvSpPr>
          <p:nvPr/>
        </p:nvSpPr>
        <p:spPr bwMode="auto">
          <a:xfrm>
            <a:off x="1524000" y="2225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6758" name="Text Box 22"/>
          <p:cNvSpPr txBox="1">
            <a:spLocks noChangeArrowheads="1"/>
          </p:cNvSpPr>
          <p:nvPr/>
        </p:nvSpPr>
        <p:spPr bwMode="auto">
          <a:xfrm>
            <a:off x="2840038" y="225266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6759" name="Text Box 23"/>
          <p:cNvSpPr txBox="1">
            <a:spLocks noChangeArrowheads="1"/>
          </p:cNvSpPr>
          <p:nvPr/>
        </p:nvSpPr>
        <p:spPr bwMode="auto">
          <a:xfrm>
            <a:off x="5505450" y="2205038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6760" name="Text Box 24"/>
          <p:cNvSpPr txBox="1">
            <a:spLocks noChangeArrowheads="1"/>
          </p:cNvSpPr>
          <p:nvPr/>
        </p:nvSpPr>
        <p:spPr bwMode="auto">
          <a:xfrm>
            <a:off x="7232650" y="2252663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116761" name="AutoShape 25"/>
          <p:cNvSpPr>
            <a:spLocks/>
          </p:cNvSpPr>
          <p:nvPr/>
        </p:nvSpPr>
        <p:spPr bwMode="auto">
          <a:xfrm rot="5400000">
            <a:off x="2232025" y="2673350"/>
            <a:ext cx="360363" cy="1439863"/>
          </a:xfrm>
          <a:prstGeom prst="rightBrace">
            <a:avLst>
              <a:gd name="adj1" fmla="val 332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62" name="AutoShape 26"/>
          <p:cNvSpPr>
            <a:spLocks/>
          </p:cNvSpPr>
          <p:nvPr/>
        </p:nvSpPr>
        <p:spPr bwMode="auto">
          <a:xfrm rot="5400000">
            <a:off x="4139406" y="2493169"/>
            <a:ext cx="360363" cy="1800225"/>
          </a:xfrm>
          <a:prstGeom prst="rightBrace">
            <a:avLst>
              <a:gd name="adj1" fmla="val 41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64" name="Line 28"/>
          <p:cNvSpPr>
            <a:spLocks noChangeShapeType="1"/>
          </p:cNvSpPr>
          <p:nvPr/>
        </p:nvSpPr>
        <p:spPr bwMode="auto">
          <a:xfrm>
            <a:off x="7164388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65" name="Text Box 29"/>
          <p:cNvSpPr txBox="1">
            <a:spLocks noChangeArrowheads="1"/>
          </p:cNvSpPr>
          <p:nvPr/>
        </p:nvSpPr>
        <p:spPr bwMode="auto">
          <a:xfrm>
            <a:off x="7235825" y="263842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116766" name="Text Box 30"/>
          <p:cNvSpPr txBox="1">
            <a:spLocks noChangeArrowheads="1"/>
          </p:cNvSpPr>
          <p:nvPr/>
        </p:nvSpPr>
        <p:spPr bwMode="auto">
          <a:xfrm>
            <a:off x="2103438" y="3449638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6767" name="Text Box 31"/>
          <p:cNvSpPr txBox="1">
            <a:spLocks noChangeArrowheads="1"/>
          </p:cNvSpPr>
          <p:nvPr/>
        </p:nvSpPr>
        <p:spPr bwMode="auto">
          <a:xfrm>
            <a:off x="4067175" y="3502025"/>
            <a:ext cx="566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6769" name="Rectangle 33"/>
          <p:cNvSpPr>
            <a:spLocks noChangeArrowheads="1"/>
          </p:cNvSpPr>
          <p:nvPr/>
        </p:nvSpPr>
        <p:spPr bwMode="auto">
          <a:xfrm>
            <a:off x="1543050" y="44116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0" name="Rectangle 34"/>
          <p:cNvSpPr>
            <a:spLocks noChangeArrowheads="1"/>
          </p:cNvSpPr>
          <p:nvPr/>
        </p:nvSpPr>
        <p:spPr bwMode="auto">
          <a:xfrm>
            <a:off x="19764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1" name="Rectangle 35"/>
          <p:cNvSpPr>
            <a:spLocks noChangeArrowheads="1"/>
          </p:cNvSpPr>
          <p:nvPr/>
        </p:nvSpPr>
        <p:spPr bwMode="auto">
          <a:xfrm>
            <a:off x="24082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2" name="Rectangle 36"/>
          <p:cNvSpPr>
            <a:spLocks noChangeArrowheads="1"/>
          </p:cNvSpPr>
          <p:nvPr/>
        </p:nvSpPr>
        <p:spPr bwMode="auto">
          <a:xfrm>
            <a:off x="28400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3" name="Rectangle 37"/>
          <p:cNvSpPr>
            <a:spLocks noChangeArrowheads="1"/>
          </p:cNvSpPr>
          <p:nvPr/>
        </p:nvSpPr>
        <p:spPr bwMode="auto">
          <a:xfrm>
            <a:off x="3271838" y="441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4" name="Rectangle 38"/>
          <p:cNvSpPr>
            <a:spLocks noChangeArrowheads="1"/>
          </p:cNvSpPr>
          <p:nvPr/>
        </p:nvSpPr>
        <p:spPr bwMode="auto">
          <a:xfrm>
            <a:off x="37052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5" name="Rectangle 39"/>
          <p:cNvSpPr>
            <a:spLocks noChangeArrowheads="1"/>
          </p:cNvSpPr>
          <p:nvPr/>
        </p:nvSpPr>
        <p:spPr bwMode="auto">
          <a:xfrm>
            <a:off x="4135438" y="441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6" name="Rectangle 40"/>
          <p:cNvSpPr>
            <a:spLocks noChangeArrowheads="1"/>
          </p:cNvSpPr>
          <p:nvPr/>
        </p:nvSpPr>
        <p:spPr bwMode="auto">
          <a:xfrm>
            <a:off x="45688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7" name="Rectangle 41"/>
          <p:cNvSpPr>
            <a:spLocks noChangeArrowheads="1"/>
          </p:cNvSpPr>
          <p:nvPr/>
        </p:nvSpPr>
        <p:spPr bwMode="auto">
          <a:xfrm>
            <a:off x="50006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8" name="Rectangle 42"/>
          <p:cNvSpPr>
            <a:spLocks noChangeArrowheads="1"/>
          </p:cNvSpPr>
          <p:nvPr/>
        </p:nvSpPr>
        <p:spPr bwMode="auto">
          <a:xfrm>
            <a:off x="5434013" y="441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79" name="Rectangle 43"/>
          <p:cNvSpPr>
            <a:spLocks noChangeArrowheads="1"/>
          </p:cNvSpPr>
          <p:nvPr/>
        </p:nvSpPr>
        <p:spPr bwMode="auto">
          <a:xfrm>
            <a:off x="5864225" y="4411663"/>
            <a:ext cx="433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80" name="Rectangle 44"/>
          <p:cNvSpPr>
            <a:spLocks noChangeArrowheads="1"/>
          </p:cNvSpPr>
          <p:nvPr/>
        </p:nvSpPr>
        <p:spPr bwMode="auto">
          <a:xfrm>
            <a:off x="6297613" y="441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81" name="Rectangle 45"/>
          <p:cNvSpPr>
            <a:spLocks noChangeArrowheads="1"/>
          </p:cNvSpPr>
          <p:nvPr/>
        </p:nvSpPr>
        <p:spPr bwMode="auto">
          <a:xfrm>
            <a:off x="6729413" y="441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82" name="Rectangle 46"/>
          <p:cNvSpPr>
            <a:spLocks noChangeArrowheads="1"/>
          </p:cNvSpPr>
          <p:nvPr/>
        </p:nvSpPr>
        <p:spPr bwMode="auto">
          <a:xfrm>
            <a:off x="7162800" y="44116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83" name="Line 47"/>
          <p:cNvSpPr>
            <a:spLocks noChangeShapeType="1"/>
          </p:cNvSpPr>
          <p:nvPr/>
        </p:nvSpPr>
        <p:spPr bwMode="auto">
          <a:xfrm>
            <a:off x="3271838" y="426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84" name="Line 48"/>
          <p:cNvSpPr>
            <a:spLocks noChangeShapeType="1"/>
          </p:cNvSpPr>
          <p:nvPr/>
        </p:nvSpPr>
        <p:spPr bwMode="auto">
          <a:xfrm>
            <a:off x="5867400" y="42926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85" name="Text Box 49"/>
          <p:cNvSpPr txBox="1">
            <a:spLocks noChangeArrowheads="1"/>
          </p:cNvSpPr>
          <p:nvPr/>
        </p:nvSpPr>
        <p:spPr bwMode="auto">
          <a:xfrm>
            <a:off x="1524000" y="3927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6786" name="Text Box 50"/>
          <p:cNvSpPr txBox="1">
            <a:spLocks noChangeArrowheads="1"/>
          </p:cNvSpPr>
          <p:nvPr/>
        </p:nvSpPr>
        <p:spPr bwMode="auto">
          <a:xfrm>
            <a:off x="2840038" y="395446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6787" name="Text Box 51"/>
          <p:cNvSpPr txBox="1">
            <a:spLocks noChangeArrowheads="1"/>
          </p:cNvSpPr>
          <p:nvPr/>
        </p:nvSpPr>
        <p:spPr bwMode="auto">
          <a:xfrm>
            <a:off x="5940425" y="39338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6788" name="Text Box 52"/>
          <p:cNvSpPr txBox="1">
            <a:spLocks noChangeArrowheads="1"/>
          </p:cNvSpPr>
          <p:nvPr/>
        </p:nvSpPr>
        <p:spPr bwMode="auto">
          <a:xfrm>
            <a:off x="7232650" y="3954463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116789" name="AutoShape 53"/>
          <p:cNvSpPr>
            <a:spLocks/>
          </p:cNvSpPr>
          <p:nvPr/>
        </p:nvSpPr>
        <p:spPr bwMode="auto">
          <a:xfrm rot="5400000">
            <a:off x="2232025" y="4375150"/>
            <a:ext cx="360363" cy="1439863"/>
          </a:xfrm>
          <a:prstGeom prst="rightBrace">
            <a:avLst>
              <a:gd name="adj1" fmla="val 332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90" name="AutoShape 54"/>
          <p:cNvSpPr>
            <a:spLocks/>
          </p:cNvSpPr>
          <p:nvPr/>
        </p:nvSpPr>
        <p:spPr bwMode="auto">
          <a:xfrm rot="5400000">
            <a:off x="4355306" y="3979069"/>
            <a:ext cx="360363" cy="2232025"/>
          </a:xfrm>
          <a:prstGeom prst="rightBrace">
            <a:avLst>
              <a:gd name="adj1" fmla="val 5161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791" name="Line 55"/>
          <p:cNvSpPr>
            <a:spLocks noChangeShapeType="1"/>
          </p:cNvSpPr>
          <p:nvPr/>
        </p:nvSpPr>
        <p:spPr bwMode="auto">
          <a:xfrm>
            <a:off x="7164388" y="426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6792" name="Text Box 56"/>
          <p:cNvSpPr txBox="1">
            <a:spLocks noChangeArrowheads="1"/>
          </p:cNvSpPr>
          <p:nvPr/>
        </p:nvSpPr>
        <p:spPr bwMode="auto">
          <a:xfrm>
            <a:off x="7235825" y="434022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116793" name="Text Box 57"/>
          <p:cNvSpPr txBox="1">
            <a:spLocks noChangeArrowheads="1"/>
          </p:cNvSpPr>
          <p:nvPr/>
        </p:nvSpPr>
        <p:spPr bwMode="auto">
          <a:xfrm>
            <a:off x="2103438" y="5151438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6794" name="Text Box 58"/>
          <p:cNvSpPr txBox="1">
            <a:spLocks noChangeArrowheads="1"/>
          </p:cNvSpPr>
          <p:nvPr/>
        </p:nvSpPr>
        <p:spPr bwMode="auto">
          <a:xfrm>
            <a:off x="4067175" y="5203825"/>
            <a:ext cx="566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6795" name="Text Box 59"/>
          <p:cNvSpPr txBox="1">
            <a:spLocks noChangeArrowheads="1"/>
          </p:cNvSpPr>
          <p:nvPr/>
        </p:nvSpPr>
        <p:spPr bwMode="auto">
          <a:xfrm>
            <a:off x="5435600" y="2636838"/>
            <a:ext cx="490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6740" name="Oval 4"/>
          <p:cNvSpPr>
            <a:spLocks noChangeArrowheads="1"/>
          </p:cNvSpPr>
          <p:nvPr/>
        </p:nvSpPr>
        <p:spPr bwMode="auto">
          <a:xfrm>
            <a:off x="5219700" y="2276475"/>
            <a:ext cx="863600" cy="10810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16797" name="AutoShape 61"/>
          <p:cNvCxnSpPr>
            <a:cxnSpLocks noChangeShapeType="1"/>
            <a:stCxn id="116795" idx="2"/>
            <a:endCxn id="116778" idx="0"/>
          </p:cNvCxnSpPr>
          <p:nvPr/>
        </p:nvCxnSpPr>
        <p:spPr bwMode="auto">
          <a:xfrm flipH="1">
            <a:off x="5651500" y="3094038"/>
            <a:ext cx="30163" cy="131762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6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3603-8C87-43B8-B0A8-E655133D553D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18488" cy="5576888"/>
          </a:xfrm>
        </p:spPr>
        <p:txBody>
          <a:bodyPr/>
          <a:lstStyle/>
          <a:p>
            <a:pPr>
              <a:buFontTx/>
              <a:buNone/>
            </a:pPr>
            <a:endParaRPr lang="en-US" altLang="zh-TW" sz="2800" i="1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TW" sz="2800" i="1">
                <a:sym typeface="Symbol" pitchFamily="18" charset="2"/>
              </a:rPr>
              <a:t>i </a:t>
            </a:r>
            <a:r>
              <a:rPr lang="zh-TW" altLang="en-US" sz="2800">
                <a:sym typeface="Symbol" pitchFamily="18" charset="2"/>
              </a:rPr>
              <a:t>和 </a:t>
            </a:r>
            <a:r>
              <a:rPr lang="en-US" altLang="zh-TW" sz="2800" i="1">
                <a:sym typeface="Symbol" pitchFamily="18" charset="2"/>
              </a:rPr>
              <a:t>j </a:t>
            </a:r>
            <a:r>
              <a:rPr lang="zh-TW" altLang="en-US" sz="2800">
                <a:sym typeface="Symbol" pitchFamily="18" charset="2"/>
              </a:rPr>
              <a:t>如何改變</a:t>
            </a:r>
            <a:r>
              <a:rPr lang="en-US" altLang="zh-TW" sz="2800">
                <a:sym typeface="Symbol" pitchFamily="18" charset="2"/>
              </a:rPr>
              <a:t>:</a:t>
            </a:r>
          </a:p>
          <a:p>
            <a:pPr>
              <a:buFontTx/>
              <a:buNone/>
            </a:pPr>
            <a:endParaRPr lang="en-US" altLang="zh-TW" sz="2800">
              <a:sym typeface="Symbol" pitchFamily="18" charset="2"/>
            </a:endParaRPr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1543050" y="27098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19764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24082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2840038" y="27098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3271838" y="27098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37052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69" name="Rectangle 9"/>
          <p:cNvSpPr>
            <a:spLocks noChangeArrowheads="1"/>
          </p:cNvSpPr>
          <p:nvPr/>
        </p:nvSpPr>
        <p:spPr bwMode="auto">
          <a:xfrm>
            <a:off x="4135438" y="27098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0" name="Rectangle 10"/>
          <p:cNvSpPr>
            <a:spLocks noChangeArrowheads="1"/>
          </p:cNvSpPr>
          <p:nvPr/>
        </p:nvSpPr>
        <p:spPr bwMode="auto">
          <a:xfrm>
            <a:off x="45688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1" name="Rectangle 11"/>
          <p:cNvSpPr>
            <a:spLocks noChangeArrowheads="1"/>
          </p:cNvSpPr>
          <p:nvPr/>
        </p:nvSpPr>
        <p:spPr bwMode="auto">
          <a:xfrm>
            <a:off x="5000625" y="27098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2" name="Rectangle 12"/>
          <p:cNvSpPr>
            <a:spLocks noChangeArrowheads="1"/>
          </p:cNvSpPr>
          <p:nvPr/>
        </p:nvSpPr>
        <p:spPr bwMode="auto">
          <a:xfrm>
            <a:off x="54340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3" name="Rectangle 13"/>
          <p:cNvSpPr>
            <a:spLocks noChangeArrowheads="1"/>
          </p:cNvSpPr>
          <p:nvPr/>
        </p:nvSpPr>
        <p:spPr bwMode="auto">
          <a:xfrm>
            <a:off x="5864225" y="2709863"/>
            <a:ext cx="433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4" name="Rectangle 14"/>
          <p:cNvSpPr>
            <a:spLocks noChangeArrowheads="1"/>
          </p:cNvSpPr>
          <p:nvPr/>
        </p:nvSpPr>
        <p:spPr bwMode="auto">
          <a:xfrm>
            <a:off x="62976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5" name="Rectangle 15"/>
          <p:cNvSpPr>
            <a:spLocks noChangeArrowheads="1"/>
          </p:cNvSpPr>
          <p:nvPr/>
        </p:nvSpPr>
        <p:spPr bwMode="auto">
          <a:xfrm>
            <a:off x="6729413" y="27098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6" name="Rectangle 16"/>
          <p:cNvSpPr>
            <a:spLocks noChangeArrowheads="1"/>
          </p:cNvSpPr>
          <p:nvPr/>
        </p:nvSpPr>
        <p:spPr bwMode="auto">
          <a:xfrm>
            <a:off x="7162800" y="27098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77" name="Line 17"/>
          <p:cNvSpPr>
            <a:spLocks noChangeShapeType="1"/>
          </p:cNvSpPr>
          <p:nvPr/>
        </p:nvSpPr>
        <p:spPr bwMode="auto">
          <a:xfrm>
            <a:off x="3271838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778" name="Line 18"/>
          <p:cNvSpPr>
            <a:spLocks noChangeShapeType="1"/>
          </p:cNvSpPr>
          <p:nvPr/>
        </p:nvSpPr>
        <p:spPr bwMode="auto">
          <a:xfrm>
            <a:off x="5435600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1524000" y="2225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2840038" y="225266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7781" name="Text Box 21"/>
          <p:cNvSpPr txBox="1">
            <a:spLocks noChangeArrowheads="1"/>
          </p:cNvSpPr>
          <p:nvPr/>
        </p:nvSpPr>
        <p:spPr bwMode="auto">
          <a:xfrm>
            <a:off x="5505450" y="2205038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7782" name="Text Box 22"/>
          <p:cNvSpPr txBox="1">
            <a:spLocks noChangeArrowheads="1"/>
          </p:cNvSpPr>
          <p:nvPr/>
        </p:nvSpPr>
        <p:spPr bwMode="auto">
          <a:xfrm>
            <a:off x="7232650" y="2252663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117783" name="AutoShape 23"/>
          <p:cNvSpPr>
            <a:spLocks/>
          </p:cNvSpPr>
          <p:nvPr/>
        </p:nvSpPr>
        <p:spPr bwMode="auto">
          <a:xfrm rot="5400000">
            <a:off x="2232025" y="2673350"/>
            <a:ext cx="360363" cy="1439863"/>
          </a:xfrm>
          <a:prstGeom prst="rightBrace">
            <a:avLst>
              <a:gd name="adj1" fmla="val 332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4" name="AutoShape 24"/>
          <p:cNvSpPr>
            <a:spLocks/>
          </p:cNvSpPr>
          <p:nvPr/>
        </p:nvSpPr>
        <p:spPr bwMode="auto">
          <a:xfrm rot="5400000">
            <a:off x="4139406" y="2493169"/>
            <a:ext cx="360363" cy="1800225"/>
          </a:xfrm>
          <a:prstGeom prst="rightBrace">
            <a:avLst>
              <a:gd name="adj1" fmla="val 41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85" name="Line 25"/>
          <p:cNvSpPr>
            <a:spLocks noChangeShapeType="1"/>
          </p:cNvSpPr>
          <p:nvPr/>
        </p:nvSpPr>
        <p:spPr bwMode="auto">
          <a:xfrm>
            <a:off x="7164388" y="25654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786" name="Text Box 26"/>
          <p:cNvSpPr txBox="1">
            <a:spLocks noChangeArrowheads="1"/>
          </p:cNvSpPr>
          <p:nvPr/>
        </p:nvSpPr>
        <p:spPr bwMode="auto">
          <a:xfrm>
            <a:off x="7235825" y="263683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117787" name="Text Box 27"/>
          <p:cNvSpPr txBox="1">
            <a:spLocks noChangeArrowheads="1"/>
          </p:cNvSpPr>
          <p:nvPr/>
        </p:nvSpPr>
        <p:spPr bwMode="auto">
          <a:xfrm>
            <a:off x="2103438" y="3449638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7788" name="Text Box 28"/>
          <p:cNvSpPr txBox="1">
            <a:spLocks noChangeArrowheads="1"/>
          </p:cNvSpPr>
          <p:nvPr/>
        </p:nvSpPr>
        <p:spPr bwMode="auto">
          <a:xfrm>
            <a:off x="4067175" y="3502025"/>
            <a:ext cx="566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7789" name="Rectangle 29"/>
          <p:cNvSpPr>
            <a:spLocks noChangeArrowheads="1"/>
          </p:cNvSpPr>
          <p:nvPr/>
        </p:nvSpPr>
        <p:spPr bwMode="auto">
          <a:xfrm>
            <a:off x="1543050" y="4411663"/>
            <a:ext cx="433388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0" name="Rectangle 30"/>
          <p:cNvSpPr>
            <a:spLocks noChangeArrowheads="1"/>
          </p:cNvSpPr>
          <p:nvPr/>
        </p:nvSpPr>
        <p:spPr bwMode="auto">
          <a:xfrm>
            <a:off x="19764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1" name="Rectangle 31"/>
          <p:cNvSpPr>
            <a:spLocks noChangeArrowheads="1"/>
          </p:cNvSpPr>
          <p:nvPr/>
        </p:nvSpPr>
        <p:spPr bwMode="auto">
          <a:xfrm>
            <a:off x="24082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2" name="Rectangle 32"/>
          <p:cNvSpPr>
            <a:spLocks noChangeArrowheads="1"/>
          </p:cNvSpPr>
          <p:nvPr/>
        </p:nvSpPr>
        <p:spPr bwMode="auto">
          <a:xfrm>
            <a:off x="28400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3" name="Rectangle 33"/>
          <p:cNvSpPr>
            <a:spLocks noChangeArrowheads="1"/>
          </p:cNvSpPr>
          <p:nvPr/>
        </p:nvSpPr>
        <p:spPr bwMode="auto">
          <a:xfrm>
            <a:off x="3271838" y="4411663"/>
            <a:ext cx="433387" cy="3603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4" name="Rectangle 34"/>
          <p:cNvSpPr>
            <a:spLocks noChangeArrowheads="1"/>
          </p:cNvSpPr>
          <p:nvPr/>
        </p:nvSpPr>
        <p:spPr bwMode="auto">
          <a:xfrm>
            <a:off x="37052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5" name="Rectangle 35"/>
          <p:cNvSpPr>
            <a:spLocks noChangeArrowheads="1"/>
          </p:cNvSpPr>
          <p:nvPr/>
        </p:nvSpPr>
        <p:spPr bwMode="auto">
          <a:xfrm>
            <a:off x="4135438" y="441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6" name="Rectangle 36"/>
          <p:cNvSpPr>
            <a:spLocks noChangeArrowheads="1"/>
          </p:cNvSpPr>
          <p:nvPr/>
        </p:nvSpPr>
        <p:spPr bwMode="auto">
          <a:xfrm>
            <a:off x="45688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7" name="Rectangle 37"/>
          <p:cNvSpPr>
            <a:spLocks noChangeArrowheads="1"/>
          </p:cNvSpPr>
          <p:nvPr/>
        </p:nvSpPr>
        <p:spPr bwMode="auto">
          <a:xfrm>
            <a:off x="5000625" y="4411663"/>
            <a:ext cx="433388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8" name="Rectangle 38"/>
          <p:cNvSpPr>
            <a:spLocks noChangeArrowheads="1"/>
          </p:cNvSpPr>
          <p:nvPr/>
        </p:nvSpPr>
        <p:spPr bwMode="auto">
          <a:xfrm>
            <a:off x="5434013" y="4411663"/>
            <a:ext cx="433387" cy="360362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799" name="Rectangle 39"/>
          <p:cNvSpPr>
            <a:spLocks noChangeArrowheads="1"/>
          </p:cNvSpPr>
          <p:nvPr/>
        </p:nvSpPr>
        <p:spPr bwMode="auto">
          <a:xfrm>
            <a:off x="5864225" y="4411663"/>
            <a:ext cx="43338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00" name="Rectangle 40"/>
          <p:cNvSpPr>
            <a:spLocks noChangeArrowheads="1"/>
          </p:cNvSpPr>
          <p:nvPr/>
        </p:nvSpPr>
        <p:spPr bwMode="auto">
          <a:xfrm>
            <a:off x="6297613" y="441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01" name="Rectangle 41"/>
          <p:cNvSpPr>
            <a:spLocks noChangeArrowheads="1"/>
          </p:cNvSpPr>
          <p:nvPr/>
        </p:nvSpPr>
        <p:spPr bwMode="auto">
          <a:xfrm>
            <a:off x="6729413" y="4411663"/>
            <a:ext cx="43338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02" name="Rectangle 42"/>
          <p:cNvSpPr>
            <a:spLocks noChangeArrowheads="1"/>
          </p:cNvSpPr>
          <p:nvPr/>
        </p:nvSpPr>
        <p:spPr bwMode="auto">
          <a:xfrm>
            <a:off x="7162800" y="4411663"/>
            <a:ext cx="433388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03" name="Line 43"/>
          <p:cNvSpPr>
            <a:spLocks noChangeShapeType="1"/>
          </p:cNvSpPr>
          <p:nvPr/>
        </p:nvSpPr>
        <p:spPr bwMode="auto">
          <a:xfrm>
            <a:off x="3708400" y="4221163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804" name="Line 44"/>
          <p:cNvSpPr>
            <a:spLocks noChangeShapeType="1"/>
          </p:cNvSpPr>
          <p:nvPr/>
        </p:nvSpPr>
        <p:spPr bwMode="auto">
          <a:xfrm>
            <a:off x="5867400" y="42926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805" name="Text Box 45"/>
          <p:cNvSpPr txBox="1">
            <a:spLocks noChangeArrowheads="1"/>
          </p:cNvSpPr>
          <p:nvPr/>
        </p:nvSpPr>
        <p:spPr bwMode="auto">
          <a:xfrm>
            <a:off x="1524000" y="3927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7806" name="Text Box 46"/>
          <p:cNvSpPr txBox="1">
            <a:spLocks noChangeArrowheads="1"/>
          </p:cNvSpPr>
          <p:nvPr/>
        </p:nvSpPr>
        <p:spPr bwMode="auto">
          <a:xfrm>
            <a:off x="3348038" y="395446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7807" name="Text Box 47"/>
          <p:cNvSpPr txBox="1">
            <a:spLocks noChangeArrowheads="1"/>
          </p:cNvSpPr>
          <p:nvPr/>
        </p:nvSpPr>
        <p:spPr bwMode="auto">
          <a:xfrm>
            <a:off x="5940425" y="39338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7808" name="Text Box 48"/>
          <p:cNvSpPr txBox="1">
            <a:spLocks noChangeArrowheads="1"/>
          </p:cNvSpPr>
          <p:nvPr/>
        </p:nvSpPr>
        <p:spPr bwMode="auto">
          <a:xfrm>
            <a:off x="7232650" y="3954463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sp>
        <p:nvSpPr>
          <p:cNvPr id="117809" name="AutoShape 49"/>
          <p:cNvSpPr>
            <a:spLocks/>
          </p:cNvSpPr>
          <p:nvPr/>
        </p:nvSpPr>
        <p:spPr bwMode="auto">
          <a:xfrm rot="5400000">
            <a:off x="2412206" y="4194969"/>
            <a:ext cx="360363" cy="1800225"/>
          </a:xfrm>
          <a:prstGeom prst="rightBrace">
            <a:avLst>
              <a:gd name="adj1" fmla="val 41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10" name="AutoShape 50"/>
          <p:cNvSpPr>
            <a:spLocks/>
          </p:cNvSpPr>
          <p:nvPr/>
        </p:nvSpPr>
        <p:spPr bwMode="auto">
          <a:xfrm rot="5400000">
            <a:off x="4607718" y="4231482"/>
            <a:ext cx="360363" cy="1727200"/>
          </a:xfrm>
          <a:prstGeom prst="rightBrace">
            <a:avLst>
              <a:gd name="adj1" fmla="val 3994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11" name="Line 51"/>
          <p:cNvSpPr>
            <a:spLocks noChangeShapeType="1"/>
          </p:cNvSpPr>
          <p:nvPr/>
        </p:nvSpPr>
        <p:spPr bwMode="auto">
          <a:xfrm>
            <a:off x="7164388" y="4267200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7812" name="Text Box 52"/>
          <p:cNvSpPr txBox="1">
            <a:spLocks noChangeArrowheads="1"/>
          </p:cNvSpPr>
          <p:nvPr/>
        </p:nvSpPr>
        <p:spPr bwMode="auto">
          <a:xfrm>
            <a:off x="7235825" y="4365625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x</a:t>
            </a:r>
          </a:p>
        </p:txBody>
      </p:sp>
      <p:sp>
        <p:nvSpPr>
          <p:cNvPr id="117813" name="Text Box 53"/>
          <p:cNvSpPr txBox="1">
            <a:spLocks noChangeArrowheads="1"/>
          </p:cNvSpPr>
          <p:nvPr/>
        </p:nvSpPr>
        <p:spPr bwMode="auto">
          <a:xfrm>
            <a:off x="2103438" y="5151438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7814" name="Text Box 54"/>
          <p:cNvSpPr txBox="1">
            <a:spLocks noChangeArrowheads="1"/>
          </p:cNvSpPr>
          <p:nvPr/>
        </p:nvSpPr>
        <p:spPr bwMode="auto">
          <a:xfrm>
            <a:off x="4067175" y="5203825"/>
            <a:ext cx="566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&gt; 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sp>
        <p:nvSpPr>
          <p:cNvPr id="117816" name="Oval 56"/>
          <p:cNvSpPr>
            <a:spLocks noChangeArrowheads="1"/>
          </p:cNvSpPr>
          <p:nvPr/>
        </p:nvSpPr>
        <p:spPr bwMode="auto">
          <a:xfrm>
            <a:off x="5219700" y="2276475"/>
            <a:ext cx="863600" cy="10810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7818" name="Text Box 58"/>
          <p:cNvSpPr txBox="1">
            <a:spLocks noChangeArrowheads="1"/>
          </p:cNvSpPr>
          <p:nvPr/>
        </p:nvSpPr>
        <p:spPr bwMode="auto">
          <a:xfrm>
            <a:off x="5454650" y="2636838"/>
            <a:ext cx="48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cs typeface="Times New Roman" pitchFamily="18" charset="0"/>
              </a:rPr>
              <a:t>≤</a:t>
            </a:r>
            <a:r>
              <a:rPr lang="en-US" altLang="zh-TW" sz="2400" i="1">
                <a:cs typeface="Times New Roman" pitchFamily="18" charset="0"/>
              </a:rPr>
              <a:t>x</a:t>
            </a:r>
          </a:p>
        </p:txBody>
      </p:sp>
      <p:cxnSp>
        <p:nvCxnSpPr>
          <p:cNvPr id="117819" name="AutoShape 59"/>
          <p:cNvCxnSpPr>
            <a:cxnSpLocks noChangeShapeType="1"/>
            <a:stCxn id="117816" idx="4"/>
            <a:endCxn id="117793" idx="0"/>
          </p:cNvCxnSpPr>
          <p:nvPr/>
        </p:nvCxnSpPr>
        <p:spPr bwMode="auto">
          <a:xfrm rot="5400000">
            <a:off x="4049713" y="2809875"/>
            <a:ext cx="1041400" cy="2162175"/>
          </a:xfrm>
          <a:prstGeom prst="curvedConnector3">
            <a:avLst>
              <a:gd name="adj1" fmla="val 49236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7820" name="AutoShape 60"/>
          <p:cNvCxnSpPr>
            <a:cxnSpLocks noChangeShapeType="1"/>
            <a:stCxn id="117767" idx="2"/>
            <a:endCxn id="117798" idx="0"/>
          </p:cNvCxnSpPr>
          <p:nvPr/>
        </p:nvCxnSpPr>
        <p:spPr bwMode="auto">
          <a:xfrm rot="16200000" flipH="1">
            <a:off x="3899694" y="2659856"/>
            <a:ext cx="1341438" cy="2162175"/>
          </a:xfrm>
          <a:prstGeom prst="curvedConnector3">
            <a:avLst>
              <a:gd name="adj1" fmla="val 76921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24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F3-E45A-4269-8B81-22402E995966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4813"/>
            <a:ext cx="8147050" cy="503237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400" b="1">
                <a:sym typeface="Symbol" pitchFamily="18" charset="2"/>
              </a:rPr>
              <a:t>範例</a:t>
            </a:r>
            <a:r>
              <a:rPr lang="en-US" altLang="zh-TW" sz="2400" b="1">
                <a:sym typeface="Symbol" pitchFamily="18" charset="2"/>
              </a:rPr>
              <a:t>: </a:t>
            </a:r>
            <a:r>
              <a:rPr lang="en-US" altLang="zh-TW" sz="2400">
                <a:sym typeface="Symbol" pitchFamily="18" charset="2"/>
              </a:rPr>
              <a:t>(Partition, </a:t>
            </a:r>
            <a:r>
              <a:rPr lang="en-US" altLang="zh-TW" sz="2400" i="1">
                <a:sym typeface="Symbol" pitchFamily="18" charset="2"/>
              </a:rPr>
              <a:t>x</a:t>
            </a:r>
            <a:r>
              <a:rPr lang="en-US" altLang="zh-TW" sz="2400">
                <a:sym typeface="Symbol" pitchFamily="18" charset="2"/>
              </a:rPr>
              <a:t>=</a:t>
            </a:r>
            <a:r>
              <a:rPr lang="en-US" altLang="zh-TW" sz="2400" i="1">
                <a:sym typeface="Symbol" pitchFamily="18" charset="2"/>
              </a:rPr>
              <a:t>A</a:t>
            </a:r>
            <a:r>
              <a:rPr lang="en-US" altLang="zh-TW" sz="2400">
                <a:sym typeface="Symbol" pitchFamily="18" charset="2"/>
              </a:rPr>
              <a:t>[</a:t>
            </a:r>
            <a:r>
              <a:rPr lang="en-US" altLang="zh-TW" sz="2400" i="1">
                <a:sym typeface="Symbol" pitchFamily="18" charset="2"/>
              </a:rPr>
              <a:t>r</a:t>
            </a:r>
            <a:r>
              <a:rPr lang="en-US" altLang="zh-TW" sz="2400">
                <a:sym typeface="Symbol" pitchFamily="18" charset="2"/>
              </a:rPr>
              <a:t>]=4)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539750" y="1317625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(a)</a:t>
            </a: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539750" y="2205038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(b)</a:t>
            </a:r>
          </a:p>
        </p:txBody>
      </p:sp>
      <p:sp>
        <p:nvSpPr>
          <p:cNvPr id="118798" name="Text Box 14"/>
          <p:cNvSpPr txBox="1">
            <a:spLocks noChangeArrowheads="1"/>
          </p:cNvSpPr>
          <p:nvPr/>
        </p:nvSpPr>
        <p:spPr bwMode="auto">
          <a:xfrm>
            <a:off x="539750" y="3286125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(c)</a:t>
            </a:r>
          </a:p>
        </p:txBody>
      </p: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539750" y="4292600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(d)</a:t>
            </a:r>
          </a:p>
        </p:txBody>
      </p:sp>
      <p:sp>
        <p:nvSpPr>
          <p:cNvPr id="118800" name="Text Box 16"/>
          <p:cNvSpPr txBox="1">
            <a:spLocks noChangeArrowheads="1"/>
          </p:cNvSpPr>
          <p:nvPr/>
        </p:nvSpPr>
        <p:spPr bwMode="auto">
          <a:xfrm>
            <a:off x="539750" y="55546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(e)</a:t>
            </a:r>
          </a:p>
        </p:txBody>
      </p:sp>
      <p:sp>
        <p:nvSpPr>
          <p:cNvPr id="118801" name="Text Box 17"/>
          <p:cNvSpPr txBox="1">
            <a:spLocks noChangeArrowheads="1"/>
          </p:cNvSpPr>
          <p:nvPr/>
        </p:nvSpPr>
        <p:spPr bwMode="auto">
          <a:xfrm>
            <a:off x="4783138" y="1412875"/>
            <a:ext cx="436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(f)</a:t>
            </a:r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4787900" y="2492375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(g)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4787900" y="3429000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(h)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4787900" y="4365625"/>
            <a:ext cx="42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(i)</a:t>
            </a:r>
          </a:p>
        </p:txBody>
      </p:sp>
      <p:sp>
        <p:nvSpPr>
          <p:cNvPr id="118845" name="Text Box 61"/>
          <p:cNvSpPr txBox="1">
            <a:spLocks noChangeArrowheads="1"/>
          </p:cNvSpPr>
          <p:nvPr/>
        </p:nvSpPr>
        <p:spPr bwMode="auto">
          <a:xfrm>
            <a:off x="1187450" y="1052513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  <a:r>
              <a:rPr lang="en-US" altLang="zh-TW" sz="2400"/>
              <a:t>,</a:t>
            </a:r>
            <a:r>
              <a:rPr lang="en-US" altLang="zh-TW" sz="2400" i="1"/>
              <a:t>j</a:t>
            </a:r>
          </a:p>
        </p:txBody>
      </p:sp>
      <p:sp>
        <p:nvSpPr>
          <p:cNvPr id="118846" name="Text Box 62"/>
          <p:cNvSpPr txBox="1">
            <a:spLocks noChangeArrowheads="1"/>
          </p:cNvSpPr>
          <p:nvPr/>
        </p:nvSpPr>
        <p:spPr bwMode="auto">
          <a:xfrm>
            <a:off x="4140200" y="1123950"/>
            <a:ext cx="30321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50" name="Group 366"/>
          <p:cNvGraphicFramePr>
            <a:graphicFrameLocks noGrp="1"/>
          </p:cNvGraphicFramePr>
          <p:nvPr>
            <p:ph sz="half" idx="2"/>
          </p:nvPr>
        </p:nvGraphicFramePr>
        <p:xfrm>
          <a:off x="1187450" y="1555750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8900" name="Line 116"/>
          <p:cNvSpPr>
            <a:spLocks noChangeShapeType="1"/>
          </p:cNvSpPr>
          <p:nvPr/>
        </p:nvSpPr>
        <p:spPr bwMode="auto">
          <a:xfrm>
            <a:off x="1187450" y="141287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01" name="Line 117"/>
          <p:cNvSpPr>
            <a:spLocks noChangeShapeType="1"/>
          </p:cNvSpPr>
          <p:nvPr/>
        </p:nvSpPr>
        <p:spPr bwMode="auto">
          <a:xfrm>
            <a:off x="4068763" y="141287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02" name="Text Box 118"/>
          <p:cNvSpPr txBox="1">
            <a:spLocks noChangeArrowheads="1"/>
          </p:cNvSpPr>
          <p:nvPr/>
        </p:nvSpPr>
        <p:spPr bwMode="auto">
          <a:xfrm>
            <a:off x="900113" y="105251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8903" name="Text Box 119"/>
          <p:cNvSpPr txBox="1">
            <a:spLocks noChangeArrowheads="1"/>
          </p:cNvSpPr>
          <p:nvPr/>
        </p:nvSpPr>
        <p:spPr bwMode="auto">
          <a:xfrm>
            <a:off x="1187450" y="2060575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  <a:r>
              <a:rPr lang="en-US" altLang="zh-TW" sz="2400"/>
              <a:t>,</a:t>
            </a:r>
            <a:r>
              <a:rPr lang="en-US" altLang="zh-TW" sz="2400" i="1"/>
              <a:t>i</a:t>
            </a:r>
          </a:p>
        </p:txBody>
      </p:sp>
      <p:sp>
        <p:nvSpPr>
          <p:cNvPr id="118904" name="Text Box 120"/>
          <p:cNvSpPr txBox="1">
            <a:spLocks noChangeArrowheads="1"/>
          </p:cNvSpPr>
          <p:nvPr/>
        </p:nvSpPr>
        <p:spPr bwMode="auto">
          <a:xfrm>
            <a:off x="4140200" y="2132013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59" name="Group 375"/>
          <p:cNvGraphicFramePr>
            <a:graphicFrameLocks noGrp="1"/>
          </p:cNvGraphicFramePr>
          <p:nvPr/>
        </p:nvGraphicFramePr>
        <p:xfrm>
          <a:off x="1187450" y="2563813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8925" name="Line 141"/>
          <p:cNvSpPr>
            <a:spLocks noChangeShapeType="1"/>
          </p:cNvSpPr>
          <p:nvPr/>
        </p:nvSpPr>
        <p:spPr bwMode="auto">
          <a:xfrm>
            <a:off x="1619250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26" name="Line 142"/>
          <p:cNvSpPr>
            <a:spLocks noChangeShapeType="1"/>
          </p:cNvSpPr>
          <p:nvPr/>
        </p:nvSpPr>
        <p:spPr bwMode="auto">
          <a:xfrm>
            <a:off x="4068763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27" name="Text Box 143"/>
          <p:cNvSpPr txBox="1">
            <a:spLocks noChangeArrowheads="1"/>
          </p:cNvSpPr>
          <p:nvPr/>
        </p:nvSpPr>
        <p:spPr bwMode="auto">
          <a:xfrm>
            <a:off x="1692275" y="20605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8928" name="Line 144"/>
          <p:cNvSpPr>
            <a:spLocks noChangeShapeType="1"/>
          </p:cNvSpPr>
          <p:nvPr/>
        </p:nvSpPr>
        <p:spPr bwMode="auto">
          <a:xfrm>
            <a:off x="1187450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30" name="Text Box 146"/>
          <p:cNvSpPr txBox="1">
            <a:spLocks noChangeArrowheads="1"/>
          </p:cNvSpPr>
          <p:nvPr/>
        </p:nvSpPr>
        <p:spPr bwMode="auto">
          <a:xfrm>
            <a:off x="1187450" y="321310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  <a:r>
              <a:rPr lang="en-US" altLang="zh-TW" sz="2400"/>
              <a:t>,</a:t>
            </a:r>
            <a:r>
              <a:rPr lang="en-US" altLang="zh-TW" sz="2400" i="1"/>
              <a:t>i</a:t>
            </a:r>
          </a:p>
        </p:txBody>
      </p:sp>
      <p:sp>
        <p:nvSpPr>
          <p:cNvPr id="118931" name="Text Box 147"/>
          <p:cNvSpPr txBox="1">
            <a:spLocks noChangeArrowheads="1"/>
          </p:cNvSpPr>
          <p:nvPr/>
        </p:nvSpPr>
        <p:spPr bwMode="auto">
          <a:xfrm>
            <a:off x="4140200" y="3284538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0" name="Group 376"/>
          <p:cNvGraphicFramePr>
            <a:graphicFrameLocks noGrp="1"/>
          </p:cNvGraphicFramePr>
          <p:nvPr/>
        </p:nvGraphicFramePr>
        <p:xfrm>
          <a:off x="1187450" y="3716338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8952" name="Line 168"/>
          <p:cNvSpPr>
            <a:spLocks noChangeShapeType="1"/>
          </p:cNvSpPr>
          <p:nvPr/>
        </p:nvSpPr>
        <p:spPr bwMode="auto">
          <a:xfrm>
            <a:off x="1619250" y="35734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53" name="Line 169"/>
          <p:cNvSpPr>
            <a:spLocks noChangeShapeType="1"/>
          </p:cNvSpPr>
          <p:nvPr/>
        </p:nvSpPr>
        <p:spPr bwMode="auto">
          <a:xfrm>
            <a:off x="4068763" y="35734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54" name="Text Box 170"/>
          <p:cNvSpPr txBox="1">
            <a:spLocks noChangeArrowheads="1"/>
          </p:cNvSpPr>
          <p:nvPr/>
        </p:nvSpPr>
        <p:spPr bwMode="auto">
          <a:xfrm>
            <a:off x="2051050" y="32131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8955" name="Line 171"/>
          <p:cNvSpPr>
            <a:spLocks noChangeShapeType="1"/>
          </p:cNvSpPr>
          <p:nvPr/>
        </p:nvSpPr>
        <p:spPr bwMode="auto">
          <a:xfrm>
            <a:off x="1979613" y="35734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57" name="Text Box 173"/>
          <p:cNvSpPr txBox="1">
            <a:spLocks noChangeArrowheads="1"/>
          </p:cNvSpPr>
          <p:nvPr/>
        </p:nvSpPr>
        <p:spPr bwMode="auto">
          <a:xfrm>
            <a:off x="1187450" y="429260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  <a:r>
              <a:rPr lang="en-US" altLang="zh-TW" sz="2400"/>
              <a:t>,</a:t>
            </a:r>
            <a:r>
              <a:rPr lang="en-US" altLang="zh-TW" sz="2400" i="1"/>
              <a:t>i</a:t>
            </a:r>
          </a:p>
        </p:txBody>
      </p:sp>
      <p:sp>
        <p:nvSpPr>
          <p:cNvPr id="118958" name="Text Box 174"/>
          <p:cNvSpPr txBox="1">
            <a:spLocks noChangeArrowheads="1"/>
          </p:cNvSpPr>
          <p:nvPr/>
        </p:nvSpPr>
        <p:spPr bwMode="auto">
          <a:xfrm>
            <a:off x="4140200" y="4364038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1" name="Group 377"/>
          <p:cNvGraphicFramePr>
            <a:graphicFrameLocks noGrp="1"/>
          </p:cNvGraphicFramePr>
          <p:nvPr/>
        </p:nvGraphicFramePr>
        <p:xfrm>
          <a:off x="1187450" y="4795838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8979" name="Line 195"/>
          <p:cNvSpPr>
            <a:spLocks noChangeShapeType="1"/>
          </p:cNvSpPr>
          <p:nvPr/>
        </p:nvSpPr>
        <p:spPr bwMode="auto">
          <a:xfrm>
            <a:off x="1619250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80" name="Line 196"/>
          <p:cNvSpPr>
            <a:spLocks noChangeShapeType="1"/>
          </p:cNvSpPr>
          <p:nvPr/>
        </p:nvSpPr>
        <p:spPr bwMode="auto">
          <a:xfrm>
            <a:off x="4068763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81" name="Text Box 197"/>
          <p:cNvSpPr txBox="1">
            <a:spLocks noChangeArrowheads="1"/>
          </p:cNvSpPr>
          <p:nvPr/>
        </p:nvSpPr>
        <p:spPr bwMode="auto">
          <a:xfrm>
            <a:off x="2484438" y="4292600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8982" name="Line 198"/>
          <p:cNvSpPr>
            <a:spLocks noChangeShapeType="1"/>
          </p:cNvSpPr>
          <p:nvPr/>
        </p:nvSpPr>
        <p:spPr bwMode="auto">
          <a:xfrm>
            <a:off x="2411413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8984" name="Text Box 200"/>
          <p:cNvSpPr txBox="1">
            <a:spLocks noChangeArrowheads="1"/>
          </p:cNvSpPr>
          <p:nvPr/>
        </p:nvSpPr>
        <p:spPr bwMode="auto">
          <a:xfrm>
            <a:off x="1187450" y="5410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8985" name="Text Box 201"/>
          <p:cNvSpPr txBox="1">
            <a:spLocks noChangeArrowheads="1"/>
          </p:cNvSpPr>
          <p:nvPr/>
        </p:nvSpPr>
        <p:spPr bwMode="auto">
          <a:xfrm>
            <a:off x="4140200" y="5481638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2" name="Group 378"/>
          <p:cNvGraphicFramePr>
            <a:graphicFrameLocks noGrp="1"/>
          </p:cNvGraphicFramePr>
          <p:nvPr/>
        </p:nvGraphicFramePr>
        <p:xfrm>
          <a:off x="1187450" y="5913438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9006" name="Line 222"/>
          <p:cNvSpPr>
            <a:spLocks noChangeShapeType="1"/>
          </p:cNvSpPr>
          <p:nvPr/>
        </p:nvSpPr>
        <p:spPr bwMode="auto">
          <a:xfrm>
            <a:off x="1979613" y="580548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07" name="Line 223"/>
          <p:cNvSpPr>
            <a:spLocks noChangeShapeType="1"/>
          </p:cNvSpPr>
          <p:nvPr/>
        </p:nvSpPr>
        <p:spPr bwMode="auto">
          <a:xfrm>
            <a:off x="4067175" y="580548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08" name="Text Box 224"/>
          <p:cNvSpPr txBox="1">
            <a:spLocks noChangeArrowheads="1"/>
          </p:cNvSpPr>
          <p:nvPr/>
        </p:nvSpPr>
        <p:spPr bwMode="auto">
          <a:xfrm>
            <a:off x="2916238" y="5410200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9009" name="Line 225"/>
          <p:cNvSpPr>
            <a:spLocks noChangeShapeType="1"/>
          </p:cNvSpPr>
          <p:nvPr/>
        </p:nvSpPr>
        <p:spPr bwMode="auto">
          <a:xfrm>
            <a:off x="2843213" y="580548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11" name="Text Box 227"/>
          <p:cNvSpPr txBox="1">
            <a:spLocks noChangeArrowheads="1"/>
          </p:cNvSpPr>
          <p:nvPr/>
        </p:nvSpPr>
        <p:spPr bwMode="auto">
          <a:xfrm>
            <a:off x="1619250" y="54102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9012" name="Text Box 228"/>
          <p:cNvSpPr txBox="1">
            <a:spLocks noChangeArrowheads="1"/>
          </p:cNvSpPr>
          <p:nvPr/>
        </p:nvSpPr>
        <p:spPr bwMode="auto">
          <a:xfrm>
            <a:off x="5291138" y="10525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9013" name="Text Box 229"/>
          <p:cNvSpPr txBox="1">
            <a:spLocks noChangeArrowheads="1"/>
          </p:cNvSpPr>
          <p:nvPr/>
        </p:nvSpPr>
        <p:spPr bwMode="auto">
          <a:xfrm>
            <a:off x="8243888" y="1123950"/>
            <a:ext cx="303212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3" name="Group 379"/>
          <p:cNvGraphicFramePr>
            <a:graphicFrameLocks noGrp="1"/>
          </p:cNvGraphicFramePr>
          <p:nvPr/>
        </p:nvGraphicFramePr>
        <p:xfrm>
          <a:off x="5291138" y="1555750"/>
          <a:ext cx="3313112" cy="396240"/>
        </p:xfrm>
        <a:graphic>
          <a:graphicData uri="http://schemas.openxmlformats.org/drawingml/2006/table">
            <a:tbl>
              <a:tblPr/>
              <a:tblGrid>
                <a:gridCol w="414337"/>
                <a:gridCol w="414338"/>
                <a:gridCol w="414337"/>
                <a:gridCol w="414338"/>
                <a:gridCol w="414337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9034" name="Line 250"/>
          <p:cNvSpPr>
            <a:spLocks noChangeShapeType="1"/>
          </p:cNvSpPr>
          <p:nvPr/>
        </p:nvSpPr>
        <p:spPr bwMode="auto">
          <a:xfrm>
            <a:off x="6516688" y="141287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35" name="Line 251"/>
          <p:cNvSpPr>
            <a:spLocks noChangeShapeType="1"/>
          </p:cNvSpPr>
          <p:nvPr/>
        </p:nvSpPr>
        <p:spPr bwMode="auto">
          <a:xfrm>
            <a:off x="8172450" y="141287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36" name="Text Box 252"/>
          <p:cNvSpPr txBox="1">
            <a:spLocks noChangeArrowheads="1"/>
          </p:cNvSpPr>
          <p:nvPr/>
        </p:nvSpPr>
        <p:spPr bwMode="auto">
          <a:xfrm>
            <a:off x="7451725" y="1052513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9037" name="Line 253"/>
          <p:cNvSpPr>
            <a:spLocks noChangeShapeType="1"/>
          </p:cNvSpPr>
          <p:nvPr/>
        </p:nvSpPr>
        <p:spPr bwMode="auto">
          <a:xfrm>
            <a:off x="7380288" y="141287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38" name="Text Box 254"/>
          <p:cNvSpPr txBox="1">
            <a:spLocks noChangeArrowheads="1"/>
          </p:cNvSpPr>
          <p:nvPr/>
        </p:nvSpPr>
        <p:spPr bwMode="auto">
          <a:xfrm>
            <a:off x="6227763" y="1052513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9043" name="Text Box 259"/>
          <p:cNvSpPr txBox="1">
            <a:spLocks noChangeArrowheads="1"/>
          </p:cNvSpPr>
          <p:nvPr/>
        </p:nvSpPr>
        <p:spPr bwMode="auto">
          <a:xfrm>
            <a:off x="5292725" y="20605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9044" name="Text Box 260"/>
          <p:cNvSpPr txBox="1">
            <a:spLocks noChangeArrowheads="1"/>
          </p:cNvSpPr>
          <p:nvPr/>
        </p:nvSpPr>
        <p:spPr bwMode="auto">
          <a:xfrm>
            <a:off x="8245475" y="2132013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4" name="Group 380"/>
          <p:cNvGraphicFramePr>
            <a:graphicFrameLocks noGrp="1"/>
          </p:cNvGraphicFramePr>
          <p:nvPr/>
        </p:nvGraphicFramePr>
        <p:xfrm>
          <a:off x="5292725" y="2563813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9065" name="Line 281"/>
          <p:cNvSpPr>
            <a:spLocks noChangeShapeType="1"/>
          </p:cNvSpPr>
          <p:nvPr/>
        </p:nvSpPr>
        <p:spPr bwMode="auto">
          <a:xfrm>
            <a:off x="6518275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66" name="Line 282"/>
          <p:cNvSpPr>
            <a:spLocks noChangeShapeType="1"/>
          </p:cNvSpPr>
          <p:nvPr/>
        </p:nvSpPr>
        <p:spPr bwMode="auto">
          <a:xfrm>
            <a:off x="8174038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67" name="Text Box 283"/>
          <p:cNvSpPr txBox="1">
            <a:spLocks noChangeArrowheads="1"/>
          </p:cNvSpPr>
          <p:nvPr/>
        </p:nvSpPr>
        <p:spPr bwMode="auto">
          <a:xfrm>
            <a:off x="7812088" y="2060575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j</a:t>
            </a:r>
          </a:p>
        </p:txBody>
      </p:sp>
      <p:sp>
        <p:nvSpPr>
          <p:cNvPr id="119068" name="Line 284"/>
          <p:cNvSpPr>
            <a:spLocks noChangeShapeType="1"/>
          </p:cNvSpPr>
          <p:nvPr/>
        </p:nvSpPr>
        <p:spPr bwMode="auto">
          <a:xfrm>
            <a:off x="7740650" y="2420938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69" name="Text Box 285"/>
          <p:cNvSpPr txBox="1">
            <a:spLocks noChangeArrowheads="1"/>
          </p:cNvSpPr>
          <p:nvPr/>
        </p:nvSpPr>
        <p:spPr bwMode="auto">
          <a:xfrm>
            <a:off x="6229350" y="20605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9070" name="Text Box 286"/>
          <p:cNvSpPr txBox="1">
            <a:spLocks noChangeArrowheads="1"/>
          </p:cNvSpPr>
          <p:nvPr/>
        </p:nvSpPr>
        <p:spPr bwMode="auto">
          <a:xfrm>
            <a:off x="5292725" y="32131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9071" name="Text Box 287"/>
          <p:cNvSpPr txBox="1">
            <a:spLocks noChangeArrowheads="1"/>
          </p:cNvSpPr>
          <p:nvPr/>
        </p:nvSpPr>
        <p:spPr bwMode="auto">
          <a:xfrm>
            <a:off x="8245475" y="3284538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5" name="Group 381"/>
          <p:cNvGraphicFramePr>
            <a:graphicFrameLocks noGrp="1"/>
          </p:cNvGraphicFramePr>
          <p:nvPr/>
        </p:nvGraphicFramePr>
        <p:xfrm>
          <a:off x="5292725" y="3716338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9092" name="Line 308"/>
          <p:cNvSpPr>
            <a:spLocks noChangeShapeType="1"/>
          </p:cNvSpPr>
          <p:nvPr/>
        </p:nvSpPr>
        <p:spPr bwMode="auto">
          <a:xfrm>
            <a:off x="6518275" y="35734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93" name="Line 309"/>
          <p:cNvSpPr>
            <a:spLocks noChangeShapeType="1"/>
          </p:cNvSpPr>
          <p:nvPr/>
        </p:nvSpPr>
        <p:spPr bwMode="auto">
          <a:xfrm>
            <a:off x="8174038" y="35734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096" name="Text Box 312"/>
          <p:cNvSpPr txBox="1">
            <a:spLocks noChangeArrowheads="1"/>
          </p:cNvSpPr>
          <p:nvPr/>
        </p:nvSpPr>
        <p:spPr bwMode="auto">
          <a:xfrm>
            <a:off x="6229350" y="32131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9097" name="Text Box 313"/>
          <p:cNvSpPr txBox="1">
            <a:spLocks noChangeArrowheads="1"/>
          </p:cNvSpPr>
          <p:nvPr/>
        </p:nvSpPr>
        <p:spPr bwMode="auto">
          <a:xfrm>
            <a:off x="5292725" y="429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p</a:t>
            </a:r>
          </a:p>
        </p:txBody>
      </p:sp>
      <p:sp>
        <p:nvSpPr>
          <p:cNvPr id="119098" name="Text Box 314"/>
          <p:cNvSpPr txBox="1">
            <a:spLocks noChangeArrowheads="1"/>
          </p:cNvSpPr>
          <p:nvPr/>
        </p:nvSpPr>
        <p:spPr bwMode="auto">
          <a:xfrm>
            <a:off x="8245475" y="4364038"/>
            <a:ext cx="3032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r</a:t>
            </a:r>
          </a:p>
        </p:txBody>
      </p:sp>
      <p:graphicFrame>
        <p:nvGraphicFramePr>
          <p:cNvPr id="119166" name="Group 382"/>
          <p:cNvGraphicFramePr>
            <a:graphicFrameLocks noGrp="1"/>
          </p:cNvGraphicFramePr>
          <p:nvPr/>
        </p:nvGraphicFramePr>
        <p:xfrm>
          <a:off x="5292725" y="4795838"/>
          <a:ext cx="3313113" cy="396240"/>
        </p:xfrm>
        <a:graphic>
          <a:graphicData uri="http://schemas.openxmlformats.org/drawingml/2006/table">
            <a:tbl>
              <a:tblPr/>
              <a:tblGrid>
                <a:gridCol w="414338"/>
                <a:gridCol w="414337"/>
                <a:gridCol w="414338"/>
                <a:gridCol w="414337"/>
                <a:gridCol w="414338"/>
                <a:gridCol w="412750"/>
                <a:gridCol w="415925"/>
                <a:gridCol w="412750"/>
              </a:tblGrid>
              <a:tr h="144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119119" name="Line 335"/>
          <p:cNvSpPr>
            <a:spLocks noChangeShapeType="1"/>
          </p:cNvSpPr>
          <p:nvPr/>
        </p:nvSpPr>
        <p:spPr bwMode="auto">
          <a:xfrm>
            <a:off x="6518275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120" name="Line 336"/>
          <p:cNvSpPr>
            <a:spLocks noChangeShapeType="1"/>
          </p:cNvSpPr>
          <p:nvPr/>
        </p:nvSpPr>
        <p:spPr bwMode="auto">
          <a:xfrm>
            <a:off x="8604250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9123" name="Text Box 339"/>
          <p:cNvSpPr txBox="1">
            <a:spLocks noChangeArrowheads="1"/>
          </p:cNvSpPr>
          <p:nvPr/>
        </p:nvSpPr>
        <p:spPr bwMode="auto">
          <a:xfrm>
            <a:off x="6229350" y="42926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i="1"/>
              <a:t>i</a:t>
            </a:r>
          </a:p>
        </p:txBody>
      </p:sp>
      <p:sp>
        <p:nvSpPr>
          <p:cNvPr id="119126" name="Line 342"/>
          <p:cNvSpPr>
            <a:spLocks noChangeShapeType="1"/>
          </p:cNvSpPr>
          <p:nvPr/>
        </p:nvSpPr>
        <p:spPr bwMode="auto">
          <a:xfrm>
            <a:off x="6948488" y="46529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Quicksort</a:t>
            </a:r>
          </a:p>
        </p:txBody>
      </p:sp>
      <p:sp>
        <p:nvSpPr>
          <p:cNvPr id="1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F739-5BE2-493D-8F5B-44B543C7765F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0075" cy="5832475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altLang="zh-TW" b="1">
                <a:sym typeface="Symbol" pitchFamily="18" charset="2"/>
              </a:rPr>
              <a:t>6.2 </a:t>
            </a:r>
            <a:r>
              <a:rPr lang="zh-TW" altLang="en-US" b="1">
                <a:sym typeface="Symbol" pitchFamily="18" charset="2"/>
              </a:rPr>
              <a:t>分析</a:t>
            </a:r>
          </a:p>
          <a:p>
            <a:pPr>
              <a:buFontTx/>
              <a:buNone/>
            </a:pPr>
            <a:r>
              <a:rPr lang="zh-TW" altLang="en-US" sz="2800" b="1">
                <a:sym typeface="Symbol" pitchFamily="18" charset="2"/>
              </a:rPr>
              <a:t>   </a:t>
            </a:r>
            <a:r>
              <a:rPr lang="en-US" altLang="zh-TW" sz="2800" b="1">
                <a:sym typeface="Symbol" pitchFamily="18" charset="2"/>
              </a:rPr>
              <a:t>Worst-case: (</a:t>
            </a:r>
            <a:r>
              <a:rPr lang="en-US" altLang="zh-TW" sz="2800" b="1" i="1">
                <a:sym typeface="Symbol" pitchFamily="18" charset="2"/>
              </a:rPr>
              <a:t>n</a:t>
            </a:r>
            <a:r>
              <a:rPr lang="en-US" altLang="zh-TW" sz="2800" b="1" baseline="30000">
                <a:sym typeface="Symbol" pitchFamily="18" charset="2"/>
              </a:rPr>
              <a:t>2</a:t>
            </a:r>
            <a:r>
              <a:rPr lang="en-US" altLang="zh-TW" sz="2800" b="1">
                <a:sym typeface="Symbol" pitchFamily="18" charset="2"/>
              </a:rPr>
              <a:t>) (</a:t>
            </a:r>
            <a:r>
              <a:rPr lang="zh-TW" altLang="en-US" sz="2800" b="1">
                <a:sym typeface="Symbol" pitchFamily="18" charset="2"/>
              </a:rPr>
              <a:t>對於已排序好的輸入</a:t>
            </a:r>
            <a:r>
              <a:rPr lang="en-US" altLang="zh-TW" sz="2800" b="1">
                <a:sym typeface="Symbol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altLang="zh-TW" sz="2800" b="1">
                <a:sym typeface="Symbol" pitchFamily="18" charset="2"/>
              </a:rPr>
              <a:t>		</a:t>
            </a:r>
            <a:r>
              <a:rPr lang="en-US" altLang="zh-TW" sz="2800">
                <a:sym typeface="Symbol" pitchFamily="18" charset="2"/>
              </a:rPr>
              <a:t>T(n) =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	        =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</a:t>
            </a:r>
            <a:r>
              <a:rPr lang="zh-TW" altLang="en-US" sz="2800">
                <a:sym typeface="Symbol" pitchFamily="18" charset="2"/>
              </a:rPr>
              <a:t>猜測</a:t>
            </a:r>
            <a:r>
              <a:rPr lang="en-US" altLang="zh-TW" sz="2800">
                <a:sym typeface="Symbol" pitchFamily="18" charset="2"/>
              </a:rPr>
              <a:t>: </a:t>
            </a:r>
            <a:r>
              <a:rPr lang="en-US" altLang="zh-TW" sz="2800" i="1">
                <a:sym typeface="Symbol" pitchFamily="18" charset="2"/>
              </a:rPr>
              <a:t>T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 </a:t>
            </a:r>
            <a:r>
              <a:rPr lang="en-US" altLang="zh-TW" sz="2800" i="1">
                <a:sym typeface="Symbol" pitchFamily="18" charset="2"/>
              </a:rPr>
              <a:t>c</a:t>
            </a:r>
            <a:r>
              <a:rPr lang="en-US" altLang="zh-TW" sz="2800">
                <a:sym typeface="Symbol" pitchFamily="18" charset="2"/>
              </a:rPr>
              <a:t> 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 baseline="30000">
                <a:sym typeface="Symbol" pitchFamily="18" charset="2"/>
              </a:rPr>
              <a:t>2</a:t>
            </a:r>
            <a:r>
              <a:rPr lang="en-US" altLang="zh-TW" sz="2800">
                <a:sym typeface="Symbol" pitchFamily="18" charset="2"/>
              </a:rPr>
              <a:t> = </a:t>
            </a:r>
            <a:r>
              <a:rPr lang="en-US" altLang="zh-TW" sz="2800" i="1">
                <a:sym typeface="Symbol" pitchFamily="18" charset="2"/>
              </a:rPr>
              <a:t>O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 baseline="30000">
                <a:sym typeface="Symbol" pitchFamily="18" charset="2"/>
              </a:rPr>
              <a:t>2</a:t>
            </a:r>
            <a:r>
              <a:rPr lang="en-US" altLang="zh-TW" sz="2800">
                <a:sym typeface="Symbol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Substituting: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</a:t>
            </a:r>
            <a:r>
              <a:rPr lang="en-US" altLang="zh-TW" sz="2800" i="1">
                <a:sym typeface="Symbol" pitchFamily="18" charset="2"/>
              </a:rPr>
              <a:t>T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 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	  </a:t>
            </a:r>
            <a:r>
              <a:rPr lang="en-US" altLang="zh-TW" sz="2800" i="1">
                <a:sym typeface="Symbol" pitchFamily="18" charset="2"/>
              </a:rPr>
              <a:t>c</a:t>
            </a:r>
            <a:r>
              <a:rPr lang="en-US" altLang="zh-TW" sz="2800">
                <a:sym typeface="Symbol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	  </a:t>
            </a:r>
            <a:r>
              <a:rPr lang="en-US" altLang="zh-TW" sz="2800" i="1">
                <a:sym typeface="Symbol" pitchFamily="18" charset="2"/>
              </a:rPr>
              <a:t>c</a:t>
            </a:r>
            <a:r>
              <a:rPr lang="en-US" altLang="zh-TW" sz="2800">
                <a:sym typeface="Symbol" pitchFamily="18" charset="2"/>
              </a:rPr>
              <a:t>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-1)</a:t>
            </a:r>
            <a:r>
              <a:rPr lang="en-US" altLang="zh-TW" sz="2800" baseline="30000">
                <a:sym typeface="Symbol" pitchFamily="18" charset="2"/>
              </a:rPr>
              <a:t>2</a:t>
            </a:r>
            <a:r>
              <a:rPr lang="en-US" altLang="zh-TW" sz="2800">
                <a:sym typeface="Symbol" pitchFamily="18" charset="2"/>
              </a:rPr>
              <a:t>+(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	  </a:t>
            </a:r>
            <a:r>
              <a:rPr lang="en-US" altLang="zh-TW" sz="2800" i="1">
                <a:sym typeface="Symbol" pitchFamily="18" charset="2"/>
              </a:rPr>
              <a:t>cn</a:t>
            </a:r>
            <a:r>
              <a:rPr lang="en-US" altLang="zh-TW" sz="2800" baseline="30000">
                <a:sym typeface="Symbol" pitchFamily="18" charset="2"/>
              </a:rPr>
              <a:t>2</a:t>
            </a:r>
            <a:r>
              <a:rPr lang="en-US" altLang="zh-TW" sz="2800">
                <a:sym typeface="Symbol" pitchFamily="18" charset="2"/>
              </a:rPr>
              <a:t>-</a:t>
            </a:r>
            <a:r>
              <a:rPr lang="en-US" altLang="zh-TW" sz="2800" i="1">
                <a:sym typeface="Symbol" pitchFamily="18" charset="2"/>
              </a:rPr>
              <a:t>c</a:t>
            </a:r>
            <a:r>
              <a:rPr lang="en-US" altLang="zh-TW" sz="2800">
                <a:sym typeface="Symbol" pitchFamily="18" charset="2"/>
              </a:rPr>
              <a:t>(2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-1)+(</a:t>
            </a:r>
            <a:r>
              <a:rPr lang="en-US" altLang="zh-TW" sz="2800" i="1">
                <a:sym typeface="Symbol" pitchFamily="18" charset="2"/>
              </a:rPr>
              <a:t>n</a:t>
            </a:r>
            <a:r>
              <a:rPr lang="en-US" altLang="zh-TW" sz="2800">
                <a:sym typeface="Symbol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altLang="zh-TW" sz="2800">
                <a:sym typeface="Symbol" pitchFamily="18" charset="2"/>
              </a:rPr>
              <a:t>		  </a:t>
            </a:r>
            <a:r>
              <a:rPr lang="en-US" altLang="zh-TW" sz="2800" i="1">
                <a:sym typeface="Symbol" pitchFamily="18" charset="2"/>
              </a:rPr>
              <a:t>cn</a:t>
            </a:r>
            <a:r>
              <a:rPr lang="en-US" altLang="zh-TW" sz="2800" baseline="30000">
                <a:sym typeface="Symbol" pitchFamily="18" charset="2"/>
              </a:rPr>
              <a:t>2</a:t>
            </a:r>
            <a:r>
              <a:rPr lang="en-US" altLang="zh-TW" sz="2800">
                <a:sym typeface="Symbol" pitchFamily="18" charset="2"/>
              </a:rPr>
              <a:t>	(</a:t>
            </a:r>
            <a:r>
              <a:rPr lang="zh-TW" altLang="en-US" sz="2800">
                <a:sym typeface="Symbol" pitchFamily="18" charset="2"/>
              </a:rPr>
              <a:t>挑選夠大的 </a:t>
            </a:r>
            <a:r>
              <a:rPr lang="en-US" altLang="zh-TW" sz="2800" i="1">
                <a:sym typeface="Symbol" pitchFamily="18" charset="2"/>
              </a:rPr>
              <a:t>c </a:t>
            </a:r>
            <a:r>
              <a:rPr lang="zh-TW" altLang="en-US" sz="2800">
                <a:sym typeface="Symbol" pitchFamily="18" charset="2"/>
              </a:rPr>
              <a:t>即可</a:t>
            </a:r>
            <a:r>
              <a:rPr lang="en-US" altLang="zh-TW" sz="2800">
                <a:sym typeface="Symbol" pitchFamily="18" charset="2"/>
              </a:rPr>
              <a:t>)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2411413" y="1484313"/>
          <a:ext cx="45148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方程式" r:id="rId4" imgW="1955520" imgH="291960" progId="Equation.3">
                  <p:embed/>
                </p:oleObj>
              </mc:Choice>
              <mc:Fallback>
                <p:oleObj name="方程式" r:id="rId4" imgW="1955520" imgH="2919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484313"/>
                        <a:ext cx="4514850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2339975" y="1989138"/>
          <a:ext cx="45339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方程式" r:id="rId6" imgW="2031840" imgH="279360" progId="Equation.3">
                  <p:embed/>
                </p:oleObj>
              </mc:Choice>
              <mc:Fallback>
                <p:oleObj name="方程式" r:id="rId6" imgW="203184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989138"/>
                        <a:ext cx="4533900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1763713" y="3500438"/>
          <a:ext cx="434657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方程式" r:id="rId8" imgW="1993680" imgH="291960" progId="Equation.3">
                  <p:embed/>
                </p:oleObj>
              </mc:Choice>
              <mc:Fallback>
                <p:oleObj name="方程式" r:id="rId8" imgW="1993680" imgH="2919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00438"/>
                        <a:ext cx="4346575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15384" name="Object 24"/>
          <p:cNvGraphicFramePr>
            <a:graphicFrameLocks noChangeAspect="1"/>
          </p:cNvGraphicFramePr>
          <p:nvPr/>
        </p:nvGraphicFramePr>
        <p:xfrm>
          <a:off x="1968500" y="4033838"/>
          <a:ext cx="39370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方程式" r:id="rId10" imgW="1866600" imgH="291960" progId="Equation.3">
                  <p:embed/>
                </p:oleObj>
              </mc:Choice>
              <mc:Fallback>
                <p:oleObj name="方程式" r:id="rId10" imgW="1866600" imgH="29196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4033838"/>
                        <a:ext cx="3937000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2312</TotalTime>
  <Words>1399</Words>
  <Application>Microsoft Office PowerPoint</Application>
  <PresentationFormat>如螢幕大小 (4:3)</PresentationFormat>
  <Paragraphs>499</Paragraphs>
  <Slides>25</Slides>
  <Notes>22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1" baseType="lpstr">
      <vt:lpstr>標楷體</vt:lpstr>
      <vt:lpstr>Courier New</vt:lpstr>
      <vt:lpstr>Symbol</vt:lpstr>
      <vt:lpstr>Times New Roman</vt:lpstr>
      <vt:lpstr>預設簡報設計</vt:lpstr>
      <vt:lpstr>方程式</vt:lpstr>
      <vt:lpstr>Quicksort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Exercises</vt:lpstr>
      <vt:lpstr>Exercises</vt:lpstr>
      <vt:lpstr>Exercises</vt:lpstr>
      <vt:lpstr>PowerPoint 簡報</vt:lpstr>
      <vt:lpstr>Exercises</vt:lpstr>
      <vt:lpstr>Exercises</vt:lpstr>
      <vt:lpstr>PowerPoint 簡報</vt:lpstr>
    </vt:vector>
  </TitlesOfParts>
  <Company>陳氏家族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littlejohn</dc:creator>
  <cp:lastModifiedBy>Yang</cp:lastModifiedBy>
  <cp:revision>98</cp:revision>
  <dcterms:created xsi:type="dcterms:W3CDTF">2005-07-04T06:10:20Z</dcterms:created>
  <dcterms:modified xsi:type="dcterms:W3CDTF">2014-02-17T10:17:18Z</dcterms:modified>
</cp:coreProperties>
</file>