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58" r:id="rId4"/>
    <p:sldId id="299" r:id="rId5"/>
    <p:sldId id="279" r:id="rId6"/>
    <p:sldId id="302" r:id="rId7"/>
    <p:sldId id="303" r:id="rId8"/>
    <p:sldId id="304" r:id="rId9"/>
    <p:sldId id="262" r:id="rId10"/>
    <p:sldId id="305" r:id="rId11"/>
    <p:sldId id="286" r:id="rId12"/>
    <p:sldId id="287" r:id="rId13"/>
    <p:sldId id="266" r:id="rId14"/>
    <p:sldId id="306" r:id="rId15"/>
    <p:sldId id="307" r:id="rId16"/>
    <p:sldId id="272" r:id="rId17"/>
    <p:sldId id="289" r:id="rId18"/>
    <p:sldId id="283" r:id="rId19"/>
    <p:sldId id="292" r:id="rId20"/>
    <p:sldId id="293" r:id="rId21"/>
    <p:sldId id="294" r:id="rId22"/>
    <p:sldId id="295" r:id="rId23"/>
    <p:sldId id="296" r:id="rId24"/>
    <p:sldId id="297" r:id="rId25"/>
    <p:sldId id="298" r:id="rId26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9EFCC2"/>
    <a:srgbClr val="CCFF99"/>
    <a:srgbClr val="EFF89E"/>
    <a:srgbClr val="A840FE"/>
    <a:srgbClr val="C0C0C0"/>
    <a:srgbClr val="969696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89" autoAdjust="0"/>
    <p:restoredTop sz="86449" autoAdjust="0"/>
  </p:normalViewPr>
  <p:slideViewPr>
    <p:cSldViewPr>
      <p:cViewPr varScale="1">
        <p:scale>
          <a:sx n="79" d="100"/>
          <a:sy n="79" d="100"/>
        </p:scale>
        <p:origin x="153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66" d="100"/>
          <a:sy n="66" d="100"/>
        </p:scale>
        <p:origin x="-1608" y="-1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image" Target="../media/image9.wmf"/><Relationship Id="rId6" Type="http://schemas.openxmlformats.org/officeDocument/2006/relationships/image" Target="../media/image19.wmf"/><Relationship Id="rId11" Type="http://schemas.openxmlformats.org/officeDocument/2006/relationships/image" Target="../media/image24.wmf"/><Relationship Id="rId5" Type="http://schemas.openxmlformats.org/officeDocument/2006/relationships/image" Target="../media/image18.wmf"/><Relationship Id="rId10" Type="http://schemas.openxmlformats.org/officeDocument/2006/relationships/image" Target="../media/image23.wmf"/><Relationship Id="rId4" Type="http://schemas.openxmlformats.org/officeDocument/2006/relationships/image" Target="../media/image17.wmf"/><Relationship Id="rId9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image" Target="../media/image32.wmf"/><Relationship Id="rId7" Type="http://schemas.openxmlformats.org/officeDocument/2006/relationships/image" Target="../media/image36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TW"/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794B9B-14BD-4321-9F18-5EBDB10FCE4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28432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TW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5BB3AD4-C6F9-4B3F-80E2-765B681FDE3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243115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118BD6-C6F6-4506-953F-54FC53A14DEF}" type="slidenum">
              <a:rPr lang="en-US" altLang="zh-TW"/>
              <a:pPr/>
              <a:t>1</a:t>
            </a:fld>
            <a:endParaRPr lang="en-US" altLang="zh-TW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本章的重點在介紹</a:t>
            </a:r>
            <a:r>
              <a:rPr lang="en-US" altLang="zh-TW"/>
              <a:t>Quicksort</a:t>
            </a:r>
            <a:r>
              <a:rPr lang="zh-TW" altLang="en-US"/>
              <a:t>的作法</a:t>
            </a:r>
          </a:p>
          <a:p>
            <a:r>
              <a:rPr lang="zh-TW" altLang="en-US"/>
              <a:t>然後給予時間複雜度的分析。</a:t>
            </a:r>
          </a:p>
        </p:txBody>
      </p:sp>
    </p:spTree>
    <p:extLst>
      <p:ext uri="{BB962C8B-B14F-4D97-AF65-F5344CB8AC3E}">
        <p14:creationId xmlns:p14="http://schemas.microsoft.com/office/powerpoint/2010/main" val="9801951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504076-E21D-4166-A38F-6F87AB353178}" type="slidenum">
              <a:rPr lang="en-US" altLang="zh-TW"/>
              <a:pPr/>
              <a:t>10</a:t>
            </a:fld>
            <a:endParaRPr lang="en-US" altLang="zh-TW"/>
          </a:p>
        </p:txBody>
      </p:sp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由於數字已經排序好，所以每次</a:t>
            </a:r>
            <a:r>
              <a:rPr lang="en-US" altLang="zh-TW"/>
              <a:t>partition</a:t>
            </a:r>
            <a:r>
              <a:rPr lang="zh-TW" altLang="en-US"/>
              <a:t>都只會把</a:t>
            </a:r>
            <a:r>
              <a:rPr lang="en-US" altLang="zh-TW"/>
              <a:t>pivot</a:t>
            </a:r>
            <a:r>
              <a:rPr lang="zh-TW" altLang="en-US"/>
              <a:t>切開</a:t>
            </a:r>
          </a:p>
          <a:p>
            <a:r>
              <a:rPr lang="zh-TW" altLang="en-US"/>
              <a:t>造成每次</a:t>
            </a:r>
            <a:r>
              <a:rPr lang="en-US" altLang="zh-TW"/>
              <a:t>partition</a:t>
            </a:r>
            <a:r>
              <a:rPr lang="zh-TW" altLang="en-US"/>
              <a:t>都很不平均的情況發生</a:t>
            </a:r>
          </a:p>
        </p:txBody>
      </p:sp>
    </p:spTree>
    <p:extLst>
      <p:ext uri="{BB962C8B-B14F-4D97-AF65-F5344CB8AC3E}">
        <p14:creationId xmlns:p14="http://schemas.microsoft.com/office/powerpoint/2010/main" val="24126004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7C70C0-CDC5-41D0-ACA2-FB01243D929B}" type="slidenum">
              <a:rPr lang="en-US" altLang="zh-TW"/>
              <a:pPr/>
              <a:t>12</a:t>
            </a:fld>
            <a:endParaRPr lang="en-US" altLang="zh-TW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9283313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9F8367-25FE-4C60-8B00-0DABC72526AD}" type="slidenum">
              <a:rPr lang="en-US" altLang="zh-TW"/>
              <a:pPr/>
              <a:t>14</a:t>
            </a:fld>
            <a:endParaRPr lang="en-US" altLang="zh-TW"/>
          </a:p>
        </p:txBody>
      </p:sp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由於</a:t>
            </a:r>
            <a:r>
              <a:rPr lang="en-US" altLang="zh-TW"/>
              <a:t>recursion tree</a:t>
            </a:r>
            <a:r>
              <a:rPr lang="zh-TW" altLang="en-US"/>
              <a:t>的高度為</a:t>
            </a:r>
            <a:r>
              <a:rPr lang="en-US" altLang="zh-TW"/>
              <a:t>log(n)</a:t>
            </a:r>
            <a:r>
              <a:rPr lang="zh-TW" altLang="en-US"/>
              <a:t>，</a:t>
            </a:r>
          </a:p>
          <a:p>
            <a:r>
              <a:rPr lang="zh-TW" altLang="en-US"/>
              <a:t>每一層所花的時間為</a:t>
            </a:r>
            <a:r>
              <a:rPr lang="el-GR" altLang="zh-TW"/>
              <a:t>Θ</a:t>
            </a:r>
            <a:r>
              <a:rPr lang="en-US" altLang="zh-TW"/>
              <a:t>(n)</a:t>
            </a:r>
          </a:p>
          <a:p>
            <a:r>
              <a:rPr lang="zh-TW" altLang="en-US"/>
              <a:t>因此最後的時間是</a:t>
            </a:r>
            <a:r>
              <a:rPr lang="el-GR" altLang="zh-TW"/>
              <a:t>Θ</a:t>
            </a:r>
            <a:r>
              <a:rPr lang="en-US" altLang="zh-TW"/>
              <a:t>(n log n)</a:t>
            </a:r>
          </a:p>
        </p:txBody>
      </p:sp>
    </p:spTree>
    <p:extLst>
      <p:ext uri="{BB962C8B-B14F-4D97-AF65-F5344CB8AC3E}">
        <p14:creationId xmlns:p14="http://schemas.microsoft.com/office/powerpoint/2010/main" val="26619593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3051C9-362E-456B-AD57-22DA8BF34CC4}" type="slidenum">
              <a:rPr lang="en-US" altLang="zh-TW"/>
              <a:pPr/>
              <a:t>15</a:t>
            </a:fld>
            <a:endParaRPr lang="en-US" altLang="zh-TW"/>
          </a:p>
        </p:txBody>
      </p:sp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就算</a:t>
            </a:r>
            <a:r>
              <a:rPr lang="en-US" altLang="zh-TW"/>
              <a:t>partition</a:t>
            </a:r>
            <a:r>
              <a:rPr lang="zh-TW" altLang="en-US"/>
              <a:t>的時候沒有像上一頁切得很平均</a:t>
            </a:r>
          </a:p>
          <a:p>
            <a:r>
              <a:rPr lang="zh-TW" altLang="en-US"/>
              <a:t>只要能將一個長度為 </a:t>
            </a:r>
            <a:r>
              <a:rPr lang="en-US" altLang="zh-TW"/>
              <a:t>n </a:t>
            </a:r>
            <a:r>
              <a:rPr lang="zh-TW" altLang="en-US"/>
              <a:t>的數列切成兩份長度比例為 </a:t>
            </a:r>
            <a:r>
              <a:rPr lang="en-US" altLang="zh-TW"/>
              <a:t>1</a:t>
            </a:r>
            <a:r>
              <a:rPr lang="zh-TW" altLang="en-US"/>
              <a:t>：</a:t>
            </a:r>
            <a:r>
              <a:rPr lang="en-US" altLang="zh-TW"/>
              <a:t>9 (</a:t>
            </a:r>
            <a:r>
              <a:rPr lang="zh-TW" altLang="en-US"/>
              <a:t>甚至 </a:t>
            </a:r>
            <a:r>
              <a:rPr lang="en-US" altLang="zh-TW"/>
              <a:t>1:1000, 1:10000</a:t>
            </a:r>
            <a:r>
              <a:rPr lang="zh-TW" altLang="en-US"/>
              <a:t>都可</a:t>
            </a:r>
            <a:r>
              <a:rPr lang="en-US" altLang="zh-TW"/>
              <a:t>) </a:t>
            </a:r>
            <a:r>
              <a:rPr lang="zh-TW" altLang="en-US"/>
              <a:t>的話，時間仍舊是</a:t>
            </a:r>
            <a:r>
              <a:rPr lang="el-GR" altLang="zh-TW"/>
              <a:t>Θ</a:t>
            </a:r>
            <a:r>
              <a:rPr lang="en-US" altLang="zh-TW"/>
              <a:t>(n log n)</a:t>
            </a:r>
          </a:p>
        </p:txBody>
      </p:sp>
    </p:spTree>
    <p:extLst>
      <p:ext uri="{BB962C8B-B14F-4D97-AF65-F5344CB8AC3E}">
        <p14:creationId xmlns:p14="http://schemas.microsoft.com/office/powerpoint/2010/main" val="28309705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242451-26A4-4A42-A590-EE49704D13F6}" type="slidenum">
              <a:rPr lang="en-US" altLang="zh-TW"/>
              <a:pPr/>
              <a:t>16</a:t>
            </a:fld>
            <a:endParaRPr lang="en-US" altLang="zh-TW"/>
          </a:p>
        </p:txBody>
      </p:sp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E(n)</a:t>
            </a:r>
            <a:r>
              <a:rPr lang="zh-TW" altLang="en-US"/>
              <a:t>為</a:t>
            </a:r>
            <a:r>
              <a:rPr lang="en-US" altLang="zh-TW"/>
              <a:t>Average Case</a:t>
            </a:r>
            <a:r>
              <a:rPr lang="zh-TW" altLang="en-US"/>
              <a:t>下的執行時間</a:t>
            </a:r>
          </a:p>
          <a:p>
            <a:r>
              <a:rPr lang="en-US" altLang="zh-TW"/>
              <a:t>q </a:t>
            </a:r>
            <a:r>
              <a:rPr lang="zh-TW" altLang="en-US"/>
              <a:t>是 </a:t>
            </a:r>
            <a:r>
              <a:rPr lang="en-US" altLang="zh-TW"/>
              <a:t>partition </a:t>
            </a:r>
            <a:r>
              <a:rPr lang="zh-TW" altLang="en-US"/>
              <a:t>成兩部分的其中一部份長度</a:t>
            </a:r>
          </a:p>
          <a:p>
            <a:r>
              <a:rPr lang="en-US" altLang="zh-TW"/>
              <a:t>(1/n) * { E(q-1) + E(n-q) } for all q = 1 to n </a:t>
            </a:r>
            <a:r>
              <a:rPr lang="zh-TW" altLang="en-US"/>
              <a:t>則表示</a:t>
            </a:r>
            <a:r>
              <a:rPr lang="en-US" altLang="zh-TW"/>
              <a:t>Partition</a:t>
            </a:r>
            <a:r>
              <a:rPr lang="zh-TW" altLang="en-US"/>
              <a:t>之後平均情況下的執行時間</a:t>
            </a:r>
          </a:p>
        </p:txBody>
      </p:sp>
    </p:spTree>
    <p:extLst>
      <p:ext uri="{BB962C8B-B14F-4D97-AF65-F5344CB8AC3E}">
        <p14:creationId xmlns:p14="http://schemas.microsoft.com/office/powerpoint/2010/main" val="28519957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8061CC-9A5F-4385-A873-E651E362F792}" type="slidenum">
              <a:rPr lang="en-US" altLang="zh-TW"/>
              <a:pPr/>
              <a:t>18</a:t>
            </a:fld>
            <a:endParaRPr lang="en-US" altLang="zh-TW"/>
          </a:p>
        </p:txBody>
      </p:sp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之前是選數列中的最後一個數字當作 </a:t>
            </a:r>
            <a:r>
              <a:rPr lang="en-US" altLang="zh-TW"/>
              <a:t>pivot</a:t>
            </a:r>
            <a:r>
              <a:rPr lang="zh-TW" altLang="en-US"/>
              <a:t>，</a:t>
            </a:r>
          </a:p>
          <a:p>
            <a:r>
              <a:rPr lang="zh-TW" altLang="en-US"/>
              <a:t>現在是隨便選數列中的任何一個數字當作 </a:t>
            </a:r>
            <a:r>
              <a:rPr lang="en-US" altLang="zh-TW"/>
              <a:t>pivot</a:t>
            </a:r>
            <a:r>
              <a:rPr lang="zh-TW" altLang="en-US"/>
              <a:t>，可以有很高的機率可以避免</a:t>
            </a:r>
            <a:r>
              <a:rPr lang="en-US" altLang="zh-TW"/>
              <a:t>worst case</a:t>
            </a:r>
            <a:r>
              <a:rPr lang="zh-TW" altLang="en-US"/>
              <a:t>的發生</a:t>
            </a:r>
          </a:p>
        </p:txBody>
      </p:sp>
    </p:spTree>
    <p:extLst>
      <p:ext uri="{BB962C8B-B14F-4D97-AF65-F5344CB8AC3E}">
        <p14:creationId xmlns:p14="http://schemas.microsoft.com/office/powerpoint/2010/main" val="12998853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47224B-7149-48DE-A806-43596570EB71}" type="slidenum">
              <a:rPr lang="en-US" altLang="zh-TW"/>
              <a:pPr/>
              <a:t>19</a:t>
            </a:fld>
            <a:endParaRPr lang="en-US" altLang="zh-TW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8355760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3F0621-1B2A-4BD2-B089-8FBA87D29EE1}" type="slidenum">
              <a:rPr lang="en-US" altLang="zh-TW"/>
              <a:pPr/>
              <a:t>20</a:t>
            </a:fld>
            <a:endParaRPr lang="en-US" altLang="zh-TW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1198819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1D6E3F-BEB3-4C52-8548-8E2919F9C416}" type="slidenum">
              <a:rPr lang="en-US" altLang="zh-TW"/>
              <a:pPr/>
              <a:t>21</a:t>
            </a:fld>
            <a:endParaRPr lang="en-US" altLang="zh-TW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0655206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FEFAFA-3231-4412-8D30-EEBF282D240F}" type="slidenum">
              <a:rPr lang="en-US" altLang="zh-TW"/>
              <a:pPr/>
              <a:t>22</a:t>
            </a:fld>
            <a:endParaRPr lang="en-US" altLang="zh-TW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9630471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E52A39-933B-46DA-98BE-0E0F9E95168E}" type="slidenum">
              <a:rPr lang="en-US" altLang="zh-TW"/>
              <a:pPr/>
              <a:t>2</a:t>
            </a:fld>
            <a:endParaRPr lang="en-US" altLang="zh-TW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Quicksort</a:t>
            </a:r>
            <a:r>
              <a:rPr lang="zh-TW" altLang="en-US"/>
              <a:t>也是典型的</a:t>
            </a:r>
            <a:r>
              <a:rPr lang="en-US" altLang="zh-TW"/>
              <a:t>Divide-and-Conquer</a:t>
            </a:r>
            <a:r>
              <a:rPr lang="zh-TW" altLang="en-US"/>
              <a:t>：</a:t>
            </a:r>
          </a:p>
          <a:p>
            <a:r>
              <a:rPr lang="zh-TW" altLang="en-US"/>
              <a:t>在分段的時候，我們先選定一個數字</a:t>
            </a:r>
            <a:r>
              <a:rPr lang="en-US" altLang="zh-TW"/>
              <a:t>x</a:t>
            </a:r>
          </a:p>
          <a:p>
            <a:r>
              <a:rPr lang="zh-TW" altLang="en-US"/>
              <a:t>然後將所有比 </a:t>
            </a:r>
            <a:r>
              <a:rPr lang="en-US" altLang="zh-TW"/>
              <a:t>x </a:t>
            </a:r>
            <a:r>
              <a:rPr lang="zh-TW" altLang="en-US"/>
              <a:t>小的數字都放到左邊，比 </a:t>
            </a:r>
            <a:r>
              <a:rPr lang="en-US" altLang="zh-TW"/>
              <a:t>x </a:t>
            </a:r>
            <a:r>
              <a:rPr lang="zh-TW" altLang="en-US"/>
              <a:t>大的數字都放到右邊</a:t>
            </a:r>
          </a:p>
          <a:p>
            <a:r>
              <a:rPr lang="zh-TW" altLang="en-US"/>
              <a:t>然後左邊右邊分開來處理</a:t>
            </a:r>
          </a:p>
        </p:txBody>
      </p:sp>
    </p:spTree>
    <p:extLst>
      <p:ext uri="{BB962C8B-B14F-4D97-AF65-F5344CB8AC3E}">
        <p14:creationId xmlns:p14="http://schemas.microsoft.com/office/powerpoint/2010/main" val="376256464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E5411F-3E0F-4853-B20C-A2C232B89592}" type="slidenum">
              <a:rPr lang="en-US" altLang="zh-TW"/>
              <a:pPr/>
              <a:t>23</a:t>
            </a:fld>
            <a:endParaRPr lang="en-US" altLang="zh-TW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99546397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B09A12-C8EC-42D1-9573-3FB74157D524}" type="slidenum">
              <a:rPr lang="en-US" altLang="zh-TW"/>
              <a:pPr/>
              <a:t>24</a:t>
            </a:fld>
            <a:endParaRPr lang="en-US" altLang="zh-TW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57490145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47DBD6-D574-481E-95D8-C0FE34E2CB69}" type="slidenum">
              <a:rPr lang="en-US" altLang="zh-TW"/>
              <a:pPr/>
              <a:t>25</a:t>
            </a:fld>
            <a:endParaRPr lang="en-US" altLang="zh-TW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9796512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AA06D4-FDF0-4570-A5A8-EEB3498CC016}" type="slidenum">
              <a:rPr lang="en-US" altLang="zh-TW"/>
              <a:pPr/>
              <a:t>3</a:t>
            </a:fld>
            <a:endParaRPr lang="en-US" altLang="zh-TW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4001773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8F12F3-77E0-4ADD-AABA-30C39F6A7C5A}" type="slidenum">
              <a:rPr lang="en-US" altLang="zh-TW"/>
              <a:pPr/>
              <a:t>4</a:t>
            </a:fld>
            <a:endParaRPr lang="en-US" altLang="zh-TW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Partition</a:t>
            </a:r>
            <a:r>
              <a:rPr lang="zh-TW" altLang="en-US"/>
              <a:t>就是先前提到的，</a:t>
            </a:r>
            <a:r>
              <a:rPr lang="en-US" altLang="zh-TW"/>
              <a:t>x </a:t>
            </a:r>
            <a:r>
              <a:rPr lang="zh-TW" altLang="en-US"/>
              <a:t>是我們選定的 </a:t>
            </a:r>
            <a:r>
              <a:rPr lang="en-US" altLang="zh-TW"/>
              <a:t>pivot</a:t>
            </a:r>
          </a:p>
          <a:p>
            <a:r>
              <a:rPr lang="zh-TW" altLang="en-US"/>
              <a:t>比 </a:t>
            </a:r>
            <a:r>
              <a:rPr lang="en-US" altLang="zh-TW"/>
              <a:t>x </a:t>
            </a:r>
            <a:r>
              <a:rPr lang="zh-TW" altLang="en-US"/>
              <a:t>小的數字就放到左邊去</a:t>
            </a:r>
          </a:p>
        </p:txBody>
      </p:sp>
    </p:spTree>
    <p:extLst>
      <p:ext uri="{BB962C8B-B14F-4D97-AF65-F5344CB8AC3E}">
        <p14:creationId xmlns:p14="http://schemas.microsoft.com/office/powerpoint/2010/main" val="33463800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7A97C1-51DC-4A65-A929-C6CEA559F967}" type="slidenum">
              <a:rPr lang="en-US" altLang="zh-TW"/>
              <a:pPr/>
              <a:t>5</a:t>
            </a:fld>
            <a:endParaRPr lang="en-US" altLang="zh-TW"/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i </a:t>
            </a:r>
            <a:r>
              <a:rPr lang="zh-TW" altLang="en-US"/>
              <a:t>和 </a:t>
            </a:r>
            <a:r>
              <a:rPr lang="en-US" altLang="zh-TW"/>
              <a:t>j </a:t>
            </a:r>
            <a:r>
              <a:rPr lang="zh-TW" altLang="en-US"/>
              <a:t>都會越來越大</a:t>
            </a:r>
          </a:p>
          <a:p>
            <a:r>
              <a:rPr lang="en-US" altLang="zh-TW"/>
              <a:t>i </a:t>
            </a:r>
            <a:r>
              <a:rPr lang="zh-TW" altLang="en-US"/>
              <a:t>的左邊都是小於等於 </a:t>
            </a:r>
            <a:r>
              <a:rPr lang="en-US" altLang="zh-TW"/>
              <a:t>x </a:t>
            </a:r>
            <a:r>
              <a:rPr lang="zh-TW" altLang="en-US"/>
              <a:t>的數字</a:t>
            </a:r>
          </a:p>
          <a:p>
            <a:r>
              <a:rPr lang="zh-TW" altLang="en-US"/>
              <a:t>介於 </a:t>
            </a:r>
            <a:r>
              <a:rPr lang="en-US" altLang="zh-TW"/>
              <a:t>i, j </a:t>
            </a:r>
            <a:r>
              <a:rPr lang="zh-TW" altLang="en-US"/>
              <a:t>中間的數字都是大於 </a:t>
            </a:r>
            <a:r>
              <a:rPr lang="en-US" altLang="zh-TW"/>
              <a:t>x</a:t>
            </a:r>
          </a:p>
          <a:p>
            <a:r>
              <a:rPr lang="zh-TW" altLang="en-US"/>
              <a:t>在 </a:t>
            </a:r>
            <a:r>
              <a:rPr lang="en-US" altLang="zh-TW"/>
              <a:t>j </a:t>
            </a:r>
            <a:r>
              <a:rPr lang="zh-TW" altLang="en-US"/>
              <a:t>右邊的那些數字則是還沒處理到的</a:t>
            </a:r>
          </a:p>
        </p:txBody>
      </p:sp>
    </p:spTree>
    <p:extLst>
      <p:ext uri="{BB962C8B-B14F-4D97-AF65-F5344CB8AC3E}">
        <p14:creationId xmlns:p14="http://schemas.microsoft.com/office/powerpoint/2010/main" val="7142713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870083-C1B5-4372-BB25-354644B9576D}" type="slidenum">
              <a:rPr lang="en-US" altLang="zh-TW"/>
              <a:pPr/>
              <a:t>6</a:t>
            </a:fld>
            <a:endParaRPr lang="en-US" altLang="zh-TW"/>
          </a:p>
        </p:txBody>
      </p:sp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當 </a:t>
            </a:r>
            <a:r>
              <a:rPr lang="en-US" altLang="zh-TW"/>
              <a:t>j </a:t>
            </a:r>
            <a:r>
              <a:rPr lang="zh-TW" altLang="en-US"/>
              <a:t>那一格的數字比 </a:t>
            </a:r>
            <a:r>
              <a:rPr lang="en-US" altLang="zh-TW"/>
              <a:t>x </a:t>
            </a:r>
            <a:r>
              <a:rPr lang="zh-TW" altLang="en-US"/>
              <a:t>還要大的時候，</a:t>
            </a:r>
          </a:p>
          <a:p>
            <a:r>
              <a:rPr lang="zh-TW" altLang="en-US"/>
              <a:t>我們直接將 </a:t>
            </a:r>
            <a:r>
              <a:rPr lang="en-US" altLang="zh-TW"/>
              <a:t>j </a:t>
            </a:r>
            <a:r>
              <a:rPr lang="zh-TW" altLang="en-US"/>
              <a:t>移到下一格去，這樣仍舊符合我們前一頁定義的 </a:t>
            </a:r>
            <a:r>
              <a:rPr lang="en-US" altLang="zh-TW"/>
              <a:t>i, j </a:t>
            </a:r>
            <a:r>
              <a:rPr lang="zh-TW" altLang="en-US"/>
              <a:t>特性</a:t>
            </a:r>
          </a:p>
        </p:txBody>
      </p:sp>
    </p:spTree>
    <p:extLst>
      <p:ext uri="{BB962C8B-B14F-4D97-AF65-F5344CB8AC3E}">
        <p14:creationId xmlns:p14="http://schemas.microsoft.com/office/powerpoint/2010/main" val="20293788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53C58B-4B29-456B-8F5C-3E0651BF5C18}" type="slidenum">
              <a:rPr lang="en-US" altLang="zh-TW"/>
              <a:pPr/>
              <a:t>7</a:t>
            </a:fld>
            <a:endParaRPr lang="en-US" altLang="zh-TW"/>
          </a:p>
        </p:txBody>
      </p:sp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當 </a:t>
            </a:r>
            <a:r>
              <a:rPr lang="en-US" altLang="zh-TW"/>
              <a:t>j </a:t>
            </a:r>
            <a:r>
              <a:rPr lang="zh-TW" altLang="en-US"/>
              <a:t>那格數字小於等於 </a:t>
            </a:r>
            <a:r>
              <a:rPr lang="en-US" altLang="zh-TW"/>
              <a:t>x </a:t>
            </a:r>
            <a:r>
              <a:rPr lang="zh-TW" altLang="en-US"/>
              <a:t>的時候，我們將那個數字跟 </a:t>
            </a:r>
            <a:r>
              <a:rPr lang="en-US" altLang="zh-TW"/>
              <a:t>i+1 </a:t>
            </a:r>
            <a:r>
              <a:rPr lang="zh-TW" altLang="en-US"/>
              <a:t>那格的數字交換</a:t>
            </a:r>
          </a:p>
          <a:p>
            <a:r>
              <a:rPr lang="zh-TW" altLang="en-US"/>
              <a:t>然後 </a:t>
            </a:r>
            <a:r>
              <a:rPr lang="en-US" altLang="zh-TW"/>
              <a:t>i </a:t>
            </a:r>
            <a:r>
              <a:rPr lang="zh-TW" altLang="en-US"/>
              <a:t>與 </a:t>
            </a:r>
            <a:r>
              <a:rPr lang="en-US" altLang="zh-TW"/>
              <a:t>j </a:t>
            </a:r>
            <a:r>
              <a:rPr lang="zh-TW" altLang="en-US"/>
              <a:t>各往後移動一格</a:t>
            </a:r>
          </a:p>
        </p:txBody>
      </p:sp>
    </p:spTree>
    <p:extLst>
      <p:ext uri="{BB962C8B-B14F-4D97-AF65-F5344CB8AC3E}">
        <p14:creationId xmlns:p14="http://schemas.microsoft.com/office/powerpoint/2010/main" val="39320207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BBE551-2C12-43A1-AA70-5A3DCE7F55D5}" type="slidenum">
              <a:rPr lang="en-US" altLang="zh-TW"/>
              <a:pPr/>
              <a:t>8</a:t>
            </a:fld>
            <a:endParaRPr lang="en-US" altLang="zh-TW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黃色是</a:t>
            </a:r>
            <a:r>
              <a:rPr lang="en-US" altLang="zh-TW"/>
              <a:t>pivot x, </a:t>
            </a:r>
            <a:r>
              <a:rPr lang="zh-TW" altLang="en-US"/>
              <a:t>灰色的部分是處理過的數字中大於 </a:t>
            </a:r>
            <a:r>
              <a:rPr lang="en-US" altLang="zh-TW"/>
              <a:t>x </a:t>
            </a:r>
            <a:r>
              <a:rPr lang="zh-TW" altLang="en-US"/>
              <a:t>的數字</a:t>
            </a:r>
          </a:p>
          <a:p>
            <a:r>
              <a:rPr lang="zh-TW" altLang="en-US"/>
              <a:t>綠色的部分是處理過的數字中小於等於 </a:t>
            </a:r>
            <a:r>
              <a:rPr lang="en-US" altLang="zh-TW"/>
              <a:t>x </a:t>
            </a:r>
            <a:r>
              <a:rPr lang="zh-TW" altLang="en-US"/>
              <a:t>的數字，白色的則是還沒處理到的數字。</a:t>
            </a:r>
          </a:p>
        </p:txBody>
      </p:sp>
    </p:spTree>
    <p:extLst>
      <p:ext uri="{BB962C8B-B14F-4D97-AF65-F5344CB8AC3E}">
        <p14:creationId xmlns:p14="http://schemas.microsoft.com/office/powerpoint/2010/main" val="3604566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192DFA-9F6B-4D1D-92BA-BF56A114F461}" type="slidenum">
              <a:rPr lang="en-US" altLang="zh-TW"/>
              <a:pPr/>
              <a:t>9</a:t>
            </a:fld>
            <a:endParaRPr lang="en-US" altLang="zh-TW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/>
            <a:r>
              <a:rPr lang="zh-TW" altLang="en-US"/>
              <a:t>因為輸入已經是排序好的</a:t>
            </a:r>
          </a:p>
          <a:p>
            <a:pPr marL="228600" indent="-228600"/>
            <a:r>
              <a:rPr lang="zh-TW" altLang="en-US"/>
              <a:t>因此我們找到的 </a:t>
            </a:r>
            <a:r>
              <a:rPr lang="en-US" altLang="zh-TW"/>
              <a:t>x </a:t>
            </a:r>
            <a:r>
              <a:rPr lang="zh-TW" altLang="en-US"/>
              <a:t>不能很平均地把數字分段</a:t>
            </a:r>
          </a:p>
        </p:txBody>
      </p:sp>
    </p:spTree>
    <p:extLst>
      <p:ext uri="{BB962C8B-B14F-4D97-AF65-F5344CB8AC3E}">
        <p14:creationId xmlns:p14="http://schemas.microsoft.com/office/powerpoint/2010/main" val="1120353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Quicksort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8444B5-DDA3-4D0A-AD09-E2BBE36FF12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21744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Quicksort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C88A30-AD98-4E3F-B584-52869651D44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53736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Quicksort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36077D-4CC3-431D-AE03-2DD7BB35CCF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842392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/>
              <a:t>Quicksort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88F4AF4-DC00-4D4C-BCCF-A0E548F43BE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911439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標題，四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/>
              <a:t>Quicksort</a:t>
            </a: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F85CF4D-1D96-4AC3-9B5A-A461C12D4E7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86800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Quicksort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D8D70E-1312-4DD7-B778-F5AD64A3E8E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30130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Quicksort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58364B-4105-424E-8B88-0D98DAA5E2F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38730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Quicksort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AF4B4C-918A-41FF-A149-7494E11C949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56954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Quicksort</a:t>
            </a: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ACAC66-218F-40D3-A487-8ECD6925E5A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0920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Quicksort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F1BA82-85F7-4D24-B155-EE45558E947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6335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Quicksort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14FCA1-228C-4CC8-A7D1-5D0BC1C3852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44971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Quicksort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F12806-09B2-4F0F-B90E-AAC29E59E74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10233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Quicksort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A2061E-5547-4477-BD07-A8119FCB7FB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38823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altLang="zh-TW"/>
              <a:t>Quicksort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CF00D91-8D97-44B0-9F69-4479DF6D51DD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標楷體" pitchFamily="65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標楷體" pitchFamily="65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標楷體" pitchFamily="65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標楷體" pitchFamily="65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8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image" Target="../media/image13.wmf"/><Relationship Id="rId18" Type="http://schemas.openxmlformats.org/officeDocument/2006/relationships/oleObject" Target="../embeddings/oleObject17.bin"/><Relationship Id="rId3" Type="http://schemas.openxmlformats.org/officeDocument/2006/relationships/notesSlide" Target="../notesSlides/notesSlide12.xml"/><Relationship Id="rId21" Type="http://schemas.openxmlformats.org/officeDocument/2006/relationships/oleObject" Target="../embeddings/oleObject20.bin"/><Relationship Id="rId7" Type="http://schemas.openxmlformats.org/officeDocument/2006/relationships/image" Target="../media/image10.wmf"/><Relationship Id="rId12" Type="http://schemas.openxmlformats.org/officeDocument/2006/relationships/oleObject" Target="../embeddings/oleObject13.bin"/><Relationship Id="rId17" Type="http://schemas.openxmlformats.org/officeDocument/2006/relationships/image" Target="../media/image14.wmf"/><Relationship Id="rId2" Type="http://schemas.openxmlformats.org/officeDocument/2006/relationships/slideLayout" Target="../slideLayouts/slideLayout13.xml"/><Relationship Id="rId16" Type="http://schemas.openxmlformats.org/officeDocument/2006/relationships/oleObject" Target="../embeddings/oleObject16.bin"/><Relationship Id="rId20" Type="http://schemas.openxmlformats.org/officeDocument/2006/relationships/oleObject" Target="../embeddings/oleObject19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2.wmf"/><Relationship Id="rId24" Type="http://schemas.openxmlformats.org/officeDocument/2006/relationships/oleObject" Target="../embeddings/oleObject23.bin"/><Relationship Id="rId5" Type="http://schemas.openxmlformats.org/officeDocument/2006/relationships/image" Target="../media/image9.wmf"/><Relationship Id="rId15" Type="http://schemas.openxmlformats.org/officeDocument/2006/relationships/oleObject" Target="../embeddings/oleObject15.bin"/><Relationship Id="rId23" Type="http://schemas.openxmlformats.org/officeDocument/2006/relationships/oleObject" Target="../embeddings/oleObject22.bin"/><Relationship Id="rId10" Type="http://schemas.openxmlformats.org/officeDocument/2006/relationships/oleObject" Target="../embeddings/oleObject12.bin"/><Relationship Id="rId19" Type="http://schemas.openxmlformats.org/officeDocument/2006/relationships/oleObject" Target="../embeddings/oleObject18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11.wmf"/><Relationship Id="rId14" Type="http://schemas.openxmlformats.org/officeDocument/2006/relationships/oleObject" Target="../embeddings/oleObject14.bin"/><Relationship Id="rId22" Type="http://schemas.openxmlformats.org/officeDocument/2006/relationships/oleObject" Target="../embeddings/oleObject21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13" Type="http://schemas.openxmlformats.org/officeDocument/2006/relationships/image" Target="../media/image18.wmf"/><Relationship Id="rId18" Type="http://schemas.openxmlformats.org/officeDocument/2006/relationships/oleObject" Target="../embeddings/oleObject31.bin"/><Relationship Id="rId3" Type="http://schemas.openxmlformats.org/officeDocument/2006/relationships/notesSlide" Target="../notesSlides/notesSlide13.xml"/><Relationship Id="rId21" Type="http://schemas.openxmlformats.org/officeDocument/2006/relationships/image" Target="../media/image22.wmf"/><Relationship Id="rId7" Type="http://schemas.openxmlformats.org/officeDocument/2006/relationships/image" Target="../media/image15.wmf"/><Relationship Id="rId12" Type="http://schemas.openxmlformats.org/officeDocument/2006/relationships/oleObject" Target="../embeddings/oleObject28.bin"/><Relationship Id="rId17" Type="http://schemas.openxmlformats.org/officeDocument/2006/relationships/image" Target="../media/image20.wmf"/><Relationship Id="rId25" Type="http://schemas.openxmlformats.org/officeDocument/2006/relationships/image" Target="../media/image24.wmf"/><Relationship Id="rId2" Type="http://schemas.openxmlformats.org/officeDocument/2006/relationships/slideLayout" Target="../slideLayouts/slideLayout4.xml"/><Relationship Id="rId16" Type="http://schemas.openxmlformats.org/officeDocument/2006/relationships/oleObject" Target="../embeddings/oleObject30.bin"/><Relationship Id="rId20" Type="http://schemas.openxmlformats.org/officeDocument/2006/relationships/oleObject" Target="../embeddings/oleObject32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5.bin"/><Relationship Id="rId11" Type="http://schemas.openxmlformats.org/officeDocument/2006/relationships/image" Target="../media/image17.wmf"/><Relationship Id="rId24" Type="http://schemas.openxmlformats.org/officeDocument/2006/relationships/oleObject" Target="../embeddings/oleObject34.bin"/><Relationship Id="rId5" Type="http://schemas.openxmlformats.org/officeDocument/2006/relationships/image" Target="../media/image9.wmf"/><Relationship Id="rId15" Type="http://schemas.openxmlformats.org/officeDocument/2006/relationships/image" Target="../media/image19.wmf"/><Relationship Id="rId23" Type="http://schemas.openxmlformats.org/officeDocument/2006/relationships/image" Target="../media/image23.wmf"/><Relationship Id="rId10" Type="http://schemas.openxmlformats.org/officeDocument/2006/relationships/oleObject" Target="../embeddings/oleObject27.bin"/><Relationship Id="rId19" Type="http://schemas.openxmlformats.org/officeDocument/2006/relationships/image" Target="../media/image21.wmf"/><Relationship Id="rId4" Type="http://schemas.openxmlformats.org/officeDocument/2006/relationships/oleObject" Target="../embeddings/oleObject24.bin"/><Relationship Id="rId9" Type="http://schemas.openxmlformats.org/officeDocument/2006/relationships/image" Target="../media/image16.wmf"/><Relationship Id="rId14" Type="http://schemas.openxmlformats.org/officeDocument/2006/relationships/oleObject" Target="../embeddings/oleObject29.bin"/><Relationship Id="rId22" Type="http://schemas.openxmlformats.org/officeDocument/2006/relationships/oleObject" Target="../embeddings/oleObject33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13" Type="http://schemas.openxmlformats.org/officeDocument/2006/relationships/image" Target="../media/image29.wmf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26.wmf"/><Relationship Id="rId12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6.bin"/><Relationship Id="rId11" Type="http://schemas.openxmlformats.org/officeDocument/2006/relationships/image" Target="../media/image28.wmf"/><Relationship Id="rId5" Type="http://schemas.openxmlformats.org/officeDocument/2006/relationships/image" Target="../media/image25.wmf"/><Relationship Id="rId10" Type="http://schemas.openxmlformats.org/officeDocument/2006/relationships/oleObject" Target="../embeddings/oleObject38.bin"/><Relationship Id="rId4" Type="http://schemas.openxmlformats.org/officeDocument/2006/relationships/oleObject" Target="../embeddings/oleObject35.bin"/><Relationship Id="rId9" Type="http://schemas.openxmlformats.org/officeDocument/2006/relationships/image" Target="../media/image27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oleObject" Target="../embeddings/oleObject45.bin"/><Relationship Id="rId18" Type="http://schemas.openxmlformats.org/officeDocument/2006/relationships/image" Target="../media/image37.wmf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12" Type="http://schemas.openxmlformats.org/officeDocument/2006/relationships/image" Target="../media/image34.wmf"/><Relationship Id="rId17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6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31.wmf"/><Relationship Id="rId11" Type="http://schemas.openxmlformats.org/officeDocument/2006/relationships/oleObject" Target="../embeddings/oleObject44.bin"/><Relationship Id="rId5" Type="http://schemas.openxmlformats.org/officeDocument/2006/relationships/oleObject" Target="../embeddings/oleObject41.bin"/><Relationship Id="rId15" Type="http://schemas.openxmlformats.org/officeDocument/2006/relationships/oleObject" Target="../embeddings/oleObject46.bin"/><Relationship Id="rId10" Type="http://schemas.openxmlformats.org/officeDocument/2006/relationships/image" Target="../media/image33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43.bin"/><Relationship Id="rId14" Type="http://schemas.openxmlformats.org/officeDocument/2006/relationships/image" Target="../media/image35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44675"/>
            <a:ext cx="7772400" cy="1470025"/>
          </a:xfrm>
        </p:spPr>
        <p:txBody>
          <a:bodyPr/>
          <a:lstStyle/>
          <a:p>
            <a:r>
              <a:rPr lang="en-US" altLang="zh-TW" b="1" dirty="0"/>
              <a:t>Quicksort</a:t>
            </a:r>
            <a:endParaRPr lang="en-US" altLang="zh-TW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Quicksort</a:t>
            </a:r>
          </a:p>
        </p:txBody>
      </p:sp>
      <p:sp>
        <p:nvSpPr>
          <p:cNvPr id="41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1C902-EBBC-44D3-85D7-E55E8FF60DAE}" type="slidenum">
              <a:rPr lang="en-US" altLang="zh-TW"/>
              <a:pPr/>
              <a:t>10</a:t>
            </a:fld>
            <a:endParaRPr lang="en-US" altLang="zh-TW"/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8291513" cy="576262"/>
          </a:xfrm>
        </p:spPr>
        <p:txBody>
          <a:bodyPr/>
          <a:lstStyle/>
          <a:p>
            <a:pPr marL="444500" indent="-444500">
              <a:buClr>
                <a:schemeClr val="tx1"/>
              </a:buClr>
            </a:pPr>
            <a:r>
              <a:rPr lang="en-US" altLang="zh-TW" sz="2800" i="1"/>
              <a:t>T</a:t>
            </a:r>
            <a:r>
              <a:rPr lang="en-US" altLang="zh-TW" sz="2800"/>
              <a:t>(</a:t>
            </a:r>
            <a:r>
              <a:rPr lang="en-US" altLang="zh-TW" sz="2800" i="1"/>
              <a:t>n</a:t>
            </a:r>
            <a:r>
              <a:rPr lang="en-US" altLang="zh-TW" sz="2800"/>
              <a:t>)=</a:t>
            </a:r>
            <a:r>
              <a:rPr lang="en-US" altLang="zh-TW" sz="2800">
                <a:sym typeface="Symbol" pitchFamily="18" charset="2"/>
              </a:rPr>
              <a:t></a:t>
            </a:r>
            <a:r>
              <a:rPr lang="en-US" altLang="zh-TW" sz="2800"/>
              <a:t>(</a:t>
            </a:r>
            <a:r>
              <a:rPr lang="en-US" altLang="zh-TW" sz="2800" i="1"/>
              <a:t>n</a:t>
            </a:r>
            <a:r>
              <a:rPr lang="en-US" altLang="zh-TW" sz="2800" baseline="30000"/>
              <a:t>2</a:t>
            </a:r>
            <a:r>
              <a:rPr lang="en-US" altLang="zh-TW" sz="2800"/>
              <a:t>)</a:t>
            </a:r>
          </a:p>
        </p:txBody>
      </p:sp>
      <p:sp>
        <p:nvSpPr>
          <p:cNvPr id="12083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sp>
        <p:nvSpPr>
          <p:cNvPr id="120838" name="Line 6"/>
          <p:cNvSpPr>
            <a:spLocks noChangeShapeType="1"/>
          </p:cNvSpPr>
          <p:nvPr/>
        </p:nvSpPr>
        <p:spPr bwMode="auto">
          <a:xfrm>
            <a:off x="7164388" y="6065838"/>
            <a:ext cx="863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0839" name="Rectangle 7"/>
          <p:cNvSpPr>
            <a:spLocks noChangeArrowheads="1"/>
          </p:cNvSpPr>
          <p:nvPr/>
        </p:nvSpPr>
        <p:spPr bwMode="auto">
          <a:xfrm>
            <a:off x="7164388" y="6092825"/>
            <a:ext cx="923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TW" sz="2400">
                <a:sym typeface="Symbol" pitchFamily="18" charset="2"/>
              </a:rPr>
              <a:t></a:t>
            </a:r>
            <a:r>
              <a:rPr lang="en-US" altLang="zh-TW" sz="2400"/>
              <a:t>(</a:t>
            </a:r>
            <a:r>
              <a:rPr lang="en-US" altLang="zh-TW" sz="2400" i="1">
                <a:sym typeface="Symbol" pitchFamily="18" charset="2"/>
              </a:rPr>
              <a:t>n</a:t>
            </a:r>
            <a:r>
              <a:rPr lang="en-US" altLang="zh-TW" sz="2400" baseline="30000">
                <a:sym typeface="Symbol" pitchFamily="18" charset="2"/>
              </a:rPr>
              <a:t>2</a:t>
            </a:r>
            <a:r>
              <a:rPr lang="en-US" altLang="zh-TW" sz="2400">
                <a:sym typeface="Symbol" pitchFamily="18" charset="2"/>
              </a:rPr>
              <a:t>)</a:t>
            </a:r>
            <a:r>
              <a:rPr lang="en-US" altLang="zh-TW">
                <a:sym typeface="Symbol" pitchFamily="18" charset="2"/>
              </a:rPr>
              <a:t> </a:t>
            </a:r>
          </a:p>
        </p:txBody>
      </p:sp>
      <p:sp>
        <p:nvSpPr>
          <p:cNvPr id="120840" name="Text Box 8"/>
          <p:cNvSpPr txBox="1">
            <a:spLocks noChangeArrowheads="1"/>
          </p:cNvSpPr>
          <p:nvPr/>
        </p:nvSpPr>
        <p:spPr bwMode="auto">
          <a:xfrm>
            <a:off x="2700338" y="126841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i="1"/>
              <a:t>n</a:t>
            </a:r>
          </a:p>
        </p:txBody>
      </p:sp>
      <p:sp>
        <p:nvSpPr>
          <p:cNvPr id="120841" name="Text Box 9"/>
          <p:cNvSpPr txBox="1">
            <a:spLocks noChangeArrowheads="1"/>
          </p:cNvSpPr>
          <p:nvPr/>
        </p:nvSpPr>
        <p:spPr bwMode="auto">
          <a:xfrm>
            <a:off x="3203575" y="2203450"/>
            <a:ext cx="590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i="1"/>
              <a:t>n</a:t>
            </a:r>
            <a:r>
              <a:rPr lang="en-US" altLang="zh-TW" sz="2400"/>
              <a:t>-1</a:t>
            </a:r>
          </a:p>
        </p:txBody>
      </p:sp>
      <p:sp>
        <p:nvSpPr>
          <p:cNvPr id="120842" name="Text Box 10"/>
          <p:cNvSpPr txBox="1">
            <a:spLocks noChangeArrowheads="1"/>
          </p:cNvSpPr>
          <p:nvPr/>
        </p:nvSpPr>
        <p:spPr bwMode="auto">
          <a:xfrm>
            <a:off x="3779838" y="3068638"/>
            <a:ext cx="590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i="1"/>
              <a:t>n</a:t>
            </a:r>
            <a:r>
              <a:rPr lang="en-US" altLang="zh-TW" sz="2400"/>
              <a:t>-2</a:t>
            </a:r>
          </a:p>
        </p:txBody>
      </p:sp>
      <p:sp>
        <p:nvSpPr>
          <p:cNvPr id="120844" name="Text Box 12"/>
          <p:cNvSpPr txBox="1">
            <a:spLocks noChangeArrowheads="1"/>
          </p:cNvSpPr>
          <p:nvPr/>
        </p:nvSpPr>
        <p:spPr bwMode="auto">
          <a:xfrm>
            <a:off x="4356100" y="3932238"/>
            <a:ext cx="590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i="1"/>
              <a:t>n</a:t>
            </a:r>
            <a:r>
              <a:rPr lang="en-US" altLang="zh-TW" sz="2400"/>
              <a:t>-3</a:t>
            </a:r>
          </a:p>
        </p:txBody>
      </p:sp>
      <p:sp>
        <p:nvSpPr>
          <p:cNvPr id="120846" name="Text Box 14"/>
          <p:cNvSpPr txBox="1">
            <a:spLocks noChangeArrowheads="1"/>
          </p:cNvSpPr>
          <p:nvPr/>
        </p:nvSpPr>
        <p:spPr bwMode="auto">
          <a:xfrm>
            <a:off x="1042988" y="306863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i="1"/>
              <a:t>n</a:t>
            </a:r>
          </a:p>
        </p:txBody>
      </p:sp>
      <p:cxnSp>
        <p:nvCxnSpPr>
          <p:cNvPr id="120848" name="AutoShape 16"/>
          <p:cNvCxnSpPr>
            <a:cxnSpLocks noChangeShapeType="1"/>
            <a:stCxn id="120840" idx="2"/>
            <a:endCxn id="120841" idx="0"/>
          </p:cNvCxnSpPr>
          <p:nvPr/>
        </p:nvCxnSpPr>
        <p:spPr bwMode="auto">
          <a:xfrm>
            <a:off x="2868613" y="1725613"/>
            <a:ext cx="630237" cy="4778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849" name="AutoShape 17"/>
          <p:cNvCxnSpPr>
            <a:cxnSpLocks noChangeShapeType="1"/>
            <a:stCxn id="120841" idx="2"/>
            <a:endCxn id="120842" idx="0"/>
          </p:cNvCxnSpPr>
          <p:nvPr/>
        </p:nvCxnSpPr>
        <p:spPr bwMode="auto">
          <a:xfrm>
            <a:off x="3498850" y="2660650"/>
            <a:ext cx="576263" cy="4079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850" name="AutoShape 18"/>
          <p:cNvCxnSpPr>
            <a:cxnSpLocks noChangeShapeType="1"/>
            <a:stCxn id="120842" idx="2"/>
            <a:endCxn id="120844" idx="0"/>
          </p:cNvCxnSpPr>
          <p:nvPr/>
        </p:nvCxnSpPr>
        <p:spPr bwMode="auto">
          <a:xfrm>
            <a:off x="4075113" y="3525838"/>
            <a:ext cx="576262" cy="406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0851" name="Text Box 19"/>
          <p:cNvSpPr txBox="1">
            <a:spLocks noChangeArrowheads="1"/>
          </p:cNvSpPr>
          <p:nvPr/>
        </p:nvSpPr>
        <p:spPr bwMode="auto">
          <a:xfrm>
            <a:off x="2124075" y="220345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/>
              <a:t>1</a:t>
            </a:r>
          </a:p>
        </p:txBody>
      </p:sp>
      <p:sp>
        <p:nvSpPr>
          <p:cNvPr id="120852" name="Text Box 20"/>
          <p:cNvSpPr txBox="1">
            <a:spLocks noChangeArrowheads="1"/>
          </p:cNvSpPr>
          <p:nvPr/>
        </p:nvSpPr>
        <p:spPr bwMode="auto">
          <a:xfrm>
            <a:off x="2651125" y="304323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/>
              <a:t>1</a:t>
            </a:r>
          </a:p>
        </p:txBody>
      </p:sp>
      <p:sp>
        <p:nvSpPr>
          <p:cNvPr id="120853" name="Text Box 21"/>
          <p:cNvSpPr txBox="1">
            <a:spLocks noChangeArrowheads="1"/>
          </p:cNvSpPr>
          <p:nvPr/>
        </p:nvSpPr>
        <p:spPr bwMode="auto">
          <a:xfrm>
            <a:off x="3348038" y="390683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/>
              <a:t>1</a:t>
            </a:r>
          </a:p>
        </p:txBody>
      </p:sp>
      <p:cxnSp>
        <p:nvCxnSpPr>
          <p:cNvPr id="120854" name="AutoShape 22"/>
          <p:cNvCxnSpPr>
            <a:cxnSpLocks noChangeShapeType="1"/>
            <a:stCxn id="120840" idx="2"/>
            <a:endCxn id="120851" idx="0"/>
          </p:cNvCxnSpPr>
          <p:nvPr/>
        </p:nvCxnSpPr>
        <p:spPr bwMode="auto">
          <a:xfrm flipH="1">
            <a:off x="2292350" y="1725613"/>
            <a:ext cx="576263" cy="4778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855" name="AutoShape 23"/>
          <p:cNvCxnSpPr>
            <a:cxnSpLocks noChangeShapeType="1"/>
            <a:stCxn id="120841" idx="2"/>
            <a:endCxn id="120852" idx="0"/>
          </p:cNvCxnSpPr>
          <p:nvPr/>
        </p:nvCxnSpPr>
        <p:spPr bwMode="auto">
          <a:xfrm flipH="1">
            <a:off x="2819400" y="2660650"/>
            <a:ext cx="679450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856" name="AutoShape 24"/>
          <p:cNvCxnSpPr>
            <a:cxnSpLocks noChangeShapeType="1"/>
            <a:stCxn id="120842" idx="2"/>
            <a:endCxn id="120853" idx="0"/>
          </p:cNvCxnSpPr>
          <p:nvPr/>
        </p:nvCxnSpPr>
        <p:spPr bwMode="auto">
          <a:xfrm flipH="1">
            <a:off x="3516313" y="3525838"/>
            <a:ext cx="55880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0857" name="Line 25"/>
          <p:cNvSpPr>
            <a:spLocks noChangeShapeType="1"/>
          </p:cNvSpPr>
          <p:nvPr/>
        </p:nvSpPr>
        <p:spPr bwMode="auto">
          <a:xfrm>
            <a:off x="4859338" y="4437063"/>
            <a:ext cx="360362" cy="431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0858" name="Text Box 26"/>
          <p:cNvSpPr txBox="1">
            <a:spLocks noChangeArrowheads="1"/>
          </p:cNvSpPr>
          <p:nvPr/>
        </p:nvSpPr>
        <p:spPr bwMode="auto">
          <a:xfrm>
            <a:off x="4811713" y="544195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/>
              <a:t>1</a:t>
            </a:r>
          </a:p>
        </p:txBody>
      </p:sp>
      <p:sp>
        <p:nvSpPr>
          <p:cNvPr id="120859" name="Text Box 27"/>
          <p:cNvSpPr txBox="1">
            <a:spLocks noChangeArrowheads="1"/>
          </p:cNvSpPr>
          <p:nvPr/>
        </p:nvSpPr>
        <p:spPr bwMode="auto">
          <a:xfrm>
            <a:off x="5435600" y="544195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/>
              <a:t>1</a:t>
            </a:r>
          </a:p>
        </p:txBody>
      </p:sp>
      <p:sp>
        <p:nvSpPr>
          <p:cNvPr id="120860" name="Text Box 28"/>
          <p:cNvSpPr txBox="1">
            <a:spLocks noChangeArrowheads="1"/>
          </p:cNvSpPr>
          <p:nvPr/>
        </p:nvSpPr>
        <p:spPr bwMode="auto">
          <a:xfrm>
            <a:off x="5099050" y="47974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/>
              <a:t>2</a:t>
            </a:r>
          </a:p>
        </p:txBody>
      </p:sp>
      <p:cxnSp>
        <p:nvCxnSpPr>
          <p:cNvPr id="120861" name="AutoShape 29"/>
          <p:cNvCxnSpPr>
            <a:cxnSpLocks noChangeShapeType="1"/>
            <a:stCxn id="120860" idx="2"/>
            <a:endCxn id="120858" idx="0"/>
          </p:cNvCxnSpPr>
          <p:nvPr/>
        </p:nvCxnSpPr>
        <p:spPr bwMode="auto">
          <a:xfrm flipH="1">
            <a:off x="4979988" y="5254625"/>
            <a:ext cx="287337" cy="187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862" name="AutoShape 30"/>
          <p:cNvCxnSpPr>
            <a:cxnSpLocks noChangeShapeType="1"/>
            <a:stCxn id="120860" idx="2"/>
            <a:endCxn id="120859" idx="0"/>
          </p:cNvCxnSpPr>
          <p:nvPr/>
        </p:nvCxnSpPr>
        <p:spPr bwMode="auto">
          <a:xfrm>
            <a:off x="5267325" y="5254625"/>
            <a:ext cx="336550" cy="187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0864" name="Text Box 32"/>
          <p:cNvSpPr txBox="1">
            <a:spLocks noChangeArrowheads="1"/>
          </p:cNvSpPr>
          <p:nvPr/>
        </p:nvSpPr>
        <p:spPr bwMode="auto">
          <a:xfrm>
            <a:off x="7404100" y="126841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i="1"/>
              <a:t>n</a:t>
            </a:r>
          </a:p>
        </p:txBody>
      </p:sp>
      <p:sp>
        <p:nvSpPr>
          <p:cNvPr id="120865" name="Text Box 33"/>
          <p:cNvSpPr txBox="1">
            <a:spLocks noChangeArrowheads="1"/>
          </p:cNvSpPr>
          <p:nvPr/>
        </p:nvSpPr>
        <p:spPr bwMode="auto">
          <a:xfrm>
            <a:off x="7380288" y="220503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sz="2400" i="1"/>
              <a:t>n</a:t>
            </a:r>
          </a:p>
        </p:txBody>
      </p:sp>
      <p:sp>
        <p:nvSpPr>
          <p:cNvPr id="120866" name="Text Box 34"/>
          <p:cNvSpPr txBox="1">
            <a:spLocks noChangeArrowheads="1"/>
          </p:cNvSpPr>
          <p:nvPr/>
        </p:nvSpPr>
        <p:spPr bwMode="auto">
          <a:xfrm>
            <a:off x="7308850" y="3043238"/>
            <a:ext cx="792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sz="2400" i="1"/>
              <a:t>n</a:t>
            </a:r>
            <a:r>
              <a:rPr lang="en-US" altLang="zh-TW" sz="2400"/>
              <a:t>-1</a:t>
            </a:r>
          </a:p>
        </p:txBody>
      </p:sp>
      <p:sp>
        <p:nvSpPr>
          <p:cNvPr id="120867" name="Text Box 35"/>
          <p:cNvSpPr txBox="1">
            <a:spLocks noChangeArrowheads="1"/>
          </p:cNvSpPr>
          <p:nvPr/>
        </p:nvSpPr>
        <p:spPr bwMode="auto">
          <a:xfrm>
            <a:off x="7308850" y="3908425"/>
            <a:ext cx="792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sz="2400" i="1"/>
              <a:t>n</a:t>
            </a:r>
            <a:r>
              <a:rPr lang="en-US" altLang="zh-TW" sz="2400"/>
              <a:t>-2</a:t>
            </a:r>
          </a:p>
        </p:txBody>
      </p:sp>
      <p:sp>
        <p:nvSpPr>
          <p:cNvPr id="120868" name="Text Box 36"/>
          <p:cNvSpPr txBox="1">
            <a:spLocks noChangeArrowheads="1"/>
          </p:cNvSpPr>
          <p:nvPr/>
        </p:nvSpPr>
        <p:spPr bwMode="auto">
          <a:xfrm>
            <a:off x="7451725" y="54197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/>
              <a:t>2</a:t>
            </a:r>
          </a:p>
        </p:txBody>
      </p:sp>
      <p:sp>
        <p:nvSpPr>
          <p:cNvPr id="120869" name="Text Box 37"/>
          <p:cNvSpPr txBox="1">
            <a:spLocks noChangeArrowheads="1"/>
          </p:cNvSpPr>
          <p:nvPr/>
        </p:nvSpPr>
        <p:spPr bwMode="auto">
          <a:xfrm>
            <a:off x="7451725" y="47974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/>
              <a:t>3</a:t>
            </a:r>
          </a:p>
        </p:txBody>
      </p:sp>
      <p:sp>
        <p:nvSpPr>
          <p:cNvPr id="120870" name="Line 38"/>
          <p:cNvSpPr>
            <a:spLocks noChangeShapeType="1"/>
          </p:cNvSpPr>
          <p:nvPr/>
        </p:nvSpPr>
        <p:spPr bwMode="auto">
          <a:xfrm>
            <a:off x="5940425" y="5661025"/>
            <a:ext cx="12954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0871" name="Line 39"/>
          <p:cNvSpPr>
            <a:spLocks noChangeShapeType="1"/>
          </p:cNvSpPr>
          <p:nvPr/>
        </p:nvSpPr>
        <p:spPr bwMode="auto">
          <a:xfrm>
            <a:off x="5795963" y="5013325"/>
            <a:ext cx="1439862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0872" name="Line 40"/>
          <p:cNvSpPr>
            <a:spLocks noChangeShapeType="1"/>
          </p:cNvSpPr>
          <p:nvPr/>
        </p:nvSpPr>
        <p:spPr bwMode="auto">
          <a:xfrm>
            <a:off x="5437188" y="4221163"/>
            <a:ext cx="17272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0873" name="Line 41"/>
          <p:cNvSpPr>
            <a:spLocks noChangeShapeType="1"/>
          </p:cNvSpPr>
          <p:nvPr/>
        </p:nvSpPr>
        <p:spPr bwMode="auto">
          <a:xfrm>
            <a:off x="4787900" y="3284538"/>
            <a:ext cx="2376488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0874" name="Line 42"/>
          <p:cNvSpPr>
            <a:spLocks noChangeShapeType="1"/>
          </p:cNvSpPr>
          <p:nvPr/>
        </p:nvSpPr>
        <p:spPr bwMode="auto">
          <a:xfrm>
            <a:off x="4067175" y="2492375"/>
            <a:ext cx="3095625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0875" name="Line 43"/>
          <p:cNvSpPr>
            <a:spLocks noChangeShapeType="1"/>
          </p:cNvSpPr>
          <p:nvPr/>
        </p:nvSpPr>
        <p:spPr bwMode="auto">
          <a:xfrm>
            <a:off x="3419475" y="1557338"/>
            <a:ext cx="381635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0876" name="Line 44"/>
          <p:cNvSpPr>
            <a:spLocks noChangeShapeType="1"/>
          </p:cNvSpPr>
          <p:nvPr/>
        </p:nvSpPr>
        <p:spPr bwMode="auto">
          <a:xfrm flipV="1">
            <a:off x="1258888" y="1628775"/>
            <a:ext cx="0" cy="14398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0877" name="Line 45"/>
          <p:cNvSpPr>
            <a:spLocks noChangeShapeType="1"/>
          </p:cNvSpPr>
          <p:nvPr/>
        </p:nvSpPr>
        <p:spPr bwMode="auto">
          <a:xfrm>
            <a:off x="1258888" y="3644900"/>
            <a:ext cx="0" cy="2016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Quicksort</a:t>
            </a: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05BD1-CD8A-470B-A7E6-DC136D9F48DE}" type="slidenum">
              <a:rPr lang="en-US" altLang="zh-TW"/>
              <a:pPr/>
              <a:t>11</a:t>
            </a:fld>
            <a:endParaRPr lang="en-US" altLang="zh-TW"/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8291513" cy="5505450"/>
          </a:xfrm>
        </p:spPr>
        <p:txBody>
          <a:bodyPr/>
          <a:lstStyle/>
          <a:p>
            <a:pPr marL="444500" indent="-444500">
              <a:buFontTx/>
              <a:buNone/>
            </a:pPr>
            <a:r>
              <a:rPr lang="en-US" altLang="zh-TW" sz="2800" b="1"/>
              <a:t>Average-case: </a:t>
            </a:r>
            <a:r>
              <a:rPr lang="en-US" altLang="zh-TW" sz="2800" b="1">
                <a:sym typeface="Symbol" pitchFamily="18" charset="2"/>
              </a:rPr>
              <a:t></a:t>
            </a:r>
            <a:r>
              <a:rPr lang="en-US" altLang="zh-TW" sz="2800" b="1"/>
              <a:t>(</a:t>
            </a:r>
            <a:r>
              <a:rPr lang="en-US" altLang="zh-TW" sz="2800" b="1" i="1"/>
              <a:t>n</a:t>
            </a:r>
            <a:r>
              <a:rPr lang="en-US" altLang="zh-TW" sz="2800" b="1"/>
              <a:t> lg </a:t>
            </a:r>
            <a:r>
              <a:rPr lang="en-US" altLang="zh-TW" sz="2800" b="1" i="1"/>
              <a:t>n</a:t>
            </a:r>
            <a:r>
              <a:rPr lang="en-US" altLang="zh-TW" sz="2800" b="1"/>
              <a:t>)</a:t>
            </a:r>
          </a:p>
          <a:p>
            <a:pPr marL="444500" indent="-444500">
              <a:buFontTx/>
              <a:buNone/>
            </a:pPr>
            <a:r>
              <a:rPr lang="en-US" altLang="zh-TW" sz="2800" b="1"/>
              <a:t>	</a:t>
            </a:r>
            <a:r>
              <a:rPr lang="en-US" altLang="zh-TW" sz="2800"/>
              <a:t>(</a:t>
            </a:r>
            <a:r>
              <a:rPr lang="zh-TW" altLang="en-US" sz="2800"/>
              <a:t>假設所有的元素都不相同</a:t>
            </a:r>
            <a:r>
              <a:rPr lang="en-US" altLang="zh-TW" sz="2800"/>
              <a:t>)</a:t>
            </a:r>
          </a:p>
          <a:p>
            <a:pPr marL="444500" indent="-444500">
              <a:buFontTx/>
              <a:buNone/>
            </a:pPr>
            <a:endParaRPr lang="en-US" altLang="zh-TW" sz="2800"/>
          </a:p>
          <a:p>
            <a:pPr marL="444500" indent="-444500"/>
            <a:r>
              <a:rPr lang="en-US" altLang="zh-TW" sz="2800" i="1"/>
              <a:t>T</a:t>
            </a:r>
            <a:r>
              <a:rPr lang="en-US" altLang="zh-TW" sz="2800"/>
              <a:t>(</a:t>
            </a:r>
            <a:r>
              <a:rPr lang="en-US" altLang="zh-TW" sz="2800" i="1"/>
              <a:t>n</a:t>
            </a:r>
            <a:r>
              <a:rPr lang="en-US" altLang="zh-TW" sz="2800"/>
              <a:t>)=</a:t>
            </a:r>
            <a:r>
              <a:rPr lang="en-US" altLang="zh-TW" sz="2800" i="1"/>
              <a:t>O</a:t>
            </a:r>
            <a:r>
              <a:rPr lang="en-US" altLang="zh-TW" sz="2800"/>
              <a:t>(</a:t>
            </a:r>
            <a:r>
              <a:rPr lang="en-US" altLang="zh-TW" sz="2800" i="1"/>
              <a:t>n</a:t>
            </a:r>
            <a:r>
              <a:rPr lang="en-US" altLang="zh-TW" sz="2800"/>
              <a:t>+</a:t>
            </a:r>
            <a:r>
              <a:rPr lang="en-US" altLang="zh-TW" sz="2800" i="1"/>
              <a:t>X</a:t>
            </a:r>
            <a:r>
              <a:rPr lang="en-US" altLang="zh-TW" sz="2800"/>
              <a:t>)</a:t>
            </a:r>
            <a:r>
              <a:rPr lang="zh-TW" altLang="en-US" sz="2800"/>
              <a:t>，</a:t>
            </a:r>
            <a:r>
              <a:rPr lang="en-US" altLang="zh-TW" sz="2800" i="1"/>
              <a:t>X </a:t>
            </a:r>
            <a:r>
              <a:rPr lang="zh-TW" altLang="en-US" sz="2800"/>
              <a:t>是 </a:t>
            </a:r>
            <a:r>
              <a:rPr lang="en-US" altLang="zh-TW" sz="2800"/>
              <a:t>Partition </a:t>
            </a:r>
            <a:r>
              <a:rPr lang="zh-TW" altLang="en-US" sz="2800"/>
              <a:t>中第四行的執行次數。</a:t>
            </a:r>
            <a:endParaRPr lang="zh-TW" altLang="en-US" sz="2800">
              <a:sym typeface="Symbol" pitchFamily="18" charset="2"/>
            </a:endParaRPr>
          </a:p>
          <a:p>
            <a:pPr marL="444500" indent="-444500"/>
            <a:endParaRPr lang="zh-TW" altLang="en-US" sz="2800"/>
          </a:p>
          <a:p>
            <a:pPr marL="444500" indent="-444500"/>
            <a:r>
              <a:rPr lang="zh-TW" altLang="en-US" sz="2800"/>
              <a:t>每次呼叫 </a:t>
            </a:r>
            <a:r>
              <a:rPr lang="en-US" altLang="zh-TW" sz="2800"/>
              <a:t>Partition </a:t>
            </a:r>
            <a:r>
              <a:rPr lang="zh-TW" altLang="en-US" sz="2800"/>
              <a:t>的時候，如果 </a:t>
            </a:r>
            <a:r>
              <a:rPr lang="en-US" altLang="zh-TW" sz="2800" i="1"/>
              <a:t>A</a:t>
            </a:r>
            <a:r>
              <a:rPr lang="en-US" altLang="zh-TW" sz="2800"/>
              <a:t>[</a:t>
            </a:r>
            <a:r>
              <a:rPr lang="en-US" altLang="zh-TW" sz="2800" i="1"/>
              <a:t>i</a:t>
            </a:r>
            <a:r>
              <a:rPr lang="en-US" altLang="zh-TW" sz="2800"/>
              <a:t>]&lt;</a:t>
            </a:r>
            <a:r>
              <a:rPr lang="en-US" altLang="zh-TW" sz="2800" i="1"/>
              <a:t>x</a:t>
            </a:r>
            <a:r>
              <a:rPr lang="en-US" altLang="zh-TW" sz="2800"/>
              <a:t>&lt;</a:t>
            </a:r>
            <a:r>
              <a:rPr lang="en-US" altLang="zh-TW" sz="2800" i="1"/>
              <a:t>A</a:t>
            </a:r>
            <a:r>
              <a:rPr lang="en-US" altLang="zh-TW" sz="2800"/>
              <a:t>[</a:t>
            </a:r>
            <a:r>
              <a:rPr lang="en-US" altLang="zh-TW" sz="2800" i="1"/>
              <a:t>j</a:t>
            </a:r>
            <a:r>
              <a:rPr lang="en-US" altLang="zh-TW" sz="2800"/>
              <a:t>] </a:t>
            </a:r>
            <a:r>
              <a:rPr lang="zh-TW" altLang="en-US" sz="2800"/>
              <a:t>或 </a:t>
            </a:r>
            <a:r>
              <a:rPr lang="en-US" altLang="zh-TW" sz="2800" i="1"/>
              <a:t>A</a:t>
            </a:r>
            <a:r>
              <a:rPr lang="en-US" altLang="zh-TW" sz="2800"/>
              <a:t>[</a:t>
            </a:r>
            <a:r>
              <a:rPr lang="en-US" altLang="zh-TW" sz="2800" i="1"/>
              <a:t>j</a:t>
            </a:r>
            <a:r>
              <a:rPr lang="en-US" altLang="zh-TW" sz="2800"/>
              <a:t>]&lt;</a:t>
            </a:r>
            <a:r>
              <a:rPr lang="en-US" altLang="zh-TW" sz="2800" i="1"/>
              <a:t>x</a:t>
            </a:r>
            <a:r>
              <a:rPr lang="en-US" altLang="zh-TW" sz="2800"/>
              <a:t>&lt;</a:t>
            </a:r>
            <a:r>
              <a:rPr lang="en-US" altLang="zh-TW" sz="2800" i="1"/>
              <a:t>A</a:t>
            </a:r>
            <a:r>
              <a:rPr lang="en-US" altLang="zh-TW" sz="2800"/>
              <a:t>[</a:t>
            </a:r>
            <a:r>
              <a:rPr lang="en-US" altLang="zh-TW" sz="2800" i="1"/>
              <a:t>i</a:t>
            </a:r>
            <a:r>
              <a:rPr lang="en-US" altLang="zh-TW" sz="2800"/>
              <a:t>]</a:t>
            </a:r>
            <a:r>
              <a:rPr lang="zh-TW" altLang="en-US" sz="2800"/>
              <a:t>，</a:t>
            </a:r>
            <a:r>
              <a:rPr lang="en-US" altLang="zh-TW" sz="2800" i="1"/>
              <a:t>A</a:t>
            </a:r>
            <a:r>
              <a:rPr lang="en-US" altLang="zh-TW" sz="2800"/>
              <a:t>[</a:t>
            </a:r>
            <a:r>
              <a:rPr lang="en-US" altLang="zh-TW" sz="2800" i="1"/>
              <a:t>i</a:t>
            </a:r>
            <a:r>
              <a:rPr lang="en-US" altLang="zh-TW" sz="2800"/>
              <a:t>] </a:t>
            </a:r>
            <a:r>
              <a:rPr lang="zh-TW" altLang="en-US" sz="2800"/>
              <a:t>和 </a:t>
            </a:r>
            <a:r>
              <a:rPr lang="en-US" altLang="zh-TW" sz="2800" i="1"/>
              <a:t>A</a:t>
            </a:r>
            <a:r>
              <a:rPr lang="en-US" altLang="zh-TW" sz="2800"/>
              <a:t>[</a:t>
            </a:r>
            <a:r>
              <a:rPr lang="en-US" altLang="zh-TW" sz="2800" i="1"/>
              <a:t>j</a:t>
            </a:r>
            <a:r>
              <a:rPr lang="en-US" altLang="zh-TW" sz="2800"/>
              <a:t>] </a:t>
            </a:r>
            <a:r>
              <a:rPr lang="zh-TW" altLang="en-US" sz="2800"/>
              <a:t>將來就不會再互相比較。</a:t>
            </a:r>
          </a:p>
        </p:txBody>
      </p:sp>
      <p:sp>
        <p:nvSpPr>
          <p:cNvPr id="8806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sp>
        <p:nvSpPr>
          <p:cNvPr id="8807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Quicksort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A9D94-F85D-468F-B223-51D8B7047A30}" type="slidenum">
              <a:rPr lang="en-US" altLang="zh-TW"/>
              <a:pPr/>
              <a:t>12</a:t>
            </a:fld>
            <a:endParaRPr lang="en-US" altLang="zh-TW"/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8291513" cy="5505450"/>
          </a:xfrm>
        </p:spPr>
        <p:txBody>
          <a:bodyPr/>
          <a:lstStyle/>
          <a:p>
            <a:pPr marL="444500" indent="-444500">
              <a:buFontTx/>
              <a:buNone/>
            </a:pPr>
            <a:r>
              <a:rPr lang="zh-TW" altLang="en-US" sz="2800" b="1"/>
              <a:t>範例</a:t>
            </a:r>
            <a:r>
              <a:rPr lang="en-US" altLang="zh-TW" sz="2800" b="1"/>
              <a:t>:</a:t>
            </a:r>
            <a:r>
              <a:rPr lang="en-US" altLang="zh-TW" sz="2800"/>
              <a:t> </a:t>
            </a:r>
            <a:r>
              <a:rPr lang="zh-TW" altLang="en-US" sz="2800"/>
              <a:t>令 </a:t>
            </a:r>
            <a:r>
              <a:rPr lang="en-US" altLang="zh-TW" sz="2800" i="1"/>
              <a:t>A</a:t>
            </a:r>
            <a:r>
              <a:rPr lang="en-US" altLang="zh-TW" sz="2800"/>
              <a:t>={3</a:t>
            </a:r>
            <a:r>
              <a:rPr lang="zh-TW" altLang="en-US" sz="2800"/>
              <a:t>，</a:t>
            </a:r>
            <a:r>
              <a:rPr lang="en-US" altLang="zh-TW" sz="2800"/>
              <a:t>9</a:t>
            </a:r>
            <a:r>
              <a:rPr lang="zh-TW" altLang="en-US" sz="2800"/>
              <a:t>，</a:t>
            </a:r>
            <a:r>
              <a:rPr lang="en-US" altLang="zh-TW" sz="2800"/>
              <a:t>2</a:t>
            </a:r>
            <a:r>
              <a:rPr lang="zh-TW" altLang="en-US" sz="2800"/>
              <a:t>，</a:t>
            </a:r>
            <a:r>
              <a:rPr lang="en-US" altLang="zh-TW" sz="2800"/>
              <a:t>7</a:t>
            </a:r>
            <a:r>
              <a:rPr lang="zh-TW" altLang="en-US" sz="2800"/>
              <a:t>，</a:t>
            </a:r>
            <a:r>
              <a:rPr lang="en-US" altLang="zh-TW" sz="2800"/>
              <a:t>5}</a:t>
            </a:r>
            <a:r>
              <a:rPr lang="zh-TW" altLang="en-US" sz="2800"/>
              <a:t>。 第一個回合後，</a:t>
            </a:r>
            <a:r>
              <a:rPr lang="en-US" altLang="zh-TW" sz="2800" i="1"/>
              <a:t>A</a:t>
            </a:r>
            <a:r>
              <a:rPr lang="en-US" altLang="zh-TW" sz="2800"/>
              <a:t>={3</a:t>
            </a:r>
            <a:r>
              <a:rPr lang="zh-TW" altLang="en-US" sz="2800"/>
              <a:t>，</a:t>
            </a:r>
            <a:r>
              <a:rPr lang="en-US" altLang="zh-TW" sz="2800"/>
              <a:t>2</a:t>
            </a:r>
            <a:r>
              <a:rPr lang="zh-TW" altLang="en-US" sz="2800"/>
              <a:t>，</a:t>
            </a:r>
            <a:r>
              <a:rPr lang="en-US" altLang="zh-TW" sz="2800"/>
              <a:t>5</a:t>
            </a:r>
            <a:r>
              <a:rPr lang="zh-TW" altLang="en-US" sz="2800"/>
              <a:t>，</a:t>
            </a:r>
            <a:r>
              <a:rPr lang="en-US" altLang="zh-TW" sz="2800"/>
              <a:t>9</a:t>
            </a:r>
            <a:r>
              <a:rPr lang="zh-TW" altLang="en-US" sz="2800"/>
              <a:t>，</a:t>
            </a:r>
            <a:r>
              <a:rPr lang="en-US" altLang="zh-TW" sz="2800"/>
              <a:t>7}</a:t>
            </a:r>
            <a:r>
              <a:rPr lang="zh-TW" altLang="en-US" sz="2800"/>
              <a:t>。 之後 </a:t>
            </a:r>
            <a:r>
              <a:rPr lang="en-US" altLang="zh-TW" sz="2800"/>
              <a:t>{3</a:t>
            </a:r>
            <a:r>
              <a:rPr lang="zh-TW" altLang="en-US" sz="2800"/>
              <a:t>，</a:t>
            </a:r>
            <a:r>
              <a:rPr lang="en-US" altLang="zh-TW" sz="2800"/>
              <a:t>2} </a:t>
            </a:r>
            <a:r>
              <a:rPr lang="zh-TW" altLang="en-US" sz="2800"/>
              <a:t>再也不會和 </a:t>
            </a:r>
            <a:r>
              <a:rPr lang="en-US" altLang="zh-TW" sz="2800"/>
              <a:t>{9</a:t>
            </a:r>
            <a:r>
              <a:rPr lang="zh-TW" altLang="en-US" sz="2800"/>
              <a:t>，</a:t>
            </a:r>
            <a:r>
              <a:rPr lang="en-US" altLang="zh-TW" sz="2800"/>
              <a:t>7} </a:t>
            </a:r>
            <a:r>
              <a:rPr lang="zh-TW" altLang="en-US" sz="2800"/>
              <a:t>比較了。</a:t>
            </a:r>
          </a:p>
          <a:p>
            <a:pPr marL="444500" indent="-444500"/>
            <a:endParaRPr lang="zh-TW" altLang="en-US" sz="2800"/>
          </a:p>
          <a:p>
            <a:pPr marL="444500" indent="-444500"/>
            <a:r>
              <a:rPr lang="zh-TW" altLang="en-US" sz="2800"/>
              <a:t>將 </a:t>
            </a:r>
            <a:r>
              <a:rPr lang="en-US" altLang="zh-TW" sz="2800" i="1"/>
              <a:t>A</a:t>
            </a:r>
            <a:r>
              <a:rPr lang="en-US" altLang="zh-TW" sz="2800"/>
              <a:t> </a:t>
            </a:r>
            <a:r>
              <a:rPr lang="zh-TW" altLang="en-US" sz="2800"/>
              <a:t>的元素重新命名為 </a:t>
            </a:r>
            <a:r>
              <a:rPr lang="en-US" altLang="zh-TW" sz="2800" i="1"/>
              <a:t>z</a:t>
            </a:r>
            <a:r>
              <a:rPr lang="en-US" altLang="zh-TW" sz="2800" baseline="-25000"/>
              <a:t>1</a:t>
            </a:r>
            <a:r>
              <a:rPr lang="zh-TW" altLang="en-US" sz="2800"/>
              <a:t>，</a:t>
            </a:r>
            <a:r>
              <a:rPr lang="en-US" altLang="zh-TW" sz="2800" i="1"/>
              <a:t>z</a:t>
            </a:r>
            <a:r>
              <a:rPr lang="en-US" altLang="zh-TW" sz="2800" baseline="-25000"/>
              <a:t>2</a:t>
            </a:r>
            <a:r>
              <a:rPr lang="zh-TW" altLang="en-US" sz="2800"/>
              <a:t>，</a:t>
            </a:r>
            <a:r>
              <a:rPr lang="en-US" altLang="zh-TW" sz="2800"/>
              <a:t>...</a:t>
            </a:r>
            <a:r>
              <a:rPr lang="zh-TW" altLang="en-US" sz="2800"/>
              <a:t>，</a:t>
            </a:r>
            <a:r>
              <a:rPr lang="en-US" altLang="zh-TW" sz="2800" i="1"/>
              <a:t>z</a:t>
            </a:r>
            <a:r>
              <a:rPr lang="en-US" altLang="zh-TW" sz="2800" i="1" baseline="-25000"/>
              <a:t>n</a:t>
            </a:r>
            <a:r>
              <a:rPr lang="zh-TW" altLang="en-US" sz="2800"/>
              <a:t>，其中 </a:t>
            </a:r>
            <a:r>
              <a:rPr lang="en-US" altLang="zh-TW" sz="2800" i="1"/>
              <a:t>z</a:t>
            </a:r>
            <a:r>
              <a:rPr lang="en-US" altLang="zh-TW" sz="2800" i="1" baseline="-25000"/>
              <a:t>i</a:t>
            </a:r>
            <a:r>
              <a:rPr lang="en-US" altLang="zh-TW" sz="2800"/>
              <a:t> </a:t>
            </a:r>
            <a:r>
              <a:rPr lang="zh-TW" altLang="en-US" sz="2800"/>
              <a:t>是第 </a:t>
            </a:r>
            <a:r>
              <a:rPr lang="en-US" altLang="zh-TW" sz="2800" i="1"/>
              <a:t>i</a:t>
            </a:r>
            <a:r>
              <a:rPr lang="en-US" altLang="zh-TW" sz="2800"/>
              <a:t> </a:t>
            </a:r>
            <a:r>
              <a:rPr lang="zh-TW" altLang="en-US" sz="2800"/>
              <a:t>小的元素。且定義 </a:t>
            </a:r>
            <a:r>
              <a:rPr lang="en-US" altLang="zh-TW" sz="2800" i="1"/>
              <a:t>Z</a:t>
            </a:r>
            <a:r>
              <a:rPr lang="en-US" altLang="zh-TW" sz="2800" i="1" baseline="-25000"/>
              <a:t>ij</a:t>
            </a:r>
            <a:r>
              <a:rPr lang="en-US" altLang="zh-TW" sz="2800"/>
              <a:t>={</a:t>
            </a:r>
            <a:r>
              <a:rPr lang="en-US" altLang="zh-TW" sz="2800" i="1"/>
              <a:t>z</a:t>
            </a:r>
            <a:r>
              <a:rPr lang="en-US" altLang="zh-TW" sz="2800" i="1" baseline="-25000"/>
              <a:t>i</a:t>
            </a:r>
            <a:r>
              <a:rPr lang="zh-TW" altLang="en-US" sz="2800"/>
              <a:t>，</a:t>
            </a:r>
            <a:r>
              <a:rPr lang="en-US" altLang="zh-TW" sz="2800" i="1"/>
              <a:t>z</a:t>
            </a:r>
            <a:r>
              <a:rPr lang="en-US" altLang="zh-TW" sz="2800" i="1" baseline="-25000"/>
              <a:t>i</a:t>
            </a:r>
            <a:r>
              <a:rPr lang="en-US" altLang="zh-TW" sz="2800" baseline="-25000"/>
              <a:t>+1</a:t>
            </a:r>
            <a:r>
              <a:rPr lang="zh-TW" altLang="en-US" sz="2800"/>
              <a:t>，</a:t>
            </a:r>
            <a:r>
              <a:rPr lang="en-US" altLang="zh-TW" sz="2800"/>
              <a:t>...</a:t>
            </a:r>
            <a:r>
              <a:rPr lang="zh-TW" altLang="en-US" sz="2800"/>
              <a:t>，</a:t>
            </a:r>
            <a:r>
              <a:rPr lang="en-US" altLang="zh-TW" sz="2800" i="1"/>
              <a:t>z</a:t>
            </a:r>
            <a:r>
              <a:rPr lang="en-US" altLang="zh-TW" sz="2800" i="1" baseline="-25000"/>
              <a:t>j</a:t>
            </a:r>
            <a:r>
              <a:rPr lang="en-US" altLang="zh-TW" sz="2800"/>
              <a:t>}</a:t>
            </a:r>
            <a:r>
              <a:rPr lang="zh-TW" altLang="en-US" sz="2800"/>
              <a:t>。</a:t>
            </a:r>
            <a:endParaRPr lang="zh-TW" altLang="en-US" sz="2800">
              <a:sym typeface="Symbol" pitchFamily="18" charset="2"/>
            </a:endParaRPr>
          </a:p>
          <a:p>
            <a:pPr marL="444500" indent="-444500"/>
            <a:endParaRPr lang="zh-TW" altLang="en-US" sz="2800" i="1"/>
          </a:p>
          <a:p>
            <a:pPr marL="444500" indent="-444500"/>
            <a:r>
              <a:rPr lang="zh-TW" altLang="en-US" sz="2800"/>
              <a:t>定義</a:t>
            </a:r>
            <a:r>
              <a:rPr lang="en-US" altLang="zh-TW" sz="2800" i="1"/>
              <a:t>z</a:t>
            </a:r>
            <a:r>
              <a:rPr lang="en-US" altLang="zh-TW" sz="2800" i="1" baseline="-25000"/>
              <a:t>i</a:t>
            </a:r>
            <a:r>
              <a:rPr lang="en-US" altLang="zh-TW" sz="2800"/>
              <a:t> : </a:t>
            </a:r>
            <a:r>
              <a:rPr lang="en-US" altLang="zh-TW" sz="2800" i="1"/>
              <a:t>z</a:t>
            </a:r>
            <a:r>
              <a:rPr lang="en-US" altLang="zh-TW" sz="2800" i="1" baseline="-25000"/>
              <a:t>j</a:t>
            </a:r>
            <a:r>
              <a:rPr lang="en-US" altLang="zh-TW" sz="2800"/>
              <a:t> </a:t>
            </a:r>
            <a:r>
              <a:rPr lang="zh-TW" altLang="en-US" sz="2800"/>
              <a:t>：若且唯若第一個從 </a:t>
            </a:r>
            <a:r>
              <a:rPr lang="en-US" altLang="zh-TW" sz="2800" i="1"/>
              <a:t>Z</a:t>
            </a:r>
            <a:r>
              <a:rPr lang="en-US" altLang="zh-TW" sz="2800" i="1" baseline="-25000"/>
              <a:t>ij</a:t>
            </a:r>
            <a:r>
              <a:rPr lang="en-US" altLang="zh-TW" sz="2800"/>
              <a:t> </a:t>
            </a:r>
            <a:r>
              <a:rPr lang="zh-TW" altLang="en-US" sz="2800"/>
              <a:t>選出來的 </a:t>
            </a:r>
            <a:r>
              <a:rPr lang="en-US" altLang="zh-TW" sz="2800"/>
              <a:t>pivot </a:t>
            </a:r>
            <a:r>
              <a:rPr lang="zh-TW" altLang="en-US" sz="2800"/>
              <a:t>是 </a:t>
            </a:r>
            <a:r>
              <a:rPr lang="en-US" altLang="zh-TW" sz="2800" i="1"/>
              <a:t>z</a:t>
            </a:r>
            <a:r>
              <a:rPr lang="en-US" altLang="zh-TW" sz="2800" i="1" baseline="-25000"/>
              <a:t>i</a:t>
            </a:r>
            <a:r>
              <a:rPr lang="en-US" altLang="zh-TW" sz="2800"/>
              <a:t> </a:t>
            </a:r>
            <a:r>
              <a:rPr lang="zh-TW" altLang="en-US" sz="2800"/>
              <a:t>或 </a:t>
            </a:r>
            <a:r>
              <a:rPr lang="en-US" altLang="zh-TW" sz="2800" i="1"/>
              <a:t>z</a:t>
            </a:r>
            <a:r>
              <a:rPr lang="en-US" altLang="zh-TW" sz="2800" i="1" baseline="-25000"/>
              <a:t>j</a:t>
            </a:r>
            <a:r>
              <a:rPr lang="zh-TW" altLang="en-US" sz="2800"/>
              <a:t>。</a:t>
            </a:r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sp>
        <p:nvSpPr>
          <p:cNvPr id="90118" name="Rectangle 6"/>
          <p:cNvSpPr>
            <a:spLocks noChangeArrowheads="1"/>
          </p:cNvSpPr>
          <p:nvPr/>
        </p:nvSpPr>
        <p:spPr bwMode="auto">
          <a:xfrm>
            <a:off x="0" y="2976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Quicksort</a:t>
            </a:r>
          </a:p>
        </p:txBody>
      </p:sp>
      <p:sp>
        <p:nvSpPr>
          <p:cNvPr id="1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02971-A4BF-449E-BF4F-DFF57DB8C41E}" type="slidenum">
              <a:rPr lang="en-US" altLang="zh-TW"/>
              <a:pPr/>
              <a:t>13</a:t>
            </a:fld>
            <a:endParaRPr lang="en-US" altLang="zh-TW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620713"/>
            <a:ext cx="8135937" cy="5543550"/>
          </a:xfrm>
        </p:spPr>
        <p:txBody>
          <a:bodyPr/>
          <a:lstStyle/>
          <a:p>
            <a:pPr marL="444500" indent="-444500">
              <a:lnSpc>
                <a:spcPct val="90000"/>
              </a:lnSpc>
            </a:pPr>
            <a:r>
              <a:rPr lang="zh-TW" altLang="en-US" sz="2800"/>
              <a:t>對於任意的 </a:t>
            </a:r>
            <a:r>
              <a:rPr lang="en-US" altLang="zh-TW" sz="2800" i="1"/>
              <a:t>i</a:t>
            </a:r>
            <a:r>
              <a:rPr lang="en-US" altLang="zh-TW" sz="2800"/>
              <a:t> </a:t>
            </a:r>
            <a:r>
              <a:rPr lang="zh-TW" altLang="en-US" sz="2800"/>
              <a:t>和 </a:t>
            </a:r>
            <a:r>
              <a:rPr lang="en-US" altLang="zh-TW" sz="2800" i="1"/>
              <a:t>j</a:t>
            </a:r>
            <a:r>
              <a:rPr lang="zh-TW" altLang="en-US" sz="2800"/>
              <a:t>，發生 </a:t>
            </a:r>
            <a:r>
              <a:rPr lang="en-US" altLang="zh-TW" sz="2800" i="1"/>
              <a:t>z</a:t>
            </a:r>
            <a:r>
              <a:rPr lang="en-US" altLang="zh-TW" sz="2800" i="1" baseline="-25000"/>
              <a:t>i</a:t>
            </a:r>
            <a:r>
              <a:rPr lang="en-US" altLang="zh-TW" sz="2800"/>
              <a:t> : </a:t>
            </a:r>
            <a:r>
              <a:rPr lang="en-US" altLang="zh-TW" sz="2800" i="1"/>
              <a:t>z</a:t>
            </a:r>
            <a:r>
              <a:rPr lang="en-US" altLang="zh-TW" sz="2800" i="1" baseline="-25000"/>
              <a:t>j</a:t>
            </a:r>
            <a:r>
              <a:rPr lang="en-US" altLang="zh-TW" sz="2800"/>
              <a:t> </a:t>
            </a:r>
            <a:r>
              <a:rPr lang="zh-TW" altLang="en-US" sz="2800"/>
              <a:t>的機率為 </a:t>
            </a:r>
            <a:r>
              <a:rPr lang="en-US" altLang="zh-TW" sz="2800"/>
              <a:t>2/(</a:t>
            </a:r>
            <a:r>
              <a:rPr lang="en-US" altLang="zh-TW" sz="2800" i="1"/>
              <a:t>j</a:t>
            </a:r>
            <a:r>
              <a:rPr lang="en-US" altLang="zh-TW" sz="2800"/>
              <a:t>-</a:t>
            </a:r>
            <a:r>
              <a:rPr lang="en-US" altLang="zh-TW" sz="2800" i="1"/>
              <a:t>i</a:t>
            </a:r>
            <a:r>
              <a:rPr lang="en-US" altLang="zh-TW" sz="2800"/>
              <a:t>+1)</a:t>
            </a:r>
            <a:r>
              <a:rPr lang="zh-TW" altLang="en-US" sz="2800"/>
              <a:t>， 因此，</a:t>
            </a:r>
          </a:p>
          <a:p>
            <a:pPr marL="444500" indent="-444500">
              <a:lnSpc>
                <a:spcPct val="90000"/>
              </a:lnSpc>
              <a:buFontTx/>
              <a:buNone/>
            </a:pPr>
            <a:endParaRPr lang="zh-TW" altLang="en-US" sz="2800"/>
          </a:p>
          <a:p>
            <a:pPr marL="444500" indent="-444500">
              <a:lnSpc>
                <a:spcPct val="90000"/>
              </a:lnSpc>
              <a:buFontTx/>
              <a:buNone/>
            </a:pPr>
            <a:r>
              <a:rPr lang="zh-TW" altLang="en-US" sz="2800"/>
              <a:t>	</a:t>
            </a:r>
            <a:r>
              <a:rPr lang="en-US" altLang="zh-TW" sz="2800" i="1"/>
              <a:t>X</a:t>
            </a:r>
            <a:r>
              <a:rPr lang="en-US" altLang="zh-TW" sz="2800"/>
              <a:t>	= </a:t>
            </a:r>
            <a:endParaRPr lang="en-US" altLang="zh-TW" sz="4000"/>
          </a:p>
          <a:p>
            <a:pPr marL="444500" indent="-444500">
              <a:lnSpc>
                <a:spcPct val="90000"/>
              </a:lnSpc>
              <a:buFontTx/>
              <a:buNone/>
            </a:pPr>
            <a:r>
              <a:rPr lang="en-US" altLang="zh-TW" sz="2800"/>
              <a:t>		</a:t>
            </a:r>
          </a:p>
          <a:p>
            <a:pPr marL="444500" indent="-444500">
              <a:lnSpc>
                <a:spcPct val="90000"/>
              </a:lnSpc>
              <a:buFontTx/>
              <a:buNone/>
            </a:pPr>
            <a:r>
              <a:rPr lang="en-US" altLang="zh-TW" sz="2800"/>
              <a:t>		=</a:t>
            </a:r>
          </a:p>
          <a:p>
            <a:pPr marL="444500" indent="-444500">
              <a:lnSpc>
                <a:spcPct val="90000"/>
              </a:lnSpc>
              <a:buFontTx/>
              <a:buNone/>
            </a:pPr>
            <a:endParaRPr lang="en-US" altLang="zh-TW" sz="2800"/>
          </a:p>
          <a:p>
            <a:pPr marL="444500" indent="-444500">
              <a:lnSpc>
                <a:spcPct val="90000"/>
              </a:lnSpc>
              <a:buFontTx/>
              <a:buNone/>
            </a:pPr>
            <a:r>
              <a:rPr lang="en-US" altLang="zh-TW" sz="2800"/>
              <a:t>		&lt;                     (</a:t>
            </a:r>
            <a:r>
              <a:rPr lang="zh-TW" altLang="en-US" sz="2800"/>
              <a:t>套用 </a:t>
            </a:r>
            <a:r>
              <a:rPr lang="en-US" altLang="zh-TW" sz="2800"/>
              <a:t>Harmonic Series)</a:t>
            </a:r>
          </a:p>
          <a:p>
            <a:pPr marL="444500" indent="-444500">
              <a:lnSpc>
                <a:spcPct val="90000"/>
              </a:lnSpc>
              <a:buFontTx/>
              <a:buNone/>
            </a:pPr>
            <a:endParaRPr lang="en-US" altLang="zh-TW" sz="2800"/>
          </a:p>
          <a:p>
            <a:pPr marL="444500" indent="-444500">
              <a:lnSpc>
                <a:spcPct val="90000"/>
              </a:lnSpc>
              <a:buFontTx/>
              <a:buNone/>
            </a:pPr>
            <a:r>
              <a:rPr lang="en-US" altLang="zh-TW" sz="2800"/>
              <a:t>		= </a:t>
            </a:r>
          </a:p>
          <a:p>
            <a:pPr marL="444500" indent="-444500">
              <a:lnSpc>
                <a:spcPct val="90000"/>
              </a:lnSpc>
              <a:buFontTx/>
              <a:buNone/>
            </a:pPr>
            <a:endParaRPr lang="en-US" altLang="zh-TW" sz="2800"/>
          </a:p>
          <a:p>
            <a:pPr marL="444500" indent="-444500">
              <a:lnSpc>
                <a:spcPct val="90000"/>
              </a:lnSpc>
              <a:buFontTx/>
              <a:buNone/>
            </a:pPr>
            <a:r>
              <a:rPr lang="en-US" altLang="zh-TW" sz="2800"/>
              <a:t>		=  </a:t>
            </a:r>
            <a:r>
              <a:rPr lang="en-US" altLang="zh-TW" sz="2800" i="1"/>
              <a:t>O</a:t>
            </a:r>
            <a:r>
              <a:rPr lang="en-US" altLang="zh-TW" sz="2800"/>
              <a:t>(</a:t>
            </a:r>
            <a:r>
              <a:rPr lang="en-US" altLang="zh-TW" sz="2800" i="1"/>
              <a:t>n</a:t>
            </a:r>
            <a:r>
              <a:rPr lang="en-US" altLang="zh-TW" sz="2800"/>
              <a:t>lg </a:t>
            </a:r>
            <a:r>
              <a:rPr lang="en-US" altLang="zh-TW" sz="2800" i="1"/>
              <a:t>n</a:t>
            </a:r>
            <a:r>
              <a:rPr lang="en-US" altLang="zh-TW" sz="2800"/>
              <a:t>)</a:t>
            </a: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0" y="30432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0" y="38147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sp>
        <p:nvSpPr>
          <p:cNvPr id="22541" name="Rectangle 13"/>
          <p:cNvSpPr>
            <a:spLocks noChangeArrowheads="1"/>
          </p:cNvSpPr>
          <p:nvPr/>
        </p:nvSpPr>
        <p:spPr bwMode="auto">
          <a:xfrm>
            <a:off x="0" y="2952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graphicFrame>
        <p:nvGraphicFramePr>
          <p:cNvPr id="22540" name="Object 12"/>
          <p:cNvGraphicFramePr>
            <a:graphicFrameLocks noChangeAspect="1"/>
          </p:cNvGraphicFramePr>
          <p:nvPr/>
        </p:nvGraphicFramePr>
        <p:xfrm>
          <a:off x="1835150" y="1844675"/>
          <a:ext cx="1951038" cy="909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6" name="方程式" r:id="rId3" imgW="952200" imgH="444240" progId="Equation.3">
                  <p:embed/>
                </p:oleObj>
              </mc:Choice>
              <mc:Fallback>
                <p:oleObj name="方程式" r:id="rId3" imgW="952200" imgH="44424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1844675"/>
                        <a:ext cx="1951038" cy="909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43" name="Rectangle 15"/>
          <p:cNvSpPr>
            <a:spLocks noChangeArrowheads="1"/>
          </p:cNvSpPr>
          <p:nvPr/>
        </p:nvSpPr>
        <p:spPr bwMode="auto">
          <a:xfrm>
            <a:off x="0" y="2976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graphicFrame>
        <p:nvGraphicFramePr>
          <p:cNvPr id="22542" name="Object 14"/>
          <p:cNvGraphicFramePr>
            <a:graphicFrameLocks noChangeAspect="1"/>
          </p:cNvGraphicFramePr>
          <p:nvPr/>
        </p:nvGraphicFramePr>
        <p:xfrm>
          <a:off x="1835150" y="2852738"/>
          <a:ext cx="1687513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7" name="方程式" r:id="rId5" imgW="787320" imgH="431640" progId="Equation.3">
                  <p:embed/>
                </p:oleObj>
              </mc:Choice>
              <mc:Fallback>
                <p:oleObj name="方程式" r:id="rId5" imgW="787320" imgH="43164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2852738"/>
                        <a:ext cx="1687513" cy="923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45" name="Rectangle 17"/>
          <p:cNvSpPr>
            <a:spLocks noChangeArrowheads="1"/>
          </p:cNvSpPr>
          <p:nvPr/>
        </p:nvSpPr>
        <p:spPr bwMode="auto">
          <a:xfrm>
            <a:off x="0" y="2976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graphicFrame>
        <p:nvGraphicFramePr>
          <p:cNvPr id="22544" name="Object 16"/>
          <p:cNvGraphicFramePr>
            <a:graphicFrameLocks noChangeAspect="1"/>
          </p:cNvGraphicFramePr>
          <p:nvPr/>
        </p:nvGraphicFramePr>
        <p:xfrm>
          <a:off x="1828800" y="3733800"/>
          <a:ext cx="1295400" cy="91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8" name="方程式" r:id="rId7" imgW="609480" imgH="431640" progId="Equation.3">
                  <p:embed/>
                </p:oleObj>
              </mc:Choice>
              <mc:Fallback>
                <p:oleObj name="方程式" r:id="rId7" imgW="609480" imgH="43164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733800"/>
                        <a:ext cx="1295400" cy="915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4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graphicFrame>
        <p:nvGraphicFramePr>
          <p:cNvPr id="22546" name="Object 18"/>
          <p:cNvGraphicFramePr>
            <a:graphicFrameLocks noChangeAspect="1"/>
          </p:cNvGraphicFramePr>
          <p:nvPr/>
        </p:nvGraphicFramePr>
        <p:xfrm>
          <a:off x="1809750" y="4775200"/>
          <a:ext cx="139065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9" name="方程式" r:id="rId9" imgW="698400" imgH="431640" progId="Equation.3">
                  <p:embed/>
                </p:oleObj>
              </mc:Choice>
              <mc:Fallback>
                <p:oleObj name="方程式" r:id="rId9" imgW="698400" imgH="43164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9750" y="4775200"/>
                        <a:ext cx="1390650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Quicksort</a:t>
            </a:r>
          </a:p>
        </p:txBody>
      </p:sp>
      <p:sp>
        <p:nvSpPr>
          <p:cNvPr id="56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7DCDD-513B-40B4-8FB9-4C23AC30B594}" type="slidenum">
              <a:rPr lang="en-US" altLang="zh-TW"/>
              <a:pPr/>
              <a:t>14</a:t>
            </a:fld>
            <a:endParaRPr lang="en-US" altLang="zh-TW"/>
          </a:p>
        </p:txBody>
      </p:sp>
      <p:graphicFrame>
        <p:nvGraphicFramePr>
          <p:cNvPr id="121877" name="Object 21"/>
          <p:cNvGraphicFramePr>
            <a:graphicFrameLocks noChangeAspect="1"/>
          </p:cNvGraphicFramePr>
          <p:nvPr/>
        </p:nvGraphicFramePr>
        <p:xfrm>
          <a:off x="3779838" y="620713"/>
          <a:ext cx="327025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981" name="方程式" r:id="rId4" imgW="126720" imgH="139680" progId="Equation.3">
                  <p:embed/>
                </p:oleObj>
              </mc:Choice>
              <mc:Fallback>
                <p:oleObj name="方程式" r:id="rId4" imgW="126720" imgH="13968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620713"/>
                        <a:ext cx="327025" cy="36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879" name="Object 23"/>
          <p:cNvGraphicFramePr>
            <a:graphicFrameLocks noChangeAspect="1"/>
          </p:cNvGraphicFramePr>
          <p:nvPr/>
        </p:nvGraphicFramePr>
        <p:xfrm>
          <a:off x="5003800" y="1341438"/>
          <a:ext cx="685800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982" name="方程式" r:id="rId6" imgW="266400" imgH="215640" progId="Equation.3">
                  <p:embed/>
                </p:oleObj>
              </mc:Choice>
              <mc:Fallback>
                <p:oleObj name="方程式" r:id="rId6" imgW="266400" imgH="21564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3800" y="1341438"/>
                        <a:ext cx="685800" cy="557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880" name="Object 24"/>
          <p:cNvGraphicFramePr>
            <a:graphicFrameLocks noChangeAspect="1"/>
          </p:cNvGraphicFramePr>
          <p:nvPr/>
        </p:nvGraphicFramePr>
        <p:xfrm>
          <a:off x="2195513" y="1341438"/>
          <a:ext cx="685800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983" name="方程式" r:id="rId8" imgW="266400" imgH="215640" progId="Equation.3">
                  <p:embed/>
                </p:oleObj>
              </mc:Choice>
              <mc:Fallback>
                <p:oleObj name="方程式" r:id="rId8" imgW="266400" imgH="21564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1341438"/>
                        <a:ext cx="685800" cy="557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881" name="Object 25"/>
          <p:cNvGraphicFramePr>
            <a:graphicFrameLocks noChangeAspect="1"/>
          </p:cNvGraphicFramePr>
          <p:nvPr/>
        </p:nvGraphicFramePr>
        <p:xfrm>
          <a:off x="1547813" y="2439988"/>
          <a:ext cx="685800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984" name="方程式" r:id="rId10" imgW="266400" imgH="215640" progId="Equation.3">
                  <p:embed/>
                </p:oleObj>
              </mc:Choice>
              <mc:Fallback>
                <p:oleObj name="方程式" r:id="rId10" imgW="266400" imgH="21564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2439988"/>
                        <a:ext cx="685800" cy="557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882" name="Object 26"/>
          <p:cNvGraphicFramePr>
            <a:graphicFrameLocks noChangeAspect="1"/>
          </p:cNvGraphicFramePr>
          <p:nvPr/>
        </p:nvGraphicFramePr>
        <p:xfrm>
          <a:off x="4283075" y="2420938"/>
          <a:ext cx="685800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985" name="方程式" r:id="rId12" imgW="266400" imgH="215640" progId="Equation.3">
                  <p:embed/>
                </p:oleObj>
              </mc:Choice>
              <mc:Fallback>
                <p:oleObj name="方程式" r:id="rId12" imgW="266400" imgH="21564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3075" y="2420938"/>
                        <a:ext cx="685800" cy="557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883" name="Object 27"/>
          <p:cNvGraphicFramePr>
            <a:graphicFrameLocks noChangeAspect="1"/>
          </p:cNvGraphicFramePr>
          <p:nvPr/>
        </p:nvGraphicFramePr>
        <p:xfrm>
          <a:off x="2771775" y="2420938"/>
          <a:ext cx="685800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986" name="方程式" r:id="rId14" imgW="266400" imgH="215640" progId="Equation.3">
                  <p:embed/>
                </p:oleObj>
              </mc:Choice>
              <mc:Fallback>
                <p:oleObj name="方程式" r:id="rId14" imgW="266400" imgH="21564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2420938"/>
                        <a:ext cx="685800" cy="557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884" name="Object 28"/>
          <p:cNvGraphicFramePr>
            <a:graphicFrameLocks noChangeAspect="1"/>
          </p:cNvGraphicFramePr>
          <p:nvPr/>
        </p:nvGraphicFramePr>
        <p:xfrm>
          <a:off x="5867400" y="2420938"/>
          <a:ext cx="685800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987" name="方程式" r:id="rId15" imgW="266400" imgH="215640" progId="Equation.3">
                  <p:embed/>
                </p:oleObj>
              </mc:Choice>
              <mc:Fallback>
                <p:oleObj name="方程式" r:id="rId15" imgW="266400" imgH="21564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2420938"/>
                        <a:ext cx="685800" cy="557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885" name="Object 29"/>
          <p:cNvGraphicFramePr>
            <a:graphicFrameLocks noChangeAspect="1"/>
          </p:cNvGraphicFramePr>
          <p:nvPr/>
        </p:nvGraphicFramePr>
        <p:xfrm>
          <a:off x="1331913" y="3344863"/>
          <a:ext cx="392112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988" name="方程式" r:id="rId16" imgW="152280" imgH="393480" progId="Equation.3">
                  <p:embed/>
                </p:oleObj>
              </mc:Choice>
              <mc:Fallback>
                <p:oleObj name="方程式" r:id="rId16" imgW="152280" imgH="39348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3344863"/>
                        <a:ext cx="392112" cy="101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893" name="Object 37"/>
          <p:cNvGraphicFramePr>
            <a:graphicFrameLocks noChangeAspect="1"/>
          </p:cNvGraphicFramePr>
          <p:nvPr/>
        </p:nvGraphicFramePr>
        <p:xfrm>
          <a:off x="1874838" y="3349625"/>
          <a:ext cx="392112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989" name="方程式" r:id="rId18" imgW="152280" imgH="393480" progId="Equation.3">
                  <p:embed/>
                </p:oleObj>
              </mc:Choice>
              <mc:Fallback>
                <p:oleObj name="方程式" r:id="rId18" imgW="152280" imgH="393480" progId="Equation.3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4838" y="3349625"/>
                        <a:ext cx="392112" cy="101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894" name="Object 38"/>
          <p:cNvGraphicFramePr>
            <a:graphicFrameLocks noChangeAspect="1"/>
          </p:cNvGraphicFramePr>
          <p:nvPr/>
        </p:nvGraphicFramePr>
        <p:xfrm>
          <a:off x="2627313" y="3357563"/>
          <a:ext cx="392112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990" name="方程式" r:id="rId19" imgW="152280" imgH="393480" progId="Equation.3">
                  <p:embed/>
                </p:oleObj>
              </mc:Choice>
              <mc:Fallback>
                <p:oleObj name="方程式" r:id="rId19" imgW="152280" imgH="393480" progId="Equation.3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313" y="3357563"/>
                        <a:ext cx="392112" cy="101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895" name="Object 39"/>
          <p:cNvGraphicFramePr>
            <a:graphicFrameLocks noChangeAspect="1"/>
          </p:cNvGraphicFramePr>
          <p:nvPr/>
        </p:nvGraphicFramePr>
        <p:xfrm>
          <a:off x="3243263" y="3357563"/>
          <a:ext cx="392112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991" name="方程式" r:id="rId20" imgW="152280" imgH="393480" progId="Equation.3">
                  <p:embed/>
                </p:oleObj>
              </mc:Choice>
              <mc:Fallback>
                <p:oleObj name="方程式" r:id="rId20" imgW="152280" imgH="393480" progId="Equation.3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3263" y="3357563"/>
                        <a:ext cx="392112" cy="101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896" name="Object 40"/>
          <p:cNvGraphicFramePr>
            <a:graphicFrameLocks noChangeAspect="1"/>
          </p:cNvGraphicFramePr>
          <p:nvPr/>
        </p:nvGraphicFramePr>
        <p:xfrm>
          <a:off x="4067175" y="3357563"/>
          <a:ext cx="392113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992" name="方程式" r:id="rId21" imgW="152280" imgH="393480" progId="Equation.3">
                  <p:embed/>
                </p:oleObj>
              </mc:Choice>
              <mc:Fallback>
                <p:oleObj name="方程式" r:id="rId21" imgW="152280" imgH="393480" progId="Equation.3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175" y="3357563"/>
                        <a:ext cx="392113" cy="101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897" name="Object 41"/>
          <p:cNvGraphicFramePr>
            <a:graphicFrameLocks noChangeAspect="1"/>
          </p:cNvGraphicFramePr>
          <p:nvPr/>
        </p:nvGraphicFramePr>
        <p:xfrm>
          <a:off x="4716463" y="3357563"/>
          <a:ext cx="392112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993" name="方程式" r:id="rId22" imgW="152280" imgH="393480" progId="Equation.3">
                  <p:embed/>
                </p:oleObj>
              </mc:Choice>
              <mc:Fallback>
                <p:oleObj name="方程式" r:id="rId22" imgW="152280" imgH="393480" progId="Equation.3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463" y="3357563"/>
                        <a:ext cx="392112" cy="101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898" name="Object 42"/>
          <p:cNvGraphicFramePr>
            <a:graphicFrameLocks noChangeAspect="1"/>
          </p:cNvGraphicFramePr>
          <p:nvPr/>
        </p:nvGraphicFramePr>
        <p:xfrm>
          <a:off x="5795963" y="3357563"/>
          <a:ext cx="392112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994" name="方程式" r:id="rId23" imgW="152280" imgH="393480" progId="Equation.3">
                  <p:embed/>
                </p:oleObj>
              </mc:Choice>
              <mc:Fallback>
                <p:oleObj name="方程式" r:id="rId23" imgW="152280" imgH="393480" progId="Equation.3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5963" y="3357563"/>
                        <a:ext cx="392112" cy="101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899" name="Object 43"/>
          <p:cNvGraphicFramePr>
            <a:graphicFrameLocks noChangeAspect="1"/>
          </p:cNvGraphicFramePr>
          <p:nvPr/>
        </p:nvGraphicFramePr>
        <p:xfrm>
          <a:off x="6372225" y="3357563"/>
          <a:ext cx="392113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995" name="方程式" r:id="rId24" imgW="152280" imgH="393480" progId="Equation.3">
                  <p:embed/>
                </p:oleObj>
              </mc:Choice>
              <mc:Fallback>
                <p:oleObj name="方程式" r:id="rId24" imgW="152280" imgH="393480" progId="Equation.3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25" y="3357563"/>
                        <a:ext cx="392113" cy="101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1900" name="Text Box 44"/>
          <p:cNvSpPr txBox="1">
            <a:spLocks noChangeArrowheads="1"/>
          </p:cNvSpPr>
          <p:nvPr/>
        </p:nvSpPr>
        <p:spPr bwMode="auto">
          <a:xfrm>
            <a:off x="1095375" y="51784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/>
              <a:t>1</a:t>
            </a:r>
          </a:p>
        </p:txBody>
      </p:sp>
      <p:sp>
        <p:nvSpPr>
          <p:cNvPr id="121903" name="Text Box 47"/>
          <p:cNvSpPr txBox="1">
            <a:spLocks noChangeArrowheads="1"/>
          </p:cNvSpPr>
          <p:nvPr/>
        </p:nvSpPr>
        <p:spPr bwMode="auto">
          <a:xfrm>
            <a:off x="1692275" y="515778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/>
              <a:t>1</a:t>
            </a:r>
          </a:p>
        </p:txBody>
      </p:sp>
      <p:sp>
        <p:nvSpPr>
          <p:cNvPr id="121904" name="Text Box 48"/>
          <p:cNvSpPr txBox="1">
            <a:spLocks noChangeArrowheads="1"/>
          </p:cNvSpPr>
          <p:nvPr/>
        </p:nvSpPr>
        <p:spPr bwMode="auto">
          <a:xfrm>
            <a:off x="2411413" y="515778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sz="2400"/>
              <a:t>1</a:t>
            </a:r>
          </a:p>
        </p:txBody>
      </p:sp>
      <p:sp>
        <p:nvSpPr>
          <p:cNvPr id="121905" name="Text Box 49"/>
          <p:cNvSpPr txBox="1">
            <a:spLocks noChangeArrowheads="1"/>
          </p:cNvSpPr>
          <p:nvPr/>
        </p:nvSpPr>
        <p:spPr bwMode="auto">
          <a:xfrm>
            <a:off x="3059113" y="515778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/>
              <a:t>1</a:t>
            </a:r>
          </a:p>
        </p:txBody>
      </p:sp>
      <p:sp>
        <p:nvSpPr>
          <p:cNvPr id="121906" name="Text Box 50"/>
          <p:cNvSpPr txBox="1">
            <a:spLocks noChangeArrowheads="1"/>
          </p:cNvSpPr>
          <p:nvPr/>
        </p:nvSpPr>
        <p:spPr bwMode="auto">
          <a:xfrm>
            <a:off x="3851275" y="51784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/>
              <a:t>1</a:t>
            </a:r>
          </a:p>
        </p:txBody>
      </p:sp>
      <p:sp>
        <p:nvSpPr>
          <p:cNvPr id="121907" name="Text Box 51"/>
          <p:cNvSpPr txBox="1">
            <a:spLocks noChangeArrowheads="1"/>
          </p:cNvSpPr>
          <p:nvPr/>
        </p:nvSpPr>
        <p:spPr bwMode="auto">
          <a:xfrm>
            <a:off x="4572000" y="515778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/>
              <a:t>1</a:t>
            </a:r>
          </a:p>
        </p:txBody>
      </p:sp>
      <p:sp>
        <p:nvSpPr>
          <p:cNvPr id="121908" name="Text Box 52"/>
          <p:cNvSpPr txBox="1">
            <a:spLocks noChangeArrowheads="1"/>
          </p:cNvSpPr>
          <p:nvPr/>
        </p:nvSpPr>
        <p:spPr bwMode="auto">
          <a:xfrm>
            <a:off x="6011863" y="515778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/>
              <a:t>1</a:t>
            </a:r>
          </a:p>
        </p:txBody>
      </p:sp>
      <p:sp>
        <p:nvSpPr>
          <p:cNvPr id="121909" name="Text Box 53"/>
          <p:cNvSpPr txBox="1">
            <a:spLocks noChangeArrowheads="1"/>
          </p:cNvSpPr>
          <p:nvPr/>
        </p:nvSpPr>
        <p:spPr bwMode="auto">
          <a:xfrm>
            <a:off x="6659563" y="515778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/>
              <a:t>1</a:t>
            </a:r>
          </a:p>
        </p:txBody>
      </p:sp>
      <p:cxnSp>
        <p:nvCxnSpPr>
          <p:cNvPr id="121910" name="AutoShape 54"/>
          <p:cNvCxnSpPr>
            <a:cxnSpLocks noChangeShapeType="1"/>
            <a:stCxn id="0" idx="2"/>
            <a:endCxn id="0" idx="0"/>
          </p:cNvCxnSpPr>
          <p:nvPr/>
        </p:nvCxnSpPr>
        <p:spPr bwMode="auto">
          <a:xfrm flipH="1">
            <a:off x="2538413" y="981075"/>
            <a:ext cx="1404937" cy="360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911" name="AutoShape 55"/>
          <p:cNvCxnSpPr>
            <a:cxnSpLocks noChangeShapeType="1"/>
            <a:stCxn id="0" idx="2"/>
            <a:endCxn id="0" idx="0"/>
          </p:cNvCxnSpPr>
          <p:nvPr/>
        </p:nvCxnSpPr>
        <p:spPr bwMode="auto">
          <a:xfrm>
            <a:off x="3943350" y="981075"/>
            <a:ext cx="1403350" cy="360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912" name="AutoShape 56"/>
          <p:cNvCxnSpPr>
            <a:cxnSpLocks noChangeShapeType="1"/>
            <a:stCxn id="0" idx="2"/>
            <a:endCxn id="0" idx="0"/>
          </p:cNvCxnSpPr>
          <p:nvPr/>
        </p:nvCxnSpPr>
        <p:spPr bwMode="auto">
          <a:xfrm flipH="1">
            <a:off x="1890713" y="1898650"/>
            <a:ext cx="647700" cy="5413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918" name="AutoShape 62"/>
          <p:cNvCxnSpPr>
            <a:cxnSpLocks noChangeShapeType="1"/>
            <a:stCxn id="0" idx="2"/>
            <a:endCxn id="0" idx="0"/>
          </p:cNvCxnSpPr>
          <p:nvPr/>
        </p:nvCxnSpPr>
        <p:spPr bwMode="auto">
          <a:xfrm>
            <a:off x="2538413" y="1898650"/>
            <a:ext cx="576262" cy="5222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919" name="AutoShape 63"/>
          <p:cNvCxnSpPr>
            <a:cxnSpLocks noChangeShapeType="1"/>
            <a:stCxn id="0" idx="2"/>
            <a:endCxn id="0" idx="0"/>
          </p:cNvCxnSpPr>
          <p:nvPr/>
        </p:nvCxnSpPr>
        <p:spPr bwMode="auto">
          <a:xfrm flipH="1">
            <a:off x="4625975" y="1898650"/>
            <a:ext cx="720725" cy="5222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920" name="AutoShape 64"/>
          <p:cNvCxnSpPr>
            <a:cxnSpLocks noChangeShapeType="1"/>
            <a:stCxn id="0" idx="2"/>
            <a:endCxn id="0" idx="0"/>
          </p:cNvCxnSpPr>
          <p:nvPr/>
        </p:nvCxnSpPr>
        <p:spPr bwMode="auto">
          <a:xfrm>
            <a:off x="5346700" y="1898650"/>
            <a:ext cx="863600" cy="5222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921" name="AutoShape 65"/>
          <p:cNvCxnSpPr>
            <a:cxnSpLocks noChangeShapeType="1"/>
            <a:stCxn id="0" idx="2"/>
            <a:endCxn id="0" idx="0"/>
          </p:cNvCxnSpPr>
          <p:nvPr/>
        </p:nvCxnSpPr>
        <p:spPr bwMode="auto">
          <a:xfrm flipH="1">
            <a:off x="1528763" y="2997200"/>
            <a:ext cx="361950" cy="3476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922" name="AutoShape 66"/>
          <p:cNvCxnSpPr>
            <a:cxnSpLocks noChangeShapeType="1"/>
            <a:stCxn id="0" idx="2"/>
            <a:endCxn id="0" idx="0"/>
          </p:cNvCxnSpPr>
          <p:nvPr/>
        </p:nvCxnSpPr>
        <p:spPr bwMode="auto">
          <a:xfrm>
            <a:off x="1890713" y="2997200"/>
            <a:ext cx="180975" cy="352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923" name="AutoShape 67"/>
          <p:cNvCxnSpPr>
            <a:cxnSpLocks noChangeShapeType="1"/>
            <a:stCxn id="0" idx="2"/>
            <a:endCxn id="0" idx="0"/>
          </p:cNvCxnSpPr>
          <p:nvPr/>
        </p:nvCxnSpPr>
        <p:spPr bwMode="auto">
          <a:xfrm flipH="1">
            <a:off x="2824163" y="2978150"/>
            <a:ext cx="290512" cy="3794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924" name="AutoShape 68"/>
          <p:cNvCxnSpPr>
            <a:cxnSpLocks noChangeShapeType="1"/>
            <a:stCxn id="0" idx="2"/>
            <a:endCxn id="0" idx="0"/>
          </p:cNvCxnSpPr>
          <p:nvPr/>
        </p:nvCxnSpPr>
        <p:spPr bwMode="auto">
          <a:xfrm>
            <a:off x="3114675" y="2978150"/>
            <a:ext cx="325438" cy="3794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925" name="AutoShape 69"/>
          <p:cNvCxnSpPr>
            <a:cxnSpLocks noChangeShapeType="1"/>
            <a:stCxn id="0" idx="2"/>
            <a:endCxn id="0" idx="0"/>
          </p:cNvCxnSpPr>
          <p:nvPr/>
        </p:nvCxnSpPr>
        <p:spPr bwMode="auto">
          <a:xfrm flipH="1">
            <a:off x="4264025" y="2978150"/>
            <a:ext cx="361950" cy="3794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926" name="AutoShape 70"/>
          <p:cNvCxnSpPr>
            <a:cxnSpLocks noChangeShapeType="1"/>
            <a:stCxn id="0" idx="2"/>
            <a:endCxn id="0" idx="0"/>
          </p:cNvCxnSpPr>
          <p:nvPr/>
        </p:nvCxnSpPr>
        <p:spPr bwMode="auto">
          <a:xfrm>
            <a:off x="4625975" y="2978150"/>
            <a:ext cx="287338" cy="3794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927" name="AutoShape 71"/>
          <p:cNvCxnSpPr>
            <a:cxnSpLocks noChangeShapeType="1"/>
            <a:stCxn id="0" idx="2"/>
            <a:endCxn id="0" idx="0"/>
          </p:cNvCxnSpPr>
          <p:nvPr/>
        </p:nvCxnSpPr>
        <p:spPr bwMode="auto">
          <a:xfrm flipH="1">
            <a:off x="5992813" y="2978150"/>
            <a:ext cx="217487" cy="3794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928" name="AutoShape 72"/>
          <p:cNvCxnSpPr>
            <a:cxnSpLocks noChangeShapeType="1"/>
            <a:stCxn id="0" idx="2"/>
            <a:endCxn id="0" idx="0"/>
          </p:cNvCxnSpPr>
          <p:nvPr/>
        </p:nvCxnSpPr>
        <p:spPr bwMode="auto">
          <a:xfrm>
            <a:off x="6210300" y="2978150"/>
            <a:ext cx="358775" cy="3794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1930" name="Text Box 74"/>
          <p:cNvSpPr txBox="1">
            <a:spLocks noChangeArrowheads="1"/>
          </p:cNvSpPr>
          <p:nvPr/>
        </p:nvSpPr>
        <p:spPr bwMode="auto">
          <a:xfrm>
            <a:off x="8008938" y="5105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i="1"/>
              <a:t>n</a:t>
            </a:r>
          </a:p>
        </p:txBody>
      </p:sp>
      <p:sp>
        <p:nvSpPr>
          <p:cNvPr id="121935" name="Text Box 79"/>
          <p:cNvSpPr txBox="1">
            <a:spLocks noChangeArrowheads="1"/>
          </p:cNvSpPr>
          <p:nvPr/>
        </p:nvSpPr>
        <p:spPr bwMode="auto">
          <a:xfrm>
            <a:off x="7956550" y="371633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i="1"/>
              <a:t>n</a:t>
            </a:r>
          </a:p>
        </p:txBody>
      </p:sp>
      <p:sp>
        <p:nvSpPr>
          <p:cNvPr id="121936" name="Text Box 80"/>
          <p:cNvSpPr txBox="1">
            <a:spLocks noChangeArrowheads="1"/>
          </p:cNvSpPr>
          <p:nvPr/>
        </p:nvSpPr>
        <p:spPr bwMode="auto">
          <a:xfrm>
            <a:off x="7956550" y="24923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i="1"/>
              <a:t>n</a:t>
            </a:r>
          </a:p>
        </p:txBody>
      </p:sp>
      <p:sp>
        <p:nvSpPr>
          <p:cNvPr id="121937" name="Text Box 81"/>
          <p:cNvSpPr txBox="1">
            <a:spLocks noChangeArrowheads="1"/>
          </p:cNvSpPr>
          <p:nvPr/>
        </p:nvSpPr>
        <p:spPr bwMode="auto">
          <a:xfrm>
            <a:off x="7956550" y="14128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i="1"/>
              <a:t>n</a:t>
            </a:r>
          </a:p>
        </p:txBody>
      </p:sp>
      <p:sp>
        <p:nvSpPr>
          <p:cNvPr id="121938" name="Text Box 82"/>
          <p:cNvSpPr txBox="1">
            <a:spLocks noChangeArrowheads="1"/>
          </p:cNvSpPr>
          <p:nvPr/>
        </p:nvSpPr>
        <p:spPr bwMode="auto">
          <a:xfrm>
            <a:off x="7956550" y="47625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i="1"/>
              <a:t>n</a:t>
            </a:r>
          </a:p>
        </p:txBody>
      </p:sp>
      <p:sp>
        <p:nvSpPr>
          <p:cNvPr id="121939" name="Text Box 83"/>
          <p:cNvSpPr txBox="1">
            <a:spLocks noChangeArrowheads="1"/>
          </p:cNvSpPr>
          <p:nvPr/>
        </p:nvSpPr>
        <p:spPr bwMode="auto">
          <a:xfrm>
            <a:off x="7956550" y="4581525"/>
            <a:ext cx="549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r>
              <a:rPr lang="en-US" altLang="zh-TW" sz="2400"/>
              <a:t>…</a:t>
            </a:r>
          </a:p>
        </p:txBody>
      </p:sp>
      <p:sp>
        <p:nvSpPr>
          <p:cNvPr id="121940" name="Line 84"/>
          <p:cNvSpPr>
            <a:spLocks noChangeShapeType="1"/>
          </p:cNvSpPr>
          <p:nvPr/>
        </p:nvSpPr>
        <p:spPr bwMode="auto">
          <a:xfrm>
            <a:off x="7235825" y="5734050"/>
            <a:ext cx="1439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1941" name="Text Box 85"/>
          <p:cNvSpPr txBox="1">
            <a:spLocks noChangeArrowheads="1"/>
          </p:cNvSpPr>
          <p:nvPr/>
        </p:nvSpPr>
        <p:spPr bwMode="auto">
          <a:xfrm>
            <a:off x="6732588" y="5805488"/>
            <a:ext cx="2111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/>
              <a:t>Total:</a:t>
            </a:r>
            <a:r>
              <a:rPr lang="el-GR" altLang="zh-TW" sz="2400">
                <a:cs typeface="Times New Roman" pitchFamily="18" charset="0"/>
              </a:rPr>
              <a:t>Θ</a:t>
            </a:r>
            <a:r>
              <a:rPr lang="en-US" altLang="zh-TW" sz="2400">
                <a:cs typeface="Times New Roman" pitchFamily="18" charset="0"/>
              </a:rPr>
              <a:t>(</a:t>
            </a:r>
            <a:r>
              <a:rPr lang="en-US" altLang="zh-TW" sz="2400" i="1">
                <a:cs typeface="Times New Roman" pitchFamily="18" charset="0"/>
              </a:rPr>
              <a:t>n </a:t>
            </a:r>
            <a:r>
              <a:rPr lang="en-US" altLang="zh-TW" sz="2400">
                <a:cs typeface="Times New Roman" pitchFamily="18" charset="0"/>
              </a:rPr>
              <a:t>lg </a:t>
            </a:r>
            <a:r>
              <a:rPr lang="en-US" altLang="zh-TW" sz="2400" i="1">
                <a:cs typeface="Times New Roman" pitchFamily="18" charset="0"/>
              </a:rPr>
              <a:t>n</a:t>
            </a:r>
            <a:r>
              <a:rPr lang="en-US" altLang="zh-TW" sz="2400">
                <a:cs typeface="Times New Roman" pitchFamily="18" charset="0"/>
              </a:rPr>
              <a:t>)</a:t>
            </a:r>
            <a:endParaRPr lang="el-GR" altLang="zh-TW" sz="2400">
              <a:cs typeface="Times New Roman" pitchFamily="18" charset="0"/>
            </a:endParaRPr>
          </a:p>
        </p:txBody>
      </p:sp>
      <p:sp>
        <p:nvSpPr>
          <p:cNvPr id="121942" name="Text Box 86"/>
          <p:cNvSpPr txBox="1">
            <a:spLocks noChangeArrowheads="1"/>
          </p:cNvSpPr>
          <p:nvPr/>
        </p:nvSpPr>
        <p:spPr bwMode="auto">
          <a:xfrm>
            <a:off x="179388" y="2708275"/>
            <a:ext cx="6492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/>
              <a:t>lg </a:t>
            </a:r>
            <a:r>
              <a:rPr lang="en-US" altLang="zh-TW" sz="2400" i="1"/>
              <a:t>n</a:t>
            </a:r>
          </a:p>
        </p:txBody>
      </p:sp>
      <p:sp>
        <p:nvSpPr>
          <p:cNvPr id="121943" name="Line 87"/>
          <p:cNvSpPr>
            <a:spLocks noChangeShapeType="1"/>
          </p:cNvSpPr>
          <p:nvPr/>
        </p:nvSpPr>
        <p:spPr bwMode="auto">
          <a:xfrm flipV="1">
            <a:off x="468313" y="836613"/>
            <a:ext cx="0" cy="1800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1944" name="Line 88"/>
          <p:cNvSpPr>
            <a:spLocks noChangeShapeType="1"/>
          </p:cNvSpPr>
          <p:nvPr/>
        </p:nvSpPr>
        <p:spPr bwMode="auto">
          <a:xfrm>
            <a:off x="539750" y="3357563"/>
            <a:ext cx="0" cy="20875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1946" name="Line 90"/>
          <p:cNvSpPr>
            <a:spLocks noChangeShapeType="1"/>
          </p:cNvSpPr>
          <p:nvPr/>
        </p:nvSpPr>
        <p:spPr bwMode="auto">
          <a:xfrm>
            <a:off x="5219700" y="765175"/>
            <a:ext cx="25209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1947" name="Line 91"/>
          <p:cNvSpPr>
            <a:spLocks noChangeShapeType="1"/>
          </p:cNvSpPr>
          <p:nvPr/>
        </p:nvSpPr>
        <p:spPr bwMode="auto">
          <a:xfrm>
            <a:off x="6157913" y="1628775"/>
            <a:ext cx="15827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1948" name="Line 92"/>
          <p:cNvSpPr>
            <a:spLocks noChangeShapeType="1"/>
          </p:cNvSpPr>
          <p:nvPr/>
        </p:nvSpPr>
        <p:spPr bwMode="auto">
          <a:xfrm>
            <a:off x="6877050" y="2708275"/>
            <a:ext cx="9350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1949" name="Line 93"/>
          <p:cNvSpPr>
            <a:spLocks noChangeShapeType="1"/>
          </p:cNvSpPr>
          <p:nvPr/>
        </p:nvSpPr>
        <p:spPr bwMode="auto">
          <a:xfrm>
            <a:off x="7019925" y="3933825"/>
            <a:ext cx="86518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1950" name="Line 94"/>
          <p:cNvSpPr>
            <a:spLocks noChangeShapeType="1"/>
          </p:cNvSpPr>
          <p:nvPr/>
        </p:nvSpPr>
        <p:spPr bwMode="auto">
          <a:xfrm>
            <a:off x="7308850" y="5373688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Quicksort</a:t>
            </a:r>
          </a:p>
        </p:txBody>
      </p:sp>
      <p:sp>
        <p:nvSpPr>
          <p:cNvPr id="49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FD8C3-F93C-4F09-BBA6-2273EAD9B18B}" type="slidenum">
              <a:rPr lang="en-US" altLang="zh-TW"/>
              <a:pPr/>
              <a:t>15</a:t>
            </a:fld>
            <a:endParaRPr lang="en-US" altLang="zh-TW"/>
          </a:p>
        </p:txBody>
      </p:sp>
      <p:graphicFrame>
        <p:nvGraphicFramePr>
          <p:cNvPr id="128002" name="Object 2"/>
          <p:cNvGraphicFramePr>
            <a:graphicFrameLocks noChangeAspect="1"/>
          </p:cNvGraphicFramePr>
          <p:nvPr/>
        </p:nvGraphicFramePr>
        <p:xfrm>
          <a:off x="3948113" y="620713"/>
          <a:ext cx="327025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93" name="方程式" r:id="rId4" imgW="126720" imgH="139680" progId="Equation.3">
                  <p:embed/>
                </p:oleObj>
              </mc:Choice>
              <mc:Fallback>
                <p:oleObj name="方程式" r:id="rId4" imgW="126720" imgH="1396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8113" y="620713"/>
                        <a:ext cx="327025" cy="36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003" name="Object 3"/>
          <p:cNvGraphicFramePr>
            <a:graphicFrameLocks noChangeAspect="1"/>
          </p:cNvGraphicFramePr>
          <p:nvPr/>
        </p:nvGraphicFramePr>
        <p:xfrm>
          <a:off x="5145088" y="1268413"/>
          <a:ext cx="608012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94" name="方程式" r:id="rId6" imgW="304560" imgH="393480" progId="Equation.3">
                  <p:embed/>
                </p:oleObj>
              </mc:Choice>
              <mc:Fallback>
                <p:oleObj name="方程式" r:id="rId6" imgW="304560" imgH="393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5088" y="1268413"/>
                        <a:ext cx="608012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004" name="Object 4"/>
          <p:cNvGraphicFramePr>
            <a:graphicFrameLocks noChangeAspect="1"/>
          </p:cNvGraphicFramePr>
          <p:nvPr/>
        </p:nvGraphicFramePr>
        <p:xfrm>
          <a:off x="2333625" y="1268413"/>
          <a:ext cx="665163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95" name="方程式" r:id="rId8" imgW="304560" imgH="393480" progId="Equation.3">
                  <p:embed/>
                </p:oleObj>
              </mc:Choice>
              <mc:Fallback>
                <p:oleObj name="方程式" r:id="rId8" imgW="30456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3625" y="1268413"/>
                        <a:ext cx="665163" cy="860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005" name="Object 5"/>
          <p:cNvGraphicFramePr>
            <a:graphicFrameLocks noChangeAspect="1"/>
          </p:cNvGraphicFramePr>
          <p:nvPr/>
        </p:nvGraphicFramePr>
        <p:xfrm>
          <a:off x="1644650" y="2420938"/>
          <a:ext cx="638175" cy="661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96" name="方程式" r:id="rId10" imgW="380880" imgH="393480" progId="Equation.3">
                  <p:embed/>
                </p:oleObj>
              </mc:Choice>
              <mc:Fallback>
                <p:oleObj name="方程式" r:id="rId10" imgW="38088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4650" y="2420938"/>
                        <a:ext cx="638175" cy="661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006" name="Object 6"/>
          <p:cNvGraphicFramePr>
            <a:graphicFrameLocks noChangeAspect="1"/>
          </p:cNvGraphicFramePr>
          <p:nvPr/>
        </p:nvGraphicFramePr>
        <p:xfrm>
          <a:off x="4549775" y="2420938"/>
          <a:ext cx="622300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97" name="方程式" r:id="rId12" imgW="380880" imgH="393480" progId="Equation.3">
                  <p:embed/>
                </p:oleObj>
              </mc:Choice>
              <mc:Fallback>
                <p:oleObj name="方程式" r:id="rId12" imgW="380880" imgH="393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9775" y="2420938"/>
                        <a:ext cx="622300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007" name="Object 7"/>
          <p:cNvGraphicFramePr>
            <a:graphicFrameLocks noChangeAspect="1"/>
          </p:cNvGraphicFramePr>
          <p:nvPr/>
        </p:nvGraphicFramePr>
        <p:xfrm>
          <a:off x="2940050" y="2420938"/>
          <a:ext cx="61277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98" name="方程式" r:id="rId14" imgW="380880" imgH="393480" progId="Equation.3">
                  <p:embed/>
                </p:oleObj>
              </mc:Choice>
              <mc:Fallback>
                <p:oleObj name="方程式" r:id="rId14" imgW="380880" imgH="393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0050" y="2420938"/>
                        <a:ext cx="612775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008" name="Object 8"/>
          <p:cNvGraphicFramePr>
            <a:graphicFrameLocks noChangeAspect="1"/>
          </p:cNvGraphicFramePr>
          <p:nvPr/>
        </p:nvGraphicFramePr>
        <p:xfrm>
          <a:off x="5889625" y="2420938"/>
          <a:ext cx="619125" cy="64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99" name="方程式" r:id="rId16" imgW="380880" imgH="393480" progId="Equation.3">
                  <p:embed/>
                </p:oleObj>
              </mc:Choice>
              <mc:Fallback>
                <p:oleObj name="方程式" r:id="rId16" imgW="380880" imgH="3934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9625" y="2420938"/>
                        <a:ext cx="619125" cy="642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015" name="Object 15"/>
          <p:cNvGraphicFramePr>
            <a:graphicFrameLocks noChangeAspect="1"/>
          </p:cNvGraphicFramePr>
          <p:nvPr/>
        </p:nvGraphicFramePr>
        <p:xfrm>
          <a:off x="5357813" y="3500438"/>
          <a:ext cx="750887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100" name="方程式" r:id="rId18" imgW="457200" imgH="393480" progId="Equation.3">
                  <p:embed/>
                </p:oleObj>
              </mc:Choice>
              <mc:Fallback>
                <p:oleObj name="方程式" r:id="rId18" imgW="457200" imgH="39348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7813" y="3500438"/>
                        <a:ext cx="750887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016" name="Object 16"/>
          <p:cNvGraphicFramePr>
            <a:graphicFrameLocks noChangeAspect="1"/>
          </p:cNvGraphicFramePr>
          <p:nvPr/>
        </p:nvGraphicFramePr>
        <p:xfrm>
          <a:off x="6396038" y="3500438"/>
          <a:ext cx="720725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101" name="方程式" r:id="rId20" imgW="457200" imgH="393480" progId="Equation.3">
                  <p:embed/>
                </p:oleObj>
              </mc:Choice>
              <mc:Fallback>
                <p:oleObj name="方程式" r:id="rId20" imgW="457200" imgH="39348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6038" y="3500438"/>
                        <a:ext cx="720725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8024" name="Text Box 24"/>
          <p:cNvSpPr txBox="1">
            <a:spLocks noChangeArrowheads="1"/>
          </p:cNvSpPr>
          <p:nvPr/>
        </p:nvSpPr>
        <p:spPr bwMode="auto">
          <a:xfrm>
            <a:off x="6972300" y="515778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/>
              <a:t>1</a:t>
            </a:r>
          </a:p>
        </p:txBody>
      </p:sp>
      <p:cxnSp>
        <p:nvCxnSpPr>
          <p:cNvPr id="128025" name="AutoShape 25"/>
          <p:cNvCxnSpPr>
            <a:cxnSpLocks noChangeShapeType="1"/>
            <a:stCxn id="0" idx="2"/>
            <a:endCxn id="0" idx="0"/>
          </p:cNvCxnSpPr>
          <p:nvPr/>
        </p:nvCxnSpPr>
        <p:spPr bwMode="auto">
          <a:xfrm flipH="1">
            <a:off x="2667000" y="981075"/>
            <a:ext cx="1444625" cy="2873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026" name="AutoShape 26"/>
          <p:cNvCxnSpPr>
            <a:cxnSpLocks noChangeShapeType="1"/>
            <a:stCxn id="0" idx="2"/>
            <a:endCxn id="0" idx="0"/>
          </p:cNvCxnSpPr>
          <p:nvPr/>
        </p:nvCxnSpPr>
        <p:spPr bwMode="auto">
          <a:xfrm>
            <a:off x="4111625" y="981075"/>
            <a:ext cx="1338263" cy="2873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027" name="AutoShape 27"/>
          <p:cNvCxnSpPr>
            <a:cxnSpLocks noChangeShapeType="1"/>
            <a:stCxn id="0" idx="2"/>
            <a:endCxn id="0" idx="0"/>
          </p:cNvCxnSpPr>
          <p:nvPr/>
        </p:nvCxnSpPr>
        <p:spPr bwMode="auto">
          <a:xfrm flipH="1">
            <a:off x="1963738" y="2128838"/>
            <a:ext cx="703262" cy="292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028" name="AutoShape 28"/>
          <p:cNvCxnSpPr>
            <a:cxnSpLocks noChangeShapeType="1"/>
            <a:stCxn id="0" idx="2"/>
            <a:endCxn id="0" idx="0"/>
          </p:cNvCxnSpPr>
          <p:nvPr/>
        </p:nvCxnSpPr>
        <p:spPr bwMode="auto">
          <a:xfrm>
            <a:off x="2667000" y="2128838"/>
            <a:ext cx="579438" cy="292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029" name="AutoShape 29"/>
          <p:cNvCxnSpPr>
            <a:cxnSpLocks noChangeShapeType="1"/>
            <a:stCxn id="0" idx="2"/>
            <a:endCxn id="0" idx="0"/>
          </p:cNvCxnSpPr>
          <p:nvPr/>
        </p:nvCxnSpPr>
        <p:spPr bwMode="auto">
          <a:xfrm flipH="1">
            <a:off x="4860925" y="2055813"/>
            <a:ext cx="588963" cy="365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030" name="AutoShape 30"/>
          <p:cNvCxnSpPr>
            <a:cxnSpLocks noChangeShapeType="1"/>
            <a:stCxn id="0" idx="2"/>
            <a:endCxn id="0" idx="0"/>
          </p:cNvCxnSpPr>
          <p:nvPr/>
        </p:nvCxnSpPr>
        <p:spPr bwMode="auto">
          <a:xfrm>
            <a:off x="5449888" y="2055813"/>
            <a:ext cx="749300" cy="365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031" name="AutoShape 31"/>
          <p:cNvCxnSpPr>
            <a:cxnSpLocks noChangeShapeType="1"/>
            <a:stCxn id="0" idx="2"/>
            <a:endCxn id="128050" idx="0"/>
          </p:cNvCxnSpPr>
          <p:nvPr/>
        </p:nvCxnSpPr>
        <p:spPr bwMode="auto">
          <a:xfrm flipH="1">
            <a:off x="1595438" y="3082925"/>
            <a:ext cx="368300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032" name="AutoShape 32"/>
          <p:cNvCxnSpPr>
            <a:cxnSpLocks noChangeShapeType="1"/>
            <a:stCxn id="0" idx="2"/>
          </p:cNvCxnSpPr>
          <p:nvPr/>
        </p:nvCxnSpPr>
        <p:spPr bwMode="auto">
          <a:xfrm>
            <a:off x="1963738" y="3082925"/>
            <a:ext cx="32861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033" name="AutoShape 33"/>
          <p:cNvCxnSpPr>
            <a:cxnSpLocks noChangeShapeType="1"/>
            <a:stCxn id="0" idx="2"/>
          </p:cNvCxnSpPr>
          <p:nvPr/>
        </p:nvCxnSpPr>
        <p:spPr bwMode="auto">
          <a:xfrm flipH="1">
            <a:off x="2940050" y="3068638"/>
            <a:ext cx="306388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034" name="AutoShape 34"/>
          <p:cNvCxnSpPr>
            <a:cxnSpLocks noChangeShapeType="1"/>
            <a:stCxn id="0" idx="2"/>
          </p:cNvCxnSpPr>
          <p:nvPr/>
        </p:nvCxnSpPr>
        <p:spPr bwMode="auto">
          <a:xfrm>
            <a:off x="3246438" y="3068638"/>
            <a:ext cx="341312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035" name="AutoShape 35"/>
          <p:cNvCxnSpPr>
            <a:cxnSpLocks noChangeShapeType="1"/>
            <a:stCxn id="0" idx="2"/>
          </p:cNvCxnSpPr>
          <p:nvPr/>
        </p:nvCxnSpPr>
        <p:spPr bwMode="auto">
          <a:xfrm flipH="1">
            <a:off x="4595813" y="3065463"/>
            <a:ext cx="265112" cy="5080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036" name="AutoShape 36"/>
          <p:cNvCxnSpPr>
            <a:cxnSpLocks noChangeShapeType="1"/>
            <a:stCxn id="0" idx="2"/>
          </p:cNvCxnSpPr>
          <p:nvPr/>
        </p:nvCxnSpPr>
        <p:spPr bwMode="auto">
          <a:xfrm>
            <a:off x="4860925" y="3065463"/>
            <a:ext cx="239713" cy="363537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037" name="AutoShape 37"/>
          <p:cNvCxnSpPr>
            <a:cxnSpLocks noChangeShapeType="1"/>
            <a:stCxn id="0" idx="2"/>
            <a:endCxn id="0" idx="0"/>
          </p:cNvCxnSpPr>
          <p:nvPr/>
        </p:nvCxnSpPr>
        <p:spPr bwMode="auto">
          <a:xfrm flipH="1">
            <a:off x="5734050" y="3063875"/>
            <a:ext cx="465138" cy="4365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038" name="AutoShape 38"/>
          <p:cNvCxnSpPr>
            <a:cxnSpLocks noChangeShapeType="1"/>
            <a:stCxn id="0" idx="2"/>
            <a:endCxn id="0" idx="0"/>
          </p:cNvCxnSpPr>
          <p:nvPr/>
        </p:nvCxnSpPr>
        <p:spPr bwMode="auto">
          <a:xfrm>
            <a:off x="6199188" y="3063875"/>
            <a:ext cx="557212" cy="4365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8039" name="Text Box 39"/>
          <p:cNvSpPr txBox="1">
            <a:spLocks noChangeArrowheads="1"/>
          </p:cNvSpPr>
          <p:nvPr/>
        </p:nvSpPr>
        <p:spPr bwMode="auto">
          <a:xfrm>
            <a:off x="7885113" y="5105400"/>
            <a:ext cx="503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i="1">
                <a:cs typeface="Times New Roman" pitchFamily="18" charset="0"/>
              </a:rPr>
              <a:t>≤</a:t>
            </a:r>
            <a:r>
              <a:rPr lang="en-US" altLang="zh-TW" sz="2400" i="1"/>
              <a:t>n</a:t>
            </a:r>
          </a:p>
        </p:txBody>
      </p:sp>
      <p:sp>
        <p:nvSpPr>
          <p:cNvPr id="128040" name="Text Box 40"/>
          <p:cNvSpPr txBox="1">
            <a:spLocks noChangeArrowheads="1"/>
          </p:cNvSpPr>
          <p:nvPr/>
        </p:nvSpPr>
        <p:spPr bwMode="auto">
          <a:xfrm>
            <a:off x="7956550" y="371633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i="1"/>
              <a:t>n</a:t>
            </a:r>
          </a:p>
        </p:txBody>
      </p:sp>
      <p:sp>
        <p:nvSpPr>
          <p:cNvPr id="128041" name="Text Box 41"/>
          <p:cNvSpPr txBox="1">
            <a:spLocks noChangeArrowheads="1"/>
          </p:cNvSpPr>
          <p:nvPr/>
        </p:nvSpPr>
        <p:spPr bwMode="auto">
          <a:xfrm>
            <a:off x="7956550" y="24923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i="1"/>
              <a:t>n</a:t>
            </a:r>
          </a:p>
        </p:txBody>
      </p:sp>
      <p:sp>
        <p:nvSpPr>
          <p:cNvPr id="128042" name="Text Box 42"/>
          <p:cNvSpPr txBox="1">
            <a:spLocks noChangeArrowheads="1"/>
          </p:cNvSpPr>
          <p:nvPr/>
        </p:nvSpPr>
        <p:spPr bwMode="auto">
          <a:xfrm>
            <a:off x="7956550" y="14128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i="1"/>
              <a:t>n</a:t>
            </a:r>
          </a:p>
        </p:txBody>
      </p:sp>
      <p:sp>
        <p:nvSpPr>
          <p:cNvPr id="128043" name="Text Box 43"/>
          <p:cNvSpPr txBox="1">
            <a:spLocks noChangeArrowheads="1"/>
          </p:cNvSpPr>
          <p:nvPr/>
        </p:nvSpPr>
        <p:spPr bwMode="auto">
          <a:xfrm>
            <a:off x="7956550" y="47625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i="1"/>
              <a:t>n</a:t>
            </a:r>
          </a:p>
        </p:txBody>
      </p:sp>
      <p:sp>
        <p:nvSpPr>
          <p:cNvPr id="128044" name="Text Box 44"/>
          <p:cNvSpPr txBox="1">
            <a:spLocks noChangeArrowheads="1"/>
          </p:cNvSpPr>
          <p:nvPr/>
        </p:nvSpPr>
        <p:spPr bwMode="auto">
          <a:xfrm>
            <a:off x="7885113" y="4149725"/>
            <a:ext cx="549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r>
              <a:rPr lang="en-US" altLang="zh-TW" sz="2400"/>
              <a:t>…</a:t>
            </a:r>
          </a:p>
        </p:txBody>
      </p:sp>
      <p:sp>
        <p:nvSpPr>
          <p:cNvPr id="128045" name="Line 45"/>
          <p:cNvSpPr>
            <a:spLocks noChangeShapeType="1"/>
          </p:cNvSpPr>
          <p:nvPr/>
        </p:nvSpPr>
        <p:spPr bwMode="auto">
          <a:xfrm>
            <a:off x="7235825" y="5734050"/>
            <a:ext cx="1439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8046" name="Text Box 46"/>
          <p:cNvSpPr txBox="1">
            <a:spLocks noChangeArrowheads="1"/>
          </p:cNvSpPr>
          <p:nvPr/>
        </p:nvSpPr>
        <p:spPr bwMode="auto">
          <a:xfrm>
            <a:off x="6732588" y="5805488"/>
            <a:ext cx="2111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/>
              <a:t>Total:</a:t>
            </a:r>
            <a:r>
              <a:rPr lang="el-GR" altLang="zh-TW" sz="2400">
                <a:cs typeface="Times New Roman" pitchFamily="18" charset="0"/>
              </a:rPr>
              <a:t>Θ</a:t>
            </a:r>
            <a:r>
              <a:rPr lang="en-US" altLang="zh-TW" sz="2400">
                <a:cs typeface="Times New Roman" pitchFamily="18" charset="0"/>
              </a:rPr>
              <a:t>(</a:t>
            </a:r>
            <a:r>
              <a:rPr lang="en-US" altLang="zh-TW" sz="2400" i="1">
                <a:cs typeface="Times New Roman" pitchFamily="18" charset="0"/>
              </a:rPr>
              <a:t>n </a:t>
            </a:r>
            <a:r>
              <a:rPr lang="en-US" altLang="zh-TW" sz="2400">
                <a:cs typeface="Times New Roman" pitchFamily="18" charset="0"/>
              </a:rPr>
              <a:t>lg </a:t>
            </a:r>
            <a:r>
              <a:rPr lang="en-US" altLang="zh-TW" sz="2400" i="1">
                <a:cs typeface="Times New Roman" pitchFamily="18" charset="0"/>
              </a:rPr>
              <a:t>n</a:t>
            </a:r>
            <a:r>
              <a:rPr lang="en-US" altLang="zh-TW" sz="2400">
                <a:cs typeface="Times New Roman" pitchFamily="18" charset="0"/>
              </a:rPr>
              <a:t>)</a:t>
            </a:r>
            <a:endParaRPr lang="el-GR" altLang="zh-TW" sz="2400">
              <a:cs typeface="Times New Roman" pitchFamily="18" charset="0"/>
            </a:endParaRPr>
          </a:p>
        </p:txBody>
      </p:sp>
      <p:sp>
        <p:nvSpPr>
          <p:cNvPr id="128048" name="Line 48"/>
          <p:cNvSpPr>
            <a:spLocks noChangeShapeType="1"/>
          </p:cNvSpPr>
          <p:nvPr/>
        </p:nvSpPr>
        <p:spPr bwMode="auto">
          <a:xfrm flipV="1">
            <a:off x="468313" y="836613"/>
            <a:ext cx="0" cy="1800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8049" name="Line 49"/>
          <p:cNvSpPr>
            <a:spLocks noChangeShapeType="1"/>
          </p:cNvSpPr>
          <p:nvPr/>
        </p:nvSpPr>
        <p:spPr bwMode="auto">
          <a:xfrm>
            <a:off x="539750" y="3357563"/>
            <a:ext cx="0" cy="20875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8050" name="Text Box 50"/>
          <p:cNvSpPr txBox="1">
            <a:spLocks noChangeArrowheads="1"/>
          </p:cNvSpPr>
          <p:nvPr/>
        </p:nvSpPr>
        <p:spPr bwMode="auto">
          <a:xfrm>
            <a:off x="1427163" y="350043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/>
              <a:t>1</a:t>
            </a:r>
          </a:p>
        </p:txBody>
      </p:sp>
      <p:sp>
        <p:nvSpPr>
          <p:cNvPr id="128051" name="Line 51"/>
          <p:cNvSpPr>
            <a:spLocks noChangeShapeType="1"/>
          </p:cNvSpPr>
          <p:nvPr/>
        </p:nvSpPr>
        <p:spPr bwMode="auto">
          <a:xfrm>
            <a:off x="6827838" y="4292600"/>
            <a:ext cx="288925" cy="792163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8052" name="Text Box 52"/>
          <p:cNvSpPr txBox="1">
            <a:spLocks noChangeArrowheads="1"/>
          </p:cNvSpPr>
          <p:nvPr/>
        </p:nvSpPr>
        <p:spPr bwMode="auto">
          <a:xfrm>
            <a:off x="7885113" y="4724400"/>
            <a:ext cx="503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i="1">
                <a:cs typeface="Times New Roman" pitchFamily="18" charset="0"/>
              </a:rPr>
              <a:t>≤</a:t>
            </a:r>
            <a:r>
              <a:rPr lang="en-US" altLang="zh-TW" sz="2400" i="1"/>
              <a:t>n</a:t>
            </a:r>
          </a:p>
        </p:txBody>
      </p:sp>
      <p:sp>
        <p:nvSpPr>
          <p:cNvPr id="128053" name="Line 53"/>
          <p:cNvSpPr>
            <a:spLocks noChangeShapeType="1"/>
          </p:cNvSpPr>
          <p:nvPr/>
        </p:nvSpPr>
        <p:spPr bwMode="auto">
          <a:xfrm>
            <a:off x="5219700" y="765175"/>
            <a:ext cx="25209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8054" name="Line 54"/>
          <p:cNvSpPr>
            <a:spLocks noChangeShapeType="1"/>
          </p:cNvSpPr>
          <p:nvPr/>
        </p:nvSpPr>
        <p:spPr bwMode="auto">
          <a:xfrm>
            <a:off x="6157913" y="1628775"/>
            <a:ext cx="15827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8055" name="Line 55"/>
          <p:cNvSpPr>
            <a:spLocks noChangeShapeType="1"/>
          </p:cNvSpPr>
          <p:nvPr/>
        </p:nvSpPr>
        <p:spPr bwMode="auto">
          <a:xfrm>
            <a:off x="6877050" y="2708275"/>
            <a:ext cx="9350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8056" name="Line 56"/>
          <p:cNvSpPr>
            <a:spLocks noChangeShapeType="1"/>
          </p:cNvSpPr>
          <p:nvPr/>
        </p:nvSpPr>
        <p:spPr bwMode="auto">
          <a:xfrm>
            <a:off x="7019925" y="3933825"/>
            <a:ext cx="86518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8057" name="Line 57"/>
          <p:cNvSpPr>
            <a:spLocks noChangeShapeType="1"/>
          </p:cNvSpPr>
          <p:nvPr/>
        </p:nvSpPr>
        <p:spPr bwMode="auto">
          <a:xfrm>
            <a:off x="7308850" y="5373688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graphicFrame>
        <p:nvGraphicFramePr>
          <p:cNvPr id="128058" name="Object 58"/>
          <p:cNvGraphicFramePr>
            <a:graphicFrameLocks noGrp="1" noChangeAspect="1"/>
          </p:cNvGraphicFramePr>
          <p:nvPr>
            <p:ph sz="half" idx="1"/>
          </p:nvPr>
        </p:nvGraphicFramePr>
        <p:xfrm>
          <a:off x="0" y="2708275"/>
          <a:ext cx="1116013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102" name="方程式" r:id="rId22" imgW="520560" imgH="241200" progId="Equation.3">
                  <p:embed/>
                </p:oleObj>
              </mc:Choice>
              <mc:Fallback>
                <p:oleObj name="方程式" r:id="rId22" imgW="520560" imgH="241200" progId="Equation.3">
                  <p:embed/>
                  <p:pic>
                    <p:nvPicPr>
                      <p:cNvPr id="0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708275"/>
                        <a:ext cx="1116013" cy="51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066" name="Object 66"/>
          <p:cNvGraphicFramePr>
            <a:graphicFrameLocks noGrp="1" noChangeAspect="1"/>
          </p:cNvGraphicFramePr>
          <p:nvPr>
            <p:ph sz="half" idx="2"/>
          </p:nvPr>
        </p:nvGraphicFramePr>
        <p:xfrm>
          <a:off x="858838" y="1590675"/>
          <a:ext cx="800100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103" name="方程式" r:id="rId24" imgW="444240" imgH="228600" progId="Equation.3">
                  <p:embed/>
                </p:oleObj>
              </mc:Choice>
              <mc:Fallback>
                <p:oleObj name="方程式" r:id="rId24" imgW="444240" imgH="228600" progId="Equation.3">
                  <p:embed/>
                  <p:pic>
                    <p:nvPicPr>
                      <p:cNvPr id="0" name="Object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8838" y="1590675"/>
                        <a:ext cx="800100" cy="411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8069" name="Line 69"/>
          <p:cNvSpPr>
            <a:spLocks noChangeShapeType="1"/>
          </p:cNvSpPr>
          <p:nvPr/>
        </p:nvSpPr>
        <p:spPr bwMode="auto">
          <a:xfrm flipV="1">
            <a:off x="1258888" y="836613"/>
            <a:ext cx="0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8070" name="Line 70"/>
          <p:cNvSpPr>
            <a:spLocks noChangeShapeType="1"/>
          </p:cNvSpPr>
          <p:nvPr/>
        </p:nvSpPr>
        <p:spPr bwMode="auto">
          <a:xfrm>
            <a:off x="1258888" y="2133600"/>
            <a:ext cx="0" cy="1655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Quicksort</a:t>
            </a:r>
          </a:p>
        </p:txBody>
      </p:sp>
      <p:sp>
        <p:nvSpPr>
          <p:cNvPr id="1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74E74-E568-4B91-B3F8-C0B7D8C61CC0}" type="slidenum">
              <a:rPr lang="en-US" altLang="zh-TW"/>
              <a:pPr/>
              <a:t>16</a:t>
            </a:fld>
            <a:endParaRPr lang="en-US" altLang="zh-TW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620713"/>
            <a:ext cx="8353425" cy="5472112"/>
          </a:xfrm>
        </p:spPr>
        <p:txBody>
          <a:bodyPr/>
          <a:lstStyle/>
          <a:p>
            <a:pPr marL="360363" indent="-360363"/>
            <a:r>
              <a:rPr lang="zh-TW" altLang="en-US" sz="2800"/>
              <a:t>其他分析</a:t>
            </a:r>
          </a:p>
          <a:p>
            <a:pPr marL="360363" indent="-360363">
              <a:buFontTx/>
              <a:buNone/>
            </a:pPr>
            <a:endParaRPr lang="zh-TW" altLang="en-US" sz="1400"/>
          </a:p>
          <a:p>
            <a:pPr marL="360363" indent="-360363">
              <a:buFontTx/>
              <a:buNone/>
            </a:pPr>
            <a:r>
              <a:rPr lang="zh-TW" altLang="en-US" sz="2800"/>
              <a:t>	</a:t>
            </a:r>
            <a:r>
              <a:rPr lang="en-US" altLang="zh-TW" sz="2800" i="1"/>
              <a:t>E</a:t>
            </a:r>
            <a:r>
              <a:rPr lang="en-US" altLang="zh-TW" sz="2800"/>
              <a:t>(</a:t>
            </a:r>
            <a:r>
              <a:rPr lang="en-US" altLang="zh-TW" sz="2800" i="1"/>
              <a:t>n</a:t>
            </a:r>
            <a:r>
              <a:rPr lang="en-US" altLang="zh-TW" sz="2800"/>
              <a:t>) =</a:t>
            </a:r>
          </a:p>
          <a:p>
            <a:pPr marL="360363" indent="-360363">
              <a:buFontTx/>
              <a:buNone/>
            </a:pPr>
            <a:endParaRPr lang="en-US" altLang="zh-TW" sz="1600"/>
          </a:p>
          <a:p>
            <a:pPr marL="360363" indent="-360363">
              <a:buFontTx/>
              <a:buNone/>
            </a:pPr>
            <a:r>
              <a:rPr lang="en-US" altLang="zh-TW" sz="2800"/>
              <a:t>		  = </a:t>
            </a:r>
          </a:p>
          <a:p>
            <a:pPr marL="360363" indent="-360363">
              <a:buFontTx/>
              <a:buNone/>
            </a:pPr>
            <a:r>
              <a:rPr lang="en-US" altLang="zh-TW" sz="2800"/>
              <a:t>	</a:t>
            </a:r>
            <a:r>
              <a:rPr lang="zh-TW" altLang="en-US" sz="2800"/>
              <a:t>為了簡單起見，假設</a:t>
            </a:r>
          </a:p>
          <a:p>
            <a:pPr marL="360363" indent="-360363">
              <a:buFontTx/>
              <a:buNone/>
            </a:pPr>
            <a:endParaRPr lang="zh-TW" altLang="en-US" sz="800"/>
          </a:p>
          <a:p>
            <a:pPr marL="360363" indent="-360363">
              <a:buFontTx/>
              <a:buNone/>
            </a:pPr>
            <a:r>
              <a:rPr lang="zh-TW" altLang="en-US" sz="2800"/>
              <a:t>	</a:t>
            </a:r>
            <a:r>
              <a:rPr lang="en-US" altLang="zh-TW" sz="2800" i="1"/>
              <a:t>E</a:t>
            </a:r>
            <a:r>
              <a:rPr lang="en-US" altLang="zh-TW" sz="2800"/>
              <a:t>(</a:t>
            </a:r>
            <a:r>
              <a:rPr lang="en-US" altLang="zh-TW" sz="2800" i="1"/>
              <a:t>n</a:t>
            </a:r>
            <a:r>
              <a:rPr lang="en-US" altLang="zh-TW" sz="2800"/>
              <a:t>) =</a:t>
            </a:r>
            <a:r>
              <a:rPr lang="en-US" altLang="zh-TW"/>
              <a:t> </a:t>
            </a:r>
          </a:p>
          <a:p>
            <a:pPr marL="360363" indent="-360363">
              <a:buFontTx/>
              <a:buNone/>
            </a:pPr>
            <a:endParaRPr lang="en-US" altLang="zh-TW" sz="1400">
              <a:sym typeface="Symbol" pitchFamily="18" charset="2"/>
            </a:endParaRPr>
          </a:p>
          <a:p>
            <a:pPr marL="360363" indent="-360363">
              <a:buFont typeface="Symbol" pitchFamily="18" charset="2"/>
              <a:buChar char="Þ"/>
            </a:pPr>
            <a:r>
              <a:rPr lang="en-US" altLang="zh-TW" sz="2800" i="1"/>
              <a:t>nE</a:t>
            </a:r>
            <a:r>
              <a:rPr lang="en-US" altLang="zh-TW" sz="2800"/>
              <a:t>(</a:t>
            </a:r>
            <a:r>
              <a:rPr lang="en-US" altLang="zh-TW" sz="2800" i="1"/>
              <a:t>n</a:t>
            </a:r>
            <a:r>
              <a:rPr lang="en-US" altLang="zh-TW" sz="2800"/>
              <a:t>) =						------(1)</a:t>
            </a:r>
          </a:p>
          <a:p>
            <a:pPr marL="360363" indent="-360363">
              <a:buFont typeface="Symbol" pitchFamily="18" charset="2"/>
              <a:buChar char="Þ"/>
            </a:pPr>
            <a:endParaRPr lang="en-US" altLang="zh-TW" sz="1400"/>
          </a:p>
          <a:p>
            <a:pPr marL="360363" indent="-360363">
              <a:buFont typeface="Symbol" pitchFamily="18" charset="2"/>
              <a:buChar char="Þ"/>
            </a:pPr>
            <a:r>
              <a:rPr lang="en-US" altLang="zh-TW" sz="2800"/>
              <a:t>(</a:t>
            </a:r>
            <a:r>
              <a:rPr lang="en-US" altLang="zh-TW" sz="2800" i="1"/>
              <a:t>n</a:t>
            </a:r>
            <a:r>
              <a:rPr lang="en-US" altLang="zh-TW" sz="2800"/>
              <a:t>-1)</a:t>
            </a:r>
            <a:r>
              <a:rPr lang="en-US" altLang="zh-TW" sz="2800" i="1"/>
              <a:t>E</a:t>
            </a:r>
            <a:r>
              <a:rPr lang="en-US" altLang="zh-TW" sz="2800"/>
              <a:t>(</a:t>
            </a:r>
            <a:r>
              <a:rPr lang="en-US" altLang="zh-TW" sz="2800" i="1"/>
              <a:t>n-1</a:t>
            </a:r>
            <a:r>
              <a:rPr lang="en-US" altLang="zh-TW" sz="2800"/>
              <a:t>) = 					------(2)</a:t>
            </a: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graphicFrame>
        <p:nvGraphicFramePr>
          <p:cNvPr id="30725" name="Object 5"/>
          <p:cNvGraphicFramePr>
            <a:graphicFrameLocks noChangeAspect="1"/>
          </p:cNvGraphicFramePr>
          <p:nvPr/>
        </p:nvGraphicFramePr>
        <p:xfrm>
          <a:off x="1908175" y="1268413"/>
          <a:ext cx="4289425" cy="915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9" name="方程式" r:id="rId4" imgW="2082600" imgH="444240" progId="Equation.3">
                  <p:embed/>
                </p:oleObj>
              </mc:Choice>
              <mc:Fallback>
                <p:oleObj name="方程式" r:id="rId4" imgW="2082600" imgH="4442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1268413"/>
                        <a:ext cx="4289425" cy="915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2976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graphicFrame>
        <p:nvGraphicFramePr>
          <p:cNvPr id="30727" name="Object 7"/>
          <p:cNvGraphicFramePr>
            <a:graphicFrameLocks noChangeAspect="1"/>
          </p:cNvGraphicFramePr>
          <p:nvPr/>
        </p:nvGraphicFramePr>
        <p:xfrm>
          <a:off x="1908175" y="2079625"/>
          <a:ext cx="2303463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0" name="方程式" r:id="rId6" imgW="1143000" imgH="431640" progId="Equation.3">
                  <p:embed/>
                </p:oleObj>
              </mc:Choice>
              <mc:Fallback>
                <p:oleObj name="方程式" r:id="rId6" imgW="1143000" imgH="4316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2079625"/>
                        <a:ext cx="2303463" cy="844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0" y="2976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graphicFrame>
        <p:nvGraphicFramePr>
          <p:cNvPr id="30729" name="Object 9"/>
          <p:cNvGraphicFramePr>
            <a:graphicFrameLocks noChangeAspect="1"/>
          </p:cNvGraphicFramePr>
          <p:nvPr/>
        </p:nvGraphicFramePr>
        <p:xfrm>
          <a:off x="1865313" y="3284538"/>
          <a:ext cx="2635250" cy="915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1" name="方程式" r:id="rId8" imgW="1282680" imgH="431640" progId="Equation.3">
                  <p:embed/>
                </p:oleObj>
              </mc:Choice>
              <mc:Fallback>
                <p:oleObj name="方程式" r:id="rId8" imgW="1282680" imgH="4316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5313" y="3284538"/>
                        <a:ext cx="2635250" cy="915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/>
        </p:nvGraphicFramePr>
        <p:xfrm>
          <a:off x="2052638" y="4076700"/>
          <a:ext cx="2735262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2" name="方程式" r:id="rId10" imgW="1333440" imgH="431640" progId="Equation.3">
                  <p:embed/>
                </p:oleObj>
              </mc:Choice>
              <mc:Fallback>
                <p:oleObj name="方程式" r:id="rId10" imgW="1333440" imgH="4316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2638" y="4076700"/>
                        <a:ext cx="2735262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0" y="2976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graphicFrame>
        <p:nvGraphicFramePr>
          <p:cNvPr id="30733" name="Object 13"/>
          <p:cNvGraphicFramePr>
            <a:graphicFrameLocks noChangeAspect="1"/>
          </p:cNvGraphicFramePr>
          <p:nvPr/>
        </p:nvGraphicFramePr>
        <p:xfrm>
          <a:off x="2843213" y="4941888"/>
          <a:ext cx="3268662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3" name="方程式" r:id="rId12" imgW="1676160" imgH="431640" progId="Equation.3">
                  <p:embed/>
                </p:oleObj>
              </mc:Choice>
              <mc:Fallback>
                <p:oleObj name="方程式" r:id="rId12" imgW="1676160" imgH="43164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4941888"/>
                        <a:ext cx="3268662" cy="844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6" name="Text Box 16"/>
          <p:cNvSpPr txBox="1">
            <a:spLocks noChangeArrowheads="1"/>
          </p:cNvSpPr>
          <p:nvPr/>
        </p:nvSpPr>
        <p:spPr bwMode="auto">
          <a:xfrm>
            <a:off x="4284663" y="5805488"/>
            <a:ext cx="3816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/>
              <a:t>(</a:t>
            </a:r>
            <a:r>
              <a:rPr lang="zh-TW" altLang="en-US" sz="2400"/>
              <a:t>用 </a:t>
            </a:r>
            <a:r>
              <a:rPr lang="en-US" altLang="zh-TW" sz="2400" i="1"/>
              <a:t>n</a:t>
            </a:r>
            <a:r>
              <a:rPr lang="en-US" altLang="zh-TW" sz="2400"/>
              <a:t>-1 </a:t>
            </a:r>
            <a:r>
              <a:rPr lang="zh-TW" altLang="en-US" sz="2400"/>
              <a:t>替換掉 </a:t>
            </a:r>
            <a:r>
              <a:rPr lang="en-US" altLang="zh-TW" sz="2400"/>
              <a:t>(1) </a:t>
            </a:r>
            <a:r>
              <a:rPr lang="zh-TW" altLang="en-US" sz="2400"/>
              <a:t>裡面的 </a:t>
            </a:r>
            <a:r>
              <a:rPr lang="en-US" altLang="zh-TW" sz="2400" i="1"/>
              <a:t>n</a:t>
            </a:r>
            <a:r>
              <a:rPr lang="en-US" altLang="zh-TW" sz="2400"/>
              <a:t>)</a:t>
            </a:r>
            <a:endParaRPr lang="en-US" altLang="zh-TW" sz="2400" i="1"/>
          </a:p>
        </p:txBody>
      </p:sp>
      <p:sp>
        <p:nvSpPr>
          <p:cNvPr id="30738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Quicksort</a:t>
            </a:r>
          </a:p>
        </p:txBody>
      </p:sp>
      <p:sp>
        <p:nvSpPr>
          <p:cNvPr id="23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31AF0-A496-4051-84AC-0546EBD4163F}" type="slidenum">
              <a:rPr lang="en-US" altLang="zh-TW"/>
              <a:pPr/>
              <a:t>17</a:t>
            </a:fld>
            <a:endParaRPr lang="en-US" altLang="zh-TW"/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620713"/>
            <a:ext cx="8353425" cy="5473700"/>
          </a:xfrm>
        </p:spPr>
        <p:txBody>
          <a:bodyPr/>
          <a:lstStyle/>
          <a:p>
            <a:pPr marL="360363" indent="-360363">
              <a:lnSpc>
                <a:spcPct val="90000"/>
              </a:lnSpc>
              <a:buFontTx/>
              <a:buNone/>
            </a:pPr>
            <a:r>
              <a:rPr lang="en-US" altLang="zh-TW" sz="2800"/>
              <a:t>(1)-(2), </a:t>
            </a:r>
            <a:r>
              <a:rPr lang="zh-TW" altLang="en-US" sz="2800"/>
              <a:t>可得</a:t>
            </a:r>
          </a:p>
          <a:p>
            <a:pPr marL="360363" indent="-360363">
              <a:lnSpc>
                <a:spcPct val="90000"/>
              </a:lnSpc>
              <a:buFontTx/>
              <a:buNone/>
            </a:pPr>
            <a:endParaRPr lang="zh-TW" altLang="en-US" sz="800"/>
          </a:p>
          <a:p>
            <a:pPr marL="360363" indent="-360363">
              <a:lnSpc>
                <a:spcPct val="90000"/>
              </a:lnSpc>
              <a:buFontTx/>
              <a:buNone/>
            </a:pPr>
            <a:r>
              <a:rPr lang="zh-TW" altLang="en-US" sz="2800"/>
              <a:t>	</a:t>
            </a:r>
            <a:r>
              <a:rPr lang="en-US" altLang="zh-TW" sz="2800" i="1"/>
              <a:t>nE</a:t>
            </a:r>
            <a:r>
              <a:rPr lang="en-US" altLang="zh-TW" sz="2800"/>
              <a:t>(</a:t>
            </a:r>
            <a:r>
              <a:rPr lang="en-US" altLang="zh-TW" sz="2800" i="1"/>
              <a:t>n</a:t>
            </a:r>
            <a:r>
              <a:rPr lang="en-US" altLang="zh-TW" sz="2800"/>
              <a:t>)  =   </a:t>
            </a:r>
          </a:p>
          <a:p>
            <a:pPr marL="360363" indent="-360363">
              <a:lnSpc>
                <a:spcPct val="90000"/>
              </a:lnSpc>
              <a:buFontTx/>
              <a:buNone/>
            </a:pPr>
            <a:endParaRPr lang="en-US" altLang="zh-TW" sz="1200">
              <a:sym typeface="Symbol" pitchFamily="18" charset="2"/>
            </a:endParaRPr>
          </a:p>
          <a:p>
            <a:pPr marL="360363" indent="-360363">
              <a:lnSpc>
                <a:spcPct val="90000"/>
              </a:lnSpc>
              <a:buFont typeface="Symbol" pitchFamily="18" charset="2"/>
              <a:buChar char="Þ"/>
            </a:pPr>
            <a:r>
              <a:rPr lang="en-US" altLang="zh-TW" sz="2800" i="1"/>
              <a:t>E</a:t>
            </a:r>
            <a:r>
              <a:rPr lang="en-US" altLang="zh-TW" sz="2800"/>
              <a:t>(</a:t>
            </a:r>
            <a:r>
              <a:rPr lang="en-US" altLang="zh-TW" sz="2800" i="1"/>
              <a:t>n</a:t>
            </a:r>
            <a:r>
              <a:rPr lang="en-US" altLang="zh-TW" sz="2800"/>
              <a:t>)  =			     (</a:t>
            </a:r>
            <a:r>
              <a:rPr lang="zh-TW" altLang="en-US" sz="2800"/>
              <a:t>套用 </a:t>
            </a:r>
            <a:r>
              <a:rPr lang="en-US" altLang="zh-TW" sz="2800"/>
              <a:t>iteration method)</a:t>
            </a:r>
          </a:p>
          <a:p>
            <a:pPr marL="360363" indent="-360363">
              <a:lnSpc>
                <a:spcPct val="90000"/>
              </a:lnSpc>
              <a:buFont typeface="Symbol" pitchFamily="18" charset="2"/>
              <a:buNone/>
            </a:pPr>
            <a:endParaRPr lang="en-US" altLang="zh-TW" sz="1400"/>
          </a:p>
          <a:p>
            <a:pPr marL="360363" indent="-360363">
              <a:lnSpc>
                <a:spcPct val="90000"/>
              </a:lnSpc>
              <a:buFont typeface="Symbol" pitchFamily="18" charset="2"/>
              <a:buNone/>
            </a:pPr>
            <a:r>
              <a:rPr lang="en-US" altLang="zh-TW" sz="2800"/>
              <a:t>=					 =</a:t>
            </a:r>
          </a:p>
          <a:p>
            <a:pPr marL="360363" indent="-360363">
              <a:lnSpc>
                <a:spcPct val="90000"/>
              </a:lnSpc>
              <a:buFont typeface="Symbol" pitchFamily="18" charset="2"/>
              <a:buNone/>
            </a:pPr>
            <a:endParaRPr lang="en-US" altLang="zh-TW" sz="1400"/>
          </a:p>
          <a:p>
            <a:pPr marL="360363" indent="-360363">
              <a:lnSpc>
                <a:spcPct val="90000"/>
              </a:lnSpc>
              <a:buFont typeface="Symbol" pitchFamily="18" charset="2"/>
              <a:buNone/>
            </a:pPr>
            <a:r>
              <a:rPr lang="en-US" altLang="zh-TW" sz="2800"/>
              <a:t>= 					         = </a:t>
            </a:r>
          </a:p>
          <a:p>
            <a:pPr marL="360363" indent="-360363">
              <a:lnSpc>
                <a:spcPct val="90000"/>
              </a:lnSpc>
              <a:buFont typeface="Symbol" pitchFamily="18" charset="2"/>
              <a:buNone/>
            </a:pPr>
            <a:endParaRPr lang="en-US" altLang="zh-TW" sz="1400"/>
          </a:p>
          <a:p>
            <a:pPr marL="360363" indent="-360363">
              <a:lnSpc>
                <a:spcPct val="90000"/>
              </a:lnSpc>
              <a:buFont typeface="Symbol" pitchFamily="18" charset="2"/>
              <a:buNone/>
            </a:pPr>
            <a:r>
              <a:rPr lang="en-US" altLang="zh-TW" sz="2800"/>
              <a:t>= 						 =  </a:t>
            </a:r>
            <a:r>
              <a:rPr lang="en-US" altLang="zh-TW" sz="2800">
                <a:sym typeface="Symbol" pitchFamily="18" charset="2"/>
              </a:rPr>
              <a:t></a:t>
            </a:r>
            <a:r>
              <a:rPr lang="en-US" altLang="zh-TW" sz="2800"/>
              <a:t>(</a:t>
            </a:r>
            <a:r>
              <a:rPr lang="en-US" altLang="zh-TW" sz="2800" i="1"/>
              <a:t>n</a:t>
            </a:r>
            <a:r>
              <a:rPr lang="en-US" altLang="zh-TW" sz="2800"/>
              <a:t>)+</a:t>
            </a:r>
            <a:r>
              <a:rPr lang="en-US" altLang="zh-TW" sz="2800">
                <a:sym typeface="Symbol" pitchFamily="18" charset="2"/>
              </a:rPr>
              <a:t></a:t>
            </a:r>
            <a:r>
              <a:rPr lang="en-US" altLang="zh-TW" sz="2800"/>
              <a:t>(</a:t>
            </a:r>
            <a:r>
              <a:rPr lang="en-US" altLang="zh-TW" sz="2800" i="1"/>
              <a:t>n</a:t>
            </a:r>
            <a:r>
              <a:rPr lang="en-US" altLang="zh-TW" sz="2800"/>
              <a:t>)</a:t>
            </a:r>
          </a:p>
          <a:p>
            <a:pPr marL="360363" indent="-360363">
              <a:lnSpc>
                <a:spcPct val="90000"/>
              </a:lnSpc>
              <a:buFont typeface="Symbol" pitchFamily="18" charset="2"/>
              <a:buNone/>
            </a:pPr>
            <a:endParaRPr lang="en-US" altLang="zh-TW" sz="1400"/>
          </a:p>
          <a:p>
            <a:pPr marL="360363" indent="-360363">
              <a:lnSpc>
                <a:spcPct val="90000"/>
              </a:lnSpc>
              <a:buFont typeface="Symbol" pitchFamily="18" charset="2"/>
              <a:buNone/>
            </a:pPr>
            <a:r>
              <a:rPr lang="en-US" altLang="zh-TW" sz="2800"/>
              <a:t>= </a:t>
            </a:r>
            <a:r>
              <a:rPr lang="en-US" altLang="zh-TW" sz="2800">
                <a:sym typeface="Symbol" pitchFamily="18" charset="2"/>
              </a:rPr>
              <a:t></a:t>
            </a:r>
            <a:r>
              <a:rPr lang="en-US" altLang="zh-TW" sz="2800"/>
              <a:t>(</a:t>
            </a:r>
            <a:r>
              <a:rPr lang="en-US" altLang="zh-TW" sz="2800" i="1"/>
              <a:t>n</a:t>
            </a:r>
            <a:r>
              <a:rPr lang="en-US" altLang="zh-TW" sz="2800"/>
              <a:t>)+</a:t>
            </a:r>
            <a:r>
              <a:rPr lang="en-US" altLang="zh-TW" sz="2800">
                <a:sym typeface="Symbol" pitchFamily="18" charset="2"/>
              </a:rPr>
              <a:t></a:t>
            </a:r>
            <a:r>
              <a:rPr lang="en-US" altLang="zh-TW" sz="2800"/>
              <a:t>(</a:t>
            </a:r>
            <a:r>
              <a:rPr lang="en-US" altLang="zh-TW" sz="2800" i="1"/>
              <a:t>n</a:t>
            </a:r>
            <a:r>
              <a:rPr lang="en-US" altLang="zh-TW" sz="2800"/>
              <a:t>)</a:t>
            </a:r>
            <a:r>
              <a:rPr lang="en-US" altLang="zh-TW" sz="2800">
                <a:sym typeface="Symbol" pitchFamily="18" charset="2"/>
              </a:rPr>
              <a:t></a:t>
            </a:r>
            <a:r>
              <a:rPr lang="en-US" altLang="zh-TW" sz="2800"/>
              <a:t>(lg </a:t>
            </a:r>
            <a:r>
              <a:rPr lang="en-US" altLang="zh-TW" sz="2800" i="1"/>
              <a:t>n</a:t>
            </a:r>
            <a:r>
              <a:rPr lang="en-US" altLang="zh-TW" sz="2800"/>
              <a:t>)+2 	(</a:t>
            </a:r>
            <a:r>
              <a:rPr lang="zh-TW" altLang="en-US" sz="2800"/>
              <a:t>套用 </a:t>
            </a:r>
            <a:r>
              <a:rPr lang="en-US" altLang="zh-TW" sz="2800"/>
              <a:t>Harmonic Series)</a:t>
            </a:r>
          </a:p>
          <a:p>
            <a:pPr marL="360363" indent="-360363">
              <a:lnSpc>
                <a:spcPct val="90000"/>
              </a:lnSpc>
              <a:buFont typeface="Symbol" pitchFamily="18" charset="2"/>
              <a:buNone/>
            </a:pPr>
            <a:endParaRPr lang="en-US" altLang="zh-TW" sz="1400"/>
          </a:p>
          <a:p>
            <a:pPr marL="360363" indent="-360363">
              <a:lnSpc>
                <a:spcPct val="90000"/>
              </a:lnSpc>
              <a:buFont typeface="Symbol" pitchFamily="18" charset="2"/>
              <a:buNone/>
            </a:pPr>
            <a:r>
              <a:rPr lang="en-US" altLang="zh-TW" sz="2800"/>
              <a:t>= </a:t>
            </a:r>
            <a:r>
              <a:rPr lang="en-US" altLang="zh-TW" sz="2800">
                <a:sym typeface="Symbol" pitchFamily="18" charset="2"/>
              </a:rPr>
              <a:t></a:t>
            </a:r>
            <a:r>
              <a:rPr lang="en-US" altLang="zh-TW" sz="2800"/>
              <a:t>(</a:t>
            </a:r>
            <a:r>
              <a:rPr lang="en-US" altLang="zh-TW" sz="2800" i="1"/>
              <a:t>n</a:t>
            </a:r>
            <a:r>
              <a:rPr lang="en-US" altLang="zh-TW" sz="2800"/>
              <a:t>lg </a:t>
            </a:r>
            <a:r>
              <a:rPr lang="en-US" altLang="zh-TW" sz="2800" i="1"/>
              <a:t>n</a:t>
            </a:r>
            <a:r>
              <a:rPr lang="en-US" altLang="zh-TW" sz="2800"/>
              <a:t>)</a:t>
            </a:r>
          </a:p>
        </p:txBody>
      </p:sp>
      <p:sp>
        <p:nvSpPr>
          <p:cNvPr id="93189" name="Rectangle 5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sp>
        <p:nvSpPr>
          <p:cNvPr id="93191" name="Rectangle 7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sp>
        <p:nvSpPr>
          <p:cNvPr id="9319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sp>
        <p:nvSpPr>
          <p:cNvPr id="93195" name="Rectangle 11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graphicFrame>
        <p:nvGraphicFramePr>
          <p:cNvPr id="93196" name="Object 12"/>
          <p:cNvGraphicFramePr>
            <a:graphicFrameLocks noChangeAspect="1"/>
          </p:cNvGraphicFramePr>
          <p:nvPr/>
        </p:nvGraphicFramePr>
        <p:xfrm>
          <a:off x="2195513" y="1244600"/>
          <a:ext cx="2663825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352" name="方程式" r:id="rId3" imgW="1180800" imgH="203040" progId="Equation.3">
                  <p:embed/>
                </p:oleObj>
              </mc:Choice>
              <mc:Fallback>
                <p:oleObj name="方程式" r:id="rId3" imgW="1180800" imgH="20304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1244600"/>
                        <a:ext cx="2663825" cy="455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19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graphicFrame>
        <p:nvGraphicFramePr>
          <p:cNvPr id="93198" name="Object 14"/>
          <p:cNvGraphicFramePr>
            <a:graphicFrameLocks noChangeAspect="1"/>
          </p:cNvGraphicFramePr>
          <p:nvPr/>
        </p:nvGraphicFramePr>
        <p:xfrm>
          <a:off x="2051050" y="1700213"/>
          <a:ext cx="2159000" cy="817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353" name="方程式" r:id="rId5" imgW="1041120" imgH="393480" progId="Equation.3">
                  <p:embed/>
                </p:oleObj>
              </mc:Choice>
              <mc:Fallback>
                <p:oleObj name="方程式" r:id="rId5" imgW="1041120" imgH="39348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1700213"/>
                        <a:ext cx="2159000" cy="817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201" name="Rectangle 17"/>
          <p:cNvSpPr>
            <a:spLocks noChangeArrowheads="1"/>
          </p:cNvSpPr>
          <p:nvPr/>
        </p:nvSpPr>
        <p:spPr bwMode="auto">
          <a:xfrm>
            <a:off x="0" y="30337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graphicFrame>
        <p:nvGraphicFramePr>
          <p:cNvPr id="93200" name="Object 16"/>
          <p:cNvGraphicFramePr>
            <a:graphicFrameLocks noChangeAspect="1"/>
          </p:cNvGraphicFramePr>
          <p:nvPr/>
        </p:nvGraphicFramePr>
        <p:xfrm>
          <a:off x="828675" y="2420938"/>
          <a:ext cx="3127375" cy="779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354" name="方程式" r:id="rId7" imgW="1739880" imgH="431640" progId="Equation.3">
                  <p:embed/>
                </p:oleObj>
              </mc:Choice>
              <mc:Fallback>
                <p:oleObj name="方程式" r:id="rId7" imgW="1739880" imgH="43164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8675" y="2420938"/>
                        <a:ext cx="3127375" cy="779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203" name="Rectangle 19"/>
          <p:cNvSpPr>
            <a:spLocks noChangeArrowheads="1"/>
          </p:cNvSpPr>
          <p:nvPr/>
        </p:nvSpPr>
        <p:spPr bwMode="auto">
          <a:xfrm>
            <a:off x="0" y="3067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graphicFrame>
        <p:nvGraphicFramePr>
          <p:cNvPr id="93202" name="Object 18"/>
          <p:cNvGraphicFramePr>
            <a:graphicFrameLocks noChangeAspect="1"/>
          </p:cNvGraphicFramePr>
          <p:nvPr/>
        </p:nvGraphicFramePr>
        <p:xfrm>
          <a:off x="4572000" y="2420938"/>
          <a:ext cx="3168650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355" name="方程式" r:id="rId9" imgW="1587240" imgH="393480" progId="Equation.3">
                  <p:embed/>
                </p:oleObj>
              </mc:Choice>
              <mc:Fallback>
                <p:oleObj name="方程式" r:id="rId9" imgW="1587240" imgH="39348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420938"/>
                        <a:ext cx="3168650" cy="785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205" name="Rectangle 21"/>
          <p:cNvSpPr>
            <a:spLocks noChangeArrowheads="1"/>
          </p:cNvSpPr>
          <p:nvPr/>
        </p:nvSpPr>
        <p:spPr bwMode="auto">
          <a:xfrm>
            <a:off x="0" y="3067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graphicFrame>
        <p:nvGraphicFramePr>
          <p:cNvPr id="93204" name="Object 20"/>
          <p:cNvGraphicFramePr>
            <a:graphicFrameLocks noChangeAspect="1"/>
          </p:cNvGraphicFramePr>
          <p:nvPr/>
        </p:nvGraphicFramePr>
        <p:xfrm>
          <a:off x="828675" y="3208338"/>
          <a:ext cx="3905250" cy="725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356" name="方程式" r:id="rId11" imgW="2120760" imgH="393480" progId="Equation.3">
                  <p:embed/>
                </p:oleObj>
              </mc:Choice>
              <mc:Fallback>
                <p:oleObj name="方程式" r:id="rId11" imgW="2120760" imgH="39348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8675" y="3208338"/>
                        <a:ext cx="3905250" cy="725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207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graphicFrame>
        <p:nvGraphicFramePr>
          <p:cNvPr id="93206" name="Object 22"/>
          <p:cNvGraphicFramePr>
            <a:graphicFrameLocks noChangeAspect="1"/>
          </p:cNvGraphicFramePr>
          <p:nvPr/>
        </p:nvGraphicFramePr>
        <p:xfrm>
          <a:off x="5364163" y="3378200"/>
          <a:ext cx="1871662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357" name="方程式" r:id="rId13" imgW="736560" imgH="164880" progId="Equation.3">
                  <p:embed/>
                </p:oleObj>
              </mc:Choice>
              <mc:Fallback>
                <p:oleObj name="方程式" r:id="rId13" imgW="736560" imgH="16488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163" y="3378200"/>
                        <a:ext cx="1871662" cy="411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209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graphicFrame>
        <p:nvGraphicFramePr>
          <p:cNvPr id="93208" name="Object 24"/>
          <p:cNvGraphicFramePr>
            <a:graphicFrameLocks noChangeAspect="1"/>
          </p:cNvGraphicFramePr>
          <p:nvPr/>
        </p:nvGraphicFramePr>
        <p:xfrm>
          <a:off x="827088" y="3933825"/>
          <a:ext cx="4105275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358" name="方程式" r:id="rId15" imgW="2311200" imgH="393480" progId="Equation.3">
                  <p:embed/>
                </p:oleObj>
              </mc:Choice>
              <mc:Fallback>
                <p:oleObj name="方程式" r:id="rId15" imgW="2311200" imgH="39348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3933825"/>
                        <a:ext cx="4105275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211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graphicFrame>
        <p:nvGraphicFramePr>
          <p:cNvPr id="93210" name="Object 26"/>
          <p:cNvGraphicFramePr>
            <a:graphicFrameLocks noChangeAspect="1"/>
          </p:cNvGraphicFramePr>
          <p:nvPr/>
        </p:nvGraphicFramePr>
        <p:xfrm>
          <a:off x="7092950" y="3860800"/>
          <a:ext cx="1008063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359" name="方程式" r:id="rId17" imgW="545760" imgH="431640" progId="Equation.3">
                  <p:embed/>
                </p:oleObj>
              </mc:Choice>
              <mc:Fallback>
                <p:oleObj name="方程式" r:id="rId17" imgW="545760" imgH="43164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3860800"/>
                        <a:ext cx="1008063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Quicksort</a:t>
            </a:r>
          </a:p>
        </p:txBody>
      </p:sp>
      <p:sp>
        <p:nvSpPr>
          <p:cNvPr id="10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5C64E-3FCD-4F90-BAA7-608E6A70ADE6}" type="slidenum">
              <a:rPr lang="en-US" altLang="zh-TW"/>
              <a:pPr/>
              <a:t>18</a:t>
            </a:fld>
            <a:endParaRPr lang="en-US" altLang="zh-TW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620713"/>
            <a:ext cx="8353425" cy="5616575"/>
          </a:xfrm>
        </p:spPr>
        <p:txBody>
          <a:bodyPr/>
          <a:lstStyle/>
          <a:p>
            <a:pPr marL="360363" indent="-360363">
              <a:buFontTx/>
              <a:buNone/>
            </a:pPr>
            <a:r>
              <a:rPr lang="en-US" altLang="zh-TW" b="1"/>
              <a:t>6.3 Randomized version of quicksort</a:t>
            </a:r>
            <a:endParaRPr lang="en-US" altLang="zh-TW"/>
          </a:p>
          <a:p>
            <a:pPr marL="360363" indent="-360363">
              <a:buFontTx/>
              <a:buNone/>
            </a:pPr>
            <a:endParaRPr lang="en-US" altLang="zh-TW" sz="2800" b="1"/>
          </a:p>
          <a:p>
            <a:pPr marL="360363" indent="-360363">
              <a:buFontTx/>
              <a:buNone/>
            </a:pPr>
            <a:r>
              <a:rPr lang="en-US" altLang="zh-TW" sz="2800" b="1"/>
              <a:t>Randomized Algorithm:</a:t>
            </a:r>
            <a:endParaRPr lang="en-US" altLang="zh-TW" sz="2800"/>
          </a:p>
          <a:p>
            <a:pPr marL="360363" indent="-360363">
              <a:buFontTx/>
              <a:buNone/>
            </a:pPr>
            <a:r>
              <a:rPr lang="en-US" altLang="zh-TW" sz="2800"/>
              <a:t>   </a:t>
            </a:r>
            <a:r>
              <a:rPr lang="zh-TW" altLang="en-US" sz="2800"/>
              <a:t>使用</a:t>
            </a:r>
            <a:r>
              <a:rPr lang="zh-TW" altLang="en-US" sz="2800" i="1"/>
              <a:t>亂數產生器</a:t>
            </a:r>
            <a:r>
              <a:rPr lang="zh-TW" altLang="en-US" sz="2800"/>
              <a:t>的演算法</a:t>
            </a:r>
            <a:r>
              <a:rPr lang="zh-TW" altLang="en-US" sz="2400"/>
              <a:t>。</a:t>
            </a:r>
            <a:endParaRPr lang="zh-TW" altLang="en-US" sz="2800" b="1"/>
          </a:p>
          <a:p>
            <a:pPr marL="360363" indent="-360363">
              <a:buFontTx/>
              <a:buNone/>
            </a:pPr>
            <a:r>
              <a:rPr lang="en-US" altLang="zh-TW" sz="2800" b="1"/>
              <a:t>Pseudorandom-number generator:</a:t>
            </a:r>
            <a:endParaRPr lang="en-US" altLang="zh-TW" sz="2800"/>
          </a:p>
          <a:p>
            <a:pPr marL="360363" indent="-360363">
              <a:buFontTx/>
              <a:buNone/>
            </a:pPr>
            <a:r>
              <a:rPr lang="en-US" altLang="zh-TW" sz="2800"/>
              <a:t>   </a:t>
            </a:r>
            <a:r>
              <a:rPr lang="zh-TW" altLang="en-US" sz="2800"/>
              <a:t>一個傳回在統計上看似隨機數字的 </a:t>
            </a:r>
            <a:r>
              <a:rPr lang="en-US" altLang="zh-TW" sz="2800"/>
              <a:t>deterministic algorithm </a:t>
            </a:r>
            <a:r>
              <a:rPr lang="zh-TW" altLang="en-US" sz="2400"/>
              <a:t>。</a:t>
            </a:r>
            <a:endParaRPr lang="zh-TW" altLang="en-US" sz="2800" b="1"/>
          </a:p>
          <a:p>
            <a:pPr marL="360363" indent="-360363">
              <a:buFontTx/>
              <a:buNone/>
            </a:pPr>
            <a:endParaRPr lang="zh-TW" altLang="en-US" sz="1000" b="1">
              <a:latin typeface="Courier New" pitchFamily="49" charset="0"/>
            </a:endParaRPr>
          </a:p>
          <a:p>
            <a:pPr marL="360363" indent="-360363">
              <a:buFontTx/>
              <a:buNone/>
            </a:pPr>
            <a:r>
              <a:rPr lang="en-US" altLang="zh-TW" sz="2400" b="1">
                <a:latin typeface="Courier New" pitchFamily="49" charset="0"/>
              </a:rPr>
              <a:t>Randomized-Partition</a:t>
            </a:r>
            <a:r>
              <a:rPr lang="en-US" altLang="zh-TW" sz="2400">
                <a:latin typeface="Courier New" pitchFamily="49" charset="0"/>
              </a:rPr>
              <a:t>(</a:t>
            </a:r>
            <a:r>
              <a:rPr lang="en-US" altLang="zh-TW" sz="2400" i="1">
                <a:latin typeface="Courier New" pitchFamily="49" charset="0"/>
              </a:rPr>
              <a:t>A</a:t>
            </a:r>
            <a:r>
              <a:rPr lang="en-US" altLang="zh-TW" sz="2400">
                <a:latin typeface="Courier New" pitchFamily="49" charset="0"/>
              </a:rPr>
              <a:t>, </a:t>
            </a:r>
            <a:r>
              <a:rPr lang="en-US" altLang="zh-TW" sz="2400" i="1">
                <a:latin typeface="Courier New" pitchFamily="49" charset="0"/>
              </a:rPr>
              <a:t>p</a:t>
            </a:r>
            <a:r>
              <a:rPr lang="en-US" altLang="zh-TW" sz="2400">
                <a:latin typeface="Courier New" pitchFamily="49" charset="0"/>
              </a:rPr>
              <a:t>, </a:t>
            </a:r>
            <a:r>
              <a:rPr lang="en-US" altLang="zh-TW" sz="2400" i="1">
                <a:latin typeface="Courier New" pitchFamily="49" charset="0"/>
              </a:rPr>
              <a:t>r</a:t>
            </a:r>
            <a:r>
              <a:rPr lang="en-US" altLang="zh-TW" sz="2400">
                <a:latin typeface="Courier New" pitchFamily="49" charset="0"/>
              </a:rPr>
              <a:t>)</a:t>
            </a:r>
          </a:p>
          <a:p>
            <a:pPr marL="360363" indent="-360363">
              <a:buFontTx/>
              <a:buNone/>
            </a:pPr>
            <a:r>
              <a:rPr lang="en-US" altLang="zh-TW" sz="2400">
                <a:latin typeface="Courier New" pitchFamily="49" charset="0"/>
              </a:rPr>
              <a:t>  </a:t>
            </a:r>
            <a:r>
              <a:rPr lang="en-US" altLang="zh-TW" sz="2400" i="1">
                <a:latin typeface="Courier New" pitchFamily="49" charset="0"/>
              </a:rPr>
              <a:t>i</a:t>
            </a:r>
            <a:r>
              <a:rPr lang="en-US" altLang="zh-TW" sz="2400">
                <a:latin typeface="Courier New" pitchFamily="49" charset="0"/>
              </a:rPr>
              <a:t> </a:t>
            </a:r>
            <a:r>
              <a:rPr lang="en-US" altLang="zh-TW" sz="2400">
                <a:latin typeface="Courier New" pitchFamily="49" charset="0"/>
                <a:sym typeface="Symbol" pitchFamily="18" charset="2"/>
              </a:rPr>
              <a:t></a:t>
            </a:r>
            <a:r>
              <a:rPr lang="en-US" altLang="zh-TW" sz="2400">
                <a:latin typeface="Courier New" pitchFamily="49" charset="0"/>
              </a:rPr>
              <a:t> Random(</a:t>
            </a:r>
            <a:r>
              <a:rPr lang="en-US" altLang="zh-TW" sz="2400" i="1">
                <a:latin typeface="Courier New" pitchFamily="49" charset="0"/>
              </a:rPr>
              <a:t>p</a:t>
            </a:r>
            <a:r>
              <a:rPr lang="en-US" altLang="zh-TW" sz="2400">
                <a:latin typeface="Courier New" pitchFamily="49" charset="0"/>
              </a:rPr>
              <a:t>, </a:t>
            </a:r>
            <a:r>
              <a:rPr lang="en-US" altLang="zh-TW" sz="2400" i="1">
                <a:latin typeface="Courier New" pitchFamily="49" charset="0"/>
              </a:rPr>
              <a:t>r</a:t>
            </a:r>
            <a:r>
              <a:rPr lang="en-US" altLang="zh-TW" sz="2400">
                <a:latin typeface="Courier New" pitchFamily="49" charset="0"/>
              </a:rPr>
              <a:t>);</a:t>
            </a:r>
          </a:p>
          <a:p>
            <a:pPr marL="360363" indent="-360363">
              <a:buFontTx/>
              <a:buNone/>
            </a:pPr>
            <a:r>
              <a:rPr lang="en-US" altLang="zh-TW" sz="2400">
                <a:latin typeface="Courier New" pitchFamily="49" charset="0"/>
              </a:rPr>
              <a:t>	exchange(</a:t>
            </a:r>
            <a:r>
              <a:rPr lang="en-US" altLang="zh-TW" sz="2400" i="1">
                <a:latin typeface="Courier New" pitchFamily="49" charset="0"/>
              </a:rPr>
              <a:t>A</a:t>
            </a:r>
            <a:r>
              <a:rPr lang="en-US" altLang="zh-TW" sz="2400">
                <a:latin typeface="Courier New" pitchFamily="49" charset="0"/>
              </a:rPr>
              <a:t>[</a:t>
            </a:r>
            <a:r>
              <a:rPr lang="en-US" altLang="zh-TW" sz="2400" i="1">
                <a:latin typeface="Courier New" pitchFamily="49" charset="0"/>
              </a:rPr>
              <a:t>r</a:t>
            </a:r>
            <a:r>
              <a:rPr lang="en-US" altLang="zh-TW" sz="2400">
                <a:latin typeface="Courier New" pitchFamily="49" charset="0"/>
              </a:rPr>
              <a:t>], </a:t>
            </a:r>
            <a:r>
              <a:rPr lang="en-US" altLang="zh-TW" sz="2400" i="1">
                <a:latin typeface="Courier New" pitchFamily="49" charset="0"/>
              </a:rPr>
              <a:t>A</a:t>
            </a:r>
            <a:r>
              <a:rPr lang="en-US" altLang="zh-TW" sz="2400">
                <a:latin typeface="Courier New" pitchFamily="49" charset="0"/>
              </a:rPr>
              <a:t>[</a:t>
            </a:r>
            <a:r>
              <a:rPr lang="en-US" altLang="zh-TW" sz="2400" i="1">
                <a:latin typeface="Courier New" pitchFamily="49" charset="0"/>
              </a:rPr>
              <a:t>i</a:t>
            </a:r>
            <a:r>
              <a:rPr lang="en-US" altLang="zh-TW" sz="2400">
                <a:latin typeface="Courier New" pitchFamily="49" charset="0"/>
              </a:rPr>
              <a:t>]);</a:t>
            </a:r>
          </a:p>
          <a:p>
            <a:pPr marL="360363" indent="-360363">
              <a:buFontTx/>
              <a:buNone/>
            </a:pPr>
            <a:r>
              <a:rPr lang="en-US" altLang="zh-TW" sz="2400">
                <a:latin typeface="Courier New" pitchFamily="49" charset="0"/>
              </a:rPr>
              <a:t>  </a:t>
            </a:r>
            <a:r>
              <a:rPr lang="en-US" altLang="zh-TW" sz="2400" b="1">
                <a:latin typeface="Courier New" pitchFamily="49" charset="0"/>
              </a:rPr>
              <a:t>return</a:t>
            </a:r>
            <a:r>
              <a:rPr lang="en-US" altLang="zh-TW" sz="2400">
                <a:latin typeface="Courier New" pitchFamily="49" charset="0"/>
              </a:rPr>
              <a:t> Partition(</a:t>
            </a:r>
            <a:r>
              <a:rPr lang="en-US" altLang="zh-TW" sz="2400" i="1">
                <a:latin typeface="Courier New" pitchFamily="49" charset="0"/>
              </a:rPr>
              <a:t>A</a:t>
            </a:r>
            <a:r>
              <a:rPr lang="en-US" altLang="zh-TW" sz="2400">
                <a:latin typeface="Courier New" pitchFamily="49" charset="0"/>
              </a:rPr>
              <a:t>, </a:t>
            </a:r>
            <a:r>
              <a:rPr lang="en-US" altLang="zh-TW" sz="2400" i="1">
                <a:latin typeface="Courier New" pitchFamily="49" charset="0"/>
              </a:rPr>
              <a:t>p</a:t>
            </a:r>
            <a:r>
              <a:rPr lang="en-US" altLang="zh-TW" sz="2400">
                <a:latin typeface="Courier New" pitchFamily="49" charset="0"/>
              </a:rPr>
              <a:t>, </a:t>
            </a:r>
            <a:r>
              <a:rPr lang="en-US" altLang="zh-TW" sz="2400" i="1">
                <a:latin typeface="Courier New" pitchFamily="49" charset="0"/>
              </a:rPr>
              <a:t>r</a:t>
            </a:r>
            <a:r>
              <a:rPr lang="en-US" altLang="zh-TW" sz="2400">
                <a:latin typeface="Courier New" pitchFamily="49" charset="0"/>
              </a:rPr>
              <a:t>)</a:t>
            </a:r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sp>
        <p:nvSpPr>
          <p:cNvPr id="84998" name="Rectangle 6"/>
          <p:cNvSpPr>
            <a:spLocks noChangeArrowheads="1"/>
          </p:cNvSpPr>
          <p:nvPr/>
        </p:nvSpPr>
        <p:spPr bwMode="auto">
          <a:xfrm>
            <a:off x="0" y="2976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sp>
        <p:nvSpPr>
          <p:cNvPr id="85000" name="Rectangle 8"/>
          <p:cNvSpPr>
            <a:spLocks noChangeArrowheads="1"/>
          </p:cNvSpPr>
          <p:nvPr/>
        </p:nvSpPr>
        <p:spPr bwMode="auto">
          <a:xfrm>
            <a:off x="0" y="29860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sp>
        <p:nvSpPr>
          <p:cNvPr id="85002" name="Rectangle 10"/>
          <p:cNvSpPr>
            <a:spLocks noChangeArrowheads="1"/>
          </p:cNvSpPr>
          <p:nvPr/>
        </p:nvSpPr>
        <p:spPr bwMode="auto">
          <a:xfrm>
            <a:off x="0" y="2976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sp>
        <p:nvSpPr>
          <p:cNvPr id="85004" name="Rectangle 12"/>
          <p:cNvSpPr>
            <a:spLocks noChangeArrowheads="1"/>
          </p:cNvSpPr>
          <p:nvPr/>
        </p:nvSpPr>
        <p:spPr bwMode="auto">
          <a:xfrm>
            <a:off x="0" y="2976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sp>
        <p:nvSpPr>
          <p:cNvPr id="85006" name="Rectangle 14"/>
          <p:cNvSpPr>
            <a:spLocks noChangeArrowheads="1"/>
          </p:cNvSpPr>
          <p:nvPr/>
        </p:nvSpPr>
        <p:spPr bwMode="auto">
          <a:xfrm>
            <a:off x="0" y="2976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Quicksort</a:t>
            </a: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47268-5FB3-4C56-A1B8-CFA533D6DB29}" type="slidenum">
              <a:rPr lang="en-US" altLang="zh-TW"/>
              <a:pPr/>
              <a:t>19</a:t>
            </a:fld>
            <a:endParaRPr lang="en-US" altLang="zh-TW"/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Exercises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7488" y="1341438"/>
            <a:ext cx="8675687" cy="5183187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TW" sz="2800" b="1"/>
              <a:t>Problem 1:</a:t>
            </a:r>
          </a:p>
          <a:p>
            <a:pPr>
              <a:buFontTx/>
              <a:buNone/>
            </a:pPr>
            <a:r>
              <a:rPr lang="en-US" altLang="zh-TW" sz="2400">
                <a:latin typeface="標楷體" pitchFamily="65" charset="-120"/>
              </a:rPr>
              <a:t>	</a:t>
            </a:r>
            <a:r>
              <a:rPr lang="zh-TW" altLang="zh-TW" sz="2400">
                <a:latin typeface="標楷體" pitchFamily="65" charset="-120"/>
              </a:rPr>
              <a:t>企業喜歡有個好記的電話號碼。用一個好記的詞或片語來拼電話號碼是一個方法。例如，您撥打 TUT-GLOP 就能打到滑鐵盧大學。有的時候號碼中只有一部分的數字被拿來拼字。當您回到您的旅館時，您能撥打 310-GINO 到 Gino’s 點一個披薩。另一個讓電話號碼好記的方法是把數字編組。例如您能撥打”三個十”3-10-10-10 到 Pizza Hut 點您的披薩。</a:t>
            </a:r>
          </a:p>
          <a:p>
            <a:pPr>
              <a:buFontTx/>
              <a:buNone/>
            </a:pPr>
            <a:endParaRPr lang="zh-TW" altLang="zh-TW" sz="2400">
              <a:latin typeface="標楷體" pitchFamily="65" charset="-120"/>
            </a:endParaRPr>
          </a:p>
          <a:p>
            <a:pPr>
              <a:buFontTx/>
              <a:buNone/>
            </a:pPr>
            <a:r>
              <a:rPr lang="zh-TW" altLang="zh-TW" sz="2400">
                <a:latin typeface="標楷體" pitchFamily="65" charset="-120"/>
              </a:rPr>
              <a:t>	電話號碼的標準格式由七個十進位的數字所構成，其中有一個連字號在三和第四個數字之間(例如：888-1200)。電話的按鍵提供了字母與數字的對應, 如下所示：</a:t>
            </a:r>
            <a:endParaRPr lang="zh-TW" altLang="en-US" sz="2400">
              <a:latin typeface="標楷體" pitchFamily="65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Quicksort</a:t>
            </a:r>
          </a:p>
        </p:txBody>
      </p:sp>
      <p:sp>
        <p:nvSpPr>
          <p:cNvPr id="43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4A455-0B82-49C9-8F79-A0FA30EB2148}" type="slidenum">
              <a:rPr lang="en-US" altLang="zh-TW"/>
              <a:pPr/>
              <a:t>2</a:t>
            </a:fld>
            <a:endParaRPr lang="en-US" altLang="zh-TW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8291513" cy="550545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altLang="zh-TW" b="1"/>
              <a:t>6.1 Quicksort</a:t>
            </a:r>
            <a:endParaRPr lang="en-US" altLang="zh-TW" sz="2800" b="1" i="1"/>
          </a:p>
          <a:p>
            <a:pPr marL="609600" indent="-609600">
              <a:buFontTx/>
              <a:buNone/>
            </a:pPr>
            <a:r>
              <a:rPr lang="en-US" altLang="zh-TW" sz="2800" b="1" i="1"/>
              <a:t>Quicksort</a:t>
            </a:r>
            <a:r>
              <a:rPr lang="en-US" altLang="zh-TW" sz="2800" b="1"/>
              <a:t>(</a:t>
            </a:r>
            <a:r>
              <a:rPr lang="en-US" altLang="zh-TW" sz="2800" b="1" i="1"/>
              <a:t>A</a:t>
            </a:r>
            <a:r>
              <a:rPr lang="en-US" altLang="zh-TW" sz="2800" b="1"/>
              <a:t>[</a:t>
            </a:r>
            <a:r>
              <a:rPr lang="en-US" altLang="zh-TW" sz="2800" b="1" i="1"/>
              <a:t>p</a:t>
            </a:r>
            <a:r>
              <a:rPr lang="en-US" altLang="zh-TW" sz="2800" b="1"/>
              <a:t>..</a:t>
            </a:r>
            <a:r>
              <a:rPr lang="en-US" altLang="zh-TW" sz="2800" b="1" i="1"/>
              <a:t>r</a:t>
            </a:r>
            <a:r>
              <a:rPr lang="en-US" altLang="zh-TW" sz="2800" b="1"/>
              <a:t>])</a:t>
            </a:r>
          </a:p>
          <a:p>
            <a:pPr marL="609600" indent="-609600">
              <a:buFontTx/>
              <a:buNone/>
            </a:pPr>
            <a:r>
              <a:rPr lang="en-US" altLang="zh-TW" sz="2800" b="1"/>
              <a:t>Divide: </a:t>
            </a:r>
            <a:r>
              <a:rPr lang="zh-TW" altLang="en-US" sz="2800"/>
              <a:t>把 </a:t>
            </a:r>
            <a:r>
              <a:rPr lang="en-US" altLang="zh-TW" sz="2800" i="1"/>
              <a:t>A</a:t>
            </a:r>
            <a:r>
              <a:rPr lang="en-US" altLang="zh-TW" sz="2800"/>
              <a:t>[</a:t>
            </a:r>
            <a:r>
              <a:rPr lang="en-US" altLang="zh-TW" sz="2800" i="1"/>
              <a:t>p</a:t>
            </a:r>
            <a:r>
              <a:rPr lang="en-US" altLang="zh-TW" sz="2800"/>
              <a:t>..</a:t>
            </a:r>
            <a:r>
              <a:rPr lang="en-US" altLang="zh-TW" sz="2800" i="1"/>
              <a:t>r</a:t>
            </a:r>
            <a:r>
              <a:rPr lang="en-US" altLang="zh-TW" sz="2800"/>
              <a:t>] </a:t>
            </a:r>
            <a:r>
              <a:rPr lang="zh-TW" altLang="en-US" sz="2800"/>
              <a:t>分成 </a:t>
            </a:r>
            <a:r>
              <a:rPr lang="en-US" altLang="zh-TW" sz="2800" i="1"/>
              <a:t>A</a:t>
            </a:r>
            <a:r>
              <a:rPr lang="en-US" altLang="zh-TW" sz="2800"/>
              <a:t>[</a:t>
            </a:r>
            <a:r>
              <a:rPr lang="en-US" altLang="zh-TW" sz="2800" i="1"/>
              <a:t>p</a:t>
            </a:r>
            <a:r>
              <a:rPr lang="en-US" altLang="zh-TW" sz="2800"/>
              <a:t>..</a:t>
            </a:r>
            <a:r>
              <a:rPr lang="en-US" altLang="zh-TW" sz="2800" i="1"/>
              <a:t>q</a:t>
            </a:r>
            <a:r>
              <a:rPr lang="en-US" altLang="zh-TW" sz="2800"/>
              <a:t>-1] </a:t>
            </a:r>
            <a:r>
              <a:rPr lang="zh-TW" altLang="en-US" sz="2800"/>
              <a:t>和 </a:t>
            </a:r>
            <a:r>
              <a:rPr lang="en-US" altLang="zh-TW" sz="2800" i="1"/>
              <a:t>A</a:t>
            </a:r>
            <a:r>
              <a:rPr lang="en-US" altLang="zh-TW" sz="2800"/>
              <a:t>[</a:t>
            </a:r>
            <a:r>
              <a:rPr lang="en-US" altLang="zh-TW" sz="2800" i="1"/>
              <a:t>q</a:t>
            </a:r>
            <a:r>
              <a:rPr lang="en-US" altLang="zh-TW" sz="2800"/>
              <a:t>+1..</a:t>
            </a:r>
            <a:r>
              <a:rPr lang="en-US" altLang="zh-TW" sz="2800" i="1"/>
              <a:t>r</a:t>
            </a:r>
            <a:r>
              <a:rPr lang="en-US" altLang="zh-TW" sz="2800"/>
              <a:t>]</a:t>
            </a:r>
            <a:endParaRPr lang="en-US" altLang="zh-TW" sz="2800" i="1"/>
          </a:p>
          <a:p>
            <a:pPr marL="609600" indent="-609600">
              <a:buFontTx/>
              <a:buNone/>
            </a:pPr>
            <a:endParaRPr lang="en-US" altLang="zh-TW" sz="2800" b="1" i="1"/>
          </a:p>
          <a:p>
            <a:pPr marL="609600" indent="-609600">
              <a:buFontTx/>
              <a:buNone/>
            </a:pPr>
            <a:r>
              <a:rPr lang="en-US" altLang="zh-TW" sz="2800" i="1"/>
              <a:t>A</a:t>
            </a:r>
          </a:p>
          <a:p>
            <a:pPr marL="609600" indent="-609600">
              <a:buFontTx/>
              <a:buNone/>
            </a:pPr>
            <a:endParaRPr lang="en-US" altLang="zh-TW" sz="2800" i="1"/>
          </a:p>
          <a:p>
            <a:pPr marL="609600" indent="-609600">
              <a:buFontTx/>
              <a:buNone/>
            </a:pPr>
            <a:r>
              <a:rPr lang="en-US" altLang="zh-TW" sz="2800" i="1"/>
              <a:t>A</a:t>
            </a:r>
            <a:endParaRPr lang="en-US" altLang="zh-TW" sz="2800"/>
          </a:p>
          <a:p>
            <a:pPr marL="609600" indent="-609600">
              <a:buFontTx/>
              <a:buNone/>
            </a:pPr>
            <a:endParaRPr lang="en-US" altLang="zh-TW" sz="2800" b="1"/>
          </a:p>
          <a:p>
            <a:pPr marL="609600" indent="-609600">
              <a:buFontTx/>
              <a:buNone/>
            </a:pPr>
            <a:r>
              <a:rPr lang="en-US" altLang="zh-TW" sz="2800" b="1"/>
              <a:t>Conquer: </a:t>
            </a:r>
            <a:r>
              <a:rPr lang="zh-TW" altLang="en-US" sz="2800"/>
              <a:t>遞迴將 </a:t>
            </a:r>
            <a:r>
              <a:rPr lang="en-US" altLang="zh-TW" sz="2800" i="1"/>
              <a:t>A</a:t>
            </a:r>
            <a:r>
              <a:rPr lang="en-US" altLang="zh-TW" sz="2800"/>
              <a:t>[</a:t>
            </a:r>
            <a:r>
              <a:rPr lang="en-US" altLang="zh-TW" sz="2800" i="1"/>
              <a:t>p</a:t>
            </a:r>
            <a:r>
              <a:rPr lang="en-US" altLang="zh-TW" sz="2800"/>
              <a:t>..</a:t>
            </a:r>
            <a:r>
              <a:rPr lang="en-US" altLang="zh-TW" sz="2800" i="1"/>
              <a:t>q</a:t>
            </a:r>
            <a:r>
              <a:rPr lang="en-US" altLang="zh-TW" sz="2800"/>
              <a:t>-1] </a:t>
            </a:r>
            <a:r>
              <a:rPr lang="zh-TW" altLang="en-US" sz="2800"/>
              <a:t>和 </a:t>
            </a:r>
            <a:r>
              <a:rPr lang="en-US" altLang="zh-TW" sz="2800" i="1"/>
              <a:t>A</a:t>
            </a:r>
            <a:r>
              <a:rPr lang="en-US" altLang="zh-TW" sz="2800"/>
              <a:t>[</a:t>
            </a:r>
            <a:r>
              <a:rPr lang="en-US" altLang="zh-TW" sz="2800" i="1"/>
              <a:t>q</a:t>
            </a:r>
            <a:r>
              <a:rPr lang="en-US" altLang="zh-TW" sz="2800"/>
              <a:t>+1..</a:t>
            </a:r>
            <a:r>
              <a:rPr lang="en-US" altLang="zh-TW" sz="2800" i="1"/>
              <a:t>r</a:t>
            </a:r>
            <a:r>
              <a:rPr lang="en-US" altLang="zh-TW" sz="2800"/>
              <a:t>] </a:t>
            </a:r>
            <a:r>
              <a:rPr lang="zh-TW" altLang="en-US" sz="2800"/>
              <a:t>排序</a:t>
            </a:r>
          </a:p>
          <a:p>
            <a:pPr marL="609600" indent="-609600">
              <a:buFontTx/>
              <a:buNone/>
            </a:pPr>
            <a:r>
              <a:rPr lang="en-US" altLang="zh-TW" sz="2800" b="1"/>
              <a:t>Combine: </a:t>
            </a:r>
            <a:r>
              <a:rPr lang="zh-TW" altLang="en-US" sz="2800"/>
              <a:t>不需要作任何事</a:t>
            </a:r>
            <a:endParaRPr lang="zh-TW" altLang="en-US"/>
          </a:p>
        </p:txBody>
      </p:sp>
      <p:sp>
        <p:nvSpPr>
          <p:cNvPr id="5142" name="Rectangle 22"/>
          <p:cNvSpPr>
            <a:spLocks noChangeArrowheads="1"/>
          </p:cNvSpPr>
          <p:nvPr/>
        </p:nvSpPr>
        <p:spPr bwMode="auto">
          <a:xfrm>
            <a:off x="1042988" y="2781300"/>
            <a:ext cx="433387" cy="36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143" name="Rectangle 23"/>
          <p:cNvSpPr>
            <a:spLocks noChangeArrowheads="1"/>
          </p:cNvSpPr>
          <p:nvPr/>
        </p:nvSpPr>
        <p:spPr bwMode="auto">
          <a:xfrm>
            <a:off x="1476375" y="2781300"/>
            <a:ext cx="433388" cy="36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144" name="Rectangle 24"/>
          <p:cNvSpPr>
            <a:spLocks noChangeArrowheads="1"/>
          </p:cNvSpPr>
          <p:nvPr/>
        </p:nvSpPr>
        <p:spPr bwMode="auto">
          <a:xfrm>
            <a:off x="1908175" y="2781300"/>
            <a:ext cx="433388" cy="36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145" name="Rectangle 25"/>
          <p:cNvSpPr>
            <a:spLocks noChangeArrowheads="1"/>
          </p:cNvSpPr>
          <p:nvPr/>
        </p:nvSpPr>
        <p:spPr bwMode="auto">
          <a:xfrm>
            <a:off x="2339975" y="2781300"/>
            <a:ext cx="433388" cy="36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146" name="Rectangle 26"/>
          <p:cNvSpPr>
            <a:spLocks noChangeArrowheads="1"/>
          </p:cNvSpPr>
          <p:nvPr/>
        </p:nvSpPr>
        <p:spPr bwMode="auto">
          <a:xfrm>
            <a:off x="2771775" y="2781300"/>
            <a:ext cx="433388" cy="36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147" name="Rectangle 27"/>
          <p:cNvSpPr>
            <a:spLocks noChangeArrowheads="1"/>
          </p:cNvSpPr>
          <p:nvPr/>
        </p:nvSpPr>
        <p:spPr bwMode="auto">
          <a:xfrm>
            <a:off x="3205163" y="2781300"/>
            <a:ext cx="433387" cy="36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148" name="Rectangle 28"/>
          <p:cNvSpPr>
            <a:spLocks noChangeArrowheads="1"/>
          </p:cNvSpPr>
          <p:nvPr/>
        </p:nvSpPr>
        <p:spPr bwMode="auto">
          <a:xfrm>
            <a:off x="3635375" y="2781300"/>
            <a:ext cx="433388" cy="36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149" name="Rectangle 29"/>
          <p:cNvSpPr>
            <a:spLocks noChangeArrowheads="1"/>
          </p:cNvSpPr>
          <p:nvPr/>
        </p:nvSpPr>
        <p:spPr bwMode="auto">
          <a:xfrm>
            <a:off x="4068763" y="2781300"/>
            <a:ext cx="433387" cy="36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150" name="Rectangle 30"/>
          <p:cNvSpPr>
            <a:spLocks noChangeArrowheads="1"/>
          </p:cNvSpPr>
          <p:nvPr/>
        </p:nvSpPr>
        <p:spPr bwMode="auto">
          <a:xfrm>
            <a:off x="4500563" y="2781300"/>
            <a:ext cx="433387" cy="36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151" name="Rectangle 31"/>
          <p:cNvSpPr>
            <a:spLocks noChangeArrowheads="1"/>
          </p:cNvSpPr>
          <p:nvPr/>
        </p:nvSpPr>
        <p:spPr bwMode="auto">
          <a:xfrm>
            <a:off x="4933950" y="2781300"/>
            <a:ext cx="433388" cy="36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152" name="Rectangle 32"/>
          <p:cNvSpPr>
            <a:spLocks noChangeArrowheads="1"/>
          </p:cNvSpPr>
          <p:nvPr/>
        </p:nvSpPr>
        <p:spPr bwMode="auto">
          <a:xfrm>
            <a:off x="5364163" y="2781300"/>
            <a:ext cx="433387" cy="36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153" name="Rectangle 33"/>
          <p:cNvSpPr>
            <a:spLocks noChangeArrowheads="1"/>
          </p:cNvSpPr>
          <p:nvPr/>
        </p:nvSpPr>
        <p:spPr bwMode="auto">
          <a:xfrm>
            <a:off x="5797550" y="2781300"/>
            <a:ext cx="433388" cy="36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154" name="Rectangle 34"/>
          <p:cNvSpPr>
            <a:spLocks noChangeArrowheads="1"/>
          </p:cNvSpPr>
          <p:nvPr/>
        </p:nvSpPr>
        <p:spPr bwMode="auto">
          <a:xfrm>
            <a:off x="6229350" y="2781300"/>
            <a:ext cx="433388" cy="36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155" name="Rectangle 35"/>
          <p:cNvSpPr>
            <a:spLocks noChangeArrowheads="1"/>
          </p:cNvSpPr>
          <p:nvPr/>
        </p:nvSpPr>
        <p:spPr bwMode="auto">
          <a:xfrm>
            <a:off x="6662738" y="2781300"/>
            <a:ext cx="433387" cy="36036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158" name="Line 38"/>
          <p:cNvSpPr>
            <a:spLocks noChangeShapeType="1"/>
          </p:cNvSpPr>
          <p:nvPr/>
        </p:nvSpPr>
        <p:spPr bwMode="auto">
          <a:xfrm>
            <a:off x="6659563" y="2636838"/>
            <a:ext cx="0" cy="6477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159" name="Text Box 39"/>
          <p:cNvSpPr txBox="1">
            <a:spLocks noChangeArrowheads="1"/>
          </p:cNvSpPr>
          <p:nvPr/>
        </p:nvSpPr>
        <p:spPr bwMode="auto">
          <a:xfrm>
            <a:off x="1095375" y="229711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i="1"/>
              <a:t>p</a:t>
            </a:r>
          </a:p>
        </p:txBody>
      </p:sp>
      <p:sp>
        <p:nvSpPr>
          <p:cNvPr id="5160" name="Text Box 40"/>
          <p:cNvSpPr txBox="1">
            <a:spLocks noChangeArrowheads="1"/>
          </p:cNvSpPr>
          <p:nvPr/>
        </p:nvSpPr>
        <p:spPr bwMode="auto">
          <a:xfrm>
            <a:off x="6659563" y="2349500"/>
            <a:ext cx="303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i="1"/>
              <a:t>r</a:t>
            </a:r>
          </a:p>
        </p:txBody>
      </p:sp>
      <p:sp>
        <p:nvSpPr>
          <p:cNvPr id="5161" name="Text Box 41"/>
          <p:cNvSpPr txBox="1">
            <a:spLocks noChangeArrowheads="1"/>
          </p:cNvSpPr>
          <p:nvPr/>
        </p:nvSpPr>
        <p:spPr bwMode="auto">
          <a:xfrm>
            <a:off x="6683375" y="2684463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i="1"/>
              <a:t>x</a:t>
            </a:r>
          </a:p>
        </p:txBody>
      </p:sp>
      <p:sp>
        <p:nvSpPr>
          <p:cNvPr id="5162" name="Text Box 42"/>
          <p:cNvSpPr txBox="1">
            <a:spLocks noChangeArrowheads="1"/>
          </p:cNvSpPr>
          <p:nvPr/>
        </p:nvSpPr>
        <p:spPr bwMode="auto">
          <a:xfrm>
            <a:off x="6588125" y="3213100"/>
            <a:ext cx="809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/>
              <a:t>pivot</a:t>
            </a:r>
          </a:p>
        </p:txBody>
      </p:sp>
      <p:sp>
        <p:nvSpPr>
          <p:cNvPr id="5163" name="Rectangle 43"/>
          <p:cNvSpPr>
            <a:spLocks noChangeArrowheads="1"/>
          </p:cNvSpPr>
          <p:nvPr/>
        </p:nvSpPr>
        <p:spPr bwMode="auto">
          <a:xfrm>
            <a:off x="1042988" y="3789363"/>
            <a:ext cx="433387" cy="36036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164" name="Rectangle 44"/>
          <p:cNvSpPr>
            <a:spLocks noChangeArrowheads="1"/>
          </p:cNvSpPr>
          <p:nvPr/>
        </p:nvSpPr>
        <p:spPr bwMode="auto">
          <a:xfrm>
            <a:off x="1476375" y="3789363"/>
            <a:ext cx="433388" cy="36036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165" name="Rectangle 45"/>
          <p:cNvSpPr>
            <a:spLocks noChangeArrowheads="1"/>
          </p:cNvSpPr>
          <p:nvPr/>
        </p:nvSpPr>
        <p:spPr bwMode="auto">
          <a:xfrm>
            <a:off x="1908175" y="3789363"/>
            <a:ext cx="433388" cy="36036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166" name="Rectangle 46"/>
          <p:cNvSpPr>
            <a:spLocks noChangeArrowheads="1"/>
          </p:cNvSpPr>
          <p:nvPr/>
        </p:nvSpPr>
        <p:spPr bwMode="auto">
          <a:xfrm>
            <a:off x="2339975" y="3789363"/>
            <a:ext cx="433388" cy="36036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167" name="Rectangle 47"/>
          <p:cNvSpPr>
            <a:spLocks noChangeArrowheads="1"/>
          </p:cNvSpPr>
          <p:nvPr/>
        </p:nvSpPr>
        <p:spPr bwMode="auto">
          <a:xfrm>
            <a:off x="2771775" y="3789363"/>
            <a:ext cx="433388" cy="36036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168" name="Rectangle 48"/>
          <p:cNvSpPr>
            <a:spLocks noChangeArrowheads="1"/>
          </p:cNvSpPr>
          <p:nvPr/>
        </p:nvSpPr>
        <p:spPr bwMode="auto">
          <a:xfrm>
            <a:off x="3205163" y="3789363"/>
            <a:ext cx="433387" cy="36036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169" name="Rectangle 49"/>
          <p:cNvSpPr>
            <a:spLocks noChangeArrowheads="1"/>
          </p:cNvSpPr>
          <p:nvPr/>
        </p:nvSpPr>
        <p:spPr bwMode="auto">
          <a:xfrm>
            <a:off x="3635375" y="3789363"/>
            <a:ext cx="433388" cy="36036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170" name="Rectangle 50"/>
          <p:cNvSpPr>
            <a:spLocks noChangeArrowheads="1"/>
          </p:cNvSpPr>
          <p:nvPr/>
        </p:nvSpPr>
        <p:spPr bwMode="auto">
          <a:xfrm>
            <a:off x="4068763" y="3789363"/>
            <a:ext cx="433387" cy="3603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171" name="Rectangle 51"/>
          <p:cNvSpPr>
            <a:spLocks noChangeArrowheads="1"/>
          </p:cNvSpPr>
          <p:nvPr/>
        </p:nvSpPr>
        <p:spPr bwMode="auto">
          <a:xfrm>
            <a:off x="4500563" y="3789363"/>
            <a:ext cx="433387" cy="3603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172" name="Rectangle 52"/>
          <p:cNvSpPr>
            <a:spLocks noChangeArrowheads="1"/>
          </p:cNvSpPr>
          <p:nvPr/>
        </p:nvSpPr>
        <p:spPr bwMode="auto">
          <a:xfrm>
            <a:off x="4933950" y="3789363"/>
            <a:ext cx="433388" cy="3603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173" name="Rectangle 53"/>
          <p:cNvSpPr>
            <a:spLocks noChangeArrowheads="1"/>
          </p:cNvSpPr>
          <p:nvPr/>
        </p:nvSpPr>
        <p:spPr bwMode="auto">
          <a:xfrm>
            <a:off x="5364163" y="3789363"/>
            <a:ext cx="433387" cy="3603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174" name="Rectangle 54"/>
          <p:cNvSpPr>
            <a:spLocks noChangeArrowheads="1"/>
          </p:cNvSpPr>
          <p:nvPr/>
        </p:nvSpPr>
        <p:spPr bwMode="auto">
          <a:xfrm>
            <a:off x="5797550" y="3789363"/>
            <a:ext cx="433388" cy="3603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175" name="Rectangle 55"/>
          <p:cNvSpPr>
            <a:spLocks noChangeArrowheads="1"/>
          </p:cNvSpPr>
          <p:nvPr/>
        </p:nvSpPr>
        <p:spPr bwMode="auto">
          <a:xfrm>
            <a:off x="6229350" y="3789363"/>
            <a:ext cx="433388" cy="3603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176" name="Rectangle 56"/>
          <p:cNvSpPr>
            <a:spLocks noChangeArrowheads="1"/>
          </p:cNvSpPr>
          <p:nvPr/>
        </p:nvSpPr>
        <p:spPr bwMode="auto">
          <a:xfrm>
            <a:off x="6662738" y="3789363"/>
            <a:ext cx="433387" cy="3603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177" name="Line 57"/>
          <p:cNvSpPr>
            <a:spLocks noChangeShapeType="1"/>
          </p:cNvSpPr>
          <p:nvPr/>
        </p:nvSpPr>
        <p:spPr bwMode="auto">
          <a:xfrm>
            <a:off x="3635375" y="3644900"/>
            <a:ext cx="0" cy="6477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178" name="Text Box 58"/>
          <p:cNvSpPr txBox="1">
            <a:spLocks noChangeArrowheads="1"/>
          </p:cNvSpPr>
          <p:nvPr/>
        </p:nvSpPr>
        <p:spPr bwMode="auto">
          <a:xfrm>
            <a:off x="3708400" y="3716338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i="1"/>
              <a:t>x</a:t>
            </a:r>
          </a:p>
        </p:txBody>
      </p:sp>
      <p:sp>
        <p:nvSpPr>
          <p:cNvPr id="5180" name="Text Box 60"/>
          <p:cNvSpPr txBox="1">
            <a:spLocks noChangeArrowheads="1"/>
          </p:cNvSpPr>
          <p:nvPr/>
        </p:nvSpPr>
        <p:spPr bwMode="auto">
          <a:xfrm>
            <a:off x="1908175" y="3332163"/>
            <a:ext cx="1284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i="1"/>
              <a:t>A</a:t>
            </a:r>
            <a:r>
              <a:rPr lang="en-US" altLang="zh-TW" sz="2400"/>
              <a:t>[</a:t>
            </a:r>
            <a:r>
              <a:rPr lang="en-US" altLang="zh-TW" sz="2400" i="1"/>
              <a:t>p</a:t>
            </a:r>
            <a:r>
              <a:rPr lang="en-US" altLang="zh-TW" sz="2400"/>
              <a:t>..</a:t>
            </a:r>
            <a:r>
              <a:rPr lang="en-US" altLang="zh-TW" sz="2400" i="1"/>
              <a:t>q</a:t>
            </a:r>
            <a:r>
              <a:rPr lang="en-US" altLang="zh-TW" sz="2400"/>
              <a:t>-1]</a:t>
            </a:r>
            <a:endParaRPr lang="en-US" altLang="zh-TW" sz="2400" i="1"/>
          </a:p>
        </p:txBody>
      </p:sp>
      <p:sp>
        <p:nvSpPr>
          <p:cNvPr id="5181" name="Line 61"/>
          <p:cNvSpPr>
            <a:spLocks noChangeShapeType="1"/>
          </p:cNvSpPr>
          <p:nvPr/>
        </p:nvSpPr>
        <p:spPr bwMode="auto">
          <a:xfrm>
            <a:off x="4067175" y="3644900"/>
            <a:ext cx="0" cy="6477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182" name="Text Box 62"/>
          <p:cNvSpPr txBox="1">
            <a:spLocks noChangeArrowheads="1"/>
          </p:cNvSpPr>
          <p:nvPr/>
        </p:nvSpPr>
        <p:spPr bwMode="auto">
          <a:xfrm>
            <a:off x="4500563" y="3357563"/>
            <a:ext cx="132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i="1"/>
              <a:t>A</a:t>
            </a:r>
            <a:r>
              <a:rPr lang="en-US" altLang="zh-TW" sz="2400"/>
              <a:t>[</a:t>
            </a:r>
            <a:r>
              <a:rPr lang="en-US" altLang="zh-TW" sz="2400" i="1"/>
              <a:t>q</a:t>
            </a:r>
            <a:r>
              <a:rPr lang="en-US" altLang="zh-TW" sz="2400"/>
              <a:t>+1..</a:t>
            </a:r>
            <a:r>
              <a:rPr lang="en-US" altLang="zh-TW" sz="2400" i="1"/>
              <a:t>r</a:t>
            </a:r>
            <a:r>
              <a:rPr lang="en-US" altLang="zh-TW" sz="2400"/>
              <a:t>]</a:t>
            </a:r>
            <a:endParaRPr lang="en-US" altLang="zh-TW" sz="2400" i="1"/>
          </a:p>
        </p:txBody>
      </p:sp>
      <p:sp>
        <p:nvSpPr>
          <p:cNvPr id="5183" name="Text Box 63"/>
          <p:cNvSpPr txBox="1">
            <a:spLocks noChangeArrowheads="1"/>
          </p:cNvSpPr>
          <p:nvPr/>
        </p:nvSpPr>
        <p:spPr bwMode="auto">
          <a:xfrm>
            <a:off x="3659188" y="333216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i="1"/>
              <a:t>q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Quicksort</a:t>
            </a: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23AB-7191-4F9A-B89E-855307574E03}" type="slidenum">
              <a:rPr lang="en-US" altLang="zh-TW"/>
              <a:pPr/>
              <a:t>20</a:t>
            </a:fld>
            <a:endParaRPr lang="en-US" altLang="zh-TW"/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Exercises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7488" y="1341438"/>
            <a:ext cx="8675687" cy="5256212"/>
          </a:xfrm>
        </p:spPr>
        <p:txBody>
          <a:bodyPr/>
          <a:lstStyle/>
          <a:p>
            <a:pPr>
              <a:buFontTx/>
              <a:buNone/>
            </a:pPr>
            <a:r>
              <a:rPr lang="zh-TW" altLang="zh-TW" sz="2000">
                <a:latin typeface="標楷體" pitchFamily="65" charset="-120"/>
              </a:rPr>
              <a:t>	A、 B 和 C 對應到 2；	D、 E 和 F 對應到 3</a:t>
            </a:r>
          </a:p>
          <a:p>
            <a:pPr>
              <a:buFontTx/>
              <a:buNone/>
            </a:pPr>
            <a:r>
              <a:rPr lang="zh-TW" altLang="zh-TW" sz="2000">
                <a:latin typeface="標楷體" pitchFamily="65" charset="-120"/>
              </a:rPr>
              <a:t>	G、 H 和 I 對應到 4；	J、 K 和 L 對應到 5</a:t>
            </a:r>
          </a:p>
          <a:p>
            <a:pPr>
              <a:buFontTx/>
              <a:buNone/>
            </a:pPr>
            <a:r>
              <a:rPr lang="zh-TW" altLang="zh-TW" sz="2000">
                <a:latin typeface="標楷體" pitchFamily="65" charset="-120"/>
              </a:rPr>
              <a:t>	M、 N 和 O 對應到 6；	P、 R 和 S 對應到 7</a:t>
            </a:r>
          </a:p>
          <a:p>
            <a:pPr>
              <a:buFontTx/>
              <a:buNone/>
            </a:pPr>
            <a:r>
              <a:rPr lang="zh-TW" altLang="zh-TW" sz="2000">
                <a:latin typeface="標楷體" pitchFamily="65" charset="-120"/>
              </a:rPr>
              <a:t>	T、 U 和 V 對應到 8；	W、 X 和 Y 對應到 9</a:t>
            </a:r>
          </a:p>
          <a:p>
            <a:pPr>
              <a:buFontTx/>
              <a:buNone/>
            </a:pPr>
            <a:r>
              <a:rPr lang="zh-TW" altLang="zh-TW" sz="2400">
                <a:latin typeface="標楷體" pitchFamily="65" charset="-120"/>
              </a:rPr>
              <a:t>	</a:t>
            </a:r>
          </a:p>
          <a:p>
            <a:pPr>
              <a:buFontTx/>
              <a:buNone/>
            </a:pPr>
            <a:r>
              <a:rPr lang="zh-TW" altLang="zh-TW" sz="2400">
                <a:latin typeface="標楷體" pitchFamily="65" charset="-120"/>
              </a:rPr>
              <a:t>	Q 和 Z 沒有對應的數字。連字號不用撥，而且可以視情況增加或刪除。TUT-GLOP 的標準格式是 888-4567，310-GINO 的標準格式是 310-4466，而 3-10-10-10 的是 310-1010。 </a:t>
            </a:r>
          </a:p>
          <a:p>
            <a:pPr>
              <a:buFontTx/>
              <a:buNone/>
            </a:pPr>
            <a:r>
              <a:rPr lang="zh-TW" altLang="zh-TW" sz="2400">
                <a:latin typeface="標楷體" pitchFamily="65" charset="-120"/>
              </a:rPr>
              <a:t>	</a:t>
            </a:r>
          </a:p>
          <a:p>
            <a:pPr>
              <a:buFontTx/>
              <a:buNone/>
            </a:pPr>
            <a:r>
              <a:rPr lang="zh-TW" altLang="zh-TW" sz="2400">
                <a:latin typeface="標楷體" pitchFamily="65" charset="-120"/>
              </a:rPr>
              <a:t>	二個電話號碼如果有同樣標準格式表示他們是相同的。(他們撥同樣的數字。)您的公司正要整理地方企業的電話號碼。為了控制品質，您想要檢查有沒有兩家(或更多)的企業有同樣電話號碼。</a:t>
            </a:r>
            <a:endParaRPr lang="zh-TW" altLang="en-US" sz="2400">
              <a:latin typeface="標楷體" pitchFamily="65" charset="-12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Quicksort</a:t>
            </a: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7D550-0742-48BB-8F61-4680C2FE8C53}" type="slidenum">
              <a:rPr lang="en-US" altLang="zh-TW"/>
              <a:pPr/>
              <a:t>21</a:t>
            </a:fld>
            <a:endParaRPr lang="en-US" altLang="zh-TW"/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Exercises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7488" y="1341438"/>
            <a:ext cx="8675687" cy="5256212"/>
          </a:xfrm>
        </p:spPr>
        <p:txBody>
          <a:bodyPr/>
          <a:lstStyle/>
          <a:p>
            <a:pPr>
              <a:buFontTx/>
              <a:buNone/>
            </a:pPr>
            <a:r>
              <a:rPr lang="zh-TW" altLang="zh-TW" sz="2400">
                <a:latin typeface="標楷體" pitchFamily="65" charset="-120"/>
              </a:rPr>
              <a:t>	</a:t>
            </a:r>
            <a:r>
              <a:rPr lang="zh-TW" altLang="zh-TW" sz="2400" b="1">
                <a:latin typeface="標楷體" pitchFamily="65" charset="-120"/>
              </a:rPr>
              <a:t>輸入：</a:t>
            </a:r>
            <a:r>
              <a:rPr lang="zh-TW" altLang="zh-TW" sz="2400">
                <a:latin typeface="標楷體" pitchFamily="65" charset="-120"/>
              </a:rPr>
              <a:t>第一行包含了一個整數，代表總共有幾筆資料。隨後會接著一個空行。之後的第一行是一個正整數(最大到 100000)，代表要處理的電話號碼的數目。接下來的每一行都有一組電話號碼，由十進位的數字、大寫字母(Q 和 Z 除外)以及連字號所構成。其中剛好有七個字元是字母或數字。每筆資料中間都有一個空行。</a:t>
            </a:r>
          </a:p>
          <a:p>
            <a:pPr>
              <a:buFontTx/>
              <a:buNone/>
            </a:pPr>
            <a:r>
              <a:rPr lang="zh-TW" altLang="zh-TW" sz="2400">
                <a:latin typeface="標楷體" pitchFamily="65" charset="-120"/>
              </a:rPr>
              <a:t>	</a:t>
            </a:r>
            <a:r>
              <a:rPr lang="zh-TW" altLang="zh-TW" sz="2400" b="1">
                <a:latin typeface="標楷體" pitchFamily="65" charset="-120"/>
              </a:rPr>
              <a:t>輸出：</a:t>
            </a:r>
            <a:r>
              <a:rPr lang="zh-TW" altLang="zh-TW" sz="2400">
                <a:latin typeface="標楷體" pitchFamily="65" charset="-120"/>
              </a:rPr>
              <a:t>列出所有出現兩次以上的電話號碼。每一行必須是電話號碼的標準格式，接著是該電話號碼出現的次數(兩者用一個空白隔開)。這些電話號碼必須要由小到大排好。如果沒有電話號碼是重複的，那就輸出一行：</a:t>
            </a:r>
          </a:p>
          <a:p>
            <a:pPr>
              <a:buFontTx/>
              <a:buNone/>
            </a:pPr>
            <a:r>
              <a:rPr lang="zh-TW" altLang="zh-TW" sz="2400">
                <a:latin typeface="標楷體" pitchFamily="65" charset="-120"/>
              </a:rPr>
              <a:t>	No duplicate.</a:t>
            </a:r>
          </a:p>
          <a:p>
            <a:pPr>
              <a:buFontTx/>
              <a:buNone/>
            </a:pPr>
            <a:r>
              <a:rPr lang="zh-TW" altLang="zh-TW" sz="2400">
                <a:latin typeface="標楷體" pitchFamily="65" charset="-120"/>
              </a:rPr>
              <a:t>	在兩筆資料之間要印一個空行。</a:t>
            </a:r>
            <a:endParaRPr lang="zh-TW" altLang="en-US" sz="2400">
              <a:latin typeface="標楷體" pitchFamily="65" charset="-12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Quicksort</a:t>
            </a:r>
          </a:p>
        </p:txBody>
      </p:sp>
      <p:sp>
        <p:nvSpPr>
          <p:cNvPr id="1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E3A8E-6F8B-45B6-A76B-07E2E8EC3E08}" type="slidenum">
              <a:rPr lang="en-US" altLang="zh-TW"/>
              <a:pPr/>
              <a:t>22</a:t>
            </a:fld>
            <a:endParaRPr lang="en-US" altLang="zh-TW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404813"/>
            <a:ext cx="8229600" cy="4525962"/>
          </a:xfrm>
        </p:spPr>
        <p:txBody>
          <a:bodyPr/>
          <a:lstStyle/>
          <a:p>
            <a:pPr>
              <a:buFontTx/>
              <a:buNone/>
            </a:pPr>
            <a:r>
              <a:rPr lang="zh-TW" altLang="en-US" sz="2800"/>
              <a:t>以下是一個輸出入的實例</a:t>
            </a:r>
            <a:r>
              <a:rPr lang="en-US" altLang="zh-TW" sz="2800"/>
              <a:t>:</a:t>
            </a:r>
          </a:p>
        </p:txBody>
      </p:sp>
      <p:graphicFrame>
        <p:nvGraphicFramePr>
          <p:cNvPr id="104451" name="Group 3"/>
          <p:cNvGraphicFramePr>
            <a:graphicFrameLocks noGrp="1"/>
          </p:cNvGraphicFramePr>
          <p:nvPr/>
        </p:nvGraphicFramePr>
        <p:xfrm>
          <a:off x="684213" y="1233488"/>
          <a:ext cx="7777162" cy="4500562"/>
        </p:xfrm>
        <a:graphic>
          <a:graphicData uri="http://schemas.openxmlformats.org/drawingml/2006/table">
            <a:tbl>
              <a:tblPr/>
              <a:tblGrid>
                <a:gridCol w="4043362"/>
                <a:gridCol w="3733800"/>
              </a:tblGrid>
              <a:tr h="415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Sample Input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Sample Output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8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標楷體" pitchFamily="65" charset="-120"/>
                        <a:cs typeface="Courier New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12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4873279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ITS-EASY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888-4567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3-10-10-10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888-GLOP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TUT-GLOP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967-11-11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310-GINO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F101010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888-1200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-4-8-7-3-2-7-9-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487-3279</a:t>
                      </a: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標楷體" pitchFamily="65" charset="-12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310-1010 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487-3279 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888-4567 3</a:t>
                      </a: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標楷體" pitchFamily="65" charset="-12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Quicksort</a:t>
            </a: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1BD7C-089F-48FA-8713-BD115F99F9D7}" type="slidenum">
              <a:rPr lang="en-US" altLang="zh-TW"/>
              <a:pPr/>
              <a:t>23</a:t>
            </a:fld>
            <a:endParaRPr lang="en-US" altLang="zh-TW"/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Exercises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7488" y="1341438"/>
            <a:ext cx="8675687" cy="5183187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TW" sz="2800" b="1"/>
              <a:t>Problem 2:</a:t>
            </a:r>
          </a:p>
          <a:p>
            <a:pPr>
              <a:buFontTx/>
              <a:buNone/>
            </a:pPr>
            <a:r>
              <a:rPr lang="en-US" altLang="zh-TW" sz="2800">
                <a:latin typeface="標楷體" pitchFamily="65" charset="-120"/>
              </a:rPr>
              <a:t>	</a:t>
            </a:r>
            <a:r>
              <a:rPr lang="zh-TW" altLang="en-US" sz="2400">
                <a:latin typeface="標楷體" pitchFamily="65" charset="-120"/>
              </a:rPr>
              <a:t>某家公司正在尋求一個簡單的方法來編寫員工的資訊。目前的做法是各個部門分別列出自己的員工，然後再統一把資料集中送到公司負責人那邊，負責人再將蒐集好的名單根據姓氏排序。但是人力太花時間了，所以負責人希望能有一個程式幫忙做這件事情：輸入所有員工的資料，合併整理之後再輸出。</a:t>
            </a:r>
            <a:endParaRPr lang="zh-TW" altLang="zh-TW" sz="2400">
              <a:latin typeface="標楷體" pitchFamily="65" charset="-120"/>
            </a:endParaRPr>
          </a:p>
          <a:p>
            <a:pPr>
              <a:buFontTx/>
              <a:buNone/>
            </a:pPr>
            <a:r>
              <a:rPr lang="zh-TW" altLang="en-US" b="1">
                <a:latin typeface="標楷體" pitchFamily="65" charset="-120"/>
              </a:rPr>
              <a:t>	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Quicksort</a:t>
            </a: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8BE42-6C37-450D-AD3B-130F96F980DB}" type="slidenum">
              <a:rPr lang="en-US" altLang="zh-TW"/>
              <a:pPr/>
              <a:t>24</a:t>
            </a:fld>
            <a:endParaRPr lang="en-US" altLang="zh-TW"/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Exercises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7488" y="1341438"/>
            <a:ext cx="8675687" cy="5364162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zh-TW" sz="2800">
                <a:latin typeface="標楷體" pitchFamily="65" charset="-120"/>
              </a:rPr>
              <a:t>	</a:t>
            </a:r>
            <a:r>
              <a:rPr lang="zh-TW" altLang="en-US" sz="2400" b="1">
                <a:latin typeface="標楷體" pitchFamily="65" charset="-120"/>
              </a:rPr>
              <a:t>輸入：</a:t>
            </a:r>
            <a:r>
              <a:rPr lang="zh-TW" altLang="en-US" sz="2400">
                <a:latin typeface="標楷體" pitchFamily="65" charset="-120"/>
              </a:rPr>
              <a:t>輸入的第一行包含了公司部門的數目</a:t>
            </a:r>
            <a:r>
              <a:rPr lang="en-US" altLang="zh-TW" sz="2400">
                <a:latin typeface="標楷體" pitchFamily="65" charset="-120"/>
              </a:rPr>
              <a:t>(</a:t>
            </a:r>
            <a:r>
              <a:rPr lang="zh-TW" altLang="en-US" sz="2400">
                <a:latin typeface="標楷體" pitchFamily="65" charset="-120"/>
              </a:rPr>
              <a:t>介於 </a:t>
            </a:r>
            <a:r>
              <a:rPr lang="en-US" altLang="zh-TW" sz="2400">
                <a:latin typeface="標楷體" pitchFamily="65" charset="-120"/>
              </a:rPr>
              <a:t>2 </a:t>
            </a:r>
            <a:r>
              <a:rPr lang="zh-TW" altLang="en-US" sz="2400">
                <a:latin typeface="標楷體" pitchFamily="65" charset="-120"/>
              </a:rPr>
              <a:t>和 </a:t>
            </a:r>
            <a:r>
              <a:rPr lang="en-US" altLang="zh-TW" sz="2400">
                <a:latin typeface="標楷體" pitchFamily="65" charset="-120"/>
              </a:rPr>
              <a:t>12 </a:t>
            </a:r>
            <a:r>
              <a:rPr lang="zh-TW" altLang="en-US" sz="2400">
                <a:latin typeface="標楷體" pitchFamily="65" charset="-120"/>
              </a:rPr>
              <a:t>之間</a:t>
            </a:r>
            <a:r>
              <a:rPr lang="en-US" altLang="zh-TW" sz="2400">
                <a:latin typeface="標楷體" pitchFamily="65" charset="-120"/>
              </a:rPr>
              <a:t>)</a:t>
            </a:r>
            <a:r>
              <a:rPr lang="zh-TW" altLang="en-US" sz="2400">
                <a:latin typeface="標楷體" pitchFamily="65" charset="-120"/>
              </a:rPr>
              <a:t>，接下來會有各個部門的員工資料。每一個部門提供的資料中，第一行是部門的名稱，之後的每一行都有一個員工的資料</a:t>
            </a:r>
            <a:r>
              <a:rPr lang="en-US" altLang="zh-TW" sz="2400">
                <a:latin typeface="標楷體" pitchFamily="65" charset="-120"/>
              </a:rPr>
              <a:t>(</a:t>
            </a:r>
            <a:r>
              <a:rPr lang="zh-TW" altLang="en-US" sz="2400">
                <a:latin typeface="標楷體" pitchFamily="65" charset="-120"/>
              </a:rPr>
              <a:t>直到空行或是檔案結尾為止</a:t>
            </a:r>
            <a:r>
              <a:rPr lang="en-US" altLang="zh-TW" sz="2400">
                <a:latin typeface="標楷體" pitchFamily="65" charset="-120"/>
              </a:rPr>
              <a:t>)</a:t>
            </a:r>
            <a:r>
              <a:rPr lang="zh-TW" altLang="en-US" sz="2400">
                <a:latin typeface="標楷體" pitchFamily="65" charset="-120"/>
              </a:rPr>
              <a:t>。資料格式如下：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TW" altLang="en-US" sz="2400">
                <a:latin typeface="標楷體" pitchFamily="65" charset="-120"/>
              </a:rPr>
              <a:t>	</a:t>
            </a:r>
            <a:r>
              <a:rPr lang="zh-TW" altLang="en-US" sz="2000">
                <a:latin typeface="標楷體" pitchFamily="65" charset="-120"/>
              </a:rPr>
              <a:t>稱謂</a:t>
            </a:r>
            <a:r>
              <a:rPr lang="en-US" altLang="zh-TW" sz="2000">
                <a:latin typeface="標楷體" pitchFamily="65" charset="-120"/>
              </a:rPr>
              <a:t>,</a:t>
            </a:r>
            <a:r>
              <a:rPr lang="zh-TW" altLang="en-US" sz="2000">
                <a:latin typeface="標楷體" pitchFamily="65" charset="-120"/>
              </a:rPr>
              <a:t>名字</a:t>
            </a:r>
            <a:r>
              <a:rPr lang="en-US" altLang="zh-TW" sz="2000">
                <a:latin typeface="標楷體" pitchFamily="65" charset="-120"/>
              </a:rPr>
              <a:t>,</a:t>
            </a:r>
            <a:r>
              <a:rPr lang="zh-TW" altLang="en-US" sz="2000">
                <a:latin typeface="標楷體" pitchFamily="65" charset="-120"/>
              </a:rPr>
              <a:t>姓氏</a:t>
            </a:r>
            <a:r>
              <a:rPr lang="en-US" altLang="zh-TW" sz="2000">
                <a:latin typeface="標楷體" pitchFamily="65" charset="-120"/>
              </a:rPr>
              <a:t>,</a:t>
            </a:r>
            <a:r>
              <a:rPr lang="zh-TW" altLang="en-US" sz="2000">
                <a:latin typeface="標楷體" pitchFamily="65" charset="-120"/>
              </a:rPr>
              <a:t>地址</a:t>
            </a:r>
            <a:r>
              <a:rPr lang="en-US" altLang="zh-TW" sz="2000">
                <a:latin typeface="標楷體" pitchFamily="65" charset="-120"/>
              </a:rPr>
              <a:t>,</a:t>
            </a:r>
            <a:r>
              <a:rPr lang="zh-TW" altLang="en-US" sz="2000">
                <a:latin typeface="標楷體" pitchFamily="65" charset="-120"/>
              </a:rPr>
              <a:t>家中電話</a:t>
            </a:r>
            <a:r>
              <a:rPr lang="en-US" altLang="zh-TW" sz="2000">
                <a:latin typeface="標楷體" pitchFamily="65" charset="-120"/>
              </a:rPr>
              <a:t>,</a:t>
            </a:r>
            <a:r>
              <a:rPr lang="zh-TW" altLang="en-US" sz="2000">
                <a:latin typeface="標楷體" pitchFamily="65" charset="-120"/>
              </a:rPr>
              <a:t>辦公電話</a:t>
            </a:r>
            <a:r>
              <a:rPr lang="en-US" altLang="zh-TW" sz="2000">
                <a:latin typeface="標楷體" pitchFamily="65" charset="-120"/>
              </a:rPr>
              <a:t>,</a:t>
            </a:r>
            <a:r>
              <a:rPr lang="zh-TW" altLang="en-US" sz="2000">
                <a:latin typeface="標楷體" pitchFamily="65" charset="-120"/>
              </a:rPr>
              <a:t>校園信箱號碼 </a:t>
            </a:r>
            <a:r>
              <a:rPr lang="en-US" altLang="zh-TW" sz="2000">
                <a:latin typeface="標楷體" pitchFamily="65" charset="-120"/>
              </a:rPr>
              <a:t>(</a:t>
            </a:r>
            <a:r>
              <a:rPr lang="zh-TW" altLang="en-US" sz="2000">
                <a:latin typeface="標楷體" pitchFamily="65" charset="-120"/>
              </a:rPr>
              <a:t>用逗號隔開</a:t>
            </a:r>
            <a:r>
              <a:rPr lang="en-US" altLang="zh-TW" sz="2000">
                <a:latin typeface="標楷體" pitchFamily="65" charset="-120"/>
              </a:rPr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400">
                <a:latin typeface="標楷體" pitchFamily="65" charset="-120"/>
              </a:rPr>
              <a:t>	</a:t>
            </a:r>
            <a:r>
              <a:rPr lang="zh-TW" altLang="en-US" sz="2400">
                <a:latin typeface="標楷體" pitchFamily="65" charset="-120"/>
              </a:rPr>
              <a:t>最多只有 </a:t>
            </a:r>
            <a:r>
              <a:rPr lang="en-US" altLang="zh-TW" sz="2400">
                <a:latin typeface="標楷體" pitchFamily="65" charset="-120"/>
              </a:rPr>
              <a:t>20000 </a:t>
            </a:r>
            <a:r>
              <a:rPr lang="zh-TW" altLang="en-US" sz="2400">
                <a:latin typeface="標楷體" pitchFamily="65" charset="-120"/>
              </a:rPr>
              <a:t>個員工。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TW" altLang="en-US" sz="2400">
                <a:latin typeface="標楷體" pitchFamily="65" charset="-120"/>
              </a:rPr>
              <a:t>	</a:t>
            </a:r>
            <a:r>
              <a:rPr lang="zh-TW" altLang="en-US" sz="2400" b="1">
                <a:latin typeface="標楷體" pitchFamily="65" charset="-120"/>
              </a:rPr>
              <a:t>輸出：</a:t>
            </a:r>
            <a:r>
              <a:rPr lang="zh-TW" altLang="en-US" sz="2400">
                <a:latin typeface="標楷體" pitchFamily="65" charset="-120"/>
              </a:rPr>
              <a:t>以下是輸出的格式：</a:t>
            </a:r>
            <a:r>
              <a:rPr lang="en-US" altLang="zh-TW" sz="2400">
                <a:latin typeface="標楷體" pitchFamily="65" charset="-120"/>
              </a:rPr>
              <a:t>(</a:t>
            </a:r>
            <a:r>
              <a:rPr lang="zh-TW" altLang="en-US" sz="2400">
                <a:latin typeface="標楷體" pitchFamily="65" charset="-120"/>
              </a:rPr>
              <a:t>請參閱輸出實例</a:t>
            </a:r>
            <a:r>
              <a:rPr lang="en-US" altLang="zh-TW" sz="2400">
                <a:latin typeface="標楷體" pitchFamily="65" charset="-120"/>
              </a:rPr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400">
                <a:latin typeface="Courier New" pitchFamily="49" charset="0"/>
              </a:rPr>
              <a:t>	</a:t>
            </a:r>
            <a:r>
              <a:rPr lang="zh-TW" altLang="zh-TW" sz="2400">
                <a:latin typeface="Courier New" pitchFamily="49" charset="0"/>
                <a:cs typeface="Courier New" pitchFamily="49" charset="0"/>
              </a:rPr>
              <a:t>--------------------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TW" altLang="zh-TW" sz="2400">
                <a:latin typeface="Courier New" pitchFamily="49" charset="0"/>
                <a:cs typeface="Courier New" pitchFamily="49" charset="0"/>
              </a:rPr>
              <a:t>	&lt;</a:t>
            </a:r>
            <a:r>
              <a:rPr lang="zh-TW" altLang="zh-TW" sz="2400">
                <a:latin typeface="Courier New" pitchFamily="49" charset="0"/>
              </a:rPr>
              <a:t>稱謂</a:t>
            </a:r>
            <a:r>
              <a:rPr lang="zh-TW" altLang="zh-TW" sz="2400">
                <a:latin typeface="Courier New" pitchFamily="49" charset="0"/>
                <a:cs typeface="Courier New" pitchFamily="49" charset="0"/>
              </a:rPr>
              <a:t>&gt; &lt;</a:t>
            </a:r>
            <a:r>
              <a:rPr lang="zh-TW" altLang="zh-TW" sz="2400">
                <a:latin typeface="Courier New" pitchFamily="49" charset="0"/>
              </a:rPr>
              <a:t>名字</a:t>
            </a:r>
            <a:r>
              <a:rPr lang="zh-TW" altLang="zh-TW" sz="2400">
                <a:latin typeface="Courier New" pitchFamily="49" charset="0"/>
                <a:cs typeface="Courier New" pitchFamily="49" charset="0"/>
              </a:rPr>
              <a:t>&gt; &lt;</a:t>
            </a:r>
            <a:r>
              <a:rPr lang="zh-TW" altLang="zh-TW" sz="2400">
                <a:latin typeface="Courier New" pitchFamily="49" charset="0"/>
              </a:rPr>
              <a:t>姓氏</a:t>
            </a:r>
            <a:r>
              <a:rPr lang="zh-TW" altLang="zh-TW" sz="2400">
                <a:latin typeface="Courier New" pitchFamily="49" charset="0"/>
                <a:cs typeface="Courier New" pitchFamily="49" charset="0"/>
              </a:rPr>
              <a:t>&gt;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TW" altLang="zh-TW" sz="2400">
                <a:latin typeface="Courier New" pitchFamily="49" charset="0"/>
                <a:cs typeface="Courier New" pitchFamily="49" charset="0"/>
              </a:rPr>
              <a:t>	&lt;</a:t>
            </a:r>
            <a:r>
              <a:rPr lang="zh-TW" altLang="zh-TW" sz="2400">
                <a:latin typeface="Courier New" pitchFamily="49" charset="0"/>
              </a:rPr>
              <a:t>地址</a:t>
            </a:r>
            <a:r>
              <a:rPr lang="zh-TW" altLang="zh-TW" sz="240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TW" altLang="zh-TW" sz="2400">
                <a:latin typeface="Courier New" pitchFamily="49" charset="0"/>
                <a:cs typeface="Courier New" pitchFamily="49" charset="0"/>
              </a:rPr>
              <a:t>	Department: &lt;</a:t>
            </a:r>
            <a:r>
              <a:rPr lang="zh-TW" altLang="zh-TW" sz="2400">
                <a:latin typeface="Courier New" pitchFamily="49" charset="0"/>
              </a:rPr>
              <a:t>部門名稱</a:t>
            </a:r>
            <a:r>
              <a:rPr lang="zh-TW" altLang="zh-TW" sz="2400">
                <a:latin typeface="Courier New" pitchFamily="49" charset="0"/>
                <a:cs typeface="Courier New" pitchFamily="49" charset="0"/>
              </a:rPr>
              <a:t>&gt;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TW" altLang="zh-TW" sz="2400">
                <a:latin typeface="Courier New" pitchFamily="49" charset="0"/>
                <a:cs typeface="Courier New" pitchFamily="49" charset="0"/>
              </a:rPr>
              <a:t>	Home Phone: &lt;</a:t>
            </a:r>
            <a:r>
              <a:rPr lang="zh-TW" altLang="zh-TW" sz="2400">
                <a:latin typeface="Courier New" pitchFamily="49" charset="0"/>
              </a:rPr>
              <a:t>家中電話</a:t>
            </a:r>
            <a:r>
              <a:rPr lang="zh-TW" altLang="zh-TW" sz="2400">
                <a:latin typeface="Courier New" pitchFamily="49" charset="0"/>
                <a:cs typeface="Courier New" pitchFamily="49" charset="0"/>
              </a:rPr>
              <a:t>&gt;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TW" altLang="zh-TW" sz="2400">
                <a:latin typeface="Courier New" pitchFamily="49" charset="0"/>
                <a:cs typeface="Courier New" pitchFamily="49" charset="0"/>
              </a:rPr>
              <a:t>	Work Phone: &lt;</a:t>
            </a:r>
            <a:r>
              <a:rPr lang="zh-TW" altLang="zh-TW" sz="2400">
                <a:latin typeface="Courier New" pitchFamily="49" charset="0"/>
              </a:rPr>
              <a:t>辦公電話</a:t>
            </a:r>
            <a:r>
              <a:rPr lang="zh-TW" altLang="zh-TW" sz="2400">
                <a:latin typeface="Courier New" pitchFamily="49" charset="0"/>
                <a:cs typeface="Courier New" pitchFamily="49" charset="0"/>
              </a:rPr>
              <a:t>&gt;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TW" altLang="zh-TW" sz="2400">
                <a:latin typeface="Courier New" pitchFamily="49" charset="0"/>
                <a:cs typeface="Courier New" pitchFamily="49" charset="0"/>
              </a:rPr>
              <a:t>	Campus Box: &lt;</a:t>
            </a:r>
            <a:r>
              <a:rPr lang="zh-TW" altLang="zh-TW" sz="2400">
                <a:latin typeface="Courier New" pitchFamily="49" charset="0"/>
              </a:rPr>
              <a:t>校園信箱號碼</a:t>
            </a:r>
            <a:r>
              <a:rPr lang="zh-TW" altLang="zh-TW" sz="2400">
                <a:latin typeface="Courier New" pitchFamily="49" charset="0"/>
                <a:cs typeface="Courier New" pitchFamily="49" charset="0"/>
              </a:rPr>
              <a:t>&gt; </a:t>
            </a:r>
            <a:endParaRPr lang="en-US" altLang="zh-TW" sz="240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Quicksort</a:t>
            </a:r>
          </a:p>
        </p:txBody>
      </p:sp>
      <p:sp>
        <p:nvSpPr>
          <p:cNvPr id="1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404DC-A413-42AE-A6AB-46695F6597DE}" type="slidenum">
              <a:rPr lang="en-US" altLang="zh-TW"/>
              <a:pPr/>
              <a:t>25</a:t>
            </a:fld>
            <a:endParaRPr lang="en-US" altLang="zh-TW"/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404813"/>
            <a:ext cx="8229600" cy="4525962"/>
          </a:xfrm>
        </p:spPr>
        <p:txBody>
          <a:bodyPr/>
          <a:lstStyle/>
          <a:p>
            <a:pPr>
              <a:buFontTx/>
              <a:buNone/>
            </a:pPr>
            <a:r>
              <a:rPr lang="zh-TW" altLang="en-US" sz="2800"/>
              <a:t>以下是一個輸出入的實例</a:t>
            </a:r>
            <a:r>
              <a:rPr lang="en-US" altLang="zh-TW" sz="2800"/>
              <a:t>:</a:t>
            </a:r>
          </a:p>
        </p:txBody>
      </p:sp>
      <p:graphicFrame>
        <p:nvGraphicFramePr>
          <p:cNvPr id="110595" name="Group 3"/>
          <p:cNvGraphicFramePr>
            <a:graphicFrameLocks noGrp="1"/>
          </p:cNvGraphicFramePr>
          <p:nvPr/>
        </p:nvGraphicFramePr>
        <p:xfrm>
          <a:off x="250825" y="1233488"/>
          <a:ext cx="8713788" cy="5011737"/>
        </p:xfrm>
        <a:graphic>
          <a:graphicData uri="http://schemas.openxmlformats.org/drawingml/2006/table">
            <a:tbl>
              <a:tblPr/>
              <a:tblGrid>
                <a:gridCol w="5346700"/>
                <a:gridCol w="3367088"/>
              </a:tblGrid>
              <a:tr h="460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Sample Input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Sample Output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98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English Department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Dr.,Tom,Davis,Anystreet USA,555-2832,555-2423,823 Mrs.,Jessica,Lembeck,Center Street,555-2543,555-8584,928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標楷體" pitchFamily="65" charset="-120"/>
                        <a:cs typeface="Courier New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Computer Science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Mr.,John,Euler,East Pleasure,555-1432,555-2343,126</a:t>
                      </a:r>
                      <a:endParaRPr kumimoji="1" lang="en-US" alt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標楷體" pitchFamily="65" charset="-12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----------------------------------------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Dr. Tom Davis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Anystreet USA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Department: English Department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Home Phone: 555-2832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Work Phone: 555-2423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Campus Box: 823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----------------------------------------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Mr. John Euler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East Pleasure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Department: Computer Science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Home Phone: 555-1432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Work Phone: 555-2343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Campus Box: 126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----------------------------------------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Mrs. Jessica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Lembeck Center Street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Department: English Department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Home Phone: 555-2543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Work Phone: 555-8584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  <a:cs typeface="Courier New" pitchFamily="49" charset="0"/>
                        </a:rPr>
                        <a:t>Campus Box: 928</a:t>
                      </a:r>
                      <a:endParaRPr kumimoji="1" lang="en-US" alt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標楷體" pitchFamily="65" charset="-12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Quicksort</a:t>
            </a:r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5B03F-470A-40F5-85F5-DE13F18EBFAF}" type="slidenum">
              <a:rPr lang="en-US" altLang="zh-TW"/>
              <a:pPr/>
              <a:t>3</a:t>
            </a:fld>
            <a:endParaRPr lang="en-US" altLang="zh-TW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549275"/>
            <a:ext cx="8291512" cy="5832475"/>
          </a:xfrm>
        </p:spPr>
        <p:txBody>
          <a:bodyPr/>
          <a:lstStyle/>
          <a:p>
            <a:pPr marL="609600" indent="-609600">
              <a:buFontTx/>
              <a:buNone/>
            </a:pPr>
            <a:endParaRPr lang="en-US" altLang="zh-TW" sz="2400" b="1" i="1">
              <a:latin typeface="Courier New" pitchFamily="49" charset="0"/>
              <a:sym typeface="Symbol" pitchFamily="18" charset="2"/>
            </a:endParaRPr>
          </a:p>
          <a:p>
            <a:pPr marL="609600" indent="-609600">
              <a:buFontTx/>
              <a:buNone/>
            </a:pPr>
            <a:endParaRPr lang="en-US" altLang="zh-TW" sz="2400" b="1" i="1">
              <a:latin typeface="Courier New" pitchFamily="49" charset="0"/>
              <a:sym typeface="Symbol" pitchFamily="18" charset="2"/>
            </a:endParaRPr>
          </a:p>
          <a:p>
            <a:pPr marL="609600" indent="-609600">
              <a:buFontTx/>
              <a:buNone/>
            </a:pPr>
            <a:r>
              <a:rPr lang="en-US" altLang="zh-TW" sz="2400" b="1" i="1">
                <a:latin typeface="Courier New" pitchFamily="49" charset="0"/>
                <a:sym typeface="Symbol" pitchFamily="18" charset="2"/>
              </a:rPr>
              <a:t>Quicksort(A, p, r)</a:t>
            </a:r>
            <a:endParaRPr lang="en-US" altLang="zh-TW" sz="2400">
              <a:latin typeface="Courier New" pitchFamily="49" charset="0"/>
              <a:sym typeface="Symbol" pitchFamily="18" charset="2"/>
            </a:endParaRPr>
          </a:p>
          <a:p>
            <a:pPr marL="609600" indent="-609600">
              <a:buFontTx/>
              <a:buNone/>
            </a:pPr>
            <a:r>
              <a:rPr lang="en-US" altLang="zh-TW" sz="2400">
                <a:latin typeface="Courier New" pitchFamily="49" charset="0"/>
                <a:sym typeface="Symbol" pitchFamily="18" charset="2"/>
              </a:rPr>
              <a:t>1	</a:t>
            </a:r>
            <a:r>
              <a:rPr lang="en-US" altLang="zh-TW" sz="2400" b="1">
                <a:latin typeface="Courier New" pitchFamily="49" charset="0"/>
                <a:sym typeface="Symbol" pitchFamily="18" charset="2"/>
              </a:rPr>
              <a:t>If</a:t>
            </a:r>
            <a:r>
              <a:rPr lang="en-US" altLang="zh-TW" sz="2400">
                <a:latin typeface="Courier New" pitchFamily="49" charset="0"/>
                <a:sym typeface="Symbol" pitchFamily="18" charset="2"/>
              </a:rPr>
              <a:t> </a:t>
            </a:r>
            <a:r>
              <a:rPr lang="en-US" altLang="zh-TW" sz="2400" i="1">
                <a:latin typeface="Courier New" pitchFamily="49" charset="0"/>
                <a:sym typeface="Symbol" pitchFamily="18" charset="2"/>
              </a:rPr>
              <a:t>p</a:t>
            </a:r>
            <a:r>
              <a:rPr lang="en-US" altLang="zh-TW" sz="2400">
                <a:latin typeface="Courier New" pitchFamily="49" charset="0"/>
                <a:sym typeface="Symbol" pitchFamily="18" charset="2"/>
              </a:rPr>
              <a:t> &lt; </a:t>
            </a:r>
            <a:r>
              <a:rPr lang="en-US" altLang="zh-TW" sz="2400" i="1">
                <a:latin typeface="Courier New" pitchFamily="49" charset="0"/>
                <a:sym typeface="Symbol" pitchFamily="18" charset="2"/>
              </a:rPr>
              <a:t>r</a:t>
            </a:r>
            <a:r>
              <a:rPr lang="en-US" altLang="zh-TW" sz="2400">
                <a:latin typeface="Courier New" pitchFamily="49" charset="0"/>
                <a:sym typeface="Symbol" pitchFamily="18" charset="2"/>
              </a:rPr>
              <a:t> </a:t>
            </a:r>
            <a:r>
              <a:rPr lang="en-US" altLang="zh-TW" sz="2400" b="1">
                <a:latin typeface="Courier New" pitchFamily="49" charset="0"/>
                <a:sym typeface="Symbol" pitchFamily="18" charset="2"/>
              </a:rPr>
              <a:t>then</a:t>
            </a:r>
            <a:endParaRPr lang="en-US" altLang="zh-TW" sz="2400">
              <a:latin typeface="Courier New" pitchFamily="49" charset="0"/>
              <a:sym typeface="Symbol" pitchFamily="18" charset="2"/>
            </a:endParaRPr>
          </a:p>
          <a:p>
            <a:pPr marL="609600" indent="-609600">
              <a:buFontTx/>
              <a:buNone/>
            </a:pPr>
            <a:r>
              <a:rPr lang="en-US" altLang="zh-TW" sz="2400">
                <a:latin typeface="Courier New" pitchFamily="49" charset="0"/>
                <a:sym typeface="Symbol" pitchFamily="18" charset="2"/>
              </a:rPr>
              <a:t>2		</a:t>
            </a:r>
            <a:r>
              <a:rPr lang="en-US" altLang="zh-TW" sz="2400" i="1">
                <a:latin typeface="Courier New" pitchFamily="49" charset="0"/>
                <a:sym typeface="Symbol" pitchFamily="18" charset="2"/>
              </a:rPr>
              <a:t>q</a:t>
            </a:r>
            <a:r>
              <a:rPr lang="en-US" altLang="zh-TW" sz="2400">
                <a:latin typeface="Courier New" pitchFamily="49" charset="0"/>
                <a:sym typeface="Symbol" pitchFamily="18" charset="2"/>
              </a:rPr>
              <a:t>  Partition(</a:t>
            </a:r>
            <a:r>
              <a:rPr lang="en-US" altLang="zh-TW" sz="2400" i="1">
                <a:latin typeface="Courier New" pitchFamily="49" charset="0"/>
                <a:sym typeface="Symbol" pitchFamily="18" charset="2"/>
              </a:rPr>
              <a:t>A</a:t>
            </a:r>
            <a:r>
              <a:rPr lang="en-US" altLang="zh-TW" sz="2400">
                <a:latin typeface="Courier New" pitchFamily="49" charset="0"/>
                <a:sym typeface="Symbol" pitchFamily="18" charset="2"/>
              </a:rPr>
              <a:t>, </a:t>
            </a:r>
            <a:r>
              <a:rPr lang="en-US" altLang="zh-TW" sz="2400" i="1">
                <a:latin typeface="Courier New" pitchFamily="49" charset="0"/>
                <a:sym typeface="Symbol" pitchFamily="18" charset="2"/>
              </a:rPr>
              <a:t>p</a:t>
            </a:r>
            <a:r>
              <a:rPr lang="en-US" altLang="zh-TW" sz="2400">
                <a:latin typeface="Courier New" pitchFamily="49" charset="0"/>
                <a:sym typeface="Symbol" pitchFamily="18" charset="2"/>
              </a:rPr>
              <a:t>, </a:t>
            </a:r>
            <a:r>
              <a:rPr lang="en-US" altLang="zh-TW" sz="2400" i="1">
                <a:latin typeface="Courier New" pitchFamily="49" charset="0"/>
                <a:sym typeface="Symbol" pitchFamily="18" charset="2"/>
              </a:rPr>
              <a:t>r</a:t>
            </a:r>
            <a:r>
              <a:rPr lang="en-US" altLang="zh-TW" sz="2400">
                <a:latin typeface="Courier New" pitchFamily="49" charset="0"/>
                <a:sym typeface="Symbol" pitchFamily="18" charset="2"/>
              </a:rPr>
              <a:t>)	/* </a:t>
            </a:r>
            <a:r>
              <a:rPr lang="en-US" altLang="zh-TW" sz="2400" b="1">
                <a:latin typeface="Courier New" pitchFamily="49" charset="0"/>
                <a:sym typeface="Symbol" pitchFamily="18" charset="2"/>
              </a:rPr>
              <a:t>divide</a:t>
            </a:r>
            <a:r>
              <a:rPr lang="en-US" altLang="zh-TW" sz="2400">
                <a:latin typeface="Courier New" pitchFamily="49" charset="0"/>
                <a:sym typeface="Symbol" pitchFamily="18" charset="2"/>
              </a:rPr>
              <a:t> */</a:t>
            </a:r>
          </a:p>
          <a:p>
            <a:pPr marL="609600" indent="-609600">
              <a:buFontTx/>
              <a:buNone/>
            </a:pPr>
            <a:r>
              <a:rPr lang="en-US" altLang="zh-TW" sz="2400">
                <a:latin typeface="Courier New" pitchFamily="49" charset="0"/>
                <a:sym typeface="Symbol" pitchFamily="18" charset="2"/>
              </a:rPr>
              <a:t>3		Quicksort(</a:t>
            </a:r>
            <a:r>
              <a:rPr lang="en-US" altLang="zh-TW" sz="2400" i="1">
                <a:latin typeface="Courier New" pitchFamily="49" charset="0"/>
                <a:sym typeface="Symbol" pitchFamily="18" charset="2"/>
              </a:rPr>
              <a:t>A</a:t>
            </a:r>
            <a:r>
              <a:rPr lang="en-US" altLang="zh-TW" sz="2400">
                <a:latin typeface="Courier New" pitchFamily="49" charset="0"/>
                <a:sym typeface="Symbol" pitchFamily="18" charset="2"/>
              </a:rPr>
              <a:t>, </a:t>
            </a:r>
            <a:r>
              <a:rPr lang="en-US" altLang="zh-TW" sz="2400" i="1">
                <a:latin typeface="Courier New" pitchFamily="49" charset="0"/>
                <a:sym typeface="Symbol" pitchFamily="18" charset="2"/>
              </a:rPr>
              <a:t>p</a:t>
            </a:r>
            <a:r>
              <a:rPr lang="en-US" altLang="zh-TW" sz="2400">
                <a:latin typeface="Courier New" pitchFamily="49" charset="0"/>
                <a:sym typeface="Symbol" pitchFamily="18" charset="2"/>
              </a:rPr>
              <a:t>, </a:t>
            </a:r>
            <a:r>
              <a:rPr lang="en-US" altLang="zh-TW" sz="2400" i="1">
                <a:latin typeface="Courier New" pitchFamily="49" charset="0"/>
                <a:sym typeface="Symbol" pitchFamily="18" charset="2"/>
              </a:rPr>
              <a:t>q</a:t>
            </a:r>
            <a:r>
              <a:rPr lang="en-US" altLang="zh-TW" sz="2400">
                <a:latin typeface="Courier New" pitchFamily="49" charset="0"/>
                <a:sym typeface="Symbol" pitchFamily="18" charset="2"/>
              </a:rPr>
              <a:t>-1)		/* </a:t>
            </a:r>
            <a:r>
              <a:rPr lang="en-US" altLang="zh-TW" sz="2400" b="1">
                <a:latin typeface="Courier New" pitchFamily="49" charset="0"/>
                <a:sym typeface="Symbol" pitchFamily="18" charset="2"/>
              </a:rPr>
              <a:t>conquer</a:t>
            </a:r>
            <a:r>
              <a:rPr lang="en-US" altLang="zh-TW" sz="2400">
                <a:latin typeface="Courier New" pitchFamily="49" charset="0"/>
                <a:sym typeface="Symbol" pitchFamily="18" charset="2"/>
              </a:rPr>
              <a:t> */</a:t>
            </a:r>
          </a:p>
          <a:p>
            <a:pPr marL="609600" indent="-609600">
              <a:buFontTx/>
              <a:buNone/>
            </a:pPr>
            <a:r>
              <a:rPr lang="en-US" altLang="zh-TW" sz="2400">
                <a:latin typeface="Courier New" pitchFamily="49" charset="0"/>
                <a:sym typeface="Symbol" pitchFamily="18" charset="2"/>
              </a:rPr>
              <a:t>4		Quicksort(</a:t>
            </a:r>
            <a:r>
              <a:rPr lang="en-US" altLang="zh-TW" sz="2400" i="1">
                <a:latin typeface="Courier New" pitchFamily="49" charset="0"/>
                <a:sym typeface="Symbol" pitchFamily="18" charset="2"/>
              </a:rPr>
              <a:t>A</a:t>
            </a:r>
            <a:r>
              <a:rPr lang="en-US" altLang="zh-TW" sz="2400">
                <a:latin typeface="Courier New" pitchFamily="49" charset="0"/>
                <a:sym typeface="Symbol" pitchFamily="18" charset="2"/>
              </a:rPr>
              <a:t>, </a:t>
            </a:r>
            <a:r>
              <a:rPr lang="en-US" altLang="zh-TW" sz="2400" i="1">
                <a:latin typeface="Courier New" pitchFamily="49" charset="0"/>
                <a:sym typeface="Symbol" pitchFamily="18" charset="2"/>
              </a:rPr>
              <a:t>q</a:t>
            </a:r>
            <a:r>
              <a:rPr lang="en-US" altLang="zh-TW" sz="2400">
                <a:latin typeface="Courier New" pitchFamily="49" charset="0"/>
                <a:sym typeface="Symbol" pitchFamily="18" charset="2"/>
              </a:rPr>
              <a:t>+1, </a:t>
            </a:r>
            <a:r>
              <a:rPr lang="en-US" altLang="zh-TW" sz="2400" i="1">
                <a:latin typeface="Courier New" pitchFamily="49" charset="0"/>
                <a:sym typeface="Symbol" pitchFamily="18" charset="2"/>
              </a:rPr>
              <a:t>r</a:t>
            </a:r>
            <a:r>
              <a:rPr lang="en-US" altLang="zh-TW" sz="2400">
                <a:latin typeface="Courier New" pitchFamily="49" charset="0"/>
                <a:sym typeface="Symbol" pitchFamily="18" charset="2"/>
              </a:rPr>
              <a:t>)		/* </a:t>
            </a:r>
            <a:r>
              <a:rPr lang="en-US" altLang="zh-TW" sz="2400" b="1">
                <a:latin typeface="Courier New" pitchFamily="49" charset="0"/>
                <a:sym typeface="Symbol" pitchFamily="18" charset="2"/>
              </a:rPr>
              <a:t>conquer</a:t>
            </a:r>
            <a:r>
              <a:rPr lang="en-US" altLang="zh-TW" sz="2400">
                <a:latin typeface="Courier New" pitchFamily="49" charset="0"/>
                <a:sym typeface="Symbol" pitchFamily="18" charset="2"/>
              </a:rPr>
              <a:t> */</a:t>
            </a:r>
            <a:endParaRPr lang="en-US" altLang="zh-TW" sz="2400" b="1" i="1">
              <a:latin typeface="Courier New" pitchFamily="49" charset="0"/>
              <a:sym typeface="Symbol" pitchFamily="18" charset="2"/>
            </a:endParaRPr>
          </a:p>
          <a:p>
            <a:pPr marL="609600" indent="-609600">
              <a:buFontTx/>
              <a:buNone/>
            </a:pPr>
            <a:endParaRPr lang="en-US" altLang="zh-TW" sz="2400" b="1" i="1">
              <a:latin typeface="Courier New" pitchFamily="49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Quicksort</a:t>
            </a:r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4C68D-B9D3-4DF6-B6BE-0A92248C3692}" type="slidenum">
              <a:rPr lang="en-US" altLang="zh-TW"/>
              <a:pPr/>
              <a:t>4</a:t>
            </a:fld>
            <a:endParaRPr lang="en-US" altLang="zh-TW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549275"/>
            <a:ext cx="8291512" cy="5832475"/>
          </a:xfrm>
        </p:spPr>
        <p:txBody>
          <a:bodyPr/>
          <a:lstStyle/>
          <a:p>
            <a:pPr marL="609600" indent="-609600">
              <a:buFontTx/>
              <a:buNone/>
            </a:pPr>
            <a:endParaRPr lang="en-US" altLang="zh-TW" sz="2400" b="1" i="1">
              <a:latin typeface="Courier New" pitchFamily="49" charset="0"/>
              <a:sym typeface="Symbol" pitchFamily="18" charset="2"/>
            </a:endParaRPr>
          </a:p>
          <a:p>
            <a:pPr marL="609600" indent="-609600">
              <a:buFontTx/>
              <a:buNone/>
            </a:pPr>
            <a:endParaRPr lang="en-US" altLang="zh-TW" sz="2400" b="1" i="1">
              <a:latin typeface="Courier New" pitchFamily="49" charset="0"/>
              <a:sym typeface="Symbol" pitchFamily="18" charset="2"/>
            </a:endParaRPr>
          </a:p>
          <a:p>
            <a:pPr marL="609600" indent="-609600">
              <a:buFontTx/>
              <a:buNone/>
            </a:pPr>
            <a:r>
              <a:rPr lang="en-US" altLang="zh-TW" sz="2400" b="1" i="1">
                <a:latin typeface="Courier New" pitchFamily="49" charset="0"/>
                <a:sym typeface="Symbol" pitchFamily="18" charset="2"/>
              </a:rPr>
              <a:t>Partition(A, p, r)</a:t>
            </a:r>
            <a:endParaRPr lang="en-US" altLang="zh-TW" sz="2400">
              <a:latin typeface="Courier New" pitchFamily="49" charset="0"/>
              <a:sym typeface="Symbol" pitchFamily="18" charset="2"/>
            </a:endParaRPr>
          </a:p>
          <a:p>
            <a:pPr marL="609600" indent="-609600">
              <a:buFontTx/>
              <a:buNone/>
            </a:pPr>
            <a:r>
              <a:rPr lang="en-US" altLang="zh-TW" sz="2400">
                <a:latin typeface="Courier New" pitchFamily="49" charset="0"/>
                <a:sym typeface="Symbol" pitchFamily="18" charset="2"/>
              </a:rPr>
              <a:t>1	</a:t>
            </a:r>
            <a:r>
              <a:rPr lang="en-US" altLang="zh-TW" sz="2400" i="1">
                <a:latin typeface="Courier New" pitchFamily="49" charset="0"/>
                <a:sym typeface="Symbol" pitchFamily="18" charset="2"/>
              </a:rPr>
              <a:t>x</a:t>
            </a:r>
            <a:r>
              <a:rPr lang="en-US" altLang="zh-TW" sz="2400">
                <a:latin typeface="Courier New" pitchFamily="49" charset="0"/>
                <a:sym typeface="Symbol" pitchFamily="18" charset="2"/>
              </a:rPr>
              <a:t>  </a:t>
            </a:r>
            <a:r>
              <a:rPr lang="en-US" altLang="zh-TW" sz="2400" i="1">
                <a:latin typeface="Courier New" pitchFamily="49" charset="0"/>
                <a:sym typeface="Symbol" pitchFamily="18" charset="2"/>
              </a:rPr>
              <a:t>A</a:t>
            </a:r>
            <a:r>
              <a:rPr lang="en-US" altLang="zh-TW" sz="2400">
                <a:latin typeface="Courier New" pitchFamily="49" charset="0"/>
                <a:sym typeface="Symbol" pitchFamily="18" charset="2"/>
              </a:rPr>
              <a:t>[</a:t>
            </a:r>
            <a:r>
              <a:rPr lang="en-US" altLang="zh-TW" sz="2400" i="1">
                <a:latin typeface="Courier New" pitchFamily="49" charset="0"/>
                <a:sym typeface="Symbol" pitchFamily="18" charset="2"/>
              </a:rPr>
              <a:t>r</a:t>
            </a:r>
            <a:r>
              <a:rPr lang="en-US" altLang="zh-TW" sz="2400">
                <a:latin typeface="Courier New" pitchFamily="49" charset="0"/>
                <a:sym typeface="Symbol" pitchFamily="18" charset="2"/>
              </a:rPr>
              <a:t>]</a:t>
            </a:r>
          </a:p>
          <a:p>
            <a:pPr marL="609600" indent="-609600">
              <a:buFontTx/>
              <a:buNone/>
            </a:pPr>
            <a:r>
              <a:rPr lang="en-US" altLang="zh-TW" sz="2400">
                <a:latin typeface="Courier New" pitchFamily="49" charset="0"/>
                <a:sym typeface="Symbol" pitchFamily="18" charset="2"/>
              </a:rPr>
              <a:t>2	</a:t>
            </a:r>
            <a:r>
              <a:rPr lang="en-US" altLang="zh-TW" sz="2400" i="1">
                <a:latin typeface="Courier New" pitchFamily="49" charset="0"/>
                <a:sym typeface="Symbol" pitchFamily="18" charset="2"/>
              </a:rPr>
              <a:t>i</a:t>
            </a:r>
            <a:r>
              <a:rPr lang="en-US" altLang="zh-TW" sz="2400">
                <a:latin typeface="Courier New" pitchFamily="49" charset="0"/>
                <a:sym typeface="Symbol" pitchFamily="18" charset="2"/>
              </a:rPr>
              <a:t>  </a:t>
            </a:r>
            <a:r>
              <a:rPr lang="en-US" altLang="zh-TW" sz="2400" i="1">
                <a:latin typeface="Courier New" pitchFamily="49" charset="0"/>
                <a:sym typeface="Symbol" pitchFamily="18" charset="2"/>
              </a:rPr>
              <a:t>p</a:t>
            </a:r>
            <a:r>
              <a:rPr lang="en-US" altLang="zh-TW" sz="2400">
                <a:latin typeface="Courier New" pitchFamily="49" charset="0"/>
                <a:sym typeface="Symbol" pitchFamily="18" charset="2"/>
              </a:rPr>
              <a:t>-1</a:t>
            </a:r>
          </a:p>
          <a:p>
            <a:pPr marL="609600" indent="-609600">
              <a:buFontTx/>
              <a:buNone/>
            </a:pPr>
            <a:r>
              <a:rPr lang="en-US" altLang="zh-TW" sz="2400">
                <a:latin typeface="Courier New" pitchFamily="49" charset="0"/>
                <a:sym typeface="Symbol" pitchFamily="18" charset="2"/>
              </a:rPr>
              <a:t>3	</a:t>
            </a:r>
            <a:r>
              <a:rPr lang="en-US" altLang="zh-TW" sz="2400" b="1">
                <a:latin typeface="Courier New" pitchFamily="49" charset="0"/>
                <a:sym typeface="Symbol" pitchFamily="18" charset="2"/>
              </a:rPr>
              <a:t>for</a:t>
            </a:r>
            <a:r>
              <a:rPr lang="en-US" altLang="zh-TW" sz="2400">
                <a:latin typeface="Courier New" pitchFamily="49" charset="0"/>
                <a:sym typeface="Symbol" pitchFamily="18" charset="2"/>
              </a:rPr>
              <a:t> </a:t>
            </a:r>
            <a:r>
              <a:rPr lang="en-US" altLang="zh-TW" sz="2400" i="1">
                <a:latin typeface="Courier New" pitchFamily="49" charset="0"/>
                <a:sym typeface="Symbol" pitchFamily="18" charset="2"/>
              </a:rPr>
              <a:t>j</a:t>
            </a:r>
            <a:r>
              <a:rPr lang="en-US" altLang="zh-TW" sz="2400">
                <a:latin typeface="Courier New" pitchFamily="49" charset="0"/>
                <a:sym typeface="Symbol" pitchFamily="18" charset="2"/>
              </a:rPr>
              <a:t> </a:t>
            </a:r>
            <a:r>
              <a:rPr lang="en-US" altLang="zh-TW" sz="2400" i="1">
                <a:latin typeface="Courier New" pitchFamily="49" charset="0"/>
                <a:sym typeface="Symbol" pitchFamily="18" charset="2"/>
              </a:rPr>
              <a:t>p</a:t>
            </a:r>
            <a:r>
              <a:rPr lang="en-US" altLang="zh-TW" sz="2400">
                <a:latin typeface="Courier New" pitchFamily="49" charset="0"/>
                <a:sym typeface="Symbol" pitchFamily="18" charset="2"/>
              </a:rPr>
              <a:t> </a:t>
            </a:r>
            <a:r>
              <a:rPr lang="en-US" altLang="zh-TW" sz="2400" b="1">
                <a:latin typeface="Courier New" pitchFamily="49" charset="0"/>
                <a:sym typeface="Symbol" pitchFamily="18" charset="2"/>
              </a:rPr>
              <a:t>to</a:t>
            </a:r>
            <a:r>
              <a:rPr lang="en-US" altLang="zh-TW" sz="2400">
                <a:latin typeface="Courier New" pitchFamily="49" charset="0"/>
                <a:sym typeface="Symbol" pitchFamily="18" charset="2"/>
              </a:rPr>
              <a:t> </a:t>
            </a:r>
            <a:r>
              <a:rPr lang="en-US" altLang="zh-TW" sz="2400" i="1">
                <a:latin typeface="Courier New" pitchFamily="49" charset="0"/>
                <a:sym typeface="Symbol" pitchFamily="18" charset="2"/>
              </a:rPr>
              <a:t>r</a:t>
            </a:r>
            <a:r>
              <a:rPr lang="en-US" altLang="zh-TW" sz="2400">
                <a:latin typeface="Courier New" pitchFamily="49" charset="0"/>
                <a:sym typeface="Symbol" pitchFamily="18" charset="2"/>
              </a:rPr>
              <a:t>-1</a:t>
            </a:r>
          </a:p>
          <a:p>
            <a:pPr marL="609600" indent="-609600">
              <a:buFontTx/>
              <a:buNone/>
            </a:pPr>
            <a:r>
              <a:rPr lang="en-US" altLang="zh-TW" sz="2400">
                <a:latin typeface="Courier New" pitchFamily="49" charset="0"/>
                <a:sym typeface="Symbol" pitchFamily="18" charset="2"/>
              </a:rPr>
              <a:t>4		</a:t>
            </a:r>
            <a:r>
              <a:rPr lang="en-US" altLang="zh-TW" sz="2400" b="1">
                <a:latin typeface="Courier New" pitchFamily="49" charset="0"/>
                <a:sym typeface="Symbol" pitchFamily="18" charset="2"/>
              </a:rPr>
              <a:t>do if</a:t>
            </a:r>
            <a:r>
              <a:rPr lang="en-US" altLang="zh-TW" sz="2400">
                <a:latin typeface="Courier New" pitchFamily="49" charset="0"/>
                <a:sym typeface="Symbol" pitchFamily="18" charset="2"/>
              </a:rPr>
              <a:t> </a:t>
            </a:r>
            <a:r>
              <a:rPr lang="en-US" altLang="zh-TW" sz="2400" i="1">
                <a:latin typeface="Courier New" pitchFamily="49" charset="0"/>
                <a:sym typeface="Symbol" pitchFamily="18" charset="2"/>
              </a:rPr>
              <a:t>A</a:t>
            </a:r>
            <a:r>
              <a:rPr lang="en-US" altLang="zh-TW" sz="2400">
                <a:latin typeface="Courier New" pitchFamily="49" charset="0"/>
                <a:sym typeface="Symbol" pitchFamily="18" charset="2"/>
              </a:rPr>
              <a:t>[</a:t>
            </a:r>
            <a:r>
              <a:rPr lang="en-US" altLang="zh-TW" sz="2400" i="1">
                <a:latin typeface="Courier New" pitchFamily="49" charset="0"/>
                <a:sym typeface="Symbol" pitchFamily="18" charset="2"/>
              </a:rPr>
              <a:t>j</a:t>
            </a:r>
            <a:r>
              <a:rPr lang="en-US" altLang="zh-TW" sz="2400">
                <a:latin typeface="Courier New" pitchFamily="49" charset="0"/>
                <a:sym typeface="Symbol" pitchFamily="18" charset="2"/>
              </a:rPr>
              <a:t>]  </a:t>
            </a:r>
            <a:r>
              <a:rPr lang="en-US" altLang="zh-TW" sz="2400" i="1">
                <a:latin typeface="Courier New" pitchFamily="49" charset="0"/>
                <a:sym typeface="Symbol" pitchFamily="18" charset="2"/>
              </a:rPr>
              <a:t>x</a:t>
            </a:r>
            <a:endParaRPr lang="en-US" altLang="zh-TW" sz="2400">
              <a:latin typeface="Courier New" pitchFamily="49" charset="0"/>
              <a:sym typeface="Symbol" pitchFamily="18" charset="2"/>
            </a:endParaRPr>
          </a:p>
          <a:p>
            <a:pPr marL="609600" indent="-609600">
              <a:buFontTx/>
              <a:buNone/>
            </a:pPr>
            <a:r>
              <a:rPr lang="en-US" altLang="zh-TW" sz="2400">
                <a:latin typeface="Courier New" pitchFamily="49" charset="0"/>
                <a:sym typeface="Symbol" pitchFamily="18" charset="2"/>
              </a:rPr>
              <a:t>5  		</a:t>
            </a:r>
            <a:r>
              <a:rPr lang="en-US" altLang="zh-TW" sz="2400" b="1">
                <a:latin typeface="Courier New" pitchFamily="49" charset="0"/>
                <a:sym typeface="Symbol" pitchFamily="18" charset="2"/>
              </a:rPr>
              <a:t>then</a:t>
            </a:r>
            <a:r>
              <a:rPr lang="en-US" altLang="zh-TW" sz="2400">
                <a:latin typeface="Courier New" pitchFamily="49" charset="0"/>
                <a:sym typeface="Symbol" pitchFamily="18" charset="2"/>
              </a:rPr>
              <a:t> 	</a:t>
            </a:r>
            <a:r>
              <a:rPr lang="en-US" altLang="zh-TW" sz="2400" i="1">
                <a:latin typeface="Courier New" pitchFamily="49" charset="0"/>
                <a:sym typeface="Symbol" pitchFamily="18" charset="2"/>
              </a:rPr>
              <a:t>i</a:t>
            </a:r>
            <a:r>
              <a:rPr lang="en-US" altLang="zh-TW" sz="2400">
                <a:latin typeface="Courier New" pitchFamily="49" charset="0"/>
                <a:sym typeface="Symbol" pitchFamily="18" charset="2"/>
              </a:rPr>
              <a:t>  </a:t>
            </a:r>
            <a:r>
              <a:rPr lang="en-US" altLang="zh-TW" sz="2400" i="1">
                <a:latin typeface="Courier New" pitchFamily="49" charset="0"/>
                <a:sym typeface="Symbol" pitchFamily="18" charset="2"/>
              </a:rPr>
              <a:t>i</a:t>
            </a:r>
            <a:r>
              <a:rPr lang="en-US" altLang="zh-TW" sz="2400">
                <a:latin typeface="Courier New" pitchFamily="49" charset="0"/>
                <a:sym typeface="Symbol" pitchFamily="18" charset="2"/>
              </a:rPr>
              <a:t>+</a:t>
            </a:r>
            <a:r>
              <a:rPr lang="en-US" altLang="zh-TW" sz="2400" i="1">
                <a:latin typeface="Courier New" pitchFamily="49" charset="0"/>
                <a:sym typeface="Symbol" pitchFamily="18" charset="2"/>
              </a:rPr>
              <a:t>1</a:t>
            </a:r>
            <a:endParaRPr lang="en-US" altLang="zh-TW" sz="2400">
              <a:latin typeface="Courier New" pitchFamily="49" charset="0"/>
              <a:sym typeface="Symbol" pitchFamily="18" charset="2"/>
            </a:endParaRPr>
          </a:p>
          <a:p>
            <a:pPr marL="609600" indent="-609600">
              <a:buFontTx/>
              <a:buNone/>
            </a:pPr>
            <a:r>
              <a:rPr lang="en-US" altLang="zh-TW" sz="2400">
                <a:latin typeface="Courier New" pitchFamily="49" charset="0"/>
                <a:sym typeface="Symbol" pitchFamily="18" charset="2"/>
              </a:rPr>
              <a:t>6			exchange </a:t>
            </a:r>
            <a:r>
              <a:rPr lang="en-US" altLang="zh-TW" sz="2400" i="1">
                <a:latin typeface="Courier New" pitchFamily="49" charset="0"/>
                <a:sym typeface="Symbol" pitchFamily="18" charset="2"/>
              </a:rPr>
              <a:t>A</a:t>
            </a:r>
            <a:r>
              <a:rPr lang="en-US" altLang="zh-TW" sz="2400">
                <a:latin typeface="Courier New" pitchFamily="49" charset="0"/>
                <a:sym typeface="Symbol" pitchFamily="18" charset="2"/>
              </a:rPr>
              <a:t>[</a:t>
            </a:r>
            <a:r>
              <a:rPr lang="en-US" altLang="zh-TW" sz="2400" i="1">
                <a:latin typeface="Courier New" pitchFamily="49" charset="0"/>
                <a:sym typeface="Symbol" pitchFamily="18" charset="2"/>
              </a:rPr>
              <a:t>i</a:t>
            </a:r>
            <a:r>
              <a:rPr lang="en-US" altLang="zh-TW" sz="2400">
                <a:latin typeface="Courier New" pitchFamily="49" charset="0"/>
                <a:sym typeface="Symbol" pitchFamily="18" charset="2"/>
              </a:rPr>
              <a:t>]</a:t>
            </a:r>
            <a:r>
              <a:rPr lang="en-US" altLang="zh-TW" sz="2400" i="1">
                <a:latin typeface="Courier New" pitchFamily="49" charset="0"/>
                <a:sym typeface="Symbol" pitchFamily="18" charset="2"/>
              </a:rPr>
              <a:t>A</a:t>
            </a:r>
            <a:r>
              <a:rPr lang="en-US" altLang="zh-TW" sz="2400">
                <a:latin typeface="Courier New" pitchFamily="49" charset="0"/>
                <a:sym typeface="Symbol" pitchFamily="18" charset="2"/>
              </a:rPr>
              <a:t>[</a:t>
            </a:r>
            <a:r>
              <a:rPr lang="en-US" altLang="zh-TW" sz="2400" i="1">
                <a:latin typeface="Courier New" pitchFamily="49" charset="0"/>
                <a:sym typeface="Symbol" pitchFamily="18" charset="2"/>
              </a:rPr>
              <a:t>j</a:t>
            </a:r>
            <a:r>
              <a:rPr lang="en-US" altLang="zh-TW" sz="2400">
                <a:latin typeface="Courier New" pitchFamily="49" charset="0"/>
                <a:sym typeface="Symbol" pitchFamily="18" charset="2"/>
              </a:rPr>
              <a:t>]</a:t>
            </a:r>
          </a:p>
          <a:p>
            <a:pPr marL="609600" indent="-609600">
              <a:buFontTx/>
              <a:buNone/>
            </a:pPr>
            <a:r>
              <a:rPr lang="en-US" altLang="zh-TW" sz="2400">
                <a:latin typeface="Courier New" pitchFamily="49" charset="0"/>
                <a:sym typeface="Symbol" pitchFamily="18" charset="2"/>
              </a:rPr>
              <a:t>7	exchange </a:t>
            </a:r>
            <a:r>
              <a:rPr lang="en-US" altLang="zh-TW" sz="2400" i="1">
                <a:latin typeface="Courier New" pitchFamily="49" charset="0"/>
                <a:sym typeface="Symbol" pitchFamily="18" charset="2"/>
              </a:rPr>
              <a:t>A</a:t>
            </a:r>
            <a:r>
              <a:rPr lang="en-US" altLang="zh-TW" sz="2400">
                <a:latin typeface="Courier New" pitchFamily="49" charset="0"/>
                <a:sym typeface="Symbol" pitchFamily="18" charset="2"/>
              </a:rPr>
              <a:t>[</a:t>
            </a:r>
            <a:r>
              <a:rPr lang="en-US" altLang="zh-TW" sz="2400" i="1">
                <a:latin typeface="Courier New" pitchFamily="49" charset="0"/>
                <a:sym typeface="Symbol" pitchFamily="18" charset="2"/>
              </a:rPr>
              <a:t>i</a:t>
            </a:r>
            <a:r>
              <a:rPr lang="en-US" altLang="zh-TW" sz="2400">
                <a:latin typeface="Courier New" pitchFamily="49" charset="0"/>
                <a:sym typeface="Symbol" pitchFamily="18" charset="2"/>
              </a:rPr>
              <a:t>+1]</a:t>
            </a:r>
            <a:r>
              <a:rPr lang="en-US" altLang="zh-TW" sz="2400" i="1">
                <a:latin typeface="Courier New" pitchFamily="49" charset="0"/>
                <a:sym typeface="Symbol" pitchFamily="18" charset="2"/>
              </a:rPr>
              <a:t>A</a:t>
            </a:r>
            <a:r>
              <a:rPr lang="en-US" altLang="zh-TW" sz="2400">
                <a:latin typeface="Courier New" pitchFamily="49" charset="0"/>
                <a:sym typeface="Symbol" pitchFamily="18" charset="2"/>
              </a:rPr>
              <a:t>[</a:t>
            </a:r>
            <a:r>
              <a:rPr lang="en-US" altLang="zh-TW" sz="2400" i="1">
                <a:latin typeface="Courier New" pitchFamily="49" charset="0"/>
                <a:sym typeface="Symbol" pitchFamily="18" charset="2"/>
              </a:rPr>
              <a:t>r</a:t>
            </a:r>
            <a:r>
              <a:rPr lang="en-US" altLang="zh-TW" sz="2400">
                <a:latin typeface="Courier New" pitchFamily="49" charset="0"/>
                <a:sym typeface="Symbol" pitchFamily="18" charset="2"/>
              </a:rPr>
              <a:t>]</a:t>
            </a:r>
          </a:p>
          <a:p>
            <a:pPr marL="609600" indent="-609600">
              <a:buFontTx/>
              <a:buNone/>
            </a:pPr>
            <a:r>
              <a:rPr lang="en-US" altLang="zh-TW" sz="2400">
                <a:latin typeface="Courier New" pitchFamily="49" charset="0"/>
                <a:sym typeface="Symbol" pitchFamily="18" charset="2"/>
              </a:rPr>
              <a:t>8	</a:t>
            </a:r>
            <a:r>
              <a:rPr lang="en-US" altLang="zh-TW" sz="2400" b="1">
                <a:latin typeface="Courier New" pitchFamily="49" charset="0"/>
                <a:sym typeface="Symbol" pitchFamily="18" charset="2"/>
              </a:rPr>
              <a:t>return</a:t>
            </a:r>
            <a:r>
              <a:rPr lang="en-US" altLang="zh-TW" sz="2400">
                <a:latin typeface="Courier New" pitchFamily="49" charset="0"/>
                <a:sym typeface="Symbol" pitchFamily="18" charset="2"/>
              </a:rPr>
              <a:t> </a:t>
            </a:r>
            <a:r>
              <a:rPr lang="en-US" altLang="zh-TW" sz="2400" i="1">
                <a:latin typeface="Courier New" pitchFamily="49" charset="0"/>
                <a:sym typeface="Symbol" pitchFamily="18" charset="2"/>
              </a:rPr>
              <a:t>i</a:t>
            </a:r>
            <a:r>
              <a:rPr lang="en-US" altLang="zh-TW" sz="2400">
                <a:latin typeface="Courier New" pitchFamily="49" charset="0"/>
                <a:sym typeface="Symbol" pitchFamily="18" charset="2"/>
              </a:rPr>
              <a:t>+1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Quicksort</a:t>
            </a:r>
          </a:p>
        </p:txBody>
      </p:sp>
      <p:sp>
        <p:nvSpPr>
          <p:cNvPr id="32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E3E02-A38B-4D24-AA49-A6CB40047586}" type="slidenum">
              <a:rPr lang="en-US" altLang="zh-TW"/>
              <a:pPr/>
              <a:t>5</a:t>
            </a:fld>
            <a:endParaRPr lang="en-US" altLang="zh-TW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8218488" cy="5616575"/>
          </a:xfrm>
        </p:spPr>
        <p:txBody>
          <a:bodyPr/>
          <a:lstStyle/>
          <a:p>
            <a:pPr>
              <a:buFontTx/>
              <a:buNone/>
            </a:pPr>
            <a:endParaRPr lang="en-US" altLang="zh-TW" sz="2800" i="1">
              <a:sym typeface="Symbol" pitchFamily="18" charset="2"/>
            </a:endParaRPr>
          </a:p>
          <a:p>
            <a:pPr>
              <a:buFontTx/>
              <a:buNone/>
            </a:pPr>
            <a:endParaRPr lang="en-US" altLang="zh-TW" sz="2800" i="1">
              <a:sym typeface="Symbol" pitchFamily="18" charset="2"/>
            </a:endParaRPr>
          </a:p>
          <a:p>
            <a:pPr>
              <a:buFontTx/>
              <a:buNone/>
            </a:pPr>
            <a:r>
              <a:rPr lang="en-US" altLang="zh-TW" sz="2800" i="1">
                <a:sym typeface="Symbol" pitchFamily="18" charset="2"/>
              </a:rPr>
              <a:t>i</a:t>
            </a:r>
            <a:r>
              <a:rPr lang="en-US" altLang="zh-TW" sz="2800">
                <a:sym typeface="Symbol" pitchFamily="18" charset="2"/>
              </a:rPr>
              <a:t> </a:t>
            </a:r>
            <a:r>
              <a:rPr lang="zh-TW" altLang="en-US" sz="2800">
                <a:sym typeface="Symbol" pitchFamily="18" charset="2"/>
              </a:rPr>
              <a:t>和 </a:t>
            </a:r>
            <a:r>
              <a:rPr lang="en-US" altLang="zh-TW" sz="2800" i="1">
                <a:sym typeface="Symbol" pitchFamily="18" charset="2"/>
              </a:rPr>
              <a:t>j</a:t>
            </a:r>
            <a:r>
              <a:rPr lang="en-US" altLang="zh-TW" sz="2800">
                <a:sym typeface="Symbol" pitchFamily="18" charset="2"/>
              </a:rPr>
              <a:t> </a:t>
            </a:r>
            <a:r>
              <a:rPr lang="zh-TW" altLang="en-US" sz="2800">
                <a:sym typeface="Symbol" pitchFamily="18" charset="2"/>
              </a:rPr>
              <a:t>的意義</a:t>
            </a:r>
            <a:r>
              <a:rPr lang="en-US" altLang="zh-TW" sz="2800">
                <a:sym typeface="Symbol" pitchFamily="18" charset="2"/>
              </a:rPr>
              <a:t>:</a:t>
            </a:r>
          </a:p>
          <a:p>
            <a:pPr>
              <a:buFontTx/>
              <a:buNone/>
            </a:pPr>
            <a:endParaRPr lang="en-US" altLang="zh-TW" sz="2800">
              <a:sym typeface="Symbol" pitchFamily="18" charset="2"/>
            </a:endParaRPr>
          </a:p>
        </p:txBody>
      </p:sp>
      <p:sp>
        <p:nvSpPr>
          <p:cNvPr id="66577" name="Rectangle 17"/>
          <p:cNvSpPr>
            <a:spLocks noChangeArrowheads="1"/>
          </p:cNvSpPr>
          <p:nvPr/>
        </p:nvSpPr>
        <p:spPr bwMode="auto">
          <a:xfrm>
            <a:off x="1543050" y="3141663"/>
            <a:ext cx="433388" cy="36036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6578" name="Rectangle 18"/>
          <p:cNvSpPr>
            <a:spLocks noChangeArrowheads="1"/>
          </p:cNvSpPr>
          <p:nvPr/>
        </p:nvSpPr>
        <p:spPr bwMode="auto">
          <a:xfrm>
            <a:off x="1976438" y="3141663"/>
            <a:ext cx="433387" cy="36036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6579" name="Rectangle 19"/>
          <p:cNvSpPr>
            <a:spLocks noChangeArrowheads="1"/>
          </p:cNvSpPr>
          <p:nvPr/>
        </p:nvSpPr>
        <p:spPr bwMode="auto">
          <a:xfrm>
            <a:off x="2408238" y="3141663"/>
            <a:ext cx="433387" cy="36036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6580" name="Rectangle 20"/>
          <p:cNvSpPr>
            <a:spLocks noChangeArrowheads="1"/>
          </p:cNvSpPr>
          <p:nvPr/>
        </p:nvSpPr>
        <p:spPr bwMode="auto">
          <a:xfrm>
            <a:off x="2840038" y="3141663"/>
            <a:ext cx="433387" cy="36036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6581" name="Rectangle 21"/>
          <p:cNvSpPr>
            <a:spLocks noChangeArrowheads="1"/>
          </p:cNvSpPr>
          <p:nvPr/>
        </p:nvSpPr>
        <p:spPr bwMode="auto">
          <a:xfrm>
            <a:off x="3271838" y="3141663"/>
            <a:ext cx="433387" cy="3603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6582" name="Rectangle 22"/>
          <p:cNvSpPr>
            <a:spLocks noChangeArrowheads="1"/>
          </p:cNvSpPr>
          <p:nvPr/>
        </p:nvSpPr>
        <p:spPr bwMode="auto">
          <a:xfrm>
            <a:off x="3705225" y="3141663"/>
            <a:ext cx="433388" cy="3603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6583" name="Rectangle 23"/>
          <p:cNvSpPr>
            <a:spLocks noChangeArrowheads="1"/>
          </p:cNvSpPr>
          <p:nvPr/>
        </p:nvSpPr>
        <p:spPr bwMode="auto">
          <a:xfrm>
            <a:off x="4135438" y="3141663"/>
            <a:ext cx="433387" cy="3603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6584" name="Rectangle 24"/>
          <p:cNvSpPr>
            <a:spLocks noChangeArrowheads="1"/>
          </p:cNvSpPr>
          <p:nvPr/>
        </p:nvSpPr>
        <p:spPr bwMode="auto">
          <a:xfrm>
            <a:off x="4568825" y="3141663"/>
            <a:ext cx="433388" cy="3603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TW" altLang="zh-TW"/>
          </a:p>
        </p:txBody>
      </p:sp>
      <p:sp>
        <p:nvSpPr>
          <p:cNvPr id="66585" name="Rectangle 25"/>
          <p:cNvSpPr>
            <a:spLocks noChangeArrowheads="1"/>
          </p:cNvSpPr>
          <p:nvPr/>
        </p:nvSpPr>
        <p:spPr bwMode="auto">
          <a:xfrm>
            <a:off x="5000625" y="3141663"/>
            <a:ext cx="433388" cy="3603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6586" name="Rectangle 26"/>
          <p:cNvSpPr>
            <a:spLocks noChangeArrowheads="1"/>
          </p:cNvSpPr>
          <p:nvPr/>
        </p:nvSpPr>
        <p:spPr bwMode="auto">
          <a:xfrm>
            <a:off x="5434013" y="3141663"/>
            <a:ext cx="433387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6587" name="Rectangle 27"/>
          <p:cNvSpPr>
            <a:spLocks noChangeArrowheads="1"/>
          </p:cNvSpPr>
          <p:nvPr/>
        </p:nvSpPr>
        <p:spPr bwMode="auto">
          <a:xfrm>
            <a:off x="5864225" y="3141663"/>
            <a:ext cx="433388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6588" name="Rectangle 28"/>
          <p:cNvSpPr>
            <a:spLocks noChangeArrowheads="1"/>
          </p:cNvSpPr>
          <p:nvPr/>
        </p:nvSpPr>
        <p:spPr bwMode="auto">
          <a:xfrm>
            <a:off x="6297613" y="3141663"/>
            <a:ext cx="433387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6589" name="Rectangle 29"/>
          <p:cNvSpPr>
            <a:spLocks noChangeArrowheads="1"/>
          </p:cNvSpPr>
          <p:nvPr/>
        </p:nvSpPr>
        <p:spPr bwMode="auto">
          <a:xfrm>
            <a:off x="6729413" y="3141663"/>
            <a:ext cx="433387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6590" name="Rectangle 30"/>
          <p:cNvSpPr>
            <a:spLocks noChangeArrowheads="1"/>
          </p:cNvSpPr>
          <p:nvPr/>
        </p:nvSpPr>
        <p:spPr bwMode="auto">
          <a:xfrm>
            <a:off x="7162800" y="3141663"/>
            <a:ext cx="433388" cy="36036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6591" name="Line 31"/>
          <p:cNvSpPr>
            <a:spLocks noChangeShapeType="1"/>
          </p:cNvSpPr>
          <p:nvPr/>
        </p:nvSpPr>
        <p:spPr bwMode="auto">
          <a:xfrm>
            <a:off x="3271838" y="2997200"/>
            <a:ext cx="0" cy="6477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66594" name="Line 34"/>
          <p:cNvSpPr>
            <a:spLocks noChangeShapeType="1"/>
          </p:cNvSpPr>
          <p:nvPr/>
        </p:nvSpPr>
        <p:spPr bwMode="auto">
          <a:xfrm>
            <a:off x="5435600" y="2997200"/>
            <a:ext cx="0" cy="6477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66597" name="Text Box 37"/>
          <p:cNvSpPr txBox="1">
            <a:spLocks noChangeArrowheads="1"/>
          </p:cNvSpPr>
          <p:nvPr/>
        </p:nvSpPr>
        <p:spPr bwMode="auto">
          <a:xfrm>
            <a:off x="1524000" y="26574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i="1"/>
              <a:t>p</a:t>
            </a:r>
          </a:p>
        </p:txBody>
      </p:sp>
      <p:sp>
        <p:nvSpPr>
          <p:cNvPr id="66598" name="Text Box 38"/>
          <p:cNvSpPr txBox="1">
            <a:spLocks noChangeArrowheads="1"/>
          </p:cNvSpPr>
          <p:nvPr/>
        </p:nvSpPr>
        <p:spPr bwMode="auto">
          <a:xfrm>
            <a:off x="2840038" y="2684463"/>
            <a:ext cx="2682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i="1"/>
              <a:t>i</a:t>
            </a:r>
          </a:p>
        </p:txBody>
      </p:sp>
      <p:sp>
        <p:nvSpPr>
          <p:cNvPr id="66599" name="Text Box 39"/>
          <p:cNvSpPr txBox="1">
            <a:spLocks noChangeArrowheads="1"/>
          </p:cNvSpPr>
          <p:nvPr/>
        </p:nvSpPr>
        <p:spPr bwMode="auto">
          <a:xfrm>
            <a:off x="5505450" y="2636838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i="1"/>
              <a:t>j</a:t>
            </a:r>
          </a:p>
        </p:txBody>
      </p:sp>
      <p:sp>
        <p:nvSpPr>
          <p:cNvPr id="66600" name="Text Box 40"/>
          <p:cNvSpPr txBox="1">
            <a:spLocks noChangeArrowheads="1"/>
          </p:cNvSpPr>
          <p:nvPr/>
        </p:nvSpPr>
        <p:spPr bwMode="auto">
          <a:xfrm>
            <a:off x="7232650" y="2684463"/>
            <a:ext cx="303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i="1"/>
              <a:t>r</a:t>
            </a:r>
          </a:p>
        </p:txBody>
      </p:sp>
      <p:sp>
        <p:nvSpPr>
          <p:cNvPr id="66601" name="AutoShape 41"/>
          <p:cNvSpPr>
            <a:spLocks/>
          </p:cNvSpPr>
          <p:nvPr/>
        </p:nvSpPr>
        <p:spPr bwMode="auto">
          <a:xfrm rot="5400000">
            <a:off x="2232025" y="3105150"/>
            <a:ext cx="360363" cy="1439863"/>
          </a:xfrm>
          <a:prstGeom prst="rightBrace">
            <a:avLst>
              <a:gd name="adj1" fmla="val 3329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6602" name="AutoShape 42"/>
          <p:cNvSpPr>
            <a:spLocks/>
          </p:cNvSpPr>
          <p:nvPr/>
        </p:nvSpPr>
        <p:spPr bwMode="auto">
          <a:xfrm rot="5400000">
            <a:off x="4139406" y="2924969"/>
            <a:ext cx="360363" cy="1800225"/>
          </a:xfrm>
          <a:prstGeom prst="rightBrace">
            <a:avLst>
              <a:gd name="adj1" fmla="val 4163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6603" name="AutoShape 43"/>
          <p:cNvSpPr>
            <a:spLocks/>
          </p:cNvSpPr>
          <p:nvPr/>
        </p:nvSpPr>
        <p:spPr bwMode="auto">
          <a:xfrm rot="5400000">
            <a:off x="6155531" y="3140869"/>
            <a:ext cx="360363" cy="1368425"/>
          </a:xfrm>
          <a:prstGeom prst="rightBrace">
            <a:avLst>
              <a:gd name="adj1" fmla="val 3164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6604" name="Line 44"/>
          <p:cNvSpPr>
            <a:spLocks noChangeShapeType="1"/>
          </p:cNvSpPr>
          <p:nvPr/>
        </p:nvSpPr>
        <p:spPr bwMode="auto">
          <a:xfrm>
            <a:off x="7164388" y="2997200"/>
            <a:ext cx="0" cy="6477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66605" name="Text Box 45"/>
          <p:cNvSpPr txBox="1">
            <a:spLocks noChangeArrowheads="1"/>
          </p:cNvSpPr>
          <p:nvPr/>
        </p:nvSpPr>
        <p:spPr bwMode="auto">
          <a:xfrm>
            <a:off x="7205663" y="3068638"/>
            <a:ext cx="319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i="1"/>
              <a:t>x</a:t>
            </a:r>
          </a:p>
        </p:txBody>
      </p:sp>
      <p:sp>
        <p:nvSpPr>
          <p:cNvPr id="66606" name="Text Box 46"/>
          <p:cNvSpPr txBox="1">
            <a:spLocks noChangeArrowheads="1"/>
          </p:cNvSpPr>
          <p:nvPr/>
        </p:nvSpPr>
        <p:spPr bwMode="auto">
          <a:xfrm>
            <a:off x="2103438" y="3881438"/>
            <a:ext cx="561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>
                <a:cs typeface="Times New Roman" pitchFamily="18" charset="0"/>
              </a:rPr>
              <a:t>≤ </a:t>
            </a:r>
            <a:r>
              <a:rPr lang="en-US" altLang="zh-TW" sz="2400" i="1">
                <a:cs typeface="Times New Roman" pitchFamily="18" charset="0"/>
              </a:rPr>
              <a:t>x</a:t>
            </a:r>
          </a:p>
        </p:txBody>
      </p:sp>
      <p:sp>
        <p:nvSpPr>
          <p:cNvPr id="66607" name="Text Box 47"/>
          <p:cNvSpPr txBox="1">
            <a:spLocks noChangeArrowheads="1"/>
          </p:cNvSpPr>
          <p:nvPr/>
        </p:nvSpPr>
        <p:spPr bwMode="auto">
          <a:xfrm>
            <a:off x="4067175" y="3933825"/>
            <a:ext cx="566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>
                <a:cs typeface="Times New Roman" pitchFamily="18" charset="0"/>
              </a:rPr>
              <a:t>&gt; </a:t>
            </a:r>
            <a:r>
              <a:rPr lang="en-US" altLang="zh-TW" sz="2400" i="1">
                <a:cs typeface="Times New Roman" pitchFamily="18" charset="0"/>
              </a:rPr>
              <a:t>x</a:t>
            </a:r>
          </a:p>
        </p:txBody>
      </p:sp>
      <p:sp>
        <p:nvSpPr>
          <p:cNvPr id="66608" name="Text Box 48"/>
          <p:cNvSpPr txBox="1">
            <a:spLocks noChangeArrowheads="1"/>
          </p:cNvSpPr>
          <p:nvPr/>
        </p:nvSpPr>
        <p:spPr bwMode="auto">
          <a:xfrm>
            <a:off x="5580063" y="3908425"/>
            <a:ext cx="16208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/>
              <a:t>unrestricted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Quicksort</a:t>
            </a:r>
          </a:p>
        </p:txBody>
      </p:sp>
      <p:sp>
        <p:nvSpPr>
          <p:cNvPr id="5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20E22-BFE3-460A-B98E-5968817D3C6A}" type="slidenum">
              <a:rPr lang="en-US" altLang="zh-TW"/>
              <a:pPr/>
              <a:t>6</a:t>
            </a:fld>
            <a:endParaRPr lang="en-US" altLang="zh-TW"/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18488" cy="5576888"/>
          </a:xfrm>
        </p:spPr>
        <p:txBody>
          <a:bodyPr/>
          <a:lstStyle/>
          <a:p>
            <a:pPr>
              <a:buFontTx/>
              <a:buNone/>
            </a:pPr>
            <a:endParaRPr lang="en-US" altLang="zh-TW" sz="2800" i="1">
              <a:sym typeface="Symbol" pitchFamily="18" charset="2"/>
            </a:endParaRPr>
          </a:p>
          <a:p>
            <a:pPr>
              <a:buFontTx/>
              <a:buNone/>
            </a:pPr>
            <a:r>
              <a:rPr lang="en-US" altLang="zh-TW" sz="2800" i="1">
                <a:sym typeface="Symbol" pitchFamily="18" charset="2"/>
              </a:rPr>
              <a:t>i </a:t>
            </a:r>
            <a:r>
              <a:rPr lang="zh-TW" altLang="en-US" sz="2800">
                <a:sym typeface="Symbol" pitchFamily="18" charset="2"/>
              </a:rPr>
              <a:t>和 </a:t>
            </a:r>
            <a:r>
              <a:rPr lang="en-US" altLang="zh-TW" sz="2800" i="1">
                <a:sym typeface="Symbol" pitchFamily="18" charset="2"/>
              </a:rPr>
              <a:t>j </a:t>
            </a:r>
            <a:r>
              <a:rPr lang="zh-TW" altLang="en-US" sz="2800">
                <a:sym typeface="Symbol" pitchFamily="18" charset="2"/>
              </a:rPr>
              <a:t>如何改變</a:t>
            </a:r>
            <a:r>
              <a:rPr lang="en-US" altLang="zh-TW" sz="2800">
                <a:sym typeface="Symbol" pitchFamily="18" charset="2"/>
              </a:rPr>
              <a:t>:</a:t>
            </a:r>
          </a:p>
          <a:p>
            <a:pPr>
              <a:buFontTx/>
              <a:buNone/>
            </a:pPr>
            <a:endParaRPr lang="en-US" altLang="zh-TW" sz="2800">
              <a:sym typeface="Symbol" pitchFamily="18" charset="2"/>
            </a:endParaRPr>
          </a:p>
        </p:txBody>
      </p:sp>
      <p:sp>
        <p:nvSpPr>
          <p:cNvPr id="116741" name="Rectangle 5"/>
          <p:cNvSpPr>
            <a:spLocks noChangeArrowheads="1"/>
          </p:cNvSpPr>
          <p:nvPr/>
        </p:nvSpPr>
        <p:spPr bwMode="auto">
          <a:xfrm>
            <a:off x="1543050" y="2709863"/>
            <a:ext cx="433388" cy="36036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6742" name="Rectangle 6"/>
          <p:cNvSpPr>
            <a:spLocks noChangeArrowheads="1"/>
          </p:cNvSpPr>
          <p:nvPr/>
        </p:nvSpPr>
        <p:spPr bwMode="auto">
          <a:xfrm>
            <a:off x="1976438" y="2709863"/>
            <a:ext cx="433387" cy="36036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6743" name="Rectangle 7"/>
          <p:cNvSpPr>
            <a:spLocks noChangeArrowheads="1"/>
          </p:cNvSpPr>
          <p:nvPr/>
        </p:nvSpPr>
        <p:spPr bwMode="auto">
          <a:xfrm>
            <a:off x="2408238" y="2709863"/>
            <a:ext cx="433387" cy="36036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6744" name="Rectangle 8"/>
          <p:cNvSpPr>
            <a:spLocks noChangeArrowheads="1"/>
          </p:cNvSpPr>
          <p:nvPr/>
        </p:nvSpPr>
        <p:spPr bwMode="auto">
          <a:xfrm>
            <a:off x="2840038" y="2709863"/>
            <a:ext cx="433387" cy="36036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6745" name="Rectangle 9"/>
          <p:cNvSpPr>
            <a:spLocks noChangeArrowheads="1"/>
          </p:cNvSpPr>
          <p:nvPr/>
        </p:nvSpPr>
        <p:spPr bwMode="auto">
          <a:xfrm>
            <a:off x="3271838" y="2709863"/>
            <a:ext cx="433387" cy="3603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6746" name="Rectangle 10"/>
          <p:cNvSpPr>
            <a:spLocks noChangeArrowheads="1"/>
          </p:cNvSpPr>
          <p:nvPr/>
        </p:nvSpPr>
        <p:spPr bwMode="auto">
          <a:xfrm>
            <a:off x="3705225" y="2709863"/>
            <a:ext cx="433388" cy="3603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6747" name="Rectangle 11"/>
          <p:cNvSpPr>
            <a:spLocks noChangeArrowheads="1"/>
          </p:cNvSpPr>
          <p:nvPr/>
        </p:nvSpPr>
        <p:spPr bwMode="auto">
          <a:xfrm>
            <a:off x="4135438" y="2709863"/>
            <a:ext cx="433387" cy="3603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6748" name="Rectangle 12"/>
          <p:cNvSpPr>
            <a:spLocks noChangeArrowheads="1"/>
          </p:cNvSpPr>
          <p:nvPr/>
        </p:nvSpPr>
        <p:spPr bwMode="auto">
          <a:xfrm>
            <a:off x="4568825" y="2709863"/>
            <a:ext cx="433388" cy="3603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6749" name="Rectangle 13"/>
          <p:cNvSpPr>
            <a:spLocks noChangeArrowheads="1"/>
          </p:cNvSpPr>
          <p:nvPr/>
        </p:nvSpPr>
        <p:spPr bwMode="auto">
          <a:xfrm>
            <a:off x="5000625" y="2709863"/>
            <a:ext cx="433388" cy="3603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6750" name="Rectangle 14"/>
          <p:cNvSpPr>
            <a:spLocks noChangeArrowheads="1"/>
          </p:cNvSpPr>
          <p:nvPr/>
        </p:nvSpPr>
        <p:spPr bwMode="auto">
          <a:xfrm>
            <a:off x="5434013" y="2709863"/>
            <a:ext cx="433387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6751" name="Rectangle 15"/>
          <p:cNvSpPr>
            <a:spLocks noChangeArrowheads="1"/>
          </p:cNvSpPr>
          <p:nvPr/>
        </p:nvSpPr>
        <p:spPr bwMode="auto">
          <a:xfrm>
            <a:off x="5864225" y="2709863"/>
            <a:ext cx="433388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6752" name="Rectangle 16"/>
          <p:cNvSpPr>
            <a:spLocks noChangeArrowheads="1"/>
          </p:cNvSpPr>
          <p:nvPr/>
        </p:nvSpPr>
        <p:spPr bwMode="auto">
          <a:xfrm>
            <a:off x="6297613" y="2709863"/>
            <a:ext cx="433387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6753" name="Rectangle 17"/>
          <p:cNvSpPr>
            <a:spLocks noChangeArrowheads="1"/>
          </p:cNvSpPr>
          <p:nvPr/>
        </p:nvSpPr>
        <p:spPr bwMode="auto">
          <a:xfrm>
            <a:off x="6729413" y="2709863"/>
            <a:ext cx="433387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6754" name="Rectangle 18"/>
          <p:cNvSpPr>
            <a:spLocks noChangeArrowheads="1"/>
          </p:cNvSpPr>
          <p:nvPr/>
        </p:nvSpPr>
        <p:spPr bwMode="auto">
          <a:xfrm>
            <a:off x="7162800" y="2709863"/>
            <a:ext cx="433388" cy="36036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6755" name="Line 19"/>
          <p:cNvSpPr>
            <a:spLocks noChangeShapeType="1"/>
          </p:cNvSpPr>
          <p:nvPr/>
        </p:nvSpPr>
        <p:spPr bwMode="auto">
          <a:xfrm>
            <a:off x="3271838" y="2565400"/>
            <a:ext cx="0" cy="6477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16756" name="Line 20"/>
          <p:cNvSpPr>
            <a:spLocks noChangeShapeType="1"/>
          </p:cNvSpPr>
          <p:nvPr/>
        </p:nvSpPr>
        <p:spPr bwMode="auto">
          <a:xfrm>
            <a:off x="5435600" y="2565400"/>
            <a:ext cx="0" cy="6477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16757" name="Text Box 21"/>
          <p:cNvSpPr txBox="1">
            <a:spLocks noChangeArrowheads="1"/>
          </p:cNvSpPr>
          <p:nvPr/>
        </p:nvSpPr>
        <p:spPr bwMode="auto">
          <a:xfrm>
            <a:off x="1524000" y="22256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i="1"/>
              <a:t>p</a:t>
            </a:r>
          </a:p>
        </p:txBody>
      </p:sp>
      <p:sp>
        <p:nvSpPr>
          <p:cNvPr id="116758" name="Text Box 22"/>
          <p:cNvSpPr txBox="1">
            <a:spLocks noChangeArrowheads="1"/>
          </p:cNvSpPr>
          <p:nvPr/>
        </p:nvSpPr>
        <p:spPr bwMode="auto">
          <a:xfrm>
            <a:off x="2840038" y="2252663"/>
            <a:ext cx="2682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i="1"/>
              <a:t>i</a:t>
            </a:r>
          </a:p>
        </p:txBody>
      </p:sp>
      <p:sp>
        <p:nvSpPr>
          <p:cNvPr id="116759" name="Text Box 23"/>
          <p:cNvSpPr txBox="1">
            <a:spLocks noChangeArrowheads="1"/>
          </p:cNvSpPr>
          <p:nvPr/>
        </p:nvSpPr>
        <p:spPr bwMode="auto">
          <a:xfrm>
            <a:off x="5505450" y="2205038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i="1"/>
              <a:t>j</a:t>
            </a:r>
          </a:p>
        </p:txBody>
      </p:sp>
      <p:sp>
        <p:nvSpPr>
          <p:cNvPr id="116760" name="Text Box 24"/>
          <p:cNvSpPr txBox="1">
            <a:spLocks noChangeArrowheads="1"/>
          </p:cNvSpPr>
          <p:nvPr/>
        </p:nvSpPr>
        <p:spPr bwMode="auto">
          <a:xfrm>
            <a:off x="7232650" y="2252663"/>
            <a:ext cx="303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i="1"/>
              <a:t>r</a:t>
            </a:r>
          </a:p>
        </p:txBody>
      </p:sp>
      <p:sp>
        <p:nvSpPr>
          <p:cNvPr id="116761" name="AutoShape 25"/>
          <p:cNvSpPr>
            <a:spLocks/>
          </p:cNvSpPr>
          <p:nvPr/>
        </p:nvSpPr>
        <p:spPr bwMode="auto">
          <a:xfrm rot="5400000">
            <a:off x="2232025" y="2673350"/>
            <a:ext cx="360363" cy="1439863"/>
          </a:xfrm>
          <a:prstGeom prst="rightBrace">
            <a:avLst>
              <a:gd name="adj1" fmla="val 3329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6762" name="AutoShape 26"/>
          <p:cNvSpPr>
            <a:spLocks/>
          </p:cNvSpPr>
          <p:nvPr/>
        </p:nvSpPr>
        <p:spPr bwMode="auto">
          <a:xfrm rot="5400000">
            <a:off x="4139406" y="2493169"/>
            <a:ext cx="360363" cy="1800225"/>
          </a:xfrm>
          <a:prstGeom prst="rightBrace">
            <a:avLst>
              <a:gd name="adj1" fmla="val 4163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6764" name="Line 28"/>
          <p:cNvSpPr>
            <a:spLocks noChangeShapeType="1"/>
          </p:cNvSpPr>
          <p:nvPr/>
        </p:nvSpPr>
        <p:spPr bwMode="auto">
          <a:xfrm>
            <a:off x="7164388" y="2565400"/>
            <a:ext cx="0" cy="6477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16765" name="Text Box 29"/>
          <p:cNvSpPr txBox="1">
            <a:spLocks noChangeArrowheads="1"/>
          </p:cNvSpPr>
          <p:nvPr/>
        </p:nvSpPr>
        <p:spPr bwMode="auto">
          <a:xfrm>
            <a:off x="7235825" y="2638425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i="1"/>
              <a:t>x</a:t>
            </a:r>
          </a:p>
        </p:txBody>
      </p:sp>
      <p:sp>
        <p:nvSpPr>
          <p:cNvPr id="116766" name="Text Box 30"/>
          <p:cNvSpPr txBox="1">
            <a:spLocks noChangeArrowheads="1"/>
          </p:cNvSpPr>
          <p:nvPr/>
        </p:nvSpPr>
        <p:spPr bwMode="auto">
          <a:xfrm>
            <a:off x="2103438" y="3449638"/>
            <a:ext cx="561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>
                <a:cs typeface="Times New Roman" pitchFamily="18" charset="0"/>
              </a:rPr>
              <a:t>≤ </a:t>
            </a:r>
            <a:r>
              <a:rPr lang="en-US" altLang="zh-TW" sz="2400" i="1">
                <a:cs typeface="Times New Roman" pitchFamily="18" charset="0"/>
              </a:rPr>
              <a:t>x</a:t>
            </a:r>
          </a:p>
        </p:txBody>
      </p:sp>
      <p:sp>
        <p:nvSpPr>
          <p:cNvPr id="116767" name="Text Box 31"/>
          <p:cNvSpPr txBox="1">
            <a:spLocks noChangeArrowheads="1"/>
          </p:cNvSpPr>
          <p:nvPr/>
        </p:nvSpPr>
        <p:spPr bwMode="auto">
          <a:xfrm>
            <a:off x="4067175" y="3502025"/>
            <a:ext cx="566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>
                <a:cs typeface="Times New Roman" pitchFamily="18" charset="0"/>
              </a:rPr>
              <a:t>&gt; </a:t>
            </a:r>
            <a:r>
              <a:rPr lang="en-US" altLang="zh-TW" sz="2400" i="1">
                <a:cs typeface="Times New Roman" pitchFamily="18" charset="0"/>
              </a:rPr>
              <a:t>x</a:t>
            </a:r>
          </a:p>
        </p:txBody>
      </p:sp>
      <p:sp>
        <p:nvSpPr>
          <p:cNvPr id="116769" name="Rectangle 33"/>
          <p:cNvSpPr>
            <a:spLocks noChangeArrowheads="1"/>
          </p:cNvSpPr>
          <p:nvPr/>
        </p:nvSpPr>
        <p:spPr bwMode="auto">
          <a:xfrm>
            <a:off x="1543050" y="4411663"/>
            <a:ext cx="433388" cy="36036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6770" name="Rectangle 34"/>
          <p:cNvSpPr>
            <a:spLocks noChangeArrowheads="1"/>
          </p:cNvSpPr>
          <p:nvPr/>
        </p:nvSpPr>
        <p:spPr bwMode="auto">
          <a:xfrm>
            <a:off x="1976438" y="4411663"/>
            <a:ext cx="433387" cy="36036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6771" name="Rectangle 35"/>
          <p:cNvSpPr>
            <a:spLocks noChangeArrowheads="1"/>
          </p:cNvSpPr>
          <p:nvPr/>
        </p:nvSpPr>
        <p:spPr bwMode="auto">
          <a:xfrm>
            <a:off x="2408238" y="4411663"/>
            <a:ext cx="433387" cy="36036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6772" name="Rectangle 36"/>
          <p:cNvSpPr>
            <a:spLocks noChangeArrowheads="1"/>
          </p:cNvSpPr>
          <p:nvPr/>
        </p:nvSpPr>
        <p:spPr bwMode="auto">
          <a:xfrm>
            <a:off x="2840038" y="4411663"/>
            <a:ext cx="433387" cy="36036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6773" name="Rectangle 37"/>
          <p:cNvSpPr>
            <a:spLocks noChangeArrowheads="1"/>
          </p:cNvSpPr>
          <p:nvPr/>
        </p:nvSpPr>
        <p:spPr bwMode="auto">
          <a:xfrm>
            <a:off x="3271838" y="4411663"/>
            <a:ext cx="433387" cy="3603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6774" name="Rectangle 38"/>
          <p:cNvSpPr>
            <a:spLocks noChangeArrowheads="1"/>
          </p:cNvSpPr>
          <p:nvPr/>
        </p:nvSpPr>
        <p:spPr bwMode="auto">
          <a:xfrm>
            <a:off x="3705225" y="4411663"/>
            <a:ext cx="433388" cy="3603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6775" name="Rectangle 39"/>
          <p:cNvSpPr>
            <a:spLocks noChangeArrowheads="1"/>
          </p:cNvSpPr>
          <p:nvPr/>
        </p:nvSpPr>
        <p:spPr bwMode="auto">
          <a:xfrm>
            <a:off x="4135438" y="4411663"/>
            <a:ext cx="433387" cy="3603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6776" name="Rectangle 40"/>
          <p:cNvSpPr>
            <a:spLocks noChangeArrowheads="1"/>
          </p:cNvSpPr>
          <p:nvPr/>
        </p:nvSpPr>
        <p:spPr bwMode="auto">
          <a:xfrm>
            <a:off x="4568825" y="4411663"/>
            <a:ext cx="433388" cy="3603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6777" name="Rectangle 41"/>
          <p:cNvSpPr>
            <a:spLocks noChangeArrowheads="1"/>
          </p:cNvSpPr>
          <p:nvPr/>
        </p:nvSpPr>
        <p:spPr bwMode="auto">
          <a:xfrm>
            <a:off x="5000625" y="4411663"/>
            <a:ext cx="433388" cy="3603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6778" name="Rectangle 42"/>
          <p:cNvSpPr>
            <a:spLocks noChangeArrowheads="1"/>
          </p:cNvSpPr>
          <p:nvPr/>
        </p:nvSpPr>
        <p:spPr bwMode="auto">
          <a:xfrm>
            <a:off x="5434013" y="4411663"/>
            <a:ext cx="433387" cy="3603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6779" name="Rectangle 43"/>
          <p:cNvSpPr>
            <a:spLocks noChangeArrowheads="1"/>
          </p:cNvSpPr>
          <p:nvPr/>
        </p:nvSpPr>
        <p:spPr bwMode="auto">
          <a:xfrm>
            <a:off x="5864225" y="4411663"/>
            <a:ext cx="433388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6780" name="Rectangle 44"/>
          <p:cNvSpPr>
            <a:spLocks noChangeArrowheads="1"/>
          </p:cNvSpPr>
          <p:nvPr/>
        </p:nvSpPr>
        <p:spPr bwMode="auto">
          <a:xfrm>
            <a:off x="6297613" y="4411663"/>
            <a:ext cx="433387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6781" name="Rectangle 45"/>
          <p:cNvSpPr>
            <a:spLocks noChangeArrowheads="1"/>
          </p:cNvSpPr>
          <p:nvPr/>
        </p:nvSpPr>
        <p:spPr bwMode="auto">
          <a:xfrm>
            <a:off x="6729413" y="4411663"/>
            <a:ext cx="433387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6782" name="Rectangle 46"/>
          <p:cNvSpPr>
            <a:spLocks noChangeArrowheads="1"/>
          </p:cNvSpPr>
          <p:nvPr/>
        </p:nvSpPr>
        <p:spPr bwMode="auto">
          <a:xfrm>
            <a:off x="7162800" y="4411663"/>
            <a:ext cx="433388" cy="36036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6783" name="Line 47"/>
          <p:cNvSpPr>
            <a:spLocks noChangeShapeType="1"/>
          </p:cNvSpPr>
          <p:nvPr/>
        </p:nvSpPr>
        <p:spPr bwMode="auto">
          <a:xfrm>
            <a:off x="3271838" y="4267200"/>
            <a:ext cx="0" cy="6477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16784" name="Line 48"/>
          <p:cNvSpPr>
            <a:spLocks noChangeShapeType="1"/>
          </p:cNvSpPr>
          <p:nvPr/>
        </p:nvSpPr>
        <p:spPr bwMode="auto">
          <a:xfrm>
            <a:off x="5867400" y="4292600"/>
            <a:ext cx="0" cy="6477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16785" name="Text Box 49"/>
          <p:cNvSpPr txBox="1">
            <a:spLocks noChangeArrowheads="1"/>
          </p:cNvSpPr>
          <p:nvPr/>
        </p:nvSpPr>
        <p:spPr bwMode="auto">
          <a:xfrm>
            <a:off x="1524000" y="39274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i="1"/>
              <a:t>p</a:t>
            </a:r>
          </a:p>
        </p:txBody>
      </p:sp>
      <p:sp>
        <p:nvSpPr>
          <p:cNvPr id="116786" name="Text Box 50"/>
          <p:cNvSpPr txBox="1">
            <a:spLocks noChangeArrowheads="1"/>
          </p:cNvSpPr>
          <p:nvPr/>
        </p:nvSpPr>
        <p:spPr bwMode="auto">
          <a:xfrm>
            <a:off x="2840038" y="3954463"/>
            <a:ext cx="2682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i="1"/>
              <a:t>i</a:t>
            </a:r>
          </a:p>
        </p:txBody>
      </p:sp>
      <p:sp>
        <p:nvSpPr>
          <p:cNvPr id="116787" name="Text Box 51"/>
          <p:cNvSpPr txBox="1">
            <a:spLocks noChangeArrowheads="1"/>
          </p:cNvSpPr>
          <p:nvPr/>
        </p:nvSpPr>
        <p:spPr bwMode="auto">
          <a:xfrm>
            <a:off x="5940425" y="3933825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i="1"/>
              <a:t>j</a:t>
            </a:r>
          </a:p>
        </p:txBody>
      </p:sp>
      <p:sp>
        <p:nvSpPr>
          <p:cNvPr id="116788" name="Text Box 52"/>
          <p:cNvSpPr txBox="1">
            <a:spLocks noChangeArrowheads="1"/>
          </p:cNvSpPr>
          <p:nvPr/>
        </p:nvSpPr>
        <p:spPr bwMode="auto">
          <a:xfrm>
            <a:off x="7232650" y="3954463"/>
            <a:ext cx="303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i="1"/>
              <a:t>r</a:t>
            </a:r>
          </a:p>
        </p:txBody>
      </p:sp>
      <p:sp>
        <p:nvSpPr>
          <p:cNvPr id="116789" name="AutoShape 53"/>
          <p:cNvSpPr>
            <a:spLocks/>
          </p:cNvSpPr>
          <p:nvPr/>
        </p:nvSpPr>
        <p:spPr bwMode="auto">
          <a:xfrm rot="5400000">
            <a:off x="2232025" y="4375150"/>
            <a:ext cx="360363" cy="1439863"/>
          </a:xfrm>
          <a:prstGeom prst="rightBrace">
            <a:avLst>
              <a:gd name="adj1" fmla="val 3329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6790" name="AutoShape 54"/>
          <p:cNvSpPr>
            <a:spLocks/>
          </p:cNvSpPr>
          <p:nvPr/>
        </p:nvSpPr>
        <p:spPr bwMode="auto">
          <a:xfrm rot="5400000">
            <a:off x="4355306" y="3979069"/>
            <a:ext cx="360363" cy="2232025"/>
          </a:xfrm>
          <a:prstGeom prst="rightBrace">
            <a:avLst>
              <a:gd name="adj1" fmla="val 5161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6791" name="Line 55"/>
          <p:cNvSpPr>
            <a:spLocks noChangeShapeType="1"/>
          </p:cNvSpPr>
          <p:nvPr/>
        </p:nvSpPr>
        <p:spPr bwMode="auto">
          <a:xfrm>
            <a:off x="7164388" y="4267200"/>
            <a:ext cx="0" cy="6477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16792" name="Text Box 56"/>
          <p:cNvSpPr txBox="1">
            <a:spLocks noChangeArrowheads="1"/>
          </p:cNvSpPr>
          <p:nvPr/>
        </p:nvSpPr>
        <p:spPr bwMode="auto">
          <a:xfrm>
            <a:off x="7235825" y="4340225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i="1"/>
              <a:t>x</a:t>
            </a:r>
          </a:p>
        </p:txBody>
      </p:sp>
      <p:sp>
        <p:nvSpPr>
          <p:cNvPr id="116793" name="Text Box 57"/>
          <p:cNvSpPr txBox="1">
            <a:spLocks noChangeArrowheads="1"/>
          </p:cNvSpPr>
          <p:nvPr/>
        </p:nvSpPr>
        <p:spPr bwMode="auto">
          <a:xfrm>
            <a:off x="2103438" y="5151438"/>
            <a:ext cx="561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>
                <a:cs typeface="Times New Roman" pitchFamily="18" charset="0"/>
              </a:rPr>
              <a:t>≤ </a:t>
            </a:r>
            <a:r>
              <a:rPr lang="en-US" altLang="zh-TW" sz="2400" i="1">
                <a:cs typeface="Times New Roman" pitchFamily="18" charset="0"/>
              </a:rPr>
              <a:t>x</a:t>
            </a:r>
          </a:p>
        </p:txBody>
      </p:sp>
      <p:sp>
        <p:nvSpPr>
          <p:cNvPr id="116794" name="Text Box 58"/>
          <p:cNvSpPr txBox="1">
            <a:spLocks noChangeArrowheads="1"/>
          </p:cNvSpPr>
          <p:nvPr/>
        </p:nvSpPr>
        <p:spPr bwMode="auto">
          <a:xfrm>
            <a:off x="4067175" y="5203825"/>
            <a:ext cx="566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>
                <a:cs typeface="Times New Roman" pitchFamily="18" charset="0"/>
              </a:rPr>
              <a:t>&gt; </a:t>
            </a:r>
            <a:r>
              <a:rPr lang="en-US" altLang="zh-TW" sz="2400" i="1">
                <a:cs typeface="Times New Roman" pitchFamily="18" charset="0"/>
              </a:rPr>
              <a:t>x</a:t>
            </a:r>
          </a:p>
        </p:txBody>
      </p:sp>
      <p:sp>
        <p:nvSpPr>
          <p:cNvPr id="116795" name="Text Box 59"/>
          <p:cNvSpPr txBox="1">
            <a:spLocks noChangeArrowheads="1"/>
          </p:cNvSpPr>
          <p:nvPr/>
        </p:nvSpPr>
        <p:spPr bwMode="auto">
          <a:xfrm>
            <a:off x="5435600" y="2636838"/>
            <a:ext cx="490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>
                <a:cs typeface="Times New Roman" pitchFamily="18" charset="0"/>
              </a:rPr>
              <a:t>&gt;</a:t>
            </a:r>
            <a:r>
              <a:rPr lang="en-US" altLang="zh-TW" sz="2400" i="1">
                <a:cs typeface="Times New Roman" pitchFamily="18" charset="0"/>
              </a:rPr>
              <a:t>x</a:t>
            </a:r>
          </a:p>
        </p:txBody>
      </p:sp>
      <p:sp>
        <p:nvSpPr>
          <p:cNvPr id="116740" name="Oval 4"/>
          <p:cNvSpPr>
            <a:spLocks noChangeArrowheads="1"/>
          </p:cNvSpPr>
          <p:nvPr/>
        </p:nvSpPr>
        <p:spPr bwMode="auto">
          <a:xfrm>
            <a:off x="5219700" y="2276475"/>
            <a:ext cx="863600" cy="1081088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cxnSp>
        <p:nvCxnSpPr>
          <p:cNvPr id="116797" name="AutoShape 61"/>
          <p:cNvCxnSpPr>
            <a:cxnSpLocks noChangeShapeType="1"/>
            <a:stCxn id="116795" idx="2"/>
            <a:endCxn id="116778" idx="0"/>
          </p:cNvCxnSpPr>
          <p:nvPr/>
        </p:nvCxnSpPr>
        <p:spPr bwMode="auto">
          <a:xfrm flipH="1">
            <a:off x="5651500" y="3094038"/>
            <a:ext cx="30163" cy="131762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Quicksort</a:t>
            </a:r>
          </a:p>
        </p:txBody>
      </p:sp>
      <p:sp>
        <p:nvSpPr>
          <p:cNvPr id="60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63603-8C87-43B8-B0A8-E655133D553D}" type="slidenum">
              <a:rPr lang="en-US" altLang="zh-TW"/>
              <a:pPr/>
              <a:t>7</a:t>
            </a:fld>
            <a:endParaRPr lang="en-US" altLang="zh-TW"/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18488" cy="5576888"/>
          </a:xfrm>
        </p:spPr>
        <p:txBody>
          <a:bodyPr/>
          <a:lstStyle/>
          <a:p>
            <a:pPr>
              <a:buFontTx/>
              <a:buNone/>
            </a:pPr>
            <a:endParaRPr lang="en-US" altLang="zh-TW" sz="2800" i="1">
              <a:sym typeface="Symbol" pitchFamily="18" charset="2"/>
            </a:endParaRPr>
          </a:p>
          <a:p>
            <a:pPr>
              <a:buFontTx/>
              <a:buNone/>
            </a:pPr>
            <a:r>
              <a:rPr lang="en-US" altLang="zh-TW" sz="2800" i="1">
                <a:sym typeface="Symbol" pitchFamily="18" charset="2"/>
              </a:rPr>
              <a:t>i </a:t>
            </a:r>
            <a:r>
              <a:rPr lang="zh-TW" altLang="en-US" sz="2800">
                <a:sym typeface="Symbol" pitchFamily="18" charset="2"/>
              </a:rPr>
              <a:t>和 </a:t>
            </a:r>
            <a:r>
              <a:rPr lang="en-US" altLang="zh-TW" sz="2800" i="1">
                <a:sym typeface="Symbol" pitchFamily="18" charset="2"/>
              </a:rPr>
              <a:t>j </a:t>
            </a:r>
            <a:r>
              <a:rPr lang="zh-TW" altLang="en-US" sz="2800">
                <a:sym typeface="Symbol" pitchFamily="18" charset="2"/>
              </a:rPr>
              <a:t>如何改變</a:t>
            </a:r>
            <a:r>
              <a:rPr lang="en-US" altLang="zh-TW" sz="2800">
                <a:sym typeface="Symbol" pitchFamily="18" charset="2"/>
              </a:rPr>
              <a:t>:</a:t>
            </a:r>
          </a:p>
          <a:p>
            <a:pPr>
              <a:buFontTx/>
              <a:buNone/>
            </a:pPr>
            <a:endParaRPr lang="en-US" altLang="zh-TW" sz="2800">
              <a:sym typeface="Symbol" pitchFamily="18" charset="2"/>
            </a:endParaRPr>
          </a:p>
        </p:txBody>
      </p:sp>
      <p:sp>
        <p:nvSpPr>
          <p:cNvPr id="117763" name="Rectangle 3"/>
          <p:cNvSpPr>
            <a:spLocks noChangeArrowheads="1"/>
          </p:cNvSpPr>
          <p:nvPr/>
        </p:nvSpPr>
        <p:spPr bwMode="auto">
          <a:xfrm>
            <a:off x="1543050" y="2709863"/>
            <a:ext cx="433388" cy="36036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7764" name="Rectangle 4"/>
          <p:cNvSpPr>
            <a:spLocks noChangeArrowheads="1"/>
          </p:cNvSpPr>
          <p:nvPr/>
        </p:nvSpPr>
        <p:spPr bwMode="auto">
          <a:xfrm>
            <a:off x="1976438" y="2709863"/>
            <a:ext cx="433387" cy="36036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7765" name="Rectangle 5"/>
          <p:cNvSpPr>
            <a:spLocks noChangeArrowheads="1"/>
          </p:cNvSpPr>
          <p:nvPr/>
        </p:nvSpPr>
        <p:spPr bwMode="auto">
          <a:xfrm>
            <a:off x="2408238" y="2709863"/>
            <a:ext cx="433387" cy="36036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7766" name="Rectangle 6"/>
          <p:cNvSpPr>
            <a:spLocks noChangeArrowheads="1"/>
          </p:cNvSpPr>
          <p:nvPr/>
        </p:nvSpPr>
        <p:spPr bwMode="auto">
          <a:xfrm>
            <a:off x="2840038" y="2709863"/>
            <a:ext cx="433387" cy="36036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7767" name="Rectangle 7"/>
          <p:cNvSpPr>
            <a:spLocks noChangeArrowheads="1"/>
          </p:cNvSpPr>
          <p:nvPr/>
        </p:nvSpPr>
        <p:spPr bwMode="auto">
          <a:xfrm>
            <a:off x="3271838" y="2709863"/>
            <a:ext cx="433387" cy="3603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7768" name="Rectangle 8"/>
          <p:cNvSpPr>
            <a:spLocks noChangeArrowheads="1"/>
          </p:cNvSpPr>
          <p:nvPr/>
        </p:nvSpPr>
        <p:spPr bwMode="auto">
          <a:xfrm>
            <a:off x="3705225" y="2709863"/>
            <a:ext cx="433388" cy="3603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7769" name="Rectangle 9"/>
          <p:cNvSpPr>
            <a:spLocks noChangeArrowheads="1"/>
          </p:cNvSpPr>
          <p:nvPr/>
        </p:nvSpPr>
        <p:spPr bwMode="auto">
          <a:xfrm>
            <a:off x="4135438" y="2709863"/>
            <a:ext cx="433387" cy="3603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7770" name="Rectangle 10"/>
          <p:cNvSpPr>
            <a:spLocks noChangeArrowheads="1"/>
          </p:cNvSpPr>
          <p:nvPr/>
        </p:nvSpPr>
        <p:spPr bwMode="auto">
          <a:xfrm>
            <a:off x="4568825" y="2709863"/>
            <a:ext cx="433388" cy="3603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7771" name="Rectangle 11"/>
          <p:cNvSpPr>
            <a:spLocks noChangeArrowheads="1"/>
          </p:cNvSpPr>
          <p:nvPr/>
        </p:nvSpPr>
        <p:spPr bwMode="auto">
          <a:xfrm>
            <a:off x="5000625" y="2709863"/>
            <a:ext cx="433388" cy="3603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7772" name="Rectangle 12"/>
          <p:cNvSpPr>
            <a:spLocks noChangeArrowheads="1"/>
          </p:cNvSpPr>
          <p:nvPr/>
        </p:nvSpPr>
        <p:spPr bwMode="auto">
          <a:xfrm>
            <a:off x="5434013" y="2709863"/>
            <a:ext cx="433387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7773" name="Rectangle 13"/>
          <p:cNvSpPr>
            <a:spLocks noChangeArrowheads="1"/>
          </p:cNvSpPr>
          <p:nvPr/>
        </p:nvSpPr>
        <p:spPr bwMode="auto">
          <a:xfrm>
            <a:off x="5864225" y="2709863"/>
            <a:ext cx="433388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7774" name="Rectangle 14"/>
          <p:cNvSpPr>
            <a:spLocks noChangeArrowheads="1"/>
          </p:cNvSpPr>
          <p:nvPr/>
        </p:nvSpPr>
        <p:spPr bwMode="auto">
          <a:xfrm>
            <a:off x="6297613" y="2709863"/>
            <a:ext cx="433387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7775" name="Rectangle 15"/>
          <p:cNvSpPr>
            <a:spLocks noChangeArrowheads="1"/>
          </p:cNvSpPr>
          <p:nvPr/>
        </p:nvSpPr>
        <p:spPr bwMode="auto">
          <a:xfrm>
            <a:off x="6729413" y="2709863"/>
            <a:ext cx="433387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7776" name="Rectangle 16"/>
          <p:cNvSpPr>
            <a:spLocks noChangeArrowheads="1"/>
          </p:cNvSpPr>
          <p:nvPr/>
        </p:nvSpPr>
        <p:spPr bwMode="auto">
          <a:xfrm>
            <a:off x="7162800" y="2709863"/>
            <a:ext cx="433388" cy="36036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7777" name="Line 17"/>
          <p:cNvSpPr>
            <a:spLocks noChangeShapeType="1"/>
          </p:cNvSpPr>
          <p:nvPr/>
        </p:nvSpPr>
        <p:spPr bwMode="auto">
          <a:xfrm>
            <a:off x="3271838" y="2565400"/>
            <a:ext cx="0" cy="6477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17778" name="Line 18"/>
          <p:cNvSpPr>
            <a:spLocks noChangeShapeType="1"/>
          </p:cNvSpPr>
          <p:nvPr/>
        </p:nvSpPr>
        <p:spPr bwMode="auto">
          <a:xfrm>
            <a:off x="5435600" y="2565400"/>
            <a:ext cx="0" cy="6477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17779" name="Text Box 19"/>
          <p:cNvSpPr txBox="1">
            <a:spLocks noChangeArrowheads="1"/>
          </p:cNvSpPr>
          <p:nvPr/>
        </p:nvSpPr>
        <p:spPr bwMode="auto">
          <a:xfrm>
            <a:off x="1524000" y="22256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i="1"/>
              <a:t>p</a:t>
            </a:r>
          </a:p>
        </p:txBody>
      </p:sp>
      <p:sp>
        <p:nvSpPr>
          <p:cNvPr id="117780" name="Text Box 20"/>
          <p:cNvSpPr txBox="1">
            <a:spLocks noChangeArrowheads="1"/>
          </p:cNvSpPr>
          <p:nvPr/>
        </p:nvSpPr>
        <p:spPr bwMode="auto">
          <a:xfrm>
            <a:off x="2840038" y="2252663"/>
            <a:ext cx="2682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i="1"/>
              <a:t>i</a:t>
            </a:r>
          </a:p>
        </p:txBody>
      </p:sp>
      <p:sp>
        <p:nvSpPr>
          <p:cNvPr id="117781" name="Text Box 21"/>
          <p:cNvSpPr txBox="1">
            <a:spLocks noChangeArrowheads="1"/>
          </p:cNvSpPr>
          <p:nvPr/>
        </p:nvSpPr>
        <p:spPr bwMode="auto">
          <a:xfrm>
            <a:off x="5505450" y="2205038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i="1"/>
              <a:t>j</a:t>
            </a:r>
          </a:p>
        </p:txBody>
      </p:sp>
      <p:sp>
        <p:nvSpPr>
          <p:cNvPr id="117782" name="Text Box 22"/>
          <p:cNvSpPr txBox="1">
            <a:spLocks noChangeArrowheads="1"/>
          </p:cNvSpPr>
          <p:nvPr/>
        </p:nvSpPr>
        <p:spPr bwMode="auto">
          <a:xfrm>
            <a:off x="7232650" y="2252663"/>
            <a:ext cx="303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i="1"/>
              <a:t>r</a:t>
            </a:r>
          </a:p>
        </p:txBody>
      </p:sp>
      <p:sp>
        <p:nvSpPr>
          <p:cNvPr id="117783" name="AutoShape 23"/>
          <p:cNvSpPr>
            <a:spLocks/>
          </p:cNvSpPr>
          <p:nvPr/>
        </p:nvSpPr>
        <p:spPr bwMode="auto">
          <a:xfrm rot="5400000">
            <a:off x="2232025" y="2673350"/>
            <a:ext cx="360363" cy="1439863"/>
          </a:xfrm>
          <a:prstGeom prst="rightBrace">
            <a:avLst>
              <a:gd name="adj1" fmla="val 3329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7784" name="AutoShape 24"/>
          <p:cNvSpPr>
            <a:spLocks/>
          </p:cNvSpPr>
          <p:nvPr/>
        </p:nvSpPr>
        <p:spPr bwMode="auto">
          <a:xfrm rot="5400000">
            <a:off x="4139406" y="2493169"/>
            <a:ext cx="360363" cy="1800225"/>
          </a:xfrm>
          <a:prstGeom prst="rightBrace">
            <a:avLst>
              <a:gd name="adj1" fmla="val 4163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7785" name="Line 25"/>
          <p:cNvSpPr>
            <a:spLocks noChangeShapeType="1"/>
          </p:cNvSpPr>
          <p:nvPr/>
        </p:nvSpPr>
        <p:spPr bwMode="auto">
          <a:xfrm>
            <a:off x="7164388" y="2565400"/>
            <a:ext cx="0" cy="6477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17786" name="Text Box 26"/>
          <p:cNvSpPr txBox="1">
            <a:spLocks noChangeArrowheads="1"/>
          </p:cNvSpPr>
          <p:nvPr/>
        </p:nvSpPr>
        <p:spPr bwMode="auto">
          <a:xfrm>
            <a:off x="7235825" y="2636838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i="1"/>
              <a:t>x</a:t>
            </a:r>
          </a:p>
        </p:txBody>
      </p:sp>
      <p:sp>
        <p:nvSpPr>
          <p:cNvPr id="117787" name="Text Box 27"/>
          <p:cNvSpPr txBox="1">
            <a:spLocks noChangeArrowheads="1"/>
          </p:cNvSpPr>
          <p:nvPr/>
        </p:nvSpPr>
        <p:spPr bwMode="auto">
          <a:xfrm>
            <a:off x="2103438" y="3449638"/>
            <a:ext cx="561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>
                <a:cs typeface="Times New Roman" pitchFamily="18" charset="0"/>
              </a:rPr>
              <a:t>≤ </a:t>
            </a:r>
            <a:r>
              <a:rPr lang="en-US" altLang="zh-TW" sz="2400" i="1">
                <a:cs typeface="Times New Roman" pitchFamily="18" charset="0"/>
              </a:rPr>
              <a:t>x</a:t>
            </a:r>
          </a:p>
        </p:txBody>
      </p:sp>
      <p:sp>
        <p:nvSpPr>
          <p:cNvPr id="117788" name="Text Box 28"/>
          <p:cNvSpPr txBox="1">
            <a:spLocks noChangeArrowheads="1"/>
          </p:cNvSpPr>
          <p:nvPr/>
        </p:nvSpPr>
        <p:spPr bwMode="auto">
          <a:xfrm>
            <a:off x="4067175" y="3502025"/>
            <a:ext cx="566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>
                <a:cs typeface="Times New Roman" pitchFamily="18" charset="0"/>
              </a:rPr>
              <a:t>&gt; </a:t>
            </a:r>
            <a:r>
              <a:rPr lang="en-US" altLang="zh-TW" sz="2400" i="1">
                <a:cs typeface="Times New Roman" pitchFamily="18" charset="0"/>
              </a:rPr>
              <a:t>x</a:t>
            </a:r>
          </a:p>
        </p:txBody>
      </p:sp>
      <p:sp>
        <p:nvSpPr>
          <p:cNvPr id="117789" name="Rectangle 29"/>
          <p:cNvSpPr>
            <a:spLocks noChangeArrowheads="1"/>
          </p:cNvSpPr>
          <p:nvPr/>
        </p:nvSpPr>
        <p:spPr bwMode="auto">
          <a:xfrm>
            <a:off x="1543050" y="4411663"/>
            <a:ext cx="433388" cy="36036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7790" name="Rectangle 30"/>
          <p:cNvSpPr>
            <a:spLocks noChangeArrowheads="1"/>
          </p:cNvSpPr>
          <p:nvPr/>
        </p:nvSpPr>
        <p:spPr bwMode="auto">
          <a:xfrm>
            <a:off x="1976438" y="4411663"/>
            <a:ext cx="433387" cy="36036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7791" name="Rectangle 31"/>
          <p:cNvSpPr>
            <a:spLocks noChangeArrowheads="1"/>
          </p:cNvSpPr>
          <p:nvPr/>
        </p:nvSpPr>
        <p:spPr bwMode="auto">
          <a:xfrm>
            <a:off x="2408238" y="4411663"/>
            <a:ext cx="433387" cy="36036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7792" name="Rectangle 32"/>
          <p:cNvSpPr>
            <a:spLocks noChangeArrowheads="1"/>
          </p:cNvSpPr>
          <p:nvPr/>
        </p:nvSpPr>
        <p:spPr bwMode="auto">
          <a:xfrm>
            <a:off x="2840038" y="4411663"/>
            <a:ext cx="433387" cy="36036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7793" name="Rectangle 33"/>
          <p:cNvSpPr>
            <a:spLocks noChangeArrowheads="1"/>
          </p:cNvSpPr>
          <p:nvPr/>
        </p:nvSpPr>
        <p:spPr bwMode="auto">
          <a:xfrm>
            <a:off x="3271838" y="4411663"/>
            <a:ext cx="433387" cy="36036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7794" name="Rectangle 34"/>
          <p:cNvSpPr>
            <a:spLocks noChangeArrowheads="1"/>
          </p:cNvSpPr>
          <p:nvPr/>
        </p:nvSpPr>
        <p:spPr bwMode="auto">
          <a:xfrm>
            <a:off x="3705225" y="4411663"/>
            <a:ext cx="433388" cy="3603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7795" name="Rectangle 35"/>
          <p:cNvSpPr>
            <a:spLocks noChangeArrowheads="1"/>
          </p:cNvSpPr>
          <p:nvPr/>
        </p:nvSpPr>
        <p:spPr bwMode="auto">
          <a:xfrm>
            <a:off x="4135438" y="4411663"/>
            <a:ext cx="433387" cy="3603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7796" name="Rectangle 36"/>
          <p:cNvSpPr>
            <a:spLocks noChangeArrowheads="1"/>
          </p:cNvSpPr>
          <p:nvPr/>
        </p:nvSpPr>
        <p:spPr bwMode="auto">
          <a:xfrm>
            <a:off x="4568825" y="4411663"/>
            <a:ext cx="433388" cy="3603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7797" name="Rectangle 37"/>
          <p:cNvSpPr>
            <a:spLocks noChangeArrowheads="1"/>
          </p:cNvSpPr>
          <p:nvPr/>
        </p:nvSpPr>
        <p:spPr bwMode="auto">
          <a:xfrm>
            <a:off x="5000625" y="4411663"/>
            <a:ext cx="433388" cy="3603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7798" name="Rectangle 38"/>
          <p:cNvSpPr>
            <a:spLocks noChangeArrowheads="1"/>
          </p:cNvSpPr>
          <p:nvPr/>
        </p:nvSpPr>
        <p:spPr bwMode="auto">
          <a:xfrm>
            <a:off x="5434013" y="4411663"/>
            <a:ext cx="433387" cy="3603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7799" name="Rectangle 39"/>
          <p:cNvSpPr>
            <a:spLocks noChangeArrowheads="1"/>
          </p:cNvSpPr>
          <p:nvPr/>
        </p:nvSpPr>
        <p:spPr bwMode="auto">
          <a:xfrm>
            <a:off x="5864225" y="4411663"/>
            <a:ext cx="433388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7800" name="Rectangle 40"/>
          <p:cNvSpPr>
            <a:spLocks noChangeArrowheads="1"/>
          </p:cNvSpPr>
          <p:nvPr/>
        </p:nvSpPr>
        <p:spPr bwMode="auto">
          <a:xfrm>
            <a:off x="6297613" y="4411663"/>
            <a:ext cx="433387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7801" name="Rectangle 41"/>
          <p:cNvSpPr>
            <a:spLocks noChangeArrowheads="1"/>
          </p:cNvSpPr>
          <p:nvPr/>
        </p:nvSpPr>
        <p:spPr bwMode="auto">
          <a:xfrm>
            <a:off x="6729413" y="4411663"/>
            <a:ext cx="433387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7802" name="Rectangle 42"/>
          <p:cNvSpPr>
            <a:spLocks noChangeArrowheads="1"/>
          </p:cNvSpPr>
          <p:nvPr/>
        </p:nvSpPr>
        <p:spPr bwMode="auto">
          <a:xfrm>
            <a:off x="7162800" y="4411663"/>
            <a:ext cx="433388" cy="36036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7803" name="Line 43"/>
          <p:cNvSpPr>
            <a:spLocks noChangeShapeType="1"/>
          </p:cNvSpPr>
          <p:nvPr/>
        </p:nvSpPr>
        <p:spPr bwMode="auto">
          <a:xfrm>
            <a:off x="3708400" y="4221163"/>
            <a:ext cx="0" cy="6477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17804" name="Line 44"/>
          <p:cNvSpPr>
            <a:spLocks noChangeShapeType="1"/>
          </p:cNvSpPr>
          <p:nvPr/>
        </p:nvSpPr>
        <p:spPr bwMode="auto">
          <a:xfrm>
            <a:off x="5867400" y="4292600"/>
            <a:ext cx="0" cy="6477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17805" name="Text Box 45"/>
          <p:cNvSpPr txBox="1">
            <a:spLocks noChangeArrowheads="1"/>
          </p:cNvSpPr>
          <p:nvPr/>
        </p:nvSpPr>
        <p:spPr bwMode="auto">
          <a:xfrm>
            <a:off x="1524000" y="39274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i="1"/>
              <a:t>p</a:t>
            </a:r>
          </a:p>
        </p:txBody>
      </p:sp>
      <p:sp>
        <p:nvSpPr>
          <p:cNvPr id="117806" name="Text Box 46"/>
          <p:cNvSpPr txBox="1">
            <a:spLocks noChangeArrowheads="1"/>
          </p:cNvSpPr>
          <p:nvPr/>
        </p:nvSpPr>
        <p:spPr bwMode="auto">
          <a:xfrm>
            <a:off x="3348038" y="3954463"/>
            <a:ext cx="2682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i="1"/>
              <a:t>i</a:t>
            </a:r>
          </a:p>
        </p:txBody>
      </p:sp>
      <p:sp>
        <p:nvSpPr>
          <p:cNvPr id="117807" name="Text Box 47"/>
          <p:cNvSpPr txBox="1">
            <a:spLocks noChangeArrowheads="1"/>
          </p:cNvSpPr>
          <p:nvPr/>
        </p:nvSpPr>
        <p:spPr bwMode="auto">
          <a:xfrm>
            <a:off x="5940425" y="3933825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i="1"/>
              <a:t>j</a:t>
            </a:r>
          </a:p>
        </p:txBody>
      </p:sp>
      <p:sp>
        <p:nvSpPr>
          <p:cNvPr id="117808" name="Text Box 48"/>
          <p:cNvSpPr txBox="1">
            <a:spLocks noChangeArrowheads="1"/>
          </p:cNvSpPr>
          <p:nvPr/>
        </p:nvSpPr>
        <p:spPr bwMode="auto">
          <a:xfrm>
            <a:off x="7232650" y="3954463"/>
            <a:ext cx="303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i="1"/>
              <a:t>r</a:t>
            </a:r>
          </a:p>
        </p:txBody>
      </p:sp>
      <p:sp>
        <p:nvSpPr>
          <p:cNvPr id="117809" name="AutoShape 49"/>
          <p:cNvSpPr>
            <a:spLocks/>
          </p:cNvSpPr>
          <p:nvPr/>
        </p:nvSpPr>
        <p:spPr bwMode="auto">
          <a:xfrm rot="5400000">
            <a:off x="2412206" y="4194969"/>
            <a:ext cx="360363" cy="1800225"/>
          </a:xfrm>
          <a:prstGeom prst="rightBrace">
            <a:avLst>
              <a:gd name="adj1" fmla="val 4163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7810" name="AutoShape 50"/>
          <p:cNvSpPr>
            <a:spLocks/>
          </p:cNvSpPr>
          <p:nvPr/>
        </p:nvSpPr>
        <p:spPr bwMode="auto">
          <a:xfrm rot="5400000">
            <a:off x="4607718" y="4231482"/>
            <a:ext cx="360363" cy="1727200"/>
          </a:xfrm>
          <a:prstGeom prst="rightBrace">
            <a:avLst>
              <a:gd name="adj1" fmla="val 3994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7811" name="Line 51"/>
          <p:cNvSpPr>
            <a:spLocks noChangeShapeType="1"/>
          </p:cNvSpPr>
          <p:nvPr/>
        </p:nvSpPr>
        <p:spPr bwMode="auto">
          <a:xfrm>
            <a:off x="7164388" y="4267200"/>
            <a:ext cx="0" cy="6477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17812" name="Text Box 52"/>
          <p:cNvSpPr txBox="1">
            <a:spLocks noChangeArrowheads="1"/>
          </p:cNvSpPr>
          <p:nvPr/>
        </p:nvSpPr>
        <p:spPr bwMode="auto">
          <a:xfrm>
            <a:off x="7235825" y="4365625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sz="2400" i="1"/>
              <a:t>x</a:t>
            </a:r>
          </a:p>
        </p:txBody>
      </p:sp>
      <p:sp>
        <p:nvSpPr>
          <p:cNvPr id="117813" name="Text Box 53"/>
          <p:cNvSpPr txBox="1">
            <a:spLocks noChangeArrowheads="1"/>
          </p:cNvSpPr>
          <p:nvPr/>
        </p:nvSpPr>
        <p:spPr bwMode="auto">
          <a:xfrm>
            <a:off x="2103438" y="5151438"/>
            <a:ext cx="561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>
                <a:cs typeface="Times New Roman" pitchFamily="18" charset="0"/>
              </a:rPr>
              <a:t>≤ </a:t>
            </a:r>
            <a:r>
              <a:rPr lang="en-US" altLang="zh-TW" sz="2400" i="1">
                <a:cs typeface="Times New Roman" pitchFamily="18" charset="0"/>
              </a:rPr>
              <a:t>x</a:t>
            </a:r>
          </a:p>
        </p:txBody>
      </p:sp>
      <p:sp>
        <p:nvSpPr>
          <p:cNvPr id="117814" name="Text Box 54"/>
          <p:cNvSpPr txBox="1">
            <a:spLocks noChangeArrowheads="1"/>
          </p:cNvSpPr>
          <p:nvPr/>
        </p:nvSpPr>
        <p:spPr bwMode="auto">
          <a:xfrm>
            <a:off x="4067175" y="5203825"/>
            <a:ext cx="566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>
                <a:cs typeface="Times New Roman" pitchFamily="18" charset="0"/>
              </a:rPr>
              <a:t>&gt; </a:t>
            </a:r>
            <a:r>
              <a:rPr lang="en-US" altLang="zh-TW" sz="2400" i="1">
                <a:cs typeface="Times New Roman" pitchFamily="18" charset="0"/>
              </a:rPr>
              <a:t>x</a:t>
            </a:r>
          </a:p>
        </p:txBody>
      </p:sp>
      <p:sp>
        <p:nvSpPr>
          <p:cNvPr id="117816" name="Oval 56"/>
          <p:cNvSpPr>
            <a:spLocks noChangeArrowheads="1"/>
          </p:cNvSpPr>
          <p:nvPr/>
        </p:nvSpPr>
        <p:spPr bwMode="auto">
          <a:xfrm>
            <a:off x="5219700" y="2276475"/>
            <a:ext cx="863600" cy="1081088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7818" name="Text Box 58"/>
          <p:cNvSpPr txBox="1">
            <a:spLocks noChangeArrowheads="1"/>
          </p:cNvSpPr>
          <p:nvPr/>
        </p:nvSpPr>
        <p:spPr bwMode="auto">
          <a:xfrm>
            <a:off x="5454650" y="2636838"/>
            <a:ext cx="485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>
                <a:cs typeface="Times New Roman" pitchFamily="18" charset="0"/>
              </a:rPr>
              <a:t>≤</a:t>
            </a:r>
            <a:r>
              <a:rPr lang="en-US" altLang="zh-TW" sz="2400" i="1">
                <a:cs typeface="Times New Roman" pitchFamily="18" charset="0"/>
              </a:rPr>
              <a:t>x</a:t>
            </a:r>
          </a:p>
        </p:txBody>
      </p:sp>
      <p:cxnSp>
        <p:nvCxnSpPr>
          <p:cNvPr id="117819" name="AutoShape 59"/>
          <p:cNvCxnSpPr>
            <a:cxnSpLocks noChangeShapeType="1"/>
            <a:stCxn id="117816" idx="4"/>
            <a:endCxn id="117793" idx="0"/>
          </p:cNvCxnSpPr>
          <p:nvPr/>
        </p:nvCxnSpPr>
        <p:spPr bwMode="auto">
          <a:xfrm rot="5400000">
            <a:off x="4049713" y="2809875"/>
            <a:ext cx="1041400" cy="2162175"/>
          </a:xfrm>
          <a:prstGeom prst="curvedConnector3">
            <a:avLst>
              <a:gd name="adj1" fmla="val 49236"/>
            </a:avLst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7820" name="AutoShape 60"/>
          <p:cNvCxnSpPr>
            <a:cxnSpLocks noChangeShapeType="1"/>
            <a:stCxn id="117767" idx="2"/>
            <a:endCxn id="117798" idx="0"/>
          </p:cNvCxnSpPr>
          <p:nvPr/>
        </p:nvCxnSpPr>
        <p:spPr bwMode="auto">
          <a:xfrm rot="16200000" flipH="1">
            <a:off x="3899694" y="2659856"/>
            <a:ext cx="1341438" cy="2162175"/>
          </a:xfrm>
          <a:prstGeom prst="curvedConnector3">
            <a:avLst>
              <a:gd name="adj1" fmla="val 76921"/>
            </a:avLst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Quicksort</a:t>
            </a:r>
          </a:p>
        </p:txBody>
      </p:sp>
      <p:sp>
        <p:nvSpPr>
          <p:cNvPr id="248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1FEF3-E45A-4269-8B81-22402E995966}" type="slidenum">
              <a:rPr lang="en-US" altLang="zh-TW"/>
              <a:pPr/>
              <a:t>8</a:t>
            </a:fld>
            <a:endParaRPr lang="en-US" altLang="zh-TW"/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404813"/>
            <a:ext cx="8147050" cy="503237"/>
          </a:xfrm>
        </p:spPr>
        <p:txBody>
          <a:bodyPr/>
          <a:lstStyle/>
          <a:p>
            <a:pPr>
              <a:buFontTx/>
              <a:buNone/>
            </a:pPr>
            <a:r>
              <a:rPr lang="zh-TW" altLang="en-US" sz="2400" b="1">
                <a:sym typeface="Symbol" pitchFamily="18" charset="2"/>
              </a:rPr>
              <a:t>範例</a:t>
            </a:r>
            <a:r>
              <a:rPr lang="en-US" altLang="zh-TW" sz="2400" b="1">
                <a:sym typeface="Symbol" pitchFamily="18" charset="2"/>
              </a:rPr>
              <a:t>: </a:t>
            </a:r>
            <a:r>
              <a:rPr lang="en-US" altLang="zh-TW" sz="2400">
                <a:sym typeface="Symbol" pitchFamily="18" charset="2"/>
              </a:rPr>
              <a:t>(Partition, </a:t>
            </a:r>
            <a:r>
              <a:rPr lang="en-US" altLang="zh-TW" sz="2400" i="1">
                <a:sym typeface="Symbol" pitchFamily="18" charset="2"/>
              </a:rPr>
              <a:t>x</a:t>
            </a:r>
            <a:r>
              <a:rPr lang="en-US" altLang="zh-TW" sz="2400">
                <a:sym typeface="Symbol" pitchFamily="18" charset="2"/>
              </a:rPr>
              <a:t>=</a:t>
            </a:r>
            <a:r>
              <a:rPr lang="en-US" altLang="zh-TW" sz="2400" i="1">
                <a:sym typeface="Symbol" pitchFamily="18" charset="2"/>
              </a:rPr>
              <a:t>A</a:t>
            </a:r>
            <a:r>
              <a:rPr lang="en-US" altLang="zh-TW" sz="2400">
                <a:sym typeface="Symbol" pitchFamily="18" charset="2"/>
              </a:rPr>
              <a:t>[</a:t>
            </a:r>
            <a:r>
              <a:rPr lang="en-US" altLang="zh-TW" sz="2400" i="1">
                <a:sym typeface="Symbol" pitchFamily="18" charset="2"/>
              </a:rPr>
              <a:t>r</a:t>
            </a:r>
            <a:r>
              <a:rPr lang="en-US" altLang="zh-TW" sz="2400">
                <a:sym typeface="Symbol" pitchFamily="18" charset="2"/>
              </a:rPr>
              <a:t>]=4)</a:t>
            </a:r>
          </a:p>
        </p:txBody>
      </p:sp>
      <p:sp>
        <p:nvSpPr>
          <p:cNvPr id="118796" name="Text Box 12"/>
          <p:cNvSpPr txBox="1">
            <a:spLocks noChangeArrowheads="1"/>
          </p:cNvSpPr>
          <p:nvPr/>
        </p:nvSpPr>
        <p:spPr bwMode="auto">
          <a:xfrm>
            <a:off x="539750" y="1317625"/>
            <a:ext cx="465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/>
              <a:t>(a)</a:t>
            </a:r>
          </a:p>
        </p:txBody>
      </p:sp>
      <p:sp>
        <p:nvSpPr>
          <p:cNvPr id="118797" name="Text Box 13"/>
          <p:cNvSpPr txBox="1">
            <a:spLocks noChangeArrowheads="1"/>
          </p:cNvSpPr>
          <p:nvPr/>
        </p:nvSpPr>
        <p:spPr bwMode="auto">
          <a:xfrm>
            <a:off x="539750" y="2205038"/>
            <a:ext cx="479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/>
              <a:t>(b)</a:t>
            </a:r>
          </a:p>
        </p:txBody>
      </p:sp>
      <p:sp>
        <p:nvSpPr>
          <p:cNvPr id="118798" name="Text Box 14"/>
          <p:cNvSpPr txBox="1">
            <a:spLocks noChangeArrowheads="1"/>
          </p:cNvSpPr>
          <p:nvPr/>
        </p:nvSpPr>
        <p:spPr bwMode="auto">
          <a:xfrm>
            <a:off x="539750" y="3286125"/>
            <a:ext cx="465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/>
              <a:t>(c)</a:t>
            </a:r>
          </a:p>
        </p:txBody>
      </p:sp>
      <p:sp>
        <p:nvSpPr>
          <p:cNvPr id="118799" name="Text Box 15"/>
          <p:cNvSpPr txBox="1">
            <a:spLocks noChangeArrowheads="1"/>
          </p:cNvSpPr>
          <p:nvPr/>
        </p:nvSpPr>
        <p:spPr bwMode="auto">
          <a:xfrm>
            <a:off x="539750" y="4292600"/>
            <a:ext cx="479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/>
              <a:t>(d)</a:t>
            </a:r>
          </a:p>
        </p:txBody>
      </p:sp>
      <p:sp>
        <p:nvSpPr>
          <p:cNvPr id="118800" name="Text Box 16"/>
          <p:cNvSpPr txBox="1">
            <a:spLocks noChangeArrowheads="1"/>
          </p:cNvSpPr>
          <p:nvPr/>
        </p:nvSpPr>
        <p:spPr bwMode="auto">
          <a:xfrm>
            <a:off x="539750" y="5554663"/>
            <a:ext cx="465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/>
              <a:t>(e)</a:t>
            </a:r>
          </a:p>
        </p:txBody>
      </p:sp>
      <p:sp>
        <p:nvSpPr>
          <p:cNvPr id="118801" name="Text Box 17"/>
          <p:cNvSpPr txBox="1">
            <a:spLocks noChangeArrowheads="1"/>
          </p:cNvSpPr>
          <p:nvPr/>
        </p:nvSpPr>
        <p:spPr bwMode="auto">
          <a:xfrm>
            <a:off x="4783138" y="1412875"/>
            <a:ext cx="4365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/>
              <a:t>(f)</a:t>
            </a:r>
          </a:p>
        </p:txBody>
      </p:sp>
      <p:sp>
        <p:nvSpPr>
          <p:cNvPr id="118802" name="Text Box 18"/>
          <p:cNvSpPr txBox="1">
            <a:spLocks noChangeArrowheads="1"/>
          </p:cNvSpPr>
          <p:nvPr/>
        </p:nvSpPr>
        <p:spPr bwMode="auto">
          <a:xfrm>
            <a:off x="4787900" y="2492375"/>
            <a:ext cx="479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/>
              <a:t>(g)</a:t>
            </a:r>
          </a:p>
        </p:txBody>
      </p:sp>
      <p:sp>
        <p:nvSpPr>
          <p:cNvPr id="118803" name="Text Box 19"/>
          <p:cNvSpPr txBox="1">
            <a:spLocks noChangeArrowheads="1"/>
          </p:cNvSpPr>
          <p:nvPr/>
        </p:nvSpPr>
        <p:spPr bwMode="auto">
          <a:xfrm>
            <a:off x="4787900" y="3429000"/>
            <a:ext cx="479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/>
              <a:t>(h)</a:t>
            </a:r>
          </a:p>
        </p:txBody>
      </p:sp>
      <p:sp>
        <p:nvSpPr>
          <p:cNvPr id="118804" name="Text Box 20"/>
          <p:cNvSpPr txBox="1">
            <a:spLocks noChangeArrowheads="1"/>
          </p:cNvSpPr>
          <p:nvPr/>
        </p:nvSpPr>
        <p:spPr bwMode="auto">
          <a:xfrm>
            <a:off x="4787900" y="4365625"/>
            <a:ext cx="422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/>
              <a:t>(i)</a:t>
            </a:r>
          </a:p>
        </p:txBody>
      </p:sp>
      <p:sp>
        <p:nvSpPr>
          <p:cNvPr id="118845" name="Text Box 61"/>
          <p:cNvSpPr txBox="1">
            <a:spLocks noChangeArrowheads="1"/>
          </p:cNvSpPr>
          <p:nvPr/>
        </p:nvSpPr>
        <p:spPr bwMode="auto">
          <a:xfrm>
            <a:off x="1187450" y="1052513"/>
            <a:ext cx="496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i="1"/>
              <a:t>p</a:t>
            </a:r>
            <a:r>
              <a:rPr lang="en-US" altLang="zh-TW" sz="2400"/>
              <a:t>,</a:t>
            </a:r>
            <a:r>
              <a:rPr lang="en-US" altLang="zh-TW" sz="2400" i="1"/>
              <a:t>j</a:t>
            </a:r>
          </a:p>
        </p:txBody>
      </p:sp>
      <p:sp>
        <p:nvSpPr>
          <p:cNvPr id="118846" name="Text Box 62"/>
          <p:cNvSpPr txBox="1">
            <a:spLocks noChangeArrowheads="1"/>
          </p:cNvSpPr>
          <p:nvPr/>
        </p:nvSpPr>
        <p:spPr bwMode="auto">
          <a:xfrm>
            <a:off x="4140200" y="1123950"/>
            <a:ext cx="3032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i="1"/>
              <a:t>r</a:t>
            </a:r>
          </a:p>
        </p:txBody>
      </p:sp>
      <p:graphicFrame>
        <p:nvGraphicFramePr>
          <p:cNvPr id="119150" name="Group 366"/>
          <p:cNvGraphicFramePr>
            <a:graphicFrameLocks noGrp="1"/>
          </p:cNvGraphicFramePr>
          <p:nvPr>
            <p:ph sz="half" idx="2"/>
          </p:nvPr>
        </p:nvGraphicFramePr>
        <p:xfrm>
          <a:off x="1187450" y="1555750"/>
          <a:ext cx="3313113" cy="396240"/>
        </p:xfrm>
        <a:graphic>
          <a:graphicData uri="http://schemas.openxmlformats.org/drawingml/2006/table">
            <a:tbl>
              <a:tblPr/>
              <a:tblGrid>
                <a:gridCol w="414338"/>
                <a:gridCol w="414337"/>
                <a:gridCol w="414338"/>
                <a:gridCol w="414337"/>
                <a:gridCol w="414338"/>
                <a:gridCol w="412750"/>
                <a:gridCol w="415925"/>
                <a:gridCol w="412750"/>
              </a:tblGrid>
              <a:tr h="144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118900" name="Line 116"/>
          <p:cNvSpPr>
            <a:spLocks noChangeShapeType="1"/>
          </p:cNvSpPr>
          <p:nvPr/>
        </p:nvSpPr>
        <p:spPr bwMode="auto">
          <a:xfrm>
            <a:off x="1187450" y="1412875"/>
            <a:ext cx="0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18901" name="Line 117"/>
          <p:cNvSpPr>
            <a:spLocks noChangeShapeType="1"/>
          </p:cNvSpPr>
          <p:nvPr/>
        </p:nvSpPr>
        <p:spPr bwMode="auto">
          <a:xfrm>
            <a:off x="4068763" y="1412875"/>
            <a:ext cx="0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18902" name="Text Box 118"/>
          <p:cNvSpPr txBox="1">
            <a:spLocks noChangeArrowheads="1"/>
          </p:cNvSpPr>
          <p:nvPr/>
        </p:nvSpPr>
        <p:spPr bwMode="auto">
          <a:xfrm>
            <a:off x="900113" y="1052513"/>
            <a:ext cx="2682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i="1"/>
              <a:t>i</a:t>
            </a:r>
          </a:p>
        </p:txBody>
      </p:sp>
      <p:sp>
        <p:nvSpPr>
          <p:cNvPr id="118903" name="Text Box 119"/>
          <p:cNvSpPr txBox="1">
            <a:spLocks noChangeArrowheads="1"/>
          </p:cNvSpPr>
          <p:nvPr/>
        </p:nvSpPr>
        <p:spPr bwMode="auto">
          <a:xfrm>
            <a:off x="1187450" y="2060575"/>
            <a:ext cx="496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i="1"/>
              <a:t>p</a:t>
            </a:r>
            <a:r>
              <a:rPr lang="en-US" altLang="zh-TW" sz="2400"/>
              <a:t>,</a:t>
            </a:r>
            <a:r>
              <a:rPr lang="en-US" altLang="zh-TW" sz="2400" i="1"/>
              <a:t>i</a:t>
            </a:r>
          </a:p>
        </p:txBody>
      </p:sp>
      <p:sp>
        <p:nvSpPr>
          <p:cNvPr id="118904" name="Text Box 120"/>
          <p:cNvSpPr txBox="1">
            <a:spLocks noChangeArrowheads="1"/>
          </p:cNvSpPr>
          <p:nvPr/>
        </p:nvSpPr>
        <p:spPr bwMode="auto">
          <a:xfrm>
            <a:off x="4140200" y="2132013"/>
            <a:ext cx="303213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i="1"/>
              <a:t>r</a:t>
            </a:r>
          </a:p>
        </p:txBody>
      </p:sp>
      <p:graphicFrame>
        <p:nvGraphicFramePr>
          <p:cNvPr id="119159" name="Group 375"/>
          <p:cNvGraphicFramePr>
            <a:graphicFrameLocks noGrp="1"/>
          </p:cNvGraphicFramePr>
          <p:nvPr/>
        </p:nvGraphicFramePr>
        <p:xfrm>
          <a:off x="1187450" y="2563813"/>
          <a:ext cx="3313113" cy="396240"/>
        </p:xfrm>
        <a:graphic>
          <a:graphicData uri="http://schemas.openxmlformats.org/drawingml/2006/table">
            <a:tbl>
              <a:tblPr/>
              <a:tblGrid>
                <a:gridCol w="414338"/>
                <a:gridCol w="414337"/>
                <a:gridCol w="414338"/>
                <a:gridCol w="414337"/>
                <a:gridCol w="414338"/>
                <a:gridCol w="412750"/>
                <a:gridCol w="415925"/>
                <a:gridCol w="412750"/>
              </a:tblGrid>
              <a:tr h="144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118925" name="Line 141"/>
          <p:cNvSpPr>
            <a:spLocks noChangeShapeType="1"/>
          </p:cNvSpPr>
          <p:nvPr/>
        </p:nvSpPr>
        <p:spPr bwMode="auto">
          <a:xfrm>
            <a:off x="1619250" y="2420938"/>
            <a:ext cx="0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18926" name="Line 142"/>
          <p:cNvSpPr>
            <a:spLocks noChangeShapeType="1"/>
          </p:cNvSpPr>
          <p:nvPr/>
        </p:nvSpPr>
        <p:spPr bwMode="auto">
          <a:xfrm>
            <a:off x="4068763" y="2420938"/>
            <a:ext cx="0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18927" name="Text Box 143"/>
          <p:cNvSpPr txBox="1">
            <a:spLocks noChangeArrowheads="1"/>
          </p:cNvSpPr>
          <p:nvPr/>
        </p:nvSpPr>
        <p:spPr bwMode="auto">
          <a:xfrm>
            <a:off x="1692275" y="2060575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i="1"/>
              <a:t>j</a:t>
            </a:r>
          </a:p>
        </p:txBody>
      </p:sp>
      <p:sp>
        <p:nvSpPr>
          <p:cNvPr id="118928" name="Line 144"/>
          <p:cNvSpPr>
            <a:spLocks noChangeShapeType="1"/>
          </p:cNvSpPr>
          <p:nvPr/>
        </p:nvSpPr>
        <p:spPr bwMode="auto">
          <a:xfrm>
            <a:off x="1187450" y="2420938"/>
            <a:ext cx="0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18930" name="Text Box 146"/>
          <p:cNvSpPr txBox="1">
            <a:spLocks noChangeArrowheads="1"/>
          </p:cNvSpPr>
          <p:nvPr/>
        </p:nvSpPr>
        <p:spPr bwMode="auto">
          <a:xfrm>
            <a:off x="1187450" y="3213100"/>
            <a:ext cx="496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i="1"/>
              <a:t>p</a:t>
            </a:r>
            <a:r>
              <a:rPr lang="en-US" altLang="zh-TW" sz="2400"/>
              <a:t>,</a:t>
            </a:r>
            <a:r>
              <a:rPr lang="en-US" altLang="zh-TW" sz="2400" i="1"/>
              <a:t>i</a:t>
            </a:r>
          </a:p>
        </p:txBody>
      </p:sp>
      <p:sp>
        <p:nvSpPr>
          <p:cNvPr id="118931" name="Text Box 147"/>
          <p:cNvSpPr txBox="1">
            <a:spLocks noChangeArrowheads="1"/>
          </p:cNvSpPr>
          <p:nvPr/>
        </p:nvSpPr>
        <p:spPr bwMode="auto">
          <a:xfrm>
            <a:off x="4140200" y="3284538"/>
            <a:ext cx="303213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i="1"/>
              <a:t>r</a:t>
            </a:r>
          </a:p>
        </p:txBody>
      </p:sp>
      <p:graphicFrame>
        <p:nvGraphicFramePr>
          <p:cNvPr id="119160" name="Group 376"/>
          <p:cNvGraphicFramePr>
            <a:graphicFrameLocks noGrp="1"/>
          </p:cNvGraphicFramePr>
          <p:nvPr/>
        </p:nvGraphicFramePr>
        <p:xfrm>
          <a:off x="1187450" y="3716338"/>
          <a:ext cx="3313113" cy="396240"/>
        </p:xfrm>
        <a:graphic>
          <a:graphicData uri="http://schemas.openxmlformats.org/drawingml/2006/table">
            <a:tbl>
              <a:tblPr/>
              <a:tblGrid>
                <a:gridCol w="414338"/>
                <a:gridCol w="414337"/>
                <a:gridCol w="414338"/>
                <a:gridCol w="414337"/>
                <a:gridCol w="414338"/>
                <a:gridCol w="412750"/>
                <a:gridCol w="415925"/>
                <a:gridCol w="412750"/>
              </a:tblGrid>
              <a:tr h="144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118952" name="Line 168"/>
          <p:cNvSpPr>
            <a:spLocks noChangeShapeType="1"/>
          </p:cNvSpPr>
          <p:nvPr/>
        </p:nvSpPr>
        <p:spPr bwMode="auto">
          <a:xfrm>
            <a:off x="1619250" y="3573463"/>
            <a:ext cx="0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18953" name="Line 169"/>
          <p:cNvSpPr>
            <a:spLocks noChangeShapeType="1"/>
          </p:cNvSpPr>
          <p:nvPr/>
        </p:nvSpPr>
        <p:spPr bwMode="auto">
          <a:xfrm>
            <a:off x="4068763" y="3573463"/>
            <a:ext cx="0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18954" name="Text Box 170"/>
          <p:cNvSpPr txBox="1">
            <a:spLocks noChangeArrowheads="1"/>
          </p:cNvSpPr>
          <p:nvPr/>
        </p:nvSpPr>
        <p:spPr bwMode="auto">
          <a:xfrm>
            <a:off x="2051050" y="3213100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i="1"/>
              <a:t>j</a:t>
            </a:r>
          </a:p>
        </p:txBody>
      </p:sp>
      <p:sp>
        <p:nvSpPr>
          <p:cNvPr id="118955" name="Line 171"/>
          <p:cNvSpPr>
            <a:spLocks noChangeShapeType="1"/>
          </p:cNvSpPr>
          <p:nvPr/>
        </p:nvSpPr>
        <p:spPr bwMode="auto">
          <a:xfrm>
            <a:off x="1979613" y="3573463"/>
            <a:ext cx="0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18957" name="Text Box 173"/>
          <p:cNvSpPr txBox="1">
            <a:spLocks noChangeArrowheads="1"/>
          </p:cNvSpPr>
          <p:nvPr/>
        </p:nvSpPr>
        <p:spPr bwMode="auto">
          <a:xfrm>
            <a:off x="1187450" y="4292600"/>
            <a:ext cx="496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i="1"/>
              <a:t>p</a:t>
            </a:r>
            <a:r>
              <a:rPr lang="en-US" altLang="zh-TW" sz="2400"/>
              <a:t>,</a:t>
            </a:r>
            <a:r>
              <a:rPr lang="en-US" altLang="zh-TW" sz="2400" i="1"/>
              <a:t>i</a:t>
            </a:r>
          </a:p>
        </p:txBody>
      </p:sp>
      <p:sp>
        <p:nvSpPr>
          <p:cNvPr id="118958" name="Text Box 174"/>
          <p:cNvSpPr txBox="1">
            <a:spLocks noChangeArrowheads="1"/>
          </p:cNvSpPr>
          <p:nvPr/>
        </p:nvSpPr>
        <p:spPr bwMode="auto">
          <a:xfrm>
            <a:off x="4140200" y="4364038"/>
            <a:ext cx="303213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i="1"/>
              <a:t>r</a:t>
            </a:r>
          </a:p>
        </p:txBody>
      </p:sp>
      <p:graphicFrame>
        <p:nvGraphicFramePr>
          <p:cNvPr id="119161" name="Group 377"/>
          <p:cNvGraphicFramePr>
            <a:graphicFrameLocks noGrp="1"/>
          </p:cNvGraphicFramePr>
          <p:nvPr/>
        </p:nvGraphicFramePr>
        <p:xfrm>
          <a:off x="1187450" y="4795838"/>
          <a:ext cx="3313113" cy="396240"/>
        </p:xfrm>
        <a:graphic>
          <a:graphicData uri="http://schemas.openxmlformats.org/drawingml/2006/table">
            <a:tbl>
              <a:tblPr/>
              <a:tblGrid>
                <a:gridCol w="414338"/>
                <a:gridCol w="414337"/>
                <a:gridCol w="414338"/>
                <a:gridCol w="414337"/>
                <a:gridCol w="414338"/>
                <a:gridCol w="412750"/>
                <a:gridCol w="415925"/>
                <a:gridCol w="412750"/>
              </a:tblGrid>
              <a:tr h="144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118979" name="Line 195"/>
          <p:cNvSpPr>
            <a:spLocks noChangeShapeType="1"/>
          </p:cNvSpPr>
          <p:nvPr/>
        </p:nvSpPr>
        <p:spPr bwMode="auto">
          <a:xfrm>
            <a:off x="1619250" y="4652963"/>
            <a:ext cx="0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18980" name="Line 196"/>
          <p:cNvSpPr>
            <a:spLocks noChangeShapeType="1"/>
          </p:cNvSpPr>
          <p:nvPr/>
        </p:nvSpPr>
        <p:spPr bwMode="auto">
          <a:xfrm>
            <a:off x="4068763" y="4652963"/>
            <a:ext cx="0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18981" name="Text Box 197"/>
          <p:cNvSpPr txBox="1">
            <a:spLocks noChangeArrowheads="1"/>
          </p:cNvSpPr>
          <p:nvPr/>
        </p:nvSpPr>
        <p:spPr bwMode="auto">
          <a:xfrm>
            <a:off x="2484438" y="4292600"/>
            <a:ext cx="2682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i="1"/>
              <a:t>j</a:t>
            </a:r>
          </a:p>
        </p:txBody>
      </p:sp>
      <p:sp>
        <p:nvSpPr>
          <p:cNvPr id="118982" name="Line 198"/>
          <p:cNvSpPr>
            <a:spLocks noChangeShapeType="1"/>
          </p:cNvSpPr>
          <p:nvPr/>
        </p:nvSpPr>
        <p:spPr bwMode="auto">
          <a:xfrm>
            <a:off x="2411413" y="4652963"/>
            <a:ext cx="0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18984" name="Text Box 200"/>
          <p:cNvSpPr txBox="1">
            <a:spLocks noChangeArrowheads="1"/>
          </p:cNvSpPr>
          <p:nvPr/>
        </p:nvSpPr>
        <p:spPr bwMode="auto">
          <a:xfrm>
            <a:off x="1187450" y="5410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i="1"/>
              <a:t>p</a:t>
            </a:r>
          </a:p>
        </p:txBody>
      </p:sp>
      <p:sp>
        <p:nvSpPr>
          <p:cNvPr id="118985" name="Text Box 201"/>
          <p:cNvSpPr txBox="1">
            <a:spLocks noChangeArrowheads="1"/>
          </p:cNvSpPr>
          <p:nvPr/>
        </p:nvSpPr>
        <p:spPr bwMode="auto">
          <a:xfrm>
            <a:off x="4140200" y="5481638"/>
            <a:ext cx="303213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i="1"/>
              <a:t>r</a:t>
            </a:r>
          </a:p>
        </p:txBody>
      </p:sp>
      <p:graphicFrame>
        <p:nvGraphicFramePr>
          <p:cNvPr id="119162" name="Group 378"/>
          <p:cNvGraphicFramePr>
            <a:graphicFrameLocks noGrp="1"/>
          </p:cNvGraphicFramePr>
          <p:nvPr/>
        </p:nvGraphicFramePr>
        <p:xfrm>
          <a:off x="1187450" y="5913438"/>
          <a:ext cx="3313113" cy="396240"/>
        </p:xfrm>
        <a:graphic>
          <a:graphicData uri="http://schemas.openxmlformats.org/drawingml/2006/table">
            <a:tbl>
              <a:tblPr/>
              <a:tblGrid>
                <a:gridCol w="414338"/>
                <a:gridCol w="414337"/>
                <a:gridCol w="414338"/>
                <a:gridCol w="414337"/>
                <a:gridCol w="414338"/>
                <a:gridCol w="412750"/>
                <a:gridCol w="415925"/>
                <a:gridCol w="412750"/>
              </a:tblGrid>
              <a:tr h="144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119006" name="Line 222"/>
          <p:cNvSpPr>
            <a:spLocks noChangeShapeType="1"/>
          </p:cNvSpPr>
          <p:nvPr/>
        </p:nvSpPr>
        <p:spPr bwMode="auto">
          <a:xfrm>
            <a:off x="1979613" y="5805488"/>
            <a:ext cx="0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19007" name="Line 223"/>
          <p:cNvSpPr>
            <a:spLocks noChangeShapeType="1"/>
          </p:cNvSpPr>
          <p:nvPr/>
        </p:nvSpPr>
        <p:spPr bwMode="auto">
          <a:xfrm>
            <a:off x="4067175" y="5805488"/>
            <a:ext cx="0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19008" name="Text Box 224"/>
          <p:cNvSpPr txBox="1">
            <a:spLocks noChangeArrowheads="1"/>
          </p:cNvSpPr>
          <p:nvPr/>
        </p:nvSpPr>
        <p:spPr bwMode="auto">
          <a:xfrm>
            <a:off x="2916238" y="5410200"/>
            <a:ext cx="2682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i="1"/>
              <a:t>j</a:t>
            </a:r>
          </a:p>
        </p:txBody>
      </p:sp>
      <p:sp>
        <p:nvSpPr>
          <p:cNvPr id="119009" name="Line 225"/>
          <p:cNvSpPr>
            <a:spLocks noChangeShapeType="1"/>
          </p:cNvSpPr>
          <p:nvPr/>
        </p:nvSpPr>
        <p:spPr bwMode="auto">
          <a:xfrm>
            <a:off x="2843213" y="5805488"/>
            <a:ext cx="0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19011" name="Text Box 227"/>
          <p:cNvSpPr txBox="1">
            <a:spLocks noChangeArrowheads="1"/>
          </p:cNvSpPr>
          <p:nvPr/>
        </p:nvSpPr>
        <p:spPr bwMode="auto">
          <a:xfrm>
            <a:off x="1619250" y="5410200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i="1"/>
              <a:t>i</a:t>
            </a:r>
          </a:p>
        </p:txBody>
      </p:sp>
      <p:sp>
        <p:nvSpPr>
          <p:cNvPr id="119012" name="Text Box 228"/>
          <p:cNvSpPr txBox="1">
            <a:spLocks noChangeArrowheads="1"/>
          </p:cNvSpPr>
          <p:nvPr/>
        </p:nvSpPr>
        <p:spPr bwMode="auto">
          <a:xfrm>
            <a:off x="5291138" y="105251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i="1"/>
              <a:t>p</a:t>
            </a:r>
          </a:p>
        </p:txBody>
      </p:sp>
      <p:sp>
        <p:nvSpPr>
          <p:cNvPr id="119013" name="Text Box 229"/>
          <p:cNvSpPr txBox="1">
            <a:spLocks noChangeArrowheads="1"/>
          </p:cNvSpPr>
          <p:nvPr/>
        </p:nvSpPr>
        <p:spPr bwMode="auto">
          <a:xfrm>
            <a:off x="8243888" y="1123950"/>
            <a:ext cx="303212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i="1"/>
              <a:t>r</a:t>
            </a:r>
          </a:p>
        </p:txBody>
      </p:sp>
      <p:graphicFrame>
        <p:nvGraphicFramePr>
          <p:cNvPr id="119163" name="Group 379"/>
          <p:cNvGraphicFramePr>
            <a:graphicFrameLocks noGrp="1"/>
          </p:cNvGraphicFramePr>
          <p:nvPr/>
        </p:nvGraphicFramePr>
        <p:xfrm>
          <a:off x="5291138" y="1555750"/>
          <a:ext cx="3313112" cy="396240"/>
        </p:xfrm>
        <a:graphic>
          <a:graphicData uri="http://schemas.openxmlformats.org/drawingml/2006/table">
            <a:tbl>
              <a:tblPr/>
              <a:tblGrid>
                <a:gridCol w="414337"/>
                <a:gridCol w="414338"/>
                <a:gridCol w="414337"/>
                <a:gridCol w="414338"/>
                <a:gridCol w="414337"/>
                <a:gridCol w="412750"/>
                <a:gridCol w="415925"/>
                <a:gridCol w="412750"/>
              </a:tblGrid>
              <a:tr h="144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119034" name="Line 250"/>
          <p:cNvSpPr>
            <a:spLocks noChangeShapeType="1"/>
          </p:cNvSpPr>
          <p:nvPr/>
        </p:nvSpPr>
        <p:spPr bwMode="auto">
          <a:xfrm>
            <a:off x="6516688" y="1412875"/>
            <a:ext cx="0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19035" name="Line 251"/>
          <p:cNvSpPr>
            <a:spLocks noChangeShapeType="1"/>
          </p:cNvSpPr>
          <p:nvPr/>
        </p:nvSpPr>
        <p:spPr bwMode="auto">
          <a:xfrm>
            <a:off x="8172450" y="1412875"/>
            <a:ext cx="0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19036" name="Text Box 252"/>
          <p:cNvSpPr txBox="1">
            <a:spLocks noChangeArrowheads="1"/>
          </p:cNvSpPr>
          <p:nvPr/>
        </p:nvSpPr>
        <p:spPr bwMode="auto">
          <a:xfrm>
            <a:off x="7451725" y="1052513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i="1"/>
              <a:t>j</a:t>
            </a:r>
          </a:p>
        </p:txBody>
      </p:sp>
      <p:sp>
        <p:nvSpPr>
          <p:cNvPr id="119037" name="Line 253"/>
          <p:cNvSpPr>
            <a:spLocks noChangeShapeType="1"/>
          </p:cNvSpPr>
          <p:nvPr/>
        </p:nvSpPr>
        <p:spPr bwMode="auto">
          <a:xfrm>
            <a:off x="7380288" y="1412875"/>
            <a:ext cx="0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19038" name="Text Box 254"/>
          <p:cNvSpPr txBox="1">
            <a:spLocks noChangeArrowheads="1"/>
          </p:cNvSpPr>
          <p:nvPr/>
        </p:nvSpPr>
        <p:spPr bwMode="auto">
          <a:xfrm>
            <a:off x="6227763" y="1052513"/>
            <a:ext cx="2682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i="1"/>
              <a:t>i</a:t>
            </a:r>
          </a:p>
        </p:txBody>
      </p:sp>
      <p:sp>
        <p:nvSpPr>
          <p:cNvPr id="119043" name="Text Box 259"/>
          <p:cNvSpPr txBox="1">
            <a:spLocks noChangeArrowheads="1"/>
          </p:cNvSpPr>
          <p:nvPr/>
        </p:nvSpPr>
        <p:spPr bwMode="auto">
          <a:xfrm>
            <a:off x="5292725" y="20605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i="1"/>
              <a:t>p</a:t>
            </a:r>
          </a:p>
        </p:txBody>
      </p:sp>
      <p:sp>
        <p:nvSpPr>
          <p:cNvPr id="119044" name="Text Box 260"/>
          <p:cNvSpPr txBox="1">
            <a:spLocks noChangeArrowheads="1"/>
          </p:cNvSpPr>
          <p:nvPr/>
        </p:nvSpPr>
        <p:spPr bwMode="auto">
          <a:xfrm>
            <a:off x="8245475" y="2132013"/>
            <a:ext cx="303213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i="1"/>
              <a:t>r</a:t>
            </a:r>
          </a:p>
        </p:txBody>
      </p:sp>
      <p:graphicFrame>
        <p:nvGraphicFramePr>
          <p:cNvPr id="119164" name="Group 380"/>
          <p:cNvGraphicFramePr>
            <a:graphicFrameLocks noGrp="1"/>
          </p:cNvGraphicFramePr>
          <p:nvPr/>
        </p:nvGraphicFramePr>
        <p:xfrm>
          <a:off x="5292725" y="2563813"/>
          <a:ext cx="3313113" cy="396240"/>
        </p:xfrm>
        <a:graphic>
          <a:graphicData uri="http://schemas.openxmlformats.org/drawingml/2006/table">
            <a:tbl>
              <a:tblPr/>
              <a:tblGrid>
                <a:gridCol w="414338"/>
                <a:gridCol w="414337"/>
                <a:gridCol w="414338"/>
                <a:gridCol w="414337"/>
                <a:gridCol w="414338"/>
                <a:gridCol w="412750"/>
                <a:gridCol w="415925"/>
                <a:gridCol w="412750"/>
              </a:tblGrid>
              <a:tr h="144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119065" name="Line 281"/>
          <p:cNvSpPr>
            <a:spLocks noChangeShapeType="1"/>
          </p:cNvSpPr>
          <p:nvPr/>
        </p:nvSpPr>
        <p:spPr bwMode="auto">
          <a:xfrm>
            <a:off x="6518275" y="2420938"/>
            <a:ext cx="0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19066" name="Line 282"/>
          <p:cNvSpPr>
            <a:spLocks noChangeShapeType="1"/>
          </p:cNvSpPr>
          <p:nvPr/>
        </p:nvSpPr>
        <p:spPr bwMode="auto">
          <a:xfrm>
            <a:off x="8174038" y="2420938"/>
            <a:ext cx="0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19067" name="Text Box 283"/>
          <p:cNvSpPr txBox="1">
            <a:spLocks noChangeArrowheads="1"/>
          </p:cNvSpPr>
          <p:nvPr/>
        </p:nvSpPr>
        <p:spPr bwMode="auto">
          <a:xfrm>
            <a:off x="7812088" y="2060575"/>
            <a:ext cx="2682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i="1"/>
              <a:t>j</a:t>
            </a:r>
          </a:p>
        </p:txBody>
      </p:sp>
      <p:sp>
        <p:nvSpPr>
          <p:cNvPr id="119068" name="Line 284"/>
          <p:cNvSpPr>
            <a:spLocks noChangeShapeType="1"/>
          </p:cNvSpPr>
          <p:nvPr/>
        </p:nvSpPr>
        <p:spPr bwMode="auto">
          <a:xfrm>
            <a:off x="7740650" y="2420938"/>
            <a:ext cx="0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19069" name="Text Box 285"/>
          <p:cNvSpPr txBox="1">
            <a:spLocks noChangeArrowheads="1"/>
          </p:cNvSpPr>
          <p:nvPr/>
        </p:nvSpPr>
        <p:spPr bwMode="auto">
          <a:xfrm>
            <a:off x="6229350" y="2060575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i="1"/>
              <a:t>i</a:t>
            </a:r>
          </a:p>
        </p:txBody>
      </p:sp>
      <p:sp>
        <p:nvSpPr>
          <p:cNvPr id="119070" name="Text Box 286"/>
          <p:cNvSpPr txBox="1">
            <a:spLocks noChangeArrowheads="1"/>
          </p:cNvSpPr>
          <p:nvPr/>
        </p:nvSpPr>
        <p:spPr bwMode="auto">
          <a:xfrm>
            <a:off x="5292725" y="32131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i="1"/>
              <a:t>p</a:t>
            </a:r>
          </a:p>
        </p:txBody>
      </p:sp>
      <p:sp>
        <p:nvSpPr>
          <p:cNvPr id="119071" name="Text Box 287"/>
          <p:cNvSpPr txBox="1">
            <a:spLocks noChangeArrowheads="1"/>
          </p:cNvSpPr>
          <p:nvPr/>
        </p:nvSpPr>
        <p:spPr bwMode="auto">
          <a:xfrm>
            <a:off x="8245475" y="3284538"/>
            <a:ext cx="303213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i="1"/>
              <a:t>r</a:t>
            </a:r>
          </a:p>
        </p:txBody>
      </p:sp>
      <p:graphicFrame>
        <p:nvGraphicFramePr>
          <p:cNvPr id="119165" name="Group 381"/>
          <p:cNvGraphicFramePr>
            <a:graphicFrameLocks noGrp="1"/>
          </p:cNvGraphicFramePr>
          <p:nvPr/>
        </p:nvGraphicFramePr>
        <p:xfrm>
          <a:off x="5292725" y="3716338"/>
          <a:ext cx="3313113" cy="396240"/>
        </p:xfrm>
        <a:graphic>
          <a:graphicData uri="http://schemas.openxmlformats.org/drawingml/2006/table">
            <a:tbl>
              <a:tblPr/>
              <a:tblGrid>
                <a:gridCol w="414338"/>
                <a:gridCol w="414337"/>
                <a:gridCol w="414338"/>
                <a:gridCol w="414337"/>
                <a:gridCol w="414338"/>
                <a:gridCol w="412750"/>
                <a:gridCol w="415925"/>
                <a:gridCol w="412750"/>
              </a:tblGrid>
              <a:tr h="144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119092" name="Line 308"/>
          <p:cNvSpPr>
            <a:spLocks noChangeShapeType="1"/>
          </p:cNvSpPr>
          <p:nvPr/>
        </p:nvSpPr>
        <p:spPr bwMode="auto">
          <a:xfrm>
            <a:off x="6518275" y="3573463"/>
            <a:ext cx="0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19093" name="Line 309"/>
          <p:cNvSpPr>
            <a:spLocks noChangeShapeType="1"/>
          </p:cNvSpPr>
          <p:nvPr/>
        </p:nvSpPr>
        <p:spPr bwMode="auto">
          <a:xfrm>
            <a:off x="8174038" y="3573463"/>
            <a:ext cx="0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19096" name="Text Box 312"/>
          <p:cNvSpPr txBox="1">
            <a:spLocks noChangeArrowheads="1"/>
          </p:cNvSpPr>
          <p:nvPr/>
        </p:nvSpPr>
        <p:spPr bwMode="auto">
          <a:xfrm>
            <a:off x="6229350" y="3213100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i="1"/>
              <a:t>i</a:t>
            </a:r>
          </a:p>
        </p:txBody>
      </p:sp>
      <p:sp>
        <p:nvSpPr>
          <p:cNvPr id="119097" name="Text Box 313"/>
          <p:cNvSpPr txBox="1">
            <a:spLocks noChangeArrowheads="1"/>
          </p:cNvSpPr>
          <p:nvPr/>
        </p:nvSpPr>
        <p:spPr bwMode="auto">
          <a:xfrm>
            <a:off x="5292725" y="429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i="1"/>
              <a:t>p</a:t>
            </a:r>
          </a:p>
        </p:txBody>
      </p:sp>
      <p:sp>
        <p:nvSpPr>
          <p:cNvPr id="119098" name="Text Box 314"/>
          <p:cNvSpPr txBox="1">
            <a:spLocks noChangeArrowheads="1"/>
          </p:cNvSpPr>
          <p:nvPr/>
        </p:nvSpPr>
        <p:spPr bwMode="auto">
          <a:xfrm>
            <a:off x="8245475" y="4364038"/>
            <a:ext cx="303213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i="1"/>
              <a:t>r</a:t>
            </a:r>
          </a:p>
        </p:txBody>
      </p:sp>
      <p:graphicFrame>
        <p:nvGraphicFramePr>
          <p:cNvPr id="119166" name="Group 382"/>
          <p:cNvGraphicFramePr>
            <a:graphicFrameLocks noGrp="1"/>
          </p:cNvGraphicFramePr>
          <p:nvPr/>
        </p:nvGraphicFramePr>
        <p:xfrm>
          <a:off x="5292725" y="4795838"/>
          <a:ext cx="3313113" cy="396240"/>
        </p:xfrm>
        <a:graphic>
          <a:graphicData uri="http://schemas.openxmlformats.org/drawingml/2006/table">
            <a:tbl>
              <a:tblPr/>
              <a:tblGrid>
                <a:gridCol w="414338"/>
                <a:gridCol w="414337"/>
                <a:gridCol w="414338"/>
                <a:gridCol w="414337"/>
                <a:gridCol w="414338"/>
                <a:gridCol w="412750"/>
                <a:gridCol w="415925"/>
                <a:gridCol w="412750"/>
              </a:tblGrid>
              <a:tr h="144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  <p:sp>
        <p:nvSpPr>
          <p:cNvPr id="119119" name="Line 335"/>
          <p:cNvSpPr>
            <a:spLocks noChangeShapeType="1"/>
          </p:cNvSpPr>
          <p:nvPr/>
        </p:nvSpPr>
        <p:spPr bwMode="auto">
          <a:xfrm>
            <a:off x="6518275" y="4652963"/>
            <a:ext cx="0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19120" name="Line 336"/>
          <p:cNvSpPr>
            <a:spLocks noChangeShapeType="1"/>
          </p:cNvSpPr>
          <p:nvPr/>
        </p:nvSpPr>
        <p:spPr bwMode="auto">
          <a:xfrm>
            <a:off x="8604250" y="4652963"/>
            <a:ext cx="0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19123" name="Text Box 339"/>
          <p:cNvSpPr txBox="1">
            <a:spLocks noChangeArrowheads="1"/>
          </p:cNvSpPr>
          <p:nvPr/>
        </p:nvSpPr>
        <p:spPr bwMode="auto">
          <a:xfrm>
            <a:off x="6229350" y="4292600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i="1"/>
              <a:t>i</a:t>
            </a:r>
          </a:p>
        </p:txBody>
      </p:sp>
      <p:sp>
        <p:nvSpPr>
          <p:cNvPr id="119126" name="Line 342"/>
          <p:cNvSpPr>
            <a:spLocks noChangeShapeType="1"/>
          </p:cNvSpPr>
          <p:nvPr/>
        </p:nvSpPr>
        <p:spPr bwMode="auto">
          <a:xfrm>
            <a:off x="6948488" y="4652963"/>
            <a:ext cx="0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Quicksort</a:t>
            </a:r>
          </a:p>
        </p:txBody>
      </p:sp>
      <p:sp>
        <p:nvSpPr>
          <p:cNvPr id="12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5F739-5BE2-493D-8F5B-44B543C7765F}" type="slidenum">
              <a:rPr lang="en-US" altLang="zh-TW"/>
              <a:pPr/>
              <a:t>9</a:t>
            </a:fld>
            <a:endParaRPr lang="en-US" altLang="zh-TW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476250"/>
            <a:ext cx="8220075" cy="5832475"/>
          </a:xfrm>
          <a:noFill/>
        </p:spPr>
        <p:txBody>
          <a:bodyPr/>
          <a:lstStyle/>
          <a:p>
            <a:pPr>
              <a:buFontTx/>
              <a:buNone/>
            </a:pPr>
            <a:r>
              <a:rPr lang="en-US" altLang="zh-TW" b="1">
                <a:sym typeface="Symbol" pitchFamily="18" charset="2"/>
              </a:rPr>
              <a:t>6.2 </a:t>
            </a:r>
            <a:r>
              <a:rPr lang="zh-TW" altLang="en-US" b="1">
                <a:sym typeface="Symbol" pitchFamily="18" charset="2"/>
              </a:rPr>
              <a:t>分析</a:t>
            </a:r>
          </a:p>
          <a:p>
            <a:pPr>
              <a:buFontTx/>
              <a:buNone/>
            </a:pPr>
            <a:r>
              <a:rPr lang="zh-TW" altLang="en-US" sz="2800" b="1">
                <a:sym typeface="Symbol" pitchFamily="18" charset="2"/>
              </a:rPr>
              <a:t>   </a:t>
            </a:r>
            <a:r>
              <a:rPr lang="en-US" altLang="zh-TW" sz="2800" b="1">
                <a:sym typeface="Symbol" pitchFamily="18" charset="2"/>
              </a:rPr>
              <a:t>Worst-case: (</a:t>
            </a:r>
            <a:r>
              <a:rPr lang="en-US" altLang="zh-TW" sz="2800" b="1" i="1">
                <a:sym typeface="Symbol" pitchFamily="18" charset="2"/>
              </a:rPr>
              <a:t>n</a:t>
            </a:r>
            <a:r>
              <a:rPr lang="en-US" altLang="zh-TW" sz="2800" b="1" baseline="30000">
                <a:sym typeface="Symbol" pitchFamily="18" charset="2"/>
              </a:rPr>
              <a:t>2</a:t>
            </a:r>
            <a:r>
              <a:rPr lang="en-US" altLang="zh-TW" sz="2800" b="1">
                <a:sym typeface="Symbol" pitchFamily="18" charset="2"/>
              </a:rPr>
              <a:t>) (</a:t>
            </a:r>
            <a:r>
              <a:rPr lang="zh-TW" altLang="en-US" sz="2800" b="1">
                <a:sym typeface="Symbol" pitchFamily="18" charset="2"/>
              </a:rPr>
              <a:t>對於已排序好的輸入</a:t>
            </a:r>
            <a:r>
              <a:rPr lang="en-US" altLang="zh-TW" sz="2800" b="1">
                <a:sym typeface="Symbol" pitchFamily="18" charset="2"/>
              </a:rPr>
              <a:t>)</a:t>
            </a:r>
          </a:p>
          <a:p>
            <a:pPr>
              <a:buFontTx/>
              <a:buNone/>
            </a:pPr>
            <a:r>
              <a:rPr lang="en-US" altLang="zh-TW" sz="2800" b="1">
                <a:sym typeface="Symbol" pitchFamily="18" charset="2"/>
              </a:rPr>
              <a:t>		</a:t>
            </a:r>
            <a:r>
              <a:rPr lang="en-US" altLang="zh-TW" sz="2800">
                <a:sym typeface="Symbol" pitchFamily="18" charset="2"/>
              </a:rPr>
              <a:t>T(n) =</a:t>
            </a:r>
          </a:p>
          <a:p>
            <a:pPr>
              <a:buFontTx/>
              <a:buNone/>
            </a:pPr>
            <a:r>
              <a:rPr lang="en-US" altLang="zh-TW" sz="2800">
                <a:sym typeface="Symbol" pitchFamily="18" charset="2"/>
              </a:rPr>
              <a:t>		        =</a:t>
            </a:r>
          </a:p>
          <a:p>
            <a:pPr>
              <a:buFontTx/>
              <a:buNone/>
            </a:pPr>
            <a:r>
              <a:rPr lang="en-US" altLang="zh-TW" sz="2800">
                <a:sym typeface="Symbol" pitchFamily="18" charset="2"/>
              </a:rPr>
              <a:t>	</a:t>
            </a:r>
            <a:r>
              <a:rPr lang="zh-TW" altLang="en-US" sz="2800">
                <a:sym typeface="Symbol" pitchFamily="18" charset="2"/>
              </a:rPr>
              <a:t>猜測</a:t>
            </a:r>
            <a:r>
              <a:rPr lang="en-US" altLang="zh-TW" sz="2800">
                <a:sym typeface="Symbol" pitchFamily="18" charset="2"/>
              </a:rPr>
              <a:t>: </a:t>
            </a:r>
            <a:r>
              <a:rPr lang="en-US" altLang="zh-TW" sz="2800" i="1">
                <a:sym typeface="Symbol" pitchFamily="18" charset="2"/>
              </a:rPr>
              <a:t>T</a:t>
            </a:r>
            <a:r>
              <a:rPr lang="en-US" altLang="zh-TW" sz="2800">
                <a:sym typeface="Symbol" pitchFamily="18" charset="2"/>
              </a:rPr>
              <a:t>(</a:t>
            </a:r>
            <a:r>
              <a:rPr lang="en-US" altLang="zh-TW" sz="2800" i="1">
                <a:sym typeface="Symbol" pitchFamily="18" charset="2"/>
              </a:rPr>
              <a:t>n</a:t>
            </a:r>
            <a:r>
              <a:rPr lang="en-US" altLang="zh-TW" sz="2800">
                <a:sym typeface="Symbol" pitchFamily="18" charset="2"/>
              </a:rPr>
              <a:t>)  </a:t>
            </a:r>
            <a:r>
              <a:rPr lang="en-US" altLang="zh-TW" sz="2800" i="1">
                <a:sym typeface="Symbol" pitchFamily="18" charset="2"/>
              </a:rPr>
              <a:t>c</a:t>
            </a:r>
            <a:r>
              <a:rPr lang="en-US" altLang="zh-TW" sz="2800">
                <a:sym typeface="Symbol" pitchFamily="18" charset="2"/>
              </a:rPr>
              <a:t> </a:t>
            </a:r>
            <a:r>
              <a:rPr lang="en-US" altLang="zh-TW" sz="2800" i="1">
                <a:sym typeface="Symbol" pitchFamily="18" charset="2"/>
              </a:rPr>
              <a:t>n</a:t>
            </a:r>
            <a:r>
              <a:rPr lang="en-US" altLang="zh-TW" sz="2800" baseline="30000">
                <a:sym typeface="Symbol" pitchFamily="18" charset="2"/>
              </a:rPr>
              <a:t>2</a:t>
            </a:r>
            <a:r>
              <a:rPr lang="en-US" altLang="zh-TW" sz="2800">
                <a:sym typeface="Symbol" pitchFamily="18" charset="2"/>
              </a:rPr>
              <a:t> = </a:t>
            </a:r>
            <a:r>
              <a:rPr lang="en-US" altLang="zh-TW" sz="2800" i="1">
                <a:sym typeface="Symbol" pitchFamily="18" charset="2"/>
              </a:rPr>
              <a:t>O</a:t>
            </a:r>
            <a:r>
              <a:rPr lang="en-US" altLang="zh-TW" sz="2800">
                <a:sym typeface="Symbol" pitchFamily="18" charset="2"/>
              </a:rPr>
              <a:t>(</a:t>
            </a:r>
            <a:r>
              <a:rPr lang="en-US" altLang="zh-TW" sz="2800" i="1">
                <a:sym typeface="Symbol" pitchFamily="18" charset="2"/>
              </a:rPr>
              <a:t>n</a:t>
            </a:r>
            <a:r>
              <a:rPr lang="en-US" altLang="zh-TW" sz="2800" baseline="30000">
                <a:sym typeface="Symbol" pitchFamily="18" charset="2"/>
              </a:rPr>
              <a:t>2</a:t>
            </a:r>
            <a:r>
              <a:rPr lang="en-US" altLang="zh-TW" sz="2800">
                <a:sym typeface="Symbol" pitchFamily="18" charset="2"/>
              </a:rPr>
              <a:t>)</a:t>
            </a:r>
          </a:p>
          <a:p>
            <a:pPr>
              <a:buFontTx/>
              <a:buNone/>
            </a:pPr>
            <a:r>
              <a:rPr lang="en-US" altLang="zh-TW" sz="2800">
                <a:sym typeface="Symbol" pitchFamily="18" charset="2"/>
              </a:rPr>
              <a:t>	Substituting:</a:t>
            </a:r>
          </a:p>
          <a:p>
            <a:pPr>
              <a:buFontTx/>
              <a:buNone/>
            </a:pPr>
            <a:r>
              <a:rPr lang="en-US" altLang="zh-TW" sz="2800">
                <a:sym typeface="Symbol" pitchFamily="18" charset="2"/>
              </a:rPr>
              <a:t>	</a:t>
            </a:r>
            <a:r>
              <a:rPr lang="en-US" altLang="zh-TW" sz="2800" i="1">
                <a:sym typeface="Symbol" pitchFamily="18" charset="2"/>
              </a:rPr>
              <a:t>T</a:t>
            </a:r>
            <a:r>
              <a:rPr lang="en-US" altLang="zh-TW" sz="2800">
                <a:sym typeface="Symbol" pitchFamily="18" charset="2"/>
              </a:rPr>
              <a:t>(</a:t>
            </a:r>
            <a:r>
              <a:rPr lang="en-US" altLang="zh-TW" sz="2800" i="1">
                <a:sym typeface="Symbol" pitchFamily="18" charset="2"/>
              </a:rPr>
              <a:t>n</a:t>
            </a:r>
            <a:r>
              <a:rPr lang="en-US" altLang="zh-TW" sz="2800">
                <a:sym typeface="Symbol" pitchFamily="18" charset="2"/>
              </a:rPr>
              <a:t>) </a:t>
            </a:r>
          </a:p>
          <a:p>
            <a:pPr>
              <a:buFontTx/>
              <a:buNone/>
            </a:pPr>
            <a:r>
              <a:rPr lang="en-US" altLang="zh-TW" sz="2800">
                <a:sym typeface="Symbol" pitchFamily="18" charset="2"/>
              </a:rPr>
              <a:t>		  </a:t>
            </a:r>
            <a:r>
              <a:rPr lang="en-US" altLang="zh-TW" sz="2800" i="1">
                <a:sym typeface="Symbol" pitchFamily="18" charset="2"/>
              </a:rPr>
              <a:t>c</a:t>
            </a:r>
            <a:r>
              <a:rPr lang="en-US" altLang="zh-TW" sz="2800">
                <a:sym typeface="Symbol" pitchFamily="18" charset="2"/>
              </a:rPr>
              <a:t> </a:t>
            </a:r>
          </a:p>
          <a:p>
            <a:pPr>
              <a:buFontTx/>
              <a:buNone/>
            </a:pPr>
            <a:r>
              <a:rPr lang="en-US" altLang="zh-TW" sz="2800">
                <a:sym typeface="Symbol" pitchFamily="18" charset="2"/>
              </a:rPr>
              <a:t>		  </a:t>
            </a:r>
            <a:r>
              <a:rPr lang="en-US" altLang="zh-TW" sz="2800" i="1">
                <a:sym typeface="Symbol" pitchFamily="18" charset="2"/>
              </a:rPr>
              <a:t>c</a:t>
            </a:r>
            <a:r>
              <a:rPr lang="en-US" altLang="zh-TW" sz="2800">
                <a:sym typeface="Symbol" pitchFamily="18" charset="2"/>
              </a:rPr>
              <a:t>(</a:t>
            </a:r>
            <a:r>
              <a:rPr lang="en-US" altLang="zh-TW" sz="2800" i="1">
                <a:sym typeface="Symbol" pitchFamily="18" charset="2"/>
              </a:rPr>
              <a:t>n</a:t>
            </a:r>
            <a:r>
              <a:rPr lang="en-US" altLang="zh-TW" sz="2800">
                <a:sym typeface="Symbol" pitchFamily="18" charset="2"/>
              </a:rPr>
              <a:t>-1)</a:t>
            </a:r>
            <a:r>
              <a:rPr lang="en-US" altLang="zh-TW" sz="2800" baseline="30000">
                <a:sym typeface="Symbol" pitchFamily="18" charset="2"/>
              </a:rPr>
              <a:t>2</a:t>
            </a:r>
            <a:r>
              <a:rPr lang="en-US" altLang="zh-TW" sz="2800">
                <a:sym typeface="Symbol" pitchFamily="18" charset="2"/>
              </a:rPr>
              <a:t>+(</a:t>
            </a:r>
            <a:r>
              <a:rPr lang="en-US" altLang="zh-TW" sz="2800" i="1">
                <a:sym typeface="Symbol" pitchFamily="18" charset="2"/>
              </a:rPr>
              <a:t>n</a:t>
            </a:r>
            <a:r>
              <a:rPr lang="en-US" altLang="zh-TW" sz="2800">
                <a:sym typeface="Symbol" pitchFamily="18" charset="2"/>
              </a:rPr>
              <a:t>)</a:t>
            </a:r>
          </a:p>
          <a:p>
            <a:pPr>
              <a:buFontTx/>
              <a:buNone/>
            </a:pPr>
            <a:r>
              <a:rPr lang="en-US" altLang="zh-TW" sz="2800">
                <a:sym typeface="Symbol" pitchFamily="18" charset="2"/>
              </a:rPr>
              <a:t>		  </a:t>
            </a:r>
            <a:r>
              <a:rPr lang="en-US" altLang="zh-TW" sz="2800" i="1">
                <a:sym typeface="Symbol" pitchFamily="18" charset="2"/>
              </a:rPr>
              <a:t>cn</a:t>
            </a:r>
            <a:r>
              <a:rPr lang="en-US" altLang="zh-TW" sz="2800" baseline="30000">
                <a:sym typeface="Symbol" pitchFamily="18" charset="2"/>
              </a:rPr>
              <a:t>2</a:t>
            </a:r>
            <a:r>
              <a:rPr lang="en-US" altLang="zh-TW" sz="2800">
                <a:sym typeface="Symbol" pitchFamily="18" charset="2"/>
              </a:rPr>
              <a:t>-</a:t>
            </a:r>
            <a:r>
              <a:rPr lang="en-US" altLang="zh-TW" sz="2800" i="1">
                <a:sym typeface="Symbol" pitchFamily="18" charset="2"/>
              </a:rPr>
              <a:t>c</a:t>
            </a:r>
            <a:r>
              <a:rPr lang="en-US" altLang="zh-TW" sz="2800">
                <a:sym typeface="Symbol" pitchFamily="18" charset="2"/>
              </a:rPr>
              <a:t>(2</a:t>
            </a:r>
            <a:r>
              <a:rPr lang="en-US" altLang="zh-TW" sz="2800" i="1">
                <a:sym typeface="Symbol" pitchFamily="18" charset="2"/>
              </a:rPr>
              <a:t>n</a:t>
            </a:r>
            <a:r>
              <a:rPr lang="en-US" altLang="zh-TW" sz="2800">
                <a:sym typeface="Symbol" pitchFamily="18" charset="2"/>
              </a:rPr>
              <a:t>-1)+(</a:t>
            </a:r>
            <a:r>
              <a:rPr lang="en-US" altLang="zh-TW" sz="2800" i="1">
                <a:sym typeface="Symbol" pitchFamily="18" charset="2"/>
              </a:rPr>
              <a:t>n</a:t>
            </a:r>
            <a:r>
              <a:rPr lang="en-US" altLang="zh-TW" sz="2800">
                <a:sym typeface="Symbol" pitchFamily="18" charset="2"/>
              </a:rPr>
              <a:t>)</a:t>
            </a:r>
          </a:p>
          <a:p>
            <a:pPr>
              <a:buFontTx/>
              <a:buNone/>
            </a:pPr>
            <a:r>
              <a:rPr lang="en-US" altLang="zh-TW" sz="2800">
                <a:sym typeface="Symbol" pitchFamily="18" charset="2"/>
              </a:rPr>
              <a:t>		  </a:t>
            </a:r>
            <a:r>
              <a:rPr lang="en-US" altLang="zh-TW" sz="2800" i="1">
                <a:sym typeface="Symbol" pitchFamily="18" charset="2"/>
              </a:rPr>
              <a:t>cn</a:t>
            </a:r>
            <a:r>
              <a:rPr lang="en-US" altLang="zh-TW" sz="2800" baseline="30000">
                <a:sym typeface="Symbol" pitchFamily="18" charset="2"/>
              </a:rPr>
              <a:t>2</a:t>
            </a:r>
            <a:r>
              <a:rPr lang="en-US" altLang="zh-TW" sz="2800">
                <a:sym typeface="Symbol" pitchFamily="18" charset="2"/>
              </a:rPr>
              <a:t>	(</a:t>
            </a:r>
            <a:r>
              <a:rPr lang="zh-TW" altLang="en-US" sz="2800">
                <a:sym typeface="Symbol" pitchFamily="18" charset="2"/>
              </a:rPr>
              <a:t>挑選夠大的 </a:t>
            </a:r>
            <a:r>
              <a:rPr lang="en-US" altLang="zh-TW" sz="2800" i="1">
                <a:sym typeface="Symbol" pitchFamily="18" charset="2"/>
              </a:rPr>
              <a:t>c </a:t>
            </a:r>
            <a:r>
              <a:rPr lang="zh-TW" altLang="en-US" sz="2800">
                <a:sym typeface="Symbol" pitchFamily="18" charset="2"/>
              </a:rPr>
              <a:t>即可</a:t>
            </a:r>
            <a:r>
              <a:rPr lang="en-US" altLang="zh-TW" sz="2800">
                <a:sym typeface="Symbol" pitchFamily="18" charset="2"/>
              </a:rPr>
              <a:t>)</a:t>
            </a:r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0" y="3124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graphicFrame>
        <p:nvGraphicFramePr>
          <p:cNvPr id="15372" name="Object 12"/>
          <p:cNvGraphicFramePr>
            <a:graphicFrameLocks noChangeAspect="1"/>
          </p:cNvGraphicFramePr>
          <p:nvPr/>
        </p:nvGraphicFramePr>
        <p:xfrm>
          <a:off x="2411413" y="1484313"/>
          <a:ext cx="4514850" cy="674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4" name="方程式" r:id="rId4" imgW="1955520" imgH="291960" progId="Equation.3">
                  <p:embed/>
                </p:oleObj>
              </mc:Choice>
              <mc:Fallback>
                <p:oleObj name="方程式" r:id="rId4" imgW="1955520" imgH="29196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1484313"/>
                        <a:ext cx="4514850" cy="674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0" y="31480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graphicFrame>
        <p:nvGraphicFramePr>
          <p:cNvPr id="15374" name="Object 14"/>
          <p:cNvGraphicFramePr>
            <a:graphicFrameLocks noChangeAspect="1"/>
          </p:cNvGraphicFramePr>
          <p:nvPr/>
        </p:nvGraphicFramePr>
        <p:xfrm>
          <a:off x="2339975" y="1989138"/>
          <a:ext cx="4533900" cy="627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5" name="方程式" r:id="rId6" imgW="2031840" imgH="279360" progId="Equation.3">
                  <p:embed/>
                </p:oleObj>
              </mc:Choice>
              <mc:Fallback>
                <p:oleObj name="方程式" r:id="rId6" imgW="2031840" imgH="27936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1989138"/>
                        <a:ext cx="4533900" cy="627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graphicFrame>
        <p:nvGraphicFramePr>
          <p:cNvPr id="15376" name="Object 16"/>
          <p:cNvGraphicFramePr>
            <a:graphicFrameLocks noChangeAspect="1"/>
          </p:cNvGraphicFramePr>
          <p:nvPr/>
        </p:nvGraphicFramePr>
        <p:xfrm>
          <a:off x="1763713" y="3500438"/>
          <a:ext cx="4346575" cy="639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6" name="方程式" r:id="rId8" imgW="1993680" imgH="291960" progId="Equation.3">
                  <p:embed/>
                </p:oleObj>
              </mc:Choice>
              <mc:Fallback>
                <p:oleObj name="方程式" r:id="rId8" imgW="1993680" imgH="29196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3500438"/>
                        <a:ext cx="4346575" cy="639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85" name="Rectangle 25"/>
          <p:cNvSpPr>
            <a:spLocks noChangeArrowheads="1"/>
          </p:cNvSpPr>
          <p:nvPr/>
        </p:nvSpPr>
        <p:spPr bwMode="auto">
          <a:xfrm>
            <a:off x="0" y="31289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graphicFrame>
        <p:nvGraphicFramePr>
          <p:cNvPr id="15384" name="Object 24"/>
          <p:cNvGraphicFramePr>
            <a:graphicFrameLocks noChangeAspect="1"/>
          </p:cNvGraphicFramePr>
          <p:nvPr/>
        </p:nvGraphicFramePr>
        <p:xfrm>
          <a:off x="1968500" y="4033838"/>
          <a:ext cx="3937000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7" name="方程式" r:id="rId10" imgW="1866600" imgH="291960" progId="Equation.3">
                  <p:embed/>
                </p:oleObj>
              </mc:Choice>
              <mc:Fallback>
                <p:oleObj name="方程式" r:id="rId10" imgW="1866600" imgH="29196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8500" y="4033838"/>
                        <a:ext cx="3937000" cy="619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Times New Roman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2312</TotalTime>
  <Words>1399</Words>
  <Application>Microsoft Office PowerPoint</Application>
  <PresentationFormat>如螢幕大小 (4:3)</PresentationFormat>
  <Paragraphs>499</Paragraphs>
  <Slides>25</Slides>
  <Notes>22</Notes>
  <HiddenSlides>0</HiddenSlides>
  <MMClips>0</MMClips>
  <ScaleCrop>false</ScaleCrop>
  <HeadingPairs>
    <vt:vector size="8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25</vt:i4>
      </vt:variant>
    </vt:vector>
  </HeadingPairs>
  <TitlesOfParts>
    <vt:vector size="31" baseType="lpstr">
      <vt:lpstr>標楷體</vt:lpstr>
      <vt:lpstr>Courier New</vt:lpstr>
      <vt:lpstr>Symbol</vt:lpstr>
      <vt:lpstr>Times New Roman</vt:lpstr>
      <vt:lpstr>預設簡報設計</vt:lpstr>
      <vt:lpstr>方程式</vt:lpstr>
      <vt:lpstr>Quicksort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Exercises</vt:lpstr>
      <vt:lpstr>Exercises</vt:lpstr>
      <vt:lpstr>Exercises</vt:lpstr>
      <vt:lpstr>PowerPoint 簡報</vt:lpstr>
      <vt:lpstr>Exercises</vt:lpstr>
      <vt:lpstr>Exercises</vt:lpstr>
      <vt:lpstr>PowerPoint 簡報</vt:lpstr>
    </vt:vector>
  </TitlesOfParts>
  <Company>陳氏家族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Quicksort</dc:title>
  <dc:creator>littlejohn</dc:creator>
  <cp:lastModifiedBy>Yang</cp:lastModifiedBy>
  <cp:revision>98</cp:revision>
  <dcterms:created xsi:type="dcterms:W3CDTF">2005-07-04T06:10:20Z</dcterms:created>
  <dcterms:modified xsi:type="dcterms:W3CDTF">2014-02-17T10:17:18Z</dcterms:modified>
</cp:coreProperties>
</file>