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1" r:id="rId2"/>
  </p:sldMasterIdLst>
  <p:notesMasterIdLst>
    <p:notesMasterId r:id="rId24"/>
  </p:notesMasterIdLst>
  <p:handoutMasterIdLst>
    <p:handoutMasterId r:id="rId25"/>
  </p:handoutMasterIdLst>
  <p:sldIdLst>
    <p:sldId id="509" r:id="rId3"/>
    <p:sldId id="488" r:id="rId4"/>
    <p:sldId id="489" r:id="rId5"/>
    <p:sldId id="490" r:id="rId6"/>
    <p:sldId id="491" r:id="rId7"/>
    <p:sldId id="496" r:id="rId8"/>
    <p:sldId id="495" r:id="rId9"/>
    <p:sldId id="506" r:id="rId10"/>
    <p:sldId id="507" r:id="rId11"/>
    <p:sldId id="508" r:id="rId12"/>
    <p:sldId id="492" r:id="rId13"/>
    <p:sldId id="493" r:id="rId14"/>
    <p:sldId id="499" r:id="rId15"/>
    <p:sldId id="500" r:id="rId16"/>
    <p:sldId id="501" r:id="rId17"/>
    <p:sldId id="502" r:id="rId18"/>
    <p:sldId id="503" r:id="rId19"/>
    <p:sldId id="504" r:id="rId20"/>
    <p:sldId id="505" r:id="rId21"/>
    <p:sldId id="494" r:id="rId22"/>
    <p:sldId id="497" r:id="rId23"/>
  </p:sldIdLst>
  <p:sldSz cx="9144000" cy="6858000" type="letter"/>
  <p:notesSz cx="6648450" cy="9782175"/>
  <p:defaultTextStyle>
    <a:defPPr>
      <a:defRPr lang="zh-TW"/>
    </a:defPPr>
    <a:lvl1pPr algn="ctr" rtl="0" fontAlgn="base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19">
          <p15:clr>
            <a:srgbClr val="A4A3A4"/>
          </p15:clr>
        </p15:guide>
        <p15:guide id="2" pos="369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52">
          <p15:clr>
            <a:srgbClr val="A4A3A4"/>
          </p15:clr>
        </p15:guide>
        <p15:guide id="2" pos="2886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" initials="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CCCCFF"/>
    <a:srgbClr val="FF33CC"/>
    <a:srgbClr val="2B21FD"/>
    <a:srgbClr val="CC0000"/>
    <a:srgbClr val="FF0000"/>
    <a:srgbClr val="F3D1D2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5" autoAdjust="0"/>
    <p:restoredTop sz="94609" autoAdjust="0"/>
  </p:normalViewPr>
  <p:slideViewPr>
    <p:cSldViewPr>
      <p:cViewPr varScale="1">
        <p:scale>
          <a:sx n="87" d="100"/>
          <a:sy n="87" d="100"/>
        </p:scale>
        <p:origin x="1092" y="84"/>
      </p:cViewPr>
      <p:guideLst>
        <p:guide orient="horz" pos="4319"/>
        <p:guide pos="369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150" d="100"/>
          <a:sy n="150" d="100"/>
        </p:scale>
        <p:origin x="210" y="4830"/>
      </p:cViewPr>
      <p:guideLst>
        <p:guide orient="horz" pos="2152"/>
        <p:guide pos="288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commentAuthors" Target="commentAuthor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128227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-1588"/>
            <a:ext cx="2879725" cy="492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16" tIns="0" rIns="19016" bIns="0" numCol="1" anchor="t" anchorCtr="0" compatLnSpc="1">
            <a:prstTxWarp prst="textNoShape">
              <a:avLst/>
            </a:prstTxWarp>
          </a:bodyPr>
          <a:lstStyle>
            <a:lvl1pPr algn="l" defTabSz="760413">
              <a:defRPr sz="1000" i="1">
                <a:ea typeface="新細明體" pitchFamily="18" charset="-120"/>
              </a:defRPr>
            </a:lvl1pPr>
          </a:lstStyle>
          <a:p>
            <a:endParaRPr lang="en-US" altLang="zh-TW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68725" y="-1588"/>
            <a:ext cx="2879725" cy="492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16" tIns="0" rIns="19016" bIns="0" numCol="1" anchor="t" anchorCtr="0" compatLnSpc="1">
            <a:prstTxWarp prst="textNoShape">
              <a:avLst/>
            </a:prstTxWarp>
          </a:bodyPr>
          <a:lstStyle>
            <a:lvl1pPr algn="r" defTabSz="760413">
              <a:defRPr sz="1000" i="1">
                <a:ea typeface="新細明體" pitchFamily="18" charset="-120"/>
              </a:defRPr>
            </a:lvl1pPr>
          </a:lstStyle>
          <a:p>
            <a:endParaRPr lang="en-US" altLang="zh-TW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7413" y="738188"/>
            <a:ext cx="4876800" cy="3657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5825" y="4646613"/>
            <a:ext cx="4876800" cy="4403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909" tIns="45955" rIns="91909" bIns="4595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第二階層</a:t>
            </a:r>
          </a:p>
          <a:p>
            <a:pPr lvl="2"/>
            <a:r>
              <a:rPr lang="zh-TW" altLang="en-US" smtClean="0"/>
              <a:t>第三階層</a:t>
            </a:r>
          </a:p>
          <a:p>
            <a:pPr lvl="3"/>
            <a:r>
              <a:rPr lang="zh-TW" altLang="en-US" smtClean="0"/>
              <a:t>第四階層</a:t>
            </a:r>
          </a:p>
          <a:p>
            <a:pPr lvl="4"/>
            <a:r>
              <a:rPr lang="zh-TW" altLang="en-US" smtClean="0"/>
              <a:t>第五階層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91638"/>
            <a:ext cx="28797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16" tIns="0" rIns="19016" bIns="0" numCol="1" anchor="b" anchorCtr="0" compatLnSpc="1">
            <a:prstTxWarp prst="textNoShape">
              <a:avLst/>
            </a:prstTxWarp>
          </a:bodyPr>
          <a:lstStyle>
            <a:lvl1pPr algn="l" defTabSz="760413">
              <a:defRPr sz="1000" i="1">
                <a:ea typeface="新細明體" pitchFamily="18" charset="-120"/>
              </a:defRPr>
            </a:lvl1pPr>
          </a:lstStyle>
          <a:p>
            <a:endParaRPr lang="en-US" altLang="zh-TW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68725" y="9291638"/>
            <a:ext cx="28797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16" tIns="0" rIns="19016" bIns="0" numCol="1" anchor="b" anchorCtr="0" compatLnSpc="1">
            <a:prstTxWarp prst="textNoShape">
              <a:avLst/>
            </a:prstTxWarp>
          </a:bodyPr>
          <a:lstStyle>
            <a:lvl1pPr algn="r" defTabSz="760413">
              <a:defRPr sz="1000" i="1">
                <a:ea typeface="新細明體" pitchFamily="18" charset="-120"/>
              </a:defRPr>
            </a:lvl1pPr>
          </a:lstStyle>
          <a:p>
            <a:fld id="{32799045-0644-480D-8CCB-B4166849BDF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904260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762000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defTabSz="762000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2813" algn="l" defTabSz="762000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defTabSz="762000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defTabSz="762000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0B8B441-5C43-4072-9A7F-08F86163630A}" type="slidenum">
              <a:rPr lang="en-US" altLang="zh-TW"/>
              <a:pPr/>
              <a:t>1</a:t>
            </a:fld>
            <a:endParaRPr lang="en-US" altLang="zh-TW"/>
          </a:p>
        </p:txBody>
      </p:sp>
      <p:sp>
        <p:nvSpPr>
          <p:cNvPr id="1058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79475" y="733425"/>
            <a:ext cx="4891088" cy="3668713"/>
          </a:xfrm>
          <a:ln/>
        </p:spPr>
      </p:sp>
      <p:sp>
        <p:nvSpPr>
          <p:cNvPr id="1058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5163" y="4646613"/>
            <a:ext cx="5318125" cy="4402137"/>
          </a:xfrm>
        </p:spPr>
        <p:txBody>
          <a:bodyPr/>
          <a:lstStyle/>
          <a:p>
            <a:pPr defTabSz="914400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76167407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122EDA6-3575-4DF3-8BFF-DB26B84FBA6D}" type="slidenum">
              <a:rPr lang="en-US" altLang="zh-TW"/>
              <a:pPr/>
              <a:t>10</a:t>
            </a:fld>
            <a:endParaRPr lang="en-US" altLang="zh-TW"/>
          </a:p>
        </p:txBody>
      </p:sp>
      <p:sp>
        <p:nvSpPr>
          <p:cNvPr id="1052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2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8900" indent="-88900">
              <a:buFontTx/>
              <a:buChar char="•"/>
            </a:pPr>
            <a:r>
              <a:rPr lang="zh-TW" altLang="en-US">
                <a:ea typeface="標楷體" pitchFamily="65" charset="-120"/>
              </a:rPr>
              <a:t>這張投影片主要描述：如何有效率的檢查加入一個邊 </a:t>
            </a:r>
            <a:r>
              <a:rPr lang="en-US" altLang="zh-TW">
                <a:solidFill>
                  <a:srgbClr val="FF0000"/>
                </a:solidFill>
                <a:latin typeface="Arial" charset="0"/>
                <a:ea typeface="標楷體" pitchFamily="65" charset="-120"/>
              </a:rPr>
              <a:t>xy</a:t>
            </a:r>
            <a:r>
              <a:rPr lang="en-US" altLang="zh-TW">
                <a:ea typeface="標楷體" pitchFamily="65" charset="-120"/>
              </a:rPr>
              <a:t> </a:t>
            </a:r>
            <a:r>
              <a:rPr lang="zh-TW" altLang="en-US">
                <a:ea typeface="標楷體" pitchFamily="65" charset="-120"/>
              </a:rPr>
              <a:t>到邊集合 </a:t>
            </a:r>
            <a:r>
              <a:rPr lang="en-US" altLang="zh-TW" i="1">
                <a:solidFill>
                  <a:srgbClr val="FF0000"/>
                </a:solidFill>
                <a:latin typeface="Arial" charset="0"/>
                <a:ea typeface="標楷體" pitchFamily="65" charset="-120"/>
              </a:rPr>
              <a:t>A</a:t>
            </a:r>
            <a:r>
              <a:rPr lang="en-US" altLang="zh-TW">
                <a:ea typeface="標楷體" pitchFamily="65" charset="-120"/>
              </a:rPr>
              <a:t> </a:t>
            </a:r>
            <a:r>
              <a:rPr lang="zh-TW" altLang="en-US">
                <a:ea typeface="標楷體" pitchFamily="65" charset="-120"/>
              </a:rPr>
              <a:t>中是否會產生一個迴圈。</a:t>
            </a:r>
          </a:p>
          <a:p>
            <a:pPr marL="88900" indent="-88900">
              <a:buFontTx/>
              <a:buChar char="•"/>
            </a:pPr>
            <a:r>
              <a:rPr lang="zh-TW" altLang="en-US">
                <a:ea typeface="標楷體" pitchFamily="65" charset="-120"/>
              </a:rPr>
              <a:t>會產生迴圈的充要條件為 </a:t>
            </a:r>
            <a:r>
              <a:rPr lang="en-US" altLang="zh-TW">
                <a:solidFill>
                  <a:srgbClr val="FF0000"/>
                </a:solidFill>
                <a:latin typeface="Arial" charset="0"/>
                <a:ea typeface="標楷體" pitchFamily="65" charset="-120"/>
              </a:rPr>
              <a:t>x </a:t>
            </a:r>
            <a:r>
              <a:rPr lang="zh-TW" altLang="en-US">
                <a:ea typeface="標楷體" pitchFamily="65" charset="-120"/>
              </a:rPr>
              <a:t>與 </a:t>
            </a:r>
            <a:r>
              <a:rPr lang="en-US" altLang="zh-TW">
                <a:solidFill>
                  <a:srgbClr val="FF0000"/>
                </a:solidFill>
                <a:latin typeface="Arial" charset="0"/>
                <a:ea typeface="標楷體" pitchFamily="65" charset="-120"/>
              </a:rPr>
              <a:t>y </a:t>
            </a:r>
            <a:r>
              <a:rPr lang="zh-TW" altLang="en-US">
                <a:ea typeface="標楷體" pitchFamily="65" charset="-120"/>
              </a:rPr>
              <a:t>在子圖 </a:t>
            </a:r>
            <a:r>
              <a:rPr lang="en-US" altLang="zh-TW">
                <a:solidFill>
                  <a:srgbClr val="FF0000"/>
                </a:solidFill>
                <a:ea typeface="標楷體" pitchFamily="65" charset="-120"/>
              </a:rPr>
              <a:t>(</a:t>
            </a:r>
            <a:r>
              <a:rPr lang="en-US" altLang="zh-TW" b="1" i="1">
                <a:solidFill>
                  <a:srgbClr val="FF0000"/>
                </a:solidFill>
                <a:ea typeface="標楷體" pitchFamily="65" charset="-120"/>
              </a:rPr>
              <a:t>V</a:t>
            </a:r>
            <a:r>
              <a:rPr lang="en-US" altLang="zh-TW">
                <a:solidFill>
                  <a:srgbClr val="FF0000"/>
                </a:solidFill>
                <a:ea typeface="標楷體" pitchFamily="65" charset="-120"/>
              </a:rPr>
              <a:t>, </a:t>
            </a:r>
            <a:r>
              <a:rPr lang="en-US" altLang="zh-TW" i="1">
                <a:solidFill>
                  <a:srgbClr val="FF0000"/>
                </a:solidFill>
                <a:latin typeface="Arial" charset="0"/>
                <a:ea typeface="標楷體" pitchFamily="65" charset="-120"/>
              </a:rPr>
              <a:t>A</a:t>
            </a:r>
            <a:r>
              <a:rPr lang="en-US" altLang="zh-TW">
                <a:solidFill>
                  <a:srgbClr val="FF0000"/>
                </a:solidFill>
                <a:ea typeface="標楷體" pitchFamily="65" charset="-120"/>
              </a:rPr>
              <a:t>)</a:t>
            </a:r>
            <a:r>
              <a:rPr lang="en-US" altLang="zh-TW">
                <a:ea typeface="標楷體" pitchFamily="65" charset="-120"/>
              </a:rPr>
              <a:t> </a:t>
            </a:r>
            <a:r>
              <a:rPr lang="zh-TW" altLang="en-US">
                <a:ea typeface="標楷體" pitchFamily="65" charset="-120"/>
              </a:rPr>
              <a:t>的同一 </a:t>
            </a:r>
            <a:r>
              <a:rPr lang="en-US" altLang="zh-TW">
                <a:ea typeface="標楷體" pitchFamily="65" charset="-120"/>
              </a:rPr>
              <a:t>connected component (c.c.) </a:t>
            </a:r>
            <a:r>
              <a:rPr lang="zh-TW" altLang="en-US">
                <a:ea typeface="標楷體" pitchFamily="65" charset="-120"/>
              </a:rPr>
              <a:t>裡。一般要檢查這個條件是否成立，只要在子圖中做一次 </a:t>
            </a:r>
            <a:r>
              <a:rPr lang="en-US" altLang="zh-TW">
                <a:ea typeface="標楷體" pitchFamily="65" charset="-120"/>
              </a:rPr>
              <a:t>depth-first search </a:t>
            </a:r>
            <a:r>
              <a:rPr lang="zh-TW" altLang="en-US">
                <a:ea typeface="標楷體" pitchFamily="65" charset="-120"/>
              </a:rPr>
              <a:t>即可。但這個檢查可能會做 </a:t>
            </a:r>
            <a:r>
              <a:rPr lang="en-US" altLang="zh-TW">
                <a:solidFill>
                  <a:srgbClr val="FF0000"/>
                </a:solidFill>
                <a:ea typeface="標楷體" pitchFamily="65" charset="-120"/>
              </a:rPr>
              <a:t>|</a:t>
            </a:r>
            <a:r>
              <a:rPr lang="en-US" altLang="zh-TW" b="1" i="1">
                <a:solidFill>
                  <a:srgbClr val="FF0000"/>
                </a:solidFill>
                <a:ea typeface="標楷體" pitchFamily="65" charset="-120"/>
              </a:rPr>
              <a:t>E</a:t>
            </a:r>
            <a:r>
              <a:rPr lang="en-US" altLang="zh-TW">
                <a:solidFill>
                  <a:srgbClr val="FF0000"/>
                </a:solidFill>
                <a:ea typeface="標楷體" pitchFamily="65" charset="-120"/>
              </a:rPr>
              <a:t>| </a:t>
            </a:r>
            <a:r>
              <a:rPr lang="zh-TW" altLang="en-US">
                <a:ea typeface="標楷體" pitchFamily="65" charset="-120"/>
              </a:rPr>
              <a:t>次，因此做這麼多次</a:t>
            </a:r>
            <a:r>
              <a:rPr lang="en-US" altLang="zh-TW">
                <a:ea typeface="標楷體" pitchFamily="65" charset="-120"/>
              </a:rPr>
              <a:t>depth-first search </a:t>
            </a:r>
            <a:r>
              <a:rPr lang="zh-TW" altLang="en-US">
                <a:ea typeface="標楷體" pitchFamily="65" charset="-120"/>
              </a:rPr>
              <a:t>太沒效率。</a:t>
            </a:r>
          </a:p>
          <a:p>
            <a:pPr marL="88900" indent="-88900">
              <a:buFontTx/>
              <a:buChar char="•"/>
            </a:pPr>
            <a:r>
              <a:rPr lang="zh-TW" altLang="en-US">
                <a:ea typeface="標楷體" pitchFamily="65" charset="-120"/>
              </a:rPr>
              <a:t>一個漂亮的作法為利用一種實做 </a:t>
            </a:r>
            <a:r>
              <a:rPr lang="en-US" altLang="zh-TW">
                <a:ea typeface="標楷體" pitchFamily="65" charset="-120"/>
              </a:rPr>
              <a:t>disjoint sets </a:t>
            </a:r>
            <a:r>
              <a:rPr lang="zh-TW" altLang="en-US">
                <a:ea typeface="標楷體" pitchFamily="65" charset="-120"/>
              </a:rPr>
              <a:t>的高級資料結構（請參考 “</a:t>
            </a:r>
            <a:r>
              <a:rPr lang="en-US" altLang="zh-TW">
                <a:ea typeface="標楷體" pitchFamily="65" charset="-120"/>
              </a:rPr>
              <a:t>Data structures for disjoint sets” </a:t>
            </a:r>
            <a:r>
              <a:rPr lang="zh-TW" altLang="en-US">
                <a:ea typeface="標楷體" pitchFamily="65" charset="-120"/>
              </a:rPr>
              <a:t>一章）。</a:t>
            </a:r>
          </a:p>
          <a:p>
            <a:pPr marL="88900" indent="-88900">
              <a:buFontTx/>
              <a:buChar char="•"/>
            </a:pPr>
            <a:r>
              <a:rPr lang="zh-TW" altLang="en-US">
                <a:ea typeface="標楷體" pitchFamily="65" charset="-120"/>
              </a:rPr>
              <a:t>演算法一開始 </a:t>
            </a:r>
            <a:r>
              <a:rPr lang="en-US" altLang="zh-TW" i="1">
                <a:solidFill>
                  <a:srgbClr val="FF0000"/>
                </a:solidFill>
                <a:latin typeface="Arial" charset="0"/>
                <a:ea typeface="標楷體" pitchFamily="65" charset="-120"/>
              </a:rPr>
              <a:t>A </a:t>
            </a:r>
            <a:r>
              <a:rPr lang="zh-TW" altLang="en-US">
                <a:ea typeface="標楷體" pitchFamily="65" charset="-120"/>
              </a:rPr>
              <a:t>為空集合，所以可以看成在子圖 </a:t>
            </a:r>
            <a:r>
              <a:rPr lang="en-US" altLang="zh-TW">
                <a:solidFill>
                  <a:srgbClr val="FF0000"/>
                </a:solidFill>
                <a:ea typeface="標楷體" pitchFamily="65" charset="-120"/>
              </a:rPr>
              <a:t>(</a:t>
            </a:r>
            <a:r>
              <a:rPr lang="en-US" altLang="zh-TW" b="1" i="1">
                <a:solidFill>
                  <a:srgbClr val="FF0000"/>
                </a:solidFill>
                <a:ea typeface="標楷體" pitchFamily="65" charset="-120"/>
              </a:rPr>
              <a:t>V</a:t>
            </a:r>
            <a:r>
              <a:rPr lang="en-US" altLang="zh-TW">
                <a:solidFill>
                  <a:srgbClr val="FF0000"/>
                </a:solidFill>
                <a:ea typeface="標楷體" pitchFamily="65" charset="-120"/>
              </a:rPr>
              <a:t>, </a:t>
            </a:r>
            <a:r>
              <a:rPr lang="en-US" altLang="zh-TW" i="1">
                <a:solidFill>
                  <a:srgbClr val="FF0000"/>
                </a:solidFill>
                <a:latin typeface="Arial" charset="0"/>
                <a:ea typeface="標楷體" pitchFamily="65" charset="-120"/>
              </a:rPr>
              <a:t>A</a:t>
            </a:r>
            <a:r>
              <a:rPr lang="en-US" altLang="zh-TW">
                <a:solidFill>
                  <a:srgbClr val="FF0000"/>
                </a:solidFill>
                <a:ea typeface="標楷體" pitchFamily="65" charset="-120"/>
              </a:rPr>
              <a:t>)</a:t>
            </a:r>
            <a:r>
              <a:rPr lang="en-US" altLang="zh-TW">
                <a:ea typeface="標楷體" pitchFamily="65" charset="-120"/>
              </a:rPr>
              <a:t> </a:t>
            </a:r>
            <a:r>
              <a:rPr lang="zh-TW" altLang="en-US">
                <a:ea typeface="標楷體" pitchFamily="65" charset="-120"/>
              </a:rPr>
              <a:t>中，每一個頂點自成一個 </a:t>
            </a:r>
            <a:r>
              <a:rPr lang="en-US" altLang="zh-TW">
                <a:ea typeface="標楷體" pitchFamily="65" charset="-120"/>
              </a:rPr>
              <a:t>c.c.</a:t>
            </a:r>
            <a:r>
              <a:rPr lang="zh-TW" altLang="en-US">
                <a:ea typeface="標楷體" pitchFamily="65" charset="-120"/>
              </a:rPr>
              <a:t>。依序加入邊到後，子圖的 </a:t>
            </a:r>
            <a:r>
              <a:rPr lang="en-US" altLang="zh-TW">
                <a:ea typeface="標楷體" pitchFamily="65" charset="-120"/>
              </a:rPr>
              <a:t>c.c. </a:t>
            </a:r>
            <a:r>
              <a:rPr lang="zh-TW" altLang="en-US">
                <a:ea typeface="標楷體" pitchFamily="65" charset="-120"/>
              </a:rPr>
              <a:t>個數漸漸減少，一直到最後演算法停時只剩下一個 </a:t>
            </a:r>
            <a:r>
              <a:rPr lang="en-US" altLang="zh-TW">
                <a:ea typeface="標楷體" pitchFamily="65" charset="-120"/>
              </a:rPr>
              <a:t>c.c.</a:t>
            </a:r>
            <a:r>
              <a:rPr lang="zh-TW" altLang="en-US">
                <a:ea typeface="標楷體" pitchFamily="65" charset="-120"/>
              </a:rPr>
              <a:t>。</a:t>
            </a:r>
          </a:p>
          <a:p>
            <a:pPr marL="88900" indent="-88900">
              <a:buFontTx/>
              <a:buChar char="•"/>
            </a:pPr>
            <a:r>
              <a:rPr lang="zh-TW" altLang="en-US">
                <a:ea typeface="標楷體" pitchFamily="65" charset="-120"/>
              </a:rPr>
              <a:t> 投影片裡描述的實做方式，即是把每一個 </a:t>
            </a:r>
            <a:r>
              <a:rPr lang="en-US" altLang="zh-TW">
                <a:ea typeface="標楷體" pitchFamily="65" charset="-120"/>
              </a:rPr>
              <a:t>c.c. </a:t>
            </a:r>
            <a:r>
              <a:rPr lang="zh-TW" altLang="en-US">
                <a:ea typeface="標楷體" pitchFamily="65" charset="-120"/>
              </a:rPr>
              <a:t>看成是一個由 </a:t>
            </a:r>
            <a:r>
              <a:rPr lang="en-US" altLang="zh-TW">
                <a:ea typeface="標楷體" pitchFamily="65" charset="-120"/>
              </a:rPr>
              <a:t>c.c. </a:t>
            </a:r>
            <a:r>
              <a:rPr lang="zh-TW" altLang="en-US">
                <a:ea typeface="標楷體" pitchFamily="65" charset="-120"/>
              </a:rPr>
              <a:t>內的頂點所成的集合，顯然這些集合為 </a:t>
            </a:r>
            <a:r>
              <a:rPr lang="en-US" altLang="zh-TW">
                <a:ea typeface="標楷體" pitchFamily="65" charset="-120"/>
              </a:rPr>
              <a:t>disjoint</a:t>
            </a:r>
            <a:r>
              <a:rPr lang="zh-TW" altLang="en-US">
                <a:ea typeface="標楷體" pitchFamily="65" charset="-120"/>
              </a:rPr>
              <a:t>。因此加入邊 </a:t>
            </a:r>
            <a:r>
              <a:rPr lang="en-US" altLang="zh-TW">
                <a:solidFill>
                  <a:srgbClr val="FF0000"/>
                </a:solidFill>
                <a:latin typeface="Arial" charset="0"/>
                <a:ea typeface="標楷體" pitchFamily="65" charset="-120"/>
              </a:rPr>
              <a:t>xy </a:t>
            </a:r>
            <a:r>
              <a:rPr lang="zh-TW" altLang="en-US">
                <a:ea typeface="標楷體" pitchFamily="65" charset="-120"/>
              </a:rPr>
              <a:t>會產生一個迴圈等價於 </a:t>
            </a:r>
            <a:r>
              <a:rPr lang="en-US" altLang="zh-TW">
                <a:solidFill>
                  <a:srgbClr val="FF0000"/>
                </a:solidFill>
                <a:latin typeface="Arial" charset="0"/>
                <a:ea typeface="標楷體" pitchFamily="65" charset="-120"/>
              </a:rPr>
              <a:t>x </a:t>
            </a:r>
            <a:r>
              <a:rPr lang="zh-TW" altLang="en-US">
                <a:ea typeface="標楷體" pitchFamily="65" charset="-120"/>
              </a:rPr>
              <a:t>與 </a:t>
            </a:r>
            <a:r>
              <a:rPr lang="en-US" altLang="zh-TW">
                <a:solidFill>
                  <a:srgbClr val="FF0000"/>
                </a:solidFill>
                <a:latin typeface="Arial" charset="0"/>
                <a:ea typeface="標楷體" pitchFamily="65" charset="-120"/>
              </a:rPr>
              <a:t>y </a:t>
            </a:r>
            <a:r>
              <a:rPr lang="zh-TW" altLang="en-US">
                <a:ea typeface="標楷體" pitchFamily="65" charset="-120"/>
              </a:rPr>
              <a:t>在同一個 </a:t>
            </a:r>
            <a:r>
              <a:rPr lang="en-US" altLang="zh-TW">
                <a:ea typeface="標楷體" pitchFamily="65" charset="-120"/>
              </a:rPr>
              <a:t>c.c.</a:t>
            </a:r>
            <a:r>
              <a:rPr lang="zh-TW" altLang="en-US">
                <a:ea typeface="標楷體" pitchFamily="65" charset="-120"/>
              </a:rPr>
              <a:t>，也等價於 </a:t>
            </a:r>
            <a:r>
              <a:rPr lang="en-US" altLang="zh-TW">
                <a:solidFill>
                  <a:srgbClr val="FF0000"/>
                </a:solidFill>
                <a:latin typeface="Arial" charset="0"/>
                <a:ea typeface="標楷體" pitchFamily="65" charset="-120"/>
              </a:rPr>
              <a:t>x </a:t>
            </a:r>
            <a:r>
              <a:rPr lang="zh-TW" altLang="en-US">
                <a:ea typeface="標楷體" pitchFamily="65" charset="-120"/>
              </a:rPr>
              <a:t>與 </a:t>
            </a:r>
            <a:r>
              <a:rPr lang="en-US" altLang="zh-TW">
                <a:solidFill>
                  <a:srgbClr val="FF0000"/>
                </a:solidFill>
                <a:latin typeface="Arial" charset="0"/>
                <a:ea typeface="標楷體" pitchFamily="65" charset="-120"/>
              </a:rPr>
              <a:t>y </a:t>
            </a:r>
            <a:r>
              <a:rPr lang="zh-TW" altLang="en-US">
                <a:ea typeface="標楷體" pitchFamily="65" charset="-120"/>
              </a:rPr>
              <a:t>在同一個集合裡。又加入一個邊 </a:t>
            </a:r>
            <a:r>
              <a:rPr lang="en-US" altLang="zh-TW">
                <a:solidFill>
                  <a:srgbClr val="FF0000"/>
                </a:solidFill>
                <a:latin typeface="Arial" charset="0"/>
                <a:ea typeface="標楷體" pitchFamily="65" charset="-120"/>
              </a:rPr>
              <a:t>xy</a:t>
            </a:r>
            <a:r>
              <a:rPr lang="en-US" altLang="zh-TW">
                <a:ea typeface="標楷體" pitchFamily="65" charset="-120"/>
              </a:rPr>
              <a:t> </a:t>
            </a:r>
            <a:r>
              <a:rPr lang="zh-TW" altLang="en-US">
                <a:ea typeface="標楷體" pitchFamily="65" charset="-120"/>
              </a:rPr>
              <a:t>到 </a:t>
            </a:r>
            <a:r>
              <a:rPr lang="en-US" altLang="zh-TW" i="1">
                <a:solidFill>
                  <a:srgbClr val="FF0000"/>
                </a:solidFill>
                <a:latin typeface="Arial" charset="0"/>
                <a:ea typeface="標楷體" pitchFamily="65" charset="-120"/>
              </a:rPr>
              <a:t>A</a:t>
            </a:r>
            <a:r>
              <a:rPr lang="zh-TW" altLang="en-US">
                <a:ea typeface="標楷體" pitchFamily="65" charset="-120"/>
              </a:rPr>
              <a:t>，相當於將 </a:t>
            </a:r>
            <a:r>
              <a:rPr lang="en-US" altLang="zh-TW">
                <a:solidFill>
                  <a:srgbClr val="FF0000"/>
                </a:solidFill>
                <a:latin typeface="Arial" charset="0"/>
                <a:ea typeface="標楷體" pitchFamily="65" charset="-120"/>
              </a:rPr>
              <a:t>x </a:t>
            </a:r>
            <a:r>
              <a:rPr lang="zh-TW" altLang="en-US">
                <a:ea typeface="標楷體" pitchFamily="65" charset="-120"/>
              </a:rPr>
              <a:t>與 </a:t>
            </a:r>
            <a:r>
              <a:rPr lang="en-US" altLang="zh-TW">
                <a:solidFill>
                  <a:srgbClr val="FF0000"/>
                </a:solidFill>
                <a:latin typeface="Arial" charset="0"/>
                <a:ea typeface="標楷體" pitchFamily="65" charset="-120"/>
              </a:rPr>
              <a:t>y </a:t>
            </a:r>
            <a:r>
              <a:rPr lang="zh-TW" altLang="en-US">
                <a:ea typeface="標楷體" pitchFamily="65" charset="-120"/>
              </a:rPr>
              <a:t>所在的集合聯集起來。</a:t>
            </a:r>
          </a:p>
        </p:txBody>
      </p:sp>
    </p:spTree>
    <p:extLst>
      <p:ext uri="{BB962C8B-B14F-4D97-AF65-F5344CB8AC3E}">
        <p14:creationId xmlns:p14="http://schemas.microsoft.com/office/powerpoint/2010/main" val="370422493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BF95291-7067-4E67-89A6-27617855A605}" type="slidenum">
              <a:rPr lang="en-US" altLang="zh-TW"/>
              <a:pPr/>
              <a:t>11</a:t>
            </a:fld>
            <a:endParaRPr lang="en-US" altLang="zh-TW"/>
          </a:p>
        </p:txBody>
      </p:sp>
      <p:sp>
        <p:nvSpPr>
          <p:cNvPr id="1015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58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8900" indent="-88900">
              <a:buFontTx/>
              <a:buChar char="•"/>
            </a:pPr>
            <a:r>
              <a:rPr lang="en-US" altLang="zh-TW">
                <a:ea typeface="標楷體" pitchFamily="65" charset="-120"/>
              </a:rPr>
              <a:t>Prim’s algorithm </a:t>
            </a:r>
            <a:r>
              <a:rPr lang="zh-TW" altLang="en-US">
                <a:ea typeface="標楷體" pitchFamily="65" charset="-120"/>
              </a:rPr>
              <a:t>找 </a:t>
            </a:r>
            <a:r>
              <a:rPr lang="en-US" altLang="zh-TW" i="1">
                <a:solidFill>
                  <a:srgbClr val="FF0000"/>
                </a:solidFill>
                <a:latin typeface="Arial" charset="0"/>
              </a:rPr>
              <a:t>A </a:t>
            </a:r>
            <a:r>
              <a:rPr lang="zh-TW" altLang="en-US">
                <a:ea typeface="標楷體" pitchFamily="65" charset="-120"/>
              </a:rPr>
              <a:t>的 </a:t>
            </a:r>
            <a:r>
              <a:rPr lang="en-US" altLang="zh-TW">
                <a:ea typeface="標楷體" pitchFamily="65" charset="-120"/>
              </a:rPr>
              <a:t>safe edge </a:t>
            </a:r>
            <a:r>
              <a:rPr lang="zh-TW" altLang="en-US">
                <a:ea typeface="標楷體" pitchFamily="65" charset="-120"/>
              </a:rPr>
              <a:t>的方式稍有不同，此演算法利用一個逐漸增大的頂點集 </a:t>
            </a:r>
            <a:r>
              <a:rPr lang="en-US" altLang="zh-TW" i="1">
                <a:solidFill>
                  <a:srgbClr val="FF0000"/>
                </a:solidFill>
              </a:rPr>
              <a:t>V</a:t>
            </a:r>
            <a:r>
              <a:rPr lang="en-US" altLang="zh-TW" b="1" i="1" baseline="-25000">
                <a:solidFill>
                  <a:srgbClr val="FF0000"/>
                </a:solidFill>
              </a:rPr>
              <a:t>T</a:t>
            </a:r>
            <a:r>
              <a:rPr lang="zh-TW" altLang="en-US">
                <a:ea typeface="標楷體" pitchFamily="65" charset="-120"/>
              </a:rPr>
              <a:t>，來構成一個 </a:t>
            </a:r>
            <a:r>
              <a:rPr lang="en-US" altLang="zh-TW">
                <a:ea typeface="標楷體" pitchFamily="65" charset="-120"/>
              </a:rPr>
              <a:t>cut </a:t>
            </a:r>
            <a:r>
              <a:rPr lang="en-US" altLang="zh-TW" b="1">
                <a:solidFill>
                  <a:srgbClr val="FF0000"/>
                </a:solidFill>
                <a:sym typeface="Symbol" pitchFamily="18" charset="2"/>
              </a:rPr>
              <a:t>(</a:t>
            </a:r>
            <a:r>
              <a:rPr lang="en-US" altLang="zh-TW" i="1">
                <a:solidFill>
                  <a:srgbClr val="FF0000"/>
                </a:solidFill>
              </a:rPr>
              <a:t>V</a:t>
            </a:r>
            <a:r>
              <a:rPr lang="en-US" altLang="zh-TW" b="1" i="1" baseline="-25000">
                <a:solidFill>
                  <a:srgbClr val="FF0000"/>
                </a:solidFill>
              </a:rPr>
              <a:t>T</a:t>
            </a:r>
            <a:r>
              <a:rPr lang="en-US" altLang="zh-TW">
                <a:solidFill>
                  <a:srgbClr val="FF0000"/>
                </a:solidFill>
              </a:rPr>
              <a:t>,</a:t>
            </a:r>
            <a:r>
              <a:rPr lang="en-US" altLang="zh-TW" b="1">
                <a:solidFill>
                  <a:srgbClr val="FF0000"/>
                </a:solidFill>
              </a:rPr>
              <a:t> </a:t>
            </a:r>
            <a:r>
              <a:rPr lang="en-US" altLang="zh-TW" i="1">
                <a:solidFill>
                  <a:srgbClr val="FF0000"/>
                </a:solidFill>
              </a:rPr>
              <a:t>V</a:t>
            </a:r>
            <a:r>
              <a:rPr lang="en-US" altLang="zh-TW">
                <a:solidFill>
                  <a:srgbClr val="FF0000"/>
                </a:solidFill>
                <a:sym typeface="Symbol" pitchFamily="18" charset="2"/>
              </a:rPr>
              <a:t></a:t>
            </a:r>
            <a:r>
              <a:rPr lang="en-US" altLang="zh-TW" i="1">
                <a:solidFill>
                  <a:srgbClr val="FF0000"/>
                </a:solidFill>
              </a:rPr>
              <a:t>V</a:t>
            </a:r>
            <a:r>
              <a:rPr lang="en-US" altLang="zh-TW" b="1" i="1" baseline="-25000">
                <a:solidFill>
                  <a:srgbClr val="FF0000"/>
                </a:solidFill>
              </a:rPr>
              <a:t>T</a:t>
            </a:r>
            <a:r>
              <a:rPr lang="en-US" altLang="zh-TW" b="1">
                <a:solidFill>
                  <a:srgbClr val="FF0000"/>
                </a:solidFill>
                <a:sym typeface="Symbol" pitchFamily="18" charset="2"/>
              </a:rPr>
              <a:t>)</a:t>
            </a:r>
            <a:r>
              <a:rPr lang="en-US" altLang="zh-TW"/>
              <a:t> </a:t>
            </a:r>
            <a:r>
              <a:rPr lang="zh-TW" altLang="en-US">
                <a:ea typeface="標楷體" pitchFamily="65" charset="-120"/>
              </a:rPr>
              <a:t>，並找出這 </a:t>
            </a:r>
            <a:r>
              <a:rPr lang="en-US" altLang="zh-TW">
                <a:ea typeface="標楷體" pitchFamily="65" charset="-120"/>
              </a:rPr>
              <a:t>cut </a:t>
            </a:r>
            <a:r>
              <a:rPr lang="zh-TW" altLang="en-US">
                <a:ea typeface="標楷體" pitchFamily="65" charset="-120"/>
              </a:rPr>
              <a:t>權重最小的邊 </a:t>
            </a:r>
            <a:r>
              <a:rPr lang="en-US" altLang="zh-TW" i="1">
                <a:solidFill>
                  <a:srgbClr val="FF0000"/>
                </a:solidFill>
              </a:rPr>
              <a:t>xy </a:t>
            </a:r>
            <a:r>
              <a:rPr lang="zh-TW" altLang="en-US">
                <a:ea typeface="標楷體" pitchFamily="65" charset="-120"/>
              </a:rPr>
              <a:t>加入 </a:t>
            </a:r>
            <a:r>
              <a:rPr lang="en-US" altLang="zh-TW" i="1">
                <a:solidFill>
                  <a:srgbClr val="FF0000"/>
                </a:solidFill>
                <a:latin typeface="Arial" charset="0"/>
              </a:rPr>
              <a:t>A</a:t>
            </a:r>
            <a:r>
              <a:rPr lang="zh-TW" altLang="en-US">
                <a:ea typeface="標楷體" pitchFamily="65" charset="-120"/>
              </a:rPr>
              <a:t>，根據 </a:t>
            </a:r>
            <a:r>
              <a:rPr lang="en-US" altLang="zh-TW">
                <a:ea typeface="標楷體" pitchFamily="65" charset="-120"/>
              </a:rPr>
              <a:t>MST </a:t>
            </a:r>
            <a:r>
              <a:rPr lang="zh-TW" altLang="en-US">
                <a:ea typeface="標楷體" pitchFamily="65" charset="-120"/>
              </a:rPr>
              <a:t>基本引理 </a:t>
            </a:r>
            <a:r>
              <a:rPr lang="en-US" altLang="zh-TW" i="1">
                <a:solidFill>
                  <a:srgbClr val="FF0000"/>
                </a:solidFill>
              </a:rPr>
              <a:t>xy </a:t>
            </a:r>
            <a:r>
              <a:rPr lang="zh-TW" altLang="en-US">
                <a:ea typeface="標楷體" pitchFamily="65" charset="-120"/>
              </a:rPr>
              <a:t>必為某一 </a:t>
            </a:r>
            <a:r>
              <a:rPr lang="en-US" altLang="zh-TW">
                <a:ea typeface="標楷體" pitchFamily="65" charset="-120"/>
              </a:rPr>
              <a:t>MST </a:t>
            </a:r>
            <a:r>
              <a:rPr lang="zh-TW" altLang="en-US">
                <a:ea typeface="標楷體" pitchFamily="65" charset="-120"/>
              </a:rPr>
              <a:t>的邊，又我們注意到 </a:t>
            </a:r>
            <a:r>
              <a:rPr lang="en-US" altLang="zh-TW" i="1">
                <a:solidFill>
                  <a:srgbClr val="FF0000"/>
                </a:solidFill>
              </a:rPr>
              <a:t>V</a:t>
            </a:r>
            <a:r>
              <a:rPr lang="en-US" altLang="zh-TW" b="1" i="1" baseline="-25000">
                <a:solidFill>
                  <a:srgbClr val="FF0000"/>
                </a:solidFill>
              </a:rPr>
              <a:t>T</a:t>
            </a:r>
            <a:r>
              <a:rPr lang="en-US" altLang="zh-TW" b="1" i="1">
                <a:solidFill>
                  <a:srgbClr val="FF0000"/>
                </a:solidFill>
              </a:rPr>
              <a:t> </a:t>
            </a:r>
            <a:r>
              <a:rPr lang="zh-TW" altLang="en-US">
                <a:ea typeface="標楷體" pitchFamily="65" charset="-120"/>
              </a:rPr>
              <a:t>一直保持為 </a:t>
            </a:r>
            <a:r>
              <a:rPr lang="en-US" altLang="zh-TW" i="1">
                <a:solidFill>
                  <a:srgbClr val="FF0000"/>
                </a:solidFill>
                <a:latin typeface="Arial" charset="0"/>
              </a:rPr>
              <a:t>A </a:t>
            </a:r>
            <a:r>
              <a:rPr lang="zh-TW" altLang="en-US">
                <a:ea typeface="標楷體" pitchFamily="65" charset="-120"/>
              </a:rPr>
              <a:t>的邊的端點所成的集合，所以 </a:t>
            </a:r>
            <a:r>
              <a:rPr lang="en-US" altLang="zh-TW" i="1">
                <a:solidFill>
                  <a:srgbClr val="FF0000"/>
                </a:solidFill>
                <a:latin typeface="Arial" charset="0"/>
              </a:rPr>
              <a:t>A</a:t>
            </a:r>
            <a:r>
              <a:rPr lang="zh-TW" altLang="en-US">
                <a:ea typeface="標楷體" pitchFamily="65" charset="-120"/>
              </a:rPr>
              <a:t>必包含在某一 </a:t>
            </a:r>
            <a:r>
              <a:rPr lang="en-US" altLang="zh-TW">
                <a:ea typeface="標楷體" pitchFamily="65" charset="-120"/>
              </a:rPr>
              <a:t>MST </a:t>
            </a:r>
            <a:r>
              <a:rPr lang="zh-TW" altLang="en-US">
                <a:ea typeface="標楷體" pitchFamily="65" charset="-120"/>
              </a:rPr>
              <a:t>內且 </a:t>
            </a:r>
            <a:r>
              <a:rPr lang="en-US" altLang="zh-TW" i="1">
                <a:solidFill>
                  <a:srgbClr val="FF0000"/>
                </a:solidFill>
              </a:rPr>
              <a:t>xy </a:t>
            </a:r>
            <a:r>
              <a:rPr lang="zh-TW" altLang="en-US">
                <a:ea typeface="標楷體" pitchFamily="65" charset="-120"/>
              </a:rPr>
              <a:t>為</a:t>
            </a:r>
            <a:r>
              <a:rPr lang="en-US" altLang="zh-TW" i="1">
                <a:solidFill>
                  <a:srgbClr val="FF0000"/>
                </a:solidFill>
                <a:latin typeface="Arial" charset="0"/>
              </a:rPr>
              <a:t>A </a:t>
            </a:r>
            <a:r>
              <a:rPr lang="zh-TW" altLang="en-US">
                <a:ea typeface="標楷體" pitchFamily="65" charset="-120"/>
              </a:rPr>
              <a:t>的 </a:t>
            </a:r>
            <a:r>
              <a:rPr lang="en-US" altLang="zh-TW">
                <a:ea typeface="標楷體" pitchFamily="65" charset="-120"/>
              </a:rPr>
              <a:t>safe edge</a:t>
            </a:r>
            <a:r>
              <a:rPr lang="zh-TW" altLang="en-US">
                <a:ea typeface="標楷體" pitchFamily="65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12500672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FB4CE97-0F67-49CF-BAB1-E26BEBFEFA96}" type="slidenum">
              <a:rPr lang="en-US" altLang="zh-TW"/>
              <a:pPr/>
              <a:t>12</a:t>
            </a:fld>
            <a:endParaRPr lang="en-US" altLang="zh-TW"/>
          </a:p>
        </p:txBody>
      </p:sp>
      <p:sp>
        <p:nvSpPr>
          <p:cNvPr id="1017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78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8900" indent="-88900">
              <a:buFontTx/>
              <a:buChar char="•"/>
            </a:pPr>
            <a:r>
              <a:rPr lang="zh-TW" altLang="en-US">
                <a:ea typeface="標楷體" pitchFamily="65" charset="-120"/>
              </a:rPr>
              <a:t>以下我們用一例來說明 </a:t>
            </a:r>
            <a:r>
              <a:rPr lang="en-US" altLang="zh-TW">
                <a:ea typeface="標楷體" pitchFamily="65" charset="-120"/>
              </a:rPr>
              <a:t>Prim’s algorithm </a:t>
            </a:r>
            <a:r>
              <a:rPr lang="zh-TW" altLang="en-US">
                <a:ea typeface="標楷體" pitchFamily="65" charset="-120"/>
              </a:rPr>
              <a:t>的運作過程。</a:t>
            </a:r>
          </a:p>
          <a:p>
            <a:pPr marL="88900" indent="-88900">
              <a:buFontTx/>
              <a:buChar char="•"/>
            </a:pPr>
            <a:r>
              <a:rPr lang="zh-TW" altLang="en-US">
                <a:ea typeface="標楷體" pitchFamily="65" charset="-120"/>
              </a:rPr>
              <a:t>紫色點代表 </a:t>
            </a:r>
            <a:r>
              <a:rPr lang="en-US" altLang="zh-TW" i="1">
                <a:solidFill>
                  <a:srgbClr val="FF0000"/>
                </a:solidFill>
              </a:rPr>
              <a:t>V</a:t>
            </a:r>
            <a:r>
              <a:rPr lang="en-US" altLang="zh-TW" b="1" i="1" baseline="-25000">
                <a:solidFill>
                  <a:srgbClr val="FF0000"/>
                </a:solidFill>
              </a:rPr>
              <a:t>T </a:t>
            </a:r>
            <a:r>
              <a:rPr lang="zh-TW" altLang="en-US">
                <a:ea typeface="標楷體" pitchFamily="65" charset="-120"/>
              </a:rPr>
              <a:t>內的點。</a:t>
            </a:r>
          </a:p>
          <a:p>
            <a:pPr marL="88900" indent="-88900">
              <a:buFontTx/>
              <a:buChar char="•"/>
            </a:pPr>
            <a:r>
              <a:rPr lang="zh-TW" altLang="en-US">
                <a:ea typeface="標楷體" pitchFamily="65" charset="-120"/>
              </a:rPr>
              <a:t>紫色與藍色點間的最小權重邊為 </a:t>
            </a:r>
            <a:r>
              <a:rPr lang="en-US" altLang="zh-TW">
                <a:ea typeface="標楷體" pitchFamily="65" charset="-120"/>
              </a:rPr>
              <a:t>ac</a:t>
            </a:r>
            <a:r>
              <a:rPr lang="zh-TW" altLang="en-US">
                <a:ea typeface="標楷體" pitchFamily="65" charset="-120"/>
              </a:rPr>
              <a:t>，所以 </a:t>
            </a:r>
            <a:r>
              <a:rPr lang="en-US" altLang="zh-TW">
                <a:ea typeface="標楷體" pitchFamily="65" charset="-120"/>
              </a:rPr>
              <a:t>ac </a:t>
            </a:r>
            <a:r>
              <a:rPr lang="zh-TW" altLang="en-US">
                <a:ea typeface="標楷體" pitchFamily="65" charset="-120"/>
              </a:rPr>
              <a:t>會被加入 </a:t>
            </a:r>
            <a:r>
              <a:rPr lang="en-US" altLang="zh-TW" i="1">
                <a:solidFill>
                  <a:srgbClr val="FF0000"/>
                </a:solidFill>
                <a:latin typeface="Arial" charset="0"/>
              </a:rPr>
              <a:t>A </a:t>
            </a:r>
            <a:r>
              <a:rPr lang="zh-TW" altLang="en-US">
                <a:ea typeface="標楷體" pitchFamily="65" charset="-120"/>
              </a:rPr>
              <a:t>中。</a:t>
            </a:r>
          </a:p>
        </p:txBody>
      </p:sp>
    </p:spTree>
    <p:extLst>
      <p:ext uri="{BB962C8B-B14F-4D97-AF65-F5344CB8AC3E}">
        <p14:creationId xmlns:p14="http://schemas.microsoft.com/office/powerpoint/2010/main" val="354504183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1B73ACA-8F81-47FA-A3E2-16DE0251AADC}" type="slidenum">
              <a:rPr lang="en-US" altLang="zh-TW"/>
              <a:pPr/>
              <a:t>13</a:t>
            </a:fld>
            <a:endParaRPr lang="en-US" altLang="zh-TW"/>
          </a:p>
        </p:txBody>
      </p:sp>
      <p:sp>
        <p:nvSpPr>
          <p:cNvPr id="1030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01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8900" indent="-88900">
              <a:buFontTx/>
              <a:buChar char="•"/>
            </a:pPr>
            <a:r>
              <a:rPr lang="zh-TW" altLang="en-US">
                <a:ea typeface="標楷體" pitchFamily="65" charset="-120"/>
              </a:rPr>
              <a:t>邊 </a:t>
            </a:r>
            <a:r>
              <a:rPr lang="en-US" altLang="zh-TW">
                <a:ea typeface="標楷體" pitchFamily="65" charset="-120"/>
              </a:rPr>
              <a:t>ac </a:t>
            </a:r>
            <a:r>
              <a:rPr lang="zh-TW" altLang="en-US">
                <a:ea typeface="標楷體" pitchFamily="65" charset="-120"/>
              </a:rPr>
              <a:t>已加入 </a:t>
            </a:r>
            <a:r>
              <a:rPr lang="en-US" altLang="zh-TW" i="1">
                <a:solidFill>
                  <a:srgbClr val="FF0000"/>
                </a:solidFill>
                <a:latin typeface="Arial" charset="0"/>
              </a:rPr>
              <a:t>A </a:t>
            </a:r>
            <a:r>
              <a:rPr lang="zh-TW" altLang="en-US">
                <a:ea typeface="標楷體" pitchFamily="65" charset="-120"/>
              </a:rPr>
              <a:t>中 （以紅色邊表示 </a:t>
            </a:r>
            <a:r>
              <a:rPr lang="en-US" altLang="zh-TW" i="1">
                <a:solidFill>
                  <a:srgbClr val="FF0000"/>
                </a:solidFill>
                <a:latin typeface="Arial" charset="0"/>
              </a:rPr>
              <a:t>A </a:t>
            </a:r>
            <a:r>
              <a:rPr lang="zh-TW" altLang="en-US">
                <a:ea typeface="標楷體" pitchFamily="65" charset="-120"/>
              </a:rPr>
              <a:t>中的邊）。</a:t>
            </a:r>
          </a:p>
          <a:p>
            <a:pPr marL="88900" indent="-88900">
              <a:buFontTx/>
              <a:buChar char="•"/>
            </a:pPr>
            <a:r>
              <a:rPr lang="zh-TW" altLang="en-US">
                <a:ea typeface="標楷體" pitchFamily="65" charset="-120"/>
              </a:rPr>
              <a:t>紫色與藍色點間的最小權重邊為 </a:t>
            </a:r>
            <a:r>
              <a:rPr lang="en-US" altLang="zh-TW">
                <a:ea typeface="標楷體" pitchFamily="65" charset="-120"/>
              </a:rPr>
              <a:t>bc</a:t>
            </a:r>
            <a:r>
              <a:rPr lang="zh-TW" altLang="en-US">
                <a:ea typeface="標楷體" pitchFamily="65" charset="-120"/>
              </a:rPr>
              <a:t>，所以 </a:t>
            </a:r>
            <a:r>
              <a:rPr lang="en-US" altLang="zh-TW">
                <a:ea typeface="標楷體" pitchFamily="65" charset="-120"/>
              </a:rPr>
              <a:t>bc </a:t>
            </a:r>
            <a:r>
              <a:rPr lang="zh-TW" altLang="en-US">
                <a:ea typeface="標楷體" pitchFamily="65" charset="-120"/>
              </a:rPr>
              <a:t>會被加入 </a:t>
            </a:r>
            <a:r>
              <a:rPr lang="en-US" altLang="zh-TW" i="1">
                <a:solidFill>
                  <a:srgbClr val="FF0000"/>
                </a:solidFill>
                <a:latin typeface="Arial" charset="0"/>
              </a:rPr>
              <a:t>A </a:t>
            </a:r>
            <a:r>
              <a:rPr lang="zh-TW" altLang="en-US">
                <a:ea typeface="標楷體" pitchFamily="65" charset="-120"/>
              </a:rPr>
              <a:t>中。</a:t>
            </a:r>
          </a:p>
        </p:txBody>
      </p:sp>
    </p:spTree>
    <p:extLst>
      <p:ext uri="{BB962C8B-B14F-4D97-AF65-F5344CB8AC3E}">
        <p14:creationId xmlns:p14="http://schemas.microsoft.com/office/powerpoint/2010/main" val="355689275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02CC3A-D1C5-409C-8AD9-F822FBEC2A8F}" type="slidenum">
              <a:rPr lang="en-US" altLang="zh-TW"/>
              <a:pPr/>
              <a:t>14</a:t>
            </a:fld>
            <a:endParaRPr lang="en-US" altLang="zh-TW"/>
          </a:p>
        </p:txBody>
      </p:sp>
      <p:sp>
        <p:nvSpPr>
          <p:cNvPr id="1032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21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8900" indent="-88900">
              <a:buFontTx/>
              <a:buChar char="•"/>
            </a:pPr>
            <a:r>
              <a:rPr lang="zh-TW" altLang="en-US">
                <a:ea typeface="標楷體" pitchFamily="65" charset="-120"/>
              </a:rPr>
              <a:t>紫色與藍色點間的最小權重邊為 </a:t>
            </a:r>
            <a:r>
              <a:rPr lang="en-US" altLang="zh-TW">
                <a:ea typeface="標楷體" pitchFamily="65" charset="-120"/>
              </a:rPr>
              <a:t>bf</a:t>
            </a:r>
            <a:r>
              <a:rPr lang="zh-TW" altLang="en-US">
                <a:ea typeface="標楷體" pitchFamily="65" charset="-120"/>
              </a:rPr>
              <a:t>，所以 </a:t>
            </a:r>
            <a:r>
              <a:rPr lang="en-US" altLang="zh-TW">
                <a:ea typeface="標楷體" pitchFamily="65" charset="-120"/>
              </a:rPr>
              <a:t>bf </a:t>
            </a:r>
            <a:r>
              <a:rPr lang="zh-TW" altLang="en-US">
                <a:ea typeface="標楷體" pitchFamily="65" charset="-120"/>
              </a:rPr>
              <a:t>會被加入 </a:t>
            </a:r>
            <a:r>
              <a:rPr lang="en-US" altLang="zh-TW" i="1">
                <a:solidFill>
                  <a:srgbClr val="FF0000"/>
                </a:solidFill>
                <a:latin typeface="Arial" charset="0"/>
              </a:rPr>
              <a:t>A </a:t>
            </a:r>
            <a:r>
              <a:rPr lang="zh-TW" altLang="en-US">
                <a:ea typeface="標楷體" pitchFamily="65" charset="-120"/>
              </a:rPr>
              <a:t>中。</a:t>
            </a:r>
          </a:p>
        </p:txBody>
      </p:sp>
    </p:spTree>
    <p:extLst>
      <p:ext uri="{BB962C8B-B14F-4D97-AF65-F5344CB8AC3E}">
        <p14:creationId xmlns:p14="http://schemas.microsoft.com/office/powerpoint/2010/main" val="5673161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E72A729-08EC-4A40-B1D7-0A44C8BC6A48}" type="slidenum">
              <a:rPr lang="en-US" altLang="zh-TW"/>
              <a:pPr/>
              <a:t>15</a:t>
            </a:fld>
            <a:endParaRPr lang="en-US" altLang="zh-TW"/>
          </a:p>
        </p:txBody>
      </p:sp>
      <p:sp>
        <p:nvSpPr>
          <p:cNvPr id="1034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8900" indent="-88900">
              <a:buFontTx/>
              <a:buChar char="•"/>
            </a:pPr>
            <a:r>
              <a:rPr lang="zh-TW" altLang="en-US">
                <a:ea typeface="標楷體" pitchFamily="65" charset="-120"/>
              </a:rPr>
              <a:t>紫色與藍色點間的最小權重邊為 </a:t>
            </a:r>
            <a:r>
              <a:rPr lang="en-US" altLang="zh-TW">
                <a:ea typeface="標楷體" pitchFamily="65" charset="-120"/>
              </a:rPr>
              <a:t>ef</a:t>
            </a:r>
            <a:r>
              <a:rPr lang="zh-TW" altLang="en-US">
                <a:ea typeface="標楷體" pitchFamily="65" charset="-120"/>
              </a:rPr>
              <a:t>，所以 </a:t>
            </a:r>
            <a:r>
              <a:rPr lang="en-US" altLang="zh-TW">
                <a:ea typeface="標楷體" pitchFamily="65" charset="-120"/>
              </a:rPr>
              <a:t>ef </a:t>
            </a:r>
            <a:r>
              <a:rPr lang="zh-TW" altLang="en-US">
                <a:ea typeface="標楷體" pitchFamily="65" charset="-120"/>
              </a:rPr>
              <a:t>會被加入 </a:t>
            </a:r>
            <a:r>
              <a:rPr lang="en-US" altLang="zh-TW" i="1">
                <a:solidFill>
                  <a:srgbClr val="FF0000"/>
                </a:solidFill>
                <a:latin typeface="Arial" charset="0"/>
              </a:rPr>
              <a:t>A </a:t>
            </a:r>
            <a:r>
              <a:rPr lang="zh-TW" altLang="en-US">
                <a:ea typeface="標楷體" pitchFamily="65" charset="-120"/>
              </a:rPr>
              <a:t>中。</a:t>
            </a:r>
          </a:p>
        </p:txBody>
      </p:sp>
    </p:spTree>
    <p:extLst>
      <p:ext uri="{BB962C8B-B14F-4D97-AF65-F5344CB8AC3E}">
        <p14:creationId xmlns:p14="http://schemas.microsoft.com/office/powerpoint/2010/main" val="207592499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60FE524-5832-48D0-9D5F-3E0D6B1A2617}" type="slidenum">
              <a:rPr lang="en-US" altLang="zh-TW"/>
              <a:pPr/>
              <a:t>16</a:t>
            </a:fld>
            <a:endParaRPr lang="en-US" altLang="zh-TW"/>
          </a:p>
        </p:txBody>
      </p:sp>
      <p:sp>
        <p:nvSpPr>
          <p:cNvPr id="1036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62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8900" indent="-88900">
              <a:buFontTx/>
              <a:buChar char="•"/>
            </a:pPr>
            <a:r>
              <a:rPr lang="zh-TW" altLang="en-US">
                <a:ea typeface="標楷體" pitchFamily="65" charset="-120"/>
              </a:rPr>
              <a:t>紫色與藍色點間的最小權重邊為 </a:t>
            </a:r>
            <a:r>
              <a:rPr lang="en-US" altLang="zh-TW">
                <a:ea typeface="標楷體" pitchFamily="65" charset="-120"/>
              </a:rPr>
              <a:t>eg</a:t>
            </a:r>
            <a:r>
              <a:rPr lang="zh-TW" altLang="en-US">
                <a:ea typeface="標楷體" pitchFamily="65" charset="-120"/>
              </a:rPr>
              <a:t>，所以 </a:t>
            </a:r>
            <a:r>
              <a:rPr lang="en-US" altLang="zh-TW">
                <a:ea typeface="標楷體" pitchFamily="65" charset="-120"/>
              </a:rPr>
              <a:t>eg </a:t>
            </a:r>
            <a:r>
              <a:rPr lang="zh-TW" altLang="en-US">
                <a:ea typeface="標楷體" pitchFamily="65" charset="-120"/>
              </a:rPr>
              <a:t>會被加入 </a:t>
            </a:r>
            <a:r>
              <a:rPr lang="en-US" altLang="zh-TW" i="1">
                <a:solidFill>
                  <a:srgbClr val="FF0000"/>
                </a:solidFill>
                <a:latin typeface="Arial" charset="0"/>
              </a:rPr>
              <a:t>A </a:t>
            </a:r>
            <a:r>
              <a:rPr lang="zh-TW" altLang="en-US">
                <a:ea typeface="標楷體" pitchFamily="65" charset="-120"/>
              </a:rPr>
              <a:t>中。</a:t>
            </a:r>
          </a:p>
        </p:txBody>
      </p:sp>
    </p:spTree>
    <p:extLst>
      <p:ext uri="{BB962C8B-B14F-4D97-AF65-F5344CB8AC3E}">
        <p14:creationId xmlns:p14="http://schemas.microsoft.com/office/powerpoint/2010/main" val="223139113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B95E3B2-7E33-4F43-9410-BD11CA05B794}" type="slidenum">
              <a:rPr lang="en-US" altLang="zh-TW"/>
              <a:pPr/>
              <a:t>17</a:t>
            </a:fld>
            <a:endParaRPr lang="en-US" altLang="zh-TW"/>
          </a:p>
        </p:txBody>
      </p:sp>
      <p:sp>
        <p:nvSpPr>
          <p:cNvPr id="1038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83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8900" indent="-88900">
              <a:buFontTx/>
              <a:buChar char="•"/>
            </a:pPr>
            <a:r>
              <a:rPr lang="zh-TW" altLang="en-US">
                <a:ea typeface="標楷體" pitchFamily="65" charset="-120"/>
              </a:rPr>
              <a:t>紫色與藍色點間的最小權重邊為 </a:t>
            </a:r>
            <a:r>
              <a:rPr lang="en-US" altLang="zh-TW">
                <a:ea typeface="標楷體" pitchFamily="65" charset="-120"/>
              </a:rPr>
              <a:t>dg</a:t>
            </a:r>
            <a:r>
              <a:rPr lang="zh-TW" altLang="en-US">
                <a:ea typeface="標楷體" pitchFamily="65" charset="-120"/>
              </a:rPr>
              <a:t>，所以 </a:t>
            </a:r>
            <a:r>
              <a:rPr lang="en-US" altLang="zh-TW">
                <a:ea typeface="標楷體" pitchFamily="65" charset="-120"/>
              </a:rPr>
              <a:t>dg </a:t>
            </a:r>
            <a:r>
              <a:rPr lang="zh-TW" altLang="en-US">
                <a:ea typeface="標楷體" pitchFamily="65" charset="-120"/>
              </a:rPr>
              <a:t>會被加入 </a:t>
            </a:r>
            <a:r>
              <a:rPr lang="en-US" altLang="zh-TW" i="1">
                <a:solidFill>
                  <a:srgbClr val="FF0000"/>
                </a:solidFill>
                <a:latin typeface="Arial" charset="0"/>
                <a:ea typeface="標楷體" pitchFamily="65" charset="-120"/>
              </a:rPr>
              <a:t>A</a:t>
            </a:r>
            <a:r>
              <a:rPr lang="en-US" altLang="zh-TW">
                <a:ea typeface="標楷體" pitchFamily="65" charset="-120"/>
              </a:rPr>
              <a:t> </a:t>
            </a:r>
            <a:r>
              <a:rPr lang="zh-TW" altLang="en-US">
                <a:ea typeface="標楷體" pitchFamily="65" charset="-120"/>
              </a:rPr>
              <a:t>中。</a:t>
            </a:r>
          </a:p>
        </p:txBody>
      </p:sp>
    </p:spTree>
    <p:extLst>
      <p:ext uri="{BB962C8B-B14F-4D97-AF65-F5344CB8AC3E}">
        <p14:creationId xmlns:p14="http://schemas.microsoft.com/office/powerpoint/2010/main" val="403129969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C113732-CD2C-4FC8-ACF3-6BBB303E9838}" type="slidenum">
              <a:rPr lang="en-US" altLang="zh-TW"/>
              <a:pPr/>
              <a:t>18</a:t>
            </a:fld>
            <a:endParaRPr lang="en-US" altLang="zh-TW"/>
          </a:p>
        </p:txBody>
      </p:sp>
      <p:sp>
        <p:nvSpPr>
          <p:cNvPr id="1040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0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8900" indent="-88900">
              <a:buFontTx/>
              <a:buChar char="•"/>
            </a:pPr>
            <a:r>
              <a:rPr lang="zh-TW" altLang="en-US">
                <a:ea typeface="標楷體" pitchFamily="65" charset="-120"/>
              </a:rPr>
              <a:t>紫色與藍色點間的最小權重邊為 </a:t>
            </a:r>
            <a:r>
              <a:rPr lang="en-US" altLang="zh-TW">
                <a:ea typeface="標楷體" pitchFamily="65" charset="-120"/>
              </a:rPr>
              <a:t>gh</a:t>
            </a:r>
            <a:r>
              <a:rPr lang="zh-TW" altLang="en-US">
                <a:ea typeface="標楷體" pitchFamily="65" charset="-120"/>
              </a:rPr>
              <a:t>，所以 </a:t>
            </a:r>
            <a:r>
              <a:rPr lang="en-US" altLang="zh-TW">
                <a:ea typeface="標楷體" pitchFamily="65" charset="-120"/>
              </a:rPr>
              <a:t>gh </a:t>
            </a:r>
            <a:r>
              <a:rPr lang="zh-TW" altLang="en-US">
                <a:ea typeface="標楷體" pitchFamily="65" charset="-120"/>
              </a:rPr>
              <a:t>會被加入 </a:t>
            </a:r>
            <a:r>
              <a:rPr lang="en-US" altLang="zh-TW" i="1">
                <a:solidFill>
                  <a:srgbClr val="FF0000"/>
                </a:solidFill>
                <a:latin typeface="Arial" charset="0"/>
                <a:ea typeface="標楷體" pitchFamily="65" charset="-120"/>
              </a:rPr>
              <a:t>A</a:t>
            </a:r>
            <a:r>
              <a:rPr lang="en-US" altLang="zh-TW">
                <a:ea typeface="標楷體" pitchFamily="65" charset="-120"/>
              </a:rPr>
              <a:t> </a:t>
            </a:r>
            <a:r>
              <a:rPr lang="zh-TW" altLang="en-US">
                <a:ea typeface="標楷體" pitchFamily="65" charset="-120"/>
              </a:rPr>
              <a:t>中。</a:t>
            </a:r>
          </a:p>
        </p:txBody>
      </p:sp>
    </p:spTree>
    <p:extLst>
      <p:ext uri="{BB962C8B-B14F-4D97-AF65-F5344CB8AC3E}">
        <p14:creationId xmlns:p14="http://schemas.microsoft.com/office/powerpoint/2010/main" val="418217125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92DD025-8408-4D13-A498-8826277B77A6}" type="slidenum">
              <a:rPr lang="en-US" altLang="zh-TW"/>
              <a:pPr/>
              <a:t>19</a:t>
            </a:fld>
            <a:endParaRPr lang="en-US" altLang="zh-TW"/>
          </a:p>
        </p:txBody>
      </p:sp>
      <p:sp>
        <p:nvSpPr>
          <p:cNvPr id="1042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2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8900" indent="-88900">
              <a:buFontTx/>
              <a:buChar char="•"/>
            </a:pPr>
            <a:r>
              <a:rPr lang="zh-TW" altLang="en-US">
                <a:ea typeface="標楷體" pitchFamily="65" charset="-120"/>
              </a:rPr>
              <a:t>最後已有 </a:t>
            </a:r>
            <a:r>
              <a:rPr lang="en-US" altLang="zh-TW" b="1" i="1">
                <a:solidFill>
                  <a:srgbClr val="FF0000"/>
                </a:solidFill>
                <a:ea typeface="標楷體" pitchFamily="65" charset="-120"/>
              </a:rPr>
              <a:t>n</a:t>
            </a:r>
            <a:r>
              <a:rPr lang="en-US" altLang="zh-TW">
                <a:solidFill>
                  <a:srgbClr val="FF0000"/>
                </a:solidFill>
                <a:ea typeface="標楷體" pitchFamily="65" charset="-120"/>
                <a:sym typeface="Symbol" pitchFamily="18" charset="2"/>
              </a:rPr>
              <a:t>1 </a:t>
            </a:r>
            <a:r>
              <a:rPr lang="en-US" altLang="zh-TW">
                <a:solidFill>
                  <a:srgbClr val="FF0000"/>
                </a:solidFill>
                <a:ea typeface="標楷體" pitchFamily="65" charset="-120"/>
              </a:rPr>
              <a:t>= 7</a:t>
            </a:r>
            <a:r>
              <a:rPr lang="en-US" altLang="zh-TW">
                <a:ea typeface="標楷體" pitchFamily="65" charset="-120"/>
              </a:rPr>
              <a:t> </a:t>
            </a:r>
            <a:r>
              <a:rPr lang="zh-TW" altLang="en-US">
                <a:ea typeface="標楷體" pitchFamily="65" charset="-120"/>
              </a:rPr>
              <a:t>個邊加入 </a:t>
            </a:r>
            <a:r>
              <a:rPr lang="en-US" altLang="zh-TW" i="1">
                <a:solidFill>
                  <a:srgbClr val="FF0000"/>
                </a:solidFill>
                <a:latin typeface="Arial" charset="0"/>
                <a:ea typeface="標楷體" pitchFamily="65" charset="-120"/>
              </a:rPr>
              <a:t>A</a:t>
            </a:r>
            <a:r>
              <a:rPr lang="en-US" altLang="zh-TW">
                <a:ea typeface="標楷體" pitchFamily="65" charset="-120"/>
              </a:rPr>
              <a:t> </a:t>
            </a:r>
            <a:r>
              <a:rPr lang="zh-TW" altLang="en-US">
                <a:ea typeface="標楷體" pitchFamily="65" charset="-120"/>
              </a:rPr>
              <a:t>中，所以 演算法會停並得一 </a:t>
            </a:r>
            <a:r>
              <a:rPr lang="en-US" altLang="zh-TW">
                <a:ea typeface="標楷體" pitchFamily="65" charset="-120"/>
              </a:rPr>
              <a:t>MST </a:t>
            </a:r>
            <a:r>
              <a:rPr lang="zh-TW" altLang="en-US">
                <a:ea typeface="標楷體" pitchFamily="65" charset="-120"/>
              </a:rPr>
              <a:t>權重和為 </a:t>
            </a:r>
            <a:r>
              <a:rPr lang="en-US" altLang="zh-TW">
                <a:ea typeface="標楷體" pitchFamily="65" charset="-120"/>
              </a:rPr>
              <a:t>17</a:t>
            </a:r>
            <a:r>
              <a:rPr lang="zh-TW" altLang="en-US">
                <a:ea typeface="標楷體" pitchFamily="65" charset="-120"/>
              </a:rPr>
              <a:t>。 </a:t>
            </a:r>
          </a:p>
        </p:txBody>
      </p:sp>
    </p:spTree>
    <p:extLst>
      <p:ext uri="{BB962C8B-B14F-4D97-AF65-F5344CB8AC3E}">
        <p14:creationId xmlns:p14="http://schemas.microsoft.com/office/powerpoint/2010/main" val="23744139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BB712F4-05C6-4A59-B80E-7CEC09443B96}" type="slidenum">
              <a:rPr lang="en-US" altLang="zh-TW"/>
              <a:pPr/>
              <a:t>2</a:t>
            </a:fld>
            <a:endParaRPr lang="en-US" altLang="zh-TW"/>
          </a:p>
        </p:txBody>
      </p:sp>
      <p:sp>
        <p:nvSpPr>
          <p:cNvPr id="1007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7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88900" indent="-88900">
              <a:buFontTx/>
              <a:buChar char="•"/>
            </a:pPr>
            <a:r>
              <a:rPr lang="zh-TW" altLang="en-US">
                <a:ea typeface="標楷體" pitchFamily="65" charset="-120"/>
              </a:rPr>
              <a:t>相當多實際的問題可以模式成圖形理論問題，而這些圖形理論問題很多又都考慮在有權重的圖形上，例如最短路徑問題與本章要討論的 </a:t>
            </a:r>
            <a:r>
              <a:rPr lang="en-US" altLang="zh-TW">
                <a:ea typeface="標楷體" pitchFamily="65" charset="-120"/>
              </a:rPr>
              <a:t>minimum spanning tree (MST) </a:t>
            </a:r>
            <a:r>
              <a:rPr lang="zh-TW" altLang="en-US">
                <a:ea typeface="標楷體" pitchFamily="65" charset="-120"/>
              </a:rPr>
              <a:t>問題。</a:t>
            </a:r>
          </a:p>
          <a:p>
            <a:pPr marL="88900" indent="-88900">
              <a:buFontTx/>
              <a:buChar char="•"/>
            </a:pPr>
            <a:r>
              <a:rPr lang="zh-TW" altLang="en-US">
                <a:ea typeface="標楷體" pitchFamily="65" charset="-120"/>
              </a:rPr>
              <a:t>在此我們假設給定的圖形在每一個邊上都有一權重，而且這些權重都大於 </a:t>
            </a:r>
            <a:r>
              <a:rPr lang="en-US" altLang="zh-TW">
                <a:ea typeface="標楷體" pitchFamily="65" charset="-120"/>
              </a:rPr>
              <a:t>0</a:t>
            </a:r>
            <a:r>
              <a:rPr lang="zh-TW" altLang="en-US">
                <a:ea typeface="標楷體" pitchFamily="65" charset="-120"/>
              </a:rPr>
              <a:t>。在很多應用問題上，例如電路、交通網路、電腦網路，邊的權重都代表建構此一連線的代價，因此權重都大於 </a:t>
            </a:r>
            <a:r>
              <a:rPr lang="en-US" altLang="zh-TW">
                <a:ea typeface="標楷體" pitchFamily="65" charset="-120"/>
              </a:rPr>
              <a:t>0 </a:t>
            </a:r>
            <a:r>
              <a:rPr lang="zh-TW" altLang="en-US">
                <a:ea typeface="標楷體" pitchFamily="65" charset="-120"/>
              </a:rPr>
              <a:t>的假設應該算合理。當然有時候有些問題會模式成一邊有負權重的圖形問題，這時原假設於正權重而設計出的演算法可能會不適用於此新的狀況，我們在後面會再討論這個問題。</a:t>
            </a:r>
          </a:p>
          <a:p>
            <a:pPr marL="88900" indent="-88900">
              <a:buFontTx/>
              <a:buChar char="•"/>
            </a:pPr>
            <a:r>
              <a:rPr lang="zh-TW" altLang="en-US">
                <a:ea typeface="標楷體" pitchFamily="65" charset="-120"/>
              </a:rPr>
              <a:t>一個邊有權重的無向圖可以用投影片所畫的圖形來表示，小圓圈代表頂點，線段代表邊，邊旁的數字代表其權重。</a:t>
            </a:r>
          </a:p>
        </p:txBody>
      </p:sp>
    </p:spTree>
    <p:extLst>
      <p:ext uri="{BB962C8B-B14F-4D97-AF65-F5344CB8AC3E}">
        <p14:creationId xmlns:p14="http://schemas.microsoft.com/office/powerpoint/2010/main" val="355423789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393C68C-8F2A-46B9-A3B3-C0A19AA19C4E}" type="slidenum">
              <a:rPr lang="en-US" altLang="zh-TW"/>
              <a:pPr/>
              <a:t>20</a:t>
            </a:fld>
            <a:endParaRPr lang="en-US" altLang="zh-TW"/>
          </a:p>
        </p:txBody>
      </p:sp>
      <p:sp>
        <p:nvSpPr>
          <p:cNvPr id="1019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99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8900" indent="-88900">
              <a:buFontTx/>
              <a:buChar char="•"/>
            </a:pPr>
            <a:r>
              <a:rPr lang="zh-TW" altLang="en-US">
                <a:ea typeface="標楷體" pitchFamily="65" charset="-120"/>
              </a:rPr>
              <a:t>之前的 </a:t>
            </a:r>
            <a:r>
              <a:rPr lang="en-US" altLang="zh-TW">
                <a:ea typeface="標楷體" pitchFamily="65" charset="-120"/>
              </a:rPr>
              <a:t>pseudo code 1 </a:t>
            </a:r>
            <a:r>
              <a:rPr lang="zh-TW" altLang="en-US">
                <a:ea typeface="標楷體" pitchFamily="65" charset="-120"/>
              </a:rPr>
              <a:t>主要描述 </a:t>
            </a:r>
            <a:r>
              <a:rPr lang="en-US" altLang="zh-TW">
                <a:ea typeface="標楷體" pitchFamily="65" charset="-120"/>
              </a:rPr>
              <a:t>Prim’s algorithm </a:t>
            </a:r>
            <a:r>
              <a:rPr lang="zh-TW" altLang="en-US">
                <a:ea typeface="標楷體" pitchFamily="65" charset="-120"/>
              </a:rPr>
              <a:t>的運作概念，這裡的</a:t>
            </a:r>
            <a:r>
              <a:rPr lang="en-US" altLang="zh-TW">
                <a:ea typeface="標楷體" pitchFamily="65" charset="-120"/>
              </a:rPr>
              <a:t>pseudo code 2 </a:t>
            </a:r>
            <a:r>
              <a:rPr lang="zh-TW" altLang="en-US">
                <a:ea typeface="標楷體" pitchFamily="65" charset="-120"/>
              </a:rPr>
              <a:t>較偏向實做。</a:t>
            </a:r>
          </a:p>
          <a:p>
            <a:pPr marL="88900" indent="-88900">
              <a:buFontTx/>
              <a:buChar char="•"/>
            </a:pPr>
            <a:r>
              <a:rPr lang="zh-TW" altLang="en-US">
                <a:ea typeface="標楷體" pitchFamily="65" charset="-120"/>
              </a:rPr>
              <a:t>在 </a:t>
            </a:r>
            <a:r>
              <a:rPr lang="en-US" altLang="zh-TW">
                <a:ea typeface="標楷體" pitchFamily="65" charset="-120"/>
              </a:rPr>
              <a:t>pseudo code 1</a:t>
            </a:r>
            <a:r>
              <a:rPr lang="zh-TW" altLang="en-US">
                <a:ea typeface="標楷體" pitchFamily="65" charset="-120"/>
              </a:rPr>
              <a:t>，有一 </a:t>
            </a:r>
            <a:r>
              <a:rPr lang="en-US" altLang="zh-TW">
                <a:ea typeface="標楷體" pitchFamily="65" charset="-120"/>
              </a:rPr>
              <a:t>loop</a:t>
            </a:r>
            <a:r>
              <a:rPr lang="zh-TW" altLang="en-US">
                <a:ea typeface="標楷體" pitchFamily="65" charset="-120"/>
              </a:rPr>
              <a:t>每一次要找 </a:t>
            </a:r>
            <a:r>
              <a:rPr lang="en-US" altLang="zh-TW" i="1">
                <a:solidFill>
                  <a:srgbClr val="FF0000"/>
                </a:solidFill>
              </a:rPr>
              <a:t>V</a:t>
            </a:r>
            <a:r>
              <a:rPr lang="en-US" altLang="zh-TW" b="1" i="1" baseline="-25000">
                <a:solidFill>
                  <a:srgbClr val="FF0000"/>
                </a:solidFill>
              </a:rPr>
              <a:t>T </a:t>
            </a:r>
            <a:r>
              <a:rPr lang="zh-TW" altLang="en-US">
                <a:ea typeface="標楷體" pitchFamily="65" charset="-120"/>
              </a:rPr>
              <a:t>與 </a:t>
            </a:r>
            <a:r>
              <a:rPr lang="en-US" altLang="zh-TW" i="1">
                <a:solidFill>
                  <a:srgbClr val="FF0000"/>
                </a:solidFill>
              </a:rPr>
              <a:t>V</a:t>
            </a:r>
            <a:r>
              <a:rPr lang="en-US" altLang="zh-TW">
                <a:solidFill>
                  <a:srgbClr val="FF0000"/>
                </a:solidFill>
                <a:sym typeface="Symbol" pitchFamily="18" charset="2"/>
              </a:rPr>
              <a:t> </a:t>
            </a:r>
            <a:r>
              <a:rPr lang="en-US" altLang="zh-TW" i="1">
                <a:solidFill>
                  <a:srgbClr val="FF0000"/>
                </a:solidFill>
              </a:rPr>
              <a:t>V</a:t>
            </a:r>
            <a:r>
              <a:rPr lang="en-US" altLang="zh-TW" b="1" i="1" baseline="-25000">
                <a:solidFill>
                  <a:srgbClr val="FF0000"/>
                </a:solidFill>
              </a:rPr>
              <a:t>T </a:t>
            </a:r>
            <a:r>
              <a:rPr lang="zh-TW" altLang="en-US">
                <a:ea typeface="標楷體" pitchFamily="65" charset="-120"/>
              </a:rPr>
              <a:t>間權重最小之邊，而在 </a:t>
            </a:r>
            <a:r>
              <a:rPr lang="en-US" altLang="zh-TW">
                <a:ea typeface="標楷體" pitchFamily="65" charset="-120"/>
              </a:rPr>
              <a:t>pseudo code 2 </a:t>
            </a:r>
            <a:r>
              <a:rPr lang="zh-TW" altLang="en-US">
                <a:ea typeface="標楷體" pitchFamily="65" charset="-120"/>
              </a:rPr>
              <a:t>則利用一 </a:t>
            </a:r>
            <a:r>
              <a:rPr lang="en-US" altLang="zh-TW">
                <a:ea typeface="標楷體" pitchFamily="65" charset="-120"/>
              </a:rPr>
              <a:t>priority queue </a:t>
            </a:r>
            <a:r>
              <a:rPr lang="en-US" altLang="zh-TW" i="1">
                <a:solidFill>
                  <a:srgbClr val="FF0000"/>
                </a:solidFill>
                <a:ea typeface="標楷體" pitchFamily="65" charset="-120"/>
              </a:rPr>
              <a:t>Q </a:t>
            </a:r>
            <a:r>
              <a:rPr lang="zh-TW" altLang="en-US">
                <a:ea typeface="標楷體" pitchFamily="65" charset="-120"/>
              </a:rPr>
              <a:t>來達成這個目標，但要注意 </a:t>
            </a:r>
            <a:r>
              <a:rPr lang="en-US" altLang="zh-TW" i="1">
                <a:solidFill>
                  <a:srgbClr val="FF0000"/>
                </a:solidFill>
                <a:ea typeface="標楷體" pitchFamily="65" charset="-120"/>
              </a:rPr>
              <a:t>Q </a:t>
            </a:r>
            <a:r>
              <a:rPr lang="zh-TW" altLang="en-US">
                <a:ea typeface="標楷體" pitchFamily="65" charset="-120"/>
              </a:rPr>
              <a:t>是建構在頂點上而不是在邊上，並利用一陣列 </a:t>
            </a:r>
            <a:r>
              <a:rPr lang="en-US" altLang="zh-TW">
                <a:solidFill>
                  <a:srgbClr val="FF0000"/>
                </a:solidFill>
                <a:sym typeface="Symbol" pitchFamily="18" charset="2"/>
              </a:rPr>
              <a:t>key</a:t>
            </a:r>
            <a:r>
              <a:rPr lang="en-US" altLang="zh-TW">
                <a:solidFill>
                  <a:srgbClr val="FF0000"/>
                </a:solidFill>
              </a:rPr>
              <a:t>[</a:t>
            </a:r>
            <a:r>
              <a:rPr lang="en-US" altLang="zh-TW" i="1">
                <a:solidFill>
                  <a:srgbClr val="FF0000"/>
                </a:solidFill>
              </a:rPr>
              <a:t>u</a:t>
            </a:r>
            <a:r>
              <a:rPr lang="en-US" altLang="zh-TW">
                <a:solidFill>
                  <a:srgbClr val="FF0000"/>
                </a:solidFill>
              </a:rPr>
              <a:t>] </a:t>
            </a:r>
            <a:r>
              <a:rPr lang="zh-TW" altLang="en-US">
                <a:ea typeface="標楷體" pitchFamily="65" charset="-120"/>
              </a:rPr>
              <a:t>來記錄每一點的</a:t>
            </a:r>
            <a:r>
              <a:rPr lang="en-US" altLang="zh-TW">
                <a:ea typeface="標楷體" pitchFamily="65" charset="-120"/>
              </a:rPr>
              <a:t>priority</a:t>
            </a:r>
            <a:r>
              <a:rPr lang="zh-TW" altLang="en-US">
                <a:ea typeface="標楷體" pitchFamily="65" charset="-120"/>
              </a:rPr>
              <a:t>。將 </a:t>
            </a:r>
            <a:r>
              <a:rPr lang="en-US" altLang="zh-TW" i="1">
                <a:solidFill>
                  <a:srgbClr val="FF0000"/>
                </a:solidFill>
                <a:ea typeface="標楷體" pitchFamily="65" charset="-120"/>
              </a:rPr>
              <a:t>Q </a:t>
            </a:r>
            <a:r>
              <a:rPr lang="zh-TW" altLang="en-US">
                <a:ea typeface="標楷體" pitchFamily="65" charset="-120"/>
              </a:rPr>
              <a:t>建構在邊上其實也可以，只是運算會複雜很多。</a:t>
            </a:r>
          </a:p>
          <a:p>
            <a:pPr marL="88900" indent="-88900">
              <a:buFontTx/>
              <a:buChar char="•"/>
            </a:pPr>
            <a:r>
              <a:rPr lang="zh-TW" altLang="en-US">
                <a:ea typeface="標楷體" pitchFamily="65" charset="-120"/>
              </a:rPr>
              <a:t>在 </a:t>
            </a:r>
            <a:r>
              <a:rPr lang="en-US" altLang="zh-TW">
                <a:ea typeface="標楷體" pitchFamily="65" charset="-120"/>
              </a:rPr>
              <a:t>while loop </a:t>
            </a:r>
            <a:r>
              <a:rPr lang="zh-TW" altLang="en-US">
                <a:ea typeface="標楷體" pitchFamily="65" charset="-120"/>
              </a:rPr>
              <a:t>裡面，每一次從 </a:t>
            </a:r>
            <a:r>
              <a:rPr lang="en-US" altLang="zh-TW" i="1">
                <a:solidFill>
                  <a:srgbClr val="FF0000"/>
                </a:solidFill>
                <a:ea typeface="標楷體" pitchFamily="65" charset="-120"/>
              </a:rPr>
              <a:t>Q</a:t>
            </a:r>
            <a:r>
              <a:rPr lang="en-US" altLang="zh-TW">
                <a:ea typeface="標楷體" pitchFamily="65" charset="-120"/>
              </a:rPr>
              <a:t> </a:t>
            </a:r>
            <a:r>
              <a:rPr lang="zh-TW" altLang="en-US">
                <a:ea typeface="標楷體" pitchFamily="65" charset="-120"/>
              </a:rPr>
              <a:t>裡面拿一點 </a:t>
            </a:r>
            <a:r>
              <a:rPr lang="en-US" altLang="zh-TW" i="1">
                <a:solidFill>
                  <a:srgbClr val="FF0000"/>
                </a:solidFill>
                <a:ea typeface="標楷體" pitchFamily="65" charset="-120"/>
              </a:rPr>
              <a:t>u</a:t>
            </a:r>
            <a:r>
              <a:rPr lang="en-US" altLang="zh-TW">
                <a:ea typeface="標楷體" pitchFamily="65" charset="-120"/>
              </a:rPr>
              <a:t> </a:t>
            </a:r>
            <a:r>
              <a:rPr lang="zh-TW" altLang="en-US">
                <a:ea typeface="標楷體" pitchFamily="65" charset="-120"/>
              </a:rPr>
              <a:t>相當於在 </a:t>
            </a:r>
            <a:r>
              <a:rPr lang="en-US" altLang="zh-TW">
                <a:ea typeface="標楷體" pitchFamily="65" charset="-120"/>
              </a:rPr>
              <a:t>pseudo code 1</a:t>
            </a:r>
            <a:r>
              <a:rPr lang="zh-TW" altLang="en-US">
                <a:ea typeface="標楷體" pitchFamily="65" charset="-120"/>
              </a:rPr>
              <a:t>裡將 </a:t>
            </a:r>
            <a:r>
              <a:rPr lang="en-US" altLang="zh-TW" i="1">
                <a:solidFill>
                  <a:srgbClr val="FF0000"/>
                </a:solidFill>
                <a:ea typeface="標楷體" pitchFamily="65" charset="-120"/>
              </a:rPr>
              <a:t>u </a:t>
            </a:r>
            <a:r>
              <a:rPr lang="zh-TW" altLang="en-US">
                <a:ea typeface="標楷體" pitchFamily="65" charset="-120"/>
              </a:rPr>
              <a:t>加入點集</a:t>
            </a:r>
            <a:r>
              <a:rPr lang="en-US" altLang="zh-TW" i="1">
                <a:solidFill>
                  <a:srgbClr val="FF0000"/>
                </a:solidFill>
              </a:rPr>
              <a:t>V</a:t>
            </a:r>
            <a:r>
              <a:rPr lang="en-US" altLang="zh-TW" b="1" i="1" baseline="-25000">
                <a:solidFill>
                  <a:srgbClr val="FF0000"/>
                </a:solidFill>
              </a:rPr>
              <a:t>T</a:t>
            </a:r>
            <a:r>
              <a:rPr lang="zh-TW" altLang="en-US">
                <a:ea typeface="標楷體" pitchFamily="65" charset="-120"/>
              </a:rPr>
              <a:t>（亦相當於在範例裡，點由藍色變成紫色）。而所找到的 </a:t>
            </a:r>
            <a:r>
              <a:rPr lang="en-US" altLang="zh-TW" i="1">
                <a:solidFill>
                  <a:srgbClr val="FF0000"/>
                </a:solidFill>
              </a:rPr>
              <a:t>V</a:t>
            </a:r>
            <a:r>
              <a:rPr lang="en-US" altLang="zh-TW" b="1" i="1" baseline="-25000">
                <a:solidFill>
                  <a:srgbClr val="FF0000"/>
                </a:solidFill>
              </a:rPr>
              <a:t>T </a:t>
            </a:r>
            <a:r>
              <a:rPr lang="zh-TW" altLang="en-US">
                <a:ea typeface="標楷體" pitchFamily="65" charset="-120"/>
              </a:rPr>
              <a:t>與 </a:t>
            </a:r>
            <a:r>
              <a:rPr lang="en-US" altLang="zh-TW" i="1">
                <a:solidFill>
                  <a:srgbClr val="FF0000"/>
                </a:solidFill>
              </a:rPr>
              <a:t>V</a:t>
            </a:r>
            <a:r>
              <a:rPr lang="en-US" altLang="zh-TW">
                <a:solidFill>
                  <a:srgbClr val="FF0000"/>
                </a:solidFill>
                <a:sym typeface="Symbol" pitchFamily="18" charset="2"/>
              </a:rPr>
              <a:t> </a:t>
            </a:r>
            <a:r>
              <a:rPr lang="en-US" altLang="zh-TW" i="1">
                <a:solidFill>
                  <a:srgbClr val="FF0000"/>
                </a:solidFill>
              </a:rPr>
              <a:t>V</a:t>
            </a:r>
            <a:r>
              <a:rPr lang="en-US" altLang="zh-TW" b="1" i="1" baseline="-25000">
                <a:solidFill>
                  <a:srgbClr val="FF0000"/>
                </a:solidFill>
              </a:rPr>
              <a:t>T </a:t>
            </a:r>
            <a:r>
              <a:rPr lang="zh-TW" altLang="en-US">
                <a:ea typeface="標楷體" pitchFamily="65" charset="-120"/>
              </a:rPr>
              <a:t>間權重最小之邊的兩個端點分別為 </a:t>
            </a:r>
            <a:r>
              <a:rPr lang="en-US" altLang="zh-TW" i="1">
                <a:solidFill>
                  <a:srgbClr val="FF0000"/>
                </a:solidFill>
                <a:ea typeface="標楷體" pitchFamily="65" charset="-120"/>
              </a:rPr>
              <a:t>u </a:t>
            </a:r>
            <a:r>
              <a:rPr lang="zh-TW" altLang="en-US">
                <a:ea typeface="標楷體" pitchFamily="65" charset="-120"/>
              </a:rPr>
              <a:t>與 </a:t>
            </a:r>
            <a:r>
              <a:rPr lang="zh-TW" altLang="en-US">
                <a:solidFill>
                  <a:srgbClr val="FF0000"/>
                </a:solidFill>
                <a:sym typeface="Symbol" pitchFamily="18" charset="2"/>
              </a:rPr>
              <a:t></a:t>
            </a:r>
            <a:r>
              <a:rPr lang="en-US" altLang="zh-TW">
                <a:solidFill>
                  <a:srgbClr val="FF0000"/>
                </a:solidFill>
              </a:rPr>
              <a:t>[</a:t>
            </a:r>
            <a:r>
              <a:rPr lang="en-US" altLang="zh-TW" i="1">
                <a:solidFill>
                  <a:srgbClr val="FF0000"/>
                </a:solidFill>
              </a:rPr>
              <a:t>u</a:t>
            </a:r>
            <a:r>
              <a:rPr lang="en-US" altLang="zh-TW">
                <a:solidFill>
                  <a:srgbClr val="FF0000"/>
                </a:solidFill>
              </a:rPr>
              <a:t>]</a:t>
            </a:r>
            <a:r>
              <a:rPr lang="zh-TW" altLang="en-US">
                <a:ea typeface="標楷體" pitchFamily="65" charset="-120"/>
              </a:rPr>
              <a:t>。</a:t>
            </a:r>
          </a:p>
          <a:p>
            <a:pPr marL="88900" indent="-88900">
              <a:buFontTx/>
              <a:buChar char="•"/>
            </a:pPr>
            <a:r>
              <a:rPr lang="zh-TW" altLang="en-US">
                <a:ea typeface="標楷體" pitchFamily="65" charset="-120"/>
              </a:rPr>
              <a:t>輸出的 </a:t>
            </a:r>
            <a:r>
              <a:rPr lang="en-US" altLang="zh-TW">
                <a:ea typeface="標楷體" pitchFamily="65" charset="-120"/>
              </a:rPr>
              <a:t>MST </a:t>
            </a:r>
            <a:r>
              <a:rPr lang="zh-TW" altLang="en-US">
                <a:ea typeface="標楷體" pitchFamily="65" charset="-120"/>
              </a:rPr>
              <a:t>記錄在陣列 </a:t>
            </a:r>
            <a:r>
              <a:rPr lang="zh-TW" altLang="en-US">
                <a:solidFill>
                  <a:srgbClr val="FF0000"/>
                </a:solidFill>
                <a:sym typeface="Symbol" pitchFamily="18" charset="2"/>
              </a:rPr>
              <a:t></a:t>
            </a:r>
            <a:r>
              <a:rPr lang="en-US" altLang="zh-TW">
                <a:solidFill>
                  <a:srgbClr val="FF0000"/>
                </a:solidFill>
              </a:rPr>
              <a:t>[</a:t>
            </a:r>
            <a:r>
              <a:rPr lang="en-US" altLang="zh-TW" i="1">
                <a:solidFill>
                  <a:srgbClr val="FF0000"/>
                </a:solidFill>
              </a:rPr>
              <a:t> </a:t>
            </a:r>
            <a:r>
              <a:rPr lang="en-US" altLang="zh-TW">
                <a:solidFill>
                  <a:srgbClr val="FF0000"/>
                </a:solidFill>
              </a:rPr>
              <a:t>] </a:t>
            </a:r>
            <a:r>
              <a:rPr lang="zh-TW" altLang="en-US">
                <a:ea typeface="標楷體" pitchFamily="65" charset="-120"/>
              </a:rPr>
              <a:t>裡，此樹可看成是一 </a:t>
            </a:r>
            <a:r>
              <a:rPr lang="en-US" altLang="zh-TW">
                <a:ea typeface="標楷體" pitchFamily="65" charset="-120"/>
              </a:rPr>
              <a:t>rooted tree</a:t>
            </a:r>
            <a:r>
              <a:rPr lang="zh-TW" altLang="en-US">
                <a:ea typeface="標楷體" pitchFamily="65" charset="-120"/>
              </a:rPr>
              <a:t>，以 </a:t>
            </a:r>
            <a:r>
              <a:rPr lang="en-US" altLang="zh-TW" i="1">
                <a:solidFill>
                  <a:srgbClr val="FF0000"/>
                </a:solidFill>
              </a:rPr>
              <a:t>v</a:t>
            </a:r>
            <a:r>
              <a:rPr lang="en-US" altLang="zh-TW" b="1" baseline="-25000">
                <a:solidFill>
                  <a:srgbClr val="FF0000"/>
                </a:solidFill>
              </a:rPr>
              <a:t>0</a:t>
            </a:r>
            <a:r>
              <a:rPr lang="en-US" altLang="zh-TW" b="1" i="1" baseline="-25000">
                <a:solidFill>
                  <a:srgbClr val="FF0000"/>
                </a:solidFill>
              </a:rPr>
              <a:t> </a:t>
            </a:r>
            <a:r>
              <a:rPr lang="zh-TW" altLang="en-US">
                <a:ea typeface="標楷體" pitchFamily="65" charset="-120"/>
              </a:rPr>
              <a:t>為根，每一點 </a:t>
            </a:r>
            <a:r>
              <a:rPr lang="en-US" altLang="zh-TW" i="1">
                <a:solidFill>
                  <a:srgbClr val="FF0000"/>
                </a:solidFill>
                <a:ea typeface="標楷體" pitchFamily="65" charset="-120"/>
              </a:rPr>
              <a:t>u </a:t>
            </a:r>
            <a:r>
              <a:rPr lang="zh-TW" altLang="en-US">
                <a:ea typeface="標楷體" pitchFamily="65" charset="-120"/>
              </a:rPr>
              <a:t>的 </a:t>
            </a:r>
            <a:r>
              <a:rPr lang="zh-TW" altLang="en-US">
                <a:solidFill>
                  <a:srgbClr val="FF0000"/>
                </a:solidFill>
                <a:sym typeface="Symbol" pitchFamily="18" charset="2"/>
              </a:rPr>
              <a:t></a:t>
            </a:r>
            <a:r>
              <a:rPr lang="en-US" altLang="zh-TW">
                <a:solidFill>
                  <a:srgbClr val="FF0000"/>
                </a:solidFill>
              </a:rPr>
              <a:t>[</a:t>
            </a:r>
            <a:r>
              <a:rPr lang="en-US" altLang="zh-TW" i="1">
                <a:solidFill>
                  <a:srgbClr val="FF0000"/>
                </a:solidFill>
              </a:rPr>
              <a:t>u</a:t>
            </a:r>
            <a:r>
              <a:rPr lang="en-US" altLang="zh-TW">
                <a:solidFill>
                  <a:srgbClr val="FF0000"/>
                </a:solidFill>
              </a:rPr>
              <a:t>] </a:t>
            </a:r>
            <a:r>
              <a:rPr lang="zh-TW" altLang="en-US">
                <a:ea typeface="標楷體" pitchFamily="65" charset="-120"/>
              </a:rPr>
              <a:t>紀錄 </a:t>
            </a:r>
            <a:r>
              <a:rPr lang="en-US" altLang="zh-TW" i="1">
                <a:solidFill>
                  <a:srgbClr val="FF0000"/>
                </a:solidFill>
                <a:ea typeface="標楷體" pitchFamily="65" charset="-120"/>
              </a:rPr>
              <a:t>u </a:t>
            </a:r>
            <a:r>
              <a:rPr lang="zh-TW" altLang="en-US">
                <a:ea typeface="標楷體" pitchFamily="65" charset="-120"/>
              </a:rPr>
              <a:t>在此 </a:t>
            </a:r>
            <a:r>
              <a:rPr lang="en-US" altLang="zh-TW">
                <a:ea typeface="標楷體" pitchFamily="65" charset="-120"/>
              </a:rPr>
              <a:t>rooted tree </a:t>
            </a:r>
            <a:r>
              <a:rPr lang="zh-TW" altLang="en-US">
                <a:ea typeface="標楷體" pitchFamily="65" charset="-120"/>
              </a:rPr>
              <a:t>的父節點。</a:t>
            </a:r>
          </a:p>
          <a:p>
            <a:pPr marL="88900" indent="-88900">
              <a:buFontTx/>
              <a:buChar char="•"/>
            </a:pPr>
            <a:r>
              <a:rPr lang="zh-TW" altLang="en-US">
                <a:ea typeface="標楷體" pitchFamily="65" charset="-120"/>
              </a:rPr>
              <a:t>一個點 </a:t>
            </a:r>
            <a:r>
              <a:rPr lang="en-US" altLang="zh-TW" i="1">
                <a:solidFill>
                  <a:srgbClr val="FF0000"/>
                </a:solidFill>
                <a:ea typeface="標楷體" pitchFamily="65" charset="-120"/>
              </a:rPr>
              <a:t>u </a:t>
            </a:r>
            <a:r>
              <a:rPr lang="zh-TW" altLang="en-US">
                <a:ea typeface="標楷體" pitchFamily="65" charset="-120"/>
              </a:rPr>
              <a:t>的 </a:t>
            </a:r>
            <a:r>
              <a:rPr lang="en-US" altLang="zh-TW">
                <a:solidFill>
                  <a:srgbClr val="FF0000"/>
                </a:solidFill>
                <a:sym typeface="Symbol" pitchFamily="18" charset="2"/>
              </a:rPr>
              <a:t>key</a:t>
            </a:r>
            <a:r>
              <a:rPr lang="en-US" altLang="zh-TW">
                <a:solidFill>
                  <a:srgbClr val="FF0000"/>
                </a:solidFill>
              </a:rPr>
              <a:t>[</a:t>
            </a:r>
            <a:r>
              <a:rPr lang="en-US" altLang="zh-TW" i="1">
                <a:solidFill>
                  <a:srgbClr val="FF0000"/>
                </a:solidFill>
              </a:rPr>
              <a:t>u</a:t>
            </a:r>
            <a:r>
              <a:rPr lang="en-US" altLang="zh-TW">
                <a:solidFill>
                  <a:srgbClr val="FF0000"/>
                </a:solidFill>
              </a:rPr>
              <a:t>] </a:t>
            </a:r>
            <a:r>
              <a:rPr lang="zh-TW" altLang="en-US">
                <a:ea typeface="標楷體" pitchFamily="65" charset="-120"/>
              </a:rPr>
              <a:t>值在點還沒從 </a:t>
            </a:r>
            <a:r>
              <a:rPr lang="en-US" altLang="zh-TW" i="1">
                <a:solidFill>
                  <a:srgbClr val="FF0000"/>
                </a:solidFill>
                <a:ea typeface="標楷體" pitchFamily="65" charset="-120"/>
              </a:rPr>
              <a:t>Q </a:t>
            </a:r>
            <a:r>
              <a:rPr lang="zh-TW" altLang="en-US">
                <a:ea typeface="標楷體" pitchFamily="65" charset="-120"/>
              </a:rPr>
              <a:t>拿出前可能會改變，因此呼叫副程式 </a:t>
            </a:r>
            <a:r>
              <a:rPr lang="en-US" altLang="zh-TW">
                <a:solidFill>
                  <a:srgbClr val="2B21FD"/>
                </a:solidFill>
              </a:rPr>
              <a:t>Change-Priority( ) </a:t>
            </a:r>
            <a:r>
              <a:rPr lang="zh-TW" altLang="en-US">
                <a:ea typeface="標楷體" pitchFamily="65" charset="-120"/>
              </a:rPr>
              <a:t>是需要的。</a:t>
            </a:r>
          </a:p>
        </p:txBody>
      </p:sp>
    </p:spTree>
    <p:extLst>
      <p:ext uri="{BB962C8B-B14F-4D97-AF65-F5344CB8AC3E}">
        <p14:creationId xmlns:p14="http://schemas.microsoft.com/office/powerpoint/2010/main" val="140837528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FC6590-23EC-4AF4-95AD-A8586D841DA0}" type="slidenum">
              <a:rPr lang="en-US" altLang="zh-TW"/>
              <a:pPr/>
              <a:t>21</a:t>
            </a:fld>
            <a:endParaRPr lang="en-US" altLang="zh-TW"/>
          </a:p>
        </p:txBody>
      </p:sp>
      <p:sp>
        <p:nvSpPr>
          <p:cNvPr id="1026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60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8900" indent="-88900">
              <a:buFontTx/>
              <a:buChar char="•"/>
            </a:pPr>
            <a:r>
              <a:rPr lang="en-US" altLang="zh-TW">
                <a:ea typeface="標楷體" pitchFamily="65" charset="-120"/>
              </a:rPr>
              <a:t>Kruskal’s algorithm </a:t>
            </a:r>
            <a:r>
              <a:rPr lang="zh-TW" altLang="en-US">
                <a:ea typeface="標楷體" pitchFamily="65" charset="-120"/>
              </a:rPr>
              <a:t>的瓶頸在對邊的權重做排序。</a:t>
            </a:r>
          </a:p>
          <a:p>
            <a:pPr marL="88900" indent="-88900">
              <a:buFontTx/>
              <a:buChar char="•"/>
            </a:pPr>
            <a:r>
              <a:rPr lang="en-US" altLang="zh-TW">
                <a:ea typeface="標楷體" pitchFamily="65" charset="-120"/>
              </a:rPr>
              <a:t>Prim’s algorithm </a:t>
            </a:r>
            <a:r>
              <a:rPr lang="zh-TW" altLang="en-US">
                <a:ea typeface="標楷體" pitchFamily="65" charset="-120"/>
              </a:rPr>
              <a:t>相當於在給定的圖形上做一種圖形搜尋，可稱為 </a:t>
            </a:r>
            <a:r>
              <a:rPr lang="en-US" altLang="zh-TW">
                <a:ea typeface="標楷體" pitchFamily="65" charset="-120"/>
              </a:rPr>
              <a:t>priority first search</a:t>
            </a:r>
            <a:r>
              <a:rPr lang="zh-TW" altLang="en-US">
                <a:ea typeface="標楷體" pitchFamily="65" charset="-120"/>
              </a:rPr>
              <a:t>，因為演算法根據頂點的 </a:t>
            </a:r>
            <a:r>
              <a:rPr lang="en-US" altLang="zh-TW">
                <a:ea typeface="標楷體" pitchFamily="65" charset="-120"/>
              </a:rPr>
              <a:t>key </a:t>
            </a:r>
            <a:r>
              <a:rPr lang="zh-TW" altLang="en-US">
                <a:ea typeface="標楷體" pitchFamily="65" charset="-120"/>
              </a:rPr>
              <a:t>值的大小做搜尋，並且每一點與邊，頂多被探測兩次。因此時間複雜度與所用圖形表示的資料結構有很大的關係。照圖形演算法的習慣，當邊相當密集時，可以使用 </a:t>
            </a:r>
            <a:r>
              <a:rPr lang="en-US" altLang="zh-TW">
                <a:ea typeface="標楷體" pitchFamily="65" charset="-120"/>
              </a:rPr>
              <a:t>adjacency matrix </a:t>
            </a:r>
            <a:r>
              <a:rPr lang="zh-TW" altLang="en-US">
                <a:ea typeface="標楷體" pitchFamily="65" charset="-120"/>
              </a:rPr>
              <a:t>來表示一個圖，當邊較稀疏時一般建議用 </a:t>
            </a:r>
            <a:r>
              <a:rPr lang="en-US" altLang="zh-TW">
                <a:ea typeface="標楷體" pitchFamily="65" charset="-120"/>
              </a:rPr>
              <a:t>adjacency lists </a:t>
            </a:r>
            <a:r>
              <a:rPr lang="zh-TW" altLang="en-US">
                <a:ea typeface="標楷體" pitchFamily="65" charset="-120"/>
              </a:rPr>
              <a:t>來表示。但時間複雜度還與用哪一種實體資料結構來實做 </a:t>
            </a:r>
            <a:r>
              <a:rPr lang="en-US" altLang="zh-TW">
                <a:ea typeface="標楷體" pitchFamily="65" charset="-120"/>
              </a:rPr>
              <a:t>priority queue </a:t>
            </a:r>
            <a:r>
              <a:rPr lang="zh-TW" altLang="en-US">
                <a:ea typeface="標楷體" pitchFamily="65" charset="-120"/>
              </a:rPr>
              <a:t>有關，根據 </a:t>
            </a:r>
            <a:r>
              <a:rPr lang="en-US" altLang="zh-TW">
                <a:ea typeface="標楷體" pitchFamily="65" charset="-120"/>
              </a:rPr>
              <a:t>pseudo code 2</a:t>
            </a:r>
            <a:r>
              <a:rPr lang="zh-TW" altLang="en-US">
                <a:ea typeface="標楷體" pitchFamily="65" charset="-120"/>
              </a:rPr>
              <a:t>，演算法總共需呼叫 </a:t>
            </a:r>
            <a:r>
              <a:rPr lang="en-US" altLang="zh-TW" b="1" i="1">
                <a:solidFill>
                  <a:srgbClr val="FF0000"/>
                </a:solidFill>
                <a:ea typeface="標楷體" pitchFamily="65" charset="-120"/>
              </a:rPr>
              <a:t>O</a:t>
            </a:r>
            <a:r>
              <a:rPr lang="en-US" altLang="zh-TW">
                <a:solidFill>
                  <a:srgbClr val="FF0000"/>
                </a:solidFill>
                <a:ea typeface="標楷體" pitchFamily="65" charset="-120"/>
              </a:rPr>
              <a:t>(</a:t>
            </a:r>
            <a:r>
              <a:rPr lang="en-US" altLang="zh-TW" b="1" i="1">
                <a:solidFill>
                  <a:srgbClr val="FF0000"/>
                </a:solidFill>
                <a:ea typeface="標楷體" pitchFamily="65" charset="-120"/>
              </a:rPr>
              <a:t>n</a:t>
            </a:r>
            <a:r>
              <a:rPr lang="en-US" altLang="zh-TW">
                <a:solidFill>
                  <a:srgbClr val="FF0000"/>
                </a:solidFill>
                <a:ea typeface="標楷體" pitchFamily="65" charset="-120"/>
              </a:rPr>
              <a:t>)</a:t>
            </a:r>
            <a:r>
              <a:rPr lang="en-US" altLang="zh-TW">
                <a:ea typeface="標楷體" pitchFamily="65" charset="-120"/>
              </a:rPr>
              <a:t> </a:t>
            </a:r>
            <a:r>
              <a:rPr lang="zh-TW" altLang="en-US">
                <a:ea typeface="標楷體" pitchFamily="65" charset="-120"/>
              </a:rPr>
              <a:t>次 </a:t>
            </a:r>
            <a:r>
              <a:rPr lang="en-US" altLang="zh-TW">
                <a:solidFill>
                  <a:srgbClr val="2B21FD"/>
                </a:solidFill>
              </a:rPr>
              <a:t>Extract-Min( )</a:t>
            </a:r>
            <a:r>
              <a:rPr lang="zh-TW" altLang="en-US">
                <a:ea typeface="標楷體" pitchFamily="65" charset="-120"/>
              </a:rPr>
              <a:t>， </a:t>
            </a:r>
            <a:r>
              <a:rPr lang="en-US" altLang="zh-TW" b="1" i="1">
                <a:solidFill>
                  <a:srgbClr val="FF0000"/>
                </a:solidFill>
                <a:ea typeface="標楷體" pitchFamily="65" charset="-120"/>
              </a:rPr>
              <a:t>O</a:t>
            </a:r>
            <a:r>
              <a:rPr lang="en-US" altLang="zh-TW">
                <a:solidFill>
                  <a:srgbClr val="FF0000"/>
                </a:solidFill>
                <a:ea typeface="標楷體" pitchFamily="65" charset="-120"/>
              </a:rPr>
              <a:t>(</a:t>
            </a:r>
            <a:r>
              <a:rPr lang="en-US" altLang="zh-TW" b="1" i="1">
                <a:solidFill>
                  <a:srgbClr val="FF0000"/>
                </a:solidFill>
                <a:ea typeface="標楷體" pitchFamily="65" charset="-120"/>
              </a:rPr>
              <a:t>m</a:t>
            </a:r>
            <a:r>
              <a:rPr lang="en-US" altLang="zh-TW">
                <a:solidFill>
                  <a:srgbClr val="FF0000"/>
                </a:solidFill>
                <a:ea typeface="標楷體" pitchFamily="65" charset="-120"/>
              </a:rPr>
              <a:t>)</a:t>
            </a:r>
            <a:r>
              <a:rPr lang="zh-TW" altLang="en-US">
                <a:ea typeface="標楷體" pitchFamily="65" charset="-120"/>
              </a:rPr>
              <a:t>次 </a:t>
            </a:r>
            <a:r>
              <a:rPr lang="en-US" altLang="zh-TW">
                <a:solidFill>
                  <a:srgbClr val="2B21FD"/>
                </a:solidFill>
              </a:rPr>
              <a:t>Change-Priority( )</a:t>
            </a:r>
            <a:r>
              <a:rPr lang="zh-TW" altLang="en-US">
                <a:ea typeface="標楷體" pitchFamily="65" charset="-120"/>
              </a:rPr>
              <a:t>。而使用不同實做 </a:t>
            </a:r>
            <a:r>
              <a:rPr lang="en-US" altLang="zh-TW">
                <a:ea typeface="標楷體" pitchFamily="65" charset="-120"/>
              </a:rPr>
              <a:t>priority queue </a:t>
            </a:r>
            <a:r>
              <a:rPr lang="zh-TW" altLang="en-US">
                <a:ea typeface="標楷體" pitchFamily="65" charset="-120"/>
              </a:rPr>
              <a:t>的方式，每一個運算的平均執行時間複雜度不太一樣，總結如下：</a:t>
            </a:r>
            <a:br>
              <a:rPr lang="zh-TW" altLang="en-US">
                <a:ea typeface="標楷體" pitchFamily="65" charset="-120"/>
              </a:rPr>
            </a:br>
            <a:r>
              <a:rPr lang="zh-TW" altLang="en-US">
                <a:ea typeface="標楷體" pitchFamily="65" charset="-120"/>
              </a:rPr>
              <a:t>使用資料結構	</a:t>
            </a:r>
            <a:r>
              <a:rPr lang="en-US" altLang="zh-TW">
                <a:solidFill>
                  <a:srgbClr val="2B21FD"/>
                </a:solidFill>
              </a:rPr>
              <a:t>Extract-Min( )</a:t>
            </a:r>
            <a:r>
              <a:rPr lang="en-US" altLang="zh-TW">
                <a:ea typeface="標楷體" pitchFamily="65" charset="-120"/>
              </a:rPr>
              <a:t> 	 </a:t>
            </a:r>
            <a:r>
              <a:rPr lang="en-US" altLang="zh-TW">
                <a:solidFill>
                  <a:srgbClr val="2B21FD"/>
                </a:solidFill>
              </a:rPr>
              <a:t>Change-Priority( )</a:t>
            </a:r>
            <a:br>
              <a:rPr lang="en-US" altLang="zh-TW">
                <a:solidFill>
                  <a:srgbClr val="2B21FD"/>
                </a:solidFill>
              </a:rPr>
            </a:br>
            <a:r>
              <a:rPr lang="en-US" altLang="zh-TW">
                <a:solidFill>
                  <a:srgbClr val="2B21FD"/>
                </a:solidFill>
              </a:rPr>
              <a:t> </a:t>
            </a:r>
            <a:r>
              <a:rPr lang="en-US" altLang="zh-TW"/>
              <a:t>binary heap</a:t>
            </a:r>
            <a:r>
              <a:rPr lang="en-US" altLang="zh-TW">
                <a:solidFill>
                  <a:srgbClr val="2B21FD"/>
                </a:solidFill>
              </a:rPr>
              <a:t>	       </a:t>
            </a:r>
            <a:r>
              <a:rPr lang="en-US" altLang="zh-TW" b="1" i="1">
                <a:solidFill>
                  <a:srgbClr val="FF0000"/>
                </a:solidFill>
                <a:ea typeface="標楷體" pitchFamily="65" charset="-120"/>
              </a:rPr>
              <a:t>O</a:t>
            </a:r>
            <a:r>
              <a:rPr lang="en-US" altLang="zh-TW">
                <a:solidFill>
                  <a:srgbClr val="FF0000"/>
                </a:solidFill>
                <a:ea typeface="標楷體" pitchFamily="65" charset="-120"/>
              </a:rPr>
              <a:t>(</a:t>
            </a:r>
            <a:r>
              <a:rPr lang="en-US" altLang="zh-TW" b="1">
                <a:solidFill>
                  <a:srgbClr val="FF0000"/>
                </a:solidFill>
                <a:ea typeface="標楷體" pitchFamily="65" charset="-120"/>
              </a:rPr>
              <a:t>log</a:t>
            </a:r>
            <a:r>
              <a:rPr lang="en-US" altLang="zh-TW">
                <a:solidFill>
                  <a:srgbClr val="FF0000"/>
                </a:solidFill>
                <a:ea typeface="標楷體" pitchFamily="65" charset="-120"/>
              </a:rPr>
              <a:t> </a:t>
            </a:r>
            <a:r>
              <a:rPr lang="en-US" altLang="zh-TW" b="1" i="1">
                <a:solidFill>
                  <a:srgbClr val="FF0000"/>
                </a:solidFill>
                <a:ea typeface="標楷體" pitchFamily="65" charset="-120"/>
              </a:rPr>
              <a:t>n</a:t>
            </a:r>
            <a:r>
              <a:rPr lang="en-US" altLang="zh-TW">
                <a:solidFill>
                  <a:srgbClr val="FF0000"/>
                </a:solidFill>
                <a:ea typeface="標楷體" pitchFamily="65" charset="-120"/>
              </a:rPr>
              <a:t>)	       </a:t>
            </a:r>
            <a:r>
              <a:rPr lang="en-US" altLang="zh-TW" b="1" i="1">
                <a:solidFill>
                  <a:srgbClr val="FF0000"/>
                </a:solidFill>
                <a:ea typeface="標楷體" pitchFamily="65" charset="-120"/>
              </a:rPr>
              <a:t>O</a:t>
            </a:r>
            <a:r>
              <a:rPr lang="en-US" altLang="zh-TW">
                <a:solidFill>
                  <a:srgbClr val="FF0000"/>
                </a:solidFill>
                <a:ea typeface="標楷體" pitchFamily="65" charset="-120"/>
              </a:rPr>
              <a:t>(</a:t>
            </a:r>
            <a:r>
              <a:rPr lang="en-US" altLang="zh-TW" b="1">
                <a:solidFill>
                  <a:srgbClr val="FF0000"/>
                </a:solidFill>
                <a:ea typeface="標楷體" pitchFamily="65" charset="-120"/>
              </a:rPr>
              <a:t>log</a:t>
            </a:r>
            <a:r>
              <a:rPr lang="en-US" altLang="zh-TW">
                <a:solidFill>
                  <a:srgbClr val="FF0000"/>
                </a:solidFill>
                <a:ea typeface="標楷體" pitchFamily="65" charset="-120"/>
              </a:rPr>
              <a:t> </a:t>
            </a:r>
            <a:r>
              <a:rPr lang="en-US" altLang="zh-TW" b="1" i="1">
                <a:solidFill>
                  <a:srgbClr val="FF0000"/>
                </a:solidFill>
                <a:ea typeface="標楷體" pitchFamily="65" charset="-120"/>
              </a:rPr>
              <a:t>n</a:t>
            </a:r>
            <a:r>
              <a:rPr lang="en-US" altLang="zh-TW">
                <a:solidFill>
                  <a:srgbClr val="FF0000"/>
                </a:solidFill>
                <a:ea typeface="標楷體" pitchFamily="65" charset="-120"/>
              </a:rPr>
              <a:t>)</a:t>
            </a:r>
            <a:r>
              <a:rPr lang="en-US" altLang="zh-TW">
                <a:ea typeface="標楷體" pitchFamily="65" charset="-120"/>
              </a:rPr>
              <a:t> </a:t>
            </a:r>
            <a:r>
              <a:rPr lang="en-US" altLang="zh-TW">
                <a:solidFill>
                  <a:srgbClr val="2B21FD"/>
                </a:solidFill>
              </a:rPr>
              <a:t/>
            </a:r>
            <a:br>
              <a:rPr lang="en-US" altLang="zh-TW">
                <a:solidFill>
                  <a:srgbClr val="2B21FD"/>
                </a:solidFill>
              </a:rPr>
            </a:br>
            <a:r>
              <a:rPr lang="en-US" altLang="zh-TW">
                <a:solidFill>
                  <a:srgbClr val="2B21FD"/>
                </a:solidFill>
              </a:rPr>
              <a:t> </a:t>
            </a:r>
            <a:r>
              <a:rPr lang="en-US" altLang="zh-TW"/>
              <a:t>unsorted list</a:t>
            </a:r>
            <a:r>
              <a:rPr lang="en-US" altLang="zh-TW">
                <a:solidFill>
                  <a:srgbClr val="2B21FD"/>
                </a:solidFill>
              </a:rPr>
              <a:t>	         </a:t>
            </a:r>
            <a:r>
              <a:rPr lang="en-US" altLang="zh-TW" b="1" i="1">
                <a:solidFill>
                  <a:srgbClr val="FF0000"/>
                </a:solidFill>
                <a:ea typeface="標楷體" pitchFamily="65" charset="-120"/>
              </a:rPr>
              <a:t>O</a:t>
            </a:r>
            <a:r>
              <a:rPr lang="en-US" altLang="zh-TW">
                <a:solidFill>
                  <a:srgbClr val="FF0000"/>
                </a:solidFill>
                <a:ea typeface="標楷體" pitchFamily="65" charset="-120"/>
              </a:rPr>
              <a:t>(</a:t>
            </a:r>
            <a:r>
              <a:rPr lang="en-US" altLang="zh-TW" b="1" i="1">
                <a:solidFill>
                  <a:srgbClr val="FF0000"/>
                </a:solidFill>
                <a:ea typeface="標楷體" pitchFamily="65" charset="-120"/>
              </a:rPr>
              <a:t>n</a:t>
            </a:r>
            <a:r>
              <a:rPr lang="en-US" altLang="zh-TW">
                <a:solidFill>
                  <a:srgbClr val="FF0000"/>
                </a:solidFill>
                <a:ea typeface="標楷體" pitchFamily="65" charset="-120"/>
              </a:rPr>
              <a:t>)		          </a:t>
            </a:r>
            <a:r>
              <a:rPr lang="en-US" altLang="zh-TW" b="1" i="1">
                <a:solidFill>
                  <a:srgbClr val="FF0000"/>
                </a:solidFill>
                <a:ea typeface="標楷體" pitchFamily="65" charset="-120"/>
              </a:rPr>
              <a:t>O</a:t>
            </a:r>
            <a:r>
              <a:rPr lang="en-US" altLang="zh-TW">
                <a:solidFill>
                  <a:srgbClr val="FF0000"/>
                </a:solidFill>
                <a:ea typeface="標楷體" pitchFamily="65" charset="-120"/>
              </a:rPr>
              <a:t>(1)</a:t>
            </a:r>
            <a:r>
              <a:rPr lang="en-US" altLang="zh-TW">
                <a:ea typeface="標楷體" pitchFamily="65" charset="-120"/>
              </a:rPr>
              <a:t> </a:t>
            </a:r>
            <a:r>
              <a:rPr lang="en-US" altLang="zh-TW">
                <a:solidFill>
                  <a:srgbClr val="2B21FD"/>
                </a:solidFill>
              </a:rPr>
              <a:t/>
            </a:r>
            <a:br>
              <a:rPr lang="en-US" altLang="zh-TW">
                <a:solidFill>
                  <a:srgbClr val="2B21FD"/>
                </a:solidFill>
              </a:rPr>
            </a:br>
            <a:r>
              <a:rPr lang="en-US" altLang="zh-TW">
                <a:solidFill>
                  <a:srgbClr val="2B21FD"/>
                </a:solidFill>
              </a:rPr>
              <a:t> </a:t>
            </a:r>
            <a:r>
              <a:rPr lang="en-US" altLang="zh-TW"/>
              <a:t>Fibonacci heap</a:t>
            </a:r>
            <a:r>
              <a:rPr lang="en-US" altLang="zh-TW">
                <a:solidFill>
                  <a:srgbClr val="2B21FD"/>
                </a:solidFill>
              </a:rPr>
              <a:t>	       </a:t>
            </a:r>
            <a:r>
              <a:rPr lang="en-US" altLang="zh-TW" b="1" i="1">
                <a:solidFill>
                  <a:srgbClr val="FF0000"/>
                </a:solidFill>
                <a:ea typeface="標楷體" pitchFamily="65" charset="-120"/>
              </a:rPr>
              <a:t>O</a:t>
            </a:r>
            <a:r>
              <a:rPr lang="en-US" altLang="zh-TW">
                <a:solidFill>
                  <a:srgbClr val="FF0000"/>
                </a:solidFill>
                <a:ea typeface="標楷體" pitchFamily="65" charset="-120"/>
              </a:rPr>
              <a:t>(</a:t>
            </a:r>
            <a:r>
              <a:rPr lang="en-US" altLang="zh-TW" b="1">
                <a:solidFill>
                  <a:srgbClr val="FF0000"/>
                </a:solidFill>
                <a:ea typeface="標楷體" pitchFamily="65" charset="-120"/>
              </a:rPr>
              <a:t>log</a:t>
            </a:r>
            <a:r>
              <a:rPr lang="en-US" altLang="zh-TW">
                <a:solidFill>
                  <a:srgbClr val="FF0000"/>
                </a:solidFill>
                <a:ea typeface="標楷體" pitchFamily="65" charset="-120"/>
              </a:rPr>
              <a:t> </a:t>
            </a:r>
            <a:r>
              <a:rPr lang="en-US" altLang="zh-TW" b="1" i="1">
                <a:solidFill>
                  <a:srgbClr val="FF0000"/>
                </a:solidFill>
                <a:ea typeface="標楷體" pitchFamily="65" charset="-120"/>
              </a:rPr>
              <a:t>n</a:t>
            </a:r>
            <a:r>
              <a:rPr lang="en-US" altLang="zh-TW">
                <a:solidFill>
                  <a:srgbClr val="FF0000"/>
                </a:solidFill>
                <a:ea typeface="標楷體" pitchFamily="65" charset="-120"/>
              </a:rPr>
              <a:t>)	          </a:t>
            </a:r>
            <a:r>
              <a:rPr lang="en-US" altLang="zh-TW" b="1" i="1">
                <a:solidFill>
                  <a:srgbClr val="FF0000"/>
                </a:solidFill>
                <a:ea typeface="標楷體" pitchFamily="65" charset="-120"/>
              </a:rPr>
              <a:t>O</a:t>
            </a:r>
            <a:r>
              <a:rPr lang="en-US" altLang="zh-TW">
                <a:solidFill>
                  <a:srgbClr val="FF0000"/>
                </a:solidFill>
                <a:ea typeface="標楷體" pitchFamily="65" charset="-120"/>
              </a:rPr>
              <a:t>(1)</a:t>
            </a:r>
            <a:r>
              <a:rPr lang="en-US" altLang="zh-TW">
                <a:ea typeface="標楷體" pitchFamily="65" charset="-120"/>
              </a:rPr>
              <a:t> </a:t>
            </a:r>
            <a:endParaRPr lang="en-US" altLang="zh-TW"/>
          </a:p>
          <a:p>
            <a:pPr marL="88900" indent="-88900">
              <a:buFontTx/>
              <a:buChar char="•"/>
            </a:pPr>
            <a:r>
              <a:rPr lang="zh-TW" altLang="en-US">
                <a:ea typeface="標楷體" pitchFamily="65" charset="-120"/>
              </a:rPr>
              <a:t>因此，當使用 </a:t>
            </a:r>
            <a:r>
              <a:rPr lang="en-US" altLang="zh-TW">
                <a:ea typeface="標楷體" pitchFamily="65" charset="-120"/>
              </a:rPr>
              <a:t>adjacency matrix</a:t>
            </a:r>
            <a:r>
              <a:rPr lang="zh-TW" altLang="en-US">
                <a:ea typeface="標楷體" pitchFamily="65" charset="-120"/>
              </a:rPr>
              <a:t>表示圖形時，</a:t>
            </a:r>
            <a:r>
              <a:rPr lang="en-US" altLang="zh-TW" b="1" i="1">
                <a:solidFill>
                  <a:srgbClr val="FF0000"/>
                </a:solidFill>
                <a:ea typeface="標楷體" pitchFamily="65" charset="-120"/>
              </a:rPr>
              <a:t>O</a:t>
            </a:r>
            <a:r>
              <a:rPr lang="en-US" altLang="zh-TW">
                <a:solidFill>
                  <a:srgbClr val="FF0000"/>
                </a:solidFill>
                <a:ea typeface="標楷體" pitchFamily="65" charset="-120"/>
              </a:rPr>
              <a:t>(</a:t>
            </a:r>
            <a:r>
              <a:rPr lang="en-US" altLang="zh-TW" b="1" i="1">
                <a:solidFill>
                  <a:srgbClr val="FF0000"/>
                </a:solidFill>
                <a:ea typeface="標楷體" pitchFamily="65" charset="-120"/>
              </a:rPr>
              <a:t>n</a:t>
            </a:r>
            <a:r>
              <a:rPr lang="en-US" altLang="zh-TW" b="1" baseline="30000">
                <a:solidFill>
                  <a:srgbClr val="FF0000"/>
                </a:solidFill>
                <a:ea typeface="標楷體" pitchFamily="65" charset="-120"/>
              </a:rPr>
              <a:t>2</a:t>
            </a:r>
            <a:r>
              <a:rPr lang="en-US" altLang="zh-TW">
                <a:solidFill>
                  <a:srgbClr val="FF0000"/>
                </a:solidFill>
                <a:ea typeface="標楷體" pitchFamily="65" charset="-120"/>
              </a:rPr>
              <a:t>) </a:t>
            </a:r>
            <a:r>
              <a:rPr lang="zh-TW" altLang="en-US">
                <a:ea typeface="標楷體" pitchFamily="65" charset="-120"/>
              </a:rPr>
              <a:t>的時間複雜度是逃不掉的，所以此時的 </a:t>
            </a:r>
            <a:r>
              <a:rPr lang="en-US" altLang="zh-TW">
                <a:ea typeface="標楷體" pitchFamily="65" charset="-120"/>
              </a:rPr>
              <a:t>priority queue </a:t>
            </a:r>
            <a:r>
              <a:rPr lang="zh-TW" altLang="en-US">
                <a:ea typeface="標楷體" pitchFamily="65" charset="-120"/>
              </a:rPr>
              <a:t>不如用最粗糙的 </a:t>
            </a:r>
            <a:r>
              <a:rPr lang="en-US" altLang="zh-TW"/>
              <a:t>unsorted list </a:t>
            </a:r>
            <a:r>
              <a:rPr lang="zh-TW" altLang="en-US">
                <a:ea typeface="標楷體" pitchFamily="65" charset="-120"/>
              </a:rPr>
              <a:t>來實做還比較有效率。</a:t>
            </a:r>
          </a:p>
        </p:txBody>
      </p:sp>
    </p:spTree>
    <p:extLst>
      <p:ext uri="{BB962C8B-B14F-4D97-AF65-F5344CB8AC3E}">
        <p14:creationId xmlns:p14="http://schemas.microsoft.com/office/powerpoint/2010/main" val="5018071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D9209B6-F5DD-477C-96E1-9C8FEB34B8C5}" type="slidenum">
              <a:rPr lang="en-US" altLang="zh-TW"/>
              <a:pPr/>
              <a:t>3</a:t>
            </a:fld>
            <a:endParaRPr lang="en-US" altLang="zh-TW"/>
          </a:p>
        </p:txBody>
      </p:sp>
      <p:sp>
        <p:nvSpPr>
          <p:cNvPr id="1009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96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8900" indent="-88900">
              <a:buFontTx/>
              <a:buChar char="•"/>
            </a:pPr>
            <a:r>
              <a:rPr lang="en-US" altLang="zh-TW">
                <a:ea typeface="標楷體" pitchFamily="65" charset="-120"/>
              </a:rPr>
              <a:t>MST </a:t>
            </a:r>
            <a:r>
              <a:rPr lang="zh-TW" altLang="en-US">
                <a:ea typeface="標楷體" pitchFamily="65" charset="-120"/>
              </a:rPr>
              <a:t>問題最早來自於要找一最省成本的方式，將所有的頂點連起來。通常給定的圖形一定本身要連通的，甚至就是完全圖（</a:t>
            </a:r>
            <a:r>
              <a:rPr lang="en-US" altLang="zh-TW">
                <a:ea typeface="標楷體" pitchFamily="65" charset="-120"/>
              </a:rPr>
              <a:t>complete graph</a:t>
            </a:r>
            <a:r>
              <a:rPr lang="zh-TW" altLang="en-US">
                <a:ea typeface="標楷體" pitchFamily="65" charset="-120"/>
              </a:rPr>
              <a:t>；指任何兩點間都有連線），邊的權重代表要將邊的兩端點建立一直接連線所需的代價。所謂將所有的頂點連起來，是指選一些邊使得這些邊與所有頂點形成原圖的一個連通子圖，而所需成本就是這些選定邊的權重和。</a:t>
            </a:r>
          </a:p>
          <a:p>
            <a:pPr marL="88900" indent="-88900">
              <a:buFontTx/>
              <a:buChar char="•"/>
            </a:pPr>
            <a:r>
              <a:rPr lang="zh-TW" altLang="en-US">
                <a:ea typeface="標楷體" pitchFamily="65" charset="-120"/>
              </a:rPr>
              <a:t>因我們假設邊的權重都是正的，因此解一定形成一棵樹。</a:t>
            </a:r>
          </a:p>
          <a:p>
            <a:pPr marL="88900" indent="-88900">
              <a:buFontTx/>
              <a:buChar char="•"/>
            </a:pPr>
            <a:r>
              <a:rPr lang="zh-TW" altLang="en-US">
                <a:ea typeface="標楷體" pitchFamily="65" charset="-120"/>
              </a:rPr>
              <a:t>若一圖的子樹包含原圖所有頂點，我們稱這種樹為 </a:t>
            </a:r>
            <a:r>
              <a:rPr lang="en-US" altLang="zh-TW">
                <a:ea typeface="標楷體" pitchFamily="65" charset="-120"/>
              </a:rPr>
              <a:t>spanning tree</a:t>
            </a:r>
            <a:r>
              <a:rPr lang="zh-TW" altLang="en-US">
                <a:ea typeface="標楷體" pitchFamily="65" charset="-120"/>
              </a:rPr>
              <a:t>。</a:t>
            </a:r>
          </a:p>
          <a:p>
            <a:pPr marL="88900" indent="-88900">
              <a:buFontTx/>
              <a:buChar char="•"/>
            </a:pPr>
            <a:r>
              <a:rPr lang="zh-TW" altLang="en-US">
                <a:ea typeface="標楷體" pitchFamily="65" charset="-120"/>
              </a:rPr>
              <a:t>因此這題就等價於要找一棵邊權重和最小之 </a:t>
            </a:r>
            <a:r>
              <a:rPr lang="en-US" altLang="zh-TW">
                <a:ea typeface="標楷體" pitchFamily="65" charset="-120"/>
              </a:rPr>
              <a:t>spanning tree </a:t>
            </a:r>
            <a:r>
              <a:rPr lang="zh-TW" altLang="en-US">
                <a:ea typeface="標楷體" pitchFamily="65" charset="-120"/>
              </a:rPr>
              <a:t>即 </a:t>
            </a:r>
            <a:r>
              <a:rPr lang="en-US" altLang="zh-TW">
                <a:ea typeface="標楷體" pitchFamily="65" charset="-120"/>
              </a:rPr>
              <a:t>MST</a:t>
            </a:r>
            <a:r>
              <a:rPr lang="zh-TW" altLang="en-US">
                <a:ea typeface="標楷體" pitchFamily="65" charset="-120"/>
              </a:rPr>
              <a:t>。</a:t>
            </a:r>
          </a:p>
          <a:p>
            <a:pPr marL="88900" indent="-88900">
              <a:buFontTx/>
              <a:buChar char="•"/>
            </a:pPr>
            <a:r>
              <a:rPr lang="zh-TW" altLang="en-US">
                <a:ea typeface="標楷體" pitchFamily="65" charset="-120"/>
              </a:rPr>
              <a:t>一個圖所含的 </a:t>
            </a:r>
            <a:r>
              <a:rPr lang="en-US" altLang="zh-TW">
                <a:ea typeface="標楷體" pitchFamily="65" charset="-120"/>
              </a:rPr>
              <a:t>spanning trees </a:t>
            </a:r>
            <a:r>
              <a:rPr lang="zh-TW" altLang="en-US">
                <a:ea typeface="標楷體" pitchFamily="65" charset="-120"/>
              </a:rPr>
              <a:t>個數可能為頂點數 </a:t>
            </a:r>
            <a:r>
              <a:rPr lang="en-US" altLang="zh-TW" b="1" i="1">
                <a:solidFill>
                  <a:srgbClr val="FF0000"/>
                </a:solidFill>
                <a:ea typeface="標楷體" pitchFamily="65" charset="-120"/>
              </a:rPr>
              <a:t>n</a:t>
            </a:r>
            <a:r>
              <a:rPr lang="en-US" altLang="zh-TW">
                <a:ea typeface="標楷體" pitchFamily="65" charset="-120"/>
              </a:rPr>
              <a:t> </a:t>
            </a:r>
            <a:r>
              <a:rPr lang="zh-TW" altLang="en-US">
                <a:ea typeface="標楷體" pitchFamily="65" charset="-120"/>
              </a:rPr>
              <a:t>的指數函數，因此暴力法不可行。</a:t>
            </a:r>
          </a:p>
        </p:txBody>
      </p:sp>
    </p:spTree>
    <p:extLst>
      <p:ext uri="{BB962C8B-B14F-4D97-AF65-F5344CB8AC3E}">
        <p14:creationId xmlns:p14="http://schemas.microsoft.com/office/powerpoint/2010/main" val="15886610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0A3D269-BA09-48DA-9465-DF5D5A6FF930}" type="slidenum">
              <a:rPr lang="en-US" altLang="zh-TW"/>
              <a:pPr/>
              <a:t>4</a:t>
            </a:fld>
            <a:endParaRPr lang="en-US" altLang="zh-TW"/>
          </a:p>
        </p:txBody>
      </p:sp>
      <p:sp>
        <p:nvSpPr>
          <p:cNvPr id="1011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17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8900" indent="-88900">
              <a:buFontTx/>
              <a:buChar char="•"/>
            </a:pPr>
            <a:r>
              <a:rPr lang="zh-TW" altLang="en-US">
                <a:ea typeface="標楷體" pitchFamily="65" charset="-120"/>
              </a:rPr>
              <a:t>有兩個有名的找 </a:t>
            </a:r>
            <a:r>
              <a:rPr lang="en-US" altLang="zh-TW">
                <a:ea typeface="標楷體" pitchFamily="65" charset="-120"/>
              </a:rPr>
              <a:t>MST </a:t>
            </a:r>
            <a:r>
              <a:rPr lang="zh-TW" altLang="en-US">
                <a:ea typeface="標楷體" pitchFamily="65" charset="-120"/>
              </a:rPr>
              <a:t>的演算法，分別由 </a:t>
            </a:r>
            <a:r>
              <a:rPr lang="en-US" altLang="zh-TW">
                <a:ea typeface="標楷體" pitchFamily="65" charset="-120"/>
              </a:rPr>
              <a:t>Kruskal </a:t>
            </a:r>
            <a:r>
              <a:rPr lang="zh-TW" altLang="en-US">
                <a:ea typeface="標楷體" pitchFamily="65" charset="-120"/>
              </a:rPr>
              <a:t>與 </a:t>
            </a:r>
            <a:r>
              <a:rPr lang="en-US" altLang="zh-TW">
                <a:ea typeface="標楷體" pitchFamily="65" charset="-120"/>
              </a:rPr>
              <a:t>Prim </a:t>
            </a:r>
            <a:r>
              <a:rPr lang="zh-TW" altLang="en-US">
                <a:ea typeface="標楷體" pitchFamily="65" charset="-120"/>
              </a:rPr>
              <a:t>兩人設計出來。他們的演算法都被歸類於 </a:t>
            </a:r>
            <a:r>
              <a:rPr lang="en-US" altLang="zh-TW">
                <a:ea typeface="標楷體" pitchFamily="65" charset="-120"/>
              </a:rPr>
              <a:t>greedy </a:t>
            </a:r>
            <a:r>
              <a:rPr lang="zh-TW" altLang="en-US">
                <a:ea typeface="標楷體" pitchFamily="65" charset="-120"/>
              </a:rPr>
              <a:t>演算法，而且其本概念可由本張投影片的 </a:t>
            </a:r>
            <a:r>
              <a:rPr lang="en-US" altLang="zh-TW">
                <a:ea typeface="標楷體" pitchFamily="65" charset="-120"/>
              </a:rPr>
              <a:t>pseudo code </a:t>
            </a:r>
            <a:r>
              <a:rPr lang="zh-TW" altLang="en-US">
                <a:ea typeface="標楷體" pitchFamily="65" charset="-120"/>
              </a:rPr>
              <a:t>來顯示。</a:t>
            </a:r>
          </a:p>
          <a:p>
            <a:pPr marL="88900" indent="-88900">
              <a:buFontTx/>
              <a:buChar char="•"/>
            </a:pPr>
            <a:r>
              <a:rPr lang="zh-TW" altLang="en-US">
                <a:ea typeface="標楷體" pitchFamily="65" charset="-120"/>
              </a:rPr>
              <a:t>演算法每一次加一個邊進來，並保證加進來的邊為某一 </a:t>
            </a:r>
            <a:r>
              <a:rPr lang="en-US" altLang="zh-TW">
                <a:ea typeface="標楷體" pitchFamily="65" charset="-120"/>
              </a:rPr>
              <a:t>MST </a:t>
            </a:r>
            <a:r>
              <a:rPr lang="zh-TW" altLang="en-US">
                <a:ea typeface="標楷體" pitchFamily="65" charset="-120"/>
              </a:rPr>
              <a:t>的部分集合，這樣的邊稱為 </a:t>
            </a:r>
            <a:r>
              <a:rPr lang="en-US" altLang="zh-TW">
                <a:ea typeface="標楷體" pitchFamily="65" charset="-120"/>
              </a:rPr>
              <a:t>safe edge</a:t>
            </a:r>
            <a:r>
              <a:rPr lang="zh-TW" altLang="en-US">
                <a:ea typeface="標楷體" pitchFamily="65" charset="-120"/>
              </a:rPr>
              <a:t>。</a:t>
            </a:r>
          </a:p>
          <a:p>
            <a:pPr marL="88900" indent="-88900">
              <a:buFontTx/>
              <a:buChar char="•"/>
            </a:pPr>
            <a:r>
              <a:rPr lang="zh-TW" altLang="en-US">
                <a:ea typeface="標楷體" pitchFamily="65" charset="-120"/>
              </a:rPr>
              <a:t>當然這 </a:t>
            </a:r>
            <a:r>
              <a:rPr lang="en-US" altLang="zh-TW">
                <a:ea typeface="標楷體" pitchFamily="65" charset="-120"/>
              </a:rPr>
              <a:t>pseudo code </a:t>
            </a:r>
            <a:r>
              <a:rPr lang="zh-TW" altLang="en-US">
                <a:ea typeface="標楷體" pitchFamily="65" charset="-120"/>
              </a:rPr>
              <a:t>的層級相當高，還有幾個細節問題待解決。</a:t>
            </a:r>
          </a:p>
          <a:p>
            <a:pPr marL="88900" indent="-88900">
              <a:buFontTx/>
              <a:buChar char="•"/>
            </a:pPr>
            <a:r>
              <a:rPr lang="zh-TW" altLang="en-US">
                <a:ea typeface="標楷體" pitchFamily="65" charset="-120"/>
              </a:rPr>
              <a:t>第一個問題較容易解決，因為一 </a:t>
            </a:r>
            <a:r>
              <a:rPr lang="en-US" altLang="zh-TW">
                <a:ea typeface="標楷體" pitchFamily="65" charset="-120"/>
              </a:rPr>
              <a:t>spanning tree </a:t>
            </a:r>
            <a:r>
              <a:rPr lang="zh-TW" altLang="en-US">
                <a:ea typeface="標楷體" pitchFamily="65" charset="-120"/>
              </a:rPr>
              <a:t>剛好有 </a:t>
            </a:r>
            <a:r>
              <a:rPr lang="en-US" altLang="zh-TW">
                <a:solidFill>
                  <a:srgbClr val="FF0000"/>
                </a:solidFill>
                <a:ea typeface="標楷體" pitchFamily="65" charset="-120"/>
              </a:rPr>
              <a:t>|</a:t>
            </a:r>
            <a:r>
              <a:rPr lang="en-US" altLang="zh-TW" b="1" i="1">
                <a:solidFill>
                  <a:srgbClr val="FF0000"/>
                </a:solidFill>
                <a:ea typeface="標楷體" pitchFamily="65" charset="-120"/>
              </a:rPr>
              <a:t>V</a:t>
            </a:r>
            <a:r>
              <a:rPr lang="en-US" altLang="zh-TW" b="1">
                <a:solidFill>
                  <a:srgbClr val="FF0000"/>
                </a:solidFill>
                <a:ea typeface="標楷體" pitchFamily="65" charset="-120"/>
              </a:rPr>
              <a:t>|</a:t>
            </a:r>
            <a:r>
              <a:rPr lang="en-US" altLang="zh-TW" b="1">
                <a:solidFill>
                  <a:srgbClr val="FF0000"/>
                </a:solidFill>
                <a:ea typeface="標楷體" pitchFamily="65" charset="-120"/>
                <a:sym typeface="Symbol" pitchFamily="18" charset="2"/>
              </a:rPr>
              <a:t>1 </a:t>
            </a:r>
            <a:r>
              <a:rPr lang="zh-TW" altLang="en-US">
                <a:ea typeface="標楷體" pitchFamily="65" charset="-120"/>
              </a:rPr>
              <a:t>個邊，所以只要檢查選進來的邊數是否為 </a:t>
            </a:r>
            <a:r>
              <a:rPr lang="en-US" altLang="zh-TW">
                <a:solidFill>
                  <a:srgbClr val="FF0000"/>
                </a:solidFill>
                <a:ea typeface="標楷體" pitchFamily="65" charset="-120"/>
              </a:rPr>
              <a:t>|</a:t>
            </a:r>
            <a:r>
              <a:rPr lang="en-US" altLang="zh-TW" b="1" i="1">
                <a:solidFill>
                  <a:srgbClr val="FF0000"/>
                </a:solidFill>
                <a:ea typeface="標楷體" pitchFamily="65" charset="-120"/>
              </a:rPr>
              <a:t>V</a:t>
            </a:r>
            <a:r>
              <a:rPr lang="en-US" altLang="zh-TW" b="1">
                <a:solidFill>
                  <a:srgbClr val="FF0000"/>
                </a:solidFill>
                <a:ea typeface="標楷體" pitchFamily="65" charset="-120"/>
              </a:rPr>
              <a:t>|</a:t>
            </a:r>
            <a:r>
              <a:rPr lang="en-US" altLang="zh-TW" b="1">
                <a:solidFill>
                  <a:srgbClr val="FF0000"/>
                </a:solidFill>
                <a:ea typeface="標楷體" pitchFamily="65" charset="-120"/>
                <a:sym typeface="Symbol" pitchFamily="18" charset="2"/>
              </a:rPr>
              <a:t>1 </a:t>
            </a:r>
            <a:r>
              <a:rPr lang="zh-TW" altLang="en-US">
                <a:ea typeface="標楷體" pitchFamily="65" charset="-120"/>
              </a:rPr>
              <a:t>即可。</a:t>
            </a:r>
          </a:p>
          <a:p>
            <a:pPr marL="88900" indent="-88900">
              <a:buFontTx/>
              <a:buChar char="•"/>
            </a:pPr>
            <a:r>
              <a:rPr lang="zh-TW" altLang="en-US">
                <a:ea typeface="標楷體" pitchFamily="65" charset="-120"/>
              </a:rPr>
              <a:t>如何保證加進來的邊為 </a:t>
            </a:r>
            <a:r>
              <a:rPr lang="en-US" altLang="zh-TW">
                <a:ea typeface="標楷體" pitchFamily="65" charset="-120"/>
              </a:rPr>
              <a:t>safe edge </a:t>
            </a:r>
            <a:r>
              <a:rPr lang="zh-TW" altLang="en-US">
                <a:ea typeface="標楷體" pitchFamily="65" charset="-120"/>
              </a:rPr>
              <a:t>較為麻煩，而且兩個演算法用的方式稍有不同，但其基本原理是一樣的，這原理即下一張投影片的主題。</a:t>
            </a:r>
          </a:p>
          <a:p>
            <a:pPr marL="88900" indent="-88900">
              <a:buFontTx/>
              <a:buChar char="•"/>
            </a:pPr>
            <a:endParaRPr lang="en-US" altLang="zh-TW"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220623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915FCB5-3590-49DA-A208-198D72A59953}" type="slidenum">
              <a:rPr lang="en-US" altLang="zh-TW"/>
              <a:pPr/>
              <a:t>5</a:t>
            </a:fld>
            <a:endParaRPr lang="en-US" altLang="zh-TW"/>
          </a:p>
        </p:txBody>
      </p:sp>
      <p:sp>
        <p:nvSpPr>
          <p:cNvPr id="1013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7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8900" indent="-88900">
              <a:buFontTx/>
              <a:buChar char="•"/>
            </a:pPr>
            <a:r>
              <a:rPr lang="zh-TW" altLang="en-US">
                <a:ea typeface="標楷體" pitchFamily="65" charset="-120"/>
              </a:rPr>
              <a:t>這個引理（</a:t>
            </a:r>
            <a:r>
              <a:rPr lang="en-US" altLang="zh-TW">
                <a:ea typeface="標楷體" pitchFamily="65" charset="-120"/>
              </a:rPr>
              <a:t>lemma</a:t>
            </a:r>
            <a:r>
              <a:rPr lang="zh-TW" altLang="en-US">
                <a:ea typeface="標楷體" pitchFamily="65" charset="-120"/>
              </a:rPr>
              <a:t>）是兩個 </a:t>
            </a:r>
            <a:r>
              <a:rPr lang="en-US" altLang="zh-TW">
                <a:ea typeface="標楷體" pitchFamily="65" charset="-120"/>
              </a:rPr>
              <a:t>MST </a:t>
            </a:r>
            <a:r>
              <a:rPr lang="zh-TW" altLang="en-US">
                <a:ea typeface="標楷體" pitchFamily="65" charset="-120"/>
              </a:rPr>
              <a:t>演算法保證選到 </a:t>
            </a:r>
            <a:r>
              <a:rPr lang="en-US" altLang="zh-TW">
                <a:ea typeface="標楷體" pitchFamily="65" charset="-120"/>
              </a:rPr>
              <a:t>safe edge </a:t>
            </a:r>
            <a:r>
              <a:rPr lang="zh-TW" altLang="en-US">
                <a:ea typeface="標楷體" pitchFamily="65" charset="-120"/>
              </a:rPr>
              <a:t>的基本原理。</a:t>
            </a:r>
          </a:p>
          <a:p>
            <a:pPr marL="88900" indent="-88900">
              <a:buFontTx/>
              <a:buChar char="•"/>
            </a:pPr>
            <a:r>
              <a:rPr lang="zh-TW" altLang="en-US">
                <a:ea typeface="標楷體" pitchFamily="65" charset="-120"/>
              </a:rPr>
              <a:t>符號 </a:t>
            </a:r>
            <a:r>
              <a:rPr lang="en-US" altLang="zh-TW" b="1" i="1">
                <a:solidFill>
                  <a:srgbClr val="FF0000"/>
                </a:solidFill>
              </a:rPr>
              <a:t>V </a:t>
            </a:r>
            <a:r>
              <a:rPr lang="en-US" altLang="zh-TW" b="1"/>
              <a:t>= </a:t>
            </a:r>
            <a:r>
              <a:rPr lang="en-US" altLang="zh-TW" b="1" i="1">
                <a:solidFill>
                  <a:srgbClr val="FF0000"/>
                </a:solidFill>
              </a:rPr>
              <a:t>V</a:t>
            </a:r>
            <a:r>
              <a:rPr lang="en-US" altLang="zh-TW" b="1" baseline="-25000">
                <a:solidFill>
                  <a:srgbClr val="FF0000"/>
                </a:solidFill>
              </a:rPr>
              <a:t>1 </a:t>
            </a:r>
            <a:r>
              <a:rPr lang="en-US" altLang="zh-TW" b="1">
                <a:solidFill>
                  <a:srgbClr val="FF0000"/>
                </a:solidFill>
              </a:rPr>
              <a:t>+ </a:t>
            </a:r>
            <a:r>
              <a:rPr lang="en-US" altLang="zh-TW" b="1" i="1">
                <a:solidFill>
                  <a:srgbClr val="FF0000"/>
                </a:solidFill>
              </a:rPr>
              <a:t>V</a:t>
            </a:r>
            <a:r>
              <a:rPr lang="en-US" altLang="zh-TW" b="1" baseline="-25000">
                <a:solidFill>
                  <a:srgbClr val="FF0000"/>
                </a:solidFill>
              </a:rPr>
              <a:t>2 </a:t>
            </a:r>
            <a:r>
              <a:rPr lang="zh-TW" altLang="en-US">
                <a:ea typeface="標楷體" pitchFamily="65" charset="-120"/>
              </a:rPr>
              <a:t>代表頂點集 </a:t>
            </a:r>
            <a:r>
              <a:rPr lang="en-US" altLang="zh-TW" b="1" i="1">
                <a:solidFill>
                  <a:srgbClr val="FF0000"/>
                </a:solidFill>
              </a:rPr>
              <a:t>V </a:t>
            </a:r>
            <a:r>
              <a:rPr lang="zh-TW" altLang="en-US">
                <a:ea typeface="標楷體" pitchFamily="65" charset="-120"/>
              </a:rPr>
              <a:t>的一個分割，即 </a:t>
            </a:r>
            <a:r>
              <a:rPr lang="en-US" altLang="zh-TW" b="1" i="1">
                <a:solidFill>
                  <a:srgbClr val="FF0000"/>
                </a:solidFill>
              </a:rPr>
              <a:t>V</a:t>
            </a:r>
            <a:r>
              <a:rPr lang="en-US" altLang="zh-TW" b="1" baseline="-25000">
                <a:solidFill>
                  <a:srgbClr val="FF0000"/>
                </a:solidFill>
              </a:rPr>
              <a:t>1 </a:t>
            </a:r>
            <a:r>
              <a:rPr lang="en-US" altLang="zh-TW"/>
              <a:t>,</a:t>
            </a:r>
            <a:r>
              <a:rPr lang="en-US" altLang="zh-TW" b="1">
                <a:solidFill>
                  <a:srgbClr val="FF0000"/>
                </a:solidFill>
              </a:rPr>
              <a:t> </a:t>
            </a:r>
            <a:r>
              <a:rPr lang="en-US" altLang="zh-TW" b="1" i="1">
                <a:solidFill>
                  <a:srgbClr val="FF0000"/>
                </a:solidFill>
              </a:rPr>
              <a:t>V</a:t>
            </a:r>
            <a:r>
              <a:rPr lang="en-US" altLang="zh-TW" b="1" baseline="-25000">
                <a:solidFill>
                  <a:srgbClr val="FF0000"/>
                </a:solidFill>
              </a:rPr>
              <a:t>2 </a:t>
            </a:r>
            <a:r>
              <a:rPr lang="zh-TW" altLang="en-US">
                <a:ea typeface="標楷體" pitchFamily="65" charset="-120"/>
              </a:rPr>
              <a:t>的聯集為 </a:t>
            </a:r>
            <a:r>
              <a:rPr lang="en-US" altLang="zh-TW" b="1" i="1">
                <a:solidFill>
                  <a:srgbClr val="FF0000"/>
                </a:solidFill>
              </a:rPr>
              <a:t>V </a:t>
            </a:r>
            <a:r>
              <a:rPr lang="zh-TW" altLang="en-US">
                <a:ea typeface="標楷體" pitchFamily="65" charset="-120"/>
              </a:rPr>
              <a:t>交集為空。一般我們稱 </a:t>
            </a:r>
            <a:r>
              <a:rPr lang="en-US" altLang="zh-TW" b="1" i="1">
                <a:solidFill>
                  <a:srgbClr val="FF0000"/>
                </a:solidFill>
              </a:rPr>
              <a:t>V</a:t>
            </a:r>
            <a:r>
              <a:rPr lang="en-US" altLang="zh-TW" b="1" baseline="-25000">
                <a:solidFill>
                  <a:srgbClr val="FF0000"/>
                </a:solidFill>
              </a:rPr>
              <a:t>1 </a:t>
            </a:r>
            <a:r>
              <a:rPr lang="en-US" altLang="zh-TW"/>
              <a:t>,</a:t>
            </a:r>
            <a:r>
              <a:rPr lang="en-US" altLang="zh-TW" b="1">
                <a:solidFill>
                  <a:srgbClr val="FF0000"/>
                </a:solidFill>
              </a:rPr>
              <a:t> </a:t>
            </a:r>
            <a:r>
              <a:rPr lang="en-US" altLang="zh-TW" b="1" i="1">
                <a:solidFill>
                  <a:srgbClr val="FF0000"/>
                </a:solidFill>
              </a:rPr>
              <a:t>V</a:t>
            </a:r>
            <a:r>
              <a:rPr lang="en-US" altLang="zh-TW" b="1" baseline="-25000">
                <a:solidFill>
                  <a:srgbClr val="FF0000"/>
                </a:solidFill>
              </a:rPr>
              <a:t>2 </a:t>
            </a:r>
            <a:r>
              <a:rPr lang="zh-TW" altLang="en-US">
                <a:ea typeface="標楷體" pitchFamily="65" charset="-120"/>
              </a:rPr>
              <a:t>間的所有邊為原圖 </a:t>
            </a:r>
            <a:r>
              <a:rPr lang="en-US" altLang="zh-TW" b="1" i="1">
                <a:solidFill>
                  <a:srgbClr val="FF0000"/>
                </a:solidFill>
              </a:rPr>
              <a:t>G </a:t>
            </a:r>
            <a:r>
              <a:rPr lang="zh-TW" altLang="en-US">
                <a:ea typeface="標楷體" pitchFamily="65" charset="-120"/>
              </a:rPr>
              <a:t>的一個 </a:t>
            </a:r>
            <a:r>
              <a:rPr lang="en-US" altLang="zh-TW">
                <a:ea typeface="標楷體" pitchFamily="65" charset="-120"/>
              </a:rPr>
              <a:t>cut</a:t>
            </a:r>
            <a:r>
              <a:rPr lang="zh-TW" altLang="en-US">
                <a:ea typeface="標楷體" pitchFamily="65" charset="-120"/>
              </a:rPr>
              <a:t>，一個邊</a:t>
            </a:r>
            <a:r>
              <a:rPr lang="en-US" altLang="zh-TW" b="1" i="1">
                <a:solidFill>
                  <a:srgbClr val="FF0000"/>
                </a:solidFill>
              </a:rPr>
              <a:t>xy </a:t>
            </a:r>
            <a:r>
              <a:rPr lang="zh-TW" altLang="en-US">
                <a:ea typeface="標楷體" pitchFamily="65" charset="-120"/>
              </a:rPr>
              <a:t>的權重只要是某一 </a:t>
            </a:r>
            <a:r>
              <a:rPr lang="en-US" altLang="zh-TW">
                <a:ea typeface="標楷體" pitchFamily="65" charset="-120"/>
              </a:rPr>
              <a:t>cut </a:t>
            </a:r>
            <a:r>
              <a:rPr lang="zh-TW" altLang="en-US">
                <a:ea typeface="標楷體" pitchFamily="65" charset="-120"/>
              </a:rPr>
              <a:t>的最小權重，即保證 </a:t>
            </a:r>
            <a:r>
              <a:rPr lang="en-US" altLang="zh-TW" b="1" i="1">
                <a:solidFill>
                  <a:srgbClr val="FF0000"/>
                </a:solidFill>
              </a:rPr>
              <a:t>xy </a:t>
            </a:r>
            <a:r>
              <a:rPr lang="zh-TW" altLang="en-US">
                <a:ea typeface="標楷體" pitchFamily="65" charset="-120"/>
              </a:rPr>
              <a:t>為某一 </a:t>
            </a:r>
            <a:r>
              <a:rPr lang="en-US" altLang="zh-TW">
                <a:ea typeface="標楷體" pitchFamily="65" charset="-120"/>
              </a:rPr>
              <a:t>MST </a:t>
            </a:r>
            <a:r>
              <a:rPr lang="zh-TW" altLang="en-US">
                <a:ea typeface="標楷體" pitchFamily="65" charset="-120"/>
              </a:rPr>
              <a:t>的一個邊。</a:t>
            </a:r>
          </a:p>
          <a:p>
            <a:pPr marL="88900" indent="-88900">
              <a:buFontTx/>
              <a:buChar char="•"/>
            </a:pPr>
            <a:r>
              <a:rPr lang="zh-TW" altLang="en-US">
                <a:ea typeface="標楷體" pitchFamily="65" charset="-120"/>
              </a:rPr>
              <a:t>可用所附圖例，並隨意畫幾個分割來瞭解這個引理。</a:t>
            </a:r>
          </a:p>
        </p:txBody>
      </p:sp>
    </p:spTree>
    <p:extLst>
      <p:ext uri="{BB962C8B-B14F-4D97-AF65-F5344CB8AC3E}">
        <p14:creationId xmlns:p14="http://schemas.microsoft.com/office/powerpoint/2010/main" val="30451512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06DB767-760B-46FC-82A5-0556CF4172E5}" type="slidenum">
              <a:rPr lang="en-US" altLang="zh-TW"/>
              <a:pPr/>
              <a:t>6</a:t>
            </a:fld>
            <a:endParaRPr lang="en-US" altLang="zh-TW"/>
          </a:p>
        </p:txBody>
      </p:sp>
      <p:sp>
        <p:nvSpPr>
          <p:cNvPr id="1024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8900" indent="-88900">
              <a:buFontTx/>
              <a:buChar char="•"/>
            </a:pPr>
            <a:r>
              <a:rPr lang="en-US" altLang="zh-TW">
                <a:ea typeface="標楷體" pitchFamily="65" charset="-120"/>
              </a:rPr>
              <a:t>Kruskal’s algorithm </a:t>
            </a:r>
            <a:r>
              <a:rPr lang="zh-TW" altLang="en-US">
                <a:ea typeface="標楷體" pitchFamily="65" charset="-120"/>
              </a:rPr>
              <a:t>乾脆依照邊的權重大小，由小到大一個一個拿進來考量。若加進來的邊與之前選的邊集合會產生一個迴圈，那顯然這個邊不是 </a:t>
            </a:r>
            <a:r>
              <a:rPr lang="en-US" altLang="zh-TW">
                <a:ea typeface="標楷體" pitchFamily="65" charset="-120"/>
              </a:rPr>
              <a:t>safe edge</a:t>
            </a:r>
            <a:r>
              <a:rPr lang="zh-TW" altLang="en-US">
                <a:ea typeface="標楷體" pitchFamily="65" charset="-120"/>
              </a:rPr>
              <a:t>。若是不會產生迴圈，利用 </a:t>
            </a:r>
            <a:r>
              <a:rPr lang="en-US" altLang="zh-TW">
                <a:ea typeface="標楷體" pitchFamily="65" charset="-120"/>
              </a:rPr>
              <a:t>MST </a:t>
            </a:r>
            <a:r>
              <a:rPr lang="zh-TW" altLang="en-US">
                <a:ea typeface="標楷體" pitchFamily="65" charset="-120"/>
              </a:rPr>
              <a:t>基本引理，可證明這個邊為 </a:t>
            </a:r>
            <a:r>
              <a:rPr lang="en-US" altLang="zh-TW">
                <a:ea typeface="標楷體" pitchFamily="65" charset="-120"/>
              </a:rPr>
              <a:t>safe edge</a:t>
            </a:r>
            <a:r>
              <a:rPr lang="zh-TW" altLang="en-US">
                <a:ea typeface="標楷體" pitchFamily="65" charset="-120"/>
              </a:rPr>
              <a:t>。</a:t>
            </a:r>
          </a:p>
          <a:p>
            <a:pPr marL="88900" indent="-88900">
              <a:buFontTx/>
              <a:buChar char="•"/>
            </a:pPr>
            <a:r>
              <a:rPr lang="zh-TW" altLang="en-US">
                <a:ea typeface="標楷體" pitchFamily="65" charset="-120"/>
              </a:rPr>
              <a:t>因此剩下的問題為：如何有效率的檢查是否加進來的邊會產生一個迴圈。</a:t>
            </a:r>
          </a:p>
        </p:txBody>
      </p:sp>
    </p:spTree>
    <p:extLst>
      <p:ext uri="{BB962C8B-B14F-4D97-AF65-F5344CB8AC3E}">
        <p14:creationId xmlns:p14="http://schemas.microsoft.com/office/powerpoint/2010/main" val="8931083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25C68C0-A65A-48A7-BD73-E436846BFCF0}" type="slidenum">
              <a:rPr lang="en-US" altLang="zh-TW"/>
              <a:pPr/>
              <a:t>7</a:t>
            </a:fld>
            <a:endParaRPr lang="en-US" altLang="zh-TW"/>
          </a:p>
        </p:txBody>
      </p:sp>
      <p:sp>
        <p:nvSpPr>
          <p:cNvPr id="1021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19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8900" indent="-88900">
              <a:buFontTx/>
              <a:buChar char="•"/>
            </a:pPr>
            <a:r>
              <a:rPr lang="zh-TW" altLang="en-US">
                <a:ea typeface="標楷體" pitchFamily="65" charset="-120"/>
              </a:rPr>
              <a:t>這張以及以下幾張投影片用一個例子顯示 </a:t>
            </a:r>
            <a:r>
              <a:rPr lang="en-US" altLang="zh-TW">
                <a:ea typeface="標楷體" pitchFamily="65" charset="-120"/>
              </a:rPr>
              <a:t>Kruskal’s algorithm </a:t>
            </a:r>
            <a:r>
              <a:rPr lang="zh-TW" altLang="en-US">
                <a:ea typeface="標楷體" pitchFamily="65" charset="-120"/>
              </a:rPr>
              <a:t>建構一 </a:t>
            </a:r>
            <a:r>
              <a:rPr lang="en-US" altLang="zh-TW">
                <a:ea typeface="標楷體" pitchFamily="65" charset="-120"/>
              </a:rPr>
              <a:t>MST </a:t>
            </a:r>
            <a:r>
              <a:rPr lang="zh-TW" altLang="en-US">
                <a:ea typeface="標楷體" pitchFamily="65" charset="-120"/>
              </a:rPr>
              <a:t>的過程。</a:t>
            </a:r>
          </a:p>
          <a:p>
            <a:pPr marL="88900" indent="-88900">
              <a:buFontTx/>
              <a:buChar char="•"/>
            </a:pPr>
            <a:r>
              <a:rPr lang="zh-TW" altLang="en-US">
                <a:ea typeface="標楷體" pitchFamily="65" charset="-120"/>
              </a:rPr>
              <a:t>紅色的 </a:t>
            </a:r>
            <a:r>
              <a:rPr lang="en-US" altLang="zh-TW">
                <a:ea typeface="標楷體" pitchFamily="65" charset="-120"/>
              </a:rPr>
              <a:t>4 </a:t>
            </a:r>
            <a:r>
              <a:rPr lang="zh-TW" altLang="en-US">
                <a:ea typeface="標楷體" pitchFamily="65" charset="-120"/>
              </a:rPr>
              <a:t>個邊為權重最小的 </a:t>
            </a:r>
            <a:r>
              <a:rPr lang="en-US" altLang="zh-TW">
                <a:ea typeface="標楷體" pitchFamily="65" charset="-120"/>
              </a:rPr>
              <a:t>4 </a:t>
            </a:r>
            <a:r>
              <a:rPr lang="zh-TW" altLang="en-US">
                <a:ea typeface="標楷體" pitchFamily="65" charset="-120"/>
              </a:rPr>
              <a:t>個邊，因為加這 </a:t>
            </a:r>
            <a:r>
              <a:rPr lang="en-US" altLang="zh-TW">
                <a:ea typeface="標楷體" pitchFamily="65" charset="-120"/>
              </a:rPr>
              <a:t>4 </a:t>
            </a:r>
            <a:r>
              <a:rPr lang="zh-TW" altLang="en-US">
                <a:ea typeface="標楷體" pitchFamily="65" charset="-120"/>
              </a:rPr>
              <a:t>個邊不會產生迴圈，因此 </a:t>
            </a:r>
            <a:r>
              <a:rPr lang="en-US" altLang="zh-TW">
                <a:ea typeface="標楷體" pitchFamily="65" charset="-120"/>
              </a:rPr>
              <a:t>Kruskal’s algorithm </a:t>
            </a:r>
            <a:r>
              <a:rPr lang="zh-TW" altLang="en-US">
                <a:ea typeface="標楷體" pitchFamily="65" charset="-120"/>
              </a:rPr>
              <a:t>會將這 </a:t>
            </a:r>
            <a:r>
              <a:rPr lang="en-US" altLang="zh-TW">
                <a:ea typeface="標楷體" pitchFamily="65" charset="-120"/>
              </a:rPr>
              <a:t>4 </a:t>
            </a:r>
            <a:r>
              <a:rPr lang="zh-TW" altLang="en-US">
                <a:ea typeface="標楷體" pitchFamily="65" charset="-120"/>
              </a:rPr>
              <a:t>個邊加入集合 </a:t>
            </a:r>
            <a:r>
              <a:rPr lang="en-US" altLang="zh-TW" i="1">
                <a:solidFill>
                  <a:srgbClr val="FF0000"/>
                </a:solidFill>
                <a:latin typeface="Arial" charset="0"/>
                <a:ea typeface="標楷體" pitchFamily="65" charset="-120"/>
              </a:rPr>
              <a:t>A</a:t>
            </a:r>
            <a:r>
              <a:rPr lang="en-US" altLang="zh-TW">
                <a:ea typeface="標楷體" pitchFamily="65" charset="-120"/>
              </a:rPr>
              <a:t> </a:t>
            </a:r>
            <a:r>
              <a:rPr lang="zh-TW" altLang="en-US">
                <a:ea typeface="標楷體" pitchFamily="65" charset="-120"/>
              </a:rPr>
              <a:t>中。</a:t>
            </a:r>
          </a:p>
        </p:txBody>
      </p:sp>
    </p:spTree>
    <p:extLst>
      <p:ext uri="{BB962C8B-B14F-4D97-AF65-F5344CB8AC3E}">
        <p14:creationId xmlns:p14="http://schemas.microsoft.com/office/powerpoint/2010/main" val="21932293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5C96A15-CF37-4795-9E76-39E76E7035D1}" type="slidenum">
              <a:rPr lang="en-US" altLang="zh-TW"/>
              <a:pPr/>
              <a:t>8</a:t>
            </a:fld>
            <a:endParaRPr lang="en-US" altLang="zh-TW"/>
          </a:p>
        </p:txBody>
      </p:sp>
      <p:sp>
        <p:nvSpPr>
          <p:cNvPr id="1046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6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8900" indent="-88900">
              <a:buFontTx/>
              <a:buChar char="•"/>
            </a:pPr>
            <a:r>
              <a:rPr lang="zh-TW" altLang="en-US">
                <a:ea typeface="標楷體" pitchFamily="65" charset="-120"/>
              </a:rPr>
              <a:t>再來考慮權重為 </a:t>
            </a:r>
            <a:r>
              <a:rPr lang="en-US" altLang="zh-TW">
                <a:ea typeface="標楷體" pitchFamily="65" charset="-120"/>
              </a:rPr>
              <a:t>3 </a:t>
            </a:r>
            <a:r>
              <a:rPr lang="zh-TW" altLang="en-US">
                <a:ea typeface="標楷體" pitchFamily="65" charset="-120"/>
              </a:rPr>
              <a:t>的兩個邊，</a:t>
            </a:r>
            <a:r>
              <a:rPr lang="en-US" altLang="zh-TW">
                <a:ea typeface="標楷體" pitchFamily="65" charset="-120"/>
              </a:rPr>
              <a:t>ab </a:t>
            </a:r>
            <a:r>
              <a:rPr lang="zh-TW" altLang="en-US">
                <a:ea typeface="標楷體" pitchFamily="65" charset="-120"/>
              </a:rPr>
              <a:t>與 </a:t>
            </a:r>
            <a:r>
              <a:rPr lang="en-US" altLang="zh-TW">
                <a:ea typeface="標楷體" pitchFamily="65" charset="-120"/>
              </a:rPr>
              <a:t>dg</a:t>
            </a:r>
            <a:r>
              <a:rPr lang="zh-TW" altLang="en-US">
                <a:ea typeface="標楷體" pitchFamily="65" charset="-120"/>
              </a:rPr>
              <a:t>，注意加入 </a:t>
            </a:r>
            <a:r>
              <a:rPr lang="en-US" altLang="zh-TW">
                <a:ea typeface="標楷體" pitchFamily="65" charset="-120"/>
              </a:rPr>
              <a:t>ab </a:t>
            </a:r>
            <a:r>
              <a:rPr lang="zh-TW" altLang="en-US">
                <a:ea typeface="標楷體" pitchFamily="65" charset="-120"/>
              </a:rPr>
              <a:t>會產生迴圈，因此只有 </a:t>
            </a:r>
            <a:r>
              <a:rPr lang="en-US" altLang="zh-TW">
                <a:ea typeface="標楷體" pitchFamily="65" charset="-120"/>
              </a:rPr>
              <a:t>dg </a:t>
            </a:r>
            <a:r>
              <a:rPr lang="zh-TW" altLang="en-US">
                <a:ea typeface="標楷體" pitchFamily="65" charset="-120"/>
              </a:rPr>
              <a:t>加入 </a:t>
            </a:r>
            <a:r>
              <a:rPr lang="en-US" altLang="zh-TW" i="1">
                <a:solidFill>
                  <a:srgbClr val="FF0000"/>
                </a:solidFill>
                <a:latin typeface="Arial" charset="0"/>
                <a:ea typeface="標楷體" pitchFamily="65" charset="-120"/>
              </a:rPr>
              <a:t>A </a:t>
            </a:r>
            <a:r>
              <a:rPr lang="zh-TW" altLang="en-US">
                <a:ea typeface="標楷體" pitchFamily="65" charset="-120"/>
              </a:rPr>
              <a:t>中。</a:t>
            </a:r>
          </a:p>
        </p:txBody>
      </p:sp>
    </p:spTree>
    <p:extLst>
      <p:ext uri="{BB962C8B-B14F-4D97-AF65-F5344CB8AC3E}">
        <p14:creationId xmlns:p14="http://schemas.microsoft.com/office/powerpoint/2010/main" val="1405850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AE68B3B-F3B3-45F9-B287-BFDE6FECCBA1}" type="slidenum">
              <a:rPr lang="en-US" altLang="zh-TW"/>
              <a:pPr/>
              <a:t>9</a:t>
            </a:fld>
            <a:endParaRPr lang="en-US" altLang="zh-TW"/>
          </a:p>
        </p:txBody>
      </p:sp>
      <p:sp>
        <p:nvSpPr>
          <p:cNvPr id="1050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06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8900" indent="-88900">
              <a:buFontTx/>
              <a:buChar char="•"/>
            </a:pPr>
            <a:r>
              <a:rPr lang="zh-TW" altLang="en-US">
                <a:ea typeface="標楷體" pitchFamily="65" charset="-120"/>
              </a:rPr>
              <a:t>再來被考慮的邊為權重為 </a:t>
            </a:r>
            <a:r>
              <a:rPr lang="en-US" altLang="zh-TW">
                <a:ea typeface="標楷體" pitchFamily="65" charset="-120"/>
              </a:rPr>
              <a:t>4 </a:t>
            </a:r>
            <a:r>
              <a:rPr lang="zh-TW" altLang="en-US">
                <a:ea typeface="標楷體" pitchFamily="65" charset="-120"/>
              </a:rPr>
              <a:t>的邊，注意加入 </a:t>
            </a:r>
            <a:r>
              <a:rPr lang="en-US" altLang="zh-TW">
                <a:ea typeface="標楷體" pitchFamily="65" charset="-120"/>
              </a:rPr>
              <a:t>de </a:t>
            </a:r>
            <a:r>
              <a:rPr lang="zh-TW" altLang="en-US">
                <a:ea typeface="標楷體" pitchFamily="65" charset="-120"/>
              </a:rPr>
              <a:t>會產生迴圈，但 </a:t>
            </a:r>
            <a:r>
              <a:rPr lang="en-US" altLang="zh-TW">
                <a:ea typeface="標楷體" pitchFamily="65" charset="-120"/>
              </a:rPr>
              <a:t>bf </a:t>
            </a:r>
            <a:r>
              <a:rPr lang="zh-TW" altLang="en-US">
                <a:ea typeface="標楷體" pitchFamily="65" charset="-120"/>
              </a:rPr>
              <a:t>及 </a:t>
            </a:r>
            <a:r>
              <a:rPr lang="en-US" altLang="zh-TW">
                <a:ea typeface="標楷體" pitchFamily="65" charset="-120"/>
              </a:rPr>
              <a:t>gh </a:t>
            </a:r>
            <a:r>
              <a:rPr lang="zh-TW" altLang="en-US">
                <a:ea typeface="標楷體" pitchFamily="65" charset="-120"/>
              </a:rPr>
              <a:t>不會。此時已有 </a:t>
            </a:r>
            <a:r>
              <a:rPr lang="en-US" altLang="zh-TW" i="1">
                <a:solidFill>
                  <a:srgbClr val="FF0000"/>
                </a:solidFill>
                <a:ea typeface="標楷體" pitchFamily="65" charset="-120"/>
              </a:rPr>
              <a:t>n</a:t>
            </a:r>
            <a:r>
              <a:rPr lang="en-US" altLang="zh-TW">
                <a:solidFill>
                  <a:srgbClr val="FF0000"/>
                </a:solidFill>
                <a:ea typeface="標楷體" pitchFamily="65" charset="-120"/>
                <a:sym typeface="Symbol" pitchFamily="18" charset="2"/>
              </a:rPr>
              <a:t>1 </a:t>
            </a:r>
            <a:r>
              <a:rPr lang="en-US" altLang="zh-TW">
                <a:solidFill>
                  <a:srgbClr val="FF0000"/>
                </a:solidFill>
                <a:ea typeface="標楷體" pitchFamily="65" charset="-120"/>
              </a:rPr>
              <a:t>= 7</a:t>
            </a:r>
            <a:r>
              <a:rPr lang="en-US" altLang="zh-TW">
                <a:ea typeface="標楷體" pitchFamily="65" charset="-120"/>
              </a:rPr>
              <a:t> </a:t>
            </a:r>
            <a:r>
              <a:rPr lang="zh-TW" altLang="en-US">
                <a:ea typeface="標楷體" pitchFamily="65" charset="-120"/>
              </a:rPr>
              <a:t>個邊加入 </a:t>
            </a:r>
            <a:r>
              <a:rPr lang="en-US" altLang="zh-TW" i="1">
                <a:solidFill>
                  <a:srgbClr val="FF0000"/>
                </a:solidFill>
                <a:latin typeface="Arial" charset="0"/>
                <a:ea typeface="標楷體" pitchFamily="65" charset="-120"/>
              </a:rPr>
              <a:t>A </a:t>
            </a:r>
            <a:r>
              <a:rPr lang="zh-TW" altLang="en-US">
                <a:ea typeface="標楷體" pitchFamily="65" charset="-120"/>
              </a:rPr>
              <a:t>中，所以 </a:t>
            </a:r>
            <a:r>
              <a:rPr lang="en-US" altLang="zh-TW">
                <a:ea typeface="標楷體" pitchFamily="65" charset="-120"/>
              </a:rPr>
              <a:t>Kruskal’s algorithm </a:t>
            </a:r>
            <a:r>
              <a:rPr lang="zh-TW" altLang="en-US">
                <a:ea typeface="標楷體" pitchFamily="65" charset="-120"/>
              </a:rPr>
              <a:t>會停並得一 </a:t>
            </a:r>
            <a:r>
              <a:rPr lang="en-US" altLang="zh-TW">
                <a:ea typeface="標楷體" pitchFamily="65" charset="-120"/>
              </a:rPr>
              <a:t>MST </a:t>
            </a:r>
            <a:r>
              <a:rPr lang="zh-TW" altLang="en-US">
                <a:ea typeface="標楷體" pitchFamily="65" charset="-120"/>
              </a:rPr>
              <a:t>權重和為 </a:t>
            </a:r>
            <a:r>
              <a:rPr lang="en-US" altLang="zh-TW">
                <a:ea typeface="標楷體" pitchFamily="65" charset="-120"/>
              </a:rPr>
              <a:t>17</a:t>
            </a:r>
            <a:r>
              <a:rPr lang="zh-TW" altLang="en-US">
                <a:ea typeface="標楷體" pitchFamily="65" charset="-120"/>
              </a:rPr>
              <a:t>。 </a:t>
            </a:r>
          </a:p>
        </p:txBody>
      </p:sp>
    </p:spTree>
    <p:extLst>
      <p:ext uri="{BB962C8B-B14F-4D97-AF65-F5344CB8AC3E}">
        <p14:creationId xmlns:p14="http://schemas.microsoft.com/office/powerpoint/2010/main" val="23521002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Freeform 2"/>
          <p:cNvSpPr>
            <a:spLocks/>
          </p:cNvSpPr>
          <p:nvPr/>
        </p:nvSpPr>
        <p:spPr bwMode="gray">
          <a:xfrm>
            <a:off x="690563" y="3340100"/>
            <a:ext cx="7653337" cy="485775"/>
          </a:xfrm>
          <a:custGeom>
            <a:avLst/>
            <a:gdLst>
              <a:gd name="T0" fmla="*/ 163 w 4128"/>
              <a:gd name="T1" fmla="*/ 200 h 479"/>
              <a:gd name="T2" fmla="*/ 4128 w 4128"/>
              <a:gd name="T3" fmla="*/ 200 h 479"/>
              <a:gd name="T4" fmla="*/ 4128 w 4128"/>
              <a:gd name="T5" fmla="*/ 429 h 479"/>
              <a:gd name="T6" fmla="*/ 0 w 4128"/>
              <a:gd name="T7" fmla="*/ 441 h 479"/>
              <a:gd name="T8" fmla="*/ 163 w 4128"/>
              <a:gd name="T9" fmla="*/ 200 h 4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28" h="479">
                <a:moveTo>
                  <a:pt x="163" y="200"/>
                </a:moveTo>
                <a:cubicBezTo>
                  <a:pt x="163" y="200"/>
                  <a:pt x="2054" y="0"/>
                  <a:pt x="4128" y="200"/>
                </a:cubicBezTo>
                <a:cubicBezTo>
                  <a:pt x="4128" y="200"/>
                  <a:pt x="4128" y="314"/>
                  <a:pt x="4128" y="429"/>
                </a:cubicBezTo>
                <a:cubicBezTo>
                  <a:pt x="2371" y="200"/>
                  <a:pt x="688" y="479"/>
                  <a:pt x="0" y="441"/>
                </a:cubicBezTo>
                <a:lnTo>
                  <a:pt x="163" y="200"/>
                </a:lnTo>
                <a:close/>
              </a:path>
            </a:pathLst>
          </a:custGeom>
          <a:solidFill>
            <a:schemeClr val="hlink">
              <a:alpha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 altLang="en-US" noProof="0" smtClean="0"/>
              <a:t>按一下以編輯母片標題樣式</a:t>
            </a:r>
          </a:p>
        </p:txBody>
      </p:sp>
      <p:sp>
        <p:nvSpPr>
          <p:cNvPr id="5734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pPr lvl="0"/>
            <a:r>
              <a:rPr lang="zh-TW" altLang="en-US" noProof="0" smtClean="0"/>
              <a:t>按一下以編輯母片次標題樣式</a:t>
            </a:r>
          </a:p>
        </p:txBody>
      </p:sp>
      <p:sp>
        <p:nvSpPr>
          <p:cNvPr id="57349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>
                <a:solidFill>
                  <a:srgbClr val="578963"/>
                </a:solidFill>
              </a:defRPr>
            </a:lvl1pPr>
          </a:lstStyle>
          <a:p>
            <a:endParaRPr lang="en-US" altLang="zh-TW"/>
          </a:p>
        </p:txBody>
      </p:sp>
      <p:sp>
        <p:nvSpPr>
          <p:cNvPr id="57350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rgbClr val="578963"/>
                </a:solidFill>
              </a:defRPr>
            </a:lvl1pPr>
          </a:lstStyle>
          <a:p>
            <a:r>
              <a:rPr lang="en-US" altLang="zh-TW"/>
              <a:t>Minimum Spanning Trees</a:t>
            </a:r>
          </a:p>
        </p:txBody>
      </p:sp>
      <p:sp>
        <p:nvSpPr>
          <p:cNvPr id="57351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rgbClr val="578963"/>
                </a:solidFill>
              </a:defRPr>
            </a:lvl1pPr>
          </a:lstStyle>
          <a:p>
            <a:fld id="{E9D5A473-8C4F-4BCB-A33C-342DD4B5B04E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Minimum Spanning Trees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90D6A9-34FE-4E84-AEC8-1D800A9A01B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02166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56388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563880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Minimum Spanning Trees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80329E-34AE-4AB3-AC15-3D1CDC8A02C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595326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Minimum Spanning Trees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BE45F8-B0B6-4001-AB4D-4F168B07AD9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06087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Minimum Spanning Trees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D3CE0E-AF4A-49CF-8F54-4F0458CDCDA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000609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Minimum Spanning Trees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4A177A-9D08-4428-95D2-153C3F30E41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332659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Minimum Spanning Trees</a:t>
            </a: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AB0FC4-1ADD-432D-9A3F-E0289E4515A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045700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Minimum Spanning Trees</a:t>
            </a:r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196E58-8554-4AFF-BC74-50241586493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490076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Minimum Spanning Trees</a:t>
            </a: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D6BEF5-A967-48A1-9973-913A5E82B0E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286969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Minimum Spanning Trees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F798DF-0DE1-4ACE-AD79-67D509E0916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7926352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Minimum Spanning Trees</a:t>
            </a: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4D5908-9F4C-4D43-A99A-80A262A177B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45113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Minimum Spanning Trees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27633B-0D12-4CD7-895C-D995DA4088E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703180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Minimum Spanning Trees</a:t>
            </a: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F4C176-0C8B-4AB1-B178-6FF708B0693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2705890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Minimum Spanning Trees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AC5FD4-D3EF-474C-B4E2-98A1BE39BBE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1309265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Minimum Spanning Trees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8E7EB5-7C18-4125-B910-6C836A2E2C9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98970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Minimum Spanning Trees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4FF38C-D760-4C0C-B7BF-EBD03272082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88613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Minimum Spanning Trees</a:t>
            </a: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1463D3-5517-4B62-B421-A0A049619F0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24842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Minimum Spanning Trees</a:t>
            </a:r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C124E6-84CC-4885-A0DA-75F862B5361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71825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Minimum Spanning Trees</a:t>
            </a: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8A081E-DCDF-435F-A36E-192EEE507D0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25817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Minimum Spanning Trees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EB0608-D2AC-4B59-8D23-BDAA94D1266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2184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Minimum Spanning Trees</a:t>
            </a: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7EBB8E-A729-40C6-BC23-4D944AF21E8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55543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Minimum Spanning Trees</a:t>
            </a: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666D18-6CBC-422F-9FEF-EBCBD2156C7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42172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按一下以編輯母片本文樣式</a:t>
            </a:r>
          </a:p>
          <a:p>
            <a:pPr lvl="1"/>
            <a:r>
              <a:rPr lang="zh-TW" altLang="en-US" smtClean="0"/>
              <a:t>第二階層</a:t>
            </a:r>
          </a:p>
          <a:p>
            <a:pPr lvl="2"/>
            <a:r>
              <a:rPr lang="zh-TW" altLang="en-US" smtClean="0"/>
              <a:t>第三階層</a:t>
            </a:r>
          </a:p>
          <a:p>
            <a:pPr lvl="3"/>
            <a:r>
              <a:rPr lang="zh-TW" altLang="en-US" smtClean="0"/>
              <a:t>第四階層</a:t>
            </a:r>
          </a:p>
          <a:p>
            <a:pPr lvl="4"/>
            <a:r>
              <a:rPr lang="zh-TW" altLang="en-US" smtClean="0"/>
              <a:t>第五階層</a:t>
            </a:r>
          </a:p>
        </p:txBody>
      </p:sp>
      <p:sp>
        <p:nvSpPr>
          <p:cNvPr id="563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50000"/>
              </a:spcBef>
              <a:defRPr sz="1400">
                <a:solidFill>
                  <a:schemeClr val="bg2"/>
                </a:solidFill>
                <a:ea typeface="+mn-ea"/>
              </a:defRPr>
            </a:lvl1pPr>
          </a:lstStyle>
          <a:p>
            <a:endParaRPr lang="en-US" altLang="zh-TW"/>
          </a:p>
        </p:txBody>
      </p:sp>
      <p:sp>
        <p:nvSpPr>
          <p:cNvPr id="563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chemeClr val="bg2"/>
                </a:solidFill>
                <a:ea typeface="+mn-ea"/>
              </a:defRPr>
            </a:lvl1pPr>
          </a:lstStyle>
          <a:p>
            <a:r>
              <a:rPr lang="en-US" altLang="zh-TW"/>
              <a:t>Minimum Spanning Trees</a:t>
            </a:r>
          </a:p>
        </p:txBody>
      </p:sp>
      <p:sp>
        <p:nvSpPr>
          <p:cNvPr id="563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chemeClr val="bg2"/>
                </a:solidFill>
                <a:ea typeface="+mn-ea"/>
              </a:defRPr>
            </a:lvl1pPr>
          </a:lstStyle>
          <a:p>
            <a:fld id="{A7A06F93-69CA-4456-9334-DE4A1065F97E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Monotype Sorts" pitchFamily="2" charset="2"/>
        <a:buChar char="§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bg2"/>
        </a:buClr>
        <a:buSzPct val="50000"/>
        <a:buFont typeface="Monotype Sorts" pitchFamily="2" charset="2"/>
        <a:buChar char="l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7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567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567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endParaRPr lang="en-US" altLang="zh-TW"/>
          </a:p>
        </p:txBody>
      </p:sp>
      <p:sp>
        <p:nvSpPr>
          <p:cNvPr id="10567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en-US" altLang="zh-TW"/>
              <a:t>Minimum Spanning Trees</a:t>
            </a:r>
          </a:p>
        </p:txBody>
      </p:sp>
      <p:sp>
        <p:nvSpPr>
          <p:cNvPr id="10567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7B13A77-8082-4F2A-9CF3-3676045E1781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dt="0"/>
  <p:txStyles>
    <p:titleStyle>
      <a:lvl1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77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44675"/>
            <a:ext cx="7772400" cy="1470025"/>
          </a:xfrm>
        </p:spPr>
        <p:txBody>
          <a:bodyPr/>
          <a:lstStyle/>
          <a:p>
            <a:r>
              <a:rPr lang="en-US" altLang="zh-TW" b="1" dirty="0"/>
              <a:t>Minimum Spanning Trees</a:t>
            </a:r>
            <a:endParaRPr lang="zh-TW" altLang="zh-TW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Minimum Spanning Trees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6D4B0-FE68-4314-806E-6DCB672EFA49}" type="slidenum">
              <a:rPr lang="en-US" altLang="zh-TW"/>
              <a:pPr/>
              <a:t>10</a:t>
            </a:fld>
            <a:endParaRPr lang="en-US" altLang="zh-TW"/>
          </a:p>
        </p:txBody>
      </p:sp>
      <p:sp>
        <p:nvSpPr>
          <p:cNvPr id="1051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533400"/>
          </a:xfrm>
        </p:spPr>
        <p:txBody>
          <a:bodyPr/>
          <a:lstStyle/>
          <a:p>
            <a:pPr algn="ctr"/>
            <a:r>
              <a:rPr lang="en-US" altLang="zh-TW" sz="3600" b="1">
                <a:ea typeface="標楷體" pitchFamily="65" charset="-120"/>
              </a:rPr>
              <a:t>Kruskal’s Algorithm </a:t>
            </a:r>
            <a:r>
              <a:rPr lang="en-US" altLang="zh-TW" sz="2800" b="1">
                <a:ea typeface="標楷體" pitchFamily="65" charset="-120"/>
              </a:rPr>
              <a:t>(pseudo code 2)</a:t>
            </a:r>
            <a:endParaRPr lang="en-US" altLang="zh-TW" sz="6000" b="1">
              <a:ea typeface="標楷體" pitchFamily="65" charset="-120"/>
            </a:endParaRPr>
          </a:p>
        </p:txBody>
      </p:sp>
      <p:sp>
        <p:nvSpPr>
          <p:cNvPr id="1051651" name="Text Box 3"/>
          <p:cNvSpPr txBox="1">
            <a:spLocks noChangeArrowheads="1"/>
          </p:cNvSpPr>
          <p:nvPr/>
        </p:nvSpPr>
        <p:spPr bwMode="auto">
          <a:xfrm>
            <a:off x="228600" y="1447800"/>
            <a:ext cx="8801100" cy="3265488"/>
          </a:xfrm>
          <a:prstGeom prst="rect">
            <a:avLst/>
          </a:prstGeom>
          <a:solidFill>
            <a:srgbClr val="FFFF99"/>
          </a:solidFill>
          <a:ln w="12700">
            <a:solidFill>
              <a:srgbClr val="0000CC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 altLang="zh-TW" sz="2800" i="1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A </a:t>
            </a:r>
            <a:r>
              <a:rPr lang="en-US" altLang="zh-TW" sz="2800">
                <a:solidFill>
                  <a:srgbClr val="0000CC"/>
                </a:solidFill>
                <a:latin typeface="Arial" charset="0"/>
                <a:ea typeface="新細明體" pitchFamily="18" charset="-120"/>
              </a:rPr>
              <a:t>= </a:t>
            </a:r>
            <a:r>
              <a:rPr lang="en-US" altLang="zh-TW" sz="2800">
                <a:solidFill>
                  <a:srgbClr val="0000CC"/>
                </a:solidFill>
                <a:latin typeface="Arial" charset="0"/>
                <a:ea typeface="新細明體" pitchFamily="18" charset="-120"/>
                <a:sym typeface="Symbol" pitchFamily="18" charset="2"/>
              </a:rPr>
              <a:t></a:t>
            </a:r>
            <a:r>
              <a:rPr lang="en-US" altLang="zh-TW" sz="2800">
                <a:solidFill>
                  <a:srgbClr val="0000CC"/>
                </a:solidFill>
                <a:latin typeface="Arial" charset="0"/>
                <a:ea typeface="新細明體" pitchFamily="18" charset="-120"/>
              </a:rPr>
              <a:t>;   initial(</a:t>
            </a:r>
            <a:r>
              <a:rPr lang="en-US" altLang="zh-TW" sz="2800" i="1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n</a:t>
            </a:r>
            <a:r>
              <a:rPr lang="en-US" altLang="zh-TW" sz="2800">
                <a:solidFill>
                  <a:srgbClr val="0000CC"/>
                </a:solidFill>
                <a:latin typeface="Arial" charset="0"/>
                <a:ea typeface="新細明體" pitchFamily="18" charset="-120"/>
              </a:rPr>
              <a:t>); </a:t>
            </a:r>
            <a:r>
              <a:rPr lang="en-US" altLang="zh-TW" sz="2800">
                <a:latin typeface="Arial" charset="0"/>
                <a:ea typeface="新細明體" pitchFamily="18" charset="-120"/>
              </a:rPr>
              <a:t>// for each node </a:t>
            </a:r>
            <a:r>
              <a:rPr lang="en-US" altLang="zh-TW" sz="2800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x</a:t>
            </a:r>
            <a:r>
              <a:rPr lang="en-US" altLang="zh-TW" sz="2800">
                <a:latin typeface="Arial" charset="0"/>
                <a:ea typeface="新細明體" pitchFamily="18" charset="-120"/>
              </a:rPr>
              <a:t> construct a set </a:t>
            </a:r>
            <a:r>
              <a:rPr lang="en-US" altLang="zh-TW" sz="2800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{x}</a:t>
            </a:r>
          </a:p>
          <a:p>
            <a:pPr algn="l"/>
            <a:r>
              <a:rPr lang="en-US" altLang="zh-TW" sz="2800">
                <a:solidFill>
                  <a:srgbClr val="2B21FD"/>
                </a:solidFill>
                <a:latin typeface="Arial" charset="0"/>
                <a:ea typeface="新細明體" pitchFamily="18" charset="-120"/>
              </a:rPr>
              <a:t>for( each edge </a:t>
            </a:r>
            <a:r>
              <a:rPr lang="en-US" altLang="zh-TW" sz="2800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xy</a:t>
            </a:r>
            <a:r>
              <a:rPr lang="en-US" altLang="zh-TW" sz="2800">
                <a:solidFill>
                  <a:srgbClr val="2B21FD"/>
                </a:solidFill>
                <a:latin typeface="Arial" charset="0"/>
                <a:ea typeface="新細明體" pitchFamily="18" charset="-120"/>
              </a:rPr>
              <a:t> in order by nondecreasing weight)</a:t>
            </a:r>
          </a:p>
          <a:p>
            <a:pPr algn="l">
              <a:lnSpc>
                <a:spcPct val="140000"/>
              </a:lnSpc>
            </a:pPr>
            <a:r>
              <a:rPr lang="en-US" altLang="zh-TW" sz="2800">
                <a:solidFill>
                  <a:srgbClr val="2B21FD"/>
                </a:solidFill>
                <a:latin typeface="Arial" charset="0"/>
                <a:ea typeface="新細明體" pitchFamily="18" charset="-120"/>
              </a:rPr>
              <a:t>  if ( ! find(</a:t>
            </a:r>
            <a:r>
              <a:rPr lang="en-US" altLang="zh-TW" sz="2800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x</a:t>
            </a:r>
            <a:r>
              <a:rPr lang="en-US" altLang="zh-TW" sz="2800">
                <a:solidFill>
                  <a:srgbClr val="2B21FD"/>
                </a:solidFill>
                <a:latin typeface="Arial" charset="0"/>
                <a:ea typeface="新細明體" pitchFamily="18" charset="-120"/>
              </a:rPr>
              <a:t>, </a:t>
            </a:r>
            <a:r>
              <a:rPr lang="en-US" altLang="zh-TW" sz="2800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y</a:t>
            </a:r>
            <a:r>
              <a:rPr lang="en-US" altLang="zh-TW" sz="2800">
                <a:solidFill>
                  <a:srgbClr val="2B21FD"/>
                </a:solidFill>
                <a:latin typeface="Arial" charset="0"/>
                <a:ea typeface="新細明體" pitchFamily="18" charset="-120"/>
              </a:rPr>
              <a:t>) ) { </a:t>
            </a:r>
          </a:p>
          <a:p>
            <a:pPr algn="l"/>
            <a:r>
              <a:rPr lang="en-US" altLang="zh-TW" sz="2800">
                <a:solidFill>
                  <a:srgbClr val="2B21FD"/>
                </a:solidFill>
                <a:latin typeface="Arial" charset="0"/>
                <a:ea typeface="新細明體" pitchFamily="18" charset="-120"/>
              </a:rPr>
              <a:t>      union(</a:t>
            </a:r>
            <a:r>
              <a:rPr lang="en-US" altLang="zh-TW" sz="2800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x</a:t>
            </a:r>
            <a:r>
              <a:rPr lang="en-US" altLang="zh-TW" sz="2800">
                <a:solidFill>
                  <a:srgbClr val="2B21FD"/>
                </a:solidFill>
                <a:latin typeface="Arial" charset="0"/>
                <a:ea typeface="新細明體" pitchFamily="18" charset="-120"/>
              </a:rPr>
              <a:t>, </a:t>
            </a:r>
            <a:r>
              <a:rPr lang="en-US" altLang="zh-TW" sz="2800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y</a:t>
            </a:r>
            <a:r>
              <a:rPr lang="en-US" altLang="zh-TW" sz="2800">
                <a:solidFill>
                  <a:srgbClr val="2B21FD"/>
                </a:solidFill>
                <a:latin typeface="Arial" charset="0"/>
                <a:ea typeface="新細明體" pitchFamily="18" charset="-120"/>
              </a:rPr>
              <a:t>);</a:t>
            </a:r>
          </a:p>
          <a:p>
            <a:pPr algn="l"/>
            <a:r>
              <a:rPr lang="en-US" altLang="zh-TW" sz="2800">
                <a:solidFill>
                  <a:srgbClr val="2B21FD"/>
                </a:solidFill>
                <a:latin typeface="Arial" charset="0"/>
                <a:ea typeface="新細明體" pitchFamily="18" charset="-120"/>
              </a:rPr>
              <a:t>      add </a:t>
            </a:r>
            <a:r>
              <a:rPr lang="en-US" altLang="zh-TW" sz="2800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xy</a:t>
            </a:r>
            <a:r>
              <a:rPr lang="en-US" altLang="zh-TW" sz="2800">
                <a:solidFill>
                  <a:srgbClr val="2B21FD"/>
                </a:solidFill>
                <a:latin typeface="Arial" charset="0"/>
                <a:ea typeface="新細明體" pitchFamily="18" charset="-120"/>
              </a:rPr>
              <a:t> to </a:t>
            </a:r>
            <a:r>
              <a:rPr lang="en-US" altLang="zh-TW" sz="2800" i="1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A</a:t>
            </a:r>
            <a:r>
              <a:rPr lang="en-US" altLang="zh-TW" sz="2800">
                <a:solidFill>
                  <a:srgbClr val="2B21FD"/>
                </a:solidFill>
                <a:latin typeface="Arial" charset="0"/>
                <a:ea typeface="新細明體" pitchFamily="18" charset="-120"/>
              </a:rPr>
              <a:t>;</a:t>
            </a:r>
          </a:p>
          <a:p>
            <a:pPr algn="l"/>
            <a:r>
              <a:rPr lang="en-US" altLang="zh-TW" sz="2800">
                <a:solidFill>
                  <a:srgbClr val="2B21FD"/>
                </a:solidFill>
                <a:latin typeface="Arial" charset="0"/>
                <a:ea typeface="新細明體" pitchFamily="18" charset="-120"/>
              </a:rPr>
              <a:t>      if( |</a:t>
            </a:r>
            <a:r>
              <a:rPr lang="en-US" altLang="zh-TW" sz="1000">
                <a:solidFill>
                  <a:srgbClr val="2B21FD"/>
                </a:solidFill>
                <a:latin typeface="Arial" charset="0"/>
                <a:ea typeface="新細明體" pitchFamily="18" charset="-120"/>
              </a:rPr>
              <a:t> </a:t>
            </a:r>
            <a:r>
              <a:rPr lang="en-US" altLang="zh-TW" sz="2800" i="1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A</a:t>
            </a:r>
            <a:r>
              <a:rPr lang="en-US" altLang="zh-TW" sz="2800">
                <a:solidFill>
                  <a:srgbClr val="2B21FD"/>
                </a:solidFill>
                <a:latin typeface="Arial" charset="0"/>
                <a:ea typeface="新細明體" pitchFamily="18" charset="-120"/>
              </a:rPr>
              <a:t>| == </a:t>
            </a:r>
            <a:r>
              <a:rPr lang="en-US" altLang="zh-TW" sz="2800" i="1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n</a:t>
            </a:r>
            <a:r>
              <a:rPr lang="en-US" altLang="zh-TW" sz="2800">
                <a:solidFill>
                  <a:srgbClr val="FF0000"/>
                </a:solidFill>
                <a:latin typeface="Arial" charset="0"/>
                <a:ea typeface="新細明體" pitchFamily="18" charset="-120"/>
                <a:sym typeface="Symbol" pitchFamily="18" charset="2"/>
              </a:rPr>
              <a:t></a:t>
            </a:r>
            <a:r>
              <a:rPr lang="en-US" altLang="zh-TW" sz="2800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1 </a:t>
            </a:r>
            <a:r>
              <a:rPr lang="en-US" altLang="zh-TW" sz="2800">
                <a:solidFill>
                  <a:srgbClr val="2B21FD"/>
                </a:solidFill>
                <a:latin typeface="Arial" charset="0"/>
                <a:ea typeface="新細明體" pitchFamily="18" charset="-120"/>
              </a:rPr>
              <a:t>) break;</a:t>
            </a:r>
          </a:p>
          <a:p>
            <a:pPr algn="l"/>
            <a:r>
              <a:rPr lang="en-US" altLang="zh-TW" sz="2800">
                <a:solidFill>
                  <a:srgbClr val="2B21FD"/>
                </a:solidFill>
                <a:latin typeface="Arial" charset="0"/>
                <a:ea typeface="新細明體" pitchFamily="18" charset="-120"/>
              </a:rPr>
              <a:t>   }</a:t>
            </a:r>
            <a:endParaRPr lang="en-US" altLang="zh-TW" sz="2800">
              <a:solidFill>
                <a:srgbClr val="0000CC"/>
              </a:solidFill>
              <a:latin typeface="Arial" charset="0"/>
              <a:ea typeface="新細明體" pitchFamily="18" charset="-120"/>
            </a:endParaRPr>
          </a:p>
        </p:txBody>
      </p:sp>
      <p:sp>
        <p:nvSpPr>
          <p:cNvPr id="1051652" name="Comment 4"/>
          <p:cNvSpPr>
            <a:spLocks noChangeArrowheads="1"/>
          </p:cNvSpPr>
          <p:nvPr/>
        </p:nvSpPr>
        <p:spPr bwMode="auto">
          <a:xfrm>
            <a:off x="1219200" y="4705350"/>
            <a:ext cx="7581900" cy="1382713"/>
          </a:xfrm>
          <a:prstGeom prst="rect">
            <a:avLst/>
          </a:prstGeom>
          <a:solidFill>
            <a:srgbClr val="FCFDC6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txBody>
          <a:bodyPr>
            <a:spAutoFit/>
          </a:bodyPr>
          <a:lstStyle>
            <a:lvl1pPr marL="1809750" indent="-1809750" algn="l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2095500" algn="l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2286000" algn="l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2476500" algn="l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667000" algn="l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3124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35814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403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44958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0" hangingPunct="0"/>
            <a:r>
              <a:rPr lang="en-US" altLang="zh-TW" sz="2800">
                <a:solidFill>
                  <a:srgbClr val="2B21FD"/>
                </a:solidFill>
                <a:latin typeface="Arial" charset="0"/>
              </a:rPr>
              <a:t>find(</a:t>
            </a:r>
            <a:r>
              <a:rPr lang="en-US" altLang="zh-TW" sz="28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zh-TW" sz="2800">
                <a:solidFill>
                  <a:srgbClr val="2B21FD"/>
                </a:solidFill>
                <a:latin typeface="Arial" charset="0"/>
              </a:rPr>
              <a:t>, </a:t>
            </a:r>
            <a:r>
              <a:rPr lang="en-US" altLang="zh-TW" sz="2800">
                <a:solidFill>
                  <a:srgbClr val="FF0000"/>
                </a:solidFill>
                <a:latin typeface="Arial" charset="0"/>
              </a:rPr>
              <a:t>y</a:t>
            </a:r>
            <a:r>
              <a:rPr lang="en-US" altLang="zh-TW" sz="2800">
                <a:solidFill>
                  <a:srgbClr val="2B21FD"/>
                </a:solidFill>
                <a:latin typeface="Arial" charset="0"/>
              </a:rPr>
              <a:t>) = true iff. </a:t>
            </a:r>
            <a:r>
              <a:rPr lang="en-US" altLang="zh-TW" sz="28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zh-TW" sz="2800">
                <a:solidFill>
                  <a:srgbClr val="2B21FD"/>
                </a:solidFill>
                <a:latin typeface="Arial" charset="0"/>
              </a:rPr>
              <a:t> and </a:t>
            </a:r>
            <a:r>
              <a:rPr lang="en-US" altLang="zh-TW" sz="2800">
                <a:solidFill>
                  <a:srgbClr val="FF0000"/>
                </a:solidFill>
                <a:latin typeface="Arial" charset="0"/>
              </a:rPr>
              <a:t>y</a:t>
            </a:r>
            <a:r>
              <a:rPr lang="en-US" altLang="zh-TW" sz="2800">
                <a:solidFill>
                  <a:srgbClr val="2B21FD"/>
                </a:solidFill>
                <a:latin typeface="Arial" charset="0"/>
              </a:rPr>
              <a:t> are in the same set</a:t>
            </a:r>
          </a:p>
          <a:p>
            <a:pPr eaLnBrk="0" hangingPunct="0"/>
            <a:r>
              <a:rPr lang="en-US" altLang="zh-TW" sz="2800">
                <a:solidFill>
                  <a:srgbClr val="2B21FD"/>
                </a:solidFill>
                <a:latin typeface="Arial" charset="0"/>
              </a:rPr>
              <a:t>union(</a:t>
            </a:r>
            <a:r>
              <a:rPr lang="en-US" altLang="zh-TW" sz="28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zh-TW" sz="2800">
                <a:solidFill>
                  <a:srgbClr val="2B21FD"/>
                </a:solidFill>
                <a:latin typeface="Arial" charset="0"/>
              </a:rPr>
              <a:t>, </a:t>
            </a:r>
            <a:r>
              <a:rPr lang="en-US" altLang="zh-TW" sz="2800">
                <a:solidFill>
                  <a:srgbClr val="FF0000"/>
                </a:solidFill>
                <a:latin typeface="Arial" charset="0"/>
              </a:rPr>
              <a:t>y</a:t>
            </a:r>
            <a:r>
              <a:rPr lang="en-US" altLang="zh-TW" sz="2800">
                <a:solidFill>
                  <a:srgbClr val="2B21FD"/>
                </a:solidFill>
                <a:latin typeface="Arial" charset="0"/>
              </a:rPr>
              <a:t>): unite the two sets that contain </a:t>
            </a:r>
            <a:r>
              <a:rPr lang="en-US" altLang="zh-TW" sz="28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zh-TW" sz="2800">
                <a:solidFill>
                  <a:srgbClr val="2B21FD"/>
                </a:solidFill>
                <a:latin typeface="Arial" charset="0"/>
              </a:rPr>
              <a:t> and </a:t>
            </a:r>
            <a:r>
              <a:rPr lang="en-US" altLang="zh-TW" sz="2800">
                <a:solidFill>
                  <a:srgbClr val="FF0000"/>
                </a:solidFill>
                <a:latin typeface="Arial" charset="0"/>
              </a:rPr>
              <a:t>y</a:t>
            </a:r>
            <a:r>
              <a:rPr lang="en-US" altLang="zh-TW" sz="2800">
                <a:solidFill>
                  <a:srgbClr val="2B21FD"/>
                </a:solidFill>
                <a:latin typeface="Arial" charset="0"/>
              </a:rPr>
              <a:t>, respectively.</a:t>
            </a:r>
            <a:endParaRPr lang="en-US" altLang="zh-TW">
              <a:solidFill>
                <a:srgbClr val="2B21FD"/>
              </a:solidFill>
              <a:latin typeface="Arial" charset="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Minimum Spanning Trees</a:t>
            </a:r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BD0A3-13A7-4E8F-A84A-83248998CF14}" type="slidenum">
              <a:rPr lang="en-US" altLang="zh-TW"/>
              <a:pPr/>
              <a:t>11</a:t>
            </a:fld>
            <a:endParaRPr lang="en-US" altLang="zh-TW"/>
          </a:p>
        </p:txBody>
      </p:sp>
      <p:sp>
        <p:nvSpPr>
          <p:cNvPr id="10147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533400"/>
          </a:xfrm>
        </p:spPr>
        <p:txBody>
          <a:bodyPr/>
          <a:lstStyle/>
          <a:p>
            <a:pPr algn="ctr"/>
            <a:r>
              <a:rPr lang="en-US" altLang="zh-TW" sz="4000" b="1">
                <a:ea typeface="標楷體" pitchFamily="65" charset="-120"/>
              </a:rPr>
              <a:t>Prim’s Algorithm</a:t>
            </a:r>
            <a:r>
              <a:rPr lang="en-US" altLang="zh-TW" sz="3600" b="1">
                <a:ea typeface="標楷體" pitchFamily="65" charset="-120"/>
              </a:rPr>
              <a:t> </a:t>
            </a:r>
            <a:r>
              <a:rPr lang="en-US" altLang="zh-TW" sz="2800" b="1">
                <a:ea typeface="標楷體" pitchFamily="65" charset="-120"/>
              </a:rPr>
              <a:t>(pseudo code 1)</a:t>
            </a:r>
            <a:endParaRPr lang="en-US" altLang="zh-TW" sz="2800" b="1">
              <a:solidFill>
                <a:schemeClr val="tx1"/>
              </a:solidFill>
              <a:ea typeface="標楷體" pitchFamily="65" charset="-120"/>
            </a:endParaRPr>
          </a:p>
        </p:txBody>
      </p:sp>
      <p:sp>
        <p:nvSpPr>
          <p:cNvPr id="1014788" name="Text Box 4"/>
          <p:cNvSpPr txBox="1">
            <a:spLocks noChangeArrowheads="1"/>
          </p:cNvSpPr>
          <p:nvPr/>
        </p:nvSpPr>
        <p:spPr bwMode="auto">
          <a:xfrm>
            <a:off x="457200" y="1447800"/>
            <a:ext cx="7812088" cy="3984625"/>
          </a:xfrm>
          <a:prstGeom prst="rect">
            <a:avLst/>
          </a:prstGeom>
          <a:solidFill>
            <a:srgbClr val="FFFF99"/>
          </a:solidFill>
          <a:ln w="12700">
            <a:solidFill>
              <a:srgbClr val="0000CC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bIns="82800">
            <a:spAutoFit/>
          </a:bodyPr>
          <a:lstStyle/>
          <a:p>
            <a:pPr algn="l"/>
            <a:r>
              <a:rPr lang="en-US" altLang="zh-TW" sz="2800" b="1">
                <a:ea typeface="新細明體" pitchFamily="18" charset="-120"/>
              </a:rPr>
              <a:t>ALGORITHM</a:t>
            </a:r>
            <a:r>
              <a:rPr lang="en-US" altLang="zh-TW" sz="2800">
                <a:solidFill>
                  <a:srgbClr val="0000CC"/>
                </a:solidFill>
                <a:latin typeface="Arial" charset="0"/>
                <a:ea typeface="新細明體" pitchFamily="18" charset="-120"/>
              </a:rPr>
              <a:t>   </a:t>
            </a:r>
            <a:r>
              <a:rPr lang="en-US" altLang="zh-TW" sz="2800" i="1">
                <a:latin typeface="Arial" charset="0"/>
                <a:ea typeface="新細明體" pitchFamily="18" charset="-120"/>
              </a:rPr>
              <a:t>P</a:t>
            </a:r>
            <a:r>
              <a:rPr lang="en-US" altLang="zh-TW" sz="2800">
                <a:latin typeface="Arial" charset="0"/>
                <a:ea typeface="新細明體" pitchFamily="18" charset="-120"/>
              </a:rPr>
              <a:t>rim(</a:t>
            </a:r>
            <a:r>
              <a:rPr lang="en-US" altLang="zh-TW" sz="2800" i="1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G</a:t>
            </a:r>
            <a:r>
              <a:rPr lang="en-US" altLang="zh-TW" sz="2800">
                <a:latin typeface="Arial" charset="0"/>
                <a:ea typeface="新細明體" pitchFamily="18" charset="-120"/>
              </a:rPr>
              <a:t>)</a:t>
            </a:r>
          </a:p>
          <a:p>
            <a:pPr algn="l"/>
            <a:r>
              <a:rPr lang="en-US" altLang="zh-TW" sz="2800">
                <a:latin typeface="Arial" charset="0"/>
                <a:ea typeface="新細明體" pitchFamily="18" charset="-120"/>
              </a:rPr>
              <a:t>// Input: A weighted connected graph</a:t>
            </a:r>
            <a:r>
              <a:rPr lang="en-US" altLang="zh-TW" sz="2800">
                <a:solidFill>
                  <a:srgbClr val="0000CC"/>
                </a:solidFill>
                <a:latin typeface="Arial" charset="0"/>
                <a:ea typeface="新細明體" pitchFamily="18" charset="-120"/>
              </a:rPr>
              <a:t> </a:t>
            </a:r>
            <a:r>
              <a:rPr lang="en-US" altLang="zh-TW" sz="2800" i="1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G</a:t>
            </a:r>
            <a:r>
              <a:rPr lang="en-US" altLang="zh-TW" sz="2800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=(</a:t>
            </a:r>
            <a:r>
              <a:rPr lang="en-US" altLang="zh-TW" sz="2800" i="1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V</a:t>
            </a:r>
            <a:r>
              <a:rPr lang="en-US" altLang="zh-TW" sz="2800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,</a:t>
            </a:r>
            <a:r>
              <a:rPr lang="en-US" altLang="zh-TW" sz="2800" i="1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E</a:t>
            </a:r>
            <a:r>
              <a:rPr lang="en-US" altLang="zh-TW" sz="2800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)</a:t>
            </a:r>
          </a:p>
          <a:p>
            <a:pPr algn="l"/>
            <a:r>
              <a:rPr lang="en-US" altLang="zh-TW" sz="2800">
                <a:latin typeface="Arial" charset="0"/>
                <a:ea typeface="新細明體" pitchFamily="18" charset="-120"/>
              </a:rPr>
              <a:t>// Output: A MST</a:t>
            </a:r>
            <a:r>
              <a:rPr lang="en-US" altLang="zh-TW" sz="2800">
                <a:solidFill>
                  <a:srgbClr val="2B21FD"/>
                </a:solidFill>
                <a:latin typeface="Arial" charset="0"/>
                <a:ea typeface="新細明體" pitchFamily="18" charset="-120"/>
              </a:rPr>
              <a:t> </a:t>
            </a:r>
            <a:r>
              <a:rPr lang="en-US" altLang="zh-TW" sz="2800" i="1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T</a:t>
            </a:r>
            <a:r>
              <a:rPr lang="en-US" altLang="zh-TW" sz="2800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=(</a:t>
            </a:r>
            <a:r>
              <a:rPr lang="en-US" altLang="zh-TW" sz="2800" i="1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V</a:t>
            </a:r>
            <a:r>
              <a:rPr lang="en-US" altLang="zh-TW" sz="2800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, </a:t>
            </a:r>
            <a:r>
              <a:rPr lang="en-US" altLang="zh-TW" sz="2800" i="1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A</a:t>
            </a:r>
            <a:r>
              <a:rPr lang="en-US" altLang="zh-TW" sz="2800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)</a:t>
            </a:r>
            <a:r>
              <a:rPr lang="en-US" altLang="zh-TW" sz="2800">
                <a:solidFill>
                  <a:srgbClr val="2B21FD"/>
                </a:solidFill>
                <a:latin typeface="Arial" charset="0"/>
                <a:ea typeface="新細明體" pitchFamily="18" charset="-120"/>
              </a:rPr>
              <a:t> </a:t>
            </a:r>
            <a:endParaRPr lang="en-US" altLang="zh-TW" sz="2800">
              <a:solidFill>
                <a:srgbClr val="0000CC"/>
              </a:solidFill>
              <a:latin typeface="Arial" charset="0"/>
              <a:ea typeface="新細明體" pitchFamily="18" charset="-120"/>
            </a:endParaRPr>
          </a:p>
          <a:p>
            <a:pPr algn="l"/>
            <a:r>
              <a:rPr lang="en-US" altLang="zh-TW" sz="2800">
                <a:latin typeface="Arial" charset="0"/>
                <a:ea typeface="新細明體" pitchFamily="18" charset="-120"/>
                <a:sym typeface="Symbol" pitchFamily="18" charset="2"/>
              </a:rPr>
              <a:t>  </a:t>
            </a:r>
            <a:r>
              <a:rPr lang="en-US" altLang="zh-TW" sz="2800" i="1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V</a:t>
            </a:r>
            <a:r>
              <a:rPr lang="en-US" altLang="zh-TW" sz="2800" b="1" i="1" baseline="-25000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T</a:t>
            </a:r>
            <a:r>
              <a:rPr lang="en-US" altLang="zh-TW" sz="2800">
                <a:latin typeface="Arial" charset="0"/>
                <a:ea typeface="新細明體" pitchFamily="18" charset="-120"/>
                <a:sym typeface="Symbol" pitchFamily="18" charset="2"/>
              </a:rPr>
              <a:t>  { </a:t>
            </a:r>
            <a:r>
              <a:rPr lang="en-US" altLang="zh-TW" sz="2800" b="1" i="1">
                <a:solidFill>
                  <a:srgbClr val="FF0000"/>
                </a:solidFill>
                <a:ea typeface="新細明體" pitchFamily="18" charset="-120"/>
              </a:rPr>
              <a:t>v</a:t>
            </a:r>
            <a:r>
              <a:rPr lang="en-US" altLang="zh-TW" sz="2800" b="1" baseline="-25000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0</a:t>
            </a:r>
            <a:r>
              <a:rPr lang="en-US" altLang="zh-TW" sz="2800" b="1" i="1" baseline="-25000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 </a:t>
            </a:r>
            <a:r>
              <a:rPr lang="en-US" altLang="zh-TW" sz="2800">
                <a:latin typeface="Arial" charset="0"/>
                <a:ea typeface="新細明體" pitchFamily="18" charset="-120"/>
                <a:sym typeface="Symbol" pitchFamily="18" charset="2"/>
              </a:rPr>
              <a:t>}  // Any vertex will do;</a:t>
            </a:r>
            <a:endParaRPr lang="en-US" altLang="zh-TW" sz="2800">
              <a:latin typeface="Arial" charset="0"/>
              <a:ea typeface="新細明體" pitchFamily="18" charset="-120"/>
            </a:endParaRPr>
          </a:p>
          <a:p>
            <a:pPr algn="l"/>
            <a:r>
              <a:rPr lang="en-US" altLang="zh-TW" sz="2800">
                <a:solidFill>
                  <a:srgbClr val="0000CC"/>
                </a:solidFill>
                <a:latin typeface="Arial" charset="0"/>
                <a:ea typeface="新細明體" pitchFamily="18" charset="-120"/>
              </a:rPr>
              <a:t>  </a:t>
            </a:r>
            <a:r>
              <a:rPr lang="en-US" altLang="zh-TW" sz="2800" i="1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A</a:t>
            </a:r>
            <a:r>
              <a:rPr lang="en-US" altLang="zh-TW" sz="2800">
                <a:latin typeface="Arial" charset="0"/>
                <a:ea typeface="新細明體" pitchFamily="18" charset="-120"/>
                <a:sym typeface="Symbol" pitchFamily="18" charset="2"/>
              </a:rPr>
              <a:t> </a:t>
            </a:r>
            <a:r>
              <a:rPr lang="en-US" altLang="zh-TW" sz="2800" b="1">
                <a:latin typeface="Arial" charset="0"/>
                <a:ea typeface="新細明體" pitchFamily="18" charset="-120"/>
                <a:sym typeface="Symbol" pitchFamily="18" charset="2"/>
              </a:rPr>
              <a:t> </a:t>
            </a:r>
            <a:r>
              <a:rPr lang="en-US" altLang="zh-TW" sz="2800">
                <a:latin typeface="Arial" charset="0"/>
                <a:ea typeface="新細明體" pitchFamily="18" charset="-120"/>
              </a:rPr>
              <a:t>;</a:t>
            </a:r>
          </a:p>
          <a:p>
            <a:pPr algn="l"/>
            <a:r>
              <a:rPr lang="en-US" altLang="zh-TW" sz="2800">
                <a:solidFill>
                  <a:srgbClr val="0000CC"/>
                </a:solidFill>
                <a:latin typeface="Arial" charset="0"/>
                <a:ea typeface="新細明體" pitchFamily="18" charset="-120"/>
              </a:rPr>
              <a:t>  </a:t>
            </a:r>
            <a:r>
              <a:rPr lang="en-US" altLang="zh-TW" sz="2800">
                <a:latin typeface="Arial" charset="0"/>
                <a:ea typeface="新細明體" pitchFamily="18" charset="-120"/>
              </a:rPr>
              <a:t>for </a:t>
            </a:r>
            <a:r>
              <a:rPr lang="en-US" altLang="zh-TW" sz="2800" b="1" i="1">
                <a:solidFill>
                  <a:srgbClr val="FF0000"/>
                </a:solidFill>
                <a:ea typeface="新細明體" pitchFamily="18" charset="-120"/>
              </a:rPr>
              <a:t>i </a:t>
            </a:r>
            <a:r>
              <a:rPr lang="en-US" altLang="zh-TW" sz="2800">
                <a:latin typeface="Arial" charset="0"/>
                <a:ea typeface="新細明體" pitchFamily="18" charset="-120"/>
                <a:sym typeface="Symbol" pitchFamily="18" charset="2"/>
              </a:rPr>
              <a:t> 1</a:t>
            </a:r>
            <a:r>
              <a:rPr lang="en-US" altLang="zh-TW" sz="2800" i="1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 </a:t>
            </a:r>
            <a:r>
              <a:rPr lang="en-US" altLang="zh-TW" sz="2800">
                <a:latin typeface="Arial" charset="0"/>
                <a:ea typeface="新細明體" pitchFamily="18" charset="-120"/>
              </a:rPr>
              <a:t>to </a:t>
            </a:r>
            <a:r>
              <a:rPr lang="en-US" altLang="zh-TW" sz="2800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|</a:t>
            </a:r>
            <a:r>
              <a:rPr lang="en-US" altLang="zh-TW" sz="2800" i="1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V</a:t>
            </a:r>
            <a:r>
              <a:rPr lang="en-US" altLang="zh-TW" sz="2800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|</a:t>
            </a:r>
            <a:r>
              <a:rPr lang="en-US" altLang="zh-TW" sz="2800">
                <a:solidFill>
                  <a:srgbClr val="FF0000"/>
                </a:solidFill>
                <a:latin typeface="Arial" charset="0"/>
                <a:ea typeface="新細明體" pitchFamily="18" charset="-120"/>
                <a:sym typeface="Symbol" pitchFamily="18" charset="2"/>
              </a:rPr>
              <a:t></a:t>
            </a:r>
            <a:r>
              <a:rPr lang="en-US" altLang="zh-TW" sz="2800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1</a:t>
            </a:r>
            <a:r>
              <a:rPr lang="en-US" altLang="zh-TW" sz="2800" i="1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 </a:t>
            </a:r>
            <a:r>
              <a:rPr lang="en-US" altLang="zh-TW" sz="2800">
                <a:latin typeface="Arial" charset="0"/>
                <a:ea typeface="新細明體" pitchFamily="18" charset="-120"/>
              </a:rPr>
              <a:t>do</a:t>
            </a:r>
          </a:p>
          <a:p>
            <a:pPr algn="l"/>
            <a:r>
              <a:rPr lang="en-US" altLang="zh-TW" sz="2800" b="1">
                <a:ea typeface="新細明體" pitchFamily="18" charset="-120"/>
              </a:rPr>
              <a:t>      find an edge </a:t>
            </a:r>
            <a:r>
              <a:rPr lang="en-US" altLang="zh-TW" sz="2800" b="1" i="1">
                <a:solidFill>
                  <a:srgbClr val="FF0000"/>
                </a:solidFill>
                <a:ea typeface="新細明體" pitchFamily="18" charset="-120"/>
                <a:sym typeface="Symbol" pitchFamily="18" charset="2"/>
              </a:rPr>
              <a:t>xy</a:t>
            </a:r>
            <a:r>
              <a:rPr lang="en-US" altLang="zh-TW" sz="2800" b="1">
                <a:solidFill>
                  <a:srgbClr val="FF0000"/>
                </a:solidFill>
                <a:ea typeface="新細明體" pitchFamily="18" charset="-120"/>
                <a:sym typeface="Symbol" pitchFamily="18" charset="2"/>
              </a:rPr>
              <a:t>  (</a:t>
            </a:r>
            <a:r>
              <a:rPr lang="en-US" altLang="zh-TW" sz="2800" i="1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V</a:t>
            </a:r>
            <a:r>
              <a:rPr lang="en-US" altLang="zh-TW" sz="2800" b="1" i="1" baseline="-25000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T</a:t>
            </a:r>
            <a:r>
              <a:rPr lang="en-US" altLang="zh-TW" sz="2800" b="1">
                <a:solidFill>
                  <a:srgbClr val="FF0000"/>
                </a:solidFill>
                <a:ea typeface="新細明體" pitchFamily="18" charset="-120"/>
              </a:rPr>
              <a:t>, </a:t>
            </a:r>
            <a:r>
              <a:rPr lang="en-US" altLang="zh-TW" sz="2800" i="1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V</a:t>
            </a:r>
            <a:r>
              <a:rPr lang="en-US" altLang="zh-TW" sz="2800">
                <a:solidFill>
                  <a:srgbClr val="FF0000"/>
                </a:solidFill>
                <a:latin typeface="Arial" charset="0"/>
                <a:ea typeface="新細明體" pitchFamily="18" charset="-120"/>
                <a:sym typeface="Symbol" pitchFamily="18" charset="2"/>
              </a:rPr>
              <a:t></a:t>
            </a:r>
            <a:r>
              <a:rPr lang="en-US" altLang="zh-TW" sz="2800" i="1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V</a:t>
            </a:r>
            <a:r>
              <a:rPr lang="en-US" altLang="zh-TW" sz="2800" b="1" i="1" baseline="-25000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T</a:t>
            </a:r>
            <a:r>
              <a:rPr lang="en-US" altLang="zh-TW" sz="2800" b="1">
                <a:solidFill>
                  <a:srgbClr val="FF0000"/>
                </a:solidFill>
                <a:ea typeface="新細明體" pitchFamily="18" charset="-120"/>
              </a:rPr>
              <a:t> </a:t>
            </a:r>
            <a:r>
              <a:rPr lang="en-US" altLang="zh-TW" sz="2800" b="1">
                <a:solidFill>
                  <a:srgbClr val="FF0000"/>
                </a:solidFill>
                <a:ea typeface="新細明體" pitchFamily="18" charset="-120"/>
                <a:sym typeface="Symbol" pitchFamily="18" charset="2"/>
              </a:rPr>
              <a:t>)</a:t>
            </a:r>
            <a:r>
              <a:rPr lang="en-US" altLang="zh-TW" sz="2800" b="1">
                <a:ea typeface="新細明體" pitchFamily="18" charset="-120"/>
              </a:rPr>
              <a:t> s.t. its weight is</a:t>
            </a:r>
            <a:br>
              <a:rPr lang="en-US" altLang="zh-TW" sz="2800" b="1">
                <a:ea typeface="新細明體" pitchFamily="18" charset="-120"/>
              </a:rPr>
            </a:br>
            <a:r>
              <a:rPr lang="en-US" altLang="zh-TW" sz="2800" b="1">
                <a:ea typeface="新細明體" pitchFamily="18" charset="-120"/>
              </a:rPr>
              <a:t>      minimized among all edges in</a:t>
            </a:r>
            <a:r>
              <a:rPr lang="en-US" altLang="zh-TW" sz="2800" b="1">
                <a:solidFill>
                  <a:srgbClr val="2B21FD"/>
                </a:solidFill>
                <a:ea typeface="新細明體" pitchFamily="18" charset="-120"/>
              </a:rPr>
              <a:t> </a:t>
            </a:r>
            <a:r>
              <a:rPr lang="en-US" altLang="zh-TW" sz="2800" b="1">
                <a:solidFill>
                  <a:srgbClr val="FF0000"/>
                </a:solidFill>
                <a:ea typeface="新細明體" pitchFamily="18" charset="-120"/>
                <a:sym typeface="Symbol" pitchFamily="18" charset="2"/>
              </a:rPr>
              <a:t>(</a:t>
            </a:r>
            <a:r>
              <a:rPr lang="en-US" altLang="zh-TW" sz="2800" i="1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V</a:t>
            </a:r>
            <a:r>
              <a:rPr lang="en-US" altLang="zh-TW" sz="2800" b="1" i="1" baseline="-25000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T</a:t>
            </a:r>
            <a:r>
              <a:rPr lang="en-US" altLang="zh-TW" sz="2800" b="1">
                <a:solidFill>
                  <a:srgbClr val="FF0000"/>
                </a:solidFill>
                <a:ea typeface="新細明體" pitchFamily="18" charset="-120"/>
              </a:rPr>
              <a:t>, </a:t>
            </a:r>
            <a:r>
              <a:rPr lang="en-US" altLang="zh-TW" sz="2800" i="1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V</a:t>
            </a:r>
            <a:r>
              <a:rPr lang="en-US" altLang="zh-TW" sz="2800">
                <a:solidFill>
                  <a:srgbClr val="FF0000"/>
                </a:solidFill>
                <a:latin typeface="Arial" charset="0"/>
                <a:ea typeface="新細明體" pitchFamily="18" charset="-120"/>
                <a:sym typeface="Symbol" pitchFamily="18" charset="2"/>
              </a:rPr>
              <a:t></a:t>
            </a:r>
            <a:r>
              <a:rPr lang="en-US" altLang="zh-TW" sz="2800" i="1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V</a:t>
            </a:r>
            <a:r>
              <a:rPr lang="en-US" altLang="zh-TW" sz="2800" b="1" i="1" baseline="-25000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T</a:t>
            </a:r>
            <a:r>
              <a:rPr lang="en-US" altLang="zh-TW" sz="2800" b="1">
                <a:solidFill>
                  <a:srgbClr val="FF0000"/>
                </a:solidFill>
                <a:ea typeface="新細明體" pitchFamily="18" charset="-120"/>
              </a:rPr>
              <a:t> </a:t>
            </a:r>
            <a:r>
              <a:rPr lang="en-US" altLang="zh-TW" sz="2800" b="1">
                <a:solidFill>
                  <a:srgbClr val="FF0000"/>
                </a:solidFill>
                <a:ea typeface="新細明體" pitchFamily="18" charset="-120"/>
                <a:sym typeface="Symbol" pitchFamily="18" charset="2"/>
              </a:rPr>
              <a:t>)</a:t>
            </a:r>
            <a:r>
              <a:rPr lang="en-US" altLang="zh-TW" sz="2800" b="1">
                <a:ea typeface="新細明體" pitchFamily="18" charset="-120"/>
              </a:rPr>
              <a:t>; </a:t>
            </a:r>
          </a:p>
          <a:p>
            <a:pPr algn="l"/>
            <a:r>
              <a:rPr lang="en-US" altLang="zh-TW" sz="2800" b="1">
                <a:ea typeface="新細明體" pitchFamily="18" charset="-120"/>
              </a:rPr>
              <a:t>      </a:t>
            </a:r>
            <a:r>
              <a:rPr lang="en-US" altLang="zh-TW" sz="2800" i="1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V</a:t>
            </a:r>
            <a:r>
              <a:rPr lang="en-US" altLang="zh-TW" sz="2800" b="1" i="1" baseline="-25000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T</a:t>
            </a:r>
            <a:r>
              <a:rPr lang="en-US" altLang="zh-TW" sz="2800">
                <a:latin typeface="Arial" charset="0"/>
                <a:ea typeface="新細明體" pitchFamily="18" charset="-120"/>
                <a:sym typeface="Symbol" pitchFamily="18" charset="2"/>
              </a:rPr>
              <a:t>  </a:t>
            </a:r>
            <a:r>
              <a:rPr lang="en-US" altLang="zh-TW" sz="2800" i="1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V</a:t>
            </a:r>
            <a:r>
              <a:rPr lang="en-US" altLang="zh-TW" sz="2800" b="1" i="1" baseline="-25000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T</a:t>
            </a:r>
            <a:r>
              <a:rPr lang="en-US" altLang="zh-TW" sz="2800">
                <a:latin typeface="Arial" charset="0"/>
                <a:ea typeface="新細明體" pitchFamily="18" charset="-120"/>
                <a:sym typeface="Symbol" pitchFamily="18" charset="2"/>
              </a:rPr>
              <a:t> </a:t>
            </a:r>
            <a:r>
              <a:rPr lang="en-US" altLang="zh-TW" sz="2800" b="1">
                <a:latin typeface="Arial" charset="0"/>
                <a:ea typeface="新細明體" pitchFamily="18" charset="-120"/>
                <a:sym typeface="Symbol" pitchFamily="18" charset="2"/>
              </a:rPr>
              <a:t></a:t>
            </a:r>
            <a:r>
              <a:rPr lang="en-US" altLang="zh-TW" sz="2800">
                <a:latin typeface="Arial" charset="0"/>
                <a:ea typeface="新細明體" pitchFamily="18" charset="-120"/>
                <a:sym typeface="Symbol" pitchFamily="18" charset="2"/>
              </a:rPr>
              <a:t> { </a:t>
            </a:r>
            <a:r>
              <a:rPr lang="en-US" altLang="zh-TW" sz="2800" b="1" i="1">
                <a:solidFill>
                  <a:srgbClr val="FF0000"/>
                </a:solidFill>
                <a:ea typeface="新細明體" pitchFamily="18" charset="-120"/>
              </a:rPr>
              <a:t>y</a:t>
            </a:r>
            <a:r>
              <a:rPr lang="en-US" altLang="zh-TW" sz="2800" b="1" i="1" baseline="-25000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 </a:t>
            </a:r>
            <a:r>
              <a:rPr lang="en-US" altLang="zh-TW" sz="2800">
                <a:latin typeface="Arial" charset="0"/>
                <a:ea typeface="新細明體" pitchFamily="18" charset="-120"/>
                <a:sym typeface="Symbol" pitchFamily="18" charset="2"/>
              </a:rPr>
              <a:t>} ; </a:t>
            </a:r>
            <a:r>
              <a:rPr lang="en-US" altLang="zh-TW" sz="2800" i="1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A</a:t>
            </a:r>
            <a:r>
              <a:rPr lang="en-US" altLang="zh-TW" sz="2800">
                <a:latin typeface="Arial" charset="0"/>
                <a:ea typeface="新細明體" pitchFamily="18" charset="-120"/>
                <a:sym typeface="Symbol" pitchFamily="18" charset="2"/>
              </a:rPr>
              <a:t>  </a:t>
            </a:r>
            <a:r>
              <a:rPr lang="en-US" altLang="zh-TW" sz="2800" i="1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A</a:t>
            </a:r>
            <a:r>
              <a:rPr lang="en-US" altLang="zh-TW" sz="2800">
                <a:latin typeface="Arial" charset="0"/>
                <a:ea typeface="新細明體" pitchFamily="18" charset="-120"/>
                <a:sym typeface="Symbol" pitchFamily="18" charset="2"/>
              </a:rPr>
              <a:t> </a:t>
            </a:r>
            <a:r>
              <a:rPr lang="en-US" altLang="zh-TW" sz="2800" b="1">
                <a:latin typeface="Arial" charset="0"/>
                <a:ea typeface="新細明體" pitchFamily="18" charset="-120"/>
                <a:sym typeface="Symbol" pitchFamily="18" charset="2"/>
              </a:rPr>
              <a:t></a:t>
            </a:r>
            <a:r>
              <a:rPr lang="en-US" altLang="zh-TW" sz="2800">
                <a:latin typeface="Arial" charset="0"/>
                <a:ea typeface="新細明體" pitchFamily="18" charset="-120"/>
                <a:sym typeface="Symbol" pitchFamily="18" charset="2"/>
              </a:rPr>
              <a:t> { </a:t>
            </a:r>
            <a:r>
              <a:rPr lang="en-US" altLang="zh-TW" sz="2800" b="1" i="1">
                <a:solidFill>
                  <a:srgbClr val="FF0000"/>
                </a:solidFill>
                <a:ea typeface="新細明體" pitchFamily="18" charset="-120"/>
              </a:rPr>
              <a:t>xy</a:t>
            </a:r>
            <a:r>
              <a:rPr lang="en-US" altLang="zh-TW" sz="2800" b="1" i="1" baseline="-25000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 </a:t>
            </a:r>
            <a:r>
              <a:rPr lang="en-US" altLang="zh-TW" sz="2800">
                <a:latin typeface="Arial" charset="0"/>
                <a:ea typeface="新細明體" pitchFamily="18" charset="-120"/>
                <a:sym typeface="Symbol" pitchFamily="18" charset="2"/>
              </a:rPr>
              <a:t>} 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Minimum Spanning Trees</a:t>
            </a:r>
          </a:p>
        </p:txBody>
      </p:sp>
      <p:sp>
        <p:nvSpPr>
          <p:cNvPr id="4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57C58-1491-4C26-B65D-AFFC721E2DF4}" type="slidenum">
              <a:rPr lang="en-US" altLang="zh-TW"/>
              <a:pPr/>
              <a:t>12</a:t>
            </a:fld>
            <a:endParaRPr lang="en-US" altLang="zh-TW"/>
          </a:p>
        </p:txBody>
      </p:sp>
      <p:sp>
        <p:nvSpPr>
          <p:cNvPr id="10168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533400"/>
          </a:xfrm>
        </p:spPr>
        <p:txBody>
          <a:bodyPr/>
          <a:lstStyle/>
          <a:p>
            <a:pPr algn="ctr"/>
            <a:r>
              <a:rPr lang="en-US" altLang="zh-TW" sz="3600" b="1">
                <a:ea typeface="標楷體" pitchFamily="65" charset="-120"/>
              </a:rPr>
              <a:t>Prim’s Algorithm </a:t>
            </a:r>
            <a:r>
              <a:rPr lang="en-US" altLang="zh-TW" sz="2800" b="1">
                <a:ea typeface="標楷體" pitchFamily="65" charset="-120"/>
              </a:rPr>
              <a:t>(</a:t>
            </a:r>
            <a:r>
              <a:rPr lang="zh-TW" altLang="en-US" sz="2800" b="1">
                <a:ea typeface="標楷體" pitchFamily="65" charset="-120"/>
              </a:rPr>
              <a:t>例 </a:t>
            </a:r>
            <a:r>
              <a:rPr lang="en-US" altLang="zh-TW" sz="2800" b="1">
                <a:ea typeface="標楷體" pitchFamily="65" charset="-120"/>
              </a:rPr>
              <a:t>1/8)</a:t>
            </a:r>
            <a:endParaRPr lang="en-US" altLang="zh-TW" sz="2800" b="1">
              <a:solidFill>
                <a:schemeClr val="tx1"/>
              </a:solidFill>
              <a:ea typeface="標楷體" pitchFamily="65" charset="-120"/>
            </a:endParaRPr>
          </a:p>
        </p:txBody>
      </p:sp>
      <p:grpSp>
        <p:nvGrpSpPr>
          <p:cNvPr id="1016835" name="Group 3"/>
          <p:cNvGrpSpPr>
            <a:grpSpLocks/>
          </p:cNvGrpSpPr>
          <p:nvPr/>
        </p:nvGrpSpPr>
        <p:grpSpPr bwMode="auto">
          <a:xfrm>
            <a:off x="2232025" y="2490788"/>
            <a:ext cx="4316413" cy="1868487"/>
            <a:chOff x="1310" y="1581"/>
            <a:chExt cx="2719" cy="1177"/>
          </a:xfrm>
        </p:grpSpPr>
        <p:sp>
          <p:nvSpPr>
            <p:cNvPr id="1016836" name="Line 4"/>
            <p:cNvSpPr>
              <a:spLocks noChangeShapeType="1"/>
            </p:cNvSpPr>
            <p:nvPr/>
          </p:nvSpPr>
          <p:spPr bwMode="auto">
            <a:xfrm flipV="1">
              <a:off x="3971" y="1632"/>
              <a:ext cx="58" cy="112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16837" name="Line 5"/>
            <p:cNvSpPr>
              <a:spLocks noChangeShapeType="1"/>
            </p:cNvSpPr>
            <p:nvPr/>
          </p:nvSpPr>
          <p:spPr bwMode="auto">
            <a:xfrm>
              <a:off x="2476" y="1631"/>
              <a:ext cx="727" cy="42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16838" name="Line 6"/>
            <p:cNvSpPr>
              <a:spLocks noChangeShapeType="1"/>
            </p:cNvSpPr>
            <p:nvPr/>
          </p:nvSpPr>
          <p:spPr bwMode="auto">
            <a:xfrm flipH="1" flipV="1">
              <a:off x="1310" y="1665"/>
              <a:ext cx="80" cy="76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16839" name="Line 7"/>
            <p:cNvSpPr>
              <a:spLocks noChangeShapeType="1"/>
            </p:cNvSpPr>
            <p:nvPr/>
          </p:nvSpPr>
          <p:spPr bwMode="auto">
            <a:xfrm flipV="1">
              <a:off x="1321" y="1600"/>
              <a:ext cx="1112" cy="5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16840" name="Line 8"/>
            <p:cNvSpPr>
              <a:spLocks noChangeShapeType="1"/>
            </p:cNvSpPr>
            <p:nvPr/>
          </p:nvSpPr>
          <p:spPr bwMode="auto">
            <a:xfrm flipV="1">
              <a:off x="1390" y="1581"/>
              <a:ext cx="1060" cy="83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16841" name="Line 9"/>
            <p:cNvSpPr>
              <a:spLocks noChangeShapeType="1"/>
            </p:cNvSpPr>
            <p:nvPr/>
          </p:nvSpPr>
          <p:spPr bwMode="auto">
            <a:xfrm flipV="1">
              <a:off x="3022" y="2037"/>
              <a:ext cx="160" cy="68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16842" name="Line 10"/>
            <p:cNvSpPr>
              <a:spLocks noChangeShapeType="1"/>
            </p:cNvSpPr>
            <p:nvPr/>
          </p:nvSpPr>
          <p:spPr bwMode="auto">
            <a:xfrm flipH="1">
              <a:off x="3206" y="1639"/>
              <a:ext cx="812" cy="39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16843" name="Line 11"/>
            <p:cNvSpPr>
              <a:spLocks noChangeShapeType="1"/>
            </p:cNvSpPr>
            <p:nvPr/>
          </p:nvSpPr>
          <p:spPr bwMode="auto">
            <a:xfrm flipH="1" flipV="1">
              <a:off x="1382" y="2409"/>
              <a:ext cx="656" cy="9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16844" name="Line 12"/>
            <p:cNvSpPr>
              <a:spLocks noChangeShapeType="1"/>
            </p:cNvSpPr>
            <p:nvPr/>
          </p:nvSpPr>
          <p:spPr bwMode="auto">
            <a:xfrm flipH="1" flipV="1">
              <a:off x="2102" y="2529"/>
              <a:ext cx="872" cy="16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16845" name="Line 13"/>
            <p:cNvSpPr>
              <a:spLocks noChangeShapeType="1"/>
            </p:cNvSpPr>
            <p:nvPr/>
          </p:nvSpPr>
          <p:spPr bwMode="auto">
            <a:xfrm flipH="1">
              <a:off x="2078" y="2047"/>
              <a:ext cx="1112" cy="45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16846" name="Line 14"/>
            <p:cNvSpPr>
              <a:spLocks noChangeShapeType="1"/>
            </p:cNvSpPr>
            <p:nvPr/>
          </p:nvSpPr>
          <p:spPr bwMode="auto">
            <a:xfrm flipH="1" flipV="1">
              <a:off x="3026" y="2673"/>
              <a:ext cx="956" cy="8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16847" name="Line 15"/>
            <p:cNvSpPr>
              <a:spLocks noChangeShapeType="1"/>
            </p:cNvSpPr>
            <p:nvPr/>
          </p:nvSpPr>
          <p:spPr bwMode="auto">
            <a:xfrm flipH="1" flipV="1">
              <a:off x="2462" y="1605"/>
              <a:ext cx="1556" cy="2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sp>
        <p:nvSpPr>
          <p:cNvPr id="1016848" name="Oval 16"/>
          <p:cNvSpPr>
            <a:spLocks noChangeArrowheads="1"/>
          </p:cNvSpPr>
          <p:nvPr/>
        </p:nvSpPr>
        <p:spPr bwMode="auto">
          <a:xfrm>
            <a:off x="2128838" y="2514600"/>
            <a:ext cx="155575" cy="157163"/>
          </a:xfrm>
          <a:prstGeom prst="ellipse">
            <a:avLst/>
          </a:prstGeom>
          <a:solidFill>
            <a:srgbClr val="0000FF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16849" name="Oval 17"/>
          <p:cNvSpPr>
            <a:spLocks noChangeArrowheads="1"/>
          </p:cNvSpPr>
          <p:nvPr/>
        </p:nvSpPr>
        <p:spPr bwMode="auto">
          <a:xfrm>
            <a:off x="3957638" y="2438400"/>
            <a:ext cx="155575" cy="157163"/>
          </a:xfrm>
          <a:prstGeom prst="ellipse">
            <a:avLst/>
          </a:prstGeom>
          <a:solidFill>
            <a:srgbClr val="0000FF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16850" name="Oval 18"/>
          <p:cNvSpPr>
            <a:spLocks noChangeArrowheads="1"/>
          </p:cNvSpPr>
          <p:nvPr/>
        </p:nvSpPr>
        <p:spPr bwMode="auto">
          <a:xfrm>
            <a:off x="5138738" y="3162300"/>
            <a:ext cx="155575" cy="157163"/>
          </a:xfrm>
          <a:prstGeom prst="ellipse">
            <a:avLst/>
          </a:prstGeom>
          <a:solidFill>
            <a:srgbClr val="0000FF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16851" name="Oval 19"/>
          <p:cNvSpPr>
            <a:spLocks noChangeArrowheads="1"/>
          </p:cNvSpPr>
          <p:nvPr/>
        </p:nvSpPr>
        <p:spPr bwMode="auto">
          <a:xfrm>
            <a:off x="6472238" y="2514600"/>
            <a:ext cx="155575" cy="157163"/>
          </a:xfrm>
          <a:prstGeom prst="ellipse">
            <a:avLst/>
          </a:prstGeom>
          <a:solidFill>
            <a:srgbClr val="0000FF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16852" name="Oval 20"/>
          <p:cNvSpPr>
            <a:spLocks noChangeArrowheads="1"/>
          </p:cNvSpPr>
          <p:nvPr/>
        </p:nvSpPr>
        <p:spPr bwMode="auto">
          <a:xfrm>
            <a:off x="2281238" y="3733800"/>
            <a:ext cx="155575" cy="157163"/>
          </a:xfrm>
          <a:prstGeom prst="ellipse">
            <a:avLst/>
          </a:prstGeom>
          <a:solidFill>
            <a:srgbClr val="0000FF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16853" name="Oval 21"/>
          <p:cNvSpPr>
            <a:spLocks noChangeArrowheads="1"/>
          </p:cNvSpPr>
          <p:nvPr/>
        </p:nvSpPr>
        <p:spPr bwMode="auto">
          <a:xfrm>
            <a:off x="3348038" y="3886200"/>
            <a:ext cx="155575" cy="157163"/>
          </a:xfrm>
          <a:prstGeom prst="ellipse">
            <a:avLst/>
          </a:prstGeom>
          <a:solidFill>
            <a:srgbClr val="0000FF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16854" name="Oval 22"/>
          <p:cNvSpPr>
            <a:spLocks noChangeArrowheads="1"/>
          </p:cNvSpPr>
          <p:nvPr/>
        </p:nvSpPr>
        <p:spPr bwMode="auto">
          <a:xfrm>
            <a:off x="4872038" y="4191000"/>
            <a:ext cx="155575" cy="157163"/>
          </a:xfrm>
          <a:prstGeom prst="ellipse">
            <a:avLst/>
          </a:prstGeom>
          <a:solidFill>
            <a:srgbClr val="0000FF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16855" name="Oval 23"/>
          <p:cNvSpPr>
            <a:spLocks noChangeArrowheads="1"/>
          </p:cNvSpPr>
          <p:nvPr/>
        </p:nvSpPr>
        <p:spPr bwMode="auto">
          <a:xfrm>
            <a:off x="6396038" y="4267200"/>
            <a:ext cx="155575" cy="157163"/>
          </a:xfrm>
          <a:prstGeom prst="ellipse">
            <a:avLst/>
          </a:prstGeom>
          <a:solidFill>
            <a:srgbClr val="0000FF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16856" name="Text Box 24"/>
          <p:cNvSpPr txBox="1">
            <a:spLocks noChangeArrowheads="1"/>
          </p:cNvSpPr>
          <p:nvPr/>
        </p:nvSpPr>
        <p:spPr bwMode="auto">
          <a:xfrm>
            <a:off x="1808163" y="2352675"/>
            <a:ext cx="3619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TW" sz="2800" b="1">
                <a:ea typeface="新細明體" pitchFamily="18" charset="-120"/>
              </a:rPr>
              <a:t>a</a:t>
            </a:r>
          </a:p>
        </p:txBody>
      </p:sp>
      <p:sp>
        <p:nvSpPr>
          <p:cNvPr id="1016857" name="Text Box 25"/>
          <p:cNvSpPr txBox="1">
            <a:spLocks noChangeArrowheads="1"/>
          </p:cNvSpPr>
          <p:nvPr/>
        </p:nvSpPr>
        <p:spPr bwMode="auto">
          <a:xfrm>
            <a:off x="3843338" y="1905000"/>
            <a:ext cx="3825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TW" sz="2800" b="1">
                <a:ea typeface="新細明體" pitchFamily="18" charset="-120"/>
              </a:rPr>
              <a:t>b</a:t>
            </a:r>
          </a:p>
        </p:txBody>
      </p:sp>
      <p:sp>
        <p:nvSpPr>
          <p:cNvPr id="1016858" name="Text Box 26"/>
          <p:cNvSpPr txBox="1">
            <a:spLocks noChangeArrowheads="1"/>
          </p:cNvSpPr>
          <p:nvPr/>
        </p:nvSpPr>
        <p:spPr bwMode="auto">
          <a:xfrm>
            <a:off x="2057400" y="3771900"/>
            <a:ext cx="3413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TW" sz="2800" b="1">
                <a:ea typeface="新細明體" pitchFamily="18" charset="-120"/>
              </a:rPr>
              <a:t>c</a:t>
            </a:r>
          </a:p>
        </p:txBody>
      </p:sp>
      <p:sp>
        <p:nvSpPr>
          <p:cNvPr id="1016859" name="Text Box 27"/>
          <p:cNvSpPr txBox="1">
            <a:spLocks noChangeArrowheads="1"/>
          </p:cNvSpPr>
          <p:nvPr/>
        </p:nvSpPr>
        <p:spPr bwMode="auto">
          <a:xfrm>
            <a:off x="3198813" y="3990975"/>
            <a:ext cx="3825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TW" sz="2800" b="1">
                <a:ea typeface="新細明體" pitchFamily="18" charset="-120"/>
              </a:rPr>
              <a:t>d</a:t>
            </a:r>
          </a:p>
        </p:txBody>
      </p:sp>
      <p:sp>
        <p:nvSpPr>
          <p:cNvPr id="1016860" name="Text Box 28"/>
          <p:cNvSpPr txBox="1">
            <a:spLocks noChangeArrowheads="1"/>
          </p:cNvSpPr>
          <p:nvPr/>
        </p:nvSpPr>
        <p:spPr bwMode="auto">
          <a:xfrm>
            <a:off x="5214938" y="3143250"/>
            <a:ext cx="3413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TW" sz="2800" b="1">
                <a:ea typeface="新細明體" pitchFamily="18" charset="-120"/>
              </a:rPr>
              <a:t>e</a:t>
            </a:r>
          </a:p>
        </p:txBody>
      </p:sp>
      <p:sp>
        <p:nvSpPr>
          <p:cNvPr id="1016861" name="Text Box 29"/>
          <p:cNvSpPr txBox="1">
            <a:spLocks noChangeArrowheads="1"/>
          </p:cNvSpPr>
          <p:nvPr/>
        </p:nvSpPr>
        <p:spPr bwMode="auto">
          <a:xfrm>
            <a:off x="6551613" y="2238375"/>
            <a:ext cx="3032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TW" sz="2800" b="1">
                <a:ea typeface="新細明體" pitchFamily="18" charset="-120"/>
              </a:rPr>
              <a:t>f</a:t>
            </a:r>
          </a:p>
        </p:txBody>
      </p:sp>
      <p:sp>
        <p:nvSpPr>
          <p:cNvPr id="1016862" name="Text Box 30"/>
          <p:cNvSpPr txBox="1">
            <a:spLocks noChangeArrowheads="1"/>
          </p:cNvSpPr>
          <p:nvPr/>
        </p:nvSpPr>
        <p:spPr bwMode="auto">
          <a:xfrm>
            <a:off x="4818063" y="4219575"/>
            <a:ext cx="3619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TW" sz="2800" b="1">
                <a:ea typeface="新細明體" pitchFamily="18" charset="-120"/>
              </a:rPr>
              <a:t>g</a:t>
            </a:r>
          </a:p>
        </p:txBody>
      </p:sp>
      <p:sp>
        <p:nvSpPr>
          <p:cNvPr id="1016870" name="Text Box 38"/>
          <p:cNvSpPr txBox="1">
            <a:spLocks noChangeArrowheads="1"/>
          </p:cNvSpPr>
          <p:nvPr/>
        </p:nvSpPr>
        <p:spPr bwMode="auto">
          <a:xfrm>
            <a:off x="6551613" y="4295775"/>
            <a:ext cx="3825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TW" sz="2800" b="1">
                <a:ea typeface="新細明體" pitchFamily="18" charset="-120"/>
              </a:rPr>
              <a:t>h</a:t>
            </a:r>
          </a:p>
        </p:txBody>
      </p:sp>
      <p:grpSp>
        <p:nvGrpSpPr>
          <p:cNvPr id="1016871" name="Group 39"/>
          <p:cNvGrpSpPr>
            <a:grpSpLocks/>
          </p:cNvGrpSpPr>
          <p:nvPr/>
        </p:nvGrpSpPr>
        <p:grpSpPr bwMode="auto">
          <a:xfrm>
            <a:off x="1981200" y="2133600"/>
            <a:ext cx="4781550" cy="2576513"/>
            <a:chOff x="1392" y="1092"/>
            <a:chExt cx="3012" cy="1623"/>
          </a:xfrm>
        </p:grpSpPr>
        <p:sp>
          <p:nvSpPr>
            <p:cNvPr id="1016872" name="Text Box 40"/>
            <p:cNvSpPr txBox="1">
              <a:spLocks noChangeArrowheads="1"/>
            </p:cNvSpPr>
            <p:nvPr/>
          </p:nvSpPr>
          <p:spPr bwMode="auto">
            <a:xfrm>
              <a:off x="1872" y="1092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3</a:t>
              </a:r>
            </a:p>
          </p:txBody>
        </p:sp>
        <p:sp>
          <p:nvSpPr>
            <p:cNvPr id="1016873" name="Text Box 41"/>
            <p:cNvSpPr txBox="1">
              <a:spLocks noChangeArrowheads="1"/>
            </p:cNvSpPr>
            <p:nvPr/>
          </p:nvSpPr>
          <p:spPr bwMode="auto">
            <a:xfrm>
              <a:off x="2976" y="1380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5</a:t>
              </a:r>
            </a:p>
          </p:txBody>
        </p:sp>
        <p:sp>
          <p:nvSpPr>
            <p:cNvPr id="1016874" name="Text Box 42"/>
            <p:cNvSpPr txBox="1">
              <a:spLocks noChangeArrowheads="1"/>
            </p:cNvSpPr>
            <p:nvPr/>
          </p:nvSpPr>
          <p:spPr bwMode="auto">
            <a:xfrm>
              <a:off x="1392" y="1572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1</a:t>
              </a:r>
            </a:p>
          </p:txBody>
        </p:sp>
        <p:sp>
          <p:nvSpPr>
            <p:cNvPr id="1016875" name="Text Box 43"/>
            <p:cNvSpPr txBox="1">
              <a:spLocks noChangeArrowheads="1"/>
            </p:cNvSpPr>
            <p:nvPr/>
          </p:nvSpPr>
          <p:spPr bwMode="auto">
            <a:xfrm>
              <a:off x="2064" y="1524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1</a:t>
              </a:r>
            </a:p>
          </p:txBody>
        </p:sp>
        <p:sp>
          <p:nvSpPr>
            <p:cNvPr id="1016876" name="Text Box 44"/>
            <p:cNvSpPr txBox="1">
              <a:spLocks noChangeArrowheads="1"/>
            </p:cNvSpPr>
            <p:nvPr/>
          </p:nvSpPr>
          <p:spPr bwMode="auto">
            <a:xfrm>
              <a:off x="1824" y="2100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9</a:t>
              </a:r>
            </a:p>
          </p:txBody>
        </p:sp>
        <p:sp>
          <p:nvSpPr>
            <p:cNvPr id="1016877" name="Text Box 45"/>
            <p:cNvSpPr txBox="1">
              <a:spLocks noChangeArrowheads="1"/>
            </p:cNvSpPr>
            <p:nvPr/>
          </p:nvSpPr>
          <p:spPr bwMode="auto">
            <a:xfrm>
              <a:off x="2784" y="1812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4</a:t>
              </a:r>
            </a:p>
          </p:txBody>
        </p:sp>
        <p:sp>
          <p:nvSpPr>
            <p:cNvPr id="1016878" name="Text Box 46"/>
            <p:cNvSpPr txBox="1">
              <a:spLocks noChangeArrowheads="1"/>
            </p:cNvSpPr>
            <p:nvPr/>
          </p:nvSpPr>
          <p:spPr bwMode="auto">
            <a:xfrm>
              <a:off x="3456" y="1092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4</a:t>
              </a:r>
            </a:p>
          </p:txBody>
        </p:sp>
        <p:sp>
          <p:nvSpPr>
            <p:cNvPr id="1016879" name="Text Box 47"/>
            <p:cNvSpPr txBox="1">
              <a:spLocks noChangeArrowheads="1"/>
            </p:cNvSpPr>
            <p:nvPr/>
          </p:nvSpPr>
          <p:spPr bwMode="auto">
            <a:xfrm>
              <a:off x="4176" y="1812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7</a:t>
              </a:r>
            </a:p>
          </p:txBody>
        </p:sp>
        <p:sp>
          <p:nvSpPr>
            <p:cNvPr id="1016880" name="Text Box 48"/>
            <p:cNvSpPr txBox="1">
              <a:spLocks noChangeArrowheads="1"/>
            </p:cNvSpPr>
            <p:nvPr/>
          </p:nvSpPr>
          <p:spPr bwMode="auto">
            <a:xfrm>
              <a:off x="2688" y="2292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3</a:t>
              </a:r>
            </a:p>
          </p:txBody>
        </p:sp>
        <p:sp>
          <p:nvSpPr>
            <p:cNvPr id="1016881" name="Text Box 49"/>
            <p:cNvSpPr txBox="1">
              <a:spLocks noChangeArrowheads="1"/>
            </p:cNvSpPr>
            <p:nvPr/>
          </p:nvSpPr>
          <p:spPr bwMode="auto">
            <a:xfrm>
              <a:off x="3168" y="2004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2</a:t>
              </a:r>
            </a:p>
          </p:txBody>
        </p:sp>
        <p:sp>
          <p:nvSpPr>
            <p:cNvPr id="1016882" name="Text Box 50"/>
            <p:cNvSpPr txBox="1">
              <a:spLocks noChangeArrowheads="1"/>
            </p:cNvSpPr>
            <p:nvPr/>
          </p:nvSpPr>
          <p:spPr bwMode="auto">
            <a:xfrm>
              <a:off x="3648" y="1428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2</a:t>
              </a:r>
            </a:p>
          </p:txBody>
        </p:sp>
        <p:sp>
          <p:nvSpPr>
            <p:cNvPr id="1016883" name="Text Box 51"/>
            <p:cNvSpPr txBox="1">
              <a:spLocks noChangeArrowheads="1"/>
            </p:cNvSpPr>
            <p:nvPr/>
          </p:nvSpPr>
          <p:spPr bwMode="auto">
            <a:xfrm>
              <a:off x="3696" y="2388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4</a:t>
              </a:r>
            </a:p>
          </p:txBody>
        </p:sp>
      </p:grpSp>
      <p:sp>
        <p:nvSpPr>
          <p:cNvPr id="1016884" name="Oval 52"/>
          <p:cNvSpPr>
            <a:spLocks noChangeArrowheads="1"/>
          </p:cNvSpPr>
          <p:nvPr/>
        </p:nvSpPr>
        <p:spPr bwMode="auto">
          <a:xfrm>
            <a:off x="2076450" y="2457450"/>
            <a:ext cx="265113" cy="265113"/>
          </a:xfrm>
          <a:prstGeom prst="ellipse">
            <a:avLst/>
          </a:prstGeom>
          <a:solidFill>
            <a:srgbClr val="FF00FF"/>
          </a:solidFill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zh-TW" sz="4400">
              <a:solidFill>
                <a:srgbClr val="CC3399"/>
              </a:solidFill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Minimum Spanning Trees</a:t>
            </a:r>
          </a:p>
        </p:txBody>
      </p:sp>
      <p:sp>
        <p:nvSpPr>
          <p:cNvPr id="49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2AD42-08F8-4A6C-9DE5-056CEE249623}" type="slidenum">
              <a:rPr lang="en-US" altLang="zh-TW"/>
              <a:pPr/>
              <a:t>13</a:t>
            </a:fld>
            <a:endParaRPr lang="en-US" altLang="zh-TW"/>
          </a:p>
        </p:txBody>
      </p:sp>
      <p:sp>
        <p:nvSpPr>
          <p:cNvPr id="1029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533400"/>
          </a:xfrm>
        </p:spPr>
        <p:txBody>
          <a:bodyPr/>
          <a:lstStyle/>
          <a:p>
            <a:pPr algn="ctr"/>
            <a:r>
              <a:rPr lang="en-US" altLang="zh-TW" sz="3600" b="1">
                <a:ea typeface="標楷體" pitchFamily="65" charset="-120"/>
              </a:rPr>
              <a:t>Prim’s Algorithm </a:t>
            </a:r>
            <a:r>
              <a:rPr lang="en-US" altLang="zh-TW" sz="2800" b="1">
                <a:ea typeface="標楷體" pitchFamily="65" charset="-120"/>
              </a:rPr>
              <a:t>(</a:t>
            </a:r>
            <a:r>
              <a:rPr lang="zh-TW" altLang="en-US" sz="2800" b="1">
                <a:ea typeface="標楷體" pitchFamily="65" charset="-120"/>
              </a:rPr>
              <a:t>例 </a:t>
            </a:r>
            <a:r>
              <a:rPr lang="en-US" altLang="zh-TW" sz="2800" b="1">
                <a:ea typeface="標楷體" pitchFamily="65" charset="-120"/>
              </a:rPr>
              <a:t>2/8)</a:t>
            </a:r>
            <a:endParaRPr lang="en-US" altLang="zh-TW" sz="2800" b="1">
              <a:solidFill>
                <a:schemeClr val="tx1"/>
              </a:solidFill>
              <a:ea typeface="標楷體" pitchFamily="65" charset="-120"/>
            </a:endParaRPr>
          </a:p>
        </p:txBody>
      </p:sp>
      <p:grpSp>
        <p:nvGrpSpPr>
          <p:cNvPr id="1029123" name="Group 3"/>
          <p:cNvGrpSpPr>
            <a:grpSpLocks/>
          </p:cNvGrpSpPr>
          <p:nvPr/>
        </p:nvGrpSpPr>
        <p:grpSpPr bwMode="auto">
          <a:xfrm>
            <a:off x="2232025" y="2490788"/>
            <a:ext cx="4316413" cy="1868487"/>
            <a:chOff x="1310" y="1581"/>
            <a:chExt cx="2719" cy="1177"/>
          </a:xfrm>
        </p:grpSpPr>
        <p:sp>
          <p:nvSpPr>
            <p:cNvPr id="1029124" name="Line 4"/>
            <p:cNvSpPr>
              <a:spLocks noChangeShapeType="1"/>
            </p:cNvSpPr>
            <p:nvPr/>
          </p:nvSpPr>
          <p:spPr bwMode="auto">
            <a:xfrm flipV="1">
              <a:off x="3971" y="1632"/>
              <a:ext cx="58" cy="112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29125" name="Line 5"/>
            <p:cNvSpPr>
              <a:spLocks noChangeShapeType="1"/>
            </p:cNvSpPr>
            <p:nvPr/>
          </p:nvSpPr>
          <p:spPr bwMode="auto">
            <a:xfrm>
              <a:off x="2476" y="1631"/>
              <a:ext cx="727" cy="42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29126" name="Line 6"/>
            <p:cNvSpPr>
              <a:spLocks noChangeShapeType="1"/>
            </p:cNvSpPr>
            <p:nvPr/>
          </p:nvSpPr>
          <p:spPr bwMode="auto">
            <a:xfrm flipH="1" flipV="1">
              <a:off x="1310" y="1665"/>
              <a:ext cx="80" cy="76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29127" name="Line 7"/>
            <p:cNvSpPr>
              <a:spLocks noChangeShapeType="1"/>
            </p:cNvSpPr>
            <p:nvPr/>
          </p:nvSpPr>
          <p:spPr bwMode="auto">
            <a:xfrm flipV="1">
              <a:off x="1321" y="1600"/>
              <a:ext cx="1112" cy="5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29128" name="Line 8"/>
            <p:cNvSpPr>
              <a:spLocks noChangeShapeType="1"/>
            </p:cNvSpPr>
            <p:nvPr/>
          </p:nvSpPr>
          <p:spPr bwMode="auto">
            <a:xfrm flipV="1">
              <a:off x="1390" y="1581"/>
              <a:ext cx="1060" cy="83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29129" name="Line 9"/>
            <p:cNvSpPr>
              <a:spLocks noChangeShapeType="1"/>
            </p:cNvSpPr>
            <p:nvPr/>
          </p:nvSpPr>
          <p:spPr bwMode="auto">
            <a:xfrm flipV="1">
              <a:off x="3022" y="2037"/>
              <a:ext cx="160" cy="68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29130" name="Line 10"/>
            <p:cNvSpPr>
              <a:spLocks noChangeShapeType="1"/>
            </p:cNvSpPr>
            <p:nvPr/>
          </p:nvSpPr>
          <p:spPr bwMode="auto">
            <a:xfrm flipH="1">
              <a:off x="3206" y="1639"/>
              <a:ext cx="812" cy="39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29131" name="Line 11"/>
            <p:cNvSpPr>
              <a:spLocks noChangeShapeType="1"/>
            </p:cNvSpPr>
            <p:nvPr/>
          </p:nvSpPr>
          <p:spPr bwMode="auto">
            <a:xfrm flipH="1" flipV="1">
              <a:off x="1382" y="2409"/>
              <a:ext cx="656" cy="9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29132" name="Line 12"/>
            <p:cNvSpPr>
              <a:spLocks noChangeShapeType="1"/>
            </p:cNvSpPr>
            <p:nvPr/>
          </p:nvSpPr>
          <p:spPr bwMode="auto">
            <a:xfrm flipH="1" flipV="1">
              <a:off x="2102" y="2529"/>
              <a:ext cx="872" cy="16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29133" name="Line 13"/>
            <p:cNvSpPr>
              <a:spLocks noChangeShapeType="1"/>
            </p:cNvSpPr>
            <p:nvPr/>
          </p:nvSpPr>
          <p:spPr bwMode="auto">
            <a:xfrm flipH="1">
              <a:off x="2078" y="2047"/>
              <a:ext cx="1112" cy="45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29134" name="Line 14"/>
            <p:cNvSpPr>
              <a:spLocks noChangeShapeType="1"/>
            </p:cNvSpPr>
            <p:nvPr/>
          </p:nvSpPr>
          <p:spPr bwMode="auto">
            <a:xfrm flipH="1" flipV="1">
              <a:off x="3026" y="2673"/>
              <a:ext cx="956" cy="8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29135" name="Line 15"/>
            <p:cNvSpPr>
              <a:spLocks noChangeShapeType="1"/>
            </p:cNvSpPr>
            <p:nvPr/>
          </p:nvSpPr>
          <p:spPr bwMode="auto">
            <a:xfrm flipH="1" flipV="1">
              <a:off x="2462" y="1605"/>
              <a:ext cx="1556" cy="2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sp>
        <p:nvSpPr>
          <p:cNvPr id="1029136" name="Oval 16"/>
          <p:cNvSpPr>
            <a:spLocks noChangeArrowheads="1"/>
          </p:cNvSpPr>
          <p:nvPr/>
        </p:nvSpPr>
        <p:spPr bwMode="auto">
          <a:xfrm>
            <a:off x="2128838" y="2514600"/>
            <a:ext cx="155575" cy="157163"/>
          </a:xfrm>
          <a:prstGeom prst="ellipse">
            <a:avLst/>
          </a:prstGeom>
          <a:solidFill>
            <a:srgbClr val="0000FF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29137" name="Oval 17"/>
          <p:cNvSpPr>
            <a:spLocks noChangeArrowheads="1"/>
          </p:cNvSpPr>
          <p:nvPr/>
        </p:nvSpPr>
        <p:spPr bwMode="auto">
          <a:xfrm>
            <a:off x="3957638" y="2438400"/>
            <a:ext cx="155575" cy="157163"/>
          </a:xfrm>
          <a:prstGeom prst="ellipse">
            <a:avLst/>
          </a:prstGeom>
          <a:solidFill>
            <a:srgbClr val="0000FF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29138" name="Oval 18"/>
          <p:cNvSpPr>
            <a:spLocks noChangeArrowheads="1"/>
          </p:cNvSpPr>
          <p:nvPr/>
        </p:nvSpPr>
        <p:spPr bwMode="auto">
          <a:xfrm>
            <a:off x="5138738" y="3162300"/>
            <a:ext cx="155575" cy="157163"/>
          </a:xfrm>
          <a:prstGeom prst="ellipse">
            <a:avLst/>
          </a:prstGeom>
          <a:solidFill>
            <a:srgbClr val="0000FF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29139" name="Oval 19"/>
          <p:cNvSpPr>
            <a:spLocks noChangeArrowheads="1"/>
          </p:cNvSpPr>
          <p:nvPr/>
        </p:nvSpPr>
        <p:spPr bwMode="auto">
          <a:xfrm>
            <a:off x="6472238" y="2514600"/>
            <a:ext cx="155575" cy="157163"/>
          </a:xfrm>
          <a:prstGeom prst="ellipse">
            <a:avLst/>
          </a:prstGeom>
          <a:solidFill>
            <a:srgbClr val="0000FF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29140" name="Oval 20"/>
          <p:cNvSpPr>
            <a:spLocks noChangeArrowheads="1"/>
          </p:cNvSpPr>
          <p:nvPr/>
        </p:nvSpPr>
        <p:spPr bwMode="auto">
          <a:xfrm>
            <a:off x="2281238" y="3733800"/>
            <a:ext cx="155575" cy="157163"/>
          </a:xfrm>
          <a:prstGeom prst="ellipse">
            <a:avLst/>
          </a:prstGeom>
          <a:solidFill>
            <a:srgbClr val="0000FF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29141" name="Oval 21"/>
          <p:cNvSpPr>
            <a:spLocks noChangeArrowheads="1"/>
          </p:cNvSpPr>
          <p:nvPr/>
        </p:nvSpPr>
        <p:spPr bwMode="auto">
          <a:xfrm>
            <a:off x="3348038" y="3886200"/>
            <a:ext cx="155575" cy="157163"/>
          </a:xfrm>
          <a:prstGeom prst="ellipse">
            <a:avLst/>
          </a:prstGeom>
          <a:solidFill>
            <a:srgbClr val="0000FF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29142" name="Oval 22"/>
          <p:cNvSpPr>
            <a:spLocks noChangeArrowheads="1"/>
          </p:cNvSpPr>
          <p:nvPr/>
        </p:nvSpPr>
        <p:spPr bwMode="auto">
          <a:xfrm>
            <a:off x="4872038" y="4191000"/>
            <a:ext cx="155575" cy="157163"/>
          </a:xfrm>
          <a:prstGeom prst="ellipse">
            <a:avLst/>
          </a:prstGeom>
          <a:solidFill>
            <a:srgbClr val="0000FF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29143" name="Oval 23"/>
          <p:cNvSpPr>
            <a:spLocks noChangeArrowheads="1"/>
          </p:cNvSpPr>
          <p:nvPr/>
        </p:nvSpPr>
        <p:spPr bwMode="auto">
          <a:xfrm>
            <a:off x="6396038" y="4267200"/>
            <a:ext cx="155575" cy="157163"/>
          </a:xfrm>
          <a:prstGeom prst="ellipse">
            <a:avLst/>
          </a:prstGeom>
          <a:solidFill>
            <a:srgbClr val="0000FF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29144" name="Text Box 24"/>
          <p:cNvSpPr txBox="1">
            <a:spLocks noChangeArrowheads="1"/>
          </p:cNvSpPr>
          <p:nvPr/>
        </p:nvSpPr>
        <p:spPr bwMode="auto">
          <a:xfrm>
            <a:off x="1808163" y="2352675"/>
            <a:ext cx="3619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TW" sz="2800" b="1">
                <a:ea typeface="新細明體" pitchFamily="18" charset="-120"/>
              </a:rPr>
              <a:t>a</a:t>
            </a:r>
          </a:p>
        </p:txBody>
      </p:sp>
      <p:sp>
        <p:nvSpPr>
          <p:cNvPr id="1029145" name="Text Box 25"/>
          <p:cNvSpPr txBox="1">
            <a:spLocks noChangeArrowheads="1"/>
          </p:cNvSpPr>
          <p:nvPr/>
        </p:nvSpPr>
        <p:spPr bwMode="auto">
          <a:xfrm>
            <a:off x="3843338" y="1905000"/>
            <a:ext cx="3825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TW" sz="2800" b="1">
                <a:ea typeface="新細明體" pitchFamily="18" charset="-120"/>
              </a:rPr>
              <a:t>b</a:t>
            </a:r>
          </a:p>
        </p:txBody>
      </p:sp>
      <p:sp>
        <p:nvSpPr>
          <p:cNvPr id="1029146" name="Text Box 26"/>
          <p:cNvSpPr txBox="1">
            <a:spLocks noChangeArrowheads="1"/>
          </p:cNvSpPr>
          <p:nvPr/>
        </p:nvSpPr>
        <p:spPr bwMode="auto">
          <a:xfrm>
            <a:off x="2057400" y="3771900"/>
            <a:ext cx="3413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TW" sz="2800" b="1">
                <a:ea typeface="新細明體" pitchFamily="18" charset="-120"/>
              </a:rPr>
              <a:t>c</a:t>
            </a:r>
          </a:p>
        </p:txBody>
      </p:sp>
      <p:sp>
        <p:nvSpPr>
          <p:cNvPr id="1029147" name="Text Box 27"/>
          <p:cNvSpPr txBox="1">
            <a:spLocks noChangeArrowheads="1"/>
          </p:cNvSpPr>
          <p:nvPr/>
        </p:nvSpPr>
        <p:spPr bwMode="auto">
          <a:xfrm>
            <a:off x="3198813" y="3990975"/>
            <a:ext cx="3825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TW" sz="2800" b="1">
                <a:ea typeface="新細明體" pitchFamily="18" charset="-120"/>
              </a:rPr>
              <a:t>d</a:t>
            </a:r>
          </a:p>
        </p:txBody>
      </p:sp>
      <p:sp>
        <p:nvSpPr>
          <p:cNvPr id="1029148" name="Text Box 28"/>
          <p:cNvSpPr txBox="1">
            <a:spLocks noChangeArrowheads="1"/>
          </p:cNvSpPr>
          <p:nvPr/>
        </p:nvSpPr>
        <p:spPr bwMode="auto">
          <a:xfrm>
            <a:off x="5214938" y="3143250"/>
            <a:ext cx="3413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TW" sz="2800" b="1">
                <a:ea typeface="新細明體" pitchFamily="18" charset="-120"/>
              </a:rPr>
              <a:t>e</a:t>
            </a:r>
          </a:p>
        </p:txBody>
      </p:sp>
      <p:sp>
        <p:nvSpPr>
          <p:cNvPr id="1029149" name="Text Box 29"/>
          <p:cNvSpPr txBox="1">
            <a:spLocks noChangeArrowheads="1"/>
          </p:cNvSpPr>
          <p:nvPr/>
        </p:nvSpPr>
        <p:spPr bwMode="auto">
          <a:xfrm>
            <a:off x="6551613" y="2238375"/>
            <a:ext cx="3032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TW" sz="2800" b="1">
                <a:ea typeface="新細明體" pitchFamily="18" charset="-120"/>
              </a:rPr>
              <a:t>f</a:t>
            </a:r>
          </a:p>
        </p:txBody>
      </p:sp>
      <p:sp>
        <p:nvSpPr>
          <p:cNvPr id="1029150" name="Text Box 30"/>
          <p:cNvSpPr txBox="1">
            <a:spLocks noChangeArrowheads="1"/>
          </p:cNvSpPr>
          <p:nvPr/>
        </p:nvSpPr>
        <p:spPr bwMode="auto">
          <a:xfrm>
            <a:off x="4818063" y="4219575"/>
            <a:ext cx="3619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TW" sz="2800" b="1">
                <a:ea typeface="新細明體" pitchFamily="18" charset="-120"/>
              </a:rPr>
              <a:t>g</a:t>
            </a:r>
          </a:p>
        </p:txBody>
      </p:sp>
      <p:sp>
        <p:nvSpPr>
          <p:cNvPr id="1029152" name="Line 32"/>
          <p:cNvSpPr>
            <a:spLocks noChangeShapeType="1"/>
          </p:cNvSpPr>
          <p:nvPr/>
        </p:nvSpPr>
        <p:spPr bwMode="auto">
          <a:xfrm>
            <a:off x="2241550" y="2679700"/>
            <a:ext cx="101600" cy="104775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29158" name="Text Box 38"/>
          <p:cNvSpPr txBox="1">
            <a:spLocks noChangeArrowheads="1"/>
          </p:cNvSpPr>
          <p:nvPr/>
        </p:nvSpPr>
        <p:spPr bwMode="auto">
          <a:xfrm>
            <a:off x="6551613" y="4295775"/>
            <a:ext cx="3825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TW" sz="2800" b="1">
                <a:ea typeface="新細明體" pitchFamily="18" charset="-120"/>
              </a:rPr>
              <a:t>h</a:t>
            </a:r>
          </a:p>
        </p:txBody>
      </p:sp>
      <p:grpSp>
        <p:nvGrpSpPr>
          <p:cNvPr id="1029159" name="Group 39"/>
          <p:cNvGrpSpPr>
            <a:grpSpLocks/>
          </p:cNvGrpSpPr>
          <p:nvPr/>
        </p:nvGrpSpPr>
        <p:grpSpPr bwMode="auto">
          <a:xfrm>
            <a:off x="1981200" y="2133600"/>
            <a:ext cx="4781550" cy="2576513"/>
            <a:chOff x="1392" y="1092"/>
            <a:chExt cx="3012" cy="1623"/>
          </a:xfrm>
        </p:grpSpPr>
        <p:sp>
          <p:nvSpPr>
            <p:cNvPr id="1029160" name="Text Box 40"/>
            <p:cNvSpPr txBox="1">
              <a:spLocks noChangeArrowheads="1"/>
            </p:cNvSpPr>
            <p:nvPr/>
          </p:nvSpPr>
          <p:spPr bwMode="auto">
            <a:xfrm>
              <a:off x="1872" y="1092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3</a:t>
              </a:r>
            </a:p>
          </p:txBody>
        </p:sp>
        <p:sp>
          <p:nvSpPr>
            <p:cNvPr id="1029161" name="Text Box 41"/>
            <p:cNvSpPr txBox="1">
              <a:spLocks noChangeArrowheads="1"/>
            </p:cNvSpPr>
            <p:nvPr/>
          </p:nvSpPr>
          <p:spPr bwMode="auto">
            <a:xfrm>
              <a:off x="2976" y="1380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5</a:t>
              </a:r>
            </a:p>
          </p:txBody>
        </p:sp>
        <p:sp>
          <p:nvSpPr>
            <p:cNvPr id="1029162" name="Text Box 42"/>
            <p:cNvSpPr txBox="1">
              <a:spLocks noChangeArrowheads="1"/>
            </p:cNvSpPr>
            <p:nvPr/>
          </p:nvSpPr>
          <p:spPr bwMode="auto">
            <a:xfrm>
              <a:off x="1392" y="1572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1</a:t>
              </a:r>
            </a:p>
          </p:txBody>
        </p:sp>
        <p:sp>
          <p:nvSpPr>
            <p:cNvPr id="1029163" name="Text Box 43"/>
            <p:cNvSpPr txBox="1">
              <a:spLocks noChangeArrowheads="1"/>
            </p:cNvSpPr>
            <p:nvPr/>
          </p:nvSpPr>
          <p:spPr bwMode="auto">
            <a:xfrm>
              <a:off x="2064" y="1524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1</a:t>
              </a:r>
            </a:p>
          </p:txBody>
        </p:sp>
        <p:sp>
          <p:nvSpPr>
            <p:cNvPr id="1029164" name="Text Box 44"/>
            <p:cNvSpPr txBox="1">
              <a:spLocks noChangeArrowheads="1"/>
            </p:cNvSpPr>
            <p:nvPr/>
          </p:nvSpPr>
          <p:spPr bwMode="auto">
            <a:xfrm>
              <a:off x="1824" y="2100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9</a:t>
              </a:r>
            </a:p>
          </p:txBody>
        </p:sp>
        <p:sp>
          <p:nvSpPr>
            <p:cNvPr id="1029165" name="Text Box 45"/>
            <p:cNvSpPr txBox="1">
              <a:spLocks noChangeArrowheads="1"/>
            </p:cNvSpPr>
            <p:nvPr/>
          </p:nvSpPr>
          <p:spPr bwMode="auto">
            <a:xfrm>
              <a:off x="2784" y="1812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4</a:t>
              </a:r>
            </a:p>
          </p:txBody>
        </p:sp>
        <p:sp>
          <p:nvSpPr>
            <p:cNvPr id="1029166" name="Text Box 46"/>
            <p:cNvSpPr txBox="1">
              <a:spLocks noChangeArrowheads="1"/>
            </p:cNvSpPr>
            <p:nvPr/>
          </p:nvSpPr>
          <p:spPr bwMode="auto">
            <a:xfrm>
              <a:off x="3456" y="1092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4</a:t>
              </a:r>
            </a:p>
          </p:txBody>
        </p:sp>
        <p:sp>
          <p:nvSpPr>
            <p:cNvPr id="1029167" name="Text Box 47"/>
            <p:cNvSpPr txBox="1">
              <a:spLocks noChangeArrowheads="1"/>
            </p:cNvSpPr>
            <p:nvPr/>
          </p:nvSpPr>
          <p:spPr bwMode="auto">
            <a:xfrm>
              <a:off x="4176" y="1812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7</a:t>
              </a:r>
            </a:p>
          </p:txBody>
        </p:sp>
        <p:sp>
          <p:nvSpPr>
            <p:cNvPr id="1029168" name="Text Box 48"/>
            <p:cNvSpPr txBox="1">
              <a:spLocks noChangeArrowheads="1"/>
            </p:cNvSpPr>
            <p:nvPr/>
          </p:nvSpPr>
          <p:spPr bwMode="auto">
            <a:xfrm>
              <a:off x="2688" y="2292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3</a:t>
              </a:r>
            </a:p>
          </p:txBody>
        </p:sp>
        <p:sp>
          <p:nvSpPr>
            <p:cNvPr id="1029169" name="Text Box 49"/>
            <p:cNvSpPr txBox="1">
              <a:spLocks noChangeArrowheads="1"/>
            </p:cNvSpPr>
            <p:nvPr/>
          </p:nvSpPr>
          <p:spPr bwMode="auto">
            <a:xfrm>
              <a:off x="3168" y="2004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2</a:t>
              </a:r>
            </a:p>
          </p:txBody>
        </p:sp>
        <p:sp>
          <p:nvSpPr>
            <p:cNvPr id="1029170" name="Text Box 50"/>
            <p:cNvSpPr txBox="1">
              <a:spLocks noChangeArrowheads="1"/>
            </p:cNvSpPr>
            <p:nvPr/>
          </p:nvSpPr>
          <p:spPr bwMode="auto">
            <a:xfrm>
              <a:off x="3648" y="1428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2</a:t>
              </a:r>
            </a:p>
          </p:txBody>
        </p:sp>
        <p:sp>
          <p:nvSpPr>
            <p:cNvPr id="1029171" name="Text Box 51"/>
            <p:cNvSpPr txBox="1">
              <a:spLocks noChangeArrowheads="1"/>
            </p:cNvSpPr>
            <p:nvPr/>
          </p:nvSpPr>
          <p:spPr bwMode="auto">
            <a:xfrm>
              <a:off x="3696" y="2388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4</a:t>
              </a:r>
            </a:p>
          </p:txBody>
        </p:sp>
      </p:grpSp>
      <p:sp>
        <p:nvSpPr>
          <p:cNvPr id="1029172" name="Oval 52"/>
          <p:cNvSpPr>
            <a:spLocks noChangeArrowheads="1"/>
          </p:cNvSpPr>
          <p:nvPr/>
        </p:nvSpPr>
        <p:spPr bwMode="auto">
          <a:xfrm>
            <a:off x="2076450" y="2457450"/>
            <a:ext cx="265113" cy="265113"/>
          </a:xfrm>
          <a:prstGeom prst="ellipse">
            <a:avLst/>
          </a:prstGeom>
          <a:solidFill>
            <a:srgbClr val="FF00FF"/>
          </a:solidFill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zh-TW" sz="4400">
              <a:solidFill>
                <a:srgbClr val="CC3399"/>
              </a:solidFill>
              <a:ea typeface="新細明體" pitchFamily="18" charset="-120"/>
            </a:endParaRPr>
          </a:p>
        </p:txBody>
      </p:sp>
      <p:sp>
        <p:nvSpPr>
          <p:cNvPr id="1029173" name="Oval 53"/>
          <p:cNvSpPr>
            <a:spLocks noChangeArrowheads="1"/>
          </p:cNvSpPr>
          <p:nvPr/>
        </p:nvSpPr>
        <p:spPr bwMode="auto">
          <a:xfrm>
            <a:off x="2190750" y="3676650"/>
            <a:ext cx="265113" cy="265113"/>
          </a:xfrm>
          <a:prstGeom prst="ellipse">
            <a:avLst/>
          </a:prstGeom>
          <a:solidFill>
            <a:srgbClr val="FF00FF"/>
          </a:solidFill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zh-TW" sz="4400">
              <a:solidFill>
                <a:srgbClr val="CC3399"/>
              </a:solidFill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Minimum Spanning Trees</a:t>
            </a:r>
          </a:p>
        </p:txBody>
      </p:sp>
      <p:sp>
        <p:nvSpPr>
          <p:cNvPr id="51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37A6F-8496-44F7-8705-191656180582}" type="slidenum">
              <a:rPr lang="en-US" altLang="zh-TW"/>
              <a:pPr/>
              <a:t>14</a:t>
            </a:fld>
            <a:endParaRPr lang="en-US" altLang="zh-TW"/>
          </a:p>
        </p:txBody>
      </p:sp>
      <p:sp>
        <p:nvSpPr>
          <p:cNvPr id="1031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533400"/>
          </a:xfrm>
        </p:spPr>
        <p:txBody>
          <a:bodyPr/>
          <a:lstStyle/>
          <a:p>
            <a:pPr algn="ctr"/>
            <a:r>
              <a:rPr lang="en-US" altLang="zh-TW" sz="3600" b="1">
                <a:ea typeface="標楷體" pitchFamily="65" charset="-120"/>
              </a:rPr>
              <a:t>Prim’s Algorithm </a:t>
            </a:r>
            <a:r>
              <a:rPr lang="en-US" altLang="zh-TW" sz="2800" b="1">
                <a:ea typeface="標楷體" pitchFamily="65" charset="-120"/>
              </a:rPr>
              <a:t>(</a:t>
            </a:r>
            <a:r>
              <a:rPr lang="zh-TW" altLang="en-US" sz="2800" b="1">
                <a:ea typeface="標楷體" pitchFamily="65" charset="-120"/>
              </a:rPr>
              <a:t>例 </a:t>
            </a:r>
            <a:r>
              <a:rPr lang="en-US" altLang="zh-TW" sz="2800" b="1">
                <a:ea typeface="標楷體" pitchFamily="65" charset="-120"/>
              </a:rPr>
              <a:t>3/8)</a:t>
            </a:r>
            <a:endParaRPr lang="en-US" altLang="zh-TW" sz="2800" b="1">
              <a:solidFill>
                <a:schemeClr val="tx1"/>
              </a:solidFill>
              <a:ea typeface="標楷體" pitchFamily="65" charset="-120"/>
            </a:endParaRPr>
          </a:p>
        </p:txBody>
      </p:sp>
      <p:grpSp>
        <p:nvGrpSpPr>
          <p:cNvPr id="1031171" name="Group 3"/>
          <p:cNvGrpSpPr>
            <a:grpSpLocks/>
          </p:cNvGrpSpPr>
          <p:nvPr/>
        </p:nvGrpSpPr>
        <p:grpSpPr bwMode="auto">
          <a:xfrm>
            <a:off x="2232025" y="2490788"/>
            <a:ext cx="4316413" cy="1868487"/>
            <a:chOff x="1310" y="1581"/>
            <a:chExt cx="2719" cy="1177"/>
          </a:xfrm>
        </p:grpSpPr>
        <p:sp>
          <p:nvSpPr>
            <p:cNvPr id="1031172" name="Line 4"/>
            <p:cNvSpPr>
              <a:spLocks noChangeShapeType="1"/>
            </p:cNvSpPr>
            <p:nvPr/>
          </p:nvSpPr>
          <p:spPr bwMode="auto">
            <a:xfrm flipV="1">
              <a:off x="3971" y="1632"/>
              <a:ext cx="58" cy="112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1173" name="Line 5"/>
            <p:cNvSpPr>
              <a:spLocks noChangeShapeType="1"/>
            </p:cNvSpPr>
            <p:nvPr/>
          </p:nvSpPr>
          <p:spPr bwMode="auto">
            <a:xfrm>
              <a:off x="2476" y="1631"/>
              <a:ext cx="727" cy="42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1174" name="Line 6"/>
            <p:cNvSpPr>
              <a:spLocks noChangeShapeType="1"/>
            </p:cNvSpPr>
            <p:nvPr/>
          </p:nvSpPr>
          <p:spPr bwMode="auto">
            <a:xfrm flipH="1" flipV="1">
              <a:off x="1310" y="1665"/>
              <a:ext cx="80" cy="76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1175" name="Line 7"/>
            <p:cNvSpPr>
              <a:spLocks noChangeShapeType="1"/>
            </p:cNvSpPr>
            <p:nvPr/>
          </p:nvSpPr>
          <p:spPr bwMode="auto">
            <a:xfrm flipV="1">
              <a:off x="1321" y="1600"/>
              <a:ext cx="1112" cy="5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1176" name="Line 8"/>
            <p:cNvSpPr>
              <a:spLocks noChangeShapeType="1"/>
            </p:cNvSpPr>
            <p:nvPr/>
          </p:nvSpPr>
          <p:spPr bwMode="auto">
            <a:xfrm flipV="1">
              <a:off x="1390" y="1581"/>
              <a:ext cx="1060" cy="83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1177" name="Line 9"/>
            <p:cNvSpPr>
              <a:spLocks noChangeShapeType="1"/>
            </p:cNvSpPr>
            <p:nvPr/>
          </p:nvSpPr>
          <p:spPr bwMode="auto">
            <a:xfrm flipV="1">
              <a:off x="3022" y="2037"/>
              <a:ext cx="160" cy="68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1178" name="Line 10"/>
            <p:cNvSpPr>
              <a:spLocks noChangeShapeType="1"/>
            </p:cNvSpPr>
            <p:nvPr/>
          </p:nvSpPr>
          <p:spPr bwMode="auto">
            <a:xfrm flipH="1">
              <a:off x="3206" y="1639"/>
              <a:ext cx="812" cy="39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1179" name="Line 11"/>
            <p:cNvSpPr>
              <a:spLocks noChangeShapeType="1"/>
            </p:cNvSpPr>
            <p:nvPr/>
          </p:nvSpPr>
          <p:spPr bwMode="auto">
            <a:xfrm flipH="1" flipV="1">
              <a:off x="1382" y="2409"/>
              <a:ext cx="656" cy="9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1180" name="Line 12"/>
            <p:cNvSpPr>
              <a:spLocks noChangeShapeType="1"/>
            </p:cNvSpPr>
            <p:nvPr/>
          </p:nvSpPr>
          <p:spPr bwMode="auto">
            <a:xfrm flipH="1" flipV="1">
              <a:off x="2102" y="2529"/>
              <a:ext cx="872" cy="16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1181" name="Line 13"/>
            <p:cNvSpPr>
              <a:spLocks noChangeShapeType="1"/>
            </p:cNvSpPr>
            <p:nvPr/>
          </p:nvSpPr>
          <p:spPr bwMode="auto">
            <a:xfrm flipH="1">
              <a:off x="2078" y="2047"/>
              <a:ext cx="1112" cy="45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1182" name="Line 14"/>
            <p:cNvSpPr>
              <a:spLocks noChangeShapeType="1"/>
            </p:cNvSpPr>
            <p:nvPr/>
          </p:nvSpPr>
          <p:spPr bwMode="auto">
            <a:xfrm flipH="1" flipV="1">
              <a:off x="3026" y="2673"/>
              <a:ext cx="956" cy="8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1183" name="Line 15"/>
            <p:cNvSpPr>
              <a:spLocks noChangeShapeType="1"/>
            </p:cNvSpPr>
            <p:nvPr/>
          </p:nvSpPr>
          <p:spPr bwMode="auto">
            <a:xfrm flipH="1" flipV="1">
              <a:off x="2462" y="1605"/>
              <a:ext cx="1556" cy="2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sp>
        <p:nvSpPr>
          <p:cNvPr id="1031184" name="Oval 16"/>
          <p:cNvSpPr>
            <a:spLocks noChangeArrowheads="1"/>
          </p:cNvSpPr>
          <p:nvPr/>
        </p:nvSpPr>
        <p:spPr bwMode="auto">
          <a:xfrm>
            <a:off x="2128838" y="2514600"/>
            <a:ext cx="155575" cy="157163"/>
          </a:xfrm>
          <a:prstGeom prst="ellipse">
            <a:avLst/>
          </a:prstGeom>
          <a:solidFill>
            <a:srgbClr val="0000FF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1185" name="Oval 17"/>
          <p:cNvSpPr>
            <a:spLocks noChangeArrowheads="1"/>
          </p:cNvSpPr>
          <p:nvPr/>
        </p:nvSpPr>
        <p:spPr bwMode="auto">
          <a:xfrm>
            <a:off x="3957638" y="2438400"/>
            <a:ext cx="155575" cy="157163"/>
          </a:xfrm>
          <a:prstGeom prst="ellipse">
            <a:avLst/>
          </a:prstGeom>
          <a:solidFill>
            <a:srgbClr val="0000FF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1186" name="Oval 18"/>
          <p:cNvSpPr>
            <a:spLocks noChangeArrowheads="1"/>
          </p:cNvSpPr>
          <p:nvPr/>
        </p:nvSpPr>
        <p:spPr bwMode="auto">
          <a:xfrm>
            <a:off x="5138738" y="3162300"/>
            <a:ext cx="155575" cy="157163"/>
          </a:xfrm>
          <a:prstGeom prst="ellipse">
            <a:avLst/>
          </a:prstGeom>
          <a:solidFill>
            <a:srgbClr val="0000FF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1187" name="Oval 19"/>
          <p:cNvSpPr>
            <a:spLocks noChangeArrowheads="1"/>
          </p:cNvSpPr>
          <p:nvPr/>
        </p:nvSpPr>
        <p:spPr bwMode="auto">
          <a:xfrm>
            <a:off x="6472238" y="2514600"/>
            <a:ext cx="155575" cy="157163"/>
          </a:xfrm>
          <a:prstGeom prst="ellipse">
            <a:avLst/>
          </a:prstGeom>
          <a:solidFill>
            <a:srgbClr val="0000FF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1188" name="Oval 20"/>
          <p:cNvSpPr>
            <a:spLocks noChangeArrowheads="1"/>
          </p:cNvSpPr>
          <p:nvPr/>
        </p:nvSpPr>
        <p:spPr bwMode="auto">
          <a:xfrm>
            <a:off x="2281238" y="3733800"/>
            <a:ext cx="155575" cy="157163"/>
          </a:xfrm>
          <a:prstGeom prst="ellipse">
            <a:avLst/>
          </a:prstGeom>
          <a:solidFill>
            <a:srgbClr val="0000FF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1189" name="Oval 21"/>
          <p:cNvSpPr>
            <a:spLocks noChangeArrowheads="1"/>
          </p:cNvSpPr>
          <p:nvPr/>
        </p:nvSpPr>
        <p:spPr bwMode="auto">
          <a:xfrm>
            <a:off x="3348038" y="3886200"/>
            <a:ext cx="155575" cy="157163"/>
          </a:xfrm>
          <a:prstGeom prst="ellipse">
            <a:avLst/>
          </a:prstGeom>
          <a:solidFill>
            <a:srgbClr val="0000FF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1190" name="Oval 22"/>
          <p:cNvSpPr>
            <a:spLocks noChangeArrowheads="1"/>
          </p:cNvSpPr>
          <p:nvPr/>
        </p:nvSpPr>
        <p:spPr bwMode="auto">
          <a:xfrm>
            <a:off x="4872038" y="4191000"/>
            <a:ext cx="155575" cy="157163"/>
          </a:xfrm>
          <a:prstGeom prst="ellipse">
            <a:avLst/>
          </a:prstGeom>
          <a:solidFill>
            <a:srgbClr val="0000FF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1191" name="Oval 23"/>
          <p:cNvSpPr>
            <a:spLocks noChangeArrowheads="1"/>
          </p:cNvSpPr>
          <p:nvPr/>
        </p:nvSpPr>
        <p:spPr bwMode="auto">
          <a:xfrm>
            <a:off x="6396038" y="4267200"/>
            <a:ext cx="155575" cy="157163"/>
          </a:xfrm>
          <a:prstGeom prst="ellipse">
            <a:avLst/>
          </a:prstGeom>
          <a:solidFill>
            <a:srgbClr val="0000FF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1192" name="Text Box 24"/>
          <p:cNvSpPr txBox="1">
            <a:spLocks noChangeArrowheads="1"/>
          </p:cNvSpPr>
          <p:nvPr/>
        </p:nvSpPr>
        <p:spPr bwMode="auto">
          <a:xfrm>
            <a:off x="1808163" y="2352675"/>
            <a:ext cx="3619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TW" sz="2800" b="1">
                <a:ea typeface="新細明體" pitchFamily="18" charset="-120"/>
              </a:rPr>
              <a:t>a</a:t>
            </a:r>
          </a:p>
        </p:txBody>
      </p:sp>
      <p:sp>
        <p:nvSpPr>
          <p:cNvPr id="1031193" name="Text Box 25"/>
          <p:cNvSpPr txBox="1">
            <a:spLocks noChangeArrowheads="1"/>
          </p:cNvSpPr>
          <p:nvPr/>
        </p:nvSpPr>
        <p:spPr bwMode="auto">
          <a:xfrm>
            <a:off x="3843338" y="1905000"/>
            <a:ext cx="3825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TW" sz="2800" b="1">
                <a:ea typeface="新細明體" pitchFamily="18" charset="-120"/>
              </a:rPr>
              <a:t>b</a:t>
            </a:r>
          </a:p>
        </p:txBody>
      </p:sp>
      <p:sp>
        <p:nvSpPr>
          <p:cNvPr id="1031194" name="Text Box 26"/>
          <p:cNvSpPr txBox="1">
            <a:spLocks noChangeArrowheads="1"/>
          </p:cNvSpPr>
          <p:nvPr/>
        </p:nvSpPr>
        <p:spPr bwMode="auto">
          <a:xfrm>
            <a:off x="2057400" y="3771900"/>
            <a:ext cx="3413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TW" sz="2800" b="1">
                <a:ea typeface="新細明體" pitchFamily="18" charset="-120"/>
              </a:rPr>
              <a:t>c</a:t>
            </a:r>
          </a:p>
        </p:txBody>
      </p:sp>
      <p:sp>
        <p:nvSpPr>
          <p:cNvPr id="1031195" name="Text Box 27"/>
          <p:cNvSpPr txBox="1">
            <a:spLocks noChangeArrowheads="1"/>
          </p:cNvSpPr>
          <p:nvPr/>
        </p:nvSpPr>
        <p:spPr bwMode="auto">
          <a:xfrm>
            <a:off x="3198813" y="3990975"/>
            <a:ext cx="3825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TW" sz="2800" b="1">
                <a:ea typeface="新細明體" pitchFamily="18" charset="-120"/>
              </a:rPr>
              <a:t>d</a:t>
            </a:r>
          </a:p>
        </p:txBody>
      </p:sp>
      <p:sp>
        <p:nvSpPr>
          <p:cNvPr id="1031196" name="Text Box 28"/>
          <p:cNvSpPr txBox="1">
            <a:spLocks noChangeArrowheads="1"/>
          </p:cNvSpPr>
          <p:nvPr/>
        </p:nvSpPr>
        <p:spPr bwMode="auto">
          <a:xfrm>
            <a:off x="5214938" y="3143250"/>
            <a:ext cx="3413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TW" sz="2800" b="1">
                <a:ea typeface="新細明體" pitchFamily="18" charset="-120"/>
              </a:rPr>
              <a:t>e</a:t>
            </a:r>
          </a:p>
        </p:txBody>
      </p:sp>
      <p:sp>
        <p:nvSpPr>
          <p:cNvPr id="1031197" name="Text Box 29"/>
          <p:cNvSpPr txBox="1">
            <a:spLocks noChangeArrowheads="1"/>
          </p:cNvSpPr>
          <p:nvPr/>
        </p:nvSpPr>
        <p:spPr bwMode="auto">
          <a:xfrm>
            <a:off x="6551613" y="2238375"/>
            <a:ext cx="3032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TW" sz="2800" b="1">
                <a:ea typeface="新細明體" pitchFamily="18" charset="-120"/>
              </a:rPr>
              <a:t>f</a:t>
            </a:r>
          </a:p>
        </p:txBody>
      </p:sp>
      <p:sp>
        <p:nvSpPr>
          <p:cNvPr id="1031198" name="Text Box 30"/>
          <p:cNvSpPr txBox="1">
            <a:spLocks noChangeArrowheads="1"/>
          </p:cNvSpPr>
          <p:nvPr/>
        </p:nvSpPr>
        <p:spPr bwMode="auto">
          <a:xfrm>
            <a:off x="4818063" y="4219575"/>
            <a:ext cx="3619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TW" sz="2800" b="1">
                <a:ea typeface="新細明體" pitchFamily="18" charset="-120"/>
              </a:rPr>
              <a:t>g</a:t>
            </a:r>
          </a:p>
        </p:txBody>
      </p:sp>
      <p:sp>
        <p:nvSpPr>
          <p:cNvPr id="1031199" name="Line 31"/>
          <p:cNvSpPr>
            <a:spLocks noChangeShapeType="1"/>
          </p:cNvSpPr>
          <p:nvPr/>
        </p:nvSpPr>
        <p:spPr bwMode="auto">
          <a:xfrm flipH="1">
            <a:off x="2438400" y="2571750"/>
            <a:ext cx="1524000" cy="120015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1200" name="Line 32"/>
          <p:cNvSpPr>
            <a:spLocks noChangeShapeType="1"/>
          </p:cNvSpPr>
          <p:nvPr/>
        </p:nvSpPr>
        <p:spPr bwMode="auto">
          <a:xfrm>
            <a:off x="2241550" y="2679700"/>
            <a:ext cx="101600" cy="104775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1206" name="Text Box 38"/>
          <p:cNvSpPr txBox="1">
            <a:spLocks noChangeArrowheads="1"/>
          </p:cNvSpPr>
          <p:nvPr/>
        </p:nvSpPr>
        <p:spPr bwMode="auto">
          <a:xfrm>
            <a:off x="6551613" y="4295775"/>
            <a:ext cx="3825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TW" sz="2800" b="1">
                <a:ea typeface="新細明體" pitchFamily="18" charset="-120"/>
              </a:rPr>
              <a:t>h</a:t>
            </a:r>
          </a:p>
        </p:txBody>
      </p:sp>
      <p:grpSp>
        <p:nvGrpSpPr>
          <p:cNvPr id="1031207" name="Group 39"/>
          <p:cNvGrpSpPr>
            <a:grpSpLocks/>
          </p:cNvGrpSpPr>
          <p:nvPr/>
        </p:nvGrpSpPr>
        <p:grpSpPr bwMode="auto">
          <a:xfrm>
            <a:off x="1981200" y="2133600"/>
            <a:ext cx="4781550" cy="2576513"/>
            <a:chOff x="1392" y="1092"/>
            <a:chExt cx="3012" cy="1623"/>
          </a:xfrm>
        </p:grpSpPr>
        <p:sp>
          <p:nvSpPr>
            <p:cNvPr id="1031208" name="Text Box 40"/>
            <p:cNvSpPr txBox="1">
              <a:spLocks noChangeArrowheads="1"/>
            </p:cNvSpPr>
            <p:nvPr/>
          </p:nvSpPr>
          <p:spPr bwMode="auto">
            <a:xfrm>
              <a:off x="1872" y="1092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3</a:t>
              </a:r>
            </a:p>
          </p:txBody>
        </p:sp>
        <p:sp>
          <p:nvSpPr>
            <p:cNvPr id="1031209" name="Text Box 41"/>
            <p:cNvSpPr txBox="1">
              <a:spLocks noChangeArrowheads="1"/>
            </p:cNvSpPr>
            <p:nvPr/>
          </p:nvSpPr>
          <p:spPr bwMode="auto">
            <a:xfrm>
              <a:off x="2976" y="1380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5</a:t>
              </a:r>
            </a:p>
          </p:txBody>
        </p:sp>
        <p:sp>
          <p:nvSpPr>
            <p:cNvPr id="1031210" name="Text Box 42"/>
            <p:cNvSpPr txBox="1">
              <a:spLocks noChangeArrowheads="1"/>
            </p:cNvSpPr>
            <p:nvPr/>
          </p:nvSpPr>
          <p:spPr bwMode="auto">
            <a:xfrm>
              <a:off x="1392" y="1572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1</a:t>
              </a:r>
            </a:p>
          </p:txBody>
        </p:sp>
        <p:sp>
          <p:nvSpPr>
            <p:cNvPr id="1031211" name="Text Box 43"/>
            <p:cNvSpPr txBox="1">
              <a:spLocks noChangeArrowheads="1"/>
            </p:cNvSpPr>
            <p:nvPr/>
          </p:nvSpPr>
          <p:spPr bwMode="auto">
            <a:xfrm>
              <a:off x="2064" y="1524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1</a:t>
              </a:r>
            </a:p>
          </p:txBody>
        </p:sp>
        <p:sp>
          <p:nvSpPr>
            <p:cNvPr id="1031212" name="Text Box 44"/>
            <p:cNvSpPr txBox="1">
              <a:spLocks noChangeArrowheads="1"/>
            </p:cNvSpPr>
            <p:nvPr/>
          </p:nvSpPr>
          <p:spPr bwMode="auto">
            <a:xfrm>
              <a:off x="1824" y="2100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9</a:t>
              </a:r>
            </a:p>
          </p:txBody>
        </p:sp>
        <p:sp>
          <p:nvSpPr>
            <p:cNvPr id="1031213" name="Text Box 45"/>
            <p:cNvSpPr txBox="1">
              <a:spLocks noChangeArrowheads="1"/>
            </p:cNvSpPr>
            <p:nvPr/>
          </p:nvSpPr>
          <p:spPr bwMode="auto">
            <a:xfrm>
              <a:off x="2784" y="1812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4</a:t>
              </a:r>
            </a:p>
          </p:txBody>
        </p:sp>
        <p:sp>
          <p:nvSpPr>
            <p:cNvPr id="1031214" name="Text Box 46"/>
            <p:cNvSpPr txBox="1">
              <a:spLocks noChangeArrowheads="1"/>
            </p:cNvSpPr>
            <p:nvPr/>
          </p:nvSpPr>
          <p:spPr bwMode="auto">
            <a:xfrm>
              <a:off x="3456" y="1092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4</a:t>
              </a:r>
            </a:p>
          </p:txBody>
        </p:sp>
        <p:sp>
          <p:nvSpPr>
            <p:cNvPr id="1031215" name="Text Box 47"/>
            <p:cNvSpPr txBox="1">
              <a:spLocks noChangeArrowheads="1"/>
            </p:cNvSpPr>
            <p:nvPr/>
          </p:nvSpPr>
          <p:spPr bwMode="auto">
            <a:xfrm>
              <a:off x="4176" y="1812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7</a:t>
              </a:r>
            </a:p>
          </p:txBody>
        </p:sp>
        <p:sp>
          <p:nvSpPr>
            <p:cNvPr id="1031216" name="Text Box 48"/>
            <p:cNvSpPr txBox="1">
              <a:spLocks noChangeArrowheads="1"/>
            </p:cNvSpPr>
            <p:nvPr/>
          </p:nvSpPr>
          <p:spPr bwMode="auto">
            <a:xfrm>
              <a:off x="2688" y="2292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3</a:t>
              </a:r>
            </a:p>
          </p:txBody>
        </p:sp>
        <p:sp>
          <p:nvSpPr>
            <p:cNvPr id="1031217" name="Text Box 49"/>
            <p:cNvSpPr txBox="1">
              <a:spLocks noChangeArrowheads="1"/>
            </p:cNvSpPr>
            <p:nvPr/>
          </p:nvSpPr>
          <p:spPr bwMode="auto">
            <a:xfrm>
              <a:off x="3168" y="2004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2</a:t>
              </a:r>
            </a:p>
          </p:txBody>
        </p:sp>
        <p:sp>
          <p:nvSpPr>
            <p:cNvPr id="1031218" name="Text Box 50"/>
            <p:cNvSpPr txBox="1">
              <a:spLocks noChangeArrowheads="1"/>
            </p:cNvSpPr>
            <p:nvPr/>
          </p:nvSpPr>
          <p:spPr bwMode="auto">
            <a:xfrm>
              <a:off x="3648" y="1428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2</a:t>
              </a:r>
            </a:p>
          </p:txBody>
        </p:sp>
        <p:sp>
          <p:nvSpPr>
            <p:cNvPr id="1031219" name="Text Box 51"/>
            <p:cNvSpPr txBox="1">
              <a:spLocks noChangeArrowheads="1"/>
            </p:cNvSpPr>
            <p:nvPr/>
          </p:nvSpPr>
          <p:spPr bwMode="auto">
            <a:xfrm>
              <a:off x="3696" y="2388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4</a:t>
              </a:r>
            </a:p>
          </p:txBody>
        </p:sp>
      </p:grpSp>
      <p:sp>
        <p:nvSpPr>
          <p:cNvPr id="1031220" name="Oval 52"/>
          <p:cNvSpPr>
            <a:spLocks noChangeArrowheads="1"/>
          </p:cNvSpPr>
          <p:nvPr/>
        </p:nvSpPr>
        <p:spPr bwMode="auto">
          <a:xfrm>
            <a:off x="2076450" y="2457450"/>
            <a:ext cx="265113" cy="265113"/>
          </a:xfrm>
          <a:prstGeom prst="ellipse">
            <a:avLst/>
          </a:prstGeom>
          <a:solidFill>
            <a:srgbClr val="FF00FF"/>
          </a:solidFill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zh-TW" sz="4400">
              <a:solidFill>
                <a:srgbClr val="CC3399"/>
              </a:solidFill>
              <a:ea typeface="新細明體" pitchFamily="18" charset="-120"/>
            </a:endParaRPr>
          </a:p>
        </p:txBody>
      </p:sp>
      <p:sp>
        <p:nvSpPr>
          <p:cNvPr id="1031221" name="Oval 53"/>
          <p:cNvSpPr>
            <a:spLocks noChangeArrowheads="1"/>
          </p:cNvSpPr>
          <p:nvPr/>
        </p:nvSpPr>
        <p:spPr bwMode="auto">
          <a:xfrm>
            <a:off x="2190750" y="3676650"/>
            <a:ext cx="265113" cy="265113"/>
          </a:xfrm>
          <a:prstGeom prst="ellipse">
            <a:avLst/>
          </a:prstGeom>
          <a:solidFill>
            <a:srgbClr val="FF00FF"/>
          </a:solidFill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zh-TW" sz="4400">
              <a:solidFill>
                <a:srgbClr val="CC3399"/>
              </a:solidFill>
              <a:ea typeface="新細明體" pitchFamily="18" charset="-120"/>
            </a:endParaRPr>
          </a:p>
        </p:txBody>
      </p:sp>
      <p:sp>
        <p:nvSpPr>
          <p:cNvPr id="1031222" name="Oval 54"/>
          <p:cNvSpPr>
            <a:spLocks noChangeArrowheads="1"/>
          </p:cNvSpPr>
          <p:nvPr/>
        </p:nvSpPr>
        <p:spPr bwMode="auto">
          <a:xfrm>
            <a:off x="3886200" y="2362200"/>
            <a:ext cx="265113" cy="265113"/>
          </a:xfrm>
          <a:prstGeom prst="ellipse">
            <a:avLst/>
          </a:prstGeom>
          <a:solidFill>
            <a:srgbClr val="FF00FF"/>
          </a:solidFill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zh-TW" sz="4400">
              <a:solidFill>
                <a:srgbClr val="CC3399"/>
              </a:solidFill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Minimum Spanning Trees</a:t>
            </a:r>
          </a:p>
        </p:txBody>
      </p:sp>
      <p:sp>
        <p:nvSpPr>
          <p:cNvPr id="53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4814D-7E5B-4BA4-8F00-5538B3249320}" type="slidenum">
              <a:rPr lang="en-US" altLang="zh-TW"/>
              <a:pPr/>
              <a:t>15</a:t>
            </a:fld>
            <a:endParaRPr lang="en-US" altLang="zh-TW"/>
          </a:p>
        </p:txBody>
      </p:sp>
      <p:sp>
        <p:nvSpPr>
          <p:cNvPr id="1033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533400"/>
          </a:xfrm>
        </p:spPr>
        <p:txBody>
          <a:bodyPr/>
          <a:lstStyle/>
          <a:p>
            <a:pPr algn="ctr"/>
            <a:r>
              <a:rPr lang="en-US" altLang="zh-TW" sz="3600" b="1">
                <a:ea typeface="標楷體" pitchFamily="65" charset="-120"/>
              </a:rPr>
              <a:t>Prim’s Algorithm </a:t>
            </a:r>
            <a:r>
              <a:rPr lang="en-US" altLang="zh-TW" sz="2800" b="1">
                <a:ea typeface="標楷體" pitchFamily="65" charset="-120"/>
              </a:rPr>
              <a:t>(</a:t>
            </a:r>
            <a:r>
              <a:rPr lang="zh-TW" altLang="en-US" sz="2800" b="1">
                <a:ea typeface="標楷體" pitchFamily="65" charset="-120"/>
              </a:rPr>
              <a:t>例 </a:t>
            </a:r>
            <a:r>
              <a:rPr lang="en-US" altLang="zh-TW" sz="2800" b="1">
                <a:ea typeface="標楷體" pitchFamily="65" charset="-120"/>
              </a:rPr>
              <a:t>4/8)</a:t>
            </a:r>
            <a:endParaRPr lang="en-US" altLang="zh-TW" sz="2800" b="1">
              <a:solidFill>
                <a:schemeClr val="tx1"/>
              </a:solidFill>
              <a:ea typeface="標楷體" pitchFamily="65" charset="-120"/>
            </a:endParaRPr>
          </a:p>
        </p:txBody>
      </p:sp>
      <p:grpSp>
        <p:nvGrpSpPr>
          <p:cNvPr id="1033219" name="Group 3"/>
          <p:cNvGrpSpPr>
            <a:grpSpLocks/>
          </p:cNvGrpSpPr>
          <p:nvPr/>
        </p:nvGrpSpPr>
        <p:grpSpPr bwMode="auto">
          <a:xfrm>
            <a:off x="2232025" y="2490788"/>
            <a:ext cx="4316413" cy="1868487"/>
            <a:chOff x="1310" y="1581"/>
            <a:chExt cx="2719" cy="1177"/>
          </a:xfrm>
        </p:grpSpPr>
        <p:sp>
          <p:nvSpPr>
            <p:cNvPr id="1033220" name="Line 4"/>
            <p:cNvSpPr>
              <a:spLocks noChangeShapeType="1"/>
            </p:cNvSpPr>
            <p:nvPr/>
          </p:nvSpPr>
          <p:spPr bwMode="auto">
            <a:xfrm flipV="1">
              <a:off x="3971" y="1632"/>
              <a:ext cx="58" cy="112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3221" name="Line 5"/>
            <p:cNvSpPr>
              <a:spLocks noChangeShapeType="1"/>
            </p:cNvSpPr>
            <p:nvPr/>
          </p:nvSpPr>
          <p:spPr bwMode="auto">
            <a:xfrm>
              <a:off x="2476" y="1631"/>
              <a:ext cx="727" cy="42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3222" name="Line 6"/>
            <p:cNvSpPr>
              <a:spLocks noChangeShapeType="1"/>
            </p:cNvSpPr>
            <p:nvPr/>
          </p:nvSpPr>
          <p:spPr bwMode="auto">
            <a:xfrm flipH="1" flipV="1">
              <a:off x="1310" y="1665"/>
              <a:ext cx="80" cy="76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3223" name="Line 7"/>
            <p:cNvSpPr>
              <a:spLocks noChangeShapeType="1"/>
            </p:cNvSpPr>
            <p:nvPr/>
          </p:nvSpPr>
          <p:spPr bwMode="auto">
            <a:xfrm flipV="1">
              <a:off x="1321" y="1600"/>
              <a:ext cx="1112" cy="5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3224" name="Line 8"/>
            <p:cNvSpPr>
              <a:spLocks noChangeShapeType="1"/>
            </p:cNvSpPr>
            <p:nvPr/>
          </p:nvSpPr>
          <p:spPr bwMode="auto">
            <a:xfrm flipV="1">
              <a:off x="1390" y="1581"/>
              <a:ext cx="1060" cy="83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3225" name="Line 9"/>
            <p:cNvSpPr>
              <a:spLocks noChangeShapeType="1"/>
            </p:cNvSpPr>
            <p:nvPr/>
          </p:nvSpPr>
          <p:spPr bwMode="auto">
            <a:xfrm flipV="1">
              <a:off x="3022" y="2037"/>
              <a:ext cx="160" cy="68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3226" name="Line 10"/>
            <p:cNvSpPr>
              <a:spLocks noChangeShapeType="1"/>
            </p:cNvSpPr>
            <p:nvPr/>
          </p:nvSpPr>
          <p:spPr bwMode="auto">
            <a:xfrm flipH="1">
              <a:off x="3206" y="1639"/>
              <a:ext cx="812" cy="39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3227" name="Line 11"/>
            <p:cNvSpPr>
              <a:spLocks noChangeShapeType="1"/>
            </p:cNvSpPr>
            <p:nvPr/>
          </p:nvSpPr>
          <p:spPr bwMode="auto">
            <a:xfrm flipH="1" flipV="1">
              <a:off x="1382" y="2409"/>
              <a:ext cx="656" cy="9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3228" name="Line 12"/>
            <p:cNvSpPr>
              <a:spLocks noChangeShapeType="1"/>
            </p:cNvSpPr>
            <p:nvPr/>
          </p:nvSpPr>
          <p:spPr bwMode="auto">
            <a:xfrm flipH="1" flipV="1">
              <a:off x="2102" y="2529"/>
              <a:ext cx="872" cy="16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3229" name="Line 13"/>
            <p:cNvSpPr>
              <a:spLocks noChangeShapeType="1"/>
            </p:cNvSpPr>
            <p:nvPr/>
          </p:nvSpPr>
          <p:spPr bwMode="auto">
            <a:xfrm flipH="1">
              <a:off x="2078" y="2047"/>
              <a:ext cx="1112" cy="45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3230" name="Line 14"/>
            <p:cNvSpPr>
              <a:spLocks noChangeShapeType="1"/>
            </p:cNvSpPr>
            <p:nvPr/>
          </p:nvSpPr>
          <p:spPr bwMode="auto">
            <a:xfrm flipH="1" flipV="1">
              <a:off x="3026" y="2673"/>
              <a:ext cx="956" cy="8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3231" name="Line 15"/>
            <p:cNvSpPr>
              <a:spLocks noChangeShapeType="1"/>
            </p:cNvSpPr>
            <p:nvPr/>
          </p:nvSpPr>
          <p:spPr bwMode="auto">
            <a:xfrm flipH="1" flipV="1">
              <a:off x="2462" y="1605"/>
              <a:ext cx="1556" cy="2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sp>
        <p:nvSpPr>
          <p:cNvPr id="1033232" name="Oval 16"/>
          <p:cNvSpPr>
            <a:spLocks noChangeArrowheads="1"/>
          </p:cNvSpPr>
          <p:nvPr/>
        </p:nvSpPr>
        <p:spPr bwMode="auto">
          <a:xfrm>
            <a:off x="2128838" y="2514600"/>
            <a:ext cx="155575" cy="157163"/>
          </a:xfrm>
          <a:prstGeom prst="ellipse">
            <a:avLst/>
          </a:prstGeom>
          <a:solidFill>
            <a:srgbClr val="0000FF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3233" name="Oval 17"/>
          <p:cNvSpPr>
            <a:spLocks noChangeArrowheads="1"/>
          </p:cNvSpPr>
          <p:nvPr/>
        </p:nvSpPr>
        <p:spPr bwMode="auto">
          <a:xfrm>
            <a:off x="3957638" y="2438400"/>
            <a:ext cx="155575" cy="157163"/>
          </a:xfrm>
          <a:prstGeom prst="ellipse">
            <a:avLst/>
          </a:prstGeom>
          <a:solidFill>
            <a:srgbClr val="0000FF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3234" name="Oval 18"/>
          <p:cNvSpPr>
            <a:spLocks noChangeArrowheads="1"/>
          </p:cNvSpPr>
          <p:nvPr/>
        </p:nvSpPr>
        <p:spPr bwMode="auto">
          <a:xfrm>
            <a:off x="5138738" y="3162300"/>
            <a:ext cx="155575" cy="157163"/>
          </a:xfrm>
          <a:prstGeom prst="ellipse">
            <a:avLst/>
          </a:prstGeom>
          <a:solidFill>
            <a:srgbClr val="0000FF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3235" name="Oval 19"/>
          <p:cNvSpPr>
            <a:spLocks noChangeArrowheads="1"/>
          </p:cNvSpPr>
          <p:nvPr/>
        </p:nvSpPr>
        <p:spPr bwMode="auto">
          <a:xfrm>
            <a:off x="6472238" y="2514600"/>
            <a:ext cx="155575" cy="157163"/>
          </a:xfrm>
          <a:prstGeom prst="ellipse">
            <a:avLst/>
          </a:prstGeom>
          <a:solidFill>
            <a:srgbClr val="0000FF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3236" name="Oval 20"/>
          <p:cNvSpPr>
            <a:spLocks noChangeArrowheads="1"/>
          </p:cNvSpPr>
          <p:nvPr/>
        </p:nvSpPr>
        <p:spPr bwMode="auto">
          <a:xfrm>
            <a:off x="2281238" y="3733800"/>
            <a:ext cx="155575" cy="157163"/>
          </a:xfrm>
          <a:prstGeom prst="ellipse">
            <a:avLst/>
          </a:prstGeom>
          <a:solidFill>
            <a:srgbClr val="0000FF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3237" name="Oval 21"/>
          <p:cNvSpPr>
            <a:spLocks noChangeArrowheads="1"/>
          </p:cNvSpPr>
          <p:nvPr/>
        </p:nvSpPr>
        <p:spPr bwMode="auto">
          <a:xfrm>
            <a:off x="3348038" y="3886200"/>
            <a:ext cx="155575" cy="157163"/>
          </a:xfrm>
          <a:prstGeom prst="ellipse">
            <a:avLst/>
          </a:prstGeom>
          <a:solidFill>
            <a:srgbClr val="0000FF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3238" name="Oval 22"/>
          <p:cNvSpPr>
            <a:spLocks noChangeArrowheads="1"/>
          </p:cNvSpPr>
          <p:nvPr/>
        </p:nvSpPr>
        <p:spPr bwMode="auto">
          <a:xfrm>
            <a:off x="4872038" y="4191000"/>
            <a:ext cx="155575" cy="157163"/>
          </a:xfrm>
          <a:prstGeom prst="ellipse">
            <a:avLst/>
          </a:prstGeom>
          <a:solidFill>
            <a:srgbClr val="0000FF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3239" name="Oval 23"/>
          <p:cNvSpPr>
            <a:spLocks noChangeArrowheads="1"/>
          </p:cNvSpPr>
          <p:nvPr/>
        </p:nvSpPr>
        <p:spPr bwMode="auto">
          <a:xfrm>
            <a:off x="6396038" y="4267200"/>
            <a:ext cx="155575" cy="157163"/>
          </a:xfrm>
          <a:prstGeom prst="ellipse">
            <a:avLst/>
          </a:prstGeom>
          <a:solidFill>
            <a:srgbClr val="0000FF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3240" name="Text Box 24"/>
          <p:cNvSpPr txBox="1">
            <a:spLocks noChangeArrowheads="1"/>
          </p:cNvSpPr>
          <p:nvPr/>
        </p:nvSpPr>
        <p:spPr bwMode="auto">
          <a:xfrm>
            <a:off x="1808163" y="2352675"/>
            <a:ext cx="3619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TW" sz="2800" b="1">
                <a:ea typeface="新細明體" pitchFamily="18" charset="-120"/>
              </a:rPr>
              <a:t>a</a:t>
            </a:r>
          </a:p>
        </p:txBody>
      </p:sp>
      <p:sp>
        <p:nvSpPr>
          <p:cNvPr id="1033241" name="Text Box 25"/>
          <p:cNvSpPr txBox="1">
            <a:spLocks noChangeArrowheads="1"/>
          </p:cNvSpPr>
          <p:nvPr/>
        </p:nvSpPr>
        <p:spPr bwMode="auto">
          <a:xfrm>
            <a:off x="3843338" y="1905000"/>
            <a:ext cx="3825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TW" sz="2800" b="1">
                <a:ea typeface="新細明體" pitchFamily="18" charset="-120"/>
              </a:rPr>
              <a:t>b</a:t>
            </a:r>
          </a:p>
        </p:txBody>
      </p:sp>
      <p:sp>
        <p:nvSpPr>
          <p:cNvPr id="1033242" name="Text Box 26"/>
          <p:cNvSpPr txBox="1">
            <a:spLocks noChangeArrowheads="1"/>
          </p:cNvSpPr>
          <p:nvPr/>
        </p:nvSpPr>
        <p:spPr bwMode="auto">
          <a:xfrm>
            <a:off x="2057400" y="3771900"/>
            <a:ext cx="3413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TW" sz="2800" b="1">
                <a:ea typeface="新細明體" pitchFamily="18" charset="-120"/>
              </a:rPr>
              <a:t>c</a:t>
            </a:r>
          </a:p>
        </p:txBody>
      </p:sp>
      <p:sp>
        <p:nvSpPr>
          <p:cNvPr id="1033243" name="Text Box 27"/>
          <p:cNvSpPr txBox="1">
            <a:spLocks noChangeArrowheads="1"/>
          </p:cNvSpPr>
          <p:nvPr/>
        </p:nvSpPr>
        <p:spPr bwMode="auto">
          <a:xfrm>
            <a:off x="3198813" y="3990975"/>
            <a:ext cx="3825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TW" sz="2800" b="1">
                <a:ea typeface="新細明體" pitchFamily="18" charset="-120"/>
              </a:rPr>
              <a:t>d</a:t>
            </a:r>
          </a:p>
        </p:txBody>
      </p:sp>
      <p:sp>
        <p:nvSpPr>
          <p:cNvPr id="1033244" name="Text Box 28"/>
          <p:cNvSpPr txBox="1">
            <a:spLocks noChangeArrowheads="1"/>
          </p:cNvSpPr>
          <p:nvPr/>
        </p:nvSpPr>
        <p:spPr bwMode="auto">
          <a:xfrm>
            <a:off x="5214938" y="3143250"/>
            <a:ext cx="3413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TW" sz="2800" b="1">
                <a:ea typeface="新細明體" pitchFamily="18" charset="-120"/>
              </a:rPr>
              <a:t>e</a:t>
            </a:r>
          </a:p>
        </p:txBody>
      </p:sp>
      <p:sp>
        <p:nvSpPr>
          <p:cNvPr id="1033245" name="Text Box 29"/>
          <p:cNvSpPr txBox="1">
            <a:spLocks noChangeArrowheads="1"/>
          </p:cNvSpPr>
          <p:nvPr/>
        </p:nvSpPr>
        <p:spPr bwMode="auto">
          <a:xfrm>
            <a:off x="6551613" y="2238375"/>
            <a:ext cx="3032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TW" sz="2800" b="1">
                <a:ea typeface="新細明體" pitchFamily="18" charset="-120"/>
              </a:rPr>
              <a:t>f</a:t>
            </a:r>
          </a:p>
        </p:txBody>
      </p:sp>
      <p:sp>
        <p:nvSpPr>
          <p:cNvPr id="1033246" name="Text Box 30"/>
          <p:cNvSpPr txBox="1">
            <a:spLocks noChangeArrowheads="1"/>
          </p:cNvSpPr>
          <p:nvPr/>
        </p:nvSpPr>
        <p:spPr bwMode="auto">
          <a:xfrm>
            <a:off x="4818063" y="4219575"/>
            <a:ext cx="3619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TW" sz="2800" b="1">
                <a:ea typeface="新細明體" pitchFamily="18" charset="-120"/>
              </a:rPr>
              <a:t>g</a:t>
            </a:r>
          </a:p>
        </p:txBody>
      </p:sp>
      <p:sp>
        <p:nvSpPr>
          <p:cNvPr id="1033247" name="Line 31"/>
          <p:cNvSpPr>
            <a:spLocks noChangeShapeType="1"/>
          </p:cNvSpPr>
          <p:nvPr/>
        </p:nvSpPr>
        <p:spPr bwMode="auto">
          <a:xfrm flipH="1">
            <a:off x="2438400" y="2571750"/>
            <a:ext cx="1524000" cy="120015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3248" name="Line 32"/>
          <p:cNvSpPr>
            <a:spLocks noChangeShapeType="1"/>
          </p:cNvSpPr>
          <p:nvPr/>
        </p:nvSpPr>
        <p:spPr bwMode="auto">
          <a:xfrm>
            <a:off x="2241550" y="2679700"/>
            <a:ext cx="101600" cy="104775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3253" name="Line 37"/>
          <p:cNvSpPr>
            <a:spLocks noChangeShapeType="1"/>
          </p:cNvSpPr>
          <p:nvPr/>
        </p:nvSpPr>
        <p:spPr bwMode="auto">
          <a:xfrm flipH="1" flipV="1">
            <a:off x="4064000" y="2514600"/>
            <a:ext cx="2413000" cy="3175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3254" name="Text Box 38"/>
          <p:cNvSpPr txBox="1">
            <a:spLocks noChangeArrowheads="1"/>
          </p:cNvSpPr>
          <p:nvPr/>
        </p:nvSpPr>
        <p:spPr bwMode="auto">
          <a:xfrm>
            <a:off x="6551613" y="4295775"/>
            <a:ext cx="3825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TW" sz="2800" b="1">
                <a:ea typeface="新細明體" pitchFamily="18" charset="-120"/>
              </a:rPr>
              <a:t>h</a:t>
            </a:r>
          </a:p>
        </p:txBody>
      </p:sp>
      <p:grpSp>
        <p:nvGrpSpPr>
          <p:cNvPr id="1033255" name="Group 39"/>
          <p:cNvGrpSpPr>
            <a:grpSpLocks/>
          </p:cNvGrpSpPr>
          <p:nvPr/>
        </p:nvGrpSpPr>
        <p:grpSpPr bwMode="auto">
          <a:xfrm>
            <a:off x="1981200" y="2133600"/>
            <a:ext cx="4781550" cy="2576513"/>
            <a:chOff x="1392" y="1092"/>
            <a:chExt cx="3012" cy="1623"/>
          </a:xfrm>
        </p:grpSpPr>
        <p:sp>
          <p:nvSpPr>
            <p:cNvPr id="1033256" name="Text Box 40"/>
            <p:cNvSpPr txBox="1">
              <a:spLocks noChangeArrowheads="1"/>
            </p:cNvSpPr>
            <p:nvPr/>
          </p:nvSpPr>
          <p:spPr bwMode="auto">
            <a:xfrm>
              <a:off x="1872" y="1092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3</a:t>
              </a:r>
            </a:p>
          </p:txBody>
        </p:sp>
        <p:sp>
          <p:nvSpPr>
            <p:cNvPr id="1033257" name="Text Box 41"/>
            <p:cNvSpPr txBox="1">
              <a:spLocks noChangeArrowheads="1"/>
            </p:cNvSpPr>
            <p:nvPr/>
          </p:nvSpPr>
          <p:spPr bwMode="auto">
            <a:xfrm>
              <a:off x="2976" y="1380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5</a:t>
              </a:r>
            </a:p>
          </p:txBody>
        </p:sp>
        <p:sp>
          <p:nvSpPr>
            <p:cNvPr id="1033258" name="Text Box 42"/>
            <p:cNvSpPr txBox="1">
              <a:spLocks noChangeArrowheads="1"/>
            </p:cNvSpPr>
            <p:nvPr/>
          </p:nvSpPr>
          <p:spPr bwMode="auto">
            <a:xfrm>
              <a:off x="1392" y="1572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1</a:t>
              </a:r>
            </a:p>
          </p:txBody>
        </p:sp>
        <p:sp>
          <p:nvSpPr>
            <p:cNvPr id="1033259" name="Text Box 43"/>
            <p:cNvSpPr txBox="1">
              <a:spLocks noChangeArrowheads="1"/>
            </p:cNvSpPr>
            <p:nvPr/>
          </p:nvSpPr>
          <p:spPr bwMode="auto">
            <a:xfrm>
              <a:off x="2064" y="1524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1</a:t>
              </a:r>
            </a:p>
          </p:txBody>
        </p:sp>
        <p:sp>
          <p:nvSpPr>
            <p:cNvPr id="1033260" name="Text Box 44"/>
            <p:cNvSpPr txBox="1">
              <a:spLocks noChangeArrowheads="1"/>
            </p:cNvSpPr>
            <p:nvPr/>
          </p:nvSpPr>
          <p:spPr bwMode="auto">
            <a:xfrm>
              <a:off x="1824" y="2100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9</a:t>
              </a:r>
            </a:p>
          </p:txBody>
        </p:sp>
        <p:sp>
          <p:nvSpPr>
            <p:cNvPr id="1033261" name="Text Box 45"/>
            <p:cNvSpPr txBox="1">
              <a:spLocks noChangeArrowheads="1"/>
            </p:cNvSpPr>
            <p:nvPr/>
          </p:nvSpPr>
          <p:spPr bwMode="auto">
            <a:xfrm>
              <a:off x="2784" y="1812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4</a:t>
              </a:r>
            </a:p>
          </p:txBody>
        </p:sp>
        <p:sp>
          <p:nvSpPr>
            <p:cNvPr id="1033262" name="Text Box 46"/>
            <p:cNvSpPr txBox="1">
              <a:spLocks noChangeArrowheads="1"/>
            </p:cNvSpPr>
            <p:nvPr/>
          </p:nvSpPr>
          <p:spPr bwMode="auto">
            <a:xfrm>
              <a:off x="3456" y="1092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4</a:t>
              </a:r>
            </a:p>
          </p:txBody>
        </p:sp>
        <p:sp>
          <p:nvSpPr>
            <p:cNvPr id="1033263" name="Text Box 47"/>
            <p:cNvSpPr txBox="1">
              <a:spLocks noChangeArrowheads="1"/>
            </p:cNvSpPr>
            <p:nvPr/>
          </p:nvSpPr>
          <p:spPr bwMode="auto">
            <a:xfrm>
              <a:off x="4176" y="1812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7</a:t>
              </a:r>
            </a:p>
          </p:txBody>
        </p:sp>
        <p:sp>
          <p:nvSpPr>
            <p:cNvPr id="1033264" name="Text Box 48"/>
            <p:cNvSpPr txBox="1">
              <a:spLocks noChangeArrowheads="1"/>
            </p:cNvSpPr>
            <p:nvPr/>
          </p:nvSpPr>
          <p:spPr bwMode="auto">
            <a:xfrm>
              <a:off x="2688" y="2292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3</a:t>
              </a:r>
            </a:p>
          </p:txBody>
        </p:sp>
        <p:sp>
          <p:nvSpPr>
            <p:cNvPr id="1033265" name="Text Box 49"/>
            <p:cNvSpPr txBox="1">
              <a:spLocks noChangeArrowheads="1"/>
            </p:cNvSpPr>
            <p:nvPr/>
          </p:nvSpPr>
          <p:spPr bwMode="auto">
            <a:xfrm>
              <a:off x="3168" y="2004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2</a:t>
              </a:r>
            </a:p>
          </p:txBody>
        </p:sp>
        <p:sp>
          <p:nvSpPr>
            <p:cNvPr id="1033266" name="Text Box 50"/>
            <p:cNvSpPr txBox="1">
              <a:spLocks noChangeArrowheads="1"/>
            </p:cNvSpPr>
            <p:nvPr/>
          </p:nvSpPr>
          <p:spPr bwMode="auto">
            <a:xfrm>
              <a:off x="3648" y="1428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2</a:t>
              </a:r>
            </a:p>
          </p:txBody>
        </p:sp>
        <p:sp>
          <p:nvSpPr>
            <p:cNvPr id="1033267" name="Text Box 51"/>
            <p:cNvSpPr txBox="1">
              <a:spLocks noChangeArrowheads="1"/>
            </p:cNvSpPr>
            <p:nvPr/>
          </p:nvSpPr>
          <p:spPr bwMode="auto">
            <a:xfrm>
              <a:off x="3696" y="2388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4</a:t>
              </a:r>
            </a:p>
          </p:txBody>
        </p:sp>
      </p:grpSp>
      <p:sp>
        <p:nvSpPr>
          <p:cNvPr id="1033268" name="Oval 52"/>
          <p:cNvSpPr>
            <a:spLocks noChangeArrowheads="1"/>
          </p:cNvSpPr>
          <p:nvPr/>
        </p:nvSpPr>
        <p:spPr bwMode="auto">
          <a:xfrm>
            <a:off x="2076450" y="2457450"/>
            <a:ext cx="265113" cy="265113"/>
          </a:xfrm>
          <a:prstGeom prst="ellipse">
            <a:avLst/>
          </a:prstGeom>
          <a:solidFill>
            <a:srgbClr val="FF00FF"/>
          </a:solidFill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zh-TW" sz="4400">
              <a:solidFill>
                <a:srgbClr val="CC3399"/>
              </a:solidFill>
              <a:ea typeface="新細明體" pitchFamily="18" charset="-120"/>
            </a:endParaRPr>
          </a:p>
        </p:txBody>
      </p:sp>
      <p:sp>
        <p:nvSpPr>
          <p:cNvPr id="1033269" name="Oval 53"/>
          <p:cNvSpPr>
            <a:spLocks noChangeArrowheads="1"/>
          </p:cNvSpPr>
          <p:nvPr/>
        </p:nvSpPr>
        <p:spPr bwMode="auto">
          <a:xfrm>
            <a:off x="2190750" y="3676650"/>
            <a:ext cx="265113" cy="265113"/>
          </a:xfrm>
          <a:prstGeom prst="ellipse">
            <a:avLst/>
          </a:prstGeom>
          <a:solidFill>
            <a:srgbClr val="FF00FF"/>
          </a:solidFill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zh-TW" sz="4400">
              <a:solidFill>
                <a:srgbClr val="CC3399"/>
              </a:solidFill>
              <a:ea typeface="新細明體" pitchFamily="18" charset="-120"/>
            </a:endParaRPr>
          </a:p>
        </p:txBody>
      </p:sp>
      <p:sp>
        <p:nvSpPr>
          <p:cNvPr id="1033270" name="Oval 54"/>
          <p:cNvSpPr>
            <a:spLocks noChangeArrowheads="1"/>
          </p:cNvSpPr>
          <p:nvPr/>
        </p:nvSpPr>
        <p:spPr bwMode="auto">
          <a:xfrm>
            <a:off x="3886200" y="2362200"/>
            <a:ext cx="265113" cy="265113"/>
          </a:xfrm>
          <a:prstGeom prst="ellipse">
            <a:avLst/>
          </a:prstGeom>
          <a:solidFill>
            <a:srgbClr val="FF00FF"/>
          </a:solidFill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zh-TW" sz="4400">
              <a:solidFill>
                <a:srgbClr val="CC3399"/>
              </a:solidFill>
              <a:ea typeface="新細明體" pitchFamily="18" charset="-120"/>
            </a:endParaRPr>
          </a:p>
        </p:txBody>
      </p:sp>
      <p:sp>
        <p:nvSpPr>
          <p:cNvPr id="1033271" name="Oval 55"/>
          <p:cNvSpPr>
            <a:spLocks noChangeArrowheads="1"/>
          </p:cNvSpPr>
          <p:nvPr/>
        </p:nvSpPr>
        <p:spPr bwMode="auto">
          <a:xfrm>
            <a:off x="6381750" y="2419350"/>
            <a:ext cx="265113" cy="265113"/>
          </a:xfrm>
          <a:prstGeom prst="ellipse">
            <a:avLst/>
          </a:prstGeom>
          <a:solidFill>
            <a:srgbClr val="FF00FF"/>
          </a:solidFill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zh-TW" sz="4400">
              <a:solidFill>
                <a:srgbClr val="CC3399"/>
              </a:solidFill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Minimum Spanning Trees</a:t>
            </a:r>
          </a:p>
        </p:txBody>
      </p:sp>
      <p:sp>
        <p:nvSpPr>
          <p:cNvPr id="5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C12A5-60FC-4409-89D7-77C62D03AD79}" type="slidenum">
              <a:rPr lang="en-US" altLang="zh-TW"/>
              <a:pPr/>
              <a:t>16</a:t>
            </a:fld>
            <a:endParaRPr lang="en-US" altLang="zh-TW"/>
          </a:p>
        </p:txBody>
      </p:sp>
      <p:sp>
        <p:nvSpPr>
          <p:cNvPr id="1035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533400"/>
          </a:xfrm>
        </p:spPr>
        <p:txBody>
          <a:bodyPr/>
          <a:lstStyle/>
          <a:p>
            <a:pPr algn="ctr"/>
            <a:r>
              <a:rPr lang="en-US" altLang="zh-TW" sz="3600" b="1">
                <a:ea typeface="標楷體" pitchFamily="65" charset="-120"/>
              </a:rPr>
              <a:t>Prim’s Algorithm </a:t>
            </a:r>
            <a:r>
              <a:rPr lang="en-US" altLang="zh-TW" sz="2800" b="1">
                <a:ea typeface="標楷體" pitchFamily="65" charset="-120"/>
              </a:rPr>
              <a:t>(</a:t>
            </a:r>
            <a:r>
              <a:rPr lang="zh-TW" altLang="en-US" sz="2800" b="1">
                <a:ea typeface="標楷體" pitchFamily="65" charset="-120"/>
              </a:rPr>
              <a:t>例 </a:t>
            </a:r>
            <a:r>
              <a:rPr lang="en-US" altLang="zh-TW" sz="2800" b="1">
                <a:ea typeface="標楷體" pitchFamily="65" charset="-120"/>
              </a:rPr>
              <a:t>5/8)</a:t>
            </a:r>
            <a:endParaRPr lang="en-US" altLang="zh-TW" sz="2800" b="1">
              <a:solidFill>
                <a:schemeClr val="tx1"/>
              </a:solidFill>
              <a:ea typeface="標楷體" pitchFamily="65" charset="-120"/>
            </a:endParaRPr>
          </a:p>
        </p:txBody>
      </p:sp>
      <p:grpSp>
        <p:nvGrpSpPr>
          <p:cNvPr id="1035267" name="Group 3"/>
          <p:cNvGrpSpPr>
            <a:grpSpLocks/>
          </p:cNvGrpSpPr>
          <p:nvPr/>
        </p:nvGrpSpPr>
        <p:grpSpPr bwMode="auto">
          <a:xfrm>
            <a:off x="2232025" y="2490788"/>
            <a:ext cx="4316413" cy="1868487"/>
            <a:chOff x="1310" y="1581"/>
            <a:chExt cx="2719" cy="1177"/>
          </a:xfrm>
        </p:grpSpPr>
        <p:sp>
          <p:nvSpPr>
            <p:cNvPr id="1035268" name="Line 4"/>
            <p:cNvSpPr>
              <a:spLocks noChangeShapeType="1"/>
            </p:cNvSpPr>
            <p:nvPr/>
          </p:nvSpPr>
          <p:spPr bwMode="auto">
            <a:xfrm flipV="1">
              <a:off x="3971" y="1632"/>
              <a:ext cx="58" cy="112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5269" name="Line 5"/>
            <p:cNvSpPr>
              <a:spLocks noChangeShapeType="1"/>
            </p:cNvSpPr>
            <p:nvPr/>
          </p:nvSpPr>
          <p:spPr bwMode="auto">
            <a:xfrm>
              <a:off x="2476" y="1631"/>
              <a:ext cx="727" cy="42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5270" name="Line 6"/>
            <p:cNvSpPr>
              <a:spLocks noChangeShapeType="1"/>
            </p:cNvSpPr>
            <p:nvPr/>
          </p:nvSpPr>
          <p:spPr bwMode="auto">
            <a:xfrm flipH="1" flipV="1">
              <a:off x="1310" y="1665"/>
              <a:ext cx="80" cy="76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5271" name="Line 7"/>
            <p:cNvSpPr>
              <a:spLocks noChangeShapeType="1"/>
            </p:cNvSpPr>
            <p:nvPr/>
          </p:nvSpPr>
          <p:spPr bwMode="auto">
            <a:xfrm flipV="1">
              <a:off x="1321" y="1600"/>
              <a:ext cx="1112" cy="5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5272" name="Line 8"/>
            <p:cNvSpPr>
              <a:spLocks noChangeShapeType="1"/>
            </p:cNvSpPr>
            <p:nvPr/>
          </p:nvSpPr>
          <p:spPr bwMode="auto">
            <a:xfrm flipV="1">
              <a:off x="1390" y="1581"/>
              <a:ext cx="1060" cy="83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5273" name="Line 9"/>
            <p:cNvSpPr>
              <a:spLocks noChangeShapeType="1"/>
            </p:cNvSpPr>
            <p:nvPr/>
          </p:nvSpPr>
          <p:spPr bwMode="auto">
            <a:xfrm flipV="1">
              <a:off x="3022" y="2037"/>
              <a:ext cx="160" cy="68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5274" name="Line 10"/>
            <p:cNvSpPr>
              <a:spLocks noChangeShapeType="1"/>
            </p:cNvSpPr>
            <p:nvPr/>
          </p:nvSpPr>
          <p:spPr bwMode="auto">
            <a:xfrm flipH="1">
              <a:off x="3206" y="1639"/>
              <a:ext cx="812" cy="39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5275" name="Line 11"/>
            <p:cNvSpPr>
              <a:spLocks noChangeShapeType="1"/>
            </p:cNvSpPr>
            <p:nvPr/>
          </p:nvSpPr>
          <p:spPr bwMode="auto">
            <a:xfrm flipH="1" flipV="1">
              <a:off x="1382" y="2409"/>
              <a:ext cx="656" cy="9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5276" name="Line 12"/>
            <p:cNvSpPr>
              <a:spLocks noChangeShapeType="1"/>
            </p:cNvSpPr>
            <p:nvPr/>
          </p:nvSpPr>
          <p:spPr bwMode="auto">
            <a:xfrm flipH="1" flipV="1">
              <a:off x="2102" y="2529"/>
              <a:ext cx="872" cy="16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5277" name="Line 13"/>
            <p:cNvSpPr>
              <a:spLocks noChangeShapeType="1"/>
            </p:cNvSpPr>
            <p:nvPr/>
          </p:nvSpPr>
          <p:spPr bwMode="auto">
            <a:xfrm flipH="1">
              <a:off x="2078" y="2047"/>
              <a:ext cx="1112" cy="45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5278" name="Line 14"/>
            <p:cNvSpPr>
              <a:spLocks noChangeShapeType="1"/>
            </p:cNvSpPr>
            <p:nvPr/>
          </p:nvSpPr>
          <p:spPr bwMode="auto">
            <a:xfrm flipH="1" flipV="1">
              <a:off x="3026" y="2673"/>
              <a:ext cx="956" cy="8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5279" name="Line 15"/>
            <p:cNvSpPr>
              <a:spLocks noChangeShapeType="1"/>
            </p:cNvSpPr>
            <p:nvPr/>
          </p:nvSpPr>
          <p:spPr bwMode="auto">
            <a:xfrm flipH="1" flipV="1">
              <a:off x="2462" y="1605"/>
              <a:ext cx="1556" cy="2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sp>
        <p:nvSpPr>
          <p:cNvPr id="1035280" name="Oval 16"/>
          <p:cNvSpPr>
            <a:spLocks noChangeArrowheads="1"/>
          </p:cNvSpPr>
          <p:nvPr/>
        </p:nvSpPr>
        <p:spPr bwMode="auto">
          <a:xfrm>
            <a:off x="2128838" y="2514600"/>
            <a:ext cx="155575" cy="157163"/>
          </a:xfrm>
          <a:prstGeom prst="ellipse">
            <a:avLst/>
          </a:prstGeom>
          <a:solidFill>
            <a:srgbClr val="0000FF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5281" name="Oval 17"/>
          <p:cNvSpPr>
            <a:spLocks noChangeArrowheads="1"/>
          </p:cNvSpPr>
          <p:nvPr/>
        </p:nvSpPr>
        <p:spPr bwMode="auto">
          <a:xfrm>
            <a:off x="3957638" y="2438400"/>
            <a:ext cx="155575" cy="157163"/>
          </a:xfrm>
          <a:prstGeom prst="ellipse">
            <a:avLst/>
          </a:prstGeom>
          <a:solidFill>
            <a:srgbClr val="0000FF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5282" name="Oval 18"/>
          <p:cNvSpPr>
            <a:spLocks noChangeArrowheads="1"/>
          </p:cNvSpPr>
          <p:nvPr/>
        </p:nvSpPr>
        <p:spPr bwMode="auto">
          <a:xfrm>
            <a:off x="5138738" y="3162300"/>
            <a:ext cx="155575" cy="157163"/>
          </a:xfrm>
          <a:prstGeom prst="ellipse">
            <a:avLst/>
          </a:prstGeom>
          <a:solidFill>
            <a:srgbClr val="0000FF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5283" name="Oval 19"/>
          <p:cNvSpPr>
            <a:spLocks noChangeArrowheads="1"/>
          </p:cNvSpPr>
          <p:nvPr/>
        </p:nvSpPr>
        <p:spPr bwMode="auto">
          <a:xfrm>
            <a:off x="6472238" y="2514600"/>
            <a:ext cx="155575" cy="157163"/>
          </a:xfrm>
          <a:prstGeom prst="ellipse">
            <a:avLst/>
          </a:prstGeom>
          <a:solidFill>
            <a:srgbClr val="0000FF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5284" name="Oval 20"/>
          <p:cNvSpPr>
            <a:spLocks noChangeArrowheads="1"/>
          </p:cNvSpPr>
          <p:nvPr/>
        </p:nvSpPr>
        <p:spPr bwMode="auto">
          <a:xfrm>
            <a:off x="2281238" y="3733800"/>
            <a:ext cx="155575" cy="157163"/>
          </a:xfrm>
          <a:prstGeom prst="ellipse">
            <a:avLst/>
          </a:prstGeom>
          <a:solidFill>
            <a:srgbClr val="0000FF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5285" name="Oval 21"/>
          <p:cNvSpPr>
            <a:spLocks noChangeArrowheads="1"/>
          </p:cNvSpPr>
          <p:nvPr/>
        </p:nvSpPr>
        <p:spPr bwMode="auto">
          <a:xfrm>
            <a:off x="3348038" y="3886200"/>
            <a:ext cx="155575" cy="157163"/>
          </a:xfrm>
          <a:prstGeom prst="ellipse">
            <a:avLst/>
          </a:prstGeom>
          <a:solidFill>
            <a:srgbClr val="0000FF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5286" name="Oval 22"/>
          <p:cNvSpPr>
            <a:spLocks noChangeArrowheads="1"/>
          </p:cNvSpPr>
          <p:nvPr/>
        </p:nvSpPr>
        <p:spPr bwMode="auto">
          <a:xfrm>
            <a:off x="4872038" y="4191000"/>
            <a:ext cx="155575" cy="157163"/>
          </a:xfrm>
          <a:prstGeom prst="ellipse">
            <a:avLst/>
          </a:prstGeom>
          <a:solidFill>
            <a:srgbClr val="0000FF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5287" name="Oval 23"/>
          <p:cNvSpPr>
            <a:spLocks noChangeArrowheads="1"/>
          </p:cNvSpPr>
          <p:nvPr/>
        </p:nvSpPr>
        <p:spPr bwMode="auto">
          <a:xfrm>
            <a:off x="6396038" y="4267200"/>
            <a:ext cx="155575" cy="157163"/>
          </a:xfrm>
          <a:prstGeom prst="ellipse">
            <a:avLst/>
          </a:prstGeom>
          <a:solidFill>
            <a:srgbClr val="0000FF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5288" name="Text Box 24"/>
          <p:cNvSpPr txBox="1">
            <a:spLocks noChangeArrowheads="1"/>
          </p:cNvSpPr>
          <p:nvPr/>
        </p:nvSpPr>
        <p:spPr bwMode="auto">
          <a:xfrm>
            <a:off x="1808163" y="2352675"/>
            <a:ext cx="3619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TW" sz="2800" b="1">
                <a:ea typeface="新細明體" pitchFamily="18" charset="-120"/>
              </a:rPr>
              <a:t>a</a:t>
            </a:r>
          </a:p>
        </p:txBody>
      </p:sp>
      <p:sp>
        <p:nvSpPr>
          <p:cNvPr id="1035289" name="Text Box 25"/>
          <p:cNvSpPr txBox="1">
            <a:spLocks noChangeArrowheads="1"/>
          </p:cNvSpPr>
          <p:nvPr/>
        </p:nvSpPr>
        <p:spPr bwMode="auto">
          <a:xfrm>
            <a:off x="3843338" y="1905000"/>
            <a:ext cx="3825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TW" sz="2800" b="1">
                <a:ea typeface="新細明體" pitchFamily="18" charset="-120"/>
              </a:rPr>
              <a:t>b</a:t>
            </a:r>
          </a:p>
        </p:txBody>
      </p:sp>
      <p:sp>
        <p:nvSpPr>
          <p:cNvPr id="1035290" name="Text Box 26"/>
          <p:cNvSpPr txBox="1">
            <a:spLocks noChangeArrowheads="1"/>
          </p:cNvSpPr>
          <p:nvPr/>
        </p:nvSpPr>
        <p:spPr bwMode="auto">
          <a:xfrm>
            <a:off x="2057400" y="3771900"/>
            <a:ext cx="3413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TW" sz="2800" b="1">
                <a:ea typeface="新細明體" pitchFamily="18" charset="-120"/>
              </a:rPr>
              <a:t>c</a:t>
            </a:r>
          </a:p>
        </p:txBody>
      </p:sp>
      <p:sp>
        <p:nvSpPr>
          <p:cNvPr id="1035291" name="Text Box 27"/>
          <p:cNvSpPr txBox="1">
            <a:spLocks noChangeArrowheads="1"/>
          </p:cNvSpPr>
          <p:nvPr/>
        </p:nvSpPr>
        <p:spPr bwMode="auto">
          <a:xfrm>
            <a:off x="3198813" y="3990975"/>
            <a:ext cx="3825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TW" sz="2800" b="1">
                <a:ea typeface="新細明體" pitchFamily="18" charset="-120"/>
              </a:rPr>
              <a:t>d</a:t>
            </a:r>
          </a:p>
        </p:txBody>
      </p:sp>
      <p:sp>
        <p:nvSpPr>
          <p:cNvPr id="1035292" name="Text Box 28"/>
          <p:cNvSpPr txBox="1">
            <a:spLocks noChangeArrowheads="1"/>
          </p:cNvSpPr>
          <p:nvPr/>
        </p:nvSpPr>
        <p:spPr bwMode="auto">
          <a:xfrm>
            <a:off x="5214938" y="3143250"/>
            <a:ext cx="3413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TW" sz="2800" b="1">
                <a:ea typeface="新細明體" pitchFamily="18" charset="-120"/>
              </a:rPr>
              <a:t>e</a:t>
            </a:r>
          </a:p>
        </p:txBody>
      </p:sp>
      <p:sp>
        <p:nvSpPr>
          <p:cNvPr id="1035293" name="Text Box 29"/>
          <p:cNvSpPr txBox="1">
            <a:spLocks noChangeArrowheads="1"/>
          </p:cNvSpPr>
          <p:nvPr/>
        </p:nvSpPr>
        <p:spPr bwMode="auto">
          <a:xfrm>
            <a:off x="6551613" y="2238375"/>
            <a:ext cx="3032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TW" sz="2800" b="1">
                <a:ea typeface="新細明體" pitchFamily="18" charset="-120"/>
              </a:rPr>
              <a:t>f</a:t>
            </a:r>
          </a:p>
        </p:txBody>
      </p:sp>
      <p:sp>
        <p:nvSpPr>
          <p:cNvPr id="1035294" name="Text Box 30"/>
          <p:cNvSpPr txBox="1">
            <a:spLocks noChangeArrowheads="1"/>
          </p:cNvSpPr>
          <p:nvPr/>
        </p:nvSpPr>
        <p:spPr bwMode="auto">
          <a:xfrm>
            <a:off x="4818063" y="4219575"/>
            <a:ext cx="3619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TW" sz="2800" b="1">
                <a:ea typeface="新細明體" pitchFamily="18" charset="-120"/>
              </a:rPr>
              <a:t>g</a:t>
            </a:r>
          </a:p>
        </p:txBody>
      </p:sp>
      <p:sp>
        <p:nvSpPr>
          <p:cNvPr id="1035295" name="Line 31"/>
          <p:cNvSpPr>
            <a:spLocks noChangeShapeType="1"/>
          </p:cNvSpPr>
          <p:nvPr/>
        </p:nvSpPr>
        <p:spPr bwMode="auto">
          <a:xfrm flipH="1">
            <a:off x="2438400" y="2571750"/>
            <a:ext cx="1524000" cy="120015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5296" name="Line 32"/>
          <p:cNvSpPr>
            <a:spLocks noChangeShapeType="1"/>
          </p:cNvSpPr>
          <p:nvPr/>
        </p:nvSpPr>
        <p:spPr bwMode="auto">
          <a:xfrm>
            <a:off x="2241550" y="2679700"/>
            <a:ext cx="101600" cy="104775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5297" name="Line 33"/>
          <p:cNvSpPr>
            <a:spLocks noChangeShapeType="1"/>
          </p:cNvSpPr>
          <p:nvPr/>
        </p:nvSpPr>
        <p:spPr bwMode="auto">
          <a:xfrm flipH="1">
            <a:off x="5276850" y="2584450"/>
            <a:ext cx="1219200" cy="62865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5301" name="Line 37"/>
          <p:cNvSpPr>
            <a:spLocks noChangeShapeType="1"/>
          </p:cNvSpPr>
          <p:nvPr/>
        </p:nvSpPr>
        <p:spPr bwMode="auto">
          <a:xfrm flipH="1" flipV="1">
            <a:off x="4064000" y="2514600"/>
            <a:ext cx="2413000" cy="3175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5302" name="Text Box 38"/>
          <p:cNvSpPr txBox="1">
            <a:spLocks noChangeArrowheads="1"/>
          </p:cNvSpPr>
          <p:nvPr/>
        </p:nvSpPr>
        <p:spPr bwMode="auto">
          <a:xfrm>
            <a:off x="6551613" y="4295775"/>
            <a:ext cx="3825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TW" sz="2800" b="1">
                <a:ea typeface="新細明體" pitchFamily="18" charset="-120"/>
              </a:rPr>
              <a:t>h</a:t>
            </a:r>
          </a:p>
        </p:txBody>
      </p:sp>
      <p:grpSp>
        <p:nvGrpSpPr>
          <p:cNvPr id="1035303" name="Group 39"/>
          <p:cNvGrpSpPr>
            <a:grpSpLocks/>
          </p:cNvGrpSpPr>
          <p:nvPr/>
        </p:nvGrpSpPr>
        <p:grpSpPr bwMode="auto">
          <a:xfrm>
            <a:off x="1981200" y="2133600"/>
            <a:ext cx="4781550" cy="2576513"/>
            <a:chOff x="1392" y="1092"/>
            <a:chExt cx="3012" cy="1623"/>
          </a:xfrm>
        </p:grpSpPr>
        <p:sp>
          <p:nvSpPr>
            <p:cNvPr id="1035304" name="Text Box 40"/>
            <p:cNvSpPr txBox="1">
              <a:spLocks noChangeArrowheads="1"/>
            </p:cNvSpPr>
            <p:nvPr/>
          </p:nvSpPr>
          <p:spPr bwMode="auto">
            <a:xfrm>
              <a:off x="1872" y="1092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3</a:t>
              </a:r>
            </a:p>
          </p:txBody>
        </p:sp>
        <p:sp>
          <p:nvSpPr>
            <p:cNvPr id="1035305" name="Text Box 41"/>
            <p:cNvSpPr txBox="1">
              <a:spLocks noChangeArrowheads="1"/>
            </p:cNvSpPr>
            <p:nvPr/>
          </p:nvSpPr>
          <p:spPr bwMode="auto">
            <a:xfrm>
              <a:off x="2976" y="1380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5</a:t>
              </a:r>
            </a:p>
          </p:txBody>
        </p:sp>
        <p:sp>
          <p:nvSpPr>
            <p:cNvPr id="1035306" name="Text Box 42"/>
            <p:cNvSpPr txBox="1">
              <a:spLocks noChangeArrowheads="1"/>
            </p:cNvSpPr>
            <p:nvPr/>
          </p:nvSpPr>
          <p:spPr bwMode="auto">
            <a:xfrm>
              <a:off x="1392" y="1572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1</a:t>
              </a:r>
            </a:p>
          </p:txBody>
        </p:sp>
        <p:sp>
          <p:nvSpPr>
            <p:cNvPr id="1035307" name="Text Box 43"/>
            <p:cNvSpPr txBox="1">
              <a:spLocks noChangeArrowheads="1"/>
            </p:cNvSpPr>
            <p:nvPr/>
          </p:nvSpPr>
          <p:spPr bwMode="auto">
            <a:xfrm>
              <a:off x="2064" y="1524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1</a:t>
              </a:r>
            </a:p>
          </p:txBody>
        </p:sp>
        <p:sp>
          <p:nvSpPr>
            <p:cNvPr id="1035308" name="Text Box 44"/>
            <p:cNvSpPr txBox="1">
              <a:spLocks noChangeArrowheads="1"/>
            </p:cNvSpPr>
            <p:nvPr/>
          </p:nvSpPr>
          <p:spPr bwMode="auto">
            <a:xfrm>
              <a:off x="1824" y="2100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9</a:t>
              </a:r>
            </a:p>
          </p:txBody>
        </p:sp>
        <p:sp>
          <p:nvSpPr>
            <p:cNvPr id="1035309" name="Text Box 45"/>
            <p:cNvSpPr txBox="1">
              <a:spLocks noChangeArrowheads="1"/>
            </p:cNvSpPr>
            <p:nvPr/>
          </p:nvSpPr>
          <p:spPr bwMode="auto">
            <a:xfrm>
              <a:off x="2784" y="1812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4</a:t>
              </a:r>
            </a:p>
          </p:txBody>
        </p:sp>
        <p:sp>
          <p:nvSpPr>
            <p:cNvPr id="1035310" name="Text Box 46"/>
            <p:cNvSpPr txBox="1">
              <a:spLocks noChangeArrowheads="1"/>
            </p:cNvSpPr>
            <p:nvPr/>
          </p:nvSpPr>
          <p:spPr bwMode="auto">
            <a:xfrm>
              <a:off x="3456" y="1092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4</a:t>
              </a:r>
            </a:p>
          </p:txBody>
        </p:sp>
        <p:sp>
          <p:nvSpPr>
            <p:cNvPr id="1035311" name="Text Box 47"/>
            <p:cNvSpPr txBox="1">
              <a:spLocks noChangeArrowheads="1"/>
            </p:cNvSpPr>
            <p:nvPr/>
          </p:nvSpPr>
          <p:spPr bwMode="auto">
            <a:xfrm>
              <a:off x="4176" y="1812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7</a:t>
              </a:r>
            </a:p>
          </p:txBody>
        </p:sp>
        <p:sp>
          <p:nvSpPr>
            <p:cNvPr id="1035312" name="Text Box 48"/>
            <p:cNvSpPr txBox="1">
              <a:spLocks noChangeArrowheads="1"/>
            </p:cNvSpPr>
            <p:nvPr/>
          </p:nvSpPr>
          <p:spPr bwMode="auto">
            <a:xfrm>
              <a:off x="2688" y="2292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3</a:t>
              </a:r>
            </a:p>
          </p:txBody>
        </p:sp>
        <p:sp>
          <p:nvSpPr>
            <p:cNvPr id="1035313" name="Text Box 49"/>
            <p:cNvSpPr txBox="1">
              <a:spLocks noChangeArrowheads="1"/>
            </p:cNvSpPr>
            <p:nvPr/>
          </p:nvSpPr>
          <p:spPr bwMode="auto">
            <a:xfrm>
              <a:off x="3168" y="2004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2</a:t>
              </a:r>
            </a:p>
          </p:txBody>
        </p:sp>
        <p:sp>
          <p:nvSpPr>
            <p:cNvPr id="1035314" name="Text Box 50"/>
            <p:cNvSpPr txBox="1">
              <a:spLocks noChangeArrowheads="1"/>
            </p:cNvSpPr>
            <p:nvPr/>
          </p:nvSpPr>
          <p:spPr bwMode="auto">
            <a:xfrm>
              <a:off x="3648" y="1428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2</a:t>
              </a:r>
            </a:p>
          </p:txBody>
        </p:sp>
        <p:sp>
          <p:nvSpPr>
            <p:cNvPr id="1035315" name="Text Box 51"/>
            <p:cNvSpPr txBox="1">
              <a:spLocks noChangeArrowheads="1"/>
            </p:cNvSpPr>
            <p:nvPr/>
          </p:nvSpPr>
          <p:spPr bwMode="auto">
            <a:xfrm>
              <a:off x="3696" y="2388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4</a:t>
              </a:r>
            </a:p>
          </p:txBody>
        </p:sp>
      </p:grpSp>
      <p:sp>
        <p:nvSpPr>
          <p:cNvPr id="1035316" name="Oval 52"/>
          <p:cNvSpPr>
            <a:spLocks noChangeArrowheads="1"/>
          </p:cNvSpPr>
          <p:nvPr/>
        </p:nvSpPr>
        <p:spPr bwMode="auto">
          <a:xfrm>
            <a:off x="2076450" y="2457450"/>
            <a:ext cx="265113" cy="265113"/>
          </a:xfrm>
          <a:prstGeom prst="ellipse">
            <a:avLst/>
          </a:prstGeom>
          <a:solidFill>
            <a:srgbClr val="FF00FF"/>
          </a:solidFill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zh-TW" sz="4400">
              <a:solidFill>
                <a:srgbClr val="CC3399"/>
              </a:solidFill>
              <a:ea typeface="新細明體" pitchFamily="18" charset="-120"/>
            </a:endParaRPr>
          </a:p>
        </p:txBody>
      </p:sp>
      <p:sp>
        <p:nvSpPr>
          <p:cNvPr id="1035317" name="Oval 53"/>
          <p:cNvSpPr>
            <a:spLocks noChangeArrowheads="1"/>
          </p:cNvSpPr>
          <p:nvPr/>
        </p:nvSpPr>
        <p:spPr bwMode="auto">
          <a:xfrm>
            <a:off x="2190750" y="3676650"/>
            <a:ext cx="265113" cy="265113"/>
          </a:xfrm>
          <a:prstGeom prst="ellipse">
            <a:avLst/>
          </a:prstGeom>
          <a:solidFill>
            <a:srgbClr val="FF00FF"/>
          </a:solidFill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zh-TW" sz="4400">
              <a:solidFill>
                <a:srgbClr val="CC3399"/>
              </a:solidFill>
              <a:ea typeface="新細明體" pitchFamily="18" charset="-120"/>
            </a:endParaRPr>
          </a:p>
        </p:txBody>
      </p:sp>
      <p:sp>
        <p:nvSpPr>
          <p:cNvPr id="1035318" name="Oval 54"/>
          <p:cNvSpPr>
            <a:spLocks noChangeArrowheads="1"/>
          </p:cNvSpPr>
          <p:nvPr/>
        </p:nvSpPr>
        <p:spPr bwMode="auto">
          <a:xfrm>
            <a:off x="3886200" y="2362200"/>
            <a:ext cx="265113" cy="265113"/>
          </a:xfrm>
          <a:prstGeom prst="ellipse">
            <a:avLst/>
          </a:prstGeom>
          <a:solidFill>
            <a:srgbClr val="FF00FF"/>
          </a:solidFill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zh-TW" sz="4400">
              <a:solidFill>
                <a:srgbClr val="CC3399"/>
              </a:solidFill>
              <a:ea typeface="新細明體" pitchFamily="18" charset="-120"/>
            </a:endParaRPr>
          </a:p>
        </p:txBody>
      </p:sp>
      <p:sp>
        <p:nvSpPr>
          <p:cNvPr id="1035319" name="Oval 55"/>
          <p:cNvSpPr>
            <a:spLocks noChangeArrowheads="1"/>
          </p:cNvSpPr>
          <p:nvPr/>
        </p:nvSpPr>
        <p:spPr bwMode="auto">
          <a:xfrm>
            <a:off x="6381750" y="2419350"/>
            <a:ext cx="265113" cy="265113"/>
          </a:xfrm>
          <a:prstGeom prst="ellipse">
            <a:avLst/>
          </a:prstGeom>
          <a:solidFill>
            <a:srgbClr val="FF00FF"/>
          </a:solidFill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zh-TW" sz="4400">
              <a:solidFill>
                <a:srgbClr val="CC3399"/>
              </a:solidFill>
              <a:ea typeface="新細明體" pitchFamily="18" charset="-120"/>
            </a:endParaRPr>
          </a:p>
        </p:txBody>
      </p:sp>
      <p:sp>
        <p:nvSpPr>
          <p:cNvPr id="1035320" name="Oval 56"/>
          <p:cNvSpPr>
            <a:spLocks noChangeArrowheads="1"/>
          </p:cNvSpPr>
          <p:nvPr/>
        </p:nvSpPr>
        <p:spPr bwMode="auto">
          <a:xfrm>
            <a:off x="5105400" y="3105150"/>
            <a:ext cx="265113" cy="265113"/>
          </a:xfrm>
          <a:prstGeom prst="ellipse">
            <a:avLst/>
          </a:prstGeom>
          <a:solidFill>
            <a:srgbClr val="FF00FF"/>
          </a:solidFill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zh-TW" sz="4400">
              <a:solidFill>
                <a:srgbClr val="CC3399"/>
              </a:solidFill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Minimum Spanning Trees</a:t>
            </a:r>
          </a:p>
        </p:txBody>
      </p:sp>
      <p:sp>
        <p:nvSpPr>
          <p:cNvPr id="5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36FB6-6F94-4FC2-A0EE-CF1894A84C41}" type="slidenum">
              <a:rPr lang="en-US" altLang="zh-TW"/>
              <a:pPr/>
              <a:t>17</a:t>
            </a:fld>
            <a:endParaRPr lang="en-US" altLang="zh-TW"/>
          </a:p>
        </p:txBody>
      </p:sp>
      <p:sp>
        <p:nvSpPr>
          <p:cNvPr id="1037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533400"/>
          </a:xfrm>
        </p:spPr>
        <p:txBody>
          <a:bodyPr/>
          <a:lstStyle/>
          <a:p>
            <a:pPr algn="ctr"/>
            <a:r>
              <a:rPr lang="en-US" altLang="zh-TW" sz="3600" b="1">
                <a:ea typeface="標楷體" pitchFamily="65" charset="-120"/>
              </a:rPr>
              <a:t>Prim’s Algorithm </a:t>
            </a:r>
            <a:r>
              <a:rPr lang="en-US" altLang="zh-TW" sz="2800" b="1">
                <a:ea typeface="標楷體" pitchFamily="65" charset="-120"/>
              </a:rPr>
              <a:t>(</a:t>
            </a:r>
            <a:r>
              <a:rPr lang="zh-TW" altLang="en-US" sz="2800" b="1">
                <a:ea typeface="標楷體" pitchFamily="65" charset="-120"/>
              </a:rPr>
              <a:t>例 </a:t>
            </a:r>
            <a:r>
              <a:rPr lang="en-US" altLang="zh-TW" sz="2800" b="1">
                <a:ea typeface="標楷體" pitchFamily="65" charset="-120"/>
              </a:rPr>
              <a:t>6/8)</a:t>
            </a:r>
            <a:endParaRPr lang="en-US" altLang="zh-TW" sz="2800" b="1">
              <a:solidFill>
                <a:schemeClr val="tx1"/>
              </a:solidFill>
              <a:ea typeface="標楷體" pitchFamily="65" charset="-120"/>
            </a:endParaRPr>
          </a:p>
        </p:txBody>
      </p:sp>
      <p:grpSp>
        <p:nvGrpSpPr>
          <p:cNvPr id="1037315" name="Group 3"/>
          <p:cNvGrpSpPr>
            <a:grpSpLocks/>
          </p:cNvGrpSpPr>
          <p:nvPr/>
        </p:nvGrpSpPr>
        <p:grpSpPr bwMode="auto">
          <a:xfrm>
            <a:off x="2232025" y="2490788"/>
            <a:ext cx="4316413" cy="1868487"/>
            <a:chOff x="1310" y="1581"/>
            <a:chExt cx="2719" cy="1177"/>
          </a:xfrm>
        </p:grpSpPr>
        <p:sp>
          <p:nvSpPr>
            <p:cNvPr id="1037316" name="Line 4"/>
            <p:cNvSpPr>
              <a:spLocks noChangeShapeType="1"/>
            </p:cNvSpPr>
            <p:nvPr/>
          </p:nvSpPr>
          <p:spPr bwMode="auto">
            <a:xfrm flipV="1">
              <a:off x="3971" y="1632"/>
              <a:ext cx="58" cy="112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7317" name="Line 5"/>
            <p:cNvSpPr>
              <a:spLocks noChangeShapeType="1"/>
            </p:cNvSpPr>
            <p:nvPr/>
          </p:nvSpPr>
          <p:spPr bwMode="auto">
            <a:xfrm>
              <a:off x="2476" y="1631"/>
              <a:ext cx="727" cy="42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7318" name="Line 6"/>
            <p:cNvSpPr>
              <a:spLocks noChangeShapeType="1"/>
            </p:cNvSpPr>
            <p:nvPr/>
          </p:nvSpPr>
          <p:spPr bwMode="auto">
            <a:xfrm flipH="1" flipV="1">
              <a:off x="1310" y="1665"/>
              <a:ext cx="80" cy="76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7319" name="Line 7"/>
            <p:cNvSpPr>
              <a:spLocks noChangeShapeType="1"/>
            </p:cNvSpPr>
            <p:nvPr/>
          </p:nvSpPr>
          <p:spPr bwMode="auto">
            <a:xfrm flipV="1">
              <a:off x="1321" y="1600"/>
              <a:ext cx="1112" cy="5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7320" name="Line 8"/>
            <p:cNvSpPr>
              <a:spLocks noChangeShapeType="1"/>
            </p:cNvSpPr>
            <p:nvPr/>
          </p:nvSpPr>
          <p:spPr bwMode="auto">
            <a:xfrm flipV="1">
              <a:off x="1390" y="1581"/>
              <a:ext cx="1060" cy="83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7321" name="Line 9"/>
            <p:cNvSpPr>
              <a:spLocks noChangeShapeType="1"/>
            </p:cNvSpPr>
            <p:nvPr/>
          </p:nvSpPr>
          <p:spPr bwMode="auto">
            <a:xfrm flipV="1">
              <a:off x="3022" y="2037"/>
              <a:ext cx="160" cy="68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7322" name="Line 10"/>
            <p:cNvSpPr>
              <a:spLocks noChangeShapeType="1"/>
            </p:cNvSpPr>
            <p:nvPr/>
          </p:nvSpPr>
          <p:spPr bwMode="auto">
            <a:xfrm flipH="1">
              <a:off x="3206" y="1639"/>
              <a:ext cx="812" cy="39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7323" name="Line 11"/>
            <p:cNvSpPr>
              <a:spLocks noChangeShapeType="1"/>
            </p:cNvSpPr>
            <p:nvPr/>
          </p:nvSpPr>
          <p:spPr bwMode="auto">
            <a:xfrm flipH="1" flipV="1">
              <a:off x="1382" y="2409"/>
              <a:ext cx="656" cy="9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7324" name="Line 12"/>
            <p:cNvSpPr>
              <a:spLocks noChangeShapeType="1"/>
            </p:cNvSpPr>
            <p:nvPr/>
          </p:nvSpPr>
          <p:spPr bwMode="auto">
            <a:xfrm flipH="1" flipV="1">
              <a:off x="2102" y="2529"/>
              <a:ext cx="872" cy="16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7325" name="Line 13"/>
            <p:cNvSpPr>
              <a:spLocks noChangeShapeType="1"/>
            </p:cNvSpPr>
            <p:nvPr/>
          </p:nvSpPr>
          <p:spPr bwMode="auto">
            <a:xfrm flipH="1">
              <a:off x="2078" y="2047"/>
              <a:ext cx="1112" cy="45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7326" name="Line 14"/>
            <p:cNvSpPr>
              <a:spLocks noChangeShapeType="1"/>
            </p:cNvSpPr>
            <p:nvPr/>
          </p:nvSpPr>
          <p:spPr bwMode="auto">
            <a:xfrm flipH="1" flipV="1">
              <a:off x="3026" y="2673"/>
              <a:ext cx="956" cy="8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7327" name="Line 15"/>
            <p:cNvSpPr>
              <a:spLocks noChangeShapeType="1"/>
            </p:cNvSpPr>
            <p:nvPr/>
          </p:nvSpPr>
          <p:spPr bwMode="auto">
            <a:xfrm flipH="1" flipV="1">
              <a:off x="2462" y="1605"/>
              <a:ext cx="1556" cy="2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sp>
        <p:nvSpPr>
          <p:cNvPr id="1037328" name="Oval 16"/>
          <p:cNvSpPr>
            <a:spLocks noChangeArrowheads="1"/>
          </p:cNvSpPr>
          <p:nvPr/>
        </p:nvSpPr>
        <p:spPr bwMode="auto">
          <a:xfrm>
            <a:off x="2128838" y="2514600"/>
            <a:ext cx="155575" cy="157163"/>
          </a:xfrm>
          <a:prstGeom prst="ellipse">
            <a:avLst/>
          </a:prstGeom>
          <a:solidFill>
            <a:srgbClr val="0000FF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7329" name="Oval 17"/>
          <p:cNvSpPr>
            <a:spLocks noChangeArrowheads="1"/>
          </p:cNvSpPr>
          <p:nvPr/>
        </p:nvSpPr>
        <p:spPr bwMode="auto">
          <a:xfrm>
            <a:off x="3957638" y="2438400"/>
            <a:ext cx="155575" cy="157163"/>
          </a:xfrm>
          <a:prstGeom prst="ellipse">
            <a:avLst/>
          </a:prstGeom>
          <a:solidFill>
            <a:srgbClr val="0000FF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7330" name="Oval 18"/>
          <p:cNvSpPr>
            <a:spLocks noChangeArrowheads="1"/>
          </p:cNvSpPr>
          <p:nvPr/>
        </p:nvSpPr>
        <p:spPr bwMode="auto">
          <a:xfrm>
            <a:off x="5138738" y="3162300"/>
            <a:ext cx="155575" cy="157163"/>
          </a:xfrm>
          <a:prstGeom prst="ellipse">
            <a:avLst/>
          </a:prstGeom>
          <a:solidFill>
            <a:srgbClr val="0000FF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7331" name="Oval 19"/>
          <p:cNvSpPr>
            <a:spLocks noChangeArrowheads="1"/>
          </p:cNvSpPr>
          <p:nvPr/>
        </p:nvSpPr>
        <p:spPr bwMode="auto">
          <a:xfrm>
            <a:off x="6472238" y="2514600"/>
            <a:ext cx="155575" cy="157163"/>
          </a:xfrm>
          <a:prstGeom prst="ellipse">
            <a:avLst/>
          </a:prstGeom>
          <a:solidFill>
            <a:srgbClr val="0000FF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7332" name="Oval 20"/>
          <p:cNvSpPr>
            <a:spLocks noChangeArrowheads="1"/>
          </p:cNvSpPr>
          <p:nvPr/>
        </p:nvSpPr>
        <p:spPr bwMode="auto">
          <a:xfrm>
            <a:off x="2281238" y="3733800"/>
            <a:ext cx="155575" cy="157163"/>
          </a:xfrm>
          <a:prstGeom prst="ellipse">
            <a:avLst/>
          </a:prstGeom>
          <a:solidFill>
            <a:srgbClr val="0000FF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7333" name="Oval 21"/>
          <p:cNvSpPr>
            <a:spLocks noChangeArrowheads="1"/>
          </p:cNvSpPr>
          <p:nvPr/>
        </p:nvSpPr>
        <p:spPr bwMode="auto">
          <a:xfrm>
            <a:off x="3348038" y="3886200"/>
            <a:ext cx="155575" cy="157163"/>
          </a:xfrm>
          <a:prstGeom prst="ellipse">
            <a:avLst/>
          </a:prstGeom>
          <a:solidFill>
            <a:srgbClr val="0000FF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7334" name="Oval 22"/>
          <p:cNvSpPr>
            <a:spLocks noChangeArrowheads="1"/>
          </p:cNvSpPr>
          <p:nvPr/>
        </p:nvSpPr>
        <p:spPr bwMode="auto">
          <a:xfrm>
            <a:off x="4872038" y="4191000"/>
            <a:ext cx="155575" cy="157163"/>
          </a:xfrm>
          <a:prstGeom prst="ellipse">
            <a:avLst/>
          </a:prstGeom>
          <a:solidFill>
            <a:srgbClr val="0000FF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7335" name="Oval 23"/>
          <p:cNvSpPr>
            <a:spLocks noChangeArrowheads="1"/>
          </p:cNvSpPr>
          <p:nvPr/>
        </p:nvSpPr>
        <p:spPr bwMode="auto">
          <a:xfrm>
            <a:off x="6396038" y="4267200"/>
            <a:ext cx="155575" cy="157163"/>
          </a:xfrm>
          <a:prstGeom prst="ellipse">
            <a:avLst/>
          </a:prstGeom>
          <a:solidFill>
            <a:srgbClr val="0000FF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7336" name="Text Box 24"/>
          <p:cNvSpPr txBox="1">
            <a:spLocks noChangeArrowheads="1"/>
          </p:cNvSpPr>
          <p:nvPr/>
        </p:nvSpPr>
        <p:spPr bwMode="auto">
          <a:xfrm>
            <a:off x="1808163" y="2352675"/>
            <a:ext cx="3619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TW" sz="2800" b="1">
                <a:ea typeface="新細明體" pitchFamily="18" charset="-120"/>
              </a:rPr>
              <a:t>a</a:t>
            </a:r>
          </a:p>
        </p:txBody>
      </p:sp>
      <p:sp>
        <p:nvSpPr>
          <p:cNvPr id="1037337" name="Text Box 25"/>
          <p:cNvSpPr txBox="1">
            <a:spLocks noChangeArrowheads="1"/>
          </p:cNvSpPr>
          <p:nvPr/>
        </p:nvSpPr>
        <p:spPr bwMode="auto">
          <a:xfrm>
            <a:off x="3843338" y="1905000"/>
            <a:ext cx="3825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TW" sz="2800" b="1">
                <a:ea typeface="新細明體" pitchFamily="18" charset="-120"/>
              </a:rPr>
              <a:t>b</a:t>
            </a:r>
          </a:p>
        </p:txBody>
      </p:sp>
      <p:sp>
        <p:nvSpPr>
          <p:cNvPr id="1037338" name="Text Box 26"/>
          <p:cNvSpPr txBox="1">
            <a:spLocks noChangeArrowheads="1"/>
          </p:cNvSpPr>
          <p:nvPr/>
        </p:nvSpPr>
        <p:spPr bwMode="auto">
          <a:xfrm>
            <a:off x="2057400" y="3771900"/>
            <a:ext cx="3413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TW" sz="2800" b="1">
                <a:ea typeface="新細明體" pitchFamily="18" charset="-120"/>
              </a:rPr>
              <a:t>c</a:t>
            </a:r>
          </a:p>
        </p:txBody>
      </p:sp>
      <p:sp>
        <p:nvSpPr>
          <p:cNvPr id="1037339" name="Text Box 27"/>
          <p:cNvSpPr txBox="1">
            <a:spLocks noChangeArrowheads="1"/>
          </p:cNvSpPr>
          <p:nvPr/>
        </p:nvSpPr>
        <p:spPr bwMode="auto">
          <a:xfrm>
            <a:off x="3198813" y="3990975"/>
            <a:ext cx="3825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TW" sz="2800" b="1">
                <a:ea typeface="新細明體" pitchFamily="18" charset="-120"/>
              </a:rPr>
              <a:t>d</a:t>
            </a:r>
          </a:p>
        </p:txBody>
      </p:sp>
      <p:sp>
        <p:nvSpPr>
          <p:cNvPr id="1037340" name="Text Box 28"/>
          <p:cNvSpPr txBox="1">
            <a:spLocks noChangeArrowheads="1"/>
          </p:cNvSpPr>
          <p:nvPr/>
        </p:nvSpPr>
        <p:spPr bwMode="auto">
          <a:xfrm>
            <a:off x="5214938" y="3143250"/>
            <a:ext cx="3413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TW" sz="2800" b="1">
                <a:ea typeface="新細明體" pitchFamily="18" charset="-120"/>
              </a:rPr>
              <a:t>e</a:t>
            </a:r>
          </a:p>
        </p:txBody>
      </p:sp>
      <p:sp>
        <p:nvSpPr>
          <p:cNvPr id="1037341" name="Text Box 29"/>
          <p:cNvSpPr txBox="1">
            <a:spLocks noChangeArrowheads="1"/>
          </p:cNvSpPr>
          <p:nvPr/>
        </p:nvSpPr>
        <p:spPr bwMode="auto">
          <a:xfrm>
            <a:off x="6551613" y="2238375"/>
            <a:ext cx="3032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TW" sz="2800" b="1">
                <a:ea typeface="新細明體" pitchFamily="18" charset="-120"/>
              </a:rPr>
              <a:t>f</a:t>
            </a:r>
          </a:p>
        </p:txBody>
      </p:sp>
      <p:sp>
        <p:nvSpPr>
          <p:cNvPr id="1037342" name="Text Box 30"/>
          <p:cNvSpPr txBox="1">
            <a:spLocks noChangeArrowheads="1"/>
          </p:cNvSpPr>
          <p:nvPr/>
        </p:nvSpPr>
        <p:spPr bwMode="auto">
          <a:xfrm>
            <a:off x="4818063" y="4219575"/>
            <a:ext cx="3619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TW" sz="2800" b="1">
                <a:ea typeface="新細明體" pitchFamily="18" charset="-120"/>
              </a:rPr>
              <a:t>g</a:t>
            </a:r>
          </a:p>
        </p:txBody>
      </p:sp>
      <p:sp>
        <p:nvSpPr>
          <p:cNvPr id="1037343" name="Line 31"/>
          <p:cNvSpPr>
            <a:spLocks noChangeShapeType="1"/>
          </p:cNvSpPr>
          <p:nvPr/>
        </p:nvSpPr>
        <p:spPr bwMode="auto">
          <a:xfrm flipH="1">
            <a:off x="2438400" y="2571750"/>
            <a:ext cx="1524000" cy="120015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7344" name="Line 32"/>
          <p:cNvSpPr>
            <a:spLocks noChangeShapeType="1"/>
          </p:cNvSpPr>
          <p:nvPr/>
        </p:nvSpPr>
        <p:spPr bwMode="auto">
          <a:xfrm>
            <a:off x="2241550" y="2679700"/>
            <a:ext cx="101600" cy="104775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7345" name="Line 33"/>
          <p:cNvSpPr>
            <a:spLocks noChangeShapeType="1"/>
          </p:cNvSpPr>
          <p:nvPr/>
        </p:nvSpPr>
        <p:spPr bwMode="auto">
          <a:xfrm flipH="1">
            <a:off x="5276850" y="2584450"/>
            <a:ext cx="1219200" cy="62865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7346" name="Line 34"/>
          <p:cNvSpPr>
            <a:spLocks noChangeShapeType="1"/>
          </p:cNvSpPr>
          <p:nvPr/>
        </p:nvSpPr>
        <p:spPr bwMode="auto">
          <a:xfrm flipH="1">
            <a:off x="4965700" y="3282950"/>
            <a:ext cx="215900" cy="94615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7349" name="Line 37"/>
          <p:cNvSpPr>
            <a:spLocks noChangeShapeType="1"/>
          </p:cNvSpPr>
          <p:nvPr/>
        </p:nvSpPr>
        <p:spPr bwMode="auto">
          <a:xfrm flipH="1" flipV="1">
            <a:off x="4064000" y="2514600"/>
            <a:ext cx="2413000" cy="3175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7350" name="Text Box 38"/>
          <p:cNvSpPr txBox="1">
            <a:spLocks noChangeArrowheads="1"/>
          </p:cNvSpPr>
          <p:nvPr/>
        </p:nvSpPr>
        <p:spPr bwMode="auto">
          <a:xfrm>
            <a:off x="6551613" y="4295775"/>
            <a:ext cx="3825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TW" sz="2800" b="1">
                <a:ea typeface="新細明體" pitchFamily="18" charset="-120"/>
              </a:rPr>
              <a:t>h</a:t>
            </a:r>
          </a:p>
        </p:txBody>
      </p:sp>
      <p:grpSp>
        <p:nvGrpSpPr>
          <p:cNvPr id="1037351" name="Group 39"/>
          <p:cNvGrpSpPr>
            <a:grpSpLocks/>
          </p:cNvGrpSpPr>
          <p:nvPr/>
        </p:nvGrpSpPr>
        <p:grpSpPr bwMode="auto">
          <a:xfrm>
            <a:off x="1981200" y="2133600"/>
            <a:ext cx="4781550" cy="2576513"/>
            <a:chOff x="1392" y="1092"/>
            <a:chExt cx="3012" cy="1623"/>
          </a:xfrm>
        </p:grpSpPr>
        <p:sp>
          <p:nvSpPr>
            <p:cNvPr id="1037352" name="Text Box 40"/>
            <p:cNvSpPr txBox="1">
              <a:spLocks noChangeArrowheads="1"/>
            </p:cNvSpPr>
            <p:nvPr/>
          </p:nvSpPr>
          <p:spPr bwMode="auto">
            <a:xfrm>
              <a:off x="1872" y="1092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3</a:t>
              </a:r>
            </a:p>
          </p:txBody>
        </p:sp>
        <p:sp>
          <p:nvSpPr>
            <p:cNvPr id="1037353" name="Text Box 41"/>
            <p:cNvSpPr txBox="1">
              <a:spLocks noChangeArrowheads="1"/>
            </p:cNvSpPr>
            <p:nvPr/>
          </p:nvSpPr>
          <p:spPr bwMode="auto">
            <a:xfrm>
              <a:off x="2976" y="1380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5</a:t>
              </a:r>
            </a:p>
          </p:txBody>
        </p:sp>
        <p:sp>
          <p:nvSpPr>
            <p:cNvPr id="1037354" name="Text Box 42"/>
            <p:cNvSpPr txBox="1">
              <a:spLocks noChangeArrowheads="1"/>
            </p:cNvSpPr>
            <p:nvPr/>
          </p:nvSpPr>
          <p:spPr bwMode="auto">
            <a:xfrm>
              <a:off x="1392" y="1572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1</a:t>
              </a:r>
            </a:p>
          </p:txBody>
        </p:sp>
        <p:sp>
          <p:nvSpPr>
            <p:cNvPr id="1037355" name="Text Box 43"/>
            <p:cNvSpPr txBox="1">
              <a:spLocks noChangeArrowheads="1"/>
            </p:cNvSpPr>
            <p:nvPr/>
          </p:nvSpPr>
          <p:spPr bwMode="auto">
            <a:xfrm>
              <a:off x="2064" y="1524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1</a:t>
              </a:r>
            </a:p>
          </p:txBody>
        </p:sp>
        <p:sp>
          <p:nvSpPr>
            <p:cNvPr id="1037356" name="Text Box 44"/>
            <p:cNvSpPr txBox="1">
              <a:spLocks noChangeArrowheads="1"/>
            </p:cNvSpPr>
            <p:nvPr/>
          </p:nvSpPr>
          <p:spPr bwMode="auto">
            <a:xfrm>
              <a:off x="1824" y="2100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9</a:t>
              </a:r>
            </a:p>
          </p:txBody>
        </p:sp>
        <p:sp>
          <p:nvSpPr>
            <p:cNvPr id="1037357" name="Text Box 45"/>
            <p:cNvSpPr txBox="1">
              <a:spLocks noChangeArrowheads="1"/>
            </p:cNvSpPr>
            <p:nvPr/>
          </p:nvSpPr>
          <p:spPr bwMode="auto">
            <a:xfrm>
              <a:off x="2784" y="1812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4</a:t>
              </a:r>
            </a:p>
          </p:txBody>
        </p:sp>
        <p:sp>
          <p:nvSpPr>
            <p:cNvPr id="1037358" name="Text Box 46"/>
            <p:cNvSpPr txBox="1">
              <a:spLocks noChangeArrowheads="1"/>
            </p:cNvSpPr>
            <p:nvPr/>
          </p:nvSpPr>
          <p:spPr bwMode="auto">
            <a:xfrm>
              <a:off x="3456" y="1092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4</a:t>
              </a:r>
            </a:p>
          </p:txBody>
        </p:sp>
        <p:sp>
          <p:nvSpPr>
            <p:cNvPr id="1037359" name="Text Box 47"/>
            <p:cNvSpPr txBox="1">
              <a:spLocks noChangeArrowheads="1"/>
            </p:cNvSpPr>
            <p:nvPr/>
          </p:nvSpPr>
          <p:spPr bwMode="auto">
            <a:xfrm>
              <a:off x="4176" y="1812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7</a:t>
              </a:r>
            </a:p>
          </p:txBody>
        </p:sp>
        <p:sp>
          <p:nvSpPr>
            <p:cNvPr id="1037360" name="Text Box 48"/>
            <p:cNvSpPr txBox="1">
              <a:spLocks noChangeArrowheads="1"/>
            </p:cNvSpPr>
            <p:nvPr/>
          </p:nvSpPr>
          <p:spPr bwMode="auto">
            <a:xfrm>
              <a:off x="2688" y="2292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3</a:t>
              </a:r>
            </a:p>
          </p:txBody>
        </p:sp>
        <p:sp>
          <p:nvSpPr>
            <p:cNvPr id="1037361" name="Text Box 49"/>
            <p:cNvSpPr txBox="1">
              <a:spLocks noChangeArrowheads="1"/>
            </p:cNvSpPr>
            <p:nvPr/>
          </p:nvSpPr>
          <p:spPr bwMode="auto">
            <a:xfrm>
              <a:off x="3168" y="2004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2</a:t>
              </a:r>
            </a:p>
          </p:txBody>
        </p:sp>
        <p:sp>
          <p:nvSpPr>
            <p:cNvPr id="1037362" name="Text Box 50"/>
            <p:cNvSpPr txBox="1">
              <a:spLocks noChangeArrowheads="1"/>
            </p:cNvSpPr>
            <p:nvPr/>
          </p:nvSpPr>
          <p:spPr bwMode="auto">
            <a:xfrm>
              <a:off x="3648" y="1428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2</a:t>
              </a:r>
            </a:p>
          </p:txBody>
        </p:sp>
        <p:sp>
          <p:nvSpPr>
            <p:cNvPr id="1037363" name="Text Box 51"/>
            <p:cNvSpPr txBox="1">
              <a:spLocks noChangeArrowheads="1"/>
            </p:cNvSpPr>
            <p:nvPr/>
          </p:nvSpPr>
          <p:spPr bwMode="auto">
            <a:xfrm>
              <a:off x="3696" y="2388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4</a:t>
              </a:r>
            </a:p>
          </p:txBody>
        </p:sp>
      </p:grpSp>
      <p:sp>
        <p:nvSpPr>
          <p:cNvPr id="1037364" name="Oval 52"/>
          <p:cNvSpPr>
            <a:spLocks noChangeArrowheads="1"/>
          </p:cNvSpPr>
          <p:nvPr/>
        </p:nvSpPr>
        <p:spPr bwMode="auto">
          <a:xfrm>
            <a:off x="2076450" y="2457450"/>
            <a:ext cx="265113" cy="265113"/>
          </a:xfrm>
          <a:prstGeom prst="ellipse">
            <a:avLst/>
          </a:prstGeom>
          <a:solidFill>
            <a:srgbClr val="FF00FF"/>
          </a:solidFill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zh-TW" sz="4400">
              <a:solidFill>
                <a:srgbClr val="CC3399"/>
              </a:solidFill>
              <a:ea typeface="新細明體" pitchFamily="18" charset="-120"/>
            </a:endParaRPr>
          </a:p>
        </p:txBody>
      </p:sp>
      <p:sp>
        <p:nvSpPr>
          <p:cNvPr id="1037365" name="Oval 53"/>
          <p:cNvSpPr>
            <a:spLocks noChangeArrowheads="1"/>
          </p:cNvSpPr>
          <p:nvPr/>
        </p:nvSpPr>
        <p:spPr bwMode="auto">
          <a:xfrm>
            <a:off x="2190750" y="3676650"/>
            <a:ext cx="265113" cy="265113"/>
          </a:xfrm>
          <a:prstGeom prst="ellipse">
            <a:avLst/>
          </a:prstGeom>
          <a:solidFill>
            <a:srgbClr val="FF00FF"/>
          </a:solidFill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zh-TW" sz="4400">
              <a:solidFill>
                <a:srgbClr val="CC3399"/>
              </a:solidFill>
              <a:ea typeface="新細明體" pitchFamily="18" charset="-120"/>
            </a:endParaRPr>
          </a:p>
        </p:txBody>
      </p:sp>
      <p:sp>
        <p:nvSpPr>
          <p:cNvPr id="1037366" name="Oval 54"/>
          <p:cNvSpPr>
            <a:spLocks noChangeArrowheads="1"/>
          </p:cNvSpPr>
          <p:nvPr/>
        </p:nvSpPr>
        <p:spPr bwMode="auto">
          <a:xfrm>
            <a:off x="3886200" y="2362200"/>
            <a:ext cx="265113" cy="265113"/>
          </a:xfrm>
          <a:prstGeom prst="ellipse">
            <a:avLst/>
          </a:prstGeom>
          <a:solidFill>
            <a:srgbClr val="FF00FF"/>
          </a:solidFill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zh-TW" sz="4400">
              <a:solidFill>
                <a:srgbClr val="CC3399"/>
              </a:solidFill>
              <a:ea typeface="新細明體" pitchFamily="18" charset="-120"/>
            </a:endParaRPr>
          </a:p>
        </p:txBody>
      </p:sp>
      <p:sp>
        <p:nvSpPr>
          <p:cNvPr id="1037367" name="Oval 55"/>
          <p:cNvSpPr>
            <a:spLocks noChangeArrowheads="1"/>
          </p:cNvSpPr>
          <p:nvPr/>
        </p:nvSpPr>
        <p:spPr bwMode="auto">
          <a:xfrm>
            <a:off x="6381750" y="2419350"/>
            <a:ext cx="265113" cy="265113"/>
          </a:xfrm>
          <a:prstGeom prst="ellipse">
            <a:avLst/>
          </a:prstGeom>
          <a:solidFill>
            <a:srgbClr val="FF00FF"/>
          </a:solidFill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zh-TW" sz="4400">
              <a:solidFill>
                <a:srgbClr val="CC3399"/>
              </a:solidFill>
              <a:ea typeface="新細明體" pitchFamily="18" charset="-120"/>
            </a:endParaRPr>
          </a:p>
        </p:txBody>
      </p:sp>
      <p:sp>
        <p:nvSpPr>
          <p:cNvPr id="1037368" name="Oval 56"/>
          <p:cNvSpPr>
            <a:spLocks noChangeArrowheads="1"/>
          </p:cNvSpPr>
          <p:nvPr/>
        </p:nvSpPr>
        <p:spPr bwMode="auto">
          <a:xfrm>
            <a:off x="5105400" y="3105150"/>
            <a:ext cx="265113" cy="265113"/>
          </a:xfrm>
          <a:prstGeom prst="ellipse">
            <a:avLst/>
          </a:prstGeom>
          <a:solidFill>
            <a:srgbClr val="FF00FF"/>
          </a:solidFill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zh-TW" sz="4400">
              <a:solidFill>
                <a:srgbClr val="CC3399"/>
              </a:solidFill>
              <a:ea typeface="新細明體" pitchFamily="18" charset="-120"/>
            </a:endParaRPr>
          </a:p>
        </p:txBody>
      </p:sp>
      <p:sp>
        <p:nvSpPr>
          <p:cNvPr id="1037369" name="Oval 57"/>
          <p:cNvSpPr>
            <a:spLocks noChangeArrowheads="1"/>
          </p:cNvSpPr>
          <p:nvPr/>
        </p:nvSpPr>
        <p:spPr bwMode="auto">
          <a:xfrm>
            <a:off x="4838700" y="4114800"/>
            <a:ext cx="265113" cy="265113"/>
          </a:xfrm>
          <a:prstGeom prst="ellipse">
            <a:avLst/>
          </a:prstGeom>
          <a:solidFill>
            <a:srgbClr val="FF00FF"/>
          </a:solidFill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zh-TW" sz="4400">
              <a:solidFill>
                <a:srgbClr val="CC3399"/>
              </a:solidFill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Minimum Spanning Trees</a:t>
            </a:r>
          </a:p>
        </p:txBody>
      </p:sp>
      <p:sp>
        <p:nvSpPr>
          <p:cNvPr id="59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E5889-5373-4E0B-9AD1-CF5FA325E32A}" type="slidenum">
              <a:rPr lang="en-US" altLang="zh-TW"/>
              <a:pPr/>
              <a:t>18</a:t>
            </a:fld>
            <a:endParaRPr lang="en-US" altLang="zh-TW"/>
          </a:p>
        </p:txBody>
      </p:sp>
      <p:sp>
        <p:nvSpPr>
          <p:cNvPr id="1039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533400"/>
          </a:xfrm>
        </p:spPr>
        <p:txBody>
          <a:bodyPr/>
          <a:lstStyle/>
          <a:p>
            <a:pPr algn="ctr"/>
            <a:r>
              <a:rPr lang="en-US" altLang="zh-TW" sz="3600" b="1">
                <a:ea typeface="標楷體" pitchFamily="65" charset="-120"/>
              </a:rPr>
              <a:t>Prim’s Algorithm </a:t>
            </a:r>
            <a:r>
              <a:rPr lang="en-US" altLang="zh-TW" sz="2800" b="1">
                <a:ea typeface="標楷體" pitchFamily="65" charset="-120"/>
              </a:rPr>
              <a:t>(</a:t>
            </a:r>
            <a:r>
              <a:rPr lang="zh-TW" altLang="en-US" sz="2800" b="1">
                <a:ea typeface="標楷體" pitchFamily="65" charset="-120"/>
              </a:rPr>
              <a:t>例 </a:t>
            </a:r>
            <a:r>
              <a:rPr lang="en-US" altLang="zh-TW" sz="2800" b="1">
                <a:ea typeface="標楷體" pitchFamily="65" charset="-120"/>
              </a:rPr>
              <a:t>7/8)</a:t>
            </a:r>
            <a:endParaRPr lang="en-US" altLang="zh-TW" sz="2800" b="1">
              <a:solidFill>
                <a:schemeClr val="tx1"/>
              </a:solidFill>
              <a:ea typeface="標楷體" pitchFamily="65" charset="-120"/>
            </a:endParaRPr>
          </a:p>
        </p:txBody>
      </p:sp>
      <p:grpSp>
        <p:nvGrpSpPr>
          <p:cNvPr id="1039363" name="Group 3"/>
          <p:cNvGrpSpPr>
            <a:grpSpLocks/>
          </p:cNvGrpSpPr>
          <p:nvPr/>
        </p:nvGrpSpPr>
        <p:grpSpPr bwMode="auto">
          <a:xfrm>
            <a:off x="2232025" y="2490788"/>
            <a:ext cx="4316413" cy="1868487"/>
            <a:chOff x="1310" y="1581"/>
            <a:chExt cx="2719" cy="1177"/>
          </a:xfrm>
        </p:grpSpPr>
        <p:sp>
          <p:nvSpPr>
            <p:cNvPr id="1039364" name="Line 4"/>
            <p:cNvSpPr>
              <a:spLocks noChangeShapeType="1"/>
            </p:cNvSpPr>
            <p:nvPr/>
          </p:nvSpPr>
          <p:spPr bwMode="auto">
            <a:xfrm flipV="1">
              <a:off x="3971" y="1632"/>
              <a:ext cx="58" cy="112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9365" name="Line 5"/>
            <p:cNvSpPr>
              <a:spLocks noChangeShapeType="1"/>
            </p:cNvSpPr>
            <p:nvPr/>
          </p:nvSpPr>
          <p:spPr bwMode="auto">
            <a:xfrm>
              <a:off x="2476" y="1631"/>
              <a:ext cx="727" cy="42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9366" name="Line 6"/>
            <p:cNvSpPr>
              <a:spLocks noChangeShapeType="1"/>
            </p:cNvSpPr>
            <p:nvPr/>
          </p:nvSpPr>
          <p:spPr bwMode="auto">
            <a:xfrm flipH="1" flipV="1">
              <a:off x="1310" y="1665"/>
              <a:ext cx="80" cy="76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9367" name="Line 7"/>
            <p:cNvSpPr>
              <a:spLocks noChangeShapeType="1"/>
            </p:cNvSpPr>
            <p:nvPr/>
          </p:nvSpPr>
          <p:spPr bwMode="auto">
            <a:xfrm flipV="1">
              <a:off x="1321" y="1600"/>
              <a:ext cx="1112" cy="5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9368" name="Line 8"/>
            <p:cNvSpPr>
              <a:spLocks noChangeShapeType="1"/>
            </p:cNvSpPr>
            <p:nvPr/>
          </p:nvSpPr>
          <p:spPr bwMode="auto">
            <a:xfrm flipV="1">
              <a:off x="1390" y="1581"/>
              <a:ext cx="1060" cy="83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9369" name="Line 9"/>
            <p:cNvSpPr>
              <a:spLocks noChangeShapeType="1"/>
            </p:cNvSpPr>
            <p:nvPr/>
          </p:nvSpPr>
          <p:spPr bwMode="auto">
            <a:xfrm flipV="1">
              <a:off x="3022" y="2037"/>
              <a:ext cx="160" cy="68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9370" name="Line 10"/>
            <p:cNvSpPr>
              <a:spLocks noChangeShapeType="1"/>
            </p:cNvSpPr>
            <p:nvPr/>
          </p:nvSpPr>
          <p:spPr bwMode="auto">
            <a:xfrm flipH="1">
              <a:off x="3206" y="1639"/>
              <a:ext cx="812" cy="39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9371" name="Line 11"/>
            <p:cNvSpPr>
              <a:spLocks noChangeShapeType="1"/>
            </p:cNvSpPr>
            <p:nvPr/>
          </p:nvSpPr>
          <p:spPr bwMode="auto">
            <a:xfrm flipH="1" flipV="1">
              <a:off x="1382" y="2409"/>
              <a:ext cx="656" cy="9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9372" name="Line 12"/>
            <p:cNvSpPr>
              <a:spLocks noChangeShapeType="1"/>
            </p:cNvSpPr>
            <p:nvPr/>
          </p:nvSpPr>
          <p:spPr bwMode="auto">
            <a:xfrm flipH="1" flipV="1">
              <a:off x="2102" y="2529"/>
              <a:ext cx="872" cy="16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9373" name="Line 13"/>
            <p:cNvSpPr>
              <a:spLocks noChangeShapeType="1"/>
            </p:cNvSpPr>
            <p:nvPr/>
          </p:nvSpPr>
          <p:spPr bwMode="auto">
            <a:xfrm flipH="1">
              <a:off x="2078" y="2047"/>
              <a:ext cx="1112" cy="45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9374" name="Line 14"/>
            <p:cNvSpPr>
              <a:spLocks noChangeShapeType="1"/>
            </p:cNvSpPr>
            <p:nvPr/>
          </p:nvSpPr>
          <p:spPr bwMode="auto">
            <a:xfrm flipH="1" flipV="1">
              <a:off x="3026" y="2673"/>
              <a:ext cx="956" cy="8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9375" name="Line 15"/>
            <p:cNvSpPr>
              <a:spLocks noChangeShapeType="1"/>
            </p:cNvSpPr>
            <p:nvPr/>
          </p:nvSpPr>
          <p:spPr bwMode="auto">
            <a:xfrm flipH="1" flipV="1">
              <a:off x="2462" y="1605"/>
              <a:ext cx="1556" cy="2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sp>
        <p:nvSpPr>
          <p:cNvPr id="1039376" name="Oval 16"/>
          <p:cNvSpPr>
            <a:spLocks noChangeArrowheads="1"/>
          </p:cNvSpPr>
          <p:nvPr/>
        </p:nvSpPr>
        <p:spPr bwMode="auto">
          <a:xfrm>
            <a:off x="2128838" y="2514600"/>
            <a:ext cx="155575" cy="157163"/>
          </a:xfrm>
          <a:prstGeom prst="ellipse">
            <a:avLst/>
          </a:prstGeom>
          <a:solidFill>
            <a:srgbClr val="0000FF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9377" name="Oval 17"/>
          <p:cNvSpPr>
            <a:spLocks noChangeArrowheads="1"/>
          </p:cNvSpPr>
          <p:nvPr/>
        </p:nvSpPr>
        <p:spPr bwMode="auto">
          <a:xfrm>
            <a:off x="3957638" y="2438400"/>
            <a:ext cx="155575" cy="157163"/>
          </a:xfrm>
          <a:prstGeom prst="ellipse">
            <a:avLst/>
          </a:prstGeom>
          <a:solidFill>
            <a:srgbClr val="0000FF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9378" name="Oval 18"/>
          <p:cNvSpPr>
            <a:spLocks noChangeArrowheads="1"/>
          </p:cNvSpPr>
          <p:nvPr/>
        </p:nvSpPr>
        <p:spPr bwMode="auto">
          <a:xfrm>
            <a:off x="5138738" y="3162300"/>
            <a:ext cx="155575" cy="157163"/>
          </a:xfrm>
          <a:prstGeom prst="ellipse">
            <a:avLst/>
          </a:prstGeom>
          <a:solidFill>
            <a:srgbClr val="0000FF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9379" name="Oval 19"/>
          <p:cNvSpPr>
            <a:spLocks noChangeArrowheads="1"/>
          </p:cNvSpPr>
          <p:nvPr/>
        </p:nvSpPr>
        <p:spPr bwMode="auto">
          <a:xfrm>
            <a:off x="6472238" y="2514600"/>
            <a:ext cx="155575" cy="157163"/>
          </a:xfrm>
          <a:prstGeom prst="ellipse">
            <a:avLst/>
          </a:prstGeom>
          <a:solidFill>
            <a:srgbClr val="0000FF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9380" name="Oval 20"/>
          <p:cNvSpPr>
            <a:spLocks noChangeArrowheads="1"/>
          </p:cNvSpPr>
          <p:nvPr/>
        </p:nvSpPr>
        <p:spPr bwMode="auto">
          <a:xfrm>
            <a:off x="2281238" y="3733800"/>
            <a:ext cx="155575" cy="157163"/>
          </a:xfrm>
          <a:prstGeom prst="ellipse">
            <a:avLst/>
          </a:prstGeom>
          <a:solidFill>
            <a:srgbClr val="0000FF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9381" name="Oval 21"/>
          <p:cNvSpPr>
            <a:spLocks noChangeArrowheads="1"/>
          </p:cNvSpPr>
          <p:nvPr/>
        </p:nvSpPr>
        <p:spPr bwMode="auto">
          <a:xfrm>
            <a:off x="3348038" y="3886200"/>
            <a:ext cx="155575" cy="157163"/>
          </a:xfrm>
          <a:prstGeom prst="ellipse">
            <a:avLst/>
          </a:prstGeom>
          <a:solidFill>
            <a:srgbClr val="0000FF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9382" name="Oval 22"/>
          <p:cNvSpPr>
            <a:spLocks noChangeArrowheads="1"/>
          </p:cNvSpPr>
          <p:nvPr/>
        </p:nvSpPr>
        <p:spPr bwMode="auto">
          <a:xfrm>
            <a:off x="4872038" y="4191000"/>
            <a:ext cx="155575" cy="157163"/>
          </a:xfrm>
          <a:prstGeom prst="ellipse">
            <a:avLst/>
          </a:prstGeom>
          <a:solidFill>
            <a:srgbClr val="0000FF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9383" name="Oval 23"/>
          <p:cNvSpPr>
            <a:spLocks noChangeArrowheads="1"/>
          </p:cNvSpPr>
          <p:nvPr/>
        </p:nvSpPr>
        <p:spPr bwMode="auto">
          <a:xfrm>
            <a:off x="6396038" y="4267200"/>
            <a:ext cx="155575" cy="157163"/>
          </a:xfrm>
          <a:prstGeom prst="ellipse">
            <a:avLst/>
          </a:prstGeom>
          <a:solidFill>
            <a:srgbClr val="0000FF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9384" name="Text Box 24"/>
          <p:cNvSpPr txBox="1">
            <a:spLocks noChangeArrowheads="1"/>
          </p:cNvSpPr>
          <p:nvPr/>
        </p:nvSpPr>
        <p:spPr bwMode="auto">
          <a:xfrm>
            <a:off x="1808163" y="2352675"/>
            <a:ext cx="3619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TW" sz="2800" b="1">
                <a:ea typeface="新細明體" pitchFamily="18" charset="-120"/>
              </a:rPr>
              <a:t>a</a:t>
            </a:r>
          </a:p>
        </p:txBody>
      </p:sp>
      <p:sp>
        <p:nvSpPr>
          <p:cNvPr id="1039385" name="Text Box 25"/>
          <p:cNvSpPr txBox="1">
            <a:spLocks noChangeArrowheads="1"/>
          </p:cNvSpPr>
          <p:nvPr/>
        </p:nvSpPr>
        <p:spPr bwMode="auto">
          <a:xfrm>
            <a:off x="3843338" y="1905000"/>
            <a:ext cx="3825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TW" sz="2800" b="1">
                <a:ea typeface="新細明體" pitchFamily="18" charset="-120"/>
              </a:rPr>
              <a:t>b</a:t>
            </a:r>
          </a:p>
        </p:txBody>
      </p:sp>
      <p:sp>
        <p:nvSpPr>
          <p:cNvPr id="1039386" name="Text Box 26"/>
          <p:cNvSpPr txBox="1">
            <a:spLocks noChangeArrowheads="1"/>
          </p:cNvSpPr>
          <p:nvPr/>
        </p:nvSpPr>
        <p:spPr bwMode="auto">
          <a:xfrm>
            <a:off x="2057400" y="3771900"/>
            <a:ext cx="3413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TW" sz="2800" b="1">
                <a:ea typeface="新細明體" pitchFamily="18" charset="-120"/>
              </a:rPr>
              <a:t>c</a:t>
            </a:r>
          </a:p>
        </p:txBody>
      </p:sp>
      <p:sp>
        <p:nvSpPr>
          <p:cNvPr id="1039387" name="Text Box 27"/>
          <p:cNvSpPr txBox="1">
            <a:spLocks noChangeArrowheads="1"/>
          </p:cNvSpPr>
          <p:nvPr/>
        </p:nvSpPr>
        <p:spPr bwMode="auto">
          <a:xfrm>
            <a:off x="3198813" y="3990975"/>
            <a:ext cx="3825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TW" sz="2800" b="1">
                <a:ea typeface="新細明體" pitchFamily="18" charset="-120"/>
              </a:rPr>
              <a:t>d</a:t>
            </a:r>
          </a:p>
        </p:txBody>
      </p:sp>
      <p:sp>
        <p:nvSpPr>
          <p:cNvPr id="1039388" name="Text Box 28"/>
          <p:cNvSpPr txBox="1">
            <a:spLocks noChangeArrowheads="1"/>
          </p:cNvSpPr>
          <p:nvPr/>
        </p:nvSpPr>
        <p:spPr bwMode="auto">
          <a:xfrm>
            <a:off x="5214938" y="3143250"/>
            <a:ext cx="3413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TW" sz="2800" b="1">
                <a:ea typeface="新細明體" pitchFamily="18" charset="-120"/>
              </a:rPr>
              <a:t>e</a:t>
            </a:r>
          </a:p>
        </p:txBody>
      </p:sp>
      <p:sp>
        <p:nvSpPr>
          <p:cNvPr id="1039389" name="Text Box 29"/>
          <p:cNvSpPr txBox="1">
            <a:spLocks noChangeArrowheads="1"/>
          </p:cNvSpPr>
          <p:nvPr/>
        </p:nvSpPr>
        <p:spPr bwMode="auto">
          <a:xfrm>
            <a:off x="6551613" y="2238375"/>
            <a:ext cx="3032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TW" sz="2800" b="1">
                <a:ea typeface="新細明體" pitchFamily="18" charset="-120"/>
              </a:rPr>
              <a:t>f</a:t>
            </a:r>
          </a:p>
        </p:txBody>
      </p:sp>
      <p:sp>
        <p:nvSpPr>
          <p:cNvPr id="1039390" name="Text Box 30"/>
          <p:cNvSpPr txBox="1">
            <a:spLocks noChangeArrowheads="1"/>
          </p:cNvSpPr>
          <p:nvPr/>
        </p:nvSpPr>
        <p:spPr bwMode="auto">
          <a:xfrm>
            <a:off x="4818063" y="4219575"/>
            <a:ext cx="3619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TW" sz="2800" b="1">
                <a:ea typeface="新細明體" pitchFamily="18" charset="-120"/>
              </a:rPr>
              <a:t>g</a:t>
            </a:r>
          </a:p>
        </p:txBody>
      </p:sp>
      <p:sp>
        <p:nvSpPr>
          <p:cNvPr id="1039391" name="Line 31"/>
          <p:cNvSpPr>
            <a:spLocks noChangeShapeType="1"/>
          </p:cNvSpPr>
          <p:nvPr/>
        </p:nvSpPr>
        <p:spPr bwMode="auto">
          <a:xfrm flipH="1">
            <a:off x="2438400" y="2571750"/>
            <a:ext cx="1524000" cy="120015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9392" name="Line 32"/>
          <p:cNvSpPr>
            <a:spLocks noChangeShapeType="1"/>
          </p:cNvSpPr>
          <p:nvPr/>
        </p:nvSpPr>
        <p:spPr bwMode="auto">
          <a:xfrm>
            <a:off x="2241550" y="2679700"/>
            <a:ext cx="101600" cy="104775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9393" name="Line 33"/>
          <p:cNvSpPr>
            <a:spLocks noChangeShapeType="1"/>
          </p:cNvSpPr>
          <p:nvPr/>
        </p:nvSpPr>
        <p:spPr bwMode="auto">
          <a:xfrm flipH="1">
            <a:off x="5276850" y="2584450"/>
            <a:ext cx="1219200" cy="62865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9394" name="Line 34"/>
          <p:cNvSpPr>
            <a:spLocks noChangeShapeType="1"/>
          </p:cNvSpPr>
          <p:nvPr/>
        </p:nvSpPr>
        <p:spPr bwMode="auto">
          <a:xfrm flipH="1">
            <a:off x="4965700" y="3282950"/>
            <a:ext cx="215900" cy="94615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9395" name="Line 35"/>
          <p:cNvSpPr>
            <a:spLocks noChangeShapeType="1"/>
          </p:cNvSpPr>
          <p:nvPr/>
        </p:nvSpPr>
        <p:spPr bwMode="auto">
          <a:xfrm flipH="1" flipV="1">
            <a:off x="3505200" y="4000500"/>
            <a:ext cx="1346200" cy="24765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9397" name="Line 37"/>
          <p:cNvSpPr>
            <a:spLocks noChangeShapeType="1"/>
          </p:cNvSpPr>
          <p:nvPr/>
        </p:nvSpPr>
        <p:spPr bwMode="auto">
          <a:xfrm flipH="1" flipV="1">
            <a:off x="4064000" y="2514600"/>
            <a:ext cx="2413000" cy="3175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9398" name="Text Box 38"/>
          <p:cNvSpPr txBox="1">
            <a:spLocks noChangeArrowheads="1"/>
          </p:cNvSpPr>
          <p:nvPr/>
        </p:nvSpPr>
        <p:spPr bwMode="auto">
          <a:xfrm>
            <a:off x="6551613" y="4295775"/>
            <a:ext cx="3825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TW" sz="2800" b="1">
                <a:ea typeface="新細明體" pitchFamily="18" charset="-120"/>
              </a:rPr>
              <a:t>h</a:t>
            </a:r>
          </a:p>
        </p:txBody>
      </p:sp>
      <p:grpSp>
        <p:nvGrpSpPr>
          <p:cNvPr id="1039399" name="Group 39"/>
          <p:cNvGrpSpPr>
            <a:grpSpLocks/>
          </p:cNvGrpSpPr>
          <p:nvPr/>
        </p:nvGrpSpPr>
        <p:grpSpPr bwMode="auto">
          <a:xfrm>
            <a:off x="1981200" y="2133600"/>
            <a:ext cx="4781550" cy="2576513"/>
            <a:chOff x="1392" y="1092"/>
            <a:chExt cx="3012" cy="1623"/>
          </a:xfrm>
        </p:grpSpPr>
        <p:sp>
          <p:nvSpPr>
            <p:cNvPr id="1039400" name="Text Box 40"/>
            <p:cNvSpPr txBox="1">
              <a:spLocks noChangeArrowheads="1"/>
            </p:cNvSpPr>
            <p:nvPr/>
          </p:nvSpPr>
          <p:spPr bwMode="auto">
            <a:xfrm>
              <a:off x="1872" y="1092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3</a:t>
              </a:r>
            </a:p>
          </p:txBody>
        </p:sp>
        <p:sp>
          <p:nvSpPr>
            <p:cNvPr id="1039401" name="Text Box 41"/>
            <p:cNvSpPr txBox="1">
              <a:spLocks noChangeArrowheads="1"/>
            </p:cNvSpPr>
            <p:nvPr/>
          </p:nvSpPr>
          <p:spPr bwMode="auto">
            <a:xfrm>
              <a:off x="2976" y="1380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5</a:t>
              </a:r>
            </a:p>
          </p:txBody>
        </p:sp>
        <p:sp>
          <p:nvSpPr>
            <p:cNvPr id="1039402" name="Text Box 42"/>
            <p:cNvSpPr txBox="1">
              <a:spLocks noChangeArrowheads="1"/>
            </p:cNvSpPr>
            <p:nvPr/>
          </p:nvSpPr>
          <p:spPr bwMode="auto">
            <a:xfrm>
              <a:off x="1392" y="1572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1</a:t>
              </a:r>
            </a:p>
          </p:txBody>
        </p:sp>
        <p:sp>
          <p:nvSpPr>
            <p:cNvPr id="1039403" name="Text Box 43"/>
            <p:cNvSpPr txBox="1">
              <a:spLocks noChangeArrowheads="1"/>
            </p:cNvSpPr>
            <p:nvPr/>
          </p:nvSpPr>
          <p:spPr bwMode="auto">
            <a:xfrm>
              <a:off x="2064" y="1524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1</a:t>
              </a:r>
            </a:p>
          </p:txBody>
        </p:sp>
        <p:sp>
          <p:nvSpPr>
            <p:cNvPr id="1039404" name="Text Box 44"/>
            <p:cNvSpPr txBox="1">
              <a:spLocks noChangeArrowheads="1"/>
            </p:cNvSpPr>
            <p:nvPr/>
          </p:nvSpPr>
          <p:spPr bwMode="auto">
            <a:xfrm>
              <a:off x="1824" y="2100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9</a:t>
              </a:r>
            </a:p>
          </p:txBody>
        </p:sp>
        <p:sp>
          <p:nvSpPr>
            <p:cNvPr id="1039405" name="Text Box 45"/>
            <p:cNvSpPr txBox="1">
              <a:spLocks noChangeArrowheads="1"/>
            </p:cNvSpPr>
            <p:nvPr/>
          </p:nvSpPr>
          <p:spPr bwMode="auto">
            <a:xfrm>
              <a:off x="2784" y="1812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4</a:t>
              </a:r>
            </a:p>
          </p:txBody>
        </p:sp>
        <p:sp>
          <p:nvSpPr>
            <p:cNvPr id="1039406" name="Text Box 46"/>
            <p:cNvSpPr txBox="1">
              <a:spLocks noChangeArrowheads="1"/>
            </p:cNvSpPr>
            <p:nvPr/>
          </p:nvSpPr>
          <p:spPr bwMode="auto">
            <a:xfrm>
              <a:off x="3456" y="1092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4</a:t>
              </a:r>
            </a:p>
          </p:txBody>
        </p:sp>
        <p:sp>
          <p:nvSpPr>
            <p:cNvPr id="1039407" name="Text Box 47"/>
            <p:cNvSpPr txBox="1">
              <a:spLocks noChangeArrowheads="1"/>
            </p:cNvSpPr>
            <p:nvPr/>
          </p:nvSpPr>
          <p:spPr bwMode="auto">
            <a:xfrm>
              <a:off x="4176" y="1812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7</a:t>
              </a:r>
            </a:p>
          </p:txBody>
        </p:sp>
        <p:sp>
          <p:nvSpPr>
            <p:cNvPr id="1039408" name="Text Box 48"/>
            <p:cNvSpPr txBox="1">
              <a:spLocks noChangeArrowheads="1"/>
            </p:cNvSpPr>
            <p:nvPr/>
          </p:nvSpPr>
          <p:spPr bwMode="auto">
            <a:xfrm>
              <a:off x="2688" y="2292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3</a:t>
              </a:r>
            </a:p>
          </p:txBody>
        </p:sp>
        <p:sp>
          <p:nvSpPr>
            <p:cNvPr id="1039409" name="Text Box 49"/>
            <p:cNvSpPr txBox="1">
              <a:spLocks noChangeArrowheads="1"/>
            </p:cNvSpPr>
            <p:nvPr/>
          </p:nvSpPr>
          <p:spPr bwMode="auto">
            <a:xfrm>
              <a:off x="3168" y="2004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2</a:t>
              </a:r>
            </a:p>
          </p:txBody>
        </p:sp>
        <p:sp>
          <p:nvSpPr>
            <p:cNvPr id="1039410" name="Text Box 50"/>
            <p:cNvSpPr txBox="1">
              <a:spLocks noChangeArrowheads="1"/>
            </p:cNvSpPr>
            <p:nvPr/>
          </p:nvSpPr>
          <p:spPr bwMode="auto">
            <a:xfrm>
              <a:off x="3648" y="1428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2</a:t>
              </a:r>
            </a:p>
          </p:txBody>
        </p:sp>
        <p:sp>
          <p:nvSpPr>
            <p:cNvPr id="1039411" name="Text Box 51"/>
            <p:cNvSpPr txBox="1">
              <a:spLocks noChangeArrowheads="1"/>
            </p:cNvSpPr>
            <p:nvPr/>
          </p:nvSpPr>
          <p:spPr bwMode="auto">
            <a:xfrm>
              <a:off x="3696" y="2388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4</a:t>
              </a:r>
            </a:p>
          </p:txBody>
        </p:sp>
      </p:grpSp>
      <p:sp>
        <p:nvSpPr>
          <p:cNvPr id="1039412" name="Oval 52"/>
          <p:cNvSpPr>
            <a:spLocks noChangeArrowheads="1"/>
          </p:cNvSpPr>
          <p:nvPr/>
        </p:nvSpPr>
        <p:spPr bwMode="auto">
          <a:xfrm>
            <a:off x="2076450" y="2457450"/>
            <a:ext cx="265113" cy="265113"/>
          </a:xfrm>
          <a:prstGeom prst="ellipse">
            <a:avLst/>
          </a:prstGeom>
          <a:solidFill>
            <a:srgbClr val="FF00FF"/>
          </a:solidFill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zh-TW" sz="4400">
              <a:solidFill>
                <a:srgbClr val="CC3399"/>
              </a:solidFill>
              <a:ea typeface="新細明體" pitchFamily="18" charset="-120"/>
            </a:endParaRPr>
          </a:p>
        </p:txBody>
      </p:sp>
      <p:sp>
        <p:nvSpPr>
          <p:cNvPr id="1039413" name="Oval 53"/>
          <p:cNvSpPr>
            <a:spLocks noChangeArrowheads="1"/>
          </p:cNvSpPr>
          <p:nvPr/>
        </p:nvSpPr>
        <p:spPr bwMode="auto">
          <a:xfrm>
            <a:off x="2190750" y="3676650"/>
            <a:ext cx="265113" cy="265113"/>
          </a:xfrm>
          <a:prstGeom prst="ellipse">
            <a:avLst/>
          </a:prstGeom>
          <a:solidFill>
            <a:srgbClr val="FF00FF"/>
          </a:solidFill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zh-TW" sz="4400">
              <a:solidFill>
                <a:srgbClr val="CC3399"/>
              </a:solidFill>
              <a:ea typeface="新細明體" pitchFamily="18" charset="-120"/>
            </a:endParaRPr>
          </a:p>
        </p:txBody>
      </p:sp>
      <p:sp>
        <p:nvSpPr>
          <p:cNvPr id="1039414" name="Oval 54"/>
          <p:cNvSpPr>
            <a:spLocks noChangeArrowheads="1"/>
          </p:cNvSpPr>
          <p:nvPr/>
        </p:nvSpPr>
        <p:spPr bwMode="auto">
          <a:xfrm>
            <a:off x="3886200" y="2362200"/>
            <a:ext cx="265113" cy="265113"/>
          </a:xfrm>
          <a:prstGeom prst="ellipse">
            <a:avLst/>
          </a:prstGeom>
          <a:solidFill>
            <a:srgbClr val="FF00FF"/>
          </a:solidFill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zh-TW" sz="4400">
              <a:solidFill>
                <a:srgbClr val="CC3399"/>
              </a:solidFill>
              <a:ea typeface="新細明體" pitchFamily="18" charset="-120"/>
            </a:endParaRPr>
          </a:p>
        </p:txBody>
      </p:sp>
      <p:sp>
        <p:nvSpPr>
          <p:cNvPr id="1039415" name="Oval 55"/>
          <p:cNvSpPr>
            <a:spLocks noChangeArrowheads="1"/>
          </p:cNvSpPr>
          <p:nvPr/>
        </p:nvSpPr>
        <p:spPr bwMode="auto">
          <a:xfrm>
            <a:off x="6381750" y="2419350"/>
            <a:ext cx="265113" cy="265113"/>
          </a:xfrm>
          <a:prstGeom prst="ellipse">
            <a:avLst/>
          </a:prstGeom>
          <a:solidFill>
            <a:srgbClr val="FF00FF"/>
          </a:solidFill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zh-TW" sz="4400">
              <a:solidFill>
                <a:srgbClr val="CC3399"/>
              </a:solidFill>
              <a:ea typeface="新細明體" pitchFamily="18" charset="-120"/>
            </a:endParaRPr>
          </a:p>
        </p:txBody>
      </p:sp>
      <p:sp>
        <p:nvSpPr>
          <p:cNvPr id="1039416" name="Oval 56"/>
          <p:cNvSpPr>
            <a:spLocks noChangeArrowheads="1"/>
          </p:cNvSpPr>
          <p:nvPr/>
        </p:nvSpPr>
        <p:spPr bwMode="auto">
          <a:xfrm>
            <a:off x="5105400" y="3105150"/>
            <a:ext cx="265113" cy="265113"/>
          </a:xfrm>
          <a:prstGeom prst="ellipse">
            <a:avLst/>
          </a:prstGeom>
          <a:solidFill>
            <a:srgbClr val="FF00FF"/>
          </a:solidFill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zh-TW" sz="4400">
              <a:solidFill>
                <a:srgbClr val="CC3399"/>
              </a:solidFill>
              <a:ea typeface="新細明體" pitchFamily="18" charset="-120"/>
            </a:endParaRPr>
          </a:p>
        </p:txBody>
      </p:sp>
      <p:sp>
        <p:nvSpPr>
          <p:cNvPr id="1039417" name="Oval 57"/>
          <p:cNvSpPr>
            <a:spLocks noChangeArrowheads="1"/>
          </p:cNvSpPr>
          <p:nvPr/>
        </p:nvSpPr>
        <p:spPr bwMode="auto">
          <a:xfrm>
            <a:off x="4838700" y="4114800"/>
            <a:ext cx="265113" cy="265113"/>
          </a:xfrm>
          <a:prstGeom prst="ellipse">
            <a:avLst/>
          </a:prstGeom>
          <a:solidFill>
            <a:srgbClr val="FF00FF"/>
          </a:solidFill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zh-TW" sz="4400">
              <a:solidFill>
                <a:srgbClr val="CC3399"/>
              </a:solidFill>
              <a:ea typeface="新細明體" pitchFamily="18" charset="-120"/>
            </a:endParaRPr>
          </a:p>
        </p:txBody>
      </p:sp>
      <p:sp>
        <p:nvSpPr>
          <p:cNvPr id="1039418" name="Oval 58"/>
          <p:cNvSpPr>
            <a:spLocks noChangeArrowheads="1"/>
          </p:cNvSpPr>
          <p:nvPr/>
        </p:nvSpPr>
        <p:spPr bwMode="auto">
          <a:xfrm>
            <a:off x="3295650" y="3829050"/>
            <a:ext cx="265113" cy="265113"/>
          </a:xfrm>
          <a:prstGeom prst="ellipse">
            <a:avLst/>
          </a:prstGeom>
          <a:solidFill>
            <a:srgbClr val="FF00FF"/>
          </a:solidFill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zh-TW" sz="4400">
              <a:solidFill>
                <a:srgbClr val="CC3399"/>
              </a:solidFill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Minimum Spanning Trees</a:t>
            </a:r>
          </a:p>
        </p:txBody>
      </p:sp>
      <p:sp>
        <p:nvSpPr>
          <p:cNvPr id="62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AAB85-FE1C-4F09-A9B2-40B491DF2446}" type="slidenum">
              <a:rPr lang="en-US" altLang="zh-TW"/>
              <a:pPr/>
              <a:t>19</a:t>
            </a:fld>
            <a:endParaRPr lang="en-US" altLang="zh-TW"/>
          </a:p>
        </p:txBody>
      </p:sp>
      <p:sp>
        <p:nvSpPr>
          <p:cNvPr id="1041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533400"/>
          </a:xfrm>
        </p:spPr>
        <p:txBody>
          <a:bodyPr/>
          <a:lstStyle/>
          <a:p>
            <a:pPr algn="ctr"/>
            <a:r>
              <a:rPr lang="en-US" altLang="zh-TW" sz="3600" b="1">
                <a:ea typeface="標楷體" pitchFamily="65" charset="-120"/>
              </a:rPr>
              <a:t>Prim’s Algorithm </a:t>
            </a:r>
            <a:r>
              <a:rPr lang="en-US" altLang="zh-TW" sz="2800" b="1">
                <a:ea typeface="標楷體" pitchFamily="65" charset="-120"/>
              </a:rPr>
              <a:t>(</a:t>
            </a:r>
            <a:r>
              <a:rPr lang="zh-TW" altLang="en-US" sz="2800" b="1">
                <a:ea typeface="標楷體" pitchFamily="65" charset="-120"/>
              </a:rPr>
              <a:t>例 </a:t>
            </a:r>
            <a:r>
              <a:rPr lang="en-US" altLang="zh-TW" sz="2800" b="1">
                <a:ea typeface="標楷體" pitchFamily="65" charset="-120"/>
              </a:rPr>
              <a:t>8/8)</a:t>
            </a:r>
            <a:endParaRPr lang="en-US" altLang="zh-TW" sz="2800" b="1">
              <a:solidFill>
                <a:schemeClr val="tx1"/>
              </a:solidFill>
              <a:ea typeface="標楷體" pitchFamily="65" charset="-120"/>
            </a:endParaRPr>
          </a:p>
        </p:txBody>
      </p:sp>
      <p:grpSp>
        <p:nvGrpSpPr>
          <p:cNvPr id="1041411" name="Group 3"/>
          <p:cNvGrpSpPr>
            <a:grpSpLocks/>
          </p:cNvGrpSpPr>
          <p:nvPr/>
        </p:nvGrpSpPr>
        <p:grpSpPr bwMode="auto">
          <a:xfrm>
            <a:off x="2232025" y="2490788"/>
            <a:ext cx="4316413" cy="1868487"/>
            <a:chOff x="1310" y="1581"/>
            <a:chExt cx="2719" cy="1177"/>
          </a:xfrm>
        </p:grpSpPr>
        <p:sp>
          <p:nvSpPr>
            <p:cNvPr id="1041412" name="Line 4"/>
            <p:cNvSpPr>
              <a:spLocks noChangeShapeType="1"/>
            </p:cNvSpPr>
            <p:nvPr/>
          </p:nvSpPr>
          <p:spPr bwMode="auto">
            <a:xfrm flipV="1">
              <a:off x="3971" y="1632"/>
              <a:ext cx="58" cy="112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41413" name="Line 5"/>
            <p:cNvSpPr>
              <a:spLocks noChangeShapeType="1"/>
            </p:cNvSpPr>
            <p:nvPr/>
          </p:nvSpPr>
          <p:spPr bwMode="auto">
            <a:xfrm>
              <a:off x="2476" y="1631"/>
              <a:ext cx="727" cy="42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41414" name="Line 6"/>
            <p:cNvSpPr>
              <a:spLocks noChangeShapeType="1"/>
            </p:cNvSpPr>
            <p:nvPr/>
          </p:nvSpPr>
          <p:spPr bwMode="auto">
            <a:xfrm flipH="1" flipV="1">
              <a:off x="1310" y="1665"/>
              <a:ext cx="80" cy="76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41415" name="Line 7"/>
            <p:cNvSpPr>
              <a:spLocks noChangeShapeType="1"/>
            </p:cNvSpPr>
            <p:nvPr/>
          </p:nvSpPr>
          <p:spPr bwMode="auto">
            <a:xfrm flipV="1">
              <a:off x="1321" y="1600"/>
              <a:ext cx="1112" cy="5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41416" name="Line 8"/>
            <p:cNvSpPr>
              <a:spLocks noChangeShapeType="1"/>
            </p:cNvSpPr>
            <p:nvPr/>
          </p:nvSpPr>
          <p:spPr bwMode="auto">
            <a:xfrm flipV="1">
              <a:off x="1390" y="1581"/>
              <a:ext cx="1060" cy="83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41417" name="Line 9"/>
            <p:cNvSpPr>
              <a:spLocks noChangeShapeType="1"/>
            </p:cNvSpPr>
            <p:nvPr/>
          </p:nvSpPr>
          <p:spPr bwMode="auto">
            <a:xfrm flipV="1">
              <a:off x="3022" y="2037"/>
              <a:ext cx="160" cy="68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41418" name="Line 10"/>
            <p:cNvSpPr>
              <a:spLocks noChangeShapeType="1"/>
            </p:cNvSpPr>
            <p:nvPr/>
          </p:nvSpPr>
          <p:spPr bwMode="auto">
            <a:xfrm flipH="1">
              <a:off x="3206" y="1639"/>
              <a:ext cx="812" cy="39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41419" name="Line 11"/>
            <p:cNvSpPr>
              <a:spLocks noChangeShapeType="1"/>
            </p:cNvSpPr>
            <p:nvPr/>
          </p:nvSpPr>
          <p:spPr bwMode="auto">
            <a:xfrm flipH="1" flipV="1">
              <a:off x="1382" y="2409"/>
              <a:ext cx="656" cy="9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41420" name="Line 12"/>
            <p:cNvSpPr>
              <a:spLocks noChangeShapeType="1"/>
            </p:cNvSpPr>
            <p:nvPr/>
          </p:nvSpPr>
          <p:spPr bwMode="auto">
            <a:xfrm flipH="1" flipV="1">
              <a:off x="2102" y="2529"/>
              <a:ext cx="872" cy="16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41421" name="Line 13"/>
            <p:cNvSpPr>
              <a:spLocks noChangeShapeType="1"/>
            </p:cNvSpPr>
            <p:nvPr/>
          </p:nvSpPr>
          <p:spPr bwMode="auto">
            <a:xfrm flipH="1">
              <a:off x="2078" y="2047"/>
              <a:ext cx="1112" cy="45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41422" name="Line 14"/>
            <p:cNvSpPr>
              <a:spLocks noChangeShapeType="1"/>
            </p:cNvSpPr>
            <p:nvPr/>
          </p:nvSpPr>
          <p:spPr bwMode="auto">
            <a:xfrm flipH="1" flipV="1">
              <a:off x="3026" y="2673"/>
              <a:ext cx="956" cy="8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41423" name="Line 15"/>
            <p:cNvSpPr>
              <a:spLocks noChangeShapeType="1"/>
            </p:cNvSpPr>
            <p:nvPr/>
          </p:nvSpPr>
          <p:spPr bwMode="auto">
            <a:xfrm flipH="1" flipV="1">
              <a:off x="2462" y="1605"/>
              <a:ext cx="1556" cy="2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sp>
        <p:nvSpPr>
          <p:cNvPr id="1041424" name="Oval 16"/>
          <p:cNvSpPr>
            <a:spLocks noChangeArrowheads="1"/>
          </p:cNvSpPr>
          <p:nvPr/>
        </p:nvSpPr>
        <p:spPr bwMode="auto">
          <a:xfrm>
            <a:off x="2128838" y="2514600"/>
            <a:ext cx="155575" cy="157163"/>
          </a:xfrm>
          <a:prstGeom prst="ellipse">
            <a:avLst/>
          </a:prstGeom>
          <a:solidFill>
            <a:srgbClr val="0000FF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41425" name="Oval 17"/>
          <p:cNvSpPr>
            <a:spLocks noChangeArrowheads="1"/>
          </p:cNvSpPr>
          <p:nvPr/>
        </p:nvSpPr>
        <p:spPr bwMode="auto">
          <a:xfrm>
            <a:off x="3957638" y="2438400"/>
            <a:ext cx="155575" cy="157163"/>
          </a:xfrm>
          <a:prstGeom prst="ellipse">
            <a:avLst/>
          </a:prstGeom>
          <a:solidFill>
            <a:srgbClr val="0000FF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41426" name="Oval 18"/>
          <p:cNvSpPr>
            <a:spLocks noChangeArrowheads="1"/>
          </p:cNvSpPr>
          <p:nvPr/>
        </p:nvSpPr>
        <p:spPr bwMode="auto">
          <a:xfrm>
            <a:off x="5138738" y="3162300"/>
            <a:ext cx="155575" cy="157163"/>
          </a:xfrm>
          <a:prstGeom prst="ellipse">
            <a:avLst/>
          </a:prstGeom>
          <a:solidFill>
            <a:srgbClr val="0000FF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41427" name="Oval 19"/>
          <p:cNvSpPr>
            <a:spLocks noChangeArrowheads="1"/>
          </p:cNvSpPr>
          <p:nvPr/>
        </p:nvSpPr>
        <p:spPr bwMode="auto">
          <a:xfrm>
            <a:off x="6472238" y="2514600"/>
            <a:ext cx="155575" cy="157163"/>
          </a:xfrm>
          <a:prstGeom prst="ellipse">
            <a:avLst/>
          </a:prstGeom>
          <a:solidFill>
            <a:srgbClr val="0000FF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41428" name="Oval 20"/>
          <p:cNvSpPr>
            <a:spLocks noChangeArrowheads="1"/>
          </p:cNvSpPr>
          <p:nvPr/>
        </p:nvSpPr>
        <p:spPr bwMode="auto">
          <a:xfrm>
            <a:off x="2281238" y="3733800"/>
            <a:ext cx="155575" cy="157163"/>
          </a:xfrm>
          <a:prstGeom prst="ellipse">
            <a:avLst/>
          </a:prstGeom>
          <a:solidFill>
            <a:srgbClr val="0000FF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41429" name="Oval 21"/>
          <p:cNvSpPr>
            <a:spLocks noChangeArrowheads="1"/>
          </p:cNvSpPr>
          <p:nvPr/>
        </p:nvSpPr>
        <p:spPr bwMode="auto">
          <a:xfrm>
            <a:off x="3348038" y="3886200"/>
            <a:ext cx="155575" cy="157163"/>
          </a:xfrm>
          <a:prstGeom prst="ellipse">
            <a:avLst/>
          </a:prstGeom>
          <a:solidFill>
            <a:srgbClr val="0000FF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41430" name="Oval 22"/>
          <p:cNvSpPr>
            <a:spLocks noChangeArrowheads="1"/>
          </p:cNvSpPr>
          <p:nvPr/>
        </p:nvSpPr>
        <p:spPr bwMode="auto">
          <a:xfrm>
            <a:off x="4872038" y="4191000"/>
            <a:ext cx="155575" cy="157163"/>
          </a:xfrm>
          <a:prstGeom prst="ellipse">
            <a:avLst/>
          </a:prstGeom>
          <a:solidFill>
            <a:srgbClr val="0000FF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41431" name="Oval 23"/>
          <p:cNvSpPr>
            <a:spLocks noChangeArrowheads="1"/>
          </p:cNvSpPr>
          <p:nvPr/>
        </p:nvSpPr>
        <p:spPr bwMode="auto">
          <a:xfrm>
            <a:off x="6396038" y="4267200"/>
            <a:ext cx="155575" cy="157163"/>
          </a:xfrm>
          <a:prstGeom prst="ellipse">
            <a:avLst/>
          </a:prstGeom>
          <a:solidFill>
            <a:srgbClr val="0000FF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41432" name="Text Box 24"/>
          <p:cNvSpPr txBox="1">
            <a:spLocks noChangeArrowheads="1"/>
          </p:cNvSpPr>
          <p:nvPr/>
        </p:nvSpPr>
        <p:spPr bwMode="auto">
          <a:xfrm>
            <a:off x="1808163" y="2352675"/>
            <a:ext cx="3619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TW" sz="2800" b="1">
                <a:ea typeface="新細明體" pitchFamily="18" charset="-120"/>
              </a:rPr>
              <a:t>a</a:t>
            </a:r>
          </a:p>
        </p:txBody>
      </p:sp>
      <p:sp>
        <p:nvSpPr>
          <p:cNvPr id="1041433" name="Text Box 25"/>
          <p:cNvSpPr txBox="1">
            <a:spLocks noChangeArrowheads="1"/>
          </p:cNvSpPr>
          <p:nvPr/>
        </p:nvSpPr>
        <p:spPr bwMode="auto">
          <a:xfrm>
            <a:off x="3843338" y="1905000"/>
            <a:ext cx="3825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TW" sz="2800" b="1">
                <a:ea typeface="新細明體" pitchFamily="18" charset="-120"/>
              </a:rPr>
              <a:t>b</a:t>
            </a:r>
          </a:p>
        </p:txBody>
      </p:sp>
      <p:sp>
        <p:nvSpPr>
          <p:cNvPr id="1041434" name="Text Box 26"/>
          <p:cNvSpPr txBox="1">
            <a:spLocks noChangeArrowheads="1"/>
          </p:cNvSpPr>
          <p:nvPr/>
        </p:nvSpPr>
        <p:spPr bwMode="auto">
          <a:xfrm>
            <a:off x="2057400" y="3771900"/>
            <a:ext cx="3413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TW" sz="2800" b="1">
                <a:ea typeface="新細明體" pitchFamily="18" charset="-120"/>
              </a:rPr>
              <a:t>c</a:t>
            </a:r>
          </a:p>
        </p:txBody>
      </p:sp>
      <p:sp>
        <p:nvSpPr>
          <p:cNvPr id="1041435" name="Text Box 27"/>
          <p:cNvSpPr txBox="1">
            <a:spLocks noChangeArrowheads="1"/>
          </p:cNvSpPr>
          <p:nvPr/>
        </p:nvSpPr>
        <p:spPr bwMode="auto">
          <a:xfrm>
            <a:off x="3198813" y="3990975"/>
            <a:ext cx="3825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TW" sz="2800" b="1">
                <a:ea typeface="新細明體" pitchFamily="18" charset="-120"/>
              </a:rPr>
              <a:t>d</a:t>
            </a:r>
          </a:p>
        </p:txBody>
      </p:sp>
      <p:sp>
        <p:nvSpPr>
          <p:cNvPr id="1041436" name="Text Box 28"/>
          <p:cNvSpPr txBox="1">
            <a:spLocks noChangeArrowheads="1"/>
          </p:cNvSpPr>
          <p:nvPr/>
        </p:nvSpPr>
        <p:spPr bwMode="auto">
          <a:xfrm>
            <a:off x="5214938" y="3143250"/>
            <a:ext cx="3413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TW" sz="2800" b="1">
                <a:ea typeface="新細明體" pitchFamily="18" charset="-120"/>
              </a:rPr>
              <a:t>e</a:t>
            </a:r>
          </a:p>
        </p:txBody>
      </p:sp>
      <p:sp>
        <p:nvSpPr>
          <p:cNvPr id="1041437" name="Text Box 29"/>
          <p:cNvSpPr txBox="1">
            <a:spLocks noChangeArrowheads="1"/>
          </p:cNvSpPr>
          <p:nvPr/>
        </p:nvSpPr>
        <p:spPr bwMode="auto">
          <a:xfrm>
            <a:off x="6551613" y="2238375"/>
            <a:ext cx="3032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TW" sz="2800" b="1">
                <a:ea typeface="新細明體" pitchFamily="18" charset="-120"/>
              </a:rPr>
              <a:t>f</a:t>
            </a:r>
          </a:p>
        </p:txBody>
      </p:sp>
      <p:sp>
        <p:nvSpPr>
          <p:cNvPr id="1041438" name="Text Box 30"/>
          <p:cNvSpPr txBox="1">
            <a:spLocks noChangeArrowheads="1"/>
          </p:cNvSpPr>
          <p:nvPr/>
        </p:nvSpPr>
        <p:spPr bwMode="auto">
          <a:xfrm>
            <a:off x="4818063" y="4219575"/>
            <a:ext cx="3619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TW" sz="2800" b="1">
                <a:ea typeface="新細明體" pitchFamily="18" charset="-120"/>
              </a:rPr>
              <a:t>g</a:t>
            </a:r>
          </a:p>
        </p:txBody>
      </p:sp>
      <p:sp>
        <p:nvSpPr>
          <p:cNvPr id="1041439" name="Line 31"/>
          <p:cNvSpPr>
            <a:spLocks noChangeShapeType="1"/>
          </p:cNvSpPr>
          <p:nvPr/>
        </p:nvSpPr>
        <p:spPr bwMode="auto">
          <a:xfrm flipH="1">
            <a:off x="2438400" y="2571750"/>
            <a:ext cx="1524000" cy="120015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41440" name="Line 32"/>
          <p:cNvSpPr>
            <a:spLocks noChangeShapeType="1"/>
          </p:cNvSpPr>
          <p:nvPr/>
        </p:nvSpPr>
        <p:spPr bwMode="auto">
          <a:xfrm>
            <a:off x="2241550" y="2679700"/>
            <a:ext cx="101600" cy="104775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41441" name="Line 33"/>
          <p:cNvSpPr>
            <a:spLocks noChangeShapeType="1"/>
          </p:cNvSpPr>
          <p:nvPr/>
        </p:nvSpPr>
        <p:spPr bwMode="auto">
          <a:xfrm flipH="1">
            <a:off x="5276850" y="2584450"/>
            <a:ext cx="1219200" cy="62865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41442" name="Line 34"/>
          <p:cNvSpPr>
            <a:spLocks noChangeShapeType="1"/>
          </p:cNvSpPr>
          <p:nvPr/>
        </p:nvSpPr>
        <p:spPr bwMode="auto">
          <a:xfrm flipH="1">
            <a:off x="4965700" y="3282950"/>
            <a:ext cx="215900" cy="94615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41443" name="Line 35"/>
          <p:cNvSpPr>
            <a:spLocks noChangeShapeType="1"/>
          </p:cNvSpPr>
          <p:nvPr/>
        </p:nvSpPr>
        <p:spPr bwMode="auto">
          <a:xfrm flipH="1" flipV="1">
            <a:off x="3505200" y="4000500"/>
            <a:ext cx="1346200" cy="24765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41444" name="Line 36"/>
          <p:cNvSpPr>
            <a:spLocks noChangeShapeType="1"/>
          </p:cNvSpPr>
          <p:nvPr/>
        </p:nvSpPr>
        <p:spPr bwMode="auto">
          <a:xfrm flipH="1" flipV="1">
            <a:off x="5041900" y="4241800"/>
            <a:ext cx="1320800" cy="9525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41445" name="Line 37"/>
          <p:cNvSpPr>
            <a:spLocks noChangeShapeType="1"/>
          </p:cNvSpPr>
          <p:nvPr/>
        </p:nvSpPr>
        <p:spPr bwMode="auto">
          <a:xfrm flipH="1" flipV="1">
            <a:off x="4064000" y="2514600"/>
            <a:ext cx="2413000" cy="3175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41446" name="Text Box 38"/>
          <p:cNvSpPr txBox="1">
            <a:spLocks noChangeArrowheads="1"/>
          </p:cNvSpPr>
          <p:nvPr/>
        </p:nvSpPr>
        <p:spPr bwMode="auto">
          <a:xfrm>
            <a:off x="6551613" y="4295775"/>
            <a:ext cx="3825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TW" sz="2800" b="1">
                <a:ea typeface="新細明體" pitchFamily="18" charset="-120"/>
              </a:rPr>
              <a:t>h</a:t>
            </a:r>
          </a:p>
        </p:txBody>
      </p:sp>
      <p:grpSp>
        <p:nvGrpSpPr>
          <p:cNvPr id="1041447" name="Group 39"/>
          <p:cNvGrpSpPr>
            <a:grpSpLocks/>
          </p:cNvGrpSpPr>
          <p:nvPr/>
        </p:nvGrpSpPr>
        <p:grpSpPr bwMode="auto">
          <a:xfrm>
            <a:off x="1981200" y="2133600"/>
            <a:ext cx="4781550" cy="2576513"/>
            <a:chOff x="1392" y="1092"/>
            <a:chExt cx="3012" cy="1623"/>
          </a:xfrm>
        </p:grpSpPr>
        <p:sp>
          <p:nvSpPr>
            <p:cNvPr id="1041448" name="Text Box 40"/>
            <p:cNvSpPr txBox="1">
              <a:spLocks noChangeArrowheads="1"/>
            </p:cNvSpPr>
            <p:nvPr/>
          </p:nvSpPr>
          <p:spPr bwMode="auto">
            <a:xfrm>
              <a:off x="1872" y="1092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3</a:t>
              </a:r>
            </a:p>
          </p:txBody>
        </p:sp>
        <p:sp>
          <p:nvSpPr>
            <p:cNvPr id="1041449" name="Text Box 41"/>
            <p:cNvSpPr txBox="1">
              <a:spLocks noChangeArrowheads="1"/>
            </p:cNvSpPr>
            <p:nvPr/>
          </p:nvSpPr>
          <p:spPr bwMode="auto">
            <a:xfrm>
              <a:off x="2976" y="1380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5</a:t>
              </a:r>
            </a:p>
          </p:txBody>
        </p:sp>
        <p:sp>
          <p:nvSpPr>
            <p:cNvPr id="1041450" name="Text Box 42"/>
            <p:cNvSpPr txBox="1">
              <a:spLocks noChangeArrowheads="1"/>
            </p:cNvSpPr>
            <p:nvPr/>
          </p:nvSpPr>
          <p:spPr bwMode="auto">
            <a:xfrm>
              <a:off x="1392" y="1572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1</a:t>
              </a:r>
            </a:p>
          </p:txBody>
        </p:sp>
        <p:sp>
          <p:nvSpPr>
            <p:cNvPr id="1041451" name="Text Box 43"/>
            <p:cNvSpPr txBox="1">
              <a:spLocks noChangeArrowheads="1"/>
            </p:cNvSpPr>
            <p:nvPr/>
          </p:nvSpPr>
          <p:spPr bwMode="auto">
            <a:xfrm>
              <a:off x="2064" y="1524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1</a:t>
              </a:r>
            </a:p>
          </p:txBody>
        </p:sp>
        <p:sp>
          <p:nvSpPr>
            <p:cNvPr id="1041452" name="Text Box 44"/>
            <p:cNvSpPr txBox="1">
              <a:spLocks noChangeArrowheads="1"/>
            </p:cNvSpPr>
            <p:nvPr/>
          </p:nvSpPr>
          <p:spPr bwMode="auto">
            <a:xfrm>
              <a:off x="1824" y="2100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9</a:t>
              </a:r>
            </a:p>
          </p:txBody>
        </p:sp>
        <p:sp>
          <p:nvSpPr>
            <p:cNvPr id="1041453" name="Text Box 45"/>
            <p:cNvSpPr txBox="1">
              <a:spLocks noChangeArrowheads="1"/>
            </p:cNvSpPr>
            <p:nvPr/>
          </p:nvSpPr>
          <p:spPr bwMode="auto">
            <a:xfrm>
              <a:off x="2784" y="1812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4</a:t>
              </a:r>
            </a:p>
          </p:txBody>
        </p:sp>
        <p:sp>
          <p:nvSpPr>
            <p:cNvPr id="1041454" name="Text Box 46"/>
            <p:cNvSpPr txBox="1">
              <a:spLocks noChangeArrowheads="1"/>
            </p:cNvSpPr>
            <p:nvPr/>
          </p:nvSpPr>
          <p:spPr bwMode="auto">
            <a:xfrm>
              <a:off x="3456" y="1092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4</a:t>
              </a:r>
            </a:p>
          </p:txBody>
        </p:sp>
        <p:sp>
          <p:nvSpPr>
            <p:cNvPr id="1041455" name="Text Box 47"/>
            <p:cNvSpPr txBox="1">
              <a:spLocks noChangeArrowheads="1"/>
            </p:cNvSpPr>
            <p:nvPr/>
          </p:nvSpPr>
          <p:spPr bwMode="auto">
            <a:xfrm>
              <a:off x="4176" y="1812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7</a:t>
              </a:r>
            </a:p>
          </p:txBody>
        </p:sp>
        <p:sp>
          <p:nvSpPr>
            <p:cNvPr id="1041456" name="Text Box 48"/>
            <p:cNvSpPr txBox="1">
              <a:spLocks noChangeArrowheads="1"/>
            </p:cNvSpPr>
            <p:nvPr/>
          </p:nvSpPr>
          <p:spPr bwMode="auto">
            <a:xfrm>
              <a:off x="2688" y="2292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3</a:t>
              </a:r>
            </a:p>
          </p:txBody>
        </p:sp>
        <p:sp>
          <p:nvSpPr>
            <p:cNvPr id="1041457" name="Text Box 49"/>
            <p:cNvSpPr txBox="1">
              <a:spLocks noChangeArrowheads="1"/>
            </p:cNvSpPr>
            <p:nvPr/>
          </p:nvSpPr>
          <p:spPr bwMode="auto">
            <a:xfrm>
              <a:off x="3168" y="2004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2</a:t>
              </a:r>
            </a:p>
          </p:txBody>
        </p:sp>
        <p:sp>
          <p:nvSpPr>
            <p:cNvPr id="1041458" name="Text Box 50"/>
            <p:cNvSpPr txBox="1">
              <a:spLocks noChangeArrowheads="1"/>
            </p:cNvSpPr>
            <p:nvPr/>
          </p:nvSpPr>
          <p:spPr bwMode="auto">
            <a:xfrm>
              <a:off x="3648" y="1428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2</a:t>
              </a:r>
            </a:p>
          </p:txBody>
        </p:sp>
        <p:sp>
          <p:nvSpPr>
            <p:cNvPr id="1041459" name="Text Box 51"/>
            <p:cNvSpPr txBox="1">
              <a:spLocks noChangeArrowheads="1"/>
            </p:cNvSpPr>
            <p:nvPr/>
          </p:nvSpPr>
          <p:spPr bwMode="auto">
            <a:xfrm>
              <a:off x="3696" y="2388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4</a:t>
              </a:r>
            </a:p>
          </p:txBody>
        </p:sp>
      </p:grpSp>
      <p:sp>
        <p:nvSpPr>
          <p:cNvPr id="1041460" name="Oval 52"/>
          <p:cNvSpPr>
            <a:spLocks noChangeArrowheads="1"/>
          </p:cNvSpPr>
          <p:nvPr/>
        </p:nvSpPr>
        <p:spPr bwMode="auto">
          <a:xfrm>
            <a:off x="2076450" y="2457450"/>
            <a:ext cx="265113" cy="265113"/>
          </a:xfrm>
          <a:prstGeom prst="ellipse">
            <a:avLst/>
          </a:prstGeom>
          <a:solidFill>
            <a:srgbClr val="FF00FF"/>
          </a:solidFill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zh-TW" sz="4400">
              <a:solidFill>
                <a:srgbClr val="CC3399"/>
              </a:solidFill>
              <a:ea typeface="新細明體" pitchFamily="18" charset="-120"/>
            </a:endParaRPr>
          </a:p>
        </p:txBody>
      </p:sp>
      <p:sp>
        <p:nvSpPr>
          <p:cNvPr id="1041461" name="Oval 53"/>
          <p:cNvSpPr>
            <a:spLocks noChangeArrowheads="1"/>
          </p:cNvSpPr>
          <p:nvPr/>
        </p:nvSpPr>
        <p:spPr bwMode="auto">
          <a:xfrm>
            <a:off x="2190750" y="3676650"/>
            <a:ext cx="265113" cy="265113"/>
          </a:xfrm>
          <a:prstGeom prst="ellipse">
            <a:avLst/>
          </a:prstGeom>
          <a:solidFill>
            <a:srgbClr val="FF00FF"/>
          </a:solidFill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zh-TW" sz="4400">
              <a:solidFill>
                <a:srgbClr val="CC3399"/>
              </a:solidFill>
              <a:ea typeface="新細明體" pitchFamily="18" charset="-120"/>
            </a:endParaRPr>
          </a:p>
        </p:txBody>
      </p:sp>
      <p:sp>
        <p:nvSpPr>
          <p:cNvPr id="1041462" name="Oval 54"/>
          <p:cNvSpPr>
            <a:spLocks noChangeArrowheads="1"/>
          </p:cNvSpPr>
          <p:nvPr/>
        </p:nvSpPr>
        <p:spPr bwMode="auto">
          <a:xfrm>
            <a:off x="3886200" y="2362200"/>
            <a:ext cx="265113" cy="265113"/>
          </a:xfrm>
          <a:prstGeom prst="ellipse">
            <a:avLst/>
          </a:prstGeom>
          <a:solidFill>
            <a:srgbClr val="FF00FF"/>
          </a:solidFill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zh-TW" sz="4400">
              <a:solidFill>
                <a:srgbClr val="CC3399"/>
              </a:solidFill>
              <a:ea typeface="新細明體" pitchFamily="18" charset="-120"/>
            </a:endParaRPr>
          </a:p>
        </p:txBody>
      </p:sp>
      <p:sp>
        <p:nvSpPr>
          <p:cNvPr id="1041463" name="Oval 55"/>
          <p:cNvSpPr>
            <a:spLocks noChangeArrowheads="1"/>
          </p:cNvSpPr>
          <p:nvPr/>
        </p:nvSpPr>
        <p:spPr bwMode="auto">
          <a:xfrm>
            <a:off x="6381750" y="2419350"/>
            <a:ext cx="265113" cy="265113"/>
          </a:xfrm>
          <a:prstGeom prst="ellipse">
            <a:avLst/>
          </a:prstGeom>
          <a:solidFill>
            <a:srgbClr val="FF00FF"/>
          </a:solidFill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zh-TW" sz="4400">
              <a:solidFill>
                <a:srgbClr val="CC3399"/>
              </a:solidFill>
              <a:ea typeface="新細明體" pitchFamily="18" charset="-120"/>
            </a:endParaRPr>
          </a:p>
        </p:txBody>
      </p:sp>
      <p:sp>
        <p:nvSpPr>
          <p:cNvPr id="1041464" name="Oval 56"/>
          <p:cNvSpPr>
            <a:spLocks noChangeArrowheads="1"/>
          </p:cNvSpPr>
          <p:nvPr/>
        </p:nvSpPr>
        <p:spPr bwMode="auto">
          <a:xfrm>
            <a:off x="5105400" y="3105150"/>
            <a:ext cx="265113" cy="265113"/>
          </a:xfrm>
          <a:prstGeom prst="ellipse">
            <a:avLst/>
          </a:prstGeom>
          <a:solidFill>
            <a:srgbClr val="FF00FF"/>
          </a:solidFill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zh-TW" sz="4400">
              <a:solidFill>
                <a:srgbClr val="CC3399"/>
              </a:solidFill>
              <a:ea typeface="新細明體" pitchFamily="18" charset="-120"/>
            </a:endParaRPr>
          </a:p>
        </p:txBody>
      </p:sp>
      <p:sp>
        <p:nvSpPr>
          <p:cNvPr id="1041465" name="Oval 57"/>
          <p:cNvSpPr>
            <a:spLocks noChangeArrowheads="1"/>
          </p:cNvSpPr>
          <p:nvPr/>
        </p:nvSpPr>
        <p:spPr bwMode="auto">
          <a:xfrm>
            <a:off x="4838700" y="4114800"/>
            <a:ext cx="265113" cy="265113"/>
          </a:xfrm>
          <a:prstGeom prst="ellipse">
            <a:avLst/>
          </a:prstGeom>
          <a:solidFill>
            <a:srgbClr val="FF00FF"/>
          </a:solidFill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zh-TW" sz="4400">
              <a:solidFill>
                <a:srgbClr val="CC3399"/>
              </a:solidFill>
              <a:ea typeface="新細明體" pitchFamily="18" charset="-120"/>
            </a:endParaRPr>
          </a:p>
        </p:txBody>
      </p:sp>
      <p:sp>
        <p:nvSpPr>
          <p:cNvPr id="1041466" name="Oval 58"/>
          <p:cNvSpPr>
            <a:spLocks noChangeArrowheads="1"/>
          </p:cNvSpPr>
          <p:nvPr/>
        </p:nvSpPr>
        <p:spPr bwMode="auto">
          <a:xfrm>
            <a:off x="3295650" y="3829050"/>
            <a:ext cx="265113" cy="265113"/>
          </a:xfrm>
          <a:prstGeom prst="ellipse">
            <a:avLst/>
          </a:prstGeom>
          <a:solidFill>
            <a:srgbClr val="FF00FF"/>
          </a:solidFill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zh-TW" sz="4400">
              <a:solidFill>
                <a:srgbClr val="CC3399"/>
              </a:solidFill>
              <a:ea typeface="新細明體" pitchFamily="18" charset="-120"/>
            </a:endParaRPr>
          </a:p>
        </p:txBody>
      </p:sp>
      <p:sp>
        <p:nvSpPr>
          <p:cNvPr id="1041467" name="Oval 59"/>
          <p:cNvSpPr>
            <a:spLocks noChangeArrowheads="1"/>
          </p:cNvSpPr>
          <p:nvPr/>
        </p:nvSpPr>
        <p:spPr bwMode="auto">
          <a:xfrm>
            <a:off x="6381750" y="4191000"/>
            <a:ext cx="265113" cy="265113"/>
          </a:xfrm>
          <a:prstGeom prst="ellipse">
            <a:avLst/>
          </a:prstGeom>
          <a:solidFill>
            <a:srgbClr val="FF00FF"/>
          </a:solidFill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zh-TW" sz="4400">
              <a:solidFill>
                <a:srgbClr val="CC3399"/>
              </a:solidFill>
              <a:ea typeface="新細明體" pitchFamily="18" charset="-120"/>
            </a:endParaRPr>
          </a:p>
        </p:txBody>
      </p:sp>
      <p:sp>
        <p:nvSpPr>
          <p:cNvPr id="1041468" name="Comment 60"/>
          <p:cNvSpPr>
            <a:spLocks noChangeArrowheads="1"/>
          </p:cNvSpPr>
          <p:nvPr/>
        </p:nvSpPr>
        <p:spPr bwMode="auto">
          <a:xfrm>
            <a:off x="2743200" y="5410200"/>
            <a:ext cx="2667000" cy="528638"/>
          </a:xfrm>
          <a:prstGeom prst="rect">
            <a:avLst/>
          </a:prstGeom>
          <a:solidFill>
            <a:srgbClr val="FCFDC6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sz="2800">
                <a:solidFill>
                  <a:srgbClr val="008000"/>
                </a:solidFill>
                <a:latin typeface="Arial" charset="0"/>
                <a:ea typeface="細明體" pitchFamily="49" charset="-120"/>
              </a:rPr>
              <a:t>MST cost = 17</a:t>
            </a:r>
            <a:endParaRPr lang="en-US" altLang="zh-TW" sz="2800">
              <a:latin typeface="Arial" charset="0"/>
              <a:ea typeface="細明體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Minimum Spanning Trees</a:t>
            </a:r>
          </a:p>
        </p:txBody>
      </p:sp>
      <p:sp>
        <p:nvSpPr>
          <p:cNvPr id="4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88CBE-2B3A-45C1-8D6E-10FCC451F907}" type="slidenum">
              <a:rPr lang="en-US" altLang="zh-TW"/>
              <a:pPr/>
              <a:t>2</a:t>
            </a:fld>
            <a:endParaRPr lang="en-US" altLang="zh-TW"/>
          </a:p>
        </p:txBody>
      </p:sp>
      <p:sp>
        <p:nvSpPr>
          <p:cNvPr id="10065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533400"/>
          </a:xfrm>
        </p:spPr>
        <p:txBody>
          <a:bodyPr/>
          <a:lstStyle/>
          <a:p>
            <a:pPr algn="ctr"/>
            <a:r>
              <a:rPr lang="zh-TW" altLang="en-US" sz="3600" b="1">
                <a:ea typeface="標楷體" pitchFamily="65" charset="-120"/>
              </a:rPr>
              <a:t>有權重的圖</a:t>
            </a:r>
            <a:endParaRPr lang="zh-TW" altLang="en-US" sz="2800" b="1">
              <a:solidFill>
                <a:schemeClr val="tx1"/>
              </a:solidFill>
              <a:ea typeface="標楷體" pitchFamily="65" charset="-120"/>
            </a:endParaRPr>
          </a:p>
        </p:txBody>
      </p:sp>
      <p:sp>
        <p:nvSpPr>
          <p:cNvPr id="1006595" name="Text Box 3"/>
          <p:cNvSpPr txBox="1">
            <a:spLocks noChangeArrowheads="1"/>
          </p:cNvSpPr>
          <p:nvPr/>
        </p:nvSpPr>
        <p:spPr bwMode="auto">
          <a:xfrm>
            <a:off x="609600" y="3759200"/>
            <a:ext cx="7829550" cy="2117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algn="l" defTabSz="45720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algn="l" defTabSz="45720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algn="l" defTabSz="45720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algn="l" defTabSz="45720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algn="l" defTabSz="45720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>
              <a:lnSpc>
                <a:spcPct val="115000"/>
              </a:lnSpc>
              <a:spcBef>
                <a:spcPct val="15000"/>
              </a:spcBef>
              <a:buFont typeface="Monotype Sorts" pitchFamily="2" charset="2"/>
              <a:buChar char="*"/>
            </a:pPr>
            <a:r>
              <a:rPr lang="zh-TW" altLang="en-US" sz="2800">
                <a:ea typeface="標楷體" pitchFamily="65" charset="-120"/>
              </a:rPr>
              <a:t>很多圖形演算法的問題都假設其輸入為有權重的圖形</a:t>
            </a:r>
            <a:r>
              <a:rPr lang="en-US" altLang="zh-TW" sz="2800">
                <a:ea typeface="標楷體" pitchFamily="65" charset="-120"/>
              </a:rPr>
              <a:t>.</a:t>
            </a:r>
          </a:p>
          <a:p>
            <a:pPr>
              <a:lnSpc>
                <a:spcPct val="115000"/>
              </a:lnSpc>
              <a:spcBef>
                <a:spcPct val="15000"/>
              </a:spcBef>
              <a:buFont typeface="Monotype Sorts" pitchFamily="2" charset="2"/>
              <a:buChar char="*"/>
            </a:pPr>
            <a:r>
              <a:rPr lang="zh-TW" altLang="en-US" sz="2800">
                <a:ea typeface="標楷體" pitchFamily="65" charset="-120"/>
              </a:rPr>
              <a:t>這裡我們假設權重都定在邊上面</a:t>
            </a:r>
            <a:r>
              <a:rPr lang="en-US" altLang="zh-TW" sz="2800">
                <a:ea typeface="標楷體" pitchFamily="65" charset="-120"/>
              </a:rPr>
              <a:t>, </a:t>
            </a:r>
            <a:r>
              <a:rPr lang="zh-TW" altLang="en-US" sz="2800">
                <a:ea typeface="標楷體" pitchFamily="65" charset="-120"/>
              </a:rPr>
              <a:t>且權重值都為正</a:t>
            </a:r>
            <a:r>
              <a:rPr lang="en-US" altLang="zh-TW" sz="2800">
                <a:ea typeface="標楷體" pitchFamily="65" charset="-120"/>
              </a:rPr>
              <a:t>, </a:t>
            </a:r>
            <a:r>
              <a:rPr lang="zh-TW" altLang="en-US" sz="2800">
                <a:ea typeface="標楷體" pitchFamily="65" charset="-120"/>
              </a:rPr>
              <a:t>例如請參考上圖所顯示的圖形</a:t>
            </a:r>
            <a:r>
              <a:rPr lang="en-US" altLang="zh-TW" sz="2800">
                <a:ea typeface="標楷體" pitchFamily="65" charset="-120"/>
              </a:rPr>
              <a:t>.</a:t>
            </a:r>
          </a:p>
        </p:txBody>
      </p:sp>
      <p:grpSp>
        <p:nvGrpSpPr>
          <p:cNvPr id="1006596" name="Group 4"/>
          <p:cNvGrpSpPr>
            <a:grpSpLocks/>
          </p:cNvGrpSpPr>
          <p:nvPr/>
        </p:nvGrpSpPr>
        <p:grpSpPr bwMode="auto">
          <a:xfrm>
            <a:off x="2474913" y="1047750"/>
            <a:ext cx="5068887" cy="2690813"/>
            <a:chOff x="1235" y="660"/>
            <a:chExt cx="3193" cy="1695"/>
          </a:xfrm>
        </p:grpSpPr>
        <p:sp>
          <p:nvSpPr>
            <p:cNvPr id="1006597" name="Line 5"/>
            <p:cNvSpPr>
              <a:spLocks noChangeShapeType="1"/>
            </p:cNvSpPr>
            <p:nvPr/>
          </p:nvSpPr>
          <p:spPr bwMode="auto">
            <a:xfrm flipV="1">
              <a:off x="4163" y="1008"/>
              <a:ext cx="58" cy="112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06598" name="Line 6"/>
            <p:cNvSpPr>
              <a:spLocks noChangeShapeType="1"/>
            </p:cNvSpPr>
            <p:nvPr/>
          </p:nvSpPr>
          <p:spPr bwMode="auto">
            <a:xfrm>
              <a:off x="2668" y="1007"/>
              <a:ext cx="727" cy="42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06599" name="Line 7"/>
            <p:cNvSpPr>
              <a:spLocks noChangeShapeType="1"/>
            </p:cNvSpPr>
            <p:nvPr/>
          </p:nvSpPr>
          <p:spPr bwMode="auto">
            <a:xfrm flipH="1" flipV="1">
              <a:off x="1502" y="1041"/>
              <a:ext cx="80" cy="76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06600" name="Line 8"/>
            <p:cNvSpPr>
              <a:spLocks noChangeShapeType="1"/>
            </p:cNvSpPr>
            <p:nvPr/>
          </p:nvSpPr>
          <p:spPr bwMode="auto">
            <a:xfrm flipV="1">
              <a:off x="1513" y="976"/>
              <a:ext cx="1112" cy="5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06601" name="Line 9"/>
            <p:cNvSpPr>
              <a:spLocks noChangeShapeType="1"/>
            </p:cNvSpPr>
            <p:nvPr/>
          </p:nvSpPr>
          <p:spPr bwMode="auto">
            <a:xfrm flipV="1">
              <a:off x="1582" y="957"/>
              <a:ext cx="1060" cy="83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06602" name="Line 10"/>
            <p:cNvSpPr>
              <a:spLocks noChangeShapeType="1"/>
            </p:cNvSpPr>
            <p:nvPr/>
          </p:nvSpPr>
          <p:spPr bwMode="auto">
            <a:xfrm flipV="1">
              <a:off x="3214" y="1413"/>
              <a:ext cx="160" cy="68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06603" name="Line 11"/>
            <p:cNvSpPr>
              <a:spLocks noChangeShapeType="1"/>
            </p:cNvSpPr>
            <p:nvPr/>
          </p:nvSpPr>
          <p:spPr bwMode="auto">
            <a:xfrm flipH="1">
              <a:off x="3398" y="1015"/>
              <a:ext cx="812" cy="39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06604" name="Line 12"/>
            <p:cNvSpPr>
              <a:spLocks noChangeShapeType="1"/>
            </p:cNvSpPr>
            <p:nvPr/>
          </p:nvSpPr>
          <p:spPr bwMode="auto">
            <a:xfrm flipH="1" flipV="1">
              <a:off x="1574" y="1785"/>
              <a:ext cx="656" cy="9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06605" name="Line 13"/>
            <p:cNvSpPr>
              <a:spLocks noChangeShapeType="1"/>
            </p:cNvSpPr>
            <p:nvPr/>
          </p:nvSpPr>
          <p:spPr bwMode="auto">
            <a:xfrm flipH="1" flipV="1">
              <a:off x="2294" y="1905"/>
              <a:ext cx="872" cy="16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06606" name="Line 14"/>
            <p:cNvSpPr>
              <a:spLocks noChangeShapeType="1"/>
            </p:cNvSpPr>
            <p:nvPr/>
          </p:nvSpPr>
          <p:spPr bwMode="auto">
            <a:xfrm flipH="1">
              <a:off x="2270" y="1423"/>
              <a:ext cx="1112" cy="45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06607" name="Line 15"/>
            <p:cNvSpPr>
              <a:spLocks noChangeShapeType="1"/>
            </p:cNvSpPr>
            <p:nvPr/>
          </p:nvSpPr>
          <p:spPr bwMode="auto">
            <a:xfrm flipH="1" flipV="1">
              <a:off x="3218" y="2049"/>
              <a:ext cx="956" cy="8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06608" name="Line 16"/>
            <p:cNvSpPr>
              <a:spLocks noChangeShapeType="1"/>
            </p:cNvSpPr>
            <p:nvPr/>
          </p:nvSpPr>
          <p:spPr bwMode="auto">
            <a:xfrm flipH="1" flipV="1">
              <a:off x="2654" y="981"/>
              <a:ext cx="1556" cy="2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06609" name="Text Box 17"/>
            <p:cNvSpPr txBox="1">
              <a:spLocks noChangeArrowheads="1"/>
            </p:cNvSpPr>
            <p:nvPr/>
          </p:nvSpPr>
          <p:spPr bwMode="auto">
            <a:xfrm>
              <a:off x="1235" y="870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ea typeface="新細明體" pitchFamily="18" charset="-120"/>
                </a:rPr>
                <a:t>a</a:t>
              </a:r>
            </a:p>
          </p:txBody>
        </p:sp>
        <p:sp>
          <p:nvSpPr>
            <p:cNvPr id="1006610" name="Text Box 18"/>
            <p:cNvSpPr txBox="1">
              <a:spLocks noChangeArrowheads="1"/>
            </p:cNvSpPr>
            <p:nvPr/>
          </p:nvSpPr>
          <p:spPr bwMode="auto">
            <a:xfrm>
              <a:off x="2517" y="660"/>
              <a:ext cx="241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ea typeface="新細明體" pitchFamily="18" charset="-120"/>
                </a:rPr>
                <a:t>b</a:t>
              </a:r>
            </a:p>
          </p:txBody>
        </p:sp>
        <p:sp>
          <p:nvSpPr>
            <p:cNvPr id="1006611" name="Text Box 19"/>
            <p:cNvSpPr txBox="1">
              <a:spLocks noChangeArrowheads="1"/>
            </p:cNvSpPr>
            <p:nvPr/>
          </p:nvSpPr>
          <p:spPr bwMode="auto">
            <a:xfrm>
              <a:off x="1415" y="1722"/>
              <a:ext cx="215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ea typeface="新細明體" pitchFamily="18" charset="-120"/>
                </a:rPr>
                <a:t>c</a:t>
              </a:r>
            </a:p>
          </p:txBody>
        </p:sp>
        <p:sp>
          <p:nvSpPr>
            <p:cNvPr id="1006612" name="Text Box 20"/>
            <p:cNvSpPr txBox="1">
              <a:spLocks noChangeArrowheads="1"/>
            </p:cNvSpPr>
            <p:nvPr/>
          </p:nvSpPr>
          <p:spPr bwMode="auto">
            <a:xfrm>
              <a:off x="2111" y="1818"/>
              <a:ext cx="241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ea typeface="新細明體" pitchFamily="18" charset="-120"/>
                </a:rPr>
                <a:t>d</a:t>
              </a:r>
            </a:p>
          </p:txBody>
        </p:sp>
        <p:sp>
          <p:nvSpPr>
            <p:cNvPr id="1006613" name="Text Box 21"/>
            <p:cNvSpPr txBox="1">
              <a:spLocks noChangeArrowheads="1"/>
            </p:cNvSpPr>
            <p:nvPr/>
          </p:nvSpPr>
          <p:spPr bwMode="auto">
            <a:xfrm>
              <a:off x="3369" y="1320"/>
              <a:ext cx="215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ea typeface="新細明體" pitchFamily="18" charset="-120"/>
                </a:rPr>
                <a:t>e</a:t>
              </a:r>
            </a:p>
          </p:txBody>
        </p:sp>
        <p:sp>
          <p:nvSpPr>
            <p:cNvPr id="1006614" name="Text Box 22"/>
            <p:cNvSpPr txBox="1">
              <a:spLocks noChangeArrowheads="1"/>
            </p:cNvSpPr>
            <p:nvPr/>
          </p:nvSpPr>
          <p:spPr bwMode="auto">
            <a:xfrm>
              <a:off x="4223" y="798"/>
              <a:ext cx="191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ea typeface="新細明體" pitchFamily="18" charset="-120"/>
                </a:rPr>
                <a:t>f</a:t>
              </a:r>
            </a:p>
          </p:txBody>
        </p:sp>
        <p:sp>
          <p:nvSpPr>
            <p:cNvPr id="1006615" name="Text Box 23"/>
            <p:cNvSpPr txBox="1">
              <a:spLocks noChangeArrowheads="1"/>
            </p:cNvSpPr>
            <p:nvPr/>
          </p:nvSpPr>
          <p:spPr bwMode="auto">
            <a:xfrm>
              <a:off x="3107" y="2022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ea typeface="新細明體" pitchFamily="18" charset="-120"/>
                </a:rPr>
                <a:t>g</a:t>
              </a:r>
            </a:p>
          </p:txBody>
        </p:sp>
        <p:sp>
          <p:nvSpPr>
            <p:cNvPr id="1006616" name="Text Box 24"/>
            <p:cNvSpPr txBox="1">
              <a:spLocks noChangeArrowheads="1"/>
            </p:cNvSpPr>
            <p:nvPr/>
          </p:nvSpPr>
          <p:spPr bwMode="auto">
            <a:xfrm>
              <a:off x="4187" y="2022"/>
              <a:ext cx="241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ea typeface="新細明體" pitchFamily="18" charset="-120"/>
                </a:rPr>
                <a:t>h</a:t>
              </a:r>
            </a:p>
          </p:txBody>
        </p:sp>
        <p:sp>
          <p:nvSpPr>
            <p:cNvPr id="1006617" name="Text Box 25"/>
            <p:cNvSpPr txBox="1">
              <a:spLocks noChangeArrowheads="1"/>
            </p:cNvSpPr>
            <p:nvPr/>
          </p:nvSpPr>
          <p:spPr bwMode="auto">
            <a:xfrm>
              <a:off x="1824" y="732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FF0000"/>
                  </a:solidFill>
                  <a:ea typeface="新細明體" pitchFamily="18" charset="-120"/>
                </a:rPr>
                <a:t>3</a:t>
              </a:r>
            </a:p>
          </p:txBody>
        </p:sp>
        <p:sp>
          <p:nvSpPr>
            <p:cNvPr id="1006618" name="Text Box 26"/>
            <p:cNvSpPr txBox="1">
              <a:spLocks noChangeArrowheads="1"/>
            </p:cNvSpPr>
            <p:nvPr/>
          </p:nvSpPr>
          <p:spPr bwMode="auto">
            <a:xfrm>
              <a:off x="2928" y="1020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FF0000"/>
                  </a:solidFill>
                  <a:ea typeface="新細明體" pitchFamily="18" charset="-120"/>
                </a:rPr>
                <a:t>5</a:t>
              </a:r>
            </a:p>
          </p:txBody>
        </p:sp>
        <p:sp>
          <p:nvSpPr>
            <p:cNvPr id="1006619" name="Text Box 27"/>
            <p:cNvSpPr txBox="1">
              <a:spLocks noChangeArrowheads="1"/>
            </p:cNvSpPr>
            <p:nvPr/>
          </p:nvSpPr>
          <p:spPr bwMode="auto">
            <a:xfrm>
              <a:off x="1344" y="1212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FF0000"/>
                  </a:solidFill>
                  <a:ea typeface="新細明體" pitchFamily="18" charset="-120"/>
                </a:rPr>
                <a:t>1</a:t>
              </a:r>
            </a:p>
          </p:txBody>
        </p:sp>
        <p:sp>
          <p:nvSpPr>
            <p:cNvPr id="1006620" name="Text Box 28"/>
            <p:cNvSpPr txBox="1">
              <a:spLocks noChangeArrowheads="1"/>
            </p:cNvSpPr>
            <p:nvPr/>
          </p:nvSpPr>
          <p:spPr bwMode="auto">
            <a:xfrm>
              <a:off x="2016" y="1164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FF0000"/>
                  </a:solidFill>
                  <a:ea typeface="新細明體" pitchFamily="18" charset="-120"/>
                </a:rPr>
                <a:t>1</a:t>
              </a:r>
            </a:p>
          </p:txBody>
        </p:sp>
        <p:sp>
          <p:nvSpPr>
            <p:cNvPr id="1006621" name="Text Box 29"/>
            <p:cNvSpPr txBox="1">
              <a:spLocks noChangeArrowheads="1"/>
            </p:cNvSpPr>
            <p:nvPr/>
          </p:nvSpPr>
          <p:spPr bwMode="auto">
            <a:xfrm>
              <a:off x="1776" y="1740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FF0000"/>
                  </a:solidFill>
                  <a:ea typeface="新細明體" pitchFamily="18" charset="-120"/>
                </a:rPr>
                <a:t>9</a:t>
              </a:r>
            </a:p>
          </p:txBody>
        </p:sp>
        <p:sp>
          <p:nvSpPr>
            <p:cNvPr id="1006622" name="Text Box 30"/>
            <p:cNvSpPr txBox="1">
              <a:spLocks noChangeArrowheads="1"/>
            </p:cNvSpPr>
            <p:nvPr/>
          </p:nvSpPr>
          <p:spPr bwMode="auto">
            <a:xfrm>
              <a:off x="2736" y="1452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FF0000"/>
                  </a:solidFill>
                  <a:ea typeface="新細明體" pitchFamily="18" charset="-120"/>
                </a:rPr>
                <a:t>5</a:t>
              </a:r>
            </a:p>
          </p:txBody>
        </p:sp>
        <p:sp>
          <p:nvSpPr>
            <p:cNvPr id="1006623" name="Text Box 31"/>
            <p:cNvSpPr txBox="1">
              <a:spLocks noChangeArrowheads="1"/>
            </p:cNvSpPr>
            <p:nvPr/>
          </p:nvSpPr>
          <p:spPr bwMode="auto">
            <a:xfrm>
              <a:off x="3408" y="732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FF0000"/>
                  </a:solidFill>
                  <a:ea typeface="新細明體" pitchFamily="18" charset="-120"/>
                </a:rPr>
                <a:t>4</a:t>
              </a:r>
            </a:p>
          </p:txBody>
        </p:sp>
        <p:sp>
          <p:nvSpPr>
            <p:cNvPr id="1006624" name="Text Box 32"/>
            <p:cNvSpPr txBox="1">
              <a:spLocks noChangeArrowheads="1"/>
            </p:cNvSpPr>
            <p:nvPr/>
          </p:nvSpPr>
          <p:spPr bwMode="auto">
            <a:xfrm>
              <a:off x="4128" y="1452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FF0000"/>
                  </a:solidFill>
                  <a:ea typeface="新細明體" pitchFamily="18" charset="-120"/>
                </a:rPr>
                <a:t>7</a:t>
              </a:r>
            </a:p>
          </p:txBody>
        </p:sp>
        <p:sp>
          <p:nvSpPr>
            <p:cNvPr id="1006625" name="Text Box 33"/>
            <p:cNvSpPr txBox="1">
              <a:spLocks noChangeArrowheads="1"/>
            </p:cNvSpPr>
            <p:nvPr/>
          </p:nvSpPr>
          <p:spPr bwMode="auto">
            <a:xfrm>
              <a:off x="2640" y="1932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FF0000"/>
                  </a:solidFill>
                  <a:ea typeface="新細明體" pitchFamily="18" charset="-120"/>
                </a:rPr>
                <a:t>3</a:t>
              </a:r>
            </a:p>
          </p:txBody>
        </p:sp>
        <p:sp>
          <p:nvSpPr>
            <p:cNvPr id="1006626" name="Text Box 34"/>
            <p:cNvSpPr txBox="1">
              <a:spLocks noChangeArrowheads="1"/>
            </p:cNvSpPr>
            <p:nvPr/>
          </p:nvSpPr>
          <p:spPr bwMode="auto">
            <a:xfrm>
              <a:off x="3120" y="1644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FF0000"/>
                  </a:solidFill>
                  <a:ea typeface="新細明體" pitchFamily="18" charset="-120"/>
                </a:rPr>
                <a:t>2</a:t>
              </a:r>
            </a:p>
          </p:txBody>
        </p:sp>
        <p:sp>
          <p:nvSpPr>
            <p:cNvPr id="1006627" name="Text Box 35"/>
            <p:cNvSpPr txBox="1">
              <a:spLocks noChangeArrowheads="1"/>
            </p:cNvSpPr>
            <p:nvPr/>
          </p:nvSpPr>
          <p:spPr bwMode="auto">
            <a:xfrm>
              <a:off x="3600" y="1068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FF0000"/>
                  </a:solidFill>
                  <a:ea typeface="新細明體" pitchFamily="18" charset="-120"/>
                </a:rPr>
                <a:t>2</a:t>
              </a:r>
            </a:p>
          </p:txBody>
        </p:sp>
        <p:sp>
          <p:nvSpPr>
            <p:cNvPr id="1006628" name="Text Box 36"/>
            <p:cNvSpPr txBox="1">
              <a:spLocks noChangeArrowheads="1"/>
            </p:cNvSpPr>
            <p:nvPr/>
          </p:nvSpPr>
          <p:spPr bwMode="auto">
            <a:xfrm>
              <a:off x="3648" y="2028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FF0000"/>
                  </a:solidFill>
                  <a:ea typeface="新細明體" pitchFamily="18" charset="-120"/>
                </a:rPr>
                <a:t>4</a:t>
              </a:r>
            </a:p>
          </p:txBody>
        </p:sp>
        <p:sp>
          <p:nvSpPr>
            <p:cNvPr id="1006629" name="Oval 37"/>
            <p:cNvSpPr>
              <a:spLocks noChangeArrowheads="1"/>
            </p:cNvSpPr>
            <p:nvPr/>
          </p:nvSpPr>
          <p:spPr bwMode="auto">
            <a:xfrm>
              <a:off x="1437" y="972"/>
              <a:ext cx="98" cy="99"/>
            </a:xfrm>
            <a:prstGeom prst="ellipse">
              <a:avLst/>
            </a:prstGeom>
            <a:solidFill>
              <a:srgbClr val="0000FF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06630" name="Oval 38"/>
            <p:cNvSpPr>
              <a:spLocks noChangeArrowheads="1"/>
            </p:cNvSpPr>
            <p:nvPr/>
          </p:nvSpPr>
          <p:spPr bwMode="auto">
            <a:xfrm>
              <a:off x="2589" y="924"/>
              <a:ext cx="98" cy="99"/>
            </a:xfrm>
            <a:prstGeom prst="ellipse">
              <a:avLst/>
            </a:prstGeom>
            <a:solidFill>
              <a:srgbClr val="0000FF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06631" name="Oval 39"/>
            <p:cNvSpPr>
              <a:spLocks noChangeArrowheads="1"/>
            </p:cNvSpPr>
            <p:nvPr/>
          </p:nvSpPr>
          <p:spPr bwMode="auto">
            <a:xfrm>
              <a:off x="3333" y="1380"/>
              <a:ext cx="98" cy="99"/>
            </a:xfrm>
            <a:prstGeom prst="ellipse">
              <a:avLst/>
            </a:prstGeom>
            <a:solidFill>
              <a:srgbClr val="0000FF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06632" name="Oval 40"/>
            <p:cNvSpPr>
              <a:spLocks noChangeArrowheads="1"/>
            </p:cNvSpPr>
            <p:nvPr/>
          </p:nvSpPr>
          <p:spPr bwMode="auto">
            <a:xfrm>
              <a:off x="4173" y="972"/>
              <a:ext cx="98" cy="99"/>
            </a:xfrm>
            <a:prstGeom prst="ellipse">
              <a:avLst/>
            </a:prstGeom>
            <a:solidFill>
              <a:srgbClr val="0000FF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06633" name="Oval 41"/>
            <p:cNvSpPr>
              <a:spLocks noChangeArrowheads="1"/>
            </p:cNvSpPr>
            <p:nvPr/>
          </p:nvSpPr>
          <p:spPr bwMode="auto">
            <a:xfrm>
              <a:off x="1533" y="1740"/>
              <a:ext cx="98" cy="99"/>
            </a:xfrm>
            <a:prstGeom prst="ellipse">
              <a:avLst/>
            </a:prstGeom>
            <a:solidFill>
              <a:srgbClr val="0000FF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06634" name="Oval 42"/>
            <p:cNvSpPr>
              <a:spLocks noChangeArrowheads="1"/>
            </p:cNvSpPr>
            <p:nvPr/>
          </p:nvSpPr>
          <p:spPr bwMode="auto">
            <a:xfrm>
              <a:off x="2205" y="1836"/>
              <a:ext cx="98" cy="99"/>
            </a:xfrm>
            <a:prstGeom prst="ellipse">
              <a:avLst/>
            </a:prstGeom>
            <a:solidFill>
              <a:srgbClr val="0000FF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06635" name="Oval 43"/>
            <p:cNvSpPr>
              <a:spLocks noChangeArrowheads="1"/>
            </p:cNvSpPr>
            <p:nvPr/>
          </p:nvSpPr>
          <p:spPr bwMode="auto">
            <a:xfrm>
              <a:off x="3165" y="2028"/>
              <a:ext cx="98" cy="99"/>
            </a:xfrm>
            <a:prstGeom prst="ellipse">
              <a:avLst/>
            </a:prstGeom>
            <a:solidFill>
              <a:srgbClr val="0000FF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06636" name="Oval 44"/>
            <p:cNvSpPr>
              <a:spLocks noChangeArrowheads="1"/>
            </p:cNvSpPr>
            <p:nvPr/>
          </p:nvSpPr>
          <p:spPr bwMode="auto">
            <a:xfrm>
              <a:off x="4125" y="2076"/>
              <a:ext cx="98" cy="99"/>
            </a:xfrm>
            <a:prstGeom prst="ellipse">
              <a:avLst/>
            </a:prstGeom>
            <a:solidFill>
              <a:srgbClr val="0000FF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sp>
        <p:nvSpPr>
          <p:cNvPr id="1006637" name="Rectangle 45"/>
          <p:cNvSpPr>
            <a:spLocks noChangeArrowheads="1"/>
          </p:cNvSpPr>
          <p:nvPr/>
        </p:nvSpPr>
        <p:spPr bwMode="auto">
          <a:xfrm>
            <a:off x="1011238" y="1701800"/>
            <a:ext cx="14446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altLang="zh-TW" sz="2800" b="1" i="1">
                <a:ea typeface="新細明體" pitchFamily="18" charset="-120"/>
              </a:rPr>
              <a:t>G</a:t>
            </a:r>
            <a:r>
              <a:rPr lang="en-US" altLang="zh-TW" sz="2800" b="1">
                <a:ea typeface="新細明體" pitchFamily="18" charset="-120"/>
              </a:rPr>
              <a:t>=(</a:t>
            </a:r>
            <a:r>
              <a:rPr lang="en-US" altLang="zh-TW" sz="2800" b="1" i="1">
                <a:ea typeface="新細明體" pitchFamily="18" charset="-120"/>
              </a:rPr>
              <a:t>V</a:t>
            </a:r>
            <a:r>
              <a:rPr lang="en-US" altLang="zh-TW" sz="2800" b="1">
                <a:ea typeface="新細明體" pitchFamily="18" charset="-120"/>
              </a:rPr>
              <a:t>,</a:t>
            </a:r>
            <a:r>
              <a:rPr lang="en-US" altLang="zh-TW" sz="2800" b="1" i="1">
                <a:ea typeface="新細明體" pitchFamily="18" charset="-120"/>
              </a:rPr>
              <a:t>E</a:t>
            </a:r>
            <a:r>
              <a:rPr lang="en-US" altLang="zh-TW" sz="2800" b="1">
                <a:ea typeface="新細明體" pitchFamily="18" charset="-12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Minimum Spanning Trees</a:t>
            </a:r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9A271-F80A-4295-9DC7-88206E2D0F9B}" type="slidenum">
              <a:rPr lang="en-US" altLang="zh-TW"/>
              <a:pPr/>
              <a:t>20</a:t>
            </a:fld>
            <a:endParaRPr lang="en-US" altLang="zh-TW"/>
          </a:p>
        </p:txBody>
      </p:sp>
      <p:sp>
        <p:nvSpPr>
          <p:cNvPr id="10188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47675"/>
            <a:ext cx="8229600" cy="533400"/>
          </a:xfrm>
        </p:spPr>
        <p:txBody>
          <a:bodyPr/>
          <a:lstStyle/>
          <a:p>
            <a:pPr algn="ctr"/>
            <a:r>
              <a:rPr lang="en-US" altLang="zh-TW" sz="3600" b="1">
                <a:ea typeface="標楷體" pitchFamily="65" charset="-120"/>
              </a:rPr>
              <a:t>Prim’s Algorithm </a:t>
            </a:r>
            <a:r>
              <a:rPr lang="en-US" altLang="zh-TW" sz="2800" b="1">
                <a:ea typeface="標楷體" pitchFamily="65" charset="-120"/>
              </a:rPr>
              <a:t>(pseudo code 2)</a:t>
            </a:r>
          </a:p>
        </p:txBody>
      </p:sp>
      <p:sp>
        <p:nvSpPr>
          <p:cNvPr id="1018887" name="Text Box 7"/>
          <p:cNvSpPr txBox="1">
            <a:spLocks noChangeArrowheads="1"/>
          </p:cNvSpPr>
          <p:nvPr/>
        </p:nvSpPr>
        <p:spPr bwMode="auto">
          <a:xfrm>
            <a:off x="228600" y="1447800"/>
            <a:ext cx="8801100" cy="4802188"/>
          </a:xfrm>
          <a:prstGeom prst="rect">
            <a:avLst/>
          </a:prstGeom>
          <a:solidFill>
            <a:srgbClr val="FFFF99"/>
          </a:solidFill>
          <a:ln w="12700">
            <a:solidFill>
              <a:srgbClr val="0000CC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 altLang="zh-TW" sz="2800">
                <a:solidFill>
                  <a:srgbClr val="2B21FD"/>
                </a:solidFill>
                <a:ea typeface="新細明體" pitchFamily="18" charset="-120"/>
              </a:rPr>
              <a:t>Built a priority queue </a:t>
            </a:r>
            <a:r>
              <a:rPr lang="en-US" altLang="zh-TW" sz="2800" i="1">
                <a:solidFill>
                  <a:srgbClr val="FF0000"/>
                </a:solidFill>
                <a:ea typeface="新細明體" pitchFamily="18" charset="-120"/>
              </a:rPr>
              <a:t>Q</a:t>
            </a:r>
            <a:r>
              <a:rPr lang="en-US" altLang="zh-TW" sz="2800">
                <a:solidFill>
                  <a:srgbClr val="2B21FD"/>
                </a:solidFill>
                <a:ea typeface="新細明體" pitchFamily="18" charset="-120"/>
              </a:rPr>
              <a:t> for </a:t>
            </a:r>
            <a:r>
              <a:rPr lang="en-US" altLang="zh-TW" sz="2800" i="1">
                <a:solidFill>
                  <a:srgbClr val="FF0000"/>
                </a:solidFill>
                <a:ea typeface="新細明體" pitchFamily="18" charset="-120"/>
              </a:rPr>
              <a:t>V</a:t>
            </a:r>
            <a:r>
              <a:rPr lang="en-US" altLang="zh-TW" sz="2800">
                <a:solidFill>
                  <a:srgbClr val="2B21FD"/>
                </a:solidFill>
                <a:ea typeface="新細明體" pitchFamily="18" charset="-120"/>
              </a:rPr>
              <a:t> with </a:t>
            </a:r>
            <a:r>
              <a:rPr lang="en-US" altLang="zh-TW" sz="2800">
                <a:solidFill>
                  <a:srgbClr val="FF0000"/>
                </a:solidFill>
                <a:ea typeface="新細明體" pitchFamily="18" charset="-120"/>
              </a:rPr>
              <a:t>key[</a:t>
            </a:r>
            <a:r>
              <a:rPr lang="en-US" altLang="zh-TW" sz="2800" i="1">
                <a:solidFill>
                  <a:srgbClr val="FF0000"/>
                </a:solidFill>
                <a:ea typeface="新細明體" pitchFamily="18" charset="-120"/>
              </a:rPr>
              <a:t>u</a:t>
            </a:r>
            <a:r>
              <a:rPr lang="en-US" altLang="zh-TW" sz="2800">
                <a:solidFill>
                  <a:srgbClr val="FF0000"/>
                </a:solidFill>
                <a:ea typeface="新細明體" pitchFamily="18" charset="-120"/>
              </a:rPr>
              <a:t>]</a:t>
            </a:r>
            <a:r>
              <a:rPr lang="en-US" altLang="zh-TW" sz="2800">
                <a:solidFill>
                  <a:srgbClr val="2B21FD"/>
                </a:solidFill>
                <a:ea typeface="新細明體" pitchFamily="18" charset="-120"/>
              </a:rPr>
              <a:t> = </a:t>
            </a:r>
            <a:r>
              <a:rPr lang="en-US" altLang="zh-TW" sz="2800">
                <a:solidFill>
                  <a:srgbClr val="FF0000"/>
                </a:solidFill>
                <a:ea typeface="新細明體" pitchFamily="18" charset="-120"/>
                <a:sym typeface="Symbol" pitchFamily="18" charset="2"/>
              </a:rPr>
              <a:t> </a:t>
            </a:r>
            <a:r>
              <a:rPr lang="en-US" altLang="zh-TW" sz="2800">
                <a:solidFill>
                  <a:srgbClr val="2B21FD"/>
                </a:solidFill>
                <a:ea typeface="新細明體" pitchFamily="18" charset="-120"/>
                <a:sym typeface="Symbol" pitchFamily="18" charset="2"/>
              </a:rPr>
              <a:t> </a:t>
            </a:r>
            <a:r>
              <a:rPr lang="en-US" altLang="zh-TW" sz="2800" i="1">
                <a:solidFill>
                  <a:srgbClr val="FF0000"/>
                </a:solidFill>
                <a:ea typeface="新細明體" pitchFamily="18" charset="-120"/>
              </a:rPr>
              <a:t>u</a:t>
            </a:r>
            <a:r>
              <a:rPr lang="en-US" altLang="zh-TW" sz="2800">
                <a:solidFill>
                  <a:srgbClr val="2B21FD"/>
                </a:solidFill>
                <a:ea typeface="新細明體" pitchFamily="18" charset="-120"/>
                <a:sym typeface="Symbol" pitchFamily="18" charset="2"/>
              </a:rPr>
              <a:t></a:t>
            </a:r>
            <a:r>
              <a:rPr lang="en-US" altLang="zh-TW" sz="2800" i="1">
                <a:solidFill>
                  <a:srgbClr val="FF0000"/>
                </a:solidFill>
                <a:ea typeface="新細明體" pitchFamily="18" charset="-120"/>
              </a:rPr>
              <a:t>V</a:t>
            </a:r>
            <a:r>
              <a:rPr lang="en-US" altLang="zh-TW" sz="2800">
                <a:solidFill>
                  <a:srgbClr val="2B21FD"/>
                </a:solidFill>
                <a:latin typeface="Arial" charset="0"/>
                <a:ea typeface="新細明體" pitchFamily="18" charset="-120"/>
                <a:sym typeface="Symbol" pitchFamily="18" charset="2"/>
              </a:rPr>
              <a:t>;</a:t>
            </a:r>
          </a:p>
          <a:p>
            <a:pPr algn="l"/>
            <a:r>
              <a:rPr lang="en-US" altLang="zh-TW" sz="2800">
                <a:solidFill>
                  <a:srgbClr val="FF0000"/>
                </a:solidFill>
                <a:ea typeface="新細明體" pitchFamily="18" charset="-120"/>
              </a:rPr>
              <a:t>key[</a:t>
            </a:r>
            <a:r>
              <a:rPr lang="en-US" altLang="zh-TW" sz="2800" i="1">
                <a:solidFill>
                  <a:srgbClr val="FF0000"/>
                </a:solidFill>
                <a:ea typeface="新細明體" pitchFamily="18" charset="-120"/>
              </a:rPr>
              <a:t>v</a:t>
            </a:r>
            <a:r>
              <a:rPr lang="en-US" altLang="zh-TW" sz="2800" baseline="-25000">
                <a:solidFill>
                  <a:srgbClr val="FF0000"/>
                </a:solidFill>
                <a:ea typeface="新細明體" pitchFamily="18" charset="-120"/>
              </a:rPr>
              <a:t>0</a:t>
            </a:r>
            <a:r>
              <a:rPr lang="en-US" altLang="zh-TW" sz="2800">
                <a:solidFill>
                  <a:srgbClr val="FF0000"/>
                </a:solidFill>
                <a:ea typeface="新細明體" pitchFamily="18" charset="-120"/>
              </a:rPr>
              <a:t>]</a:t>
            </a:r>
            <a:r>
              <a:rPr lang="en-US" altLang="zh-TW" sz="2800">
                <a:ea typeface="新細明體" pitchFamily="18" charset="-120"/>
                <a:sym typeface="Symbol" pitchFamily="18" charset="2"/>
              </a:rPr>
              <a:t> </a:t>
            </a:r>
            <a:r>
              <a:rPr lang="en-US" altLang="zh-TW" sz="2800">
                <a:solidFill>
                  <a:srgbClr val="2B21FD"/>
                </a:solidFill>
                <a:ea typeface="新細明體" pitchFamily="18" charset="-120"/>
              </a:rPr>
              <a:t>=</a:t>
            </a:r>
            <a:r>
              <a:rPr lang="en-US" altLang="zh-TW" sz="2800">
                <a:ea typeface="新細明體" pitchFamily="18" charset="-120"/>
                <a:sym typeface="Symbol" pitchFamily="18" charset="2"/>
              </a:rPr>
              <a:t> </a:t>
            </a:r>
            <a:r>
              <a:rPr lang="en-US" altLang="zh-TW" sz="2800">
                <a:solidFill>
                  <a:srgbClr val="FF0000"/>
                </a:solidFill>
                <a:ea typeface="新細明體" pitchFamily="18" charset="-120"/>
                <a:sym typeface="Symbol" pitchFamily="18" charset="2"/>
              </a:rPr>
              <a:t>0</a:t>
            </a:r>
            <a:r>
              <a:rPr lang="en-US" altLang="zh-TW" sz="2800">
                <a:solidFill>
                  <a:srgbClr val="2B21FD"/>
                </a:solidFill>
                <a:ea typeface="新細明體" pitchFamily="18" charset="-120"/>
              </a:rPr>
              <a:t>;</a:t>
            </a:r>
            <a:r>
              <a:rPr lang="en-US" altLang="zh-TW" sz="2800">
                <a:ea typeface="新細明體" pitchFamily="18" charset="-120"/>
                <a:sym typeface="Symbol" pitchFamily="18" charset="2"/>
              </a:rPr>
              <a:t>  </a:t>
            </a:r>
            <a:r>
              <a:rPr lang="en-US" altLang="zh-TW" sz="2800">
                <a:solidFill>
                  <a:srgbClr val="FF0000"/>
                </a:solidFill>
                <a:ea typeface="新細明體" pitchFamily="18" charset="-120"/>
                <a:sym typeface="Symbol" pitchFamily="18" charset="2"/>
              </a:rPr>
              <a:t></a:t>
            </a:r>
            <a:r>
              <a:rPr lang="en-US" altLang="zh-TW" sz="2800">
                <a:solidFill>
                  <a:srgbClr val="FF0000"/>
                </a:solidFill>
                <a:ea typeface="新細明體" pitchFamily="18" charset="-120"/>
              </a:rPr>
              <a:t>[</a:t>
            </a:r>
            <a:r>
              <a:rPr lang="en-US" altLang="zh-TW" sz="2800" i="1">
                <a:solidFill>
                  <a:srgbClr val="FF0000"/>
                </a:solidFill>
                <a:ea typeface="新細明體" pitchFamily="18" charset="-120"/>
              </a:rPr>
              <a:t>v</a:t>
            </a:r>
            <a:r>
              <a:rPr lang="en-US" altLang="zh-TW" sz="2800" baseline="-25000">
                <a:solidFill>
                  <a:srgbClr val="FF0000"/>
                </a:solidFill>
                <a:ea typeface="新細明體" pitchFamily="18" charset="-120"/>
              </a:rPr>
              <a:t>0</a:t>
            </a:r>
            <a:r>
              <a:rPr lang="en-US" altLang="zh-TW" sz="2800">
                <a:solidFill>
                  <a:srgbClr val="FF0000"/>
                </a:solidFill>
                <a:ea typeface="新細明體" pitchFamily="18" charset="-120"/>
              </a:rPr>
              <a:t>]</a:t>
            </a:r>
            <a:r>
              <a:rPr lang="en-US" altLang="zh-TW" sz="2800">
                <a:ea typeface="新細明體" pitchFamily="18" charset="-120"/>
                <a:sym typeface="Symbol" pitchFamily="18" charset="2"/>
              </a:rPr>
              <a:t> </a:t>
            </a:r>
            <a:r>
              <a:rPr lang="en-US" altLang="zh-TW" sz="2800">
                <a:solidFill>
                  <a:srgbClr val="2B21FD"/>
                </a:solidFill>
                <a:ea typeface="新細明體" pitchFamily="18" charset="-120"/>
              </a:rPr>
              <a:t>=</a:t>
            </a:r>
            <a:r>
              <a:rPr lang="en-US" altLang="zh-TW" sz="2800">
                <a:ea typeface="新細明體" pitchFamily="18" charset="-120"/>
                <a:sym typeface="Symbol" pitchFamily="18" charset="2"/>
              </a:rPr>
              <a:t> </a:t>
            </a:r>
            <a:r>
              <a:rPr lang="en-US" altLang="zh-TW" sz="2800">
                <a:solidFill>
                  <a:srgbClr val="FF0000"/>
                </a:solidFill>
                <a:ea typeface="新細明體" pitchFamily="18" charset="-120"/>
                <a:sym typeface="Symbol" pitchFamily="18" charset="2"/>
              </a:rPr>
              <a:t>Nil</a:t>
            </a:r>
            <a:r>
              <a:rPr lang="en-US" altLang="zh-TW" sz="2800">
                <a:solidFill>
                  <a:srgbClr val="2B21FD"/>
                </a:solidFill>
                <a:ea typeface="新細明體" pitchFamily="18" charset="-120"/>
              </a:rPr>
              <a:t>;</a:t>
            </a:r>
            <a:r>
              <a:rPr lang="en-US" altLang="zh-TW" sz="2800">
                <a:ea typeface="新細明體" pitchFamily="18" charset="-120"/>
                <a:sym typeface="Symbol" pitchFamily="18" charset="2"/>
              </a:rPr>
              <a:t> // Any vertex will do</a:t>
            </a:r>
            <a:r>
              <a:rPr lang="en-US" altLang="zh-TW" sz="2800">
                <a:solidFill>
                  <a:srgbClr val="2B21FD"/>
                </a:solidFill>
                <a:latin typeface="Arial" charset="0"/>
                <a:ea typeface="新細明體" pitchFamily="18" charset="-120"/>
              </a:rPr>
              <a:t> </a:t>
            </a:r>
          </a:p>
          <a:p>
            <a:pPr algn="l"/>
            <a:r>
              <a:rPr lang="en-US" altLang="zh-TW" sz="2800">
                <a:solidFill>
                  <a:srgbClr val="2B21FD"/>
                </a:solidFill>
                <a:latin typeface="Arial" charset="0"/>
                <a:ea typeface="新細明體" pitchFamily="18" charset="-120"/>
              </a:rPr>
              <a:t>While (</a:t>
            </a:r>
            <a:r>
              <a:rPr lang="en-US" altLang="zh-TW" sz="2800" i="1">
                <a:solidFill>
                  <a:srgbClr val="FF0000"/>
                </a:solidFill>
                <a:ea typeface="新細明體" pitchFamily="18" charset="-120"/>
              </a:rPr>
              <a:t>Q </a:t>
            </a:r>
            <a:r>
              <a:rPr lang="en-US" altLang="zh-TW" sz="2800">
                <a:solidFill>
                  <a:srgbClr val="2B21FD"/>
                </a:solidFill>
                <a:ea typeface="新細明體" pitchFamily="18" charset="-120"/>
                <a:sym typeface="Symbol" pitchFamily="18" charset="2"/>
              </a:rPr>
              <a:t> </a:t>
            </a:r>
            <a:r>
              <a:rPr lang="en-US" altLang="zh-TW" sz="2800">
                <a:solidFill>
                  <a:srgbClr val="FF0000"/>
                </a:solidFill>
                <a:ea typeface="新細明體" pitchFamily="18" charset="-120"/>
                <a:sym typeface="Symbol" pitchFamily="18" charset="2"/>
              </a:rPr>
              <a:t></a:t>
            </a:r>
            <a:r>
              <a:rPr lang="en-US" altLang="zh-TW" sz="2800">
                <a:solidFill>
                  <a:srgbClr val="2B21FD"/>
                </a:solidFill>
                <a:latin typeface="Arial" charset="0"/>
                <a:ea typeface="新細明體" pitchFamily="18" charset="-120"/>
              </a:rPr>
              <a:t>) { </a:t>
            </a:r>
          </a:p>
          <a:p>
            <a:pPr algn="l"/>
            <a:r>
              <a:rPr lang="en-US" altLang="zh-TW" sz="2800">
                <a:solidFill>
                  <a:srgbClr val="2B21FD"/>
                </a:solidFill>
                <a:latin typeface="Arial" charset="0"/>
                <a:ea typeface="新細明體" pitchFamily="18" charset="-120"/>
              </a:rPr>
              <a:t>    </a:t>
            </a:r>
            <a:r>
              <a:rPr lang="en-US" altLang="zh-TW" sz="2800" i="1">
                <a:solidFill>
                  <a:srgbClr val="FF0000"/>
                </a:solidFill>
                <a:ea typeface="新細明體" pitchFamily="18" charset="-120"/>
              </a:rPr>
              <a:t>u</a:t>
            </a:r>
            <a:r>
              <a:rPr lang="en-US" altLang="zh-TW" sz="2800" i="1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 </a:t>
            </a:r>
            <a:r>
              <a:rPr lang="en-US" altLang="zh-TW" sz="2800">
                <a:solidFill>
                  <a:srgbClr val="2B21FD"/>
                </a:solidFill>
                <a:latin typeface="Arial" charset="0"/>
                <a:ea typeface="新細明體" pitchFamily="18" charset="-120"/>
              </a:rPr>
              <a:t>= Extract-Min(</a:t>
            </a:r>
            <a:r>
              <a:rPr lang="en-US" altLang="zh-TW" sz="2800" i="1">
                <a:solidFill>
                  <a:srgbClr val="FF0000"/>
                </a:solidFill>
                <a:ea typeface="新細明體" pitchFamily="18" charset="-120"/>
              </a:rPr>
              <a:t>Q</a:t>
            </a:r>
            <a:r>
              <a:rPr lang="en-US" altLang="zh-TW" sz="2800">
                <a:solidFill>
                  <a:srgbClr val="2B21FD"/>
                </a:solidFill>
                <a:latin typeface="Arial" charset="0"/>
                <a:ea typeface="新細明體" pitchFamily="18" charset="-120"/>
              </a:rPr>
              <a:t>);</a:t>
            </a:r>
          </a:p>
          <a:p>
            <a:pPr algn="l"/>
            <a:r>
              <a:rPr lang="en-US" altLang="zh-TW" sz="2800">
                <a:solidFill>
                  <a:srgbClr val="2B21FD"/>
                </a:solidFill>
                <a:latin typeface="Arial" charset="0"/>
                <a:ea typeface="新細明體" pitchFamily="18" charset="-120"/>
              </a:rPr>
              <a:t>    for( </a:t>
            </a:r>
            <a:r>
              <a:rPr lang="en-US" altLang="zh-TW" sz="2800">
                <a:solidFill>
                  <a:srgbClr val="2B21FD"/>
                </a:solidFill>
                <a:ea typeface="新細明體" pitchFamily="18" charset="-120"/>
              </a:rPr>
              <a:t>each </a:t>
            </a:r>
            <a:r>
              <a:rPr lang="en-US" altLang="zh-TW" sz="2800" i="1">
                <a:solidFill>
                  <a:srgbClr val="FF0000"/>
                </a:solidFill>
                <a:ea typeface="新細明體" pitchFamily="18" charset="-120"/>
              </a:rPr>
              <a:t>v </a:t>
            </a:r>
            <a:r>
              <a:rPr lang="en-US" altLang="zh-TW" sz="2800">
                <a:solidFill>
                  <a:srgbClr val="2B21FD"/>
                </a:solidFill>
                <a:ea typeface="新細明體" pitchFamily="18" charset="-120"/>
                <a:sym typeface="Symbol" pitchFamily="18" charset="2"/>
              </a:rPr>
              <a:t> </a:t>
            </a:r>
            <a:r>
              <a:rPr lang="en-US" altLang="zh-TW" sz="2800">
                <a:solidFill>
                  <a:srgbClr val="FF0000"/>
                </a:solidFill>
                <a:ea typeface="新細明體" pitchFamily="18" charset="-120"/>
              </a:rPr>
              <a:t>Adj(</a:t>
            </a:r>
            <a:r>
              <a:rPr lang="en-US" altLang="zh-TW" sz="2800" i="1">
                <a:solidFill>
                  <a:srgbClr val="FF0000"/>
                </a:solidFill>
                <a:ea typeface="新細明體" pitchFamily="18" charset="-120"/>
              </a:rPr>
              <a:t>u</a:t>
            </a:r>
            <a:r>
              <a:rPr lang="en-US" altLang="zh-TW" sz="2800">
                <a:solidFill>
                  <a:srgbClr val="FF0000"/>
                </a:solidFill>
                <a:ea typeface="新細明體" pitchFamily="18" charset="-120"/>
              </a:rPr>
              <a:t>)</a:t>
            </a:r>
            <a:r>
              <a:rPr lang="en-US" altLang="zh-TW" sz="2800">
                <a:latin typeface="Arial" charset="0"/>
                <a:ea typeface="新細明體" pitchFamily="18" charset="-120"/>
                <a:sym typeface="Symbol" pitchFamily="18" charset="2"/>
              </a:rPr>
              <a:t> </a:t>
            </a:r>
            <a:r>
              <a:rPr lang="en-US" altLang="zh-TW" sz="2800">
                <a:solidFill>
                  <a:srgbClr val="2B21FD"/>
                </a:solidFill>
                <a:latin typeface="Arial" charset="0"/>
                <a:ea typeface="新細明體" pitchFamily="18" charset="-120"/>
              </a:rPr>
              <a:t>) </a:t>
            </a:r>
          </a:p>
          <a:p>
            <a:pPr algn="l"/>
            <a:r>
              <a:rPr lang="en-US" altLang="zh-TW" sz="2800">
                <a:solidFill>
                  <a:srgbClr val="2B21FD"/>
                </a:solidFill>
                <a:latin typeface="Arial" charset="0"/>
                <a:ea typeface="新細明體" pitchFamily="18" charset="-120"/>
              </a:rPr>
              <a:t>        if (</a:t>
            </a:r>
            <a:r>
              <a:rPr lang="en-US" altLang="zh-TW" sz="2800" i="1">
                <a:solidFill>
                  <a:srgbClr val="FF0000"/>
                </a:solidFill>
                <a:ea typeface="新細明體" pitchFamily="18" charset="-120"/>
              </a:rPr>
              <a:t>v </a:t>
            </a:r>
            <a:r>
              <a:rPr lang="en-US" altLang="zh-TW" sz="2800">
                <a:solidFill>
                  <a:srgbClr val="2B21FD"/>
                </a:solidFill>
                <a:ea typeface="新細明體" pitchFamily="18" charset="-120"/>
                <a:sym typeface="Symbol" pitchFamily="18" charset="2"/>
              </a:rPr>
              <a:t> </a:t>
            </a:r>
            <a:r>
              <a:rPr lang="en-US" altLang="zh-TW" sz="2800" i="1">
                <a:solidFill>
                  <a:srgbClr val="FF0000"/>
                </a:solidFill>
                <a:ea typeface="新細明體" pitchFamily="18" charset="-120"/>
              </a:rPr>
              <a:t>Q</a:t>
            </a:r>
            <a:r>
              <a:rPr lang="en-US" altLang="zh-TW" sz="2800">
                <a:solidFill>
                  <a:srgbClr val="2B21FD"/>
                </a:solidFill>
                <a:ea typeface="新細明體" pitchFamily="18" charset="-120"/>
                <a:sym typeface="Symbol" pitchFamily="18" charset="2"/>
              </a:rPr>
              <a:t> </a:t>
            </a:r>
            <a:r>
              <a:rPr lang="en-US" altLang="zh-TW" sz="2800">
                <a:solidFill>
                  <a:srgbClr val="2B21FD"/>
                </a:solidFill>
                <a:latin typeface="Arial" charset="0"/>
                <a:ea typeface="新細明體" pitchFamily="18" charset="-120"/>
              </a:rPr>
              <a:t>&amp;&amp;</a:t>
            </a:r>
            <a:r>
              <a:rPr lang="en-US" altLang="zh-TW" sz="2800">
                <a:solidFill>
                  <a:srgbClr val="2B21FD"/>
                </a:solidFill>
                <a:ea typeface="新細明體" pitchFamily="18" charset="-120"/>
              </a:rPr>
              <a:t> </a:t>
            </a:r>
            <a:r>
              <a:rPr lang="en-US" altLang="zh-TW" sz="2800" i="1">
                <a:solidFill>
                  <a:srgbClr val="FF0000"/>
                </a:solidFill>
                <a:ea typeface="新細明體" pitchFamily="18" charset="-120"/>
              </a:rPr>
              <a:t>w</a:t>
            </a:r>
            <a:r>
              <a:rPr lang="en-US" altLang="zh-TW" sz="2800">
                <a:solidFill>
                  <a:srgbClr val="FF0000"/>
                </a:solidFill>
                <a:ea typeface="新細明體" pitchFamily="18" charset="-120"/>
              </a:rPr>
              <a:t>(</a:t>
            </a:r>
            <a:r>
              <a:rPr lang="en-US" altLang="zh-TW" sz="2800" i="1">
                <a:solidFill>
                  <a:srgbClr val="FF0000"/>
                </a:solidFill>
                <a:ea typeface="新細明體" pitchFamily="18" charset="-120"/>
              </a:rPr>
              <a:t>u</a:t>
            </a:r>
            <a:r>
              <a:rPr lang="en-US" altLang="zh-TW" sz="2800">
                <a:solidFill>
                  <a:srgbClr val="FF0000"/>
                </a:solidFill>
                <a:ea typeface="新細明體" pitchFamily="18" charset="-120"/>
              </a:rPr>
              <a:t>, </a:t>
            </a:r>
            <a:r>
              <a:rPr lang="en-US" altLang="zh-TW" sz="2800" i="1">
                <a:solidFill>
                  <a:srgbClr val="FF0000"/>
                </a:solidFill>
                <a:ea typeface="新細明體" pitchFamily="18" charset="-120"/>
              </a:rPr>
              <a:t>v</a:t>
            </a:r>
            <a:r>
              <a:rPr lang="en-US" altLang="zh-TW" sz="2800">
                <a:solidFill>
                  <a:srgbClr val="FF0000"/>
                </a:solidFill>
                <a:ea typeface="新細明體" pitchFamily="18" charset="-120"/>
              </a:rPr>
              <a:t>)</a:t>
            </a:r>
            <a:r>
              <a:rPr lang="en-US" altLang="zh-TW" sz="2800">
                <a:solidFill>
                  <a:srgbClr val="2B21FD"/>
                </a:solidFill>
                <a:ea typeface="新細明體" pitchFamily="18" charset="-120"/>
              </a:rPr>
              <a:t> &lt; </a:t>
            </a:r>
            <a:r>
              <a:rPr lang="en-US" altLang="zh-TW" sz="2800">
                <a:solidFill>
                  <a:srgbClr val="FF0000"/>
                </a:solidFill>
                <a:ea typeface="新細明體" pitchFamily="18" charset="-120"/>
              </a:rPr>
              <a:t>key[</a:t>
            </a:r>
            <a:r>
              <a:rPr lang="en-US" altLang="zh-TW" sz="2800" i="1">
                <a:solidFill>
                  <a:srgbClr val="FF0000"/>
                </a:solidFill>
                <a:ea typeface="新細明體" pitchFamily="18" charset="-120"/>
              </a:rPr>
              <a:t>v</a:t>
            </a:r>
            <a:r>
              <a:rPr lang="en-US" altLang="zh-TW" sz="2800">
                <a:solidFill>
                  <a:srgbClr val="FF0000"/>
                </a:solidFill>
                <a:ea typeface="新細明體" pitchFamily="18" charset="-120"/>
              </a:rPr>
              <a:t>]</a:t>
            </a:r>
            <a:r>
              <a:rPr lang="en-US" altLang="zh-TW" sz="2800">
                <a:solidFill>
                  <a:srgbClr val="2B21FD"/>
                </a:solidFill>
                <a:latin typeface="Arial" charset="0"/>
                <a:ea typeface="新細明體" pitchFamily="18" charset="-120"/>
              </a:rPr>
              <a:t> ) {</a:t>
            </a:r>
          </a:p>
          <a:p>
            <a:pPr algn="l"/>
            <a:r>
              <a:rPr lang="en-US" altLang="zh-TW" sz="2800">
                <a:solidFill>
                  <a:srgbClr val="2B21FD"/>
                </a:solidFill>
                <a:latin typeface="Arial" charset="0"/>
                <a:ea typeface="新細明體" pitchFamily="18" charset="-120"/>
              </a:rPr>
              <a:t>            </a:t>
            </a:r>
            <a:r>
              <a:rPr lang="en-US" altLang="zh-TW" sz="2800">
                <a:solidFill>
                  <a:srgbClr val="FF0000"/>
                </a:solidFill>
                <a:ea typeface="新細明體" pitchFamily="18" charset="-120"/>
                <a:sym typeface="Symbol" pitchFamily="18" charset="2"/>
              </a:rPr>
              <a:t></a:t>
            </a:r>
            <a:r>
              <a:rPr lang="en-US" altLang="zh-TW" sz="2800">
                <a:solidFill>
                  <a:srgbClr val="FF0000"/>
                </a:solidFill>
                <a:ea typeface="新細明體" pitchFamily="18" charset="-120"/>
              </a:rPr>
              <a:t>[</a:t>
            </a:r>
            <a:r>
              <a:rPr lang="en-US" altLang="zh-TW" sz="2800" i="1">
                <a:solidFill>
                  <a:srgbClr val="FF0000"/>
                </a:solidFill>
                <a:ea typeface="新細明體" pitchFamily="18" charset="-120"/>
              </a:rPr>
              <a:t>v</a:t>
            </a:r>
            <a:r>
              <a:rPr lang="en-US" altLang="zh-TW" sz="2800">
                <a:solidFill>
                  <a:srgbClr val="FF0000"/>
                </a:solidFill>
                <a:ea typeface="新細明體" pitchFamily="18" charset="-120"/>
              </a:rPr>
              <a:t>]</a:t>
            </a:r>
            <a:r>
              <a:rPr lang="en-US" altLang="zh-TW" sz="2800">
                <a:ea typeface="新細明體" pitchFamily="18" charset="-120"/>
                <a:sym typeface="Symbol" pitchFamily="18" charset="2"/>
              </a:rPr>
              <a:t> </a:t>
            </a:r>
            <a:r>
              <a:rPr lang="en-US" altLang="zh-TW" sz="2800">
                <a:solidFill>
                  <a:srgbClr val="2B21FD"/>
                </a:solidFill>
                <a:ea typeface="新細明體" pitchFamily="18" charset="-120"/>
              </a:rPr>
              <a:t>= </a:t>
            </a:r>
            <a:r>
              <a:rPr lang="en-US" altLang="zh-TW" sz="2800" i="1">
                <a:solidFill>
                  <a:srgbClr val="FF0000"/>
                </a:solidFill>
                <a:ea typeface="新細明體" pitchFamily="18" charset="-120"/>
              </a:rPr>
              <a:t>u</a:t>
            </a:r>
            <a:r>
              <a:rPr lang="en-US" altLang="zh-TW" sz="2800">
                <a:solidFill>
                  <a:srgbClr val="2B21FD"/>
                </a:solidFill>
                <a:latin typeface="Arial" charset="0"/>
                <a:ea typeface="新細明體" pitchFamily="18" charset="-120"/>
              </a:rPr>
              <a:t>;</a:t>
            </a:r>
          </a:p>
          <a:p>
            <a:pPr algn="l"/>
            <a:r>
              <a:rPr lang="en-US" altLang="zh-TW" sz="2800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            </a:t>
            </a:r>
            <a:r>
              <a:rPr lang="en-US" altLang="zh-TW" sz="2800">
                <a:solidFill>
                  <a:srgbClr val="FF0000"/>
                </a:solidFill>
                <a:ea typeface="新細明體" pitchFamily="18" charset="-120"/>
              </a:rPr>
              <a:t>key[</a:t>
            </a:r>
            <a:r>
              <a:rPr lang="en-US" altLang="zh-TW" sz="2800" i="1">
                <a:solidFill>
                  <a:srgbClr val="FF0000"/>
                </a:solidFill>
                <a:ea typeface="新細明體" pitchFamily="18" charset="-120"/>
              </a:rPr>
              <a:t>v</a:t>
            </a:r>
            <a:r>
              <a:rPr lang="en-US" altLang="zh-TW" sz="2800">
                <a:solidFill>
                  <a:srgbClr val="FF0000"/>
                </a:solidFill>
                <a:ea typeface="新細明體" pitchFamily="18" charset="-120"/>
              </a:rPr>
              <a:t>]</a:t>
            </a:r>
            <a:r>
              <a:rPr lang="en-US" altLang="zh-TW" sz="2800">
                <a:solidFill>
                  <a:srgbClr val="2B21FD"/>
                </a:solidFill>
                <a:ea typeface="新細明體" pitchFamily="18" charset="-120"/>
              </a:rPr>
              <a:t> = </a:t>
            </a:r>
            <a:r>
              <a:rPr lang="en-US" altLang="zh-TW" sz="2800" i="1">
                <a:solidFill>
                  <a:srgbClr val="FF0000"/>
                </a:solidFill>
                <a:ea typeface="新細明體" pitchFamily="18" charset="-120"/>
              </a:rPr>
              <a:t>w</a:t>
            </a:r>
            <a:r>
              <a:rPr lang="en-US" altLang="zh-TW" sz="2800">
                <a:solidFill>
                  <a:srgbClr val="FF0000"/>
                </a:solidFill>
                <a:ea typeface="新細明體" pitchFamily="18" charset="-120"/>
              </a:rPr>
              <a:t>(</a:t>
            </a:r>
            <a:r>
              <a:rPr lang="en-US" altLang="zh-TW" sz="2800" i="1">
                <a:solidFill>
                  <a:srgbClr val="FF0000"/>
                </a:solidFill>
                <a:ea typeface="新細明體" pitchFamily="18" charset="-120"/>
              </a:rPr>
              <a:t>u</a:t>
            </a:r>
            <a:r>
              <a:rPr lang="en-US" altLang="zh-TW" sz="2800">
                <a:solidFill>
                  <a:srgbClr val="FF0000"/>
                </a:solidFill>
                <a:ea typeface="新細明體" pitchFamily="18" charset="-120"/>
              </a:rPr>
              <a:t>, </a:t>
            </a:r>
            <a:r>
              <a:rPr lang="en-US" altLang="zh-TW" sz="2800" i="1">
                <a:solidFill>
                  <a:srgbClr val="FF0000"/>
                </a:solidFill>
                <a:ea typeface="新細明體" pitchFamily="18" charset="-120"/>
              </a:rPr>
              <a:t>v</a:t>
            </a:r>
            <a:r>
              <a:rPr lang="en-US" altLang="zh-TW" sz="2800">
                <a:solidFill>
                  <a:srgbClr val="FF0000"/>
                </a:solidFill>
                <a:ea typeface="新細明體" pitchFamily="18" charset="-120"/>
              </a:rPr>
              <a:t>)</a:t>
            </a:r>
            <a:r>
              <a:rPr lang="en-US" altLang="zh-TW" sz="2800">
                <a:solidFill>
                  <a:srgbClr val="2B21FD"/>
                </a:solidFill>
                <a:latin typeface="Arial" charset="0"/>
                <a:ea typeface="新細明體" pitchFamily="18" charset="-120"/>
              </a:rPr>
              <a:t>;</a:t>
            </a:r>
          </a:p>
          <a:p>
            <a:pPr algn="l"/>
            <a:r>
              <a:rPr lang="en-US" altLang="zh-TW" sz="2800">
                <a:solidFill>
                  <a:srgbClr val="2B21FD"/>
                </a:solidFill>
                <a:latin typeface="Arial" charset="0"/>
                <a:ea typeface="新細明體" pitchFamily="18" charset="-120"/>
              </a:rPr>
              <a:t>            Change-Priority(</a:t>
            </a:r>
            <a:r>
              <a:rPr lang="en-US" altLang="zh-TW" sz="2800" i="1">
                <a:solidFill>
                  <a:srgbClr val="FF0000"/>
                </a:solidFill>
                <a:ea typeface="新細明體" pitchFamily="18" charset="-120"/>
              </a:rPr>
              <a:t>Q</a:t>
            </a:r>
            <a:r>
              <a:rPr lang="en-US" altLang="zh-TW" sz="2800">
                <a:solidFill>
                  <a:srgbClr val="2B21FD"/>
                </a:solidFill>
                <a:latin typeface="Arial" charset="0"/>
                <a:ea typeface="新細明體" pitchFamily="18" charset="-120"/>
              </a:rPr>
              <a:t>, </a:t>
            </a:r>
            <a:r>
              <a:rPr lang="en-US" altLang="zh-TW" sz="2800" i="1">
                <a:solidFill>
                  <a:srgbClr val="FF0000"/>
                </a:solidFill>
                <a:ea typeface="新細明體" pitchFamily="18" charset="-120"/>
              </a:rPr>
              <a:t>v</a:t>
            </a:r>
            <a:r>
              <a:rPr lang="en-US" altLang="zh-TW" sz="2800">
                <a:solidFill>
                  <a:srgbClr val="2B21FD"/>
                </a:solidFill>
                <a:latin typeface="Arial" charset="0"/>
                <a:ea typeface="新細明體" pitchFamily="18" charset="-120"/>
              </a:rPr>
              <a:t>, </a:t>
            </a:r>
            <a:r>
              <a:rPr lang="en-US" altLang="zh-TW" sz="2800">
                <a:solidFill>
                  <a:srgbClr val="FF0000"/>
                </a:solidFill>
                <a:ea typeface="新細明體" pitchFamily="18" charset="-120"/>
              </a:rPr>
              <a:t>key[</a:t>
            </a:r>
            <a:r>
              <a:rPr lang="en-US" altLang="zh-TW" sz="2800" i="1">
                <a:solidFill>
                  <a:srgbClr val="FF0000"/>
                </a:solidFill>
                <a:ea typeface="新細明體" pitchFamily="18" charset="-120"/>
              </a:rPr>
              <a:t>v</a:t>
            </a:r>
            <a:r>
              <a:rPr lang="en-US" altLang="zh-TW" sz="2800">
                <a:solidFill>
                  <a:srgbClr val="FF0000"/>
                </a:solidFill>
                <a:ea typeface="新細明體" pitchFamily="18" charset="-120"/>
              </a:rPr>
              <a:t>]</a:t>
            </a:r>
            <a:r>
              <a:rPr lang="en-US" altLang="zh-TW" sz="2800">
                <a:solidFill>
                  <a:srgbClr val="2B21FD"/>
                </a:solidFill>
                <a:latin typeface="Arial" charset="0"/>
                <a:ea typeface="新細明體" pitchFamily="18" charset="-120"/>
              </a:rPr>
              <a:t>);</a:t>
            </a:r>
          </a:p>
          <a:p>
            <a:pPr algn="l"/>
            <a:r>
              <a:rPr lang="en-US" altLang="zh-TW" sz="2800">
                <a:solidFill>
                  <a:srgbClr val="2B21FD"/>
                </a:solidFill>
                <a:latin typeface="Arial" charset="0"/>
                <a:ea typeface="新細明體" pitchFamily="18" charset="-120"/>
              </a:rPr>
              <a:t>        }</a:t>
            </a:r>
          </a:p>
          <a:p>
            <a:pPr algn="l"/>
            <a:r>
              <a:rPr lang="en-US" altLang="zh-TW" sz="2800">
                <a:solidFill>
                  <a:srgbClr val="2B21FD"/>
                </a:solidFill>
                <a:latin typeface="Arial" charset="0"/>
                <a:ea typeface="新細明體" pitchFamily="18" charset="-12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Minimum Spanning Trees</a:t>
            </a:r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CC776-FB32-40B1-95B1-0939EED61183}" type="slidenum">
              <a:rPr lang="en-US" altLang="zh-TW"/>
              <a:pPr/>
              <a:t>21</a:t>
            </a:fld>
            <a:endParaRPr lang="en-US" altLang="zh-TW"/>
          </a:p>
        </p:txBody>
      </p:sp>
      <p:sp>
        <p:nvSpPr>
          <p:cNvPr id="10250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533400"/>
          </a:xfrm>
        </p:spPr>
        <p:txBody>
          <a:bodyPr/>
          <a:lstStyle/>
          <a:p>
            <a:pPr algn="ctr"/>
            <a:r>
              <a:rPr lang="en-US" altLang="zh-TW" sz="3600" b="1">
                <a:ea typeface="標楷體" pitchFamily="65" charset="-120"/>
              </a:rPr>
              <a:t>Minimum Spanning Tree </a:t>
            </a:r>
            <a:r>
              <a:rPr lang="en-US" altLang="zh-TW" sz="2800" b="1">
                <a:ea typeface="標楷體" pitchFamily="65" charset="-120"/>
              </a:rPr>
              <a:t>(</a:t>
            </a:r>
            <a:r>
              <a:rPr lang="zh-TW" altLang="en-US" sz="2800" b="1">
                <a:ea typeface="標楷體" pitchFamily="65" charset="-120"/>
              </a:rPr>
              <a:t>分析</a:t>
            </a:r>
            <a:r>
              <a:rPr lang="en-US" altLang="zh-TW" sz="2800" b="1">
                <a:ea typeface="標楷體" pitchFamily="65" charset="-120"/>
              </a:rPr>
              <a:t>)</a:t>
            </a:r>
          </a:p>
        </p:txBody>
      </p:sp>
      <p:sp>
        <p:nvSpPr>
          <p:cNvPr id="1025027" name="Text Box 3"/>
          <p:cNvSpPr txBox="1">
            <a:spLocks noChangeArrowheads="1"/>
          </p:cNvSpPr>
          <p:nvPr/>
        </p:nvSpPr>
        <p:spPr bwMode="auto">
          <a:xfrm>
            <a:off x="482600" y="914400"/>
            <a:ext cx="8318500" cy="5862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00050" indent="-400050" algn="l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971550" indent="-457200" algn="l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algn="l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algn="l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algn="l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>
              <a:spcBef>
                <a:spcPts val="600"/>
              </a:spcBef>
              <a:buFont typeface="Monotype Sorts" pitchFamily="2" charset="2"/>
              <a:buChar char="*"/>
            </a:pPr>
            <a:r>
              <a:rPr lang="en-US" altLang="zh-TW" sz="2800" b="1">
                <a:ea typeface="標楷體" pitchFamily="65" charset="-120"/>
              </a:rPr>
              <a:t>Let  </a:t>
            </a:r>
            <a:r>
              <a:rPr lang="en-US" altLang="zh-TW" sz="3200" b="1" i="1">
                <a:solidFill>
                  <a:srgbClr val="FF0000"/>
                </a:solidFill>
                <a:ea typeface="標楷體" pitchFamily="65" charset="-120"/>
              </a:rPr>
              <a:t>n</a:t>
            </a:r>
            <a:r>
              <a:rPr lang="en-US" altLang="zh-TW" sz="3200" b="1">
                <a:solidFill>
                  <a:srgbClr val="FF0000"/>
                </a:solidFill>
                <a:ea typeface="標楷體" pitchFamily="65" charset="-120"/>
              </a:rPr>
              <a:t> = |</a:t>
            </a:r>
            <a:r>
              <a:rPr lang="en-US" altLang="zh-TW" sz="3200" b="1" i="1">
                <a:solidFill>
                  <a:srgbClr val="FF0000"/>
                </a:solidFill>
                <a:ea typeface="標楷體" pitchFamily="65" charset="-120"/>
                <a:sym typeface="Symbol" pitchFamily="18" charset="2"/>
              </a:rPr>
              <a:t>V</a:t>
            </a:r>
            <a:r>
              <a:rPr lang="en-US" altLang="zh-TW" sz="3200" b="1">
                <a:solidFill>
                  <a:srgbClr val="FF0000"/>
                </a:solidFill>
                <a:ea typeface="標楷體" pitchFamily="65" charset="-120"/>
                <a:sym typeface="Symbol" pitchFamily="18" charset="2"/>
              </a:rPr>
              <a:t>(</a:t>
            </a:r>
            <a:r>
              <a:rPr lang="en-US" altLang="zh-TW" sz="1200" b="1">
                <a:solidFill>
                  <a:srgbClr val="FF0000"/>
                </a:solidFill>
                <a:ea typeface="標楷體" pitchFamily="65" charset="-120"/>
                <a:sym typeface="Symbol" pitchFamily="18" charset="2"/>
              </a:rPr>
              <a:t> </a:t>
            </a:r>
            <a:r>
              <a:rPr lang="en-US" altLang="zh-TW" sz="3200" b="1" i="1">
                <a:solidFill>
                  <a:srgbClr val="FF0000"/>
                </a:solidFill>
                <a:ea typeface="標楷體" pitchFamily="65" charset="-120"/>
              </a:rPr>
              <a:t>G</a:t>
            </a:r>
            <a:r>
              <a:rPr lang="en-US" altLang="zh-TW" sz="3200" b="1">
                <a:solidFill>
                  <a:srgbClr val="FF0000"/>
                </a:solidFill>
                <a:ea typeface="標楷體" pitchFamily="65" charset="-120"/>
                <a:sym typeface="Symbol" pitchFamily="18" charset="2"/>
              </a:rPr>
              <a:t>)|</a:t>
            </a:r>
            <a:r>
              <a:rPr lang="en-US" altLang="zh-TW" sz="2800" b="1">
                <a:ea typeface="標楷體" pitchFamily="65" charset="-120"/>
              </a:rPr>
              <a:t>, </a:t>
            </a:r>
            <a:r>
              <a:rPr lang="en-US" altLang="zh-TW" sz="3200" b="1" i="1">
                <a:solidFill>
                  <a:srgbClr val="FF0000"/>
                </a:solidFill>
                <a:ea typeface="標楷體" pitchFamily="65" charset="-120"/>
              </a:rPr>
              <a:t>m</a:t>
            </a:r>
            <a:r>
              <a:rPr lang="en-US" altLang="zh-TW" sz="3200" b="1">
                <a:solidFill>
                  <a:srgbClr val="FF0000"/>
                </a:solidFill>
                <a:ea typeface="標楷體" pitchFamily="65" charset="-120"/>
              </a:rPr>
              <a:t> =|</a:t>
            </a:r>
            <a:r>
              <a:rPr lang="en-US" altLang="zh-TW" sz="3200" b="1" i="1">
                <a:solidFill>
                  <a:srgbClr val="FF0000"/>
                </a:solidFill>
                <a:ea typeface="標楷體" pitchFamily="65" charset="-120"/>
                <a:sym typeface="Symbol" pitchFamily="18" charset="2"/>
              </a:rPr>
              <a:t>E</a:t>
            </a:r>
            <a:r>
              <a:rPr lang="en-US" altLang="zh-TW" sz="3200" b="1">
                <a:solidFill>
                  <a:srgbClr val="FF0000"/>
                </a:solidFill>
                <a:ea typeface="標楷體" pitchFamily="65" charset="-120"/>
                <a:sym typeface="Symbol" pitchFamily="18" charset="2"/>
              </a:rPr>
              <a:t>(</a:t>
            </a:r>
            <a:r>
              <a:rPr lang="en-US" altLang="zh-TW" sz="1200" b="1">
                <a:solidFill>
                  <a:srgbClr val="FF0000"/>
                </a:solidFill>
                <a:ea typeface="標楷體" pitchFamily="65" charset="-120"/>
                <a:sym typeface="Symbol" pitchFamily="18" charset="2"/>
              </a:rPr>
              <a:t> </a:t>
            </a:r>
            <a:r>
              <a:rPr lang="en-US" altLang="zh-TW" sz="3200" b="1" i="1">
                <a:solidFill>
                  <a:srgbClr val="FF0000"/>
                </a:solidFill>
                <a:ea typeface="標楷體" pitchFamily="65" charset="-120"/>
              </a:rPr>
              <a:t>G</a:t>
            </a:r>
            <a:r>
              <a:rPr lang="en-US" altLang="zh-TW" sz="3200" b="1">
                <a:solidFill>
                  <a:srgbClr val="FF0000"/>
                </a:solidFill>
                <a:ea typeface="標楷體" pitchFamily="65" charset="-120"/>
                <a:sym typeface="Symbol" pitchFamily="18" charset="2"/>
              </a:rPr>
              <a:t>)|</a:t>
            </a:r>
            <a:r>
              <a:rPr lang="en-US" altLang="zh-TW" sz="2800" b="1">
                <a:ea typeface="標楷體" pitchFamily="65" charset="-120"/>
              </a:rPr>
              <a:t>. </a:t>
            </a:r>
          </a:p>
          <a:p>
            <a:pPr>
              <a:spcBef>
                <a:spcPts val="600"/>
              </a:spcBef>
              <a:buFont typeface="Monotype Sorts" pitchFamily="2" charset="2"/>
              <a:buChar char="*"/>
            </a:pPr>
            <a:r>
              <a:rPr lang="en-US" altLang="zh-TW" sz="2800" b="1">
                <a:ea typeface="標楷體" pitchFamily="65" charset="-120"/>
              </a:rPr>
              <a:t>Execution time of Kruskal’s algorithm: (use </a:t>
            </a:r>
            <a:r>
              <a:rPr lang="en-US" altLang="zh-TW" sz="2800" b="1"/>
              <a:t>union-find operations, or disjoint-set unions)</a:t>
            </a:r>
            <a:endParaRPr lang="en-US" altLang="zh-TW" sz="2800" b="1">
              <a:ea typeface="標楷體" pitchFamily="65" charset="-120"/>
            </a:endParaRPr>
          </a:p>
          <a:p>
            <a:pPr>
              <a:spcBef>
                <a:spcPts val="600"/>
              </a:spcBef>
              <a:buFont typeface="Monotype Sorts" pitchFamily="2" charset="2"/>
              <a:buNone/>
            </a:pPr>
            <a:r>
              <a:rPr lang="en-US" altLang="zh-TW" sz="2800" b="1">
                <a:ea typeface="標楷體" pitchFamily="65" charset="-120"/>
              </a:rPr>
              <a:t>	</a:t>
            </a:r>
            <a:r>
              <a:rPr lang="en-US" altLang="zh-TW" sz="2800" b="1" i="1">
                <a:solidFill>
                  <a:srgbClr val="FF3300"/>
                </a:solidFill>
                <a:ea typeface="標楷體" pitchFamily="65" charset="-120"/>
                <a:sym typeface="Symbol" pitchFamily="18" charset="2"/>
              </a:rPr>
              <a:t>O</a:t>
            </a:r>
            <a:r>
              <a:rPr lang="en-US" altLang="zh-TW" sz="2800" b="1">
                <a:solidFill>
                  <a:srgbClr val="FF3300"/>
                </a:solidFill>
                <a:ea typeface="標楷體" pitchFamily="65" charset="-120"/>
                <a:sym typeface="Symbol" pitchFamily="18" charset="2"/>
              </a:rPr>
              <a:t>(</a:t>
            </a:r>
            <a:r>
              <a:rPr lang="en-US" altLang="zh-TW" sz="2800" b="1" i="1">
                <a:solidFill>
                  <a:srgbClr val="FF3300"/>
                </a:solidFill>
                <a:ea typeface="標楷體" pitchFamily="65" charset="-120"/>
              </a:rPr>
              <a:t>m </a:t>
            </a:r>
            <a:r>
              <a:rPr lang="en-US" altLang="zh-TW" sz="2800" b="1">
                <a:solidFill>
                  <a:srgbClr val="FF3300"/>
                </a:solidFill>
                <a:ea typeface="標楷體" pitchFamily="65" charset="-120"/>
              </a:rPr>
              <a:t>log</a:t>
            </a:r>
            <a:r>
              <a:rPr lang="en-US" altLang="zh-TW" sz="2800" b="1" baseline="-25000">
                <a:solidFill>
                  <a:srgbClr val="FF3300"/>
                </a:solidFill>
                <a:ea typeface="標楷體" pitchFamily="65" charset="-120"/>
              </a:rPr>
              <a:t> </a:t>
            </a:r>
            <a:r>
              <a:rPr lang="en-US" altLang="zh-TW" sz="2800" b="1" i="1">
                <a:solidFill>
                  <a:srgbClr val="FF3300"/>
                </a:solidFill>
                <a:ea typeface="標楷體" pitchFamily="65" charset="-120"/>
              </a:rPr>
              <a:t>m </a:t>
            </a:r>
            <a:r>
              <a:rPr lang="en-US" altLang="zh-TW" sz="2800" b="1">
                <a:solidFill>
                  <a:srgbClr val="FF3300"/>
                </a:solidFill>
                <a:ea typeface="標楷體" pitchFamily="65" charset="-120"/>
                <a:sym typeface="Symbol" pitchFamily="18" charset="2"/>
              </a:rPr>
              <a:t>)</a:t>
            </a:r>
            <a:r>
              <a:rPr lang="en-US" altLang="zh-TW" sz="2800" b="1">
                <a:ea typeface="標楷體" pitchFamily="65" charset="-120"/>
                <a:sym typeface="Symbol" pitchFamily="18" charset="2"/>
              </a:rPr>
              <a:t> = </a:t>
            </a:r>
            <a:r>
              <a:rPr lang="en-US" altLang="zh-TW" sz="2800" b="1" i="1">
                <a:solidFill>
                  <a:srgbClr val="FF3300"/>
                </a:solidFill>
                <a:ea typeface="標楷體" pitchFamily="65" charset="-120"/>
                <a:sym typeface="Symbol" pitchFamily="18" charset="2"/>
              </a:rPr>
              <a:t>O</a:t>
            </a:r>
            <a:r>
              <a:rPr lang="en-US" altLang="zh-TW" sz="2800" b="1">
                <a:solidFill>
                  <a:srgbClr val="FF3300"/>
                </a:solidFill>
                <a:ea typeface="標楷體" pitchFamily="65" charset="-120"/>
                <a:sym typeface="Symbol" pitchFamily="18" charset="2"/>
              </a:rPr>
              <a:t>(</a:t>
            </a:r>
            <a:r>
              <a:rPr lang="en-US" altLang="zh-TW" sz="2800" b="1" i="1">
                <a:solidFill>
                  <a:srgbClr val="FF3300"/>
                </a:solidFill>
                <a:ea typeface="標楷體" pitchFamily="65" charset="-120"/>
              </a:rPr>
              <a:t>m </a:t>
            </a:r>
            <a:r>
              <a:rPr lang="en-US" altLang="zh-TW" sz="2800" b="1">
                <a:solidFill>
                  <a:srgbClr val="FF3300"/>
                </a:solidFill>
                <a:ea typeface="標楷體" pitchFamily="65" charset="-120"/>
              </a:rPr>
              <a:t>log</a:t>
            </a:r>
            <a:r>
              <a:rPr lang="en-US" altLang="zh-TW" sz="2800" b="1" baseline="-25000">
                <a:solidFill>
                  <a:srgbClr val="FF3300"/>
                </a:solidFill>
                <a:ea typeface="標楷體" pitchFamily="65" charset="-120"/>
              </a:rPr>
              <a:t> </a:t>
            </a:r>
            <a:r>
              <a:rPr lang="en-US" altLang="zh-TW" sz="2800" b="1" i="1">
                <a:solidFill>
                  <a:srgbClr val="FF3300"/>
                </a:solidFill>
                <a:ea typeface="標楷體" pitchFamily="65" charset="-120"/>
              </a:rPr>
              <a:t>n </a:t>
            </a:r>
            <a:r>
              <a:rPr lang="en-US" altLang="zh-TW" sz="2800" b="1">
                <a:solidFill>
                  <a:srgbClr val="FF3300"/>
                </a:solidFill>
                <a:ea typeface="標楷體" pitchFamily="65" charset="-120"/>
                <a:sym typeface="Symbol" pitchFamily="18" charset="2"/>
              </a:rPr>
              <a:t>)</a:t>
            </a:r>
            <a:r>
              <a:rPr lang="en-US" altLang="zh-TW" sz="2800" b="1">
                <a:ea typeface="標楷體" pitchFamily="65" charset="-120"/>
                <a:sym typeface="Symbol" pitchFamily="18" charset="2"/>
              </a:rPr>
              <a:t> </a:t>
            </a:r>
          </a:p>
          <a:p>
            <a:pPr>
              <a:spcBef>
                <a:spcPts val="600"/>
              </a:spcBef>
              <a:buFont typeface="Monotype Sorts" pitchFamily="2" charset="2"/>
              <a:buChar char="*"/>
            </a:pPr>
            <a:r>
              <a:rPr lang="en-US" altLang="zh-TW" sz="2800" b="1">
                <a:ea typeface="標楷體" pitchFamily="65" charset="-120"/>
              </a:rPr>
              <a:t>Running time of Prim’s algorithm:</a:t>
            </a:r>
            <a:r>
              <a:rPr lang="en-US" altLang="zh-TW" sz="2800" b="1"/>
              <a:t> </a:t>
            </a:r>
          </a:p>
          <a:p>
            <a:pPr lvl="1">
              <a:spcBef>
                <a:spcPts val="600"/>
              </a:spcBef>
              <a:buFont typeface="Monotype Sorts" pitchFamily="2" charset="2"/>
              <a:buChar char="]"/>
            </a:pPr>
            <a:r>
              <a:rPr lang="en-US" altLang="zh-TW" sz="2800" b="1"/>
              <a:t>adjacency lists + (binary or ordinary) heap:</a:t>
            </a:r>
          </a:p>
          <a:p>
            <a:pPr lvl="1">
              <a:spcBef>
                <a:spcPts val="600"/>
              </a:spcBef>
              <a:buFont typeface="Monotype Sorts" pitchFamily="2" charset="2"/>
              <a:buNone/>
            </a:pPr>
            <a:r>
              <a:rPr lang="en-US" altLang="zh-TW" sz="2800" b="1"/>
              <a:t>	</a:t>
            </a:r>
            <a:r>
              <a:rPr lang="en-US" altLang="zh-TW" sz="2800" b="1" i="1">
                <a:solidFill>
                  <a:srgbClr val="FF3300"/>
                </a:solidFill>
                <a:ea typeface="標楷體" pitchFamily="65" charset="-120"/>
                <a:sym typeface="Symbol" pitchFamily="18" charset="2"/>
              </a:rPr>
              <a:t>O</a:t>
            </a:r>
            <a:r>
              <a:rPr lang="en-US" altLang="zh-TW" sz="2800" b="1">
                <a:solidFill>
                  <a:srgbClr val="FF3300"/>
                </a:solidFill>
                <a:ea typeface="標楷體" pitchFamily="65" charset="-120"/>
                <a:sym typeface="Symbol" pitchFamily="18" charset="2"/>
              </a:rPr>
              <a:t>((</a:t>
            </a:r>
            <a:r>
              <a:rPr lang="en-US" altLang="zh-TW" sz="2800" b="1" i="1">
                <a:solidFill>
                  <a:srgbClr val="FF3300"/>
                </a:solidFill>
                <a:ea typeface="標楷體" pitchFamily="65" charset="-120"/>
              </a:rPr>
              <a:t>m+n</a:t>
            </a:r>
            <a:r>
              <a:rPr lang="en-US" altLang="zh-TW" sz="2800" b="1">
                <a:solidFill>
                  <a:srgbClr val="FF3300"/>
                </a:solidFill>
                <a:ea typeface="標楷體" pitchFamily="65" charset="-120"/>
              </a:rPr>
              <a:t>)</a:t>
            </a:r>
            <a:r>
              <a:rPr lang="en-US" altLang="zh-TW" sz="2800" b="1" i="1">
                <a:solidFill>
                  <a:srgbClr val="FF3300"/>
                </a:solidFill>
                <a:ea typeface="標楷體" pitchFamily="65" charset="-120"/>
              </a:rPr>
              <a:t> </a:t>
            </a:r>
            <a:r>
              <a:rPr lang="en-US" altLang="zh-TW" sz="2800" b="1">
                <a:solidFill>
                  <a:srgbClr val="FF3300"/>
                </a:solidFill>
                <a:ea typeface="標楷體" pitchFamily="65" charset="-120"/>
              </a:rPr>
              <a:t>log</a:t>
            </a:r>
            <a:r>
              <a:rPr lang="en-US" altLang="zh-TW" sz="2800" b="1" baseline="-25000">
                <a:solidFill>
                  <a:srgbClr val="FF3300"/>
                </a:solidFill>
                <a:ea typeface="標楷體" pitchFamily="65" charset="-120"/>
              </a:rPr>
              <a:t> </a:t>
            </a:r>
            <a:r>
              <a:rPr lang="en-US" altLang="zh-TW" sz="2800" b="1" i="1">
                <a:solidFill>
                  <a:srgbClr val="FF3300"/>
                </a:solidFill>
                <a:ea typeface="標楷體" pitchFamily="65" charset="-120"/>
              </a:rPr>
              <a:t>n </a:t>
            </a:r>
            <a:r>
              <a:rPr lang="en-US" altLang="zh-TW" sz="2800" b="1">
                <a:solidFill>
                  <a:srgbClr val="FF3300"/>
                </a:solidFill>
                <a:ea typeface="標楷體" pitchFamily="65" charset="-120"/>
                <a:sym typeface="Symbol" pitchFamily="18" charset="2"/>
              </a:rPr>
              <a:t>)</a:t>
            </a:r>
            <a:r>
              <a:rPr lang="en-US" altLang="zh-TW" sz="2800" b="1">
                <a:ea typeface="標楷體" pitchFamily="65" charset="-120"/>
                <a:sym typeface="Symbol" pitchFamily="18" charset="2"/>
              </a:rPr>
              <a:t> = </a:t>
            </a:r>
            <a:r>
              <a:rPr lang="en-US" altLang="zh-TW" sz="2800" b="1" i="1">
                <a:solidFill>
                  <a:srgbClr val="FF3300"/>
                </a:solidFill>
                <a:ea typeface="標楷體" pitchFamily="65" charset="-120"/>
                <a:sym typeface="Symbol" pitchFamily="18" charset="2"/>
              </a:rPr>
              <a:t>O</a:t>
            </a:r>
            <a:r>
              <a:rPr lang="en-US" altLang="zh-TW" sz="2800" b="1">
                <a:solidFill>
                  <a:srgbClr val="FF3300"/>
                </a:solidFill>
                <a:ea typeface="標楷體" pitchFamily="65" charset="-120"/>
                <a:sym typeface="Symbol" pitchFamily="18" charset="2"/>
              </a:rPr>
              <a:t>(</a:t>
            </a:r>
            <a:r>
              <a:rPr lang="en-US" altLang="zh-TW" sz="2800" b="1" i="1">
                <a:solidFill>
                  <a:srgbClr val="FF3300"/>
                </a:solidFill>
                <a:ea typeface="標楷體" pitchFamily="65" charset="-120"/>
              </a:rPr>
              <a:t>m </a:t>
            </a:r>
            <a:r>
              <a:rPr lang="en-US" altLang="zh-TW" sz="2800" b="1">
                <a:solidFill>
                  <a:srgbClr val="FF3300"/>
                </a:solidFill>
                <a:ea typeface="標楷體" pitchFamily="65" charset="-120"/>
              </a:rPr>
              <a:t>log</a:t>
            </a:r>
            <a:r>
              <a:rPr lang="en-US" altLang="zh-TW" sz="2800" b="1" baseline="-25000">
                <a:solidFill>
                  <a:srgbClr val="FF3300"/>
                </a:solidFill>
                <a:ea typeface="標楷體" pitchFamily="65" charset="-120"/>
              </a:rPr>
              <a:t> </a:t>
            </a:r>
            <a:r>
              <a:rPr lang="en-US" altLang="zh-TW" sz="2800" b="1" i="1">
                <a:solidFill>
                  <a:srgbClr val="FF3300"/>
                </a:solidFill>
                <a:ea typeface="標楷體" pitchFamily="65" charset="-120"/>
              </a:rPr>
              <a:t>n </a:t>
            </a:r>
            <a:r>
              <a:rPr lang="en-US" altLang="zh-TW" sz="2800" b="1">
                <a:solidFill>
                  <a:srgbClr val="FF3300"/>
                </a:solidFill>
                <a:ea typeface="標楷體" pitchFamily="65" charset="-120"/>
                <a:sym typeface="Symbol" pitchFamily="18" charset="2"/>
              </a:rPr>
              <a:t>)</a:t>
            </a:r>
          </a:p>
          <a:p>
            <a:pPr lvl="1">
              <a:lnSpc>
                <a:spcPct val="180000"/>
              </a:lnSpc>
              <a:buFont typeface="Monotype Sorts" pitchFamily="2" charset="2"/>
              <a:buChar char="]"/>
            </a:pPr>
            <a:r>
              <a:rPr lang="en-US" altLang="zh-TW" sz="2800" b="1"/>
              <a:t>adjacency matrix + unsorted list: </a:t>
            </a:r>
            <a:r>
              <a:rPr lang="en-US" altLang="zh-TW" sz="2800" b="1" i="1">
                <a:solidFill>
                  <a:srgbClr val="FF3300"/>
                </a:solidFill>
                <a:ea typeface="標楷體" pitchFamily="65" charset="-120"/>
                <a:sym typeface="Symbol" pitchFamily="18" charset="2"/>
              </a:rPr>
              <a:t>O</a:t>
            </a:r>
            <a:r>
              <a:rPr lang="en-US" altLang="zh-TW" sz="2800" b="1">
                <a:solidFill>
                  <a:srgbClr val="FF3300"/>
                </a:solidFill>
                <a:ea typeface="標楷體" pitchFamily="65" charset="-120"/>
                <a:sym typeface="Symbol" pitchFamily="18" charset="2"/>
              </a:rPr>
              <a:t>(</a:t>
            </a:r>
            <a:r>
              <a:rPr lang="en-US" altLang="zh-TW" sz="2800" b="1" i="1">
                <a:solidFill>
                  <a:srgbClr val="FF3300"/>
                </a:solidFill>
                <a:ea typeface="標楷體" pitchFamily="65" charset="-120"/>
              </a:rPr>
              <a:t>n</a:t>
            </a:r>
            <a:r>
              <a:rPr lang="en-US" altLang="zh-TW" sz="2800" b="1" baseline="30000">
                <a:solidFill>
                  <a:srgbClr val="FF3300"/>
                </a:solidFill>
                <a:ea typeface="標楷體" pitchFamily="65" charset="-120"/>
              </a:rPr>
              <a:t>2</a:t>
            </a:r>
            <a:r>
              <a:rPr lang="en-US" altLang="zh-TW" sz="2800" b="1">
                <a:solidFill>
                  <a:srgbClr val="FF3300"/>
                </a:solidFill>
                <a:ea typeface="標楷體" pitchFamily="65" charset="-120"/>
                <a:sym typeface="Symbol" pitchFamily="18" charset="2"/>
              </a:rPr>
              <a:t>)</a:t>
            </a:r>
          </a:p>
          <a:p>
            <a:pPr lvl="1">
              <a:lnSpc>
                <a:spcPct val="150000"/>
              </a:lnSpc>
              <a:buFont typeface="Monotype Sorts" pitchFamily="2" charset="2"/>
              <a:buChar char="]"/>
            </a:pPr>
            <a:r>
              <a:rPr lang="en-US" altLang="zh-TW" sz="2800" b="1"/>
              <a:t>adjacency lists + </a:t>
            </a:r>
            <a:r>
              <a:rPr lang="en-US" altLang="zh-TW" sz="2800" b="1">
                <a:ea typeface="標楷體" pitchFamily="65" charset="-120"/>
              </a:rPr>
              <a:t>Fibonacci</a:t>
            </a:r>
            <a:r>
              <a:rPr lang="en-US" altLang="zh-TW" sz="2800" b="1"/>
              <a:t> heap:</a:t>
            </a:r>
          </a:p>
          <a:p>
            <a:pPr lvl="1">
              <a:buFont typeface="Monotype Sorts" pitchFamily="2" charset="2"/>
              <a:buNone/>
            </a:pPr>
            <a:r>
              <a:rPr lang="en-US" altLang="zh-TW" sz="2800" b="1" i="1">
                <a:solidFill>
                  <a:srgbClr val="FF3300"/>
                </a:solidFill>
                <a:ea typeface="標楷體" pitchFamily="65" charset="-120"/>
                <a:sym typeface="Symbol" pitchFamily="18" charset="2"/>
              </a:rPr>
              <a:t>	O</a:t>
            </a:r>
            <a:r>
              <a:rPr lang="en-US" altLang="zh-TW" sz="2800" b="1">
                <a:solidFill>
                  <a:srgbClr val="FF3300"/>
                </a:solidFill>
                <a:ea typeface="標楷體" pitchFamily="65" charset="-120"/>
                <a:sym typeface="Symbol" pitchFamily="18" charset="2"/>
              </a:rPr>
              <a:t>(</a:t>
            </a:r>
            <a:r>
              <a:rPr lang="en-US" altLang="zh-TW" sz="2800" b="1" i="1">
                <a:solidFill>
                  <a:srgbClr val="FF3300"/>
                </a:solidFill>
                <a:ea typeface="標楷體" pitchFamily="65" charset="-120"/>
              </a:rPr>
              <a:t>n </a:t>
            </a:r>
            <a:r>
              <a:rPr lang="en-US" altLang="zh-TW" sz="2800" b="1">
                <a:solidFill>
                  <a:srgbClr val="FF3300"/>
                </a:solidFill>
                <a:ea typeface="標楷體" pitchFamily="65" charset="-120"/>
              </a:rPr>
              <a:t>log</a:t>
            </a:r>
            <a:r>
              <a:rPr lang="en-US" altLang="zh-TW" sz="2800" b="1" baseline="-25000">
                <a:solidFill>
                  <a:srgbClr val="FF3300"/>
                </a:solidFill>
                <a:ea typeface="標楷體" pitchFamily="65" charset="-120"/>
              </a:rPr>
              <a:t> </a:t>
            </a:r>
            <a:r>
              <a:rPr lang="en-US" altLang="zh-TW" sz="2800" b="1" i="1">
                <a:solidFill>
                  <a:srgbClr val="FF3300"/>
                </a:solidFill>
                <a:ea typeface="標楷體" pitchFamily="65" charset="-120"/>
              </a:rPr>
              <a:t>n + m</a:t>
            </a:r>
            <a:r>
              <a:rPr lang="en-US" altLang="zh-TW" sz="2800" b="1">
                <a:solidFill>
                  <a:srgbClr val="FF3300"/>
                </a:solidFill>
                <a:ea typeface="標楷體" pitchFamily="65" charset="-120"/>
                <a:sym typeface="Symbol" pitchFamily="18" charset="2"/>
              </a:rPr>
              <a:t>)</a:t>
            </a:r>
            <a:endParaRPr lang="en-US" altLang="zh-TW" sz="2800" b="1">
              <a:ea typeface="標楷體" pitchFamily="65" charset="-120"/>
            </a:endParaRPr>
          </a:p>
          <a:p>
            <a:pPr>
              <a:spcBef>
                <a:spcPts val="600"/>
              </a:spcBef>
              <a:buFont typeface="Monotype Sorts" pitchFamily="2" charset="2"/>
              <a:buChar char="*"/>
            </a:pPr>
            <a:endParaRPr lang="en-US" altLang="zh-TW" sz="2800" b="1">
              <a:ea typeface="標楷體" pitchFamily="65" charset="-12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Minimum Spanning Trees</a:t>
            </a:r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B7436-E36F-45CC-9C20-A064264C9E7A}" type="slidenum">
              <a:rPr lang="en-US" altLang="zh-TW"/>
              <a:pPr/>
              <a:t>3</a:t>
            </a:fld>
            <a:endParaRPr lang="en-US" altLang="zh-TW"/>
          </a:p>
        </p:txBody>
      </p:sp>
      <p:sp>
        <p:nvSpPr>
          <p:cNvPr id="10086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533400"/>
          </a:xfrm>
        </p:spPr>
        <p:txBody>
          <a:bodyPr/>
          <a:lstStyle/>
          <a:p>
            <a:pPr algn="ctr"/>
            <a:r>
              <a:rPr lang="en-US" altLang="zh-TW" sz="3600" b="1">
                <a:ea typeface="標楷體" pitchFamily="65" charset="-120"/>
              </a:rPr>
              <a:t>Minimum Spanning Trees (MST)</a:t>
            </a:r>
            <a:endParaRPr lang="en-US" altLang="zh-TW" sz="2800" b="1">
              <a:solidFill>
                <a:schemeClr val="tx1"/>
              </a:solidFill>
              <a:ea typeface="標楷體" pitchFamily="65" charset="-120"/>
            </a:endParaRPr>
          </a:p>
        </p:txBody>
      </p:sp>
      <p:sp>
        <p:nvSpPr>
          <p:cNvPr id="1008643" name="Text Box 3"/>
          <p:cNvSpPr txBox="1">
            <a:spLocks noChangeArrowheads="1"/>
          </p:cNvSpPr>
          <p:nvPr/>
        </p:nvSpPr>
        <p:spPr bwMode="auto">
          <a:xfrm>
            <a:off x="628650" y="1219200"/>
            <a:ext cx="8210550" cy="444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algn="l" defTabSz="45720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571500" algn="l" defTabSz="45720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algn="l" defTabSz="45720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algn="l" defTabSz="45720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algn="l" defTabSz="45720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>
              <a:lnSpc>
                <a:spcPct val="110000"/>
              </a:lnSpc>
              <a:spcBef>
                <a:spcPct val="35000"/>
              </a:spcBef>
              <a:buFont typeface="Monotype Sorts" pitchFamily="2" charset="2"/>
              <a:buChar char="*"/>
            </a:pPr>
            <a:r>
              <a:rPr lang="en-US" altLang="zh-TW" sz="2800"/>
              <a:t>Find the lowest-cost way to connect all of the points (the cost is the sum of weights of the selected edges).</a:t>
            </a:r>
          </a:p>
          <a:p>
            <a:pPr>
              <a:lnSpc>
                <a:spcPct val="110000"/>
              </a:lnSpc>
              <a:spcBef>
                <a:spcPct val="35000"/>
              </a:spcBef>
              <a:buFont typeface="Monotype Sorts" pitchFamily="2" charset="2"/>
              <a:buChar char="*"/>
            </a:pPr>
            <a:r>
              <a:rPr lang="en-US" altLang="zh-TW" sz="2800"/>
              <a:t>The solution must be a tree. (Why ?)</a:t>
            </a:r>
          </a:p>
          <a:p>
            <a:pPr>
              <a:lnSpc>
                <a:spcPct val="110000"/>
              </a:lnSpc>
              <a:spcBef>
                <a:spcPct val="35000"/>
              </a:spcBef>
              <a:buFont typeface="Monotype Sorts" pitchFamily="2" charset="2"/>
              <a:buChar char="*"/>
            </a:pPr>
            <a:r>
              <a:rPr lang="en-US" altLang="zh-TW" sz="2800"/>
              <a:t>A spanning tree : a subgraph that is a tree and connect all of the points.</a:t>
            </a:r>
          </a:p>
          <a:p>
            <a:pPr>
              <a:lnSpc>
                <a:spcPct val="110000"/>
              </a:lnSpc>
              <a:spcBef>
                <a:spcPct val="35000"/>
              </a:spcBef>
              <a:buFont typeface="Monotype Sorts" pitchFamily="2" charset="2"/>
              <a:buChar char="*"/>
            </a:pPr>
            <a:r>
              <a:rPr lang="en-US" altLang="zh-TW" sz="2800"/>
              <a:t>A graph may contains exponential number of spanning trees. </a:t>
            </a:r>
          </a:p>
          <a:p>
            <a:pPr>
              <a:lnSpc>
                <a:spcPct val="110000"/>
              </a:lnSpc>
              <a:spcBef>
                <a:spcPct val="35000"/>
              </a:spcBef>
              <a:buFont typeface="Monotype Sorts" pitchFamily="2" charset="2"/>
              <a:buNone/>
            </a:pPr>
            <a:r>
              <a:rPr lang="en-US" altLang="zh-TW" sz="2800"/>
              <a:t>	(e.g. # spanning trees of a complete graph = </a:t>
            </a:r>
            <a:r>
              <a:rPr lang="en-US" altLang="zh-TW" sz="2800" b="1" i="1">
                <a:solidFill>
                  <a:srgbClr val="FF0000"/>
                </a:solidFill>
              </a:rPr>
              <a:t>n</a:t>
            </a:r>
            <a:r>
              <a:rPr lang="en-US" altLang="zh-TW" sz="2800" b="1" i="1" baseline="30000">
                <a:solidFill>
                  <a:srgbClr val="FF0000"/>
                </a:solidFill>
              </a:rPr>
              <a:t>n</a:t>
            </a:r>
            <a:r>
              <a:rPr lang="en-US" altLang="zh-TW" sz="2800" b="1" baseline="30000">
                <a:solidFill>
                  <a:srgbClr val="FF0000"/>
                </a:solidFill>
              </a:rPr>
              <a:t>-2</a:t>
            </a:r>
            <a:r>
              <a:rPr lang="en-US" altLang="zh-TW" sz="2800"/>
              <a:t>.)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Minimum Spanning Trees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0EFFF-3D21-4E2B-900B-AF4A6F5E517A}" type="slidenum">
              <a:rPr lang="en-US" altLang="zh-TW"/>
              <a:pPr/>
              <a:t>4</a:t>
            </a:fld>
            <a:endParaRPr lang="en-US" altLang="zh-TW"/>
          </a:p>
        </p:txBody>
      </p:sp>
      <p:sp>
        <p:nvSpPr>
          <p:cNvPr id="101069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533400"/>
            <a:ext cx="8686800" cy="533400"/>
          </a:xfrm>
        </p:spPr>
        <p:txBody>
          <a:bodyPr/>
          <a:lstStyle/>
          <a:p>
            <a:pPr algn="ctr"/>
            <a:r>
              <a:rPr lang="en-US" altLang="zh-TW" sz="3600" b="1">
                <a:ea typeface="標楷體" pitchFamily="65" charset="-120"/>
              </a:rPr>
              <a:t>A High-Level Greedy Algorithm for MST</a:t>
            </a:r>
            <a:endParaRPr lang="en-US" altLang="zh-TW" sz="2800" b="1">
              <a:solidFill>
                <a:schemeClr val="tx1"/>
              </a:solidFill>
              <a:ea typeface="標楷體" pitchFamily="65" charset="-120"/>
            </a:endParaRPr>
          </a:p>
        </p:txBody>
      </p:sp>
      <p:sp>
        <p:nvSpPr>
          <p:cNvPr id="1010691" name="Text Box 3"/>
          <p:cNvSpPr txBox="1">
            <a:spLocks noChangeArrowheads="1"/>
          </p:cNvSpPr>
          <p:nvPr/>
        </p:nvSpPr>
        <p:spPr bwMode="auto">
          <a:xfrm>
            <a:off x="495300" y="3429000"/>
            <a:ext cx="8210550" cy="284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algn="l" defTabSz="45720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571500" algn="l" defTabSz="45720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algn="l" defTabSz="45720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algn="l" defTabSz="45720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algn="l" defTabSz="45720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>
              <a:spcBef>
                <a:spcPct val="15000"/>
              </a:spcBef>
              <a:buFont typeface="Monotype Sorts" pitchFamily="2" charset="2"/>
              <a:buChar char="*"/>
            </a:pPr>
            <a:r>
              <a:rPr lang="en-US" altLang="zh-TW" sz="2800"/>
              <a:t>The algorithm grows a MST one edge at a time and maintains that </a:t>
            </a:r>
            <a:r>
              <a:rPr lang="en-US" altLang="zh-TW" sz="2800" i="1">
                <a:solidFill>
                  <a:srgbClr val="2B21FD"/>
                </a:solidFill>
                <a:latin typeface="Arial" charset="0"/>
              </a:rPr>
              <a:t>A</a:t>
            </a:r>
            <a:r>
              <a:rPr lang="en-US" altLang="zh-TW" sz="2800"/>
              <a:t> is always a subset of some MST.</a:t>
            </a:r>
          </a:p>
          <a:p>
            <a:pPr>
              <a:spcBef>
                <a:spcPct val="15000"/>
              </a:spcBef>
              <a:buFont typeface="Monotype Sorts" pitchFamily="2" charset="2"/>
              <a:buChar char="*"/>
            </a:pPr>
            <a:r>
              <a:rPr lang="en-US" altLang="zh-TW" sz="2800"/>
              <a:t>An edge is</a:t>
            </a:r>
            <a:r>
              <a:rPr lang="en-US" altLang="zh-TW" sz="2800" b="1"/>
              <a:t> </a:t>
            </a:r>
            <a:r>
              <a:rPr lang="en-US" altLang="zh-TW" sz="2800" b="1" i="1" u="sng">
                <a:solidFill>
                  <a:srgbClr val="FF0000"/>
                </a:solidFill>
              </a:rPr>
              <a:t>safe</a:t>
            </a:r>
            <a:r>
              <a:rPr lang="en-US" altLang="zh-TW" sz="2800" i="1" u="sng">
                <a:solidFill>
                  <a:srgbClr val="FF0000"/>
                </a:solidFill>
              </a:rPr>
              <a:t> </a:t>
            </a:r>
            <a:r>
              <a:rPr lang="en-US" altLang="zh-TW" sz="2800"/>
              <a:t>if it can be safely added to without destroying the invariant.</a:t>
            </a:r>
          </a:p>
          <a:p>
            <a:pPr>
              <a:spcBef>
                <a:spcPct val="15000"/>
              </a:spcBef>
              <a:buFont typeface="Monotype Sorts" pitchFamily="2" charset="2"/>
              <a:buChar char="*"/>
            </a:pPr>
            <a:r>
              <a:rPr lang="en-US" altLang="zh-TW" sz="2800"/>
              <a:t>How to check that </a:t>
            </a:r>
            <a:r>
              <a:rPr lang="en-US" altLang="zh-TW" sz="2800" i="1"/>
              <a:t>T</a:t>
            </a:r>
            <a:r>
              <a:rPr lang="en-US" altLang="zh-TW" sz="2800"/>
              <a:t> is a spanning tree of </a:t>
            </a:r>
            <a:r>
              <a:rPr lang="en-US" altLang="zh-TW" sz="2800" i="1"/>
              <a:t>G </a:t>
            </a:r>
            <a:r>
              <a:rPr lang="en-US" altLang="zh-TW" sz="2800"/>
              <a:t>?</a:t>
            </a:r>
          </a:p>
          <a:p>
            <a:pPr>
              <a:spcBef>
                <a:spcPct val="15000"/>
              </a:spcBef>
              <a:buFont typeface="Monotype Sorts" pitchFamily="2" charset="2"/>
              <a:buChar char="*"/>
            </a:pPr>
            <a:r>
              <a:rPr lang="en-US" altLang="zh-TW" sz="2800"/>
              <a:t>How to select a</a:t>
            </a:r>
            <a:r>
              <a:rPr lang="en-US" altLang="zh-TW" sz="2800">
                <a:solidFill>
                  <a:srgbClr val="FF0000"/>
                </a:solidFill>
              </a:rPr>
              <a:t> </a:t>
            </a:r>
            <a:r>
              <a:rPr lang="en-US" altLang="zh-TW" sz="2800"/>
              <a:t>“</a:t>
            </a:r>
            <a:r>
              <a:rPr lang="en-US" altLang="zh-TW" sz="2800">
                <a:solidFill>
                  <a:srgbClr val="FF0000"/>
                </a:solidFill>
              </a:rPr>
              <a:t>safe edge</a:t>
            </a:r>
            <a:r>
              <a:rPr lang="en-US" altLang="zh-TW" sz="2800"/>
              <a:t>” edge ?</a:t>
            </a:r>
          </a:p>
        </p:txBody>
      </p:sp>
      <p:sp>
        <p:nvSpPr>
          <p:cNvPr id="1010692" name="Text Box 4"/>
          <p:cNvSpPr txBox="1">
            <a:spLocks noChangeArrowheads="1"/>
          </p:cNvSpPr>
          <p:nvPr/>
        </p:nvSpPr>
        <p:spPr bwMode="auto">
          <a:xfrm>
            <a:off x="571500" y="1447800"/>
            <a:ext cx="8212138" cy="1812925"/>
          </a:xfrm>
          <a:prstGeom prst="rect">
            <a:avLst/>
          </a:prstGeom>
          <a:solidFill>
            <a:srgbClr val="CCFFFF"/>
          </a:solidFill>
          <a:ln w="12700">
            <a:solidFill>
              <a:srgbClr val="0000CC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 altLang="zh-TW" sz="2800">
                <a:solidFill>
                  <a:srgbClr val="0000CC"/>
                </a:solidFill>
                <a:latin typeface="Arial" charset="0"/>
                <a:ea typeface="新細明體" pitchFamily="18" charset="-120"/>
              </a:rPr>
              <a:t>    </a:t>
            </a:r>
            <a:r>
              <a:rPr lang="en-US" altLang="zh-TW" sz="2800" i="1">
                <a:solidFill>
                  <a:srgbClr val="2B21FD"/>
                </a:solidFill>
                <a:latin typeface="Arial" charset="0"/>
                <a:ea typeface="新細明體" pitchFamily="18" charset="-120"/>
              </a:rPr>
              <a:t>A</a:t>
            </a:r>
            <a:r>
              <a:rPr lang="en-US" altLang="zh-TW" sz="2800">
                <a:solidFill>
                  <a:srgbClr val="2B21FD"/>
                </a:solidFill>
                <a:latin typeface="Arial" charset="0"/>
                <a:ea typeface="新細明體" pitchFamily="18" charset="-120"/>
              </a:rPr>
              <a:t> = </a:t>
            </a:r>
            <a:r>
              <a:rPr lang="en-US" altLang="zh-TW" sz="2800">
                <a:solidFill>
                  <a:srgbClr val="2B21FD"/>
                </a:solidFill>
                <a:latin typeface="Arial" charset="0"/>
                <a:ea typeface="新細明體" pitchFamily="18" charset="-120"/>
                <a:sym typeface="Symbol" pitchFamily="18" charset="2"/>
              </a:rPr>
              <a:t></a:t>
            </a:r>
            <a:r>
              <a:rPr lang="en-US" altLang="zh-TW" sz="2800">
                <a:solidFill>
                  <a:srgbClr val="2B21FD"/>
                </a:solidFill>
                <a:latin typeface="Arial" charset="0"/>
                <a:ea typeface="新細明體" pitchFamily="18" charset="-120"/>
              </a:rPr>
              <a:t>;</a:t>
            </a:r>
          </a:p>
          <a:p>
            <a:pPr algn="l"/>
            <a:r>
              <a:rPr lang="en-US" altLang="zh-TW" sz="2800">
                <a:solidFill>
                  <a:srgbClr val="0000CC"/>
                </a:solidFill>
                <a:latin typeface="Arial" charset="0"/>
                <a:ea typeface="新細明體" pitchFamily="18" charset="-120"/>
              </a:rPr>
              <a:t>    </a:t>
            </a:r>
            <a:r>
              <a:rPr lang="en-US" altLang="zh-TW" sz="2800">
                <a:solidFill>
                  <a:srgbClr val="2B21FD"/>
                </a:solidFill>
                <a:latin typeface="Arial" charset="0"/>
                <a:ea typeface="新細明體" pitchFamily="18" charset="-120"/>
              </a:rPr>
              <a:t>while(</a:t>
            </a:r>
            <a:r>
              <a:rPr lang="en-US" altLang="zh-TW" sz="2800" i="1">
                <a:solidFill>
                  <a:srgbClr val="2B21FD"/>
                </a:solidFill>
                <a:latin typeface="Arial" charset="0"/>
                <a:ea typeface="新細明體" pitchFamily="18" charset="-120"/>
              </a:rPr>
              <a:t>T</a:t>
            </a:r>
            <a:r>
              <a:rPr lang="en-US" altLang="zh-TW" sz="2800">
                <a:solidFill>
                  <a:srgbClr val="2B21FD"/>
                </a:solidFill>
                <a:latin typeface="Arial" charset="0"/>
                <a:ea typeface="新細明體" pitchFamily="18" charset="-120"/>
              </a:rPr>
              <a:t>=(</a:t>
            </a:r>
            <a:r>
              <a:rPr lang="en-US" altLang="zh-TW" sz="2800" i="1">
                <a:solidFill>
                  <a:srgbClr val="2B21FD"/>
                </a:solidFill>
                <a:latin typeface="Arial" charset="0"/>
                <a:ea typeface="新細明體" pitchFamily="18" charset="-120"/>
              </a:rPr>
              <a:t>V</a:t>
            </a:r>
            <a:r>
              <a:rPr lang="en-US" altLang="zh-TW" sz="2800">
                <a:solidFill>
                  <a:srgbClr val="2B21FD"/>
                </a:solidFill>
                <a:latin typeface="Arial" charset="0"/>
                <a:ea typeface="新細明體" pitchFamily="18" charset="-120"/>
              </a:rPr>
              <a:t>,</a:t>
            </a:r>
            <a:r>
              <a:rPr lang="en-US" altLang="zh-TW" sz="2800" i="1">
                <a:solidFill>
                  <a:srgbClr val="2B21FD"/>
                </a:solidFill>
                <a:latin typeface="Arial" charset="0"/>
                <a:ea typeface="新細明體" pitchFamily="18" charset="-120"/>
              </a:rPr>
              <a:t>A</a:t>
            </a:r>
            <a:r>
              <a:rPr lang="en-US" altLang="zh-TW" sz="2800">
                <a:solidFill>
                  <a:srgbClr val="2B21FD"/>
                </a:solidFill>
                <a:latin typeface="Arial" charset="0"/>
                <a:ea typeface="新細明體" pitchFamily="18" charset="-120"/>
              </a:rPr>
              <a:t>) is not a spanning tree of </a:t>
            </a:r>
            <a:r>
              <a:rPr lang="en-US" altLang="zh-TW" sz="2800" i="1">
                <a:solidFill>
                  <a:srgbClr val="2B21FD"/>
                </a:solidFill>
                <a:latin typeface="Arial" charset="0"/>
                <a:ea typeface="新細明體" pitchFamily="18" charset="-120"/>
              </a:rPr>
              <a:t>G</a:t>
            </a:r>
            <a:r>
              <a:rPr lang="en-US" altLang="zh-TW" sz="2800">
                <a:solidFill>
                  <a:srgbClr val="2B21FD"/>
                </a:solidFill>
                <a:latin typeface="Arial" charset="0"/>
                <a:ea typeface="新細明體" pitchFamily="18" charset="-120"/>
              </a:rPr>
              <a:t>) {</a:t>
            </a:r>
            <a:endParaRPr lang="en-US" altLang="zh-TW" sz="2800">
              <a:solidFill>
                <a:srgbClr val="FF0000"/>
              </a:solidFill>
              <a:latin typeface="Arial" charset="0"/>
              <a:ea typeface="新細明體" pitchFamily="18" charset="-120"/>
            </a:endParaRPr>
          </a:p>
          <a:p>
            <a:pPr algn="l"/>
            <a:r>
              <a:rPr lang="en-US" altLang="zh-TW" sz="2800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       </a:t>
            </a:r>
            <a:r>
              <a:rPr lang="en-US" altLang="zh-TW" sz="2800">
                <a:solidFill>
                  <a:srgbClr val="2B21FD"/>
                </a:solidFill>
                <a:latin typeface="Arial" charset="0"/>
                <a:ea typeface="新細明體" pitchFamily="18" charset="-120"/>
              </a:rPr>
              <a:t>select a </a:t>
            </a:r>
            <a:r>
              <a:rPr lang="en-US" altLang="zh-TW" sz="2800" i="1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safe edge</a:t>
            </a:r>
            <a:r>
              <a:rPr lang="en-US" altLang="zh-TW" sz="2800">
                <a:solidFill>
                  <a:srgbClr val="2B21FD"/>
                </a:solidFill>
                <a:latin typeface="Arial" charset="0"/>
                <a:ea typeface="新細明體" pitchFamily="18" charset="-120"/>
              </a:rPr>
              <a:t> for </a:t>
            </a:r>
            <a:r>
              <a:rPr lang="en-US" altLang="zh-TW" sz="2800" i="1">
                <a:solidFill>
                  <a:srgbClr val="2B21FD"/>
                </a:solidFill>
                <a:latin typeface="Arial" charset="0"/>
                <a:ea typeface="新細明體" pitchFamily="18" charset="-120"/>
              </a:rPr>
              <a:t>A</a:t>
            </a:r>
            <a:r>
              <a:rPr lang="en-US" altLang="zh-TW" sz="2800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 </a:t>
            </a:r>
            <a:r>
              <a:rPr lang="en-US" altLang="zh-TW" sz="2800">
                <a:solidFill>
                  <a:srgbClr val="2B21FD"/>
                </a:solidFill>
                <a:latin typeface="Arial" charset="0"/>
                <a:ea typeface="新細明體" pitchFamily="18" charset="-120"/>
              </a:rPr>
              <a:t>;</a:t>
            </a:r>
            <a:endParaRPr lang="en-US" altLang="zh-TW" sz="2800" b="1">
              <a:solidFill>
                <a:srgbClr val="2B21FD"/>
              </a:solidFill>
              <a:ea typeface="新細明體" pitchFamily="18" charset="-120"/>
            </a:endParaRPr>
          </a:p>
          <a:p>
            <a:pPr algn="l"/>
            <a:r>
              <a:rPr lang="en-US" altLang="zh-TW" sz="2800">
                <a:solidFill>
                  <a:srgbClr val="0000CC"/>
                </a:solidFill>
                <a:latin typeface="Arial" charset="0"/>
                <a:ea typeface="新細明體" pitchFamily="18" charset="-120"/>
              </a:rPr>
              <a:t>    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Minimum Spanning Trees</a:t>
            </a:r>
          </a:p>
        </p:txBody>
      </p:sp>
      <p:sp>
        <p:nvSpPr>
          <p:cNvPr id="61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5DC3B-B10B-4598-A9E5-B8E809A1D366}" type="slidenum">
              <a:rPr lang="en-US" altLang="zh-TW"/>
              <a:pPr/>
              <a:t>5</a:t>
            </a:fld>
            <a:endParaRPr lang="en-US" altLang="zh-TW"/>
          </a:p>
        </p:txBody>
      </p:sp>
      <p:sp>
        <p:nvSpPr>
          <p:cNvPr id="10127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533400"/>
          </a:xfrm>
        </p:spPr>
        <p:txBody>
          <a:bodyPr/>
          <a:lstStyle/>
          <a:p>
            <a:pPr algn="ctr"/>
            <a:r>
              <a:rPr lang="en-US" altLang="zh-TW" sz="4000" b="1">
                <a:ea typeface="標楷體" pitchFamily="65" charset="-120"/>
              </a:rPr>
              <a:t>MST </a:t>
            </a:r>
            <a:r>
              <a:rPr lang="zh-TW" altLang="en-US" sz="4000" b="1">
                <a:ea typeface="標楷體" pitchFamily="65" charset="-120"/>
              </a:rPr>
              <a:t>基本引理</a:t>
            </a:r>
            <a:endParaRPr lang="zh-TW" altLang="en-US" sz="4000" b="1">
              <a:solidFill>
                <a:schemeClr val="tx1"/>
              </a:solidFill>
              <a:ea typeface="標楷體" pitchFamily="65" charset="-120"/>
            </a:endParaRPr>
          </a:p>
        </p:txBody>
      </p:sp>
      <p:sp>
        <p:nvSpPr>
          <p:cNvPr id="1012739" name="Text Box 3"/>
          <p:cNvSpPr txBox="1">
            <a:spLocks noChangeArrowheads="1"/>
          </p:cNvSpPr>
          <p:nvPr/>
        </p:nvSpPr>
        <p:spPr bwMode="auto">
          <a:xfrm>
            <a:off x="674688" y="1273175"/>
            <a:ext cx="7824787" cy="1527175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 type="none" w="sm" len="sm"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571500" algn="l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algn="l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algn="l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algn="l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>
              <a:lnSpc>
                <a:spcPct val="110000"/>
              </a:lnSpc>
              <a:buFont typeface="Monotype Sorts" pitchFamily="2" charset="2"/>
              <a:buNone/>
            </a:pPr>
            <a:r>
              <a:rPr lang="en-US" altLang="zh-TW" sz="2800" b="1"/>
              <a:t>Let </a:t>
            </a:r>
            <a:r>
              <a:rPr lang="en-US" altLang="zh-TW" sz="2800" b="1" i="1"/>
              <a:t>V</a:t>
            </a:r>
            <a:r>
              <a:rPr lang="en-US" altLang="zh-TW" sz="2800" b="1"/>
              <a:t> = </a:t>
            </a:r>
            <a:r>
              <a:rPr lang="en-US" altLang="zh-TW" sz="2800" b="1" i="1"/>
              <a:t>V</a:t>
            </a:r>
            <a:r>
              <a:rPr lang="en-US" altLang="zh-TW" sz="2800" b="1" baseline="-25000"/>
              <a:t>1 </a:t>
            </a:r>
            <a:r>
              <a:rPr lang="en-US" altLang="zh-TW" sz="2800" b="1"/>
              <a:t>+ </a:t>
            </a:r>
            <a:r>
              <a:rPr lang="en-US" altLang="zh-TW" sz="2800" b="1" i="1"/>
              <a:t>V</a:t>
            </a:r>
            <a:r>
              <a:rPr lang="en-US" altLang="zh-TW" sz="2800" b="1" baseline="-25000"/>
              <a:t>2</a:t>
            </a:r>
            <a:r>
              <a:rPr lang="en-US" altLang="zh-TW" sz="2800" b="1"/>
              <a:t>, </a:t>
            </a:r>
            <a:r>
              <a:rPr lang="en-US" altLang="zh-TW" sz="2800" b="1">
                <a:sym typeface="Symbol" pitchFamily="18" charset="2"/>
              </a:rPr>
              <a:t>(</a:t>
            </a:r>
            <a:r>
              <a:rPr lang="en-US" altLang="zh-TW" sz="2800" b="1" i="1"/>
              <a:t>V</a:t>
            </a:r>
            <a:r>
              <a:rPr lang="en-US" altLang="zh-TW" sz="2800" b="1" baseline="-25000"/>
              <a:t>1</a:t>
            </a:r>
            <a:r>
              <a:rPr lang="en-US" altLang="zh-TW" sz="2800" b="1"/>
              <a:t>,</a:t>
            </a:r>
            <a:r>
              <a:rPr lang="en-US" altLang="zh-TW" sz="2800" b="1" i="1"/>
              <a:t>V</a:t>
            </a:r>
            <a:r>
              <a:rPr lang="en-US" altLang="zh-TW" sz="2800" b="1" baseline="-25000"/>
              <a:t>2</a:t>
            </a:r>
            <a:r>
              <a:rPr lang="en-US" altLang="zh-TW" sz="2800" b="1"/>
              <a:t> </a:t>
            </a:r>
            <a:r>
              <a:rPr lang="en-US" altLang="zh-TW" sz="2800" b="1">
                <a:sym typeface="Symbol" pitchFamily="18" charset="2"/>
              </a:rPr>
              <a:t>) = {</a:t>
            </a:r>
            <a:r>
              <a:rPr lang="en-US" altLang="zh-TW" sz="2800" b="1" i="1">
                <a:sym typeface="Symbol" pitchFamily="18" charset="2"/>
              </a:rPr>
              <a:t>uv </a:t>
            </a:r>
            <a:r>
              <a:rPr lang="en-US" altLang="zh-TW" sz="2800" b="1">
                <a:sym typeface="Symbol" pitchFamily="18" charset="2"/>
              </a:rPr>
              <a:t>| </a:t>
            </a:r>
            <a:r>
              <a:rPr lang="en-US" altLang="zh-TW" sz="2800" b="1" i="1">
                <a:sym typeface="Symbol" pitchFamily="18" charset="2"/>
              </a:rPr>
              <a:t>u</a:t>
            </a:r>
            <a:r>
              <a:rPr lang="en-US" altLang="zh-TW" sz="2800" b="1">
                <a:sym typeface="Symbol" pitchFamily="18" charset="2"/>
              </a:rPr>
              <a:t>  </a:t>
            </a:r>
            <a:r>
              <a:rPr lang="en-US" altLang="zh-TW" sz="2800" b="1" i="1"/>
              <a:t>V</a:t>
            </a:r>
            <a:r>
              <a:rPr lang="en-US" altLang="zh-TW" sz="2800" b="1" baseline="-25000"/>
              <a:t>1</a:t>
            </a:r>
            <a:r>
              <a:rPr lang="en-US" altLang="zh-TW" sz="2800" b="1"/>
              <a:t>&amp; </a:t>
            </a:r>
            <a:r>
              <a:rPr lang="en-US" altLang="zh-TW" sz="2800" b="1" i="1">
                <a:sym typeface="Symbol" pitchFamily="18" charset="2"/>
              </a:rPr>
              <a:t>v</a:t>
            </a:r>
            <a:r>
              <a:rPr lang="en-US" altLang="zh-TW" sz="2800" b="1">
                <a:sym typeface="Symbol" pitchFamily="18" charset="2"/>
              </a:rPr>
              <a:t>  </a:t>
            </a:r>
            <a:r>
              <a:rPr lang="en-US" altLang="zh-TW" sz="2800" b="1" i="1"/>
              <a:t>V</a:t>
            </a:r>
            <a:r>
              <a:rPr lang="en-US" altLang="zh-TW" sz="2800" b="1" baseline="-25000"/>
              <a:t>2</a:t>
            </a:r>
            <a:r>
              <a:rPr lang="en-US" altLang="zh-TW" sz="2800" b="1"/>
              <a:t> }.</a:t>
            </a:r>
            <a:br>
              <a:rPr lang="en-US" altLang="zh-TW" sz="2800" b="1"/>
            </a:br>
            <a:r>
              <a:rPr lang="en-US" altLang="zh-TW" sz="2800" b="1"/>
              <a:t>if </a:t>
            </a:r>
            <a:r>
              <a:rPr lang="en-US" altLang="zh-TW" sz="2800" b="1" i="1">
                <a:solidFill>
                  <a:srgbClr val="FF0000"/>
                </a:solidFill>
                <a:sym typeface="Symbol" pitchFamily="18" charset="2"/>
              </a:rPr>
              <a:t>xy</a:t>
            </a:r>
            <a:r>
              <a:rPr lang="en-US" altLang="zh-TW" sz="2800" b="1">
                <a:solidFill>
                  <a:srgbClr val="FF0000"/>
                </a:solidFill>
                <a:sym typeface="Symbol" pitchFamily="18" charset="2"/>
              </a:rPr>
              <a:t>  (</a:t>
            </a:r>
            <a:r>
              <a:rPr lang="en-US" altLang="zh-TW" sz="2800" b="1" i="1">
                <a:solidFill>
                  <a:srgbClr val="FF0000"/>
                </a:solidFill>
              </a:rPr>
              <a:t>V</a:t>
            </a:r>
            <a:r>
              <a:rPr lang="en-US" altLang="zh-TW" sz="2800" b="1" baseline="-25000">
                <a:solidFill>
                  <a:srgbClr val="FF0000"/>
                </a:solidFill>
              </a:rPr>
              <a:t>1</a:t>
            </a:r>
            <a:r>
              <a:rPr lang="en-US" altLang="zh-TW" sz="2800" b="1">
                <a:solidFill>
                  <a:srgbClr val="FF0000"/>
                </a:solidFill>
              </a:rPr>
              <a:t>,</a:t>
            </a:r>
            <a:r>
              <a:rPr lang="en-US" altLang="zh-TW" sz="2800" b="1" i="1">
                <a:solidFill>
                  <a:srgbClr val="FF0000"/>
                </a:solidFill>
              </a:rPr>
              <a:t>V</a:t>
            </a:r>
            <a:r>
              <a:rPr lang="en-US" altLang="zh-TW" sz="2800" b="1" baseline="-25000">
                <a:solidFill>
                  <a:srgbClr val="FF0000"/>
                </a:solidFill>
              </a:rPr>
              <a:t>2</a:t>
            </a:r>
            <a:r>
              <a:rPr lang="en-US" altLang="zh-TW" sz="2800" b="1">
                <a:solidFill>
                  <a:srgbClr val="FF0000"/>
                </a:solidFill>
              </a:rPr>
              <a:t> </a:t>
            </a:r>
            <a:r>
              <a:rPr lang="en-US" altLang="zh-TW" sz="2800" b="1">
                <a:solidFill>
                  <a:srgbClr val="FF0000"/>
                </a:solidFill>
                <a:sym typeface="Symbol" pitchFamily="18" charset="2"/>
              </a:rPr>
              <a:t>)</a:t>
            </a:r>
            <a:r>
              <a:rPr lang="en-US" altLang="zh-TW" sz="2800" b="1"/>
              <a:t> and  </a:t>
            </a:r>
            <a:r>
              <a:rPr lang="en-US" altLang="zh-TW" sz="2800" b="1">
                <a:solidFill>
                  <a:srgbClr val="FF0000"/>
                </a:solidFill>
              </a:rPr>
              <a:t>w(</a:t>
            </a:r>
            <a:r>
              <a:rPr lang="en-US" altLang="zh-TW" sz="2800" b="1" i="1">
                <a:solidFill>
                  <a:srgbClr val="FF0000"/>
                </a:solidFill>
              </a:rPr>
              <a:t>xy</a:t>
            </a:r>
            <a:r>
              <a:rPr lang="en-US" altLang="zh-TW" sz="2800" b="1">
                <a:solidFill>
                  <a:srgbClr val="FF0000"/>
                </a:solidFill>
              </a:rPr>
              <a:t>) = min {w(</a:t>
            </a:r>
            <a:r>
              <a:rPr lang="en-US" altLang="zh-TW" sz="2800" b="1" i="1">
                <a:solidFill>
                  <a:srgbClr val="FF0000"/>
                </a:solidFill>
                <a:sym typeface="Symbol" pitchFamily="18" charset="2"/>
              </a:rPr>
              <a:t>uv</a:t>
            </a:r>
            <a:r>
              <a:rPr lang="en-US" altLang="zh-TW" sz="2800" b="1">
                <a:solidFill>
                  <a:srgbClr val="FF0000"/>
                </a:solidFill>
                <a:sym typeface="Symbol" pitchFamily="18" charset="2"/>
              </a:rPr>
              <a:t>)| </a:t>
            </a:r>
            <a:r>
              <a:rPr lang="en-US" altLang="zh-TW" sz="2800" b="1" i="1">
                <a:solidFill>
                  <a:srgbClr val="FF0000"/>
                </a:solidFill>
                <a:sym typeface="Symbol" pitchFamily="18" charset="2"/>
              </a:rPr>
              <a:t>uv</a:t>
            </a:r>
            <a:r>
              <a:rPr lang="en-US" altLang="zh-TW" sz="2800" b="1">
                <a:solidFill>
                  <a:srgbClr val="FF0000"/>
                </a:solidFill>
                <a:sym typeface="Symbol" pitchFamily="18" charset="2"/>
              </a:rPr>
              <a:t>  (</a:t>
            </a:r>
            <a:r>
              <a:rPr lang="en-US" altLang="zh-TW" sz="2800" b="1" i="1">
                <a:solidFill>
                  <a:srgbClr val="FF0000"/>
                </a:solidFill>
              </a:rPr>
              <a:t>V</a:t>
            </a:r>
            <a:r>
              <a:rPr lang="en-US" altLang="zh-TW" sz="2800" b="1" baseline="-25000">
                <a:solidFill>
                  <a:srgbClr val="FF0000"/>
                </a:solidFill>
              </a:rPr>
              <a:t>1</a:t>
            </a:r>
            <a:r>
              <a:rPr lang="en-US" altLang="zh-TW" sz="2800" b="1">
                <a:solidFill>
                  <a:srgbClr val="FF0000"/>
                </a:solidFill>
              </a:rPr>
              <a:t>,</a:t>
            </a:r>
            <a:r>
              <a:rPr lang="en-US" altLang="zh-TW" sz="2800" b="1" i="1">
                <a:solidFill>
                  <a:srgbClr val="FF0000"/>
                </a:solidFill>
              </a:rPr>
              <a:t>V</a:t>
            </a:r>
            <a:r>
              <a:rPr lang="en-US" altLang="zh-TW" sz="2800" b="1" baseline="-25000">
                <a:solidFill>
                  <a:srgbClr val="FF0000"/>
                </a:solidFill>
              </a:rPr>
              <a:t>2</a:t>
            </a:r>
            <a:r>
              <a:rPr lang="en-US" altLang="zh-TW" sz="2800" b="1">
                <a:solidFill>
                  <a:srgbClr val="FF0000"/>
                </a:solidFill>
              </a:rPr>
              <a:t> </a:t>
            </a:r>
            <a:r>
              <a:rPr lang="en-US" altLang="zh-TW" sz="2800" b="1">
                <a:solidFill>
                  <a:srgbClr val="FF0000"/>
                </a:solidFill>
                <a:sym typeface="Symbol" pitchFamily="18" charset="2"/>
              </a:rPr>
              <a:t>)</a:t>
            </a:r>
            <a:r>
              <a:rPr lang="en-US" altLang="zh-TW" sz="2800" b="1">
                <a:solidFill>
                  <a:srgbClr val="FF0000"/>
                </a:solidFill>
              </a:rPr>
              <a:t>}</a:t>
            </a:r>
            <a:r>
              <a:rPr lang="en-US" altLang="zh-TW" sz="2800" b="1"/>
              <a:t>, then </a:t>
            </a:r>
            <a:r>
              <a:rPr lang="en-US" altLang="zh-TW" sz="2800" b="1" i="1"/>
              <a:t>xy </a:t>
            </a:r>
            <a:r>
              <a:rPr lang="en-US" altLang="zh-TW" sz="2800" b="1"/>
              <a:t>is contained in a MST.</a:t>
            </a:r>
          </a:p>
        </p:txBody>
      </p:sp>
      <p:grpSp>
        <p:nvGrpSpPr>
          <p:cNvPr id="1012740" name="Group 4"/>
          <p:cNvGrpSpPr>
            <a:grpSpLocks/>
          </p:cNvGrpSpPr>
          <p:nvPr/>
        </p:nvGrpSpPr>
        <p:grpSpPr bwMode="auto">
          <a:xfrm>
            <a:off x="3505200" y="3105150"/>
            <a:ext cx="5068888" cy="2690813"/>
            <a:chOff x="1137" y="2145"/>
            <a:chExt cx="3193" cy="1695"/>
          </a:xfrm>
        </p:grpSpPr>
        <p:sp>
          <p:nvSpPr>
            <p:cNvPr id="1012741" name="Line 5"/>
            <p:cNvSpPr>
              <a:spLocks noChangeShapeType="1"/>
            </p:cNvSpPr>
            <p:nvPr/>
          </p:nvSpPr>
          <p:spPr bwMode="auto">
            <a:xfrm flipV="1">
              <a:off x="4065" y="2493"/>
              <a:ext cx="58" cy="112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12742" name="Line 6"/>
            <p:cNvSpPr>
              <a:spLocks noChangeShapeType="1"/>
            </p:cNvSpPr>
            <p:nvPr/>
          </p:nvSpPr>
          <p:spPr bwMode="auto">
            <a:xfrm>
              <a:off x="2570" y="2492"/>
              <a:ext cx="727" cy="42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12743" name="Line 7"/>
            <p:cNvSpPr>
              <a:spLocks noChangeShapeType="1"/>
            </p:cNvSpPr>
            <p:nvPr/>
          </p:nvSpPr>
          <p:spPr bwMode="auto">
            <a:xfrm flipH="1" flipV="1">
              <a:off x="1404" y="2526"/>
              <a:ext cx="80" cy="76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12744" name="Line 8"/>
            <p:cNvSpPr>
              <a:spLocks noChangeShapeType="1"/>
            </p:cNvSpPr>
            <p:nvPr/>
          </p:nvSpPr>
          <p:spPr bwMode="auto">
            <a:xfrm flipV="1">
              <a:off x="1415" y="2461"/>
              <a:ext cx="1112" cy="5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12745" name="Line 9"/>
            <p:cNvSpPr>
              <a:spLocks noChangeShapeType="1"/>
            </p:cNvSpPr>
            <p:nvPr/>
          </p:nvSpPr>
          <p:spPr bwMode="auto">
            <a:xfrm flipV="1">
              <a:off x="1484" y="2442"/>
              <a:ext cx="1060" cy="83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12746" name="Line 10"/>
            <p:cNvSpPr>
              <a:spLocks noChangeShapeType="1"/>
            </p:cNvSpPr>
            <p:nvPr/>
          </p:nvSpPr>
          <p:spPr bwMode="auto">
            <a:xfrm flipV="1">
              <a:off x="3116" y="2898"/>
              <a:ext cx="160" cy="68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12747" name="Line 11"/>
            <p:cNvSpPr>
              <a:spLocks noChangeShapeType="1"/>
            </p:cNvSpPr>
            <p:nvPr/>
          </p:nvSpPr>
          <p:spPr bwMode="auto">
            <a:xfrm flipH="1">
              <a:off x="3300" y="2500"/>
              <a:ext cx="812" cy="39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12748" name="Line 12"/>
            <p:cNvSpPr>
              <a:spLocks noChangeShapeType="1"/>
            </p:cNvSpPr>
            <p:nvPr/>
          </p:nvSpPr>
          <p:spPr bwMode="auto">
            <a:xfrm flipH="1" flipV="1">
              <a:off x="1476" y="3270"/>
              <a:ext cx="656" cy="9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12749" name="Line 13"/>
            <p:cNvSpPr>
              <a:spLocks noChangeShapeType="1"/>
            </p:cNvSpPr>
            <p:nvPr/>
          </p:nvSpPr>
          <p:spPr bwMode="auto">
            <a:xfrm flipH="1" flipV="1">
              <a:off x="2196" y="3390"/>
              <a:ext cx="872" cy="16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12750" name="Line 14"/>
            <p:cNvSpPr>
              <a:spLocks noChangeShapeType="1"/>
            </p:cNvSpPr>
            <p:nvPr/>
          </p:nvSpPr>
          <p:spPr bwMode="auto">
            <a:xfrm flipH="1">
              <a:off x="2172" y="2908"/>
              <a:ext cx="1112" cy="45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12751" name="Line 15"/>
            <p:cNvSpPr>
              <a:spLocks noChangeShapeType="1"/>
            </p:cNvSpPr>
            <p:nvPr/>
          </p:nvSpPr>
          <p:spPr bwMode="auto">
            <a:xfrm flipH="1" flipV="1">
              <a:off x="3120" y="3534"/>
              <a:ext cx="956" cy="8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12752" name="Line 16"/>
            <p:cNvSpPr>
              <a:spLocks noChangeShapeType="1"/>
            </p:cNvSpPr>
            <p:nvPr/>
          </p:nvSpPr>
          <p:spPr bwMode="auto">
            <a:xfrm flipH="1" flipV="1">
              <a:off x="2556" y="2466"/>
              <a:ext cx="1556" cy="2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12753" name="Text Box 17"/>
            <p:cNvSpPr txBox="1">
              <a:spLocks noChangeArrowheads="1"/>
            </p:cNvSpPr>
            <p:nvPr/>
          </p:nvSpPr>
          <p:spPr bwMode="auto">
            <a:xfrm>
              <a:off x="1137" y="2355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ea typeface="新細明體" pitchFamily="18" charset="-120"/>
                </a:rPr>
                <a:t>a</a:t>
              </a:r>
            </a:p>
          </p:txBody>
        </p:sp>
        <p:sp>
          <p:nvSpPr>
            <p:cNvPr id="1012754" name="Text Box 18"/>
            <p:cNvSpPr txBox="1">
              <a:spLocks noChangeArrowheads="1"/>
            </p:cNvSpPr>
            <p:nvPr/>
          </p:nvSpPr>
          <p:spPr bwMode="auto">
            <a:xfrm>
              <a:off x="2419" y="2145"/>
              <a:ext cx="241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ea typeface="新細明體" pitchFamily="18" charset="-120"/>
                </a:rPr>
                <a:t>b</a:t>
              </a:r>
            </a:p>
          </p:txBody>
        </p:sp>
        <p:sp>
          <p:nvSpPr>
            <p:cNvPr id="1012755" name="Text Box 19"/>
            <p:cNvSpPr txBox="1">
              <a:spLocks noChangeArrowheads="1"/>
            </p:cNvSpPr>
            <p:nvPr/>
          </p:nvSpPr>
          <p:spPr bwMode="auto">
            <a:xfrm>
              <a:off x="1317" y="3207"/>
              <a:ext cx="215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ea typeface="新細明體" pitchFamily="18" charset="-120"/>
                </a:rPr>
                <a:t>c</a:t>
              </a:r>
            </a:p>
          </p:txBody>
        </p:sp>
        <p:sp>
          <p:nvSpPr>
            <p:cNvPr id="1012756" name="Text Box 20"/>
            <p:cNvSpPr txBox="1">
              <a:spLocks noChangeArrowheads="1"/>
            </p:cNvSpPr>
            <p:nvPr/>
          </p:nvSpPr>
          <p:spPr bwMode="auto">
            <a:xfrm>
              <a:off x="2013" y="3303"/>
              <a:ext cx="241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ea typeface="新細明體" pitchFamily="18" charset="-120"/>
                </a:rPr>
                <a:t>d</a:t>
              </a:r>
            </a:p>
          </p:txBody>
        </p:sp>
        <p:sp>
          <p:nvSpPr>
            <p:cNvPr id="1012757" name="Text Box 21"/>
            <p:cNvSpPr txBox="1">
              <a:spLocks noChangeArrowheads="1"/>
            </p:cNvSpPr>
            <p:nvPr/>
          </p:nvSpPr>
          <p:spPr bwMode="auto">
            <a:xfrm>
              <a:off x="3271" y="2805"/>
              <a:ext cx="215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ea typeface="新細明體" pitchFamily="18" charset="-120"/>
                </a:rPr>
                <a:t>e</a:t>
              </a:r>
            </a:p>
          </p:txBody>
        </p:sp>
        <p:sp>
          <p:nvSpPr>
            <p:cNvPr id="1012758" name="Text Box 22"/>
            <p:cNvSpPr txBox="1">
              <a:spLocks noChangeArrowheads="1"/>
            </p:cNvSpPr>
            <p:nvPr/>
          </p:nvSpPr>
          <p:spPr bwMode="auto">
            <a:xfrm>
              <a:off x="4125" y="2283"/>
              <a:ext cx="191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ea typeface="新細明體" pitchFamily="18" charset="-120"/>
                </a:rPr>
                <a:t>f</a:t>
              </a:r>
            </a:p>
          </p:txBody>
        </p:sp>
        <p:sp>
          <p:nvSpPr>
            <p:cNvPr id="1012759" name="Text Box 23"/>
            <p:cNvSpPr txBox="1">
              <a:spLocks noChangeArrowheads="1"/>
            </p:cNvSpPr>
            <p:nvPr/>
          </p:nvSpPr>
          <p:spPr bwMode="auto">
            <a:xfrm>
              <a:off x="3009" y="3507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ea typeface="新細明體" pitchFamily="18" charset="-120"/>
                </a:rPr>
                <a:t>g</a:t>
              </a:r>
            </a:p>
          </p:txBody>
        </p:sp>
        <p:sp>
          <p:nvSpPr>
            <p:cNvPr id="1012760" name="Text Box 24"/>
            <p:cNvSpPr txBox="1">
              <a:spLocks noChangeArrowheads="1"/>
            </p:cNvSpPr>
            <p:nvPr/>
          </p:nvSpPr>
          <p:spPr bwMode="auto">
            <a:xfrm>
              <a:off x="4089" y="3507"/>
              <a:ext cx="241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ea typeface="新細明體" pitchFamily="18" charset="-120"/>
                </a:rPr>
                <a:t>h</a:t>
              </a:r>
            </a:p>
          </p:txBody>
        </p:sp>
        <p:sp>
          <p:nvSpPr>
            <p:cNvPr id="1012761" name="Text Box 25"/>
            <p:cNvSpPr txBox="1">
              <a:spLocks noChangeArrowheads="1"/>
            </p:cNvSpPr>
            <p:nvPr/>
          </p:nvSpPr>
          <p:spPr bwMode="auto">
            <a:xfrm>
              <a:off x="1726" y="2217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FF0000"/>
                  </a:solidFill>
                  <a:ea typeface="新細明體" pitchFamily="18" charset="-120"/>
                </a:rPr>
                <a:t>3</a:t>
              </a:r>
            </a:p>
          </p:txBody>
        </p:sp>
        <p:sp>
          <p:nvSpPr>
            <p:cNvPr id="1012762" name="Text Box 26"/>
            <p:cNvSpPr txBox="1">
              <a:spLocks noChangeArrowheads="1"/>
            </p:cNvSpPr>
            <p:nvPr/>
          </p:nvSpPr>
          <p:spPr bwMode="auto">
            <a:xfrm>
              <a:off x="2830" y="2505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FF0000"/>
                  </a:solidFill>
                  <a:ea typeface="新細明體" pitchFamily="18" charset="-120"/>
                </a:rPr>
                <a:t>5</a:t>
              </a:r>
            </a:p>
          </p:txBody>
        </p:sp>
        <p:sp>
          <p:nvSpPr>
            <p:cNvPr id="1012763" name="Text Box 27"/>
            <p:cNvSpPr txBox="1">
              <a:spLocks noChangeArrowheads="1"/>
            </p:cNvSpPr>
            <p:nvPr/>
          </p:nvSpPr>
          <p:spPr bwMode="auto">
            <a:xfrm>
              <a:off x="1246" y="2697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FF0000"/>
                  </a:solidFill>
                  <a:ea typeface="新細明體" pitchFamily="18" charset="-120"/>
                </a:rPr>
                <a:t>1</a:t>
              </a:r>
            </a:p>
          </p:txBody>
        </p:sp>
        <p:sp>
          <p:nvSpPr>
            <p:cNvPr id="1012764" name="Text Box 28"/>
            <p:cNvSpPr txBox="1">
              <a:spLocks noChangeArrowheads="1"/>
            </p:cNvSpPr>
            <p:nvPr/>
          </p:nvSpPr>
          <p:spPr bwMode="auto">
            <a:xfrm>
              <a:off x="1918" y="2649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FF0000"/>
                  </a:solidFill>
                  <a:ea typeface="新細明體" pitchFamily="18" charset="-120"/>
                </a:rPr>
                <a:t>1</a:t>
              </a:r>
            </a:p>
          </p:txBody>
        </p:sp>
        <p:sp>
          <p:nvSpPr>
            <p:cNvPr id="1012765" name="Text Box 29"/>
            <p:cNvSpPr txBox="1">
              <a:spLocks noChangeArrowheads="1"/>
            </p:cNvSpPr>
            <p:nvPr/>
          </p:nvSpPr>
          <p:spPr bwMode="auto">
            <a:xfrm>
              <a:off x="1678" y="3225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FF0000"/>
                  </a:solidFill>
                  <a:ea typeface="新細明體" pitchFamily="18" charset="-120"/>
                </a:rPr>
                <a:t>9</a:t>
              </a:r>
            </a:p>
          </p:txBody>
        </p:sp>
        <p:sp>
          <p:nvSpPr>
            <p:cNvPr id="1012766" name="Text Box 30"/>
            <p:cNvSpPr txBox="1">
              <a:spLocks noChangeArrowheads="1"/>
            </p:cNvSpPr>
            <p:nvPr/>
          </p:nvSpPr>
          <p:spPr bwMode="auto">
            <a:xfrm>
              <a:off x="2638" y="2937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FF0000"/>
                  </a:solidFill>
                  <a:ea typeface="新細明體" pitchFamily="18" charset="-120"/>
                </a:rPr>
                <a:t>5</a:t>
              </a:r>
            </a:p>
          </p:txBody>
        </p:sp>
        <p:sp>
          <p:nvSpPr>
            <p:cNvPr id="1012767" name="Text Box 31"/>
            <p:cNvSpPr txBox="1">
              <a:spLocks noChangeArrowheads="1"/>
            </p:cNvSpPr>
            <p:nvPr/>
          </p:nvSpPr>
          <p:spPr bwMode="auto">
            <a:xfrm>
              <a:off x="3310" y="2217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FF0000"/>
                  </a:solidFill>
                  <a:ea typeface="新細明體" pitchFamily="18" charset="-120"/>
                </a:rPr>
                <a:t>4</a:t>
              </a:r>
            </a:p>
          </p:txBody>
        </p:sp>
        <p:sp>
          <p:nvSpPr>
            <p:cNvPr id="1012768" name="Text Box 32"/>
            <p:cNvSpPr txBox="1">
              <a:spLocks noChangeArrowheads="1"/>
            </p:cNvSpPr>
            <p:nvPr/>
          </p:nvSpPr>
          <p:spPr bwMode="auto">
            <a:xfrm>
              <a:off x="4030" y="2937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FF0000"/>
                  </a:solidFill>
                  <a:ea typeface="新細明體" pitchFamily="18" charset="-120"/>
                </a:rPr>
                <a:t>7</a:t>
              </a:r>
            </a:p>
          </p:txBody>
        </p:sp>
        <p:sp>
          <p:nvSpPr>
            <p:cNvPr id="1012769" name="Text Box 33"/>
            <p:cNvSpPr txBox="1">
              <a:spLocks noChangeArrowheads="1"/>
            </p:cNvSpPr>
            <p:nvPr/>
          </p:nvSpPr>
          <p:spPr bwMode="auto">
            <a:xfrm>
              <a:off x="2542" y="3417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FF0000"/>
                  </a:solidFill>
                  <a:ea typeface="新細明體" pitchFamily="18" charset="-120"/>
                </a:rPr>
                <a:t>3</a:t>
              </a:r>
            </a:p>
          </p:txBody>
        </p:sp>
        <p:sp>
          <p:nvSpPr>
            <p:cNvPr id="1012770" name="Text Box 34"/>
            <p:cNvSpPr txBox="1">
              <a:spLocks noChangeArrowheads="1"/>
            </p:cNvSpPr>
            <p:nvPr/>
          </p:nvSpPr>
          <p:spPr bwMode="auto">
            <a:xfrm>
              <a:off x="3022" y="3129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FF0000"/>
                  </a:solidFill>
                  <a:ea typeface="新細明體" pitchFamily="18" charset="-120"/>
                </a:rPr>
                <a:t>2</a:t>
              </a:r>
            </a:p>
          </p:txBody>
        </p:sp>
        <p:sp>
          <p:nvSpPr>
            <p:cNvPr id="1012771" name="Text Box 35"/>
            <p:cNvSpPr txBox="1">
              <a:spLocks noChangeArrowheads="1"/>
            </p:cNvSpPr>
            <p:nvPr/>
          </p:nvSpPr>
          <p:spPr bwMode="auto">
            <a:xfrm>
              <a:off x="3502" y="2553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FF0000"/>
                  </a:solidFill>
                  <a:ea typeface="新細明體" pitchFamily="18" charset="-120"/>
                </a:rPr>
                <a:t>2</a:t>
              </a:r>
            </a:p>
          </p:txBody>
        </p:sp>
        <p:sp>
          <p:nvSpPr>
            <p:cNvPr id="1012772" name="Text Box 36"/>
            <p:cNvSpPr txBox="1">
              <a:spLocks noChangeArrowheads="1"/>
            </p:cNvSpPr>
            <p:nvPr/>
          </p:nvSpPr>
          <p:spPr bwMode="auto">
            <a:xfrm>
              <a:off x="3550" y="3513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FF0000"/>
                  </a:solidFill>
                  <a:ea typeface="新細明體" pitchFamily="18" charset="-120"/>
                </a:rPr>
                <a:t>4</a:t>
              </a:r>
            </a:p>
          </p:txBody>
        </p:sp>
        <p:sp>
          <p:nvSpPr>
            <p:cNvPr id="1012773" name="Oval 37"/>
            <p:cNvSpPr>
              <a:spLocks noChangeArrowheads="1"/>
            </p:cNvSpPr>
            <p:nvPr/>
          </p:nvSpPr>
          <p:spPr bwMode="auto">
            <a:xfrm>
              <a:off x="1339" y="2457"/>
              <a:ext cx="98" cy="99"/>
            </a:xfrm>
            <a:prstGeom prst="ellipse">
              <a:avLst/>
            </a:prstGeom>
            <a:solidFill>
              <a:srgbClr val="0000FF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12774" name="Oval 38"/>
            <p:cNvSpPr>
              <a:spLocks noChangeArrowheads="1"/>
            </p:cNvSpPr>
            <p:nvPr/>
          </p:nvSpPr>
          <p:spPr bwMode="auto">
            <a:xfrm>
              <a:off x="2491" y="2409"/>
              <a:ext cx="98" cy="99"/>
            </a:xfrm>
            <a:prstGeom prst="ellipse">
              <a:avLst/>
            </a:prstGeom>
            <a:solidFill>
              <a:srgbClr val="0000FF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12775" name="Oval 39"/>
            <p:cNvSpPr>
              <a:spLocks noChangeArrowheads="1"/>
            </p:cNvSpPr>
            <p:nvPr/>
          </p:nvSpPr>
          <p:spPr bwMode="auto">
            <a:xfrm>
              <a:off x="3235" y="2865"/>
              <a:ext cx="98" cy="99"/>
            </a:xfrm>
            <a:prstGeom prst="ellipse">
              <a:avLst/>
            </a:prstGeom>
            <a:solidFill>
              <a:srgbClr val="0000FF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12776" name="Oval 40"/>
            <p:cNvSpPr>
              <a:spLocks noChangeArrowheads="1"/>
            </p:cNvSpPr>
            <p:nvPr/>
          </p:nvSpPr>
          <p:spPr bwMode="auto">
            <a:xfrm>
              <a:off x="4075" y="2457"/>
              <a:ext cx="98" cy="99"/>
            </a:xfrm>
            <a:prstGeom prst="ellipse">
              <a:avLst/>
            </a:prstGeom>
            <a:solidFill>
              <a:srgbClr val="0000FF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12777" name="Oval 41"/>
            <p:cNvSpPr>
              <a:spLocks noChangeArrowheads="1"/>
            </p:cNvSpPr>
            <p:nvPr/>
          </p:nvSpPr>
          <p:spPr bwMode="auto">
            <a:xfrm>
              <a:off x="1435" y="3225"/>
              <a:ext cx="98" cy="99"/>
            </a:xfrm>
            <a:prstGeom prst="ellipse">
              <a:avLst/>
            </a:prstGeom>
            <a:solidFill>
              <a:srgbClr val="0000FF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12778" name="Oval 42"/>
            <p:cNvSpPr>
              <a:spLocks noChangeArrowheads="1"/>
            </p:cNvSpPr>
            <p:nvPr/>
          </p:nvSpPr>
          <p:spPr bwMode="auto">
            <a:xfrm>
              <a:off x="2107" y="3321"/>
              <a:ext cx="98" cy="99"/>
            </a:xfrm>
            <a:prstGeom prst="ellipse">
              <a:avLst/>
            </a:prstGeom>
            <a:solidFill>
              <a:srgbClr val="0000FF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12779" name="Oval 43"/>
            <p:cNvSpPr>
              <a:spLocks noChangeArrowheads="1"/>
            </p:cNvSpPr>
            <p:nvPr/>
          </p:nvSpPr>
          <p:spPr bwMode="auto">
            <a:xfrm>
              <a:off x="3067" y="3513"/>
              <a:ext cx="98" cy="99"/>
            </a:xfrm>
            <a:prstGeom prst="ellipse">
              <a:avLst/>
            </a:prstGeom>
            <a:solidFill>
              <a:srgbClr val="0000FF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12780" name="Oval 44"/>
            <p:cNvSpPr>
              <a:spLocks noChangeArrowheads="1"/>
            </p:cNvSpPr>
            <p:nvPr/>
          </p:nvSpPr>
          <p:spPr bwMode="auto">
            <a:xfrm>
              <a:off x="4027" y="3561"/>
              <a:ext cx="98" cy="99"/>
            </a:xfrm>
            <a:prstGeom prst="ellipse">
              <a:avLst/>
            </a:prstGeom>
            <a:solidFill>
              <a:srgbClr val="0000FF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sp>
        <p:nvSpPr>
          <p:cNvPr id="1012781" name="Oval 45"/>
          <p:cNvSpPr>
            <a:spLocks noChangeArrowheads="1"/>
          </p:cNvSpPr>
          <p:nvPr/>
        </p:nvSpPr>
        <p:spPr bwMode="auto">
          <a:xfrm>
            <a:off x="571500" y="3371850"/>
            <a:ext cx="914400" cy="2438400"/>
          </a:xfrm>
          <a:prstGeom prst="ellipse">
            <a:avLst/>
          </a:prstGeom>
          <a:solidFill>
            <a:srgbClr val="FFFFFF"/>
          </a:solidFill>
          <a:ln w="31750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12782" name="Oval 46"/>
          <p:cNvSpPr>
            <a:spLocks noChangeArrowheads="1"/>
          </p:cNvSpPr>
          <p:nvPr/>
        </p:nvSpPr>
        <p:spPr bwMode="auto">
          <a:xfrm>
            <a:off x="2286000" y="3371850"/>
            <a:ext cx="914400" cy="2438400"/>
          </a:xfrm>
          <a:prstGeom prst="ellipse">
            <a:avLst/>
          </a:prstGeom>
          <a:solidFill>
            <a:srgbClr val="FFFFFF"/>
          </a:solidFill>
          <a:ln w="31750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12783" name="Rectangle 47"/>
          <p:cNvSpPr>
            <a:spLocks noChangeArrowheads="1"/>
          </p:cNvSpPr>
          <p:nvPr/>
        </p:nvSpPr>
        <p:spPr bwMode="auto">
          <a:xfrm>
            <a:off x="762000" y="5805488"/>
            <a:ext cx="54133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prstDash val="dash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altLang="zh-TW" sz="2800" b="1" i="1">
                <a:ea typeface="新細明體" pitchFamily="18" charset="-120"/>
              </a:rPr>
              <a:t>V</a:t>
            </a:r>
            <a:r>
              <a:rPr lang="en-US" altLang="zh-TW" sz="2800" b="1" baseline="-25000">
                <a:ea typeface="新細明體" pitchFamily="18" charset="-120"/>
              </a:rPr>
              <a:t>1</a:t>
            </a:r>
          </a:p>
        </p:txBody>
      </p:sp>
      <p:sp>
        <p:nvSpPr>
          <p:cNvPr id="1012784" name="Rectangle 48"/>
          <p:cNvSpPr>
            <a:spLocks noChangeArrowheads="1"/>
          </p:cNvSpPr>
          <p:nvPr/>
        </p:nvSpPr>
        <p:spPr bwMode="auto">
          <a:xfrm>
            <a:off x="2473325" y="5791200"/>
            <a:ext cx="54133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prstDash val="dash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altLang="zh-TW" sz="2800" b="1" i="1">
                <a:ea typeface="新細明體" pitchFamily="18" charset="-120"/>
              </a:rPr>
              <a:t>V</a:t>
            </a:r>
            <a:r>
              <a:rPr lang="en-US" altLang="zh-TW" sz="2800" b="1" baseline="-25000">
                <a:ea typeface="新細明體" pitchFamily="18" charset="-120"/>
              </a:rPr>
              <a:t>2</a:t>
            </a:r>
          </a:p>
        </p:txBody>
      </p:sp>
      <p:sp>
        <p:nvSpPr>
          <p:cNvPr id="1012785" name="Oval 49"/>
          <p:cNvSpPr>
            <a:spLocks noChangeArrowheads="1"/>
          </p:cNvSpPr>
          <p:nvPr/>
        </p:nvSpPr>
        <p:spPr bwMode="auto">
          <a:xfrm>
            <a:off x="914400" y="3900488"/>
            <a:ext cx="265113" cy="265112"/>
          </a:xfrm>
          <a:prstGeom prst="ellipse">
            <a:avLst/>
          </a:prstGeom>
          <a:solidFill>
            <a:schemeClr val="hlink"/>
          </a:solidFill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zh-TW" sz="4400">
              <a:solidFill>
                <a:srgbClr val="CC3399"/>
              </a:solidFill>
              <a:ea typeface="新細明體" pitchFamily="18" charset="-120"/>
            </a:endParaRPr>
          </a:p>
        </p:txBody>
      </p:sp>
      <p:sp>
        <p:nvSpPr>
          <p:cNvPr id="1012786" name="Oval 50"/>
          <p:cNvSpPr>
            <a:spLocks noChangeArrowheads="1"/>
          </p:cNvSpPr>
          <p:nvPr/>
        </p:nvSpPr>
        <p:spPr bwMode="auto">
          <a:xfrm>
            <a:off x="914400" y="5119688"/>
            <a:ext cx="265113" cy="265112"/>
          </a:xfrm>
          <a:prstGeom prst="ellipse">
            <a:avLst/>
          </a:prstGeom>
          <a:solidFill>
            <a:schemeClr val="hlink"/>
          </a:solidFill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zh-TW" sz="4400">
              <a:solidFill>
                <a:srgbClr val="CC3399"/>
              </a:solidFill>
              <a:ea typeface="新細明體" pitchFamily="18" charset="-120"/>
            </a:endParaRPr>
          </a:p>
        </p:txBody>
      </p:sp>
      <p:sp>
        <p:nvSpPr>
          <p:cNvPr id="1012787" name="Oval 51"/>
          <p:cNvSpPr>
            <a:spLocks noChangeArrowheads="1"/>
          </p:cNvSpPr>
          <p:nvPr/>
        </p:nvSpPr>
        <p:spPr bwMode="auto">
          <a:xfrm>
            <a:off x="2630488" y="3900488"/>
            <a:ext cx="265112" cy="265112"/>
          </a:xfrm>
          <a:prstGeom prst="ellipse">
            <a:avLst/>
          </a:prstGeom>
          <a:solidFill>
            <a:schemeClr val="hlink"/>
          </a:solidFill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zh-TW" sz="4400">
              <a:solidFill>
                <a:srgbClr val="CC3399"/>
              </a:solidFill>
              <a:ea typeface="新細明體" pitchFamily="18" charset="-120"/>
            </a:endParaRPr>
          </a:p>
        </p:txBody>
      </p:sp>
      <p:sp>
        <p:nvSpPr>
          <p:cNvPr id="1012788" name="Oval 52"/>
          <p:cNvSpPr>
            <a:spLocks noChangeArrowheads="1"/>
          </p:cNvSpPr>
          <p:nvPr/>
        </p:nvSpPr>
        <p:spPr bwMode="auto">
          <a:xfrm>
            <a:off x="2630488" y="5119688"/>
            <a:ext cx="265112" cy="265112"/>
          </a:xfrm>
          <a:prstGeom prst="ellipse">
            <a:avLst/>
          </a:prstGeom>
          <a:solidFill>
            <a:schemeClr val="hlink"/>
          </a:solidFill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zh-TW" sz="4400">
              <a:solidFill>
                <a:srgbClr val="CC3399"/>
              </a:solidFill>
              <a:ea typeface="新細明體" pitchFamily="18" charset="-120"/>
            </a:endParaRPr>
          </a:p>
        </p:txBody>
      </p:sp>
      <p:sp>
        <p:nvSpPr>
          <p:cNvPr id="1012789" name="Text Box 53"/>
          <p:cNvSpPr txBox="1">
            <a:spLocks noChangeArrowheads="1"/>
          </p:cNvSpPr>
          <p:nvPr/>
        </p:nvSpPr>
        <p:spPr bwMode="auto">
          <a:xfrm>
            <a:off x="822325" y="4343400"/>
            <a:ext cx="854075" cy="65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prstDash val="dash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>
            <a:spAutoFit/>
          </a:bodyPr>
          <a:lstStyle/>
          <a:p>
            <a:r>
              <a:rPr lang="en-US" altLang="zh-TW" sz="4400" b="1">
                <a:sym typeface="Symbol" pitchFamily="18" charset="2"/>
              </a:rPr>
              <a:t></a:t>
            </a:r>
            <a:endParaRPr lang="en-US" altLang="zh-TW" sz="2800" b="1"/>
          </a:p>
        </p:txBody>
      </p:sp>
      <p:cxnSp>
        <p:nvCxnSpPr>
          <p:cNvPr id="1012790" name="AutoShape 54"/>
          <p:cNvCxnSpPr>
            <a:cxnSpLocks noChangeShapeType="1"/>
            <a:stCxn id="1012785" idx="6"/>
            <a:endCxn id="1012787" idx="2"/>
          </p:cNvCxnSpPr>
          <p:nvPr/>
        </p:nvCxnSpPr>
        <p:spPr bwMode="auto">
          <a:xfrm>
            <a:off x="1192213" y="4033838"/>
            <a:ext cx="1425575" cy="0"/>
          </a:xfrm>
          <a:prstGeom prst="straightConnector1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12791" name="AutoShape 55"/>
          <p:cNvCxnSpPr>
            <a:cxnSpLocks noChangeShapeType="1"/>
            <a:stCxn id="1012786" idx="6"/>
            <a:endCxn id="1012788" idx="2"/>
          </p:cNvCxnSpPr>
          <p:nvPr/>
        </p:nvCxnSpPr>
        <p:spPr bwMode="auto">
          <a:xfrm>
            <a:off x="1192213" y="5253038"/>
            <a:ext cx="1425575" cy="0"/>
          </a:xfrm>
          <a:prstGeom prst="straightConnector1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12792" name="Text Box 56"/>
          <p:cNvSpPr txBox="1">
            <a:spLocks noChangeArrowheads="1"/>
          </p:cNvSpPr>
          <p:nvPr/>
        </p:nvSpPr>
        <p:spPr bwMode="auto">
          <a:xfrm>
            <a:off x="2514600" y="4343400"/>
            <a:ext cx="854075" cy="65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prstDash val="dash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>
            <a:spAutoFit/>
          </a:bodyPr>
          <a:lstStyle/>
          <a:p>
            <a:r>
              <a:rPr lang="en-US" altLang="zh-TW" sz="4400" b="1">
                <a:sym typeface="Symbol" pitchFamily="18" charset="2"/>
              </a:rPr>
              <a:t></a:t>
            </a:r>
            <a:endParaRPr lang="en-US" altLang="zh-TW" sz="2800" b="1"/>
          </a:p>
        </p:txBody>
      </p:sp>
      <p:cxnSp>
        <p:nvCxnSpPr>
          <p:cNvPr id="1012793" name="AutoShape 57"/>
          <p:cNvCxnSpPr>
            <a:cxnSpLocks noChangeShapeType="1"/>
            <a:stCxn id="1012785" idx="5"/>
            <a:endCxn id="1012792" idx="1"/>
          </p:cNvCxnSpPr>
          <p:nvPr/>
        </p:nvCxnSpPr>
        <p:spPr bwMode="auto">
          <a:xfrm>
            <a:off x="1141413" y="4140200"/>
            <a:ext cx="1373187" cy="528638"/>
          </a:xfrm>
          <a:prstGeom prst="straightConnector1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12794" name="AutoShape 58"/>
          <p:cNvCxnSpPr>
            <a:cxnSpLocks noChangeShapeType="1"/>
            <a:stCxn id="1012787" idx="3"/>
            <a:endCxn id="1012789" idx="2"/>
          </p:cNvCxnSpPr>
          <p:nvPr/>
        </p:nvCxnSpPr>
        <p:spPr bwMode="auto">
          <a:xfrm flipH="1">
            <a:off x="1249363" y="4140200"/>
            <a:ext cx="1419225" cy="854075"/>
          </a:xfrm>
          <a:prstGeom prst="straightConnector1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12795" name="AutoShape 59"/>
          <p:cNvCxnSpPr>
            <a:cxnSpLocks noChangeShapeType="1"/>
            <a:stCxn id="1012788" idx="1"/>
            <a:endCxn id="1012789" idx="0"/>
          </p:cNvCxnSpPr>
          <p:nvPr/>
        </p:nvCxnSpPr>
        <p:spPr bwMode="auto">
          <a:xfrm flipH="1" flipV="1">
            <a:off x="1249363" y="4343400"/>
            <a:ext cx="1419225" cy="801688"/>
          </a:xfrm>
          <a:prstGeom prst="straightConnector1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Minimum Spanning Trees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029A3-6224-4F1E-B610-EFEE70A98883}" type="slidenum">
              <a:rPr lang="en-US" altLang="zh-TW"/>
              <a:pPr/>
              <a:t>6</a:t>
            </a:fld>
            <a:endParaRPr lang="en-US" altLang="zh-TW"/>
          </a:p>
        </p:txBody>
      </p:sp>
      <p:sp>
        <p:nvSpPr>
          <p:cNvPr id="10229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533400"/>
          </a:xfrm>
        </p:spPr>
        <p:txBody>
          <a:bodyPr/>
          <a:lstStyle/>
          <a:p>
            <a:pPr algn="ctr"/>
            <a:r>
              <a:rPr lang="en-US" altLang="zh-TW" sz="3600" b="1">
                <a:ea typeface="標楷體" pitchFamily="65" charset="-120"/>
              </a:rPr>
              <a:t>Kruskal’s Algorithm </a:t>
            </a:r>
            <a:r>
              <a:rPr lang="en-US" altLang="zh-TW" sz="2800" b="1">
                <a:ea typeface="標楷體" pitchFamily="65" charset="-120"/>
              </a:rPr>
              <a:t>(pseudo code 1)</a:t>
            </a:r>
            <a:endParaRPr lang="en-US" altLang="zh-TW" sz="6000" b="1">
              <a:ea typeface="標楷體" pitchFamily="65" charset="-120"/>
            </a:endParaRPr>
          </a:p>
        </p:txBody>
      </p:sp>
      <p:sp>
        <p:nvSpPr>
          <p:cNvPr id="1022984" name="Text Box 8"/>
          <p:cNvSpPr txBox="1">
            <a:spLocks noChangeArrowheads="1"/>
          </p:cNvSpPr>
          <p:nvPr/>
        </p:nvSpPr>
        <p:spPr bwMode="auto">
          <a:xfrm>
            <a:off x="571500" y="1447800"/>
            <a:ext cx="8212138" cy="2667000"/>
          </a:xfrm>
          <a:prstGeom prst="rect">
            <a:avLst/>
          </a:prstGeom>
          <a:solidFill>
            <a:srgbClr val="CCFFFF"/>
          </a:solidFill>
          <a:ln w="12700">
            <a:solidFill>
              <a:srgbClr val="0000CC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 altLang="zh-TW" sz="2800" i="1">
                <a:solidFill>
                  <a:srgbClr val="2B21FD"/>
                </a:solidFill>
                <a:latin typeface="Arial" charset="0"/>
                <a:ea typeface="新細明體" pitchFamily="18" charset="-120"/>
              </a:rPr>
              <a:t>A</a:t>
            </a:r>
            <a:r>
              <a:rPr lang="en-US" altLang="zh-TW" sz="2800">
                <a:solidFill>
                  <a:srgbClr val="2B21FD"/>
                </a:solidFill>
                <a:latin typeface="Arial" charset="0"/>
                <a:ea typeface="新細明體" pitchFamily="18" charset="-120"/>
              </a:rPr>
              <a:t>= </a:t>
            </a:r>
            <a:r>
              <a:rPr lang="en-US" altLang="zh-TW" sz="2800">
                <a:solidFill>
                  <a:srgbClr val="2B21FD"/>
                </a:solidFill>
                <a:latin typeface="Arial" charset="0"/>
                <a:ea typeface="新細明體" pitchFamily="18" charset="-120"/>
                <a:sym typeface="Symbol" pitchFamily="18" charset="2"/>
              </a:rPr>
              <a:t></a:t>
            </a:r>
            <a:r>
              <a:rPr lang="en-US" altLang="zh-TW" sz="2800">
                <a:solidFill>
                  <a:srgbClr val="2B21FD"/>
                </a:solidFill>
                <a:latin typeface="Arial" charset="0"/>
                <a:ea typeface="新細明體" pitchFamily="18" charset="-120"/>
              </a:rPr>
              <a:t>;</a:t>
            </a:r>
          </a:p>
          <a:p>
            <a:pPr algn="l"/>
            <a:r>
              <a:rPr lang="en-US" altLang="zh-TW" sz="2800">
                <a:solidFill>
                  <a:srgbClr val="2B21FD"/>
                </a:solidFill>
                <a:latin typeface="Arial" charset="0"/>
                <a:ea typeface="新細明體" pitchFamily="18" charset="-120"/>
              </a:rPr>
              <a:t>for( each edge in order by nondecreasing weight )</a:t>
            </a:r>
            <a:endParaRPr lang="en-US" altLang="zh-TW" sz="2800">
              <a:solidFill>
                <a:srgbClr val="FF0000"/>
              </a:solidFill>
              <a:latin typeface="Arial" charset="0"/>
              <a:ea typeface="新細明體" pitchFamily="18" charset="-120"/>
            </a:endParaRPr>
          </a:p>
          <a:p>
            <a:pPr algn="l"/>
            <a:r>
              <a:rPr lang="en-US" altLang="zh-TW" sz="2800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   </a:t>
            </a:r>
            <a:r>
              <a:rPr lang="en-US" altLang="zh-TW" sz="2800">
                <a:solidFill>
                  <a:srgbClr val="2B21FD"/>
                </a:solidFill>
                <a:latin typeface="Arial" charset="0"/>
                <a:ea typeface="新細明體" pitchFamily="18" charset="-120"/>
              </a:rPr>
              <a:t>if( </a:t>
            </a:r>
            <a:r>
              <a:rPr lang="en-US" altLang="zh-TW" sz="2800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adding the edge to A doesn't create a cycle</a:t>
            </a:r>
            <a:r>
              <a:rPr lang="en-US" altLang="zh-TW" sz="2800">
                <a:solidFill>
                  <a:srgbClr val="2B21FD"/>
                </a:solidFill>
                <a:latin typeface="Arial" charset="0"/>
                <a:ea typeface="新細明體" pitchFamily="18" charset="-120"/>
              </a:rPr>
              <a:t> ){</a:t>
            </a:r>
          </a:p>
          <a:p>
            <a:pPr algn="l"/>
            <a:r>
              <a:rPr lang="en-US" altLang="zh-TW" sz="2800">
                <a:solidFill>
                  <a:srgbClr val="2B21FD"/>
                </a:solidFill>
                <a:latin typeface="Arial" charset="0"/>
                <a:ea typeface="新細明體" pitchFamily="18" charset="-120"/>
              </a:rPr>
              <a:t>         add it to </a:t>
            </a:r>
            <a:r>
              <a:rPr lang="en-US" altLang="zh-TW" sz="2800" i="1">
                <a:solidFill>
                  <a:srgbClr val="2B21FD"/>
                </a:solidFill>
                <a:latin typeface="Arial" charset="0"/>
                <a:ea typeface="新細明體" pitchFamily="18" charset="-120"/>
              </a:rPr>
              <a:t>A</a:t>
            </a:r>
            <a:r>
              <a:rPr lang="en-US" altLang="zh-TW" sz="2800">
                <a:solidFill>
                  <a:srgbClr val="2B21FD"/>
                </a:solidFill>
                <a:latin typeface="Arial" charset="0"/>
                <a:ea typeface="新細明體" pitchFamily="18" charset="-120"/>
              </a:rPr>
              <a:t>;</a:t>
            </a:r>
          </a:p>
          <a:p>
            <a:pPr algn="l"/>
            <a:r>
              <a:rPr lang="en-US" altLang="zh-TW" sz="2800">
                <a:solidFill>
                  <a:srgbClr val="2B21FD"/>
                </a:solidFill>
                <a:latin typeface="Arial" charset="0"/>
                <a:ea typeface="新細明體" pitchFamily="18" charset="-120"/>
              </a:rPr>
              <a:t>         if( |</a:t>
            </a:r>
            <a:r>
              <a:rPr lang="en-US" altLang="zh-TW" sz="1000">
                <a:solidFill>
                  <a:srgbClr val="2B21FD"/>
                </a:solidFill>
                <a:latin typeface="Arial" charset="0"/>
                <a:ea typeface="新細明體" pitchFamily="18" charset="-120"/>
              </a:rPr>
              <a:t> </a:t>
            </a:r>
            <a:r>
              <a:rPr lang="en-US" altLang="zh-TW" sz="2800" i="1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A</a:t>
            </a:r>
            <a:r>
              <a:rPr lang="en-US" altLang="zh-TW" sz="2800">
                <a:solidFill>
                  <a:srgbClr val="2B21FD"/>
                </a:solidFill>
                <a:latin typeface="Arial" charset="0"/>
                <a:ea typeface="新細明體" pitchFamily="18" charset="-120"/>
              </a:rPr>
              <a:t>| == </a:t>
            </a:r>
            <a:r>
              <a:rPr lang="en-US" altLang="zh-TW" sz="2800" i="1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n</a:t>
            </a:r>
            <a:r>
              <a:rPr lang="en-US" altLang="zh-TW" sz="2800">
                <a:solidFill>
                  <a:srgbClr val="FF0000"/>
                </a:solidFill>
                <a:latin typeface="Arial" charset="0"/>
                <a:ea typeface="新細明體" pitchFamily="18" charset="-120"/>
                <a:sym typeface="Symbol" pitchFamily="18" charset="2"/>
              </a:rPr>
              <a:t></a:t>
            </a:r>
            <a:r>
              <a:rPr lang="en-US" altLang="zh-TW" sz="2800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1 </a:t>
            </a:r>
            <a:r>
              <a:rPr lang="en-US" altLang="zh-TW" sz="2800">
                <a:solidFill>
                  <a:srgbClr val="2B21FD"/>
                </a:solidFill>
                <a:latin typeface="Arial" charset="0"/>
                <a:ea typeface="新細明體" pitchFamily="18" charset="-120"/>
              </a:rPr>
              <a:t>) break;</a:t>
            </a:r>
            <a:endParaRPr lang="en-US" altLang="zh-TW" sz="2800" b="1">
              <a:solidFill>
                <a:srgbClr val="2B21FD"/>
              </a:solidFill>
              <a:ea typeface="新細明體" pitchFamily="18" charset="-120"/>
            </a:endParaRPr>
          </a:p>
          <a:p>
            <a:pPr algn="l"/>
            <a:r>
              <a:rPr lang="en-US" altLang="zh-TW" sz="2800">
                <a:solidFill>
                  <a:srgbClr val="0000CC"/>
                </a:solidFill>
                <a:latin typeface="Arial" charset="0"/>
                <a:ea typeface="新細明體" pitchFamily="18" charset="-120"/>
              </a:rPr>
              <a:t>   }</a:t>
            </a:r>
          </a:p>
        </p:txBody>
      </p:sp>
      <p:sp>
        <p:nvSpPr>
          <p:cNvPr id="1022985" name="Text Box 9"/>
          <p:cNvSpPr txBox="1">
            <a:spLocks noChangeArrowheads="1"/>
          </p:cNvSpPr>
          <p:nvPr/>
        </p:nvSpPr>
        <p:spPr bwMode="auto">
          <a:xfrm>
            <a:off x="495300" y="4398963"/>
            <a:ext cx="8210550" cy="111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algn="l" defTabSz="45720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571500" algn="l" defTabSz="45720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algn="l" defTabSz="45720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algn="l" defTabSz="45720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algn="l" defTabSz="45720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>
              <a:lnSpc>
                <a:spcPct val="120000"/>
              </a:lnSpc>
              <a:buFont typeface="Monotype Sorts" pitchFamily="2" charset="2"/>
              <a:buChar char="*"/>
            </a:pPr>
            <a:r>
              <a:rPr lang="en-US" altLang="zh-TW" sz="2800"/>
              <a:t>How to check that </a:t>
            </a:r>
            <a:r>
              <a:rPr lang="en-US" altLang="zh-TW" sz="2800">
                <a:solidFill>
                  <a:srgbClr val="FF0000"/>
                </a:solidFill>
              </a:rPr>
              <a:t>adding an edge does not create a cycle</a:t>
            </a:r>
            <a:r>
              <a:rPr lang="en-US" altLang="zh-TW" sz="2800"/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Minimum Spanning Trees</a:t>
            </a:r>
          </a:p>
        </p:txBody>
      </p:sp>
      <p:sp>
        <p:nvSpPr>
          <p:cNvPr id="50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DC050-1799-4190-87C6-E900D2F1805A}" type="slidenum">
              <a:rPr lang="en-US" altLang="zh-TW"/>
              <a:pPr/>
              <a:t>7</a:t>
            </a:fld>
            <a:endParaRPr lang="en-US" altLang="zh-TW"/>
          </a:p>
        </p:txBody>
      </p:sp>
      <p:grpSp>
        <p:nvGrpSpPr>
          <p:cNvPr id="1020930" name="Group 2"/>
          <p:cNvGrpSpPr>
            <a:grpSpLocks/>
          </p:cNvGrpSpPr>
          <p:nvPr/>
        </p:nvGrpSpPr>
        <p:grpSpPr bwMode="auto">
          <a:xfrm>
            <a:off x="2232025" y="2490788"/>
            <a:ext cx="4316413" cy="1868487"/>
            <a:chOff x="1310" y="1581"/>
            <a:chExt cx="2719" cy="1177"/>
          </a:xfrm>
        </p:grpSpPr>
        <p:sp>
          <p:nvSpPr>
            <p:cNvPr id="1020931" name="Line 3"/>
            <p:cNvSpPr>
              <a:spLocks noChangeShapeType="1"/>
            </p:cNvSpPr>
            <p:nvPr/>
          </p:nvSpPr>
          <p:spPr bwMode="auto">
            <a:xfrm flipV="1">
              <a:off x="3971" y="1632"/>
              <a:ext cx="58" cy="112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20932" name="Line 4"/>
            <p:cNvSpPr>
              <a:spLocks noChangeShapeType="1"/>
            </p:cNvSpPr>
            <p:nvPr/>
          </p:nvSpPr>
          <p:spPr bwMode="auto">
            <a:xfrm>
              <a:off x="2476" y="1631"/>
              <a:ext cx="727" cy="42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20933" name="Line 5"/>
            <p:cNvSpPr>
              <a:spLocks noChangeShapeType="1"/>
            </p:cNvSpPr>
            <p:nvPr/>
          </p:nvSpPr>
          <p:spPr bwMode="auto">
            <a:xfrm flipH="1" flipV="1">
              <a:off x="1310" y="1665"/>
              <a:ext cx="80" cy="76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20934" name="Line 6"/>
            <p:cNvSpPr>
              <a:spLocks noChangeShapeType="1"/>
            </p:cNvSpPr>
            <p:nvPr/>
          </p:nvSpPr>
          <p:spPr bwMode="auto">
            <a:xfrm flipV="1">
              <a:off x="1321" y="1600"/>
              <a:ext cx="1112" cy="5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20935" name="Line 7"/>
            <p:cNvSpPr>
              <a:spLocks noChangeShapeType="1"/>
            </p:cNvSpPr>
            <p:nvPr/>
          </p:nvSpPr>
          <p:spPr bwMode="auto">
            <a:xfrm flipV="1">
              <a:off x="1390" y="1581"/>
              <a:ext cx="1060" cy="83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20936" name="Line 8"/>
            <p:cNvSpPr>
              <a:spLocks noChangeShapeType="1"/>
            </p:cNvSpPr>
            <p:nvPr/>
          </p:nvSpPr>
          <p:spPr bwMode="auto">
            <a:xfrm flipV="1">
              <a:off x="3022" y="2037"/>
              <a:ext cx="160" cy="68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20937" name="Line 9"/>
            <p:cNvSpPr>
              <a:spLocks noChangeShapeType="1"/>
            </p:cNvSpPr>
            <p:nvPr/>
          </p:nvSpPr>
          <p:spPr bwMode="auto">
            <a:xfrm flipH="1">
              <a:off x="3206" y="1639"/>
              <a:ext cx="812" cy="39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20938" name="Line 10"/>
            <p:cNvSpPr>
              <a:spLocks noChangeShapeType="1"/>
            </p:cNvSpPr>
            <p:nvPr/>
          </p:nvSpPr>
          <p:spPr bwMode="auto">
            <a:xfrm flipH="1" flipV="1">
              <a:off x="1382" y="2409"/>
              <a:ext cx="656" cy="9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20939" name="Line 11"/>
            <p:cNvSpPr>
              <a:spLocks noChangeShapeType="1"/>
            </p:cNvSpPr>
            <p:nvPr/>
          </p:nvSpPr>
          <p:spPr bwMode="auto">
            <a:xfrm flipH="1" flipV="1">
              <a:off x="2102" y="2529"/>
              <a:ext cx="872" cy="16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20940" name="Line 12"/>
            <p:cNvSpPr>
              <a:spLocks noChangeShapeType="1"/>
            </p:cNvSpPr>
            <p:nvPr/>
          </p:nvSpPr>
          <p:spPr bwMode="auto">
            <a:xfrm flipH="1">
              <a:off x="2078" y="2047"/>
              <a:ext cx="1112" cy="45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20941" name="Line 13"/>
            <p:cNvSpPr>
              <a:spLocks noChangeShapeType="1"/>
            </p:cNvSpPr>
            <p:nvPr/>
          </p:nvSpPr>
          <p:spPr bwMode="auto">
            <a:xfrm flipH="1" flipV="1">
              <a:off x="3026" y="2673"/>
              <a:ext cx="956" cy="8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20942" name="Line 14"/>
            <p:cNvSpPr>
              <a:spLocks noChangeShapeType="1"/>
            </p:cNvSpPr>
            <p:nvPr/>
          </p:nvSpPr>
          <p:spPr bwMode="auto">
            <a:xfrm flipH="1" flipV="1">
              <a:off x="2462" y="1605"/>
              <a:ext cx="1556" cy="2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sp>
        <p:nvSpPr>
          <p:cNvPr id="1020943" name="Line 15"/>
          <p:cNvSpPr>
            <a:spLocks noChangeShapeType="1"/>
          </p:cNvSpPr>
          <p:nvPr/>
        </p:nvSpPr>
        <p:spPr bwMode="auto">
          <a:xfrm flipH="1">
            <a:off x="2381250" y="2533650"/>
            <a:ext cx="1600200" cy="127635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20944" name="Line 16"/>
          <p:cNvSpPr>
            <a:spLocks noChangeShapeType="1"/>
          </p:cNvSpPr>
          <p:nvPr/>
        </p:nvSpPr>
        <p:spPr bwMode="auto">
          <a:xfrm>
            <a:off x="2247900" y="2667000"/>
            <a:ext cx="101600" cy="104775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20945" name="Line 17"/>
          <p:cNvSpPr>
            <a:spLocks noChangeShapeType="1"/>
          </p:cNvSpPr>
          <p:nvPr/>
        </p:nvSpPr>
        <p:spPr bwMode="auto">
          <a:xfrm flipH="1">
            <a:off x="5257800" y="2603500"/>
            <a:ext cx="1219200" cy="62865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20946" name="Line 18"/>
          <p:cNvSpPr>
            <a:spLocks noChangeShapeType="1"/>
          </p:cNvSpPr>
          <p:nvPr/>
        </p:nvSpPr>
        <p:spPr bwMode="auto">
          <a:xfrm flipH="1">
            <a:off x="4965700" y="3302000"/>
            <a:ext cx="215900" cy="94615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20950" name="Rectangle 2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533400"/>
          </a:xfrm>
        </p:spPr>
        <p:txBody>
          <a:bodyPr/>
          <a:lstStyle/>
          <a:p>
            <a:pPr algn="ctr"/>
            <a:r>
              <a:rPr lang="en-US" altLang="zh-TW" sz="3600" b="1">
                <a:ea typeface="標楷體" pitchFamily="65" charset="-120"/>
              </a:rPr>
              <a:t>Kruskal’s Algorithm </a:t>
            </a:r>
            <a:r>
              <a:rPr lang="en-US" altLang="zh-TW" sz="2800" b="1">
                <a:ea typeface="標楷體" pitchFamily="65" charset="-120"/>
              </a:rPr>
              <a:t>(</a:t>
            </a:r>
            <a:r>
              <a:rPr lang="zh-TW" altLang="en-US" sz="2800" b="1">
                <a:ea typeface="標楷體" pitchFamily="65" charset="-120"/>
              </a:rPr>
              <a:t>例 </a:t>
            </a:r>
            <a:r>
              <a:rPr lang="en-US" altLang="zh-TW" sz="2800" b="1">
                <a:ea typeface="標楷體" pitchFamily="65" charset="-120"/>
              </a:rPr>
              <a:t>1/3)</a:t>
            </a:r>
          </a:p>
        </p:txBody>
      </p:sp>
      <p:sp>
        <p:nvSpPr>
          <p:cNvPr id="1020951" name="Oval 23"/>
          <p:cNvSpPr>
            <a:spLocks noChangeArrowheads="1"/>
          </p:cNvSpPr>
          <p:nvPr/>
        </p:nvSpPr>
        <p:spPr bwMode="auto">
          <a:xfrm>
            <a:off x="2128838" y="2514600"/>
            <a:ext cx="155575" cy="157163"/>
          </a:xfrm>
          <a:prstGeom prst="ellipse">
            <a:avLst/>
          </a:prstGeom>
          <a:solidFill>
            <a:srgbClr val="0000FF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20952" name="Oval 24"/>
          <p:cNvSpPr>
            <a:spLocks noChangeArrowheads="1"/>
          </p:cNvSpPr>
          <p:nvPr/>
        </p:nvSpPr>
        <p:spPr bwMode="auto">
          <a:xfrm>
            <a:off x="3957638" y="2438400"/>
            <a:ext cx="155575" cy="157163"/>
          </a:xfrm>
          <a:prstGeom prst="ellipse">
            <a:avLst/>
          </a:prstGeom>
          <a:solidFill>
            <a:srgbClr val="0000FF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20953" name="Oval 25"/>
          <p:cNvSpPr>
            <a:spLocks noChangeArrowheads="1"/>
          </p:cNvSpPr>
          <p:nvPr/>
        </p:nvSpPr>
        <p:spPr bwMode="auto">
          <a:xfrm>
            <a:off x="5138738" y="3162300"/>
            <a:ext cx="155575" cy="157163"/>
          </a:xfrm>
          <a:prstGeom prst="ellipse">
            <a:avLst/>
          </a:prstGeom>
          <a:solidFill>
            <a:srgbClr val="0000FF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20954" name="Oval 26"/>
          <p:cNvSpPr>
            <a:spLocks noChangeArrowheads="1"/>
          </p:cNvSpPr>
          <p:nvPr/>
        </p:nvSpPr>
        <p:spPr bwMode="auto">
          <a:xfrm>
            <a:off x="6472238" y="2514600"/>
            <a:ext cx="155575" cy="157163"/>
          </a:xfrm>
          <a:prstGeom prst="ellipse">
            <a:avLst/>
          </a:prstGeom>
          <a:solidFill>
            <a:srgbClr val="0000FF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20955" name="Oval 27"/>
          <p:cNvSpPr>
            <a:spLocks noChangeArrowheads="1"/>
          </p:cNvSpPr>
          <p:nvPr/>
        </p:nvSpPr>
        <p:spPr bwMode="auto">
          <a:xfrm>
            <a:off x="2281238" y="3733800"/>
            <a:ext cx="155575" cy="157163"/>
          </a:xfrm>
          <a:prstGeom prst="ellipse">
            <a:avLst/>
          </a:prstGeom>
          <a:solidFill>
            <a:srgbClr val="0000FF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20956" name="Oval 28"/>
          <p:cNvSpPr>
            <a:spLocks noChangeArrowheads="1"/>
          </p:cNvSpPr>
          <p:nvPr/>
        </p:nvSpPr>
        <p:spPr bwMode="auto">
          <a:xfrm>
            <a:off x="3348038" y="3886200"/>
            <a:ext cx="155575" cy="157163"/>
          </a:xfrm>
          <a:prstGeom prst="ellipse">
            <a:avLst/>
          </a:prstGeom>
          <a:solidFill>
            <a:srgbClr val="0000FF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20957" name="Oval 29"/>
          <p:cNvSpPr>
            <a:spLocks noChangeArrowheads="1"/>
          </p:cNvSpPr>
          <p:nvPr/>
        </p:nvSpPr>
        <p:spPr bwMode="auto">
          <a:xfrm>
            <a:off x="4872038" y="4191000"/>
            <a:ext cx="155575" cy="157163"/>
          </a:xfrm>
          <a:prstGeom prst="ellipse">
            <a:avLst/>
          </a:prstGeom>
          <a:solidFill>
            <a:srgbClr val="0000FF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20958" name="Oval 30"/>
          <p:cNvSpPr>
            <a:spLocks noChangeArrowheads="1"/>
          </p:cNvSpPr>
          <p:nvPr/>
        </p:nvSpPr>
        <p:spPr bwMode="auto">
          <a:xfrm>
            <a:off x="6396038" y="4267200"/>
            <a:ext cx="155575" cy="157163"/>
          </a:xfrm>
          <a:prstGeom prst="ellipse">
            <a:avLst/>
          </a:prstGeom>
          <a:solidFill>
            <a:srgbClr val="0000FF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20959" name="Text Box 31"/>
          <p:cNvSpPr txBox="1">
            <a:spLocks noChangeArrowheads="1"/>
          </p:cNvSpPr>
          <p:nvPr/>
        </p:nvSpPr>
        <p:spPr bwMode="auto">
          <a:xfrm>
            <a:off x="1808163" y="2352675"/>
            <a:ext cx="3619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TW" sz="2800" b="1">
                <a:ea typeface="新細明體" pitchFamily="18" charset="-120"/>
              </a:rPr>
              <a:t>a</a:t>
            </a:r>
          </a:p>
        </p:txBody>
      </p:sp>
      <p:sp>
        <p:nvSpPr>
          <p:cNvPr id="1020960" name="Text Box 32"/>
          <p:cNvSpPr txBox="1">
            <a:spLocks noChangeArrowheads="1"/>
          </p:cNvSpPr>
          <p:nvPr/>
        </p:nvSpPr>
        <p:spPr bwMode="auto">
          <a:xfrm>
            <a:off x="3843338" y="1905000"/>
            <a:ext cx="3825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TW" sz="2800" b="1">
                <a:ea typeface="新細明體" pitchFamily="18" charset="-120"/>
              </a:rPr>
              <a:t>b</a:t>
            </a:r>
          </a:p>
        </p:txBody>
      </p:sp>
      <p:sp>
        <p:nvSpPr>
          <p:cNvPr id="1020961" name="Text Box 33"/>
          <p:cNvSpPr txBox="1">
            <a:spLocks noChangeArrowheads="1"/>
          </p:cNvSpPr>
          <p:nvPr/>
        </p:nvSpPr>
        <p:spPr bwMode="auto">
          <a:xfrm>
            <a:off x="2057400" y="3771900"/>
            <a:ext cx="3413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TW" sz="2800" b="1">
                <a:ea typeface="新細明體" pitchFamily="18" charset="-120"/>
              </a:rPr>
              <a:t>c</a:t>
            </a:r>
          </a:p>
        </p:txBody>
      </p:sp>
      <p:sp>
        <p:nvSpPr>
          <p:cNvPr id="1020962" name="Text Box 34"/>
          <p:cNvSpPr txBox="1">
            <a:spLocks noChangeArrowheads="1"/>
          </p:cNvSpPr>
          <p:nvPr/>
        </p:nvSpPr>
        <p:spPr bwMode="auto">
          <a:xfrm>
            <a:off x="3198813" y="3990975"/>
            <a:ext cx="3825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TW" sz="2800" b="1">
                <a:ea typeface="新細明體" pitchFamily="18" charset="-120"/>
              </a:rPr>
              <a:t>d</a:t>
            </a:r>
          </a:p>
        </p:txBody>
      </p:sp>
      <p:sp>
        <p:nvSpPr>
          <p:cNvPr id="1020963" name="Text Box 35"/>
          <p:cNvSpPr txBox="1">
            <a:spLocks noChangeArrowheads="1"/>
          </p:cNvSpPr>
          <p:nvPr/>
        </p:nvSpPr>
        <p:spPr bwMode="auto">
          <a:xfrm>
            <a:off x="5214938" y="3143250"/>
            <a:ext cx="3413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TW" sz="2800" b="1">
                <a:ea typeface="新細明體" pitchFamily="18" charset="-120"/>
              </a:rPr>
              <a:t>e</a:t>
            </a:r>
          </a:p>
        </p:txBody>
      </p:sp>
      <p:sp>
        <p:nvSpPr>
          <p:cNvPr id="1020964" name="Text Box 36"/>
          <p:cNvSpPr txBox="1">
            <a:spLocks noChangeArrowheads="1"/>
          </p:cNvSpPr>
          <p:nvPr/>
        </p:nvSpPr>
        <p:spPr bwMode="auto">
          <a:xfrm>
            <a:off x="6551613" y="2238375"/>
            <a:ext cx="3032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TW" sz="2800" b="1">
                <a:ea typeface="新細明體" pitchFamily="18" charset="-120"/>
              </a:rPr>
              <a:t>f</a:t>
            </a:r>
          </a:p>
        </p:txBody>
      </p:sp>
      <p:sp>
        <p:nvSpPr>
          <p:cNvPr id="1020965" name="Text Box 37"/>
          <p:cNvSpPr txBox="1">
            <a:spLocks noChangeArrowheads="1"/>
          </p:cNvSpPr>
          <p:nvPr/>
        </p:nvSpPr>
        <p:spPr bwMode="auto">
          <a:xfrm>
            <a:off x="4818063" y="4219575"/>
            <a:ext cx="3619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TW" sz="2800" b="1">
                <a:ea typeface="新細明體" pitchFamily="18" charset="-120"/>
              </a:rPr>
              <a:t>g</a:t>
            </a:r>
          </a:p>
        </p:txBody>
      </p:sp>
      <p:sp>
        <p:nvSpPr>
          <p:cNvPr id="1020966" name="Text Box 38"/>
          <p:cNvSpPr txBox="1">
            <a:spLocks noChangeArrowheads="1"/>
          </p:cNvSpPr>
          <p:nvPr/>
        </p:nvSpPr>
        <p:spPr bwMode="auto">
          <a:xfrm>
            <a:off x="6513513" y="4257675"/>
            <a:ext cx="3825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TW" sz="2800" b="1">
                <a:ea typeface="新細明體" pitchFamily="18" charset="-120"/>
              </a:rPr>
              <a:t>h</a:t>
            </a:r>
          </a:p>
        </p:txBody>
      </p:sp>
      <p:grpSp>
        <p:nvGrpSpPr>
          <p:cNvPr id="1020967" name="Group 39"/>
          <p:cNvGrpSpPr>
            <a:grpSpLocks/>
          </p:cNvGrpSpPr>
          <p:nvPr/>
        </p:nvGrpSpPr>
        <p:grpSpPr bwMode="auto">
          <a:xfrm>
            <a:off x="1981200" y="2133600"/>
            <a:ext cx="4781550" cy="2576513"/>
            <a:chOff x="1392" y="1092"/>
            <a:chExt cx="3012" cy="1623"/>
          </a:xfrm>
        </p:grpSpPr>
        <p:sp>
          <p:nvSpPr>
            <p:cNvPr id="1020968" name="Text Box 40"/>
            <p:cNvSpPr txBox="1">
              <a:spLocks noChangeArrowheads="1"/>
            </p:cNvSpPr>
            <p:nvPr/>
          </p:nvSpPr>
          <p:spPr bwMode="auto">
            <a:xfrm>
              <a:off x="1872" y="1092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3</a:t>
              </a:r>
            </a:p>
          </p:txBody>
        </p:sp>
        <p:sp>
          <p:nvSpPr>
            <p:cNvPr id="1020969" name="Text Box 41"/>
            <p:cNvSpPr txBox="1">
              <a:spLocks noChangeArrowheads="1"/>
            </p:cNvSpPr>
            <p:nvPr/>
          </p:nvSpPr>
          <p:spPr bwMode="auto">
            <a:xfrm>
              <a:off x="2976" y="1380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5</a:t>
              </a:r>
            </a:p>
          </p:txBody>
        </p:sp>
        <p:sp>
          <p:nvSpPr>
            <p:cNvPr id="1020970" name="Text Box 42"/>
            <p:cNvSpPr txBox="1">
              <a:spLocks noChangeArrowheads="1"/>
            </p:cNvSpPr>
            <p:nvPr/>
          </p:nvSpPr>
          <p:spPr bwMode="auto">
            <a:xfrm>
              <a:off x="1392" y="1572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1</a:t>
              </a:r>
            </a:p>
          </p:txBody>
        </p:sp>
        <p:sp>
          <p:nvSpPr>
            <p:cNvPr id="1020971" name="Text Box 43"/>
            <p:cNvSpPr txBox="1">
              <a:spLocks noChangeArrowheads="1"/>
            </p:cNvSpPr>
            <p:nvPr/>
          </p:nvSpPr>
          <p:spPr bwMode="auto">
            <a:xfrm>
              <a:off x="2064" y="1524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1</a:t>
              </a:r>
            </a:p>
          </p:txBody>
        </p:sp>
        <p:sp>
          <p:nvSpPr>
            <p:cNvPr id="1020972" name="Text Box 44"/>
            <p:cNvSpPr txBox="1">
              <a:spLocks noChangeArrowheads="1"/>
            </p:cNvSpPr>
            <p:nvPr/>
          </p:nvSpPr>
          <p:spPr bwMode="auto">
            <a:xfrm>
              <a:off x="1824" y="2100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9</a:t>
              </a:r>
            </a:p>
          </p:txBody>
        </p:sp>
        <p:sp>
          <p:nvSpPr>
            <p:cNvPr id="1020973" name="Text Box 45"/>
            <p:cNvSpPr txBox="1">
              <a:spLocks noChangeArrowheads="1"/>
            </p:cNvSpPr>
            <p:nvPr/>
          </p:nvSpPr>
          <p:spPr bwMode="auto">
            <a:xfrm>
              <a:off x="2784" y="1812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4</a:t>
              </a:r>
            </a:p>
          </p:txBody>
        </p:sp>
        <p:sp>
          <p:nvSpPr>
            <p:cNvPr id="1020974" name="Text Box 46"/>
            <p:cNvSpPr txBox="1">
              <a:spLocks noChangeArrowheads="1"/>
            </p:cNvSpPr>
            <p:nvPr/>
          </p:nvSpPr>
          <p:spPr bwMode="auto">
            <a:xfrm>
              <a:off x="3456" y="1092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4</a:t>
              </a:r>
            </a:p>
          </p:txBody>
        </p:sp>
        <p:sp>
          <p:nvSpPr>
            <p:cNvPr id="1020975" name="Text Box 47"/>
            <p:cNvSpPr txBox="1">
              <a:spLocks noChangeArrowheads="1"/>
            </p:cNvSpPr>
            <p:nvPr/>
          </p:nvSpPr>
          <p:spPr bwMode="auto">
            <a:xfrm>
              <a:off x="4176" y="1812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7</a:t>
              </a:r>
            </a:p>
          </p:txBody>
        </p:sp>
        <p:sp>
          <p:nvSpPr>
            <p:cNvPr id="1020976" name="Text Box 48"/>
            <p:cNvSpPr txBox="1">
              <a:spLocks noChangeArrowheads="1"/>
            </p:cNvSpPr>
            <p:nvPr/>
          </p:nvSpPr>
          <p:spPr bwMode="auto">
            <a:xfrm>
              <a:off x="2688" y="2292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3</a:t>
              </a:r>
            </a:p>
          </p:txBody>
        </p:sp>
        <p:sp>
          <p:nvSpPr>
            <p:cNvPr id="1020977" name="Text Box 49"/>
            <p:cNvSpPr txBox="1">
              <a:spLocks noChangeArrowheads="1"/>
            </p:cNvSpPr>
            <p:nvPr/>
          </p:nvSpPr>
          <p:spPr bwMode="auto">
            <a:xfrm>
              <a:off x="3168" y="2004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2</a:t>
              </a:r>
            </a:p>
          </p:txBody>
        </p:sp>
        <p:sp>
          <p:nvSpPr>
            <p:cNvPr id="1020978" name="Text Box 50"/>
            <p:cNvSpPr txBox="1">
              <a:spLocks noChangeArrowheads="1"/>
            </p:cNvSpPr>
            <p:nvPr/>
          </p:nvSpPr>
          <p:spPr bwMode="auto">
            <a:xfrm>
              <a:off x="3648" y="1428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2</a:t>
              </a:r>
            </a:p>
          </p:txBody>
        </p:sp>
        <p:sp>
          <p:nvSpPr>
            <p:cNvPr id="1020979" name="Text Box 51"/>
            <p:cNvSpPr txBox="1">
              <a:spLocks noChangeArrowheads="1"/>
            </p:cNvSpPr>
            <p:nvPr/>
          </p:nvSpPr>
          <p:spPr bwMode="auto">
            <a:xfrm>
              <a:off x="3696" y="2388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4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Minimum Spanning Trees</a:t>
            </a:r>
          </a:p>
        </p:txBody>
      </p:sp>
      <p:sp>
        <p:nvSpPr>
          <p:cNvPr id="51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4BE15-9667-4A6A-BDDB-38FD499FD53D}" type="slidenum">
              <a:rPr lang="en-US" altLang="zh-TW"/>
              <a:pPr/>
              <a:t>8</a:t>
            </a:fld>
            <a:endParaRPr lang="en-US" altLang="zh-TW"/>
          </a:p>
        </p:txBody>
      </p:sp>
      <p:grpSp>
        <p:nvGrpSpPr>
          <p:cNvPr id="1045506" name="Group 2"/>
          <p:cNvGrpSpPr>
            <a:grpSpLocks/>
          </p:cNvGrpSpPr>
          <p:nvPr/>
        </p:nvGrpSpPr>
        <p:grpSpPr bwMode="auto">
          <a:xfrm>
            <a:off x="2232025" y="2490788"/>
            <a:ext cx="4316413" cy="1868487"/>
            <a:chOff x="1310" y="1581"/>
            <a:chExt cx="2719" cy="1177"/>
          </a:xfrm>
        </p:grpSpPr>
        <p:sp>
          <p:nvSpPr>
            <p:cNvPr id="1045507" name="Line 3"/>
            <p:cNvSpPr>
              <a:spLocks noChangeShapeType="1"/>
            </p:cNvSpPr>
            <p:nvPr/>
          </p:nvSpPr>
          <p:spPr bwMode="auto">
            <a:xfrm flipV="1">
              <a:off x="3971" y="1632"/>
              <a:ext cx="58" cy="112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45508" name="Line 4"/>
            <p:cNvSpPr>
              <a:spLocks noChangeShapeType="1"/>
            </p:cNvSpPr>
            <p:nvPr/>
          </p:nvSpPr>
          <p:spPr bwMode="auto">
            <a:xfrm>
              <a:off x="2476" y="1631"/>
              <a:ext cx="727" cy="42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45509" name="Line 5"/>
            <p:cNvSpPr>
              <a:spLocks noChangeShapeType="1"/>
            </p:cNvSpPr>
            <p:nvPr/>
          </p:nvSpPr>
          <p:spPr bwMode="auto">
            <a:xfrm flipH="1" flipV="1">
              <a:off x="1310" y="1665"/>
              <a:ext cx="80" cy="76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45510" name="Line 6"/>
            <p:cNvSpPr>
              <a:spLocks noChangeShapeType="1"/>
            </p:cNvSpPr>
            <p:nvPr/>
          </p:nvSpPr>
          <p:spPr bwMode="auto">
            <a:xfrm flipV="1">
              <a:off x="1321" y="1600"/>
              <a:ext cx="1112" cy="5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45511" name="Line 7"/>
            <p:cNvSpPr>
              <a:spLocks noChangeShapeType="1"/>
            </p:cNvSpPr>
            <p:nvPr/>
          </p:nvSpPr>
          <p:spPr bwMode="auto">
            <a:xfrm flipV="1">
              <a:off x="1390" y="1581"/>
              <a:ext cx="1060" cy="83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45512" name="Line 8"/>
            <p:cNvSpPr>
              <a:spLocks noChangeShapeType="1"/>
            </p:cNvSpPr>
            <p:nvPr/>
          </p:nvSpPr>
          <p:spPr bwMode="auto">
            <a:xfrm flipV="1">
              <a:off x="3022" y="2037"/>
              <a:ext cx="160" cy="68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45513" name="Line 9"/>
            <p:cNvSpPr>
              <a:spLocks noChangeShapeType="1"/>
            </p:cNvSpPr>
            <p:nvPr/>
          </p:nvSpPr>
          <p:spPr bwMode="auto">
            <a:xfrm flipH="1">
              <a:off x="3206" y="1639"/>
              <a:ext cx="812" cy="39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45514" name="Line 10"/>
            <p:cNvSpPr>
              <a:spLocks noChangeShapeType="1"/>
            </p:cNvSpPr>
            <p:nvPr/>
          </p:nvSpPr>
          <p:spPr bwMode="auto">
            <a:xfrm flipH="1" flipV="1">
              <a:off x="1382" y="2409"/>
              <a:ext cx="656" cy="9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45515" name="Line 11"/>
            <p:cNvSpPr>
              <a:spLocks noChangeShapeType="1"/>
            </p:cNvSpPr>
            <p:nvPr/>
          </p:nvSpPr>
          <p:spPr bwMode="auto">
            <a:xfrm flipH="1" flipV="1">
              <a:off x="2102" y="2529"/>
              <a:ext cx="872" cy="16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45516" name="Line 12"/>
            <p:cNvSpPr>
              <a:spLocks noChangeShapeType="1"/>
            </p:cNvSpPr>
            <p:nvPr/>
          </p:nvSpPr>
          <p:spPr bwMode="auto">
            <a:xfrm flipH="1">
              <a:off x="2078" y="2047"/>
              <a:ext cx="1112" cy="45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45517" name="Line 13"/>
            <p:cNvSpPr>
              <a:spLocks noChangeShapeType="1"/>
            </p:cNvSpPr>
            <p:nvPr/>
          </p:nvSpPr>
          <p:spPr bwMode="auto">
            <a:xfrm flipH="1" flipV="1">
              <a:off x="3026" y="2673"/>
              <a:ext cx="956" cy="8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45518" name="Line 14"/>
            <p:cNvSpPr>
              <a:spLocks noChangeShapeType="1"/>
            </p:cNvSpPr>
            <p:nvPr/>
          </p:nvSpPr>
          <p:spPr bwMode="auto">
            <a:xfrm flipH="1" flipV="1">
              <a:off x="2462" y="1605"/>
              <a:ext cx="1556" cy="2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sp>
        <p:nvSpPr>
          <p:cNvPr id="1045519" name="Line 15"/>
          <p:cNvSpPr>
            <a:spLocks noChangeShapeType="1"/>
          </p:cNvSpPr>
          <p:nvPr/>
        </p:nvSpPr>
        <p:spPr bwMode="auto">
          <a:xfrm flipH="1">
            <a:off x="2381250" y="2533650"/>
            <a:ext cx="1600200" cy="127635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45520" name="Line 16"/>
          <p:cNvSpPr>
            <a:spLocks noChangeShapeType="1"/>
          </p:cNvSpPr>
          <p:nvPr/>
        </p:nvSpPr>
        <p:spPr bwMode="auto">
          <a:xfrm>
            <a:off x="2247900" y="2667000"/>
            <a:ext cx="101600" cy="104775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45521" name="Line 17"/>
          <p:cNvSpPr>
            <a:spLocks noChangeShapeType="1"/>
          </p:cNvSpPr>
          <p:nvPr/>
        </p:nvSpPr>
        <p:spPr bwMode="auto">
          <a:xfrm flipH="1">
            <a:off x="5257800" y="2603500"/>
            <a:ext cx="1219200" cy="62865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45522" name="Line 18"/>
          <p:cNvSpPr>
            <a:spLocks noChangeShapeType="1"/>
          </p:cNvSpPr>
          <p:nvPr/>
        </p:nvSpPr>
        <p:spPr bwMode="auto">
          <a:xfrm flipH="1">
            <a:off x="4965700" y="3302000"/>
            <a:ext cx="215900" cy="94615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45523" name="Line 19"/>
          <p:cNvSpPr>
            <a:spLocks noChangeShapeType="1"/>
          </p:cNvSpPr>
          <p:nvPr/>
        </p:nvSpPr>
        <p:spPr bwMode="auto">
          <a:xfrm flipH="1" flipV="1">
            <a:off x="3524250" y="4019550"/>
            <a:ext cx="1346200" cy="24765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45526" name="Rectangle 2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533400"/>
          </a:xfrm>
        </p:spPr>
        <p:txBody>
          <a:bodyPr/>
          <a:lstStyle/>
          <a:p>
            <a:pPr algn="ctr"/>
            <a:r>
              <a:rPr lang="en-US" altLang="zh-TW" sz="3600" b="1">
                <a:ea typeface="標楷體" pitchFamily="65" charset="-120"/>
              </a:rPr>
              <a:t>Kruskal’s Algorithm</a:t>
            </a:r>
            <a:r>
              <a:rPr lang="en-US" altLang="zh-TW" sz="4000" b="1">
                <a:ea typeface="標楷體" pitchFamily="65" charset="-120"/>
              </a:rPr>
              <a:t> </a:t>
            </a:r>
            <a:r>
              <a:rPr lang="en-US" altLang="zh-TW" sz="2800" b="1">
                <a:ea typeface="標楷體" pitchFamily="65" charset="-120"/>
              </a:rPr>
              <a:t>(</a:t>
            </a:r>
            <a:r>
              <a:rPr lang="zh-TW" altLang="en-US" sz="2800" b="1">
                <a:ea typeface="標楷體" pitchFamily="65" charset="-120"/>
              </a:rPr>
              <a:t>例 </a:t>
            </a:r>
            <a:r>
              <a:rPr lang="en-US" altLang="zh-TW" sz="2800" b="1">
                <a:ea typeface="標楷體" pitchFamily="65" charset="-120"/>
              </a:rPr>
              <a:t>2/3)</a:t>
            </a:r>
          </a:p>
        </p:txBody>
      </p:sp>
      <p:sp>
        <p:nvSpPr>
          <p:cNvPr id="1045527" name="Oval 23"/>
          <p:cNvSpPr>
            <a:spLocks noChangeArrowheads="1"/>
          </p:cNvSpPr>
          <p:nvPr/>
        </p:nvSpPr>
        <p:spPr bwMode="auto">
          <a:xfrm>
            <a:off x="2128838" y="2514600"/>
            <a:ext cx="155575" cy="157163"/>
          </a:xfrm>
          <a:prstGeom prst="ellipse">
            <a:avLst/>
          </a:prstGeom>
          <a:solidFill>
            <a:srgbClr val="0000FF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45528" name="Oval 24"/>
          <p:cNvSpPr>
            <a:spLocks noChangeArrowheads="1"/>
          </p:cNvSpPr>
          <p:nvPr/>
        </p:nvSpPr>
        <p:spPr bwMode="auto">
          <a:xfrm>
            <a:off x="3957638" y="2438400"/>
            <a:ext cx="155575" cy="157163"/>
          </a:xfrm>
          <a:prstGeom prst="ellipse">
            <a:avLst/>
          </a:prstGeom>
          <a:solidFill>
            <a:srgbClr val="0000FF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45529" name="Oval 25"/>
          <p:cNvSpPr>
            <a:spLocks noChangeArrowheads="1"/>
          </p:cNvSpPr>
          <p:nvPr/>
        </p:nvSpPr>
        <p:spPr bwMode="auto">
          <a:xfrm>
            <a:off x="5138738" y="3162300"/>
            <a:ext cx="155575" cy="157163"/>
          </a:xfrm>
          <a:prstGeom prst="ellipse">
            <a:avLst/>
          </a:prstGeom>
          <a:solidFill>
            <a:srgbClr val="0000FF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45530" name="Oval 26"/>
          <p:cNvSpPr>
            <a:spLocks noChangeArrowheads="1"/>
          </p:cNvSpPr>
          <p:nvPr/>
        </p:nvSpPr>
        <p:spPr bwMode="auto">
          <a:xfrm>
            <a:off x="6472238" y="2514600"/>
            <a:ext cx="155575" cy="157163"/>
          </a:xfrm>
          <a:prstGeom prst="ellipse">
            <a:avLst/>
          </a:prstGeom>
          <a:solidFill>
            <a:srgbClr val="0000FF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45531" name="Oval 27"/>
          <p:cNvSpPr>
            <a:spLocks noChangeArrowheads="1"/>
          </p:cNvSpPr>
          <p:nvPr/>
        </p:nvSpPr>
        <p:spPr bwMode="auto">
          <a:xfrm>
            <a:off x="2281238" y="3733800"/>
            <a:ext cx="155575" cy="157163"/>
          </a:xfrm>
          <a:prstGeom prst="ellipse">
            <a:avLst/>
          </a:prstGeom>
          <a:solidFill>
            <a:srgbClr val="0000FF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45532" name="Oval 28"/>
          <p:cNvSpPr>
            <a:spLocks noChangeArrowheads="1"/>
          </p:cNvSpPr>
          <p:nvPr/>
        </p:nvSpPr>
        <p:spPr bwMode="auto">
          <a:xfrm>
            <a:off x="3348038" y="3886200"/>
            <a:ext cx="155575" cy="157163"/>
          </a:xfrm>
          <a:prstGeom prst="ellipse">
            <a:avLst/>
          </a:prstGeom>
          <a:solidFill>
            <a:srgbClr val="0000FF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45533" name="Oval 29"/>
          <p:cNvSpPr>
            <a:spLocks noChangeArrowheads="1"/>
          </p:cNvSpPr>
          <p:nvPr/>
        </p:nvSpPr>
        <p:spPr bwMode="auto">
          <a:xfrm>
            <a:off x="4872038" y="4191000"/>
            <a:ext cx="155575" cy="157163"/>
          </a:xfrm>
          <a:prstGeom prst="ellipse">
            <a:avLst/>
          </a:prstGeom>
          <a:solidFill>
            <a:srgbClr val="0000FF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45534" name="Oval 30"/>
          <p:cNvSpPr>
            <a:spLocks noChangeArrowheads="1"/>
          </p:cNvSpPr>
          <p:nvPr/>
        </p:nvSpPr>
        <p:spPr bwMode="auto">
          <a:xfrm>
            <a:off x="6396038" y="4267200"/>
            <a:ext cx="155575" cy="157163"/>
          </a:xfrm>
          <a:prstGeom prst="ellipse">
            <a:avLst/>
          </a:prstGeom>
          <a:solidFill>
            <a:srgbClr val="0000FF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45535" name="Text Box 31"/>
          <p:cNvSpPr txBox="1">
            <a:spLocks noChangeArrowheads="1"/>
          </p:cNvSpPr>
          <p:nvPr/>
        </p:nvSpPr>
        <p:spPr bwMode="auto">
          <a:xfrm>
            <a:off x="1808163" y="2352675"/>
            <a:ext cx="3619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TW" sz="2800" b="1">
                <a:ea typeface="新細明體" pitchFamily="18" charset="-120"/>
              </a:rPr>
              <a:t>a</a:t>
            </a:r>
          </a:p>
        </p:txBody>
      </p:sp>
      <p:sp>
        <p:nvSpPr>
          <p:cNvPr id="1045536" name="Text Box 32"/>
          <p:cNvSpPr txBox="1">
            <a:spLocks noChangeArrowheads="1"/>
          </p:cNvSpPr>
          <p:nvPr/>
        </p:nvSpPr>
        <p:spPr bwMode="auto">
          <a:xfrm>
            <a:off x="3843338" y="1905000"/>
            <a:ext cx="3825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TW" sz="2800" b="1">
                <a:ea typeface="新細明體" pitchFamily="18" charset="-120"/>
              </a:rPr>
              <a:t>b</a:t>
            </a:r>
          </a:p>
        </p:txBody>
      </p:sp>
      <p:sp>
        <p:nvSpPr>
          <p:cNvPr id="1045537" name="Text Box 33"/>
          <p:cNvSpPr txBox="1">
            <a:spLocks noChangeArrowheads="1"/>
          </p:cNvSpPr>
          <p:nvPr/>
        </p:nvSpPr>
        <p:spPr bwMode="auto">
          <a:xfrm>
            <a:off x="2057400" y="3771900"/>
            <a:ext cx="3413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TW" sz="2800" b="1">
                <a:ea typeface="新細明體" pitchFamily="18" charset="-120"/>
              </a:rPr>
              <a:t>c</a:t>
            </a:r>
          </a:p>
        </p:txBody>
      </p:sp>
      <p:sp>
        <p:nvSpPr>
          <p:cNvPr id="1045538" name="Text Box 34"/>
          <p:cNvSpPr txBox="1">
            <a:spLocks noChangeArrowheads="1"/>
          </p:cNvSpPr>
          <p:nvPr/>
        </p:nvSpPr>
        <p:spPr bwMode="auto">
          <a:xfrm>
            <a:off x="3198813" y="3990975"/>
            <a:ext cx="3825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TW" sz="2800" b="1">
                <a:ea typeface="新細明體" pitchFamily="18" charset="-120"/>
              </a:rPr>
              <a:t>d</a:t>
            </a:r>
          </a:p>
        </p:txBody>
      </p:sp>
      <p:sp>
        <p:nvSpPr>
          <p:cNvPr id="1045539" name="Text Box 35"/>
          <p:cNvSpPr txBox="1">
            <a:spLocks noChangeArrowheads="1"/>
          </p:cNvSpPr>
          <p:nvPr/>
        </p:nvSpPr>
        <p:spPr bwMode="auto">
          <a:xfrm>
            <a:off x="5214938" y="3143250"/>
            <a:ext cx="3413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TW" sz="2800" b="1">
                <a:ea typeface="新細明體" pitchFamily="18" charset="-120"/>
              </a:rPr>
              <a:t>e</a:t>
            </a:r>
          </a:p>
        </p:txBody>
      </p:sp>
      <p:sp>
        <p:nvSpPr>
          <p:cNvPr id="1045540" name="Text Box 36"/>
          <p:cNvSpPr txBox="1">
            <a:spLocks noChangeArrowheads="1"/>
          </p:cNvSpPr>
          <p:nvPr/>
        </p:nvSpPr>
        <p:spPr bwMode="auto">
          <a:xfrm>
            <a:off x="6551613" y="2238375"/>
            <a:ext cx="3032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TW" sz="2800" b="1">
                <a:ea typeface="新細明體" pitchFamily="18" charset="-120"/>
              </a:rPr>
              <a:t>f</a:t>
            </a:r>
          </a:p>
        </p:txBody>
      </p:sp>
      <p:sp>
        <p:nvSpPr>
          <p:cNvPr id="1045541" name="Text Box 37"/>
          <p:cNvSpPr txBox="1">
            <a:spLocks noChangeArrowheads="1"/>
          </p:cNvSpPr>
          <p:nvPr/>
        </p:nvSpPr>
        <p:spPr bwMode="auto">
          <a:xfrm>
            <a:off x="4818063" y="4219575"/>
            <a:ext cx="3619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TW" sz="2800" b="1">
                <a:ea typeface="新細明體" pitchFamily="18" charset="-120"/>
              </a:rPr>
              <a:t>g</a:t>
            </a:r>
          </a:p>
        </p:txBody>
      </p:sp>
      <p:sp>
        <p:nvSpPr>
          <p:cNvPr id="1045542" name="Text Box 38"/>
          <p:cNvSpPr txBox="1">
            <a:spLocks noChangeArrowheads="1"/>
          </p:cNvSpPr>
          <p:nvPr/>
        </p:nvSpPr>
        <p:spPr bwMode="auto">
          <a:xfrm>
            <a:off x="6513513" y="4257675"/>
            <a:ext cx="3825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TW" sz="2800" b="1">
                <a:ea typeface="新細明體" pitchFamily="18" charset="-120"/>
              </a:rPr>
              <a:t>h</a:t>
            </a:r>
          </a:p>
        </p:txBody>
      </p:sp>
      <p:grpSp>
        <p:nvGrpSpPr>
          <p:cNvPr id="1045543" name="Group 39"/>
          <p:cNvGrpSpPr>
            <a:grpSpLocks/>
          </p:cNvGrpSpPr>
          <p:nvPr/>
        </p:nvGrpSpPr>
        <p:grpSpPr bwMode="auto">
          <a:xfrm>
            <a:off x="1981200" y="2133600"/>
            <a:ext cx="4781550" cy="2576513"/>
            <a:chOff x="1392" y="1092"/>
            <a:chExt cx="3012" cy="1623"/>
          </a:xfrm>
        </p:grpSpPr>
        <p:sp>
          <p:nvSpPr>
            <p:cNvPr id="1045544" name="Text Box 40"/>
            <p:cNvSpPr txBox="1">
              <a:spLocks noChangeArrowheads="1"/>
            </p:cNvSpPr>
            <p:nvPr/>
          </p:nvSpPr>
          <p:spPr bwMode="auto">
            <a:xfrm>
              <a:off x="1872" y="1092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3</a:t>
              </a:r>
            </a:p>
          </p:txBody>
        </p:sp>
        <p:sp>
          <p:nvSpPr>
            <p:cNvPr id="1045545" name="Text Box 41"/>
            <p:cNvSpPr txBox="1">
              <a:spLocks noChangeArrowheads="1"/>
            </p:cNvSpPr>
            <p:nvPr/>
          </p:nvSpPr>
          <p:spPr bwMode="auto">
            <a:xfrm>
              <a:off x="2976" y="1380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5</a:t>
              </a:r>
            </a:p>
          </p:txBody>
        </p:sp>
        <p:sp>
          <p:nvSpPr>
            <p:cNvPr id="1045546" name="Text Box 42"/>
            <p:cNvSpPr txBox="1">
              <a:spLocks noChangeArrowheads="1"/>
            </p:cNvSpPr>
            <p:nvPr/>
          </p:nvSpPr>
          <p:spPr bwMode="auto">
            <a:xfrm>
              <a:off x="1392" y="1572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1</a:t>
              </a:r>
            </a:p>
          </p:txBody>
        </p:sp>
        <p:sp>
          <p:nvSpPr>
            <p:cNvPr id="1045547" name="Text Box 43"/>
            <p:cNvSpPr txBox="1">
              <a:spLocks noChangeArrowheads="1"/>
            </p:cNvSpPr>
            <p:nvPr/>
          </p:nvSpPr>
          <p:spPr bwMode="auto">
            <a:xfrm>
              <a:off x="2064" y="1524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1</a:t>
              </a:r>
            </a:p>
          </p:txBody>
        </p:sp>
        <p:sp>
          <p:nvSpPr>
            <p:cNvPr id="1045548" name="Text Box 44"/>
            <p:cNvSpPr txBox="1">
              <a:spLocks noChangeArrowheads="1"/>
            </p:cNvSpPr>
            <p:nvPr/>
          </p:nvSpPr>
          <p:spPr bwMode="auto">
            <a:xfrm>
              <a:off x="1824" y="2100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9</a:t>
              </a:r>
            </a:p>
          </p:txBody>
        </p:sp>
        <p:sp>
          <p:nvSpPr>
            <p:cNvPr id="1045549" name="Text Box 45"/>
            <p:cNvSpPr txBox="1">
              <a:spLocks noChangeArrowheads="1"/>
            </p:cNvSpPr>
            <p:nvPr/>
          </p:nvSpPr>
          <p:spPr bwMode="auto">
            <a:xfrm>
              <a:off x="2784" y="1812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4</a:t>
              </a:r>
            </a:p>
          </p:txBody>
        </p:sp>
        <p:sp>
          <p:nvSpPr>
            <p:cNvPr id="1045550" name="Text Box 46"/>
            <p:cNvSpPr txBox="1">
              <a:spLocks noChangeArrowheads="1"/>
            </p:cNvSpPr>
            <p:nvPr/>
          </p:nvSpPr>
          <p:spPr bwMode="auto">
            <a:xfrm>
              <a:off x="3456" y="1092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4</a:t>
              </a:r>
            </a:p>
          </p:txBody>
        </p:sp>
        <p:sp>
          <p:nvSpPr>
            <p:cNvPr id="1045551" name="Text Box 47"/>
            <p:cNvSpPr txBox="1">
              <a:spLocks noChangeArrowheads="1"/>
            </p:cNvSpPr>
            <p:nvPr/>
          </p:nvSpPr>
          <p:spPr bwMode="auto">
            <a:xfrm>
              <a:off x="4176" y="1812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7</a:t>
              </a:r>
            </a:p>
          </p:txBody>
        </p:sp>
        <p:sp>
          <p:nvSpPr>
            <p:cNvPr id="1045552" name="Text Box 48"/>
            <p:cNvSpPr txBox="1">
              <a:spLocks noChangeArrowheads="1"/>
            </p:cNvSpPr>
            <p:nvPr/>
          </p:nvSpPr>
          <p:spPr bwMode="auto">
            <a:xfrm>
              <a:off x="2688" y="2292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3</a:t>
              </a:r>
            </a:p>
          </p:txBody>
        </p:sp>
        <p:sp>
          <p:nvSpPr>
            <p:cNvPr id="1045553" name="Text Box 49"/>
            <p:cNvSpPr txBox="1">
              <a:spLocks noChangeArrowheads="1"/>
            </p:cNvSpPr>
            <p:nvPr/>
          </p:nvSpPr>
          <p:spPr bwMode="auto">
            <a:xfrm>
              <a:off x="3168" y="2004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2</a:t>
              </a:r>
            </a:p>
          </p:txBody>
        </p:sp>
        <p:sp>
          <p:nvSpPr>
            <p:cNvPr id="1045554" name="Text Box 50"/>
            <p:cNvSpPr txBox="1">
              <a:spLocks noChangeArrowheads="1"/>
            </p:cNvSpPr>
            <p:nvPr/>
          </p:nvSpPr>
          <p:spPr bwMode="auto">
            <a:xfrm>
              <a:off x="3648" y="1428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2</a:t>
              </a:r>
            </a:p>
          </p:txBody>
        </p:sp>
        <p:sp>
          <p:nvSpPr>
            <p:cNvPr id="1045555" name="Text Box 51"/>
            <p:cNvSpPr txBox="1">
              <a:spLocks noChangeArrowheads="1"/>
            </p:cNvSpPr>
            <p:nvPr/>
          </p:nvSpPr>
          <p:spPr bwMode="auto">
            <a:xfrm>
              <a:off x="3696" y="2388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4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Minimum Spanning Trees</a:t>
            </a:r>
          </a:p>
        </p:txBody>
      </p:sp>
      <p:sp>
        <p:nvSpPr>
          <p:cNvPr id="54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91BFF-08B5-4EAE-9A2E-35BD0E34D68F}" type="slidenum">
              <a:rPr lang="en-US" altLang="zh-TW"/>
              <a:pPr/>
              <a:t>9</a:t>
            </a:fld>
            <a:endParaRPr lang="en-US" altLang="zh-TW"/>
          </a:p>
        </p:txBody>
      </p:sp>
      <p:grpSp>
        <p:nvGrpSpPr>
          <p:cNvPr id="1049602" name="Group 2"/>
          <p:cNvGrpSpPr>
            <a:grpSpLocks/>
          </p:cNvGrpSpPr>
          <p:nvPr/>
        </p:nvGrpSpPr>
        <p:grpSpPr bwMode="auto">
          <a:xfrm>
            <a:off x="2232025" y="2490788"/>
            <a:ext cx="4316413" cy="1868487"/>
            <a:chOff x="1310" y="1581"/>
            <a:chExt cx="2719" cy="1177"/>
          </a:xfrm>
        </p:grpSpPr>
        <p:sp>
          <p:nvSpPr>
            <p:cNvPr id="1049603" name="Line 3"/>
            <p:cNvSpPr>
              <a:spLocks noChangeShapeType="1"/>
            </p:cNvSpPr>
            <p:nvPr/>
          </p:nvSpPr>
          <p:spPr bwMode="auto">
            <a:xfrm flipV="1">
              <a:off x="3971" y="1632"/>
              <a:ext cx="58" cy="112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49604" name="Line 4"/>
            <p:cNvSpPr>
              <a:spLocks noChangeShapeType="1"/>
            </p:cNvSpPr>
            <p:nvPr/>
          </p:nvSpPr>
          <p:spPr bwMode="auto">
            <a:xfrm>
              <a:off x="2476" y="1631"/>
              <a:ext cx="727" cy="42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49605" name="Line 5"/>
            <p:cNvSpPr>
              <a:spLocks noChangeShapeType="1"/>
            </p:cNvSpPr>
            <p:nvPr/>
          </p:nvSpPr>
          <p:spPr bwMode="auto">
            <a:xfrm flipH="1" flipV="1">
              <a:off x="1310" y="1665"/>
              <a:ext cx="80" cy="76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49606" name="Line 6"/>
            <p:cNvSpPr>
              <a:spLocks noChangeShapeType="1"/>
            </p:cNvSpPr>
            <p:nvPr/>
          </p:nvSpPr>
          <p:spPr bwMode="auto">
            <a:xfrm flipV="1">
              <a:off x="1321" y="1600"/>
              <a:ext cx="1112" cy="5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49607" name="Line 7"/>
            <p:cNvSpPr>
              <a:spLocks noChangeShapeType="1"/>
            </p:cNvSpPr>
            <p:nvPr/>
          </p:nvSpPr>
          <p:spPr bwMode="auto">
            <a:xfrm flipV="1">
              <a:off x="1390" y="1581"/>
              <a:ext cx="1060" cy="83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49608" name="Line 8"/>
            <p:cNvSpPr>
              <a:spLocks noChangeShapeType="1"/>
            </p:cNvSpPr>
            <p:nvPr/>
          </p:nvSpPr>
          <p:spPr bwMode="auto">
            <a:xfrm flipV="1">
              <a:off x="3022" y="2037"/>
              <a:ext cx="160" cy="68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49609" name="Line 9"/>
            <p:cNvSpPr>
              <a:spLocks noChangeShapeType="1"/>
            </p:cNvSpPr>
            <p:nvPr/>
          </p:nvSpPr>
          <p:spPr bwMode="auto">
            <a:xfrm flipH="1">
              <a:off x="3206" y="1639"/>
              <a:ext cx="812" cy="39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49610" name="Line 10"/>
            <p:cNvSpPr>
              <a:spLocks noChangeShapeType="1"/>
            </p:cNvSpPr>
            <p:nvPr/>
          </p:nvSpPr>
          <p:spPr bwMode="auto">
            <a:xfrm flipH="1" flipV="1">
              <a:off x="1382" y="2409"/>
              <a:ext cx="656" cy="9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49611" name="Line 11"/>
            <p:cNvSpPr>
              <a:spLocks noChangeShapeType="1"/>
            </p:cNvSpPr>
            <p:nvPr/>
          </p:nvSpPr>
          <p:spPr bwMode="auto">
            <a:xfrm flipH="1" flipV="1">
              <a:off x="2102" y="2529"/>
              <a:ext cx="872" cy="16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49612" name="Line 12"/>
            <p:cNvSpPr>
              <a:spLocks noChangeShapeType="1"/>
            </p:cNvSpPr>
            <p:nvPr/>
          </p:nvSpPr>
          <p:spPr bwMode="auto">
            <a:xfrm flipH="1">
              <a:off x="2078" y="2047"/>
              <a:ext cx="1112" cy="45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49613" name="Line 13"/>
            <p:cNvSpPr>
              <a:spLocks noChangeShapeType="1"/>
            </p:cNvSpPr>
            <p:nvPr/>
          </p:nvSpPr>
          <p:spPr bwMode="auto">
            <a:xfrm flipH="1" flipV="1">
              <a:off x="3026" y="2673"/>
              <a:ext cx="956" cy="8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49614" name="Line 14"/>
            <p:cNvSpPr>
              <a:spLocks noChangeShapeType="1"/>
            </p:cNvSpPr>
            <p:nvPr/>
          </p:nvSpPr>
          <p:spPr bwMode="auto">
            <a:xfrm flipH="1" flipV="1">
              <a:off x="2462" y="1605"/>
              <a:ext cx="1556" cy="2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sp>
        <p:nvSpPr>
          <p:cNvPr id="1049615" name="Line 15"/>
          <p:cNvSpPr>
            <a:spLocks noChangeShapeType="1"/>
          </p:cNvSpPr>
          <p:nvPr/>
        </p:nvSpPr>
        <p:spPr bwMode="auto">
          <a:xfrm flipH="1">
            <a:off x="2381250" y="2533650"/>
            <a:ext cx="1600200" cy="127635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49616" name="Line 16"/>
          <p:cNvSpPr>
            <a:spLocks noChangeShapeType="1"/>
          </p:cNvSpPr>
          <p:nvPr/>
        </p:nvSpPr>
        <p:spPr bwMode="auto">
          <a:xfrm>
            <a:off x="2247900" y="2667000"/>
            <a:ext cx="101600" cy="104775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49617" name="Line 17"/>
          <p:cNvSpPr>
            <a:spLocks noChangeShapeType="1"/>
          </p:cNvSpPr>
          <p:nvPr/>
        </p:nvSpPr>
        <p:spPr bwMode="auto">
          <a:xfrm flipH="1">
            <a:off x="5257800" y="2603500"/>
            <a:ext cx="1219200" cy="62865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49618" name="Line 18"/>
          <p:cNvSpPr>
            <a:spLocks noChangeShapeType="1"/>
          </p:cNvSpPr>
          <p:nvPr/>
        </p:nvSpPr>
        <p:spPr bwMode="auto">
          <a:xfrm flipH="1">
            <a:off x="4965700" y="3302000"/>
            <a:ext cx="215900" cy="94615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49619" name="Line 19"/>
          <p:cNvSpPr>
            <a:spLocks noChangeShapeType="1"/>
          </p:cNvSpPr>
          <p:nvPr/>
        </p:nvSpPr>
        <p:spPr bwMode="auto">
          <a:xfrm flipH="1" flipV="1">
            <a:off x="3524250" y="4019550"/>
            <a:ext cx="1346200" cy="24765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49620" name="Line 20"/>
          <p:cNvSpPr>
            <a:spLocks noChangeShapeType="1"/>
          </p:cNvSpPr>
          <p:nvPr/>
        </p:nvSpPr>
        <p:spPr bwMode="auto">
          <a:xfrm flipH="1" flipV="1">
            <a:off x="5041900" y="4241800"/>
            <a:ext cx="1320800" cy="9525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49621" name="Line 21"/>
          <p:cNvSpPr>
            <a:spLocks noChangeShapeType="1"/>
          </p:cNvSpPr>
          <p:nvPr/>
        </p:nvSpPr>
        <p:spPr bwMode="auto">
          <a:xfrm flipH="1">
            <a:off x="4044950" y="2546350"/>
            <a:ext cx="2413000" cy="635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49622" name="Rectangle 2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533400"/>
          </a:xfrm>
        </p:spPr>
        <p:txBody>
          <a:bodyPr/>
          <a:lstStyle/>
          <a:p>
            <a:pPr algn="ctr"/>
            <a:r>
              <a:rPr lang="en-US" altLang="zh-TW" sz="3600" b="1">
                <a:ea typeface="標楷體" pitchFamily="65" charset="-120"/>
              </a:rPr>
              <a:t>Kruskal’s Algorithm</a:t>
            </a:r>
            <a:r>
              <a:rPr lang="en-US" altLang="zh-TW" sz="4000" b="1">
                <a:ea typeface="標楷體" pitchFamily="65" charset="-120"/>
              </a:rPr>
              <a:t> </a:t>
            </a:r>
            <a:r>
              <a:rPr lang="en-US" altLang="zh-TW" sz="2800" b="1">
                <a:ea typeface="標楷體" pitchFamily="65" charset="-120"/>
              </a:rPr>
              <a:t>(</a:t>
            </a:r>
            <a:r>
              <a:rPr lang="zh-TW" altLang="en-US" sz="2800" b="1">
                <a:ea typeface="標楷體" pitchFamily="65" charset="-120"/>
              </a:rPr>
              <a:t>例 </a:t>
            </a:r>
            <a:r>
              <a:rPr lang="en-US" altLang="zh-TW" sz="2800" b="1">
                <a:ea typeface="標楷體" pitchFamily="65" charset="-120"/>
              </a:rPr>
              <a:t>3/3)</a:t>
            </a:r>
          </a:p>
        </p:txBody>
      </p:sp>
      <p:sp>
        <p:nvSpPr>
          <p:cNvPr id="1049623" name="Oval 23"/>
          <p:cNvSpPr>
            <a:spLocks noChangeArrowheads="1"/>
          </p:cNvSpPr>
          <p:nvPr/>
        </p:nvSpPr>
        <p:spPr bwMode="auto">
          <a:xfrm>
            <a:off x="2128838" y="2514600"/>
            <a:ext cx="155575" cy="157163"/>
          </a:xfrm>
          <a:prstGeom prst="ellipse">
            <a:avLst/>
          </a:prstGeom>
          <a:solidFill>
            <a:srgbClr val="0000FF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49624" name="Oval 24"/>
          <p:cNvSpPr>
            <a:spLocks noChangeArrowheads="1"/>
          </p:cNvSpPr>
          <p:nvPr/>
        </p:nvSpPr>
        <p:spPr bwMode="auto">
          <a:xfrm>
            <a:off x="3957638" y="2438400"/>
            <a:ext cx="155575" cy="157163"/>
          </a:xfrm>
          <a:prstGeom prst="ellipse">
            <a:avLst/>
          </a:prstGeom>
          <a:solidFill>
            <a:srgbClr val="0000FF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49625" name="Oval 25"/>
          <p:cNvSpPr>
            <a:spLocks noChangeArrowheads="1"/>
          </p:cNvSpPr>
          <p:nvPr/>
        </p:nvSpPr>
        <p:spPr bwMode="auto">
          <a:xfrm>
            <a:off x="5138738" y="3162300"/>
            <a:ext cx="155575" cy="157163"/>
          </a:xfrm>
          <a:prstGeom prst="ellipse">
            <a:avLst/>
          </a:prstGeom>
          <a:solidFill>
            <a:srgbClr val="0000FF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49626" name="Oval 26"/>
          <p:cNvSpPr>
            <a:spLocks noChangeArrowheads="1"/>
          </p:cNvSpPr>
          <p:nvPr/>
        </p:nvSpPr>
        <p:spPr bwMode="auto">
          <a:xfrm>
            <a:off x="6472238" y="2514600"/>
            <a:ext cx="155575" cy="157163"/>
          </a:xfrm>
          <a:prstGeom prst="ellipse">
            <a:avLst/>
          </a:prstGeom>
          <a:solidFill>
            <a:srgbClr val="0000FF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49627" name="Oval 27"/>
          <p:cNvSpPr>
            <a:spLocks noChangeArrowheads="1"/>
          </p:cNvSpPr>
          <p:nvPr/>
        </p:nvSpPr>
        <p:spPr bwMode="auto">
          <a:xfrm>
            <a:off x="2281238" y="3733800"/>
            <a:ext cx="155575" cy="157163"/>
          </a:xfrm>
          <a:prstGeom prst="ellipse">
            <a:avLst/>
          </a:prstGeom>
          <a:solidFill>
            <a:srgbClr val="0000FF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49628" name="Oval 28"/>
          <p:cNvSpPr>
            <a:spLocks noChangeArrowheads="1"/>
          </p:cNvSpPr>
          <p:nvPr/>
        </p:nvSpPr>
        <p:spPr bwMode="auto">
          <a:xfrm>
            <a:off x="3348038" y="3886200"/>
            <a:ext cx="155575" cy="157163"/>
          </a:xfrm>
          <a:prstGeom prst="ellipse">
            <a:avLst/>
          </a:prstGeom>
          <a:solidFill>
            <a:srgbClr val="0000FF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49629" name="Oval 29"/>
          <p:cNvSpPr>
            <a:spLocks noChangeArrowheads="1"/>
          </p:cNvSpPr>
          <p:nvPr/>
        </p:nvSpPr>
        <p:spPr bwMode="auto">
          <a:xfrm>
            <a:off x="4872038" y="4191000"/>
            <a:ext cx="155575" cy="157163"/>
          </a:xfrm>
          <a:prstGeom prst="ellipse">
            <a:avLst/>
          </a:prstGeom>
          <a:solidFill>
            <a:srgbClr val="0000FF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49630" name="Oval 30"/>
          <p:cNvSpPr>
            <a:spLocks noChangeArrowheads="1"/>
          </p:cNvSpPr>
          <p:nvPr/>
        </p:nvSpPr>
        <p:spPr bwMode="auto">
          <a:xfrm>
            <a:off x="6396038" y="4267200"/>
            <a:ext cx="155575" cy="157163"/>
          </a:xfrm>
          <a:prstGeom prst="ellipse">
            <a:avLst/>
          </a:prstGeom>
          <a:solidFill>
            <a:srgbClr val="0000FF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49631" name="Text Box 31"/>
          <p:cNvSpPr txBox="1">
            <a:spLocks noChangeArrowheads="1"/>
          </p:cNvSpPr>
          <p:nvPr/>
        </p:nvSpPr>
        <p:spPr bwMode="auto">
          <a:xfrm>
            <a:off x="1808163" y="2352675"/>
            <a:ext cx="3619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TW" sz="2800" b="1">
                <a:ea typeface="新細明體" pitchFamily="18" charset="-120"/>
              </a:rPr>
              <a:t>a</a:t>
            </a:r>
          </a:p>
        </p:txBody>
      </p:sp>
      <p:sp>
        <p:nvSpPr>
          <p:cNvPr id="1049632" name="Text Box 32"/>
          <p:cNvSpPr txBox="1">
            <a:spLocks noChangeArrowheads="1"/>
          </p:cNvSpPr>
          <p:nvPr/>
        </p:nvSpPr>
        <p:spPr bwMode="auto">
          <a:xfrm>
            <a:off x="3843338" y="1905000"/>
            <a:ext cx="3825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TW" sz="2800" b="1">
                <a:ea typeface="新細明體" pitchFamily="18" charset="-120"/>
              </a:rPr>
              <a:t>b</a:t>
            </a:r>
          </a:p>
        </p:txBody>
      </p:sp>
      <p:sp>
        <p:nvSpPr>
          <p:cNvPr id="1049633" name="Text Box 33"/>
          <p:cNvSpPr txBox="1">
            <a:spLocks noChangeArrowheads="1"/>
          </p:cNvSpPr>
          <p:nvPr/>
        </p:nvSpPr>
        <p:spPr bwMode="auto">
          <a:xfrm>
            <a:off x="2057400" y="3771900"/>
            <a:ext cx="3413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TW" sz="2800" b="1">
                <a:ea typeface="新細明體" pitchFamily="18" charset="-120"/>
              </a:rPr>
              <a:t>c</a:t>
            </a:r>
          </a:p>
        </p:txBody>
      </p:sp>
      <p:sp>
        <p:nvSpPr>
          <p:cNvPr id="1049634" name="Text Box 34"/>
          <p:cNvSpPr txBox="1">
            <a:spLocks noChangeArrowheads="1"/>
          </p:cNvSpPr>
          <p:nvPr/>
        </p:nvSpPr>
        <p:spPr bwMode="auto">
          <a:xfrm>
            <a:off x="3198813" y="3990975"/>
            <a:ext cx="3825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TW" sz="2800" b="1">
                <a:ea typeface="新細明體" pitchFamily="18" charset="-120"/>
              </a:rPr>
              <a:t>d</a:t>
            </a:r>
          </a:p>
        </p:txBody>
      </p:sp>
      <p:sp>
        <p:nvSpPr>
          <p:cNvPr id="1049635" name="Text Box 35"/>
          <p:cNvSpPr txBox="1">
            <a:spLocks noChangeArrowheads="1"/>
          </p:cNvSpPr>
          <p:nvPr/>
        </p:nvSpPr>
        <p:spPr bwMode="auto">
          <a:xfrm>
            <a:off x="5214938" y="3143250"/>
            <a:ext cx="3413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TW" sz="2800" b="1">
                <a:ea typeface="新細明體" pitchFamily="18" charset="-120"/>
              </a:rPr>
              <a:t>e</a:t>
            </a:r>
          </a:p>
        </p:txBody>
      </p:sp>
      <p:sp>
        <p:nvSpPr>
          <p:cNvPr id="1049636" name="Text Box 36"/>
          <p:cNvSpPr txBox="1">
            <a:spLocks noChangeArrowheads="1"/>
          </p:cNvSpPr>
          <p:nvPr/>
        </p:nvSpPr>
        <p:spPr bwMode="auto">
          <a:xfrm>
            <a:off x="6551613" y="2238375"/>
            <a:ext cx="3032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TW" sz="2800" b="1">
                <a:ea typeface="新細明體" pitchFamily="18" charset="-120"/>
              </a:rPr>
              <a:t>f</a:t>
            </a:r>
          </a:p>
        </p:txBody>
      </p:sp>
      <p:sp>
        <p:nvSpPr>
          <p:cNvPr id="1049637" name="Text Box 37"/>
          <p:cNvSpPr txBox="1">
            <a:spLocks noChangeArrowheads="1"/>
          </p:cNvSpPr>
          <p:nvPr/>
        </p:nvSpPr>
        <p:spPr bwMode="auto">
          <a:xfrm>
            <a:off x="4818063" y="4219575"/>
            <a:ext cx="3619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TW" sz="2800" b="1">
                <a:ea typeface="新細明體" pitchFamily="18" charset="-120"/>
              </a:rPr>
              <a:t>g</a:t>
            </a:r>
          </a:p>
        </p:txBody>
      </p:sp>
      <p:sp>
        <p:nvSpPr>
          <p:cNvPr id="1049638" name="Text Box 38"/>
          <p:cNvSpPr txBox="1">
            <a:spLocks noChangeArrowheads="1"/>
          </p:cNvSpPr>
          <p:nvPr/>
        </p:nvSpPr>
        <p:spPr bwMode="auto">
          <a:xfrm>
            <a:off x="6513513" y="4257675"/>
            <a:ext cx="3825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zh-TW" sz="2800" b="1">
                <a:ea typeface="新細明體" pitchFamily="18" charset="-120"/>
              </a:rPr>
              <a:t>h</a:t>
            </a:r>
          </a:p>
        </p:txBody>
      </p:sp>
      <p:grpSp>
        <p:nvGrpSpPr>
          <p:cNvPr id="1049639" name="Group 39"/>
          <p:cNvGrpSpPr>
            <a:grpSpLocks/>
          </p:cNvGrpSpPr>
          <p:nvPr/>
        </p:nvGrpSpPr>
        <p:grpSpPr bwMode="auto">
          <a:xfrm>
            <a:off x="1981200" y="2133600"/>
            <a:ext cx="4781550" cy="2576513"/>
            <a:chOff x="1392" y="1092"/>
            <a:chExt cx="3012" cy="1623"/>
          </a:xfrm>
        </p:grpSpPr>
        <p:sp>
          <p:nvSpPr>
            <p:cNvPr id="1049640" name="Text Box 40"/>
            <p:cNvSpPr txBox="1">
              <a:spLocks noChangeArrowheads="1"/>
            </p:cNvSpPr>
            <p:nvPr/>
          </p:nvSpPr>
          <p:spPr bwMode="auto">
            <a:xfrm>
              <a:off x="1872" y="1092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3</a:t>
              </a:r>
            </a:p>
          </p:txBody>
        </p:sp>
        <p:sp>
          <p:nvSpPr>
            <p:cNvPr id="1049641" name="Text Box 41"/>
            <p:cNvSpPr txBox="1">
              <a:spLocks noChangeArrowheads="1"/>
            </p:cNvSpPr>
            <p:nvPr/>
          </p:nvSpPr>
          <p:spPr bwMode="auto">
            <a:xfrm>
              <a:off x="2976" y="1380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5</a:t>
              </a:r>
            </a:p>
          </p:txBody>
        </p:sp>
        <p:sp>
          <p:nvSpPr>
            <p:cNvPr id="1049642" name="Text Box 42"/>
            <p:cNvSpPr txBox="1">
              <a:spLocks noChangeArrowheads="1"/>
            </p:cNvSpPr>
            <p:nvPr/>
          </p:nvSpPr>
          <p:spPr bwMode="auto">
            <a:xfrm>
              <a:off x="1392" y="1572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1</a:t>
              </a:r>
            </a:p>
          </p:txBody>
        </p:sp>
        <p:sp>
          <p:nvSpPr>
            <p:cNvPr id="1049643" name="Text Box 43"/>
            <p:cNvSpPr txBox="1">
              <a:spLocks noChangeArrowheads="1"/>
            </p:cNvSpPr>
            <p:nvPr/>
          </p:nvSpPr>
          <p:spPr bwMode="auto">
            <a:xfrm>
              <a:off x="2064" y="1524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1</a:t>
              </a:r>
            </a:p>
          </p:txBody>
        </p:sp>
        <p:sp>
          <p:nvSpPr>
            <p:cNvPr id="1049644" name="Text Box 44"/>
            <p:cNvSpPr txBox="1">
              <a:spLocks noChangeArrowheads="1"/>
            </p:cNvSpPr>
            <p:nvPr/>
          </p:nvSpPr>
          <p:spPr bwMode="auto">
            <a:xfrm>
              <a:off x="1824" y="2100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9</a:t>
              </a:r>
            </a:p>
          </p:txBody>
        </p:sp>
        <p:sp>
          <p:nvSpPr>
            <p:cNvPr id="1049645" name="Text Box 45"/>
            <p:cNvSpPr txBox="1">
              <a:spLocks noChangeArrowheads="1"/>
            </p:cNvSpPr>
            <p:nvPr/>
          </p:nvSpPr>
          <p:spPr bwMode="auto">
            <a:xfrm>
              <a:off x="2784" y="1812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4</a:t>
              </a:r>
            </a:p>
          </p:txBody>
        </p:sp>
        <p:sp>
          <p:nvSpPr>
            <p:cNvPr id="1049646" name="Text Box 46"/>
            <p:cNvSpPr txBox="1">
              <a:spLocks noChangeArrowheads="1"/>
            </p:cNvSpPr>
            <p:nvPr/>
          </p:nvSpPr>
          <p:spPr bwMode="auto">
            <a:xfrm>
              <a:off x="3456" y="1092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4</a:t>
              </a:r>
            </a:p>
          </p:txBody>
        </p:sp>
        <p:sp>
          <p:nvSpPr>
            <p:cNvPr id="1049647" name="Text Box 47"/>
            <p:cNvSpPr txBox="1">
              <a:spLocks noChangeArrowheads="1"/>
            </p:cNvSpPr>
            <p:nvPr/>
          </p:nvSpPr>
          <p:spPr bwMode="auto">
            <a:xfrm>
              <a:off x="4176" y="1812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7</a:t>
              </a:r>
            </a:p>
          </p:txBody>
        </p:sp>
        <p:sp>
          <p:nvSpPr>
            <p:cNvPr id="1049648" name="Text Box 48"/>
            <p:cNvSpPr txBox="1">
              <a:spLocks noChangeArrowheads="1"/>
            </p:cNvSpPr>
            <p:nvPr/>
          </p:nvSpPr>
          <p:spPr bwMode="auto">
            <a:xfrm>
              <a:off x="2688" y="2292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3</a:t>
              </a:r>
            </a:p>
          </p:txBody>
        </p:sp>
        <p:sp>
          <p:nvSpPr>
            <p:cNvPr id="1049649" name="Text Box 49"/>
            <p:cNvSpPr txBox="1">
              <a:spLocks noChangeArrowheads="1"/>
            </p:cNvSpPr>
            <p:nvPr/>
          </p:nvSpPr>
          <p:spPr bwMode="auto">
            <a:xfrm>
              <a:off x="3168" y="2004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2</a:t>
              </a:r>
            </a:p>
          </p:txBody>
        </p:sp>
        <p:sp>
          <p:nvSpPr>
            <p:cNvPr id="1049650" name="Text Box 50"/>
            <p:cNvSpPr txBox="1">
              <a:spLocks noChangeArrowheads="1"/>
            </p:cNvSpPr>
            <p:nvPr/>
          </p:nvSpPr>
          <p:spPr bwMode="auto">
            <a:xfrm>
              <a:off x="3648" y="1428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2</a:t>
              </a:r>
            </a:p>
          </p:txBody>
        </p:sp>
        <p:sp>
          <p:nvSpPr>
            <p:cNvPr id="1049651" name="Text Box 51"/>
            <p:cNvSpPr txBox="1">
              <a:spLocks noChangeArrowheads="1"/>
            </p:cNvSpPr>
            <p:nvPr/>
          </p:nvSpPr>
          <p:spPr bwMode="auto">
            <a:xfrm>
              <a:off x="3696" y="2388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TW" sz="2800" b="1">
                  <a:solidFill>
                    <a:srgbClr val="008000"/>
                  </a:solidFill>
                  <a:ea typeface="新細明體" pitchFamily="18" charset="-120"/>
                </a:rPr>
                <a:t>4</a:t>
              </a:r>
            </a:p>
          </p:txBody>
        </p:sp>
      </p:grpSp>
      <p:sp>
        <p:nvSpPr>
          <p:cNvPr id="1049652" name="Comment 52"/>
          <p:cNvSpPr>
            <a:spLocks noChangeArrowheads="1"/>
          </p:cNvSpPr>
          <p:nvPr/>
        </p:nvSpPr>
        <p:spPr bwMode="auto">
          <a:xfrm>
            <a:off x="2932113" y="5133975"/>
            <a:ext cx="2667000" cy="528638"/>
          </a:xfrm>
          <a:prstGeom prst="rect">
            <a:avLst/>
          </a:prstGeom>
          <a:solidFill>
            <a:srgbClr val="FCFDC6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sz="2800">
                <a:solidFill>
                  <a:srgbClr val="008000"/>
                </a:solidFill>
                <a:latin typeface="Arial" charset="0"/>
                <a:ea typeface="細明體" pitchFamily="49" charset="-120"/>
              </a:rPr>
              <a:t>MST cost = 17</a:t>
            </a:r>
            <a:endParaRPr lang="en-US" altLang="zh-TW" sz="2800">
              <a:latin typeface="Arial" charset="0"/>
              <a:ea typeface="細明體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rene">
  <a:themeElements>
    <a:clrScheme name="Serene 1">
      <a:dk1>
        <a:srgbClr val="333333"/>
      </a:dk1>
      <a:lt1>
        <a:srgbClr val="A9BDA9"/>
      </a:lt1>
      <a:dk2>
        <a:srgbClr val="004C2B"/>
      </a:dk2>
      <a:lt2>
        <a:srgbClr val="578963"/>
      </a:lt2>
      <a:accent1>
        <a:srgbClr val="E1B7B7"/>
      </a:accent1>
      <a:accent2>
        <a:srgbClr val="B3E1B3"/>
      </a:accent2>
      <a:accent3>
        <a:srgbClr val="D1DBD1"/>
      </a:accent3>
      <a:accent4>
        <a:srgbClr val="2A2A2A"/>
      </a:accent4>
      <a:accent5>
        <a:srgbClr val="EED8D8"/>
      </a:accent5>
      <a:accent6>
        <a:srgbClr val="A2CCA2"/>
      </a:accent6>
      <a:hlink>
        <a:srgbClr val="BDD7E5"/>
      </a:hlink>
      <a:folHlink>
        <a:srgbClr val="D2AAD2"/>
      </a:folHlink>
    </a:clrScheme>
    <a:fontScheme name="Serene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標楷體" pitchFamily="65" charset="-120"/>
          </a:defRPr>
        </a:defPPr>
      </a:lstStyle>
    </a:lnDef>
  </a:objectDefaults>
  <a:extraClrSchemeLst>
    <a:extraClrScheme>
      <a:clrScheme name="Serene 1">
        <a:dk1>
          <a:srgbClr val="333333"/>
        </a:dk1>
        <a:lt1>
          <a:srgbClr val="A9BDA9"/>
        </a:lt1>
        <a:dk2>
          <a:srgbClr val="004C2B"/>
        </a:dk2>
        <a:lt2>
          <a:srgbClr val="578963"/>
        </a:lt2>
        <a:accent1>
          <a:srgbClr val="E1B7B7"/>
        </a:accent1>
        <a:accent2>
          <a:srgbClr val="B3E1B3"/>
        </a:accent2>
        <a:accent3>
          <a:srgbClr val="D1DBD1"/>
        </a:accent3>
        <a:accent4>
          <a:srgbClr val="2A2A2A"/>
        </a:accent4>
        <a:accent5>
          <a:srgbClr val="EED8D8"/>
        </a:accent5>
        <a:accent6>
          <a:srgbClr val="A2CCA2"/>
        </a:accent6>
        <a:hlink>
          <a:srgbClr val="BDD7E5"/>
        </a:hlink>
        <a:folHlink>
          <a:srgbClr val="D2AAD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rene 2">
        <a:dk1>
          <a:srgbClr val="333333"/>
        </a:dk1>
        <a:lt1>
          <a:srgbClr val="FFFFFF"/>
        </a:lt1>
        <a:dk2>
          <a:srgbClr val="004C2B"/>
        </a:dk2>
        <a:lt2>
          <a:srgbClr val="578963"/>
        </a:lt2>
        <a:accent1>
          <a:srgbClr val="E1B7B7"/>
        </a:accent1>
        <a:accent2>
          <a:srgbClr val="B3E1B3"/>
        </a:accent2>
        <a:accent3>
          <a:srgbClr val="FFFFFF"/>
        </a:accent3>
        <a:accent4>
          <a:srgbClr val="2A2A2A"/>
        </a:accent4>
        <a:accent5>
          <a:srgbClr val="EED8D8"/>
        </a:accent5>
        <a:accent6>
          <a:srgbClr val="A2CCA2"/>
        </a:accent6>
        <a:hlink>
          <a:srgbClr val="BDD7E5"/>
        </a:hlink>
        <a:folHlink>
          <a:srgbClr val="D2AAD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rene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37373"/>
        </a:accent6>
        <a:hlink>
          <a:srgbClr val="B2B2B2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標楷體" pitchFamily="65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Office\Templates\簡報設計範本\SERENE.POT</Template>
  <TotalTime>64256</TotalTime>
  <Words>2955</Words>
  <Application>Microsoft Office PowerPoint</Application>
  <PresentationFormat>Letter 紙張 (8.5x11 英吋)</PresentationFormat>
  <Paragraphs>456</Paragraphs>
  <Slides>21</Slides>
  <Notes>21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21</vt:i4>
      </vt:variant>
    </vt:vector>
  </HeadingPairs>
  <TitlesOfParts>
    <vt:vector size="30" baseType="lpstr">
      <vt:lpstr>Monotype Sorts</vt:lpstr>
      <vt:lpstr>新細明體</vt:lpstr>
      <vt:lpstr>標楷體</vt:lpstr>
      <vt:lpstr>細明體</vt:lpstr>
      <vt:lpstr>Arial</vt:lpstr>
      <vt:lpstr>Symbol</vt:lpstr>
      <vt:lpstr>Times New Roman</vt:lpstr>
      <vt:lpstr>Serene</vt:lpstr>
      <vt:lpstr>預設簡報設計</vt:lpstr>
      <vt:lpstr>Minimum Spanning Trees</vt:lpstr>
      <vt:lpstr>有權重的圖</vt:lpstr>
      <vt:lpstr>Minimum Spanning Trees (MST)</vt:lpstr>
      <vt:lpstr>A High-Level Greedy Algorithm for MST</vt:lpstr>
      <vt:lpstr>MST 基本引理</vt:lpstr>
      <vt:lpstr>Kruskal’s Algorithm (pseudo code 1)</vt:lpstr>
      <vt:lpstr>Kruskal’s Algorithm (例 1/3)</vt:lpstr>
      <vt:lpstr>Kruskal’s Algorithm (例 2/3)</vt:lpstr>
      <vt:lpstr>Kruskal’s Algorithm (例 3/3)</vt:lpstr>
      <vt:lpstr>Kruskal’s Algorithm (pseudo code 2)</vt:lpstr>
      <vt:lpstr>Prim’s Algorithm (pseudo code 1)</vt:lpstr>
      <vt:lpstr>Prim’s Algorithm (例 1/8)</vt:lpstr>
      <vt:lpstr>Prim’s Algorithm (例 2/8)</vt:lpstr>
      <vt:lpstr>Prim’s Algorithm (例 3/8)</vt:lpstr>
      <vt:lpstr>Prim’s Algorithm (例 4/8)</vt:lpstr>
      <vt:lpstr>Prim’s Algorithm (例 5/8)</vt:lpstr>
      <vt:lpstr>Prim’s Algorithm (例 6/8)</vt:lpstr>
      <vt:lpstr>Prim’s Algorithm (例 7/8)</vt:lpstr>
      <vt:lpstr>Prim’s Algorithm (例 8/8)</vt:lpstr>
      <vt:lpstr>Prim’s Algorithm (pseudo code 2)</vt:lpstr>
      <vt:lpstr>Minimum Spanning Tree (分析)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Minimum Spannning Trees</dc:title>
  <dc:creator>Ho, C.W.</dc:creator>
  <cp:lastModifiedBy>Yang</cp:lastModifiedBy>
  <cp:revision>615</cp:revision>
  <cp:lastPrinted>2001-03-06T15:40:11Z</cp:lastPrinted>
  <dcterms:created xsi:type="dcterms:W3CDTF">1996-04-09T06:43:02Z</dcterms:created>
  <dcterms:modified xsi:type="dcterms:W3CDTF">2014-02-19T05:56:20Z</dcterms:modified>
</cp:coreProperties>
</file>