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9" r:id="rId4"/>
    <p:sldId id="270" r:id="rId5"/>
    <p:sldId id="258" r:id="rId6"/>
    <p:sldId id="268" r:id="rId7"/>
    <p:sldId id="259" r:id="rId8"/>
    <p:sldId id="260" r:id="rId9"/>
    <p:sldId id="271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660"/>
  </p:normalViewPr>
  <p:slideViewPr>
    <p:cSldViewPr>
      <p:cViewPr varScale="1">
        <p:scale>
          <a:sx n="87" d="100"/>
          <a:sy n="87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fld id="{B53F49C2-C0A1-45FD-B157-11FBC993E9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4601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34B0-EB5A-4D5F-AC29-D5BF253837DB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主要講解如何在一堆未排序的元素中找出第幾小的元素。</a:t>
            </a:r>
          </a:p>
        </p:txBody>
      </p:sp>
    </p:spTree>
    <p:extLst>
      <p:ext uri="{BB962C8B-B14F-4D97-AF65-F5344CB8AC3E}">
        <p14:creationId xmlns:p14="http://schemas.microsoft.com/office/powerpoint/2010/main" val="2142619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D3F076-AF04-495F-9062-40526772C7D7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深灰色的元素均比</a:t>
            </a:r>
            <a:r>
              <a:rPr lang="en-US" altLang="zh-TW"/>
              <a:t>x</a:t>
            </a:r>
            <a:r>
              <a:rPr lang="zh-TW" altLang="en-US"/>
              <a:t>來的大，同理，左上的部份的元素均比</a:t>
            </a:r>
            <a:r>
              <a:rPr lang="en-US" altLang="zh-TW"/>
              <a:t>x</a:t>
            </a:r>
            <a:r>
              <a:rPr lang="zh-TW" altLang="en-US"/>
              <a:t>來的小。</a:t>
            </a:r>
          </a:p>
          <a:p>
            <a:r>
              <a:rPr lang="zh-TW" altLang="en-US"/>
              <a:t>所以這個</a:t>
            </a:r>
            <a:r>
              <a:rPr lang="en-US" altLang="zh-TW"/>
              <a:t>x</a:t>
            </a:r>
            <a:r>
              <a:rPr lang="zh-TW" altLang="en-US"/>
              <a:t>至少能夠一次排除掉四分之一的元素。</a:t>
            </a:r>
          </a:p>
        </p:txBody>
      </p:sp>
    </p:spTree>
    <p:extLst>
      <p:ext uri="{BB962C8B-B14F-4D97-AF65-F5344CB8AC3E}">
        <p14:creationId xmlns:p14="http://schemas.microsoft.com/office/powerpoint/2010/main" val="556845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C25283-CE88-42FC-B975-95B4AF763CE7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也可以直接使用</a:t>
            </a:r>
            <a:r>
              <a:rPr lang="en-US" altLang="zh-TW"/>
              <a:t>Master method</a:t>
            </a:r>
            <a:r>
              <a:rPr lang="zh-TW" altLang="en-US"/>
              <a:t>來解釋。</a:t>
            </a:r>
          </a:p>
        </p:txBody>
      </p:sp>
    </p:spTree>
    <p:extLst>
      <p:ext uri="{BB962C8B-B14F-4D97-AF65-F5344CB8AC3E}">
        <p14:creationId xmlns:p14="http://schemas.microsoft.com/office/powerpoint/2010/main" val="774171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C003EB-F969-498D-ACA3-DC2F30ACA534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由</a:t>
            </a:r>
            <a:r>
              <a:rPr lang="en-US" altLang="zh-TW"/>
              <a:t>Master method</a:t>
            </a:r>
            <a:r>
              <a:rPr lang="zh-TW" altLang="en-US"/>
              <a:t>，</a:t>
            </a:r>
            <a:r>
              <a:rPr lang="en-US" altLang="zh-TW"/>
              <a:t>T(n)=2T(n/2)+ 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(n)</a:t>
            </a:r>
            <a:r>
              <a:rPr lang="zh-TW" altLang="en-US">
                <a:cs typeface="Arial" charset="0"/>
              </a:rPr>
              <a:t>可推出</a:t>
            </a:r>
            <a:r>
              <a:rPr lang="en-US" altLang="zh-TW">
                <a:cs typeface="Arial" charset="0"/>
              </a:rPr>
              <a:t>T(n)= 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(nlogn)</a:t>
            </a:r>
            <a:r>
              <a:rPr lang="zh-TW" altLang="en-US">
                <a:cs typeface="Arial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0732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FF8976-DFBA-471B-A143-3820FC00E540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找出最大或是最小的值也有簡單直觀的</a:t>
            </a:r>
            <a:r>
              <a:rPr lang="en-US" altLang="zh-TW"/>
              <a:t>O(n)</a:t>
            </a:r>
            <a:r>
              <a:rPr lang="zh-TW" altLang="en-US"/>
              <a:t>演算法，</a:t>
            </a:r>
          </a:p>
          <a:p>
            <a:r>
              <a:rPr lang="zh-TW" altLang="en-US"/>
              <a:t>即利用一個變數儲存目前所看到的最大</a:t>
            </a:r>
            <a:r>
              <a:rPr lang="en-US" altLang="zh-TW"/>
              <a:t>/</a:t>
            </a:r>
            <a:r>
              <a:rPr lang="zh-TW" altLang="en-US"/>
              <a:t>最小值，</a:t>
            </a:r>
          </a:p>
          <a:p>
            <a:r>
              <a:rPr lang="zh-TW" altLang="en-US"/>
              <a:t>然後所有的變數讀過一次就可以找出來。</a:t>
            </a:r>
          </a:p>
          <a:p>
            <a:r>
              <a:rPr lang="zh-TW" altLang="en-US"/>
              <a:t>但中位數是此章節最主要討論的對象。</a:t>
            </a:r>
          </a:p>
          <a:p>
            <a:r>
              <a:rPr lang="zh-TW" altLang="en-US"/>
              <a:t>此處所列的解法是指直覺上可行的作法。</a:t>
            </a:r>
          </a:p>
        </p:txBody>
      </p:sp>
    </p:spTree>
    <p:extLst>
      <p:ext uri="{BB962C8B-B14F-4D97-AF65-F5344CB8AC3E}">
        <p14:creationId xmlns:p14="http://schemas.microsoft.com/office/powerpoint/2010/main" val="2326061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DEE73F-AB02-4C18-80D2-12E8CBAACEF1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p=r</a:t>
            </a:r>
            <a:r>
              <a:rPr lang="zh-TW" altLang="en-US"/>
              <a:t>，即是所找的區間只有一個元素，必然是所求之元素。</a:t>
            </a:r>
          </a:p>
          <a:p>
            <a:r>
              <a:rPr lang="en-US" altLang="zh-TW"/>
              <a:t>Randomized-Partition</a:t>
            </a:r>
            <a:r>
              <a:rPr lang="zh-TW" altLang="en-US"/>
              <a:t>是隨機挑一個</a:t>
            </a:r>
            <a:r>
              <a:rPr lang="en-US" altLang="zh-TW"/>
              <a:t>pivot x</a:t>
            </a:r>
            <a:r>
              <a:rPr lang="zh-TW" altLang="en-US"/>
              <a:t>，</a:t>
            </a:r>
          </a:p>
          <a:p>
            <a:r>
              <a:rPr lang="zh-TW" altLang="en-US"/>
              <a:t>然後將陣列</a:t>
            </a:r>
            <a:r>
              <a:rPr lang="en-US" altLang="zh-TW"/>
              <a:t>A</a:t>
            </a:r>
            <a:r>
              <a:rPr lang="zh-TW" altLang="en-US"/>
              <a:t>分割成</a:t>
            </a:r>
            <a:r>
              <a:rPr lang="en-US" altLang="zh-TW"/>
              <a:t>A[p]</a:t>
            </a:r>
            <a:r>
              <a:rPr lang="zh-TW" altLang="en-US"/>
              <a:t>到</a:t>
            </a:r>
            <a:r>
              <a:rPr lang="en-US" altLang="zh-TW"/>
              <a:t>A[q-1]</a:t>
            </a:r>
            <a:r>
              <a:rPr lang="zh-TW" altLang="en-US"/>
              <a:t>比</a:t>
            </a:r>
            <a:r>
              <a:rPr lang="en-US" altLang="zh-TW"/>
              <a:t>x</a:t>
            </a:r>
            <a:r>
              <a:rPr lang="zh-TW" altLang="en-US"/>
              <a:t>小，</a:t>
            </a:r>
          </a:p>
          <a:p>
            <a:r>
              <a:rPr lang="zh-TW" altLang="en-US"/>
              <a:t>而</a:t>
            </a:r>
            <a:r>
              <a:rPr lang="en-US" altLang="zh-TW"/>
              <a:t>A[q+1]</a:t>
            </a:r>
            <a:r>
              <a:rPr lang="zh-TW" altLang="en-US"/>
              <a:t>到</a:t>
            </a:r>
            <a:r>
              <a:rPr lang="en-US" altLang="zh-TW"/>
              <a:t>A[r]</a:t>
            </a:r>
            <a:r>
              <a:rPr lang="zh-TW" altLang="en-US"/>
              <a:t>比</a:t>
            </a:r>
            <a:r>
              <a:rPr lang="en-US" altLang="zh-TW"/>
              <a:t>x</a:t>
            </a:r>
            <a:r>
              <a:rPr lang="zh-TW" altLang="en-US"/>
              <a:t>大，而</a:t>
            </a:r>
            <a:r>
              <a:rPr lang="en-US" altLang="zh-TW"/>
              <a:t>x</a:t>
            </a:r>
            <a:r>
              <a:rPr lang="zh-TW" altLang="en-US"/>
              <a:t>正好落於</a:t>
            </a:r>
            <a:r>
              <a:rPr lang="en-US" altLang="zh-TW"/>
              <a:t>A[q]</a:t>
            </a:r>
            <a:r>
              <a:rPr lang="zh-TW" altLang="en-US"/>
              <a:t>的一個演算法，傳回</a:t>
            </a:r>
            <a:r>
              <a:rPr lang="en-US" altLang="zh-TW"/>
              <a:t>q</a:t>
            </a:r>
            <a:r>
              <a:rPr lang="zh-TW" altLang="en-US"/>
              <a:t>。</a:t>
            </a:r>
          </a:p>
          <a:p>
            <a:r>
              <a:rPr lang="en-US" altLang="zh-TW"/>
              <a:t>A[q]</a:t>
            </a:r>
            <a:r>
              <a:rPr lang="zh-TW" altLang="en-US"/>
              <a:t>即是在</a:t>
            </a:r>
            <a:r>
              <a:rPr lang="en-US" altLang="zh-TW"/>
              <a:t>A[p]</a:t>
            </a:r>
            <a:r>
              <a:rPr lang="zh-TW" altLang="en-US"/>
              <a:t>到</a:t>
            </a:r>
            <a:r>
              <a:rPr lang="en-US" altLang="zh-TW"/>
              <a:t>A[r]</a:t>
            </a:r>
            <a:r>
              <a:rPr lang="zh-TW" altLang="en-US"/>
              <a:t>之間第</a:t>
            </a:r>
            <a:r>
              <a:rPr lang="en-US" altLang="zh-TW"/>
              <a:t>k</a:t>
            </a:r>
            <a:r>
              <a:rPr lang="zh-TW" altLang="en-US"/>
              <a:t>大的元素。</a:t>
            </a:r>
            <a:r>
              <a:rPr lang="en-US" altLang="zh-TW"/>
              <a:t>(</a:t>
            </a:r>
            <a:r>
              <a:rPr lang="zh-TW" altLang="en-US"/>
              <a:t>因為</a:t>
            </a:r>
            <a:r>
              <a:rPr lang="en-US" altLang="zh-TW"/>
              <a:t>k=q-p+1)</a:t>
            </a:r>
          </a:p>
          <a:p>
            <a:r>
              <a:rPr lang="zh-TW" altLang="en-US"/>
              <a:t>如果</a:t>
            </a:r>
            <a:r>
              <a:rPr lang="en-US" altLang="zh-TW"/>
              <a:t>k</a:t>
            </a:r>
            <a:r>
              <a:rPr lang="zh-TW" altLang="en-US"/>
              <a:t>已然是</a:t>
            </a:r>
            <a:r>
              <a:rPr lang="en-US" altLang="zh-TW"/>
              <a:t>i</a:t>
            </a:r>
            <a:r>
              <a:rPr lang="zh-TW" altLang="en-US"/>
              <a:t>，則已然找到所求之元素，</a:t>
            </a:r>
          </a:p>
          <a:p>
            <a:r>
              <a:rPr lang="zh-TW" altLang="en-US"/>
              <a:t>反之則是情形利用遞迴去找出我們所求的元素。</a:t>
            </a:r>
          </a:p>
        </p:txBody>
      </p:sp>
    </p:spTree>
    <p:extLst>
      <p:ext uri="{BB962C8B-B14F-4D97-AF65-F5344CB8AC3E}">
        <p14:creationId xmlns:p14="http://schemas.microsoft.com/office/powerpoint/2010/main" val="2371075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098405-BE03-4261-8FB7-F2BA234CFBA3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3360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BA49E1-C418-41A2-996E-BC59B1C689B9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如此分析只能求出平均而言的時間複雜度上限。</a:t>
            </a:r>
          </a:p>
        </p:txBody>
      </p:sp>
    </p:spTree>
    <p:extLst>
      <p:ext uri="{BB962C8B-B14F-4D97-AF65-F5344CB8AC3E}">
        <p14:creationId xmlns:p14="http://schemas.microsoft.com/office/powerpoint/2010/main" val="34287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D22E1-9879-40C6-9660-11F70FA3D24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如此分析只能求出平均而言的時間複雜度上限。</a:t>
            </a:r>
          </a:p>
        </p:txBody>
      </p:sp>
    </p:spTree>
    <p:extLst>
      <p:ext uri="{BB962C8B-B14F-4D97-AF65-F5344CB8AC3E}">
        <p14:creationId xmlns:p14="http://schemas.microsoft.com/office/powerpoint/2010/main" val="4220232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B2CF56-C41D-44CD-B8BB-8194F1FE6B7D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此分析指出</a:t>
            </a:r>
            <a:r>
              <a:rPr lang="en-US" altLang="zh-TW"/>
              <a:t>Randomized-Select</a:t>
            </a:r>
            <a:r>
              <a:rPr lang="zh-TW" altLang="en-US"/>
              <a:t>平均而言可以在</a:t>
            </a:r>
            <a:r>
              <a:rPr lang="en-US" altLang="zh-TW"/>
              <a:t>O(n)</a:t>
            </a:r>
            <a:r>
              <a:rPr lang="zh-TW" altLang="en-US"/>
              <a:t>找出第</a:t>
            </a:r>
            <a:r>
              <a:rPr lang="en-US" altLang="zh-TW"/>
              <a:t>i</a:t>
            </a:r>
            <a:r>
              <a:rPr lang="zh-TW" altLang="en-US"/>
              <a:t>小的元素。</a:t>
            </a:r>
          </a:p>
        </p:txBody>
      </p:sp>
    </p:spTree>
    <p:extLst>
      <p:ext uri="{BB962C8B-B14F-4D97-AF65-F5344CB8AC3E}">
        <p14:creationId xmlns:p14="http://schemas.microsoft.com/office/powerpoint/2010/main" val="1795068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275A99-B09C-40EC-BC7B-3970B1338434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一般而言，其實先前提過的隨機演算法比起接下來要提的演算法效率還要好。</a:t>
            </a:r>
          </a:p>
          <a:p>
            <a:r>
              <a:rPr lang="zh-TW" altLang="en-US"/>
              <a:t>但在分析上其</a:t>
            </a:r>
            <a:r>
              <a:rPr lang="en-US" altLang="zh-TW"/>
              <a:t>Worst case</a:t>
            </a:r>
            <a:r>
              <a:rPr lang="zh-TW" altLang="en-US"/>
              <a:t>仍然是</a:t>
            </a:r>
            <a:r>
              <a:rPr lang="en-US" altLang="zh-TW"/>
              <a:t>O(n</a:t>
            </a:r>
            <a:r>
              <a:rPr lang="en-US" altLang="zh-TW" baseline="30000"/>
              <a:t>2</a:t>
            </a:r>
            <a:r>
              <a:rPr lang="en-US" altLang="zh-TW"/>
              <a:t>)</a:t>
            </a:r>
            <a:r>
              <a:rPr lang="zh-TW" altLang="en-US"/>
              <a:t>，故討論是否有</a:t>
            </a:r>
            <a:r>
              <a:rPr lang="en-US" altLang="zh-TW"/>
              <a:t>O(n)</a:t>
            </a:r>
            <a:r>
              <a:rPr lang="zh-TW" altLang="en-US"/>
              <a:t>的演算法仍有意義。</a:t>
            </a:r>
            <a:endParaRPr lang="zh-TW" altLang="en-US" baseline="30000"/>
          </a:p>
        </p:txBody>
      </p:sp>
    </p:spTree>
    <p:extLst>
      <p:ext uri="{BB962C8B-B14F-4D97-AF65-F5344CB8AC3E}">
        <p14:creationId xmlns:p14="http://schemas.microsoft.com/office/powerpoint/2010/main" val="4276647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BEF34-D9DE-455A-8FE0-96F03EE626EF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至多遞迴的做兩次</a:t>
            </a:r>
            <a:r>
              <a:rPr lang="en-US" altLang="zh-TW"/>
              <a:t>Select</a:t>
            </a:r>
          </a:p>
          <a:p>
            <a:r>
              <a:rPr lang="zh-TW" altLang="en-US"/>
              <a:t>但一次</a:t>
            </a:r>
            <a:r>
              <a:rPr lang="en-US" altLang="zh-TW"/>
              <a:t>size</a:t>
            </a:r>
            <a:r>
              <a:rPr lang="zh-TW" altLang="en-US"/>
              <a:t>為</a:t>
            </a:r>
            <a:r>
              <a:rPr lang="en-US" altLang="zh-TW"/>
              <a:t>n/5</a:t>
            </a:r>
          </a:p>
          <a:p>
            <a:r>
              <a:rPr lang="zh-TW" altLang="en-US"/>
              <a:t>另一次</a:t>
            </a:r>
            <a:r>
              <a:rPr lang="en-US" altLang="zh-TW"/>
              <a:t>size</a:t>
            </a:r>
            <a:r>
              <a:rPr lang="zh-TW" altLang="en-US"/>
              <a:t>為</a:t>
            </a:r>
            <a:r>
              <a:rPr lang="en-US" altLang="zh-TW"/>
              <a:t>3n/4 (</a:t>
            </a:r>
            <a:r>
              <a:rPr lang="zh-TW" altLang="en-US"/>
              <a:t>理由詳見下一頁</a:t>
            </a:r>
            <a:r>
              <a:rPr lang="en-US" altLang="zh-TW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8149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A322B-9419-4CE6-9F22-66750917C1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911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24533-DD12-4A9F-8ADC-488BF988EC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223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68C13-2C04-48FC-AFF3-76A199FD1EA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9605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1471B7-FEFD-4AA0-BFD2-5A11A8C2F0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20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F9724-1748-40B4-92FE-69A7E052CB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623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8E9D2-B491-4559-AE9A-5B7C5027DD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232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D351C-E8BF-4236-98D0-40698DFE11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6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4E480-ABF9-4D6A-AD8B-0C1D58B03AE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657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6F018-0BF0-4B8D-B894-EC4DBA3D9E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640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78EA8-91F2-435B-9C50-73924EA2CB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746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19E7-2E8D-4E5C-9EC6-034E829C02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188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D8311-B765-4338-AA4D-2C31216166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249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r>
              <a:rPr lang="en-US" altLang="zh-TW"/>
              <a:t>Median and Order Statistics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fld id="{2412F4EA-8531-4E94-BE6A-7FBA977EB3B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/>
              <a:t>Median </a:t>
            </a:r>
            <a:r>
              <a:rPr lang="en-US" altLang="zh-TW" b="1" dirty="0"/>
              <a:t>and Order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9BC6-46D4-4196-9915-F9DB520B2A4C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80400" cy="6237287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/>
              <a:t>解</a:t>
            </a:r>
          </a:p>
          <a:p>
            <a:pPr>
              <a:buFontTx/>
              <a:buNone/>
            </a:pPr>
            <a:r>
              <a:rPr lang="zh-TW" altLang="en-US"/>
              <a:t>利用代換法：假定</a:t>
            </a:r>
            <a:r>
              <a:rPr lang="en-US" altLang="zh-TW"/>
              <a:t>E[T(n)] </a:t>
            </a:r>
            <a:r>
              <a:rPr lang="en-US" altLang="zh-TW">
                <a:sym typeface="MT Symbol" pitchFamily="82" charset="2"/>
              </a:rPr>
              <a:t></a:t>
            </a:r>
            <a:r>
              <a:rPr lang="en-US" altLang="zh-TW"/>
              <a:t> cn</a:t>
            </a:r>
            <a:r>
              <a:rPr lang="zh-TW" altLang="en-US"/>
              <a:t>。</a:t>
            </a:r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endParaRPr lang="zh-TW" altLang="en-US"/>
          </a:p>
          <a:p>
            <a:pPr>
              <a:buFontTx/>
              <a:buNone/>
            </a:pPr>
            <a:r>
              <a:rPr kumimoji="0" lang="zh-TW" altLang="en-US"/>
              <a:t>可以取足夠大的</a:t>
            </a:r>
            <a:r>
              <a:rPr kumimoji="0" lang="en-US" altLang="zh-TW" i="1">
                <a:solidFill>
                  <a:srgbClr val="A50021"/>
                </a:solidFill>
              </a:rPr>
              <a:t>c</a:t>
            </a:r>
            <a:r>
              <a:rPr kumimoji="0" lang="zh-TW" altLang="en-US"/>
              <a:t>使得</a:t>
            </a:r>
            <a:r>
              <a:rPr kumimoji="0" lang="en-US" altLang="zh-TW" i="1">
                <a:solidFill>
                  <a:srgbClr val="A50021"/>
                </a:solidFill>
              </a:rPr>
              <a:t>c</a:t>
            </a:r>
            <a:r>
              <a:rPr kumimoji="0" lang="en-US" altLang="zh-TW">
                <a:solidFill>
                  <a:srgbClr val="A50021"/>
                </a:solidFill>
              </a:rPr>
              <a:t>(</a:t>
            </a:r>
            <a:r>
              <a:rPr kumimoji="0" lang="en-US" altLang="zh-TW" i="1">
                <a:solidFill>
                  <a:srgbClr val="A50021"/>
                </a:solidFill>
              </a:rPr>
              <a:t>n</a:t>
            </a:r>
            <a:r>
              <a:rPr kumimoji="0" lang="en-US" altLang="zh-TW">
                <a:solidFill>
                  <a:srgbClr val="A50021"/>
                </a:solidFill>
              </a:rPr>
              <a:t>/4-1/2)</a:t>
            </a:r>
            <a:r>
              <a:rPr kumimoji="0" lang="zh-TW" altLang="en-US"/>
              <a:t>大於</a:t>
            </a:r>
            <a:r>
              <a:rPr kumimoji="0" lang="en-US" altLang="zh-TW" i="1">
                <a:solidFill>
                  <a:srgbClr val="A50021"/>
                </a:solidFill>
              </a:rPr>
              <a:t>an</a:t>
            </a:r>
            <a:r>
              <a:rPr kumimoji="0" lang="zh-TW" altLang="en-US"/>
              <a:t>使得最後一個不等式成立。</a:t>
            </a:r>
          </a:p>
        </p:txBody>
      </p:sp>
      <p:graphicFrame>
        <p:nvGraphicFramePr>
          <p:cNvPr id="3686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187450" y="476250"/>
          <a:ext cx="295116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Equation" r:id="rId4" imgW="2133360" imgH="457200" progId="Equation.DSMT4">
                  <p:embed/>
                </p:oleObj>
              </mc:Choice>
              <mc:Fallback>
                <p:oleObj name="Equation" r:id="rId4" imgW="213336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76250"/>
                        <a:ext cx="2951163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611188" y="1844675"/>
          <a:ext cx="7489825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Equation" r:id="rId6" imgW="4190760" imgH="2425680" progId="Equation.DSMT4">
                  <p:embed/>
                </p:oleObj>
              </mc:Choice>
              <mc:Fallback>
                <p:oleObj name="Equation" r:id="rId6" imgW="4190760" imgH="24256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44675"/>
                        <a:ext cx="7489825" cy="323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C448-91B6-4455-8326-F26758AF78F4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8.3 Worst case linear-time order statistics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理論研究上的興趣。</a:t>
            </a:r>
          </a:p>
          <a:p>
            <a:r>
              <a:rPr kumimoji="0" lang="zh-TW" altLang="en-US"/>
              <a:t>關鍵的想法：找到一個可以產生良好分割效果的元素</a:t>
            </a:r>
            <a:r>
              <a:rPr kumimoji="0" lang="en-US" altLang="zh-TW" i="1"/>
              <a:t>x</a:t>
            </a:r>
            <a:r>
              <a:rPr kumimoji="0" lang="zh-TW" altLang="en-US"/>
              <a:t>。即大於</a:t>
            </a:r>
            <a:r>
              <a:rPr kumimoji="0" lang="en-US" altLang="zh-TW" i="1"/>
              <a:t>x</a:t>
            </a:r>
            <a:r>
              <a:rPr kumimoji="0" lang="zh-TW" altLang="en-US"/>
              <a:t>及小於</a:t>
            </a:r>
            <a:r>
              <a:rPr kumimoji="0" lang="en-US" altLang="zh-TW" i="1"/>
              <a:t>x</a:t>
            </a:r>
            <a:r>
              <a:rPr kumimoji="0" lang="zh-TW" altLang="en-US"/>
              <a:t>的元素個數不至於太少。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EC46-20AC-47B3-B78F-0ADD1EB5A0AC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47119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 altLang="zh-TW" sz="2400"/>
              <a:t>Select(i)</a:t>
            </a:r>
          </a:p>
          <a:p>
            <a:pPr marL="533400" indent="-533400">
              <a:buFontTx/>
              <a:buNone/>
            </a:pPr>
            <a:r>
              <a:rPr lang="en-US" altLang="zh-TW" sz="2400"/>
              <a:t>{</a:t>
            </a:r>
          </a:p>
          <a:p>
            <a:pPr marL="533400" indent="-533400">
              <a:buFontTx/>
              <a:buNone/>
            </a:pPr>
            <a:r>
              <a:rPr lang="en-US" altLang="zh-TW" sz="2400"/>
              <a:t>       </a:t>
            </a:r>
            <a:r>
              <a:rPr lang="zh-TW" altLang="en-US" sz="2400"/>
              <a:t>將</a:t>
            </a:r>
            <a:r>
              <a:rPr lang="en-US" altLang="zh-TW" sz="2400" i="1"/>
              <a:t>n</a:t>
            </a:r>
            <a:r>
              <a:rPr lang="zh-TW" altLang="en-US" sz="2400"/>
              <a:t>個元素分成      個由</a:t>
            </a:r>
            <a:r>
              <a:rPr lang="en-US" altLang="zh-TW" sz="2400"/>
              <a:t>5</a:t>
            </a:r>
            <a:r>
              <a:rPr lang="zh-TW" altLang="en-US" sz="2400"/>
              <a:t>個元素構成的小群</a:t>
            </a:r>
          </a:p>
          <a:p>
            <a:pPr marL="533400" indent="-533400">
              <a:buFontTx/>
              <a:buNone/>
            </a:pPr>
            <a:r>
              <a:rPr lang="zh-TW" altLang="en-US" sz="2400"/>
              <a:t>	找出每群的中位數</a:t>
            </a:r>
          </a:p>
          <a:p>
            <a:pPr marL="533400" indent="-533400">
              <a:buFontTx/>
              <a:buNone/>
            </a:pPr>
            <a:r>
              <a:rPr lang="zh-TW" altLang="en-US" sz="2400"/>
              <a:t>       利用</a:t>
            </a:r>
            <a:r>
              <a:rPr lang="en-US" altLang="zh-TW" sz="2400"/>
              <a:t>Select</a:t>
            </a:r>
            <a:r>
              <a:rPr lang="zh-TW" altLang="en-US" sz="2400"/>
              <a:t>函數找出這      個中位數的中位數</a:t>
            </a:r>
            <a:r>
              <a:rPr lang="en-US" altLang="zh-TW" sz="2400" i="1"/>
              <a:t>x</a:t>
            </a:r>
          </a:p>
          <a:p>
            <a:pPr marL="533400" indent="-533400">
              <a:buFontTx/>
              <a:buNone/>
            </a:pPr>
            <a:r>
              <a:rPr lang="en-US" altLang="zh-TW" sz="2400"/>
              <a:t>	</a:t>
            </a:r>
            <a:r>
              <a:rPr lang="zh-TW" altLang="en-US" sz="2400"/>
              <a:t>利用</a:t>
            </a:r>
            <a:r>
              <a:rPr lang="en-US" altLang="zh-TW" sz="2400" i="1"/>
              <a:t>x</a:t>
            </a:r>
            <a:r>
              <a:rPr lang="zh-TW" altLang="en-US" sz="2400"/>
              <a:t>作為</a:t>
            </a:r>
            <a:r>
              <a:rPr lang="en-US" altLang="zh-TW" sz="2400"/>
              <a:t>Partition</a:t>
            </a:r>
            <a:r>
              <a:rPr lang="zh-TW" altLang="en-US" sz="2400"/>
              <a:t>使用的</a:t>
            </a:r>
            <a:r>
              <a:rPr lang="en-US" altLang="zh-TW" sz="2400"/>
              <a:t>Pivot</a:t>
            </a:r>
            <a:r>
              <a:rPr lang="zh-TW" altLang="en-US" sz="2400"/>
              <a:t>，</a:t>
            </a:r>
            <a:r>
              <a:rPr lang="en-US" altLang="zh-TW" sz="2400"/>
              <a:t>Partition</a:t>
            </a:r>
            <a:r>
              <a:rPr lang="zh-TW" altLang="en-US" sz="2400"/>
              <a:t>後</a:t>
            </a:r>
            <a:r>
              <a:rPr lang="en-US" altLang="zh-TW" sz="2400" i="1"/>
              <a:t>x</a:t>
            </a:r>
            <a:r>
              <a:rPr lang="en-US" altLang="zh-TW" sz="2400"/>
              <a:t>=A[</a:t>
            </a:r>
            <a:r>
              <a:rPr lang="en-US" altLang="zh-TW" sz="2400" i="1"/>
              <a:t>k</a:t>
            </a:r>
            <a:r>
              <a:rPr lang="en-US" altLang="zh-TW" sz="2400"/>
              <a:t>]</a:t>
            </a:r>
          </a:p>
          <a:p>
            <a:pPr marL="533400" indent="-533400">
              <a:buFontTx/>
              <a:buNone/>
            </a:pPr>
            <a:r>
              <a:rPr lang="en-US" altLang="zh-TW" sz="2400"/>
              <a:t>	</a:t>
            </a:r>
            <a:r>
              <a:rPr lang="zh-TW" altLang="en-US" sz="2400"/>
              <a:t>如</a:t>
            </a:r>
            <a:r>
              <a:rPr lang="en-US" altLang="zh-TW" sz="2400"/>
              <a:t>i=k</a:t>
            </a:r>
            <a:r>
              <a:rPr lang="zh-TW" altLang="en-US" sz="2400"/>
              <a:t>則</a:t>
            </a:r>
            <a:r>
              <a:rPr lang="en-US" altLang="zh-TW" sz="2400"/>
              <a:t>return </a:t>
            </a:r>
            <a:r>
              <a:rPr lang="en-US" altLang="zh-TW" sz="2400" i="1"/>
              <a:t>x</a:t>
            </a:r>
          </a:p>
          <a:p>
            <a:pPr marL="533400" indent="-533400">
              <a:buFontTx/>
              <a:buNone/>
            </a:pPr>
            <a:r>
              <a:rPr lang="en-US" altLang="zh-TW" sz="2400" i="1"/>
              <a:t>	</a:t>
            </a:r>
            <a:r>
              <a:rPr lang="zh-TW" altLang="en-US" sz="2400"/>
              <a:t>如</a:t>
            </a:r>
            <a:r>
              <a:rPr lang="en-US" altLang="zh-TW" sz="2400"/>
              <a:t>i&lt;k</a:t>
            </a:r>
            <a:r>
              <a:rPr lang="zh-TW" altLang="en-US" sz="2400"/>
              <a:t>則對小於</a:t>
            </a:r>
            <a:r>
              <a:rPr lang="en-US" altLang="zh-TW" sz="2400" i="1"/>
              <a:t>x</a:t>
            </a:r>
            <a:r>
              <a:rPr lang="zh-TW" altLang="en-US" sz="2400"/>
              <a:t>的那些元素做</a:t>
            </a:r>
            <a:r>
              <a:rPr lang="en-US" altLang="zh-TW" sz="2400"/>
              <a:t>Select(i)</a:t>
            </a:r>
          </a:p>
          <a:p>
            <a:pPr marL="533400" indent="-533400">
              <a:buFontTx/>
              <a:buNone/>
            </a:pPr>
            <a:r>
              <a:rPr lang="en-US" altLang="zh-TW" sz="2400"/>
              <a:t>	</a:t>
            </a:r>
            <a:r>
              <a:rPr lang="zh-TW" altLang="en-US" sz="2400"/>
              <a:t>如</a:t>
            </a:r>
            <a:r>
              <a:rPr lang="en-US" altLang="zh-TW" sz="2400"/>
              <a:t>i&gt;k</a:t>
            </a:r>
            <a:r>
              <a:rPr lang="zh-TW" altLang="en-US" sz="2400"/>
              <a:t>則對大於</a:t>
            </a:r>
            <a:r>
              <a:rPr lang="en-US" altLang="zh-TW" sz="2400" i="1"/>
              <a:t>x</a:t>
            </a:r>
            <a:r>
              <a:rPr lang="zh-TW" altLang="en-US" sz="2400"/>
              <a:t>的那些元素做</a:t>
            </a:r>
            <a:r>
              <a:rPr lang="en-US" altLang="zh-TW" sz="2400"/>
              <a:t>Select(i-k)</a:t>
            </a:r>
            <a:endParaRPr lang="en-US" altLang="zh-TW" sz="2400" i="1"/>
          </a:p>
          <a:p>
            <a:pPr marL="533400" indent="-533400">
              <a:buFontTx/>
              <a:buNone/>
            </a:pPr>
            <a:r>
              <a:rPr lang="en-US" altLang="zh-TW" sz="2400"/>
              <a:t>}</a:t>
            </a:r>
          </a:p>
        </p:txBody>
      </p:sp>
      <p:graphicFrame>
        <p:nvGraphicFramePr>
          <p:cNvPr id="4710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059113" y="2492375"/>
          <a:ext cx="5048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2" name="Equation" r:id="rId4" imgW="368280" imgH="330120" progId="Equation.DSMT4">
                  <p:embed/>
                </p:oleObj>
              </mc:Choice>
              <mc:Fallback>
                <p:oleObj name="Equation" r:id="rId4" imgW="36828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492375"/>
                        <a:ext cx="5048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924300" y="3357563"/>
          <a:ext cx="5032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3" name="Equation" r:id="rId6" imgW="368280" imgH="330120" progId="Equation.DSMT4">
                  <p:embed/>
                </p:oleObj>
              </mc:Choice>
              <mc:Fallback>
                <p:oleObj name="Equation" r:id="rId6" imgW="36828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357563"/>
                        <a:ext cx="5032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7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48488-8EE5-4FA7-BCFC-4286F5578525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2231" name="Oval 7"/>
          <p:cNvSpPr>
            <a:spLocks noChangeArrowheads="1"/>
          </p:cNvSpPr>
          <p:nvPr/>
        </p:nvSpPr>
        <p:spPr bwMode="auto">
          <a:xfrm>
            <a:off x="2051050" y="1125538"/>
            <a:ext cx="360363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2916238" y="11255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3" name="Oval 9"/>
          <p:cNvSpPr>
            <a:spLocks noChangeArrowheads="1"/>
          </p:cNvSpPr>
          <p:nvPr/>
        </p:nvSpPr>
        <p:spPr bwMode="auto">
          <a:xfrm>
            <a:off x="6372225" y="11255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4" name="Oval 10"/>
          <p:cNvSpPr>
            <a:spLocks noChangeArrowheads="1"/>
          </p:cNvSpPr>
          <p:nvPr/>
        </p:nvSpPr>
        <p:spPr bwMode="auto">
          <a:xfrm>
            <a:off x="7235825" y="11255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6" name="Oval 12"/>
          <p:cNvSpPr>
            <a:spLocks noChangeArrowheads="1"/>
          </p:cNvSpPr>
          <p:nvPr/>
        </p:nvSpPr>
        <p:spPr bwMode="auto">
          <a:xfrm>
            <a:off x="3779838" y="11255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5508625" y="11255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4643438" y="11255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2051050" y="2205038"/>
            <a:ext cx="360363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1" name="Oval 17"/>
          <p:cNvSpPr>
            <a:spLocks noChangeArrowheads="1"/>
          </p:cNvSpPr>
          <p:nvPr/>
        </p:nvSpPr>
        <p:spPr bwMode="auto">
          <a:xfrm>
            <a:off x="2916238" y="22050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2" name="Oval 18"/>
          <p:cNvSpPr>
            <a:spLocks noChangeArrowheads="1"/>
          </p:cNvSpPr>
          <p:nvPr/>
        </p:nvSpPr>
        <p:spPr bwMode="auto">
          <a:xfrm>
            <a:off x="6372225" y="22050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7235825" y="22050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4" name="Oval 20"/>
          <p:cNvSpPr>
            <a:spLocks noChangeArrowheads="1"/>
          </p:cNvSpPr>
          <p:nvPr/>
        </p:nvSpPr>
        <p:spPr bwMode="auto">
          <a:xfrm>
            <a:off x="3779838" y="22050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5" name="Oval 21"/>
          <p:cNvSpPr>
            <a:spLocks noChangeArrowheads="1"/>
          </p:cNvSpPr>
          <p:nvPr/>
        </p:nvSpPr>
        <p:spPr bwMode="auto">
          <a:xfrm>
            <a:off x="5508625" y="2205038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6" name="Oval 22"/>
          <p:cNvSpPr>
            <a:spLocks noChangeArrowheads="1"/>
          </p:cNvSpPr>
          <p:nvPr/>
        </p:nvSpPr>
        <p:spPr bwMode="auto">
          <a:xfrm>
            <a:off x="4643438" y="2205038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8" name="Oval 24"/>
          <p:cNvSpPr>
            <a:spLocks noChangeArrowheads="1"/>
          </p:cNvSpPr>
          <p:nvPr/>
        </p:nvSpPr>
        <p:spPr bwMode="auto">
          <a:xfrm>
            <a:off x="2051050" y="3213100"/>
            <a:ext cx="360363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49" name="Oval 25"/>
          <p:cNvSpPr>
            <a:spLocks noChangeArrowheads="1"/>
          </p:cNvSpPr>
          <p:nvPr/>
        </p:nvSpPr>
        <p:spPr bwMode="auto">
          <a:xfrm>
            <a:off x="2916238" y="3213100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0" name="Oval 26"/>
          <p:cNvSpPr>
            <a:spLocks noChangeArrowheads="1"/>
          </p:cNvSpPr>
          <p:nvPr/>
        </p:nvSpPr>
        <p:spPr bwMode="auto">
          <a:xfrm>
            <a:off x="6372225" y="3213100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1" name="Oval 27"/>
          <p:cNvSpPr>
            <a:spLocks noChangeArrowheads="1"/>
          </p:cNvSpPr>
          <p:nvPr/>
        </p:nvSpPr>
        <p:spPr bwMode="auto">
          <a:xfrm>
            <a:off x="7235825" y="3213100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2" name="Oval 28"/>
          <p:cNvSpPr>
            <a:spLocks noChangeArrowheads="1"/>
          </p:cNvSpPr>
          <p:nvPr/>
        </p:nvSpPr>
        <p:spPr bwMode="auto">
          <a:xfrm>
            <a:off x="3779838" y="3213100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3" name="Oval 29"/>
          <p:cNvSpPr>
            <a:spLocks noChangeArrowheads="1"/>
          </p:cNvSpPr>
          <p:nvPr/>
        </p:nvSpPr>
        <p:spPr bwMode="auto">
          <a:xfrm>
            <a:off x="5508625" y="3213100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4" name="Oval 30"/>
          <p:cNvSpPr>
            <a:spLocks noChangeArrowheads="1"/>
          </p:cNvSpPr>
          <p:nvPr/>
        </p:nvSpPr>
        <p:spPr bwMode="auto">
          <a:xfrm>
            <a:off x="4643438" y="3213100"/>
            <a:ext cx="360362" cy="3587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cs typeface="新細明體" pitchFamily="18" charset="-120"/>
              </a:rPr>
              <a:t>x</a:t>
            </a:r>
          </a:p>
        </p:txBody>
      </p:sp>
      <p:sp>
        <p:nvSpPr>
          <p:cNvPr id="52256" name="Oval 32"/>
          <p:cNvSpPr>
            <a:spLocks noChangeArrowheads="1"/>
          </p:cNvSpPr>
          <p:nvPr/>
        </p:nvSpPr>
        <p:spPr bwMode="auto">
          <a:xfrm>
            <a:off x="2051050" y="4149725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7" name="Oval 33"/>
          <p:cNvSpPr>
            <a:spLocks noChangeArrowheads="1"/>
          </p:cNvSpPr>
          <p:nvPr/>
        </p:nvSpPr>
        <p:spPr bwMode="auto">
          <a:xfrm>
            <a:off x="2916238" y="4149725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8" name="Oval 34"/>
          <p:cNvSpPr>
            <a:spLocks noChangeArrowheads="1"/>
          </p:cNvSpPr>
          <p:nvPr/>
        </p:nvSpPr>
        <p:spPr bwMode="auto">
          <a:xfrm>
            <a:off x="6372225" y="4149725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59" name="Oval 35"/>
          <p:cNvSpPr>
            <a:spLocks noChangeArrowheads="1"/>
          </p:cNvSpPr>
          <p:nvPr/>
        </p:nvSpPr>
        <p:spPr bwMode="auto">
          <a:xfrm>
            <a:off x="7235825" y="4149725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0" name="Oval 36"/>
          <p:cNvSpPr>
            <a:spLocks noChangeArrowheads="1"/>
          </p:cNvSpPr>
          <p:nvPr/>
        </p:nvSpPr>
        <p:spPr bwMode="auto">
          <a:xfrm>
            <a:off x="3779838" y="4149725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1" name="Oval 37"/>
          <p:cNvSpPr>
            <a:spLocks noChangeArrowheads="1"/>
          </p:cNvSpPr>
          <p:nvPr/>
        </p:nvSpPr>
        <p:spPr bwMode="auto">
          <a:xfrm>
            <a:off x="5508625" y="4149725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2" name="Oval 38"/>
          <p:cNvSpPr>
            <a:spLocks noChangeArrowheads="1"/>
          </p:cNvSpPr>
          <p:nvPr/>
        </p:nvSpPr>
        <p:spPr bwMode="auto">
          <a:xfrm>
            <a:off x="4643438" y="4149725"/>
            <a:ext cx="360362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4" name="Oval 40"/>
          <p:cNvSpPr>
            <a:spLocks noChangeArrowheads="1"/>
          </p:cNvSpPr>
          <p:nvPr/>
        </p:nvSpPr>
        <p:spPr bwMode="auto">
          <a:xfrm>
            <a:off x="2051050" y="5084763"/>
            <a:ext cx="360363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2916238" y="5084763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6372225" y="5084763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7" name="Oval 43"/>
          <p:cNvSpPr>
            <a:spLocks noChangeArrowheads="1"/>
          </p:cNvSpPr>
          <p:nvPr/>
        </p:nvSpPr>
        <p:spPr bwMode="auto">
          <a:xfrm>
            <a:off x="7235825" y="5084763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8" name="Oval 44"/>
          <p:cNvSpPr>
            <a:spLocks noChangeArrowheads="1"/>
          </p:cNvSpPr>
          <p:nvPr/>
        </p:nvSpPr>
        <p:spPr bwMode="auto">
          <a:xfrm>
            <a:off x="3779838" y="5084763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69" name="Oval 45"/>
          <p:cNvSpPr>
            <a:spLocks noChangeArrowheads="1"/>
          </p:cNvSpPr>
          <p:nvPr/>
        </p:nvSpPr>
        <p:spPr bwMode="auto">
          <a:xfrm>
            <a:off x="5508625" y="5084763"/>
            <a:ext cx="360363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70" name="Oval 46"/>
          <p:cNvSpPr>
            <a:spLocks noChangeArrowheads="1"/>
          </p:cNvSpPr>
          <p:nvPr/>
        </p:nvSpPr>
        <p:spPr bwMode="auto">
          <a:xfrm>
            <a:off x="4643438" y="5084763"/>
            <a:ext cx="360362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52273" name="AutoShape 49"/>
          <p:cNvCxnSpPr>
            <a:cxnSpLocks noChangeShapeType="1"/>
            <a:stCxn id="52248" idx="2"/>
            <a:endCxn id="52231" idx="2"/>
          </p:cNvCxnSpPr>
          <p:nvPr/>
        </p:nvCxnSpPr>
        <p:spPr bwMode="auto">
          <a:xfrm rot="10800000" flipH="1">
            <a:off x="2051050" y="1304925"/>
            <a:ext cx="1588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74" name="AutoShape 50"/>
          <p:cNvCxnSpPr>
            <a:cxnSpLocks noChangeShapeType="1"/>
            <a:stCxn id="52248" idx="1"/>
            <a:endCxn id="52240" idx="3"/>
          </p:cNvCxnSpPr>
          <p:nvPr/>
        </p:nvCxnSpPr>
        <p:spPr bwMode="auto">
          <a:xfrm rot="16200000">
            <a:off x="1726406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77" name="AutoShape 53"/>
          <p:cNvCxnSpPr>
            <a:cxnSpLocks noChangeShapeType="1"/>
            <a:stCxn id="52249" idx="2"/>
            <a:endCxn id="52248" idx="6"/>
          </p:cNvCxnSpPr>
          <p:nvPr/>
        </p:nvCxnSpPr>
        <p:spPr bwMode="auto">
          <a:xfrm rot="10800000">
            <a:off x="2411413" y="3392488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78" name="AutoShape 54"/>
          <p:cNvCxnSpPr>
            <a:cxnSpLocks noChangeShapeType="1"/>
            <a:stCxn id="52252" idx="2"/>
            <a:endCxn id="52249" idx="6"/>
          </p:cNvCxnSpPr>
          <p:nvPr/>
        </p:nvCxnSpPr>
        <p:spPr bwMode="auto">
          <a:xfrm rot="10800000">
            <a:off x="3276600" y="3392488"/>
            <a:ext cx="5032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79" name="AutoShape 55"/>
          <p:cNvCxnSpPr>
            <a:cxnSpLocks noChangeShapeType="1"/>
            <a:stCxn id="52254" idx="2"/>
            <a:endCxn id="52252" idx="6"/>
          </p:cNvCxnSpPr>
          <p:nvPr/>
        </p:nvCxnSpPr>
        <p:spPr bwMode="auto">
          <a:xfrm rot="10800000">
            <a:off x="4140200" y="3392488"/>
            <a:ext cx="5032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0" name="AutoShape 56"/>
          <p:cNvCxnSpPr>
            <a:cxnSpLocks noChangeShapeType="1"/>
            <a:stCxn id="52253" idx="2"/>
            <a:endCxn id="52254" idx="6"/>
          </p:cNvCxnSpPr>
          <p:nvPr/>
        </p:nvCxnSpPr>
        <p:spPr bwMode="auto">
          <a:xfrm rot="10800000">
            <a:off x="5003800" y="3392488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1" name="AutoShape 57"/>
          <p:cNvCxnSpPr>
            <a:cxnSpLocks noChangeShapeType="1"/>
            <a:stCxn id="52250" idx="2"/>
            <a:endCxn id="52253" idx="6"/>
          </p:cNvCxnSpPr>
          <p:nvPr/>
        </p:nvCxnSpPr>
        <p:spPr bwMode="auto">
          <a:xfrm rot="10800000">
            <a:off x="5868988" y="33924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2" name="AutoShape 58"/>
          <p:cNvCxnSpPr>
            <a:cxnSpLocks noChangeShapeType="1"/>
            <a:stCxn id="52251" idx="2"/>
            <a:endCxn id="52250" idx="6"/>
          </p:cNvCxnSpPr>
          <p:nvPr/>
        </p:nvCxnSpPr>
        <p:spPr bwMode="auto">
          <a:xfrm rot="10800000">
            <a:off x="6732588" y="3392488"/>
            <a:ext cx="5032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3" name="AutoShape 59"/>
          <p:cNvCxnSpPr>
            <a:cxnSpLocks noChangeShapeType="1"/>
            <a:stCxn id="52256" idx="1"/>
            <a:endCxn id="52248" idx="3"/>
          </p:cNvCxnSpPr>
          <p:nvPr/>
        </p:nvCxnSpPr>
        <p:spPr bwMode="auto">
          <a:xfrm rot="16200000">
            <a:off x="1762125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5" name="AutoShape 61"/>
          <p:cNvCxnSpPr>
            <a:cxnSpLocks noChangeShapeType="1"/>
            <a:stCxn id="52264" idx="2"/>
            <a:endCxn id="52248" idx="2"/>
          </p:cNvCxnSpPr>
          <p:nvPr/>
        </p:nvCxnSpPr>
        <p:spPr bwMode="auto">
          <a:xfrm rot="10800000" flipH="1">
            <a:off x="2051050" y="3392488"/>
            <a:ext cx="1588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6" name="AutoShape 62"/>
          <p:cNvCxnSpPr>
            <a:cxnSpLocks noChangeShapeType="1"/>
            <a:stCxn id="52257" idx="1"/>
            <a:endCxn id="52249" idx="3"/>
          </p:cNvCxnSpPr>
          <p:nvPr/>
        </p:nvCxnSpPr>
        <p:spPr bwMode="auto">
          <a:xfrm rot="16200000">
            <a:off x="2627312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7" name="AutoShape 63"/>
          <p:cNvCxnSpPr>
            <a:cxnSpLocks noChangeShapeType="1"/>
            <a:stCxn id="52265" idx="2"/>
            <a:endCxn id="52249" idx="2"/>
          </p:cNvCxnSpPr>
          <p:nvPr/>
        </p:nvCxnSpPr>
        <p:spPr bwMode="auto">
          <a:xfrm rot="10800000" flipH="1">
            <a:off x="2916238" y="3392488"/>
            <a:ext cx="1587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88" name="AutoShape 64"/>
          <p:cNvCxnSpPr>
            <a:cxnSpLocks noChangeShapeType="1"/>
            <a:stCxn id="52249" idx="2"/>
            <a:endCxn id="52232" idx="2"/>
          </p:cNvCxnSpPr>
          <p:nvPr/>
        </p:nvCxnSpPr>
        <p:spPr bwMode="auto">
          <a:xfrm rot="10800000" flipH="1">
            <a:off x="2916238" y="1304925"/>
            <a:ext cx="1587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0" name="AutoShape 66"/>
          <p:cNvCxnSpPr>
            <a:cxnSpLocks noChangeShapeType="1"/>
            <a:stCxn id="52249" idx="1"/>
            <a:endCxn id="52241" idx="3"/>
          </p:cNvCxnSpPr>
          <p:nvPr/>
        </p:nvCxnSpPr>
        <p:spPr bwMode="auto">
          <a:xfrm rot="16200000">
            <a:off x="2591593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1" name="AutoShape 67"/>
          <p:cNvCxnSpPr>
            <a:cxnSpLocks noChangeShapeType="1"/>
            <a:stCxn id="52252" idx="2"/>
            <a:endCxn id="52236" idx="2"/>
          </p:cNvCxnSpPr>
          <p:nvPr/>
        </p:nvCxnSpPr>
        <p:spPr bwMode="auto">
          <a:xfrm rot="10800000" flipH="1">
            <a:off x="3779838" y="1304925"/>
            <a:ext cx="1587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2" name="AutoShape 68"/>
          <p:cNvCxnSpPr>
            <a:cxnSpLocks noChangeShapeType="1"/>
            <a:stCxn id="52268" idx="2"/>
            <a:endCxn id="52252" idx="2"/>
          </p:cNvCxnSpPr>
          <p:nvPr/>
        </p:nvCxnSpPr>
        <p:spPr bwMode="auto">
          <a:xfrm rot="10800000" flipH="1">
            <a:off x="3779838" y="3392488"/>
            <a:ext cx="1587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3" name="AutoShape 69"/>
          <p:cNvCxnSpPr>
            <a:cxnSpLocks noChangeShapeType="1"/>
            <a:stCxn id="52260" idx="1"/>
            <a:endCxn id="52252" idx="3"/>
          </p:cNvCxnSpPr>
          <p:nvPr/>
        </p:nvCxnSpPr>
        <p:spPr bwMode="auto">
          <a:xfrm rot="16200000">
            <a:off x="3490912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4" name="AutoShape 70"/>
          <p:cNvCxnSpPr>
            <a:cxnSpLocks noChangeShapeType="1"/>
            <a:stCxn id="52270" idx="2"/>
            <a:endCxn id="52254" idx="2"/>
          </p:cNvCxnSpPr>
          <p:nvPr/>
        </p:nvCxnSpPr>
        <p:spPr bwMode="auto">
          <a:xfrm rot="10800000" flipH="1">
            <a:off x="4643438" y="3392488"/>
            <a:ext cx="1587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5" name="AutoShape 71"/>
          <p:cNvCxnSpPr>
            <a:cxnSpLocks noChangeShapeType="1"/>
            <a:stCxn id="52262" idx="1"/>
            <a:endCxn id="52254" idx="3"/>
          </p:cNvCxnSpPr>
          <p:nvPr/>
        </p:nvCxnSpPr>
        <p:spPr bwMode="auto">
          <a:xfrm rot="16200000">
            <a:off x="4354512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6" name="AutoShape 72"/>
          <p:cNvCxnSpPr>
            <a:cxnSpLocks noChangeShapeType="1"/>
            <a:stCxn id="52254" idx="2"/>
            <a:endCxn id="52238" idx="2"/>
          </p:cNvCxnSpPr>
          <p:nvPr/>
        </p:nvCxnSpPr>
        <p:spPr bwMode="auto">
          <a:xfrm rot="10800000" flipH="1">
            <a:off x="4643438" y="1304925"/>
            <a:ext cx="1587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7" name="AutoShape 73"/>
          <p:cNvCxnSpPr>
            <a:cxnSpLocks noChangeShapeType="1"/>
            <a:stCxn id="52254" idx="1"/>
            <a:endCxn id="52246" idx="3"/>
          </p:cNvCxnSpPr>
          <p:nvPr/>
        </p:nvCxnSpPr>
        <p:spPr bwMode="auto">
          <a:xfrm rot="16200000">
            <a:off x="4318793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98" name="AutoShape 74"/>
          <p:cNvCxnSpPr>
            <a:cxnSpLocks noChangeShapeType="1"/>
            <a:stCxn id="52252" idx="1"/>
            <a:endCxn id="52244" idx="3"/>
          </p:cNvCxnSpPr>
          <p:nvPr/>
        </p:nvCxnSpPr>
        <p:spPr bwMode="auto">
          <a:xfrm rot="16200000">
            <a:off x="3455193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0" name="AutoShape 76"/>
          <p:cNvCxnSpPr>
            <a:cxnSpLocks noChangeShapeType="1"/>
            <a:stCxn id="52269" idx="2"/>
            <a:endCxn id="52253" idx="2"/>
          </p:cNvCxnSpPr>
          <p:nvPr/>
        </p:nvCxnSpPr>
        <p:spPr bwMode="auto">
          <a:xfrm rot="10800000" flipH="1">
            <a:off x="5508625" y="3392488"/>
            <a:ext cx="1588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1" name="AutoShape 77"/>
          <p:cNvCxnSpPr>
            <a:cxnSpLocks noChangeShapeType="1"/>
            <a:stCxn id="52261" idx="1"/>
            <a:endCxn id="52253" idx="3"/>
          </p:cNvCxnSpPr>
          <p:nvPr/>
        </p:nvCxnSpPr>
        <p:spPr bwMode="auto">
          <a:xfrm rot="16200000">
            <a:off x="5219700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2" name="AutoShape 78"/>
          <p:cNvCxnSpPr>
            <a:cxnSpLocks noChangeShapeType="1"/>
            <a:stCxn id="52253" idx="2"/>
            <a:endCxn id="52237" idx="2"/>
          </p:cNvCxnSpPr>
          <p:nvPr/>
        </p:nvCxnSpPr>
        <p:spPr bwMode="auto">
          <a:xfrm rot="10800000" flipH="1">
            <a:off x="5508625" y="1304925"/>
            <a:ext cx="1588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3" name="AutoShape 79"/>
          <p:cNvCxnSpPr>
            <a:cxnSpLocks noChangeShapeType="1"/>
            <a:stCxn id="52253" idx="1"/>
            <a:endCxn id="52245" idx="3"/>
          </p:cNvCxnSpPr>
          <p:nvPr/>
        </p:nvCxnSpPr>
        <p:spPr bwMode="auto">
          <a:xfrm rot="16200000">
            <a:off x="5183981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4" name="AutoShape 80"/>
          <p:cNvCxnSpPr>
            <a:cxnSpLocks noChangeShapeType="1"/>
            <a:stCxn id="52266" idx="2"/>
            <a:endCxn id="52250" idx="2"/>
          </p:cNvCxnSpPr>
          <p:nvPr/>
        </p:nvCxnSpPr>
        <p:spPr bwMode="auto">
          <a:xfrm rot="10800000" flipH="1">
            <a:off x="6372225" y="3392488"/>
            <a:ext cx="1588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5" name="AutoShape 81"/>
          <p:cNvCxnSpPr>
            <a:cxnSpLocks noChangeShapeType="1"/>
            <a:stCxn id="52258" idx="1"/>
            <a:endCxn id="52250" idx="3"/>
          </p:cNvCxnSpPr>
          <p:nvPr/>
        </p:nvCxnSpPr>
        <p:spPr bwMode="auto">
          <a:xfrm rot="16200000">
            <a:off x="6083300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6" name="AutoShape 82"/>
          <p:cNvCxnSpPr>
            <a:cxnSpLocks noChangeShapeType="1"/>
            <a:stCxn id="52250" idx="2"/>
            <a:endCxn id="52233" idx="2"/>
          </p:cNvCxnSpPr>
          <p:nvPr/>
        </p:nvCxnSpPr>
        <p:spPr bwMode="auto">
          <a:xfrm rot="10800000" flipH="1">
            <a:off x="6372225" y="1304925"/>
            <a:ext cx="1588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7" name="AutoShape 83"/>
          <p:cNvCxnSpPr>
            <a:cxnSpLocks noChangeShapeType="1"/>
            <a:stCxn id="52250" idx="1"/>
            <a:endCxn id="52242" idx="3"/>
          </p:cNvCxnSpPr>
          <p:nvPr/>
        </p:nvCxnSpPr>
        <p:spPr bwMode="auto">
          <a:xfrm rot="16200000">
            <a:off x="6047581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08" name="AutoShape 84"/>
          <p:cNvCxnSpPr>
            <a:cxnSpLocks noChangeShapeType="1"/>
            <a:stCxn id="52267" idx="2"/>
            <a:endCxn id="52251" idx="2"/>
          </p:cNvCxnSpPr>
          <p:nvPr/>
        </p:nvCxnSpPr>
        <p:spPr bwMode="auto">
          <a:xfrm rot="10800000" flipH="1">
            <a:off x="7235825" y="3392488"/>
            <a:ext cx="1588" cy="1871662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10" name="AutoShape 86"/>
          <p:cNvCxnSpPr>
            <a:cxnSpLocks noChangeShapeType="1"/>
            <a:stCxn id="52259" idx="1"/>
            <a:endCxn id="52251" idx="3"/>
          </p:cNvCxnSpPr>
          <p:nvPr/>
        </p:nvCxnSpPr>
        <p:spPr bwMode="auto">
          <a:xfrm rot="16200000">
            <a:off x="6946900" y="3860801"/>
            <a:ext cx="682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11" name="AutoShape 87"/>
          <p:cNvCxnSpPr>
            <a:cxnSpLocks noChangeShapeType="1"/>
            <a:stCxn id="52251" idx="2"/>
            <a:endCxn id="52234" idx="2"/>
          </p:cNvCxnSpPr>
          <p:nvPr/>
        </p:nvCxnSpPr>
        <p:spPr bwMode="auto">
          <a:xfrm rot="10800000" flipH="1">
            <a:off x="7235825" y="1304925"/>
            <a:ext cx="1588" cy="2087563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312" name="AutoShape 88"/>
          <p:cNvCxnSpPr>
            <a:cxnSpLocks noChangeShapeType="1"/>
            <a:stCxn id="52251" idx="1"/>
            <a:endCxn id="52243" idx="3"/>
          </p:cNvCxnSpPr>
          <p:nvPr/>
        </p:nvCxnSpPr>
        <p:spPr bwMode="auto">
          <a:xfrm rot="16200000">
            <a:off x="6911181" y="2888457"/>
            <a:ext cx="754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313" name="Line 89"/>
          <p:cNvSpPr>
            <a:spLocks noChangeShapeType="1"/>
          </p:cNvSpPr>
          <p:nvPr/>
        </p:nvSpPr>
        <p:spPr bwMode="auto">
          <a:xfrm>
            <a:off x="1042988" y="620713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2314" name="Text Box 90"/>
          <p:cNvSpPr txBox="1">
            <a:spLocks noChangeArrowheads="1"/>
          </p:cNvSpPr>
          <p:nvPr/>
        </p:nvSpPr>
        <p:spPr bwMode="auto">
          <a:xfrm>
            <a:off x="1187450" y="115888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>
                <a:cs typeface="新細明體" pitchFamily="18" charset="-120"/>
              </a:rPr>
              <a:t>&gt;</a:t>
            </a:r>
          </a:p>
        </p:txBody>
      </p:sp>
      <p:sp>
        <p:nvSpPr>
          <p:cNvPr id="52315" name="Oval 91"/>
          <p:cNvSpPr>
            <a:spLocks noChangeArrowheads="1"/>
          </p:cNvSpPr>
          <p:nvPr/>
        </p:nvSpPr>
        <p:spPr bwMode="auto">
          <a:xfrm>
            <a:off x="1258888" y="5734050"/>
            <a:ext cx="360362" cy="3587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316" name="Text Box 92"/>
          <p:cNvSpPr txBox="1">
            <a:spLocks noChangeArrowheads="1"/>
          </p:cNvSpPr>
          <p:nvPr/>
        </p:nvSpPr>
        <p:spPr bwMode="auto">
          <a:xfrm>
            <a:off x="1547813" y="5661025"/>
            <a:ext cx="2087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cs typeface="新細明體" pitchFamily="18" charset="-120"/>
              </a:rPr>
              <a:t>：較</a:t>
            </a:r>
            <a:r>
              <a:rPr lang="en-US" altLang="zh-TW">
                <a:cs typeface="新細明體" pitchFamily="18" charset="-120"/>
              </a:rPr>
              <a:t>x</a:t>
            </a:r>
            <a:r>
              <a:rPr lang="zh-TW" altLang="en-US">
                <a:cs typeface="新細明體" pitchFamily="18" charset="-120"/>
              </a:rPr>
              <a:t>小</a:t>
            </a:r>
          </a:p>
        </p:txBody>
      </p:sp>
      <p:sp>
        <p:nvSpPr>
          <p:cNvPr id="52317" name="Oval 93"/>
          <p:cNvSpPr>
            <a:spLocks noChangeArrowheads="1"/>
          </p:cNvSpPr>
          <p:nvPr/>
        </p:nvSpPr>
        <p:spPr bwMode="auto">
          <a:xfrm>
            <a:off x="1258888" y="6308725"/>
            <a:ext cx="360362" cy="358775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318" name="Text Box 94"/>
          <p:cNvSpPr txBox="1">
            <a:spLocks noChangeArrowheads="1"/>
          </p:cNvSpPr>
          <p:nvPr/>
        </p:nvSpPr>
        <p:spPr bwMode="auto">
          <a:xfrm>
            <a:off x="1547813" y="6165850"/>
            <a:ext cx="2087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cs typeface="新細明體" pitchFamily="18" charset="-120"/>
              </a:rPr>
              <a:t>：較</a:t>
            </a:r>
            <a:r>
              <a:rPr lang="en-US" altLang="zh-TW">
                <a:cs typeface="新細明體" pitchFamily="18" charset="-120"/>
              </a:rPr>
              <a:t>x</a:t>
            </a:r>
            <a:r>
              <a:rPr lang="zh-TW" altLang="en-US">
                <a:cs typeface="新細明體" pitchFamily="18" charset="-120"/>
              </a:rPr>
              <a:t>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4CD4-24A7-4FC7-A740-8EE0AC3D5B36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zh-TW" altLang="en-US" b="1"/>
              <a:t>分析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由上頁圖示，可知至少有                         的元素較</a:t>
            </a:r>
            <a:r>
              <a:rPr lang="en-US" altLang="zh-TW" i="1"/>
              <a:t>x</a:t>
            </a:r>
            <a:r>
              <a:rPr lang="zh-TW" altLang="en-US"/>
              <a:t>來的大。</a:t>
            </a:r>
          </a:p>
          <a:p>
            <a:r>
              <a:rPr lang="zh-TW" altLang="en-US"/>
              <a:t>同理，至少有</a:t>
            </a:r>
            <a:r>
              <a:rPr lang="en-US" altLang="zh-TW"/>
              <a:t>3n/10 -6 </a:t>
            </a:r>
            <a:r>
              <a:rPr lang="zh-TW" altLang="en-US"/>
              <a:t>的元素較</a:t>
            </a:r>
            <a:r>
              <a:rPr lang="en-US" altLang="zh-TW" i="1"/>
              <a:t>x</a:t>
            </a:r>
            <a:r>
              <a:rPr lang="zh-TW" altLang="en-US"/>
              <a:t>來的小。</a:t>
            </a:r>
          </a:p>
          <a:p>
            <a:r>
              <a:rPr lang="zh-TW" altLang="en-US"/>
              <a:t>如果</a:t>
            </a:r>
            <a:r>
              <a:rPr lang="en-US" altLang="zh-TW"/>
              <a:t>Partition</a:t>
            </a:r>
            <a:r>
              <a:rPr lang="zh-TW" altLang="en-US"/>
              <a:t>過，</a:t>
            </a:r>
            <a:r>
              <a:rPr lang="en-US" altLang="zh-TW"/>
              <a:t>i</a:t>
            </a:r>
            <a:r>
              <a:rPr lang="en-US" altLang="zh-TW">
                <a:cs typeface="Times New Roman" pitchFamily="18" charset="0"/>
              </a:rPr>
              <a:t>≠k</a:t>
            </a:r>
            <a:r>
              <a:rPr lang="zh-TW" altLang="en-US">
                <a:cs typeface="Times New Roman" pitchFamily="18" charset="0"/>
              </a:rPr>
              <a:t>，則至多只要在</a:t>
            </a:r>
            <a:r>
              <a:rPr lang="en-US" altLang="zh-TW">
                <a:solidFill>
                  <a:srgbClr val="A50021"/>
                </a:solidFill>
                <a:cs typeface="Times New Roman" pitchFamily="18" charset="0"/>
              </a:rPr>
              <a:t>7</a:t>
            </a:r>
            <a:r>
              <a:rPr lang="en-US" altLang="zh-TW" i="1">
                <a:solidFill>
                  <a:srgbClr val="A50021"/>
                </a:solidFill>
                <a:cs typeface="Times New Roman" pitchFamily="18" charset="0"/>
              </a:rPr>
              <a:t>n</a:t>
            </a:r>
            <a:r>
              <a:rPr lang="en-US" altLang="zh-TW">
                <a:solidFill>
                  <a:srgbClr val="A50021"/>
                </a:solidFill>
                <a:cs typeface="Times New Roman" pitchFamily="18" charset="0"/>
              </a:rPr>
              <a:t>/10+6</a:t>
            </a:r>
            <a:r>
              <a:rPr lang="zh-TW" altLang="en-US">
                <a:cs typeface="Times New Roman" pitchFamily="18" charset="0"/>
              </a:rPr>
              <a:t>個元素的情況下遞迴執行</a:t>
            </a:r>
            <a:r>
              <a:rPr lang="en-US" altLang="zh-TW">
                <a:cs typeface="Times New Roman" pitchFamily="18" charset="0"/>
              </a:rPr>
              <a:t>Select</a:t>
            </a:r>
            <a:r>
              <a:rPr lang="zh-TW" altLang="en-US">
                <a:cs typeface="Times New Roman" pitchFamily="18" charset="0"/>
              </a:rPr>
              <a:t>。</a:t>
            </a:r>
          </a:p>
          <a:p>
            <a:r>
              <a:rPr lang="zh-TW" altLang="en-US">
                <a:cs typeface="Times New Roman" pitchFamily="18" charset="0"/>
              </a:rPr>
              <a:t>而先前找出      小群中位數的中位數時，只在</a:t>
            </a:r>
            <a:r>
              <a:rPr lang="en-US" altLang="zh-TW">
                <a:cs typeface="Times New Roman" pitchFamily="18" charset="0"/>
              </a:rPr>
              <a:t>n/5</a:t>
            </a:r>
            <a:r>
              <a:rPr lang="zh-TW" altLang="en-US">
                <a:cs typeface="Times New Roman" pitchFamily="18" charset="0"/>
              </a:rPr>
              <a:t>個元素的情況下遞迴執行 </a:t>
            </a:r>
            <a:r>
              <a:rPr lang="en-US" altLang="zh-TW">
                <a:cs typeface="Times New Roman" pitchFamily="18" charset="0"/>
              </a:rPr>
              <a:t>Select</a:t>
            </a:r>
            <a:r>
              <a:rPr lang="zh-TW" altLang="en-US">
                <a:cs typeface="Times New Roman" pitchFamily="18" charset="0"/>
              </a:rPr>
              <a:t>。</a:t>
            </a:r>
          </a:p>
          <a:p>
            <a:r>
              <a:rPr lang="zh-TW" altLang="en-US">
                <a:cs typeface="Times New Roman" pitchFamily="18" charset="0"/>
              </a:rPr>
              <a:t>故</a:t>
            </a:r>
            <a:r>
              <a:rPr lang="en-US" altLang="zh-TW">
                <a:cs typeface="Times New Roman" pitchFamily="18" charset="0"/>
              </a:rPr>
              <a:t>T(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)</a:t>
            </a:r>
            <a:r>
              <a:rPr lang="en-US" altLang="zh-TW">
                <a:latin typeface="Arial" charset="0"/>
                <a:cs typeface="Arial" charset="0"/>
                <a:sym typeface="MT Symbol" pitchFamily="82" charset="2"/>
              </a:rPr>
              <a:t></a:t>
            </a:r>
            <a:r>
              <a:rPr lang="en-US" altLang="zh-TW">
                <a:cs typeface="Times New Roman" pitchFamily="18" charset="0"/>
              </a:rPr>
              <a:t>T(     )+T(7n/10+6)+</a:t>
            </a:r>
            <a:r>
              <a:rPr lang="el-GR" altLang="zh-TW">
                <a:latin typeface="Arial" charset="0"/>
                <a:cs typeface="Arial" charset="0"/>
              </a:rPr>
              <a:t>Θ</a:t>
            </a:r>
            <a:r>
              <a:rPr lang="en-US" altLang="zh-TW">
                <a:cs typeface="Times New Roman" pitchFamily="18" charset="0"/>
              </a:rPr>
              <a:t>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), for n&gt;= 140.</a:t>
            </a:r>
            <a:endParaRPr lang="el-GR" altLang="en-US">
              <a:cs typeface="Times New Roman" pitchFamily="18" charset="0"/>
            </a:endParaRPr>
          </a:p>
        </p:txBody>
      </p:sp>
      <p:graphicFrame>
        <p:nvGraphicFramePr>
          <p:cNvPr id="54278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771775" y="4005263"/>
          <a:ext cx="5032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3" imgW="368280" imgH="330120" progId="Equation.DSMT4">
                  <p:embed/>
                </p:oleObj>
              </mc:Choice>
              <mc:Fallback>
                <p:oleObj name="Equation" r:id="rId3" imgW="36828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005263"/>
                        <a:ext cx="5032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4859338" y="1557338"/>
          <a:ext cx="2071687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0" name="Equation" r:id="rId5" imgW="1511280" imgH="482400" progId="Equation.DSMT4">
                  <p:embed/>
                </p:oleObj>
              </mc:Choice>
              <mc:Fallback>
                <p:oleObj name="Equation" r:id="rId5" imgW="151128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557338"/>
                        <a:ext cx="2071687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411413" y="5013325"/>
          <a:ext cx="5032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Equation" r:id="rId7" imgW="368280" imgH="330120" progId="Equation.DSMT4">
                  <p:embed/>
                </p:oleObj>
              </mc:Choice>
              <mc:Fallback>
                <p:oleObj name="Equation" r:id="rId7" imgW="368280" imgH="3301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013325"/>
                        <a:ext cx="50323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84FFC-32FD-42D5-808D-7B1A3E382E4F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分析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利用替換法，令</a:t>
            </a:r>
            <a:r>
              <a:rPr lang="en-US" altLang="zh-TW"/>
              <a:t>T(</a:t>
            </a:r>
            <a:r>
              <a:rPr lang="en-US" altLang="zh-TW" i="1"/>
              <a:t>n</a:t>
            </a:r>
            <a:r>
              <a:rPr lang="en-US" altLang="zh-TW"/>
              <a:t>) </a:t>
            </a:r>
            <a:r>
              <a:rPr lang="en-US" altLang="zh-TW">
                <a:latin typeface="Arial" charset="0"/>
                <a:cs typeface="Arial" charset="0"/>
                <a:sym typeface="MT Symbol" pitchFamily="82" charset="2"/>
              </a:rPr>
              <a:t></a:t>
            </a:r>
            <a:r>
              <a:rPr lang="en-US" altLang="zh-TW"/>
              <a:t> c</a:t>
            </a:r>
            <a:r>
              <a:rPr lang="en-US" altLang="zh-TW" i="1"/>
              <a:t>n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116013" y="2349500"/>
          <a:ext cx="5726112" cy="296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7" name="Equation" r:id="rId4" imgW="2234880" imgH="1155600" progId="Equation.DSMT4">
                  <p:embed/>
                </p:oleObj>
              </mc:Choice>
              <mc:Fallback>
                <p:oleObj name="Equation" r:id="rId4" imgW="2234880" imgH="115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349500"/>
                        <a:ext cx="5726112" cy="296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2F55-AEFB-4B88-9435-37534E38FB62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Worst case linear-time order statistics</a:t>
            </a:r>
            <a:r>
              <a:rPr lang="zh-TW" altLang="en-US" b="1"/>
              <a:t>之應用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可用於實作時間複雜度為</a:t>
            </a:r>
            <a:r>
              <a:rPr lang="el-GR" altLang="zh-TW">
                <a:latin typeface="Arial" charset="0"/>
                <a:cs typeface="Arial" charset="0"/>
              </a:rPr>
              <a:t>Θ</a:t>
            </a:r>
            <a:r>
              <a:rPr lang="en-US" altLang="zh-TW">
                <a:cs typeface="Times New Roman" pitchFamily="18" charset="0"/>
              </a:rPr>
              <a:t>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log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)</a:t>
            </a:r>
            <a:r>
              <a:rPr lang="zh-TW" altLang="en-US"/>
              <a:t>的</a:t>
            </a:r>
            <a:r>
              <a:rPr lang="en-US" altLang="zh-TW"/>
              <a:t>Quicksort</a:t>
            </a:r>
            <a:r>
              <a:rPr lang="zh-TW" altLang="en-US"/>
              <a:t>。</a:t>
            </a:r>
          </a:p>
          <a:p>
            <a:r>
              <a:rPr lang="en-US" altLang="zh-TW"/>
              <a:t>Modified-Quicksort</a:t>
            </a:r>
            <a:br>
              <a:rPr lang="en-US" altLang="zh-TW"/>
            </a:br>
            <a:r>
              <a:rPr lang="en-US" altLang="zh-TW"/>
              <a:t>{</a:t>
            </a:r>
            <a:br>
              <a:rPr lang="en-US" altLang="zh-TW"/>
            </a:br>
            <a:r>
              <a:rPr lang="en-US" altLang="zh-TW"/>
              <a:t>	</a:t>
            </a:r>
            <a:r>
              <a:rPr lang="zh-TW" altLang="en-US"/>
              <a:t>利用</a:t>
            </a:r>
            <a:r>
              <a:rPr lang="en-US" altLang="zh-TW"/>
              <a:t>Select</a:t>
            </a:r>
            <a:r>
              <a:rPr lang="zh-TW" altLang="en-US"/>
              <a:t>找出中位數</a:t>
            </a:r>
            <a:r>
              <a:rPr lang="en-US" altLang="zh-TW" i="1"/>
              <a:t>x</a:t>
            </a:r>
            <a:br>
              <a:rPr lang="en-US" altLang="zh-TW" i="1"/>
            </a:br>
            <a:r>
              <a:rPr lang="en-US" altLang="zh-TW" i="1"/>
              <a:t>	</a:t>
            </a:r>
            <a:r>
              <a:rPr lang="zh-TW" altLang="en-US"/>
              <a:t>使用</a:t>
            </a:r>
            <a:r>
              <a:rPr lang="en-US" altLang="zh-TW" i="1"/>
              <a:t>x</a:t>
            </a:r>
            <a:r>
              <a:rPr lang="zh-TW" altLang="en-US"/>
              <a:t>作為</a:t>
            </a:r>
            <a:r>
              <a:rPr lang="en-US" altLang="zh-TW"/>
              <a:t>Pivot</a:t>
            </a:r>
            <a:r>
              <a:rPr lang="zh-TW" altLang="en-US"/>
              <a:t>進行</a:t>
            </a:r>
            <a:r>
              <a:rPr lang="en-US" altLang="zh-TW"/>
              <a:t>Partition</a:t>
            </a:r>
            <a:br>
              <a:rPr lang="en-US" altLang="zh-TW"/>
            </a:br>
            <a:r>
              <a:rPr lang="en-US" altLang="zh-TW"/>
              <a:t>	</a:t>
            </a:r>
            <a:r>
              <a:rPr lang="zh-TW" altLang="en-US"/>
              <a:t>將大於</a:t>
            </a:r>
            <a:r>
              <a:rPr lang="en-US" altLang="zh-TW" i="1"/>
              <a:t>x</a:t>
            </a:r>
            <a:r>
              <a:rPr lang="zh-TW" altLang="en-US"/>
              <a:t>以及小於</a:t>
            </a:r>
            <a:r>
              <a:rPr lang="en-US" altLang="zh-TW" i="1"/>
              <a:t>x</a:t>
            </a:r>
            <a:r>
              <a:rPr lang="zh-TW" altLang="en-US"/>
              <a:t>的兩部分遞迴執行排序</a:t>
            </a:r>
            <a:br>
              <a:rPr lang="zh-TW" altLang="en-US"/>
            </a:br>
            <a:r>
              <a:rPr lang="en-US" altLang="zh-TW"/>
              <a:t>}</a:t>
            </a:r>
          </a:p>
          <a:p>
            <a:r>
              <a:rPr lang="zh-TW" altLang="en-US"/>
              <a:t>由於使用中位數進行</a:t>
            </a:r>
            <a:r>
              <a:rPr lang="en-US" altLang="zh-TW"/>
              <a:t>Partition</a:t>
            </a:r>
            <a:r>
              <a:rPr lang="zh-TW" altLang="en-US"/>
              <a:t>，所以大於</a:t>
            </a:r>
            <a:r>
              <a:rPr lang="en-US" altLang="zh-TW" i="1"/>
              <a:t>x</a:t>
            </a:r>
            <a:r>
              <a:rPr lang="zh-TW" altLang="en-US"/>
              <a:t>及小於</a:t>
            </a:r>
            <a:r>
              <a:rPr lang="en-US" altLang="zh-TW" i="1"/>
              <a:t>x</a:t>
            </a:r>
            <a:r>
              <a:rPr lang="zh-TW" altLang="en-US"/>
              <a:t>兩部份均不大於</a:t>
            </a:r>
            <a:r>
              <a:rPr lang="en-US" altLang="zh-TW" i="1"/>
              <a:t>n</a:t>
            </a:r>
            <a:r>
              <a:rPr lang="en-US" altLang="zh-TW"/>
              <a:t>/2</a:t>
            </a:r>
            <a:r>
              <a:rPr lang="zh-TW" altLang="en-US"/>
              <a:t>，故</a:t>
            </a:r>
            <a:r>
              <a:rPr lang="en-US" altLang="zh-TW"/>
              <a:t>T(</a:t>
            </a:r>
            <a:r>
              <a:rPr lang="en-US" altLang="zh-TW" i="1"/>
              <a:t>n</a:t>
            </a:r>
            <a:r>
              <a:rPr lang="en-US" altLang="zh-TW"/>
              <a:t>)=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Times New Roman" pitchFamily="18" charset="0"/>
              </a:rPr>
              <a:t>(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log</a:t>
            </a:r>
            <a:r>
              <a:rPr lang="en-US" altLang="zh-TW" i="1">
                <a:cs typeface="Times New Roman" pitchFamily="18" charset="0"/>
              </a:rPr>
              <a:t>n</a:t>
            </a:r>
            <a:r>
              <a:rPr lang="en-US" altLang="zh-TW">
                <a:cs typeface="Times New Roman" pitchFamily="18" charset="0"/>
              </a:rPr>
              <a:t>)</a:t>
            </a:r>
            <a:r>
              <a:rPr lang="zh-TW" altLang="en-US">
                <a:cs typeface="Times New Roman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5D361-160F-48C2-93A2-4F7D4DC72574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Order Statistics </a:t>
            </a:r>
            <a:r>
              <a:rPr lang="zh-TW" altLang="en-US" b="1"/>
              <a:t>問題敘述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在</a:t>
            </a:r>
            <a:r>
              <a:rPr lang="en-US" altLang="zh-TW"/>
              <a:t>n</a:t>
            </a:r>
            <a:r>
              <a:rPr lang="zh-TW" altLang="en-US"/>
              <a:t>個元素中，找出其中第</a:t>
            </a:r>
            <a:r>
              <a:rPr lang="en-US" altLang="zh-TW"/>
              <a:t>i</a:t>
            </a:r>
            <a:r>
              <a:rPr lang="zh-TW" altLang="en-US"/>
              <a:t>小的元素。</a:t>
            </a:r>
          </a:p>
          <a:p>
            <a:pPr lvl="1">
              <a:buFontTx/>
              <a:buNone/>
            </a:pPr>
            <a:r>
              <a:rPr kumimoji="0" lang="zh-TW" altLang="en-US"/>
              <a:t>  </a:t>
            </a:r>
            <a:r>
              <a:rPr kumimoji="0" lang="en-US" altLang="zh-TW"/>
              <a:t>i = 1</a:t>
            </a:r>
            <a:r>
              <a:rPr kumimoji="0" lang="zh-TW" altLang="en-US"/>
              <a:t>，即為找最小值。</a:t>
            </a:r>
          </a:p>
          <a:p>
            <a:pPr lvl="1">
              <a:buFontTx/>
              <a:buNone/>
            </a:pPr>
            <a:r>
              <a:rPr kumimoji="0" lang="zh-TW" altLang="en-US"/>
              <a:t>  </a:t>
            </a:r>
            <a:r>
              <a:rPr kumimoji="0" lang="en-US" altLang="zh-TW"/>
              <a:t>i = n</a:t>
            </a:r>
            <a:r>
              <a:rPr kumimoji="0" lang="zh-TW" altLang="en-US"/>
              <a:t>，即為找最大值。</a:t>
            </a:r>
          </a:p>
          <a:p>
            <a:pPr lvl="1">
              <a:buFontTx/>
              <a:buNone/>
            </a:pPr>
            <a:r>
              <a:rPr kumimoji="0" lang="zh-TW" altLang="en-US"/>
              <a:t>  </a:t>
            </a:r>
            <a:r>
              <a:rPr kumimoji="0" lang="en-US" altLang="zh-TW"/>
              <a:t>i =          </a:t>
            </a:r>
            <a:r>
              <a:rPr kumimoji="0" lang="zh-TW" altLang="en-US"/>
              <a:t>或          ，即為找中位數。</a:t>
            </a:r>
          </a:p>
          <a:p>
            <a:pPr lvl="1"/>
            <a:endParaRPr kumimoji="0" lang="zh-TW" altLang="en-US"/>
          </a:p>
          <a:p>
            <a:r>
              <a:rPr kumimoji="0" lang="zh-TW" altLang="en-US"/>
              <a:t>直覺解法：排序，然後輸出第</a:t>
            </a:r>
            <a:r>
              <a:rPr kumimoji="0" lang="en-US" altLang="zh-TW"/>
              <a:t>i</a:t>
            </a:r>
            <a:r>
              <a:rPr kumimoji="0" lang="zh-TW" altLang="en-US"/>
              <a:t>個元素。</a:t>
            </a:r>
            <a:br>
              <a:rPr kumimoji="0" lang="zh-TW" altLang="en-US"/>
            </a:br>
            <a:r>
              <a:rPr kumimoji="0" lang="zh-TW" altLang="en-US"/>
              <a:t>                    需要</a:t>
            </a:r>
            <a:r>
              <a:rPr kumimoji="0" lang="en-US" altLang="zh-TW"/>
              <a:t>O(</a:t>
            </a:r>
            <a:r>
              <a:rPr kumimoji="0" lang="en-US" altLang="zh-TW" i="1"/>
              <a:t>n</a:t>
            </a:r>
            <a:r>
              <a:rPr kumimoji="0" lang="en-US" altLang="zh-TW"/>
              <a:t>log</a:t>
            </a:r>
            <a:r>
              <a:rPr kumimoji="0" lang="en-US" altLang="zh-TW" i="1"/>
              <a:t>n</a:t>
            </a:r>
            <a:r>
              <a:rPr kumimoji="0" lang="en-US" altLang="zh-TW"/>
              <a:t>)</a:t>
            </a:r>
            <a:r>
              <a:rPr kumimoji="0" lang="zh-TW" altLang="en-US"/>
              <a:t>的時間。</a:t>
            </a:r>
          </a:p>
        </p:txBody>
      </p:sp>
      <p:graphicFrame>
        <p:nvGraphicFramePr>
          <p:cNvPr id="3078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619250" y="3213100"/>
          <a:ext cx="8636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545760" imgH="330120" progId="Equation.DSMT4">
                  <p:embed/>
                </p:oleObj>
              </mc:Choice>
              <mc:Fallback>
                <p:oleObj name="Equation" r:id="rId4" imgW="54576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213100"/>
                        <a:ext cx="8636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916238" y="3213100"/>
          <a:ext cx="8636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6" imgW="545760" imgH="330120" progId="Equation.DSMT4">
                  <p:embed/>
                </p:oleObj>
              </mc:Choice>
              <mc:Fallback>
                <p:oleObj name="Equation" r:id="rId6" imgW="54576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213100"/>
                        <a:ext cx="8636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434A1-91F2-45FC-A566-21F1C6924F16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8.1 </a:t>
            </a:r>
            <a:r>
              <a:rPr lang="zh-TW" altLang="en-US" b="1"/>
              <a:t>尋找最小值 </a:t>
            </a:r>
            <a:r>
              <a:rPr lang="en-US" altLang="zh-TW" b="1"/>
              <a:t>(</a:t>
            </a:r>
            <a:r>
              <a:rPr lang="zh-TW" altLang="en-US" b="1"/>
              <a:t>最大值</a:t>
            </a:r>
            <a:r>
              <a:rPr lang="en-US" altLang="zh-TW" b="1"/>
              <a:t>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Minimum(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min 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=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[1]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i="1">
                <a:latin typeface="Courier New" pitchFamily="49" charset="0"/>
              </a:rPr>
              <a:t>i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=</a:t>
            </a:r>
            <a:r>
              <a:rPr lang="en-US" altLang="zh-TW" sz="2400">
                <a:latin typeface="Courier New" pitchFamily="49" charset="0"/>
              </a:rPr>
              <a:t> 2 </a:t>
            </a:r>
            <a:r>
              <a:rPr lang="en-US" altLang="zh-TW" sz="2400" b="1">
                <a:latin typeface="Courier New" pitchFamily="49" charset="0"/>
              </a:rPr>
              <a:t>to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i="1">
                <a:latin typeface="Courier New" pitchFamily="49" charset="0"/>
              </a:rPr>
              <a:t>n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b="1">
                <a:latin typeface="Courier New" pitchFamily="49" charset="0"/>
              </a:rPr>
              <a:t>do</a:t>
            </a:r>
            <a:endParaRPr lang="en-US" altLang="zh-TW" sz="24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	</a:t>
            </a:r>
            <a:r>
              <a:rPr lang="en-US" altLang="zh-TW" sz="2400" b="1">
                <a:latin typeface="Courier New" pitchFamily="49" charset="0"/>
              </a:rPr>
              <a:t>if</a:t>
            </a:r>
            <a:r>
              <a:rPr lang="en-US" altLang="zh-TW" sz="2400">
                <a:latin typeface="Courier New" pitchFamily="49" charset="0"/>
              </a:rPr>
              <a:t> min &gt;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[</a:t>
            </a:r>
            <a:r>
              <a:rPr lang="en-US" altLang="zh-TW" sz="2400" i="1">
                <a:latin typeface="Courier New" pitchFamily="49" charset="0"/>
              </a:rPr>
              <a:t>i</a:t>
            </a:r>
            <a:r>
              <a:rPr lang="en-US" altLang="zh-TW" sz="2400">
                <a:latin typeface="Courier New" pitchFamily="49" charset="0"/>
              </a:rPr>
              <a:t>] </a:t>
            </a:r>
            <a:r>
              <a:rPr lang="en-US" altLang="zh-TW" sz="2400" b="1">
                <a:latin typeface="Courier New" pitchFamily="49" charset="0"/>
              </a:rPr>
              <a:t>then</a:t>
            </a:r>
            <a:r>
              <a:rPr lang="en-US" altLang="zh-TW" sz="2400">
                <a:latin typeface="Courier New" pitchFamily="49" charset="0"/>
              </a:rPr>
              <a:t> min </a:t>
            </a:r>
            <a:r>
              <a:rPr lang="en-US" altLang="zh-TW" sz="2400">
                <a:latin typeface="Courier New" pitchFamily="49" charset="0"/>
                <a:sym typeface="Symbol" pitchFamily="18" charset="2"/>
              </a:rPr>
              <a:t>=</a:t>
            </a:r>
            <a:r>
              <a:rPr lang="en-US" altLang="zh-TW" sz="2400">
                <a:latin typeface="Courier New" pitchFamily="49" charset="0"/>
              </a:rPr>
              <a:t> </a:t>
            </a:r>
            <a:r>
              <a:rPr lang="en-US" altLang="zh-TW" sz="2400" i="1">
                <a:latin typeface="Courier New" pitchFamily="49" charset="0"/>
              </a:rPr>
              <a:t>A</a:t>
            </a:r>
            <a:r>
              <a:rPr lang="en-US" altLang="zh-TW" sz="2400">
                <a:latin typeface="Courier New" pitchFamily="49" charset="0"/>
              </a:rPr>
              <a:t>[</a:t>
            </a:r>
            <a:r>
              <a:rPr lang="en-US" altLang="zh-TW" sz="2400" i="1">
                <a:latin typeface="Courier New" pitchFamily="49" charset="0"/>
              </a:rPr>
              <a:t>i</a:t>
            </a:r>
            <a:r>
              <a:rPr lang="en-US" altLang="zh-TW" sz="2400">
                <a:latin typeface="Courier New" pitchFamily="49" charset="0"/>
              </a:rPr>
              <a:t>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</a:t>
            </a:r>
            <a:r>
              <a:rPr lang="en-US" altLang="zh-TW" sz="2400" b="1">
                <a:latin typeface="Courier New" pitchFamily="49" charset="0"/>
              </a:rPr>
              <a:t>return</a:t>
            </a:r>
            <a:r>
              <a:rPr lang="en-US" altLang="zh-TW" sz="2400">
                <a:latin typeface="Courier New" pitchFamily="49" charset="0"/>
              </a:rPr>
              <a:t> min</a:t>
            </a:r>
            <a:endParaRPr lang="en-US" altLang="zh-TW" sz="2400" i="1">
              <a:latin typeface="Courier New" pitchFamily="49" charset="0"/>
            </a:endParaRPr>
          </a:p>
          <a:p>
            <a:r>
              <a:rPr lang="zh-TW" altLang="en-US"/>
              <a:t>所花的時間</a:t>
            </a:r>
            <a:r>
              <a:rPr lang="en-US" altLang="zh-TW" i="1"/>
              <a:t>T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)=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) (</a:t>
            </a:r>
            <a:r>
              <a:rPr lang="zh-TW" altLang="en-US"/>
              <a:t>恰使用</a:t>
            </a:r>
            <a:r>
              <a:rPr lang="en-US" altLang="zh-TW" i="1"/>
              <a:t>n</a:t>
            </a:r>
            <a:r>
              <a:rPr lang="en-US" altLang="zh-TW"/>
              <a:t>-1</a:t>
            </a:r>
            <a:r>
              <a:rPr lang="zh-TW" altLang="en-US"/>
              <a:t>比較</a:t>
            </a:r>
            <a:r>
              <a:rPr lang="en-US" altLang="zh-TW"/>
              <a:t>)</a:t>
            </a:r>
            <a:endParaRPr lang="en-US" altLang="zh-TW" i="1"/>
          </a:p>
          <a:p>
            <a:r>
              <a:rPr lang="en-US" altLang="zh-TW" i="1"/>
              <a:t>n</a:t>
            </a:r>
            <a:r>
              <a:rPr lang="en-US" altLang="zh-TW"/>
              <a:t>-1</a:t>
            </a:r>
            <a:r>
              <a:rPr lang="zh-TW" altLang="en-US"/>
              <a:t>次比較是最佳解 </a:t>
            </a:r>
            <a:r>
              <a:rPr lang="en-US" altLang="zh-TW"/>
              <a:t>(</a:t>
            </a:r>
            <a:r>
              <a:rPr lang="zh-TW" altLang="en-US"/>
              <a:t>一次比較只能確定一個元素不是最小值</a:t>
            </a:r>
            <a:r>
              <a:rPr lang="en-US" altLang="zh-TW"/>
              <a:t>)</a:t>
            </a:r>
          </a:p>
          <a:p>
            <a:r>
              <a:rPr lang="zh-TW" altLang="en-US"/>
              <a:t>找最大值可以使用類似的方法。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B89EC-7507-4C9C-AF1E-34A6F3B25D9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找尋中位數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如反覆套用尋找最小值的演算法，找出第</a:t>
            </a:r>
            <a:r>
              <a:rPr lang="en-US" altLang="zh-TW" i="1"/>
              <a:t>i</a:t>
            </a:r>
            <a:r>
              <a:rPr lang="zh-TW" altLang="en-US"/>
              <a:t>小的元素將花</a:t>
            </a:r>
            <a:r>
              <a:rPr lang="en-US" altLang="zh-TW"/>
              <a:t>O(</a:t>
            </a:r>
            <a:r>
              <a:rPr lang="en-US" altLang="zh-TW" i="1"/>
              <a:t>in</a:t>
            </a:r>
            <a:r>
              <a:rPr lang="en-US" altLang="zh-TW"/>
              <a:t>)</a:t>
            </a:r>
            <a:r>
              <a:rPr lang="zh-TW" altLang="en-US"/>
              <a:t>的時間。</a:t>
            </a:r>
          </a:p>
          <a:p>
            <a:endParaRPr lang="zh-TW" altLang="en-US"/>
          </a:p>
          <a:p>
            <a:r>
              <a:rPr lang="zh-TW" altLang="en-US"/>
              <a:t>故套用到找中位數的時候，需要花</a:t>
            </a:r>
            <a:r>
              <a:rPr lang="en-US" altLang="zh-TW"/>
              <a:t>O(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)</a:t>
            </a:r>
            <a:r>
              <a:rPr lang="zh-TW" altLang="en-US"/>
              <a:t>的時間。比排序花的還要多。</a:t>
            </a:r>
          </a:p>
          <a:p>
            <a:endParaRPr lang="zh-TW" altLang="en-US"/>
          </a:p>
          <a:p>
            <a:r>
              <a:rPr lang="zh-TW" altLang="en-US"/>
              <a:t>是否能找到一個演算法能在</a:t>
            </a:r>
            <a:r>
              <a:rPr lang="en-US" altLang="zh-TW"/>
              <a:t>O(</a:t>
            </a:r>
            <a:r>
              <a:rPr lang="en-US" altLang="zh-TW" i="1"/>
              <a:t>n</a:t>
            </a:r>
            <a:r>
              <a:rPr lang="en-US" altLang="zh-TW"/>
              <a:t>)</a:t>
            </a:r>
            <a:r>
              <a:rPr lang="zh-TW" altLang="en-US"/>
              <a:t>的時間內找到中位數呢？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4D1A-D3F0-4295-836A-0B2AD5B33879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/>
              <a:t>8.2 </a:t>
            </a:r>
            <a:r>
              <a:rPr lang="zh-TW" altLang="en-US" b="1"/>
              <a:t>隨機演算法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Divide &amp; Conquer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Randomized-Select(A,p,r,i)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{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if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p==r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then return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A[p];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</a:rPr>
              <a:t>  q=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Randomized-Partition(A,p,r);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k=q-p+1;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if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i==k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then return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A[q];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elseif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i&lt;k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then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 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return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Randomized-Select(A,p,q-1,i);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 </a:t>
            </a:r>
            <a:r>
              <a:rPr lang="en-US" altLang="zh-TW" sz="2400" b="1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else return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 Randomized-Select(A,q+1,r,i-k);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}</a:t>
            </a:r>
            <a:endParaRPr lang="en-US" altLang="zh-TW" sz="2400">
              <a:latin typeface="Courier New" pitchFamily="49" charset="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2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7693-75D4-4A84-B7B1-36DF65C3A2D0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763838" y="1230313"/>
            <a:ext cx="1458912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800">
                <a:latin typeface="Arial" charset="0"/>
                <a:ea typeface="新細明體" pitchFamily="18" charset="-120"/>
                <a:sym typeface="MT Symbol" pitchFamily="82" charset="2"/>
              </a:rPr>
              <a:t></a:t>
            </a:r>
            <a:r>
              <a:rPr lang="en-US" altLang="zh-TW" sz="1800">
                <a:latin typeface="Arial" charset="0"/>
                <a:ea typeface="新細明體" pitchFamily="18" charset="-120"/>
              </a:rPr>
              <a:t> A[q]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4222750" y="1230313"/>
            <a:ext cx="557213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 sz="1800">
              <a:latin typeface="Arial" charset="0"/>
              <a:ea typeface="新細明體" pitchFamily="18" charset="-120"/>
            </a:endParaRP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4779963" y="1230313"/>
            <a:ext cx="1525587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800">
                <a:latin typeface="Arial" charset="0"/>
                <a:ea typeface="新細明體" pitchFamily="18" charset="-120"/>
                <a:sym typeface="Euclid Symbol" pitchFamily="18" charset="2"/>
              </a:rPr>
              <a:t></a:t>
            </a:r>
            <a:r>
              <a:rPr lang="en-US" altLang="zh-TW" sz="1800">
                <a:latin typeface="Arial" charset="0"/>
                <a:ea typeface="新細明體" pitchFamily="18" charset="-120"/>
              </a:rPr>
              <a:t> A[q]</a:t>
            </a: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2763838" y="1093788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3598863" y="620713"/>
            <a:ext cx="415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k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2555875" y="1560513"/>
            <a:ext cx="555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p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4292600" y="1560513"/>
            <a:ext cx="555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q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6096000" y="1570038"/>
            <a:ext cx="554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r</a:t>
            </a:r>
          </a:p>
        </p:txBody>
      </p:sp>
      <p:sp>
        <p:nvSpPr>
          <p:cNvPr id="69645" name="Line 13"/>
          <p:cNvSpPr>
            <a:spLocks noChangeShapeType="1"/>
          </p:cNvSpPr>
          <p:nvPr/>
        </p:nvSpPr>
        <p:spPr bwMode="auto">
          <a:xfrm flipH="1">
            <a:off x="1763713" y="2349500"/>
            <a:ext cx="20161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9646" name="Line 14"/>
          <p:cNvSpPr>
            <a:spLocks noChangeShapeType="1"/>
          </p:cNvSpPr>
          <p:nvPr/>
        </p:nvSpPr>
        <p:spPr bwMode="auto">
          <a:xfrm>
            <a:off x="5364163" y="2349500"/>
            <a:ext cx="16557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>
            <a:off x="4500563" y="2349500"/>
            <a:ext cx="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1908175" y="2565400"/>
            <a:ext cx="935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cs typeface="新細明體" pitchFamily="18" charset="-120"/>
              </a:rPr>
              <a:t>i&lt;k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4427538" y="2565400"/>
            <a:ext cx="935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cs typeface="新細明體" pitchFamily="18" charset="-120"/>
              </a:rPr>
              <a:t>i=k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6227763" y="2565400"/>
            <a:ext cx="935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cs typeface="新細明體" pitchFamily="18" charset="-120"/>
              </a:rPr>
              <a:t>i&gt;k</a:t>
            </a:r>
          </a:p>
        </p:txBody>
      </p:sp>
      <p:sp>
        <p:nvSpPr>
          <p:cNvPr id="69652" name="Rectangle 20"/>
          <p:cNvSpPr>
            <a:spLocks noChangeArrowheads="1"/>
          </p:cNvSpPr>
          <p:nvPr/>
        </p:nvSpPr>
        <p:spPr bwMode="auto">
          <a:xfrm>
            <a:off x="971550" y="4005263"/>
            <a:ext cx="1458913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800">
                <a:latin typeface="Arial" charset="0"/>
                <a:ea typeface="新細明體" pitchFamily="18" charset="-120"/>
                <a:sym typeface="MT Symbol" pitchFamily="82" charset="2"/>
              </a:rPr>
              <a:t></a:t>
            </a:r>
            <a:r>
              <a:rPr lang="en-US" altLang="zh-TW" sz="1800">
                <a:latin typeface="Arial" charset="0"/>
                <a:ea typeface="新細明體" pitchFamily="18" charset="-120"/>
              </a:rPr>
              <a:t> A[q]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684213" y="4437063"/>
            <a:ext cx="555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p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2195513" y="4508500"/>
            <a:ext cx="555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q-1</a:t>
            </a: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323850" y="5013325"/>
            <a:ext cx="3168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cs typeface="新細明體" pitchFamily="18" charset="-120"/>
              </a:rPr>
              <a:t>在此找第</a:t>
            </a:r>
            <a:r>
              <a:rPr lang="en-US" altLang="zh-TW">
                <a:cs typeface="新細明體" pitchFamily="18" charset="-120"/>
              </a:rPr>
              <a:t>i</a:t>
            </a:r>
            <a:r>
              <a:rPr lang="zh-TW" altLang="en-US">
                <a:cs typeface="新細明體" pitchFamily="18" charset="-120"/>
              </a:rPr>
              <a:t>大的元素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3924300" y="3644900"/>
            <a:ext cx="129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cs typeface="新細明體" pitchFamily="18" charset="-120"/>
              </a:rPr>
              <a:t>A[q]</a:t>
            </a:r>
            <a:r>
              <a:rPr lang="zh-TW" altLang="en-US">
                <a:cs typeface="新細明體" pitchFamily="18" charset="-120"/>
              </a:rPr>
              <a:t>即是所求</a:t>
            </a:r>
          </a:p>
        </p:txBody>
      </p: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6588125" y="4005263"/>
            <a:ext cx="1525588" cy="40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800">
                <a:latin typeface="Arial" charset="0"/>
                <a:ea typeface="新細明體" pitchFamily="18" charset="-120"/>
                <a:sym typeface="Euclid Symbol" pitchFamily="18" charset="2"/>
              </a:rPr>
              <a:t></a:t>
            </a:r>
            <a:r>
              <a:rPr lang="en-US" altLang="zh-TW" sz="1800">
                <a:latin typeface="Arial" charset="0"/>
                <a:ea typeface="新細明體" pitchFamily="18" charset="-120"/>
              </a:rPr>
              <a:t> A[q]</a:t>
            </a:r>
          </a:p>
        </p:txBody>
      </p:sp>
      <p:sp>
        <p:nvSpPr>
          <p:cNvPr id="69658" name="Text Box 26"/>
          <p:cNvSpPr txBox="1">
            <a:spLocks noChangeArrowheads="1"/>
          </p:cNvSpPr>
          <p:nvPr/>
        </p:nvSpPr>
        <p:spPr bwMode="auto">
          <a:xfrm>
            <a:off x="6100763" y="4335463"/>
            <a:ext cx="703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q+1</a:t>
            </a:r>
          </a:p>
        </p:txBody>
      </p:sp>
      <p:sp>
        <p:nvSpPr>
          <p:cNvPr id="69659" name="Text Box 27"/>
          <p:cNvSpPr txBox="1">
            <a:spLocks noChangeArrowheads="1"/>
          </p:cNvSpPr>
          <p:nvPr/>
        </p:nvSpPr>
        <p:spPr bwMode="auto">
          <a:xfrm>
            <a:off x="7904163" y="4344988"/>
            <a:ext cx="554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800">
                <a:latin typeface="Arial" charset="0"/>
                <a:ea typeface="新細明體" pitchFamily="18" charset="-120"/>
              </a:rPr>
              <a:t>r</a:t>
            </a:r>
          </a:p>
        </p:txBody>
      </p:sp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5508625" y="5013325"/>
            <a:ext cx="3492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cs typeface="新細明體" pitchFamily="18" charset="-120"/>
              </a:rPr>
              <a:t>在此找第</a:t>
            </a:r>
            <a:r>
              <a:rPr lang="en-US" altLang="zh-TW">
                <a:cs typeface="新細明體" pitchFamily="18" charset="-120"/>
              </a:rPr>
              <a:t>i-k</a:t>
            </a:r>
            <a:r>
              <a:rPr lang="zh-TW" altLang="en-US">
                <a:cs typeface="新細明體" pitchFamily="18" charset="-120"/>
              </a:rPr>
              <a:t>大的元素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26F0-F5FC-4438-9F19-C9CAE91E7DB7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分析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幸運的例子：每次都能去除十分之一以上。</a:t>
            </a:r>
            <a:br>
              <a:rPr lang="zh-TW" altLang="en-US"/>
            </a:br>
            <a:r>
              <a:rPr lang="en-US" altLang="zh-TW"/>
              <a:t>T(n)=T(      )+</a:t>
            </a:r>
            <a:r>
              <a:rPr lang="el-GR" altLang="zh-TW">
                <a:latin typeface="Arial" charset="0"/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(n)=O(n)</a:t>
            </a:r>
            <a:br>
              <a:rPr lang="en-US" altLang="zh-TW">
                <a:cs typeface="Arial" charset="0"/>
              </a:rPr>
            </a:br>
            <a:r>
              <a:rPr lang="zh-TW" altLang="en-US">
                <a:cs typeface="Arial" charset="0"/>
              </a:rPr>
              <a:t>可利用第四章的</a:t>
            </a:r>
            <a:r>
              <a:rPr lang="en-US" altLang="zh-TW">
                <a:cs typeface="Arial" charset="0"/>
              </a:rPr>
              <a:t>Master</a:t>
            </a:r>
            <a:r>
              <a:rPr lang="zh-TW" altLang="en-US">
                <a:cs typeface="Arial" charset="0"/>
              </a:rPr>
              <a:t>法計算出。</a:t>
            </a:r>
            <a:br>
              <a:rPr lang="zh-TW" altLang="en-US">
                <a:cs typeface="Arial" charset="0"/>
              </a:rPr>
            </a:br>
            <a:endParaRPr lang="el-GR" altLang="zh-TW">
              <a:latin typeface="Arial" charset="0"/>
              <a:cs typeface="Arial" charset="0"/>
            </a:endParaRPr>
          </a:p>
          <a:p>
            <a:endParaRPr lang="zh-TW" altLang="en-US"/>
          </a:p>
          <a:p>
            <a:r>
              <a:rPr lang="zh-TW" altLang="en-US"/>
              <a:t>運氣不好的例子：每次都只能去除一個元素。</a:t>
            </a:r>
            <a:br>
              <a:rPr lang="zh-TW" altLang="en-US"/>
            </a:br>
            <a:r>
              <a:rPr lang="en-US" altLang="zh-TW"/>
              <a:t>T(n)=T(n-1)+</a:t>
            </a:r>
            <a:r>
              <a:rPr lang="el-GR" altLang="zh-TW">
                <a:latin typeface="Arial" charset="0"/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(n)=O(n</a:t>
            </a:r>
            <a:r>
              <a:rPr lang="en-US" altLang="zh-TW" baseline="30000">
                <a:cs typeface="Arial" charset="0"/>
              </a:rPr>
              <a:t>2</a:t>
            </a:r>
            <a:r>
              <a:rPr lang="en-US" altLang="zh-TW">
                <a:cs typeface="Arial" charset="0"/>
              </a:rPr>
              <a:t>)</a:t>
            </a:r>
            <a:br>
              <a:rPr lang="en-US" altLang="zh-TW">
                <a:cs typeface="Arial" charset="0"/>
              </a:rPr>
            </a:br>
            <a:endParaRPr lang="en-US" altLang="zh-TW">
              <a:cs typeface="Arial" charset="0"/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051050" y="2060575"/>
          <a:ext cx="5762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4" imgW="355320" imgH="304560" progId="Equation.DSMT4">
                  <p:embed/>
                </p:oleObj>
              </mc:Choice>
              <mc:Fallback>
                <p:oleObj name="Equation" r:id="rId4" imgW="35532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60575"/>
                        <a:ext cx="57626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900113" y="2924175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6" imgW="939600" imgH="253800" progId="Equation.DSMT4">
                  <p:embed/>
                </p:oleObj>
              </mc:Choice>
              <mc:Fallback>
                <p:oleObj name="Equation" r:id="rId6" imgW="93960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924175"/>
                        <a:ext cx="20161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7653-8EF8-468C-B368-4EAFA2AEF074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4525963"/>
          </a:xfrm>
        </p:spPr>
        <p:txBody>
          <a:bodyPr/>
          <a:lstStyle/>
          <a:p>
            <a:r>
              <a:rPr lang="zh-TW" altLang="en-US"/>
              <a:t>平均計算：</a:t>
            </a:r>
            <a:br>
              <a:rPr lang="zh-TW" altLang="en-US"/>
            </a:br>
            <a:r>
              <a:rPr lang="zh-TW" altLang="en-US"/>
              <a:t>為了求上限方便起見，假定第</a:t>
            </a:r>
            <a:r>
              <a:rPr lang="en-US" altLang="zh-TW"/>
              <a:t>i</a:t>
            </a:r>
            <a:r>
              <a:rPr lang="zh-TW" altLang="en-US"/>
              <a:t>小的元素總是掉在較大的</a:t>
            </a:r>
            <a:r>
              <a:rPr lang="en-US" altLang="zh-TW"/>
              <a:t>Partition</a:t>
            </a:r>
            <a:r>
              <a:rPr lang="zh-TW" altLang="en-US"/>
              <a:t>中。</a:t>
            </a:r>
          </a:p>
          <a:p>
            <a:r>
              <a:rPr lang="zh-TW" altLang="en-US"/>
              <a:t>對任一</a:t>
            </a:r>
            <a:r>
              <a:rPr lang="en-US" altLang="zh-TW"/>
              <a:t>k =1..n</a:t>
            </a:r>
            <a:r>
              <a:rPr lang="zh-TW" altLang="en-US"/>
              <a:t>，</a:t>
            </a:r>
            <a:r>
              <a:rPr lang="en-US" altLang="zh-TW"/>
              <a:t>A[p..q]</a:t>
            </a:r>
            <a:r>
              <a:rPr lang="zh-TW" altLang="en-US"/>
              <a:t>恰有</a:t>
            </a:r>
            <a:r>
              <a:rPr lang="en-US" altLang="zh-TW"/>
              <a:t>k</a:t>
            </a:r>
            <a:r>
              <a:rPr lang="zh-TW" altLang="en-US"/>
              <a:t>個元素的機率為</a:t>
            </a:r>
            <a:r>
              <a:rPr lang="en-US" altLang="zh-TW">
                <a:solidFill>
                  <a:srgbClr val="A50021"/>
                </a:solidFill>
              </a:rPr>
              <a:t>1/n</a:t>
            </a:r>
            <a:r>
              <a:rPr lang="zh-TW" altLang="en-US"/>
              <a:t>。</a:t>
            </a:r>
          </a:p>
          <a:p>
            <a:r>
              <a:rPr lang="zh-TW" altLang="en-US"/>
              <a:t>令</a:t>
            </a:r>
            <a:r>
              <a:rPr lang="en-US" altLang="zh-TW"/>
              <a:t>X</a:t>
            </a:r>
            <a:r>
              <a:rPr lang="en-US" altLang="zh-TW" baseline="-25000"/>
              <a:t>k</a:t>
            </a:r>
            <a:r>
              <a:rPr lang="en-US" altLang="zh-TW"/>
              <a:t>=I{A[p..q]</a:t>
            </a:r>
            <a:r>
              <a:rPr lang="zh-TW" altLang="en-US"/>
              <a:t>恰有</a:t>
            </a:r>
            <a:r>
              <a:rPr lang="en-US" altLang="zh-TW"/>
              <a:t>k</a:t>
            </a:r>
            <a:r>
              <a:rPr lang="zh-TW" altLang="en-US"/>
              <a:t>個元素</a:t>
            </a:r>
            <a:r>
              <a:rPr lang="en-US" altLang="zh-TW"/>
              <a:t>} </a:t>
            </a:r>
            <a:r>
              <a:rPr lang="zh-TW" altLang="en-US"/>
              <a:t>，</a:t>
            </a:r>
            <a:r>
              <a:rPr lang="en-US" altLang="zh-TW"/>
              <a:t>---Indicator random variable</a:t>
            </a:r>
            <a:r>
              <a:rPr lang="zh-TW" altLang="en-US"/>
              <a:t>。</a:t>
            </a:r>
          </a:p>
          <a:p>
            <a:r>
              <a:rPr lang="en-US" altLang="zh-TW"/>
              <a:t>E[X</a:t>
            </a:r>
            <a:r>
              <a:rPr lang="en-US" altLang="zh-TW" baseline="-25000"/>
              <a:t>k</a:t>
            </a:r>
            <a:r>
              <a:rPr lang="en-US" altLang="zh-TW"/>
              <a:t>]=1/n</a:t>
            </a:r>
            <a:r>
              <a:rPr lang="zh-TW" altLang="en-US"/>
              <a:t>。</a:t>
            </a:r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258888" y="4149725"/>
          <a:ext cx="5816600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4" imgW="2755800" imgH="888840" progId="Equation.DSMT4">
                  <p:embed/>
                </p:oleObj>
              </mc:Choice>
              <mc:Fallback>
                <p:oleObj name="Equation" r:id="rId4" imgW="275580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149725"/>
                        <a:ext cx="5816600" cy="187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Median and Order Statistics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E162-58F3-4824-8EAD-7722C7E7C27A}" type="slidenum">
              <a:rPr lang="en-US" altLang="zh-TW"/>
              <a:pPr/>
              <a:t>9</a:t>
            </a:fld>
            <a:endParaRPr lang="en-US" altLang="zh-TW"/>
          </a:p>
        </p:txBody>
      </p:sp>
      <p:graphicFrame>
        <p:nvGraphicFramePr>
          <p:cNvPr id="72708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116013" y="3452813"/>
          <a:ext cx="5329237" cy="237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quation" r:id="rId4" imgW="2616120" imgH="1168200" progId="Equation.DSMT4">
                  <p:embed/>
                </p:oleObj>
              </mc:Choice>
              <mc:Fallback>
                <p:oleObj name="Equation" r:id="rId4" imgW="2616120" imgH="116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452813"/>
                        <a:ext cx="5329237" cy="2379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Grp="1" noChangeAspect="1"/>
          </p:cNvGraphicFramePr>
          <p:nvPr>
            <p:ph/>
          </p:nvPr>
        </p:nvGraphicFramePr>
        <p:xfrm>
          <a:off x="1116013" y="260350"/>
          <a:ext cx="5543550" cy="306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6" imgW="3213000" imgH="1777680" progId="Equation.DSMT4">
                  <p:embed/>
                </p:oleObj>
              </mc:Choice>
              <mc:Fallback>
                <p:oleObj name="Equation" r:id="rId6" imgW="3213000" imgH="1777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60350"/>
                        <a:ext cx="5543550" cy="306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11066</TotalTime>
  <Words>916</Words>
  <Application>Microsoft Office PowerPoint</Application>
  <PresentationFormat>如螢幕大小 (4:3)</PresentationFormat>
  <Paragraphs>166</Paragraphs>
  <Slides>16</Slides>
  <Notes>12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8" baseType="lpstr">
      <vt:lpstr>Arial Unicode MS</vt:lpstr>
      <vt:lpstr>Euclid Symbol</vt:lpstr>
      <vt:lpstr>MT Symbol</vt:lpstr>
      <vt:lpstr>新細明體</vt:lpstr>
      <vt:lpstr>標楷體</vt:lpstr>
      <vt:lpstr>Arial</vt:lpstr>
      <vt:lpstr>Courier New</vt:lpstr>
      <vt:lpstr>Symbol</vt:lpstr>
      <vt:lpstr>Times New Roman</vt:lpstr>
      <vt:lpstr>Wingdings</vt:lpstr>
      <vt:lpstr>預設簡報設計</vt:lpstr>
      <vt:lpstr>Equation</vt:lpstr>
      <vt:lpstr>Median and Order Statistics</vt:lpstr>
      <vt:lpstr>Order Statistics 問題敘述</vt:lpstr>
      <vt:lpstr>8.1 尋找最小值 (最大值)</vt:lpstr>
      <vt:lpstr>找尋中位數</vt:lpstr>
      <vt:lpstr>8.2 隨機演算法</vt:lpstr>
      <vt:lpstr>PowerPoint 簡報</vt:lpstr>
      <vt:lpstr>分析</vt:lpstr>
      <vt:lpstr>PowerPoint 簡報</vt:lpstr>
      <vt:lpstr>PowerPoint 簡報</vt:lpstr>
      <vt:lpstr>PowerPoint 簡報</vt:lpstr>
      <vt:lpstr>8.3 Worst case linear-time order statistics</vt:lpstr>
      <vt:lpstr>PowerPoint 簡報</vt:lpstr>
      <vt:lpstr>PowerPoint 簡報</vt:lpstr>
      <vt:lpstr>分析</vt:lpstr>
      <vt:lpstr>分析</vt:lpstr>
      <vt:lpstr>Worst case linear-time order statistics之應用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Median and Order Statistics</dc:title>
  <dc:creator>mzhsieh</dc:creator>
  <cp:lastModifiedBy>Yang</cp:lastModifiedBy>
  <cp:revision>84</cp:revision>
  <dcterms:created xsi:type="dcterms:W3CDTF">2005-07-20T13:13:15Z</dcterms:created>
  <dcterms:modified xsi:type="dcterms:W3CDTF">2014-02-17T10:17:47Z</dcterms:modified>
</cp:coreProperties>
</file>