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75" r:id="rId4"/>
    <p:sldId id="258" r:id="rId5"/>
    <p:sldId id="259" r:id="rId6"/>
    <p:sldId id="274" r:id="rId7"/>
    <p:sldId id="261" r:id="rId8"/>
    <p:sldId id="260" r:id="rId9"/>
    <p:sldId id="262" r:id="rId10"/>
    <p:sldId id="268" r:id="rId11"/>
    <p:sldId id="269" r:id="rId12"/>
    <p:sldId id="270" r:id="rId13"/>
    <p:sldId id="271" r:id="rId14"/>
    <p:sldId id="272" r:id="rId15"/>
    <p:sldId id="273" r:id="rId16"/>
    <p:sldId id="278" r:id="rId17"/>
    <p:sldId id="277" r:id="rId18"/>
    <p:sldId id="279" r:id="rId19"/>
    <p:sldId id="293" r:id="rId20"/>
    <p:sldId id="294" r:id="rId21"/>
    <p:sldId id="280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281" r:id="rId30"/>
    <p:sldId id="282" r:id="rId31"/>
    <p:sldId id="283" r:id="rId32"/>
    <p:sldId id="284" r:id="rId33"/>
    <p:sldId id="285" r:id="rId34"/>
    <p:sldId id="276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1" autoAdjust="0"/>
    <p:restoredTop sz="94097" autoAdjust="0"/>
  </p:normalViewPr>
  <p:slideViewPr>
    <p:cSldViewPr>
      <p:cViewPr varScale="1">
        <p:scale>
          <a:sx n="86" d="100"/>
          <a:sy n="86" d="100"/>
        </p:scale>
        <p:origin x="11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69D61D-9304-4E98-88A9-7D05871E369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9319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82280-4F00-43B8-9B86-B9DC12E92DFC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sym typeface="Wingdings" pitchFamily="2" charset="2"/>
              </a:rPr>
              <a:t>Source</a:t>
            </a:r>
            <a:r>
              <a:rPr lang="zh-TW" altLang="en-US">
                <a:sym typeface="Wingdings" pitchFamily="2" charset="2"/>
              </a:rPr>
              <a:t>即流量的源頭，只流出不流入。</a:t>
            </a:r>
          </a:p>
          <a:p>
            <a:r>
              <a:rPr lang="en-US" altLang="zh-TW">
                <a:sym typeface="Wingdings" pitchFamily="2" charset="2"/>
              </a:rPr>
              <a:t>Sink</a:t>
            </a:r>
            <a:r>
              <a:rPr lang="zh-TW" altLang="en-US">
                <a:sym typeface="Wingdings" pitchFamily="2" charset="2"/>
              </a:rPr>
              <a:t>即流量的目的地，只流入不流出。</a:t>
            </a:r>
          </a:p>
          <a:p>
            <a:r>
              <a:rPr lang="en-US" altLang="zh-TW">
                <a:sym typeface="Wingdings" pitchFamily="2" charset="2"/>
              </a:rPr>
              <a:t>Capacity constraint</a:t>
            </a:r>
            <a:r>
              <a:rPr lang="zh-TW" altLang="en-US">
                <a:sym typeface="Wingdings" pitchFamily="2" charset="2"/>
              </a:rPr>
              <a:t>即是邊上的流量不能超過容量</a:t>
            </a:r>
          </a:p>
          <a:p>
            <a:r>
              <a:rPr lang="en-US" altLang="zh-TW">
                <a:sym typeface="Wingdings" pitchFamily="2" charset="2"/>
              </a:rPr>
              <a:t>Skew symmetric</a:t>
            </a:r>
            <a:r>
              <a:rPr lang="zh-TW" altLang="en-US">
                <a:sym typeface="Wingdings" pitchFamily="2" charset="2"/>
              </a:rPr>
              <a:t>即是用正值表示流出，而負值表示流入。</a:t>
            </a:r>
          </a:p>
          <a:p>
            <a:r>
              <a:rPr lang="en-US" altLang="zh-TW">
                <a:sym typeface="Wingdings" pitchFamily="2" charset="2"/>
              </a:rPr>
              <a:t>Flow conservation</a:t>
            </a:r>
            <a:r>
              <a:rPr lang="zh-TW" altLang="en-US">
                <a:sym typeface="Wingdings" pitchFamily="2" charset="2"/>
              </a:rPr>
              <a:t>即是流入與流出的量相等，並無可能囤積在點上。</a:t>
            </a:r>
          </a:p>
        </p:txBody>
      </p:sp>
    </p:spTree>
    <p:extLst>
      <p:ext uri="{BB962C8B-B14F-4D97-AF65-F5344CB8AC3E}">
        <p14:creationId xmlns:p14="http://schemas.microsoft.com/office/powerpoint/2010/main" val="3824460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55E149-4465-4A95-8333-F61F4F805949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上面為</a:t>
            </a:r>
            <a:r>
              <a:rPr lang="en-US" altLang="zh-TW"/>
              <a:t>Residue network</a:t>
            </a:r>
            <a:r>
              <a:rPr lang="zh-TW" altLang="en-US"/>
              <a:t>，下圖為</a:t>
            </a:r>
            <a:r>
              <a:rPr lang="en-US" altLang="zh-TW"/>
              <a:t>Flow network</a:t>
            </a:r>
            <a:r>
              <a:rPr lang="zh-TW" altLang="en-US"/>
              <a:t>的狀況，</a:t>
            </a:r>
          </a:p>
          <a:p>
            <a:r>
              <a:rPr kumimoji="0" lang="zh-TW" altLang="en-US"/>
              <a:t>標示綠色的邊為此次找到的</a:t>
            </a:r>
            <a:r>
              <a:rPr kumimoji="0" lang="en-US" altLang="zh-TW"/>
              <a:t>Augmenting path</a:t>
            </a:r>
            <a:r>
              <a:rPr kumimoji="0" lang="zh-TW" altLang="en-US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97868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2C45E-822D-4A97-A771-392E3681567F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2546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67593-51AE-410D-BD85-C4A427F5F6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218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4CBE6-0A48-4FD3-9D43-796A69BCF0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52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39D8F-F901-49A4-96D9-6E2090B0571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2994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82739E-8266-48B6-9C91-1E3BC4134D9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1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6E762-0333-47D3-A63D-27053900B0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8801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6193-43A7-4D62-A4F6-449D6A59C2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452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F8F0E-8377-4E89-B9CE-8A7EEFBFBA8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6298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2D285-5183-48C3-9715-2139EC48A7E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0574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0E095-58D0-4110-B772-18141E4D0E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969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63709-2860-432B-87D2-DBFE05FFD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217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2A369-0791-4E88-9045-956AC295E7C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147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E4F4D-573C-4662-ABF3-0EEA0B8BF8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380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E6ED0A-D864-471D-ADB3-E1E010FB3AA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imes New Roman" pitchFamily="18" charset="0"/>
          <a:ea typeface="標楷體" pitchFamily="65" charset="-120"/>
          <a:cs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Maximum </a:t>
            </a:r>
            <a:r>
              <a:rPr lang="en-US" altLang="zh-TW" dirty="0"/>
              <a:t>Flow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F7F2F-C1E3-46A2-93B9-8FF836EE77AF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20482" name="Line 2"/>
          <p:cNvSpPr>
            <a:spLocks noChangeShapeType="1"/>
          </p:cNvSpPr>
          <p:nvPr/>
        </p:nvSpPr>
        <p:spPr bwMode="auto">
          <a:xfrm flipV="1">
            <a:off x="4876800" y="1981200"/>
            <a:ext cx="1143000" cy="6858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3200400" y="2819400"/>
            <a:ext cx="1219200" cy="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3155950" y="914400"/>
            <a:ext cx="1355725" cy="16764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3352800" y="838200"/>
            <a:ext cx="1066800" cy="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1828800" y="974725"/>
            <a:ext cx="989013" cy="549275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1447800" y="147637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452938" y="2546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2754313" y="2546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4452938" y="596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>
            <a:off x="2819400" y="596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6019800" y="160178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1839913" y="973138"/>
            <a:ext cx="979487" cy="566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2949575" y="1036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V="1">
            <a:off x="3081338" y="1036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1839913" y="1916113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3211513" y="973138"/>
            <a:ext cx="1241425" cy="157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3341688" y="833438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 flipV="1">
            <a:off x="4648200" y="109855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00" name="Line 20"/>
          <p:cNvSpPr>
            <a:spLocks noChangeShapeType="1"/>
          </p:cNvSpPr>
          <p:nvPr/>
        </p:nvSpPr>
        <p:spPr bwMode="auto">
          <a:xfrm>
            <a:off x="3211513" y="2797175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V="1">
            <a:off x="4910138" y="1979613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>
            <a:off x="4910138" y="973138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1778000" y="9064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16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1752600" y="2217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2492375" y="15478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3081338" y="1547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3798888" y="16732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9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4648200" y="16097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3530600" y="28051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14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5330825" y="23669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5346700" y="9064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20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822325" y="747713"/>
            <a:ext cx="422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(a)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3581400" y="4651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</a:t>
            </a:r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1600200" y="452437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0515" name="Oval 35"/>
          <p:cNvSpPr>
            <a:spLocks noChangeArrowheads="1"/>
          </p:cNvSpPr>
          <p:nvPr/>
        </p:nvSpPr>
        <p:spPr bwMode="auto">
          <a:xfrm>
            <a:off x="4605338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516" name="Oval 36"/>
          <p:cNvSpPr>
            <a:spLocks noChangeArrowheads="1"/>
          </p:cNvSpPr>
          <p:nvPr/>
        </p:nvSpPr>
        <p:spPr bwMode="auto">
          <a:xfrm>
            <a:off x="2906713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517" name="Oval 37"/>
          <p:cNvSpPr>
            <a:spLocks noChangeArrowheads="1"/>
          </p:cNvSpPr>
          <p:nvPr/>
        </p:nvSpPr>
        <p:spPr bwMode="auto">
          <a:xfrm>
            <a:off x="4605338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518" name="Oval 38"/>
          <p:cNvSpPr>
            <a:spLocks noChangeArrowheads="1"/>
          </p:cNvSpPr>
          <p:nvPr/>
        </p:nvSpPr>
        <p:spPr bwMode="auto">
          <a:xfrm>
            <a:off x="2971800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0519" name="Oval 39"/>
          <p:cNvSpPr>
            <a:spLocks noChangeArrowheads="1"/>
          </p:cNvSpPr>
          <p:nvPr/>
        </p:nvSpPr>
        <p:spPr bwMode="auto">
          <a:xfrm>
            <a:off x="6172200" y="464978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0520" name="Line 40"/>
          <p:cNvSpPr>
            <a:spLocks noChangeShapeType="1"/>
          </p:cNvSpPr>
          <p:nvPr/>
        </p:nvSpPr>
        <p:spPr bwMode="auto">
          <a:xfrm flipV="1">
            <a:off x="1992313" y="4021138"/>
            <a:ext cx="979487" cy="566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>
            <a:off x="3101975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2" name="Line 42"/>
          <p:cNvSpPr>
            <a:spLocks noChangeShapeType="1"/>
          </p:cNvSpPr>
          <p:nvPr/>
        </p:nvSpPr>
        <p:spPr bwMode="auto">
          <a:xfrm flipV="1">
            <a:off x="3233738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3" name="Line 43"/>
          <p:cNvSpPr>
            <a:spLocks noChangeShapeType="1"/>
          </p:cNvSpPr>
          <p:nvPr/>
        </p:nvSpPr>
        <p:spPr bwMode="auto">
          <a:xfrm>
            <a:off x="1992313" y="4964113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4" name="Line 44"/>
          <p:cNvSpPr>
            <a:spLocks noChangeShapeType="1"/>
          </p:cNvSpPr>
          <p:nvPr/>
        </p:nvSpPr>
        <p:spPr bwMode="auto">
          <a:xfrm flipH="1">
            <a:off x="3363913" y="4021138"/>
            <a:ext cx="1241425" cy="157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>
            <a:off x="3494088" y="3895725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 flipV="1">
            <a:off x="4800600" y="414655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7" name="Line 47"/>
          <p:cNvSpPr>
            <a:spLocks noChangeShapeType="1"/>
          </p:cNvSpPr>
          <p:nvPr/>
        </p:nvSpPr>
        <p:spPr bwMode="auto">
          <a:xfrm>
            <a:off x="3363913" y="5845175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8" name="Line 48"/>
          <p:cNvSpPr>
            <a:spLocks noChangeShapeType="1"/>
          </p:cNvSpPr>
          <p:nvPr/>
        </p:nvSpPr>
        <p:spPr bwMode="auto">
          <a:xfrm flipV="1">
            <a:off x="5062538" y="5027613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29" name="Line 49"/>
          <p:cNvSpPr>
            <a:spLocks noChangeShapeType="1"/>
          </p:cNvSpPr>
          <p:nvPr/>
        </p:nvSpPr>
        <p:spPr bwMode="auto">
          <a:xfrm>
            <a:off x="5062538" y="4021138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0530" name="Text Box 50"/>
          <p:cNvSpPr txBox="1">
            <a:spLocks noChangeArrowheads="1"/>
          </p:cNvSpPr>
          <p:nvPr/>
        </p:nvSpPr>
        <p:spPr bwMode="auto">
          <a:xfrm>
            <a:off x="1752600" y="3954463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4/16</a:t>
            </a:r>
          </a:p>
        </p:txBody>
      </p:sp>
      <p:sp>
        <p:nvSpPr>
          <p:cNvPr id="20531" name="Text Box 51"/>
          <p:cNvSpPr txBox="1">
            <a:spLocks noChangeArrowheads="1"/>
          </p:cNvSpPr>
          <p:nvPr/>
        </p:nvSpPr>
        <p:spPr bwMode="auto">
          <a:xfrm>
            <a:off x="1905000" y="5265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0532" name="Text Box 52"/>
          <p:cNvSpPr txBox="1">
            <a:spLocks noChangeArrowheads="1"/>
          </p:cNvSpPr>
          <p:nvPr/>
        </p:nvSpPr>
        <p:spPr bwMode="auto">
          <a:xfrm>
            <a:off x="2644775" y="45958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0533" name="Text Box 53"/>
          <p:cNvSpPr txBox="1">
            <a:spLocks noChangeArrowheads="1"/>
          </p:cNvSpPr>
          <p:nvPr/>
        </p:nvSpPr>
        <p:spPr bwMode="auto">
          <a:xfrm>
            <a:off x="3233738" y="4595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0534" name="Text Box 54"/>
          <p:cNvSpPr txBox="1">
            <a:spLocks noChangeArrowheads="1"/>
          </p:cNvSpPr>
          <p:nvPr/>
        </p:nvSpPr>
        <p:spPr bwMode="auto">
          <a:xfrm>
            <a:off x="3951288" y="472122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4/9</a:t>
            </a:r>
          </a:p>
        </p:txBody>
      </p:sp>
      <p:sp>
        <p:nvSpPr>
          <p:cNvPr id="20535" name="Text Box 55"/>
          <p:cNvSpPr txBox="1">
            <a:spLocks noChangeArrowheads="1"/>
          </p:cNvSpPr>
          <p:nvPr/>
        </p:nvSpPr>
        <p:spPr bwMode="auto">
          <a:xfrm>
            <a:off x="4800600" y="46577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0536" name="Text Box 56"/>
          <p:cNvSpPr txBox="1">
            <a:spLocks noChangeArrowheads="1"/>
          </p:cNvSpPr>
          <p:nvPr/>
        </p:nvSpPr>
        <p:spPr bwMode="auto">
          <a:xfrm>
            <a:off x="3683000" y="5853113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4/14</a:t>
            </a:r>
          </a:p>
        </p:txBody>
      </p:sp>
      <p:sp>
        <p:nvSpPr>
          <p:cNvPr id="20537" name="Text Box 57"/>
          <p:cNvSpPr txBox="1">
            <a:spLocks noChangeArrowheads="1"/>
          </p:cNvSpPr>
          <p:nvPr/>
        </p:nvSpPr>
        <p:spPr bwMode="auto">
          <a:xfrm>
            <a:off x="5483225" y="541496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4/4</a:t>
            </a:r>
          </a:p>
        </p:txBody>
      </p:sp>
      <p:sp>
        <p:nvSpPr>
          <p:cNvPr id="20538" name="Text Box 58"/>
          <p:cNvSpPr txBox="1">
            <a:spLocks noChangeArrowheads="1"/>
          </p:cNvSpPr>
          <p:nvPr/>
        </p:nvSpPr>
        <p:spPr bwMode="auto">
          <a:xfrm>
            <a:off x="5499100" y="39544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20</a:t>
            </a:r>
          </a:p>
        </p:txBody>
      </p:sp>
      <p:sp>
        <p:nvSpPr>
          <p:cNvPr id="20539" name="Text Box 59"/>
          <p:cNvSpPr txBox="1">
            <a:spLocks noChangeArrowheads="1"/>
          </p:cNvSpPr>
          <p:nvPr/>
        </p:nvSpPr>
        <p:spPr bwMode="auto">
          <a:xfrm>
            <a:off x="3527425" y="3513138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FE0B-4C80-4928-A805-C2C153923DF2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4572000" y="1371600"/>
            <a:ext cx="28575" cy="1493838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1600200" y="452437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4605338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906713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4605338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2971800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6172200" y="464978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1992313" y="4021138"/>
            <a:ext cx="979487" cy="566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3101975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V="1">
            <a:off x="3233738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1992313" y="4964113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3363913" y="4021138"/>
            <a:ext cx="1241425" cy="157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3494088" y="3895725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V="1">
            <a:off x="4800600" y="414655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363913" y="5845175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V="1">
            <a:off x="5062538" y="5027613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5062538" y="4021138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1752600" y="3954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11/16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1905000" y="5265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286000" y="4656138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7/10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3233738" y="45958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3951288" y="472122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4/9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4800600" y="465772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7/7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3505200" y="58531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11/14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5483225" y="541496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4/4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5499100" y="3954463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7/20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3527425" y="3513138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4/12</a:t>
            </a:r>
          </a:p>
        </p:txBody>
      </p:sp>
      <p:sp>
        <p:nvSpPr>
          <p:cNvPr id="21533" name="Line 29"/>
          <p:cNvSpPr>
            <a:spLocks noChangeShapeType="1"/>
          </p:cNvSpPr>
          <p:nvPr/>
        </p:nvSpPr>
        <p:spPr bwMode="auto">
          <a:xfrm>
            <a:off x="4800600" y="1203325"/>
            <a:ext cx="1219200" cy="6858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3170238" y="2954338"/>
            <a:ext cx="1219200" cy="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 flipH="1">
            <a:off x="2886075" y="1309688"/>
            <a:ext cx="28575" cy="1493837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36" name="Line 32"/>
          <p:cNvSpPr>
            <a:spLocks noChangeShapeType="1"/>
          </p:cNvSpPr>
          <p:nvPr/>
        </p:nvSpPr>
        <p:spPr bwMode="auto">
          <a:xfrm flipH="1">
            <a:off x="1676400" y="1063625"/>
            <a:ext cx="1066800" cy="688975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838200" y="747713"/>
            <a:ext cx="433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(b)</a:t>
            </a:r>
          </a:p>
        </p:txBody>
      </p:sp>
      <p:sp>
        <p:nvSpPr>
          <p:cNvPr id="21538" name="Oval 34"/>
          <p:cNvSpPr>
            <a:spLocks noChangeArrowheads="1"/>
          </p:cNvSpPr>
          <p:nvPr/>
        </p:nvSpPr>
        <p:spPr bwMode="auto">
          <a:xfrm>
            <a:off x="1387475" y="174942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1539" name="Oval 35"/>
          <p:cNvSpPr>
            <a:spLocks noChangeArrowheads="1"/>
          </p:cNvSpPr>
          <p:nvPr/>
        </p:nvSpPr>
        <p:spPr bwMode="auto">
          <a:xfrm>
            <a:off x="4392613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40" name="Oval 36"/>
          <p:cNvSpPr>
            <a:spLocks noChangeArrowheads="1"/>
          </p:cNvSpPr>
          <p:nvPr/>
        </p:nvSpPr>
        <p:spPr bwMode="auto">
          <a:xfrm>
            <a:off x="2693988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41" name="Oval 37"/>
          <p:cNvSpPr>
            <a:spLocks noChangeArrowheads="1"/>
          </p:cNvSpPr>
          <p:nvPr/>
        </p:nvSpPr>
        <p:spPr bwMode="auto">
          <a:xfrm>
            <a:off x="4392613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42" name="Oval 38"/>
          <p:cNvSpPr>
            <a:spLocks noChangeArrowheads="1"/>
          </p:cNvSpPr>
          <p:nvPr/>
        </p:nvSpPr>
        <p:spPr bwMode="auto">
          <a:xfrm>
            <a:off x="2759075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1543" name="Oval 39"/>
          <p:cNvSpPr>
            <a:spLocks noChangeArrowheads="1"/>
          </p:cNvSpPr>
          <p:nvPr/>
        </p:nvSpPr>
        <p:spPr bwMode="auto">
          <a:xfrm>
            <a:off x="5959475" y="187483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 flipV="1">
            <a:off x="1676400" y="1066800"/>
            <a:ext cx="1066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45" name="Line 41"/>
          <p:cNvSpPr>
            <a:spLocks noChangeShapeType="1"/>
          </p:cNvSpPr>
          <p:nvPr/>
        </p:nvSpPr>
        <p:spPr bwMode="auto">
          <a:xfrm>
            <a:off x="2889250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 flipV="1">
            <a:off x="3021013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H="1">
            <a:off x="3140075" y="12954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>
            <a:off x="3216275" y="974725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 flipH="1" flipV="1">
            <a:off x="4572000" y="12954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>
            <a:off x="3151188" y="2971800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 flipH="1">
            <a:off x="4800600" y="2209800"/>
            <a:ext cx="1219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52" name="Line 48"/>
          <p:cNvSpPr>
            <a:spLocks noChangeShapeType="1"/>
          </p:cNvSpPr>
          <p:nvPr/>
        </p:nvSpPr>
        <p:spPr bwMode="auto">
          <a:xfrm>
            <a:off x="4892675" y="1219200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1828800" y="1074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1879600" y="249078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2438400" y="18208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3021013" y="19129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57" name="Text Box 53"/>
          <p:cNvSpPr txBox="1">
            <a:spLocks noChangeArrowheads="1"/>
          </p:cNvSpPr>
          <p:nvPr/>
        </p:nvSpPr>
        <p:spPr bwMode="auto">
          <a:xfrm>
            <a:off x="3784600" y="19732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3581400" y="6016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8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4587875" y="18827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5368925" y="25225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5445125" y="11795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20</a:t>
            </a:r>
          </a:p>
        </p:txBody>
      </p:sp>
      <p:sp>
        <p:nvSpPr>
          <p:cNvPr id="21562" name="Line 58"/>
          <p:cNvSpPr>
            <a:spLocks noChangeShapeType="1"/>
          </p:cNvSpPr>
          <p:nvPr/>
        </p:nvSpPr>
        <p:spPr bwMode="auto">
          <a:xfrm flipH="1">
            <a:off x="1720850" y="1189038"/>
            <a:ext cx="1038225" cy="665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2225675" y="1455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>
            <a:off x="1828800" y="2133600"/>
            <a:ext cx="914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65" name="Line 61"/>
          <p:cNvSpPr>
            <a:spLocks noChangeShapeType="1"/>
          </p:cNvSpPr>
          <p:nvPr/>
        </p:nvSpPr>
        <p:spPr bwMode="auto">
          <a:xfrm flipH="1">
            <a:off x="3124200" y="31242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66" name="Text Box 62"/>
          <p:cNvSpPr txBox="1">
            <a:spLocks noChangeArrowheads="1"/>
          </p:cNvSpPr>
          <p:nvPr/>
        </p:nvSpPr>
        <p:spPr bwMode="auto">
          <a:xfrm>
            <a:off x="3581400" y="2598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1567" name="Line 63"/>
          <p:cNvSpPr>
            <a:spLocks noChangeShapeType="1"/>
          </p:cNvSpPr>
          <p:nvPr/>
        </p:nvSpPr>
        <p:spPr bwMode="auto">
          <a:xfrm flipV="1">
            <a:off x="3063875" y="12192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3444875" y="16081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69" name="Line 65"/>
          <p:cNvSpPr>
            <a:spLocks noChangeShapeType="1"/>
          </p:cNvSpPr>
          <p:nvPr/>
        </p:nvSpPr>
        <p:spPr bwMode="auto">
          <a:xfrm flipH="1">
            <a:off x="3216275" y="11430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3597275" y="1074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1571" name="Text Box 67"/>
          <p:cNvSpPr txBox="1">
            <a:spLocks noChangeArrowheads="1"/>
          </p:cNvSpPr>
          <p:nvPr/>
        </p:nvSpPr>
        <p:spPr bwMode="auto">
          <a:xfrm>
            <a:off x="3597275" y="30559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8B1EC-00CE-46B9-A0EF-23587BB13016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4784725" y="1203325"/>
            <a:ext cx="1219200" cy="6858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3200400" y="974725"/>
            <a:ext cx="1219200" cy="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2990850" y="1325563"/>
            <a:ext cx="28575" cy="1493837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1752600" y="2133600"/>
            <a:ext cx="914400" cy="7620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822325" y="747713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(c)</a:t>
            </a: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1600200" y="475932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4605338" y="58293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2906713" y="58293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4605338" y="38798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2971800" y="38798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6172200" y="488473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V="1">
            <a:off x="1992313" y="4256088"/>
            <a:ext cx="979487" cy="566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3101975" y="43195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V="1">
            <a:off x="3233738" y="43195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1992313" y="5199063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3363913" y="4256088"/>
            <a:ext cx="1241425" cy="157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3494088" y="4130675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 flipV="1">
            <a:off x="4800600" y="43815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3363913" y="6080125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 flipV="1">
            <a:off x="5062538" y="5262563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5062538" y="4256088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1600200" y="41894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11/16</a:t>
            </a: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1676400" y="5500688"/>
            <a:ext cx="635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8/13</a:t>
            </a: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2644775" y="48307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2554" name="Text Box 26"/>
          <p:cNvSpPr txBox="1">
            <a:spLocks noChangeArrowheads="1"/>
          </p:cNvSpPr>
          <p:nvPr/>
        </p:nvSpPr>
        <p:spPr bwMode="auto">
          <a:xfrm>
            <a:off x="3233738" y="483076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1/4</a:t>
            </a:r>
          </a:p>
        </p:txBody>
      </p:sp>
      <p:sp>
        <p:nvSpPr>
          <p:cNvPr id="22555" name="Text Box 27"/>
          <p:cNvSpPr txBox="1">
            <a:spLocks noChangeArrowheads="1"/>
          </p:cNvSpPr>
          <p:nvPr/>
        </p:nvSpPr>
        <p:spPr bwMode="auto">
          <a:xfrm>
            <a:off x="3951288" y="495617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4/9</a:t>
            </a:r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4800600" y="489267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7/7</a:t>
            </a:r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3505200" y="60880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11/14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5483225" y="56499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4/4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5499100" y="41894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15/20</a:t>
            </a:r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3527425" y="3748088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12/12</a:t>
            </a:r>
          </a:p>
        </p:txBody>
      </p:sp>
      <p:sp>
        <p:nvSpPr>
          <p:cNvPr id="22561" name="Oval 33"/>
          <p:cNvSpPr>
            <a:spLocks noChangeArrowheads="1"/>
          </p:cNvSpPr>
          <p:nvPr/>
        </p:nvSpPr>
        <p:spPr bwMode="auto">
          <a:xfrm>
            <a:off x="1371600" y="174942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2562" name="Oval 34"/>
          <p:cNvSpPr>
            <a:spLocks noChangeArrowheads="1"/>
          </p:cNvSpPr>
          <p:nvPr/>
        </p:nvSpPr>
        <p:spPr bwMode="auto">
          <a:xfrm>
            <a:off x="4376738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63" name="Oval 35"/>
          <p:cNvSpPr>
            <a:spLocks noChangeArrowheads="1"/>
          </p:cNvSpPr>
          <p:nvPr/>
        </p:nvSpPr>
        <p:spPr bwMode="auto">
          <a:xfrm>
            <a:off x="2678113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64" name="Oval 36"/>
          <p:cNvSpPr>
            <a:spLocks noChangeArrowheads="1"/>
          </p:cNvSpPr>
          <p:nvPr/>
        </p:nvSpPr>
        <p:spPr bwMode="auto">
          <a:xfrm>
            <a:off x="4376738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65" name="Oval 37"/>
          <p:cNvSpPr>
            <a:spLocks noChangeArrowheads="1"/>
          </p:cNvSpPr>
          <p:nvPr/>
        </p:nvSpPr>
        <p:spPr bwMode="auto">
          <a:xfrm>
            <a:off x="2743200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5943600" y="187483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V="1">
            <a:off x="1660525" y="1066800"/>
            <a:ext cx="1066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>
            <a:off x="2873375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69" name="Line 41"/>
          <p:cNvSpPr>
            <a:spLocks noChangeShapeType="1"/>
          </p:cNvSpPr>
          <p:nvPr/>
        </p:nvSpPr>
        <p:spPr bwMode="auto">
          <a:xfrm flipV="1">
            <a:off x="3005138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0" name="Line 42"/>
          <p:cNvSpPr>
            <a:spLocks noChangeShapeType="1"/>
          </p:cNvSpPr>
          <p:nvPr/>
        </p:nvSpPr>
        <p:spPr bwMode="auto">
          <a:xfrm flipH="1">
            <a:off x="3124200" y="12954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1" name="Line 43"/>
          <p:cNvSpPr>
            <a:spLocks noChangeShapeType="1"/>
          </p:cNvSpPr>
          <p:nvPr/>
        </p:nvSpPr>
        <p:spPr bwMode="auto">
          <a:xfrm>
            <a:off x="3200400" y="974725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 flipH="1">
            <a:off x="4556125" y="13716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3" name="Line 45"/>
          <p:cNvSpPr>
            <a:spLocks noChangeShapeType="1"/>
          </p:cNvSpPr>
          <p:nvPr/>
        </p:nvSpPr>
        <p:spPr bwMode="auto">
          <a:xfrm>
            <a:off x="3135313" y="2971800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4" name="Line 46"/>
          <p:cNvSpPr>
            <a:spLocks noChangeShapeType="1"/>
          </p:cNvSpPr>
          <p:nvPr/>
        </p:nvSpPr>
        <p:spPr bwMode="auto">
          <a:xfrm flipH="1">
            <a:off x="4784725" y="2209800"/>
            <a:ext cx="1219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5" name="Line 47"/>
          <p:cNvSpPr>
            <a:spLocks noChangeShapeType="1"/>
          </p:cNvSpPr>
          <p:nvPr/>
        </p:nvSpPr>
        <p:spPr bwMode="auto">
          <a:xfrm>
            <a:off x="4876800" y="1219200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1812925" y="1074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2577" name="Text Box 49"/>
          <p:cNvSpPr txBox="1">
            <a:spLocks noChangeArrowheads="1"/>
          </p:cNvSpPr>
          <p:nvPr/>
        </p:nvSpPr>
        <p:spPr bwMode="auto">
          <a:xfrm>
            <a:off x="1863725" y="249078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2578" name="Text Box 50"/>
          <p:cNvSpPr txBox="1">
            <a:spLocks noChangeArrowheads="1"/>
          </p:cNvSpPr>
          <p:nvPr/>
        </p:nvSpPr>
        <p:spPr bwMode="auto">
          <a:xfrm>
            <a:off x="2590800" y="18208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3005138" y="19129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  <p:sp>
        <p:nvSpPr>
          <p:cNvPr id="22580" name="Text Box 52"/>
          <p:cNvSpPr txBox="1">
            <a:spLocks noChangeArrowheads="1"/>
          </p:cNvSpPr>
          <p:nvPr/>
        </p:nvSpPr>
        <p:spPr bwMode="auto">
          <a:xfrm>
            <a:off x="3768725" y="19732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2581" name="Text Box 53"/>
          <p:cNvSpPr txBox="1">
            <a:spLocks noChangeArrowheads="1"/>
          </p:cNvSpPr>
          <p:nvPr/>
        </p:nvSpPr>
        <p:spPr bwMode="auto">
          <a:xfrm>
            <a:off x="3565525" y="6016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8</a:t>
            </a:r>
          </a:p>
        </p:txBody>
      </p: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4572000" y="18827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5353050" y="25225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5429250" y="11795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2585" name="Line 57"/>
          <p:cNvSpPr>
            <a:spLocks noChangeShapeType="1"/>
          </p:cNvSpPr>
          <p:nvPr/>
        </p:nvSpPr>
        <p:spPr bwMode="auto">
          <a:xfrm flipH="1">
            <a:off x="1704975" y="1189038"/>
            <a:ext cx="1038225" cy="665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2209800" y="1455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  <p:sp>
        <p:nvSpPr>
          <p:cNvPr id="22587" name="Line 59"/>
          <p:cNvSpPr>
            <a:spLocks noChangeShapeType="1"/>
          </p:cNvSpPr>
          <p:nvPr/>
        </p:nvSpPr>
        <p:spPr bwMode="auto">
          <a:xfrm>
            <a:off x="1752600" y="2133600"/>
            <a:ext cx="914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88" name="Line 60"/>
          <p:cNvSpPr>
            <a:spLocks noChangeShapeType="1"/>
          </p:cNvSpPr>
          <p:nvPr/>
        </p:nvSpPr>
        <p:spPr bwMode="auto">
          <a:xfrm flipH="1">
            <a:off x="3108325" y="31242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89" name="Line 61"/>
          <p:cNvSpPr>
            <a:spLocks noChangeShapeType="1"/>
          </p:cNvSpPr>
          <p:nvPr/>
        </p:nvSpPr>
        <p:spPr bwMode="auto">
          <a:xfrm flipH="1" flipV="1">
            <a:off x="4708525" y="1295400"/>
            <a:ext cx="1295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4937125" y="16081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3565525" y="2598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2592" name="Line 64"/>
          <p:cNvSpPr>
            <a:spLocks noChangeShapeType="1"/>
          </p:cNvSpPr>
          <p:nvPr/>
        </p:nvSpPr>
        <p:spPr bwMode="auto">
          <a:xfrm flipV="1">
            <a:off x="3048000" y="12192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3429000" y="16081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2594" name="Line 66"/>
          <p:cNvSpPr>
            <a:spLocks noChangeShapeType="1"/>
          </p:cNvSpPr>
          <p:nvPr/>
        </p:nvSpPr>
        <p:spPr bwMode="auto">
          <a:xfrm flipH="1">
            <a:off x="3200400" y="11430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2595" name="Text Box 67"/>
          <p:cNvSpPr txBox="1">
            <a:spLocks noChangeArrowheads="1"/>
          </p:cNvSpPr>
          <p:nvPr/>
        </p:nvSpPr>
        <p:spPr bwMode="auto">
          <a:xfrm>
            <a:off x="3581400" y="1074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2596" name="Text Box 68"/>
          <p:cNvSpPr txBox="1">
            <a:spLocks noChangeArrowheads="1"/>
          </p:cNvSpPr>
          <p:nvPr/>
        </p:nvSpPr>
        <p:spPr bwMode="auto">
          <a:xfrm>
            <a:off x="3581400" y="30559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4A91-46BC-4C16-9532-2C4DB7CF3AAA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1828800" y="2057400"/>
            <a:ext cx="914400" cy="7620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V="1">
            <a:off x="3048000" y="1219200"/>
            <a:ext cx="1295400" cy="16002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876800" y="1219200"/>
            <a:ext cx="1143000" cy="6858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90600" y="812800"/>
            <a:ext cx="433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(d)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1600200" y="452437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4605338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2906713" y="55943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4605338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2971800" y="36449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6172200" y="464978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V="1">
            <a:off x="1992313" y="4021138"/>
            <a:ext cx="979487" cy="5667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3101975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V="1">
            <a:off x="3233738" y="408463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1992313" y="4964113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3363913" y="4021138"/>
            <a:ext cx="1241425" cy="15732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3494088" y="3895725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4800600" y="414655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3363913" y="5845175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V="1">
            <a:off x="5062538" y="5027613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5062538" y="4021138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1752600" y="3954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11/16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1524000" y="5265738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12/13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2644775" y="45958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3233738" y="45958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1/4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3951288" y="472122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9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4800600" y="4657725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7/7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3683000" y="58531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11/14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5483225" y="541496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4/4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5499100" y="3954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19/20</a:t>
            </a:r>
          </a:p>
        </p:txBody>
      </p:sp>
      <p:sp>
        <p:nvSpPr>
          <p:cNvPr id="23583" name="Text Box 31"/>
          <p:cNvSpPr txBox="1">
            <a:spLocks noChangeArrowheads="1"/>
          </p:cNvSpPr>
          <p:nvPr/>
        </p:nvSpPr>
        <p:spPr bwMode="auto">
          <a:xfrm>
            <a:off x="3527425" y="3513138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12/12</a:t>
            </a:r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1371600" y="1749425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4376738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2678113" y="281940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4376738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2743200" y="869950"/>
            <a:ext cx="457200" cy="4397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5943600" y="1874838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flipV="1">
            <a:off x="1660525" y="1066800"/>
            <a:ext cx="1066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2873375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2" name="Line 40"/>
          <p:cNvSpPr>
            <a:spLocks noChangeShapeType="1"/>
          </p:cNvSpPr>
          <p:nvPr/>
        </p:nvSpPr>
        <p:spPr bwMode="auto">
          <a:xfrm flipV="1">
            <a:off x="3005138" y="1309688"/>
            <a:ext cx="0" cy="1509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3" name="Line 41"/>
          <p:cNvSpPr>
            <a:spLocks noChangeShapeType="1"/>
          </p:cNvSpPr>
          <p:nvPr/>
        </p:nvSpPr>
        <p:spPr bwMode="auto">
          <a:xfrm>
            <a:off x="1812925" y="2057400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4" name="Line 42"/>
          <p:cNvSpPr>
            <a:spLocks noChangeShapeType="1"/>
          </p:cNvSpPr>
          <p:nvPr/>
        </p:nvSpPr>
        <p:spPr bwMode="auto">
          <a:xfrm flipH="1">
            <a:off x="3124200" y="12954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5" name="Line 43"/>
          <p:cNvSpPr>
            <a:spLocks noChangeShapeType="1"/>
          </p:cNvSpPr>
          <p:nvPr/>
        </p:nvSpPr>
        <p:spPr bwMode="auto">
          <a:xfrm flipH="1">
            <a:off x="3184525" y="1066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6" name="Line 44"/>
          <p:cNvSpPr>
            <a:spLocks noChangeShapeType="1"/>
          </p:cNvSpPr>
          <p:nvPr/>
        </p:nvSpPr>
        <p:spPr bwMode="auto">
          <a:xfrm flipH="1">
            <a:off x="4556125" y="13716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7" name="Line 45"/>
          <p:cNvSpPr>
            <a:spLocks noChangeShapeType="1"/>
          </p:cNvSpPr>
          <p:nvPr/>
        </p:nvSpPr>
        <p:spPr bwMode="auto">
          <a:xfrm>
            <a:off x="3135313" y="2971800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8" name="Line 46"/>
          <p:cNvSpPr>
            <a:spLocks noChangeShapeType="1"/>
          </p:cNvSpPr>
          <p:nvPr/>
        </p:nvSpPr>
        <p:spPr bwMode="auto">
          <a:xfrm flipH="1">
            <a:off x="4784725" y="2209800"/>
            <a:ext cx="1219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599" name="Line 47"/>
          <p:cNvSpPr>
            <a:spLocks noChangeShapeType="1"/>
          </p:cNvSpPr>
          <p:nvPr/>
        </p:nvSpPr>
        <p:spPr bwMode="auto">
          <a:xfrm>
            <a:off x="4860925" y="1219200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1812925" y="1074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1863725" y="249078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13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2590800" y="18208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3005138" y="19129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3768725" y="197326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3605" name="Text Box 53"/>
          <p:cNvSpPr txBox="1">
            <a:spLocks noChangeArrowheads="1"/>
          </p:cNvSpPr>
          <p:nvPr/>
        </p:nvSpPr>
        <p:spPr bwMode="auto">
          <a:xfrm>
            <a:off x="3565525" y="693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</a:t>
            </a:r>
          </a:p>
        </p:txBody>
      </p:sp>
      <p:sp>
        <p:nvSpPr>
          <p:cNvPr id="23606" name="Text Box 54"/>
          <p:cNvSpPr txBox="1">
            <a:spLocks noChangeArrowheads="1"/>
          </p:cNvSpPr>
          <p:nvPr/>
        </p:nvSpPr>
        <p:spPr bwMode="auto">
          <a:xfrm>
            <a:off x="4572000" y="18827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3607" name="Text Box 55"/>
          <p:cNvSpPr txBox="1">
            <a:spLocks noChangeArrowheads="1"/>
          </p:cNvSpPr>
          <p:nvPr/>
        </p:nvSpPr>
        <p:spPr bwMode="auto">
          <a:xfrm>
            <a:off x="5353050" y="25225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5429250" y="11795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3609" name="Line 57"/>
          <p:cNvSpPr>
            <a:spLocks noChangeShapeType="1"/>
          </p:cNvSpPr>
          <p:nvPr/>
        </p:nvSpPr>
        <p:spPr bwMode="auto">
          <a:xfrm flipH="1">
            <a:off x="1765300" y="1219200"/>
            <a:ext cx="1038225" cy="665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10" name="Text Box 58"/>
          <p:cNvSpPr txBox="1">
            <a:spLocks noChangeArrowheads="1"/>
          </p:cNvSpPr>
          <p:nvPr/>
        </p:nvSpPr>
        <p:spPr bwMode="auto">
          <a:xfrm>
            <a:off x="2193925" y="14557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  <p:sp>
        <p:nvSpPr>
          <p:cNvPr id="23611" name="Line 59"/>
          <p:cNvSpPr>
            <a:spLocks noChangeShapeType="1"/>
          </p:cNvSpPr>
          <p:nvPr/>
        </p:nvSpPr>
        <p:spPr bwMode="auto">
          <a:xfrm flipH="1" flipV="1">
            <a:off x="1736725" y="2133600"/>
            <a:ext cx="914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12" name="Line 60"/>
          <p:cNvSpPr>
            <a:spLocks noChangeShapeType="1"/>
          </p:cNvSpPr>
          <p:nvPr/>
        </p:nvSpPr>
        <p:spPr bwMode="auto">
          <a:xfrm flipH="1">
            <a:off x="3108325" y="31242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13" name="Line 61"/>
          <p:cNvSpPr>
            <a:spLocks noChangeShapeType="1"/>
          </p:cNvSpPr>
          <p:nvPr/>
        </p:nvSpPr>
        <p:spPr bwMode="auto">
          <a:xfrm flipH="1" flipV="1">
            <a:off x="4708525" y="1295400"/>
            <a:ext cx="1295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14" name="Text Box 62"/>
          <p:cNvSpPr txBox="1">
            <a:spLocks noChangeArrowheads="1"/>
          </p:cNvSpPr>
          <p:nvPr/>
        </p:nvSpPr>
        <p:spPr bwMode="auto">
          <a:xfrm>
            <a:off x="4937125" y="16081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15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3565525" y="25987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3616" name="Text Box 64"/>
          <p:cNvSpPr txBox="1">
            <a:spLocks noChangeArrowheads="1"/>
          </p:cNvSpPr>
          <p:nvPr/>
        </p:nvSpPr>
        <p:spPr bwMode="auto">
          <a:xfrm>
            <a:off x="2193925" y="2057400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3617" name="Line 65"/>
          <p:cNvSpPr>
            <a:spLocks noChangeShapeType="1"/>
          </p:cNvSpPr>
          <p:nvPr/>
        </p:nvSpPr>
        <p:spPr bwMode="auto">
          <a:xfrm flipV="1">
            <a:off x="3048000" y="1219200"/>
            <a:ext cx="12954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3618" name="Text Box 66"/>
          <p:cNvSpPr txBox="1">
            <a:spLocks noChangeArrowheads="1"/>
          </p:cNvSpPr>
          <p:nvPr/>
        </p:nvSpPr>
        <p:spPr bwMode="auto">
          <a:xfrm>
            <a:off x="3429000" y="160813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3619" name="Text Box 67"/>
          <p:cNvSpPr txBox="1">
            <a:spLocks noChangeArrowheads="1"/>
          </p:cNvSpPr>
          <p:nvPr/>
        </p:nvSpPr>
        <p:spPr bwMode="auto">
          <a:xfrm>
            <a:off x="3581400" y="3055938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6CEEB-DD15-4C16-85B9-7AB6E7074863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479925" y="274796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zh-TW" sz="3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1692275" y="1617663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4697413" y="268763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2998788" y="268763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4697413" y="73818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3063875" y="73818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6264275" y="1743075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1981200" y="935038"/>
            <a:ext cx="10668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194050" y="1177925"/>
            <a:ext cx="0" cy="150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V="1">
            <a:off x="3325813" y="1177925"/>
            <a:ext cx="0" cy="150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133600" y="1925638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3429000" y="1163638"/>
            <a:ext cx="1317625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3505200" y="93503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876800" y="1239838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3455988" y="2840038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5105400" y="2078038"/>
            <a:ext cx="1219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5181600" y="1087438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2133600" y="942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5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2168525" y="235902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736850" y="1765300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3325813" y="17811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4114800" y="176530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9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3886200" y="56197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4892675" y="17510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5673725" y="23907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5749925" y="1047750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1066800" y="889000"/>
            <a:ext cx="411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imes New Roman" pitchFamily="18" charset="0"/>
              </a:rPr>
              <a:t>(e)</a:t>
            </a:r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 flipH="1">
            <a:off x="2085975" y="1087438"/>
            <a:ext cx="1038225" cy="665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2514600" y="140017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</a:t>
            </a:r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 flipH="1" flipV="1">
            <a:off x="2057400" y="2001838"/>
            <a:ext cx="914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 flipH="1">
            <a:off x="3429000" y="2992438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 flipV="1">
            <a:off x="5029200" y="1163638"/>
            <a:ext cx="1295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5257800" y="1476375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19</a:t>
            </a:r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3886200" y="2466975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3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2514600" y="1925638"/>
            <a:ext cx="34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468313" y="3429000"/>
            <a:ext cx="8208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因無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Augmenting path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，故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Maximum flow</a:t>
            </a:r>
            <a:r>
              <a:rPr lang="zh-TW" altLang="en-US" sz="2800">
                <a:latin typeface="標楷體" pitchFamily="65" charset="-120"/>
                <a:ea typeface="標楷體" pitchFamily="65" charset="-120"/>
              </a:rPr>
              <a:t>如下所示：</a:t>
            </a:r>
          </a:p>
        </p:txBody>
      </p:sp>
      <p:sp>
        <p:nvSpPr>
          <p:cNvPr id="25640" name="Oval 40"/>
          <p:cNvSpPr>
            <a:spLocks noChangeArrowheads="1"/>
          </p:cNvSpPr>
          <p:nvPr/>
        </p:nvSpPr>
        <p:spPr bwMode="auto">
          <a:xfrm>
            <a:off x="1587500" y="4868863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s</a:t>
            </a:r>
          </a:p>
        </p:txBody>
      </p:sp>
      <p:sp>
        <p:nvSpPr>
          <p:cNvPr id="25641" name="Oval 41"/>
          <p:cNvSpPr>
            <a:spLocks noChangeArrowheads="1"/>
          </p:cNvSpPr>
          <p:nvPr/>
        </p:nvSpPr>
        <p:spPr bwMode="auto">
          <a:xfrm>
            <a:off x="4592638" y="593883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4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42" name="Oval 42"/>
          <p:cNvSpPr>
            <a:spLocks noChangeArrowheads="1"/>
          </p:cNvSpPr>
          <p:nvPr/>
        </p:nvSpPr>
        <p:spPr bwMode="auto">
          <a:xfrm>
            <a:off x="2894013" y="593883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2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43" name="Oval 43"/>
          <p:cNvSpPr>
            <a:spLocks noChangeArrowheads="1"/>
          </p:cNvSpPr>
          <p:nvPr/>
        </p:nvSpPr>
        <p:spPr bwMode="auto">
          <a:xfrm>
            <a:off x="4592638" y="398938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3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44" name="Oval 44"/>
          <p:cNvSpPr>
            <a:spLocks noChangeArrowheads="1"/>
          </p:cNvSpPr>
          <p:nvPr/>
        </p:nvSpPr>
        <p:spPr bwMode="auto">
          <a:xfrm>
            <a:off x="2959100" y="3989388"/>
            <a:ext cx="457200" cy="4397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v</a:t>
            </a:r>
            <a:r>
              <a:rPr lang="en-US" altLang="zh-TW" sz="2000" b="1" baseline="-25000">
                <a:latin typeface="Times New Roman" pitchFamily="18" charset="0"/>
              </a:rPr>
              <a:t>1</a:t>
            </a:r>
            <a:endParaRPr lang="en-US" altLang="zh-TW" sz="2000" b="1">
              <a:latin typeface="Times New Roman" pitchFamily="18" charset="0"/>
            </a:endParaRPr>
          </a:p>
        </p:txBody>
      </p:sp>
      <p:sp>
        <p:nvSpPr>
          <p:cNvPr id="25645" name="Oval 45"/>
          <p:cNvSpPr>
            <a:spLocks noChangeArrowheads="1"/>
          </p:cNvSpPr>
          <p:nvPr/>
        </p:nvSpPr>
        <p:spPr bwMode="auto">
          <a:xfrm>
            <a:off x="6159500" y="4994275"/>
            <a:ext cx="457200" cy="4413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2000" b="1">
                <a:latin typeface="Times New Roman" pitchFamily="18" charset="0"/>
              </a:rPr>
              <a:t>t</a:t>
            </a:r>
          </a:p>
        </p:txBody>
      </p:sp>
      <p:sp>
        <p:nvSpPr>
          <p:cNvPr id="25646" name="Line 46"/>
          <p:cNvSpPr>
            <a:spLocks noChangeShapeType="1"/>
          </p:cNvSpPr>
          <p:nvPr/>
        </p:nvSpPr>
        <p:spPr bwMode="auto">
          <a:xfrm flipV="1">
            <a:off x="1979613" y="4365625"/>
            <a:ext cx="979487" cy="566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47" name="Line 47"/>
          <p:cNvSpPr>
            <a:spLocks noChangeShapeType="1"/>
          </p:cNvSpPr>
          <p:nvPr/>
        </p:nvSpPr>
        <p:spPr bwMode="auto">
          <a:xfrm>
            <a:off x="3089275" y="4429125"/>
            <a:ext cx="0" cy="150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48" name="Line 48"/>
          <p:cNvSpPr>
            <a:spLocks noChangeShapeType="1"/>
          </p:cNvSpPr>
          <p:nvPr/>
        </p:nvSpPr>
        <p:spPr bwMode="auto">
          <a:xfrm flipV="1">
            <a:off x="3221038" y="4429125"/>
            <a:ext cx="0" cy="150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49" name="Line 49"/>
          <p:cNvSpPr>
            <a:spLocks noChangeShapeType="1"/>
          </p:cNvSpPr>
          <p:nvPr/>
        </p:nvSpPr>
        <p:spPr bwMode="auto">
          <a:xfrm>
            <a:off x="1979613" y="5308600"/>
            <a:ext cx="914400" cy="755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0" name="Line 50"/>
          <p:cNvSpPr>
            <a:spLocks noChangeShapeType="1"/>
          </p:cNvSpPr>
          <p:nvPr/>
        </p:nvSpPr>
        <p:spPr bwMode="auto">
          <a:xfrm flipH="1">
            <a:off x="3351213" y="4365625"/>
            <a:ext cx="1241425" cy="1573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1" name="Line 51"/>
          <p:cNvSpPr>
            <a:spLocks noChangeShapeType="1"/>
          </p:cNvSpPr>
          <p:nvPr/>
        </p:nvSpPr>
        <p:spPr bwMode="auto">
          <a:xfrm>
            <a:off x="3481388" y="4240213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2" name="Line 52"/>
          <p:cNvSpPr>
            <a:spLocks noChangeShapeType="1"/>
          </p:cNvSpPr>
          <p:nvPr/>
        </p:nvSpPr>
        <p:spPr bwMode="auto">
          <a:xfrm flipV="1">
            <a:off x="4787900" y="4491038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3" name="Line 53"/>
          <p:cNvSpPr>
            <a:spLocks noChangeShapeType="1"/>
          </p:cNvSpPr>
          <p:nvPr/>
        </p:nvSpPr>
        <p:spPr bwMode="auto">
          <a:xfrm>
            <a:off x="3351213" y="6189663"/>
            <a:ext cx="1174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4" name="Line 54"/>
          <p:cNvSpPr>
            <a:spLocks noChangeShapeType="1"/>
          </p:cNvSpPr>
          <p:nvPr/>
        </p:nvSpPr>
        <p:spPr bwMode="auto">
          <a:xfrm flipV="1">
            <a:off x="5049838" y="5372100"/>
            <a:ext cx="1109662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5" name="Line 55"/>
          <p:cNvSpPr>
            <a:spLocks noChangeShapeType="1"/>
          </p:cNvSpPr>
          <p:nvPr/>
        </p:nvSpPr>
        <p:spPr bwMode="auto">
          <a:xfrm>
            <a:off x="5049838" y="4365625"/>
            <a:ext cx="1174750" cy="692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5656" name="Text Box 56"/>
          <p:cNvSpPr txBox="1">
            <a:spLocks noChangeArrowheads="1"/>
          </p:cNvSpPr>
          <p:nvPr/>
        </p:nvSpPr>
        <p:spPr bwMode="auto">
          <a:xfrm>
            <a:off x="1739900" y="429895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11/16</a:t>
            </a:r>
          </a:p>
        </p:txBody>
      </p:sp>
      <p:sp>
        <p:nvSpPr>
          <p:cNvPr id="25657" name="Text Box 57"/>
          <p:cNvSpPr txBox="1">
            <a:spLocks noChangeArrowheads="1"/>
          </p:cNvSpPr>
          <p:nvPr/>
        </p:nvSpPr>
        <p:spPr bwMode="auto">
          <a:xfrm>
            <a:off x="1511300" y="56102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12/13</a:t>
            </a:r>
          </a:p>
        </p:txBody>
      </p: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2632075" y="4940300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10</a:t>
            </a:r>
          </a:p>
        </p:txBody>
      </p:sp>
      <p:sp>
        <p:nvSpPr>
          <p:cNvPr id="25659" name="Text Box 59"/>
          <p:cNvSpPr txBox="1">
            <a:spLocks noChangeArrowheads="1"/>
          </p:cNvSpPr>
          <p:nvPr/>
        </p:nvSpPr>
        <p:spPr bwMode="auto">
          <a:xfrm>
            <a:off x="3221038" y="4940300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1/4</a:t>
            </a:r>
          </a:p>
        </p:txBody>
      </p:sp>
      <p:sp>
        <p:nvSpPr>
          <p:cNvPr id="25660" name="Text Box 60"/>
          <p:cNvSpPr txBox="1">
            <a:spLocks noChangeArrowheads="1"/>
          </p:cNvSpPr>
          <p:nvPr/>
        </p:nvSpPr>
        <p:spPr bwMode="auto">
          <a:xfrm>
            <a:off x="3938588" y="5065713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9</a:t>
            </a:r>
          </a:p>
        </p:txBody>
      </p:sp>
      <p:sp>
        <p:nvSpPr>
          <p:cNvPr id="25661" name="Text Box 61"/>
          <p:cNvSpPr txBox="1">
            <a:spLocks noChangeArrowheads="1"/>
          </p:cNvSpPr>
          <p:nvPr/>
        </p:nvSpPr>
        <p:spPr bwMode="auto">
          <a:xfrm>
            <a:off x="4787900" y="50022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7/7</a:t>
            </a:r>
          </a:p>
        </p:txBody>
      </p:sp>
      <p:sp>
        <p:nvSpPr>
          <p:cNvPr id="25662" name="Text Box 62"/>
          <p:cNvSpPr txBox="1">
            <a:spLocks noChangeArrowheads="1"/>
          </p:cNvSpPr>
          <p:nvPr/>
        </p:nvSpPr>
        <p:spPr bwMode="auto">
          <a:xfrm>
            <a:off x="3670300" y="61976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11/14</a:t>
            </a:r>
          </a:p>
        </p:txBody>
      </p:sp>
      <p:sp>
        <p:nvSpPr>
          <p:cNvPr id="25663" name="Text Box 63"/>
          <p:cNvSpPr txBox="1">
            <a:spLocks noChangeArrowheads="1"/>
          </p:cNvSpPr>
          <p:nvPr/>
        </p:nvSpPr>
        <p:spPr bwMode="auto">
          <a:xfrm>
            <a:off x="5470525" y="5759450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4/4</a:t>
            </a:r>
          </a:p>
        </p:txBody>
      </p:sp>
      <p:sp>
        <p:nvSpPr>
          <p:cNvPr id="25664" name="Text Box 64"/>
          <p:cNvSpPr txBox="1">
            <a:spLocks noChangeArrowheads="1"/>
          </p:cNvSpPr>
          <p:nvPr/>
        </p:nvSpPr>
        <p:spPr bwMode="auto">
          <a:xfrm>
            <a:off x="5486400" y="429895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19/20</a:t>
            </a:r>
          </a:p>
        </p:txBody>
      </p:sp>
      <p:sp>
        <p:nvSpPr>
          <p:cNvPr id="25665" name="Text Box 65"/>
          <p:cNvSpPr txBox="1">
            <a:spLocks noChangeArrowheads="1"/>
          </p:cNvSpPr>
          <p:nvPr/>
        </p:nvSpPr>
        <p:spPr bwMode="auto">
          <a:xfrm>
            <a:off x="3514725" y="3857625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 b="1">
                <a:latin typeface="Times New Roman" pitchFamily="18" charset="0"/>
              </a:rPr>
              <a:t>12/12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A231A-8024-4434-B0FA-CEE446747477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Edmonds-Karp</a:t>
            </a:r>
            <a:r>
              <a:rPr lang="zh-TW" altLang="en-US"/>
              <a:t>演算法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使用</a:t>
            </a:r>
            <a:r>
              <a:rPr lang="en-US" altLang="zh-TW"/>
              <a:t>Breadth-first search</a:t>
            </a:r>
            <a:r>
              <a:rPr lang="zh-TW" altLang="en-US"/>
              <a:t>來找</a:t>
            </a:r>
            <a:r>
              <a:rPr lang="en-US" altLang="zh-TW"/>
              <a:t>Augmenting path</a:t>
            </a:r>
            <a:r>
              <a:rPr lang="zh-TW" altLang="en-US"/>
              <a:t>。</a:t>
            </a:r>
          </a:p>
          <a:p>
            <a:r>
              <a:rPr lang="zh-TW" altLang="en-US"/>
              <a:t>主要能夠避免下面這種情形發生：</a:t>
            </a:r>
            <a:br>
              <a:rPr lang="zh-TW" altLang="en-US"/>
            </a:br>
            <a:r>
              <a:rPr lang="zh-TW" altLang="en-US"/>
              <a:t/>
            </a:r>
            <a:br>
              <a:rPr lang="zh-TW" altLang="en-US"/>
            </a:br>
            <a:r>
              <a:rPr lang="zh-TW" altLang="en-US"/>
              <a:t/>
            </a:r>
            <a:br>
              <a:rPr lang="zh-TW" altLang="en-US"/>
            </a:br>
            <a:r>
              <a:rPr lang="zh-TW" altLang="en-US"/>
              <a:t/>
            </a:r>
            <a:br>
              <a:rPr lang="zh-TW" altLang="en-US"/>
            </a:br>
            <a:r>
              <a:rPr lang="zh-TW" altLang="en-US"/>
              <a:t/>
            </a:r>
            <a:br>
              <a:rPr lang="zh-TW" altLang="en-US"/>
            </a:br>
            <a:r>
              <a:rPr lang="zh-TW" altLang="en-US"/>
              <a:t>每次找出的</a:t>
            </a:r>
            <a:r>
              <a:rPr lang="en-US" altLang="zh-TW"/>
              <a:t>Augmenting path</a:t>
            </a:r>
            <a:r>
              <a:rPr lang="zh-TW" altLang="en-US"/>
              <a:t>是</a:t>
            </a:r>
            <a:r>
              <a:rPr lang="en-US" altLang="zh-TW"/>
              <a:t>(s,b,a,t)</a:t>
            </a:r>
            <a:r>
              <a:rPr lang="zh-TW" altLang="en-US"/>
              <a:t>跟</a:t>
            </a:r>
            <a:r>
              <a:rPr lang="en-US" altLang="zh-TW"/>
              <a:t>(s,a,b,t)</a:t>
            </a:r>
            <a:r>
              <a:rPr lang="zh-TW" altLang="en-US"/>
              <a:t>交錯出現，如此要執行</a:t>
            </a:r>
            <a:r>
              <a:rPr lang="en-US" altLang="zh-TW"/>
              <a:t>2M</a:t>
            </a:r>
            <a:r>
              <a:rPr lang="zh-TW" altLang="en-US"/>
              <a:t>個</a:t>
            </a:r>
            <a:r>
              <a:rPr lang="en-US" altLang="zh-TW"/>
              <a:t>Iteration</a:t>
            </a:r>
            <a:r>
              <a:rPr lang="zh-TW" altLang="en-US"/>
              <a:t>才能做完。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971550" y="32845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1908175" y="2781300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a</a:t>
            </a: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1908175" y="37893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b</a:t>
            </a: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2916238" y="32845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27656" name="AutoShape 8"/>
          <p:cNvCxnSpPr>
            <a:cxnSpLocks noChangeShapeType="1"/>
            <a:stCxn id="27652" idx="7"/>
            <a:endCxn id="27653" idx="2"/>
          </p:cNvCxnSpPr>
          <p:nvPr/>
        </p:nvCxnSpPr>
        <p:spPr bwMode="auto">
          <a:xfrm flipV="1">
            <a:off x="1277938" y="2962275"/>
            <a:ext cx="630237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7" name="AutoShape 9"/>
          <p:cNvCxnSpPr>
            <a:cxnSpLocks noChangeShapeType="1"/>
            <a:stCxn id="27652" idx="5"/>
            <a:endCxn id="27654" idx="2"/>
          </p:cNvCxnSpPr>
          <p:nvPr/>
        </p:nvCxnSpPr>
        <p:spPr bwMode="auto">
          <a:xfrm>
            <a:off x="1277938" y="3592513"/>
            <a:ext cx="630237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8" name="AutoShape 10"/>
          <p:cNvCxnSpPr>
            <a:cxnSpLocks noChangeShapeType="1"/>
            <a:stCxn id="27654" idx="0"/>
            <a:endCxn id="27653" idx="4"/>
          </p:cNvCxnSpPr>
          <p:nvPr/>
        </p:nvCxnSpPr>
        <p:spPr bwMode="auto">
          <a:xfrm flipV="1">
            <a:off x="2087563" y="3141663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9" name="AutoShape 11"/>
          <p:cNvCxnSpPr>
            <a:cxnSpLocks noChangeShapeType="1"/>
            <a:stCxn id="27653" idx="6"/>
            <a:endCxn id="27655" idx="1"/>
          </p:cNvCxnSpPr>
          <p:nvPr/>
        </p:nvCxnSpPr>
        <p:spPr bwMode="auto">
          <a:xfrm>
            <a:off x="2266950" y="2962275"/>
            <a:ext cx="701675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60" name="AutoShape 12"/>
          <p:cNvCxnSpPr>
            <a:cxnSpLocks noChangeShapeType="1"/>
            <a:stCxn id="27654" idx="6"/>
            <a:endCxn id="27655" idx="3"/>
          </p:cNvCxnSpPr>
          <p:nvPr/>
        </p:nvCxnSpPr>
        <p:spPr bwMode="auto">
          <a:xfrm flipV="1">
            <a:off x="2266950" y="3592513"/>
            <a:ext cx="701675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258888" y="28527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484438" y="28527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1258888" y="37163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55875" y="37163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2124075" y="33575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01D4-0548-4303-8424-98562BD3404B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1331913" y="19891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2268538" y="1485900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a</a:t>
            </a:r>
          </a:p>
        </p:txBody>
      </p:sp>
      <p:sp>
        <p:nvSpPr>
          <p:cNvPr id="38918" name="Oval 6"/>
          <p:cNvSpPr>
            <a:spLocks noChangeArrowheads="1"/>
          </p:cNvSpPr>
          <p:nvPr/>
        </p:nvSpPr>
        <p:spPr bwMode="auto">
          <a:xfrm>
            <a:off x="2268538" y="24939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b</a:t>
            </a:r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3276600" y="19891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38920" name="AutoShape 8"/>
          <p:cNvCxnSpPr>
            <a:cxnSpLocks noChangeShapeType="1"/>
            <a:stCxn id="38916" idx="7"/>
            <a:endCxn id="38917" idx="2"/>
          </p:cNvCxnSpPr>
          <p:nvPr/>
        </p:nvCxnSpPr>
        <p:spPr bwMode="auto">
          <a:xfrm flipV="1">
            <a:off x="1638300" y="1666875"/>
            <a:ext cx="630238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1" name="AutoShape 9"/>
          <p:cNvCxnSpPr>
            <a:cxnSpLocks noChangeShapeType="1"/>
            <a:stCxn id="38916" idx="5"/>
            <a:endCxn id="38918" idx="2"/>
          </p:cNvCxnSpPr>
          <p:nvPr/>
        </p:nvCxnSpPr>
        <p:spPr bwMode="auto">
          <a:xfrm>
            <a:off x="1638300" y="2297113"/>
            <a:ext cx="630238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2" name="AutoShape 10"/>
          <p:cNvCxnSpPr>
            <a:cxnSpLocks noChangeShapeType="1"/>
            <a:stCxn id="38918" idx="0"/>
            <a:endCxn id="38917" idx="4"/>
          </p:cNvCxnSpPr>
          <p:nvPr/>
        </p:nvCxnSpPr>
        <p:spPr bwMode="auto">
          <a:xfrm flipV="1">
            <a:off x="2447925" y="1846263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3" name="AutoShape 11"/>
          <p:cNvCxnSpPr>
            <a:cxnSpLocks noChangeShapeType="1"/>
            <a:stCxn id="38917" idx="6"/>
            <a:endCxn id="38919" idx="1"/>
          </p:cNvCxnSpPr>
          <p:nvPr/>
        </p:nvCxnSpPr>
        <p:spPr bwMode="auto">
          <a:xfrm>
            <a:off x="2627313" y="1666875"/>
            <a:ext cx="701675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24" name="AutoShape 12"/>
          <p:cNvCxnSpPr>
            <a:cxnSpLocks noChangeShapeType="1"/>
            <a:stCxn id="38918" idx="6"/>
            <a:endCxn id="38919" idx="3"/>
          </p:cNvCxnSpPr>
          <p:nvPr/>
        </p:nvCxnSpPr>
        <p:spPr bwMode="auto">
          <a:xfrm flipV="1">
            <a:off x="2627313" y="2297113"/>
            <a:ext cx="701675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1619250" y="15573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2844800" y="15573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1619250" y="242093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2916238" y="24209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2484438" y="2062163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8930" name="Oval 18"/>
          <p:cNvSpPr>
            <a:spLocks noChangeArrowheads="1"/>
          </p:cNvSpPr>
          <p:nvPr/>
        </p:nvSpPr>
        <p:spPr bwMode="auto">
          <a:xfrm>
            <a:off x="5076825" y="19891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8931" name="Oval 19"/>
          <p:cNvSpPr>
            <a:spLocks noChangeArrowheads="1"/>
          </p:cNvSpPr>
          <p:nvPr/>
        </p:nvSpPr>
        <p:spPr bwMode="auto">
          <a:xfrm>
            <a:off x="6013450" y="1485900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a</a:t>
            </a:r>
          </a:p>
        </p:txBody>
      </p:sp>
      <p:sp>
        <p:nvSpPr>
          <p:cNvPr id="38932" name="Oval 20"/>
          <p:cNvSpPr>
            <a:spLocks noChangeArrowheads="1"/>
          </p:cNvSpPr>
          <p:nvPr/>
        </p:nvSpPr>
        <p:spPr bwMode="auto">
          <a:xfrm>
            <a:off x="6013450" y="24939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b</a:t>
            </a:r>
          </a:p>
        </p:txBody>
      </p:sp>
      <p:sp>
        <p:nvSpPr>
          <p:cNvPr id="38933" name="Oval 21"/>
          <p:cNvSpPr>
            <a:spLocks noChangeArrowheads="1"/>
          </p:cNvSpPr>
          <p:nvPr/>
        </p:nvSpPr>
        <p:spPr bwMode="auto">
          <a:xfrm>
            <a:off x="7021513" y="198913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38934" name="AutoShape 22"/>
          <p:cNvCxnSpPr>
            <a:cxnSpLocks noChangeShapeType="1"/>
            <a:stCxn id="38930" idx="0"/>
            <a:endCxn id="38931" idx="1"/>
          </p:cNvCxnSpPr>
          <p:nvPr/>
        </p:nvCxnSpPr>
        <p:spPr bwMode="auto">
          <a:xfrm flipV="1">
            <a:off x="5256213" y="1538288"/>
            <a:ext cx="809625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35" name="AutoShape 23"/>
          <p:cNvCxnSpPr>
            <a:cxnSpLocks noChangeShapeType="1"/>
            <a:stCxn id="38930" idx="5"/>
            <a:endCxn id="38932" idx="2"/>
          </p:cNvCxnSpPr>
          <p:nvPr/>
        </p:nvCxnSpPr>
        <p:spPr bwMode="auto">
          <a:xfrm>
            <a:off x="5383213" y="2297113"/>
            <a:ext cx="630237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37" name="AutoShape 25"/>
          <p:cNvCxnSpPr>
            <a:cxnSpLocks noChangeShapeType="1"/>
            <a:stCxn id="38931" idx="7"/>
            <a:endCxn id="38933" idx="0"/>
          </p:cNvCxnSpPr>
          <p:nvPr/>
        </p:nvCxnSpPr>
        <p:spPr bwMode="auto">
          <a:xfrm>
            <a:off x="6319838" y="1538288"/>
            <a:ext cx="881062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38" name="AutoShape 26"/>
          <p:cNvCxnSpPr>
            <a:cxnSpLocks noChangeShapeType="1"/>
            <a:stCxn id="38932" idx="5"/>
            <a:endCxn id="38933" idx="4"/>
          </p:cNvCxnSpPr>
          <p:nvPr/>
        </p:nvCxnSpPr>
        <p:spPr bwMode="auto">
          <a:xfrm flipV="1">
            <a:off x="6319838" y="2349500"/>
            <a:ext cx="881062" cy="452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4859338" y="141287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6732588" y="1412875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5364163" y="242093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6877050" y="2565400"/>
            <a:ext cx="935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6229350" y="20621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cxnSp>
        <p:nvCxnSpPr>
          <p:cNvPr id="38944" name="AutoShape 32"/>
          <p:cNvCxnSpPr>
            <a:cxnSpLocks noChangeShapeType="1"/>
            <a:stCxn id="38931" idx="2"/>
            <a:endCxn id="38930" idx="7"/>
          </p:cNvCxnSpPr>
          <p:nvPr/>
        </p:nvCxnSpPr>
        <p:spPr bwMode="auto">
          <a:xfrm flipH="1">
            <a:off x="5383213" y="1666875"/>
            <a:ext cx="630237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45" name="AutoShape 33"/>
          <p:cNvCxnSpPr>
            <a:cxnSpLocks noChangeShapeType="1"/>
            <a:stCxn id="38933" idx="3"/>
            <a:endCxn id="38932" idx="6"/>
          </p:cNvCxnSpPr>
          <p:nvPr/>
        </p:nvCxnSpPr>
        <p:spPr bwMode="auto">
          <a:xfrm flipH="1">
            <a:off x="6372225" y="2297113"/>
            <a:ext cx="701675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46" name="AutoShape 34"/>
          <p:cNvCxnSpPr>
            <a:cxnSpLocks noChangeShapeType="1"/>
            <a:stCxn id="38931" idx="4"/>
            <a:endCxn id="38932" idx="0"/>
          </p:cNvCxnSpPr>
          <p:nvPr/>
        </p:nvCxnSpPr>
        <p:spPr bwMode="auto">
          <a:xfrm>
            <a:off x="6192838" y="1846263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6659563" y="21336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8962" name="Text Box 50"/>
          <p:cNvSpPr txBox="1">
            <a:spLocks noChangeArrowheads="1"/>
          </p:cNvSpPr>
          <p:nvPr/>
        </p:nvSpPr>
        <p:spPr bwMode="auto">
          <a:xfrm>
            <a:off x="5580063" y="177323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8963" name="AutoShape 51"/>
          <p:cNvSpPr>
            <a:spLocks noChangeArrowheads="1"/>
          </p:cNvSpPr>
          <p:nvPr/>
        </p:nvSpPr>
        <p:spPr bwMode="auto">
          <a:xfrm>
            <a:off x="3995738" y="1989138"/>
            <a:ext cx="720725" cy="503237"/>
          </a:xfrm>
          <a:prstGeom prst="rightArrow">
            <a:avLst>
              <a:gd name="adj1" fmla="val 50000"/>
              <a:gd name="adj2" fmla="val 35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65" name="AutoShape 53"/>
          <p:cNvSpPr>
            <a:spLocks noChangeArrowheads="1"/>
          </p:cNvSpPr>
          <p:nvPr/>
        </p:nvSpPr>
        <p:spPr bwMode="auto">
          <a:xfrm rot="-1794910">
            <a:off x="3276600" y="3213100"/>
            <a:ext cx="2376488" cy="647700"/>
          </a:xfrm>
          <a:prstGeom prst="left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66" name="Oval 54"/>
          <p:cNvSpPr>
            <a:spLocks noChangeArrowheads="1"/>
          </p:cNvSpPr>
          <p:nvPr/>
        </p:nvSpPr>
        <p:spPr bwMode="auto">
          <a:xfrm>
            <a:off x="1044575" y="472598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8967" name="Oval 55"/>
          <p:cNvSpPr>
            <a:spLocks noChangeArrowheads="1"/>
          </p:cNvSpPr>
          <p:nvPr/>
        </p:nvSpPr>
        <p:spPr bwMode="auto">
          <a:xfrm>
            <a:off x="1981200" y="4222750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a</a:t>
            </a:r>
          </a:p>
        </p:txBody>
      </p:sp>
      <p:sp>
        <p:nvSpPr>
          <p:cNvPr id="38968" name="Oval 56"/>
          <p:cNvSpPr>
            <a:spLocks noChangeArrowheads="1"/>
          </p:cNvSpPr>
          <p:nvPr/>
        </p:nvSpPr>
        <p:spPr bwMode="auto">
          <a:xfrm>
            <a:off x="1981200" y="523081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b</a:t>
            </a:r>
          </a:p>
        </p:txBody>
      </p:sp>
      <p:sp>
        <p:nvSpPr>
          <p:cNvPr id="38969" name="Oval 57"/>
          <p:cNvSpPr>
            <a:spLocks noChangeArrowheads="1"/>
          </p:cNvSpPr>
          <p:nvPr/>
        </p:nvSpPr>
        <p:spPr bwMode="auto">
          <a:xfrm>
            <a:off x="2989263" y="472598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38970" name="AutoShape 58"/>
          <p:cNvCxnSpPr>
            <a:cxnSpLocks noChangeShapeType="1"/>
            <a:stCxn id="38966" idx="0"/>
            <a:endCxn id="38967" idx="1"/>
          </p:cNvCxnSpPr>
          <p:nvPr/>
        </p:nvCxnSpPr>
        <p:spPr bwMode="auto">
          <a:xfrm flipV="1">
            <a:off x="1223963" y="4275138"/>
            <a:ext cx="809625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71" name="AutoShape 59"/>
          <p:cNvCxnSpPr>
            <a:cxnSpLocks noChangeShapeType="1"/>
            <a:stCxn id="38966" idx="4"/>
            <a:endCxn id="38968" idx="3"/>
          </p:cNvCxnSpPr>
          <p:nvPr/>
        </p:nvCxnSpPr>
        <p:spPr bwMode="auto">
          <a:xfrm>
            <a:off x="1223963" y="5086350"/>
            <a:ext cx="809625" cy="452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72" name="AutoShape 60"/>
          <p:cNvCxnSpPr>
            <a:cxnSpLocks noChangeShapeType="1"/>
            <a:stCxn id="38967" idx="7"/>
            <a:endCxn id="38969" idx="0"/>
          </p:cNvCxnSpPr>
          <p:nvPr/>
        </p:nvCxnSpPr>
        <p:spPr bwMode="auto">
          <a:xfrm>
            <a:off x="2287588" y="4275138"/>
            <a:ext cx="881062" cy="450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73" name="AutoShape 61"/>
          <p:cNvCxnSpPr>
            <a:cxnSpLocks noChangeShapeType="1"/>
            <a:stCxn id="38968" idx="5"/>
            <a:endCxn id="38969" idx="4"/>
          </p:cNvCxnSpPr>
          <p:nvPr/>
        </p:nvCxnSpPr>
        <p:spPr bwMode="auto">
          <a:xfrm flipV="1">
            <a:off x="2287588" y="5086350"/>
            <a:ext cx="881062" cy="452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74" name="Text Box 62"/>
          <p:cNvSpPr txBox="1">
            <a:spLocks noChangeArrowheads="1"/>
          </p:cNvSpPr>
          <p:nvPr/>
        </p:nvSpPr>
        <p:spPr bwMode="auto">
          <a:xfrm>
            <a:off x="827088" y="4149725"/>
            <a:ext cx="936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75" name="Text Box 63"/>
          <p:cNvSpPr txBox="1">
            <a:spLocks noChangeArrowheads="1"/>
          </p:cNvSpPr>
          <p:nvPr/>
        </p:nvSpPr>
        <p:spPr bwMode="auto">
          <a:xfrm>
            <a:off x="2700338" y="4149725"/>
            <a:ext cx="792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76" name="Text Box 64"/>
          <p:cNvSpPr txBox="1">
            <a:spLocks noChangeArrowheads="1"/>
          </p:cNvSpPr>
          <p:nvPr/>
        </p:nvSpPr>
        <p:spPr bwMode="auto">
          <a:xfrm>
            <a:off x="971550" y="537368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2844800" y="5302250"/>
            <a:ext cx="935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M-1</a:t>
            </a:r>
          </a:p>
        </p:txBody>
      </p:sp>
      <p:sp>
        <p:nvSpPr>
          <p:cNvPr id="38978" name="Text Box 66"/>
          <p:cNvSpPr txBox="1">
            <a:spLocks noChangeArrowheads="1"/>
          </p:cNvSpPr>
          <p:nvPr/>
        </p:nvSpPr>
        <p:spPr bwMode="auto">
          <a:xfrm>
            <a:off x="2197100" y="479901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cxnSp>
        <p:nvCxnSpPr>
          <p:cNvPr id="38979" name="AutoShape 67"/>
          <p:cNvCxnSpPr>
            <a:cxnSpLocks noChangeShapeType="1"/>
            <a:stCxn id="38967" idx="2"/>
            <a:endCxn id="38966" idx="7"/>
          </p:cNvCxnSpPr>
          <p:nvPr/>
        </p:nvCxnSpPr>
        <p:spPr bwMode="auto">
          <a:xfrm flipH="1">
            <a:off x="1350963" y="4403725"/>
            <a:ext cx="630237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80" name="AutoShape 68"/>
          <p:cNvCxnSpPr>
            <a:cxnSpLocks noChangeShapeType="1"/>
            <a:stCxn id="38969" idx="3"/>
            <a:endCxn id="38968" idx="6"/>
          </p:cNvCxnSpPr>
          <p:nvPr/>
        </p:nvCxnSpPr>
        <p:spPr bwMode="auto">
          <a:xfrm flipH="1">
            <a:off x="2339975" y="5033963"/>
            <a:ext cx="701675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82" name="Text Box 70"/>
          <p:cNvSpPr txBox="1">
            <a:spLocks noChangeArrowheads="1"/>
          </p:cNvSpPr>
          <p:nvPr/>
        </p:nvSpPr>
        <p:spPr bwMode="auto">
          <a:xfrm>
            <a:off x="2627313" y="487045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8983" name="Text Box 71"/>
          <p:cNvSpPr txBox="1">
            <a:spLocks noChangeArrowheads="1"/>
          </p:cNvSpPr>
          <p:nvPr/>
        </p:nvSpPr>
        <p:spPr bwMode="auto">
          <a:xfrm>
            <a:off x="1547813" y="451008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cxnSp>
        <p:nvCxnSpPr>
          <p:cNvPr id="38984" name="AutoShape 72"/>
          <p:cNvCxnSpPr>
            <a:cxnSpLocks noChangeShapeType="1"/>
            <a:stCxn id="38968" idx="0"/>
            <a:endCxn id="38967" idx="4"/>
          </p:cNvCxnSpPr>
          <p:nvPr/>
        </p:nvCxnSpPr>
        <p:spPr bwMode="auto">
          <a:xfrm flipV="1">
            <a:off x="2160588" y="4583113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985" name="AutoShape 73"/>
          <p:cNvCxnSpPr>
            <a:cxnSpLocks noChangeShapeType="1"/>
            <a:stCxn id="38968" idx="2"/>
            <a:endCxn id="38966" idx="5"/>
          </p:cNvCxnSpPr>
          <p:nvPr/>
        </p:nvCxnSpPr>
        <p:spPr bwMode="auto">
          <a:xfrm flipH="1" flipV="1">
            <a:off x="1350963" y="5033963"/>
            <a:ext cx="630237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86" name="Text Box 74"/>
          <p:cNvSpPr txBox="1">
            <a:spLocks noChangeArrowheads="1"/>
          </p:cNvSpPr>
          <p:nvPr/>
        </p:nvSpPr>
        <p:spPr bwMode="auto">
          <a:xfrm>
            <a:off x="1547813" y="494188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cxnSp>
        <p:nvCxnSpPr>
          <p:cNvPr id="38987" name="AutoShape 75"/>
          <p:cNvCxnSpPr>
            <a:cxnSpLocks noChangeShapeType="1"/>
            <a:stCxn id="38969" idx="1"/>
            <a:endCxn id="38967" idx="6"/>
          </p:cNvCxnSpPr>
          <p:nvPr/>
        </p:nvCxnSpPr>
        <p:spPr bwMode="auto">
          <a:xfrm flipH="1" flipV="1">
            <a:off x="2339975" y="4403725"/>
            <a:ext cx="701675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988" name="Text Box 76"/>
          <p:cNvSpPr txBox="1">
            <a:spLocks noChangeArrowheads="1"/>
          </p:cNvSpPr>
          <p:nvPr/>
        </p:nvSpPr>
        <p:spPr bwMode="auto">
          <a:xfrm>
            <a:off x="2484438" y="45085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38989" name="Oval 77"/>
          <p:cNvSpPr>
            <a:spLocks noChangeArrowheads="1"/>
          </p:cNvSpPr>
          <p:nvPr/>
        </p:nvSpPr>
        <p:spPr bwMode="auto">
          <a:xfrm>
            <a:off x="5437188" y="48688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8990" name="Oval 78"/>
          <p:cNvSpPr>
            <a:spLocks noChangeArrowheads="1"/>
          </p:cNvSpPr>
          <p:nvPr/>
        </p:nvSpPr>
        <p:spPr bwMode="auto">
          <a:xfrm>
            <a:off x="6373813" y="4365625"/>
            <a:ext cx="3587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a</a:t>
            </a:r>
          </a:p>
        </p:txBody>
      </p:sp>
      <p:sp>
        <p:nvSpPr>
          <p:cNvPr id="38991" name="Oval 79"/>
          <p:cNvSpPr>
            <a:spLocks noChangeArrowheads="1"/>
          </p:cNvSpPr>
          <p:nvPr/>
        </p:nvSpPr>
        <p:spPr bwMode="auto">
          <a:xfrm>
            <a:off x="6373813" y="5373688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b</a:t>
            </a:r>
          </a:p>
        </p:txBody>
      </p:sp>
      <p:sp>
        <p:nvSpPr>
          <p:cNvPr id="38992" name="Oval 80"/>
          <p:cNvSpPr>
            <a:spLocks noChangeArrowheads="1"/>
          </p:cNvSpPr>
          <p:nvPr/>
        </p:nvSpPr>
        <p:spPr bwMode="auto">
          <a:xfrm>
            <a:off x="7381875" y="4868863"/>
            <a:ext cx="3587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sp>
        <p:nvSpPr>
          <p:cNvPr id="38998" name="Text Box 86"/>
          <p:cNvSpPr txBox="1">
            <a:spLocks noChangeArrowheads="1"/>
          </p:cNvSpPr>
          <p:nvPr/>
        </p:nvSpPr>
        <p:spPr bwMode="auto">
          <a:xfrm>
            <a:off x="5724525" y="44370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8999" name="Text Box 87"/>
          <p:cNvSpPr txBox="1">
            <a:spLocks noChangeArrowheads="1"/>
          </p:cNvSpPr>
          <p:nvPr/>
        </p:nvSpPr>
        <p:spPr bwMode="auto">
          <a:xfrm>
            <a:off x="6950075" y="44370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9000" name="Text Box 88"/>
          <p:cNvSpPr txBox="1">
            <a:spLocks noChangeArrowheads="1"/>
          </p:cNvSpPr>
          <p:nvPr/>
        </p:nvSpPr>
        <p:spPr bwMode="auto">
          <a:xfrm>
            <a:off x="5724525" y="5300663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9001" name="Text Box 89"/>
          <p:cNvSpPr txBox="1">
            <a:spLocks noChangeArrowheads="1"/>
          </p:cNvSpPr>
          <p:nvPr/>
        </p:nvSpPr>
        <p:spPr bwMode="auto">
          <a:xfrm>
            <a:off x="7021513" y="53006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M</a:t>
            </a:r>
          </a:p>
        </p:txBody>
      </p:sp>
      <p:sp>
        <p:nvSpPr>
          <p:cNvPr id="39002" name="Text Box 90"/>
          <p:cNvSpPr txBox="1">
            <a:spLocks noChangeArrowheads="1"/>
          </p:cNvSpPr>
          <p:nvPr/>
        </p:nvSpPr>
        <p:spPr bwMode="auto">
          <a:xfrm>
            <a:off x="6589713" y="494188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cxnSp>
        <p:nvCxnSpPr>
          <p:cNvPr id="39003" name="AutoShape 91"/>
          <p:cNvCxnSpPr>
            <a:cxnSpLocks noChangeShapeType="1"/>
            <a:stCxn id="38992" idx="3"/>
            <a:endCxn id="38991" idx="6"/>
          </p:cNvCxnSpPr>
          <p:nvPr/>
        </p:nvCxnSpPr>
        <p:spPr bwMode="auto">
          <a:xfrm flipH="1">
            <a:off x="6732588" y="5176838"/>
            <a:ext cx="701675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004" name="AutoShape 92"/>
          <p:cNvCxnSpPr>
            <a:cxnSpLocks noChangeShapeType="1"/>
            <a:stCxn id="38992" idx="1"/>
            <a:endCxn id="38990" idx="6"/>
          </p:cNvCxnSpPr>
          <p:nvPr/>
        </p:nvCxnSpPr>
        <p:spPr bwMode="auto">
          <a:xfrm flipH="1" flipV="1">
            <a:off x="6732588" y="4546600"/>
            <a:ext cx="701675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005" name="AutoShape 93"/>
          <p:cNvCxnSpPr>
            <a:cxnSpLocks noChangeShapeType="1"/>
            <a:stCxn id="38990" idx="2"/>
            <a:endCxn id="38989" idx="7"/>
          </p:cNvCxnSpPr>
          <p:nvPr/>
        </p:nvCxnSpPr>
        <p:spPr bwMode="auto">
          <a:xfrm flipH="1">
            <a:off x="5743575" y="4546600"/>
            <a:ext cx="630238" cy="374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006" name="AutoShape 94"/>
          <p:cNvCxnSpPr>
            <a:cxnSpLocks noChangeShapeType="1"/>
            <a:stCxn id="38991" idx="2"/>
            <a:endCxn id="38989" idx="5"/>
          </p:cNvCxnSpPr>
          <p:nvPr/>
        </p:nvCxnSpPr>
        <p:spPr bwMode="auto">
          <a:xfrm flipH="1" flipV="1">
            <a:off x="5743575" y="5176838"/>
            <a:ext cx="630238" cy="37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007" name="AutoShape 95"/>
          <p:cNvCxnSpPr>
            <a:cxnSpLocks noChangeShapeType="1"/>
            <a:stCxn id="38990" idx="4"/>
            <a:endCxn id="38991" idx="0"/>
          </p:cNvCxnSpPr>
          <p:nvPr/>
        </p:nvCxnSpPr>
        <p:spPr bwMode="auto">
          <a:xfrm>
            <a:off x="6553200" y="4725988"/>
            <a:ext cx="0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008" name="AutoShape 96"/>
          <p:cNvSpPr>
            <a:spLocks noChangeArrowheads="1"/>
          </p:cNvSpPr>
          <p:nvPr/>
        </p:nvSpPr>
        <p:spPr bwMode="auto">
          <a:xfrm>
            <a:off x="3492500" y="4437063"/>
            <a:ext cx="1800225" cy="1223962"/>
          </a:xfrm>
          <a:prstGeom prst="rightArrow">
            <a:avLst>
              <a:gd name="adj1" fmla="val 50000"/>
              <a:gd name="adj2" fmla="val 367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需要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2M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10E8C-5DEC-49A8-8C92-B7D18C6ECCFC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Maximum flow and minimum cut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對一個流量網路</a:t>
            </a:r>
            <a:r>
              <a:rPr lang="en-US" altLang="zh-TW"/>
              <a:t>G=(V,E)</a:t>
            </a:r>
            <a:r>
              <a:rPr lang="zh-TW" altLang="en-US"/>
              <a:t>而言，一個</a:t>
            </a:r>
            <a:r>
              <a:rPr lang="en-US" altLang="zh-TW"/>
              <a:t>Cut (S,T)</a:t>
            </a:r>
            <a:r>
              <a:rPr lang="zh-TW" altLang="en-US"/>
              <a:t>是將 點集合</a:t>
            </a:r>
            <a:r>
              <a:rPr lang="en-US" altLang="zh-TW"/>
              <a:t>V</a:t>
            </a:r>
            <a:r>
              <a:rPr lang="zh-TW" altLang="en-US"/>
              <a:t>分割為</a:t>
            </a:r>
            <a:r>
              <a:rPr lang="en-US" altLang="zh-TW"/>
              <a:t>S</a:t>
            </a:r>
            <a:r>
              <a:rPr lang="zh-TW" altLang="en-US"/>
              <a:t>跟</a:t>
            </a:r>
            <a:r>
              <a:rPr lang="en-US" altLang="zh-TW"/>
              <a:t>T=V-S</a:t>
            </a:r>
            <a:r>
              <a:rPr lang="zh-TW" altLang="en-US"/>
              <a:t>兩部份且滿足</a:t>
            </a:r>
            <a:r>
              <a:rPr lang="en-US" altLang="zh-TW"/>
              <a:t>s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S</a:t>
            </a:r>
            <a:r>
              <a:rPr lang="zh-TW" altLang="en-US"/>
              <a:t>及</a:t>
            </a:r>
            <a:r>
              <a:rPr lang="en-US" altLang="zh-TW"/>
              <a:t>t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T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en-US" altLang="zh-TW"/>
              <a:t>Cut (S,T)</a:t>
            </a:r>
            <a:r>
              <a:rPr lang="zh-TW" altLang="en-US"/>
              <a:t>的容量</a:t>
            </a:r>
            <a:r>
              <a:rPr lang="en-US" altLang="zh-TW"/>
              <a:t>(Capacity)</a:t>
            </a:r>
            <a:r>
              <a:rPr lang="zh-TW" altLang="en-US"/>
              <a:t>，</a:t>
            </a:r>
            <a:r>
              <a:rPr lang="en-US" altLang="zh-TW"/>
              <a:t>c(S,T)</a:t>
            </a:r>
            <a:r>
              <a:rPr lang="zh-TW" altLang="en-US"/>
              <a:t>，定義為：所有滿足</a:t>
            </a:r>
            <a:r>
              <a:rPr lang="en-US" altLang="zh-TW"/>
              <a:t>u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S</a:t>
            </a:r>
            <a:r>
              <a:rPr lang="zh-TW" altLang="en-US"/>
              <a:t>及</a:t>
            </a:r>
            <a:r>
              <a:rPr lang="en-US" altLang="zh-TW"/>
              <a:t>v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T</a:t>
            </a:r>
            <a:r>
              <a:rPr lang="zh-TW" altLang="en-US"/>
              <a:t>的邊</a:t>
            </a:r>
            <a:r>
              <a:rPr lang="en-US" altLang="zh-TW"/>
              <a:t>(u,v)</a:t>
            </a:r>
            <a:r>
              <a:rPr lang="zh-TW" altLang="en-US"/>
              <a:t>之容量和。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484E3-3989-49E1-80EC-2FD018358032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Cut</a:t>
            </a:r>
            <a:r>
              <a:rPr lang="zh-TW" altLang="en-US"/>
              <a:t>範例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1547813" y="32131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3130550" y="22050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1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5291138" y="22050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3</a:t>
            </a: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130550" y="4149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2</a:t>
            </a: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5291138" y="41497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4</a:t>
            </a: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6804025" y="32131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39946" name="AutoShape 10"/>
          <p:cNvCxnSpPr>
            <a:cxnSpLocks noChangeShapeType="1"/>
            <a:stCxn id="39940" idx="7"/>
            <a:endCxn id="39941" idx="2"/>
          </p:cNvCxnSpPr>
          <p:nvPr/>
        </p:nvCxnSpPr>
        <p:spPr bwMode="auto">
          <a:xfrm flipV="1">
            <a:off x="1916113" y="2420938"/>
            <a:ext cx="1214437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7" name="AutoShape 11"/>
          <p:cNvCxnSpPr>
            <a:cxnSpLocks noChangeShapeType="1"/>
            <a:stCxn id="39940" idx="5"/>
            <a:endCxn id="39943" idx="2"/>
          </p:cNvCxnSpPr>
          <p:nvPr/>
        </p:nvCxnSpPr>
        <p:spPr bwMode="auto">
          <a:xfrm>
            <a:off x="1916113" y="3581400"/>
            <a:ext cx="1214437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8" name="AutoShape 12"/>
          <p:cNvCxnSpPr>
            <a:cxnSpLocks noChangeShapeType="1"/>
            <a:stCxn id="39942" idx="6"/>
            <a:endCxn id="39945" idx="1"/>
          </p:cNvCxnSpPr>
          <p:nvPr/>
        </p:nvCxnSpPr>
        <p:spPr bwMode="auto">
          <a:xfrm>
            <a:off x="5722938" y="2420938"/>
            <a:ext cx="1144587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49" name="AutoShape 13"/>
          <p:cNvCxnSpPr>
            <a:cxnSpLocks noChangeShapeType="1"/>
            <a:stCxn id="39944" idx="6"/>
            <a:endCxn id="39945" idx="3"/>
          </p:cNvCxnSpPr>
          <p:nvPr/>
        </p:nvCxnSpPr>
        <p:spPr bwMode="auto">
          <a:xfrm flipV="1">
            <a:off x="5722938" y="3581400"/>
            <a:ext cx="1144587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0" name="AutoShape 14"/>
          <p:cNvCxnSpPr>
            <a:cxnSpLocks noChangeShapeType="1"/>
            <a:stCxn id="39941" idx="7"/>
            <a:endCxn id="39942" idx="1"/>
          </p:cNvCxnSpPr>
          <p:nvPr/>
        </p:nvCxnSpPr>
        <p:spPr bwMode="auto">
          <a:xfrm>
            <a:off x="3498850" y="2268538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1" name="AutoShape 15"/>
          <p:cNvCxnSpPr>
            <a:cxnSpLocks noChangeShapeType="1"/>
            <a:stCxn id="39943" idx="5"/>
            <a:endCxn id="39944" idx="3"/>
          </p:cNvCxnSpPr>
          <p:nvPr/>
        </p:nvCxnSpPr>
        <p:spPr bwMode="auto">
          <a:xfrm>
            <a:off x="3498850" y="4518025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2" name="AutoShape 16"/>
          <p:cNvCxnSpPr>
            <a:cxnSpLocks noChangeShapeType="1"/>
            <a:stCxn id="39943" idx="0"/>
            <a:endCxn id="39941" idx="4"/>
          </p:cNvCxnSpPr>
          <p:nvPr/>
        </p:nvCxnSpPr>
        <p:spPr bwMode="auto">
          <a:xfrm flipV="1">
            <a:off x="3346450" y="2636838"/>
            <a:ext cx="0" cy="1512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3" name="AutoShape 17"/>
          <p:cNvCxnSpPr>
            <a:cxnSpLocks noChangeShapeType="1"/>
            <a:stCxn id="39941" idx="3"/>
            <a:endCxn id="39943" idx="1"/>
          </p:cNvCxnSpPr>
          <p:nvPr/>
        </p:nvCxnSpPr>
        <p:spPr bwMode="auto">
          <a:xfrm>
            <a:off x="3194050" y="2573338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4" name="AutoShape 18"/>
          <p:cNvCxnSpPr>
            <a:cxnSpLocks noChangeShapeType="1"/>
            <a:stCxn id="39942" idx="3"/>
            <a:endCxn id="39943" idx="7"/>
          </p:cNvCxnSpPr>
          <p:nvPr/>
        </p:nvCxnSpPr>
        <p:spPr bwMode="auto">
          <a:xfrm flipH="1">
            <a:off x="3498850" y="2573338"/>
            <a:ext cx="1855788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955" name="AutoShape 19"/>
          <p:cNvCxnSpPr>
            <a:cxnSpLocks noChangeShapeType="1"/>
            <a:stCxn id="39944" idx="7"/>
            <a:endCxn id="39942" idx="5"/>
          </p:cNvCxnSpPr>
          <p:nvPr/>
        </p:nvCxnSpPr>
        <p:spPr bwMode="auto">
          <a:xfrm flipV="1">
            <a:off x="5659438" y="2573338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395288" y="270986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f(u,v)/c(u,v)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1835150" y="24923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11/16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1763713" y="393382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8/13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2482850" y="32131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0/10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3348038" y="292576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1/4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3851275" y="19177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12/12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3706813" y="458152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11/14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4211638" y="335756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4/9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5219700" y="32845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7/7</a:t>
            </a: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6156325" y="24923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15/20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6227763" y="393382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4/4</a:t>
            </a:r>
          </a:p>
        </p:txBody>
      </p:sp>
      <p:cxnSp>
        <p:nvCxnSpPr>
          <p:cNvPr id="39967" name="AutoShape 31"/>
          <p:cNvCxnSpPr>
            <a:cxnSpLocks noChangeShapeType="1"/>
          </p:cNvCxnSpPr>
          <p:nvPr/>
        </p:nvCxnSpPr>
        <p:spPr bwMode="auto">
          <a:xfrm>
            <a:off x="4859338" y="1484313"/>
            <a:ext cx="0" cy="4681537"/>
          </a:xfrm>
          <a:prstGeom prst="straightConnector1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1979613" y="4868863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latin typeface="Times New Roman" pitchFamily="18" charset="0"/>
              </a:rPr>
              <a:t>S</a:t>
            </a: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5940425" y="4724400"/>
            <a:ext cx="86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latin typeface="Times New Roman" pitchFamily="18" charset="0"/>
              </a:rPr>
              <a:t>T</a:t>
            </a:r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5076825" y="5516563"/>
            <a:ext cx="364648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>
                <a:latin typeface="Times New Roman" pitchFamily="18" charset="0"/>
              </a:rPr>
              <a:t>c(S,T)=c(v</a:t>
            </a:r>
            <a:r>
              <a:rPr lang="en-US" altLang="zh-TW" sz="2800" baseline="-25000">
                <a:latin typeface="Times New Roman" pitchFamily="18" charset="0"/>
              </a:rPr>
              <a:t>1</a:t>
            </a:r>
            <a:r>
              <a:rPr lang="en-US" altLang="zh-TW" sz="2800">
                <a:latin typeface="Times New Roman" pitchFamily="18" charset="0"/>
              </a:rPr>
              <a:t>,v</a:t>
            </a:r>
            <a:r>
              <a:rPr lang="en-US" altLang="zh-TW" sz="2800" baseline="-25000">
                <a:latin typeface="Times New Roman" pitchFamily="18" charset="0"/>
              </a:rPr>
              <a:t>3</a:t>
            </a:r>
            <a:r>
              <a:rPr lang="en-US" altLang="zh-TW" sz="2800">
                <a:latin typeface="Times New Roman" pitchFamily="18" charset="0"/>
              </a:rPr>
              <a:t>)+c(v</a:t>
            </a:r>
            <a:r>
              <a:rPr lang="en-US" altLang="zh-TW" sz="2800" baseline="-25000">
                <a:latin typeface="Times New Roman" pitchFamily="18" charset="0"/>
              </a:rPr>
              <a:t>2</a:t>
            </a:r>
            <a:r>
              <a:rPr lang="en-US" altLang="zh-TW" sz="2800">
                <a:latin typeface="Times New Roman" pitchFamily="18" charset="0"/>
              </a:rPr>
              <a:t>,v</a:t>
            </a:r>
            <a:r>
              <a:rPr lang="en-US" altLang="zh-TW" sz="2800" baseline="-25000">
                <a:latin typeface="Times New Roman" pitchFamily="18" charset="0"/>
              </a:rPr>
              <a:t>4</a:t>
            </a:r>
            <a:r>
              <a:rPr lang="en-US" altLang="zh-TW" sz="2800">
                <a:latin typeface="Times New Roman" pitchFamily="18" charset="0"/>
              </a:rPr>
              <a:t>)</a:t>
            </a:r>
          </a:p>
          <a:p>
            <a:r>
              <a:rPr lang="en-US" altLang="zh-TW" sz="2800">
                <a:latin typeface="Times New Roman" pitchFamily="18" charset="0"/>
              </a:rPr>
              <a:t>=12+14=26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70DA-F5CC-4FC1-A12C-4D393C2F4E92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684213" y="1412875"/>
            <a:ext cx="7696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新細明體" pitchFamily="18" charset="-120"/>
              </a:defRPr>
            </a:lvl9pPr>
          </a:lstStyle>
          <a:p>
            <a:r>
              <a:rPr lang="en-US" altLang="zh-TW"/>
              <a:t>Lemma 5 </a:t>
            </a:r>
          </a:p>
        </p:txBody>
      </p:sp>
      <p:graphicFrame>
        <p:nvGraphicFramePr>
          <p:cNvPr id="56335" name="Object 15"/>
          <p:cNvGraphicFramePr>
            <a:graphicFrameLocks noChangeAspect="1"/>
          </p:cNvGraphicFramePr>
          <p:nvPr/>
        </p:nvGraphicFramePr>
        <p:xfrm>
          <a:off x="1042988" y="1916113"/>
          <a:ext cx="74898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2" name="Equation" r:id="rId3" imgW="3288960" imgH="380880" progId="Equation.DSMT4">
                  <p:embed/>
                </p:oleObj>
              </mc:Choice>
              <mc:Fallback>
                <p:oleObj name="Equation" r:id="rId3" imgW="3288960" imgH="380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916113"/>
                        <a:ext cx="74898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8" name="Object 18"/>
          <p:cNvGraphicFramePr>
            <a:graphicFrameLocks noChangeAspect="1"/>
          </p:cNvGraphicFramePr>
          <p:nvPr/>
        </p:nvGraphicFramePr>
        <p:xfrm>
          <a:off x="2051050" y="3357563"/>
          <a:ext cx="4033838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3" name="Equation" r:id="rId5" imgW="1536480" imgH="863280" progId="Equation.DSMT4">
                  <p:embed/>
                </p:oleObj>
              </mc:Choice>
              <mc:Fallback>
                <p:oleObj name="Equation" r:id="rId5" imgW="1536480" imgH="863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3357563"/>
                        <a:ext cx="4033838" cy="226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1023938" y="2822575"/>
            <a:ext cx="10747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800">
                <a:latin typeface="Times New Roman" pitchFamily="18" charset="0"/>
                <a:cs typeface="Times New Roman" pitchFamily="18" charset="0"/>
              </a:rPr>
              <a:t>Proof: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3BF97-4DA5-4250-A1C7-76590D950A88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26.1 </a:t>
            </a:r>
            <a:r>
              <a:rPr lang="zh-TW" altLang="en-US"/>
              <a:t>流量網路與流量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r>
              <a:rPr lang="en-US" altLang="zh-TW"/>
              <a:t>Flow network(</a:t>
            </a:r>
            <a:r>
              <a:rPr lang="zh-TW" altLang="en-US"/>
              <a:t>流量網路</a:t>
            </a:r>
            <a:r>
              <a:rPr lang="en-US" altLang="zh-TW"/>
              <a:t>) G=(V,E)</a:t>
            </a:r>
            <a:r>
              <a:rPr lang="zh-TW" altLang="en-US"/>
              <a:t>是一個有向圖，每一邊</a:t>
            </a:r>
            <a:r>
              <a:rPr lang="en-US" altLang="zh-TW"/>
              <a:t>(u,v)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E</a:t>
            </a:r>
            <a:r>
              <a:rPr lang="zh-TW" altLang="en-US"/>
              <a:t>均有</a:t>
            </a:r>
            <a:r>
              <a:rPr lang="en-US" altLang="zh-TW"/>
              <a:t>Capacity(</a:t>
            </a:r>
            <a:r>
              <a:rPr lang="zh-TW" altLang="en-US"/>
              <a:t>容量</a:t>
            </a:r>
            <a:r>
              <a:rPr lang="en-US" altLang="zh-TW"/>
              <a:t>) c(u,v)&gt;0</a:t>
            </a:r>
            <a:r>
              <a:rPr lang="zh-TW" altLang="en-US"/>
              <a:t>。如</a:t>
            </a:r>
            <a:r>
              <a:rPr lang="en-US" altLang="zh-TW"/>
              <a:t>c(u,v)=0</a:t>
            </a:r>
            <a:r>
              <a:rPr lang="zh-TW" altLang="en-US"/>
              <a:t>即代表</a:t>
            </a:r>
            <a:r>
              <a:rPr lang="en-US" altLang="zh-TW"/>
              <a:t>(u,v)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∉</a:t>
            </a:r>
            <a:r>
              <a:rPr lang="en-US" altLang="zh-TW"/>
              <a:t>E </a:t>
            </a:r>
            <a:r>
              <a:rPr lang="zh-TW" altLang="en-US"/>
              <a:t>。</a:t>
            </a: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1835150" y="45085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>
            <a:off x="3417888" y="35004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1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5578475" y="3500438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3</a:t>
            </a: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3417888" y="54451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2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5578475" y="54451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4</a:t>
            </a:r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7091363" y="45085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3082" name="AutoShape 10"/>
          <p:cNvCxnSpPr>
            <a:cxnSpLocks noChangeShapeType="1"/>
            <a:stCxn id="3076" idx="7"/>
            <a:endCxn id="3077" idx="2"/>
          </p:cNvCxnSpPr>
          <p:nvPr/>
        </p:nvCxnSpPr>
        <p:spPr bwMode="auto">
          <a:xfrm flipV="1">
            <a:off x="2203450" y="3716338"/>
            <a:ext cx="1214438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3" name="AutoShape 11"/>
          <p:cNvCxnSpPr>
            <a:cxnSpLocks noChangeShapeType="1"/>
            <a:stCxn id="3076" idx="5"/>
            <a:endCxn id="3079" idx="2"/>
          </p:cNvCxnSpPr>
          <p:nvPr/>
        </p:nvCxnSpPr>
        <p:spPr bwMode="auto">
          <a:xfrm>
            <a:off x="2203450" y="4876800"/>
            <a:ext cx="1214438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12"/>
          <p:cNvCxnSpPr>
            <a:cxnSpLocks noChangeShapeType="1"/>
            <a:stCxn id="3078" idx="6"/>
            <a:endCxn id="3081" idx="1"/>
          </p:cNvCxnSpPr>
          <p:nvPr/>
        </p:nvCxnSpPr>
        <p:spPr bwMode="auto">
          <a:xfrm>
            <a:off x="6010275" y="3716338"/>
            <a:ext cx="1144588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5" name="AutoShape 13"/>
          <p:cNvCxnSpPr>
            <a:cxnSpLocks noChangeShapeType="1"/>
            <a:stCxn id="3080" idx="6"/>
            <a:endCxn id="3081" idx="3"/>
          </p:cNvCxnSpPr>
          <p:nvPr/>
        </p:nvCxnSpPr>
        <p:spPr bwMode="auto">
          <a:xfrm flipV="1">
            <a:off x="6010275" y="4876800"/>
            <a:ext cx="1144588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6" name="AutoShape 14"/>
          <p:cNvCxnSpPr>
            <a:cxnSpLocks noChangeShapeType="1"/>
            <a:stCxn id="3077" idx="7"/>
            <a:endCxn id="3078" idx="1"/>
          </p:cNvCxnSpPr>
          <p:nvPr/>
        </p:nvCxnSpPr>
        <p:spPr bwMode="auto">
          <a:xfrm>
            <a:off x="3786188" y="3563938"/>
            <a:ext cx="1855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7" name="AutoShape 15"/>
          <p:cNvCxnSpPr>
            <a:cxnSpLocks noChangeShapeType="1"/>
            <a:stCxn id="3079" idx="5"/>
            <a:endCxn id="3080" idx="3"/>
          </p:cNvCxnSpPr>
          <p:nvPr/>
        </p:nvCxnSpPr>
        <p:spPr bwMode="auto">
          <a:xfrm>
            <a:off x="3786188" y="5813425"/>
            <a:ext cx="1855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8" name="AutoShape 16"/>
          <p:cNvCxnSpPr>
            <a:cxnSpLocks noChangeShapeType="1"/>
            <a:stCxn id="3079" idx="0"/>
            <a:endCxn id="3077" idx="4"/>
          </p:cNvCxnSpPr>
          <p:nvPr/>
        </p:nvCxnSpPr>
        <p:spPr bwMode="auto">
          <a:xfrm flipV="1">
            <a:off x="3633788" y="3932238"/>
            <a:ext cx="0" cy="1512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9" name="AutoShape 17"/>
          <p:cNvCxnSpPr>
            <a:cxnSpLocks noChangeShapeType="1"/>
            <a:stCxn id="3077" idx="3"/>
            <a:endCxn id="3079" idx="1"/>
          </p:cNvCxnSpPr>
          <p:nvPr/>
        </p:nvCxnSpPr>
        <p:spPr bwMode="auto">
          <a:xfrm>
            <a:off x="3481388" y="3868738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0" name="AutoShape 18"/>
          <p:cNvCxnSpPr>
            <a:cxnSpLocks noChangeShapeType="1"/>
            <a:stCxn id="3078" idx="3"/>
            <a:endCxn id="3079" idx="7"/>
          </p:cNvCxnSpPr>
          <p:nvPr/>
        </p:nvCxnSpPr>
        <p:spPr bwMode="auto">
          <a:xfrm flipH="1">
            <a:off x="3786188" y="3868738"/>
            <a:ext cx="1855787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1" name="AutoShape 19"/>
          <p:cNvCxnSpPr>
            <a:cxnSpLocks noChangeShapeType="1"/>
            <a:stCxn id="3080" idx="7"/>
            <a:endCxn id="3078" idx="5"/>
          </p:cNvCxnSpPr>
          <p:nvPr/>
        </p:nvCxnSpPr>
        <p:spPr bwMode="auto">
          <a:xfrm flipV="1">
            <a:off x="5946775" y="3868738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5364163" y="2781300"/>
            <a:ext cx="3529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c(s,t)=0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，因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(s,t) ∉ 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DCD06-D32B-4504-8B00-001F184F5A6C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594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683000" cy="460375"/>
          </a:xfrm>
          <a:noFill/>
          <a:ln/>
        </p:spPr>
        <p:txBody>
          <a:bodyPr/>
          <a:lstStyle/>
          <a:p>
            <a:r>
              <a:rPr lang="en-US" altLang="zh-TW" sz="2400">
                <a:latin typeface="Arial" charset="0"/>
              </a:rPr>
              <a:t>Corollary 6</a:t>
            </a:r>
          </a:p>
        </p:txBody>
      </p:sp>
      <p:graphicFrame>
        <p:nvGraphicFramePr>
          <p:cNvPr id="59397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116013" y="2205038"/>
          <a:ext cx="7343775" cy="119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6" name="Equation" r:id="rId3" imgW="3111480" imgH="507960" progId="Equation.DSMT4">
                  <p:embed/>
                </p:oleObj>
              </mc:Choice>
              <mc:Fallback>
                <p:oleObj name="Equation" r:id="rId3" imgW="311148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205038"/>
                        <a:ext cx="7343775" cy="1198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58888" y="3933825"/>
          <a:ext cx="6911975" cy="231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Equation" r:id="rId5" imgW="2997000" imgH="1002960" progId="Equation.DSMT4">
                  <p:embed/>
                </p:oleObj>
              </mc:Choice>
              <mc:Fallback>
                <p:oleObj name="Equation" r:id="rId5" imgW="299700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933825"/>
                        <a:ext cx="6911975" cy="231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755650" y="3573463"/>
            <a:ext cx="1008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/>
              <a:t>Proof: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220B-22E8-4E07-AFD8-B0B3EE4528C8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Maximum flow=minimum cut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最大流量跟容量最小的</a:t>
            </a:r>
            <a:r>
              <a:rPr lang="en-US" altLang="zh-TW"/>
              <a:t>Cut</a:t>
            </a:r>
            <a:r>
              <a:rPr lang="zh-TW" altLang="en-US"/>
              <a:t>是相等的。</a:t>
            </a:r>
          </a:p>
          <a:p>
            <a:endParaRPr lang="zh-TW" altLang="en-US"/>
          </a:p>
          <a:p>
            <a:r>
              <a:rPr lang="en-US" altLang="zh-TW"/>
              <a:t>Thm26.6 </a:t>
            </a:r>
            <a:r>
              <a:rPr lang="zh-TW" altLang="en-US"/>
              <a:t>以下三敘述等價</a:t>
            </a:r>
          </a:p>
          <a:p>
            <a:pPr lvl="1"/>
            <a:r>
              <a:rPr kumimoji="0" lang="en-US" altLang="zh-TW"/>
              <a:t>(1) f</a:t>
            </a:r>
            <a:r>
              <a:rPr kumimoji="0" lang="zh-TW" altLang="en-US"/>
              <a:t>是流量網路</a:t>
            </a:r>
            <a:r>
              <a:rPr kumimoji="0" lang="en-US" altLang="zh-TW"/>
              <a:t>G=(V,E)</a:t>
            </a:r>
            <a:r>
              <a:rPr kumimoji="0" lang="zh-TW" altLang="en-US"/>
              <a:t>的最大流量</a:t>
            </a:r>
          </a:p>
          <a:p>
            <a:pPr lvl="1"/>
            <a:r>
              <a:rPr kumimoji="0" lang="en-US" altLang="zh-TW"/>
              <a:t>(2) Residue network G</a:t>
            </a:r>
            <a:r>
              <a:rPr kumimoji="0" lang="en-US" altLang="zh-TW" baseline="-25000"/>
              <a:t>f</a:t>
            </a:r>
            <a:r>
              <a:rPr kumimoji="0" lang="zh-TW" altLang="en-US"/>
              <a:t>找不到</a:t>
            </a:r>
            <a:r>
              <a:rPr kumimoji="0" lang="en-US" altLang="zh-TW"/>
              <a:t>Augmenting path</a:t>
            </a:r>
          </a:p>
          <a:p>
            <a:pPr lvl="1"/>
            <a:r>
              <a:rPr kumimoji="0" lang="en-US" altLang="zh-TW"/>
              <a:t>(3) </a:t>
            </a:r>
            <a:r>
              <a:rPr kumimoji="0" lang="zh-TW" altLang="en-US"/>
              <a:t>存在一個</a:t>
            </a:r>
            <a:r>
              <a:rPr kumimoji="0" lang="en-US" altLang="zh-TW"/>
              <a:t>Cut (S,T)</a:t>
            </a:r>
            <a:r>
              <a:rPr kumimoji="0" lang="zh-TW" altLang="en-US"/>
              <a:t>，</a:t>
            </a:r>
            <a:r>
              <a:rPr kumimoji="0" lang="en-US" altLang="zh-TW"/>
              <a:t>|f|=c(S,T)</a:t>
            </a:r>
            <a:r>
              <a:rPr kumimoji="0" lang="zh-TW" altLang="en-US"/>
              <a:t>。</a:t>
            </a:r>
          </a:p>
          <a:p>
            <a:endParaRPr lang="zh-TW" altLang="en-US"/>
          </a:p>
          <a:p>
            <a:pPr>
              <a:buFontTx/>
              <a:buNone/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EFAA5-73A6-4E99-AB46-FA5ED781AF3A}" type="slidenum">
              <a:rPr lang="en-US" altLang="zh-TW"/>
              <a:pPr/>
              <a:t>22</a:t>
            </a:fld>
            <a:endParaRPr lang="en-US" altLang="zh-TW"/>
          </a:p>
        </p:txBody>
      </p:sp>
      <p:graphicFrame>
        <p:nvGraphicFramePr>
          <p:cNvPr id="62468" name="Object 4"/>
          <p:cNvGraphicFramePr>
            <a:graphicFrameLocks noGrp="1" noChangeAspect="1"/>
          </p:cNvGraphicFramePr>
          <p:nvPr>
            <p:ph sz="half" idx="1"/>
          </p:nvPr>
        </p:nvGraphicFramePr>
        <p:xfrm>
          <a:off x="539750" y="260350"/>
          <a:ext cx="7920038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6" name="Equation" r:id="rId3" imgW="3555720" imgH="888840" progId="Equation.DSMT4">
                  <p:embed/>
                </p:oleObj>
              </mc:Choice>
              <mc:Fallback>
                <p:oleObj name="Equation" r:id="rId3" imgW="355572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60350"/>
                        <a:ext cx="7920038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539750" y="2205038"/>
          <a:ext cx="7993063" cy="417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7" name="Equation" r:id="rId5" imgW="4012920" imgH="2057400" progId="Equation.DSMT4">
                  <p:embed/>
                </p:oleObj>
              </mc:Choice>
              <mc:Fallback>
                <p:oleObj name="Equation" r:id="rId5" imgW="4012920" imgH="2057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205038"/>
                        <a:ext cx="7993063" cy="417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3494-4D30-4234-BB17-E06DAA00C4EC}" type="slidenum">
              <a:rPr lang="en-US" altLang="zh-TW"/>
              <a:pPr/>
              <a:t>23</a:t>
            </a:fld>
            <a:endParaRPr lang="en-US" altLang="zh-TW"/>
          </a:p>
        </p:txBody>
      </p:sp>
      <p:graphicFrame>
        <p:nvGraphicFramePr>
          <p:cNvPr id="65542" name="Object 6"/>
          <p:cNvGraphicFramePr>
            <a:graphicFrameLocks noGrp="1" noChangeAspect="1"/>
          </p:cNvGraphicFramePr>
          <p:nvPr>
            <p:ph type="body" idx="1"/>
          </p:nvPr>
        </p:nvGraphicFramePr>
        <p:xfrm>
          <a:off x="611188" y="476250"/>
          <a:ext cx="7993062" cy="178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4" name="Equation" r:id="rId3" imgW="2958840" imgH="660240" progId="Equation.DSMT4">
                  <p:embed/>
                </p:oleObj>
              </mc:Choice>
              <mc:Fallback>
                <p:oleObj name="Equation" r:id="rId3" imgW="2958840" imgH="660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76250"/>
                        <a:ext cx="7993062" cy="178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F7613-BDEA-4DED-A7F1-6FCC5C38DA5E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8913"/>
            <a:ext cx="7488238" cy="792162"/>
          </a:xfrm>
        </p:spPr>
        <p:txBody>
          <a:bodyPr/>
          <a:lstStyle/>
          <a:p>
            <a:r>
              <a:rPr lang="en-US" altLang="zh-TW">
                <a:latin typeface="Arial" charset="0"/>
              </a:rPr>
              <a:t>Lemma 26.7</a:t>
            </a:r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539750" y="765175"/>
          <a:ext cx="8459788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Equation" r:id="rId3" imgW="3632040" imgH="711000" progId="Equation.DSMT4">
                  <p:embed/>
                </p:oleObj>
              </mc:Choice>
              <mc:Fallback>
                <p:oleObj name="Equation" r:id="rId3" imgW="363204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765175"/>
                        <a:ext cx="8459788" cy="165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611188" y="2781300"/>
          <a:ext cx="7704137" cy="304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9" name="Equation" r:id="rId5" imgW="3987720" imgH="1574640" progId="Equation.DSMT4">
                  <p:embed/>
                </p:oleObj>
              </mc:Choice>
              <mc:Fallback>
                <p:oleObj name="Equation" r:id="rId5" imgW="3987720" imgH="1574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781300"/>
                        <a:ext cx="7704137" cy="304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539750" y="24209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latin typeface="Tahoma" pitchFamily="34" charset="0"/>
              </a:rPr>
              <a:t>Pf: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0" y="4797425"/>
            <a:ext cx="498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latin typeface="Tahoma" pitchFamily="34" charset="0"/>
              </a:rPr>
              <a:t>(*)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6F82-DD2C-4345-9C95-98E0CF5DF456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900113" y="404813"/>
          <a:ext cx="7777162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3" imgW="3949560" imgH="723600" progId="Equation.DSMT4">
                  <p:embed/>
                </p:oleObj>
              </mc:Choice>
              <mc:Fallback>
                <p:oleObj name="Equation" r:id="rId3" imgW="394956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4813"/>
                        <a:ext cx="7777162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827088" y="2060575"/>
          <a:ext cx="662463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5" imgW="3593880" imgH="380880" progId="Equation.DSMT4">
                  <p:embed/>
                </p:oleObj>
              </mc:Choice>
              <mc:Fallback>
                <p:oleObj name="Equation" r:id="rId5" imgW="35938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060575"/>
                        <a:ext cx="662463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900113" y="2781300"/>
          <a:ext cx="669766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8" name="Equation" r:id="rId7" imgW="3606480" imgH="558720" progId="Equation.DSMT4">
                  <p:embed/>
                </p:oleObj>
              </mc:Choice>
              <mc:Fallback>
                <p:oleObj name="Equation" r:id="rId7" imgW="3606480" imgH="55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781300"/>
                        <a:ext cx="6697662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900113" y="3789363"/>
          <a:ext cx="7489825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9" name="Equation" r:id="rId9" imgW="3517560" imgH="380880" progId="Equation.DSMT4">
                  <p:embed/>
                </p:oleObj>
              </mc:Choice>
              <mc:Fallback>
                <p:oleObj name="Equation" r:id="rId9" imgW="351756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789363"/>
                        <a:ext cx="7489825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0" name="Object 8"/>
          <p:cNvGraphicFramePr>
            <a:graphicFrameLocks noChangeAspect="1"/>
          </p:cNvGraphicFramePr>
          <p:nvPr/>
        </p:nvGraphicFramePr>
        <p:xfrm>
          <a:off x="2268538" y="4724400"/>
          <a:ext cx="3240087" cy="168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0" name="Equation" r:id="rId11" imgW="1714320" imgH="888840" progId="Equation.DSMT4">
                  <p:embed/>
                </p:oleObj>
              </mc:Choice>
              <mc:Fallback>
                <p:oleObj name="Equation" r:id="rId11" imgW="1714320" imgH="8888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724400"/>
                        <a:ext cx="3240087" cy="168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67DDC-2010-474A-954C-2754FFD080F4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7777163" cy="647700"/>
          </a:xfrm>
        </p:spPr>
        <p:txBody>
          <a:bodyPr/>
          <a:lstStyle/>
          <a:p>
            <a:r>
              <a:rPr lang="en-US" altLang="zh-TW"/>
              <a:t>Thm 26.8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755650" y="908050"/>
          <a:ext cx="7488238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5" name="Equation" r:id="rId3" imgW="3784320" imgH="711000" progId="Equation.DSMT4">
                  <p:embed/>
                </p:oleObj>
              </mc:Choice>
              <mc:Fallback>
                <p:oleObj name="Equation" r:id="rId3" imgW="3784320" imgH="711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908050"/>
                        <a:ext cx="7488238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490538" y="2708275"/>
          <a:ext cx="8485187" cy="294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6" name="Equation" r:id="rId5" imgW="4025880" imgH="1396800" progId="Equation.DSMT4">
                  <p:embed/>
                </p:oleObj>
              </mc:Choice>
              <mc:Fallback>
                <p:oleObj name="Equation" r:id="rId5" imgW="4025880" imgH="1396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2708275"/>
                        <a:ext cx="8485187" cy="294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755650" y="234950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latin typeface="Tahoma" pitchFamily="34" charset="0"/>
              </a:rPr>
              <a:t>Pf: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2C035-7EEF-4C28-8CB4-5B9A74EAC3F0}" type="slidenum">
              <a:rPr lang="en-US" altLang="zh-TW"/>
              <a:pPr/>
              <a:t>27</a:t>
            </a:fld>
            <a:endParaRPr lang="en-US" altLang="zh-TW"/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111125" y="333375"/>
          <a:ext cx="8847138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Equation" r:id="rId3" imgW="3619440" imgH="380880" progId="Equation.DSMT4">
                  <p:embed/>
                </p:oleObj>
              </mc:Choice>
              <mc:Fallback>
                <p:oleObj name="Equation" r:id="rId3" imgW="361944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" y="333375"/>
                        <a:ext cx="8847138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179388" y="1412875"/>
          <a:ext cx="8032750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Equation" r:id="rId5" imgW="3924000" imgH="1041120" progId="Equation.DSMT4">
                  <p:embed/>
                </p:oleObj>
              </mc:Choice>
              <mc:Fallback>
                <p:oleObj name="Equation" r:id="rId5" imgW="3924000" imgH="1041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412875"/>
                        <a:ext cx="8032750" cy="218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179388" y="3716338"/>
            <a:ext cx="8964612" cy="239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zh-TW" sz="2400"/>
              <a:t>There are at most O(E) pairs of vertices that can have an edge </a:t>
            </a:r>
          </a:p>
          <a:p>
            <a:r>
              <a:rPr lang="en-US" altLang="zh-TW" sz="2400"/>
              <a:t> between them in a residual graph, the total number of critical </a:t>
            </a:r>
          </a:p>
          <a:p>
            <a:r>
              <a:rPr lang="en-US" altLang="zh-TW" sz="2400"/>
              <a:t>edges during the entire execution of the Edmonds-Karp</a:t>
            </a:r>
          </a:p>
          <a:p>
            <a:pPr>
              <a:lnSpc>
                <a:spcPct val="110000"/>
              </a:lnSpc>
            </a:pPr>
            <a:r>
              <a:rPr lang="en-US" altLang="zh-TW" sz="2400"/>
              <a:t>algorithm is O(VE). 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US" altLang="zh-TW" sz="2400"/>
              <a:t>Each augmenting path has at least </a:t>
            </a:r>
            <a:r>
              <a:rPr lang="en-US" altLang="zh-TW" sz="2400">
                <a:solidFill>
                  <a:srgbClr val="CC0000"/>
                </a:solidFill>
              </a:rPr>
              <a:t>one critical</a:t>
            </a:r>
            <a:r>
              <a:rPr lang="en-US" altLang="zh-TW" sz="2400"/>
              <a:t> edge, and hence </a:t>
            </a:r>
          </a:p>
          <a:p>
            <a:pPr>
              <a:lnSpc>
                <a:spcPct val="110000"/>
              </a:lnSpc>
            </a:pPr>
            <a:r>
              <a:rPr lang="en-US" altLang="zh-TW" sz="2400"/>
              <a:t>the theorem follows.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C1C02-97D1-4B74-A27D-1769D7AA9B32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4478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250825" y="549275"/>
            <a:ext cx="843915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zh-TW" sz="2800"/>
              <a:t>Each iteration of Ford-Fulkerson can be </a:t>
            </a:r>
          </a:p>
          <a:p>
            <a:r>
              <a:rPr lang="en-US" altLang="zh-TW" sz="2800"/>
              <a:t>   implemented in O(E) time, when the augmenting </a:t>
            </a:r>
          </a:p>
          <a:p>
            <a:r>
              <a:rPr lang="en-US" altLang="zh-TW" sz="2800"/>
              <a:t>   path is found by BFS. </a:t>
            </a:r>
          </a:p>
          <a:p>
            <a:endParaRPr lang="en-US" altLang="zh-TW" sz="2800"/>
          </a:p>
          <a:p>
            <a:pPr>
              <a:buFontTx/>
              <a:buChar char="•"/>
            </a:pPr>
            <a:r>
              <a:rPr lang="en-US" altLang="zh-TW" sz="2800"/>
              <a:t>Total running time of the Edmonds-Karp algorithm</a:t>
            </a:r>
          </a:p>
          <a:p>
            <a:r>
              <a:rPr lang="en-US" altLang="zh-TW" sz="2800"/>
              <a:t>    is </a:t>
            </a:r>
            <a:r>
              <a:rPr lang="en-US" altLang="zh-TW" sz="2800">
                <a:solidFill>
                  <a:srgbClr val="FF0000"/>
                </a:solidFill>
              </a:rPr>
              <a:t>O(VE</a:t>
            </a:r>
            <a:r>
              <a:rPr lang="en-US" altLang="zh-TW" sz="2800" baseline="30000">
                <a:solidFill>
                  <a:srgbClr val="FF0000"/>
                </a:solidFill>
              </a:rPr>
              <a:t>2</a:t>
            </a:r>
            <a:r>
              <a:rPr lang="en-US" altLang="zh-TW" sz="2800">
                <a:solidFill>
                  <a:srgbClr val="FF0000"/>
                </a:solidFill>
              </a:rPr>
              <a:t>).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250825" y="3860800"/>
            <a:ext cx="692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CC0000"/>
                </a:solidFill>
              </a:rPr>
              <a:t>Asymptotically fastest to date for maximum-flow</a:t>
            </a:r>
            <a:r>
              <a:rPr lang="zh-TW" altLang="en-US" sz="2400">
                <a:solidFill>
                  <a:srgbClr val="CC0000"/>
                </a:solidFill>
              </a:rPr>
              <a:t>：</a:t>
            </a:r>
          </a:p>
        </p:txBody>
      </p:sp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395288" y="4581525"/>
          <a:ext cx="79565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3" imgW="4609800" imgH="228600" progId="Equation.DSMT4">
                  <p:embed/>
                </p:oleObj>
              </mc:Choice>
              <mc:Fallback>
                <p:oleObj name="Equation" r:id="rId3" imgW="46098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581525"/>
                        <a:ext cx="795655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FE19C-3496-49A1-B0EE-7C95B3A9705A}" type="slidenum">
              <a:rPr lang="en-US" altLang="zh-TW"/>
              <a:pPr/>
              <a:t>29</a:t>
            </a:fld>
            <a:endParaRPr lang="en-US" altLang="zh-TW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n-US" altLang="zh-TW"/>
              <a:t>Minimum cut</a:t>
            </a:r>
            <a:r>
              <a:rPr lang="zh-TW" altLang="en-US"/>
              <a:t>的應用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可用於決定經營投資策略。如開發產品</a:t>
            </a:r>
            <a:r>
              <a:rPr lang="en-US" altLang="zh-TW"/>
              <a:t>A</a:t>
            </a:r>
            <a:r>
              <a:rPr lang="en-US" altLang="zh-TW" baseline="-25000"/>
              <a:t>1</a:t>
            </a:r>
            <a:r>
              <a:rPr lang="zh-TW" altLang="en-US"/>
              <a:t>需要先購入工具</a:t>
            </a:r>
            <a:r>
              <a:rPr lang="en-US" altLang="zh-TW"/>
              <a:t>T</a:t>
            </a:r>
            <a:r>
              <a:rPr lang="en-US" altLang="zh-TW" baseline="-25000"/>
              <a:t>1</a:t>
            </a:r>
            <a:r>
              <a:rPr lang="en-US" altLang="zh-TW"/>
              <a:t>,T</a:t>
            </a:r>
            <a:r>
              <a:rPr lang="en-US" altLang="zh-TW" baseline="-25000"/>
              <a:t>2</a:t>
            </a:r>
            <a:r>
              <a:rPr lang="zh-TW" altLang="en-US"/>
              <a:t>，而產品</a:t>
            </a:r>
            <a:r>
              <a:rPr lang="en-US" altLang="zh-TW"/>
              <a:t>A2</a:t>
            </a:r>
            <a:r>
              <a:rPr lang="zh-TW" altLang="en-US"/>
              <a:t>需要先購入工具</a:t>
            </a:r>
            <a:r>
              <a:rPr lang="en-US" altLang="zh-TW"/>
              <a:t>T</a:t>
            </a:r>
            <a:r>
              <a:rPr lang="en-US" altLang="zh-TW" baseline="-25000"/>
              <a:t>2</a:t>
            </a:r>
            <a:r>
              <a:rPr lang="en-US" altLang="zh-TW"/>
              <a:t>T</a:t>
            </a:r>
            <a:r>
              <a:rPr lang="en-US" altLang="zh-TW" baseline="-25000"/>
              <a:t>3</a:t>
            </a:r>
            <a:r>
              <a:rPr lang="zh-TW" altLang="en-US"/>
              <a:t>，則同時開發僅需要負擔</a:t>
            </a:r>
            <a:r>
              <a:rPr lang="en-US" altLang="zh-TW"/>
              <a:t>T</a:t>
            </a:r>
            <a:r>
              <a:rPr lang="en-US" altLang="zh-TW" baseline="-25000"/>
              <a:t>1</a:t>
            </a:r>
            <a:r>
              <a:rPr lang="en-US" altLang="zh-TW"/>
              <a:t>,T</a:t>
            </a:r>
            <a:r>
              <a:rPr lang="en-US" altLang="zh-TW" baseline="-25000"/>
              <a:t>2</a:t>
            </a:r>
            <a:r>
              <a:rPr lang="en-US" altLang="zh-TW"/>
              <a:t>,T</a:t>
            </a:r>
            <a:r>
              <a:rPr lang="en-US" altLang="zh-TW" baseline="-25000"/>
              <a:t>3</a:t>
            </a:r>
            <a:r>
              <a:rPr lang="zh-TW" altLang="en-US"/>
              <a:t>的成本。</a:t>
            </a:r>
          </a:p>
          <a:p>
            <a:endParaRPr lang="zh-TW" altLang="en-US"/>
          </a:p>
          <a:p>
            <a:r>
              <a:rPr lang="zh-TW" altLang="en-US"/>
              <a:t>可以將此問題一般化，假定產品</a:t>
            </a:r>
            <a:r>
              <a:rPr lang="en-US" altLang="zh-TW"/>
              <a:t>A</a:t>
            </a:r>
            <a:r>
              <a:rPr lang="en-US" altLang="zh-TW" baseline="-25000"/>
              <a:t>i</a:t>
            </a:r>
            <a:r>
              <a:rPr lang="zh-TW" altLang="en-US"/>
              <a:t>需要先購入</a:t>
            </a:r>
            <a:r>
              <a:rPr lang="en-US" altLang="zh-TW"/>
              <a:t>k</a:t>
            </a:r>
            <a:r>
              <a:rPr lang="zh-TW" altLang="en-US"/>
              <a:t>個工具</a:t>
            </a:r>
            <a:r>
              <a:rPr lang="en-US" altLang="zh-TW"/>
              <a:t>T</a:t>
            </a:r>
            <a:r>
              <a:rPr lang="en-US" altLang="zh-TW" baseline="30000"/>
              <a:t>i</a:t>
            </a:r>
            <a:r>
              <a:rPr lang="en-US" altLang="zh-TW" baseline="-25000"/>
              <a:t>1</a:t>
            </a:r>
            <a:r>
              <a:rPr lang="en-US" altLang="zh-TW"/>
              <a:t>T</a:t>
            </a:r>
            <a:r>
              <a:rPr lang="en-US" altLang="zh-TW" baseline="30000"/>
              <a:t>i</a:t>
            </a:r>
            <a:r>
              <a:rPr lang="en-US" altLang="zh-TW" baseline="-25000"/>
              <a:t>2</a:t>
            </a:r>
            <a:r>
              <a:rPr lang="en-US" altLang="zh-TW"/>
              <a:t>…T</a:t>
            </a:r>
            <a:r>
              <a:rPr lang="en-US" altLang="zh-TW" baseline="30000"/>
              <a:t>i</a:t>
            </a:r>
            <a:r>
              <a:rPr lang="en-US" altLang="zh-TW" baseline="-25000"/>
              <a:t>k</a:t>
            </a:r>
            <a:r>
              <a:rPr lang="zh-TW" altLang="en-US"/>
              <a:t>。而產品</a:t>
            </a:r>
            <a:r>
              <a:rPr lang="en-US" altLang="zh-TW"/>
              <a:t>A</a:t>
            </a:r>
            <a:r>
              <a:rPr lang="en-US" altLang="zh-TW" baseline="-25000"/>
              <a:t>i</a:t>
            </a:r>
            <a:r>
              <a:rPr lang="zh-TW" altLang="en-US"/>
              <a:t>開發完成可獲利</a:t>
            </a:r>
            <a:r>
              <a:rPr lang="en-US" altLang="zh-TW"/>
              <a:t>P</a:t>
            </a:r>
            <a:r>
              <a:rPr lang="en-US" altLang="zh-TW" baseline="-25000"/>
              <a:t>i</a:t>
            </a:r>
            <a:r>
              <a:rPr lang="zh-TW" altLang="en-US"/>
              <a:t>，購入工具</a:t>
            </a:r>
            <a:r>
              <a:rPr lang="en-US" altLang="zh-TW"/>
              <a:t>T</a:t>
            </a:r>
            <a:r>
              <a:rPr lang="en-US" altLang="zh-TW" baseline="-25000"/>
              <a:t>j</a:t>
            </a:r>
            <a:r>
              <a:rPr lang="zh-TW" altLang="en-US"/>
              <a:t>需要</a:t>
            </a:r>
            <a:r>
              <a:rPr lang="en-US" altLang="zh-TW"/>
              <a:t>Q</a:t>
            </a:r>
            <a:r>
              <a:rPr lang="en-US" altLang="zh-TW" baseline="-25000"/>
              <a:t>j</a:t>
            </a:r>
            <a:r>
              <a:rPr lang="zh-TW" altLang="en-US"/>
              <a:t>的金錢，則該選擇哪些產品開發？</a:t>
            </a:r>
            <a:endParaRPr lang="zh-TW" alt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246CF-91B2-42E6-8A18-CF8B4B3BE8FE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流量網路與流量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令</a:t>
            </a:r>
            <a:r>
              <a:rPr lang="en-US" altLang="zh-TW"/>
              <a:t>s</a:t>
            </a:r>
            <a:r>
              <a:rPr lang="zh-TW" altLang="en-US"/>
              <a:t>為</a:t>
            </a:r>
            <a:r>
              <a:rPr lang="en-US" altLang="zh-TW"/>
              <a:t>Source vertex</a:t>
            </a:r>
            <a:r>
              <a:rPr lang="zh-TW" altLang="en-US"/>
              <a:t>，</a:t>
            </a:r>
            <a:r>
              <a:rPr lang="en-US" altLang="zh-TW"/>
              <a:t>t</a:t>
            </a:r>
            <a:r>
              <a:rPr lang="zh-TW" altLang="en-US"/>
              <a:t>為</a:t>
            </a:r>
            <a:r>
              <a:rPr lang="en-US" altLang="zh-TW"/>
              <a:t>Sink vertex</a:t>
            </a:r>
            <a:r>
              <a:rPr lang="zh-TW" altLang="en-US"/>
              <a:t>。一個</a:t>
            </a:r>
            <a:r>
              <a:rPr lang="en-US" altLang="zh-TW"/>
              <a:t>Flow(</a:t>
            </a:r>
            <a:r>
              <a:rPr lang="zh-TW" altLang="en-US"/>
              <a:t>流量</a:t>
            </a:r>
            <a:r>
              <a:rPr lang="en-US" altLang="zh-TW"/>
              <a:t>)</a:t>
            </a:r>
            <a:r>
              <a:rPr lang="zh-TW" altLang="en-US"/>
              <a:t>係一函數</a:t>
            </a:r>
            <a:r>
              <a:rPr lang="en-US" altLang="zh-TW"/>
              <a:t>f</a:t>
            </a:r>
            <a:r>
              <a:rPr lang="zh-TW" altLang="en-US"/>
              <a:t>：</a:t>
            </a:r>
            <a:r>
              <a:rPr lang="en-US" altLang="zh-TW"/>
              <a:t>V×V</a:t>
            </a:r>
            <a:r>
              <a:rPr lang="en-US" altLang="zh-TW">
                <a:sym typeface="Wingdings" pitchFamily="2" charset="2"/>
              </a:rPr>
              <a:t>R</a:t>
            </a:r>
            <a:r>
              <a:rPr lang="zh-TW" altLang="en-US">
                <a:sym typeface="Wingdings" pitchFamily="2" charset="2"/>
              </a:rPr>
              <a:t>，對任兩點</a:t>
            </a:r>
            <a:r>
              <a:rPr lang="en-US" altLang="zh-TW">
                <a:sym typeface="Wingdings" pitchFamily="2" charset="2"/>
              </a:rPr>
              <a:t>u,v</a:t>
            </a:r>
            <a:r>
              <a:rPr lang="zh-TW" altLang="en-US">
                <a:sym typeface="Wingdings" pitchFamily="2" charset="2"/>
              </a:rPr>
              <a:t>而言滿足下列性質：</a:t>
            </a:r>
          </a:p>
          <a:p>
            <a:pPr lvl="1"/>
            <a:r>
              <a:rPr lang="en-US" altLang="zh-TW">
                <a:sym typeface="Wingdings" pitchFamily="2" charset="2"/>
              </a:rPr>
              <a:t>Capacity constraint: f(u,v)</a:t>
            </a:r>
            <a:r>
              <a:rPr lang="en-US" altLang="zh-TW">
                <a:cs typeface="Times New Roman" pitchFamily="18" charset="0"/>
                <a:sym typeface="Wingdings" pitchFamily="2" charset="2"/>
              </a:rPr>
              <a:t>≤</a:t>
            </a:r>
            <a:r>
              <a:rPr lang="en-US" altLang="zh-TW">
                <a:sym typeface="Wingdings" pitchFamily="2" charset="2"/>
              </a:rPr>
              <a:t>c(u,v)</a:t>
            </a:r>
          </a:p>
          <a:p>
            <a:pPr lvl="1"/>
            <a:r>
              <a:rPr kumimoji="0" lang="en-US" altLang="zh-TW">
                <a:sym typeface="Wingdings" pitchFamily="2" charset="2"/>
              </a:rPr>
              <a:t>Skew symmetric: f(u,v)=-f(v,u)</a:t>
            </a:r>
          </a:p>
          <a:p>
            <a:pPr lvl="1"/>
            <a:r>
              <a:rPr kumimoji="0" lang="en-US" altLang="zh-TW">
                <a:sym typeface="Wingdings" pitchFamily="2" charset="2"/>
              </a:rPr>
              <a:t>Flow conservation: </a:t>
            </a:r>
            <a:r>
              <a:rPr kumimoji="0" lang="zh-TW" altLang="en-US">
                <a:sym typeface="Wingdings" pitchFamily="2" charset="2"/>
              </a:rPr>
              <a:t>若</a:t>
            </a:r>
            <a:r>
              <a:rPr kumimoji="0" lang="en-US" altLang="zh-TW">
                <a:sym typeface="Wingdings" pitchFamily="2" charset="2"/>
              </a:rPr>
              <a:t>u</a:t>
            </a:r>
            <a:r>
              <a:rPr kumimoji="0"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∈</a:t>
            </a:r>
            <a:r>
              <a:rPr kumimoji="0" lang="en-US" altLang="zh-TW">
                <a:sym typeface="Wingdings" pitchFamily="2" charset="2"/>
              </a:rPr>
              <a:t>V-{s,t}</a:t>
            </a:r>
            <a:r>
              <a:rPr kumimoji="0" lang="zh-TW" altLang="en-US">
                <a:sym typeface="Wingdings" pitchFamily="2" charset="2"/>
              </a:rPr>
              <a:t>，則</a:t>
            </a:r>
            <a:r>
              <a:rPr kumimoji="0" lang="en-US" altLang="zh-TW">
                <a:sym typeface="Wingdings" pitchFamily="2" charset="2"/>
              </a:rPr>
              <a:t>Σ</a:t>
            </a:r>
            <a:r>
              <a:rPr kumimoji="0" lang="en-US" altLang="zh-TW" baseline="-25000">
                <a:sym typeface="Wingdings" pitchFamily="2" charset="2"/>
              </a:rPr>
              <a:t>w</a:t>
            </a:r>
            <a:r>
              <a:rPr kumimoji="0" lang="en-US" altLang="zh-TW" baseline="-25000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∈</a:t>
            </a:r>
            <a:r>
              <a:rPr kumimoji="0" lang="en-US" altLang="zh-TW" baseline="-25000">
                <a:sym typeface="Wingdings" pitchFamily="2" charset="2"/>
              </a:rPr>
              <a:t>V</a:t>
            </a:r>
            <a:r>
              <a:rPr kumimoji="0" lang="en-US" altLang="zh-TW">
                <a:sym typeface="Wingdings" pitchFamily="2" charset="2"/>
              </a:rPr>
              <a:t>f(u,w)=0</a:t>
            </a:r>
            <a:r>
              <a:rPr kumimoji="0" lang="zh-TW" altLang="en-US">
                <a:sym typeface="Wingdings" pitchFamily="2" charset="2"/>
              </a:rPr>
              <a:t>。</a:t>
            </a:r>
          </a:p>
          <a:p>
            <a:r>
              <a:rPr kumimoji="0" lang="en-US" altLang="zh-TW">
                <a:sym typeface="Wingdings" pitchFamily="2" charset="2"/>
              </a:rPr>
              <a:t>|f|=Σ</a:t>
            </a:r>
            <a:r>
              <a:rPr kumimoji="0" lang="en-US" altLang="zh-TW" baseline="-25000">
                <a:sym typeface="Wingdings" pitchFamily="2" charset="2"/>
              </a:rPr>
              <a:t>v</a:t>
            </a:r>
            <a:r>
              <a:rPr kumimoji="0" lang="en-US" altLang="zh-TW" baseline="-25000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∈</a:t>
            </a:r>
            <a:r>
              <a:rPr kumimoji="0" lang="en-US" altLang="zh-TW" baseline="-25000">
                <a:sym typeface="Wingdings" pitchFamily="2" charset="2"/>
              </a:rPr>
              <a:t>V</a:t>
            </a:r>
            <a:r>
              <a:rPr kumimoji="0" lang="en-US" altLang="zh-TW">
                <a:sym typeface="Wingdings" pitchFamily="2" charset="2"/>
              </a:rPr>
              <a:t>f(s,v)</a:t>
            </a:r>
            <a:r>
              <a:rPr kumimoji="0" lang="zh-TW" altLang="en-US">
                <a:sym typeface="Wingdings" pitchFamily="2" charset="2"/>
              </a:rPr>
              <a:t>稱作流量</a:t>
            </a:r>
            <a:r>
              <a:rPr kumimoji="0" lang="en-US" altLang="zh-TW">
                <a:sym typeface="Wingdings" pitchFamily="2" charset="2"/>
              </a:rPr>
              <a:t>f</a:t>
            </a:r>
            <a:r>
              <a:rPr kumimoji="0" lang="zh-TW" altLang="en-US">
                <a:sym typeface="Wingdings" pitchFamily="2" charset="2"/>
              </a:rPr>
              <a:t>的值。</a:t>
            </a:r>
          </a:p>
          <a:p>
            <a:endParaRPr lang="en-US" altLang="zh-TW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F50EE-228A-4285-B91A-1D0300E08AA2}" type="slidenum">
              <a:rPr lang="en-US" altLang="zh-TW"/>
              <a:pPr/>
              <a:t>30</a:t>
            </a:fld>
            <a:endParaRPr lang="en-US" altLang="zh-TW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利用</a:t>
            </a:r>
            <a:r>
              <a:rPr lang="en-US" altLang="zh-TW"/>
              <a:t>Minimum cut</a:t>
            </a: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1476375" y="32131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2916238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1</a:t>
            </a: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2916238" y="24923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2</a:t>
            </a: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844800" y="43656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m-1</a:t>
            </a: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2844800" y="52292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m</a:t>
            </a:r>
          </a:p>
        </p:txBody>
      </p:sp>
      <p:cxnSp>
        <p:nvCxnSpPr>
          <p:cNvPr id="43017" name="AutoShape 9"/>
          <p:cNvCxnSpPr>
            <a:cxnSpLocks noChangeShapeType="1"/>
            <a:stCxn id="43012" idx="7"/>
            <a:endCxn id="43013" idx="2"/>
          </p:cNvCxnSpPr>
          <p:nvPr/>
        </p:nvCxnSpPr>
        <p:spPr bwMode="auto">
          <a:xfrm flipV="1">
            <a:off x="1844675" y="1916113"/>
            <a:ext cx="1071563" cy="1360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18" name="AutoShape 10"/>
          <p:cNvCxnSpPr>
            <a:cxnSpLocks noChangeShapeType="1"/>
            <a:stCxn id="43012" idx="6"/>
            <a:endCxn id="43014" idx="2"/>
          </p:cNvCxnSpPr>
          <p:nvPr/>
        </p:nvCxnSpPr>
        <p:spPr bwMode="auto">
          <a:xfrm flipV="1">
            <a:off x="1908175" y="2708275"/>
            <a:ext cx="1008063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19" name="AutoShape 11"/>
          <p:cNvCxnSpPr>
            <a:cxnSpLocks noChangeShapeType="1"/>
            <a:stCxn id="43012" idx="5"/>
            <a:endCxn id="43015" idx="2"/>
          </p:cNvCxnSpPr>
          <p:nvPr/>
        </p:nvCxnSpPr>
        <p:spPr bwMode="auto">
          <a:xfrm>
            <a:off x="1844675" y="3581400"/>
            <a:ext cx="1000125" cy="1000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0" name="AutoShape 12"/>
          <p:cNvCxnSpPr>
            <a:cxnSpLocks noChangeShapeType="1"/>
            <a:stCxn id="43012" idx="4"/>
            <a:endCxn id="43016" idx="1"/>
          </p:cNvCxnSpPr>
          <p:nvPr/>
        </p:nvCxnSpPr>
        <p:spPr bwMode="auto">
          <a:xfrm>
            <a:off x="1692275" y="3644900"/>
            <a:ext cx="1216025" cy="164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2962275" y="3141663"/>
            <a:ext cx="4587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………….</a:t>
            </a:r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5391150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1</a:t>
            </a:r>
          </a:p>
        </p:txBody>
      </p:sp>
      <p:sp>
        <p:nvSpPr>
          <p:cNvPr id="43023" name="Oval 15"/>
          <p:cNvSpPr>
            <a:spLocks noChangeArrowheads="1"/>
          </p:cNvSpPr>
          <p:nvPr/>
        </p:nvSpPr>
        <p:spPr bwMode="auto">
          <a:xfrm>
            <a:off x="5391150" y="24923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2</a:t>
            </a:r>
          </a:p>
        </p:txBody>
      </p:sp>
      <p:sp>
        <p:nvSpPr>
          <p:cNvPr id="43024" name="Oval 16"/>
          <p:cNvSpPr>
            <a:spLocks noChangeArrowheads="1"/>
          </p:cNvSpPr>
          <p:nvPr/>
        </p:nvSpPr>
        <p:spPr bwMode="auto">
          <a:xfrm>
            <a:off x="5319713" y="43656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n-1</a:t>
            </a:r>
          </a:p>
        </p:txBody>
      </p:sp>
      <p:sp>
        <p:nvSpPr>
          <p:cNvPr id="43025" name="Oval 17"/>
          <p:cNvSpPr>
            <a:spLocks noChangeArrowheads="1"/>
          </p:cNvSpPr>
          <p:nvPr/>
        </p:nvSpPr>
        <p:spPr bwMode="auto">
          <a:xfrm>
            <a:off x="5319713" y="52292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n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5437188" y="3141663"/>
            <a:ext cx="4587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………….</a:t>
            </a:r>
          </a:p>
        </p:txBody>
      </p:sp>
      <p:sp>
        <p:nvSpPr>
          <p:cNvPr id="43027" name="Oval 19"/>
          <p:cNvSpPr>
            <a:spLocks noChangeArrowheads="1"/>
          </p:cNvSpPr>
          <p:nvPr/>
        </p:nvSpPr>
        <p:spPr bwMode="auto">
          <a:xfrm>
            <a:off x="6805613" y="335756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</a:p>
        </p:txBody>
      </p:sp>
      <p:cxnSp>
        <p:nvCxnSpPr>
          <p:cNvPr id="43028" name="AutoShape 20"/>
          <p:cNvCxnSpPr>
            <a:cxnSpLocks noChangeShapeType="1"/>
            <a:stCxn id="43022" idx="6"/>
            <a:endCxn id="43027" idx="0"/>
          </p:cNvCxnSpPr>
          <p:nvPr/>
        </p:nvCxnSpPr>
        <p:spPr bwMode="auto">
          <a:xfrm>
            <a:off x="5822950" y="1916113"/>
            <a:ext cx="1198563" cy="1441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29" name="AutoShape 21"/>
          <p:cNvCxnSpPr>
            <a:cxnSpLocks noChangeShapeType="1"/>
            <a:stCxn id="43023" idx="6"/>
            <a:endCxn id="43027" idx="1"/>
          </p:cNvCxnSpPr>
          <p:nvPr/>
        </p:nvCxnSpPr>
        <p:spPr bwMode="auto">
          <a:xfrm>
            <a:off x="5822950" y="2708275"/>
            <a:ext cx="1046163" cy="712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30" name="AutoShape 22"/>
          <p:cNvCxnSpPr>
            <a:cxnSpLocks noChangeShapeType="1"/>
            <a:stCxn id="43024" idx="6"/>
            <a:endCxn id="43027" idx="2"/>
          </p:cNvCxnSpPr>
          <p:nvPr/>
        </p:nvCxnSpPr>
        <p:spPr bwMode="auto">
          <a:xfrm flipV="1">
            <a:off x="5751513" y="3573463"/>
            <a:ext cx="1054100" cy="10080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31" name="AutoShape 23"/>
          <p:cNvCxnSpPr>
            <a:cxnSpLocks noChangeShapeType="1"/>
            <a:stCxn id="43025" idx="6"/>
            <a:endCxn id="43027" idx="3"/>
          </p:cNvCxnSpPr>
          <p:nvPr/>
        </p:nvCxnSpPr>
        <p:spPr bwMode="auto">
          <a:xfrm flipV="1">
            <a:off x="5751513" y="3725863"/>
            <a:ext cx="1117600" cy="1719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1981200" y="2205038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1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2484438" y="29972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2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2413000" y="3933825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m-1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2197100" y="46529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m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6157913" y="206057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1</a:t>
            </a:r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5940425" y="2997200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2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5724525" y="3717925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n-1</a:t>
            </a: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229350" y="4508500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n</a:t>
            </a:r>
          </a:p>
        </p:txBody>
      </p:sp>
      <p:cxnSp>
        <p:nvCxnSpPr>
          <p:cNvPr id="43040" name="AutoShape 32"/>
          <p:cNvCxnSpPr>
            <a:cxnSpLocks noChangeShapeType="1"/>
            <a:stCxn id="43013" idx="6"/>
            <a:endCxn id="43022" idx="2"/>
          </p:cNvCxnSpPr>
          <p:nvPr/>
        </p:nvCxnSpPr>
        <p:spPr bwMode="auto">
          <a:xfrm>
            <a:off x="3348038" y="1916113"/>
            <a:ext cx="2043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1" name="AutoShape 33"/>
          <p:cNvCxnSpPr>
            <a:cxnSpLocks noChangeShapeType="1"/>
            <a:stCxn id="43015" idx="6"/>
            <a:endCxn id="43022" idx="2"/>
          </p:cNvCxnSpPr>
          <p:nvPr/>
        </p:nvCxnSpPr>
        <p:spPr bwMode="auto">
          <a:xfrm flipV="1">
            <a:off x="3276600" y="1916113"/>
            <a:ext cx="2114550" cy="26654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2" name="AutoShape 34"/>
          <p:cNvCxnSpPr>
            <a:cxnSpLocks noChangeShapeType="1"/>
            <a:stCxn id="43014" idx="6"/>
            <a:endCxn id="43023" idx="2"/>
          </p:cNvCxnSpPr>
          <p:nvPr/>
        </p:nvCxnSpPr>
        <p:spPr bwMode="auto">
          <a:xfrm>
            <a:off x="3348038" y="2708275"/>
            <a:ext cx="2043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3" name="AutoShape 35"/>
          <p:cNvCxnSpPr>
            <a:cxnSpLocks noChangeShapeType="1"/>
            <a:stCxn id="43014" idx="6"/>
            <a:endCxn id="43024" idx="2"/>
          </p:cNvCxnSpPr>
          <p:nvPr/>
        </p:nvCxnSpPr>
        <p:spPr bwMode="auto">
          <a:xfrm>
            <a:off x="3348038" y="2708275"/>
            <a:ext cx="1971675" cy="1873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4" name="AutoShape 36"/>
          <p:cNvCxnSpPr>
            <a:cxnSpLocks noChangeShapeType="1"/>
            <a:stCxn id="43016" idx="6"/>
            <a:endCxn id="43023" idx="2"/>
          </p:cNvCxnSpPr>
          <p:nvPr/>
        </p:nvCxnSpPr>
        <p:spPr bwMode="auto">
          <a:xfrm flipV="1">
            <a:off x="3276600" y="2708275"/>
            <a:ext cx="2114550" cy="273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5" name="AutoShape 37"/>
          <p:cNvCxnSpPr>
            <a:cxnSpLocks noChangeShapeType="1"/>
            <a:stCxn id="43013" idx="6"/>
            <a:endCxn id="43025" idx="2"/>
          </p:cNvCxnSpPr>
          <p:nvPr/>
        </p:nvCxnSpPr>
        <p:spPr bwMode="auto">
          <a:xfrm>
            <a:off x="3348038" y="1916113"/>
            <a:ext cx="1971675" cy="3529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6" name="AutoShape 38"/>
          <p:cNvCxnSpPr>
            <a:cxnSpLocks noChangeShapeType="1"/>
            <a:stCxn id="43016" idx="6"/>
            <a:endCxn id="43024" idx="2"/>
          </p:cNvCxnSpPr>
          <p:nvPr/>
        </p:nvCxnSpPr>
        <p:spPr bwMode="auto">
          <a:xfrm flipV="1">
            <a:off x="3276600" y="4581525"/>
            <a:ext cx="2043113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047" name="AutoShape 39"/>
          <p:cNvCxnSpPr>
            <a:cxnSpLocks noChangeShapeType="1"/>
            <a:stCxn id="43015" idx="6"/>
            <a:endCxn id="43025" idx="2"/>
          </p:cNvCxnSpPr>
          <p:nvPr/>
        </p:nvCxnSpPr>
        <p:spPr bwMode="auto">
          <a:xfrm>
            <a:off x="3276600" y="4581525"/>
            <a:ext cx="2043113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48" name="Text Box 40"/>
          <p:cNvSpPr txBox="1">
            <a:spLocks noChangeArrowheads="1"/>
          </p:cNvSpPr>
          <p:nvPr/>
        </p:nvSpPr>
        <p:spPr bwMode="auto">
          <a:xfrm>
            <a:off x="684213" y="6021388"/>
            <a:ext cx="82089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如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A</a:t>
            </a:r>
            <a:r>
              <a:rPr lang="en-US" altLang="zh-TW" sz="2800" baseline="-25000">
                <a:latin typeface="Times New Roman" pitchFamily="18" charset="0"/>
                <a:ea typeface="標楷體" pitchFamily="65" charset="-120"/>
              </a:rPr>
              <a:t>i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需要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TW" sz="2800" baseline="-25000">
                <a:latin typeface="Times New Roman" pitchFamily="18" charset="0"/>
                <a:ea typeface="標楷體" pitchFamily="65" charset="-120"/>
              </a:rPr>
              <a:t>j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，則自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T</a:t>
            </a:r>
            <a:r>
              <a:rPr lang="en-US" altLang="zh-TW" sz="2800" baseline="-25000">
                <a:latin typeface="Times New Roman" pitchFamily="18" charset="0"/>
                <a:ea typeface="標楷體" pitchFamily="65" charset="-120"/>
              </a:rPr>
              <a:t>1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拉一條容量無限大的邊到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A</a:t>
            </a:r>
            <a:r>
              <a:rPr lang="en-US" altLang="zh-TW" sz="2800" baseline="-25000">
                <a:latin typeface="Times New Roman" pitchFamily="18" charset="0"/>
                <a:ea typeface="標楷體" pitchFamily="65" charset="-120"/>
              </a:rPr>
              <a:t>i</a:t>
            </a: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1CC2-6241-4ECC-9366-78403ABF14C3}" type="slidenum">
              <a:rPr lang="en-US" altLang="zh-TW"/>
              <a:pPr/>
              <a:t>31</a:t>
            </a:fld>
            <a:endParaRPr lang="en-US" altLang="zh-TW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流量網路的建構方式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/>
              <a:t>將圖如上頁一般的建構出來，有</a:t>
            </a:r>
            <a:r>
              <a:rPr kumimoji="0" lang="en-US" altLang="zh-TW"/>
              <a:t>source s, sink t</a:t>
            </a:r>
            <a:r>
              <a:rPr kumimoji="0" lang="zh-TW" altLang="en-US"/>
              <a:t>，以及每一個產品與工具。</a:t>
            </a:r>
          </a:p>
          <a:p>
            <a:endParaRPr kumimoji="0" lang="zh-TW" altLang="en-US"/>
          </a:p>
          <a:p>
            <a:r>
              <a:rPr kumimoji="0" lang="zh-TW" altLang="en-US"/>
              <a:t>對每個工具</a:t>
            </a:r>
            <a:r>
              <a:rPr kumimoji="0" lang="en-US" altLang="zh-TW"/>
              <a:t>T</a:t>
            </a:r>
            <a:r>
              <a:rPr kumimoji="0" lang="en-US" altLang="zh-TW" baseline="-25000"/>
              <a:t>j</a:t>
            </a:r>
            <a:r>
              <a:rPr kumimoji="0" lang="zh-TW" altLang="en-US"/>
              <a:t>自</a:t>
            </a:r>
            <a:r>
              <a:rPr kumimoji="0" lang="en-US" altLang="zh-TW"/>
              <a:t>s</a:t>
            </a:r>
            <a:r>
              <a:rPr kumimoji="0" lang="zh-TW" altLang="en-US"/>
              <a:t>拉一條容量為</a:t>
            </a:r>
            <a:r>
              <a:rPr kumimoji="0" lang="en-US" altLang="zh-TW"/>
              <a:t>Q</a:t>
            </a:r>
            <a:r>
              <a:rPr kumimoji="0" lang="en-US" altLang="zh-TW" baseline="-25000"/>
              <a:t>j</a:t>
            </a:r>
            <a:r>
              <a:rPr kumimoji="0" lang="zh-TW" altLang="en-US"/>
              <a:t>的邊。</a:t>
            </a:r>
          </a:p>
          <a:p>
            <a:endParaRPr kumimoji="0" lang="zh-TW" altLang="en-US"/>
          </a:p>
          <a:p>
            <a:r>
              <a:rPr kumimoji="0" lang="zh-TW" altLang="en-US"/>
              <a:t>自每一個產品</a:t>
            </a:r>
            <a:r>
              <a:rPr kumimoji="0" lang="en-US" altLang="zh-TW"/>
              <a:t>A</a:t>
            </a:r>
            <a:r>
              <a:rPr kumimoji="0" lang="en-US" altLang="zh-TW" baseline="-25000"/>
              <a:t>i</a:t>
            </a:r>
            <a:r>
              <a:rPr kumimoji="0" lang="zh-TW" altLang="en-US"/>
              <a:t>拉一條容量為</a:t>
            </a:r>
            <a:r>
              <a:rPr kumimoji="0" lang="en-US" altLang="zh-TW"/>
              <a:t>P</a:t>
            </a:r>
            <a:r>
              <a:rPr kumimoji="0" lang="en-US" altLang="zh-TW" baseline="-25000"/>
              <a:t>i</a:t>
            </a:r>
            <a:r>
              <a:rPr kumimoji="0" lang="zh-TW" altLang="en-US"/>
              <a:t>的邊到</a:t>
            </a:r>
            <a:r>
              <a:rPr kumimoji="0" lang="en-US" altLang="zh-TW"/>
              <a:t>t</a:t>
            </a:r>
            <a:r>
              <a:rPr kumimoji="0" lang="zh-TW" altLang="en-US"/>
              <a:t>。</a:t>
            </a:r>
          </a:p>
          <a:p>
            <a:endParaRPr kumimoji="0" lang="zh-TW" altLang="en-US"/>
          </a:p>
          <a:p>
            <a:r>
              <a:rPr lang="zh-TW" altLang="en-US"/>
              <a:t>如</a:t>
            </a:r>
            <a:r>
              <a:rPr lang="en-US" altLang="zh-TW"/>
              <a:t>Ai</a:t>
            </a:r>
            <a:r>
              <a:rPr lang="zh-TW" altLang="en-US"/>
              <a:t>需要</a:t>
            </a:r>
            <a:r>
              <a:rPr lang="en-US" altLang="zh-TW"/>
              <a:t>Tj</a:t>
            </a:r>
            <a:r>
              <a:rPr lang="zh-TW" altLang="en-US"/>
              <a:t>，則自</a:t>
            </a:r>
            <a:r>
              <a:rPr lang="en-US" altLang="zh-TW"/>
              <a:t>T1</a:t>
            </a:r>
            <a:r>
              <a:rPr lang="zh-TW" altLang="en-US"/>
              <a:t>拉一條容量無限大的邊到</a:t>
            </a:r>
            <a:r>
              <a:rPr lang="en-US" altLang="zh-TW"/>
              <a:t>Ai</a:t>
            </a:r>
            <a:r>
              <a:rPr lang="zh-TW" altLang="en-US"/>
              <a:t>。</a:t>
            </a:r>
          </a:p>
          <a:p>
            <a:endParaRPr lang="en-US" altLang="zh-TW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77471-8337-409B-B293-F263C85A23F9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與最大獲利的對應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所有產品的利潤總和扣掉該圖的</a:t>
            </a:r>
            <a:r>
              <a:rPr lang="en-US" altLang="zh-TW"/>
              <a:t>minimum cut</a:t>
            </a:r>
            <a:r>
              <a:rPr lang="zh-TW" altLang="en-US"/>
              <a:t>即是最大獲利。</a:t>
            </a:r>
          </a:p>
          <a:p>
            <a:r>
              <a:rPr lang="zh-TW" altLang="en-US"/>
              <a:t>觀察：能夠獲利的產品，獲利必然比投入的工具成本高，故將此類的產品與工具劃入</a:t>
            </a:r>
            <a:r>
              <a:rPr lang="en-US" altLang="zh-TW"/>
              <a:t>T</a:t>
            </a:r>
            <a:r>
              <a:rPr lang="zh-TW" altLang="en-US"/>
              <a:t>，其他的劃入</a:t>
            </a:r>
            <a:r>
              <a:rPr lang="en-US" altLang="zh-TW"/>
              <a:t>S</a:t>
            </a:r>
            <a:r>
              <a:rPr lang="zh-TW" altLang="en-US"/>
              <a:t>。</a:t>
            </a:r>
          </a:p>
          <a:p>
            <a:r>
              <a:rPr lang="zh-TW" altLang="en-US"/>
              <a:t>理想的狀態是所有的產品利潤全得，沒有投入的產品部份係扣除產品接到</a:t>
            </a:r>
            <a:r>
              <a:rPr lang="en-US" altLang="zh-TW"/>
              <a:t>sink</a:t>
            </a:r>
            <a:r>
              <a:rPr lang="zh-TW" altLang="en-US"/>
              <a:t>的容量，而有投入的產品需扣除投入的工具成本，故扣除</a:t>
            </a:r>
            <a:r>
              <a:rPr lang="en-US" altLang="zh-TW"/>
              <a:t>source</a:t>
            </a:r>
            <a:r>
              <a:rPr lang="zh-TW" altLang="en-US"/>
              <a:t>接到工具的容量。所扣除部分即為</a:t>
            </a:r>
            <a:r>
              <a:rPr lang="en-US" altLang="zh-TW"/>
              <a:t>cut</a:t>
            </a:r>
            <a:r>
              <a:rPr lang="zh-TW" altLang="en-US"/>
              <a:t>的容量。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5F92C-B6B0-4F0E-A341-093D17ED1550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1476375" y="32131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2916238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1</a:t>
            </a:r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2916238" y="24923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2</a:t>
            </a:r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2844800" y="43656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m-1</a:t>
            </a:r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2844800" y="52292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  <a:r>
              <a:rPr lang="en-US" altLang="zh-TW" baseline="-25000"/>
              <a:t>m</a:t>
            </a:r>
          </a:p>
        </p:txBody>
      </p:sp>
      <p:cxnSp>
        <p:nvCxnSpPr>
          <p:cNvPr id="46089" name="AutoShape 9"/>
          <p:cNvCxnSpPr>
            <a:cxnSpLocks noChangeShapeType="1"/>
            <a:stCxn id="46084" idx="7"/>
            <a:endCxn id="46085" idx="2"/>
          </p:cNvCxnSpPr>
          <p:nvPr/>
        </p:nvCxnSpPr>
        <p:spPr bwMode="auto">
          <a:xfrm flipV="1">
            <a:off x="1844675" y="1916113"/>
            <a:ext cx="1071563" cy="1360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90" name="AutoShape 10"/>
          <p:cNvCxnSpPr>
            <a:cxnSpLocks noChangeShapeType="1"/>
            <a:stCxn id="46084" idx="6"/>
            <a:endCxn id="46086" idx="2"/>
          </p:cNvCxnSpPr>
          <p:nvPr/>
        </p:nvCxnSpPr>
        <p:spPr bwMode="auto">
          <a:xfrm flipV="1">
            <a:off x="1908175" y="2708275"/>
            <a:ext cx="1008063" cy="720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91" name="AutoShape 11"/>
          <p:cNvCxnSpPr>
            <a:cxnSpLocks noChangeShapeType="1"/>
            <a:stCxn id="46084" idx="5"/>
            <a:endCxn id="46087" idx="2"/>
          </p:cNvCxnSpPr>
          <p:nvPr/>
        </p:nvCxnSpPr>
        <p:spPr bwMode="auto">
          <a:xfrm>
            <a:off x="1844675" y="3581400"/>
            <a:ext cx="1000125" cy="1000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92" name="AutoShape 12"/>
          <p:cNvCxnSpPr>
            <a:cxnSpLocks noChangeShapeType="1"/>
            <a:stCxn id="46084" idx="4"/>
            <a:endCxn id="46088" idx="1"/>
          </p:cNvCxnSpPr>
          <p:nvPr/>
        </p:nvCxnSpPr>
        <p:spPr bwMode="auto">
          <a:xfrm>
            <a:off x="1692275" y="3644900"/>
            <a:ext cx="1216025" cy="1647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962275" y="3141663"/>
            <a:ext cx="458788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………….</a:t>
            </a: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5391150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1</a:t>
            </a:r>
          </a:p>
        </p:txBody>
      </p:sp>
      <p:sp>
        <p:nvSpPr>
          <p:cNvPr id="46095" name="Oval 15"/>
          <p:cNvSpPr>
            <a:spLocks noChangeArrowheads="1"/>
          </p:cNvSpPr>
          <p:nvPr/>
        </p:nvSpPr>
        <p:spPr bwMode="auto">
          <a:xfrm>
            <a:off x="5391150" y="24923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2</a:t>
            </a:r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5319713" y="43656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n-1</a:t>
            </a:r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5319713" y="522922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A</a:t>
            </a:r>
            <a:r>
              <a:rPr lang="en-US" altLang="zh-TW" baseline="-25000"/>
              <a:t>n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5437188" y="3141663"/>
            <a:ext cx="4587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………….</a:t>
            </a:r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>
            <a:off x="6805613" y="335756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</a:p>
        </p:txBody>
      </p:sp>
      <p:cxnSp>
        <p:nvCxnSpPr>
          <p:cNvPr id="46100" name="AutoShape 20"/>
          <p:cNvCxnSpPr>
            <a:cxnSpLocks noChangeShapeType="1"/>
            <a:stCxn id="46094" idx="6"/>
            <a:endCxn id="46099" idx="0"/>
          </p:cNvCxnSpPr>
          <p:nvPr/>
        </p:nvCxnSpPr>
        <p:spPr bwMode="auto">
          <a:xfrm>
            <a:off x="5822950" y="1916113"/>
            <a:ext cx="1198563" cy="1441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01" name="AutoShape 21"/>
          <p:cNvCxnSpPr>
            <a:cxnSpLocks noChangeShapeType="1"/>
            <a:stCxn id="46095" idx="6"/>
            <a:endCxn id="46099" idx="1"/>
          </p:cNvCxnSpPr>
          <p:nvPr/>
        </p:nvCxnSpPr>
        <p:spPr bwMode="auto">
          <a:xfrm>
            <a:off x="5822950" y="2708275"/>
            <a:ext cx="1046163" cy="712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02" name="AutoShape 22"/>
          <p:cNvCxnSpPr>
            <a:cxnSpLocks noChangeShapeType="1"/>
            <a:stCxn id="46096" idx="6"/>
            <a:endCxn id="46099" idx="2"/>
          </p:cNvCxnSpPr>
          <p:nvPr/>
        </p:nvCxnSpPr>
        <p:spPr bwMode="auto">
          <a:xfrm flipV="1">
            <a:off x="5751513" y="3573463"/>
            <a:ext cx="1054100" cy="10080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03" name="AutoShape 23"/>
          <p:cNvCxnSpPr>
            <a:cxnSpLocks noChangeShapeType="1"/>
            <a:stCxn id="46097" idx="6"/>
            <a:endCxn id="46099" idx="3"/>
          </p:cNvCxnSpPr>
          <p:nvPr/>
        </p:nvCxnSpPr>
        <p:spPr bwMode="auto">
          <a:xfrm flipV="1">
            <a:off x="5751513" y="3725863"/>
            <a:ext cx="1117600" cy="1719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1619250" y="2205038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1</a:t>
            </a: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2484438" y="2997200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2</a:t>
            </a: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2413000" y="3933825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m-1</a:t>
            </a: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2197100" y="46529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Q</a:t>
            </a:r>
            <a:r>
              <a:rPr lang="en-US" altLang="zh-TW" baseline="-25000"/>
              <a:t>m</a:t>
            </a: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6157913" y="2060575"/>
            <a:ext cx="503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1</a:t>
            </a: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5940425" y="2997200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2</a:t>
            </a:r>
          </a:p>
        </p:txBody>
      </p:sp>
      <p:sp>
        <p:nvSpPr>
          <p:cNvPr id="46110" name="Text Box 30"/>
          <p:cNvSpPr txBox="1">
            <a:spLocks noChangeArrowheads="1"/>
          </p:cNvSpPr>
          <p:nvPr/>
        </p:nvSpPr>
        <p:spPr bwMode="auto">
          <a:xfrm>
            <a:off x="5724525" y="3717925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n-1</a:t>
            </a:r>
          </a:p>
        </p:txBody>
      </p:sp>
      <p:sp>
        <p:nvSpPr>
          <p:cNvPr id="46111" name="Text Box 31"/>
          <p:cNvSpPr txBox="1">
            <a:spLocks noChangeArrowheads="1"/>
          </p:cNvSpPr>
          <p:nvPr/>
        </p:nvSpPr>
        <p:spPr bwMode="auto">
          <a:xfrm>
            <a:off x="6229350" y="4508500"/>
            <a:ext cx="5032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P</a:t>
            </a:r>
            <a:r>
              <a:rPr lang="en-US" altLang="zh-TW" baseline="-25000"/>
              <a:t>n</a:t>
            </a:r>
          </a:p>
        </p:txBody>
      </p:sp>
      <p:cxnSp>
        <p:nvCxnSpPr>
          <p:cNvPr id="46112" name="AutoShape 32"/>
          <p:cNvCxnSpPr>
            <a:cxnSpLocks noChangeShapeType="1"/>
            <a:stCxn id="46085" idx="6"/>
            <a:endCxn id="46094" idx="2"/>
          </p:cNvCxnSpPr>
          <p:nvPr/>
        </p:nvCxnSpPr>
        <p:spPr bwMode="auto">
          <a:xfrm>
            <a:off x="3348038" y="1916113"/>
            <a:ext cx="2043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4" name="AutoShape 34"/>
          <p:cNvCxnSpPr>
            <a:cxnSpLocks noChangeShapeType="1"/>
            <a:stCxn id="46086" idx="6"/>
            <a:endCxn id="46095" idx="2"/>
          </p:cNvCxnSpPr>
          <p:nvPr/>
        </p:nvCxnSpPr>
        <p:spPr bwMode="auto">
          <a:xfrm>
            <a:off x="3348038" y="2708275"/>
            <a:ext cx="20431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5" name="AutoShape 35"/>
          <p:cNvCxnSpPr>
            <a:cxnSpLocks noChangeShapeType="1"/>
            <a:stCxn id="46086" idx="6"/>
            <a:endCxn id="46096" idx="2"/>
          </p:cNvCxnSpPr>
          <p:nvPr/>
        </p:nvCxnSpPr>
        <p:spPr bwMode="auto">
          <a:xfrm>
            <a:off x="3348038" y="2708275"/>
            <a:ext cx="1971675" cy="1873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7" name="AutoShape 37"/>
          <p:cNvCxnSpPr>
            <a:cxnSpLocks noChangeShapeType="1"/>
            <a:stCxn id="46085" idx="6"/>
            <a:endCxn id="46097" idx="2"/>
          </p:cNvCxnSpPr>
          <p:nvPr/>
        </p:nvCxnSpPr>
        <p:spPr bwMode="auto">
          <a:xfrm>
            <a:off x="3348038" y="1916113"/>
            <a:ext cx="1971675" cy="3529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8" name="AutoShape 38"/>
          <p:cNvCxnSpPr>
            <a:cxnSpLocks noChangeShapeType="1"/>
            <a:stCxn id="46088" idx="6"/>
            <a:endCxn id="46096" idx="2"/>
          </p:cNvCxnSpPr>
          <p:nvPr/>
        </p:nvCxnSpPr>
        <p:spPr bwMode="auto">
          <a:xfrm flipV="1">
            <a:off x="3276600" y="4581525"/>
            <a:ext cx="2043113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19" name="AutoShape 39"/>
          <p:cNvCxnSpPr>
            <a:cxnSpLocks noChangeShapeType="1"/>
            <a:stCxn id="46087" idx="6"/>
            <a:endCxn id="46097" idx="2"/>
          </p:cNvCxnSpPr>
          <p:nvPr/>
        </p:nvCxnSpPr>
        <p:spPr bwMode="auto">
          <a:xfrm>
            <a:off x="3276600" y="4581525"/>
            <a:ext cx="2043113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22" name="AutoShape 42"/>
          <p:cNvCxnSpPr>
            <a:cxnSpLocks noChangeShapeType="1"/>
            <a:stCxn id="46104" idx="3"/>
            <a:endCxn id="46111" idx="2"/>
          </p:cNvCxnSpPr>
          <p:nvPr/>
        </p:nvCxnSpPr>
        <p:spPr bwMode="auto">
          <a:xfrm>
            <a:off x="2122488" y="2389188"/>
            <a:ext cx="4359275" cy="2486025"/>
          </a:xfrm>
          <a:prstGeom prst="curvedConnector4">
            <a:avLst>
              <a:gd name="adj1" fmla="val 18611"/>
              <a:gd name="adj2" fmla="val 63153"/>
            </a:avLst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6948488" y="198913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/>
              <a:t>T</a:t>
            </a:r>
          </a:p>
        </p:txBody>
      </p:sp>
      <p:sp>
        <p:nvSpPr>
          <p:cNvPr id="46124" name="Rectangle 44"/>
          <p:cNvSpPr>
            <a:spLocks noChangeArrowheads="1"/>
          </p:cNvSpPr>
          <p:nvPr/>
        </p:nvSpPr>
        <p:spPr bwMode="auto">
          <a:xfrm>
            <a:off x="1331913" y="45815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400"/>
              <a:t>S</a:t>
            </a:r>
          </a:p>
        </p:txBody>
      </p:sp>
      <p:sp>
        <p:nvSpPr>
          <p:cNvPr id="46125" name="Text Box 45"/>
          <p:cNvSpPr txBox="1">
            <a:spLocks noChangeArrowheads="1"/>
          </p:cNvSpPr>
          <p:nvPr/>
        </p:nvSpPr>
        <p:spPr bwMode="auto">
          <a:xfrm>
            <a:off x="1187450" y="765175"/>
            <a:ext cx="4032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需投入成本</a:t>
            </a:r>
          </a:p>
        </p:txBody>
      </p:sp>
      <p:cxnSp>
        <p:nvCxnSpPr>
          <p:cNvPr id="46126" name="AutoShape 46"/>
          <p:cNvCxnSpPr>
            <a:cxnSpLocks noChangeShapeType="1"/>
            <a:stCxn id="46125" idx="2"/>
            <a:endCxn id="46085" idx="2"/>
          </p:cNvCxnSpPr>
          <p:nvPr/>
        </p:nvCxnSpPr>
        <p:spPr bwMode="auto">
          <a:xfrm rot="5400000">
            <a:off x="2743994" y="1456532"/>
            <a:ext cx="631825" cy="287337"/>
          </a:xfrm>
          <a:prstGeom prst="curvedConnector4">
            <a:avLst>
              <a:gd name="adj1" fmla="val 32662"/>
              <a:gd name="adj2" fmla="val 179560"/>
            </a:avLst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27" name="AutoShape 47"/>
          <p:cNvCxnSpPr>
            <a:cxnSpLocks noChangeShapeType="1"/>
            <a:stCxn id="46125" idx="2"/>
            <a:endCxn id="46086" idx="6"/>
          </p:cNvCxnSpPr>
          <p:nvPr/>
        </p:nvCxnSpPr>
        <p:spPr bwMode="auto">
          <a:xfrm rot="16200000" flipH="1">
            <a:off x="2563813" y="1924050"/>
            <a:ext cx="1423987" cy="144463"/>
          </a:xfrm>
          <a:prstGeom prst="curvedConnector4">
            <a:avLst>
              <a:gd name="adj1" fmla="val 14157"/>
              <a:gd name="adj2" fmla="val 258241"/>
            </a:avLst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128" name="Text Box 48"/>
          <p:cNvSpPr txBox="1">
            <a:spLocks noChangeArrowheads="1"/>
          </p:cNvSpPr>
          <p:nvPr/>
        </p:nvSpPr>
        <p:spPr bwMode="auto">
          <a:xfrm>
            <a:off x="4427538" y="5949950"/>
            <a:ext cx="4032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>
                <a:ea typeface="標楷體" pitchFamily="65" charset="-120"/>
              </a:rPr>
              <a:t>得不到獲利</a:t>
            </a:r>
          </a:p>
        </p:txBody>
      </p:sp>
      <p:cxnSp>
        <p:nvCxnSpPr>
          <p:cNvPr id="46129" name="AutoShape 49"/>
          <p:cNvCxnSpPr>
            <a:cxnSpLocks noChangeShapeType="1"/>
            <a:stCxn id="46128" idx="0"/>
            <a:endCxn id="46097" idx="4"/>
          </p:cNvCxnSpPr>
          <p:nvPr/>
        </p:nvCxnSpPr>
        <p:spPr bwMode="auto">
          <a:xfrm rot="5400000" flipH="1">
            <a:off x="5845175" y="5351463"/>
            <a:ext cx="288925" cy="90805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130" name="AutoShape 50"/>
          <p:cNvCxnSpPr>
            <a:cxnSpLocks noChangeShapeType="1"/>
            <a:stCxn id="46128" idx="0"/>
            <a:endCxn id="46096" idx="6"/>
          </p:cNvCxnSpPr>
          <p:nvPr/>
        </p:nvCxnSpPr>
        <p:spPr bwMode="auto">
          <a:xfrm rot="5400000" flipH="1">
            <a:off x="5413375" y="4919663"/>
            <a:ext cx="1368425" cy="692150"/>
          </a:xfrm>
          <a:prstGeom prst="curvedConnector2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A7F72-553B-4030-8147-84BEA5836F24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26.3 Maximum Bipartite Matching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一個</a:t>
            </a:r>
            <a:r>
              <a:rPr lang="en-US" altLang="zh-TW"/>
              <a:t>Bipartite Graph G=(V=L</a:t>
            </a:r>
            <a:r>
              <a:rPr lang="en-US" altLang="en-US"/>
              <a:t>∪</a:t>
            </a:r>
            <a:r>
              <a:rPr lang="en-US" altLang="zh-TW"/>
              <a:t>R,E)</a:t>
            </a:r>
            <a:r>
              <a:rPr lang="zh-TW" altLang="en-US"/>
              <a:t>，具有下列性質：</a:t>
            </a:r>
          </a:p>
          <a:p>
            <a:pPr lvl="1"/>
            <a:r>
              <a:rPr lang="en-US" altLang="zh-TW"/>
              <a:t>V</a:t>
            </a:r>
            <a:r>
              <a:rPr lang="zh-TW" altLang="en-US"/>
              <a:t>可以分割成</a:t>
            </a:r>
            <a:r>
              <a:rPr lang="en-US" altLang="zh-TW"/>
              <a:t>L</a:t>
            </a:r>
            <a:r>
              <a:rPr lang="zh-TW" altLang="en-US"/>
              <a:t>及</a:t>
            </a:r>
            <a:r>
              <a:rPr lang="en-US" altLang="zh-TW"/>
              <a:t>R=V-L</a:t>
            </a:r>
            <a:r>
              <a:rPr lang="zh-TW" altLang="en-US"/>
              <a:t>兩個集合。</a:t>
            </a:r>
          </a:p>
          <a:p>
            <a:pPr lvl="1"/>
            <a:r>
              <a:rPr lang="zh-TW" altLang="en-US"/>
              <a:t>所有的邊</a:t>
            </a:r>
            <a:r>
              <a:rPr lang="en-US" altLang="zh-TW"/>
              <a:t>(u,v)</a:t>
            </a:r>
            <a:r>
              <a:rPr lang="zh-TW" altLang="en-US"/>
              <a:t>的兩個端點</a:t>
            </a:r>
            <a:r>
              <a:rPr lang="en-US" altLang="zh-TW"/>
              <a:t>u</a:t>
            </a:r>
            <a:r>
              <a:rPr lang="zh-TW" altLang="en-US"/>
              <a:t>及</a:t>
            </a:r>
            <a:r>
              <a:rPr lang="en-US" altLang="zh-TW"/>
              <a:t>v</a:t>
            </a:r>
            <a:r>
              <a:rPr lang="zh-TW" altLang="en-US"/>
              <a:t>不會同在</a:t>
            </a:r>
            <a:r>
              <a:rPr lang="en-US" altLang="zh-TW"/>
              <a:t>L</a:t>
            </a:r>
            <a:r>
              <a:rPr lang="zh-TW" altLang="en-US"/>
              <a:t>或同在</a:t>
            </a:r>
            <a:r>
              <a:rPr lang="en-US" altLang="zh-TW"/>
              <a:t>R</a:t>
            </a:r>
            <a:r>
              <a:rPr lang="zh-TW" altLang="en-US"/>
              <a:t>之中。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C5855-44D4-476F-B665-E2F858D48BA0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Bipartite Graph</a:t>
            </a:r>
            <a:r>
              <a:rPr lang="zh-TW" altLang="en-US"/>
              <a:t>範例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2700338" y="24939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270033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2700338" y="42211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2700338" y="515778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5651500" y="14843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5651500" y="22764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5651500" y="306863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5651500" y="38608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6" name="Oval 12"/>
          <p:cNvSpPr>
            <a:spLocks noChangeArrowheads="1"/>
          </p:cNvSpPr>
          <p:nvPr/>
        </p:nvSpPr>
        <p:spPr bwMode="auto">
          <a:xfrm>
            <a:off x="5651500" y="45815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7" name="Oval 13"/>
          <p:cNvSpPr>
            <a:spLocks noChangeArrowheads="1"/>
          </p:cNvSpPr>
          <p:nvPr/>
        </p:nvSpPr>
        <p:spPr bwMode="auto">
          <a:xfrm>
            <a:off x="2700338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8" name="Oval 14"/>
          <p:cNvSpPr>
            <a:spLocks noChangeArrowheads="1"/>
          </p:cNvSpPr>
          <p:nvPr/>
        </p:nvSpPr>
        <p:spPr bwMode="auto">
          <a:xfrm>
            <a:off x="5651500" y="53006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255587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L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550862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R</a:t>
            </a:r>
          </a:p>
        </p:txBody>
      </p:sp>
      <p:cxnSp>
        <p:nvCxnSpPr>
          <p:cNvPr id="47121" name="AutoShape 17"/>
          <p:cNvCxnSpPr>
            <a:cxnSpLocks noChangeShapeType="1"/>
            <a:stCxn id="47117" idx="6"/>
            <a:endCxn id="47112" idx="2"/>
          </p:cNvCxnSpPr>
          <p:nvPr/>
        </p:nvCxnSpPr>
        <p:spPr bwMode="auto">
          <a:xfrm flipV="1">
            <a:off x="3205163" y="1736725"/>
            <a:ext cx="2446337" cy="144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2" name="AutoShape 18"/>
          <p:cNvCxnSpPr>
            <a:cxnSpLocks noChangeShapeType="1"/>
            <a:stCxn id="47108" idx="6"/>
            <a:endCxn id="47112" idx="2"/>
          </p:cNvCxnSpPr>
          <p:nvPr/>
        </p:nvCxnSpPr>
        <p:spPr bwMode="auto">
          <a:xfrm flipV="1">
            <a:off x="3205163" y="1736725"/>
            <a:ext cx="2446337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3" name="AutoShape 19"/>
          <p:cNvCxnSpPr>
            <a:cxnSpLocks noChangeShapeType="1"/>
            <a:stCxn id="47109" idx="6"/>
            <a:endCxn id="47114" idx="2"/>
          </p:cNvCxnSpPr>
          <p:nvPr/>
        </p:nvCxnSpPr>
        <p:spPr bwMode="auto">
          <a:xfrm flipV="1">
            <a:off x="3205163" y="3321050"/>
            <a:ext cx="2446337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4" name="AutoShape 20"/>
          <p:cNvCxnSpPr>
            <a:cxnSpLocks noChangeShapeType="1"/>
            <a:stCxn id="47110" idx="6"/>
            <a:endCxn id="47113" idx="2"/>
          </p:cNvCxnSpPr>
          <p:nvPr/>
        </p:nvCxnSpPr>
        <p:spPr bwMode="auto">
          <a:xfrm flipV="1">
            <a:off x="3205163" y="2528888"/>
            <a:ext cx="2446337" cy="19446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5" name="AutoShape 21"/>
          <p:cNvCxnSpPr>
            <a:cxnSpLocks noChangeShapeType="1"/>
            <a:stCxn id="47110" idx="6"/>
            <a:endCxn id="47115" idx="2"/>
          </p:cNvCxnSpPr>
          <p:nvPr/>
        </p:nvCxnSpPr>
        <p:spPr bwMode="auto">
          <a:xfrm flipV="1">
            <a:off x="3205163" y="4113213"/>
            <a:ext cx="2446337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6" name="AutoShape 22"/>
          <p:cNvCxnSpPr>
            <a:cxnSpLocks noChangeShapeType="1"/>
            <a:stCxn id="47111" idx="6"/>
            <a:endCxn id="47118" idx="2"/>
          </p:cNvCxnSpPr>
          <p:nvPr/>
        </p:nvCxnSpPr>
        <p:spPr bwMode="auto">
          <a:xfrm>
            <a:off x="3205163" y="5410200"/>
            <a:ext cx="244633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7" name="AutoShape 23"/>
          <p:cNvCxnSpPr>
            <a:cxnSpLocks noChangeShapeType="1"/>
            <a:stCxn id="47117" idx="6"/>
            <a:endCxn id="47116" idx="2"/>
          </p:cNvCxnSpPr>
          <p:nvPr/>
        </p:nvCxnSpPr>
        <p:spPr bwMode="auto">
          <a:xfrm>
            <a:off x="3205163" y="1881188"/>
            <a:ext cx="24463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8" name="AutoShape 24"/>
          <p:cNvCxnSpPr>
            <a:cxnSpLocks noChangeShapeType="1"/>
            <a:stCxn id="47108" idx="6"/>
            <a:endCxn id="47118" idx="2"/>
          </p:cNvCxnSpPr>
          <p:nvPr/>
        </p:nvCxnSpPr>
        <p:spPr bwMode="auto">
          <a:xfrm>
            <a:off x="3205163" y="2746375"/>
            <a:ext cx="2446337" cy="280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129" name="AutoShape 25"/>
          <p:cNvCxnSpPr>
            <a:cxnSpLocks noChangeShapeType="1"/>
            <a:stCxn id="47111" idx="6"/>
            <a:endCxn id="47115" idx="2"/>
          </p:cNvCxnSpPr>
          <p:nvPr/>
        </p:nvCxnSpPr>
        <p:spPr bwMode="auto">
          <a:xfrm flipV="1">
            <a:off x="3205163" y="4113213"/>
            <a:ext cx="2446337" cy="1296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3128D-1C5E-4E06-91DB-6C5304D0FDE5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Matching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對一個圖</a:t>
            </a:r>
            <a:r>
              <a:rPr lang="en-US" altLang="zh-TW"/>
              <a:t>G=(V,E)</a:t>
            </a:r>
            <a:r>
              <a:rPr lang="zh-TW" altLang="en-US"/>
              <a:t>所謂的配對</a:t>
            </a:r>
            <a:r>
              <a:rPr lang="en-US" altLang="zh-TW"/>
              <a:t>(Matching)</a:t>
            </a:r>
            <a:r>
              <a:rPr lang="zh-TW" altLang="en-US"/>
              <a:t>是一個不共用點的邊子集合。即：</a:t>
            </a:r>
          </a:p>
          <a:p>
            <a:pPr lvl="1"/>
            <a:r>
              <a:rPr kumimoji="0" lang="zh-TW" altLang="en-US"/>
              <a:t>對任意兩邊</a:t>
            </a:r>
            <a:r>
              <a:rPr kumimoji="0" lang="en-US" altLang="zh-TW"/>
              <a:t>(u</a:t>
            </a:r>
            <a:r>
              <a:rPr kumimoji="0" lang="en-US" altLang="zh-TW" baseline="-25000"/>
              <a:t>1</a:t>
            </a:r>
            <a:r>
              <a:rPr kumimoji="0" lang="en-US" altLang="zh-TW"/>
              <a:t>,v</a:t>
            </a:r>
            <a:r>
              <a:rPr kumimoji="0" lang="en-US" altLang="zh-TW" baseline="-25000"/>
              <a:t>1</a:t>
            </a:r>
            <a:r>
              <a:rPr kumimoji="0" lang="en-US" altLang="zh-TW"/>
              <a:t>)</a:t>
            </a:r>
            <a:r>
              <a:rPr kumimoji="0" lang="zh-TW" altLang="en-US"/>
              <a:t>，</a:t>
            </a:r>
            <a:r>
              <a:rPr kumimoji="0" lang="en-US" altLang="zh-TW"/>
              <a:t>(u</a:t>
            </a:r>
            <a:r>
              <a:rPr kumimoji="0" lang="en-US" altLang="zh-TW" baseline="-25000"/>
              <a:t>2</a:t>
            </a:r>
            <a:r>
              <a:rPr kumimoji="0" lang="en-US" altLang="zh-TW"/>
              <a:t>,v</a:t>
            </a:r>
            <a:r>
              <a:rPr kumimoji="0" lang="en-US" altLang="zh-TW" baseline="-25000"/>
              <a:t>2</a:t>
            </a:r>
            <a:r>
              <a:rPr kumimoji="0" lang="en-US" altLang="zh-TW"/>
              <a:t>)</a:t>
            </a:r>
            <a:r>
              <a:rPr kumimoji="0" lang="zh-TW" altLang="en-US"/>
              <a:t>而言，</a:t>
            </a:r>
            <a:r>
              <a:rPr kumimoji="0" lang="en-US" altLang="zh-TW"/>
              <a:t>u</a:t>
            </a:r>
            <a:r>
              <a:rPr kumimoji="0" lang="en-US" altLang="zh-TW" baseline="-25000"/>
              <a:t>1</a:t>
            </a:r>
            <a:r>
              <a:rPr kumimoji="0" lang="en-US" altLang="zh-TW"/>
              <a:t>,v</a:t>
            </a:r>
            <a:r>
              <a:rPr kumimoji="0" lang="en-US" altLang="zh-TW" baseline="-25000"/>
              <a:t>1</a:t>
            </a:r>
            <a:r>
              <a:rPr kumimoji="0" lang="en-US" altLang="zh-TW"/>
              <a:t>,u</a:t>
            </a:r>
            <a:r>
              <a:rPr kumimoji="0" lang="en-US" altLang="zh-TW" baseline="-25000"/>
              <a:t>2</a:t>
            </a:r>
            <a:r>
              <a:rPr kumimoji="0" lang="en-US" altLang="zh-TW"/>
              <a:t>,v</a:t>
            </a:r>
            <a:r>
              <a:rPr kumimoji="0" lang="en-US" altLang="zh-TW" baseline="-25000"/>
              <a:t>2</a:t>
            </a:r>
            <a:r>
              <a:rPr kumimoji="0" lang="zh-TW" altLang="en-US"/>
              <a:t>四點均相異。 </a:t>
            </a:r>
          </a:p>
          <a:p>
            <a:endParaRPr kumimoji="0" lang="zh-TW" altLang="en-US"/>
          </a:p>
          <a:p>
            <a:r>
              <a:rPr kumimoji="0" lang="zh-TW" altLang="en-US"/>
              <a:t>最大配對</a:t>
            </a:r>
            <a:r>
              <a:rPr kumimoji="0" lang="en-US" altLang="zh-TW"/>
              <a:t>(Maximum matching)</a:t>
            </a:r>
            <a:r>
              <a:rPr kumimoji="0" lang="zh-TW" altLang="en-US"/>
              <a:t>是指具有最多邊的配對。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7DC4-F24F-4F27-AEE5-C57BD525F963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Matching</a:t>
            </a:r>
            <a:r>
              <a:rPr lang="zh-TW" altLang="en-US"/>
              <a:t>範例</a:t>
            </a: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2700338" y="24939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270033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2700338" y="42211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2700338" y="515778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5651500" y="14843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5651500" y="22764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5651500" y="306863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3" name="Oval 11"/>
          <p:cNvSpPr>
            <a:spLocks noChangeArrowheads="1"/>
          </p:cNvSpPr>
          <p:nvPr/>
        </p:nvSpPr>
        <p:spPr bwMode="auto">
          <a:xfrm>
            <a:off x="5651500" y="38608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4" name="Oval 12"/>
          <p:cNvSpPr>
            <a:spLocks noChangeArrowheads="1"/>
          </p:cNvSpPr>
          <p:nvPr/>
        </p:nvSpPr>
        <p:spPr bwMode="auto">
          <a:xfrm>
            <a:off x="5651500" y="45815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5" name="Oval 13"/>
          <p:cNvSpPr>
            <a:spLocks noChangeArrowheads="1"/>
          </p:cNvSpPr>
          <p:nvPr/>
        </p:nvSpPr>
        <p:spPr bwMode="auto">
          <a:xfrm>
            <a:off x="2700338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6" name="Oval 14"/>
          <p:cNvSpPr>
            <a:spLocks noChangeArrowheads="1"/>
          </p:cNvSpPr>
          <p:nvPr/>
        </p:nvSpPr>
        <p:spPr bwMode="auto">
          <a:xfrm>
            <a:off x="5651500" y="53006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255587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L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550862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R</a:t>
            </a:r>
          </a:p>
        </p:txBody>
      </p:sp>
      <p:cxnSp>
        <p:nvCxnSpPr>
          <p:cNvPr id="49169" name="AutoShape 17"/>
          <p:cNvCxnSpPr>
            <a:cxnSpLocks noChangeShapeType="1"/>
            <a:stCxn id="49165" idx="6"/>
            <a:endCxn id="49160" idx="2"/>
          </p:cNvCxnSpPr>
          <p:nvPr/>
        </p:nvCxnSpPr>
        <p:spPr bwMode="auto">
          <a:xfrm flipV="1">
            <a:off x="3205163" y="1736725"/>
            <a:ext cx="2446337" cy="1444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0" name="AutoShape 18"/>
          <p:cNvCxnSpPr>
            <a:cxnSpLocks noChangeShapeType="1"/>
            <a:stCxn id="49156" idx="6"/>
            <a:endCxn id="49160" idx="2"/>
          </p:cNvCxnSpPr>
          <p:nvPr/>
        </p:nvCxnSpPr>
        <p:spPr bwMode="auto">
          <a:xfrm flipV="1">
            <a:off x="3205163" y="1736725"/>
            <a:ext cx="2446337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1" name="AutoShape 19"/>
          <p:cNvCxnSpPr>
            <a:cxnSpLocks noChangeShapeType="1"/>
            <a:stCxn id="49157" idx="6"/>
            <a:endCxn id="49162" idx="2"/>
          </p:cNvCxnSpPr>
          <p:nvPr/>
        </p:nvCxnSpPr>
        <p:spPr bwMode="auto">
          <a:xfrm flipV="1">
            <a:off x="3205163" y="3321050"/>
            <a:ext cx="2446337" cy="3603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2" name="AutoShape 20"/>
          <p:cNvCxnSpPr>
            <a:cxnSpLocks noChangeShapeType="1"/>
            <a:stCxn id="49158" idx="6"/>
            <a:endCxn id="49161" idx="2"/>
          </p:cNvCxnSpPr>
          <p:nvPr/>
        </p:nvCxnSpPr>
        <p:spPr bwMode="auto">
          <a:xfrm flipV="1">
            <a:off x="3205163" y="2528888"/>
            <a:ext cx="2446337" cy="19446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3" name="AutoShape 21"/>
          <p:cNvCxnSpPr>
            <a:cxnSpLocks noChangeShapeType="1"/>
            <a:stCxn id="49158" idx="6"/>
            <a:endCxn id="49163" idx="2"/>
          </p:cNvCxnSpPr>
          <p:nvPr/>
        </p:nvCxnSpPr>
        <p:spPr bwMode="auto">
          <a:xfrm flipV="1">
            <a:off x="3205163" y="4113213"/>
            <a:ext cx="2446337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4" name="AutoShape 22"/>
          <p:cNvCxnSpPr>
            <a:cxnSpLocks noChangeShapeType="1"/>
            <a:stCxn id="49159" idx="6"/>
            <a:endCxn id="49166" idx="2"/>
          </p:cNvCxnSpPr>
          <p:nvPr/>
        </p:nvCxnSpPr>
        <p:spPr bwMode="auto">
          <a:xfrm>
            <a:off x="3205163" y="5410200"/>
            <a:ext cx="244633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5" name="AutoShape 23"/>
          <p:cNvCxnSpPr>
            <a:cxnSpLocks noChangeShapeType="1"/>
            <a:stCxn id="49165" idx="6"/>
            <a:endCxn id="49164" idx="2"/>
          </p:cNvCxnSpPr>
          <p:nvPr/>
        </p:nvCxnSpPr>
        <p:spPr bwMode="auto">
          <a:xfrm>
            <a:off x="3205163" y="1881188"/>
            <a:ext cx="24463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6" name="AutoShape 24"/>
          <p:cNvCxnSpPr>
            <a:cxnSpLocks noChangeShapeType="1"/>
            <a:stCxn id="49156" idx="6"/>
            <a:endCxn id="49166" idx="2"/>
          </p:cNvCxnSpPr>
          <p:nvPr/>
        </p:nvCxnSpPr>
        <p:spPr bwMode="auto">
          <a:xfrm>
            <a:off x="3205163" y="2746375"/>
            <a:ext cx="2446337" cy="280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177" name="AutoShape 25"/>
          <p:cNvCxnSpPr>
            <a:cxnSpLocks noChangeShapeType="1"/>
            <a:stCxn id="49159" idx="6"/>
            <a:endCxn id="49163" idx="2"/>
          </p:cNvCxnSpPr>
          <p:nvPr/>
        </p:nvCxnSpPr>
        <p:spPr bwMode="auto">
          <a:xfrm flipV="1">
            <a:off x="3205163" y="4113213"/>
            <a:ext cx="2446337" cy="12969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6588125" y="2060575"/>
            <a:ext cx="208756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紅色邊所成的即為一個配對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(Matching)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2C31A-5D0C-47D9-9056-111FA7C2F39A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Maximum Matching</a:t>
            </a:r>
            <a:r>
              <a:rPr lang="zh-TW" altLang="en-US"/>
              <a:t>範例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2700338" y="24939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70033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2700338" y="42211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2700338" y="515778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5651500" y="14843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5" name="Oval 9"/>
          <p:cNvSpPr>
            <a:spLocks noChangeArrowheads="1"/>
          </p:cNvSpPr>
          <p:nvPr/>
        </p:nvSpPr>
        <p:spPr bwMode="auto">
          <a:xfrm>
            <a:off x="5651500" y="22764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6" name="Oval 10"/>
          <p:cNvSpPr>
            <a:spLocks noChangeArrowheads="1"/>
          </p:cNvSpPr>
          <p:nvPr/>
        </p:nvSpPr>
        <p:spPr bwMode="auto">
          <a:xfrm>
            <a:off x="5651500" y="306863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7" name="Oval 11"/>
          <p:cNvSpPr>
            <a:spLocks noChangeArrowheads="1"/>
          </p:cNvSpPr>
          <p:nvPr/>
        </p:nvSpPr>
        <p:spPr bwMode="auto">
          <a:xfrm>
            <a:off x="5651500" y="38608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5651500" y="45815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89" name="Oval 13"/>
          <p:cNvSpPr>
            <a:spLocks noChangeArrowheads="1"/>
          </p:cNvSpPr>
          <p:nvPr/>
        </p:nvSpPr>
        <p:spPr bwMode="auto">
          <a:xfrm>
            <a:off x="2700338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90" name="Oval 14"/>
          <p:cNvSpPr>
            <a:spLocks noChangeArrowheads="1"/>
          </p:cNvSpPr>
          <p:nvPr/>
        </p:nvSpPr>
        <p:spPr bwMode="auto">
          <a:xfrm>
            <a:off x="5651500" y="53006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255587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L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550862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R</a:t>
            </a:r>
          </a:p>
        </p:txBody>
      </p:sp>
      <p:cxnSp>
        <p:nvCxnSpPr>
          <p:cNvPr id="50193" name="AutoShape 17"/>
          <p:cNvCxnSpPr>
            <a:cxnSpLocks noChangeShapeType="1"/>
            <a:stCxn id="50189" idx="6"/>
            <a:endCxn id="50184" idx="2"/>
          </p:cNvCxnSpPr>
          <p:nvPr/>
        </p:nvCxnSpPr>
        <p:spPr bwMode="auto">
          <a:xfrm flipV="1">
            <a:off x="3205163" y="1736725"/>
            <a:ext cx="2446337" cy="1444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4" name="AutoShape 18"/>
          <p:cNvCxnSpPr>
            <a:cxnSpLocks noChangeShapeType="1"/>
            <a:stCxn id="50180" idx="6"/>
            <a:endCxn id="50184" idx="2"/>
          </p:cNvCxnSpPr>
          <p:nvPr/>
        </p:nvCxnSpPr>
        <p:spPr bwMode="auto">
          <a:xfrm flipV="1">
            <a:off x="3205163" y="1736725"/>
            <a:ext cx="2446337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5" name="AutoShape 19"/>
          <p:cNvCxnSpPr>
            <a:cxnSpLocks noChangeShapeType="1"/>
            <a:stCxn id="50181" idx="6"/>
            <a:endCxn id="50186" idx="2"/>
          </p:cNvCxnSpPr>
          <p:nvPr/>
        </p:nvCxnSpPr>
        <p:spPr bwMode="auto">
          <a:xfrm flipV="1">
            <a:off x="3205163" y="3321050"/>
            <a:ext cx="2446337" cy="3603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6" name="AutoShape 20"/>
          <p:cNvCxnSpPr>
            <a:cxnSpLocks noChangeShapeType="1"/>
            <a:stCxn id="50182" idx="6"/>
            <a:endCxn id="50185" idx="2"/>
          </p:cNvCxnSpPr>
          <p:nvPr/>
        </p:nvCxnSpPr>
        <p:spPr bwMode="auto">
          <a:xfrm flipV="1">
            <a:off x="3205163" y="2528888"/>
            <a:ext cx="2446337" cy="19446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7" name="AutoShape 21"/>
          <p:cNvCxnSpPr>
            <a:cxnSpLocks noChangeShapeType="1"/>
            <a:stCxn id="50182" idx="6"/>
            <a:endCxn id="50187" idx="2"/>
          </p:cNvCxnSpPr>
          <p:nvPr/>
        </p:nvCxnSpPr>
        <p:spPr bwMode="auto">
          <a:xfrm flipV="1">
            <a:off x="3205163" y="4113213"/>
            <a:ext cx="2446337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8" name="AutoShape 22"/>
          <p:cNvCxnSpPr>
            <a:cxnSpLocks noChangeShapeType="1"/>
            <a:stCxn id="50183" idx="6"/>
            <a:endCxn id="50190" idx="2"/>
          </p:cNvCxnSpPr>
          <p:nvPr/>
        </p:nvCxnSpPr>
        <p:spPr bwMode="auto">
          <a:xfrm>
            <a:off x="3205163" y="5410200"/>
            <a:ext cx="244633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99" name="AutoShape 23"/>
          <p:cNvCxnSpPr>
            <a:cxnSpLocks noChangeShapeType="1"/>
            <a:stCxn id="50189" idx="6"/>
            <a:endCxn id="50188" idx="2"/>
          </p:cNvCxnSpPr>
          <p:nvPr/>
        </p:nvCxnSpPr>
        <p:spPr bwMode="auto">
          <a:xfrm>
            <a:off x="3205163" y="1881188"/>
            <a:ext cx="24463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0" name="AutoShape 24"/>
          <p:cNvCxnSpPr>
            <a:cxnSpLocks noChangeShapeType="1"/>
            <a:stCxn id="50180" idx="6"/>
            <a:endCxn id="50190" idx="2"/>
          </p:cNvCxnSpPr>
          <p:nvPr/>
        </p:nvCxnSpPr>
        <p:spPr bwMode="auto">
          <a:xfrm>
            <a:off x="3205163" y="2746375"/>
            <a:ext cx="2446337" cy="28067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201" name="AutoShape 25"/>
          <p:cNvCxnSpPr>
            <a:cxnSpLocks noChangeShapeType="1"/>
            <a:stCxn id="50183" idx="6"/>
            <a:endCxn id="50187" idx="2"/>
          </p:cNvCxnSpPr>
          <p:nvPr/>
        </p:nvCxnSpPr>
        <p:spPr bwMode="auto">
          <a:xfrm flipV="1">
            <a:off x="3205163" y="4113213"/>
            <a:ext cx="2446337" cy="12969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6588125" y="2060575"/>
            <a:ext cx="2087563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>
                <a:latin typeface="Times New Roman" pitchFamily="18" charset="0"/>
                <a:ea typeface="標楷體" pitchFamily="65" charset="-120"/>
              </a:rPr>
              <a:t>紅色邊所成的即為一個最大配對</a:t>
            </a:r>
            <a:r>
              <a:rPr lang="en-US" altLang="zh-TW" sz="2800">
                <a:latin typeface="Times New Roman" pitchFamily="18" charset="0"/>
                <a:ea typeface="標楷體" pitchFamily="65" charset="-120"/>
              </a:rPr>
              <a:t>(Maximum matching)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FA8F8-1BF7-4177-AAA1-27090AF59057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利用最大流量求最大配對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令</a:t>
            </a:r>
            <a:r>
              <a:rPr lang="en-US" altLang="zh-TW"/>
              <a:t>G’=(V∪{s,t},E∪{(s,u):u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L}∪{(v,t):v</a:t>
            </a:r>
            <a:r>
              <a:rPr lang="en-US" altLang="zh-TW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/>
              <a:t>R})</a:t>
            </a:r>
            <a:r>
              <a:rPr lang="zh-TW" altLang="en-US"/>
              <a:t>。即新增</a:t>
            </a:r>
            <a:r>
              <a:rPr lang="en-US" altLang="zh-TW"/>
              <a:t>source s</a:t>
            </a:r>
            <a:r>
              <a:rPr lang="zh-TW" altLang="en-US"/>
              <a:t>及</a:t>
            </a:r>
            <a:r>
              <a:rPr lang="en-US" altLang="zh-TW"/>
              <a:t>sink t</a:t>
            </a:r>
            <a:r>
              <a:rPr lang="zh-TW" altLang="en-US"/>
              <a:t>進入圖</a:t>
            </a:r>
            <a:r>
              <a:rPr lang="en-US" altLang="zh-TW"/>
              <a:t>G</a:t>
            </a:r>
            <a:r>
              <a:rPr lang="zh-TW" altLang="en-US"/>
              <a:t>，並且在</a:t>
            </a:r>
            <a:r>
              <a:rPr lang="en-US" altLang="zh-TW"/>
              <a:t>s</a:t>
            </a:r>
            <a:r>
              <a:rPr lang="zh-TW" altLang="en-US"/>
              <a:t>與</a:t>
            </a:r>
            <a:r>
              <a:rPr lang="en-US" altLang="zh-TW"/>
              <a:t>L</a:t>
            </a:r>
            <a:r>
              <a:rPr lang="zh-TW" altLang="en-US"/>
              <a:t>的所有點之間拉一條邊，而在</a:t>
            </a:r>
            <a:r>
              <a:rPr lang="en-US" altLang="zh-TW"/>
              <a:t>R</a:t>
            </a:r>
            <a:r>
              <a:rPr lang="zh-TW" altLang="en-US"/>
              <a:t>跟</a:t>
            </a:r>
            <a:r>
              <a:rPr lang="en-US" altLang="zh-TW"/>
              <a:t>t</a:t>
            </a:r>
            <a:r>
              <a:rPr lang="zh-TW" altLang="en-US"/>
              <a:t>之間拉一條邊。</a:t>
            </a:r>
          </a:p>
          <a:p>
            <a:endParaRPr lang="zh-TW" altLang="en-US"/>
          </a:p>
          <a:p>
            <a:r>
              <a:rPr lang="zh-TW" altLang="en-US"/>
              <a:t>如果所有邊的容量均設定為</a:t>
            </a:r>
            <a:r>
              <a:rPr lang="en-US" altLang="zh-TW"/>
              <a:t>1</a:t>
            </a:r>
            <a:r>
              <a:rPr lang="zh-TW" altLang="en-US"/>
              <a:t>，則最大流量等於最大配對。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2A33-001A-4BEB-8BA8-012DFBAAB585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最大流量問題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給一流量網路</a:t>
            </a:r>
            <a:r>
              <a:rPr lang="en-US" altLang="zh-TW"/>
              <a:t>G</a:t>
            </a:r>
            <a:r>
              <a:rPr lang="zh-TW" altLang="en-US"/>
              <a:t>，</a:t>
            </a:r>
            <a:r>
              <a:rPr lang="en-US" altLang="zh-TW"/>
              <a:t>Source s</a:t>
            </a:r>
            <a:r>
              <a:rPr lang="zh-TW" altLang="en-US"/>
              <a:t>以及</a:t>
            </a:r>
            <a:r>
              <a:rPr lang="en-US" altLang="zh-TW"/>
              <a:t>Sink t</a:t>
            </a:r>
            <a:r>
              <a:rPr lang="zh-TW" altLang="en-US"/>
              <a:t>。求出具有最大值的流量</a:t>
            </a:r>
            <a:r>
              <a:rPr lang="en-US" altLang="zh-TW"/>
              <a:t>f</a:t>
            </a:r>
            <a:r>
              <a:rPr lang="zh-TW" altLang="en-US"/>
              <a:t>。</a:t>
            </a: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2052638" y="40036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3635375" y="29956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1</a:t>
            </a: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5795963" y="29956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3</a:t>
            </a: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3635375" y="49403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2</a:t>
            </a: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5795963" y="49403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4</a:t>
            </a: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7308850" y="40036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6154" name="AutoShape 10"/>
          <p:cNvCxnSpPr>
            <a:cxnSpLocks noChangeShapeType="1"/>
            <a:stCxn id="6148" idx="7"/>
            <a:endCxn id="6149" idx="2"/>
          </p:cNvCxnSpPr>
          <p:nvPr/>
        </p:nvCxnSpPr>
        <p:spPr bwMode="auto">
          <a:xfrm flipV="1">
            <a:off x="2420938" y="3211513"/>
            <a:ext cx="1214437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5" name="AutoShape 11"/>
          <p:cNvCxnSpPr>
            <a:cxnSpLocks noChangeShapeType="1"/>
            <a:stCxn id="6148" idx="5"/>
            <a:endCxn id="6151" idx="2"/>
          </p:cNvCxnSpPr>
          <p:nvPr/>
        </p:nvCxnSpPr>
        <p:spPr bwMode="auto">
          <a:xfrm>
            <a:off x="2420938" y="4371975"/>
            <a:ext cx="1214437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6" name="AutoShape 12"/>
          <p:cNvCxnSpPr>
            <a:cxnSpLocks noChangeShapeType="1"/>
            <a:stCxn id="6150" idx="6"/>
            <a:endCxn id="6153" idx="1"/>
          </p:cNvCxnSpPr>
          <p:nvPr/>
        </p:nvCxnSpPr>
        <p:spPr bwMode="auto">
          <a:xfrm>
            <a:off x="6227763" y="3211513"/>
            <a:ext cx="1144587" cy="855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7" name="AutoShape 13"/>
          <p:cNvCxnSpPr>
            <a:cxnSpLocks noChangeShapeType="1"/>
            <a:stCxn id="6152" idx="6"/>
            <a:endCxn id="6153" idx="3"/>
          </p:cNvCxnSpPr>
          <p:nvPr/>
        </p:nvCxnSpPr>
        <p:spPr bwMode="auto">
          <a:xfrm flipV="1">
            <a:off x="6227763" y="4371975"/>
            <a:ext cx="1144587" cy="784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8" name="AutoShape 14"/>
          <p:cNvCxnSpPr>
            <a:cxnSpLocks noChangeShapeType="1"/>
            <a:stCxn id="6149" idx="7"/>
            <a:endCxn id="6150" idx="1"/>
          </p:cNvCxnSpPr>
          <p:nvPr/>
        </p:nvCxnSpPr>
        <p:spPr bwMode="auto">
          <a:xfrm>
            <a:off x="4003675" y="3059113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0" name="AutoShape 16"/>
          <p:cNvCxnSpPr>
            <a:cxnSpLocks noChangeShapeType="1"/>
            <a:stCxn id="6151" idx="5"/>
            <a:endCxn id="6152" idx="3"/>
          </p:cNvCxnSpPr>
          <p:nvPr/>
        </p:nvCxnSpPr>
        <p:spPr bwMode="auto">
          <a:xfrm>
            <a:off x="4003675" y="5308600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1" name="AutoShape 17"/>
          <p:cNvCxnSpPr>
            <a:cxnSpLocks noChangeShapeType="1"/>
            <a:stCxn id="6151" idx="0"/>
            <a:endCxn id="6149" idx="4"/>
          </p:cNvCxnSpPr>
          <p:nvPr/>
        </p:nvCxnSpPr>
        <p:spPr bwMode="auto">
          <a:xfrm flipV="1">
            <a:off x="3851275" y="3427413"/>
            <a:ext cx="0" cy="1512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2" name="AutoShape 18"/>
          <p:cNvCxnSpPr>
            <a:cxnSpLocks noChangeShapeType="1"/>
            <a:stCxn id="6149" idx="3"/>
            <a:endCxn id="6151" idx="1"/>
          </p:cNvCxnSpPr>
          <p:nvPr/>
        </p:nvCxnSpPr>
        <p:spPr bwMode="auto">
          <a:xfrm>
            <a:off x="3698875" y="3363913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3" name="AutoShape 19"/>
          <p:cNvCxnSpPr>
            <a:cxnSpLocks noChangeShapeType="1"/>
            <a:stCxn id="6150" idx="3"/>
            <a:endCxn id="6151" idx="7"/>
          </p:cNvCxnSpPr>
          <p:nvPr/>
        </p:nvCxnSpPr>
        <p:spPr bwMode="auto">
          <a:xfrm flipH="1">
            <a:off x="4003675" y="3363913"/>
            <a:ext cx="1855788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4" name="AutoShape 20"/>
          <p:cNvCxnSpPr>
            <a:cxnSpLocks noChangeShapeType="1"/>
            <a:stCxn id="6152" idx="7"/>
            <a:endCxn id="6150" idx="5"/>
          </p:cNvCxnSpPr>
          <p:nvPr/>
        </p:nvCxnSpPr>
        <p:spPr bwMode="auto">
          <a:xfrm flipV="1">
            <a:off x="6164263" y="3363913"/>
            <a:ext cx="0" cy="16398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900113" y="35004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f(u,v)/c(u,v)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339975" y="328295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11/16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2268538" y="4724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8/13</a:t>
            </a: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2987675" y="40036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0/10</a:t>
            </a: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3852863" y="37163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1/4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4356100" y="27082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12/12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4211638" y="53721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11/14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716463" y="41481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4/9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724525" y="40751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7/7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661150" y="328295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15/20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6732588" y="4724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4/4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684BC-0E31-4651-8D72-3AB6B5FD105A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流量網路圖</a:t>
            </a:r>
          </a:p>
        </p:txBody>
      </p:sp>
      <p:sp>
        <p:nvSpPr>
          <p:cNvPr id="52228" name="Oval 4"/>
          <p:cNvSpPr>
            <a:spLocks noChangeArrowheads="1"/>
          </p:cNvSpPr>
          <p:nvPr/>
        </p:nvSpPr>
        <p:spPr bwMode="auto">
          <a:xfrm>
            <a:off x="2700338" y="24939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270033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0" name="Oval 6"/>
          <p:cNvSpPr>
            <a:spLocks noChangeArrowheads="1"/>
          </p:cNvSpPr>
          <p:nvPr/>
        </p:nvSpPr>
        <p:spPr bwMode="auto">
          <a:xfrm>
            <a:off x="2700338" y="42211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1" name="Oval 7"/>
          <p:cNvSpPr>
            <a:spLocks noChangeArrowheads="1"/>
          </p:cNvSpPr>
          <p:nvPr/>
        </p:nvSpPr>
        <p:spPr bwMode="auto">
          <a:xfrm>
            <a:off x="2700338" y="515778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5651500" y="14843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3" name="Oval 9"/>
          <p:cNvSpPr>
            <a:spLocks noChangeArrowheads="1"/>
          </p:cNvSpPr>
          <p:nvPr/>
        </p:nvSpPr>
        <p:spPr bwMode="auto">
          <a:xfrm>
            <a:off x="5651500" y="22764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4" name="Oval 10"/>
          <p:cNvSpPr>
            <a:spLocks noChangeArrowheads="1"/>
          </p:cNvSpPr>
          <p:nvPr/>
        </p:nvSpPr>
        <p:spPr bwMode="auto">
          <a:xfrm>
            <a:off x="5651500" y="306863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5" name="Oval 11"/>
          <p:cNvSpPr>
            <a:spLocks noChangeArrowheads="1"/>
          </p:cNvSpPr>
          <p:nvPr/>
        </p:nvSpPr>
        <p:spPr bwMode="auto">
          <a:xfrm>
            <a:off x="5651500" y="38608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6" name="Oval 12"/>
          <p:cNvSpPr>
            <a:spLocks noChangeArrowheads="1"/>
          </p:cNvSpPr>
          <p:nvPr/>
        </p:nvSpPr>
        <p:spPr bwMode="auto">
          <a:xfrm>
            <a:off x="5651500" y="45815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2700338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5651500" y="53006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255587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L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550862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R</a:t>
            </a:r>
          </a:p>
        </p:txBody>
      </p:sp>
      <p:cxnSp>
        <p:nvCxnSpPr>
          <p:cNvPr id="52241" name="AutoShape 17"/>
          <p:cNvCxnSpPr>
            <a:cxnSpLocks noChangeShapeType="1"/>
            <a:stCxn id="52237" idx="6"/>
            <a:endCxn id="52232" idx="2"/>
          </p:cNvCxnSpPr>
          <p:nvPr/>
        </p:nvCxnSpPr>
        <p:spPr bwMode="auto">
          <a:xfrm flipV="1">
            <a:off x="3205163" y="1736725"/>
            <a:ext cx="2446337" cy="144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2" name="AutoShape 18"/>
          <p:cNvCxnSpPr>
            <a:cxnSpLocks noChangeShapeType="1"/>
            <a:stCxn id="52228" idx="6"/>
            <a:endCxn id="52232" idx="2"/>
          </p:cNvCxnSpPr>
          <p:nvPr/>
        </p:nvCxnSpPr>
        <p:spPr bwMode="auto">
          <a:xfrm flipV="1">
            <a:off x="3205163" y="1736725"/>
            <a:ext cx="2446337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3" name="AutoShape 19"/>
          <p:cNvCxnSpPr>
            <a:cxnSpLocks noChangeShapeType="1"/>
            <a:stCxn id="52229" idx="6"/>
            <a:endCxn id="52234" idx="2"/>
          </p:cNvCxnSpPr>
          <p:nvPr/>
        </p:nvCxnSpPr>
        <p:spPr bwMode="auto">
          <a:xfrm flipV="1">
            <a:off x="3205163" y="3321050"/>
            <a:ext cx="2446337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4" name="AutoShape 20"/>
          <p:cNvCxnSpPr>
            <a:cxnSpLocks noChangeShapeType="1"/>
            <a:stCxn id="52230" idx="6"/>
            <a:endCxn id="52233" idx="2"/>
          </p:cNvCxnSpPr>
          <p:nvPr/>
        </p:nvCxnSpPr>
        <p:spPr bwMode="auto">
          <a:xfrm flipV="1">
            <a:off x="3205163" y="2528888"/>
            <a:ext cx="2446337" cy="19446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5" name="AutoShape 21"/>
          <p:cNvCxnSpPr>
            <a:cxnSpLocks noChangeShapeType="1"/>
            <a:stCxn id="52230" idx="6"/>
            <a:endCxn id="52235" idx="2"/>
          </p:cNvCxnSpPr>
          <p:nvPr/>
        </p:nvCxnSpPr>
        <p:spPr bwMode="auto">
          <a:xfrm flipV="1">
            <a:off x="3205163" y="4113213"/>
            <a:ext cx="2446337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6" name="AutoShape 22"/>
          <p:cNvCxnSpPr>
            <a:cxnSpLocks noChangeShapeType="1"/>
            <a:stCxn id="52231" idx="6"/>
            <a:endCxn id="52238" idx="2"/>
          </p:cNvCxnSpPr>
          <p:nvPr/>
        </p:nvCxnSpPr>
        <p:spPr bwMode="auto">
          <a:xfrm>
            <a:off x="3205163" y="5410200"/>
            <a:ext cx="244633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7" name="AutoShape 23"/>
          <p:cNvCxnSpPr>
            <a:cxnSpLocks noChangeShapeType="1"/>
            <a:stCxn id="52237" idx="6"/>
            <a:endCxn id="52236" idx="2"/>
          </p:cNvCxnSpPr>
          <p:nvPr/>
        </p:nvCxnSpPr>
        <p:spPr bwMode="auto">
          <a:xfrm>
            <a:off x="3205163" y="1881188"/>
            <a:ext cx="24463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8" name="AutoShape 24"/>
          <p:cNvCxnSpPr>
            <a:cxnSpLocks noChangeShapeType="1"/>
            <a:stCxn id="52228" idx="6"/>
            <a:endCxn id="52238" idx="2"/>
          </p:cNvCxnSpPr>
          <p:nvPr/>
        </p:nvCxnSpPr>
        <p:spPr bwMode="auto">
          <a:xfrm>
            <a:off x="3205163" y="2746375"/>
            <a:ext cx="2446337" cy="280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49" name="AutoShape 25"/>
          <p:cNvCxnSpPr>
            <a:cxnSpLocks noChangeShapeType="1"/>
            <a:stCxn id="52231" idx="6"/>
            <a:endCxn id="52235" idx="2"/>
          </p:cNvCxnSpPr>
          <p:nvPr/>
        </p:nvCxnSpPr>
        <p:spPr bwMode="auto">
          <a:xfrm flipV="1">
            <a:off x="3205163" y="4113213"/>
            <a:ext cx="2446337" cy="12969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250" name="Oval 26"/>
          <p:cNvSpPr>
            <a:spLocks noChangeArrowheads="1"/>
          </p:cNvSpPr>
          <p:nvPr/>
        </p:nvSpPr>
        <p:spPr bwMode="auto">
          <a:xfrm>
            <a:off x="611188" y="33575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sp>
        <p:nvSpPr>
          <p:cNvPr id="52251" name="Oval 27"/>
          <p:cNvSpPr>
            <a:spLocks noChangeArrowheads="1"/>
          </p:cNvSpPr>
          <p:nvPr/>
        </p:nvSpPr>
        <p:spPr bwMode="auto">
          <a:xfrm>
            <a:off x="781208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</a:p>
        </p:txBody>
      </p:sp>
      <p:cxnSp>
        <p:nvCxnSpPr>
          <p:cNvPr id="52252" name="AutoShape 28"/>
          <p:cNvCxnSpPr>
            <a:cxnSpLocks noChangeShapeType="1"/>
            <a:stCxn id="52250" idx="0"/>
            <a:endCxn id="52237" idx="2"/>
          </p:cNvCxnSpPr>
          <p:nvPr/>
        </p:nvCxnSpPr>
        <p:spPr bwMode="auto">
          <a:xfrm flipV="1">
            <a:off x="863600" y="1881188"/>
            <a:ext cx="1836738" cy="147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3" name="AutoShape 29"/>
          <p:cNvCxnSpPr>
            <a:cxnSpLocks noChangeShapeType="1"/>
            <a:stCxn id="52250" idx="7"/>
            <a:endCxn id="52228" idx="2"/>
          </p:cNvCxnSpPr>
          <p:nvPr/>
        </p:nvCxnSpPr>
        <p:spPr bwMode="auto">
          <a:xfrm flipV="1">
            <a:off x="1041400" y="2746375"/>
            <a:ext cx="1658938" cy="684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4" name="AutoShape 30"/>
          <p:cNvCxnSpPr>
            <a:cxnSpLocks noChangeShapeType="1"/>
            <a:stCxn id="52250" idx="6"/>
            <a:endCxn id="52229" idx="2"/>
          </p:cNvCxnSpPr>
          <p:nvPr/>
        </p:nvCxnSpPr>
        <p:spPr bwMode="auto">
          <a:xfrm>
            <a:off x="1116013" y="3609975"/>
            <a:ext cx="1584325" cy="714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5" name="AutoShape 31"/>
          <p:cNvCxnSpPr>
            <a:cxnSpLocks noChangeShapeType="1"/>
            <a:stCxn id="52250" idx="5"/>
            <a:endCxn id="52230" idx="2"/>
          </p:cNvCxnSpPr>
          <p:nvPr/>
        </p:nvCxnSpPr>
        <p:spPr bwMode="auto">
          <a:xfrm>
            <a:off x="1041400" y="3787775"/>
            <a:ext cx="1658938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6" name="AutoShape 32"/>
          <p:cNvCxnSpPr>
            <a:cxnSpLocks noChangeShapeType="1"/>
            <a:stCxn id="52250" idx="4"/>
            <a:endCxn id="52231" idx="2"/>
          </p:cNvCxnSpPr>
          <p:nvPr/>
        </p:nvCxnSpPr>
        <p:spPr bwMode="auto">
          <a:xfrm>
            <a:off x="863600" y="3860800"/>
            <a:ext cx="1836738" cy="154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7" name="AutoShape 33"/>
          <p:cNvCxnSpPr>
            <a:cxnSpLocks noChangeShapeType="1"/>
            <a:stCxn id="52232" idx="6"/>
            <a:endCxn id="52251" idx="0"/>
          </p:cNvCxnSpPr>
          <p:nvPr/>
        </p:nvCxnSpPr>
        <p:spPr bwMode="auto">
          <a:xfrm>
            <a:off x="6156325" y="1736725"/>
            <a:ext cx="1908175" cy="169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8" name="AutoShape 34"/>
          <p:cNvCxnSpPr>
            <a:cxnSpLocks noChangeShapeType="1"/>
            <a:stCxn id="52233" idx="6"/>
            <a:endCxn id="52251" idx="1"/>
          </p:cNvCxnSpPr>
          <p:nvPr/>
        </p:nvCxnSpPr>
        <p:spPr bwMode="auto">
          <a:xfrm>
            <a:off x="6156325" y="2528888"/>
            <a:ext cx="1730375" cy="973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59" name="AutoShape 35"/>
          <p:cNvCxnSpPr>
            <a:cxnSpLocks noChangeShapeType="1"/>
            <a:stCxn id="52234" idx="6"/>
            <a:endCxn id="52251" idx="2"/>
          </p:cNvCxnSpPr>
          <p:nvPr/>
        </p:nvCxnSpPr>
        <p:spPr bwMode="auto">
          <a:xfrm>
            <a:off x="6156325" y="3321050"/>
            <a:ext cx="1655763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60" name="AutoShape 36"/>
          <p:cNvCxnSpPr>
            <a:cxnSpLocks noChangeShapeType="1"/>
            <a:stCxn id="52235" idx="6"/>
            <a:endCxn id="52251" idx="2"/>
          </p:cNvCxnSpPr>
          <p:nvPr/>
        </p:nvCxnSpPr>
        <p:spPr bwMode="auto">
          <a:xfrm flipV="1">
            <a:off x="6156325" y="3681413"/>
            <a:ext cx="1655763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61" name="AutoShape 37"/>
          <p:cNvCxnSpPr>
            <a:cxnSpLocks noChangeShapeType="1"/>
            <a:stCxn id="52236" idx="6"/>
            <a:endCxn id="52251" idx="3"/>
          </p:cNvCxnSpPr>
          <p:nvPr/>
        </p:nvCxnSpPr>
        <p:spPr bwMode="auto">
          <a:xfrm flipV="1">
            <a:off x="6156325" y="3859213"/>
            <a:ext cx="1730375" cy="974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262" name="AutoShape 38"/>
          <p:cNvCxnSpPr>
            <a:cxnSpLocks noChangeShapeType="1"/>
            <a:stCxn id="52238" idx="6"/>
            <a:endCxn id="52251" idx="4"/>
          </p:cNvCxnSpPr>
          <p:nvPr/>
        </p:nvCxnSpPr>
        <p:spPr bwMode="auto">
          <a:xfrm flipV="1">
            <a:off x="6156325" y="3932238"/>
            <a:ext cx="1908175" cy="162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FCEE4-69AB-4455-803D-DDC81013EBA6}" type="slidenum">
              <a:rPr lang="en-US" altLang="zh-TW"/>
              <a:pPr/>
              <a:t>41</a:t>
            </a:fld>
            <a:endParaRPr lang="en-US" altLang="zh-TW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最大流量與最大配對</a:t>
            </a:r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2700338" y="24939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270033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2700338" y="42211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2700338" y="515778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5651500" y="148431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7" name="Oval 9"/>
          <p:cNvSpPr>
            <a:spLocks noChangeArrowheads="1"/>
          </p:cNvSpPr>
          <p:nvPr/>
        </p:nvSpPr>
        <p:spPr bwMode="auto">
          <a:xfrm>
            <a:off x="5651500" y="22764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8" name="Oval 10"/>
          <p:cNvSpPr>
            <a:spLocks noChangeArrowheads="1"/>
          </p:cNvSpPr>
          <p:nvPr/>
        </p:nvSpPr>
        <p:spPr bwMode="auto">
          <a:xfrm>
            <a:off x="5651500" y="3068638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9" name="Oval 11"/>
          <p:cNvSpPr>
            <a:spLocks noChangeArrowheads="1"/>
          </p:cNvSpPr>
          <p:nvPr/>
        </p:nvSpPr>
        <p:spPr bwMode="auto">
          <a:xfrm>
            <a:off x="5651500" y="38608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60" name="Oval 12"/>
          <p:cNvSpPr>
            <a:spLocks noChangeArrowheads="1"/>
          </p:cNvSpPr>
          <p:nvPr/>
        </p:nvSpPr>
        <p:spPr bwMode="auto">
          <a:xfrm>
            <a:off x="5651500" y="458152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61" name="Oval 13"/>
          <p:cNvSpPr>
            <a:spLocks noChangeArrowheads="1"/>
          </p:cNvSpPr>
          <p:nvPr/>
        </p:nvSpPr>
        <p:spPr bwMode="auto">
          <a:xfrm>
            <a:off x="2700338" y="1628775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62" name="Oval 14"/>
          <p:cNvSpPr>
            <a:spLocks noChangeArrowheads="1"/>
          </p:cNvSpPr>
          <p:nvPr/>
        </p:nvSpPr>
        <p:spPr bwMode="auto">
          <a:xfrm>
            <a:off x="5651500" y="53006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255587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L</a:t>
            </a: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5508625" y="602138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2800"/>
              <a:t>R</a:t>
            </a:r>
          </a:p>
        </p:txBody>
      </p:sp>
      <p:cxnSp>
        <p:nvCxnSpPr>
          <p:cNvPr id="53265" name="AutoShape 17"/>
          <p:cNvCxnSpPr>
            <a:cxnSpLocks noChangeShapeType="1"/>
            <a:stCxn id="53261" idx="6"/>
            <a:endCxn id="53256" idx="2"/>
          </p:cNvCxnSpPr>
          <p:nvPr/>
        </p:nvCxnSpPr>
        <p:spPr bwMode="auto">
          <a:xfrm flipV="1">
            <a:off x="3205163" y="1736725"/>
            <a:ext cx="2446337" cy="1444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52" idx="6"/>
            <a:endCxn id="53256" idx="2"/>
          </p:cNvCxnSpPr>
          <p:nvPr/>
        </p:nvCxnSpPr>
        <p:spPr bwMode="auto">
          <a:xfrm flipV="1">
            <a:off x="3205163" y="1736725"/>
            <a:ext cx="2446337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7" name="AutoShape 19"/>
          <p:cNvCxnSpPr>
            <a:cxnSpLocks noChangeShapeType="1"/>
            <a:stCxn id="53253" idx="6"/>
            <a:endCxn id="53258" idx="2"/>
          </p:cNvCxnSpPr>
          <p:nvPr/>
        </p:nvCxnSpPr>
        <p:spPr bwMode="auto">
          <a:xfrm flipV="1">
            <a:off x="3205163" y="3321050"/>
            <a:ext cx="2446337" cy="3603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8" name="AutoShape 20"/>
          <p:cNvCxnSpPr>
            <a:cxnSpLocks noChangeShapeType="1"/>
            <a:stCxn id="53254" idx="6"/>
            <a:endCxn id="53257" idx="2"/>
          </p:cNvCxnSpPr>
          <p:nvPr/>
        </p:nvCxnSpPr>
        <p:spPr bwMode="auto">
          <a:xfrm flipV="1">
            <a:off x="3205163" y="2528888"/>
            <a:ext cx="2446337" cy="19446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9" name="AutoShape 21"/>
          <p:cNvCxnSpPr>
            <a:cxnSpLocks noChangeShapeType="1"/>
            <a:stCxn id="53254" idx="6"/>
            <a:endCxn id="53259" idx="2"/>
          </p:cNvCxnSpPr>
          <p:nvPr/>
        </p:nvCxnSpPr>
        <p:spPr bwMode="auto">
          <a:xfrm flipV="1">
            <a:off x="3205163" y="4113213"/>
            <a:ext cx="2446337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0" name="AutoShape 22"/>
          <p:cNvCxnSpPr>
            <a:cxnSpLocks noChangeShapeType="1"/>
            <a:stCxn id="53255" idx="6"/>
            <a:endCxn id="53262" idx="2"/>
          </p:cNvCxnSpPr>
          <p:nvPr/>
        </p:nvCxnSpPr>
        <p:spPr bwMode="auto">
          <a:xfrm>
            <a:off x="3205163" y="5410200"/>
            <a:ext cx="244633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1" name="AutoShape 23"/>
          <p:cNvCxnSpPr>
            <a:cxnSpLocks noChangeShapeType="1"/>
            <a:stCxn id="53261" idx="6"/>
            <a:endCxn id="53260" idx="2"/>
          </p:cNvCxnSpPr>
          <p:nvPr/>
        </p:nvCxnSpPr>
        <p:spPr bwMode="auto">
          <a:xfrm>
            <a:off x="3205163" y="1881188"/>
            <a:ext cx="2446337" cy="295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2" name="AutoShape 24"/>
          <p:cNvCxnSpPr>
            <a:cxnSpLocks noChangeShapeType="1"/>
            <a:stCxn id="53252" idx="6"/>
            <a:endCxn id="53262" idx="2"/>
          </p:cNvCxnSpPr>
          <p:nvPr/>
        </p:nvCxnSpPr>
        <p:spPr bwMode="auto">
          <a:xfrm>
            <a:off x="3205163" y="2746375"/>
            <a:ext cx="2446337" cy="28067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3" name="AutoShape 25"/>
          <p:cNvCxnSpPr>
            <a:cxnSpLocks noChangeShapeType="1"/>
            <a:stCxn id="53255" idx="6"/>
            <a:endCxn id="53259" idx="2"/>
          </p:cNvCxnSpPr>
          <p:nvPr/>
        </p:nvCxnSpPr>
        <p:spPr bwMode="auto">
          <a:xfrm flipV="1">
            <a:off x="3205163" y="4113213"/>
            <a:ext cx="2446337" cy="129698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74" name="Oval 26"/>
          <p:cNvSpPr>
            <a:spLocks noChangeArrowheads="1"/>
          </p:cNvSpPr>
          <p:nvPr/>
        </p:nvSpPr>
        <p:spPr bwMode="auto">
          <a:xfrm>
            <a:off x="611188" y="3357563"/>
            <a:ext cx="5048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s</a:t>
            </a:r>
          </a:p>
        </p:txBody>
      </p:sp>
      <p:cxnSp>
        <p:nvCxnSpPr>
          <p:cNvPr id="53275" name="AutoShape 27"/>
          <p:cNvCxnSpPr>
            <a:cxnSpLocks noChangeShapeType="1"/>
            <a:stCxn id="53274" idx="0"/>
          </p:cNvCxnSpPr>
          <p:nvPr/>
        </p:nvCxnSpPr>
        <p:spPr bwMode="auto">
          <a:xfrm flipV="1">
            <a:off x="863600" y="1881188"/>
            <a:ext cx="1836738" cy="14763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6" name="AutoShape 28"/>
          <p:cNvCxnSpPr>
            <a:cxnSpLocks noChangeShapeType="1"/>
            <a:stCxn id="53274" idx="7"/>
          </p:cNvCxnSpPr>
          <p:nvPr/>
        </p:nvCxnSpPr>
        <p:spPr bwMode="auto">
          <a:xfrm flipV="1">
            <a:off x="1041400" y="2746375"/>
            <a:ext cx="1658938" cy="68421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7" name="AutoShape 29"/>
          <p:cNvCxnSpPr>
            <a:cxnSpLocks noChangeShapeType="1"/>
            <a:stCxn id="53274" idx="6"/>
          </p:cNvCxnSpPr>
          <p:nvPr/>
        </p:nvCxnSpPr>
        <p:spPr bwMode="auto">
          <a:xfrm>
            <a:off x="1116013" y="3609975"/>
            <a:ext cx="1584325" cy="7143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30"/>
          <p:cNvCxnSpPr>
            <a:cxnSpLocks noChangeShapeType="1"/>
            <a:stCxn id="53274" idx="5"/>
          </p:cNvCxnSpPr>
          <p:nvPr/>
        </p:nvCxnSpPr>
        <p:spPr bwMode="auto">
          <a:xfrm>
            <a:off x="1041400" y="3787775"/>
            <a:ext cx="1658938" cy="6858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31"/>
          <p:cNvCxnSpPr>
            <a:cxnSpLocks noChangeShapeType="1"/>
            <a:stCxn id="53274" idx="4"/>
          </p:cNvCxnSpPr>
          <p:nvPr/>
        </p:nvCxnSpPr>
        <p:spPr bwMode="auto">
          <a:xfrm>
            <a:off x="863600" y="3860800"/>
            <a:ext cx="1836738" cy="15494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80" name="Oval 32"/>
          <p:cNvSpPr>
            <a:spLocks noChangeArrowheads="1"/>
          </p:cNvSpPr>
          <p:nvPr/>
        </p:nvSpPr>
        <p:spPr bwMode="auto">
          <a:xfrm>
            <a:off x="7812088" y="3429000"/>
            <a:ext cx="5048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t</a:t>
            </a:r>
          </a:p>
        </p:txBody>
      </p:sp>
      <p:cxnSp>
        <p:nvCxnSpPr>
          <p:cNvPr id="53281" name="AutoShape 33"/>
          <p:cNvCxnSpPr>
            <a:cxnSpLocks noChangeShapeType="1"/>
            <a:endCxn id="53280" idx="0"/>
          </p:cNvCxnSpPr>
          <p:nvPr/>
        </p:nvCxnSpPr>
        <p:spPr bwMode="auto">
          <a:xfrm>
            <a:off x="6156325" y="1736725"/>
            <a:ext cx="1908175" cy="16922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34"/>
          <p:cNvCxnSpPr>
            <a:cxnSpLocks noChangeShapeType="1"/>
            <a:endCxn id="53280" idx="1"/>
          </p:cNvCxnSpPr>
          <p:nvPr/>
        </p:nvCxnSpPr>
        <p:spPr bwMode="auto">
          <a:xfrm>
            <a:off x="6156325" y="2528888"/>
            <a:ext cx="1730375" cy="97313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35"/>
          <p:cNvCxnSpPr>
            <a:cxnSpLocks noChangeShapeType="1"/>
            <a:endCxn id="53280" idx="2"/>
          </p:cNvCxnSpPr>
          <p:nvPr/>
        </p:nvCxnSpPr>
        <p:spPr bwMode="auto">
          <a:xfrm>
            <a:off x="6156325" y="3321050"/>
            <a:ext cx="1655763" cy="3603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36"/>
          <p:cNvCxnSpPr>
            <a:cxnSpLocks noChangeShapeType="1"/>
            <a:endCxn id="53280" idx="2"/>
          </p:cNvCxnSpPr>
          <p:nvPr/>
        </p:nvCxnSpPr>
        <p:spPr bwMode="auto">
          <a:xfrm flipV="1">
            <a:off x="6156325" y="3681413"/>
            <a:ext cx="1655763" cy="4318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5" name="AutoShape 37"/>
          <p:cNvCxnSpPr>
            <a:cxnSpLocks noChangeShapeType="1"/>
            <a:endCxn id="53280" idx="3"/>
          </p:cNvCxnSpPr>
          <p:nvPr/>
        </p:nvCxnSpPr>
        <p:spPr bwMode="auto">
          <a:xfrm flipV="1">
            <a:off x="6156325" y="3859213"/>
            <a:ext cx="1730375" cy="974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6" name="AutoShape 38"/>
          <p:cNvCxnSpPr>
            <a:cxnSpLocks noChangeShapeType="1"/>
            <a:endCxn id="53280" idx="4"/>
          </p:cNvCxnSpPr>
          <p:nvPr/>
        </p:nvCxnSpPr>
        <p:spPr bwMode="auto">
          <a:xfrm flipV="1">
            <a:off x="6156325" y="3932238"/>
            <a:ext cx="1908175" cy="1620837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5C4CD-F564-49FC-8872-43B0D636CB64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Residue Network</a:t>
            </a:r>
            <a:r>
              <a:rPr lang="zh-TW" altLang="en-US"/>
              <a:t>與</a:t>
            </a:r>
            <a:r>
              <a:rPr lang="en-US" altLang="zh-TW"/>
              <a:t>Augmenting Path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由一</a:t>
            </a:r>
            <a:r>
              <a:rPr lang="en-US" altLang="zh-TW"/>
              <a:t>Flow network G</a:t>
            </a:r>
            <a:r>
              <a:rPr lang="zh-TW" altLang="en-US"/>
              <a:t>及一</a:t>
            </a:r>
            <a:r>
              <a:rPr lang="en-US" altLang="zh-TW"/>
              <a:t>Flow f</a:t>
            </a:r>
            <a:r>
              <a:rPr lang="zh-TW" altLang="en-US"/>
              <a:t>所導出的</a:t>
            </a:r>
            <a:r>
              <a:rPr lang="en-US" altLang="zh-TW"/>
              <a:t>Residue network G</a:t>
            </a:r>
            <a:r>
              <a:rPr lang="en-US" altLang="zh-TW" baseline="-25000"/>
              <a:t>f</a:t>
            </a:r>
            <a:r>
              <a:rPr lang="zh-TW" altLang="en-US"/>
              <a:t>為一個</a:t>
            </a:r>
            <a:r>
              <a:rPr lang="en-US" altLang="zh-TW"/>
              <a:t>Flow network</a:t>
            </a:r>
            <a:r>
              <a:rPr lang="zh-TW" altLang="en-US"/>
              <a:t>，其</a:t>
            </a:r>
            <a:r>
              <a:rPr lang="en-US" altLang="zh-TW"/>
              <a:t>Capacity c</a:t>
            </a:r>
            <a:r>
              <a:rPr lang="en-US" altLang="zh-TW" baseline="-25000"/>
              <a:t>f</a:t>
            </a:r>
            <a:r>
              <a:rPr lang="en-US" altLang="zh-TW"/>
              <a:t>(u,v)=c(u,v)-f(u,v)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lang="zh-TW" altLang="en-US"/>
              <a:t>一個</a:t>
            </a:r>
            <a:r>
              <a:rPr lang="en-US" altLang="zh-TW"/>
              <a:t>Flow network G</a:t>
            </a:r>
            <a:r>
              <a:rPr lang="zh-TW" altLang="en-US"/>
              <a:t>及</a:t>
            </a:r>
            <a:r>
              <a:rPr lang="en-US" altLang="zh-TW"/>
              <a:t>Flow f</a:t>
            </a:r>
            <a:r>
              <a:rPr lang="zh-TW" altLang="en-US"/>
              <a:t>所導出的</a:t>
            </a:r>
            <a:r>
              <a:rPr lang="en-US" altLang="zh-TW"/>
              <a:t>Augmenting path</a:t>
            </a:r>
            <a:r>
              <a:rPr lang="zh-TW" altLang="en-US"/>
              <a:t>即是</a:t>
            </a:r>
            <a:r>
              <a:rPr lang="en-US" altLang="zh-TW"/>
              <a:t>Residue network G</a:t>
            </a:r>
            <a:r>
              <a:rPr lang="en-US" altLang="zh-TW" baseline="-25000"/>
              <a:t>f</a:t>
            </a:r>
            <a:r>
              <a:rPr lang="zh-TW" altLang="en-US"/>
              <a:t>上一個</a:t>
            </a:r>
            <a:r>
              <a:rPr lang="en-US" altLang="zh-TW"/>
              <a:t>s</a:t>
            </a:r>
            <a:r>
              <a:rPr lang="en-US" altLang="zh-TW">
                <a:sym typeface="Wingdings" pitchFamily="2" charset="2"/>
              </a:rPr>
              <a:t>t</a:t>
            </a:r>
            <a:r>
              <a:rPr lang="zh-TW" altLang="en-US">
                <a:sym typeface="Wingdings" pitchFamily="2" charset="2"/>
              </a:rPr>
              <a:t>的路徑</a:t>
            </a:r>
            <a:r>
              <a:rPr lang="en-US" altLang="zh-TW">
                <a:sym typeface="Wingdings" pitchFamily="2" charset="2"/>
              </a:rPr>
              <a:t>p</a:t>
            </a:r>
            <a:r>
              <a:rPr lang="zh-TW" altLang="en-US">
                <a:sym typeface="Wingdings" pitchFamily="2" charset="2"/>
              </a:rPr>
              <a:t>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1DBF8-754D-4FB0-A031-ECE793C48A5D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Residue Network</a:t>
            </a:r>
            <a:r>
              <a:rPr lang="zh-TW" altLang="en-US"/>
              <a:t>與</a:t>
            </a:r>
            <a:r>
              <a:rPr lang="en-US" altLang="zh-TW"/>
              <a:t>Augmenting Path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sym typeface="Wingdings" pitchFamily="2" charset="2"/>
              </a:rPr>
              <a:t>如果一</a:t>
            </a:r>
            <a:r>
              <a:rPr lang="en-US" altLang="zh-TW">
                <a:sym typeface="Wingdings" pitchFamily="2" charset="2"/>
              </a:rPr>
              <a:t>Flow network</a:t>
            </a:r>
            <a:r>
              <a:rPr lang="zh-TW" altLang="en-US">
                <a:sym typeface="Wingdings" pitchFamily="2" charset="2"/>
              </a:rPr>
              <a:t>找的到</a:t>
            </a:r>
            <a:r>
              <a:rPr lang="en-US" altLang="zh-TW">
                <a:sym typeface="Wingdings" pitchFamily="2" charset="2"/>
              </a:rPr>
              <a:t>Augmenting path</a:t>
            </a:r>
            <a:r>
              <a:rPr lang="zh-TW" altLang="en-US">
                <a:sym typeface="Wingdings" pitchFamily="2" charset="2"/>
              </a:rPr>
              <a:t>代表可以找到一個</a:t>
            </a:r>
            <a:r>
              <a:rPr lang="en-US" altLang="zh-TW">
                <a:sym typeface="Wingdings" pitchFamily="2" charset="2"/>
              </a:rPr>
              <a:t>Flow f</a:t>
            </a:r>
            <a:r>
              <a:rPr lang="zh-TW" altLang="en-US">
                <a:sym typeface="Wingdings" pitchFamily="2" charset="2"/>
              </a:rPr>
              <a:t>，其值大於</a:t>
            </a:r>
            <a:r>
              <a:rPr lang="en-US" altLang="zh-TW">
                <a:sym typeface="Wingdings" pitchFamily="2" charset="2"/>
              </a:rPr>
              <a:t>0</a:t>
            </a:r>
            <a:r>
              <a:rPr lang="zh-TW" altLang="en-US">
                <a:sym typeface="Wingdings" pitchFamily="2" charset="2"/>
              </a:rPr>
              <a:t>。</a:t>
            </a:r>
          </a:p>
          <a:p>
            <a:endParaRPr lang="zh-TW" altLang="en-US">
              <a:sym typeface="Wingdings" pitchFamily="2" charset="2"/>
            </a:endParaRPr>
          </a:p>
          <a:p>
            <a:r>
              <a:rPr lang="zh-TW" altLang="en-US">
                <a:sym typeface="Wingdings" pitchFamily="2" charset="2"/>
              </a:rPr>
              <a:t>如一</a:t>
            </a:r>
            <a:r>
              <a:rPr lang="en-US" altLang="zh-TW"/>
              <a:t>Flow network G</a:t>
            </a:r>
            <a:r>
              <a:rPr lang="zh-TW" altLang="en-US"/>
              <a:t>及一</a:t>
            </a:r>
            <a:r>
              <a:rPr lang="en-US" altLang="zh-TW"/>
              <a:t>Flow f</a:t>
            </a:r>
            <a:r>
              <a:rPr lang="zh-TW" altLang="en-US"/>
              <a:t>所導出的</a:t>
            </a:r>
            <a:r>
              <a:rPr lang="en-US" altLang="zh-TW"/>
              <a:t>Residue network G</a:t>
            </a:r>
            <a:r>
              <a:rPr lang="en-US" altLang="zh-TW" baseline="-25000"/>
              <a:t>f</a:t>
            </a:r>
            <a:r>
              <a:rPr lang="zh-TW" altLang="en-US"/>
              <a:t>，以找不到任何</a:t>
            </a:r>
            <a:r>
              <a:rPr lang="en-US" altLang="zh-TW"/>
              <a:t>Augmenting path</a:t>
            </a:r>
            <a:r>
              <a:rPr lang="zh-TW" altLang="en-US"/>
              <a:t>，則</a:t>
            </a:r>
            <a:r>
              <a:rPr lang="en-US" altLang="zh-TW"/>
              <a:t>f</a:t>
            </a:r>
            <a:r>
              <a:rPr lang="zh-TW" altLang="en-US"/>
              <a:t>是最大流量。</a:t>
            </a:r>
            <a:endParaRPr lang="zh-TW" altLang="en-US" baseline="-25000"/>
          </a:p>
          <a:p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924E-0290-419A-A2CB-FF82A624E6B8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1908175" y="12684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3346450" y="6207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1</a:t>
            </a: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5507038" y="6207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3</a:t>
            </a:r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3348038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2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5508625" y="170021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4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6948488" y="1196975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9226" name="AutoShape 10"/>
          <p:cNvCxnSpPr>
            <a:cxnSpLocks noChangeShapeType="1"/>
            <a:stCxn id="9220" idx="7"/>
            <a:endCxn id="9221" idx="2"/>
          </p:cNvCxnSpPr>
          <p:nvPr/>
        </p:nvCxnSpPr>
        <p:spPr bwMode="auto">
          <a:xfrm flipV="1">
            <a:off x="2276475" y="836613"/>
            <a:ext cx="1069975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7" name="AutoShape 11"/>
          <p:cNvCxnSpPr>
            <a:cxnSpLocks noChangeShapeType="1"/>
            <a:stCxn id="9220" idx="5"/>
            <a:endCxn id="9223" idx="2"/>
          </p:cNvCxnSpPr>
          <p:nvPr/>
        </p:nvCxnSpPr>
        <p:spPr bwMode="auto">
          <a:xfrm>
            <a:off x="2276475" y="1636713"/>
            <a:ext cx="1071563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8" name="AutoShape 12"/>
          <p:cNvCxnSpPr>
            <a:cxnSpLocks noChangeShapeType="1"/>
            <a:stCxn id="9222" idx="6"/>
            <a:endCxn id="9225" idx="1"/>
          </p:cNvCxnSpPr>
          <p:nvPr/>
        </p:nvCxnSpPr>
        <p:spPr bwMode="auto">
          <a:xfrm>
            <a:off x="5938838" y="836613"/>
            <a:ext cx="1073150" cy="423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9" name="AutoShape 13"/>
          <p:cNvCxnSpPr>
            <a:cxnSpLocks noChangeShapeType="1"/>
            <a:stCxn id="9224" idx="6"/>
            <a:endCxn id="9225" idx="3"/>
          </p:cNvCxnSpPr>
          <p:nvPr/>
        </p:nvCxnSpPr>
        <p:spPr bwMode="auto">
          <a:xfrm flipV="1">
            <a:off x="5940425" y="1565275"/>
            <a:ext cx="1071563" cy="350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0" name="AutoShape 14"/>
          <p:cNvCxnSpPr>
            <a:cxnSpLocks noChangeShapeType="1"/>
            <a:stCxn id="9221" idx="7"/>
            <a:endCxn id="9222" idx="1"/>
          </p:cNvCxnSpPr>
          <p:nvPr/>
        </p:nvCxnSpPr>
        <p:spPr bwMode="auto">
          <a:xfrm>
            <a:off x="3714750" y="684213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1" name="AutoShape 15"/>
          <p:cNvCxnSpPr>
            <a:cxnSpLocks noChangeShapeType="1"/>
            <a:stCxn id="9223" idx="5"/>
            <a:endCxn id="9224" idx="3"/>
          </p:cNvCxnSpPr>
          <p:nvPr/>
        </p:nvCxnSpPr>
        <p:spPr bwMode="auto">
          <a:xfrm>
            <a:off x="3716338" y="2068513"/>
            <a:ext cx="1855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2" name="AutoShape 16"/>
          <p:cNvCxnSpPr>
            <a:cxnSpLocks noChangeShapeType="1"/>
            <a:stCxn id="9223" idx="0"/>
            <a:endCxn id="9221" idx="4"/>
          </p:cNvCxnSpPr>
          <p:nvPr/>
        </p:nvCxnSpPr>
        <p:spPr bwMode="auto">
          <a:xfrm flipH="1" flipV="1">
            <a:off x="3562350" y="1052513"/>
            <a:ext cx="1588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3" name="AutoShape 17"/>
          <p:cNvCxnSpPr>
            <a:cxnSpLocks noChangeShapeType="1"/>
            <a:stCxn id="9221" idx="3"/>
            <a:endCxn id="9223" idx="1"/>
          </p:cNvCxnSpPr>
          <p:nvPr/>
        </p:nvCxnSpPr>
        <p:spPr bwMode="auto">
          <a:xfrm>
            <a:off x="3409950" y="989013"/>
            <a:ext cx="1588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4" name="AutoShape 18"/>
          <p:cNvCxnSpPr>
            <a:cxnSpLocks noChangeShapeType="1"/>
            <a:stCxn id="9222" idx="3"/>
            <a:endCxn id="9223" idx="7"/>
          </p:cNvCxnSpPr>
          <p:nvPr/>
        </p:nvCxnSpPr>
        <p:spPr bwMode="auto">
          <a:xfrm flipH="1">
            <a:off x="3716338" y="989013"/>
            <a:ext cx="18542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5" name="AutoShape 19"/>
          <p:cNvCxnSpPr>
            <a:cxnSpLocks noChangeShapeType="1"/>
            <a:stCxn id="9224" idx="7"/>
            <a:endCxn id="9222" idx="5"/>
          </p:cNvCxnSpPr>
          <p:nvPr/>
        </p:nvCxnSpPr>
        <p:spPr bwMode="auto">
          <a:xfrm flipH="1" flipV="1">
            <a:off x="5875338" y="989013"/>
            <a:ext cx="1587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11188" y="11255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f(u,v)/c(u,v)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051050" y="90805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11/16</a:t>
            </a:r>
          </a:p>
        </p:txBody>
      </p: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2195513" y="18446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7/13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2843213" y="12684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0/10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3492500" y="11255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1/4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4067175" y="3333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12/12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140200" y="2060575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10/14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643438" y="12684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4/9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5795963" y="12684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7/7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6372225" y="6207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15/20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516688" y="17002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3/4</a:t>
            </a:r>
          </a:p>
        </p:txBody>
      </p:sp>
      <p:sp>
        <p:nvSpPr>
          <p:cNvPr id="9247" name="Oval 31"/>
          <p:cNvSpPr>
            <a:spLocks noChangeArrowheads="1"/>
          </p:cNvSpPr>
          <p:nvPr/>
        </p:nvSpPr>
        <p:spPr bwMode="auto">
          <a:xfrm>
            <a:off x="1908175" y="45085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s</a:t>
            </a:r>
          </a:p>
        </p:txBody>
      </p:sp>
      <p:sp>
        <p:nvSpPr>
          <p:cNvPr id="9248" name="Oval 32"/>
          <p:cNvSpPr>
            <a:spLocks noChangeArrowheads="1"/>
          </p:cNvSpPr>
          <p:nvPr/>
        </p:nvSpPr>
        <p:spPr bwMode="auto">
          <a:xfrm>
            <a:off x="3346450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1</a:t>
            </a:r>
          </a:p>
        </p:txBody>
      </p:sp>
      <p:sp>
        <p:nvSpPr>
          <p:cNvPr id="9249" name="Oval 33"/>
          <p:cNvSpPr>
            <a:spLocks noChangeArrowheads="1"/>
          </p:cNvSpPr>
          <p:nvPr/>
        </p:nvSpPr>
        <p:spPr bwMode="auto">
          <a:xfrm>
            <a:off x="5507038" y="38608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3</a:t>
            </a:r>
          </a:p>
        </p:txBody>
      </p:sp>
      <p:sp>
        <p:nvSpPr>
          <p:cNvPr id="9250" name="Oval 34"/>
          <p:cNvSpPr>
            <a:spLocks noChangeArrowheads="1"/>
          </p:cNvSpPr>
          <p:nvPr/>
        </p:nvSpPr>
        <p:spPr bwMode="auto">
          <a:xfrm>
            <a:off x="3348038" y="49403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2</a:t>
            </a:r>
          </a:p>
        </p:txBody>
      </p:sp>
      <p:sp>
        <p:nvSpPr>
          <p:cNvPr id="9251" name="Oval 35"/>
          <p:cNvSpPr>
            <a:spLocks noChangeArrowheads="1"/>
          </p:cNvSpPr>
          <p:nvPr/>
        </p:nvSpPr>
        <p:spPr bwMode="auto">
          <a:xfrm>
            <a:off x="5508625" y="4940300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v</a:t>
            </a:r>
            <a:r>
              <a:rPr lang="en-US" altLang="zh-TW" baseline="-25000">
                <a:latin typeface="Times New Roman" pitchFamily="18" charset="0"/>
              </a:rPr>
              <a:t>4</a:t>
            </a:r>
          </a:p>
        </p:txBody>
      </p:sp>
      <p:sp>
        <p:nvSpPr>
          <p:cNvPr id="9252" name="Oval 36"/>
          <p:cNvSpPr>
            <a:spLocks noChangeArrowheads="1"/>
          </p:cNvSpPr>
          <p:nvPr/>
        </p:nvSpPr>
        <p:spPr bwMode="auto">
          <a:xfrm>
            <a:off x="6948488" y="4437063"/>
            <a:ext cx="4318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>
                <a:latin typeface="Times New Roman" pitchFamily="18" charset="0"/>
              </a:rPr>
              <a:t>t</a:t>
            </a:r>
          </a:p>
        </p:txBody>
      </p:sp>
      <p:cxnSp>
        <p:nvCxnSpPr>
          <p:cNvPr id="9253" name="AutoShape 37"/>
          <p:cNvCxnSpPr>
            <a:cxnSpLocks noChangeShapeType="1"/>
            <a:stCxn id="9247" idx="0"/>
            <a:endCxn id="9248" idx="1"/>
          </p:cNvCxnSpPr>
          <p:nvPr/>
        </p:nvCxnSpPr>
        <p:spPr bwMode="auto">
          <a:xfrm flipV="1">
            <a:off x="2124075" y="3924300"/>
            <a:ext cx="1285875" cy="584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4" name="AutoShape 38"/>
          <p:cNvCxnSpPr>
            <a:cxnSpLocks noChangeShapeType="1"/>
            <a:stCxn id="9247" idx="4"/>
            <a:endCxn id="9250" idx="3"/>
          </p:cNvCxnSpPr>
          <p:nvPr/>
        </p:nvCxnSpPr>
        <p:spPr bwMode="auto">
          <a:xfrm>
            <a:off x="2124075" y="4940300"/>
            <a:ext cx="1287463" cy="368300"/>
          </a:xfrm>
          <a:prstGeom prst="straightConnector1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5" name="AutoShape 39"/>
          <p:cNvCxnSpPr>
            <a:cxnSpLocks noChangeShapeType="1"/>
            <a:stCxn id="9249" idx="6"/>
            <a:endCxn id="9252" idx="1"/>
          </p:cNvCxnSpPr>
          <p:nvPr/>
        </p:nvCxnSpPr>
        <p:spPr bwMode="auto">
          <a:xfrm>
            <a:off x="5938838" y="4076700"/>
            <a:ext cx="1073150" cy="423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6" name="AutoShape 40"/>
          <p:cNvCxnSpPr>
            <a:cxnSpLocks noChangeShapeType="1"/>
            <a:stCxn id="9251" idx="6"/>
            <a:endCxn id="9252" idx="3"/>
          </p:cNvCxnSpPr>
          <p:nvPr/>
        </p:nvCxnSpPr>
        <p:spPr bwMode="auto">
          <a:xfrm flipV="1">
            <a:off x="5940425" y="4805363"/>
            <a:ext cx="1071563" cy="350837"/>
          </a:xfrm>
          <a:prstGeom prst="straightConnector1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7" name="AutoShape 41"/>
          <p:cNvCxnSpPr>
            <a:cxnSpLocks noChangeShapeType="1"/>
            <a:stCxn id="9249" idx="1"/>
            <a:endCxn id="9248" idx="7"/>
          </p:cNvCxnSpPr>
          <p:nvPr/>
        </p:nvCxnSpPr>
        <p:spPr bwMode="auto">
          <a:xfrm flipH="1">
            <a:off x="3714750" y="3924300"/>
            <a:ext cx="18557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8" name="AutoShape 42"/>
          <p:cNvCxnSpPr>
            <a:cxnSpLocks noChangeShapeType="1"/>
            <a:stCxn id="9250" idx="5"/>
            <a:endCxn id="9251" idx="3"/>
          </p:cNvCxnSpPr>
          <p:nvPr/>
        </p:nvCxnSpPr>
        <p:spPr bwMode="auto">
          <a:xfrm>
            <a:off x="3716338" y="5308600"/>
            <a:ext cx="1855787" cy="0"/>
          </a:xfrm>
          <a:prstGeom prst="straightConnector1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9" name="AutoShape 43"/>
          <p:cNvCxnSpPr>
            <a:cxnSpLocks noChangeShapeType="1"/>
            <a:stCxn id="9250" idx="0"/>
            <a:endCxn id="9248" idx="4"/>
          </p:cNvCxnSpPr>
          <p:nvPr/>
        </p:nvCxnSpPr>
        <p:spPr bwMode="auto">
          <a:xfrm flipH="1" flipV="1">
            <a:off x="3562350" y="4292600"/>
            <a:ext cx="1588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60" name="AutoShape 44"/>
          <p:cNvCxnSpPr>
            <a:cxnSpLocks noChangeShapeType="1"/>
            <a:stCxn id="9248" idx="3"/>
            <a:endCxn id="9250" idx="1"/>
          </p:cNvCxnSpPr>
          <p:nvPr/>
        </p:nvCxnSpPr>
        <p:spPr bwMode="auto">
          <a:xfrm>
            <a:off x="3409950" y="4229100"/>
            <a:ext cx="1588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61" name="AutoShape 45"/>
          <p:cNvCxnSpPr>
            <a:cxnSpLocks noChangeShapeType="1"/>
            <a:stCxn id="9249" idx="4"/>
            <a:endCxn id="9250" idx="6"/>
          </p:cNvCxnSpPr>
          <p:nvPr/>
        </p:nvCxnSpPr>
        <p:spPr bwMode="auto">
          <a:xfrm flipH="1">
            <a:off x="3779838" y="4292600"/>
            <a:ext cx="194310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62" name="AutoShape 46"/>
          <p:cNvCxnSpPr>
            <a:cxnSpLocks noChangeShapeType="1"/>
            <a:stCxn id="9249" idx="5"/>
            <a:endCxn id="9251" idx="7"/>
          </p:cNvCxnSpPr>
          <p:nvPr/>
        </p:nvCxnSpPr>
        <p:spPr bwMode="auto">
          <a:xfrm>
            <a:off x="5875338" y="4229100"/>
            <a:ext cx="1587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2051050" y="414813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2484438" y="5013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6</a:t>
            </a:r>
          </a:p>
        </p:txBody>
      </p:sp>
      <p:sp>
        <p:nvSpPr>
          <p:cNvPr id="9266" name="Text Box 50"/>
          <p:cNvSpPr txBox="1">
            <a:spLocks noChangeArrowheads="1"/>
          </p:cNvSpPr>
          <p:nvPr/>
        </p:nvSpPr>
        <p:spPr bwMode="auto">
          <a:xfrm>
            <a:off x="3059113" y="4508500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</a:t>
            </a: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3492500" y="4365625"/>
            <a:ext cx="215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4067175" y="357346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12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716463" y="465137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5795963" y="45085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6443663" y="37163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15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539750" y="333375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Flow network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468313" y="3789363"/>
            <a:ext cx="177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>
                <a:latin typeface="Times New Roman" pitchFamily="18" charset="0"/>
              </a:rPr>
              <a:t>Residue Network</a:t>
            </a:r>
          </a:p>
        </p:txBody>
      </p:sp>
      <p:cxnSp>
        <p:nvCxnSpPr>
          <p:cNvPr id="9276" name="AutoShape 60"/>
          <p:cNvCxnSpPr>
            <a:cxnSpLocks noChangeShapeType="1"/>
            <a:stCxn id="9248" idx="2"/>
            <a:endCxn id="9247" idx="7"/>
          </p:cNvCxnSpPr>
          <p:nvPr/>
        </p:nvCxnSpPr>
        <p:spPr bwMode="auto">
          <a:xfrm flipH="1">
            <a:off x="2276475" y="4076700"/>
            <a:ext cx="1069975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2627313" y="4292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11</a:t>
            </a:r>
          </a:p>
        </p:txBody>
      </p:sp>
      <p:cxnSp>
        <p:nvCxnSpPr>
          <p:cNvPr id="9278" name="AutoShape 62"/>
          <p:cNvCxnSpPr>
            <a:cxnSpLocks noChangeShapeType="1"/>
            <a:stCxn id="9250" idx="2"/>
            <a:endCxn id="9247" idx="5"/>
          </p:cNvCxnSpPr>
          <p:nvPr/>
        </p:nvCxnSpPr>
        <p:spPr bwMode="auto">
          <a:xfrm flipH="1" flipV="1">
            <a:off x="2276475" y="4876800"/>
            <a:ext cx="1071563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79" name="Text Box 63"/>
          <p:cNvSpPr txBox="1">
            <a:spLocks noChangeArrowheads="1"/>
          </p:cNvSpPr>
          <p:nvPr/>
        </p:nvSpPr>
        <p:spPr bwMode="auto">
          <a:xfrm>
            <a:off x="2627313" y="47244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7</a:t>
            </a:r>
          </a:p>
        </p:txBody>
      </p:sp>
      <p:cxnSp>
        <p:nvCxnSpPr>
          <p:cNvPr id="9280" name="AutoShape 64"/>
          <p:cNvCxnSpPr>
            <a:cxnSpLocks noChangeShapeType="1"/>
            <a:stCxn id="9250" idx="7"/>
            <a:endCxn id="9249" idx="3"/>
          </p:cNvCxnSpPr>
          <p:nvPr/>
        </p:nvCxnSpPr>
        <p:spPr bwMode="auto">
          <a:xfrm flipV="1">
            <a:off x="3716338" y="4229100"/>
            <a:ext cx="1854200" cy="774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81" name="Text Box 65"/>
          <p:cNvSpPr txBox="1">
            <a:spLocks noChangeArrowheads="1"/>
          </p:cNvSpPr>
          <p:nvPr/>
        </p:nvSpPr>
        <p:spPr bwMode="auto">
          <a:xfrm>
            <a:off x="4284663" y="42926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cxnSp>
        <p:nvCxnSpPr>
          <p:cNvPr id="9283" name="AutoShape 67"/>
          <p:cNvCxnSpPr>
            <a:cxnSpLocks noChangeShapeType="1"/>
            <a:stCxn id="9252" idx="0"/>
            <a:endCxn id="9249" idx="7"/>
          </p:cNvCxnSpPr>
          <p:nvPr/>
        </p:nvCxnSpPr>
        <p:spPr bwMode="auto">
          <a:xfrm flipH="1" flipV="1">
            <a:off x="5875338" y="3924300"/>
            <a:ext cx="1289050" cy="512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84" name="Text Box 68"/>
          <p:cNvSpPr txBox="1">
            <a:spLocks noChangeArrowheads="1"/>
          </p:cNvSpPr>
          <p:nvPr/>
        </p:nvSpPr>
        <p:spPr bwMode="auto">
          <a:xfrm>
            <a:off x="6227763" y="421957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5</a:t>
            </a:r>
          </a:p>
        </p:txBody>
      </p:sp>
      <p:cxnSp>
        <p:nvCxnSpPr>
          <p:cNvPr id="9285" name="AutoShape 69"/>
          <p:cNvCxnSpPr>
            <a:cxnSpLocks noChangeShapeType="1"/>
            <a:stCxn id="9251" idx="2"/>
            <a:endCxn id="9250" idx="6"/>
          </p:cNvCxnSpPr>
          <p:nvPr/>
        </p:nvCxnSpPr>
        <p:spPr bwMode="auto">
          <a:xfrm flipH="1">
            <a:off x="3779838" y="5156200"/>
            <a:ext cx="17287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86" name="AutoShape 70"/>
          <p:cNvCxnSpPr>
            <a:cxnSpLocks noChangeShapeType="1"/>
            <a:stCxn id="9252" idx="4"/>
            <a:endCxn id="9251" idx="5"/>
          </p:cNvCxnSpPr>
          <p:nvPr/>
        </p:nvCxnSpPr>
        <p:spPr bwMode="auto">
          <a:xfrm flipH="1">
            <a:off x="5876925" y="4868863"/>
            <a:ext cx="1287463" cy="439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87" name="Text Box 71"/>
          <p:cNvSpPr txBox="1">
            <a:spLocks noChangeArrowheads="1"/>
          </p:cNvSpPr>
          <p:nvPr/>
        </p:nvSpPr>
        <p:spPr bwMode="auto">
          <a:xfrm>
            <a:off x="4932363" y="48672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10</a:t>
            </a:r>
          </a:p>
        </p:txBody>
      </p:sp>
      <p:sp>
        <p:nvSpPr>
          <p:cNvPr id="9290" name="Text Box 74"/>
          <p:cNvSpPr txBox="1">
            <a:spLocks noChangeArrowheads="1"/>
          </p:cNvSpPr>
          <p:nvPr/>
        </p:nvSpPr>
        <p:spPr bwMode="auto">
          <a:xfrm>
            <a:off x="4572000" y="5300663"/>
            <a:ext cx="3603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4</a:t>
            </a:r>
          </a:p>
        </p:txBody>
      </p:sp>
      <p:sp>
        <p:nvSpPr>
          <p:cNvPr id="9291" name="Text Box 75"/>
          <p:cNvSpPr txBox="1">
            <a:spLocks noChangeArrowheads="1"/>
          </p:cNvSpPr>
          <p:nvPr/>
        </p:nvSpPr>
        <p:spPr bwMode="auto">
          <a:xfrm>
            <a:off x="6227763" y="4724400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1</a:t>
            </a:r>
          </a:p>
        </p:txBody>
      </p:sp>
      <p:sp>
        <p:nvSpPr>
          <p:cNvPr id="9292" name="Text Box 76"/>
          <p:cNvSpPr txBox="1">
            <a:spLocks noChangeArrowheads="1"/>
          </p:cNvSpPr>
          <p:nvPr/>
        </p:nvSpPr>
        <p:spPr bwMode="auto">
          <a:xfrm>
            <a:off x="6516688" y="5013325"/>
            <a:ext cx="360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3</a:t>
            </a:r>
          </a:p>
        </p:txBody>
      </p:sp>
      <p:cxnSp>
        <p:nvCxnSpPr>
          <p:cNvPr id="9295" name="AutoShape 79"/>
          <p:cNvCxnSpPr>
            <a:cxnSpLocks noChangeShapeType="1"/>
          </p:cNvCxnSpPr>
          <p:nvPr/>
        </p:nvCxnSpPr>
        <p:spPr bwMode="auto">
          <a:xfrm>
            <a:off x="5148263" y="6237288"/>
            <a:ext cx="639762" cy="7937"/>
          </a:xfrm>
          <a:prstGeom prst="straightConnector1">
            <a:avLst/>
          </a:prstGeom>
          <a:noFill/>
          <a:ln w="38100">
            <a:solidFill>
              <a:srgbClr val="3366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96" name="Text Box 80"/>
          <p:cNvSpPr txBox="1">
            <a:spLocks noChangeArrowheads="1"/>
          </p:cNvSpPr>
          <p:nvPr/>
        </p:nvSpPr>
        <p:spPr bwMode="auto">
          <a:xfrm>
            <a:off x="6011863" y="6021388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Times New Roman" pitchFamily="18" charset="0"/>
              </a:rPr>
              <a:t>Augmenting Path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005F-5ED1-4392-9BF1-17902E69F1C3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26.2 Ford-Fulkerson</a:t>
            </a:r>
            <a:r>
              <a:rPr lang="zh-TW" altLang="en-US"/>
              <a:t>演算法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主要是利用</a:t>
            </a:r>
            <a:r>
              <a:rPr lang="en-US" altLang="zh-TW"/>
              <a:t>Residue network</a:t>
            </a:r>
            <a:r>
              <a:rPr lang="zh-TW" altLang="en-US"/>
              <a:t>的觀點來找出</a:t>
            </a:r>
            <a:r>
              <a:rPr lang="en-US" altLang="zh-TW"/>
              <a:t>Maxium flow</a:t>
            </a:r>
            <a:r>
              <a:rPr lang="zh-TW" altLang="en-US"/>
              <a:t>。</a:t>
            </a:r>
          </a:p>
          <a:p>
            <a:endParaRPr lang="zh-TW" altLang="en-US"/>
          </a:p>
          <a:p>
            <a:r>
              <a:rPr kumimoji="0" lang="zh-TW" altLang="en-US"/>
              <a:t>重複下列動作直到找不到</a:t>
            </a:r>
            <a:r>
              <a:rPr kumimoji="0" lang="en-US" altLang="zh-TW"/>
              <a:t>Augmenting path</a:t>
            </a:r>
            <a:r>
              <a:rPr kumimoji="0" lang="zh-TW" altLang="en-US"/>
              <a:t>為止。</a:t>
            </a:r>
          </a:p>
          <a:p>
            <a:pPr lvl="1"/>
            <a:r>
              <a:rPr kumimoji="0" lang="zh-TW" altLang="en-US"/>
              <a:t>找出</a:t>
            </a:r>
            <a:r>
              <a:rPr kumimoji="0" lang="en-US" altLang="zh-TW"/>
              <a:t>Augmenting path p</a:t>
            </a:r>
            <a:r>
              <a:rPr kumimoji="0" lang="zh-TW" altLang="en-US"/>
              <a:t>。</a:t>
            </a:r>
          </a:p>
          <a:p>
            <a:pPr lvl="1"/>
            <a:r>
              <a:rPr kumimoji="0" lang="zh-TW" altLang="en-US"/>
              <a:t>將</a:t>
            </a:r>
            <a:r>
              <a:rPr kumimoji="0" lang="en-US" altLang="zh-TW"/>
              <a:t>Flow f</a:t>
            </a:r>
            <a:r>
              <a:rPr kumimoji="0" lang="zh-TW" altLang="en-US"/>
              <a:t>沿著</a:t>
            </a:r>
            <a:r>
              <a:rPr kumimoji="0" lang="en-US" altLang="zh-TW"/>
              <a:t>p</a:t>
            </a:r>
            <a:r>
              <a:rPr kumimoji="0" lang="zh-TW" altLang="en-US"/>
              <a:t>增加</a:t>
            </a:r>
            <a:r>
              <a:rPr kumimoji="0" lang="en-US" altLang="zh-TW"/>
              <a:t>min{c</a:t>
            </a:r>
            <a:r>
              <a:rPr kumimoji="0" lang="en-US" altLang="zh-TW" baseline="-25000"/>
              <a:t>f</a:t>
            </a:r>
            <a:r>
              <a:rPr kumimoji="0" lang="en-US" altLang="zh-TW"/>
              <a:t>(u,v):(u,v)</a:t>
            </a:r>
            <a:r>
              <a:rPr kumimoji="0" lang="zh-TW" altLang="en-US"/>
              <a:t>在</a:t>
            </a:r>
            <a:r>
              <a:rPr kumimoji="0" lang="en-US" altLang="zh-TW"/>
              <a:t>p</a:t>
            </a:r>
            <a:r>
              <a:rPr kumimoji="0" lang="zh-TW" altLang="en-US"/>
              <a:t>上</a:t>
            </a:r>
            <a:r>
              <a:rPr kumimoji="0" lang="en-US" altLang="zh-TW"/>
              <a:t>}</a:t>
            </a:r>
            <a:r>
              <a:rPr kumimoji="0" lang="zh-TW" altLang="en-US"/>
              <a:t>，即</a:t>
            </a:r>
            <a:r>
              <a:rPr kumimoji="0" lang="en-US" altLang="zh-TW"/>
              <a:t>residue network G</a:t>
            </a:r>
            <a:r>
              <a:rPr kumimoji="0" lang="en-US" altLang="zh-TW" baseline="-25000"/>
              <a:t>f</a:t>
            </a:r>
            <a:r>
              <a:rPr kumimoji="0" lang="zh-TW" altLang="en-US"/>
              <a:t>中路徑</a:t>
            </a:r>
            <a:r>
              <a:rPr kumimoji="0" lang="en-US" altLang="zh-TW"/>
              <a:t>p</a:t>
            </a:r>
            <a:r>
              <a:rPr kumimoji="0" lang="zh-TW" altLang="en-US"/>
              <a:t>上最小的</a:t>
            </a:r>
            <a:r>
              <a:rPr kumimoji="0" lang="en-US" altLang="zh-TW"/>
              <a:t>Capacity</a:t>
            </a:r>
            <a:r>
              <a:rPr kumimoji="0" lang="zh-TW" altLang="en-US"/>
              <a:t>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7AAC2-EC50-4BC5-86D5-D409C68CFBE8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Ford-Fulkerson(G,s,t)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{	</a:t>
            </a:r>
            <a:r>
              <a:rPr lang="en-US" altLang="zh-TW" sz="2400" b="1">
                <a:latin typeface="Courier New" pitchFamily="49" charset="0"/>
              </a:rPr>
              <a:t>for</a:t>
            </a:r>
            <a:r>
              <a:rPr lang="en-US" altLang="zh-TW" sz="2400">
                <a:latin typeface="Courier New" pitchFamily="49" charset="0"/>
              </a:rPr>
              <a:t> each edge (u,v)</a:t>
            </a:r>
            <a:r>
              <a:rPr lang="en-US" altLang="zh-TW" sz="240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∈</a:t>
            </a:r>
            <a:r>
              <a:rPr lang="en-US" altLang="zh-TW" sz="2400">
                <a:latin typeface="Courier New" pitchFamily="49" charset="0"/>
              </a:rPr>
              <a:t>E[G]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	  </a:t>
            </a:r>
            <a:r>
              <a:rPr lang="en-US" altLang="zh-TW" sz="2400" b="1">
                <a:latin typeface="Courier New" pitchFamily="49" charset="0"/>
              </a:rPr>
              <a:t>do</a:t>
            </a:r>
            <a:r>
              <a:rPr lang="en-US" altLang="zh-TW" sz="2400">
                <a:latin typeface="Courier New" pitchFamily="49" charset="0"/>
              </a:rPr>
              <a:t> f[u,v]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0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     f[v,u]0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while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</a:t>
            </a:r>
            <a:r>
              <a:rPr lang="en-US" altLang="zh-TW" sz="2400">
                <a:latin typeface="Courier New" pitchFamily="49" charset="0"/>
                <a:ea typeface="Arial Unicode MS" pitchFamily="34" charset="-120"/>
                <a:cs typeface="Arial Unicode MS" pitchFamily="34" charset="-120"/>
                <a:sym typeface="Wingdings" pitchFamily="2" charset="2"/>
              </a:rPr>
              <a:t>∃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path p from s to t on G</a:t>
            </a:r>
            <a:r>
              <a:rPr lang="en-US" altLang="zh-TW" sz="2400" baseline="-25000">
                <a:latin typeface="Courier New" pitchFamily="49" charset="0"/>
                <a:sym typeface="Wingdings" pitchFamily="2" charset="2"/>
              </a:rPr>
              <a:t>f</a:t>
            </a: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 </a:t>
            </a:r>
          </a:p>
          <a:p>
            <a:pPr>
              <a:buFontTx/>
              <a:buNone/>
            </a:pP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	  do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c</a:t>
            </a:r>
            <a:r>
              <a:rPr lang="en-US" altLang="zh-TW" sz="2400" baseline="-25000">
                <a:latin typeface="Courier New" pitchFamily="49" charset="0"/>
                <a:sym typeface="Wingdings" pitchFamily="2" charset="2"/>
              </a:rPr>
              <a:t>f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(p)min{c</a:t>
            </a:r>
            <a:r>
              <a:rPr lang="en-US" altLang="zh-TW" sz="2400" baseline="-25000">
                <a:latin typeface="Courier New" pitchFamily="49" charset="0"/>
                <a:sym typeface="Wingdings" pitchFamily="2" charset="2"/>
              </a:rPr>
              <a:t>f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(u,v):(u,v) is in p}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     </a:t>
            </a: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for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each (u,v) in p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		</a:t>
            </a: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do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f[u,v]f[u,v]+cf(p)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		   f[v,u]-f[u,v]</a:t>
            </a: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  <a:sym typeface="Wingdings" pitchFamily="2" charset="2"/>
              </a:rPr>
              <a:t>	</a:t>
            </a:r>
            <a:r>
              <a:rPr lang="en-US" altLang="zh-TW" sz="2400" b="1">
                <a:latin typeface="Courier New" pitchFamily="49" charset="0"/>
                <a:sym typeface="Wingdings" pitchFamily="2" charset="2"/>
              </a:rPr>
              <a:t>return</a:t>
            </a:r>
            <a:r>
              <a:rPr lang="en-US" altLang="zh-TW" sz="2400">
                <a:latin typeface="Courier New" pitchFamily="49" charset="0"/>
                <a:sym typeface="Wingdings" pitchFamily="2" charset="2"/>
              </a:rPr>
              <a:t> f</a:t>
            </a:r>
            <a:endParaRPr lang="en-US" altLang="zh-TW" sz="2400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zh-TW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Times New Roman"/>
        <a:ea typeface="標楷體"/>
        <a:cs typeface="新細明體"/>
      </a:majorFont>
      <a:minorFont>
        <a:latin typeface="Times New Roman"/>
        <a:ea typeface="標楷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4225</TotalTime>
  <Words>1697</Words>
  <Application>Microsoft Office PowerPoint</Application>
  <PresentationFormat>如螢幕大小 (4:3)</PresentationFormat>
  <Paragraphs>543</Paragraphs>
  <Slides>41</Slides>
  <Notes>3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41</vt:i4>
      </vt:variant>
    </vt:vector>
  </HeadingPairs>
  <TitlesOfParts>
    <vt:vector size="51" baseType="lpstr">
      <vt:lpstr>Arial Unicode MS</vt:lpstr>
      <vt:lpstr>新細明體</vt:lpstr>
      <vt:lpstr>標楷體</vt:lpstr>
      <vt:lpstr>Arial</vt:lpstr>
      <vt:lpstr>Courier New</vt:lpstr>
      <vt:lpstr>Tahoma</vt:lpstr>
      <vt:lpstr>Times New Roman</vt:lpstr>
      <vt:lpstr>Wingdings</vt:lpstr>
      <vt:lpstr>預設簡報設計</vt:lpstr>
      <vt:lpstr>Equation</vt:lpstr>
      <vt:lpstr>Maximum Flow</vt:lpstr>
      <vt:lpstr>26.1 流量網路與流量</vt:lpstr>
      <vt:lpstr>流量網路與流量</vt:lpstr>
      <vt:lpstr>最大流量問題</vt:lpstr>
      <vt:lpstr>Residue Network與Augmenting Path</vt:lpstr>
      <vt:lpstr>Residue Network與Augmenting Path</vt:lpstr>
      <vt:lpstr>PowerPoint 簡報</vt:lpstr>
      <vt:lpstr>26.2 Ford-Fulkerson演算法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Edmonds-Karp演算法</vt:lpstr>
      <vt:lpstr>PowerPoint 簡報</vt:lpstr>
      <vt:lpstr>Maximum flow and minimum cut</vt:lpstr>
      <vt:lpstr>Cut範例</vt:lpstr>
      <vt:lpstr>PowerPoint 簡報</vt:lpstr>
      <vt:lpstr>PowerPoint 簡報</vt:lpstr>
      <vt:lpstr>Maximum flow=minimum cut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 </vt:lpstr>
      <vt:lpstr>Minimum cut的應用</vt:lpstr>
      <vt:lpstr>利用Minimum cut</vt:lpstr>
      <vt:lpstr>流量網路的建構方式</vt:lpstr>
      <vt:lpstr>與最大獲利的對應</vt:lpstr>
      <vt:lpstr>PowerPoint 簡報</vt:lpstr>
      <vt:lpstr>26.3 Maximum Bipartite Matching</vt:lpstr>
      <vt:lpstr>Bipartite Graph範例</vt:lpstr>
      <vt:lpstr>Matching</vt:lpstr>
      <vt:lpstr>Matching範例</vt:lpstr>
      <vt:lpstr>Maximum Matching範例</vt:lpstr>
      <vt:lpstr>利用最大流量求最大配對</vt:lpstr>
      <vt:lpstr>流量網路圖</vt:lpstr>
      <vt:lpstr>最大流量與最大配對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Flow</dc:title>
  <dc:creator>mzhsieh</dc:creator>
  <cp:lastModifiedBy>Yang</cp:lastModifiedBy>
  <cp:revision>130</cp:revision>
  <dcterms:created xsi:type="dcterms:W3CDTF">2005-08-04T00:00:12Z</dcterms:created>
  <dcterms:modified xsi:type="dcterms:W3CDTF">2014-02-19T05:56:48Z</dcterms:modified>
</cp:coreProperties>
</file>