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sldIdLst>
    <p:sldId id="256" r:id="rId2"/>
    <p:sldId id="257" r:id="rId3"/>
    <p:sldId id="268" r:id="rId4"/>
    <p:sldId id="269" r:id="rId5"/>
    <p:sldId id="270" r:id="rId6"/>
    <p:sldId id="271" r:id="rId7"/>
    <p:sldId id="258" r:id="rId8"/>
    <p:sldId id="259" r:id="rId9"/>
    <p:sldId id="260" r:id="rId10"/>
    <p:sldId id="261" r:id="rId11"/>
    <p:sldId id="262" r:id="rId12"/>
    <p:sldId id="263" r:id="rId13"/>
    <p:sldId id="264" r:id="rId14"/>
    <p:sldId id="265" r:id="rId15"/>
    <p:sldId id="266" r:id="rId16"/>
    <p:sldId id="267" r:id="rId17"/>
  </p:sldIdLst>
  <p:sldSz cx="9144000" cy="6858000" type="screen4x3"/>
  <p:notesSz cx="6858000" cy="9144000"/>
  <p:defaultTextStyle>
    <a:defPPr>
      <a:defRPr lang="zh-TW"/>
    </a:defPPr>
    <a:lvl1pPr algn="l" rtl="0" fontAlgn="base">
      <a:spcBef>
        <a:spcPct val="0"/>
      </a:spcBef>
      <a:spcAft>
        <a:spcPct val="0"/>
      </a:spcAft>
      <a:defRPr kumimoji="1" kern="1200">
        <a:solidFill>
          <a:schemeClr val="tx1"/>
        </a:solidFill>
        <a:latin typeface="Times New Roman" pitchFamily="18" charset="0"/>
        <a:ea typeface="標楷體" pitchFamily="65" charset="-120"/>
        <a:cs typeface="+mn-cs"/>
      </a:defRPr>
    </a:lvl1pPr>
    <a:lvl2pPr marL="457200" algn="l" rtl="0" fontAlgn="base">
      <a:spcBef>
        <a:spcPct val="0"/>
      </a:spcBef>
      <a:spcAft>
        <a:spcPct val="0"/>
      </a:spcAft>
      <a:defRPr kumimoji="1" kern="1200">
        <a:solidFill>
          <a:schemeClr val="tx1"/>
        </a:solidFill>
        <a:latin typeface="Times New Roman" pitchFamily="18" charset="0"/>
        <a:ea typeface="標楷體" pitchFamily="65" charset="-120"/>
        <a:cs typeface="+mn-cs"/>
      </a:defRPr>
    </a:lvl2pPr>
    <a:lvl3pPr marL="914400" algn="l" rtl="0" fontAlgn="base">
      <a:spcBef>
        <a:spcPct val="0"/>
      </a:spcBef>
      <a:spcAft>
        <a:spcPct val="0"/>
      </a:spcAft>
      <a:defRPr kumimoji="1" kern="1200">
        <a:solidFill>
          <a:schemeClr val="tx1"/>
        </a:solidFill>
        <a:latin typeface="Times New Roman" pitchFamily="18" charset="0"/>
        <a:ea typeface="標楷體" pitchFamily="65" charset="-120"/>
        <a:cs typeface="+mn-cs"/>
      </a:defRPr>
    </a:lvl3pPr>
    <a:lvl4pPr marL="1371600" algn="l" rtl="0" fontAlgn="base">
      <a:spcBef>
        <a:spcPct val="0"/>
      </a:spcBef>
      <a:spcAft>
        <a:spcPct val="0"/>
      </a:spcAft>
      <a:defRPr kumimoji="1" kern="1200">
        <a:solidFill>
          <a:schemeClr val="tx1"/>
        </a:solidFill>
        <a:latin typeface="Times New Roman" pitchFamily="18" charset="0"/>
        <a:ea typeface="標楷體" pitchFamily="65" charset="-120"/>
        <a:cs typeface="+mn-cs"/>
      </a:defRPr>
    </a:lvl4pPr>
    <a:lvl5pPr marL="1828800" algn="l" rtl="0" fontAlgn="base">
      <a:spcBef>
        <a:spcPct val="0"/>
      </a:spcBef>
      <a:spcAft>
        <a:spcPct val="0"/>
      </a:spcAft>
      <a:defRPr kumimoji="1" kern="1200">
        <a:solidFill>
          <a:schemeClr val="tx1"/>
        </a:solidFill>
        <a:latin typeface="Times New Roman" pitchFamily="18" charset="0"/>
        <a:ea typeface="標楷體" pitchFamily="65" charset="-120"/>
        <a:cs typeface="+mn-cs"/>
      </a:defRPr>
    </a:lvl5pPr>
    <a:lvl6pPr marL="2286000" algn="l" defTabSz="914400" rtl="0" eaLnBrk="1" latinLnBrk="0" hangingPunct="1">
      <a:defRPr kumimoji="1" kern="1200">
        <a:solidFill>
          <a:schemeClr val="tx1"/>
        </a:solidFill>
        <a:latin typeface="Times New Roman" pitchFamily="18" charset="0"/>
        <a:ea typeface="標楷體" pitchFamily="65" charset="-120"/>
        <a:cs typeface="+mn-cs"/>
      </a:defRPr>
    </a:lvl6pPr>
    <a:lvl7pPr marL="2743200" algn="l" defTabSz="914400" rtl="0" eaLnBrk="1" latinLnBrk="0" hangingPunct="1">
      <a:defRPr kumimoji="1" kern="1200">
        <a:solidFill>
          <a:schemeClr val="tx1"/>
        </a:solidFill>
        <a:latin typeface="Times New Roman" pitchFamily="18" charset="0"/>
        <a:ea typeface="標楷體" pitchFamily="65" charset="-120"/>
        <a:cs typeface="+mn-cs"/>
      </a:defRPr>
    </a:lvl7pPr>
    <a:lvl8pPr marL="3200400" algn="l" defTabSz="914400" rtl="0" eaLnBrk="1" latinLnBrk="0" hangingPunct="1">
      <a:defRPr kumimoji="1" kern="1200">
        <a:solidFill>
          <a:schemeClr val="tx1"/>
        </a:solidFill>
        <a:latin typeface="Times New Roman" pitchFamily="18" charset="0"/>
        <a:ea typeface="標楷體" pitchFamily="65" charset="-120"/>
        <a:cs typeface="+mn-cs"/>
      </a:defRPr>
    </a:lvl8pPr>
    <a:lvl9pPr marL="3657600" algn="l" defTabSz="914400" rtl="0" eaLnBrk="1" latinLnBrk="0" hangingPunct="1">
      <a:defRPr kumimoji="1" kern="1200">
        <a:solidFill>
          <a:schemeClr val="tx1"/>
        </a:solidFill>
        <a:latin typeface="Times New Roman" pitchFamily="18" charset="0"/>
        <a:ea typeface="標楷體" pitchFamily="65"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6964" autoAdjust="0"/>
  </p:normalViewPr>
  <p:slideViewPr>
    <p:cSldViewPr>
      <p:cViewPr varScale="1">
        <p:scale>
          <a:sx n="80" d="100"/>
          <a:sy n="80" d="100"/>
        </p:scale>
        <p:origin x="130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66" d="100"/>
          <a:sy n="66" d="100"/>
        </p:scale>
        <p:origin x="-936" y="-1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zh-TW"/>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zh-TW"/>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zh-TW"/>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07BE758E-5DD5-4B7E-AFC9-5EFA681F7EBE}" type="slidenum">
              <a:rPr lang="en-US" altLang="zh-TW"/>
              <a:pPr/>
              <a:t>‹#›</a:t>
            </a:fld>
            <a:endParaRPr lang="en-US" altLang="zh-TW"/>
          </a:p>
        </p:txBody>
      </p:sp>
    </p:spTree>
    <p:extLst>
      <p:ext uri="{BB962C8B-B14F-4D97-AF65-F5344CB8AC3E}">
        <p14:creationId xmlns:p14="http://schemas.microsoft.com/office/powerpoint/2010/main" val="331526332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標楷體" pitchFamily="65" charset="-120"/>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標楷體" pitchFamily="65" charset="-120"/>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標楷體" pitchFamily="65" charset="-120"/>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標楷體" pitchFamily="65" charset="-120"/>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標楷體" pitchFamily="65"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C564875-21EC-4F39-B769-E9B4DF665310}" type="slidenum">
              <a:rPr lang="en-US" altLang="zh-TW"/>
              <a:pPr/>
              <a:t>1</a:t>
            </a:fld>
            <a:endParaRPr lang="en-US" altLang="zh-TW"/>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r>
              <a:rPr lang="en-US" altLang="zh-TW"/>
              <a:t>Algorithm</a:t>
            </a:r>
            <a:r>
              <a:rPr lang="zh-TW" altLang="en-US"/>
              <a:t>在電腦計算中扮演什麼樣的角色</a:t>
            </a:r>
          </a:p>
        </p:txBody>
      </p:sp>
    </p:spTree>
    <p:extLst>
      <p:ext uri="{BB962C8B-B14F-4D97-AF65-F5344CB8AC3E}">
        <p14:creationId xmlns:p14="http://schemas.microsoft.com/office/powerpoint/2010/main" val="40306248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813D45F-9E92-4556-8566-11FC292C4785}" type="slidenum">
              <a:rPr lang="en-US" altLang="zh-TW"/>
              <a:pPr/>
              <a:t>10</a:t>
            </a:fld>
            <a:endParaRPr lang="en-US" altLang="zh-TW"/>
          </a:p>
        </p:txBody>
      </p:sp>
      <p:sp>
        <p:nvSpPr>
          <p:cNvPr id="83970"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83971"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zh-TW" altLang="zh-TW"/>
          </a:p>
        </p:txBody>
      </p:sp>
    </p:spTree>
    <p:extLst>
      <p:ext uri="{BB962C8B-B14F-4D97-AF65-F5344CB8AC3E}">
        <p14:creationId xmlns:p14="http://schemas.microsoft.com/office/powerpoint/2010/main" val="4703751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7F9B15-D225-4F59-9560-E7C96A89AFF3}" type="slidenum">
              <a:rPr lang="en-US" altLang="zh-TW"/>
              <a:pPr/>
              <a:t>11</a:t>
            </a:fld>
            <a:endParaRPr lang="en-US" altLang="zh-TW"/>
          </a:p>
        </p:txBody>
      </p:sp>
      <p:sp>
        <p:nvSpPr>
          <p:cNvPr id="86018"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86019"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zh-TW" altLang="zh-TW"/>
          </a:p>
        </p:txBody>
      </p:sp>
    </p:spTree>
    <p:extLst>
      <p:ext uri="{BB962C8B-B14F-4D97-AF65-F5344CB8AC3E}">
        <p14:creationId xmlns:p14="http://schemas.microsoft.com/office/powerpoint/2010/main" val="41075986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421B17-82A9-4CCD-968F-08CFFD99F4BF}" type="slidenum">
              <a:rPr lang="en-US" altLang="zh-TW"/>
              <a:pPr/>
              <a:t>12</a:t>
            </a:fld>
            <a:endParaRPr lang="en-US" altLang="zh-TW"/>
          </a:p>
        </p:txBody>
      </p:sp>
      <p:sp>
        <p:nvSpPr>
          <p:cNvPr id="88066"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88067"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zh-TW" altLang="zh-TW"/>
          </a:p>
        </p:txBody>
      </p:sp>
    </p:spTree>
    <p:extLst>
      <p:ext uri="{BB962C8B-B14F-4D97-AF65-F5344CB8AC3E}">
        <p14:creationId xmlns:p14="http://schemas.microsoft.com/office/powerpoint/2010/main" val="26243729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5380B18-0A80-4CA3-AF0B-F374646D7E2E}" type="slidenum">
              <a:rPr lang="en-US" altLang="zh-TW"/>
              <a:pPr/>
              <a:t>13</a:t>
            </a:fld>
            <a:endParaRPr lang="en-US" altLang="zh-TW"/>
          </a:p>
        </p:txBody>
      </p:sp>
      <p:sp>
        <p:nvSpPr>
          <p:cNvPr id="9011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90115"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zh-TW" altLang="zh-TW"/>
          </a:p>
        </p:txBody>
      </p:sp>
    </p:spTree>
    <p:extLst>
      <p:ext uri="{BB962C8B-B14F-4D97-AF65-F5344CB8AC3E}">
        <p14:creationId xmlns:p14="http://schemas.microsoft.com/office/powerpoint/2010/main" val="36850142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8F214A-6487-426A-ACB4-7B2D45EF9291}" type="slidenum">
              <a:rPr lang="en-US" altLang="zh-TW"/>
              <a:pPr/>
              <a:t>14</a:t>
            </a:fld>
            <a:endParaRPr lang="en-US" altLang="zh-TW"/>
          </a:p>
        </p:txBody>
      </p:sp>
      <p:sp>
        <p:nvSpPr>
          <p:cNvPr id="92162"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92163"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zh-TW" altLang="zh-TW"/>
          </a:p>
        </p:txBody>
      </p:sp>
    </p:spTree>
    <p:extLst>
      <p:ext uri="{BB962C8B-B14F-4D97-AF65-F5344CB8AC3E}">
        <p14:creationId xmlns:p14="http://schemas.microsoft.com/office/powerpoint/2010/main" val="19048658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29C9E0-AEE1-4706-9DC6-405ED92D46C2}" type="slidenum">
              <a:rPr lang="en-US" altLang="zh-TW"/>
              <a:pPr/>
              <a:t>15</a:t>
            </a:fld>
            <a:endParaRPr lang="en-US" altLang="zh-TW"/>
          </a:p>
        </p:txBody>
      </p:sp>
      <p:sp>
        <p:nvSpPr>
          <p:cNvPr id="94210"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94211"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zh-TW" altLang="zh-TW"/>
          </a:p>
        </p:txBody>
      </p:sp>
    </p:spTree>
    <p:extLst>
      <p:ext uri="{BB962C8B-B14F-4D97-AF65-F5344CB8AC3E}">
        <p14:creationId xmlns:p14="http://schemas.microsoft.com/office/powerpoint/2010/main" val="27406630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43D56C3-B642-420B-A3B2-86DB9E941577}" type="slidenum">
              <a:rPr lang="en-US" altLang="zh-TW"/>
              <a:pPr/>
              <a:t>16</a:t>
            </a:fld>
            <a:endParaRPr lang="en-US" altLang="zh-TW"/>
          </a:p>
        </p:txBody>
      </p:sp>
      <p:sp>
        <p:nvSpPr>
          <p:cNvPr id="96258"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96259"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zh-TW" altLang="zh-TW"/>
          </a:p>
        </p:txBody>
      </p:sp>
    </p:spTree>
    <p:extLst>
      <p:ext uri="{BB962C8B-B14F-4D97-AF65-F5344CB8AC3E}">
        <p14:creationId xmlns:p14="http://schemas.microsoft.com/office/powerpoint/2010/main" val="21451466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C16A72F-7031-4388-B98D-2C6461668A70}" type="slidenum">
              <a:rPr lang="en-US" altLang="zh-TW"/>
              <a:pPr/>
              <a:t>2</a:t>
            </a:fld>
            <a:endParaRPr lang="en-US" altLang="zh-TW"/>
          </a:p>
        </p:txBody>
      </p:sp>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p:txBody>
          <a:bodyPr/>
          <a:lstStyle/>
          <a:p>
            <a:r>
              <a:rPr lang="zh-TW" altLang="en-US"/>
              <a:t>排序</a:t>
            </a:r>
            <a:r>
              <a:rPr lang="en-US" altLang="zh-TW"/>
              <a:t>(Sorting)</a:t>
            </a:r>
            <a:r>
              <a:rPr lang="zh-TW" altLang="en-US"/>
              <a:t>是一個相當重要且基本的問題</a:t>
            </a:r>
          </a:p>
        </p:txBody>
      </p:sp>
    </p:spTree>
    <p:extLst>
      <p:ext uri="{BB962C8B-B14F-4D97-AF65-F5344CB8AC3E}">
        <p14:creationId xmlns:p14="http://schemas.microsoft.com/office/powerpoint/2010/main" val="15978922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42D2A94-1F68-4A1B-8522-7996E40C1394}" type="slidenum">
              <a:rPr lang="en-US" altLang="zh-TW"/>
              <a:pPr/>
              <a:t>3</a:t>
            </a:fld>
            <a:endParaRPr lang="en-US" altLang="zh-TW"/>
          </a:p>
        </p:txBody>
      </p:sp>
      <p:sp>
        <p:nvSpPr>
          <p:cNvPr id="98306"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98307"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r>
              <a:rPr lang="zh-TW" altLang="en-US"/>
              <a:t>這個問題會在 </a:t>
            </a:r>
            <a:r>
              <a:rPr lang="en-US" altLang="zh-TW"/>
              <a:t>Dynamic Programming </a:t>
            </a:r>
            <a:r>
              <a:rPr lang="zh-TW" altLang="en-US"/>
              <a:t>的章節教到，</a:t>
            </a:r>
          </a:p>
          <a:p>
            <a:r>
              <a:rPr lang="zh-TW" altLang="en-US"/>
              <a:t>算是相當經典的一道題目。</a:t>
            </a:r>
          </a:p>
          <a:p>
            <a:r>
              <a:rPr lang="zh-TW" altLang="en-US"/>
              <a:t>假設 </a:t>
            </a:r>
            <a:r>
              <a:rPr lang="en-US" altLang="zh-TW"/>
              <a:t>A</a:t>
            </a:r>
            <a:r>
              <a:rPr lang="en-US" altLang="zh-TW" baseline="-25000"/>
              <a:t>1</a:t>
            </a:r>
            <a:r>
              <a:rPr lang="en-US" altLang="zh-TW"/>
              <a:t> </a:t>
            </a:r>
            <a:r>
              <a:rPr lang="zh-TW" altLang="en-US"/>
              <a:t>矩陣大小為 </a:t>
            </a:r>
            <a:r>
              <a:rPr lang="en-US" altLang="zh-TW"/>
              <a:t>2 * 3</a:t>
            </a:r>
            <a:r>
              <a:rPr lang="zh-TW" altLang="en-US"/>
              <a:t>，</a:t>
            </a:r>
            <a:r>
              <a:rPr lang="en-US" altLang="zh-TW"/>
              <a:t>A</a:t>
            </a:r>
            <a:r>
              <a:rPr lang="en-US" altLang="zh-TW" baseline="-25000"/>
              <a:t>2</a:t>
            </a:r>
            <a:r>
              <a:rPr lang="en-US" altLang="zh-TW"/>
              <a:t> </a:t>
            </a:r>
            <a:r>
              <a:rPr lang="zh-TW" altLang="en-US"/>
              <a:t>矩陣大小為 </a:t>
            </a:r>
            <a:r>
              <a:rPr lang="en-US" altLang="zh-TW"/>
              <a:t>3 * 1</a:t>
            </a:r>
            <a:r>
              <a:rPr lang="zh-TW" altLang="en-US"/>
              <a:t>，</a:t>
            </a:r>
            <a:r>
              <a:rPr lang="en-US" altLang="zh-TW"/>
              <a:t>A</a:t>
            </a:r>
            <a:r>
              <a:rPr lang="en-US" altLang="zh-TW" baseline="-25000"/>
              <a:t>3</a:t>
            </a:r>
            <a:r>
              <a:rPr lang="en-US" altLang="zh-TW"/>
              <a:t> </a:t>
            </a:r>
            <a:r>
              <a:rPr lang="zh-TW" altLang="en-US"/>
              <a:t>矩陣大小為 </a:t>
            </a:r>
            <a:r>
              <a:rPr lang="en-US" altLang="zh-TW"/>
              <a:t>1 * 2</a:t>
            </a:r>
          </a:p>
          <a:p>
            <a:r>
              <a:rPr lang="en-US" altLang="zh-TW"/>
              <a:t>(A</a:t>
            </a:r>
            <a:r>
              <a:rPr lang="en-US" altLang="zh-TW" baseline="-25000"/>
              <a:t>1</a:t>
            </a:r>
            <a:r>
              <a:rPr lang="en-US" altLang="zh-TW"/>
              <a:t>(A</a:t>
            </a:r>
            <a:r>
              <a:rPr lang="en-US" altLang="zh-TW" baseline="-25000"/>
              <a:t>2</a:t>
            </a:r>
            <a:r>
              <a:rPr lang="en-US" altLang="zh-TW"/>
              <a:t>A</a:t>
            </a:r>
            <a:r>
              <a:rPr lang="en-US" altLang="zh-TW" baseline="-25000"/>
              <a:t>3</a:t>
            </a:r>
            <a:r>
              <a:rPr lang="en-US" altLang="zh-TW"/>
              <a:t>))</a:t>
            </a:r>
            <a:r>
              <a:rPr lang="zh-TW" altLang="en-US"/>
              <a:t>所需要的乘法數目為 </a:t>
            </a:r>
            <a:r>
              <a:rPr lang="en-US" altLang="zh-TW"/>
              <a:t>6 + 12 = 18</a:t>
            </a:r>
          </a:p>
          <a:p>
            <a:r>
              <a:rPr lang="en-US" altLang="zh-TW"/>
              <a:t>((A</a:t>
            </a:r>
            <a:r>
              <a:rPr lang="en-US" altLang="zh-TW" baseline="-25000"/>
              <a:t>1</a:t>
            </a:r>
            <a:r>
              <a:rPr lang="en-US" altLang="zh-TW"/>
              <a:t>A</a:t>
            </a:r>
            <a:r>
              <a:rPr lang="en-US" altLang="zh-TW" baseline="-25000"/>
              <a:t>2</a:t>
            </a:r>
            <a:r>
              <a:rPr lang="en-US" altLang="zh-TW"/>
              <a:t>)A</a:t>
            </a:r>
            <a:r>
              <a:rPr lang="en-US" altLang="zh-TW" baseline="-25000"/>
              <a:t>3</a:t>
            </a:r>
            <a:r>
              <a:rPr lang="en-US" altLang="zh-TW"/>
              <a:t>)</a:t>
            </a:r>
            <a:r>
              <a:rPr lang="zh-TW" altLang="en-US"/>
              <a:t>所需要的乘法數目則只有 </a:t>
            </a:r>
            <a:r>
              <a:rPr lang="en-US" altLang="zh-TW"/>
              <a:t>6 + 4 = 10</a:t>
            </a:r>
            <a:r>
              <a:rPr lang="zh-TW" altLang="en-US"/>
              <a:t>，比前者好</a:t>
            </a:r>
          </a:p>
        </p:txBody>
      </p:sp>
    </p:spTree>
    <p:extLst>
      <p:ext uri="{BB962C8B-B14F-4D97-AF65-F5344CB8AC3E}">
        <p14:creationId xmlns:p14="http://schemas.microsoft.com/office/powerpoint/2010/main" val="26194999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7973DC-EABD-49EE-A126-6BCE7D562120}" type="slidenum">
              <a:rPr lang="en-US" altLang="zh-TW"/>
              <a:pPr/>
              <a:t>4</a:t>
            </a:fld>
            <a:endParaRPr lang="en-US" altLang="zh-TW"/>
          </a:p>
        </p:txBody>
      </p:sp>
      <p:sp>
        <p:nvSpPr>
          <p:cNvPr id="10035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00355"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r>
              <a:rPr lang="zh-TW" altLang="en-US"/>
              <a:t>優化程式碼能加快的速度有限，但是改進演算法則可能會大大的改善效能。</a:t>
            </a:r>
          </a:p>
        </p:txBody>
      </p:sp>
    </p:spTree>
    <p:extLst>
      <p:ext uri="{BB962C8B-B14F-4D97-AF65-F5344CB8AC3E}">
        <p14:creationId xmlns:p14="http://schemas.microsoft.com/office/powerpoint/2010/main" val="22494943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FA22ED-91EE-4D1F-A341-A440A0F09AD7}" type="slidenum">
              <a:rPr lang="en-US" altLang="zh-TW"/>
              <a:pPr/>
              <a:t>5</a:t>
            </a:fld>
            <a:endParaRPr lang="en-US" altLang="zh-TW"/>
          </a:p>
        </p:txBody>
      </p:sp>
      <p:sp>
        <p:nvSpPr>
          <p:cNvPr id="102402"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02403"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r>
              <a:rPr lang="zh-TW" altLang="en-US"/>
              <a:t>雖然電腦 </a:t>
            </a:r>
            <a:r>
              <a:rPr lang="en-US" altLang="zh-TW"/>
              <a:t>B </a:t>
            </a:r>
            <a:r>
              <a:rPr lang="zh-TW" altLang="en-US"/>
              <a:t>較慢，但是使用的 </a:t>
            </a:r>
            <a:r>
              <a:rPr lang="en-US" altLang="zh-TW"/>
              <a:t>merge sort </a:t>
            </a:r>
            <a:r>
              <a:rPr lang="zh-TW" altLang="en-US"/>
              <a:t>比電腦 </a:t>
            </a:r>
            <a:r>
              <a:rPr lang="en-US" altLang="zh-TW"/>
              <a:t>A </a:t>
            </a:r>
            <a:r>
              <a:rPr lang="zh-TW" altLang="en-US"/>
              <a:t>上使用的 </a:t>
            </a:r>
            <a:r>
              <a:rPr lang="en-US" altLang="zh-TW"/>
              <a:t>insertion sort </a:t>
            </a:r>
            <a:r>
              <a:rPr lang="zh-TW" altLang="en-US"/>
              <a:t>還要好</a:t>
            </a:r>
          </a:p>
          <a:p>
            <a:r>
              <a:rPr lang="zh-TW" altLang="en-US"/>
              <a:t>因此電腦 </a:t>
            </a:r>
            <a:r>
              <a:rPr lang="en-US" altLang="zh-TW"/>
              <a:t>B </a:t>
            </a:r>
            <a:r>
              <a:rPr lang="zh-TW" altLang="en-US"/>
              <a:t>跑出來的時間遠比電腦 </a:t>
            </a:r>
            <a:r>
              <a:rPr lang="en-US" altLang="zh-TW"/>
              <a:t>A </a:t>
            </a:r>
            <a:r>
              <a:rPr lang="zh-TW" altLang="en-US"/>
              <a:t>還要短。</a:t>
            </a:r>
          </a:p>
        </p:txBody>
      </p:sp>
    </p:spTree>
    <p:extLst>
      <p:ext uri="{BB962C8B-B14F-4D97-AF65-F5344CB8AC3E}">
        <p14:creationId xmlns:p14="http://schemas.microsoft.com/office/powerpoint/2010/main" val="19694192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EAB7AE-49AD-401F-A633-FC751A205A64}" type="slidenum">
              <a:rPr lang="en-US" altLang="zh-TW"/>
              <a:pPr/>
              <a:t>6</a:t>
            </a:fld>
            <a:endParaRPr lang="en-US" altLang="zh-TW"/>
          </a:p>
        </p:txBody>
      </p:sp>
      <p:sp>
        <p:nvSpPr>
          <p:cNvPr id="104450"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04451"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r>
              <a:rPr lang="zh-TW" altLang="en-US"/>
              <a:t>這也是設計</a:t>
            </a:r>
            <a:r>
              <a:rPr lang="en-US" altLang="zh-TW"/>
              <a:t>algorithm</a:t>
            </a:r>
            <a:r>
              <a:rPr lang="zh-TW" altLang="en-US"/>
              <a:t>的精神，</a:t>
            </a:r>
          </a:p>
          <a:p>
            <a:r>
              <a:rPr lang="zh-TW" altLang="en-US"/>
              <a:t>我們希望當輸入的大小越大時，擁有的優勢越明顯</a:t>
            </a:r>
          </a:p>
        </p:txBody>
      </p:sp>
    </p:spTree>
    <p:extLst>
      <p:ext uri="{BB962C8B-B14F-4D97-AF65-F5344CB8AC3E}">
        <p14:creationId xmlns:p14="http://schemas.microsoft.com/office/powerpoint/2010/main" val="38416527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D686A0-4352-4C6A-8F49-8412A81FD74D}" type="slidenum">
              <a:rPr lang="en-US" altLang="zh-TW"/>
              <a:pPr/>
              <a:t>7</a:t>
            </a:fld>
            <a:endParaRPr lang="en-US" altLang="zh-TW"/>
          </a:p>
        </p:txBody>
      </p:sp>
      <p:sp>
        <p:nvSpPr>
          <p:cNvPr id="77826"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77827"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zh-TW" altLang="zh-TW"/>
          </a:p>
        </p:txBody>
      </p:sp>
    </p:spTree>
    <p:extLst>
      <p:ext uri="{BB962C8B-B14F-4D97-AF65-F5344CB8AC3E}">
        <p14:creationId xmlns:p14="http://schemas.microsoft.com/office/powerpoint/2010/main" val="18825292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D53382B-75ED-4204-81BB-C1D2C32C552B}" type="slidenum">
              <a:rPr lang="en-US" altLang="zh-TW"/>
              <a:pPr/>
              <a:t>8</a:t>
            </a:fld>
            <a:endParaRPr lang="en-US" altLang="zh-TW"/>
          </a:p>
        </p:txBody>
      </p:sp>
      <p:sp>
        <p:nvSpPr>
          <p:cNvPr id="7987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79875"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zh-TW" altLang="zh-TW"/>
          </a:p>
        </p:txBody>
      </p:sp>
    </p:spTree>
    <p:extLst>
      <p:ext uri="{BB962C8B-B14F-4D97-AF65-F5344CB8AC3E}">
        <p14:creationId xmlns:p14="http://schemas.microsoft.com/office/powerpoint/2010/main" val="26209183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3FAEBA6-77BB-4FD4-812D-A96BB02EA9CC}" type="slidenum">
              <a:rPr lang="en-US" altLang="zh-TW"/>
              <a:pPr/>
              <a:t>9</a:t>
            </a:fld>
            <a:endParaRPr lang="en-US" altLang="zh-TW"/>
          </a:p>
        </p:txBody>
      </p:sp>
      <p:sp>
        <p:nvSpPr>
          <p:cNvPr id="81922"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81923"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zh-TW" altLang="zh-TW"/>
          </a:p>
        </p:txBody>
      </p:sp>
    </p:spTree>
    <p:extLst>
      <p:ext uri="{BB962C8B-B14F-4D97-AF65-F5344CB8AC3E}">
        <p14:creationId xmlns:p14="http://schemas.microsoft.com/office/powerpoint/2010/main" val="2333403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r>
              <a:rPr lang="en-US" altLang="zh-TW"/>
              <a:t>Introduction</a:t>
            </a:r>
          </a:p>
        </p:txBody>
      </p:sp>
      <p:sp>
        <p:nvSpPr>
          <p:cNvPr id="6" name="投影片編號版面配置區 5"/>
          <p:cNvSpPr>
            <a:spLocks noGrp="1"/>
          </p:cNvSpPr>
          <p:nvPr>
            <p:ph type="sldNum" sz="quarter" idx="12"/>
          </p:nvPr>
        </p:nvSpPr>
        <p:spPr/>
        <p:txBody>
          <a:bodyPr/>
          <a:lstStyle>
            <a:lvl1pPr>
              <a:defRPr/>
            </a:lvl1pPr>
          </a:lstStyle>
          <a:p>
            <a:fld id="{9A3B6781-B1B0-4B87-8E2D-CF3D7312F22D}" type="slidenum">
              <a:rPr lang="en-US" altLang="zh-TW"/>
              <a:pPr/>
              <a:t>‹#›</a:t>
            </a:fld>
            <a:endParaRPr lang="en-US" altLang="zh-TW"/>
          </a:p>
        </p:txBody>
      </p:sp>
    </p:spTree>
    <p:extLst>
      <p:ext uri="{BB962C8B-B14F-4D97-AF65-F5344CB8AC3E}">
        <p14:creationId xmlns:p14="http://schemas.microsoft.com/office/powerpoint/2010/main" val="23436317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r>
              <a:rPr lang="en-US" altLang="zh-TW"/>
              <a:t>Introduction</a:t>
            </a:r>
          </a:p>
        </p:txBody>
      </p:sp>
      <p:sp>
        <p:nvSpPr>
          <p:cNvPr id="6" name="投影片編號版面配置區 5"/>
          <p:cNvSpPr>
            <a:spLocks noGrp="1"/>
          </p:cNvSpPr>
          <p:nvPr>
            <p:ph type="sldNum" sz="quarter" idx="12"/>
          </p:nvPr>
        </p:nvSpPr>
        <p:spPr/>
        <p:txBody>
          <a:bodyPr/>
          <a:lstStyle>
            <a:lvl1pPr>
              <a:defRPr/>
            </a:lvl1pPr>
          </a:lstStyle>
          <a:p>
            <a:fld id="{EAB9067A-6AFC-4517-A6E8-B2B5935FEE2C}" type="slidenum">
              <a:rPr lang="en-US" altLang="zh-TW"/>
              <a:pPr/>
              <a:t>‹#›</a:t>
            </a:fld>
            <a:endParaRPr lang="en-US" altLang="zh-TW"/>
          </a:p>
        </p:txBody>
      </p:sp>
    </p:spTree>
    <p:extLst>
      <p:ext uri="{BB962C8B-B14F-4D97-AF65-F5344CB8AC3E}">
        <p14:creationId xmlns:p14="http://schemas.microsoft.com/office/powerpoint/2010/main" val="1627236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r>
              <a:rPr lang="en-US" altLang="zh-TW"/>
              <a:t>Introduction</a:t>
            </a:r>
          </a:p>
        </p:txBody>
      </p:sp>
      <p:sp>
        <p:nvSpPr>
          <p:cNvPr id="6" name="投影片編號版面配置區 5"/>
          <p:cNvSpPr>
            <a:spLocks noGrp="1"/>
          </p:cNvSpPr>
          <p:nvPr>
            <p:ph type="sldNum" sz="quarter" idx="12"/>
          </p:nvPr>
        </p:nvSpPr>
        <p:spPr/>
        <p:txBody>
          <a:bodyPr/>
          <a:lstStyle>
            <a:lvl1pPr>
              <a:defRPr/>
            </a:lvl1pPr>
          </a:lstStyle>
          <a:p>
            <a:fld id="{B04CA91B-132E-4191-9493-D47E7213A73B}" type="slidenum">
              <a:rPr lang="en-US" altLang="zh-TW"/>
              <a:pPr/>
              <a:t>‹#›</a:t>
            </a:fld>
            <a:endParaRPr lang="en-US" altLang="zh-TW"/>
          </a:p>
        </p:txBody>
      </p:sp>
    </p:spTree>
    <p:extLst>
      <p:ext uri="{BB962C8B-B14F-4D97-AF65-F5344CB8AC3E}">
        <p14:creationId xmlns:p14="http://schemas.microsoft.com/office/powerpoint/2010/main" val="4179303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r>
              <a:rPr lang="en-US" altLang="zh-TW"/>
              <a:t>Introduction</a:t>
            </a:r>
          </a:p>
        </p:txBody>
      </p:sp>
      <p:sp>
        <p:nvSpPr>
          <p:cNvPr id="6" name="投影片編號版面配置區 5"/>
          <p:cNvSpPr>
            <a:spLocks noGrp="1"/>
          </p:cNvSpPr>
          <p:nvPr>
            <p:ph type="sldNum" sz="quarter" idx="12"/>
          </p:nvPr>
        </p:nvSpPr>
        <p:spPr/>
        <p:txBody>
          <a:bodyPr/>
          <a:lstStyle>
            <a:lvl1pPr>
              <a:defRPr/>
            </a:lvl1pPr>
          </a:lstStyle>
          <a:p>
            <a:fld id="{204AFF12-ACEC-4185-A367-717320F840C5}" type="slidenum">
              <a:rPr lang="en-US" altLang="zh-TW"/>
              <a:pPr/>
              <a:t>‹#›</a:t>
            </a:fld>
            <a:endParaRPr lang="en-US" altLang="zh-TW"/>
          </a:p>
        </p:txBody>
      </p:sp>
    </p:spTree>
    <p:extLst>
      <p:ext uri="{BB962C8B-B14F-4D97-AF65-F5344CB8AC3E}">
        <p14:creationId xmlns:p14="http://schemas.microsoft.com/office/powerpoint/2010/main" val="151860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r>
              <a:rPr lang="en-US" altLang="zh-TW"/>
              <a:t>Introduction</a:t>
            </a:r>
          </a:p>
        </p:txBody>
      </p:sp>
      <p:sp>
        <p:nvSpPr>
          <p:cNvPr id="6" name="投影片編號版面配置區 5"/>
          <p:cNvSpPr>
            <a:spLocks noGrp="1"/>
          </p:cNvSpPr>
          <p:nvPr>
            <p:ph type="sldNum" sz="quarter" idx="12"/>
          </p:nvPr>
        </p:nvSpPr>
        <p:spPr/>
        <p:txBody>
          <a:bodyPr/>
          <a:lstStyle>
            <a:lvl1pPr>
              <a:defRPr/>
            </a:lvl1pPr>
          </a:lstStyle>
          <a:p>
            <a:fld id="{7BA742A2-DC67-4998-AFA5-60EFA9E51B1E}" type="slidenum">
              <a:rPr lang="en-US" altLang="zh-TW"/>
              <a:pPr/>
              <a:t>‹#›</a:t>
            </a:fld>
            <a:endParaRPr lang="en-US" altLang="zh-TW"/>
          </a:p>
        </p:txBody>
      </p:sp>
    </p:spTree>
    <p:extLst>
      <p:ext uri="{BB962C8B-B14F-4D97-AF65-F5344CB8AC3E}">
        <p14:creationId xmlns:p14="http://schemas.microsoft.com/office/powerpoint/2010/main" val="1560353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lvl1pPr>
              <a:defRPr/>
            </a:lvl1pPr>
          </a:lstStyle>
          <a:p>
            <a:endParaRPr lang="en-US" altLang="zh-TW"/>
          </a:p>
        </p:txBody>
      </p:sp>
      <p:sp>
        <p:nvSpPr>
          <p:cNvPr id="6" name="頁尾版面配置區 5"/>
          <p:cNvSpPr>
            <a:spLocks noGrp="1"/>
          </p:cNvSpPr>
          <p:nvPr>
            <p:ph type="ftr" sz="quarter" idx="11"/>
          </p:nvPr>
        </p:nvSpPr>
        <p:spPr/>
        <p:txBody>
          <a:bodyPr/>
          <a:lstStyle>
            <a:lvl1pPr>
              <a:defRPr/>
            </a:lvl1pPr>
          </a:lstStyle>
          <a:p>
            <a:r>
              <a:rPr lang="en-US" altLang="zh-TW"/>
              <a:t>Introduction</a:t>
            </a:r>
          </a:p>
        </p:txBody>
      </p:sp>
      <p:sp>
        <p:nvSpPr>
          <p:cNvPr id="7" name="投影片編號版面配置區 6"/>
          <p:cNvSpPr>
            <a:spLocks noGrp="1"/>
          </p:cNvSpPr>
          <p:nvPr>
            <p:ph type="sldNum" sz="quarter" idx="12"/>
          </p:nvPr>
        </p:nvSpPr>
        <p:spPr/>
        <p:txBody>
          <a:bodyPr/>
          <a:lstStyle>
            <a:lvl1pPr>
              <a:defRPr/>
            </a:lvl1pPr>
          </a:lstStyle>
          <a:p>
            <a:fld id="{60A572B1-E39F-448D-94FE-DAB4FCD24CA7}" type="slidenum">
              <a:rPr lang="en-US" altLang="zh-TW"/>
              <a:pPr/>
              <a:t>‹#›</a:t>
            </a:fld>
            <a:endParaRPr lang="en-US" altLang="zh-TW"/>
          </a:p>
        </p:txBody>
      </p:sp>
    </p:spTree>
    <p:extLst>
      <p:ext uri="{BB962C8B-B14F-4D97-AF65-F5344CB8AC3E}">
        <p14:creationId xmlns:p14="http://schemas.microsoft.com/office/powerpoint/2010/main" val="2303748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lvl1pPr>
              <a:defRPr/>
            </a:lvl1pPr>
          </a:lstStyle>
          <a:p>
            <a:endParaRPr lang="en-US" altLang="zh-TW"/>
          </a:p>
        </p:txBody>
      </p:sp>
      <p:sp>
        <p:nvSpPr>
          <p:cNvPr id="8" name="頁尾版面配置區 7"/>
          <p:cNvSpPr>
            <a:spLocks noGrp="1"/>
          </p:cNvSpPr>
          <p:nvPr>
            <p:ph type="ftr" sz="quarter" idx="11"/>
          </p:nvPr>
        </p:nvSpPr>
        <p:spPr/>
        <p:txBody>
          <a:bodyPr/>
          <a:lstStyle>
            <a:lvl1pPr>
              <a:defRPr/>
            </a:lvl1pPr>
          </a:lstStyle>
          <a:p>
            <a:r>
              <a:rPr lang="en-US" altLang="zh-TW"/>
              <a:t>Introduction</a:t>
            </a:r>
          </a:p>
        </p:txBody>
      </p:sp>
      <p:sp>
        <p:nvSpPr>
          <p:cNvPr id="9" name="投影片編號版面配置區 8"/>
          <p:cNvSpPr>
            <a:spLocks noGrp="1"/>
          </p:cNvSpPr>
          <p:nvPr>
            <p:ph type="sldNum" sz="quarter" idx="12"/>
          </p:nvPr>
        </p:nvSpPr>
        <p:spPr/>
        <p:txBody>
          <a:bodyPr/>
          <a:lstStyle>
            <a:lvl1pPr>
              <a:defRPr/>
            </a:lvl1pPr>
          </a:lstStyle>
          <a:p>
            <a:fld id="{05E46126-96E1-40F0-9AEF-E0A74CD57ED8}" type="slidenum">
              <a:rPr lang="en-US" altLang="zh-TW"/>
              <a:pPr/>
              <a:t>‹#›</a:t>
            </a:fld>
            <a:endParaRPr lang="en-US" altLang="zh-TW"/>
          </a:p>
        </p:txBody>
      </p:sp>
    </p:spTree>
    <p:extLst>
      <p:ext uri="{BB962C8B-B14F-4D97-AF65-F5344CB8AC3E}">
        <p14:creationId xmlns:p14="http://schemas.microsoft.com/office/powerpoint/2010/main" val="802543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lvl1pPr>
              <a:defRPr/>
            </a:lvl1pPr>
          </a:lstStyle>
          <a:p>
            <a:endParaRPr lang="en-US" altLang="zh-TW"/>
          </a:p>
        </p:txBody>
      </p:sp>
      <p:sp>
        <p:nvSpPr>
          <p:cNvPr id="4" name="頁尾版面配置區 3"/>
          <p:cNvSpPr>
            <a:spLocks noGrp="1"/>
          </p:cNvSpPr>
          <p:nvPr>
            <p:ph type="ftr" sz="quarter" idx="11"/>
          </p:nvPr>
        </p:nvSpPr>
        <p:spPr/>
        <p:txBody>
          <a:bodyPr/>
          <a:lstStyle>
            <a:lvl1pPr>
              <a:defRPr/>
            </a:lvl1pPr>
          </a:lstStyle>
          <a:p>
            <a:r>
              <a:rPr lang="en-US" altLang="zh-TW"/>
              <a:t>Introduction</a:t>
            </a:r>
          </a:p>
        </p:txBody>
      </p:sp>
      <p:sp>
        <p:nvSpPr>
          <p:cNvPr id="5" name="投影片編號版面配置區 4"/>
          <p:cNvSpPr>
            <a:spLocks noGrp="1"/>
          </p:cNvSpPr>
          <p:nvPr>
            <p:ph type="sldNum" sz="quarter" idx="12"/>
          </p:nvPr>
        </p:nvSpPr>
        <p:spPr/>
        <p:txBody>
          <a:bodyPr/>
          <a:lstStyle>
            <a:lvl1pPr>
              <a:defRPr/>
            </a:lvl1pPr>
          </a:lstStyle>
          <a:p>
            <a:fld id="{72394F37-9D78-444A-BD40-FA379154F6C6}" type="slidenum">
              <a:rPr lang="en-US" altLang="zh-TW"/>
              <a:pPr/>
              <a:t>‹#›</a:t>
            </a:fld>
            <a:endParaRPr lang="en-US" altLang="zh-TW"/>
          </a:p>
        </p:txBody>
      </p:sp>
    </p:spTree>
    <p:extLst>
      <p:ext uri="{BB962C8B-B14F-4D97-AF65-F5344CB8AC3E}">
        <p14:creationId xmlns:p14="http://schemas.microsoft.com/office/powerpoint/2010/main" val="982607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lvl1pPr>
              <a:defRPr/>
            </a:lvl1pPr>
          </a:lstStyle>
          <a:p>
            <a:endParaRPr lang="en-US" altLang="zh-TW"/>
          </a:p>
        </p:txBody>
      </p:sp>
      <p:sp>
        <p:nvSpPr>
          <p:cNvPr id="3" name="頁尾版面配置區 2"/>
          <p:cNvSpPr>
            <a:spLocks noGrp="1"/>
          </p:cNvSpPr>
          <p:nvPr>
            <p:ph type="ftr" sz="quarter" idx="11"/>
          </p:nvPr>
        </p:nvSpPr>
        <p:spPr/>
        <p:txBody>
          <a:bodyPr/>
          <a:lstStyle>
            <a:lvl1pPr>
              <a:defRPr/>
            </a:lvl1pPr>
          </a:lstStyle>
          <a:p>
            <a:r>
              <a:rPr lang="en-US" altLang="zh-TW"/>
              <a:t>Introduction</a:t>
            </a:r>
          </a:p>
        </p:txBody>
      </p:sp>
      <p:sp>
        <p:nvSpPr>
          <p:cNvPr id="4" name="投影片編號版面配置區 3"/>
          <p:cNvSpPr>
            <a:spLocks noGrp="1"/>
          </p:cNvSpPr>
          <p:nvPr>
            <p:ph type="sldNum" sz="quarter" idx="12"/>
          </p:nvPr>
        </p:nvSpPr>
        <p:spPr/>
        <p:txBody>
          <a:bodyPr/>
          <a:lstStyle>
            <a:lvl1pPr>
              <a:defRPr/>
            </a:lvl1pPr>
          </a:lstStyle>
          <a:p>
            <a:fld id="{9BC0910F-4798-468C-884E-C0A9072EBAFE}" type="slidenum">
              <a:rPr lang="en-US" altLang="zh-TW"/>
              <a:pPr/>
              <a:t>‹#›</a:t>
            </a:fld>
            <a:endParaRPr lang="en-US" altLang="zh-TW"/>
          </a:p>
        </p:txBody>
      </p:sp>
    </p:spTree>
    <p:extLst>
      <p:ext uri="{BB962C8B-B14F-4D97-AF65-F5344CB8AC3E}">
        <p14:creationId xmlns:p14="http://schemas.microsoft.com/office/powerpoint/2010/main" val="3198630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lvl1pPr>
              <a:defRPr/>
            </a:lvl1pPr>
          </a:lstStyle>
          <a:p>
            <a:endParaRPr lang="en-US" altLang="zh-TW"/>
          </a:p>
        </p:txBody>
      </p:sp>
      <p:sp>
        <p:nvSpPr>
          <p:cNvPr id="6" name="頁尾版面配置區 5"/>
          <p:cNvSpPr>
            <a:spLocks noGrp="1"/>
          </p:cNvSpPr>
          <p:nvPr>
            <p:ph type="ftr" sz="quarter" idx="11"/>
          </p:nvPr>
        </p:nvSpPr>
        <p:spPr/>
        <p:txBody>
          <a:bodyPr/>
          <a:lstStyle>
            <a:lvl1pPr>
              <a:defRPr/>
            </a:lvl1pPr>
          </a:lstStyle>
          <a:p>
            <a:r>
              <a:rPr lang="en-US" altLang="zh-TW"/>
              <a:t>Introduction</a:t>
            </a:r>
          </a:p>
        </p:txBody>
      </p:sp>
      <p:sp>
        <p:nvSpPr>
          <p:cNvPr id="7" name="投影片編號版面配置區 6"/>
          <p:cNvSpPr>
            <a:spLocks noGrp="1"/>
          </p:cNvSpPr>
          <p:nvPr>
            <p:ph type="sldNum" sz="quarter" idx="12"/>
          </p:nvPr>
        </p:nvSpPr>
        <p:spPr/>
        <p:txBody>
          <a:bodyPr/>
          <a:lstStyle>
            <a:lvl1pPr>
              <a:defRPr/>
            </a:lvl1pPr>
          </a:lstStyle>
          <a:p>
            <a:fld id="{FFC7DB13-D854-4498-B269-07677DCD2B36}" type="slidenum">
              <a:rPr lang="en-US" altLang="zh-TW"/>
              <a:pPr/>
              <a:t>‹#›</a:t>
            </a:fld>
            <a:endParaRPr lang="en-US" altLang="zh-TW"/>
          </a:p>
        </p:txBody>
      </p:sp>
    </p:spTree>
    <p:extLst>
      <p:ext uri="{BB962C8B-B14F-4D97-AF65-F5344CB8AC3E}">
        <p14:creationId xmlns:p14="http://schemas.microsoft.com/office/powerpoint/2010/main" val="4271794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lvl1pPr>
              <a:defRPr/>
            </a:lvl1pPr>
          </a:lstStyle>
          <a:p>
            <a:endParaRPr lang="en-US" altLang="zh-TW"/>
          </a:p>
        </p:txBody>
      </p:sp>
      <p:sp>
        <p:nvSpPr>
          <p:cNvPr id="6" name="頁尾版面配置區 5"/>
          <p:cNvSpPr>
            <a:spLocks noGrp="1"/>
          </p:cNvSpPr>
          <p:nvPr>
            <p:ph type="ftr" sz="quarter" idx="11"/>
          </p:nvPr>
        </p:nvSpPr>
        <p:spPr/>
        <p:txBody>
          <a:bodyPr/>
          <a:lstStyle>
            <a:lvl1pPr>
              <a:defRPr/>
            </a:lvl1pPr>
          </a:lstStyle>
          <a:p>
            <a:r>
              <a:rPr lang="en-US" altLang="zh-TW"/>
              <a:t>Introduction</a:t>
            </a:r>
          </a:p>
        </p:txBody>
      </p:sp>
      <p:sp>
        <p:nvSpPr>
          <p:cNvPr id="7" name="投影片編號版面配置區 6"/>
          <p:cNvSpPr>
            <a:spLocks noGrp="1"/>
          </p:cNvSpPr>
          <p:nvPr>
            <p:ph type="sldNum" sz="quarter" idx="12"/>
          </p:nvPr>
        </p:nvSpPr>
        <p:spPr/>
        <p:txBody>
          <a:bodyPr/>
          <a:lstStyle>
            <a:lvl1pPr>
              <a:defRPr/>
            </a:lvl1pPr>
          </a:lstStyle>
          <a:p>
            <a:fld id="{D9BE8DCA-ABF0-453E-B26E-40CFF8BDE8E7}" type="slidenum">
              <a:rPr lang="en-US" altLang="zh-TW"/>
              <a:pPr/>
              <a:t>‹#›</a:t>
            </a:fld>
            <a:endParaRPr lang="en-US" altLang="zh-TW"/>
          </a:p>
        </p:txBody>
      </p:sp>
    </p:spTree>
    <p:extLst>
      <p:ext uri="{BB962C8B-B14F-4D97-AF65-F5344CB8AC3E}">
        <p14:creationId xmlns:p14="http://schemas.microsoft.com/office/powerpoint/2010/main" val="1976144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zh-TW"/>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r>
              <a:rPr lang="en-US" altLang="zh-TW"/>
              <a:t>Introduction</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F0074D84-0507-4DDA-9B82-C2A70E922C32}" type="slidenum">
              <a:rPr lang="en-US" altLang="zh-TW"/>
              <a:pPr/>
              <a:t>‹#›</a:t>
            </a:fld>
            <a:endParaRPr lang="en-US" altLang="zh-TW"/>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rtl="0" fontAlgn="base">
        <a:spcBef>
          <a:spcPct val="0"/>
        </a:spcBef>
        <a:spcAft>
          <a:spcPct val="0"/>
        </a:spcAft>
        <a:defRPr kumimoji="1" sz="44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Times New Roman" pitchFamily="18" charset="0"/>
          <a:ea typeface="標楷體" pitchFamily="65" charset="-120"/>
        </a:defRPr>
      </a:lvl2pPr>
      <a:lvl3pPr algn="ctr" rtl="0" fontAlgn="base">
        <a:spcBef>
          <a:spcPct val="0"/>
        </a:spcBef>
        <a:spcAft>
          <a:spcPct val="0"/>
        </a:spcAft>
        <a:defRPr kumimoji="1" sz="4400">
          <a:solidFill>
            <a:schemeClr val="tx2"/>
          </a:solidFill>
          <a:latin typeface="Times New Roman" pitchFamily="18" charset="0"/>
          <a:ea typeface="標楷體" pitchFamily="65" charset="-120"/>
        </a:defRPr>
      </a:lvl3pPr>
      <a:lvl4pPr algn="ctr" rtl="0" fontAlgn="base">
        <a:spcBef>
          <a:spcPct val="0"/>
        </a:spcBef>
        <a:spcAft>
          <a:spcPct val="0"/>
        </a:spcAft>
        <a:defRPr kumimoji="1" sz="4400">
          <a:solidFill>
            <a:schemeClr val="tx2"/>
          </a:solidFill>
          <a:latin typeface="Times New Roman" pitchFamily="18" charset="0"/>
          <a:ea typeface="標楷體" pitchFamily="65" charset="-120"/>
        </a:defRPr>
      </a:lvl4pPr>
      <a:lvl5pPr algn="ctr" rtl="0" fontAlgn="base">
        <a:spcBef>
          <a:spcPct val="0"/>
        </a:spcBef>
        <a:spcAft>
          <a:spcPct val="0"/>
        </a:spcAft>
        <a:defRPr kumimoji="1" sz="4400">
          <a:solidFill>
            <a:schemeClr val="tx2"/>
          </a:solidFill>
          <a:latin typeface="Times New Roman" pitchFamily="18" charset="0"/>
          <a:ea typeface="標楷體" pitchFamily="65" charset="-120"/>
        </a:defRPr>
      </a:lvl5pPr>
      <a:lvl6pPr marL="457200" algn="ctr" rtl="0" fontAlgn="base">
        <a:spcBef>
          <a:spcPct val="0"/>
        </a:spcBef>
        <a:spcAft>
          <a:spcPct val="0"/>
        </a:spcAft>
        <a:defRPr kumimoji="1" sz="4400">
          <a:solidFill>
            <a:schemeClr val="tx2"/>
          </a:solidFill>
          <a:latin typeface="Times New Roman" pitchFamily="18" charset="0"/>
          <a:ea typeface="標楷體" pitchFamily="65" charset="-120"/>
        </a:defRPr>
      </a:lvl6pPr>
      <a:lvl7pPr marL="914400" algn="ctr" rtl="0" fontAlgn="base">
        <a:spcBef>
          <a:spcPct val="0"/>
        </a:spcBef>
        <a:spcAft>
          <a:spcPct val="0"/>
        </a:spcAft>
        <a:defRPr kumimoji="1" sz="4400">
          <a:solidFill>
            <a:schemeClr val="tx2"/>
          </a:solidFill>
          <a:latin typeface="Times New Roman" pitchFamily="18" charset="0"/>
          <a:ea typeface="標楷體" pitchFamily="65" charset="-120"/>
        </a:defRPr>
      </a:lvl7pPr>
      <a:lvl8pPr marL="1371600" algn="ctr" rtl="0" fontAlgn="base">
        <a:spcBef>
          <a:spcPct val="0"/>
        </a:spcBef>
        <a:spcAft>
          <a:spcPct val="0"/>
        </a:spcAft>
        <a:defRPr kumimoji="1" sz="4400">
          <a:solidFill>
            <a:schemeClr val="tx2"/>
          </a:solidFill>
          <a:latin typeface="Times New Roman" pitchFamily="18" charset="0"/>
          <a:ea typeface="標楷體" pitchFamily="65" charset="-120"/>
        </a:defRPr>
      </a:lvl8pPr>
      <a:lvl9pPr marL="1828800" algn="ctr" rtl="0" fontAlgn="base">
        <a:spcBef>
          <a:spcPct val="0"/>
        </a:spcBef>
        <a:spcAft>
          <a:spcPct val="0"/>
        </a:spcAft>
        <a:defRPr kumimoji="1" sz="4400">
          <a:solidFill>
            <a:schemeClr val="tx2"/>
          </a:solidFill>
          <a:latin typeface="Times New Roman" pitchFamily="18" charset="0"/>
          <a:ea typeface="標楷體" pitchFamily="65" charset="-120"/>
        </a:defRPr>
      </a:lvl9pPr>
    </p:titleStyle>
    <p:bodyStyle>
      <a:lvl1pPr marL="342900" indent="-342900" algn="l" rtl="0" fontAlgn="base">
        <a:spcBef>
          <a:spcPct val="20000"/>
        </a:spcBef>
        <a:spcAft>
          <a:spcPct val="0"/>
        </a:spcAft>
        <a:buChar char="•"/>
        <a:defRPr kumimoji="1" sz="3200">
          <a:solidFill>
            <a:schemeClr val="tx1"/>
          </a:solidFill>
          <a:latin typeface="+mn-lt"/>
          <a:ea typeface="+mn-ea"/>
          <a:cs typeface="+mn-cs"/>
        </a:defRPr>
      </a:lvl1pPr>
      <a:lvl2pPr marL="742950" indent="-285750" algn="l" rtl="0" fontAlgn="base">
        <a:spcBef>
          <a:spcPct val="20000"/>
        </a:spcBef>
        <a:spcAft>
          <a:spcPct val="0"/>
        </a:spcAft>
        <a:buChar char="–"/>
        <a:defRPr kumimoji="1" sz="2800">
          <a:solidFill>
            <a:schemeClr val="tx1"/>
          </a:solidFill>
          <a:latin typeface="+mn-lt"/>
          <a:ea typeface="+mn-ea"/>
        </a:defRPr>
      </a:lvl2pPr>
      <a:lvl3pPr marL="1143000" indent="-228600" algn="l" rtl="0" fontAlgn="base">
        <a:spcBef>
          <a:spcPct val="20000"/>
        </a:spcBef>
        <a:spcAft>
          <a:spcPct val="0"/>
        </a:spcAft>
        <a:buChar char="•"/>
        <a:defRPr kumimoji="1" sz="2400">
          <a:solidFill>
            <a:schemeClr val="tx1"/>
          </a:solidFill>
          <a:latin typeface="+mn-lt"/>
          <a:ea typeface="+mn-ea"/>
        </a:defRPr>
      </a:lvl3pPr>
      <a:lvl4pPr marL="1600200" indent="-228600" algn="l" rtl="0" fontAlgn="base">
        <a:spcBef>
          <a:spcPct val="20000"/>
        </a:spcBef>
        <a:spcAft>
          <a:spcPct val="0"/>
        </a:spcAft>
        <a:buChar char="–"/>
        <a:defRPr kumimoji="1" sz="2000">
          <a:solidFill>
            <a:schemeClr val="tx1"/>
          </a:solidFill>
          <a:latin typeface="+mn-lt"/>
          <a:ea typeface="+mn-ea"/>
        </a:defRPr>
      </a:lvl4pPr>
      <a:lvl5pPr marL="2057400" indent="-228600" algn="l" rtl="0" fontAlgn="base">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844675"/>
            <a:ext cx="7774632" cy="2520429"/>
          </a:xfrm>
        </p:spPr>
        <p:txBody>
          <a:bodyPr/>
          <a:lstStyle/>
          <a:p>
            <a:r>
              <a:rPr lang="en-US" altLang="zh-TW" b="1" dirty="0"/>
              <a:t>The role of Algorithms in Computing</a:t>
            </a:r>
            <a:endParaRPr lang="en-US" altLang="zh-TW"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頁尾版面配置區 4"/>
          <p:cNvSpPr>
            <a:spLocks noGrp="1"/>
          </p:cNvSpPr>
          <p:nvPr>
            <p:ph type="ftr" sz="quarter" idx="11"/>
          </p:nvPr>
        </p:nvSpPr>
        <p:spPr/>
        <p:txBody>
          <a:bodyPr/>
          <a:lstStyle/>
          <a:p>
            <a:r>
              <a:rPr lang="en-US" altLang="zh-TW"/>
              <a:t>Introduction</a:t>
            </a:r>
          </a:p>
        </p:txBody>
      </p:sp>
      <p:sp>
        <p:nvSpPr>
          <p:cNvPr id="6" name="投影片編號版面配置區 5"/>
          <p:cNvSpPr>
            <a:spLocks noGrp="1"/>
          </p:cNvSpPr>
          <p:nvPr>
            <p:ph type="sldNum" sz="quarter" idx="12"/>
          </p:nvPr>
        </p:nvSpPr>
        <p:spPr/>
        <p:txBody>
          <a:bodyPr/>
          <a:lstStyle/>
          <a:p>
            <a:fld id="{32772A0A-7E06-45E1-B9AC-8D603B8C7C54}" type="slidenum">
              <a:rPr lang="en-US" altLang="zh-TW"/>
              <a:pPr/>
              <a:t>10</a:t>
            </a:fld>
            <a:endParaRPr lang="en-US" altLang="zh-TW"/>
          </a:p>
        </p:txBody>
      </p:sp>
      <p:sp>
        <p:nvSpPr>
          <p:cNvPr id="82946" name="Rectangle 2"/>
          <p:cNvSpPr>
            <a:spLocks noGrp="1" noChangeArrowheads="1"/>
          </p:cNvSpPr>
          <p:nvPr>
            <p:ph type="title"/>
          </p:nvPr>
        </p:nvSpPr>
        <p:spPr/>
        <p:txBody>
          <a:bodyPr/>
          <a:lstStyle/>
          <a:p>
            <a:r>
              <a:rPr lang="en-US" altLang="zh-TW"/>
              <a:t>Exercises</a:t>
            </a:r>
          </a:p>
        </p:txBody>
      </p:sp>
      <p:sp>
        <p:nvSpPr>
          <p:cNvPr id="82947" name="Rectangle 3"/>
          <p:cNvSpPr>
            <a:spLocks noGrp="1" noChangeArrowheads="1"/>
          </p:cNvSpPr>
          <p:nvPr>
            <p:ph type="body" idx="1"/>
          </p:nvPr>
        </p:nvSpPr>
        <p:spPr>
          <a:xfrm>
            <a:off x="217488" y="1341438"/>
            <a:ext cx="8675687" cy="5183187"/>
          </a:xfrm>
        </p:spPr>
        <p:txBody>
          <a:bodyPr/>
          <a:lstStyle/>
          <a:p>
            <a:pPr>
              <a:buFontTx/>
              <a:buNone/>
            </a:pPr>
            <a:r>
              <a:rPr lang="en-US" altLang="zh-TW" sz="2800" b="1"/>
              <a:t>Problem 2:</a:t>
            </a:r>
          </a:p>
          <a:p>
            <a:pPr>
              <a:buFontTx/>
              <a:buNone/>
            </a:pPr>
            <a:r>
              <a:rPr lang="en-US" altLang="zh-TW" sz="2400">
                <a:latin typeface="標楷體" pitchFamily="65" charset="-120"/>
              </a:rPr>
              <a:t>	</a:t>
            </a:r>
            <a:r>
              <a:rPr lang="zh-TW" altLang="en-US" sz="2400">
                <a:latin typeface="標楷體" pitchFamily="65" charset="-120"/>
              </a:rPr>
              <a:t>小鮑伯喜歡玩積木。他可以把積木疊成許多不同高度的積木堆。小鮑伯很開心的告訴他姊姊愛麗絲</a:t>
            </a:r>
            <a:r>
              <a:rPr lang="en-US" altLang="zh-TW" sz="2400">
                <a:latin typeface="標楷體" pitchFamily="65" charset="-120"/>
              </a:rPr>
              <a:t>:</a:t>
            </a:r>
            <a:r>
              <a:rPr lang="zh-TW" altLang="en-US" sz="2400">
                <a:latin typeface="標楷體" pitchFamily="65" charset="-120"/>
              </a:rPr>
              <a:t>「你看，我把牆蓋起來了！」。姊姊反駁說：「才沒有呢，真正的牆應該要有一樣的高度，你應該讓每堆積木疊得一樣高才行 」。在經過一番思考後，小鮑伯覺得姊姊是對的，於是他決定要重新堆那些積木。但是小鮑伯太懶惰了，他想要在移動最少積木的情況下完成一樣高的目的，你能幫助他嗎？</a:t>
            </a:r>
          </a:p>
        </p:txBody>
      </p:sp>
      <p:pic>
        <p:nvPicPr>
          <p:cNvPr id="82948" name="Picture 4" descr="p59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9613" y="4652963"/>
            <a:ext cx="5184775" cy="143986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頁尾版面配置區 4"/>
          <p:cNvSpPr>
            <a:spLocks noGrp="1"/>
          </p:cNvSpPr>
          <p:nvPr>
            <p:ph type="ftr" sz="quarter" idx="11"/>
          </p:nvPr>
        </p:nvSpPr>
        <p:spPr/>
        <p:txBody>
          <a:bodyPr/>
          <a:lstStyle/>
          <a:p>
            <a:r>
              <a:rPr lang="en-US" altLang="zh-TW"/>
              <a:t>Introduction</a:t>
            </a:r>
          </a:p>
        </p:txBody>
      </p:sp>
      <p:sp>
        <p:nvSpPr>
          <p:cNvPr id="5" name="投影片編號版面配置區 5"/>
          <p:cNvSpPr>
            <a:spLocks noGrp="1"/>
          </p:cNvSpPr>
          <p:nvPr>
            <p:ph type="sldNum" sz="quarter" idx="12"/>
          </p:nvPr>
        </p:nvSpPr>
        <p:spPr/>
        <p:txBody>
          <a:bodyPr/>
          <a:lstStyle/>
          <a:p>
            <a:fld id="{C60E8FC3-6E3D-4350-B999-3A3C3BF5FCDF}" type="slidenum">
              <a:rPr lang="en-US" altLang="zh-TW"/>
              <a:pPr/>
              <a:t>11</a:t>
            </a:fld>
            <a:endParaRPr lang="en-US" altLang="zh-TW"/>
          </a:p>
        </p:txBody>
      </p:sp>
      <p:sp>
        <p:nvSpPr>
          <p:cNvPr id="84994" name="Rectangle 2"/>
          <p:cNvSpPr>
            <a:spLocks noGrp="1" noChangeArrowheads="1"/>
          </p:cNvSpPr>
          <p:nvPr>
            <p:ph type="title"/>
          </p:nvPr>
        </p:nvSpPr>
        <p:spPr/>
        <p:txBody>
          <a:bodyPr/>
          <a:lstStyle/>
          <a:p>
            <a:r>
              <a:rPr lang="en-US" altLang="zh-TW"/>
              <a:t>Exercises</a:t>
            </a:r>
          </a:p>
        </p:txBody>
      </p:sp>
      <p:sp>
        <p:nvSpPr>
          <p:cNvPr id="84995" name="Rectangle 3"/>
          <p:cNvSpPr>
            <a:spLocks noGrp="1" noChangeArrowheads="1"/>
          </p:cNvSpPr>
          <p:nvPr>
            <p:ph type="body" idx="1"/>
          </p:nvPr>
        </p:nvSpPr>
        <p:spPr>
          <a:xfrm>
            <a:off x="217488" y="1341438"/>
            <a:ext cx="8675687" cy="5183187"/>
          </a:xfrm>
        </p:spPr>
        <p:txBody>
          <a:bodyPr/>
          <a:lstStyle/>
          <a:p>
            <a:pPr>
              <a:buFontTx/>
              <a:buNone/>
            </a:pPr>
            <a:endParaRPr lang="en-US" altLang="zh-TW" sz="2400">
              <a:latin typeface="標楷體" pitchFamily="65" charset="-120"/>
            </a:endParaRPr>
          </a:p>
          <a:p>
            <a:pPr>
              <a:buFontTx/>
              <a:buNone/>
            </a:pPr>
            <a:r>
              <a:rPr lang="en-US" altLang="zh-TW" sz="2400">
                <a:latin typeface="標楷體" pitchFamily="65" charset="-120"/>
              </a:rPr>
              <a:t>	</a:t>
            </a:r>
            <a:r>
              <a:rPr lang="zh-TW" altLang="en-US" sz="2400" b="1">
                <a:latin typeface="標楷體" pitchFamily="65" charset="-120"/>
              </a:rPr>
              <a:t>輸入：</a:t>
            </a:r>
            <a:r>
              <a:rPr lang="zh-TW" altLang="en-US" sz="2400">
                <a:latin typeface="標楷體" pitchFamily="65" charset="-120"/>
              </a:rPr>
              <a:t>有好幾組測資。每組測資的一開始是一個整數 </a:t>
            </a:r>
            <a:r>
              <a:rPr lang="en-US" altLang="zh-TW" sz="2400" i="1">
                <a:latin typeface="標楷體" pitchFamily="65" charset="-120"/>
              </a:rPr>
              <a:t>n</a:t>
            </a:r>
            <a:r>
              <a:rPr lang="zh-TW" altLang="en-US" sz="2400">
                <a:latin typeface="標楷體" pitchFamily="65" charset="-120"/>
              </a:rPr>
              <a:t>，代表小鮑伯疊的積木堆數。接著下一行會包含 </a:t>
            </a:r>
            <a:r>
              <a:rPr lang="en-US" altLang="zh-TW" sz="2400" i="1">
                <a:latin typeface="標楷體" pitchFamily="65" charset="-120"/>
              </a:rPr>
              <a:t>n</a:t>
            </a:r>
            <a:r>
              <a:rPr lang="en-US" altLang="zh-TW" sz="2400">
                <a:latin typeface="標楷體" pitchFamily="65" charset="-120"/>
              </a:rPr>
              <a:t> </a:t>
            </a:r>
            <a:r>
              <a:rPr lang="zh-TW" altLang="en-US" sz="2400">
                <a:latin typeface="標楷體" pitchFamily="65" charset="-120"/>
              </a:rPr>
              <a:t>個整數，分別代表不同積木堆的高度。你可以假設 </a:t>
            </a:r>
            <a:r>
              <a:rPr lang="en-US" altLang="zh-TW" sz="2400">
                <a:latin typeface="標楷體" pitchFamily="65" charset="-120"/>
              </a:rPr>
              <a:t>1</a:t>
            </a:r>
            <a:r>
              <a:rPr lang="en-US" altLang="zh-TW" sz="2400">
                <a:latin typeface="標楷體" pitchFamily="65" charset="-120"/>
                <a:sym typeface="Symbol" pitchFamily="18" charset="2"/>
              </a:rPr>
              <a:t></a:t>
            </a:r>
            <a:r>
              <a:rPr lang="en-US" altLang="zh-TW" sz="2400" i="1">
                <a:latin typeface="標楷體" pitchFamily="65" charset="-120"/>
                <a:sym typeface="Symbol" pitchFamily="18" charset="2"/>
              </a:rPr>
              <a:t>n</a:t>
            </a:r>
            <a:r>
              <a:rPr lang="en-US" altLang="zh-TW" sz="2400">
                <a:latin typeface="標楷體" pitchFamily="65" charset="-120"/>
                <a:sym typeface="Symbol" pitchFamily="18" charset="2"/>
              </a:rPr>
              <a:t>50 </a:t>
            </a:r>
            <a:r>
              <a:rPr lang="zh-TW" altLang="en-US" sz="2400">
                <a:latin typeface="標楷體" pitchFamily="65" charset="-120"/>
                <a:sym typeface="Symbol" pitchFamily="18" charset="2"/>
              </a:rPr>
              <a:t>以及 </a:t>
            </a:r>
            <a:r>
              <a:rPr lang="en-US" altLang="zh-TW" sz="2400">
                <a:latin typeface="標楷體" pitchFamily="65" charset="-120"/>
                <a:sym typeface="Symbol" pitchFamily="18" charset="2"/>
              </a:rPr>
              <a:t>1</a:t>
            </a:r>
            <a:r>
              <a:rPr lang="zh-TW" altLang="en-US" sz="2400">
                <a:latin typeface="標楷體" pitchFamily="65" charset="-120"/>
                <a:sym typeface="Symbol" pitchFamily="18" charset="2"/>
              </a:rPr>
              <a:t>高度</a:t>
            </a:r>
            <a:r>
              <a:rPr lang="en-US" altLang="zh-TW" sz="2400">
                <a:latin typeface="標楷體" pitchFamily="65" charset="-120"/>
                <a:sym typeface="Symbol" pitchFamily="18" charset="2"/>
              </a:rPr>
              <a:t>100</a:t>
            </a:r>
            <a:r>
              <a:rPr lang="zh-TW" altLang="en-US" sz="2400">
                <a:latin typeface="標楷體" pitchFamily="65" charset="-120"/>
              </a:rPr>
              <a:t>。積木的總數可以被堆數整除，所以我們一定可以堆成高度一樣的積木堆。當 </a:t>
            </a:r>
            <a:r>
              <a:rPr lang="en-US" altLang="zh-TW" sz="2400" i="1">
                <a:latin typeface="標楷體" pitchFamily="65" charset="-120"/>
              </a:rPr>
              <a:t>n</a:t>
            </a:r>
            <a:r>
              <a:rPr lang="en-US" altLang="zh-TW" sz="2400">
                <a:latin typeface="標楷體" pitchFamily="65" charset="-120"/>
              </a:rPr>
              <a:t>=0 </a:t>
            </a:r>
            <a:r>
              <a:rPr lang="zh-TW" altLang="en-US" sz="2400">
                <a:latin typeface="標楷體" pitchFamily="65" charset="-120"/>
              </a:rPr>
              <a:t>時代表輸入結束。</a:t>
            </a:r>
            <a:endParaRPr lang="zh-TW" altLang="en-US" sz="2400">
              <a:latin typeface="標楷體" pitchFamily="65" charset="-120"/>
              <a:sym typeface="Symbol" pitchFamily="18" charset="2"/>
            </a:endParaRPr>
          </a:p>
          <a:p>
            <a:pPr>
              <a:buFontTx/>
              <a:buNone/>
            </a:pPr>
            <a:endParaRPr lang="zh-TW" altLang="en-US" sz="2400">
              <a:latin typeface="標楷體" pitchFamily="65" charset="-120"/>
            </a:endParaRPr>
          </a:p>
          <a:p>
            <a:pPr>
              <a:buFontTx/>
              <a:buNone/>
            </a:pPr>
            <a:r>
              <a:rPr lang="zh-TW" altLang="en-US" sz="2400">
                <a:latin typeface="標楷體" pitchFamily="65" charset="-120"/>
              </a:rPr>
              <a:t>	</a:t>
            </a:r>
            <a:r>
              <a:rPr lang="zh-TW" altLang="en-US" sz="2400" b="1">
                <a:latin typeface="標楷體" pitchFamily="65" charset="-120"/>
              </a:rPr>
              <a:t>輸出：</a:t>
            </a:r>
            <a:r>
              <a:rPr lang="zh-TW" altLang="en-US" sz="2400">
                <a:latin typeface="標楷體" pitchFamily="65" charset="-120"/>
              </a:rPr>
              <a:t>對於每組測資，先印出測資的編號，如同輸出實例所示。接著印”</a:t>
            </a:r>
            <a:r>
              <a:rPr lang="en-US" altLang="zh-TW" sz="2400">
                <a:latin typeface="標楷體" pitchFamily="65" charset="-120"/>
              </a:rPr>
              <a:t>The minimum number of moves is </a:t>
            </a:r>
            <a:r>
              <a:rPr lang="en-US" altLang="zh-TW" sz="2400" i="1">
                <a:latin typeface="標楷體" pitchFamily="65" charset="-120"/>
              </a:rPr>
              <a:t>k</a:t>
            </a:r>
            <a:r>
              <a:rPr lang="en-US" altLang="zh-TW" sz="2400">
                <a:latin typeface="標楷體" pitchFamily="65" charset="-120"/>
              </a:rPr>
              <a:t>.”</a:t>
            </a:r>
            <a:r>
              <a:rPr lang="zh-TW" altLang="en-US" sz="2400">
                <a:latin typeface="標楷體" pitchFamily="65" charset="-120"/>
              </a:rPr>
              <a:t>，其中 </a:t>
            </a:r>
            <a:r>
              <a:rPr lang="en-US" altLang="zh-TW" sz="2400" i="1">
                <a:latin typeface="標楷體" pitchFamily="65" charset="-120"/>
              </a:rPr>
              <a:t>k</a:t>
            </a:r>
            <a:r>
              <a:rPr lang="en-US" altLang="zh-TW" sz="2400">
                <a:latin typeface="標楷體" pitchFamily="65" charset="-120"/>
              </a:rPr>
              <a:t> </a:t>
            </a:r>
            <a:r>
              <a:rPr lang="zh-TW" altLang="en-US" sz="2400">
                <a:latin typeface="標楷體" pitchFamily="65" charset="-120"/>
              </a:rPr>
              <a:t>代表的是最少需要移動多少積木才能讓所有的積木堆有相同的高度。在每組測資的輸出之後多印一個空行。</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頁尾版面配置區 4"/>
          <p:cNvSpPr>
            <a:spLocks noGrp="1"/>
          </p:cNvSpPr>
          <p:nvPr>
            <p:ph type="ftr" sz="quarter" idx="11"/>
          </p:nvPr>
        </p:nvSpPr>
        <p:spPr/>
        <p:txBody>
          <a:bodyPr/>
          <a:lstStyle/>
          <a:p>
            <a:r>
              <a:rPr lang="en-US" altLang="zh-TW"/>
              <a:t>Introduction</a:t>
            </a:r>
          </a:p>
        </p:txBody>
      </p:sp>
      <p:sp>
        <p:nvSpPr>
          <p:cNvPr id="15" name="投影片編號版面配置區 5"/>
          <p:cNvSpPr>
            <a:spLocks noGrp="1"/>
          </p:cNvSpPr>
          <p:nvPr>
            <p:ph type="sldNum" sz="quarter" idx="12"/>
          </p:nvPr>
        </p:nvSpPr>
        <p:spPr/>
        <p:txBody>
          <a:bodyPr/>
          <a:lstStyle/>
          <a:p>
            <a:fld id="{445444FE-C3B9-4605-B660-FB044751CEF7}" type="slidenum">
              <a:rPr lang="en-US" altLang="zh-TW"/>
              <a:pPr/>
              <a:t>12</a:t>
            </a:fld>
            <a:endParaRPr lang="en-US" altLang="zh-TW"/>
          </a:p>
        </p:txBody>
      </p:sp>
      <p:sp>
        <p:nvSpPr>
          <p:cNvPr id="87042" name="Rectangle 2"/>
          <p:cNvSpPr>
            <a:spLocks noGrp="1" noChangeArrowheads="1"/>
          </p:cNvSpPr>
          <p:nvPr>
            <p:ph type="body" idx="1"/>
          </p:nvPr>
        </p:nvSpPr>
        <p:spPr>
          <a:xfrm>
            <a:off x="395288" y="404813"/>
            <a:ext cx="8229600" cy="4525962"/>
          </a:xfrm>
        </p:spPr>
        <p:txBody>
          <a:bodyPr/>
          <a:lstStyle/>
          <a:p>
            <a:pPr>
              <a:buFontTx/>
              <a:buNone/>
            </a:pPr>
            <a:r>
              <a:rPr lang="zh-TW" altLang="en-US" sz="2800"/>
              <a:t>以下是一個輸出入的實例</a:t>
            </a:r>
            <a:r>
              <a:rPr lang="en-US" altLang="zh-TW" sz="2800"/>
              <a:t>:</a:t>
            </a:r>
          </a:p>
        </p:txBody>
      </p:sp>
      <p:graphicFrame>
        <p:nvGraphicFramePr>
          <p:cNvPr id="87043" name="Group 3"/>
          <p:cNvGraphicFramePr>
            <a:graphicFrameLocks noGrp="1"/>
          </p:cNvGraphicFramePr>
          <p:nvPr/>
        </p:nvGraphicFramePr>
        <p:xfrm>
          <a:off x="684213" y="1233488"/>
          <a:ext cx="7777162" cy="4500562"/>
        </p:xfrm>
        <a:graphic>
          <a:graphicData uri="http://schemas.openxmlformats.org/drawingml/2006/table">
            <a:tbl>
              <a:tblPr/>
              <a:tblGrid>
                <a:gridCol w="3600450"/>
                <a:gridCol w="4176712"/>
              </a:tblGrid>
              <a:tr h="415925">
                <a:tc>
                  <a:txBody>
                    <a:bodyPr/>
                    <a:lstStyle>
                      <a:lvl1pPr>
                        <a:spcBef>
                          <a:spcPct val="20000"/>
                        </a:spcBef>
                        <a:defRPr kumimoji="1" sz="2800">
                          <a:solidFill>
                            <a:schemeClr val="tx1"/>
                          </a:solidFill>
                          <a:latin typeface="Times New Roman" pitchFamily="18" charset="0"/>
                          <a:ea typeface="標楷體" pitchFamily="65" charset="-120"/>
                        </a:defRPr>
                      </a:lvl1pPr>
                      <a:lvl2pPr>
                        <a:spcBef>
                          <a:spcPct val="20000"/>
                        </a:spcBef>
                        <a:defRPr kumimoji="1" sz="2400">
                          <a:solidFill>
                            <a:schemeClr val="tx1"/>
                          </a:solidFill>
                          <a:latin typeface="Times New Roman" pitchFamily="18" charset="0"/>
                          <a:ea typeface="標楷體" pitchFamily="65" charset="-120"/>
                        </a:defRPr>
                      </a:lvl2pPr>
                      <a:lvl3pPr>
                        <a:spcBef>
                          <a:spcPct val="20000"/>
                        </a:spcBef>
                        <a:defRPr kumimoji="1" sz="2000">
                          <a:solidFill>
                            <a:schemeClr val="tx1"/>
                          </a:solidFill>
                          <a:latin typeface="Times New Roman" pitchFamily="18" charset="0"/>
                          <a:ea typeface="標楷體" pitchFamily="65" charset="-120"/>
                        </a:defRPr>
                      </a:lvl3pPr>
                      <a:lvl4pPr>
                        <a:spcBef>
                          <a:spcPct val="20000"/>
                        </a:spcBef>
                        <a:defRPr kumimoji="1">
                          <a:solidFill>
                            <a:schemeClr val="tx1"/>
                          </a:solidFill>
                          <a:latin typeface="Times New Roman" pitchFamily="18" charset="0"/>
                          <a:ea typeface="標楷體" pitchFamily="65" charset="-120"/>
                        </a:defRPr>
                      </a:lvl4pPr>
                      <a:lvl5pPr>
                        <a:spcBef>
                          <a:spcPct val="20000"/>
                        </a:spcBef>
                        <a:defRPr kumimoji="1">
                          <a:solidFill>
                            <a:schemeClr val="tx1"/>
                          </a:solidFill>
                          <a:latin typeface="Times New Roman" pitchFamily="18" charset="0"/>
                          <a:ea typeface="標楷體" pitchFamily="65" charset="-120"/>
                        </a:defRPr>
                      </a:lvl5pPr>
                      <a:lvl6pPr fontAlgn="base">
                        <a:spcBef>
                          <a:spcPct val="20000"/>
                        </a:spcBef>
                        <a:spcAft>
                          <a:spcPct val="0"/>
                        </a:spcAft>
                        <a:defRPr kumimoji="1">
                          <a:solidFill>
                            <a:schemeClr val="tx1"/>
                          </a:solidFill>
                          <a:latin typeface="Times New Roman" pitchFamily="18" charset="0"/>
                          <a:ea typeface="標楷體" pitchFamily="65" charset="-120"/>
                        </a:defRPr>
                      </a:lvl6pPr>
                      <a:lvl7pPr fontAlgn="base">
                        <a:spcBef>
                          <a:spcPct val="20000"/>
                        </a:spcBef>
                        <a:spcAft>
                          <a:spcPct val="0"/>
                        </a:spcAft>
                        <a:defRPr kumimoji="1">
                          <a:solidFill>
                            <a:schemeClr val="tx1"/>
                          </a:solidFill>
                          <a:latin typeface="Times New Roman" pitchFamily="18" charset="0"/>
                          <a:ea typeface="標楷體" pitchFamily="65" charset="-120"/>
                        </a:defRPr>
                      </a:lvl7pPr>
                      <a:lvl8pPr fontAlgn="base">
                        <a:spcBef>
                          <a:spcPct val="20000"/>
                        </a:spcBef>
                        <a:spcAft>
                          <a:spcPct val="0"/>
                        </a:spcAft>
                        <a:defRPr kumimoji="1">
                          <a:solidFill>
                            <a:schemeClr val="tx1"/>
                          </a:solidFill>
                          <a:latin typeface="Times New Roman" pitchFamily="18" charset="0"/>
                          <a:ea typeface="標楷體" pitchFamily="65" charset="-120"/>
                        </a:defRPr>
                      </a:lvl8pPr>
                      <a:lvl9pPr fontAlgn="base">
                        <a:spcBef>
                          <a:spcPct val="20000"/>
                        </a:spcBef>
                        <a:spcAft>
                          <a:spcPct val="0"/>
                        </a:spcAft>
                        <a:defRPr kumimoji="1">
                          <a:solidFill>
                            <a:schemeClr val="tx1"/>
                          </a:solidFill>
                          <a:latin typeface="Times New Roman" pitchFamily="18" charset="0"/>
                          <a:ea typeface="標楷體" pitchFamily="65" charset="-12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000" b="0" i="0" u="none" strike="noStrike" cap="none" normalizeH="0" baseline="0" smtClean="0">
                          <a:ln>
                            <a:noFill/>
                          </a:ln>
                          <a:solidFill>
                            <a:schemeClr val="tx1"/>
                          </a:solidFill>
                          <a:effectLst/>
                          <a:latin typeface="Times New Roman" pitchFamily="18" charset="0"/>
                          <a:ea typeface="標楷體" pitchFamily="65" charset="-120"/>
                        </a:rPr>
                        <a:t>Sample Input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Times New Roman" pitchFamily="18" charset="0"/>
                          <a:ea typeface="標楷體" pitchFamily="65" charset="-120"/>
                        </a:defRPr>
                      </a:lvl1pPr>
                      <a:lvl2pPr>
                        <a:spcBef>
                          <a:spcPct val="20000"/>
                        </a:spcBef>
                        <a:defRPr kumimoji="1" sz="2400">
                          <a:solidFill>
                            <a:schemeClr val="tx1"/>
                          </a:solidFill>
                          <a:latin typeface="Times New Roman" pitchFamily="18" charset="0"/>
                          <a:ea typeface="標楷體" pitchFamily="65" charset="-120"/>
                        </a:defRPr>
                      </a:lvl2pPr>
                      <a:lvl3pPr>
                        <a:spcBef>
                          <a:spcPct val="20000"/>
                        </a:spcBef>
                        <a:defRPr kumimoji="1" sz="2000">
                          <a:solidFill>
                            <a:schemeClr val="tx1"/>
                          </a:solidFill>
                          <a:latin typeface="Times New Roman" pitchFamily="18" charset="0"/>
                          <a:ea typeface="標楷體" pitchFamily="65" charset="-120"/>
                        </a:defRPr>
                      </a:lvl3pPr>
                      <a:lvl4pPr>
                        <a:spcBef>
                          <a:spcPct val="20000"/>
                        </a:spcBef>
                        <a:defRPr kumimoji="1">
                          <a:solidFill>
                            <a:schemeClr val="tx1"/>
                          </a:solidFill>
                          <a:latin typeface="Times New Roman" pitchFamily="18" charset="0"/>
                          <a:ea typeface="標楷體" pitchFamily="65" charset="-120"/>
                        </a:defRPr>
                      </a:lvl4pPr>
                      <a:lvl5pPr>
                        <a:spcBef>
                          <a:spcPct val="20000"/>
                        </a:spcBef>
                        <a:defRPr kumimoji="1">
                          <a:solidFill>
                            <a:schemeClr val="tx1"/>
                          </a:solidFill>
                          <a:latin typeface="Times New Roman" pitchFamily="18" charset="0"/>
                          <a:ea typeface="標楷體" pitchFamily="65" charset="-120"/>
                        </a:defRPr>
                      </a:lvl5pPr>
                      <a:lvl6pPr fontAlgn="base">
                        <a:spcBef>
                          <a:spcPct val="20000"/>
                        </a:spcBef>
                        <a:spcAft>
                          <a:spcPct val="0"/>
                        </a:spcAft>
                        <a:defRPr kumimoji="1">
                          <a:solidFill>
                            <a:schemeClr val="tx1"/>
                          </a:solidFill>
                          <a:latin typeface="Times New Roman" pitchFamily="18" charset="0"/>
                          <a:ea typeface="標楷體" pitchFamily="65" charset="-120"/>
                        </a:defRPr>
                      </a:lvl6pPr>
                      <a:lvl7pPr fontAlgn="base">
                        <a:spcBef>
                          <a:spcPct val="20000"/>
                        </a:spcBef>
                        <a:spcAft>
                          <a:spcPct val="0"/>
                        </a:spcAft>
                        <a:defRPr kumimoji="1">
                          <a:solidFill>
                            <a:schemeClr val="tx1"/>
                          </a:solidFill>
                          <a:latin typeface="Times New Roman" pitchFamily="18" charset="0"/>
                          <a:ea typeface="標楷體" pitchFamily="65" charset="-120"/>
                        </a:defRPr>
                      </a:lvl7pPr>
                      <a:lvl8pPr fontAlgn="base">
                        <a:spcBef>
                          <a:spcPct val="20000"/>
                        </a:spcBef>
                        <a:spcAft>
                          <a:spcPct val="0"/>
                        </a:spcAft>
                        <a:defRPr kumimoji="1">
                          <a:solidFill>
                            <a:schemeClr val="tx1"/>
                          </a:solidFill>
                          <a:latin typeface="Times New Roman" pitchFamily="18" charset="0"/>
                          <a:ea typeface="標楷體" pitchFamily="65" charset="-120"/>
                        </a:defRPr>
                      </a:lvl8pPr>
                      <a:lvl9pPr fontAlgn="base">
                        <a:spcBef>
                          <a:spcPct val="20000"/>
                        </a:spcBef>
                        <a:spcAft>
                          <a:spcPct val="0"/>
                        </a:spcAft>
                        <a:defRPr kumimoji="1">
                          <a:solidFill>
                            <a:schemeClr val="tx1"/>
                          </a:solidFill>
                          <a:latin typeface="Times New Roman" pitchFamily="18" charset="0"/>
                          <a:ea typeface="標楷體" pitchFamily="65" charset="-12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000" b="0" i="0" u="none" strike="noStrike" cap="none" normalizeH="0" baseline="0" smtClean="0">
                          <a:ln>
                            <a:noFill/>
                          </a:ln>
                          <a:solidFill>
                            <a:schemeClr val="tx1"/>
                          </a:solidFill>
                          <a:effectLst/>
                          <a:latin typeface="Times New Roman" pitchFamily="18" charset="0"/>
                          <a:ea typeface="標楷體" pitchFamily="65" charset="-120"/>
                        </a:rPr>
                        <a:t>Sample Output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84638">
                <a:tc>
                  <a:txBody>
                    <a:bodyPr/>
                    <a:lstStyle>
                      <a:lvl1pPr>
                        <a:spcBef>
                          <a:spcPct val="20000"/>
                        </a:spcBef>
                        <a:defRPr kumimoji="1" sz="2800">
                          <a:solidFill>
                            <a:schemeClr val="tx1"/>
                          </a:solidFill>
                          <a:latin typeface="Times New Roman" pitchFamily="18" charset="0"/>
                          <a:ea typeface="標楷體" pitchFamily="65" charset="-120"/>
                        </a:defRPr>
                      </a:lvl1pPr>
                      <a:lvl2pPr>
                        <a:spcBef>
                          <a:spcPct val="20000"/>
                        </a:spcBef>
                        <a:defRPr kumimoji="1" sz="2400">
                          <a:solidFill>
                            <a:schemeClr val="tx1"/>
                          </a:solidFill>
                          <a:latin typeface="Times New Roman" pitchFamily="18" charset="0"/>
                          <a:ea typeface="標楷體" pitchFamily="65" charset="-120"/>
                        </a:defRPr>
                      </a:lvl2pPr>
                      <a:lvl3pPr>
                        <a:spcBef>
                          <a:spcPct val="20000"/>
                        </a:spcBef>
                        <a:defRPr kumimoji="1" sz="2000">
                          <a:solidFill>
                            <a:schemeClr val="tx1"/>
                          </a:solidFill>
                          <a:latin typeface="Times New Roman" pitchFamily="18" charset="0"/>
                          <a:ea typeface="標楷體" pitchFamily="65" charset="-120"/>
                        </a:defRPr>
                      </a:lvl3pPr>
                      <a:lvl4pPr>
                        <a:spcBef>
                          <a:spcPct val="20000"/>
                        </a:spcBef>
                        <a:defRPr kumimoji="1">
                          <a:solidFill>
                            <a:schemeClr val="tx1"/>
                          </a:solidFill>
                          <a:latin typeface="Times New Roman" pitchFamily="18" charset="0"/>
                          <a:ea typeface="標楷體" pitchFamily="65" charset="-120"/>
                        </a:defRPr>
                      </a:lvl4pPr>
                      <a:lvl5pPr>
                        <a:spcBef>
                          <a:spcPct val="20000"/>
                        </a:spcBef>
                        <a:defRPr kumimoji="1">
                          <a:solidFill>
                            <a:schemeClr val="tx1"/>
                          </a:solidFill>
                          <a:latin typeface="Times New Roman" pitchFamily="18" charset="0"/>
                          <a:ea typeface="標楷體" pitchFamily="65" charset="-120"/>
                        </a:defRPr>
                      </a:lvl5pPr>
                      <a:lvl6pPr fontAlgn="base">
                        <a:spcBef>
                          <a:spcPct val="20000"/>
                        </a:spcBef>
                        <a:spcAft>
                          <a:spcPct val="0"/>
                        </a:spcAft>
                        <a:defRPr kumimoji="1">
                          <a:solidFill>
                            <a:schemeClr val="tx1"/>
                          </a:solidFill>
                          <a:latin typeface="Times New Roman" pitchFamily="18" charset="0"/>
                          <a:ea typeface="標楷體" pitchFamily="65" charset="-120"/>
                        </a:defRPr>
                      </a:lvl6pPr>
                      <a:lvl7pPr fontAlgn="base">
                        <a:spcBef>
                          <a:spcPct val="20000"/>
                        </a:spcBef>
                        <a:spcAft>
                          <a:spcPct val="0"/>
                        </a:spcAft>
                        <a:defRPr kumimoji="1">
                          <a:solidFill>
                            <a:schemeClr val="tx1"/>
                          </a:solidFill>
                          <a:latin typeface="Times New Roman" pitchFamily="18" charset="0"/>
                          <a:ea typeface="標楷體" pitchFamily="65" charset="-120"/>
                        </a:defRPr>
                      </a:lvl7pPr>
                      <a:lvl8pPr fontAlgn="base">
                        <a:spcBef>
                          <a:spcPct val="20000"/>
                        </a:spcBef>
                        <a:spcAft>
                          <a:spcPct val="0"/>
                        </a:spcAft>
                        <a:defRPr kumimoji="1">
                          <a:solidFill>
                            <a:schemeClr val="tx1"/>
                          </a:solidFill>
                          <a:latin typeface="Times New Roman" pitchFamily="18" charset="0"/>
                          <a:ea typeface="標楷體" pitchFamily="65" charset="-120"/>
                        </a:defRPr>
                      </a:lvl8pPr>
                      <a:lvl9pPr fontAlgn="base">
                        <a:spcBef>
                          <a:spcPct val="20000"/>
                        </a:spcBef>
                        <a:spcAft>
                          <a:spcPct val="0"/>
                        </a:spcAft>
                        <a:defRPr kumimoji="1">
                          <a:solidFill>
                            <a:schemeClr val="tx1"/>
                          </a:solidFill>
                          <a:latin typeface="Times New Roman" pitchFamily="18" charset="0"/>
                          <a:ea typeface="標楷體" pitchFamily="65" charset="-12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6</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5 2 4 1 7 5</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0</a:t>
                      </a:r>
                    </a:p>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Times New Roman" pitchFamily="18" charset="0"/>
                          <a:ea typeface="標楷體" pitchFamily="65" charset="-120"/>
                        </a:defRPr>
                      </a:lvl1pPr>
                      <a:lvl2pPr>
                        <a:spcBef>
                          <a:spcPct val="20000"/>
                        </a:spcBef>
                        <a:defRPr kumimoji="1" sz="2400">
                          <a:solidFill>
                            <a:schemeClr val="tx1"/>
                          </a:solidFill>
                          <a:latin typeface="Times New Roman" pitchFamily="18" charset="0"/>
                          <a:ea typeface="標楷體" pitchFamily="65" charset="-120"/>
                        </a:defRPr>
                      </a:lvl2pPr>
                      <a:lvl3pPr>
                        <a:spcBef>
                          <a:spcPct val="20000"/>
                        </a:spcBef>
                        <a:defRPr kumimoji="1" sz="2000">
                          <a:solidFill>
                            <a:schemeClr val="tx1"/>
                          </a:solidFill>
                          <a:latin typeface="Times New Roman" pitchFamily="18" charset="0"/>
                          <a:ea typeface="標楷體" pitchFamily="65" charset="-120"/>
                        </a:defRPr>
                      </a:lvl3pPr>
                      <a:lvl4pPr>
                        <a:spcBef>
                          <a:spcPct val="20000"/>
                        </a:spcBef>
                        <a:defRPr kumimoji="1">
                          <a:solidFill>
                            <a:schemeClr val="tx1"/>
                          </a:solidFill>
                          <a:latin typeface="Times New Roman" pitchFamily="18" charset="0"/>
                          <a:ea typeface="標楷體" pitchFamily="65" charset="-120"/>
                        </a:defRPr>
                      </a:lvl4pPr>
                      <a:lvl5pPr>
                        <a:spcBef>
                          <a:spcPct val="20000"/>
                        </a:spcBef>
                        <a:defRPr kumimoji="1">
                          <a:solidFill>
                            <a:schemeClr val="tx1"/>
                          </a:solidFill>
                          <a:latin typeface="Times New Roman" pitchFamily="18" charset="0"/>
                          <a:ea typeface="標楷體" pitchFamily="65" charset="-120"/>
                        </a:defRPr>
                      </a:lvl5pPr>
                      <a:lvl6pPr fontAlgn="base">
                        <a:spcBef>
                          <a:spcPct val="20000"/>
                        </a:spcBef>
                        <a:spcAft>
                          <a:spcPct val="0"/>
                        </a:spcAft>
                        <a:defRPr kumimoji="1">
                          <a:solidFill>
                            <a:schemeClr val="tx1"/>
                          </a:solidFill>
                          <a:latin typeface="Times New Roman" pitchFamily="18" charset="0"/>
                          <a:ea typeface="標楷體" pitchFamily="65" charset="-120"/>
                        </a:defRPr>
                      </a:lvl6pPr>
                      <a:lvl7pPr fontAlgn="base">
                        <a:spcBef>
                          <a:spcPct val="20000"/>
                        </a:spcBef>
                        <a:spcAft>
                          <a:spcPct val="0"/>
                        </a:spcAft>
                        <a:defRPr kumimoji="1">
                          <a:solidFill>
                            <a:schemeClr val="tx1"/>
                          </a:solidFill>
                          <a:latin typeface="Times New Roman" pitchFamily="18" charset="0"/>
                          <a:ea typeface="標楷體" pitchFamily="65" charset="-120"/>
                        </a:defRPr>
                      </a:lvl7pPr>
                      <a:lvl8pPr fontAlgn="base">
                        <a:spcBef>
                          <a:spcPct val="20000"/>
                        </a:spcBef>
                        <a:spcAft>
                          <a:spcPct val="0"/>
                        </a:spcAft>
                        <a:defRPr kumimoji="1">
                          <a:solidFill>
                            <a:schemeClr val="tx1"/>
                          </a:solidFill>
                          <a:latin typeface="Times New Roman" pitchFamily="18" charset="0"/>
                          <a:ea typeface="標楷體" pitchFamily="65" charset="-120"/>
                        </a:defRPr>
                      </a:lvl8pPr>
                      <a:lvl9pPr fontAlgn="base">
                        <a:spcBef>
                          <a:spcPct val="20000"/>
                        </a:spcBef>
                        <a:spcAft>
                          <a:spcPct val="0"/>
                        </a:spcAft>
                        <a:defRPr kumimoji="1">
                          <a:solidFill>
                            <a:schemeClr val="tx1"/>
                          </a:solidFill>
                          <a:latin typeface="Times New Roman" pitchFamily="18" charset="0"/>
                          <a:ea typeface="標楷體" pitchFamily="65" charset="-12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Set #1</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The minimum number of moves is 5.</a:t>
                      </a:r>
                    </a:p>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頁尾版面配置區 4"/>
          <p:cNvSpPr>
            <a:spLocks noGrp="1"/>
          </p:cNvSpPr>
          <p:nvPr>
            <p:ph type="ftr" sz="quarter" idx="11"/>
          </p:nvPr>
        </p:nvSpPr>
        <p:spPr/>
        <p:txBody>
          <a:bodyPr/>
          <a:lstStyle/>
          <a:p>
            <a:r>
              <a:rPr lang="en-US" altLang="zh-TW"/>
              <a:t>Introduction</a:t>
            </a:r>
          </a:p>
        </p:txBody>
      </p:sp>
      <p:sp>
        <p:nvSpPr>
          <p:cNvPr id="7" name="投影片編號版面配置區 5"/>
          <p:cNvSpPr>
            <a:spLocks noGrp="1"/>
          </p:cNvSpPr>
          <p:nvPr>
            <p:ph type="sldNum" sz="quarter" idx="12"/>
          </p:nvPr>
        </p:nvSpPr>
        <p:spPr/>
        <p:txBody>
          <a:bodyPr/>
          <a:lstStyle/>
          <a:p>
            <a:fld id="{20E63011-97D3-44D5-8D49-A7A3E505306B}" type="slidenum">
              <a:rPr lang="en-US" altLang="zh-TW"/>
              <a:pPr/>
              <a:t>13</a:t>
            </a:fld>
            <a:endParaRPr lang="en-US" altLang="zh-TW"/>
          </a:p>
        </p:txBody>
      </p:sp>
      <p:sp>
        <p:nvSpPr>
          <p:cNvPr id="89090" name="Rectangle 2"/>
          <p:cNvSpPr>
            <a:spLocks noGrp="1" noChangeArrowheads="1"/>
          </p:cNvSpPr>
          <p:nvPr>
            <p:ph type="title"/>
          </p:nvPr>
        </p:nvSpPr>
        <p:spPr/>
        <p:txBody>
          <a:bodyPr/>
          <a:lstStyle/>
          <a:p>
            <a:r>
              <a:rPr lang="en-US" altLang="zh-TW"/>
              <a:t>Exercises</a:t>
            </a:r>
          </a:p>
        </p:txBody>
      </p:sp>
      <p:sp>
        <p:nvSpPr>
          <p:cNvPr id="89091" name="Rectangle 3"/>
          <p:cNvSpPr>
            <a:spLocks noGrp="1" noChangeArrowheads="1"/>
          </p:cNvSpPr>
          <p:nvPr>
            <p:ph type="body" idx="1"/>
          </p:nvPr>
        </p:nvSpPr>
        <p:spPr>
          <a:xfrm>
            <a:off x="217488" y="1341438"/>
            <a:ext cx="8675687" cy="5183187"/>
          </a:xfrm>
        </p:spPr>
        <p:txBody>
          <a:bodyPr/>
          <a:lstStyle/>
          <a:p>
            <a:pPr>
              <a:buFontTx/>
              <a:buNone/>
            </a:pPr>
            <a:r>
              <a:rPr lang="en-US" altLang="zh-TW" sz="2800" b="1"/>
              <a:t>Problem 3:</a:t>
            </a:r>
          </a:p>
          <a:p>
            <a:pPr>
              <a:buFontTx/>
              <a:buNone/>
            </a:pPr>
            <a:endParaRPr lang="en-US" altLang="zh-TW" sz="2400">
              <a:latin typeface="標楷體" pitchFamily="65" charset="-120"/>
            </a:endParaRPr>
          </a:p>
        </p:txBody>
      </p:sp>
      <p:pic>
        <p:nvPicPr>
          <p:cNvPr id="89092" name="Picture 4" descr="$\textstyle \parbox{.49\textwidth}{&#10;\begin{center}&#10;\mbox{}&#10;\epsfxsize 2.5in&#10;\epsfbox{p665.eps}&#10;\end{cent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1905000"/>
            <a:ext cx="4105275" cy="3751263"/>
          </a:xfrm>
          <a:prstGeom prst="rect">
            <a:avLst/>
          </a:prstGeom>
          <a:noFill/>
          <a:extLst>
            <a:ext uri="{909E8E84-426E-40DD-AFC4-6F175D3DCCD1}">
              <a14:hiddenFill xmlns:a14="http://schemas.microsoft.com/office/drawing/2010/main">
                <a:solidFill>
                  <a:srgbClr val="FFFFFF"/>
                </a:solidFill>
              </a14:hiddenFill>
            </a:ext>
          </a:extLst>
        </p:spPr>
      </p:pic>
      <p:sp>
        <p:nvSpPr>
          <p:cNvPr id="89095" name="Text Box 7"/>
          <p:cNvSpPr txBox="1">
            <a:spLocks noChangeArrowheads="1"/>
          </p:cNvSpPr>
          <p:nvPr/>
        </p:nvSpPr>
        <p:spPr bwMode="auto">
          <a:xfrm>
            <a:off x="288925" y="2057400"/>
            <a:ext cx="3978275" cy="337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zh-TW" altLang="en-US" sz="2400">
                <a:latin typeface="標楷體" pitchFamily="65" charset="-120"/>
              </a:rPr>
              <a:t>某個銀行根據可靠線報指出，在最後一批進來銀行的 </a:t>
            </a:r>
            <a:r>
              <a:rPr lang="en-US" altLang="zh-TW" sz="2400" i="1">
                <a:latin typeface="標楷體" pitchFamily="65" charset="-120"/>
              </a:rPr>
              <a:t>N</a:t>
            </a:r>
            <a:r>
              <a:rPr lang="en-US" altLang="zh-TW" sz="2400">
                <a:latin typeface="標楷體" pitchFamily="65" charset="-120"/>
              </a:rPr>
              <a:t> </a:t>
            </a:r>
            <a:r>
              <a:rPr lang="zh-TW" altLang="en-US" sz="2400">
                <a:latin typeface="標楷體" pitchFamily="65" charset="-120"/>
              </a:rPr>
              <a:t>個硬幣之中，有一個是假的，而且重量與其他硬幣不同。</a:t>
            </a:r>
            <a:r>
              <a:rPr lang="en-US" altLang="zh-TW" sz="2400">
                <a:latin typeface="標楷體" pitchFamily="65" charset="-120"/>
              </a:rPr>
              <a:t>(</a:t>
            </a:r>
            <a:r>
              <a:rPr lang="zh-TW" altLang="en-US" sz="2400">
                <a:latin typeface="標楷體" pitchFamily="65" charset="-120"/>
              </a:rPr>
              <a:t>其他真硬幣的重量都相同</a:t>
            </a:r>
            <a:r>
              <a:rPr lang="en-US" altLang="zh-TW" sz="2400">
                <a:latin typeface="標楷體" pitchFamily="65" charset="-120"/>
              </a:rPr>
              <a:t>)</a:t>
            </a:r>
            <a:r>
              <a:rPr lang="zh-TW" altLang="en-US" sz="2400">
                <a:latin typeface="標楷體" pitchFamily="65" charset="-120"/>
              </a:rPr>
              <a:t>。目前銀行只有一個簡單的天秤可以用，只能測出左邊或是右邊的物品誰比較重。</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頁尾版面配置區 4"/>
          <p:cNvSpPr>
            <a:spLocks noGrp="1"/>
          </p:cNvSpPr>
          <p:nvPr>
            <p:ph type="ftr" sz="quarter" idx="11"/>
          </p:nvPr>
        </p:nvSpPr>
        <p:spPr/>
        <p:txBody>
          <a:bodyPr/>
          <a:lstStyle/>
          <a:p>
            <a:r>
              <a:rPr lang="en-US" altLang="zh-TW"/>
              <a:t>Introduction</a:t>
            </a:r>
          </a:p>
        </p:txBody>
      </p:sp>
      <p:sp>
        <p:nvSpPr>
          <p:cNvPr id="5" name="投影片編號版面配置區 5"/>
          <p:cNvSpPr>
            <a:spLocks noGrp="1"/>
          </p:cNvSpPr>
          <p:nvPr>
            <p:ph type="sldNum" sz="quarter" idx="12"/>
          </p:nvPr>
        </p:nvSpPr>
        <p:spPr/>
        <p:txBody>
          <a:bodyPr/>
          <a:lstStyle/>
          <a:p>
            <a:fld id="{1BEAC798-953D-42F9-9699-73F97F55EE31}" type="slidenum">
              <a:rPr lang="en-US" altLang="zh-TW"/>
              <a:pPr/>
              <a:t>14</a:t>
            </a:fld>
            <a:endParaRPr lang="en-US" altLang="zh-TW"/>
          </a:p>
        </p:txBody>
      </p:sp>
      <p:sp>
        <p:nvSpPr>
          <p:cNvPr id="91138" name="Rectangle 2"/>
          <p:cNvSpPr>
            <a:spLocks noGrp="1" noChangeArrowheads="1"/>
          </p:cNvSpPr>
          <p:nvPr>
            <p:ph type="title"/>
          </p:nvPr>
        </p:nvSpPr>
        <p:spPr/>
        <p:txBody>
          <a:bodyPr/>
          <a:lstStyle/>
          <a:p>
            <a:r>
              <a:rPr lang="en-US" altLang="zh-TW"/>
              <a:t>Exercises</a:t>
            </a:r>
          </a:p>
        </p:txBody>
      </p:sp>
      <p:sp>
        <p:nvSpPr>
          <p:cNvPr id="91139" name="Rectangle 3"/>
          <p:cNvSpPr>
            <a:spLocks noGrp="1" noChangeArrowheads="1"/>
          </p:cNvSpPr>
          <p:nvPr>
            <p:ph type="body" idx="1"/>
          </p:nvPr>
        </p:nvSpPr>
        <p:spPr>
          <a:xfrm>
            <a:off x="217488" y="1341438"/>
            <a:ext cx="8675687" cy="5327650"/>
          </a:xfrm>
          <a:solidFill>
            <a:schemeClr val="bg1"/>
          </a:solidFill>
          <a:ln/>
        </p:spPr>
        <p:txBody>
          <a:bodyPr/>
          <a:lstStyle/>
          <a:p>
            <a:pPr>
              <a:buFontTx/>
              <a:buNone/>
            </a:pPr>
            <a:r>
              <a:rPr lang="en-US" altLang="zh-TW" sz="2400">
                <a:latin typeface="標楷體" pitchFamily="65" charset="-120"/>
              </a:rPr>
              <a:t>	</a:t>
            </a:r>
            <a:r>
              <a:rPr lang="zh-TW" altLang="en-US" sz="2400">
                <a:latin typeface="標楷體" pitchFamily="65" charset="-120"/>
              </a:rPr>
              <a:t>為了要檢查假硬幣，銀行員把所有的硬幣從 </a:t>
            </a:r>
            <a:r>
              <a:rPr lang="en-US" altLang="zh-TW" sz="2400">
                <a:latin typeface="標楷體" pitchFamily="65" charset="-120"/>
              </a:rPr>
              <a:t>1 </a:t>
            </a:r>
            <a:r>
              <a:rPr lang="zh-TW" altLang="en-US" sz="2400">
                <a:latin typeface="標楷體" pitchFamily="65" charset="-120"/>
              </a:rPr>
              <a:t>到 </a:t>
            </a:r>
            <a:r>
              <a:rPr lang="en-US" altLang="zh-TW" sz="2400" i="1">
                <a:latin typeface="標楷體" pitchFamily="65" charset="-120"/>
              </a:rPr>
              <a:t>N</a:t>
            </a:r>
            <a:r>
              <a:rPr lang="en-US" altLang="zh-TW" sz="2400">
                <a:latin typeface="標楷體" pitchFamily="65" charset="-120"/>
              </a:rPr>
              <a:t> </a:t>
            </a:r>
            <a:r>
              <a:rPr lang="zh-TW" altLang="en-US" sz="2400">
                <a:latin typeface="標楷體" pitchFamily="65" charset="-120"/>
              </a:rPr>
              <a:t>編號，每個硬幣都有自己的號碼，跟別的硬幣不重複。之後他們就會開始量重量，量的時候是把相同數量的硬幣放在兩邊的秤盤上。每一次的測量都會把硬幣的編號以及結果紀錄下來。請你寫一個程式來幫助銀行員判斷假硬幣的編號是多少。</a:t>
            </a:r>
          </a:p>
          <a:p>
            <a:pPr>
              <a:buFontTx/>
              <a:buNone/>
            </a:pPr>
            <a:r>
              <a:rPr lang="zh-TW" altLang="en-US" sz="2400">
                <a:latin typeface="標楷體" pitchFamily="65" charset="-120"/>
              </a:rPr>
              <a:t>	</a:t>
            </a:r>
            <a:r>
              <a:rPr lang="zh-TW" altLang="en-US" sz="2400" b="1">
                <a:latin typeface="標楷體" pitchFamily="65" charset="-120"/>
              </a:rPr>
              <a:t>輸入：</a:t>
            </a:r>
            <a:r>
              <a:rPr lang="zh-TW" altLang="en-US" sz="2400">
                <a:latin typeface="標楷體" pitchFamily="65" charset="-120"/>
              </a:rPr>
              <a:t>第一行會給一個整數 </a:t>
            </a:r>
            <a:r>
              <a:rPr lang="en-US" altLang="zh-TW" sz="2400" i="1">
                <a:latin typeface="標楷體" pitchFamily="65" charset="-120"/>
              </a:rPr>
              <a:t>M</a:t>
            </a:r>
            <a:r>
              <a:rPr lang="zh-TW" altLang="en-US" sz="2400">
                <a:latin typeface="標楷體" pitchFamily="65" charset="-120"/>
              </a:rPr>
              <a:t>，在一個空行之後會接著 </a:t>
            </a:r>
            <a:r>
              <a:rPr lang="en-US" altLang="zh-TW" sz="2400" i="1">
                <a:latin typeface="標楷體" pitchFamily="65" charset="-120"/>
              </a:rPr>
              <a:t>M</a:t>
            </a:r>
            <a:r>
              <a:rPr lang="en-US" altLang="zh-TW" sz="2400">
                <a:latin typeface="標楷體" pitchFamily="65" charset="-120"/>
              </a:rPr>
              <a:t> </a:t>
            </a:r>
            <a:r>
              <a:rPr lang="zh-TW" altLang="en-US" sz="2400">
                <a:latin typeface="標楷體" pitchFamily="65" charset="-120"/>
              </a:rPr>
              <a:t>組測資，每組測資都會用一個空行隔開。接下來的每一組測試資料，一開始會先給兩個整數 </a:t>
            </a:r>
            <a:r>
              <a:rPr lang="en-US" altLang="zh-TW" sz="2400" i="1">
                <a:latin typeface="標楷體" pitchFamily="65" charset="-120"/>
              </a:rPr>
              <a:t>N</a:t>
            </a:r>
            <a:r>
              <a:rPr lang="en-US" altLang="zh-TW" sz="2400">
                <a:latin typeface="標楷體" pitchFamily="65" charset="-120"/>
              </a:rPr>
              <a:t> </a:t>
            </a:r>
            <a:r>
              <a:rPr lang="zh-TW" altLang="en-US" sz="2400">
                <a:latin typeface="標楷體" pitchFamily="65" charset="-120"/>
              </a:rPr>
              <a:t>和 </a:t>
            </a:r>
            <a:r>
              <a:rPr lang="en-US" altLang="zh-TW" sz="2400" i="1">
                <a:latin typeface="標楷體" pitchFamily="65" charset="-120"/>
              </a:rPr>
              <a:t>K</a:t>
            </a:r>
            <a:r>
              <a:rPr lang="zh-TW" altLang="en-US" sz="2400">
                <a:latin typeface="標楷體" pitchFamily="65" charset="-120"/>
              </a:rPr>
              <a:t>（中間用空白隔開），</a:t>
            </a:r>
            <a:r>
              <a:rPr lang="en-US" altLang="zh-TW" sz="2400" i="1">
                <a:latin typeface="標楷體" pitchFamily="65" charset="-120"/>
              </a:rPr>
              <a:t>N</a:t>
            </a:r>
            <a:r>
              <a:rPr lang="en-US" altLang="zh-TW" sz="2400">
                <a:latin typeface="標楷體" pitchFamily="65" charset="-120"/>
              </a:rPr>
              <a:t> </a:t>
            </a:r>
            <a:r>
              <a:rPr lang="zh-TW" altLang="en-US" sz="2400">
                <a:latin typeface="標楷體" pitchFamily="65" charset="-120"/>
              </a:rPr>
              <a:t>代表的是硬幣數目</a:t>
            </a:r>
            <a:r>
              <a:rPr lang="en-US" altLang="zh-TW" sz="2400">
                <a:latin typeface="標楷體" pitchFamily="65" charset="-120"/>
              </a:rPr>
              <a:t>(1</a:t>
            </a:r>
            <a:r>
              <a:rPr lang="en-US" altLang="zh-TW" sz="2400">
                <a:latin typeface="標楷體" pitchFamily="65" charset="-120"/>
                <a:sym typeface="Symbol" pitchFamily="18" charset="2"/>
              </a:rPr>
              <a:t></a:t>
            </a:r>
            <a:r>
              <a:rPr lang="en-US" altLang="zh-TW" sz="2400" i="1">
                <a:latin typeface="標楷體" pitchFamily="65" charset="-120"/>
                <a:sym typeface="Symbol" pitchFamily="18" charset="2"/>
              </a:rPr>
              <a:t>N</a:t>
            </a:r>
            <a:r>
              <a:rPr lang="en-US" altLang="zh-TW" sz="2400">
                <a:latin typeface="標楷體" pitchFamily="65" charset="-120"/>
                <a:sym typeface="Symbol" pitchFamily="18" charset="2"/>
              </a:rPr>
              <a:t>100) </a:t>
            </a:r>
            <a:r>
              <a:rPr lang="zh-TW" altLang="en-US" sz="2400">
                <a:latin typeface="標楷體" pitchFamily="65" charset="-120"/>
              </a:rPr>
              <a:t>，</a:t>
            </a:r>
            <a:r>
              <a:rPr lang="en-US" altLang="zh-TW" sz="2400" i="1">
                <a:latin typeface="標楷體" pitchFamily="65" charset="-120"/>
              </a:rPr>
              <a:t>K</a:t>
            </a:r>
            <a:r>
              <a:rPr lang="en-US" altLang="zh-TW" sz="2400">
                <a:latin typeface="標楷體" pitchFamily="65" charset="-120"/>
              </a:rPr>
              <a:t> </a:t>
            </a:r>
            <a:r>
              <a:rPr lang="zh-TW" altLang="en-US" sz="2400">
                <a:latin typeface="標楷體" pitchFamily="65" charset="-120"/>
              </a:rPr>
              <a:t>代表銀行員量了幾次重量</a:t>
            </a:r>
            <a:r>
              <a:rPr lang="en-US" altLang="zh-TW" sz="2400">
                <a:latin typeface="標楷體" pitchFamily="65" charset="-120"/>
              </a:rPr>
              <a:t>(1</a:t>
            </a:r>
            <a:r>
              <a:rPr lang="en-US" altLang="zh-TW" sz="2400">
                <a:latin typeface="標楷體" pitchFamily="65" charset="-120"/>
                <a:sym typeface="Symbol" pitchFamily="18" charset="2"/>
              </a:rPr>
              <a:t></a:t>
            </a:r>
            <a:r>
              <a:rPr lang="en-US" altLang="zh-TW" sz="2400" i="1">
                <a:latin typeface="標楷體" pitchFamily="65" charset="-120"/>
              </a:rPr>
              <a:t>K</a:t>
            </a:r>
            <a:r>
              <a:rPr lang="en-US" altLang="zh-TW" sz="2400">
                <a:latin typeface="標楷體" pitchFamily="65" charset="-120"/>
                <a:sym typeface="Symbol" pitchFamily="18" charset="2"/>
              </a:rPr>
              <a:t></a:t>
            </a:r>
            <a:r>
              <a:rPr lang="en-US" altLang="zh-TW" sz="2400">
                <a:latin typeface="標楷體" pitchFamily="65" charset="-120"/>
              </a:rPr>
              <a:t>100)</a:t>
            </a:r>
            <a:r>
              <a:rPr lang="zh-TW" altLang="en-US" sz="2400">
                <a:latin typeface="標楷體" pitchFamily="65" charset="-120"/>
              </a:rPr>
              <a:t>。以下的 </a:t>
            </a:r>
            <a:r>
              <a:rPr lang="en-US" altLang="zh-TW" sz="2400">
                <a:latin typeface="標楷體" pitchFamily="65" charset="-120"/>
              </a:rPr>
              <a:t>2</a:t>
            </a:r>
            <a:r>
              <a:rPr lang="en-US" altLang="zh-TW" sz="2400" i="1">
                <a:latin typeface="標楷體" pitchFamily="65" charset="-120"/>
              </a:rPr>
              <a:t>K</a:t>
            </a:r>
            <a:r>
              <a:rPr lang="en-US" altLang="zh-TW" sz="2400">
                <a:latin typeface="標楷體" pitchFamily="65" charset="-120"/>
              </a:rPr>
              <a:t> </a:t>
            </a:r>
            <a:r>
              <a:rPr lang="zh-TW" altLang="en-US" sz="2400">
                <a:latin typeface="標楷體" pitchFamily="65" charset="-120"/>
              </a:rPr>
              <a:t>行是測量的結果。每兩行是一次的測量紀錄，其中的第一行會先給一個整數 </a:t>
            </a:r>
            <a:r>
              <a:rPr lang="en-US" altLang="zh-TW" sz="2400" i="1">
                <a:latin typeface="標楷體" pitchFamily="65" charset="-120"/>
              </a:rPr>
              <a:t>P</a:t>
            </a:r>
            <a:r>
              <a:rPr lang="en-US" altLang="zh-TW" sz="2400" i="1" baseline="-25000">
                <a:latin typeface="標楷體" pitchFamily="65" charset="-120"/>
              </a:rPr>
              <a:t>i</a:t>
            </a:r>
            <a:r>
              <a:rPr lang="en-US" altLang="zh-TW" sz="2400">
                <a:latin typeface="標楷體" pitchFamily="65" charset="-120"/>
              </a:rPr>
              <a:t> (1</a:t>
            </a:r>
            <a:r>
              <a:rPr lang="en-US" altLang="zh-TW" sz="2400">
                <a:latin typeface="標楷體" pitchFamily="65" charset="-120"/>
                <a:sym typeface="Symbol" pitchFamily="18" charset="2"/>
              </a:rPr>
              <a:t></a:t>
            </a:r>
            <a:r>
              <a:rPr lang="en-US" altLang="zh-TW" sz="2400" i="1">
                <a:latin typeface="標楷體" pitchFamily="65" charset="-120"/>
                <a:sym typeface="Symbol" pitchFamily="18" charset="2"/>
              </a:rPr>
              <a:t>P</a:t>
            </a:r>
            <a:r>
              <a:rPr lang="en-US" altLang="zh-TW" sz="2400" i="1" baseline="-25000">
                <a:latin typeface="標楷體" pitchFamily="65" charset="-120"/>
                <a:sym typeface="Symbol" pitchFamily="18" charset="2"/>
              </a:rPr>
              <a:t>i</a:t>
            </a:r>
            <a:r>
              <a:rPr lang="en-US" altLang="zh-TW" sz="2400">
                <a:latin typeface="標楷體" pitchFamily="65" charset="-120"/>
                <a:sym typeface="Symbol" pitchFamily="18" charset="2"/>
              </a:rPr>
              <a:t></a:t>
            </a:r>
            <a:r>
              <a:rPr lang="en-US" altLang="zh-TW" sz="2400" i="1">
                <a:latin typeface="標楷體" pitchFamily="65" charset="-120"/>
                <a:sym typeface="Symbol" pitchFamily="18" charset="2"/>
              </a:rPr>
              <a:t>N</a:t>
            </a:r>
            <a:r>
              <a:rPr lang="en-US" altLang="zh-TW" sz="2400">
                <a:latin typeface="標楷體" pitchFamily="65" charset="-120"/>
                <a:sym typeface="Symbol" pitchFamily="18" charset="2"/>
              </a:rPr>
              <a:t>/2)</a:t>
            </a:r>
            <a:r>
              <a:rPr lang="zh-TW" altLang="en-US" sz="2400">
                <a:latin typeface="標楷體" pitchFamily="65" charset="-120"/>
                <a:sym typeface="Symbol" pitchFamily="18" charset="2"/>
              </a:rPr>
              <a:t>，代表那次測量放在左邊及右邊的硬幣數，接著會有 </a:t>
            </a:r>
            <a:r>
              <a:rPr lang="en-US" altLang="zh-TW" sz="2400" i="1">
                <a:latin typeface="標楷體" pitchFamily="65" charset="-120"/>
                <a:sym typeface="Symbol" pitchFamily="18" charset="2"/>
              </a:rPr>
              <a:t>P</a:t>
            </a:r>
            <a:r>
              <a:rPr lang="en-US" altLang="zh-TW" sz="2400" i="1" baseline="-25000">
                <a:latin typeface="標楷體" pitchFamily="65" charset="-120"/>
                <a:sym typeface="Symbol" pitchFamily="18" charset="2"/>
              </a:rPr>
              <a:t>i</a:t>
            </a:r>
            <a:r>
              <a:rPr lang="en-US" altLang="zh-TW" sz="2400">
                <a:latin typeface="標楷體" pitchFamily="65" charset="-120"/>
                <a:sym typeface="Symbol" pitchFamily="18" charset="2"/>
              </a:rPr>
              <a:t> </a:t>
            </a:r>
            <a:r>
              <a:rPr lang="zh-TW" altLang="en-US" sz="2400">
                <a:latin typeface="標楷體" pitchFamily="65" charset="-120"/>
                <a:sym typeface="Symbol" pitchFamily="18" charset="2"/>
              </a:rPr>
              <a:t>個整數表示放在左秤盤的硬幣編號，然後是 </a:t>
            </a:r>
            <a:r>
              <a:rPr lang="en-US" altLang="zh-TW" sz="2400" i="1">
                <a:latin typeface="標楷體" pitchFamily="65" charset="-120"/>
                <a:sym typeface="Symbol" pitchFamily="18" charset="2"/>
              </a:rPr>
              <a:t>P</a:t>
            </a:r>
            <a:r>
              <a:rPr lang="en-US" altLang="zh-TW" sz="2400" i="1" baseline="-25000">
                <a:latin typeface="標楷體" pitchFamily="65" charset="-120"/>
                <a:sym typeface="Symbol" pitchFamily="18" charset="2"/>
              </a:rPr>
              <a:t>i</a:t>
            </a:r>
            <a:r>
              <a:rPr lang="en-US" altLang="zh-TW" sz="2400">
                <a:latin typeface="標楷體" pitchFamily="65" charset="-120"/>
                <a:sym typeface="Symbol" pitchFamily="18" charset="2"/>
              </a:rPr>
              <a:t> </a:t>
            </a:r>
            <a:r>
              <a:rPr lang="zh-TW" altLang="en-US" sz="2400">
                <a:latin typeface="標楷體" pitchFamily="65" charset="-120"/>
                <a:sym typeface="Symbol" pitchFamily="18" charset="2"/>
              </a:rPr>
              <a:t>個整數表示放在右秤盤的硬幣編號</a:t>
            </a:r>
            <a:r>
              <a:rPr lang="zh-TW" altLang="en-US" sz="2400">
                <a:latin typeface="標楷體" pitchFamily="65" charset="-120"/>
              </a:rPr>
              <a:t>。所有的數字都用空白隔開。</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頁尾版面配置區 4"/>
          <p:cNvSpPr>
            <a:spLocks noGrp="1"/>
          </p:cNvSpPr>
          <p:nvPr>
            <p:ph type="ftr" sz="quarter" idx="11"/>
          </p:nvPr>
        </p:nvSpPr>
        <p:spPr/>
        <p:txBody>
          <a:bodyPr/>
          <a:lstStyle/>
          <a:p>
            <a:r>
              <a:rPr lang="en-US" altLang="zh-TW"/>
              <a:t>Introduction</a:t>
            </a:r>
          </a:p>
        </p:txBody>
      </p:sp>
      <p:sp>
        <p:nvSpPr>
          <p:cNvPr id="5" name="投影片編號版面配置區 5"/>
          <p:cNvSpPr>
            <a:spLocks noGrp="1"/>
          </p:cNvSpPr>
          <p:nvPr>
            <p:ph type="sldNum" sz="quarter" idx="12"/>
          </p:nvPr>
        </p:nvSpPr>
        <p:spPr/>
        <p:txBody>
          <a:bodyPr/>
          <a:lstStyle/>
          <a:p>
            <a:fld id="{A94BD5F8-8E44-49EF-BF4C-A31D0BE62942}" type="slidenum">
              <a:rPr lang="en-US" altLang="zh-TW"/>
              <a:pPr/>
              <a:t>15</a:t>
            </a:fld>
            <a:endParaRPr lang="en-US" altLang="zh-TW"/>
          </a:p>
        </p:txBody>
      </p:sp>
      <p:sp>
        <p:nvSpPr>
          <p:cNvPr id="93186" name="Rectangle 2"/>
          <p:cNvSpPr>
            <a:spLocks noGrp="1" noChangeArrowheads="1"/>
          </p:cNvSpPr>
          <p:nvPr>
            <p:ph type="title"/>
          </p:nvPr>
        </p:nvSpPr>
        <p:spPr/>
        <p:txBody>
          <a:bodyPr/>
          <a:lstStyle/>
          <a:p>
            <a:r>
              <a:rPr lang="en-US" altLang="zh-TW"/>
              <a:t>Exercises</a:t>
            </a:r>
          </a:p>
        </p:txBody>
      </p:sp>
      <p:sp>
        <p:nvSpPr>
          <p:cNvPr id="93187" name="Rectangle 3"/>
          <p:cNvSpPr>
            <a:spLocks noGrp="1" noChangeArrowheads="1"/>
          </p:cNvSpPr>
          <p:nvPr>
            <p:ph type="body" idx="1"/>
          </p:nvPr>
        </p:nvSpPr>
        <p:spPr>
          <a:xfrm>
            <a:off x="217488" y="1341438"/>
            <a:ext cx="8675687" cy="5327650"/>
          </a:xfrm>
        </p:spPr>
        <p:txBody>
          <a:bodyPr/>
          <a:lstStyle/>
          <a:p>
            <a:pPr>
              <a:buFontTx/>
              <a:buNone/>
            </a:pPr>
            <a:r>
              <a:rPr lang="en-US" altLang="zh-TW" sz="2400">
                <a:latin typeface="標楷體" pitchFamily="65" charset="-120"/>
              </a:rPr>
              <a:t>	</a:t>
            </a:r>
            <a:r>
              <a:rPr lang="zh-TW" altLang="en-US" sz="2400">
                <a:latin typeface="標楷體" pitchFamily="65" charset="-120"/>
              </a:rPr>
              <a:t>其中測試紀錄的第二行會有三種情況：</a:t>
            </a:r>
            <a:r>
              <a:rPr lang="zh-TW" altLang="en-US" sz="2400"/>
              <a:t>’</a:t>
            </a:r>
            <a:r>
              <a:rPr lang="en-US" altLang="zh-TW" sz="2400">
                <a:latin typeface="標楷體" pitchFamily="65" charset="-120"/>
              </a:rPr>
              <a:t>&lt;</a:t>
            </a:r>
            <a:r>
              <a:rPr lang="en-US" altLang="zh-TW" sz="2400"/>
              <a:t>’</a:t>
            </a:r>
            <a:r>
              <a:rPr lang="en-US" altLang="zh-TW" sz="2400">
                <a:latin typeface="標楷體" pitchFamily="65" charset="-120"/>
              </a:rPr>
              <a:t>, </a:t>
            </a:r>
            <a:r>
              <a:rPr lang="en-US" altLang="zh-TW" sz="2400"/>
              <a:t>’</a:t>
            </a:r>
            <a:r>
              <a:rPr lang="en-US" altLang="zh-TW" sz="2400">
                <a:latin typeface="標楷體" pitchFamily="65" charset="-120"/>
              </a:rPr>
              <a:t>&gt;</a:t>
            </a:r>
            <a:r>
              <a:rPr lang="en-US" altLang="zh-TW" sz="2400"/>
              <a:t>’</a:t>
            </a:r>
            <a:r>
              <a:rPr lang="en-US" altLang="zh-TW" sz="2400">
                <a:latin typeface="標楷體" pitchFamily="65" charset="-120"/>
              </a:rPr>
              <a:t>, </a:t>
            </a:r>
            <a:r>
              <a:rPr lang="zh-TW" altLang="en-US" sz="2400">
                <a:latin typeface="標楷體" pitchFamily="65" charset="-120"/>
              </a:rPr>
              <a:t>或是</a:t>
            </a:r>
            <a:r>
              <a:rPr lang="zh-TW" altLang="en-US" sz="2400"/>
              <a:t>’</a:t>
            </a:r>
            <a:r>
              <a:rPr lang="en-US" altLang="zh-TW" sz="2400">
                <a:latin typeface="標楷體" pitchFamily="65" charset="-120"/>
              </a:rPr>
              <a:t>=</a:t>
            </a:r>
            <a:r>
              <a:rPr lang="en-US" altLang="zh-TW" sz="2400"/>
              <a:t>’</a:t>
            </a:r>
            <a:r>
              <a:rPr lang="zh-TW" altLang="en-US" sz="2400"/>
              <a:t>，代表測量的結果：</a:t>
            </a:r>
          </a:p>
          <a:p>
            <a:pPr lvl="1"/>
            <a:r>
              <a:rPr lang="zh-TW" altLang="en-US" sz="2000"/>
              <a:t>‘</a:t>
            </a:r>
            <a:r>
              <a:rPr lang="en-US" altLang="zh-TW" sz="2000"/>
              <a:t>&lt;‘ </a:t>
            </a:r>
            <a:r>
              <a:rPr lang="zh-TW" altLang="en-US" sz="2000"/>
              <a:t>表示左邊秤盤的硬幣比右邊秤盤的硬幣還輕</a:t>
            </a:r>
          </a:p>
          <a:p>
            <a:pPr lvl="1"/>
            <a:r>
              <a:rPr lang="zh-TW" altLang="en-US" sz="2000"/>
              <a:t>‘</a:t>
            </a:r>
            <a:r>
              <a:rPr lang="en-US" altLang="zh-TW" sz="2000"/>
              <a:t>&gt;‘ </a:t>
            </a:r>
            <a:r>
              <a:rPr lang="zh-TW" altLang="en-US" sz="2000"/>
              <a:t>表示左邊秤盤的硬幣比右邊秤盤的硬幣還重</a:t>
            </a:r>
          </a:p>
          <a:p>
            <a:pPr lvl="1"/>
            <a:r>
              <a:rPr lang="zh-TW" altLang="en-US" sz="2000"/>
              <a:t>‘</a:t>
            </a:r>
            <a:r>
              <a:rPr lang="en-US" altLang="zh-TW" sz="2000"/>
              <a:t>=‘ </a:t>
            </a:r>
            <a:r>
              <a:rPr lang="zh-TW" altLang="en-US" sz="2000"/>
              <a:t>表示左邊秤盤的硬幣跟右邊秤盤的硬幣一樣重</a:t>
            </a:r>
          </a:p>
          <a:p>
            <a:pPr>
              <a:buFontTx/>
              <a:buNone/>
            </a:pPr>
            <a:endParaRPr lang="zh-TW" altLang="en-US" sz="2400"/>
          </a:p>
          <a:p>
            <a:pPr>
              <a:buFontTx/>
              <a:buNone/>
            </a:pPr>
            <a:r>
              <a:rPr lang="zh-TW" altLang="en-US" sz="2400"/>
              <a:t>	</a:t>
            </a:r>
            <a:r>
              <a:rPr lang="zh-TW" altLang="en-US" sz="2400" b="1"/>
              <a:t>輸出：</a:t>
            </a:r>
            <a:r>
              <a:rPr lang="zh-TW" altLang="en-US" sz="2400"/>
              <a:t>對於每組測資，如果不能判斷哪個硬幣是假的，就輸出 </a:t>
            </a:r>
            <a:r>
              <a:rPr lang="en-US" altLang="zh-TW" sz="2400"/>
              <a:t>0</a:t>
            </a:r>
            <a:r>
              <a:rPr lang="zh-TW" altLang="en-US" sz="2400"/>
              <a:t>，否則就輸出假硬幣的編號</a:t>
            </a:r>
            <a:r>
              <a:rPr lang="zh-TW" altLang="en-US" sz="2400">
                <a:latin typeface="標楷體" pitchFamily="65" charset="-120"/>
              </a:rPr>
              <a:t>。在每組測資的輸出中間用一個空行隔開。</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頁尾版面配置區 4"/>
          <p:cNvSpPr>
            <a:spLocks noGrp="1"/>
          </p:cNvSpPr>
          <p:nvPr>
            <p:ph type="ftr" sz="quarter" idx="11"/>
          </p:nvPr>
        </p:nvSpPr>
        <p:spPr/>
        <p:txBody>
          <a:bodyPr/>
          <a:lstStyle/>
          <a:p>
            <a:r>
              <a:rPr lang="en-US" altLang="zh-TW"/>
              <a:t>Introduction</a:t>
            </a:r>
          </a:p>
        </p:txBody>
      </p:sp>
      <p:sp>
        <p:nvSpPr>
          <p:cNvPr id="15" name="投影片編號版面配置區 5"/>
          <p:cNvSpPr>
            <a:spLocks noGrp="1"/>
          </p:cNvSpPr>
          <p:nvPr>
            <p:ph type="sldNum" sz="quarter" idx="12"/>
          </p:nvPr>
        </p:nvSpPr>
        <p:spPr/>
        <p:txBody>
          <a:bodyPr/>
          <a:lstStyle/>
          <a:p>
            <a:fld id="{2ECD2749-CA70-4B72-81AB-A9C3A1AE2DA7}" type="slidenum">
              <a:rPr lang="en-US" altLang="zh-TW"/>
              <a:pPr/>
              <a:t>16</a:t>
            </a:fld>
            <a:endParaRPr lang="en-US" altLang="zh-TW"/>
          </a:p>
        </p:txBody>
      </p:sp>
      <p:sp>
        <p:nvSpPr>
          <p:cNvPr id="95234" name="Rectangle 2"/>
          <p:cNvSpPr>
            <a:spLocks noGrp="1" noChangeArrowheads="1"/>
          </p:cNvSpPr>
          <p:nvPr>
            <p:ph type="body" idx="1"/>
          </p:nvPr>
        </p:nvSpPr>
        <p:spPr>
          <a:xfrm>
            <a:off x="395288" y="404813"/>
            <a:ext cx="8229600" cy="4525962"/>
          </a:xfrm>
        </p:spPr>
        <p:txBody>
          <a:bodyPr/>
          <a:lstStyle/>
          <a:p>
            <a:pPr>
              <a:buFontTx/>
              <a:buNone/>
            </a:pPr>
            <a:r>
              <a:rPr lang="zh-TW" altLang="en-US" sz="2800"/>
              <a:t>以下是一個輸出入的實例</a:t>
            </a:r>
            <a:r>
              <a:rPr lang="en-US" altLang="zh-TW" sz="2800"/>
              <a:t>:</a:t>
            </a:r>
          </a:p>
        </p:txBody>
      </p:sp>
      <p:graphicFrame>
        <p:nvGraphicFramePr>
          <p:cNvPr id="95235" name="Group 3"/>
          <p:cNvGraphicFramePr>
            <a:graphicFrameLocks noGrp="1"/>
          </p:cNvGraphicFramePr>
          <p:nvPr/>
        </p:nvGraphicFramePr>
        <p:xfrm>
          <a:off x="684213" y="1233488"/>
          <a:ext cx="7777162" cy="4500562"/>
        </p:xfrm>
        <a:graphic>
          <a:graphicData uri="http://schemas.openxmlformats.org/drawingml/2006/table">
            <a:tbl>
              <a:tblPr/>
              <a:tblGrid>
                <a:gridCol w="3600450"/>
                <a:gridCol w="4176712"/>
              </a:tblGrid>
              <a:tr h="415925">
                <a:tc>
                  <a:txBody>
                    <a:bodyPr/>
                    <a:lstStyle>
                      <a:lvl1pPr>
                        <a:spcBef>
                          <a:spcPct val="20000"/>
                        </a:spcBef>
                        <a:defRPr kumimoji="1" sz="2800">
                          <a:solidFill>
                            <a:schemeClr val="tx1"/>
                          </a:solidFill>
                          <a:latin typeface="Times New Roman" pitchFamily="18" charset="0"/>
                          <a:ea typeface="標楷體" pitchFamily="65" charset="-120"/>
                        </a:defRPr>
                      </a:lvl1pPr>
                      <a:lvl2pPr>
                        <a:spcBef>
                          <a:spcPct val="20000"/>
                        </a:spcBef>
                        <a:defRPr kumimoji="1" sz="2400">
                          <a:solidFill>
                            <a:schemeClr val="tx1"/>
                          </a:solidFill>
                          <a:latin typeface="Times New Roman" pitchFamily="18" charset="0"/>
                          <a:ea typeface="標楷體" pitchFamily="65" charset="-120"/>
                        </a:defRPr>
                      </a:lvl2pPr>
                      <a:lvl3pPr>
                        <a:spcBef>
                          <a:spcPct val="20000"/>
                        </a:spcBef>
                        <a:defRPr kumimoji="1" sz="2000">
                          <a:solidFill>
                            <a:schemeClr val="tx1"/>
                          </a:solidFill>
                          <a:latin typeface="Times New Roman" pitchFamily="18" charset="0"/>
                          <a:ea typeface="標楷體" pitchFamily="65" charset="-120"/>
                        </a:defRPr>
                      </a:lvl3pPr>
                      <a:lvl4pPr>
                        <a:spcBef>
                          <a:spcPct val="20000"/>
                        </a:spcBef>
                        <a:defRPr kumimoji="1">
                          <a:solidFill>
                            <a:schemeClr val="tx1"/>
                          </a:solidFill>
                          <a:latin typeface="Times New Roman" pitchFamily="18" charset="0"/>
                          <a:ea typeface="標楷體" pitchFamily="65" charset="-120"/>
                        </a:defRPr>
                      </a:lvl4pPr>
                      <a:lvl5pPr>
                        <a:spcBef>
                          <a:spcPct val="20000"/>
                        </a:spcBef>
                        <a:defRPr kumimoji="1">
                          <a:solidFill>
                            <a:schemeClr val="tx1"/>
                          </a:solidFill>
                          <a:latin typeface="Times New Roman" pitchFamily="18" charset="0"/>
                          <a:ea typeface="標楷體" pitchFamily="65" charset="-120"/>
                        </a:defRPr>
                      </a:lvl5pPr>
                      <a:lvl6pPr fontAlgn="base">
                        <a:spcBef>
                          <a:spcPct val="20000"/>
                        </a:spcBef>
                        <a:spcAft>
                          <a:spcPct val="0"/>
                        </a:spcAft>
                        <a:defRPr kumimoji="1">
                          <a:solidFill>
                            <a:schemeClr val="tx1"/>
                          </a:solidFill>
                          <a:latin typeface="Times New Roman" pitchFamily="18" charset="0"/>
                          <a:ea typeface="標楷體" pitchFamily="65" charset="-120"/>
                        </a:defRPr>
                      </a:lvl6pPr>
                      <a:lvl7pPr fontAlgn="base">
                        <a:spcBef>
                          <a:spcPct val="20000"/>
                        </a:spcBef>
                        <a:spcAft>
                          <a:spcPct val="0"/>
                        </a:spcAft>
                        <a:defRPr kumimoji="1">
                          <a:solidFill>
                            <a:schemeClr val="tx1"/>
                          </a:solidFill>
                          <a:latin typeface="Times New Roman" pitchFamily="18" charset="0"/>
                          <a:ea typeface="標楷體" pitchFamily="65" charset="-120"/>
                        </a:defRPr>
                      </a:lvl7pPr>
                      <a:lvl8pPr fontAlgn="base">
                        <a:spcBef>
                          <a:spcPct val="20000"/>
                        </a:spcBef>
                        <a:spcAft>
                          <a:spcPct val="0"/>
                        </a:spcAft>
                        <a:defRPr kumimoji="1">
                          <a:solidFill>
                            <a:schemeClr val="tx1"/>
                          </a:solidFill>
                          <a:latin typeface="Times New Roman" pitchFamily="18" charset="0"/>
                          <a:ea typeface="標楷體" pitchFamily="65" charset="-120"/>
                        </a:defRPr>
                      </a:lvl8pPr>
                      <a:lvl9pPr fontAlgn="base">
                        <a:spcBef>
                          <a:spcPct val="20000"/>
                        </a:spcBef>
                        <a:spcAft>
                          <a:spcPct val="0"/>
                        </a:spcAft>
                        <a:defRPr kumimoji="1">
                          <a:solidFill>
                            <a:schemeClr val="tx1"/>
                          </a:solidFill>
                          <a:latin typeface="Times New Roman" pitchFamily="18" charset="0"/>
                          <a:ea typeface="標楷體" pitchFamily="65" charset="-12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000" b="0" i="0" u="none" strike="noStrike" cap="none" normalizeH="0" baseline="0" smtClean="0">
                          <a:ln>
                            <a:noFill/>
                          </a:ln>
                          <a:solidFill>
                            <a:schemeClr val="tx1"/>
                          </a:solidFill>
                          <a:effectLst/>
                          <a:latin typeface="Times New Roman" pitchFamily="18" charset="0"/>
                          <a:ea typeface="標楷體" pitchFamily="65" charset="-120"/>
                        </a:rPr>
                        <a:t>Sample Input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Times New Roman" pitchFamily="18" charset="0"/>
                          <a:ea typeface="標楷體" pitchFamily="65" charset="-120"/>
                        </a:defRPr>
                      </a:lvl1pPr>
                      <a:lvl2pPr>
                        <a:spcBef>
                          <a:spcPct val="20000"/>
                        </a:spcBef>
                        <a:defRPr kumimoji="1" sz="2400">
                          <a:solidFill>
                            <a:schemeClr val="tx1"/>
                          </a:solidFill>
                          <a:latin typeface="Times New Roman" pitchFamily="18" charset="0"/>
                          <a:ea typeface="標楷體" pitchFamily="65" charset="-120"/>
                        </a:defRPr>
                      </a:lvl2pPr>
                      <a:lvl3pPr>
                        <a:spcBef>
                          <a:spcPct val="20000"/>
                        </a:spcBef>
                        <a:defRPr kumimoji="1" sz="2000">
                          <a:solidFill>
                            <a:schemeClr val="tx1"/>
                          </a:solidFill>
                          <a:latin typeface="Times New Roman" pitchFamily="18" charset="0"/>
                          <a:ea typeface="標楷體" pitchFamily="65" charset="-120"/>
                        </a:defRPr>
                      </a:lvl3pPr>
                      <a:lvl4pPr>
                        <a:spcBef>
                          <a:spcPct val="20000"/>
                        </a:spcBef>
                        <a:defRPr kumimoji="1">
                          <a:solidFill>
                            <a:schemeClr val="tx1"/>
                          </a:solidFill>
                          <a:latin typeface="Times New Roman" pitchFamily="18" charset="0"/>
                          <a:ea typeface="標楷體" pitchFamily="65" charset="-120"/>
                        </a:defRPr>
                      </a:lvl4pPr>
                      <a:lvl5pPr>
                        <a:spcBef>
                          <a:spcPct val="20000"/>
                        </a:spcBef>
                        <a:defRPr kumimoji="1">
                          <a:solidFill>
                            <a:schemeClr val="tx1"/>
                          </a:solidFill>
                          <a:latin typeface="Times New Roman" pitchFamily="18" charset="0"/>
                          <a:ea typeface="標楷體" pitchFamily="65" charset="-120"/>
                        </a:defRPr>
                      </a:lvl5pPr>
                      <a:lvl6pPr fontAlgn="base">
                        <a:spcBef>
                          <a:spcPct val="20000"/>
                        </a:spcBef>
                        <a:spcAft>
                          <a:spcPct val="0"/>
                        </a:spcAft>
                        <a:defRPr kumimoji="1">
                          <a:solidFill>
                            <a:schemeClr val="tx1"/>
                          </a:solidFill>
                          <a:latin typeface="Times New Roman" pitchFamily="18" charset="0"/>
                          <a:ea typeface="標楷體" pitchFamily="65" charset="-120"/>
                        </a:defRPr>
                      </a:lvl6pPr>
                      <a:lvl7pPr fontAlgn="base">
                        <a:spcBef>
                          <a:spcPct val="20000"/>
                        </a:spcBef>
                        <a:spcAft>
                          <a:spcPct val="0"/>
                        </a:spcAft>
                        <a:defRPr kumimoji="1">
                          <a:solidFill>
                            <a:schemeClr val="tx1"/>
                          </a:solidFill>
                          <a:latin typeface="Times New Roman" pitchFamily="18" charset="0"/>
                          <a:ea typeface="標楷體" pitchFamily="65" charset="-120"/>
                        </a:defRPr>
                      </a:lvl7pPr>
                      <a:lvl8pPr fontAlgn="base">
                        <a:spcBef>
                          <a:spcPct val="20000"/>
                        </a:spcBef>
                        <a:spcAft>
                          <a:spcPct val="0"/>
                        </a:spcAft>
                        <a:defRPr kumimoji="1">
                          <a:solidFill>
                            <a:schemeClr val="tx1"/>
                          </a:solidFill>
                          <a:latin typeface="Times New Roman" pitchFamily="18" charset="0"/>
                          <a:ea typeface="標楷體" pitchFamily="65" charset="-120"/>
                        </a:defRPr>
                      </a:lvl8pPr>
                      <a:lvl9pPr fontAlgn="base">
                        <a:spcBef>
                          <a:spcPct val="20000"/>
                        </a:spcBef>
                        <a:spcAft>
                          <a:spcPct val="0"/>
                        </a:spcAft>
                        <a:defRPr kumimoji="1">
                          <a:solidFill>
                            <a:schemeClr val="tx1"/>
                          </a:solidFill>
                          <a:latin typeface="Times New Roman" pitchFamily="18" charset="0"/>
                          <a:ea typeface="標楷體" pitchFamily="65" charset="-12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000" b="0" i="0" u="none" strike="noStrike" cap="none" normalizeH="0" baseline="0" smtClean="0">
                          <a:ln>
                            <a:noFill/>
                          </a:ln>
                          <a:solidFill>
                            <a:schemeClr val="tx1"/>
                          </a:solidFill>
                          <a:effectLst/>
                          <a:latin typeface="Times New Roman" pitchFamily="18" charset="0"/>
                          <a:ea typeface="標楷體" pitchFamily="65" charset="-120"/>
                        </a:rPr>
                        <a:t>Sample Output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84638">
                <a:tc>
                  <a:txBody>
                    <a:bodyPr/>
                    <a:lstStyle>
                      <a:lvl1pPr>
                        <a:spcBef>
                          <a:spcPct val="20000"/>
                        </a:spcBef>
                        <a:defRPr kumimoji="1" sz="2800">
                          <a:solidFill>
                            <a:schemeClr val="tx1"/>
                          </a:solidFill>
                          <a:latin typeface="Times New Roman" pitchFamily="18" charset="0"/>
                          <a:ea typeface="標楷體" pitchFamily="65" charset="-120"/>
                        </a:defRPr>
                      </a:lvl1pPr>
                      <a:lvl2pPr>
                        <a:spcBef>
                          <a:spcPct val="20000"/>
                        </a:spcBef>
                        <a:defRPr kumimoji="1" sz="2400">
                          <a:solidFill>
                            <a:schemeClr val="tx1"/>
                          </a:solidFill>
                          <a:latin typeface="Times New Roman" pitchFamily="18" charset="0"/>
                          <a:ea typeface="標楷體" pitchFamily="65" charset="-120"/>
                        </a:defRPr>
                      </a:lvl2pPr>
                      <a:lvl3pPr>
                        <a:spcBef>
                          <a:spcPct val="20000"/>
                        </a:spcBef>
                        <a:defRPr kumimoji="1" sz="2000">
                          <a:solidFill>
                            <a:schemeClr val="tx1"/>
                          </a:solidFill>
                          <a:latin typeface="Times New Roman" pitchFamily="18" charset="0"/>
                          <a:ea typeface="標楷體" pitchFamily="65" charset="-120"/>
                        </a:defRPr>
                      </a:lvl3pPr>
                      <a:lvl4pPr>
                        <a:spcBef>
                          <a:spcPct val="20000"/>
                        </a:spcBef>
                        <a:defRPr kumimoji="1">
                          <a:solidFill>
                            <a:schemeClr val="tx1"/>
                          </a:solidFill>
                          <a:latin typeface="Times New Roman" pitchFamily="18" charset="0"/>
                          <a:ea typeface="標楷體" pitchFamily="65" charset="-120"/>
                        </a:defRPr>
                      </a:lvl4pPr>
                      <a:lvl5pPr>
                        <a:spcBef>
                          <a:spcPct val="20000"/>
                        </a:spcBef>
                        <a:defRPr kumimoji="1">
                          <a:solidFill>
                            <a:schemeClr val="tx1"/>
                          </a:solidFill>
                          <a:latin typeface="Times New Roman" pitchFamily="18" charset="0"/>
                          <a:ea typeface="標楷體" pitchFamily="65" charset="-120"/>
                        </a:defRPr>
                      </a:lvl5pPr>
                      <a:lvl6pPr fontAlgn="base">
                        <a:spcBef>
                          <a:spcPct val="20000"/>
                        </a:spcBef>
                        <a:spcAft>
                          <a:spcPct val="0"/>
                        </a:spcAft>
                        <a:defRPr kumimoji="1">
                          <a:solidFill>
                            <a:schemeClr val="tx1"/>
                          </a:solidFill>
                          <a:latin typeface="Times New Roman" pitchFamily="18" charset="0"/>
                          <a:ea typeface="標楷體" pitchFamily="65" charset="-120"/>
                        </a:defRPr>
                      </a:lvl6pPr>
                      <a:lvl7pPr fontAlgn="base">
                        <a:spcBef>
                          <a:spcPct val="20000"/>
                        </a:spcBef>
                        <a:spcAft>
                          <a:spcPct val="0"/>
                        </a:spcAft>
                        <a:defRPr kumimoji="1">
                          <a:solidFill>
                            <a:schemeClr val="tx1"/>
                          </a:solidFill>
                          <a:latin typeface="Times New Roman" pitchFamily="18" charset="0"/>
                          <a:ea typeface="標楷體" pitchFamily="65" charset="-120"/>
                        </a:defRPr>
                      </a:lvl7pPr>
                      <a:lvl8pPr fontAlgn="base">
                        <a:spcBef>
                          <a:spcPct val="20000"/>
                        </a:spcBef>
                        <a:spcAft>
                          <a:spcPct val="0"/>
                        </a:spcAft>
                        <a:defRPr kumimoji="1">
                          <a:solidFill>
                            <a:schemeClr val="tx1"/>
                          </a:solidFill>
                          <a:latin typeface="Times New Roman" pitchFamily="18" charset="0"/>
                          <a:ea typeface="標楷體" pitchFamily="65" charset="-120"/>
                        </a:defRPr>
                      </a:lvl8pPr>
                      <a:lvl9pPr fontAlgn="base">
                        <a:spcBef>
                          <a:spcPct val="20000"/>
                        </a:spcBef>
                        <a:spcAft>
                          <a:spcPct val="0"/>
                        </a:spcAft>
                        <a:defRPr kumimoji="1">
                          <a:solidFill>
                            <a:schemeClr val="tx1"/>
                          </a:solidFill>
                          <a:latin typeface="Times New Roman" pitchFamily="18" charset="0"/>
                          <a:ea typeface="標楷體" pitchFamily="65" charset="-12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1</a:t>
                      </a:r>
                    </a:p>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5 3</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2 1 2 3 4</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&lt;</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1 1 4</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1 2 5</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a:t>
                      </a:r>
                    </a:p>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Times New Roman" pitchFamily="18" charset="0"/>
                          <a:ea typeface="標楷體" pitchFamily="65" charset="-120"/>
                        </a:defRPr>
                      </a:lvl1pPr>
                      <a:lvl2pPr>
                        <a:spcBef>
                          <a:spcPct val="20000"/>
                        </a:spcBef>
                        <a:defRPr kumimoji="1" sz="2400">
                          <a:solidFill>
                            <a:schemeClr val="tx1"/>
                          </a:solidFill>
                          <a:latin typeface="Times New Roman" pitchFamily="18" charset="0"/>
                          <a:ea typeface="標楷體" pitchFamily="65" charset="-120"/>
                        </a:defRPr>
                      </a:lvl2pPr>
                      <a:lvl3pPr>
                        <a:spcBef>
                          <a:spcPct val="20000"/>
                        </a:spcBef>
                        <a:defRPr kumimoji="1" sz="2000">
                          <a:solidFill>
                            <a:schemeClr val="tx1"/>
                          </a:solidFill>
                          <a:latin typeface="Times New Roman" pitchFamily="18" charset="0"/>
                          <a:ea typeface="標楷體" pitchFamily="65" charset="-120"/>
                        </a:defRPr>
                      </a:lvl3pPr>
                      <a:lvl4pPr>
                        <a:spcBef>
                          <a:spcPct val="20000"/>
                        </a:spcBef>
                        <a:defRPr kumimoji="1">
                          <a:solidFill>
                            <a:schemeClr val="tx1"/>
                          </a:solidFill>
                          <a:latin typeface="Times New Roman" pitchFamily="18" charset="0"/>
                          <a:ea typeface="標楷體" pitchFamily="65" charset="-120"/>
                        </a:defRPr>
                      </a:lvl4pPr>
                      <a:lvl5pPr>
                        <a:spcBef>
                          <a:spcPct val="20000"/>
                        </a:spcBef>
                        <a:defRPr kumimoji="1">
                          <a:solidFill>
                            <a:schemeClr val="tx1"/>
                          </a:solidFill>
                          <a:latin typeface="Times New Roman" pitchFamily="18" charset="0"/>
                          <a:ea typeface="標楷體" pitchFamily="65" charset="-120"/>
                        </a:defRPr>
                      </a:lvl5pPr>
                      <a:lvl6pPr fontAlgn="base">
                        <a:spcBef>
                          <a:spcPct val="20000"/>
                        </a:spcBef>
                        <a:spcAft>
                          <a:spcPct val="0"/>
                        </a:spcAft>
                        <a:defRPr kumimoji="1">
                          <a:solidFill>
                            <a:schemeClr val="tx1"/>
                          </a:solidFill>
                          <a:latin typeface="Times New Roman" pitchFamily="18" charset="0"/>
                          <a:ea typeface="標楷體" pitchFamily="65" charset="-120"/>
                        </a:defRPr>
                      </a:lvl6pPr>
                      <a:lvl7pPr fontAlgn="base">
                        <a:spcBef>
                          <a:spcPct val="20000"/>
                        </a:spcBef>
                        <a:spcAft>
                          <a:spcPct val="0"/>
                        </a:spcAft>
                        <a:defRPr kumimoji="1">
                          <a:solidFill>
                            <a:schemeClr val="tx1"/>
                          </a:solidFill>
                          <a:latin typeface="Times New Roman" pitchFamily="18" charset="0"/>
                          <a:ea typeface="標楷體" pitchFamily="65" charset="-120"/>
                        </a:defRPr>
                      </a:lvl7pPr>
                      <a:lvl8pPr fontAlgn="base">
                        <a:spcBef>
                          <a:spcPct val="20000"/>
                        </a:spcBef>
                        <a:spcAft>
                          <a:spcPct val="0"/>
                        </a:spcAft>
                        <a:defRPr kumimoji="1">
                          <a:solidFill>
                            <a:schemeClr val="tx1"/>
                          </a:solidFill>
                          <a:latin typeface="Times New Roman" pitchFamily="18" charset="0"/>
                          <a:ea typeface="標楷體" pitchFamily="65" charset="-120"/>
                        </a:defRPr>
                      </a:lvl8pPr>
                      <a:lvl9pPr fontAlgn="base">
                        <a:spcBef>
                          <a:spcPct val="20000"/>
                        </a:spcBef>
                        <a:spcAft>
                          <a:spcPct val="0"/>
                        </a:spcAft>
                        <a:defRPr kumimoji="1">
                          <a:solidFill>
                            <a:schemeClr val="tx1"/>
                          </a:solidFill>
                          <a:latin typeface="Times New Roman" pitchFamily="18" charset="0"/>
                          <a:ea typeface="標楷體" pitchFamily="65" charset="-12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3</a:t>
                      </a:r>
                      <a:endParaRPr kumimoji="1" lang="en-US"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頁尾版面配置區 4"/>
          <p:cNvSpPr>
            <a:spLocks noGrp="1"/>
          </p:cNvSpPr>
          <p:nvPr>
            <p:ph type="ftr" sz="quarter" idx="11"/>
          </p:nvPr>
        </p:nvSpPr>
        <p:spPr/>
        <p:txBody>
          <a:bodyPr/>
          <a:lstStyle/>
          <a:p>
            <a:r>
              <a:rPr lang="en-US" altLang="zh-TW"/>
              <a:t>Introduction</a:t>
            </a:r>
          </a:p>
        </p:txBody>
      </p:sp>
      <p:sp>
        <p:nvSpPr>
          <p:cNvPr id="4" name="投影片編號版面配置區 5"/>
          <p:cNvSpPr>
            <a:spLocks noGrp="1"/>
          </p:cNvSpPr>
          <p:nvPr>
            <p:ph type="sldNum" sz="quarter" idx="12"/>
          </p:nvPr>
        </p:nvSpPr>
        <p:spPr/>
        <p:txBody>
          <a:bodyPr/>
          <a:lstStyle/>
          <a:p>
            <a:fld id="{A87A6CCA-3E83-4C57-B9EE-79CD0A8D9A74}" type="slidenum">
              <a:rPr lang="en-US" altLang="zh-TW"/>
              <a:pPr/>
              <a:t>2</a:t>
            </a:fld>
            <a:endParaRPr lang="en-US" altLang="zh-TW"/>
          </a:p>
        </p:txBody>
      </p:sp>
      <p:sp>
        <p:nvSpPr>
          <p:cNvPr id="5123" name="Rectangle 3"/>
          <p:cNvSpPr>
            <a:spLocks noGrp="1" noChangeArrowheads="1"/>
          </p:cNvSpPr>
          <p:nvPr>
            <p:ph type="body" idx="1"/>
          </p:nvPr>
        </p:nvSpPr>
        <p:spPr>
          <a:xfrm>
            <a:off x="457200" y="620713"/>
            <a:ext cx="8291513" cy="5505450"/>
          </a:xfrm>
        </p:spPr>
        <p:txBody>
          <a:bodyPr/>
          <a:lstStyle/>
          <a:p>
            <a:pPr marL="376238" indent="-376238">
              <a:buFontTx/>
              <a:buNone/>
            </a:pPr>
            <a:r>
              <a:rPr lang="en-US" altLang="zh-TW" b="1"/>
              <a:t>1.1 Algorithms</a:t>
            </a:r>
          </a:p>
          <a:p>
            <a:pPr marL="376238" indent="-376238">
              <a:buFontTx/>
              <a:buNone/>
            </a:pPr>
            <a:endParaRPr lang="en-US" altLang="zh-TW" sz="2800" b="1" i="1">
              <a:latin typeface="Arial" charset="0"/>
            </a:endParaRPr>
          </a:p>
          <a:p>
            <a:pPr marL="376238" indent="-376238">
              <a:buFontTx/>
              <a:buNone/>
            </a:pPr>
            <a:r>
              <a:rPr lang="en-US" altLang="zh-TW" sz="2800" b="1" i="1">
                <a:solidFill>
                  <a:schemeClr val="accent2"/>
                </a:solidFill>
              </a:rPr>
              <a:t>Algorithm</a:t>
            </a:r>
            <a:r>
              <a:rPr lang="en-US" altLang="zh-TW" sz="2800" b="1"/>
              <a:t>: </a:t>
            </a:r>
            <a:r>
              <a:rPr lang="zh-TW" altLang="en-US" sz="2800" b="1"/>
              <a:t>對一個 </a:t>
            </a:r>
            <a:r>
              <a:rPr lang="en-US" altLang="zh-TW" sz="2800" b="1" i="1"/>
              <a:t>computational problem </a:t>
            </a:r>
            <a:r>
              <a:rPr lang="zh-TW" altLang="en-US" sz="2800" b="1"/>
              <a:t>而言，將輸入轉換為輸出的一連串計算過程，稱為 </a:t>
            </a:r>
            <a:r>
              <a:rPr lang="en-US" altLang="zh-TW" sz="2800" b="1" i="1"/>
              <a:t>Algorithm</a:t>
            </a:r>
            <a:r>
              <a:rPr lang="zh-TW" altLang="en-US" sz="2800" b="1"/>
              <a:t>。</a:t>
            </a:r>
          </a:p>
          <a:p>
            <a:pPr marL="376238" indent="-376238">
              <a:buFontTx/>
              <a:buNone/>
            </a:pPr>
            <a:endParaRPr lang="zh-TW" altLang="en-US" sz="2800" b="1"/>
          </a:p>
          <a:p>
            <a:pPr marL="376238" indent="-376238">
              <a:buFontTx/>
              <a:buNone/>
            </a:pPr>
            <a:r>
              <a:rPr lang="zh-TW" altLang="en-US" sz="2800"/>
              <a:t>例如，給你一堆數字＜</a:t>
            </a:r>
            <a:r>
              <a:rPr lang="en-US" altLang="zh-TW" sz="2800"/>
              <a:t>31</a:t>
            </a:r>
            <a:r>
              <a:rPr lang="zh-TW" altLang="en-US" sz="2800"/>
              <a:t>，</a:t>
            </a:r>
            <a:r>
              <a:rPr lang="en-US" altLang="zh-TW" sz="2800"/>
              <a:t>41</a:t>
            </a:r>
            <a:r>
              <a:rPr lang="zh-TW" altLang="en-US" sz="2800"/>
              <a:t>，</a:t>
            </a:r>
            <a:r>
              <a:rPr lang="en-US" altLang="zh-TW" sz="2800"/>
              <a:t>59</a:t>
            </a:r>
            <a:r>
              <a:rPr lang="zh-TW" altLang="en-US" sz="2800"/>
              <a:t>，</a:t>
            </a:r>
            <a:r>
              <a:rPr lang="en-US" altLang="zh-TW" sz="2800"/>
              <a:t>26</a:t>
            </a:r>
            <a:r>
              <a:rPr lang="zh-TW" altLang="en-US" sz="2800"/>
              <a:t>，</a:t>
            </a:r>
            <a:r>
              <a:rPr lang="en-US" altLang="zh-TW" sz="2800"/>
              <a:t>41</a:t>
            </a:r>
            <a:r>
              <a:rPr lang="zh-TW" altLang="en-US" sz="2800"/>
              <a:t>，</a:t>
            </a:r>
            <a:r>
              <a:rPr lang="en-US" altLang="zh-TW" sz="2800"/>
              <a:t>58</a:t>
            </a:r>
            <a:r>
              <a:rPr lang="zh-TW" altLang="en-US" sz="2800"/>
              <a:t>＞，一個排序的演算法可以把這些數字由小到大輸出成＜</a:t>
            </a:r>
            <a:r>
              <a:rPr lang="en-US" altLang="zh-TW" sz="2800"/>
              <a:t>26</a:t>
            </a:r>
            <a:r>
              <a:rPr lang="zh-TW" altLang="en-US" sz="2800"/>
              <a:t>，</a:t>
            </a:r>
            <a:r>
              <a:rPr lang="en-US" altLang="zh-TW" sz="2800"/>
              <a:t>31</a:t>
            </a:r>
            <a:r>
              <a:rPr lang="zh-TW" altLang="en-US" sz="2800"/>
              <a:t>，</a:t>
            </a:r>
            <a:r>
              <a:rPr lang="en-US" altLang="zh-TW" sz="2800"/>
              <a:t>41</a:t>
            </a:r>
            <a:r>
              <a:rPr lang="zh-TW" altLang="en-US" sz="2800"/>
              <a:t>，</a:t>
            </a:r>
            <a:r>
              <a:rPr lang="en-US" altLang="zh-TW" sz="2800"/>
              <a:t>41</a:t>
            </a:r>
            <a:r>
              <a:rPr lang="zh-TW" altLang="en-US" sz="2800"/>
              <a:t>，</a:t>
            </a:r>
            <a:r>
              <a:rPr lang="en-US" altLang="zh-TW" sz="2800"/>
              <a:t>58</a:t>
            </a:r>
            <a:r>
              <a:rPr lang="zh-TW" altLang="en-US" sz="2800"/>
              <a:t>，</a:t>
            </a:r>
            <a:r>
              <a:rPr lang="en-US" altLang="zh-TW" sz="2800"/>
              <a:t>59</a:t>
            </a:r>
            <a:r>
              <a:rPr lang="zh-TW" altLang="en-US" sz="2800"/>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頁尾版面配置區 4"/>
          <p:cNvSpPr>
            <a:spLocks noGrp="1"/>
          </p:cNvSpPr>
          <p:nvPr>
            <p:ph type="ftr" sz="quarter" idx="11"/>
          </p:nvPr>
        </p:nvSpPr>
        <p:spPr/>
        <p:txBody>
          <a:bodyPr/>
          <a:lstStyle/>
          <a:p>
            <a:r>
              <a:rPr lang="en-US" altLang="zh-TW"/>
              <a:t>Introduction</a:t>
            </a:r>
          </a:p>
        </p:txBody>
      </p:sp>
      <p:sp>
        <p:nvSpPr>
          <p:cNvPr id="4" name="投影片編號版面配置區 5"/>
          <p:cNvSpPr>
            <a:spLocks noGrp="1"/>
          </p:cNvSpPr>
          <p:nvPr>
            <p:ph type="sldNum" sz="quarter" idx="12"/>
          </p:nvPr>
        </p:nvSpPr>
        <p:spPr/>
        <p:txBody>
          <a:bodyPr/>
          <a:lstStyle/>
          <a:p>
            <a:fld id="{EDC3DA17-C8C0-40E5-8782-E24BB258B071}" type="slidenum">
              <a:rPr lang="en-US" altLang="zh-TW"/>
              <a:pPr/>
              <a:t>3</a:t>
            </a:fld>
            <a:endParaRPr lang="en-US" altLang="zh-TW"/>
          </a:p>
        </p:txBody>
      </p:sp>
      <p:sp>
        <p:nvSpPr>
          <p:cNvPr id="97282" name="Rectangle 2"/>
          <p:cNvSpPr>
            <a:spLocks noGrp="1" noChangeArrowheads="1"/>
          </p:cNvSpPr>
          <p:nvPr>
            <p:ph type="body" idx="1"/>
          </p:nvPr>
        </p:nvSpPr>
        <p:spPr>
          <a:xfrm>
            <a:off x="457200" y="620713"/>
            <a:ext cx="8291513" cy="5505450"/>
          </a:xfrm>
        </p:spPr>
        <p:txBody>
          <a:bodyPr/>
          <a:lstStyle/>
          <a:p>
            <a:pPr marL="376238" indent="-376238">
              <a:buFontTx/>
              <a:buNone/>
            </a:pPr>
            <a:r>
              <a:rPr lang="zh-TW" altLang="en-US" sz="2800"/>
              <a:t>有什麼問題需要演算法？</a:t>
            </a:r>
          </a:p>
          <a:p>
            <a:pPr marL="376238" indent="-376238"/>
            <a:endParaRPr lang="zh-TW" altLang="en-US" sz="2800"/>
          </a:p>
          <a:p>
            <a:pPr marL="376238" indent="-376238"/>
            <a:r>
              <a:rPr lang="zh-TW" altLang="en-US" sz="2800"/>
              <a:t>給定 </a:t>
            </a:r>
            <a:r>
              <a:rPr lang="en-US" altLang="zh-TW" sz="2800" i="1"/>
              <a:t>n</a:t>
            </a:r>
            <a:r>
              <a:rPr lang="en-US" altLang="zh-TW" sz="2800"/>
              <a:t> </a:t>
            </a:r>
            <a:r>
              <a:rPr lang="zh-TW" altLang="en-US" sz="2800"/>
              <a:t>個矩陣 ＜</a:t>
            </a:r>
            <a:r>
              <a:rPr lang="en-US" altLang="zh-TW" sz="2800" i="1"/>
              <a:t>A</a:t>
            </a:r>
            <a:r>
              <a:rPr lang="en-US" altLang="zh-TW" sz="2800" baseline="-25000"/>
              <a:t>1</a:t>
            </a:r>
            <a:r>
              <a:rPr lang="zh-TW" altLang="en-US" sz="2800"/>
              <a:t>，</a:t>
            </a:r>
            <a:r>
              <a:rPr lang="en-US" altLang="zh-TW" sz="2800" i="1"/>
              <a:t>A</a:t>
            </a:r>
            <a:r>
              <a:rPr lang="en-US" altLang="zh-TW" sz="2800" baseline="-25000"/>
              <a:t>2</a:t>
            </a:r>
            <a:r>
              <a:rPr lang="zh-TW" altLang="en-US" sz="2800"/>
              <a:t>，</a:t>
            </a:r>
            <a:r>
              <a:rPr lang="en-US" altLang="zh-TW" sz="2800"/>
              <a:t>…</a:t>
            </a:r>
            <a:r>
              <a:rPr lang="zh-TW" altLang="en-US" sz="2800"/>
              <a:t>，</a:t>
            </a:r>
            <a:r>
              <a:rPr lang="en-US" altLang="zh-TW" sz="2800" i="1"/>
              <a:t>A</a:t>
            </a:r>
            <a:r>
              <a:rPr lang="en-US" altLang="zh-TW" sz="2800" i="1" baseline="-25000"/>
              <a:t>n</a:t>
            </a:r>
            <a:r>
              <a:rPr lang="zh-TW" altLang="en-US" sz="2800"/>
              <a:t>＞，要求出他們的乘積 </a:t>
            </a:r>
            <a:r>
              <a:rPr lang="en-US" altLang="zh-TW" sz="2800" i="1"/>
              <a:t>A</a:t>
            </a:r>
            <a:r>
              <a:rPr lang="en-US" altLang="zh-TW" sz="2800" baseline="-25000"/>
              <a:t>1</a:t>
            </a:r>
            <a:r>
              <a:rPr lang="en-US" altLang="zh-TW" sz="2800" i="1"/>
              <a:t>A</a:t>
            </a:r>
            <a:r>
              <a:rPr lang="en-US" altLang="zh-TW" sz="2800" baseline="-25000"/>
              <a:t>2</a:t>
            </a:r>
            <a:r>
              <a:rPr lang="en-US" altLang="zh-TW" sz="2800"/>
              <a:t>…</a:t>
            </a:r>
            <a:r>
              <a:rPr lang="en-US" altLang="zh-TW" sz="2800" i="1"/>
              <a:t>A</a:t>
            </a:r>
            <a:r>
              <a:rPr lang="en-US" altLang="zh-TW" sz="2800" i="1" baseline="-25000"/>
              <a:t>n</a:t>
            </a:r>
            <a:r>
              <a:rPr lang="zh-TW" altLang="en-US" sz="2800"/>
              <a:t>。由於矩陣乘法具有結合律的特性，所以有各種合法的相乘順序。例如當 </a:t>
            </a:r>
            <a:r>
              <a:rPr lang="en-US" altLang="zh-TW" sz="2800" i="1"/>
              <a:t>n</a:t>
            </a:r>
            <a:r>
              <a:rPr lang="en-US" altLang="zh-TW" sz="2800"/>
              <a:t>=4 </a:t>
            </a:r>
            <a:r>
              <a:rPr lang="zh-TW" altLang="en-US" sz="2800"/>
              <a:t>時，以下的順序都是合法的：</a:t>
            </a:r>
            <a:r>
              <a:rPr lang="en-US" altLang="zh-TW" sz="2800"/>
              <a:t>(</a:t>
            </a:r>
            <a:r>
              <a:rPr lang="en-US" altLang="zh-TW" sz="2800" i="1"/>
              <a:t>A</a:t>
            </a:r>
            <a:r>
              <a:rPr lang="en-US" altLang="zh-TW" sz="2800" baseline="-25000"/>
              <a:t>1</a:t>
            </a:r>
            <a:r>
              <a:rPr lang="en-US" altLang="zh-TW" sz="2800"/>
              <a:t>(</a:t>
            </a:r>
            <a:r>
              <a:rPr lang="en-US" altLang="zh-TW" sz="2800" i="1"/>
              <a:t>A</a:t>
            </a:r>
            <a:r>
              <a:rPr lang="en-US" altLang="zh-TW" sz="2800" baseline="-25000"/>
              <a:t>2</a:t>
            </a:r>
            <a:r>
              <a:rPr lang="en-US" altLang="zh-TW" sz="2800"/>
              <a:t>(</a:t>
            </a:r>
            <a:r>
              <a:rPr lang="en-US" altLang="zh-TW" sz="2800" i="1"/>
              <a:t>A</a:t>
            </a:r>
            <a:r>
              <a:rPr lang="en-US" altLang="zh-TW" sz="2800" baseline="-25000"/>
              <a:t>3</a:t>
            </a:r>
            <a:r>
              <a:rPr lang="en-US" altLang="zh-TW" sz="2800" i="1"/>
              <a:t>A</a:t>
            </a:r>
            <a:r>
              <a:rPr lang="en-US" altLang="zh-TW" sz="2800" baseline="-25000"/>
              <a:t>4</a:t>
            </a:r>
            <a:r>
              <a:rPr lang="en-US" altLang="zh-TW" sz="2800"/>
              <a:t>)))</a:t>
            </a:r>
            <a:r>
              <a:rPr lang="zh-TW" altLang="en-US" sz="2800"/>
              <a:t>，</a:t>
            </a:r>
            <a:r>
              <a:rPr lang="en-US" altLang="zh-TW" sz="2800"/>
              <a:t>(</a:t>
            </a:r>
            <a:r>
              <a:rPr lang="en-US" altLang="zh-TW" sz="2800" i="1"/>
              <a:t>A</a:t>
            </a:r>
            <a:r>
              <a:rPr lang="en-US" altLang="zh-TW" sz="2800" baseline="-25000"/>
              <a:t>1</a:t>
            </a:r>
            <a:r>
              <a:rPr lang="en-US" altLang="zh-TW" sz="2800"/>
              <a:t>((</a:t>
            </a:r>
            <a:r>
              <a:rPr lang="en-US" altLang="zh-TW" sz="2800" i="1"/>
              <a:t>A</a:t>
            </a:r>
            <a:r>
              <a:rPr lang="en-US" altLang="zh-TW" sz="2800" baseline="-25000"/>
              <a:t>2</a:t>
            </a:r>
            <a:r>
              <a:rPr lang="en-US" altLang="zh-TW" sz="2800" i="1"/>
              <a:t>A</a:t>
            </a:r>
            <a:r>
              <a:rPr lang="en-US" altLang="zh-TW" sz="2800" baseline="-25000"/>
              <a:t>3</a:t>
            </a:r>
            <a:r>
              <a:rPr lang="en-US" altLang="zh-TW" sz="2800"/>
              <a:t>)</a:t>
            </a:r>
            <a:r>
              <a:rPr lang="en-US" altLang="zh-TW" sz="2800" i="1"/>
              <a:t>A</a:t>
            </a:r>
            <a:r>
              <a:rPr lang="en-US" altLang="zh-TW" sz="2800" baseline="-25000"/>
              <a:t>4</a:t>
            </a:r>
            <a:r>
              <a:rPr lang="en-US" altLang="zh-TW" sz="2800"/>
              <a:t>))</a:t>
            </a:r>
            <a:r>
              <a:rPr lang="zh-TW" altLang="en-US" sz="2800"/>
              <a:t>，</a:t>
            </a:r>
            <a:r>
              <a:rPr lang="en-US" altLang="zh-TW" sz="2800"/>
              <a:t>((</a:t>
            </a:r>
            <a:r>
              <a:rPr lang="en-US" altLang="zh-TW" sz="2800" i="1"/>
              <a:t>A</a:t>
            </a:r>
            <a:r>
              <a:rPr lang="en-US" altLang="zh-TW" sz="2800" baseline="-25000"/>
              <a:t>1</a:t>
            </a:r>
            <a:r>
              <a:rPr lang="en-US" altLang="zh-TW" sz="2800" i="1"/>
              <a:t>A</a:t>
            </a:r>
            <a:r>
              <a:rPr lang="en-US" altLang="zh-TW" sz="2800" baseline="-25000"/>
              <a:t>2</a:t>
            </a:r>
            <a:r>
              <a:rPr lang="en-US" altLang="zh-TW" sz="2800"/>
              <a:t>)(</a:t>
            </a:r>
            <a:r>
              <a:rPr lang="en-US" altLang="zh-TW" sz="2800" i="1"/>
              <a:t>A</a:t>
            </a:r>
            <a:r>
              <a:rPr lang="en-US" altLang="zh-TW" sz="2800" baseline="-25000"/>
              <a:t>3</a:t>
            </a:r>
            <a:r>
              <a:rPr lang="en-US" altLang="zh-TW" sz="2800" i="1"/>
              <a:t>A</a:t>
            </a:r>
            <a:r>
              <a:rPr lang="en-US" altLang="zh-TW" sz="2800" baseline="-25000"/>
              <a:t>4</a:t>
            </a:r>
            <a:r>
              <a:rPr lang="en-US" altLang="zh-TW" sz="2800"/>
              <a:t>))</a:t>
            </a:r>
            <a:r>
              <a:rPr lang="zh-TW" altLang="en-US" sz="2800"/>
              <a:t>，</a:t>
            </a:r>
            <a:r>
              <a:rPr lang="en-US" altLang="zh-TW" sz="2800"/>
              <a:t>((</a:t>
            </a:r>
            <a:r>
              <a:rPr lang="en-US" altLang="zh-TW" sz="2800" i="1"/>
              <a:t>A</a:t>
            </a:r>
            <a:r>
              <a:rPr lang="en-US" altLang="zh-TW" sz="2800" baseline="-25000"/>
              <a:t>1</a:t>
            </a:r>
            <a:r>
              <a:rPr lang="en-US" altLang="zh-TW" sz="2800"/>
              <a:t>(</a:t>
            </a:r>
            <a:r>
              <a:rPr lang="en-US" altLang="zh-TW" sz="2800" i="1"/>
              <a:t>A</a:t>
            </a:r>
            <a:r>
              <a:rPr lang="en-US" altLang="zh-TW" sz="2800" baseline="-25000"/>
              <a:t>2</a:t>
            </a:r>
            <a:r>
              <a:rPr lang="en-US" altLang="zh-TW" sz="2800" i="1"/>
              <a:t>A</a:t>
            </a:r>
            <a:r>
              <a:rPr lang="en-US" altLang="zh-TW" sz="2800" baseline="-25000"/>
              <a:t>3</a:t>
            </a:r>
            <a:r>
              <a:rPr lang="en-US" altLang="zh-TW" sz="2800"/>
              <a:t>))</a:t>
            </a:r>
            <a:r>
              <a:rPr lang="en-US" altLang="zh-TW" sz="2800" i="1"/>
              <a:t>A</a:t>
            </a:r>
            <a:r>
              <a:rPr lang="en-US" altLang="zh-TW" sz="2800" baseline="-25000"/>
              <a:t>4</a:t>
            </a:r>
            <a:r>
              <a:rPr lang="en-US" altLang="zh-TW" sz="2800"/>
              <a:t>)</a:t>
            </a:r>
            <a:r>
              <a:rPr lang="zh-TW" altLang="en-US" sz="2800"/>
              <a:t>，或 </a:t>
            </a:r>
            <a:r>
              <a:rPr lang="en-US" altLang="zh-TW" sz="2800"/>
              <a:t>(((</a:t>
            </a:r>
            <a:r>
              <a:rPr lang="en-US" altLang="zh-TW" sz="2800" i="1"/>
              <a:t>A</a:t>
            </a:r>
            <a:r>
              <a:rPr lang="en-US" altLang="zh-TW" sz="2800" baseline="-25000"/>
              <a:t>1</a:t>
            </a:r>
            <a:r>
              <a:rPr lang="en-US" altLang="zh-TW" sz="2800" i="1"/>
              <a:t>A</a:t>
            </a:r>
            <a:r>
              <a:rPr lang="en-US" altLang="zh-TW" sz="2800" baseline="-25000"/>
              <a:t>2</a:t>
            </a:r>
            <a:r>
              <a:rPr lang="en-US" altLang="zh-TW" sz="2800"/>
              <a:t>)</a:t>
            </a:r>
            <a:r>
              <a:rPr lang="en-US" altLang="zh-TW" sz="2800" i="1"/>
              <a:t>A</a:t>
            </a:r>
            <a:r>
              <a:rPr lang="en-US" altLang="zh-TW" sz="2800" baseline="-25000"/>
              <a:t>3</a:t>
            </a:r>
            <a:r>
              <a:rPr lang="en-US" altLang="zh-TW" sz="2800"/>
              <a:t>)</a:t>
            </a:r>
            <a:r>
              <a:rPr lang="en-US" altLang="zh-TW" sz="2800" i="1"/>
              <a:t>A</a:t>
            </a:r>
            <a:r>
              <a:rPr lang="en-US" altLang="zh-TW" sz="2800" baseline="-25000"/>
              <a:t>4</a:t>
            </a:r>
            <a:r>
              <a:rPr lang="en-US" altLang="zh-TW" sz="2800"/>
              <a:t>)</a:t>
            </a:r>
            <a:r>
              <a:rPr lang="zh-TW" altLang="en-US" sz="2800"/>
              <a:t>。如果這些矩陣都是方形的，那麼相乘的順序不會影響到計算答案的時間；反之，則相乘的順序對於時間的影響就會非常大。要嘗試所有的會花費非常長的時間，在之後會介紹一個有效率的演算法來解決這個問題。</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頁尾版面配置區 4"/>
          <p:cNvSpPr>
            <a:spLocks noGrp="1"/>
          </p:cNvSpPr>
          <p:nvPr>
            <p:ph type="ftr" sz="quarter" idx="11"/>
          </p:nvPr>
        </p:nvSpPr>
        <p:spPr/>
        <p:txBody>
          <a:bodyPr/>
          <a:lstStyle/>
          <a:p>
            <a:r>
              <a:rPr lang="en-US" altLang="zh-TW"/>
              <a:t>Introduction</a:t>
            </a:r>
          </a:p>
        </p:txBody>
      </p:sp>
      <p:sp>
        <p:nvSpPr>
          <p:cNvPr id="4" name="投影片編號版面配置區 5"/>
          <p:cNvSpPr>
            <a:spLocks noGrp="1"/>
          </p:cNvSpPr>
          <p:nvPr>
            <p:ph type="sldNum" sz="quarter" idx="12"/>
          </p:nvPr>
        </p:nvSpPr>
        <p:spPr/>
        <p:txBody>
          <a:bodyPr/>
          <a:lstStyle/>
          <a:p>
            <a:fld id="{2C6A2F85-A158-4FD1-A421-FE0D06886268}" type="slidenum">
              <a:rPr lang="en-US" altLang="zh-TW"/>
              <a:pPr/>
              <a:t>4</a:t>
            </a:fld>
            <a:endParaRPr lang="en-US" altLang="zh-TW"/>
          </a:p>
        </p:txBody>
      </p:sp>
      <p:sp>
        <p:nvSpPr>
          <p:cNvPr id="99330" name="Rectangle 2"/>
          <p:cNvSpPr>
            <a:spLocks noGrp="1" noChangeArrowheads="1"/>
          </p:cNvSpPr>
          <p:nvPr>
            <p:ph type="body" idx="1"/>
          </p:nvPr>
        </p:nvSpPr>
        <p:spPr>
          <a:xfrm>
            <a:off x="457200" y="620713"/>
            <a:ext cx="8291513" cy="5505450"/>
          </a:xfrm>
        </p:spPr>
        <p:txBody>
          <a:bodyPr/>
          <a:lstStyle/>
          <a:p>
            <a:pPr marL="376238" indent="-376238">
              <a:buFontTx/>
              <a:buNone/>
            </a:pPr>
            <a:r>
              <a:rPr lang="en-US" altLang="zh-TW" b="1"/>
              <a:t>1.2 Algorithms as a technology</a:t>
            </a:r>
            <a:endParaRPr lang="en-US" altLang="zh-TW" sz="2800"/>
          </a:p>
          <a:p>
            <a:pPr marL="376238" indent="-376238">
              <a:buFontTx/>
              <a:buNone/>
            </a:pPr>
            <a:r>
              <a:rPr lang="zh-TW" altLang="en-US" sz="2800" b="1"/>
              <a:t>效率：</a:t>
            </a:r>
            <a:r>
              <a:rPr lang="zh-TW" altLang="en-US" sz="2800"/>
              <a:t>不同的演算法在解決相同問題時在效率上可能會有相當的差異。這個差異可能遠比硬體或軟體所造成的影響還要巨大。</a:t>
            </a:r>
          </a:p>
          <a:p>
            <a:pPr marL="376238" indent="-376238">
              <a:buFontTx/>
              <a:buNone/>
            </a:pPr>
            <a:endParaRPr lang="zh-TW" altLang="en-US" sz="2800"/>
          </a:p>
          <a:p>
            <a:pPr marL="376238" indent="-376238">
              <a:buFontTx/>
              <a:buNone/>
            </a:pPr>
            <a:r>
              <a:rPr lang="zh-TW" altLang="en-US" sz="2800"/>
              <a:t>例如，在第二章會介紹 </a:t>
            </a:r>
            <a:r>
              <a:rPr lang="en-US" altLang="zh-TW" sz="2800" i="1"/>
              <a:t>insertion sort</a:t>
            </a:r>
            <a:r>
              <a:rPr lang="zh-TW" altLang="en-US" sz="2800"/>
              <a:t>，要排序 </a:t>
            </a:r>
            <a:r>
              <a:rPr lang="en-US" altLang="zh-TW" sz="2800" i="1"/>
              <a:t>n</a:t>
            </a:r>
            <a:r>
              <a:rPr lang="en-US" altLang="zh-TW" sz="2800"/>
              <a:t> </a:t>
            </a:r>
            <a:r>
              <a:rPr lang="zh-TW" altLang="en-US" sz="2800"/>
              <a:t>個數字所花費的時間約為 </a:t>
            </a:r>
            <a:r>
              <a:rPr lang="en-US" altLang="zh-TW" sz="2800" i="1"/>
              <a:t>c</a:t>
            </a:r>
            <a:r>
              <a:rPr lang="en-US" altLang="zh-TW" sz="2800" baseline="-25000"/>
              <a:t>1</a:t>
            </a:r>
            <a:r>
              <a:rPr lang="en-US" altLang="zh-TW" sz="2800" i="1"/>
              <a:t>n</a:t>
            </a:r>
            <a:r>
              <a:rPr lang="en-US" altLang="zh-TW" sz="2800" baseline="30000"/>
              <a:t>2</a:t>
            </a:r>
            <a:r>
              <a:rPr lang="zh-TW" altLang="en-US" sz="2800"/>
              <a:t>，其中 </a:t>
            </a:r>
            <a:r>
              <a:rPr lang="en-US" altLang="zh-TW" sz="2800" i="1"/>
              <a:t>c</a:t>
            </a:r>
            <a:r>
              <a:rPr lang="en-US" altLang="zh-TW" sz="2800" baseline="-25000"/>
              <a:t>1</a:t>
            </a:r>
            <a:r>
              <a:rPr lang="en-US" altLang="zh-TW" sz="2800"/>
              <a:t> </a:t>
            </a:r>
            <a:r>
              <a:rPr lang="zh-TW" altLang="en-US" sz="2800"/>
              <a:t>是一個常數。</a:t>
            </a:r>
            <a:r>
              <a:rPr lang="en-US" altLang="zh-TW" sz="2800" i="1"/>
              <a:t>Merge sort</a:t>
            </a:r>
            <a:r>
              <a:rPr lang="en-US" altLang="zh-TW" sz="2800"/>
              <a:t> </a:t>
            </a:r>
            <a:r>
              <a:rPr lang="zh-TW" altLang="en-US" sz="2800"/>
              <a:t>則要花費約 </a:t>
            </a:r>
            <a:r>
              <a:rPr lang="en-US" altLang="zh-TW" sz="2800" i="1"/>
              <a:t>c</a:t>
            </a:r>
            <a:r>
              <a:rPr lang="en-US" altLang="zh-TW" sz="2800" baseline="-25000"/>
              <a:t>2</a:t>
            </a:r>
            <a:r>
              <a:rPr lang="en-US" altLang="zh-TW" sz="2800" i="1"/>
              <a:t>n</a:t>
            </a:r>
            <a:r>
              <a:rPr lang="en-US" altLang="zh-TW" sz="2800"/>
              <a:t>lg </a:t>
            </a:r>
            <a:r>
              <a:rPr lang="en-US" altLang="zh-TW" sz="2800" i="1"/>
              <a:t>n</a:t>
            </a:r>
            <a:r>
              <a:rPr lang="en-US" altLang="zh-TW" sz="2800"/>
              <a:t> (</a:t>
            </a:r>
            <a:r>
              <a:rPr lang="en-US" altLang="zh-TW" sz="2800" i="1"/>
              <a:t>c</a:t>
            </a:r>
            <a:r>
              <a:rPr lang="en-US" altLang="zh-TW" sz="2800" baseline="-25000"/>
              <a:t>2</a:t>
            </a:r>
            <a:r>
              <a:rPr lang="en-US" altLang="zh-TW" sz="2800"/>
              <a:t> </a:t>
            </a:r>
            <a:r>
              <a:rPr lang="zh-TW" altLang="en-US" sz="2800"/>
              <a:t>為常數</a:t>
            </a:r>
            <a:r>
              <a:rPr lang="en-US" altLang="zh-TW" sz="2800"/>
              <a:t>)</a:t>
            </a:r>
            <a:r>
              <a:rPr lang="zh-TW" altLang="en-US" sz="2800"/>
              <a:t>。一般而言 </a:t>
            </a:r>
            <a:r>
              <a:rPr lang="en-US" altLang="zh-TW" sz="2800" i="1"/>
              <a:t>c</a:t>
            </a:r>
            <a:r>
              <a:rPr lang="en-US" altLang="zh-TW" sz="2800" baseline="-25000"/>
              <a:t>1</a:t>
            </a:r>
            <a:r>
              <a:rPr lang="en-US" altLang="zh-TW" sz="2800"/>
              <a:t> </a:t>
            </a:r>
            <a:r>
              <a:rPr lang="zh-TW" altLang="en-US" sz="2800"/>
              <a:t>會小於 </a:t>
            </a:r>
            <a:r>
              <a:rPr lang="en-US" altLang="zh-TW" sz="2800" i="1"/>
              <a:t>c</a:t>
            </a:r>
            <a:r>
              <a:rPr lang="en-US" altLang="zh-TW" sz="2800" baseline="-25000"/>
              <a:t>2</a:t>
            </a:r>
            <a:r>
              <a:rPr lang="zh-TW" altLang="en-US" sz="2800"/>
              <a:t>，但是常數的影響會遠比 </a:t>
            </a:r>
            <a:r>
              <a:rPr lang="en-US" altLang="zh-TW" sz="2800" i="1"/>
              <a:t>n</a:t>
            </a:r>
            <a:r>
              <a:rPr lang="en-US" altLang="zh-TW" sz="2800"/>
              <a:t> </a:t>
            </a:r>
            <a:r>
              <a:rPr lang="zh-TW" altLang="en-US" sz="2800"/>
              <a:t>還要小。</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頁尾版面配置區 4"/>
          <p:cNvSpPr>
            <a:spLocks noGrp="1"/>
          </p:cNvSpPr>
          <p:nvPr>
            <p:ph type="ftr" sz="quarter" idx="11"/>
          </p:nvPr>
        </p:nvSpPr>
        <p:spPr/>
        <p:txBody>
          <a:bodyPr/>
          <a:lstStyle/>
          <a:p>
            <a:r>
              <a:rPr lang="en-US" altLang="zh-TW"/>
              <a:t>Introduction</a:t>
            </a:r>
          </a:p>
        </p:txBody>
      </p:sp>
      <p:sp>
        <p:nvSpPr>
          <p:cNvPr id="8" name="投影片編號版面配置區 5"/>
          <p:cNvSpPr>
            <a:spLocks noGrp="1"/>
          </p:cNvSpPr>
          <p:nvPr>
            <p:ph type="sldNum" sz="quarter" idx="12"/>
          </p:nvPr>
        </p:nvSpPr>
        <p:spPr/>
        <p:txBody>
          <a:bodyPr/>
          <a:lstStyle/>
          <a:p>
            <a:fld id="{5B234434-E535-4A3E-A04E-35CA59606BC2}" type="slidenum">
              <a:rPr lang="en-US" altLang="zh-TW"/>
              <a:pPr/>
              <a:t>5</a:t>
            </a:fld>
            <a:endParaRPr lang="en-US" altLang="zh-TW"/>
          </a:p>
        </p:txBody>
      </p:sp>
      <p:sp>
        <p:nvSpPr>
          <p:cNvPr id="101378" name="Rectangle 2"/>
          <p:cNvSpPr>
            <a:spLocks noGrp="1" noChangeArrowheads="1"/>
          </p:cNvSpPr>
          <p:nvPr>
            <p:ph type="body" idx="1"/>
          </p:nvPr>
        </p:nvSpPr>
        <p:spPr>
          <a:xfrm>
            <a:off x="457200" y="620713"/>
            <a:ext cx="8291513" cy="5505450"/>
          </a:xfrm>
        </p:spPr>
        <p:txBody>
          <a:bodyPr/>
          <a:lstStyle/>
          <a:p>
            <a:pPr marL="376238" indent="-376238">
              <a:buFontTx/>
              <a:buNone/>
            </a:pPr>
            <a:r>
              <a:rPr lang="en-US" altLang="zh-TW" b="1"/>
              <a:t>1.2 Algorithms as a technology</a:t>
            </a:r>
            <a:endParaRPr lang="en-US" altLang="zh-TW" sz="2800"/>
          </a:p>
          <a:p>
            <a:pPr marL="376238" indent="-376238">
              <a:buFontTx/>
              <a:buNone/>
            </a:pPr>
            <a:r>
              <a:rPr lang="zh-TW" altLang="en-US" sz="2800"/>
              <a:t>例如：</a:t>
            </a:r>
            <a:r>
              <a:rPr lang="en-US" altLang="zh-TW" sz="2800" i="1"/>
              <a:t>c</a:t>
            </a:r>
            <a:r>
              <a:rPr lang="en-US" altLang="zh-TW" sz="2800" baseline="-25000"/>
              <a:t>1</a:t>
            </a:r>
            <a:r>
              <a:rPr lang="en-US" altLang="zh-TW" sz="2800"/>
              <a:t>=2</a:t>
            </a:r>
            <a:r>
              <a:rPr lang="zh-TW" altLang="en-US" sz="2800"/>
              <a:t>，</a:t>
            </a:r>
            <a:r>
              <a:rPr lang="en-US" altLang="zh-TW" sz="2800" i="1"/>
              <a:t>c</a:t>
            </a:r>
            <a:r>
              <a:rPr lang="en-US" altLang="zh-TW" sz="2800" baseline="-25000"/>
              <a:t>2</a:t>
            </a:r>
            <a:r>
              <a:rPr lang="en-US" altLang="zh-TW" sz="2800"/>
              <a:t>=50</a:t>
            </a:r>
            <a:r>
              <a:rPr lang="zh-TW" altLang="en-US" sz="2800"/>
              <a:t>，電腦 </a:t>
            </a:r>
            <a:r>
              <a:rPr lang="en-US" altLang="zh-TW" sz="2800" i="1"/>
              <a:t>A</a:t>
            </a:r>
            <a:r>
              <a:rPr lang="en-US" altLang="zh-TW" sz="2800"/>
              <a:t> </a:t>
            </a:r>
            <a:r>
              <a:rPr lang="zh-TW" altLang="en-US" sz="2800"/>
              <a:t>每秒鐘可跑 </a:t>
            </a:r>
            <a:r>
              <a:rPr lang="en-US" altLang="zh-TW" sz="2800"/>
              <a:t>10</a:t>
            </a:r>
            <a:r>
              <a:rPr lang="en-US" altLang="zh-TW" sz="2800" baseline="30000"/>
              <a:t>9</a:t>
            </a:r>
            <a:r>
              <a:rPr lang="en-US" altLang="zh-TW" sz="2800"/>
              <a:t> </a:t>
            </a:r>
            <a:r>
              <a:rPr lang="zh-TW" altLang="en-US" sz="2800"/>
              <a:t>個指令，電腦 </a:t>
            </a:r>
            <a:r>
              <a:rPr lang="en-US" altLang="zh-TW" sz="2800" i="1"/>
              <a:t>B</a:t>
            </a:r>
            <a:r>
              <a:rPr lang="en-US" altLang="zh-TW" sz="2800"/>
              <a:t> </a:t>
            </a:r>
            <a:r>
              <a:rPr lang="zh-TW" altLang="en-US" sz="2800"/>
              <a:t>較慢，每秒鐘只能跑 </a:t>
            </a:r>
            <a:r>
              <a:rPr lang="en-US" altLang="zh-TW" sz="2800"/>
              <a:t>10</a:t>
            </a:r>
            <a:r>
              <a:rPr lang="en-US" altLang="zh-TW" sz="2800" baseline="30000"/>
              <a:t>7</a:t>
            </a:r>
            <a:r>
              <a:rPr lang="en-US" altLang="zh-TW" sz="2800"/>
              <a:t> </a:t>
            </a:r>
            <a:r>
              <a:rPr lang="zh-TW" altLang="en-US" sz="2800"/>
              <a:t>個指令。</a:t>
            </a:r>
          </a:p>
          <a:p>
            <a:pPr marL="376238" indent="-376238">
              <a:buFontTx/>
              <a:buNone/>
            </a:pPr>
            <a:endParaRPr lang="zh-TW" altLang="en-US" sz="2800"/>
          </a:p>
          <a:p>
            <a:pPr marL="376238" indent="-376238">
              <a:buFontTx/>
              <a:buNone/>
            </a:pPr>
            <a:r>
              <a:rPr lang="zh-TW" altLang="en-US" sz="2800"/>
              <a:t>假設 </a:t>
            </a:r>
            <a:r>
              <a:rPr lang="en-US" altLang="zh-TW" sz="2800" i="1"/>
              <a:t>n</a:t>
            </a:r>
            <a:r>
              <a:rPr lang="en-US" altLang="zh-TW" sz="2800"/>
              <a:t>=10</a:t>
            </a:r>
            <a:r>
              <a:rPr lang="en-US" altLang="zh-TW" sz="2800" baseline="30000"/>
              <a:t>6</a:t>
            </a:r>
            <a:r>
              <a:rPr lang="zh-TW" altLang="en-US" sz="2800"/>
              <a:t>：</a:t>
            </a:r>
          </a:p>
          <a:p>
            <a:pPr marL="376238" indent="-376238">
              <a:buFontTx/>
              <a:buNone/>
            </a:pPr>
            <a:r>
              <a:rPr lang="zh-TW" altLang="en-US" sz="2800"/>
              <a:t>在電腦 </a:t>
            </a:r>
            <a:r>
              <a:rPr lang="en-US" altLang="zh-TW" sz="2800" i="1"/>
              <a:t>A</a:t>
            </a:r>
            <a:r>
              <a:rPr lang="en-US" altLang="zh-TW" sz="2800"/>
              <a:t> </a:t>
            </a:r>
            <a:r>
              <a:rPr lang="zh-TW" altLang="en-US" sz="2800"/>
              <a:t>上跑 </a:t>
            </a:r>
            <a:r>
              <a:rPr lang="en-US" altLang="zh-TW" sz="2800"/>
              <a:t>insertion sort </a:t>
            </a:r>
            <a:r>
              <a:rPr lang="zh-TW" altLang="en-US" sz="2800"/>
              <a:t>的時間為</a:t>
            </a:r>
          </a:p>
          <a:p>
            <a:pPr marL="376238" indent="-376238">
              <a:buFontTx/>
              <a:buNone/>
            </a:pPr>
            <a:r>
              <a:rPr lang="zh-TW" altLang="en-US" sz="2400"/>
              <a:t>	</a:t>
            </a:r>
            <a:r>
              <a:rPr lang="en-US" altLang="zh-TW" sz="2400"/>
              <a:t>2 </a:t>
            </a:r>
            <a:r>
              <a:rPr lang="en-US" altLang="zh-TW" sz="2400">
                <a:cs typeface="Times New Roman" pitchFamily="18" charset="0"/>
              </a:rPr>
              <a:t>· (10</a:t>
            </a:r>
            <a:r>
              <a:rPr lang="en-US" altLang="zh-TW" sz="2400" baseline="30000">
                <a:cs typeface="Times New Roman" pitchFamily="18" charset="0"/>
              </a:rPr>
              <a:t>6</a:t>
            </a:r>
            <a:r>
              <a:rPr lang="en-US" altLang="zh-TW" sz="2400">
                <a:cs typeface="Times New Roman" pitchFamily="18" charset="0"/>
              </a:rPr>
              <a:t>)</a:t>
            </a:r>
            <a:r>
              <a:rPr lang="en-US" altLang="zh-TW" sz="2400" baseline="30000">
                <a:cs typeface="Times New Roman" pitchFamily="18" charset="0"/>
              </a:rPr>
              <a:t>2</a:t>
            </a:r>
            <a:r>
              <a:rPr lang="en-US" altLang="zh-TW" sz="2400">
                <a:latin typeface="標楷體" pitchFamily="65" charset="-120"/>
              </a:rPr>
              <a:t> </a:t>
            </a:r>
            <a:r>
              <a:rPr lang="zh-TW" altLang="en-US" sz="2400">
                <a:latin typeface="標楷體" pitchFamily="65" charset="-120"/>
              </a:rPr>
              <a:t>個指令</a:t>
            </a:r>
          </a:p>
          <a:p>
            <a:pPr marL="376238" indent="-376238">
              <a:buFontTx/>
              <a:buNone/>
            </a:pPr>
            <a:r>
              <a:rPr lang="zh-TW" altLang="en-US" sz="2400">
                <a:latin typeface="標楷體" pitchFamily="65" charset="-120"/>
              </a:rPr>
              <a:t>	</a:t>
            </a:r>
            <a:r>
              <a:rPr lang="en-US" altLang="zh-TW" sz="2400"/>
              <a:t>10</a:t>
            </a:r>
            <a:r>
              <a:rPr lang="en-US" altLang="zh-TW" sz="2400" baseline="30000"/>
              <a:t>9</a:t>
            </a:r>
            <a:r>
              <a:rPr lang="en-US" altLang="zh-TW" sz="2400"/>
              <a:t> </a:t>
            </a:r>
            <a:r>
              <a:rPr lang="zh-TW" altLang="en-US" sz="2400"/>
              <a:t>指令</a:t>
            </a:r>
            <a:r>
              <a:rPr lang="en-US" altLang="zh-TW" sz="2400"/>
              <a:t>/</a:t>
            </a:r>
            <a:r>
              <a:rPr lang="zh-TW" altLang="en-US" sz="2400"/>
              <a:t>秒</a:t>
            </a:r>
            <a:endParaRPr lang="zh-TW" altLang="en-US" sz="2400">
              <a:latin typeface="標楷體" pitchFamily="65" charset="-120"/>
            </a:endParaRPr>
          </a:p>
          <a:p>
            <a:pPr marL="376238" indent="-376238">
              <a:buFontTx/>
              <a:buNone/>
            </a:pPr>
            <a:r>
              <a:rPr lang="zh-TW" altLang="en-US" sz="2800"/>
              <a:t>在電腦 </a:t>
            </a:r>
            <a:r>
              <a:rPr lang="en-US" altLang="zh-TW" sz="2800"/>
              <a:t>B </a:t>
            </a:r>
            <a:r>
              <a:rPr lang="zh-TW" altLang="en-US" sz="2800"/>
              <a:t>上跑 </a:t>
            </a:r>
            <a:r>
              <a:rPr lang="en-US" altLang="zh-TW" sz="2800"/>
              <a:t>merge sort </a:t>
            </a:r>
            <a:r>
              <a:rPr lang="zh-TW" altLang="en-US" sz="2800"/>
              <a:t>的時間為</a:t>
            </a:r>
          </a:p>
          <a:p>
            <a:pPr marL="376238" indent="-376238">
              <a:buFontTx/>
              <a:buNone/>
            </a:pPr>
            <a:r>
              <a:rPr lang="zh-TW" altLang="en-US" sz="2400"/>
              <a:t>	</a:t>
            </a:r>
            <a:r>
              <a:rPr lang="en-US" altLang="zh-TW" sz="2400"/>
              <a:t>50 </a:t>
            </a:r>
            <a:r>
              <a:rPr lang="en-US" altLang="zh-TW" sz="2400">
                <a:cs typeface="Times New Roman" pitchFamily="18" charset="0"/>
              </a:rPr>
              <a:t>· 10</a:t>
            </a:r>
            <a:r>
              <a:rPr lang="en-US" altLang="zh-TW" sz="2400" baseline="30000">
                <a:cs typeface="Times New Roman" pitchFamily="18" charset="0"/>
              </a:rPr>
              <a:t>6</a:t>
            </a:r>
            <a:r>
              <a:rPr lang="en-US" altLang="zh-TW" sz="2400">
                <a:cs typeface="Times New Roman" pitchFamily="18" charset="0"/>
              </a:rPr>
              <a:t> lg 10</a:t>
            </a:r>
            <a:r>
              <a:rPr lang="en-US" altLang="zh-TW" sz="2400" baseline="30000">
                <a:cs typeface="Times New Roman" pitchFamily="18" charset="0"/>
              </a:rPr>
              <a:t>6</a:t>
            </a:r>
            <a:r>
              <a:rPr lang="en-US" altLang="zh-TW" sz="2400">
                <a:latin typeface="標楷體" pitchFamily="65" charset="-120"/>
              </a:rPr>
              <a:t> </a:t>
            </a:r>
            <a:r>
              <a:rPr lang="zh-TW" altLang="en-US" sz="2400">
                <a:latin typeface="標楷體" pitchFamily="65" charset="-120"/>
              </a:rPr>
              <a:t>個指令</a:t>
            </a:r>
          </a:p>
          <a:p>
            <a:pPr marL="376238" indent="-376238">
              <a:buFontTx/>
              <a:buNone/>
            </a:pPr>
            <a:r>
              <a:rPr lang="zh-TW" altLang="en-US" sz="2400">
                <a:latin typeface="標楷體" pitchFamily="65" charset="-120"/>
              </a:rPr>
              <a:t>	</a:t>
            </a:r>
            <a:r>
              <a:rPr lang="en-US" altLang="zh-TW" sz="2400"/>
              <a:t>10</a:t>
            </a:r>
            <a:r>
              <a:rPr lang="en-US" altLang="zh-TW" sz="2400" baseline="30000"/>
              <a:t>7</a:t>
            </a:r>
            <a:r>
              <a:rPr lang="en-US" altLang="zh-TW" sz="2400"/>
              <a:t> </a:t>
            </a:r>
            <a:r>
              <a:rPr lang="zh-TW" altLang="en-US" sz="2400"/>
              <a:t>指令</a:t>
            </a:r>
            <a:r>
              <a:rPr lang="en-US" altLang="zh-TW" sz="2400"/>
              <a:t>/</a:t>
            </a:r>
            <a:r>
              <a:rPr lang="zh-TW" altLang="en-US" sz="2400"/>
              <a:t>秒</a:t>
            </a:r>
          </a:p>
        </p:txBody>
      </p:sp>
      <p:sp>
        <p:nvSpPr>
          <p:cNvPr id="101379" name="Line 3"/>
          <p:cNvSpPr>
            <a:spLocks noChangeShapeType="1"/>
          </p:cNvSpPr>
          <p:nvPr/>
        </p:nvSpPr>
        <p:spPr bwMode="auto">
          <a:xfrm>
            <a:off x="685800" y="41148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01381" name="Text Box 5"/>
          <p:cNvSpPr txBox="1">
            <a:spLocks noChangeArrowheads="1"/>
          </p:cNvSpPr>
          <p:nvPr/>
        </p:nvSpPr>
        <p:spPr bwMode="auto">
          <a:xfrm>
            <a:off x="3413125" y="3851275"/>
            <a:ext cx="1422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2400"/>
              <a:t>= 2000 </a:t>
            </a:r>
            <a:r>
              <a:rPr lang="zh-TW" altLang="en-US" sz="2400"/>
              <a:t>秒</a:t>
            </a:r>
          </a:p>
        </p:txBody>
      </p:sp>
      <p:sp>
        <p:nvSpPr>
          <p:cNvPr id="101382" name="Line 6"/>
          <p:cNvSpPr>
            <a:spLocks noChangeShapeType="1"/>
          </p:cNvSpPr>
          <p:nvPr/>
        </p:nvSpPr>
        <p:spPr bwMode="auto">
          <a:xfrm>
            <a:off x="685800" y="5562600"/>
            <a:ext cx="3124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01383" name="Text Box 7"/>
          <p:cNvSpPr txBox="1">
            <a:spLocks noChangeArrowheads="1"/>
          </p:cNvSpPr>
          <p:nvPr/>
        </p:nvSpPr>
        <p:spPr bwMode="auto">
          <a:xfrm>
            <a:off x="3886200" y="5334000"/>
            <a:ext cx="1403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2400">
                <a:ea typeface="新細明體" charset="-120"/>
              </a:rPr>
              <a:t>≒</a:t>
            </a:r>
            <a:r>
              <a:rPr lang="en-US" altLang="zh-TW" sz="2400"/>
              <a:t> 100 </a:t>
            </a:r>
            <a:r>
              <a:rPr lang="zh-TW" altLang="en-US" sz="2400"/>
              <a:t>秒</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頁尾版面配置區 4"/>
          <p:cNvSpPr>
            <a:spLocks noGrp="1"/>
          </p:cNvSpPr>
          <p:nvPr>
            <p:ph type="ftr" sz="quarter" idx="11"/>
          </p:nvPr>
        </p:nvSpPr>
        <p:spPr/>
        <p:txBody>
          <a:bodyPr/>
          <a:lstStyle/>
          <a:p>
            <a:r>
              <a:rPr lang="en-US" altLang="zh-TW"/>
              <a:t>Introduction</a:t>
            </a:r>
          </a:p>
        </p:txBody>
      </p:sp>
      <p:sp>
        <p:nvSpPr>
          <p:cNvPr id="4" name="投影片編號版面配置區 5"/>
          <p:cNvSpPr>
            <a:spLocks noGrp="1"/>
          </p:cNvSpPr>
          <p:nvPr>
            <p:ph type="sldNum" sz="quarter" idx="12"/>
          </p:nvPr>
        </p:nvSpPr>
        <p:spPr/>
        <p:txBody>
          <a:bodyPr/>
          <a:lstStyle/>
          <a:p>
            <a:fld id="{954DD8CD-49C1-43A0-9D6E-B55DBF56C1A9}" type="slidenum">
              <a:rPr lang="en-US" altLang="zh-TW"/>
              <a:pPr/>
              <a:t>6</a:t>
            </a:fld>
            <a:endParaRPr lang="en-US" altLang="zh-TW"/>
          </a:p>
        </p:txBody>
      </p:sp>
      <p:sp>
        <p:nvSpPr>
          <p:cNvPr id="103426" name="Rectangle 2"/>
          <p:cNvSpPr>
            <a:spLocks noGrp="1" noChangeArrowheads="1"/>
          </p:cNvSpPr>
          <p:nvPr>
            <p:ph type="body" idx="1"/>
          </p:nvPr>
        </p:nvSpPr>
        <p:spPr>
          <a:xfrm>
            <a:off x="457200" y="620713"/>
            <a:ext cx="8291513" cy="5505450"/>
          </a:xfrm>
        </p:spPr>
        <p:txBody>
          <a:bodyPr/>
          <a:lstStyle/>
          <a:p>
            <a:pPr marL="376238" indent="-376238">
              <a:buFontTx/>
              <a:buNone/>
            </a:pPr>
            <a:endParaRPr lang="en-US" altLang="zh-TW" sz="2800"/>
          </a:p>
          <a:p>
            <a:pPr marL="376238" indent="-376238">
              <a:buFontTx/>
              <a:buNone/>
            </a:pPr>
            <a:r>
              <a:rPr lang="zh-TW" altLang="en-US" sz="2800" b="1"/>
              <a:t>註：</a:t>
            </a:r>
            <a:r>
              <a:rPr lang="zh-TW" altLang="en-US" sz="2800"/>
              <a:t>當排序的數字個數到達 </a:t>
            </a:r>
            <a:r>
              <a:rPr lang="en-US" altLang="zh-TW" sz="2800"/>
              <a:t>10</a:t>
            </a:r>
            <a:r>
              <a:rPr lang="en-US" altLang="zh-TW" sz="2800" baseline="30000"/>
              <a:t>7</a:t>
            </a:r>
            <a:r>
              <a:rPr lang="en-US" altLang="zh-TW" sz="2800"/>
              <a:t> </a:t>
            </a:r>
            <a:r>
              <a:rPr lang="zh-TW" altLang="en-US" sz="2800"/>
              <a:t>時，使用 </a:t>
            </a:r>
            <a:r>
              <a:rPr lang="en-US" altLang="zh-TW" sz="2800"/>
              <a:t>insertion sort </a:t>
            </a:r>
            <a:r>
              <a:rPr lang="zh-TW" altLang="en-US" sz="2800"/>
              <a:t>需要花約 </a:t>
            </a:r>
            <a:r>
              <a:rPr lang="en-US" altLang="zh-TW" sz="2800"/>
              <a:t>2.3 </a:t>
            </a:r>
            <a:r>
              <a:rPr lang="zh-TW" altLang="en-US" sz="2800"/>
              <a:t>天的時間，但 </a:t>
            </a:r>
            <a:r>
              <a:rPr lang="en-US" altLang="zh-TW" sz="2800"/>
              <a:t>merge sort </a:t>
            </a:r>
            <a:r>
              <a:rPr lang="zh-TW" altLang="en-US" sz="2800"/>
              <a:t>只需要 </a:t>
            </a:r>
            <a:r>
              <a:rPr lang="en-US" altLang="zh-TW" sz="2800"/>
              <a:t>20</a:t>
            </a:r>
            <a:r>
              <a:rPr lang="zh-TW" altLang="en-US" sz="2800"/>
              <a:t>分鐘。所以當輸入的大小越大時，</a:t>
            </a:r>
            <a:r>
              <a:rPr lang="en-US" altLang="zh-TW" sz="2800"/>
              <a:t>merge sort </a:t>
            </a:r>
            <a:r>
              <a:rPr lang="zh-TW" altLang="en-US" sz="2800"/>
              <a:t>的優勢就越明顯。</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頁尾版面配置區 4"/>
          <p:cNvSpPr>
            <a:spLocks noGrp="1"/>
          </p:cNvSpPr>
          <p:nvPr>
            <p:ph type="ftr" sz="quarter" idx="11"/>
          </p:nvPr>
        </p:nvSpPr>
        <p:spPr/>
        <p:txBody>
          <a:bodyPr/>
          <a:lstStyle/>
          <a:p>
            <a:r>
              <a:rPr lang="en-US" altLang="zh-TW"/>
              <a:t>Introduction</a:t>
            </a:r>
          </a:p>
        </p:txBody>
      </p:sp>
      <p:sp>
        <p:nvSpPr>
          <p:cNvPr id="5" name="投影片編號版面配置區 5"/>
          <p:cNvSpPr>
            <a:spLocks noGrp="1"/>
          </p:cNvSpPr>
          <p:nvPr>
            <p:ph type="sldNum" sz="quarter" idx="12"/>
          </p:nvPr>
        </p:nvSpPr>
        <p:spPr/>
        <p:txBody>
          <a:bodyPr/>
          <a:lstStyle/>
          <a:p>
            <a:fld id="{6857E76B-0422-4953-9D19-9C7EC995D236}" type="slidenum">
              <a:rPr lang="en-US" altLang="zh-TW"/>
              <a:pPr/>
              <a:t>7</a:t>
            </a:fld>
            <a:endParaRPr lang="en-US" altLang="zh-TW"/>
          </a:p>
        </p:txBody>
      </p:sp>
      <p:sp>
        <p:nvSpPr>
          <p:cNvPr id="76802" name="Rectangle 2"/>
          <p:cNvSpPr>
            <a:spLocks noGrp="1" noChangeArrowheads="1"/>
          </p:cNvSpPr>
          <p:nvPr>
            <p:ph type="title"/>
          </p:nvPr>
        </p:nvSpPr>
        <p:spPr/>
        <p:txBody>
          <a:bodyPr/>
          <a:lstStyle/>
          <a:p>
            <a:r>
              <a:rPr lang="en-US" altLang="zh-TW"/>
              <a:t>Exercises</a:t>
            </a:r>
          </a:p>
        </p:txBody>
      </p:sp>
      <p:sp>
        <p:nvSpPr>
          <p:cNvPr id="76803" name="Rectangle 3"/>
          <p:cNvSpPr>
            <a:spLocks noGrp="1" noChangeArrowheads="1"/>
          </p:cNvSpPr>
          <p:nvPr>
            <p:ph type="body" idx="1"/>
          </p:nvPr>
        </p:nvSpPr>
        <p:spPr>
          <a:xfrm>
            <a:off x="217488" y="1341438"/>
            <a:ext cx="8675687" cy="5183187"/>
          </a:xfrm>
        </p:spPr>
        <p:txBody>
          <a:bodyPr/>
          <a:lstStyle/>
          <a:p>
            <a:pPr>
              <a:buFontTx/>
              <a:buNone/>
            </a:pPr>
            <a:r>
              <a:rPr lang="en-US" altLang="zh-TW" sz="2800" b="1"/>
              <a:t>Problem 1:</a:t>
            </a:r>
          </a:p>
          <a:p>
            <a:pPr>
              <a:buFontTx/>
              <a:buNone/>
            </a:pPr>
            <a:r>
              <a:rPr lang="en-US" altLang="zh-TW" sz="2400">
                <a:latin typeface="標楷體" pitchFamily="65" charset="-120"/>
              </a:rPr>
              <a:t>	</a:t>
            </a:r>
            <a:r>
              <a:rPr lang="zh-TW" altLang="en-US" sz="2400">
                <a:latin typeface="標楷體" pitchFamily="65" charset="-120"/>
              </a:rPr>
              <a:t>你構想了一個新的編碼方式，編碼方式是用一個很聰明的方式把一段訊息中的任何地方插入亂數產生的字串。基於專利的關係我們不會在這邊討論字串如何亂數產生以及插入。然而，為了要驗證，我們必須要寫一個程式來檢查是否編碼過後的字串真的包含了原始的字串。</a:t>
            </a:r>
          </a:p>
          <a:p>
            <a:pPr>
              <a:buFontTx/>
              <a:buNone/>
            </a:pPr>
            <a:r>
              <a:rPr lang="zh-TW" altLang="en-US" sz="2400">
                <a:latin typeface="標楷體" pitchFamily="65" charset="-120"/>
              </a:rPr>
              <a:t>	給定兩個字串 </a:t>
            </a:r>
            <a:r>
              <a:rPr lang="en-US" altLang="zh-TW" sz="2400" i="1">
                <a:latin typeface="標楷體" pitchFamily="65" charset="-120"/>
              </a:rPr>
              <a:t>s</a:t>
            </a:r>
            <a:r>
              <a:rPr lang="en-US" altLang="zh-TW" sz="2400">
                <a:latin typeface="標楷體" pitchFamily="65" charset="-120"/>
              </a:rPr>
              <a:t> </a:t>
            </a:r>
            <a:r>
              <a:rPr lang="zh-TW" altLang="en-US" sz="2400">
                <a:latin typeface="標楷體" pitchFamily="65" charset="-120"/>
              </a:rPr>
              <a:t>和 </a:t>
            </a:r>
            <a:r>
              <a:rPr lang="en-US" altLang="zh-TW" sz="2400" i="1">
                <a:latin typeface="標楷體" pitchFamily="65" charset="-120"/>
              </a:rPr>
              <a:t>t</a:t>
            </a:r>
            <a:r>
              <a:rPr lang="zh-TW" altLang="en-US" sz="2400">
                <a:latin typeface="標楷體" pitchFamily="65" charset="-120"/>
              </a:rPr>
              <a:t>，你要檢查 </a:t>
            </a:r>
            <a:r>
              <a:rPr lang="en-US" altLang="zh-TW" sz="2400" i="1">
                <a:latin typeface="標楷體" pitchFamily="65" charset="-120"/>
              </a:rPr>
              <a:t>s</a:t>
            </a:r>
            <a:r>
              <a:rPr lang="en-US" altLang="zh-TW" sz="2400">
                <a:latin typeface="標楷體" pitchFamily="65" charset="-120"/>
              </a:rPr>
              <a:t> </a:t>
            </a:r>
            <a:r>
              <a:rPr lang="zh-TW" altLang="en-US" sz="2400">
                <a:latin typeface="標楷體" pitchFamily="65" charset="-120"/>
              </a:rPr>
              <a:t>是否為 </a:t>
            </a:r>
            <a:r>
              <a:rPr lang="en-US" altLang="zh-TW" sz="2400" i="1">
                <a:latin typeface="標楷體" pitchFamily="65" charset="-120"/>
              </a:rPr>
              <a:t>t</a:t>
            </a:r>
            <a:r>
              <a:rPr lang="en-US" altLang="zh-TW" sz="2400">
                <a:latin typeface="標楷體" pitchFamily="65" charset="-120"/>
              </a:rPr>
              <a:t> </a:t>
            </a:r>
            <a:r>
              <a:rPr lang="zh-TW" altLang="en-US" sz="2400">
                <a:latin typeface="標楷體" pitchFamily="65" charset="-120"/>
              </a:rPr>
              <a:t>的 </a:t>
            </a:r>
            <a:r>
              <a:rPr lang="en-US" altLang="zh-TW" sz="2400">
                <a:latin typeface="標楷體" pitchFamily="65" charset="-120"/>
              </a:rPr>
              <a:t>subsequence</a:t>
            </a:r>
            <a:r>
              <a:rPr lang="zh-TW" altLang="en-US" sz="2400">
                <a:latin typeface="標楷體" pitchFamily="65" charset="-120"/>
              </a:rPr>
              <a:t>，換句話說，就是你要檢查是否可以刪去一些 </a:t>
            </a:r>
            <a:r>
              <a:rPr lang="en-US" altLang="zh-TW" sz="2400" i="1">
                <a:latin typeface="標楷體" pitchFamily="65" charset="-120"/>
              </a:rPr>
              <a:t>t</a:t>
            </a:r>
            <a:r>
              <a:rPr lang="en-US" altLang="zh-TW" sz="2400">
                <a:latin typeface="標楷體" pitchFamily="65" charset="-120"/>
              </a:rPr>
              <a:t> </a:t>
            </a:r>
            <a:r>
              <a:rPr lang="zh-TW" altLang="en-US" sz="2400">
                <a:latin typeface="標楷體" pitchFamily="65" charset="-120"/>
              </a:rPr>
              <a:t>的字元，再把剩下的字元合併在一起，而得到 </a:t>
            </a:r>
            <a:r>
              <a:rPr lang="en-US" altLang="zh-TW" sz="2400" i="1">
                <a:latin typeface="標楷體" pitchFamily="65" charset="-120"/>
              </a:rPr>
              <a:t>s</a:t>
            </a:r>
            <a:r>
              <a:rPr lang="zh-TW" altLang="en-US" sz="2400">
                <a:latin typeface="標楷體" pitchFamily="65" charset="-120"/>
              </a:rPr>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頁尾版面配置區 4"/>
          <p:cNvSpPr>
            <a:spLocks noGrp="1"/>
          </p:cNvSpPr>
          <p:nvPr>
            <p:ph type="ftr" sz="quarter" idx="11"/>
          </p:nvPr>
        </p:nvSpPr>
        <p:spPr/>
        <p:txBody>
          <a:bodyPr/>
          <a:lstStyle/>
          <a:p>
            <a:r>
              <a:rPr lang="en-US" altLang="zh-TW"/>
              <a:t>Introduction</a:t>
            </a:r>
          </a:p>
        </p:txBody>
      </p:sp>
      <p:sp>
        <p:nvSpPr>
          <p:cNvPr id="5" name="投影片編號版面配置區 5"/>
          <p:cNvSpPr>
            <a:spLocks noGrp="1"/>
          </p:cNvSpPr>
          <p:nvPr>
            <p:ph type="sldNum" sz="quarter" idx="12"/>
          </p:nvPr>
        </p:nvSpPr>
        <p:spPr/>
        <p:txBody>
          <a:bodyPr/>
          <a:lstStyle/>
          <a:p>
            <a:fld id="{48697E2A-1001-42B8-AE8C-94C781812DB9}" type="slidenum">
              <a:rPr lang="en-US" altLang="zh-TW"/>
              <a:pPr/>
              <a:t>8</a:t>
            </a:fld>
            <a:endParaRPr lang="en-US" altLang="zh-TW"/>
          </a:p>
        </p:txBody>
      </p:sp>
      <p:sp>
        <p:nvSpPr>
          <p:cNvPr id="78850" name="Rectangle 2"/>
          <p:cNvSpPr>
            <a:spLocks noGrp="1" noChangeArrowheads="1"/>
          </p:cNvSpPr>
          <p:nvPr>
            <p:ph type="title"/>
          </p:nvPr>
        </p:nvSpPr>
        <p:spPr/>
        <p:txBody>
          <a:bodyPr/>
          <a:lstStyle/>
          <a:p>
            <a:r>
              <a:rPr lang="en-US" altLang="zh-TW"/>
              <a:t>Exercises</a:t>
            </a:r>
          </a:p>
        </p:txBody>
      </p:sp>
      <p:sp>
        <p:nvSpPr>
          <p:cNvPr id="78851" name="Rectangle 3"/>
          <p:cNvSpPr>
            <a:spLocks noGrp="1" noChangeArrowheads="1"/>
          </p:cNvSpPr>
          <p:nvPr>
            <p:ph type="body" idx="1"/>
          </p:nvPr>
        </p:nvSpPr>
        <p:spPr>
          <a:xfrm>
            <a:off x="217488" y="1341438"/>
            <a:ext cx="8675687" cy="5183187"/>
          </a:xfrm>
        </p:spPr>
        <p:txBody>
          <a:bodyPr/>
          <a:lstStyle/>
          <a:p>
            <a:pPr>
              <a:buFontTx/>
              <a:buNone/>
            </a:pPr>
            <a:endParaRPr lang="en-US" altLang="zh-TW" sz="2400">
              <a:latin typeface="標楷體" pitchFamily="65" charset="-120"/>
            </a:endParaRPr>
          </a:p>
          <a:p>
            <a:pPr>
              <a:buFontTx/>
              <a:buNone/>
            </a:pPr>
            <a:r>
              <a:rPr lang="en-US" altLang="zh-TW" sz="2400">
                <a:latin typeface="標楷體" pitchFamily="65" charset="-120"/>
              </a:rPr>
              <a:t>	</a:t>
            </a:r>
            <a:r>
              <a:rPr lang="zh-TW" altLang="en-US" sz="2400" b="1">
                <a:latin typeface="標楷體" pitchFamily="65" charset="-120"/>
              </a:rPr>
              <a:t>輸入：</a:t>
            </a:r>
            <a:r>
              <a:rPr lang="zh-TW" altLang="en-US" sz="2400">
                <a:latin typeface="標楷體" pitchFamily="65" charset="-120"/>
              </a:rPr>
              <a:t>總共有好幾組測資。每一組測資都包含了由數字或英文字母構成的兩個字串 </a:t>
            </a:r>
            <a:r>
              <a:rPr lang="en-US" altLang="zh-TW" sz="2400" i="1">
                <a:latin typeface="標楷體" pitchFamily="65" charset="-120"/>
              </a:rPr>
              <a:t>s</a:t>
            </a:r>
            <a:r>
              <a:rPr lang="en-US" altLang="zh-TW" sz="2400">
                <a:latin typeface="標楷體" pitchFamily="65" charset="-120"/>
              </a:rPr>
              <a:t> </a:t>
            </a:r>
            <a:r>
              <a:rPr lang="zh-TW" altLang="en-US" sz="2400">
                <a:latin typeface="標楷體" pitchFamily="65" charset="-120"/>
              </a:rPr>
              <a:t>與 </a:t>
            </a:r>
            <a:r>
              <a:rPr lang="en-US" altLang="zh-TW" sz="2400" i="1">
                <a:latin typeface="標楷體" pitchFamily="65" charset="-120"/>
              </a:rPr>
              <a:t>t</a:t>
            </a:r>
            <a:r>
              <a:rPr lang="zh-TW" altLang="en-US" sz="2400">
                <a:latin typeface="標楷體" pitchFamily="65" charset="-120"/>
              </a:rPr>
              <a:t>，中間用一個空白隔開。遇到檔案結尾 </a:t>
            </a:r>
            <a:r>
              <a:rPr lang="en-US" altLang="zh-TW" sz="2400">
                <a:latin typeface="標楷體" pitchFamily="65" charset="-120"/>
              </a:rPr>
              <a:t>EOF </a:t>
            </a:r>
            <a:r>
              <a:rPr lang="zh-TW" altLang="en-US" sz="2400">
                <a:latin typeface="標楷體" pitchFamily="65" charset="-120"/>
              </a:rPr>
              <a:t>代表結束。</a:t>
            </a:r>
          </a:p>
          <a:p>
            <a:pPr>
              <a:buFontTx/>
              <a:buNone/>
            </a:pPr>
            <a:endParaRPr lang="zh-TW" altLang="en-US" sz="2400">
              <a:latin typeface="標楷體" pitchFamily="65" charset="-120"/>
            </a:endParaRPr>
          </a:p>
          <a:p>
            <a:pPr>
              <a:buFontTx/>
              <a:buNone/>
            </a:pPr>
            <a:r>
              <a:rPr lang="zh-TW" altLang="en-US" sz="2400">
                <a:latin typeface="標楷體" pitchFamily="65" charset="-120"/>
              </a:rPr>
              <a:t>	</a:t>
            </a:r>
            <a:r>
              <a:rPr lang="zh-TW" altLang="en-US" sz="2400" b="1">
                <a:latin typeface="標楷體" pitchFamily="65" charset="-120"/>
              </a:rPr>
              <a:t>輸出：</a:t>
            </a:r>
            <a:r>
              <a:rPr lang="zh-TW" altLang="en-US" sz="2400">
                <a:latin typeface="標楷體" pitchFamily="65" charset="-120"/>
              </a:rPr>
              <a:t>對於每一組測資，輸出是否 </a:t>
            </a:r>
            <a:r>
              <a:rPr lang="en-US" altLang="zh-TW" sz="2400" i="1">
                <a:latin typeface="標楷體" pitchFamily="65" charset="-120"/>
              </a:rPr>
              <a:t>s</a:t>
            </a:r>
            <a:r>
              <a:rPr lang="en-US" altLang="zh-TW" sz="2400">
                <a:latin typeface="標楷體" pitchFamily="65" charset="-120"/>
              </a:rPr>
              <a:t> </a:t>
            </a:r>
            <a:r>
              <a:rPr lang="zh-TW" altLang="en-US" sz="2400">
                <a:latin typeface="標楷體" pitchFamily="65" charset="-120"/>
              </a:rPr>
              <a:t>為 </a:t>
            </a:r>
            <a:r>
              <a:rPr lang="en-US" altLang="zh-TW" sz="2400" i="1">
                <a:latin typeface="標楷體" pitchFamily="65" charset="-120"/>
              </a:rPr>
              <a:t>t</a:t>
            </a:r>
            <a:r>
              <a:rPr lang="en-US" altLang="zh-TW" sz="2400">
                <a:latin typeface="標楷體" pitchFamily="65" charset="-120"/>
              </a:rPr>
              <a:t> </a:t>
            </a:r>
            <a:r>
              <a:rPr lang="zh-TW" altLang="en-US" sz="2400">
                <a:latin typeface="標楷體" pitchFamily="65" charset="-120"/>
              </a:rPr>
              <a:t>的</a:t>
            </a:r>
            <a:r>
              <a:rPr lang="en-US" altLang="zh-TW" sz="2400">
                <a:latin typeface="標楷體" pitchFamily="65" charset="-120"/>
              </a:rPr>
              <a:t>subsequence</a:t>
            </a:r>
            <a:r>
              <a:rPr lang="zh-TW" altLang="en-US" sz="2400">
                <a:latin typeface="標楷體" pitchFamily="65" charset="-120"/>
              </a:rPr>
              <a: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頁尾版面配置區 4"/>
          <p:cNvSpPr>
            <a:spLocks noGrp="1"/>
          </p:cNvSpPr>
          <p:nvPr>
            <p:ph type="ftr" sz="quarter" idx="11"/>
          </p:nvPr>
        </p:nvSpPr>
        <p:spPr/>
        <p:txBody>
          <a:bodyPr/>
          <a:lstStyle/>
          <a:p>
            <a:r>
              <a:rPr lang="en-US" altLang="zh-TW"/>
              <a:t>Introduction</a:t>
            </a:r>
          </a:p>
        </p:txBody>
      </p:sp>
      <p:sp>
        <p:nvSpPr>
          <p:cNvPr id="15" name="投影片編號版面配置區 5"/>
          <p:cNvSpPr>
            <a:spLocks noGrp="1"/>
          </p:cNvSpPr>
          <p:nvPr>
            <p:ph type="sldNum" sz="quarter" idx="12"/>
          </p:nvPr>
        </p:nvSpPr>
        <p:spPr/>
        <p:txBody>
          <a:bodyPr/>
          <a:lstStyle/>
          <a:p>
            <a:fld id="{710B2609-E775-47E2-AC67-FE213D31AE9F}" type="slidenum">
              <a:rPr lang="en-US" altLang="zh-TW"/>
              <a:pPr/>
              <a:t>9</a:t>
            </a:fld>
            <a:endParaRPr lang="en-US" altLang="zh-TW"/>
          </a:p>
        </p:txBody>
      </p:sp>
      <p:sp>
        <p:nvSpPr>
          <p:cNvPr id="80898" name="Rectangle 2"/>
          <p:cNvSpPr>
            <a:spLocks noGrp="1" noChangeArrowheads="1"/>
          </p:cNvSpPr>
          <p:nvPr>
            <p:ph type="body" idx="1"/>
          </p:nvPr>
        </p:nvSpPr>
        <p:spPr>
          <a:xfrm>
            <a:off x="395288" y="404813"/>
            <a:ext cx="8229600" cy="4525962"/>
          </a:xfrm>
        </p:spPr>
        <p:txBody>
          <a:bodyPr/>
          <a:lstStyle/>
          <a:p>
            <a:pPr>
              <a:buFontTx/>
              <a:buNone/>
            </a:pPr>
            <a:r>
              <a:rPr lang="zh-TW" altLang="en-US" sz="2800"/>
              <a:t>以下是一個輸出入的實例</a:t>
            </a:r>
            <a:r>
              <a:rPr lang="en-US" altLang="zh-TW" sz="2800"/>
              <a:t>:</a:t>
            </a:r>
          </a:p>
        </p:txBody>
      </p:sp>
      <p:graphicFrame>
        <p:nvGraphicFramePr>
          <p:cNvPr id="80899" name="Group 3"/>
          <p:cNvGraphicFramePr>
            <a:graphicFrameLocks noGrp="1"/>
          </p:cNvGraphicFramePr>
          <p:nvPr/>
        </p:nvGraphicFramePr>
        <p:xfrm>
          <a:off x="684213" y="1233488"/>
          <a:ext cx="7777162" cy="4500562"/>
        </p:xfrm>
        <a:graphic>
          <a:graphicData uri="http://schemas.openxmlformats.org/drawingml/2006/table">
            <a:tbl>
              <a:tblPr/>
              <a:tblGrid>
                <a:gridCol w="4043362"/>
                <a:gridCol w="3733800"/>
              </a:tblGrid>
              <a:tr h="415925">
                <a:tc>
                  <a:txBody>
                    <a:bodyPr/>
                    <a:lstStyle>
                      <a:lvl1pPr>
                        <a:spcBef>
                          <a:spcPct val="20000"/>
                        </a:spcBef>
                        <a:defRPr kumimoji="1" sz="2800">
                          <a:solidFill>
                            <a:schemeClr val="tx1"/>
                          </a:solidFill>
                          <a:latin typeface="Times New Roman" pitchFamily="18" charset="0"/>
                          <a:ea typeface="標楷體" pitchFamily="65" charset="-120"/>
                        </a:defRPr>
                      </a:lvl1pPr>
                      <a:lvl2pPr>
                        <a:spcBef>
                          <a:spcPct val="20000"/>
                        </a:spcBef>
                        <a:defRPr kumimoji="1" sz="2400">
                          <a:solidFill>
                            <a:schemeClr val="tx1"/>
                          </a:solidFill>
                          <a:latin typeface="Times New Roman" pitchFamily="18" charset="0"/>
                          <a:ea typeface="標楷體" pitchFamily="65" charset="-120"/>
                        </a:defRPr>
                      </a:lvl2pPr>
                      <a:lvl3pPr>
                        <a:spcBef>
                          <a:spcPct val="20000"/>
                        </a:spcBef>
                        <a:defRPr kumimoji="1" sz="2000">
                          <a:solidFill>
                            <a:schemeClr val="tx1"/>
                          </a:solidFill>
                          <a:latin typeface="Times New Roman" pitchFamily="18" charset="0"/>
                          <a:ea typeface="標楷體" pitchFamily="65" charset="-120"/>
                        </a:defRPr>
                      </a:lvl3pPr>
                      <a:lvl4pPr>
                        <a:spcBef>
                          <a:spcPct val="20000"/>
                        </a:spcBef>
                        <a:defRPr kumimoji="1">
                          <a:solidFill>
                            <a:schemeClr val="tx1"/>
                          </a:solidFill>
                          <a:latin typeface="Times New Roman" pitchFamily="18" charset="0"/>
                          <a:ea typeface="標楷體" pitchFamily="65" charset="-120"/>
                        </a:defRPr>
                      </a:lvl4pPr>
                      <a:lvl5pPr>
                        <a:spcBef>
                          <a:spcPct val="20000"/>
                        </a:spcBef>
                        <a:defRPr kumimoji="1">
                          <a:solidFill>
                            <a:schemeClr val="tx1"/>
                          </a:solidFill>
                          <a:latin typeface="Times New Roman" pitchFamily="18" charset="0"/>
                          <a:ea typeface="標楷體" pitchFamily="65" charset="-120"/>
                        </a:defRPr>
                      </a:lvl5pPr>
                      <a:lvl6pPr fontAlgn="base">
                        <a:spcBef>
                          <a:spcPct val="20000"/>
                        </a:spcBef>
                        <a:spcAft>
                          <a:spcPct val="0"/>
                        </a:spcAft>
                        <a:defRPr kumimoji="1">
                          <a:solidFill>
                            <a:schemeClr val="tx1"/>
                          </a:solidFill>
                          <a:latin typeface="Times New Roman" pitchFamily="18" charset="0"/>
                          <a:ea typeface="標楷體" pitchFamily="65" charset="-120"/>
                        </a:defRPr>
                      </a:lvl6pPr>
                      <a:lvl7pPr fontAlgn="base">
                        <a:spcBef>
                          <a:spcPct val="20000"/>
                        </a:spcBef>
                        <a:spcAft>
                          <a:spcPct val="0"/>
                        </a:spcAft>
                        <a:defRPr kumimoji="1">
                          <a:solidFill>
                            <a:schemeClr val="tx1"/>
                          </a:solidFill>
                          <a:latin typeface="Times New Roman" pitchFamily="18" charset="0"/>
                          <a:ea typeface="標楷體" pitchFamily="65" charset="-120"/>
                        </a:defRPr>
                      </a:lvl7pPr>
                      <a:lvl8pPr fontAlgn="base">
                        <a:spcBef>
                          <a:spcPct val="20000"/>
                        </a:spcBef>
                        <a:spcAft>
                          <a:spcPct val="0"/>
                        </a:spcAft>
                        <a:defRPr kumimoji="1">
                          <a:solidFill>
                            <a:schemeClr val="tx1"/>
                          </a:solidFill>
                          <a:latin typeface="Times New Roman" pitchFamily="18" charset="0"/>
                          <a:ea typeface="標楷體" pitchFamily="65" charset="-120"/>
                        </a:defRPr>
                      </a:lvl8pPr>
                      <a:lvl9pPr fontAlgn="base">
                        <a:spcBef>
                          <a:spcPct val="20000"/>
                        </a:spcBef>
                        <a:spcAft>
                          <a:spcPct val="0"/>
                        </a:spcAft>
                        <a:defRPr kumimoji="1">
                          <a:solidFill>
                            <a:schemeClr val="tx1"/>
                          </a:solidFill>
                          <a:latin typeface="Times New Roman" pitchFamily="18" charset="0"/>
                          <a:ea typeface="標楷體" pitchFamily="65" charset="-12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000" b="0" i="0" u="none" strike="noStrike" cap="none" normalizeH="0" baseline="0" smtClean="0">
                          <a:ln>
                            <a:noFill/>
                          </a:ln>
                          <a:solidFill>
                            <a:schemeClr val="tx1"/>
                          </a:solidFill>
                          <a:effectLst/>
                          <a:latin typeface="Times New Roman" pitchFamily="18" charset="0"/>
                          <a:ea typeface="標楷體" pitchFamily="65" charset="-120"/>
                        </a:rPr>
                        <a:t>Sample Input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Times New Roman" pitchFamily="18" charset="0"/>
                          <a:ea typeface="標楷體" pitchFamily="65" charset="-120"/>
                        </a:defRPr>
                      </a:lvl1pPr>
                      <a:lvl2pPr>
                        <a:spcBef>
                          <a:spcPct val="20000"/>
                        </a:spcBef>
                        <a:defRPr kumimoji="1" sz="2400">
                          <a:solidFill>
                            <a:schemeClr val="tx1"/>
                          </a:solidFill>
                          <a:latin typeface="Times New Roman" pitchFamily="18" charset="0"/>
                          <a:ea typeface="標楷體" pitchFamily="65" charset="-120"/>
                        </a:defRPr>
                      </a:lvl2pPr>
                      <a:lvl3pPr>
                        <a:spcBef>
                          <a:spcPct val="20000"/>
                        </a:spcBef>
                        <a:defRPr kumimoji="1" sz="2000">
                          <a:solidFill>
                            <a:schemeClr val="tx1"/>
                          </a:solidFill>
                          <a:latin typeface="Times New Roman" pitchFamily="18" charset="0"/>
                          <a:ea typeface="標楷體" pitchFamily="65" charset="-120"/>
                        </a:defRPr>
                      </a:lvl3pPr>
                      <a:lvl4pPr>
                        <a:spcBef>
                          <a:spcPct val="20000"/>
                        </a:spcBef>
                        <a:defRPr kumimoji="1">
                          <a:solidFill>
                            <a:schemeClr val="tx1"/>
                          </a:solidFill>
                          <a:latin typeface="Times New Roman" pitchFamily="18" charset="0"/>
                          <a:ea typeface="標楷體" pitchFamily="65" charset="-120"/>
                        </a:defRPr>
                      </a:lvl4pPr>
                      <a:lvl5pPr>
                        <a:spcBef>
                          <a:spcPct val="20000"/>
                        </a:spcBef>
                        <a:defRPr kumimoji="1">
                          <a:solidFill>
                            <a:schemeClr val="tx1"/>
                          </a:solidFill>
                          <a:latin typeface="Times New Roman" pitchFamily="18" charset="0"/>
                          <a:ea typeface="標楷體" pitchFamily="65" charset="-120"/>
                        </a:defRPr>
                      </a:lvl5pPr>
                      <a:lvl6pPr fontAlgn="base">
                        <a:spcBef>
                          <a:spcPct val="20000"/>
                        </a:spcBef>
                        <a:spcAft>
                          <a:spcPct val="0"/>
                        </a:spcAft>
                        <a:defRPr kumimoji="1">
                          <a:solidFill>
                            <a:schemeClr val="tx1"/>
                          </a:solidFill>
                          <a:latin typeface="Times New Roman" pitchFamily="18" charset="0"/>
                          <a:ea typeface="標楷體" pitchFamily="65" charset="-120"/>
                        </a:defRPr>
                      </a:lvl6pPr>
                      <a:lvl7pPr fontAlgn="base">
                        <a:spcBef>
                          <a:spcPct val="20000"/>
                        </a:spcBef>
                        <a:spcAft>
                          <a:spcPct val="0"/>
                        </a:spcAft>
                        <a:defRPr kumimoji="1">
                          <a:solidFill>
                            <a:schemeClr val="tx1"/>
                          </a:solidFill>
                          <a:latin typeface="Times New Roman" pitchFamily="18" charset="0"/>
                          <a:ea typeface="標楷體" pitchFamily="65" charset="-120"/>
                        </a:defRPr>
                      </a:lvl7pPr>
                      <a:lvl8pPr fontAlgn="base">
                        <a:spcBef>
                          <a:spcPct val="20000"/>
                        </a:spcBef>
                        <a:spcAft>
                          <a:spcPct val="0"/>
                        </a:spcAft>
                        <a:defRPr kumimoji="1">
                          <a:solidFill>
                            <a:schemeClr val="tx1"/>
                          </a:solidFill>
                          <a:latin typeface="Times New Roman" pitchFamily="18" charset="0"/>
                          <a:ea typeface="標楷體" pitchFamily="65" charset="-120"/>
                        </a:defRPr>
                      </a:lvl8pPr>
                      <a:lvl9pPr fontAlgn="base">
                        <a:spcBef>
                          <a:spcPct val="20000"/>
                        </a:spcBef>
                        <a:spcAft>
                          <a:spcPct val="0"/>
                        </a:spcAft>
                        <a:defRPr kumimoji="1">
                          <a:solidFill>
                            <a:schemeClr val="tx1"/>
                          </a:solidFill>
                          <a:latin typeface="Times New Roman" pitchFamily="18" charset="0"/>
                          <a:ea typeface="標楷體" pitchFamily="65" charset="-12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000" b="0" i="0" u="none" strike="noStrike" cap="none" normalizeH="0" baseline="0" smtClean="0">
                          <a:ln>
                            <a:noFill/>
                          </a:ln>
                          <a:solidFill>
                            <a:schemeClr val="tx1"/>
                          </a:solidFill>
                          <a:effectLst/>
                          <a:latin typeface="Times New Roman" pitchFamily="18" charset="0"/>
                          <a:ea typeface="標楷體" pitchFamily="65" charset="-120"/>
                        </a:rPr>
                        <a:t>Sample Output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84638">
                <a:tc>
                  <a:txBody>
                    <a:bodyPr/>
                    <a:lstStyle>
                      <a:lvl1pPr>
                        <a:spcBef>
                          <a:spcPct val="20000"/>
                        </a:spcBef>
                        <a:defRPr kumimoji="1" sz="2800">
                          <a:solidFill>
                            <a:schemeClr val="tx1"/>
                          </a:solidFill>
                          <a:latin typeface="Times New Roman" pitchFamily="18" charset="0"/>
                          <a:ea typeface="標楷體" pitchFamily="65" charset="-120"/>
                        </a:defRPr>
                      </a:lvl1pPr>
                      <a:lvl2pPr>
                        <a:spcBef>
                          <a:spcPct val="20000"/>
                        </a:spcBef>
                        <a:defRPr kumimoji="1" sz="2400">
                          <a:solidFill>
                            <a:schemeClr val="tx1"/>
                          </a:solidFill>
                          <a:latin typeface="Times New Roman" pitchFamily="18" charset="0"/>
                          <a:ea typeface="標楷體" pitchFamily="65" charset="-120"/>
                        </a:defRPr>
                      </a:lvl2pPr>
                      <a:lvl3pPr>
                        <a:spcBef>
                          <a:spcPct val="20000"/>
                        </a:spcBef>
                        <a:defRPr kumimoji="1" sz="2000">
                          <a:solidFill>
                            <a:schemeClr val="tx1"/>
                          </a:solidFill>
                          <a:latin typeface="Times New Roman" pitchFamily="18" charset="0"/>
                          <a:ea typeface="標楷體" pitchFamily="65" charset="-120"/>
                        </a:defRPr>
                      </a:lvl3pPr>
                      <a:lvl4pPr>
                        <a:spcBef>
                          <a:spcPct val="20000"/>
                        </a:spcBef>
                        <a:defRPr kumimoji="1">
                          <a:solidFill>
                            <a:schemeClr val="tx1"/>
                          </a:solidFill>
                          <a:latin typeface="Times New Roman" pitchFamily="18" charset="0"/>
                          <a:ea typeface="標楷體" pitchFamily="65" charset="-120"/>
                        </a:defRPr>
                      </a:lvl4pPr>
                      <a:lvl5pPr>
                        <a:spcBef>
                          <a:spcPct val="20000"/>
                        </a:spcBef>
                        <a:defRPr kumimoji="1">
                          <a:solidFill>
                            <a:schemeClr val="tx1"/>
                          </a:solidFill>
                          <a:latin typeface="Times New Roman" pitchFamily="18" charset="0"/>
                          <a:ea typeface="標楷體" pitchFamily="65" charset="-120"/>
                        </a:defRPr>
                      </a:lvl5pPr>
                      <a:lvl6pPr fontAlgn="base">
                        <a:spcBef>
                          <a:spcPct val="20000"/>
                        </a:spcBef>
                        <a:spcAft>
                          <a:spcPct val="0"/>
                        </a:spcAft>
                        <a:defRPr kumimoji="1">
                          <a:solidFill>
                            <a:schemeClr val="tx1"/>
                          </a:solidFill>
                          <a:latin typeface="Times New Roman" pitchFamily="18" charset="0"/>
                          <a:ea typeface="標楷體" pitchFamily="65" charset="-120"/>
                        </a:defRPr>
                      </a:lvl6pPr>
                      <a:lvl7pPr fontAlgn="base">
                        <a:spcBef>
                          <a:spcPct val="20000"/>
                        </a:spcBef>
                        <a:spcAft>
                          <a:spcPct val="0"/>
                        </a:spcAft>
                        <a:defRPr kumimoji="1">
                          <a:solidFill>
                            <a:schemeClr val="tx1"/>
                          </a:solidFill>
                          <a:latin typeface="Times New Roman" pitchFamily="18" charset="0"/>
                          <a:ea typeface="標楷體" pitchFamily="65" charset="-120"/>
                        </a:defRPr>
                      </a:lvl7pPr>
                      <a:lvl8pPr fontAlgn="base">
                        <a:spcBef>
                          <a:spcPct val="20000"/>
                        </a:spcBef>
                        <a:spcAft>
                          <a:spcPct val="0"/>
                        </a:spcAft>
                        <a:defRPr kumimoji="1">
                          <a:solidFill>
                            <a:schemeClr val="tx1"/>
                          </a:solidFill>
                          <a:latin typeface="Times New Roman" pitchFamily="18" charset="0"/>
                          <a:ea typeface="標楷體" pitchFamily="65" charset="-120"/>
                        </a:defRPr>
                      </a:lvl8pPr>
                      <a:lvl9pPr fontAlgn="base">
                        <a:spcBef>
                          <a:spcPct val="20000"/>
                        </a:spcBef>
                        <a:spcAft>
                          <a:spcPct val="0"/>
                        </a:spcAft>
                        <a:defRPr kumimoji="1">
                          <a:solidFill>
                            <a:schemeClr val="tx1"/>
                          </a:solidFill>
                          <a:latin typeface="Times New Roman" pitchFamily="18" charset="0"/>
                          <a:ea typeface="標楷體" pitchFamily="65" charset="-12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4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sequence subsequence</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4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person compression</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4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VERDI vivaVittorioEmanueleReDiItalia</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4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caseDoesMatter CaseDoesMatter</a:t>
                      </a:r>
                      <a:endParaRPr kumimoji="1" lang="en-US" altLang="zh-TW" sz="14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Times New Roman" pitchFamily="18" charset="0"/>
                          <a:ea typeface="標楷體" pitchFamily="65" charset="-120"/>
                        </a:defRPr>
                      </a:lvl1pPr>
                      <a:lvl2pPr>
                        <a:spcBef>
                          <a:spcPct val="20000"/>
                        </a:spcBef>
                        <a:defRPr kumimoji="1" sz="2400">
                          <a:solidFill>
                            <a:schemeClr val="tx1"/>
                          </a:solidFill>
                          <a:latin typeface="Times New Roman" pitchFamily="18" charset="0"/>
                          <a:ea typeface="標楷體" pitchFamily="65" charset="-120"/>
                        </a:defRPr>
                      </a:lvl2pPr>
                      <a:lvl3pPr>
                        <a:spcBef>
                          <a:spcPct val="20000"/>
                        </a:spcBef>
                        <a:defRPr kumimoji="1" sz="2000">
                          <a:solidFill>
                            <a:schemeClr val="tx1"/>
                          </a:solidFill>
                          <a:latin typeface="Times New Roman" pitchFamily="18" charset="0"/>
                          <a:ea typeface="標楷體" pitchFamily="65" charset="-120"/>
                        </a:defRPr>
                      </a:lvl3pPr>
                      <a:lvl4pPr>
                        <a:spcBef>
                          <a:spcPct val="20000"/>
                        </a:spcBef>
                        <a:defRPr kumimoji="1">
                          <a:solidFill>
                            <a:schemeClr val="tx1"/>
                          </a:solidFill>
                          <a:latin typeface="Times New Roman" pitchFamily="18" charset="0"/>
                          <a:ea typeface="標楷體" pitchFamily="65" charset="-120"/>
                        </a:defRPr>
                      </a:lvl4pPr>
                      <a:lvl5pPr>
                        <a:spcBef>
                          <a:spcPct val="20000"/>
                        </a:spcBef>
                        <a:defRPr kumimoji="1">
                          <a:solidFill>
                            <a:schemeClr val="tx1"/>
                          </a:solidFill>
                          <a:latin typeface="Times New Roman" pitchFamily="18" charset="0"/>
                          <a:ea typeface="標楷體" pitchFamily="65" charset="-120"/>
                        </a:defRPr>
                      </a:lvl5pPr>
                      <a:lvl6pPr fontAlgn="base">
                        <a:spcBef>
                          <a:spcPct val="20000"/>
                        </a:spcBef>
                        <a:spcAft>
                          <a:spcPct val="0"/>
                        </a:spcAft>
                        <a:defRPr kumimoji="1">
                          <a:solidFill>
                            <a:schemeClr val="tx1"/>
                          </a:solidFill>
                          <a:latin typeface="Times New Roman" pitchFamily="18" charset="0"/>
                          <a:ea typeface="標楷體" pitchFamily="65" charset="-120"/>
                        </a:defRPr>
                      </a:lvl6pPr>
                      <a:lvl7pPr fontAlgn="base">
                        <a:spcBef>
                          <a:spcPct val="20000"/>
                        </a:spcBef>
                        <a:spcAft>
                          <a:spcPct val="0"/>
                        </a:spcAft>
                        <a:defRPr kumimoji="1">
                          <a:solidFill>
                            <a:schemeClr val="tx1"/>
                          </a:solidFill>
                          <a:latin typeface="Times New Roman" pitchFamily="18" charset="0"/>
                          <a:ea typeface="標楷體" pitchFamily="65" charset="-120"/>
                        </a:defRPr>
                      </a:lvl7pPr>
                      <a:lvl8pPr fontAlgn="base">
                        <a:spcBef>
                          <a:spcPct val="20000"/>
                        </a:spcBef>
                        <a:spcAft>
                          <a:spcPct val="0"/>
                        </a:spcAft>
                        <a:defRPr kumimoji="1">
                          <a:solidFill>
                            <a:schemeClr val="tx1"/>
                          </a:solidFill>
                          <a:latin typeface="Times New Roman" pitchFamily="18" charset="0"/>
                          <a:ea typeface="標楷體" pitchFamily="65" charset="-120"/>
                        </a:defRPr>
                      </a:lvl8pPr>
                      <a:lvl9pPr fontAlgn="base">
                        <a:spcBef>
                          <a:spcPct val="20000"/>
                        </a:spcBef>
                        <a:spcAft>
                          <a:spcPct val="0"/>
                        </a:spcAft>
                        <a:defRPr kumimoji="1">
                          <a:solidFill>
                            <a:schemeClr val="tx1"/>
                          </a:solidFill>
                          <a:latin typeface="Times New Roman" pitchFamily="18" charset="0"/>
                          <a:ea typeface="標楷體" pitchFamily="65" charset="-12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4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Yes</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4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No</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4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Yes</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4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No</a:t>
                      </a:r>
                    </a:p>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TW" sz="14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預設簡報設計">
  <a:themeElements>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預設簡報設計">
      <a:majorFont>
        <a:latin typeface="Times New Roman"/>
        <a:ea typeface="標楷體"/>
        <a:cs typeface=""/>
      </a:majorFont>
      <a:minorFont>
        <a:latin typeface="Times New Roman"/>
        <a:ea typeface="標楷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3772</TotalTime>
  <Words>799</Words>
  <Application>Microsoft Office PowerPoint</Application>
  <PresentationFormat>如螢幕大小 (4:3)</PresentationFormat>
  <Paragraphs>147</Paragraphs>
  <Slides>16</Slides>
  <Notes>16</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16</vt:i4>
      </vt:variant>
    </vt:vector>
  </HeadingPairs>
  <TitlesOfParts>
    <vt:vector size="23" baseType="lpstr">
      <vt:lpstr>新細明體</vt:lpstr>
      <vt:lpstr>標楷體</vt:lpstr>
      <vt:lpstr>Arial</vt:lpstr>
      <vt:lpstr>Courier New</vt:lpstr>
      <vt:lpstr>Symbol</vt:lpstr>
      <vt:lpstr>Times New Roman</vt:lpstr>
      <vt:lpstr>預設簡報設計</vt:lpstr>
      <vt:lpstr>The role of Algorithms in Computing</vt:lpstr>
      <vt:lpstr>PowerPoint 簡報</vt:lpstr>
      <vt:lpstr>PowerPoint 簡報</vt:lpstr>
      <vt:lpstr>PowerPoint 簡報</vt:lpstr>
      <vt:lpstr>PowerPoint 簡報</vt:lpstr>
      <vt:lpstr>PowerPoint 簡報</vt:lpstr>
      <vt:lpstr>Exercises</vt:lpstr>
      <vt:lpstr>Exercises</vt:lpstr>
      <vt:lpstr>PowerPoint 簡報</vt:lpstr>
      <vt:lpstr>Exercises</vt:lpstr>
      <vt:lpstr>Exercises</vt:lpstr>
      <vt:lpstr>PowerPoint 簡報</vt:lpstr>
      <vt:lpstr>Exercises</vt:lpstr>
      <vt:lpstr>Exercises</vt:lpstr>
      <vt:lpstr>Exercises</vt:lpstr>
      <vt:lpstr>PowerPoint 簡報</vt:lpstr>
    </vt:vector>
  </TitlesOfParts>
  <Company>陳氏家族</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Algorithms in Computing</dc:title>
  <dc:creator>littlejohn</dc:creator>
  <cp:lastModifiedBy>Yang</cp:lastModifiedBy>
  <cp:revision>70</cp:revision>
  <dcterms:created xsi:type="dcterms:W3CDTF">2005-07-04T06:10:20Z</dcterms:created>
  <dcterms:modified xsi:type="dcterms:W3CDTF">2014-02-17T10:12:46Z</dcterms:modified>
</cp:coreProperties>
</file>