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8" r:id="rId13"/>
    <p:sldId id="269" r:id="rId14"/>
    <p:sldId id="270" r:id="rId15"/>
    <p:sldId id="267" r:id="rId16"/>
  </p:sldIdLst>
  <p:sldSz cx="9144000" cy="6858000" type="screen4x3"/>
  <p:notesSz cx="6858000" cy="9144000"/>
  <p:defaultTextStyle>
    <a:defPPr>
      <a:defRPr lang="zh-TW"/>
    </a:defPPr>
    <a:lvl1pPr algn="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B35E"/>
    <a:srgbClr val="01FF2B"/>
    <a:srgbClr val="FF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kumimoji="0" lang="zh-TW" altLang="zh-TW" sz="2400">
                <a:latin typeface="Times New Roman" pitchFamily="18" charset="0"/>
              </a:endParaRPr>
            </a:p>
          </p:txBody>
        </p:sp>
        <p:grpSp>
          <p:nvGrpSpPr>
            <p:cNvPr id="512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512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2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2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2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  <p:sp>
            <p:nvSpPr>
              <p:cNvPr id="513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algn="l"/>
                <a:endParaRPr kumimoji="0" lang="zh-TW" altLang="zh-TW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13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B9E2D8-9865-4E69-8E48-A71B560F5FFA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966113-734F-4F65-BBFC-9E4D17E35BA7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11004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88804D-E59D-4224-B592-1BCCDEB7050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5729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DB0EFE-D6D9-4A50-BCC5-904DEEDEFB0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056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00E9D11-304A-4013-A1B4-1AABDDD6891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825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69492-A7D8-4EA8-AE7C-86381BBF55E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798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16476F-F65A-46E5-A035-DAA0CF7A99A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9" name="日期版面配置區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224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F158A1-237F-4DBC-8E94-30438141E144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2822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592660-1C91-4432-82FD-AD52D97B5FD9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725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C58CF8-F75E-4252-BF4F-F697243D539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431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31688D-BA8A-4F06-B514-37297CC587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79661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 Black" pitchFamily="34" charset="0"/>
              </a:defRPr>
            </a:lvl1pPr>
          </a:lstStyle>
          <a:p>
            <a:fld id="{CF7669DC-32A6-4FC1-80AF-4EB162F7CE2F}" type="slidenum">
              <a:rPr lang="en-US" altLang="zh-TW"/>
              <a:pPr/>
              <a:t>‹#›</a:t>
            </a:fld>
            <a:endParaRPr lang="en-US" altLang="zh-TW"/>
          </a:p>
        </p:txBody>
      </p:sp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kumimoji="0" lang="zh-TW" altLang="zh-TW">
                <a:solidFill>
                  <a:schemeClr val="hlink"/>
                </a:solidFill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kumimoji="0" lang="zh-TW" altLang="zh-TW">
                <a:solidFill>
                  <a:schemeClr val="hlink"/>
                </a:solidFill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kumimoji="0" lang="zh-TW" altLang="zh-TW">
                <a:solidFill>
                  <a:schemeClr val="accent2"/>
                </a:solidFill>
              </a:endParaRP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kumimoji="0" lang="zh-TW" altLang="zh-TW">
                <a:solidFill>
                  <a:schemeClr val="hlink"/>
                </a:solidFill>
              </a:endParaRP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kumimoji="0" lang="zh-TW" altLang="zh-TW">
                <a:solidFill>
                  <a:schemeClr val="accent2"/>
                </a:solidFill>
              </a:endParaRP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l"/>
              <a:endParaRPr kumimoji="0" lang="zh-TW" altLang="zh-TW">
                <a:solidFill>
                  <a:schemeClr val="accent2"/>
                </a:solidFill>
              </a:endParaRPr>
            </a:p>
          </p:txBody>
        </p:sp>
      </p:grpSp>
      <p:sp>
        <p:nvSpPr>
          <p:cNvPr id="411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kumimoji="0" sz="1200"/>
            </a:lvl1pPr>
          </a:lstStyle>
          <a:p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/>
              <a:t>Heapsort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Heapsort algorithm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  <p:pic>
        <p:nvPicPr>
          <p:cNvPr id="13317" name="Picture 5" descr="heapso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276475"/>
            <a:ext cx="8064500" cy="326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6084888" y="3068638"/>
            <a:ext cx="2376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>
                <a:solidFill>
                  <a:srgbClr val="FF0101"/>
                </a:solidFill>
              </a:rPr>
              <a:t>----O(n)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6300788" y="4941888"/>
            <a:ext cx="2376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>
                <a:solidFill>
                  <a:srgbClr val="FF0101"/>
                </a:solidFill>
              </a:rPr>
              <a:t>----O(lg n)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124075" y="5876925"/>
            <a:ext cx="6192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800">
                <a:solidFill>
                  <a:srgbClr val="FF0101"/>
                </a:solidFill>
              </a:rPr>
              <a:t>Time cost = O(n lg n)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Priority queue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752975"/>
          </a:xfrm>
        </p:spPr>
        <p:txBody>
          <a:bodyPr/>
          <a:lstStyle/>
          <a:p>
            <a:r>
              <a:rPr lang="en-US" altLang="zh-TW" sz="2800"/>
              <a:t>A data structure for maintaining a set S of elements, each with an associated value called a </a:t>
            </a:r>
            <a:r>
              <a:rPr lang="en-US" altLang="zh-TW" sz="2800">
                <a:solidFill>
                  <a:srgbClr val="FF0101"/>
                </a:solidFill>
              </a:rPr>
              <a:t>key</a:t>
            </a:r>
            <a:r>
              <a:rPr lang="en-US" altLang="zh-TW" sz="2800"/>
              <a:t>.</a:t>
            </a:r>
          </a:p>
          <a:p>
            <a:r>
              <a:rPr lang="en-US" altLang="zh-TW" sz="2800"/>
              <a:t>Application:</a:t>
            </a:r>
          </a:p>
          <a:p>
            <a:pPr lvl="1"/>
            <a:r>
              <a:rPr lang="en-US" altLang="zh-TW" sz="2400"/>
              <a:t>Job scheduling</a:t>
            </a:r>
          </a:p>
          <a:p>
            <a:pPr lvl="1"/>
            <a:r>
              <a:rPr lang="en-US" altLang="zh-TW" sz="2400"/>
              <a:t>Simulation</a:t>
            </a:r>
          </a:p>
          <a:p>
            <a:r>
              <a:rPr lang="en-US" altLang="zh-TW" sz="2800"/>
              <a:t>Operations of a priority queue:</a:t>
            </a:r>
          </a:p>
          <a:p>
            <a:pPr lvl="1"/>
            <a:r>
              <a:rPr lang="en-US" altLang="zh-TW" sz="2400"/>
              <a:t>Insert(S,x)</a:t>
            </a:r>
          </a:p>
          <a:p>
            <a:pPr lvl="1"/>
            <a:r>
              <a:rPr lang="en-US" altLang="zh-TW" sz="2400"/>
              <a:t>Maximum(S)</a:t>
            </a:r>
          </a:p>
          <a:p>
            <a:pPr lvl="1"/>
            <a:r>
              <a:rPr lang="en-US" altLang="zh-TW" sz="2400"/>
              <a:t>Extract-Max(S)</a:t>
            </a:r>
          </a:p>
        </p:txBody>
      </p:sp>
      <p:sp>
        <p:nvSpPr>
          <p:cNvPr id="27652" name="AutoShape 4"/>
          <p:cNvSpPr>
            <a:spLocks/>
          </p:cNvSpPr>
          <p:nvPr/>
        </p:nvSpPr>
        <p:spPr bwMode="auto">
          <a:xfrm>
            <a:off x="3419475" y="5013325"/>
            <a:ext cx="360363" cy="1223963"/>
          </a:xfrm>
          <a:prstGeom prst="rightBrace">
            <a:avLst>
              <a:gd name="adj1" fmla="val 283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3851275" y="5373688"/>
            <a:ext cx="3600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/>
              <a:t>Implement with a heap.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1" name="Picture 5" descr="heap_maxim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445125"/>
            <a:ext cx="3097213" cy="103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3" name="Picture 7" descr="max_heap_inser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620713"/>
            <a:ext cx="6624637" cy="191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5" name="Picture 9" descr="heap_increase_ke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92375"/>
            <a:ext cx="7561262" cy="299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643438" y="765175"/>
            <a:ext cx="2376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>
                <a:solidFill>
                  <a:srgbClr val="FF0101"/>
                </a:solidFill>
              </a:rPr>
              <a:t>----O(lg n)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  <p:pic>
        <p:nvPicPr>
          <p:cNvPr id="30725" name="Picture 5" descr="heap_extract_ma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557338"/>
            <a:ext cx="7200900" cy="4621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6156325" y="1844675"/>
            <a:ext cx="2376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>
                <a:solidFill>
                  <a:srgbClr val="FF0101"/>
                </a:solidFill>
              </a:rPr>
              <a:t>----O(lg n)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/>
          <a:lstStyle/>
          <a:p>
            <a:r>
              <a:rPr lang="en-US" altLang="zh-TW" sz="2800"/>
              <a:t>key = 15, HeapInsert(A,key):</a:t>
            </a:r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>
            <a:off x="2051050" y="10541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>
            <a:off x="1331913" y="17018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2700338" y="17018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31751" name="Oval 7"/>
          <p:cNvSpPr>
            <a:spLocks noChangeArrowheads="1"/>
          </p:cNvSpPr>
          <p:nvPr/>
        </p:nvSpPr>
        <p:spPr bwMode="auto">
          <a:xfrm>
            <a:off x="898525" y="23495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31752" name="Oval 8"/>
          <p:cNvSpPr>
            <a:spLocks noChangeArrowheads="1"/>
          </p:cNvSpPr>
          <p:nvPr/>
        </p:nvSpPr>
        <p:spPr bwMode="auto">
          <a:xfrm>
            <a:off x="1619250" y="23495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31753" name="Oval 9"/>
          <p:cNvSpPr>
            <a:spLocks noChangeArrowheads="1"/>
          </p:cNvSpPr>
          <p:nvPr/>
        </p:nvSpPr>
        <p:spPr bwMode="auto">
          <a:xfrm>
            <a:off x="2411413" y="23495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31754" name="Oval 10"/>
          <p:cNvSpPr>
            <a:spLocks noChangeArrowheads="1"/>
          </p:cNvSpPr>
          <p:nvPr/>
        </p:nvSpPr>
        <p:spPr bwMode="auto">
          <a:xfrm>
            <a:off x="3132138" y="23495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31755" name="Oval 11"/>
          <p:cNvSpPr>
            <a:spLocks noChangeArrowheads="1"/>
          </p:cNvSpPr>
          <p:nvPr/>
        </p:nvSpPr>
        <p:spPr bwMode="auto">
          <a:xfrm>
            <a:off x="323850" y="30702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900113" y="30702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1476375" y="30702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1476375" y="1341438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2268538" y="1341438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V="1">
            <a:off x="1042988" y="1989138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1547813" y="19891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2555875" y="19891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916238" y="1989138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 flipH="1">
            <a:off x="468313" y="2638425"/>
            <a:ext cx="5032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1042988" y="26384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 flipH="1">
            <a:off x="1619250" y="2638425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2268538" y="9096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1547813" y="15573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2916238" y="15573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1042988" y="2133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1835150" y="2133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31772" name="Text Box 28"/>
          <p:cNvSpPr txBox="1">
            <a:spLocks noChangeArrowheads="1"/>
          </p:cNvSpPr>
          <p:nvPr/>
        </p:nvSpPr>
        <p:spPr bwMode="auto">
          <a:xfrm>
            <a:off x="2627313" y="2133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31773" name="Text Box 29"/>
          <p:cNvSpPr txBox="1">
            <a:spLocks noChangeArrowheads="1"/>
          </p:cNvSpPr>
          <p:nvPr/>
        </p:nvSpPr>
        <p:spPr bwMode="auto">
          <a:xfrm>
            <a:off x="3348038" y="2133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31774" name="Text Box 30"/>
          <p:cNvSpPr txBox="1">
            <a:spLocks noChangeArrowheads="1"/>
          </p:cNvSpPr>
          <p:nvPr/>
        </p:nvSpPr>
        <p:spPr bwMode="auto">
          <a:xfrm>
            <a:off x="539750" y="28543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31775" name="Text Box 31"/>
          <p:cNvSpPr txBox="1">
            <a:spLocks noChangeArrowheads="1"/>
          </p:cNvSpPr>
          <p:nvPr/>
        </p:nvSpPr>
        <p:spPr bwMode="auto">
          <a:xfrm>
            <a:off x="1116013" y="28543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31776" name="Text Box 32"/>
          <p:cNvSpPr txBox="1">
            <a:spLocks noChangeArrowheads="1"/>
          </p:cNvSpPr>
          <p:nvPr/>
        </p:nvSpPr>
        <p:spPr bwMode="auto">
          <a:xfrm>
            <a:off x="1619250" y="28543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sp>
        <p:nvSpPr>
          <p:cNvPr id="31777" name="Oval 33"/>
          <p:cNvSpPr>
            <a:spLocks noChangeArrowheads="1"/>
          </p:cNvSpPr>
          <p:nvPr/>
        </p:nvSpPr>
        <p:spPr bwMode="auto">
          <a:xfrm>
            <a:off x="6083300" y="10541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31778" name="Oval 34"/>
          <p:cNvSpPr>
            <a:spLocks noChangeArrowheads="1"/>
          </p:cNvSpPr>
          <p:nvPr/>
        </p:nvSpPr>
        <p:spPr bwMode="auto">
          <a:xfrm>
            <a:off x="5364163" y="17018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31779" name="Oval 35"/>
          <p:cNvSpPr>
            <a:spLocks noChangeArrowheads="1"/>
          </p:cNvSpPr>
          <p:nvPr/>
        </p:nvSpPr>
        <p:spPr bwMode="auto">
          <a:xfrm>
            <a:off x="6732588" y="17018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31780" name="Oval 36"/>
          <p:cNvSpPr>
            <a:spLocks noChangeArrowheads="1"/>
          </p:cNvSpPr>
          <p:nvPr/>
        </p:nvSpPr>
        <p:spPr bwMode="auto">
          <a:xfrm>
            <a:off x="4930775" y="23495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31781" name="Oval 37"/>
          <p:cNvSpPr>
            <a:spLocks noChangeArrowheads="1"/>
          </p:cNvSpPr>
          <p:nvPr/>
        </p:nvSpPr>
        <p:spPr bwMode="auto">
          <a:xfrm>
            <a:off x="5651500" y="23495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31782" name="Oval 38"/>
          <p:cNvSpPr>
            <a:spLocks noChangeArrowheads="1"/>
          </p:cNvSpPr>
          <p:nvPr/>
        </p:nvSpPr>
        <p:spPr bwMode="auto">
          <a:xfrm>
            <a:off x="6443663" y="23495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31783" name="Oval 39"/>
          <p:cNvSpPr>
            <a:spLocks noChangeArrowheads="1"/>
          </p:cNvSpPr>
          <p:nvPr/>
        </p:nvSpPr>
        <p:spPr bwMode="auto">
          <a:xfrm>
            <a:off x="7164388" y="23495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31784" name="Oval 40"/>
          <p:cNvSpPr>
            <a:spLocks noChangeArrowheads="1"/>
          </p:cNvSpPr>
          <p:nvPr/>
        </p:nvSpPr>
        <p:spPr bwMode="auto">
          <a:xfrm>
            <a:off x="4356100" y="30702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31785" name="Oval 41"/>
          <p:cNvSpPr>
            <a:spLocks noChangeArrowheads="1"/>
          </p:cNvSpPr>
          <p:nvPr/>
        </p:nvSpPr>
        <p:spPr bwMode="auto">
          <a:xfrm>
            <a:off x="4932363" y="30702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31786" name="Oval 42"/>
          <p:cNvSpPr>
            <a:spLocks noChangeArrowheads="1"/>
          </p:cNvSpPr>
          <p:nvPr/>
        </p:nvSpPr>
        <p:spPr bwMode="auto">
          <a:xfrm>
            <a:off x="5508625" y="30702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31787" name="Line 43"/>
          <p:cNvSpPr>
            <a:spLocks noChangeShapeType="1"/>
          </p:cNvSpPr>
          <p:nvPr/>
        </p:nvSpPr>
        <p:spPr bwMode="auto">
          <a:xfrm flipH="1">
            <a:off x="5508625" y="1341438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88" name="Line 44"/>
          <p:cNvSpPr>
            <a:spLocks noChangeShapeType="1"/>
          </p:cNvSpPr>
          <p:nvPr/>
        </p:nvSpPr>
        <p:spPr bwMode="auto">
          <a:xfrm>
            <a:off x="6300788" y="1341438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89" name="Line 45"/>
          <p:cNvSpPr>
            <a:spLocks noChangeShapeType="1"/>
          </p:cNvSpPr>
          <p:nvPr/>
        </p:nvSpPr>
        <p:spPr bwMode="auto">
          <a:xfrm flipV="1">
            <a:off x="5075238" y="1989138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90" name="Line 46"/>
          <p:cNvSpPr>
            <a:spLocks noChangeShapeType="1"/>
          </p:cNvSpPr>
          <p:nvPr/>
        </p:nvSpPr>
        <p:spPr bwMode="auto">
          <a:xfrm>
            <a:off x="5580063" y="19891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91" name="Line 47"/>
          <p:cNvSpPr>
            <a:spLocks noChangeShapeType="1"/>
          </p:cNvSpPr>
          <p:nvPr/>
        </p:nvSpPr>
        <p:spPr bwMode="auto">
          <a:xfrm flipH="1">
            <a:off x="6588125" y="19891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92" name="Line 48"/>
          <p:cNvSpPr>
            <a:spLocks noChangeShapeType="1"/>
          </p:cNvSpPr>
          <p:nvPr/>
        </p:nvSpPr>
        <p:spPr bwMode="auto">
          <a:xfrm>
            <a:off x="6948488" y="1989138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93" name="Line 49"/>
          <p:cNvSpPr>
            <a:spLocks noChangeShapeType="1"/>
          </p:cNvSpPr>
          <p:nvPr/>
        </p:nvSpPr>
        <p:spPr bwMode="auto">
          <a:xfrm flipH="1">
            <a:off x="4500563" y="2638425"/>
            <a:ext cx="5032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94" name="Line 50"/>
          <p:cNvSpPr>
            <a:spLocks noChangeShapeType="1"/>
          </p:cNvSpPr>
          <p:nvPr/>
        </p:nvSpPr>
        <p:spPr bwMode="auto">
          <a:xfrm>
            <a:off x="5075238" y="26384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95" name="Line 51"/>
          <p:cNvSpPr>
            <a:spLocks noChangeShapeType="1"/>
          </p:cNvSpPr>
          <p:nvPr/>
        </p:nvSpPr>
        <p:spPr bwMode="auto">
          <a:xfrm flipH="1">
            <a:off x="5651500" y="2638425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796" name="Text Box 52"/>
          <p:cNvSpPr txBox="1">
            <a:spLocks noChangeArrowheads="1"/>
          </p:cNvSpPr>
          <p:nvPr/>
        </p:nvSpPr>
        <p:spPr bwMode="auto">
          <a:xfrm>
            <a:off x="6300788" y="9096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31797" name="Text Box 53"/>
          <p:cNvSpPr txBox="1">
            <a:spLocks noChangeArrowheads="1"/>
          </p:cNvSpPr>
          <p:nvPr/>
        </p:nvSpPr>
        <p:spPr bwMode="auto">
          <a:xfrm>
            <a:off x="5580063" y="15573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31798" name="Text Box 54"/>
          <p:cNvSpPr txBox="1">
            <a:spLocks noChangeArrowheads="1"/>
          </p:cNvSpPr>
          <p:nvPr/>
        </p:nvSpPr>
        <p:spPr bwMode="auto">
          <a:xfrm>
            <a:off x="6948488" y="15573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31799" name="Text Box 55"/>
          <p:cNvSpPr txBox="1">
            <a:spLocks noChangeArrowheads="1"/>
          </p:cNvSpPr>
          <p:nvPr/>
        </p:nvSpPr>
        <p:spPr bwMode="auto">
          <a:xfrm>
            <a:off x="5075238" y="2133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31800" name="Text Box 56"/>
          <p:cNvSpPr txBox="1">
            <a:spLocks noChangeArrowheads="1"/>
          </p:cNvSpPr>
          <p:nvPr/>
        </p:nvSpPr>
        <p:spPr bwMode="auto">
          <a:xfrm>
            <a:off x="5867400" y="2133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31801" name="Text Box 57"/>
          <p:cNvSpPr txBox="1">
            <a:spLocks noChangeArrowheads="1"/>
          </p:cNvSpPr>
          <p:nvPr/>
        </p:nvSpPr>
        <p:spPr bwMode="auto">
          <a:xfrm>
            <a:off x="6659563" y="2133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31802" name="Text Box 58"/>
          <p:cNvSpPr txBox="1">
            <a:spLocks noChangeArrowheads="1"/>
          </p:cNvSpPr>
          <p:nvPr/>
        </p:nvSpPr>
        <p:spPr bwMode="auto">
          <a:xfrm>
            <a:off x="7380288" y="2133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31803" name="Text Box 59"/>
          <p:cNvSpPr txBox="1">
            <a:spLocks noChangeArrowheads="1"/>
          </p:cNvSpPr>
          <p:nvPr/>
        </p:nvSpPr>
        <p:spPr bwMode="auto">
          <a:xfrm>
            <a:off x="4572000" y="28543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31804" name="Text Box 60"/>
          <p:cNvSpPr txBox="1">
            <a:spLocks noChangeArrowheads="1"/>
          </p:cNvSpPr>
          <p:nvPr/>
        </p:nvSpPr>
        <p:spPr bwMode="auto">
          <a:xfrm>
            <a:off x="5148263" y="28543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31805" name="Text Box 61"/>
          <p:cNvSpPr txBox="1">
            <a:spLocks noChangeArrowheads="1"/>
          </p:cNvSpPr>
          <p:nvPr/>
        </p:nvSpPr>
        <p:spPr bwMode="auto">
          <a:xfrm>
            <a:off x="5651500" y="28543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sp>
        <p:nvSpPr>
          <p:cNvPr id="31806" name="Text Box 62"/>
          <p:cNvSpPr txBox="1">
            <a:spLocks noChangeArrowheads="1"/>
          </p:cNvSpPr>
          <p:nvPr/>
        </p:nvSpPr>
        <p:spPr bwMode="auto">
          <a:xfrm>
            <a:off x="827088" y="1196975"/>
            <a:ext cx="1042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 sz="2400">
                <a:solidFill>
                  <a:srgbClr val="4DB35E"/>
                </a:solidFill>
              </a:rPr>
              <a:t>A</a:t>
            </a:r>
          </a:p>
        </p:txBody>
      </p:sp>
      <p:sp>
        <p:nvSpPr>
          <p:cNvPr id="31807" name="Oval 63"/>
          <p:cNvSpPr>
            <a:spLocks noChangeArrowheads="1"/>
          </p:cNvSpPr>
          <p:nvPr/>
        </p:nvSpPr>
        <p:spPr bwMode="auto">
          <a:xfrm>
            <a:off x="6157913" y="3068638"/>
            <a:ext cx="287337" cy="2873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15</a:t>
            </a:r>
          </a:p>
        </p:txBody>
      </p:sp>
      <p:sp>
        <p:nvSpPr>
          <p:cNvPr id="31808" name="Line 64"/>
          <p:cNvSpPr>
            <a:spLocks noChangeShapeType="1"/>
          </p:cNvSpPr>
          <p:nvPr/>
        </p:nvSpPr>
        <p:spPr bwMode="auto">
          <a:xfrm>
            <a:off x="5867400" y="2636838"/>
            <a:ext cx="43338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09" name="Text Box 65"/>
          <p:cNvSpPr txBox="1">
            <a:spLocks noChangeArrowheads="1"/>
          </p:cNvSpPr>
          <p:nvPr/>
        </p:nvSpPr>
        <p:spPr bwMode="auto">
          <a:xfrm>
            <a:off x="6300788" y="28527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11</a:t>
            </a:r>
          </a:p>
        </p:txBody>
      </p:sp>
      <p:sp>
        <p:nvSpPr>
          <p:cNvPr id="31810" name="Oval 66"/>
          <p:cNvSpPr>
            <a:spLocks noChangeArrowheads="1"/>
          </p:cNvSpPr>
          <p:nvPr/>
        </p:nvSpPr>
        <p:spPr bwMode="auto">
          <a:xfrm>
            <a:off x="2051050" y="379095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31811" name="Oval 67"/>
          <p:cNvSpPr>
            <a:spLocks noChangeArrowheads="1"/>
          </p:cNvSpPr>
          <p:nvPr/>
        </p:nvSpPr>
        <p:spPr bwMode="auto">
          <a:xfrm>
            <a:off x="1331913" y="44386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31812" name="Oval 68"/>
          <p:cNvSpPr>
            <a:spLocks noChangeArrowheads="1"/>
          </p:cNvSpPr>
          <p:nvPr/>
        </p:nvSpPr>
        <p:spPr bwMode="auto">
          <a:xfrm>
            <a:off x="2700338" y="44386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31813" name="Oval 69"/>
          <p:cNvSpPr>
            <a:spLocks noChangeArrowheads="1"/>
          </p:cNvSpPr>
          <p:nvPr/>
        </p:nvSpPr>
        <p:spPr bwMode="auto">
          <a:xfrm>
            <a:off x="898525" y="508635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31814" name="Oval 70"/>
          <p:cNvSpPr>
            <a:spLocks noChangeArrowheads="1"/>
          </p:cNvSpPr>
          <p:nvPr/>
        </p:nvSpPr>
        <p:spPr bwMode="auto">
          <a:xfrm>
            <a:off x="2124075" y="580548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31815" name="Oval 71"/>
          <p:cNvSpPr>
            <a:spLocks noChangeArrowheads="1"/>
          </p:cNvSpPr>
          <p:nvPr/>
        </p:nvSpPr>
        <p:spPr bwMode="auto">
          <a:xfrm>
            <a:off x="2411413" y="50863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31816" name="Oval 72"/>
          <p:cNvSpPr>
            <a:spLocks noChangeArrowheads="1"/>
          </p:cNvSpPr>
          <p:nvPr/>
        </p:nvSpPr>
        <p:spPr bwMode="auto">
          <a:xfrm>
            <a:off x="3132138" y="50863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31817" name="Oval 73"/>
          <p:cNvSpPr>
            <a:spLocks noChangeArrowheads="1"/>
          </p:cNvSpPr>
          <p:nvPr/>
        </p:nvSpPr>
        <p:spPr bwMode="auto">
          <a:xfrm>
            <a:off x="323850" y="580707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31818" name="Oval 74"/>
          <p:cNvSpPr>
            <a:spLocks noChangeArrowheads="1"/>
          </p:cNvSpPr>
          <p:nvPr/>
        </p:nvSpPr>
        <p:spPr bwMode="auto">
          <a:xfrm>
            <a:off x="900113" y="580707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31819" name="Oval 75"/>
          <p:cNvSpPr>
            <a:spLocks noChangeArrowheads="1"/>
          </p:cNvSpPr>
          <p:nvPr/>
        </p:nvSpPr>
        <p:spPr bwMode="auto">
          <a:xfrm>
            <a:off x="1476375" y="580707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31820" name="Line 76"/>
          <p:cNvSpPr>
            <a:spLocks noChangeShapeType="1"/>
          </p:cNvSpPr>
          <p:nvPr/>
        </p:nvSpPr>
        <p:spPr bwMode="auto">
          <a:xfrm flipH="1">
            <a:off x="1476375" y="4078288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21" name="Line 77"/>
          <p:cNvSpPr>
            <a:spLocks noChangeShapeType="1"/>
          </p:cNvSpPr>
          <p:nvPr/>
        </p:nvSpPr>
        <p:spPr bwMode="auto">
          <a:xfrm>
            <a:off x="2268538" y="4078288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22" name="Line 78"/>
          <p:cNvSpPr>
            <a:spLocks noChangeShapeType="1"/>
          </p:cNvSpPr>
          <p:nvPr/>
        </p:nvSpPr>
        <p:spPr bwMode="auto">
          <a:xfrm flipV="1">
            <a:off x="1042988" y="4725988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23" name="Line 79"/>
          <p:cNvSpPr>
            <a:spLocks noChangeShapeType="1"/>
          </p:cNvSpPr>
          <p:nvPr/>
        </p:nvSpPr>
        <p:spPr bwMode="auto">
          <a:xfrm>
            <a:off x="1547813" y="472598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24" name="Line 80"/>
          <p:cNvSpPr>
            <a:spLocks noChangeShapeType="1"/>
          </p:cNvSpPr>
          <p:nvPr/>
        </p:nvSpPr>
        <p:spPr bwMode="auto">
          <a:xfrm flipH="1">
            <a:off x="2555875" y="472598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25" name="Line 81"/>
          <p:cNvSpPr>
            <a:spLocks noChangeShapeType="1"/>
          </p:cNvSpPr>
          <p:nvPr/>
        </p:nvSpPr>
        <p:spPr bwMode="auto">
          <a:xfrm>
            <a:off x="2916238" y="4725988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26" name="Line 82"/>
          <p:cNvSpPr>
            <a:spLocks noChangeShapeType="1"/>
          </p:cNvSpPr>
          <p:nvPr/>
        </p:nvSpPr>
        <p:spPr bwMode="auto">
          <a:xfrm flipH="1">
            <a:off x="468313" y="5375275"/>
            <a:ext cx="5032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27" name="Line 83"/>
          <p:cNvSpPr>
            <a:spLocks noChangeShapeType="1"/>
          </p:cNvSpPr>
          <p:nvPr/>
        </p:nvSpPr>
        <p:spPr bwMode="auto">
          <a:xfrm>
            <a:off x="1042988" y="53752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28" name="Line 84"/>
          <p:cNvSpPr>
            <a:spLocks noChangeShapeType="1"/>
          </p:cNvSpPr>
          <p:nvPr/>
        </p:nvSpPr>
        <p:spPr bwMode="auto">
          <a:xfrm flipH="1">
            <a:off x="1619250" y="5373688"/>
            <a:ext cx="7302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29" name="Text Box 85"/>
          <p:cNvSpPr txBox="1">
            <a:spLocks noChangeArrowheads="1"/>
          </p:cNvSpPr>
          <p:nvPr/>
        </p:nvSpPr>
        <p:spPr bwMode="auto">
          <a:xfrm>
            <a:off x="2268538" y="3646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31830" name="Text Box 86"/>
          <p:cNvSpPr txBox="1">
            <a:spLocks noChangeArrowheads="1"/>
          </p:cNvSpPr>
          <p:nvPr/>
        </p:nvSpPr>
        <p:spPr bwMode="auto">
          <a:xfrm>
            <a:off x="1547813" y="42941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31831" name="Text Box 87"/>
          <p:cNvSpPr txBox="1">
            <a:spLocks noChangeArrowheads="1"/>
          </p:cNvSpPr>
          <p:nvPr/>
        </p:nvSpPr>
        <p:spPr bwMode="auto">
          <a:xfrm>
            <a:off x="2916238" y="42941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31832" name="Text Box 88"/>
          <p:cNvSpPr txBox="1">
            <a:spLocks noChangeArrowheads="1"/>
          </p:cNvSpPr>
          <p:nvPr/>
        </p:nvSpPr>
        <p:spPr bwMode="auto">
          <a:xfrm>
            <a:off x="1042988" y="48704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31833" name="Text Box 89"/>
          <p:cNvSpPr txBox="1">
            <a:spLocks noChangeArrowheads="1"/>
          </p:cNvSpPr>
          <p:nvPr/>
        </p:nvSpPr>
        <p:spPr bwMode="auto">
          <a:xfrm>
            <a:off x="1835150" y="48704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31834" name="Text Box 90"/>
          <p:cNvSpPr txBox="1">
            <a:spLocks noChangeArrowheads="1"/>
          </p:cNvSpPr>
          <p:nvPr/>
        </p:nvSpPr>
        <p:spPr bwMode="auto">
          <a:xfrm>
            <a:off x="2627313" y="48704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31835" name="Text Box 91"/>
          <p:cNvSpPr txBox="1">
            <a:spLocks noChangeArrowheads="1"/>
          </p:cNvSpPr>
          <p:nvPr/>
        </p:nvSpPr>
        <p:spPr bwMode="auto">
          <a:xfrm>
            <a:off x="3348038" y="48704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31836" name="Text Box 92"/>
          <p:cNvSpPr txBox="1">
            <a:spLocks noChangeArrowheads="1"/>
          </p:cNvSpPr>
          <p:nvPr/>
        </p:nvSpPr>
        <p:spPr bwMode="auto">
          <a:xfrm>
            <a:off x="539750" y="5591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31837" name="Text Box 93"/>
          <p:cNvSpPr txBox="1">
            <a:spLocks noChangeArrowheads="1"/>
          </p:cNvSpPr>
          <p:nvPr/>
        </p:nvSpPr>
        <p:spPr bwMode="auto">
          <a:xfrm>
            <a:off x="1116013" y="5591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31838" name="Text Box 94"/>
          <p:cNvSpPr txBox="1">
            <a:spLocks noChangeArrowheads="1"/>
          </p:cNvSpPr>
          <p:nvPr/>
        </p:nvSpPr>
        <p:spPr bwMode="auto">
          <a:xfrm>
            <a:off x="1619250" y="559117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sp>
        <p:nvSpPr>
          <p:cNvPr id="31839" name="Oval 95"/>
          <p:cNvSpPr>
            <a:spLocks noChangeArrowheads="1"/>
          </p:cNvSpPr>
          <p:nvPr/>
        </p:nvSpPr>
        <p:spPr bwMode="auto">
          <a:xfrm>
            <a:off x="1619250" y="5084763"/>
            <a:ext cx="287338" cy="2873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15</a:t>
            </a:r>
          </a:p>
        </p:txBody>
      </p:sp>
      <p:sp>
        <p:nvSpPr>
          <p:cNvPr id="31840" name="Line 96"/>
          <p:cNvSpPr>
            <a:spLocks noChangeShapeType="1"/>
          </p:cNvSpPr>
          <p:nvPr/>
        </p:nvSpPr>
        <p:spPr bwMode="auto">
          <a:xfrm>
            <a:off x="1835150" y="5373688"/>
            <a:ext cx="43338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41" name="Text Box 97"/>
          <p:cNvSpPr txBox="1">
            <a:spLocks noChangeArrowheads="1"/>
          </p:cNvSpPr>
          <p:nvPr/>
        </p:nvSpPr>
        <p:spPr bwMode="auto">
          <a:xfrm>
            <a:off x="2268538" y="558958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11</a:t>
            </a:r>
          </a:p>
        </p:txBody>
      </p:sp>
      <p:sp>
        <p:nvSpPr>
          <p:cNvPr id="31842" name="Oval 98"/>
          <p:cNvSpPr>
            <a:spLocks noChangeArrowheads="1"/>
          </p:cNvSpPr>
          <p:nvPr/>
        </p:nvSpPr>
        <p:spPr bwMode="auto">
          <a:xfrm>
            <a:off x="6011863" y="37893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31843" name="Oval 99"/>
          <p:cNvSpPr>
            <a:spLocks noChangeArrowheads="1"/>
          </p:cNvSpPr>
          <p:nvPr/>
        </p:nvSpPr>
        <p:spPr bwMode="auto">
          <a:xfrm>
            <a:off x="5580063" y="50847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31844" name="Oval 100"/>
          <p:cNvSpPr>
            <a:spLocks noChangeArrowheads="1"/>
          </p:cNvSpPr>
          <p:nvPr/>
        </p:nvSpPr>
        <p:spPr bwMode="auto">
          <a:xfrm>
            <a:off x="6661150" y="443706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31845" name="Oval 101"/>
          <p:cNvSpPr>
            <a:spLocks noChangeArrowheads="1"/>
          </p:cNvSpPr>
          <p:nvPr/>
        </p:nvSpPr>
        <p:spPr bwMode="auto">
          <a:xfrm>
            <a:off x="4859338" y="50847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31846" name="Oval 102"/>
          <p:cNvSpPr>
            <a:spLocks noChangeArrowheads="1"/>
          </p:cNvSpPr>
          <p:nvPr/>
        </p:nvSpPr>
        <p:spPr bwMode="auto">
          <a:xfrm>
            <a:off x="6084888" y="58039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31847" name="Oval 103"/>
          <p:cNvSpPr>
            <a:spLocks noChangeArrowheads="1"/>
          </p:cNvSpPr>
          <p:nvPr/>
        </p:nvSpPr>
        <p:spPr bwMode="auto">
          <a:xfrm>
            <a:off x="6372225" y="508476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31848" name="Oval 104"/>
          <p:cNvSpPr>
            <a:spLocks noChangeArrowheads="1"/>
          </p:cNvSpPr>
          <p:nvPr/>
        </p:nvSpPr>
        <p:spPr bwMode="auto">
          <a:xfrm>
            <a:off x="7092950" y="508476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31849" name="Oval 105"/>
          <p:cNvSpPr>
            <a:spLocks noChangeArrowheads="1"/>
          </p:cNvSpPr>
          <p:nvPr/>
        </p:nvSpPr>
        <p:spPr bwMode="auto">
          <a:xfrm>
            <a:off x="4284663" y="580548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31850" name="Oval 106"/>
          <p:cNvSpPr>
            <a:spLocks noChangeArrowheads="1"/>
          </p:cNvSpPr>
          <p:nvPr/>
        </p:nvSpPr>
        <p:spPr bwMode="auto">
          <a:xfrm>
            <a:off x="4860925" y="580548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31851" name="Oval 107"/>
          <p:cNvSpPr>
            <a:spLocks noChangeArrowheads="1"/>
          </p:cNvSpPr>
          <p:nvPr/>
        </p:nvSpPr>
        <p:spPr bwMode="auto">
          <a:xfrm>
            <a:off x="5437188" y="580548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31852" name="Line 108"/>
          <p:cNvSpPr>
            <a:spLocks noChangeShapeType="1"/>
          </p:cNvSpPr>
          <p:nvPr/>
        </p:nvSpPr>
        <p:spPr bwMode="auto">
          <a:xfrm flipH="1">
            <a:off x="5437188" y="4076700"/>
            <a:ext cx="6477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53" name="Line 109"/>
          <p:cNvSpPr>
            <a:spLocks noChangeShapeType="1"/>
          </p:cNvSpPr>
          <p:nvPr/>
        </p:nvSpPr>
        <p:spPr bwMode="auto">
          <a:xfrm>
            <a:off x="6229350" y="4076700"/>
            <a:ext cx="5746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54" name="Line 110"/>
          <p:cNvSpPr>
            <a:spLocks noChangeShapeType="1"/>
          </p:cNvSpPr>
          <p:nvPr/>
        </p:nvSpPr>
        <p:spPr bwMode="auto">
          <a:xfrm flipV="1">
            <a:off x="5003800" y="4724400"/>
            <a:ext cx="3603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55" name="Line 111"/>
          <p:cNvSpPr>
            <a:spLocks noChangeShapeType="1"/>
          </p:cNvSpPr>
          <p:nvPr/>
        </p:nvSpPr>
        <p:spPr bwMode="auto">
          <a:xfrm>
            <a:off x="5508625" y="472440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56" name="Line 112"/>
          <p:cNvSpPr>
            <a:spLocks noChangeShapeType="1"/>
          </p:cNvSpPr>
          <p:nvPr/>
        </p:nvSpPr>
        <p:spPr bwMode="auto">
          <a:xfrm flipH="1">
            <a:off x="6516688" y="472440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57" name="Line 113"/>
          <p:cNvSpPr>
            <a:spLocks noChangeShapeType="1"/>
          </p:cNvSpPr>
          <p:nvPr/>
        </p:nvSpPr>
        <p:spPr bwMode="auto">
          <a:xfrm>
            <a:off x="6877050" y="4724400"/>
            <a:ext cx="3603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58" name="Line 114"/>
          <p:cNvSpPr>
            <a:spLocks noChangeShapeType="1"/>
          </p:cNvSpPr>
          <p:nvPr/>
        </p:nvSpPr>
        <p:spPr bwMode="auto">
          <a:xfrm flipH="1">
            <a:off x="4429125" y="5373688"/>
            <a:ext cx="5032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59" name="Line 115"/>
          <p:cNvSpPr>
            <a:spLocks noChangeShapeType="1"/>
          </p:cNvSpPr>
          <p:nvPr/>
        </p:nvSpPr>
        <p:spPr bwMode="auto">
          <a:xfrm>
            <a:off x="5003800" y="537368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60" name="Line 116"/>
          <p:cNvSpPr>
            <a:spLocks noChangeShapeType="1"/>
          </p:cNvSpPr>
          <p:nvPr/>
        </p:nvSpPr>
        <p:spPr bwMode="auto">
          <a:xfrm flipH="1">
            <a:off x="5580063" y="5372100"/>
            <a:ext cx="73025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61" name="Text Box 117"/>
          <p:cNvSpPr txBox="1">
            <a:spLocks noChangeArrowheads="1"/>
          </p:cNvSpPr>
          <p:nvPr/>
        </p:nvSpPr>
        <p:spPr bwMode="auto">
          <a:xfrm>
            <a:off x="6229350" y="36449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31862" name="Text Box 118"/>
          <p:cNvSpPr txBox="1">
            <a:spLocks noChangeArrowheads="1"/>
          </p:cNvSpPr>
          <p:nvPr/>
        </p:nvSpPr>
        <p:spPr bwMode="auto">
          <a:xfrm>
            <a:off x="5508625" y="4292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31863" name="Text Box 119"/>
          <p:cNvSpPr txBox="1">
            <a:spLocks noChangeArrowheads="1"/>
          </p:cNvSpPr>
          <p:nvPr/>
        </p:nvSpPr>
        <p:spPr bwMode="auto">
          <a:xfrm>
            <a:off x="6877050" y="4292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31864" name="Text Box 120"/>
          <p:cNvSpPr txBox="1">
            <a:spLocks noChangeArrowheads="1"/>
          </p:cNvSpPr>
          <p:nvPr/>
        </p:nvSpPr>
        <p:spPr bwMode="auto">
          <a:xfrm>
            <a:off x="5003800" y="48688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31865" name="Text Box 121"/>
          <p:cNvSpPr txBox="1">
            <a:spLocks noChangeArrowheads="1"/>
          </p:cNvSpPr>
          <p:nvPr/>
        </p:nvSpPr>
        <p:spPr bwMode="auto">
          <a:xfrm>
            <a:off x="5795963" y="48688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31866" name="Text Box 122"/>
          <p:cNvSpPr txBox="1">
            <a:spLocks noChangeArrowheads="1"/>
          </p:cNvSpPr>
          <p:nvPr/>
        </p:nvSpPr>
        <p:spPr bwMode="auto">
          <a:xfrm>
            <a:off x="6588125" y="48688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31867" name="Text Box 123"/>
          <p:cNvSpPr txBox="1">
            <a:spLocks noChangeArrowheads="1"/>
          </p:cNvSpPr>
          <p:nvPr/>
        </p:nvSpPr>
        <p:spPr bwMode="auto">
          <a:xfrm>
            <a:off x="7308850" y="48688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31868" name="Text Box 124"/>
          <p:cNvSpPr txBox="1">
            <a:spLocks noChangeArrowheads="1"/>
          </p:cNvSpPr>
          <p:nvPr/>
        </p:nvSpPr>
        <p:spPr bwMode="auto">
          <a:xfrm>
            <a:off x="4500563" y="55895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31869" name="Text Box 125"/>
          <p:cNvSpPr txBox="1">
            <a:spLocks noChangeArrowheads="1"/>
          </p:cNvSpPr>
          <p:nvPr/>
        </p:nvSpPr>
        <p:spPr bwMode="auto">
          <a:xfrm>
            <a:off x="5076825" y="55895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31870" name="Text Box 126"/>
          <p:cNvSpPr txBox="1">
            <a:spLocks noChangeArrowheads="1"/>
          </p:cNvSpPr>
          <p:nvPr/>
        </p:nvSpPr>
        <p:spPr bwMode="auto">
          <a:xfrm>
            <a:off x="5580063" y="558958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sp>
        <p:nvSpPr>
          <p:cNvPr id="31871" name="Oval 127"/>
          <p:cNvSpPr>
            <a:spLocks noChangeArrowheads="1"/>
          </p:cNvSpPr>
          <p:nvPr/>
        </p:nvSpPr>
        <p:spPr bwMode="auto">
          <a:xfrm>
            <a:off x="5292725" y="4437063"/>
            <a:ext cx="287338" cy="2873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15</a:t>
            </a:r>
          </a:p>
        </p:txBody>
      </p:sp>
      <p:sp>
        <p:nvSpPr>
          <p:cNvPr id="31872" name="Line 128"/>
          <p:cNvSpPr>
            <a:spLocks noChangeShapeType="1"/>
          </p:cNvSpPr>
          <p:nvPr/>
        </p:nvSpPr>
        <p:spPr bwMode="auto">
          <a:xfrm>
            <a:off x="5795963" y="5372100"/>
            <a:ext cx="43338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1873" name="Text Box 129"/>
          <p:cNvSpPr txBox="1">
            <a:spLocks noChangeArrowheads="1"/>
          </p:cNvSpPr>
          <p:nvPr/>
        </p:nvSpPr>
        <p:spPr bwMode="auto">
          <a:xfrm>
            <a:off x="6229350" y="55880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zh-TW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  <p:pic>
        <p:nvPicPr>
          <p:cNvPr id="28676" name="Picture 4" descr="fig6-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6250"/>
            <a:ext cx="5978525" cy="630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Heaps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3886200"/>
          </a:xfrm>
        </p:spPr>
        <p:txBody>
          <a:bodyPr/>
          <a:lstStyle/>
          <a:p>
            <a:r>
              <a:rPr lang="en-US" altLang="zh-TW" sz="2800"/>
              <a:t>A data structure with</a:t>
            </a:r>
          </a:p>
          <a:p>
            <a:pPr lvl="1"/>
            <a:r>
              <a:rPr lang="en-US" altLang="zh-TW" sz="2400"/>
              <a:t>Nearly complete binary tree</a:t>
            </a:r>
          </a:p>
          <a:p>
            <a:pPr lvl="1"/>
            <a:r>
              <a:rPr lang="en-US" altLang="zh-TW" sz="2400"/>
              <a:t>Heap property: A[parent(i)] </a:t>
            </a:r>
            <a:r>
              <a:rPr lang="en-US" altLang="zh-TW" sz="2400">
                <a:cs typeface="Arial" charset="0"/>
              </a:rPr>
              <a:t>≥ A[i]</a:t>
            </a:r>
          </a:p>
          <a:p>
            <a:r>
              <a:rPr lang="en-US" altLang="zh-TW" sz="2800">
                <a:cs typeface="Arial" charset="0"/>
              </a:rPr>
              <a:t>eg.					</a:t>
            </a:r>
            <a:br>
              <a:rPr lang="en-US" altLang="zh-TW" sz="2800">
                <a:cs typeface="Arial" charset="0"/>
              </a:rPr>
            </a:br>
            <a:r>
              <a:rPr lang="en-US" altLang="zh-TW" sz="2800">
                <a:cs typeface="Arial" charset="0"/>
              </a:rPr>
              <a:t>					Parent(i) { return      }</a:t>
            </a:r>
            <a:br>
              <a:rPr lang="en-US" altLang="zh-TW" sz="2800">
                <a:cs typeface="Arial" charset="0"/>
              </a:rPr>
            </a:br>
            <a:r>
              <a:rPr lang="en-US" altLang="zh-TW" sz="2800">
                <a:cs typeface="Arial" charset="0"/>
              </a:rPr>
              <a:t>					Left(i) { return 2i}</a:t>
            </a:r>
            <a:br>
              <a:rPr lang="en-US" altLang="zh-TW" sz="2800">
                <a:cs typeface="Arial" charset="0"/>
              </a:rPr>
            </a:br>
            <a:r>
              <a:rPr lang="en-US" altLang="zh-TW" sz="2800">
                <a:cs typeface="Arial" charset="0"/>
              </a:rPr>
              <a:t>					Right(i) { return 2i+1}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2122488" y="32131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1403350" y="38608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2771775" y="38608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969963" y="45085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1690688" y="45085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2482850" y="45085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3203575" y="45085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395288" y="52292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7182" name="Oval 14"/>
          <p:cNvSpPr>
            <a:spLocks noChangeArrowheads="1"/>
          </p:cNvSpPr>
          <p:nvPr/>
        </p:nvSpPr>
        <p:spPr bwMode="auto">
          <a:xfrm>
            <a:off x="971550" y="52292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1547813" y="52292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>
            <a:off x="1547813" y="3500438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2339975" y="3500438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 flipV="1">
            <a:off x="1114425" y="4148138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1619250" y="41481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H="1">
            <a:off x="2627313" y="41481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2987675" y="4148138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H="1">
            <a:off x="539750" y="4797425"/>
            <a:ext cx="5032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>
            <a:off x="1114425" y="47974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 flipH="1">
            <a:off x="1690688" y="4797425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2339975" y="30686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1619250" y="37163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987675" y="37163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1114425" y="4292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1906588" y="4292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2698750" y="4292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3419475" y="42926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611188" y="50133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1187450" y="50133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1690688" y="50133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sp>
        <p:nvSpPr>
          <p:cNvPr id="7203" name="Rectangle 35"/>
          <p:cNvSpPr>
            <a:spLocks noChangeArrowheads="1"/>
          </p:cNvSpPr>
          <p:nvPr/>
        </p:nvSpPr>
        <p:spPr bwMode="auto">
          <a:xfrm>
            <a:off x="468313" y="609282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755650" y="609282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7205" name="Rectangle 37"/>
          <p:cNvSpPr>
            <a:spLocks noChangeArrowheads="1"/>
          </p:cNvSpPr>
          <p:nvPr/>
        </p:nvSpPr>
        <p:spPr bwMode="auto">
          <a:xfrm>
            <a:off x="1042988" y="609282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1331913" y="609282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7207" name="Rectangle 39"/>
          <p:cNvSpPr>
            <a:spLocks noChangeArrowheads="1"/>
          </p:cNvSpPr>
          <p:nvPr/>
        </p:nvSpPr>
        <p:spPr bwMode="auto">
          <a:xfrm>
            <a:off x="1619250" y="609282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1908175" y="609282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7209" name="Rectangle 41"/>
          <p:cNvSpPr>
            <a:spLocks noChangeArrowheads="1"/>
          </p:cNvSpPr>
          <p:nvPr/>
        </p:nvSpPr>
        <p:spPr bwMode="auto">
          <a:xfrm>
            <a:off x="2195513" y="609282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2484438" y="609282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7211" name="Rectangle 43"/>
          <p:cNvSpPr>
            <a:spLocks noChangeArrowheads="1"/>
          </p:cNvSpPr>
          <p:nvPr/>
        </p:nvSpPr>
        <p:spPr bwMode="auto">
          <a:xfrm>
            <a:off x="2771775" y="609282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7212" name="Rectangle 44"/>
          <p:cNvSpPr>
            <a:spLocks noChangeArrowheads="1"/>
          </p:cNvSpPr>
          <p:nvPr/>
        </p:nvSpPr>
        <p:spPr bwMode="auto">
          <a:xfrm>
            <a:off x="3059113" y="609282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468313" y="5805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755650" y="5805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1042988" y="5805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1331913" y="5805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1619250" y="5805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1908175" y="5805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7219" name="Text Box 51"/>
          <p:cNvSpPr txBox="1">
            <a:spLocks noChangeArrowheads="1"/>
          </p:cNvSpPr>
          <p:nvPr/>
        </p:nvSpPr>
        <p:spPr bwMode="auto">
          <a:xfrm>
            <a:off x="2195513" y="5805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2484438" y="5805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2771775" y="5805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7222" name="Text Box 54"/>
          <p:cNvSpPr txBox="1">
            <a:spLocks noChangeArrowheads="1"/>
          </p:cNvSpPr>
          <p:nvPr/>
        </p:nvSpPr>
        <p:spPr bwMode="auto">
          <a:xfrm>
            <a:off x="2987675" y="580548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graphicFrame>
        <p:nvGraphicFramePr>
          <p:cNvPr id="7224" name="Object 56"/>
          <p:cNvGraphicFramePr>
            <a:graphicFrameLocks noChangeAspect="1"/>
          </p:cNvGraphicFramePr>
          <p:nvPr/>
        </p:nvGraphicFramePr>
        <p:xfrm>
          <a:off x="7667625" y="3357563"/>
          <a:ext cx="792163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方程式" r:id="rId3" imgW="279360" imgH="431640" progId="Equation.3">
                  <p:embed/>
                </p:oleObj>
              </mc:Choice>
              <mc:Fallback>
                <p:oleObj name="方程式" r:id="rId3" imgW="279360" imgH="431640" progId="Equation.3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3357563"/>
                        <a:ext cx="792163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Binary tree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400550"/>
          </a:xfrm>
        </p:spPr>
        <p:txBody>
          <a:bodyPr/>
          <a:lstStyle/>
          <a:p>
            <a:r>
              <a:rPr lang="en-US" altLang="zh-TW" sz="2400"/>
              <a:t>Contains no node, or</a:t>
            </a:r>
          </a:p>
          <a:p>
            <a:r>
              <a:rPr lang="en-US" altLang="zh-TW" sz="2400"/>
              <a:t>                        eg.</a:t>
            </a:r>
          </a:p>
          <a:p>
            <a:endParaRPr lang="en-US" altLang="zh-TW" sz="2400"/>
          </a:p>
          <a:p>
            <a:endParaRPr lang="en-US" altLang="zh-TW" sz="2400"/>
          </a:p>
          <a:p>
            <a:endParaRPr lang="en-US" altLang="zh-TW" sz="2400"/>
          </a:p>
          <a:p>
            <a:endParaRPr lang="en-US" altLang="zh-TW" sz="2400"/>
          </a:p>
          <a:p>
            <a:r>
              <a:rPr lang="en-US" altLang="zh-TW" sz="2400"/>
              <a:t>A node without subtree is called a leaf.</a:t>
            </a:r>
          </a:p>
          <a:p>
            <a:r>
              <a:rPr lang="en-US" altLang="zh-TW" sz="2400"/>
              <a:t>In a full binary tree, each node has 2 or NO children.</a:t>
            </a:r>
          </a:p>
          <a:p>
            <a:r>
              <a:rPr lang="en-US" altLang="zh-TW" sz="2400"/>
              <a:t>A complete binary tree has all leaves with the same depth and all internal nodes have 2 children.</a:t>
            </a: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1476375" y="26368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827088" y="3141663"/>
            <a:ext cx="576262" cy="71913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1763713" y="3141663"/>
            <a:ext cx="576262" cy="719137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V="1">
            <a:off x="1116013" y="2852738"/>
            <a:ext cx="4318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1619250" y="2852738"/>
            <a:ext cx="4318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692275" y="2492375"/>
            <a:ext cx="1150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/>
              <a:t>root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79388" y="3860800"/>
            <a:ext cx="14398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/>
              <a:t>Left subtree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692275" y="3860800"/>
            <a:ext cx="1584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/>
              <a:t>right subtree</a:t>
            </a:r>
          </a:p>
        </p:txBody>
      </p:sp>
      <p:sp>
        <p:nvSpPr>
          <p:cNvPr id="8204" name="Oval 12"/>
          <p:cNvSpPr>
            <a:spLocks noChangeArrowheads="1"/>
          </p:cNvSpPr>
          <p:nvPr/>
        </p:nvSpPr>
        <p:spPr bwMode="auto">
          <a:xfrm>
            <a:off x="4284663" y="27082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5" name="Oval 13"/>
          <p:cNvSpPr>
            <a:spLocks noChangeArrowheads="1"/>
          </p:cNvSpPr>
          <p:nvPr/>
        </p:nvSpPr>
        <p:spPr bwMode="auto">
          <a:xfrm>
            <a:off x="3995738" y="32131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6" name="Oval 14"/>
          <p:cNvSpPr>
            <a:spLocks noChangeArrowheads="1"/>
          </p:cNvSpPr>
          <p:nvPr/>
        </p:nvSpPr>
        <p:spPr bwMode="auto">
          <a:xfrm>
            <a:off x="4572000" y="32131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3708400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8" name="Oval 16"/>
          <p:cNvSpPr>
            <a:spLocks noChangeArrowheads="1"/>
          </p:cNvSpPr>
          <p:nvPr/>
        </p:nvSpPr>
        <p:spPr bwMode="auto">
          <a:xfrm>
            <a:off x="4067175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09" name="Oval 17"/>
          <p:cNvSpPr>
            <a:spLocks noChangeArrowheads="1"/>
          </p:cNvSpPr>
          <p:nvPr/>
        </p:nvSpPr>
        <p:spPr bwMode="auto">
          <a:xfrm>
            <a:off x="4427538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0" name="Oval 18"/>
          <p:cNvSpPr>
            <a:spLocks noChangeArrowheads="1"/>
          </p:cNvSpPr>
          <p:nvPr/>
        </p:nvSpPr>
        <p:spPr bwMode="auto">
          <a:xfrm>
            <a:off x="3924300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 flipH="1">
            <a:off x="4140200" y="2924175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4427538" y="2924175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13" name="Line 21"/>
          <p:cNvSpPr>
            <a:spLocks noChangeShapeType="1"/>
          </p:cNvSpPr>
          <p:nvPr/>
        </p:nvSpPr>
        <p:spPr bwMode="auto">
          <a:xfrm flipH="1">
            <a:off x="3851275" y="3429000"/>
            <a:ext cx="2159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14" name="Line 22"/>
          <p:cNvSpPr>
            <a:spLocks noChangeShapeType="1"/>
          </p:cNvSpPr>
          <p:nvPr/>
        </p:nvSpPr>
        <p:spPr bwMode="auto">
          <a:xfrm>
            <a:off x="4140200" y="3429000"/>
            <a:ext cx="71438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15" name="Line 23"/>
          <p:cNvSpPr>
            <a:spLocks noChangeShapeType="1"/>
          </p:cNvSpPr>
          <p:nvPr/>
        </p:nvSpPr>
        <p:spPr bwMode="auto">
          <a:xfrm flipH="1">
            <a:off x="4500563" y="3429000"/>
            <a:ext cx="14287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16" name="Line 24"/>
          <p:cNvSpPr>
            <a:spLocks noChangeShapeType="1"/>
          </p:cNvSpPr>
          <p:nvPr/>
        </p:nvSpPr>
        <p:spPr bwMode="auto">
          <a:xfrm flipH="1">
            <a:off x="4067175" y="3933825"/>
            <a:ext cx="730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17" name="Oval 25"/>
          <p:cNvSpPr>
            <a:spLocks noChangeArrowheads="1"/>
          </p:cNvSpPr>
          <p:nvPr/>
        </p:nvSpPr>
        <p:spPr bwMode="auto">
          <a:xfrm>
            <a:off x="5508625" y="27082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8" name="Oval 26"/>
          <p:cNvSpPr>
            <a:spLocks noChangeArrowheads="1"/>
          </p:cNvSpPr>
          <p:nvPr/>
        </p:nvSpPr>
        <p:spPr bwMode="auto">
          <a:xfrm>
            <a:off x="5219700" y="32131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19" name="Oval 27"/>
          <p:cNvSpPr>
            <a:spLocks noChangeArrowheads="1"/>
          </p:cNvSpPr>
          <p:nvPr/>
        </p:nvSpPr>
        <p:spPr bwMode="auto">
          <a:xfrm>
            <a:off x="5795963" y="32131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0" name="Oval 28"/>
          <p:cNvSpPr>
            <a:spLocks noChangeArrowheads="1"/>
          </p:cNvSpPr>
          <p:nvPr/>
        </p:nvSpPr>
        <p:spPr bwMode="auto">
          <a:xfrm>
            <a:off x="4932363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1" name="Oval 29"/>
          <p:cNvSpPr>
            <a:spLocks noChangeArrowheads="1"/>
          </p:cNvSpPr>
          <p:nvPr/>
        </p:nvSpPr>
        <p:spPr bwMode="auto">
          <a:xfrm>
            <a:off x="5291138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2" name="Oval 30"/>
          <p:cNvSpPr>
            <a:spLocks noChangeArrowheads="1"/>
          </p:cNvSpPr>
          <p:nvPr/>
        </p:nvSpPr>
        <p:spPr bwMode="auto">
          <a:xfrm>
            <a:off x="6011863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3" name="Oval 31"/>
          <p:cNvSpPr>
            <a:spLocks noChangeArrowheads="1"/>
          </p:cNvSpPr>
          <p:nvPr/>
        </p:nvSpPr>
        <p:spPr bwMode="auto">
          <a:xfrm>
            <a:off x="5148263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 flipH="1">
            <a:off x="5364163" y="2924175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5651500" y="2924175"/>
            <a:ext cx="2159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 flipH="1">
            <a:off x="5075238" y="3429000"/>
            <a:ext cx="2159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5364163" y="3429000"/>
            <a:ext cx="714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>
            <a:off x="5938838" y="3429000"/>
            <a:ext cx="14605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 flipH="1">
            <a:off x="5291138" y="3933825"/>
            <a:ext cx="730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30" name="Oval 38"/>
          <p:cNvSpPr>
            <a:spLocks noChangeArrowheads="1"/>
          </p:cNvSpPr>
          <p:nvPr/>
        </p:nvSpPr>
        <p:spPr bwMode="auto">
          <a:xfrm>
            <a:off x="7453313" y="2708275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1" name="Oval 39"/>
          <p:cNvSpPr>
            <a:spLocks noChangeArrowheads="1"/>
          </p:cNvSpPr>
          <p:nvPr/>
        </p:nvSpPr>
        <p:spPr bwMode="auto">
          <a:xfrm>
            <a:off x="6804025" y="32131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2" name="Oval 40"/>
          <p:cNvSpPr>
            <a:spLocks noChangeArrowheads="1"/>
          </p:cNvSpPr>
          <p:nvPr/>
        </p:nvSpPr>
        <p:spPr bwMode="auto">
          <a:xfrm>
            <a:off x="8172450" y="3213100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3" name="Oval 41"/>
          <p:cNvSpPr>
            <a:spLocks noChangeArrowheads="1"/>
          </p:cNvSpPr>
          <p:nvPr/>
        </p:nvSpPr>
        <p:spPr bwMode="auto">
          <a:xfrm>
            <a:off x="6372225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4" name="Oval 42"/>
          <p:cNvSpPr>
            <a:spLocks noChangeArrowheads="1"/>
          </p:cNvSpPr>
          <p:nvPr/>
        </p:nvSpPr>
        <p:spPr bwMode="auto">
          <a:xfrm>
            <a:off x="7092950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5" name="Oval 43"/>
          <p:cNvSpPr>
            <a:spLocks noChangeArrowheads="1"/>
          </p:cNvSpPr>
          <p:nvPr/>
        </p:nvSpPr>
        <p:spPr bwMode="auto">
          <a:xfrm>
            <a:off x="8532813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6" name="Oval 44"/>
          <p:cNvSpPr>
            <a:spLocks noChangeArrowheads="1"/>
          </p:cNvSpPr>
          <p:nvPr/>
        </p:nvSpPr>
        <p:spPr bwMode="auto">
          <a:xfrm>
            <a:off x="6589713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 flipH="1">
            <a:off x="6948488" y="2924175"/>
            <a:ext cx="576262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7596188" y="2924175"/>
            <a:ext cx="64770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 flipH="1">
            <a:off x="6516688" y="3429000"/>
            <a:ext cx="360362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>
            <a:off x="6948488" y="3429000"/>
            <a:ext cx="2159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41" name="Line 49"/>
          <p:cNvSpPr>
            <a:spLocks noChangeShapeType="1"/>
          </p:cNvSpPr>
          <p:nvPr/>
        </p:nvSpPr>
        <p:spPr bwMode="auto">
          <a:xfrm>
            <a:off x="8316913" y="3429000"/>
            <a:ext cx="28733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43" name="Oval 51"/>
          <p:cNvSpPr>
            <a:spLocks noChangeArrowheads="1"/>
          </p:cNvSpPr>
          <p:nvPr/>
        </p:nvSpPr>
        <p:spPr bwMode="auto">
          <a:xfrm>
            <a:off x="7812088" y="37163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4" name="Line 52"/>
          <p:cNvSpPr>
            <a:spLocks noChangeShapeType="1"/>
          </p:cNvSpPr>
          <p:nvPr/>
        </p:nvSpPr>
        <p:spPr bwMode="auto">
          <a:xfrm flipH="1">
            <a:off x="7956550" y="3429000"/>
            <a:ext cx="287338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45" name="Oval 53"/>
          <p:cNvSpPr>
            <a:spLocks noChangeArrowheads="1"/>
          </p:cNvSpPr>
          <p:nvPr/>
        </p:nvSpPr>
        <p:spPr bwMode="auto">
          <a:xfrm>
            <a:off x="6229350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6" name="Line 54"/>
          <p:cNvSpPr>
            <a:spLocks noChangeShapeType="1"/>
          </p:cNvSpPr>
          <p:nvPr/>
        </p:nvSpPr>
        <p:spPr bwMode="auto">
          <a:xfrm flipH="1">
            <a:off x="6372225" y="3933825"/>
            <a:ext cx="730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47" name="Oval 55"/>
          <p:cNvSpPr>
            <a:spLocks noChangeArrowheads="1"/>
          </p:cNvSpPr>
          <p:nvPr/>
        </p:nvSpPr>
        <p:spPr bwMode="auto">
          <a:xfrm>
            <a:off x="6948488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49" name="Oval 57"/>
          <p:cNvSpPr>
            <a:spLocks noChangeArrowheads="1"/>
          </p:cNvSpPr>
          <p:nvPr/>
        </p:nvSpPr>
        <p:spPr bwMode="auto">
          <a:xfrm>
            <a:off x="7308850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1" name="Oval 59"/>
          <p:cNvSpPr>
            <a:spLocks noChangeArrowheads="1"/>
          </p:cNvSpPr>
          <p:nvPr/>
        </p:nvSpPr>
        <p:spPr bwMode="auto">
          <a:xfrm>
            <a:off x="8064500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2" name="Oval 60"/>
          <p:cNvSpPr>
            <a:spLocks noChangeArrowheads="1"/>
          </p:cNvSpPr>
          <p:nvPr/>
        </p:nvSpPr>
        <p:spPr bwMode="auto">
          <a:xfrm>
            <a:off x="7704138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3" name="Oval 61"/>
          <p:cNvSpPr>
            <a:spLocks noChangeArrowheads="1"/>
          </p:cNvSpPr>
          <p:nvPr/>
        </p:nvSpPr>
        <p:spPr bwMode="auto">
          <a:xfrm>
            <a:off x="8423275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4" name="Oval 62"/>
          <p:cNvSpPr>
            <a:spLocks noChangeArrowheads="1"/>
          </p:cNvSpPr>
          <p:nvPr/>
        </p:nvSpPr>
        <p:spPr bwMode="auto">
          <a:xfrm>
            <a:off x="8783638" y="4221163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8255" name="Line 63"/>
          <p:cNvSpPr>
            <a:spLocks noChangeShapeType="1"/>
          </p:cNvSpPr>
          <p:nvPr/>
        </p:nvSpPr>
        <p:spPr bwMode="auto">
          <a:xfrm>
            <a:off x="6516688" y="3933825"/>
            <a:ext cx="14287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56" name="Line 64"/>
          <p:cNvSpPr>
            <a:spLocks noChangeShapeType="1"/>
          </p:cNvSpPr>
          <p:nvPr/>
        </p:nvSpPr>
        <p:spPr bwMode="auto">
          <a:xfrm flipH="1">
            <a:off x="7091363" y="3933825"/>
            <a:ext cx="730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57" name="Line 65"/>
          <p:cNvSpPr>
            <a:spLocks noChangeShapeType="1"/>
          </p:cNvSpPr>
          <p:nvPr/>
        </p:nvSpPr>
        <p:spPr bwMode="auto">
          <a:xfrm>
            <a:off x="7235825" y="3933825"/>
            <a:ext cx="14287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58" name="Line 66"/>
          <p:cNvSpPr>
            <a:spLocks noChangeShapeType="1"/>
          </p:cNvSpPr>
          <p:nvPr/>
        </p:nvSpPr>
        <p:spPr bwMode="auto">
          <a:xfrm flipH="1">
            <a:off x="7812088" y="3933825"/>
            <a:ext cx="730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59" name="Line 67"/>
          <p:cNvSpPr>
            <a:spLocks noChangeShapeType="1"/>
          </p:cNvSpPr>
          <p:nvPr/>
        </p:nvSpPr>
        <p:spPr bwMode="auto">
          <a:xfrm>
            <a:off x="7956550" y="3933825"/>
            <a:ext cx="2159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60" name="Line 68"/>
          <p:cNvSpPr>
            <a:spLocks noChangeShapeType="1"/>
          </p:cNvSpPr>
          <p:nvPr/>
        </p:nvSpPr>
        <p:spPr bwMode="auto">
          <a:xfrm flipH="1">
            <a:off x="8531225" y="3933825"/>
            <a:ext cx="7302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261" name="Line 69"/>
          <p:cNvSpPr>
            <a:spLocks noChangeShapeType="1"/>
          </p:cNvSpPr>
          <p:nvPr/>
        </p:nvSpPr>
        <p:spPr bwMode="auto">
          <a:xfrm>
            <a:off x="8675688" y="3933825"/>
            <a:ext cx="21748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Maintaining the heap property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Condition:</a:t>
            </a:r>
            <a:br>
              <a:rPr lang="en-US" altLang="zh-TW"/>
            </a:br>
            <a:r>
              <a:rPr lang="en-US" altLang="zh-TW"/>
              <a:t>A[i] may be smaller than its children.</a:t>
            </a:r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3708400" y="3284538"/>
            <a:ext cx="215900" cy="215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1979613" y="4292600"/>
            <a:ext cx="1584325" cy="16573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V="1">
            <a:off x="2771775" y="3500438"/>
            <a:ext cx="10080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>
            <a:off x="3851275" y="3500438"/>
            <a:ext cx="1008063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227" name="AutoShape 11"/>
          <p:cNvSpPr>
            <a:spLocks noChangeArrowheads="1"/>
          </p:cNvSpPr>
          <p:nvPr/>
        </p:nvSpPr>
        <p:spPr bwMode="auto">
          <a:xfrm>
            <a:off x="4067175" y="4292600"/>
            <a:ext cx="1584325" cy="16573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5508625" y="5084763"/>
            <a:ext cx="17287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/>
              <a:t>Heaps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4140200" y="3141663"/>
            <a:ext cx="2447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/>
              <a:t>A[i]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Pseudocode Heapify(A,i)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876925"/>
            <a:ext cx="8218487" cy="800100"/>
          </a:xfrm>
        </p:spPr>
        <p:txBody>
          <a:bodyPr/>
          <a:lstStyle/>
          <a:p>
            <a:r>
              <a:rPr lang="en-US" altLang="zh-TW"/>
              <a:t>Time: O(lg n), T(n)</a:t>
            </a:r>
            <a:r>
              <a:rPr lang="en-US" altLang="zh-TW">
                <a:cs typeface="Arial" charset="0"/>
              </a:rPr>
              <a:t>≤T(2n/3)+</a:t>
            </a:r>
            <a:r>
              <a:rPr lang="el-GR" altLang="zh-TW">
                <a:cs typeface="Arial" charset="0"/>
              </a:rPr>
              <a:t>Θ</a:t>
            </a:r>
            <a:r>
              <a:rPr lang="en-US" altLang="zh-TW">
                <a:cs typeface="Arial" charset="0"/>
              </a:rPr>
              <a:t>(1)</a:t>
            </a:r>
            <a:endParaRPr lang="el-GR" altLang="zh-TW">
              <a:cs typeface="Arial" charset="0"/>
            </a:endParaRPr>
          </a:p>
        </p:txBody>
      </p:sp>
      <p:pic>
        <p:nvPicPr>
          <p:cNvPr id="10245" name="Picture 5" descr="max_heapif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628775"/>
            <a:ext cx="6408737" cy="421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Oval 4"/>
          <p:cNvSpPr>
            <a:spLocks noChangeArrowheads="1"/>
          </p:cNvSpPr>
          <p:nvPr/>
        </p:nvSpPr>
        <p:spPr bwMode="auto">
          <a:xfrm>
            <a:off x="2625725" y="12700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1269" name="Oval 5"/>
          <p:cNvSpPr>
            <a:spLocks noChangeArrowheads="1"/>
          </p:cNvSpPr>
          <p:nvPr/>
        </p:nvSpPr>
        <p:spPr bwMode="auto">
          <a:xfrm>
            <a:off x="1906588" y="19177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1270" name="Oval 6"/>
          <p:cNvSpPr>
            <a:spLocks noChangeArrowheads="1"/>
          </p:cNvSpPr>
          <p:nvPr/>
        </p:nvSpPr>
        <p:spPr bwMode="auto">
          <a:xfrm>
            <a:off x="3275013" y="19177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1271" name="Oval 7"/>
          <p:cNvSpPr>
            <a:spLocks noChangeArrowheads="1"/>
          </p:cNvSpPr>
          <p:nvPr/>
        </p:nvSpPr>
        <p:spPr bwMode="auto">
          <a:xfrm>
            <a:off x="1473200" y="25654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1272" name="Oval 8"/>
          <p:cNvSpPr>
            <a:spLocks noChangeArrowheads="1"/>
          </p:cNvSpPr>
          <p:nvPr/>
        </p:nvSpPr>
        <p:spPr bwMode="auto">
          <a:xfrm>
            <a:off x="2193925" y="25654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2986088" y="25654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1274" name="Oval 10"/>
          <p:cNvSpPr>
            <a:spLocks noChangeArrowheads="1"/>
          </p:cNvSpPr>
          <p:nvPr/>
        </p:nvSpPr>
        <p:spPr bwMode="auto">
          <a:xfrm>
            <a:off x="3706813" y="25654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1275" name="Oval 11"/>
          <p:cNvSpPr>
            <a:spLocks noChangeArrowheads="1"/>
          </p:cNvSpPr>
          <p:nvPr/>
        </p:nvSpPr>
        <p:spPr bwMode="auto">
          <a:xfrm>
            <a:off x="898525" y="32861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1474788" y="32861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2051050" y="32861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H="1">
            <a:off x="2051050" y="1557338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79" name="Line 15"/>
          <p:cNvSpPr>
            <a:spLocks noChangeShapeType="1"/>
          </p:cNvSpPr>
          <p:nvPr/>
        </p:nvSpPr>
        <p:spPr bwMode="auto">
          <a:xfrm>
            <a:off x="2843213" y="1557338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80" name="Line 16"/>
          <p:cNvSpPr>
            <a:spLocks noChangeShapeType="1"/>
          </p:cNvSpPr>
          <p:nvPr/>
        </p:nvSpPr>
        <p:spPr bwMode="auto">
          <a:xfrm flipV="1">
            <a:off x="1617663" y="2205038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81" name="Line 17"/>
          <p:cNvSpPr>
            <a:spLocks noChangeShapeType="1"/>
          </p:cNvSpPr>
          <p:nvPr/>
        </p:nvSpPr>
        <p:spPr bwMode="auto">
          <a:xfrm>
            <a:off x="2122488" y="22050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3130550" y="2205038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3490913" y="2205038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>
            <a:off x="1042988" y="2854325"/>
            <a:ext cx="5032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1617663" y="28543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flipH="1">
            <a:off x="2193925" y="2854325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2843213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2122488" y="17732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3490913" y="17732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1617663" y="23495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2409825" y="23495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3201988" y="23495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3922713" y="23495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1114425" y="3070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1690688" y="3070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2193925" y="30702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6442075" y="126841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1298" name="Oval 34"/>
          <p:cNvSpPr>
            <a:spLocks noChangeArrowheads="1"/>
          </p:cNvSpPr>
          <p:nvPr/>
        </p:nvSpPr>
        <p:spPr bwMode="auto">
          <a:xfrm>
            <a:off x="5722938" y="191611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7091363" y="191611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1300" name="Oval 36"/>
          <p:cNvSpPr>
            <a:spLocks noChangeArrowheads="1"/>
          </p:cNvSpPr>
          <p:nvPr/>
        </p:nvSpPr>
        <p:spPr bwMode="auto">
          <a:xfrm>
            <a:off x="5292725" y="25654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>
            <a:off x="6010275" y="256381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1302" name="Oval 38"/>
          <p:cNvSpPr>
            <a:spLocks noChangeArrowheads="1"/>
          </p:cNvSpPr>
          <p:nvPr/>
        </p:nvSpPr>
        <p:spPr bwMode="auto">
          <a:xfrm>
            <a:off x="6802438" y="256381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>
            <a:off x="7523163" y="256381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1304" name="Oval 40"/>
          <p:cNvSpPr>
            <a:spLocks noChangeArrowheads="1"/>
          </p:cNvSpPr>
          <p:nvPr/>
        </p:nvSpPr>
        <p:spPr bwMode="auto">
          <a:xfrm>
            <a:off x="4714875" y="32845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1305" name="Oval 41"/>
          <p:cNvSpPr>
            <a:spLocks noChangeArrowheads="1"/>
          </p:cNvSpPr>
          <p:nvPr/>
        </p:nvSpPr>
        <p:spPr bwMode="auto">
          <a:xfrm>
            <a:off x="5291138" y="32845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1306" name="Oval 42"/>
          <p:cNvSpPr>
            <a:spLocks noChangeArrowheads="1"/>
          </p:cNvSpPr>
          <p:nvPr/>
        </p:nvSpPr>
        <p:spPr bwMode="auto">
          <a:xfrm>
            <a:off x="5867400" y="32845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1307" name="Line 43"/>
          <p:cNvSpPr>
            <a:spLocks noChangeShapeType="1"/>
          </p:cNvSpPr>
          <p:nvPr/>
        </p:nvSpPr>
        <p:spPr bwMode="auto">
          <a:xfrm flipH="1">
            <a:off x="5867400" y="1555750"/>
            <a:ext cx="6477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08" name="Line 44"/>
          <p:cNvSpPr>
            <a:spLocks noChangeShapeType="1"/>
          </p:cNvSpPr>
          <p:nvPr/>
        </p:nvSpPr>
        <p:spPr bwMode="auto">
          <a:xfrm>
            <a:off x="6659563" y="1555750"/>
            <a:ext cx="5746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09" name="Line 45"/>
          <p:cNvSpPr>
            <a:spLocks noChangeShapeType="1"/>
          </p:cNvSpPr>
          <p:nvPr/>
        </p:nvSpPr>
        <p:spPr bwMode="auto">
          <a:xfrm flipV="1">
            <a:off x="5434013" y="2203450"/>
            <a:ext cx="3603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10" name="Line 46"/>
          <p:cNvSpPr>
            <a:spLocks noChangeShapeType="1"/>
          </p:cNvSpPr>
          <p:nvPr/>
        </p:nvSpPr>
        <p:spPr bwMode="auto">
          <a:xfrm>
            <a:off x="5938838" y="220345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11" name="Line 47"/>
          <p:cNvSpPr>
            <a:spLocks noChangeShapeType="1"/>
          </p:cNvSpPr>
          <p:nvPr/>
        </p:nvSpPr>
        <p:spPr bwMode="auto">
          <a:xfrm flipH="1">
            <a:off x="6946900" y="220345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307263" y="2203450"/>
            <a:ext cx="3603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13" name="Line 49"/>
          <p:cNvSpPr>
            <a:spLocks noChangeShapeType="1"/>
          </p:cNvSpPr>
          <p:nvPr/>
        </p:nvSpPr>
        <p:spPr bwMode="auto">
          <a:xfrm flipH="1">
            <a:off x="4859338" y="2852738"/>
            <a:ext cx="5032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14" name="Line 50"/>
          <p:cNvSpPr>
            <a:spLocks noChangeShapeType="1"/>
          </p:cNvSpPr>
          <p:nvPr/>
        </p:nvSpPr>
        <p:spPr bwMode="auto">
          <a:xfrm>
            <a:off x="5434013" y="28527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15" name="Line 51"/>
          <p:cNvSpPr>
            <a:spLocks noChangeShapeType="1"/>
          </p:cNvSpPr>
          <p:nvPr/>
        </p:nvSpPr>
        <p:spPr bwMode="auto">
          <a:xfrm flipH="1">
            <a:off x="6010275" y="2852738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16" name="Text Box 52"/>
          <p:cNvSpPr txBox="1">
            <a:spLocks noChangeArrowheads="1"/>
          </p:cNvSpPr>
          <p:nvPr/>
        </p:nvSpPr>
        <p:spPr bwMode="auto">
          <a:xfrm>
            <a:off x="6659563" y="11239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11317" name="Text Box 53"/>
          <p:cNvSpPr txBox="1">
            <a:spLocks noChangeArrowheads="1"/>
          </p:cNvSpPr>
          <p:nvPr/>
        </p:nvSpPr>
        <p:spPr bwMode="auto">
          <a:xfrm>
            <a:off x="5938838" y="17716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11318" name="Text Box 54"/>
          <p:cNvSpPr txBox="1">
            <a:spLocks noChangeArrowheads="1"/>
          </p:cNvSpPr>
          <p:nvPr/>
        </p:nvSpPr>
        <p:spPr bwMode="auto">
          <a:xfrm>
            <a:off x="7307263" y="17716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5434013" y="23479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11320" name="Text Box 56"/>
          <p:cNvSpPr txBox="1">
            <a:spLocks noChangeArrowheads="1"/>
          </p:cNvSpPr>
          <p:nvPr/>
        </p:nvSpPr>
        <p:spPr bwMode="auto">
          <a:xfrm>
            <a:off x="6226175" y="23479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11321" name="Text Box 57"/>
          <p:cNvSpPr txBox="1">
            <a:spLocks noChangeArrowheads="1"/>
          </p:cNvSpPr>
          <p:nvPr/>
        </p:nvSpPr>
        <p:spPr bwMode="auto">
          <a:xfrm>
            <a:off x="7018338" y="23479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11322" name="Text Box 58"/>
          <p:cNvSpPr txBox="1">
            <a:spLocks noChangeArrowheads="1"/>
          </p:cNvSpPr>
          <p:nvPr/>
        </p:nvSpPr>
        <p:spPr bwMode="auto">
          <a:xfrm>
            <a:off x="7739063" y="23479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11323" name="Text Box 59"/>
          <p:cNvSpPr txBox="1">
            <a:spLocks noChangeArrowheads="1"/>
          </p:cNvSpPr>
          <p:nvPr/>
        </p:nvSpPr>
        <p:spPr bwMode="auto">
          <a:xfrm>
            <a:off x="4930775" y="30686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5507038" y="30686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11325" name="Text Box 61"/>
          <p:cNvSpPr txBox="1">
            <a:spLocks noChangeArrowheads="1"/>
          </p:cNvSpPr>
          <p:nvPr/>
        </p:nvSpPr>
        <p:spPr bwMode="auto">
          <a:xfrm>
            <a:off x="6010275" y="30686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sp>
        <p:nvSpPr>
          <p:cNvPr id="11326" name="Oval 62"/>
          <p:cNvSpPr>
            <a:spLocks noChangeArrowheads="1"/>
          </p:cNvSpPr>
          <p:nvPr/>
        </p:nvSpPr>
        <p:spPr bwMode="auto">
          <a:xfrm>
            <a:off x="2627313" y="41497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1327" name="Oval 63"/>
          <p:cNvSpPr>
            <a:spLocks noChangeArrowheads="1"/>
          </p:cNvSpPr>
          <p:nvPr/>
        </p:nvSpPr>
        <p:spPr bwMode="auto">
          <a:xfrm>
            <a:off x="1908175" y="47974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1328" name="Oval 64"/>
          <p:cNvSpPr>
            <a:spLocks noChangeArrowheads="1"/>
          </p:cNvSpPr>
          <p:nvPr/>
        </p:nvSpPr>
        <p:spPr bwMode="auto">
          <a:xfrm>
            <a:off x="3276600" y="47974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1329" name="Oval 65"/>
          <p:cNvSpPr>
            <a:spLocks noChangeArrowheads="1"/>
          </p:cNvSpPr>
          <p:nvPr/>
        </p:nvSpPr>
        <p:spPr bwMode="auto">
          <a:xfrm>
            <a:off x="1474788" y="54451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1330" name="Oval 66"/>
          <p:cNvSpPr>
            <a:spLocks noChangeArrowheads="1"/>
          </p:cNvSpPr>
          <p:nvPr/>
        </p:nvSpPr>
        <p:spPr bwMode="auto">
          <a:xfrm>
            <a:off x="2195513" y="54451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1331" name="Oval 67"/>
          <p:cNvSpPr>
            <a:spLocks noChangeArrowheads="1"/>
          </p:cNvSpPr>
          <p:nvPr/>
        </p:nvSpPr>
        <p:spPr bwMode="auto">
          <a:xfrm>
            <a:off x="2987675" y="54451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1332" name="Oval 68"/>
          <p:cNvSpPr>
            <a:spLocks noChangeArrowheads="1"/>
          </p:cNvSpPr>
          <p:nvPr/>
        </p:nvSpPr>
        <p:spPr bwMode="auto">
          <a:xfrm>
            <a:off x="3708400" y="54451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1333" name="Oval 69"/>
          <p:cNvSpPr>
            <a:spLocks noChangeArrowheads="1"/>
          </p:cNvSpPr>
          <p:nvPr/>
        </p:nvSpPr>
        <p:spPr bwMode="auto">
          <a:xfrm>
            <a:off x="900113" y="61658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1334" name="Oval 70"/>
          <p:cNvSpPr>
            <a:spLocks noChangeArrowheads="1"/>
          </p:cNvSpPr>
          <p:nvPr/>
        </p:nvSpPr>
        <p:spPr bwMode="auto">
          <a:xfrm>
            <a:off x="1476375" y="616585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1335" name="Oval 71"/>
          <p:cNvSpPr>
            <a:spLocks noChangeArrowheads="1"/>
          </p:cNvSpPr>
          <p:nvPr/>
        </p:nvSpPr>
        <p:spPr bwMode="auto">
          <a:xfrm>
            <a:off x="2052638" y="61658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1336" name="Line 72"/>
          <p:cNvSpPr>
            <a:spLocks noChangeShapeType="1"/>
          </p:cNvSpPr>
          <p:nvPr/>
        </p:nvSpPr>
        <p:spPr bwMode="auto">
          <a:xfrm flipH="1">
            <a:off x="2052638" y="4437063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37" name="Line 73"/>
          <p:cNvSpPr>
            <a:spLocks noChangeShapeType="1"/>
          </p:cNvSpPr>
          <p:nvPr/>
        </p:nvSpPr>
        <p:spPr bwMode="auto">
          <a:xfrm>
            <a:off x="2844800" y="4437063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38" name="Line 74"/>
          <p:cNvSpPr>
            <a:spLocks noChangeShapeType="1"/>
          </p:cNvSpPr>
          <p:nvPr/>
        </p:nvSpPr>
        <p:spPr bwMode="auto">
          <a:xfrm flipV="1">
            <a:off x="1619250" y="5084763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39" name="Line 75"/>
          <p:cNvSpPr>
            <a:spLocks noChangeShapeType="1"/>
          </p:cNvSpPr>
          <p:nvPr/>
        </p:nvSpPr>
        <p:spPr bwMode="auto">
          <a:xfrm>
            <a:off x="2124075" y="508476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40" name="Line 76"/>
          <p:cNvSpPr>
            <a:spLocks noChangeShapeType="1"/>
          </p:cNvSpPr>
          <p:nvPr/>
        </p:nvSpPr>
        <p:spPr bwMode="auto">
          <a:xfrm flipH="1">
            <a:off x="3132138" y="508476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41" name="Line 77"/>
          <p:cNvSpPr>
            <a:spLocks noChangeShapeType="1"/>
          </p:cNvSpPr>
          <p:nvPr/>
        </p:nvSpPr>
        <p:spPr bwMode="auto">
          <a:xfrm>
            <a:off x="3492500" y="5084763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42" name="Line 78"/>
          <p:cNvSpPr>
            <a:spLocks noChangeShapeType="1"/>
          </p:cNvSpPr>
          <p:nvPr/>
        </p:nvSpPr>
        <p:spPr bwMode="auto">
          <a:xfrm flipH="1">
            <a:off x="1044575" y="5734050"/>
            <a:ext cx="5032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43" name="Line 79"/>
          <p:cNvSpPr>
            <a:spLocks noChangeShapeType="1"/>
          </p:cNvSpPr>
          <p:nvPr/>
        </p:nvSpPr>
        <p:spPr bwMode="auto">
          <a:xfrm>
            <a:off x="1619250" y="57340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44" name="Line 80"/>
          <p:cNvSpPr>
            <a:spLocks noChangeShapeType="1"/>
          </p:cNvSpPr>
          <p:nvPr/>
        </p:nvSpPr>
        <p:spPr bwMode="auto">
          <a:xfrm flipH="1">
            <a:off x="2195513" y="5734050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345" name="Text Box 81"/>
          <p:cNvSpPr txBox="1">
            <a:spLocks noChangeArrowheads="1"/>
          </p:cNvSpPr>
          <p:nvPr/>
        </p:nvSpPr>
        <p:spPr bwMode="auto">
          <a:xfrm>
            <a:off x="2844800" y="40052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11346" name="Text Box 82"/>
          <p:cNvSpPr txBox="1">
            <a:spLocks noChangeArrowheads="1"/>
          </p:cNvSpPr>
          <p:nvPr/>
        </p:nvSpPr>
        <p:spPr bwMode="auto">
          <a:xfrm>
            <a:off x="2124075" y="46529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11347" name="Text Box 83"/>
          <p:cNvSpPr txBox="1">
            <a:spLocks noChangeArrowheads="1"/>
          </p:cNvSpPr>
          <p:nvPr/>
        </p:nvSpPr>
        <p:spPr bwMode="auto">
          <a:xfrm>
            <a:off x="3492500" y="46529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11348" name="Text Box 84"/>
          <p:cNvSpPr txBox="1">
            <a:spLocks noChangeArrowheads="1"/>
          </p:cNvSpPr>
          <p:nvPr/>
        </p:nvSpPr>
        <p:spPr bwMode="auto">
          <a:xfrm>
            <a:off x="1619250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11349" name="Text Box 85"/>
          <p:cNvSpPr txBox="1">
            <a:spLocks noChangeArrowheads="1"/>
          </p:cNvSpPr>
          <p:nvPr/>
        </p:nvSpPr>
        <p:spPr bwMode="auto">
          <a:xfrm>
            <a:off x="2411413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11350" name="Text Box 86"/>
          <p:cNvSpPr txBox="1">
            <a:spLocks noChangeArrowheads="1"/>
          </p:cNvSpPr>
          <p:nvPr/>
        </p:nvSpPr>
        <p:spPr bwMode="auto">
          <a:xfrm>
            <a:off x="3203575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3924300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11352" name="Text Box 88"/>
          <p:cNvSpPr txBox="1">
            <a:spLocks noChangeArrowheads="1"/>
          </p:cNvSpPr>
          <p:nvPr/>
        </p:nvSpPr>
        <p:spPr bwMode="auto">
          <a:xfrm>
            <a:off x="1116013" y="59499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11353" name="Text Box 89"/>
          <p:cNvSpPr txBox="1">
            <a:spLocks noChangeArrowheads="1"/>
          </p:cNvSpPr>
          <p:nvPr/>
        </p:nvSpPr>
        <p:spPr bwMode="auto">
          <a:xfrm>
            <a:off x="1692275" y="59499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2195513" y="594995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2051050" y="692150"/>
            <a:ext cx="165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/>
              <a:t>Heapify(A,2):</a:t>
            </a:r>
          </a:p>
        </p:txBody>
      </p:sp>
      <p:sp>
        <p:nvSpPr>
          <p:cNvPr id="11357" name="Text Box 93"/>
          <p:cNvSpPr txBox="1">
            <a:spLocks noChangeArrowheads="1"/>
          </p:cNvSpPr>
          <p:nvPr/>
        </p:nvSpPr>
        <p:spPr bwMode="auto">
          <a:xfrm>
            <a:off x="5724525" y="765175"/>
            <a:ext cx="165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/>
              <a:t>Heapify(A,4):</a:t>
            </a:r>
          </a:p>
        </p:txBody>
      </p:sp>
      <p:sp>
        <p:nvSpPr>
          <p:cNvPr id="11358" name="Text Box 94"/>
          <p:cNvSpPr txBox="1">
            <a:spLocks noChangeArrowheads="1"/>
          </p:cNvSpPr>
          <p:nvPr/>
        </p:nvSpPr>
        <p:spPr bwMode="auto">
          <a:xfrm>
            <a:off x="1979613" y="3716338"/>
            <a:ext cx="165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/>
              <a:t>Heapify(A,9):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/>
          <a:lstStyle/>
          <a:p>
            <a:r>
              <a:rPr lang="en-US" altLang="zh-TW"/>
              <a:t>Build Heap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55650" y="141287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042988" y="141287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330325" y="141287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619250" y="141287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1906588" y="141287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2195513" y="141287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2482850" y="141287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2771775" y="141287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3059113" y="1412875"/>
            <a:ext cx="287337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3346450" y="1412875"/>
            <a:ext cx="287338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755650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042988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2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1330325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3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619250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4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906588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5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2195513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6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2482850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7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2771775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8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3059113" y="11255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9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3275013" y="11255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10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466725" y="1339850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/>
              <a:t>A</a:t>
            </a:r>
          </a:p>
        </p:txBody>
      </p:sp>
      <p:sp>
        <p:nvSpPr>
          <p:cNvPr id="12313" name="Oval 25"/>
          <p:cNvSpPr>
            <a:spLocks noChangeArrowheads="1"/>
          </p:cNvSpPr>
          <p:nvPr/>
        </p:nvSpPr>
        <p:spPr bwMode="auto">
          <a:xfrm>
            <a:off x="2338388" y="17732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2314" name="Oval 26"/>
          <p:cNvSpPr>
            <a:spLocks noChangeArrowheads="1"/>
          </p:cNvSpPr>
          <p:nvPr/>
        </p:nvSpPr>
        <p:spPr bwMode="auto">
          <a:xfrm>
            <a:off x="1619250" y="24209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2315" name="Oval 27"/>
          <p:cNvSpPr>
            <a:spLocks noChangeArrowheads="1"/>
          </p:cNvSpPr>
          <p:nvPr/>
        </p:nvSpPr>
        <p:spPr bwMode="auto">
          <a:xfrm>
            <a:off x="2987675" y="24209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2316" name="Oval 28"/>
          <p:cNvSpPr>
            <a:spLocks noChangeArrowheads="1"/>
          </p:cNvSpPr>
          <p:nvPr/>
        </p:nvSpPr>
        <p:spPr bwMode="auto">
          <a:xfrm>
            <a:off x="1185863" y="30686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2317" name="Oval 29"/>
          <p:cNvSpPr>
            <a:spLocks noChangeArrowheads="1"/>
          </p:cNvSpPr>
          <p:nvPr/>
        </p:nvSpPr>
        <p:spPr bwMode="auto">
          <a:xfrm>
            <a:off x="1906588" y="30686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2318" name="Oval 30"/>
          <p:cNvSpPr>
            <a:spLocks noChangeArrowheads="1"/>
          </p:cNvSpPr>
          <p:nvPr/>
        </p:nvSpPr>
        <p:spPr bwMode="auto">
          <a:xfrm>
            <a:off x="2698750" y="30686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2319" name="Oval 31"/>
          <p:cNvSpPr>
            <a:spLocks noChangeArrowheads="1"/>
          </p:cNvSpPr>
          <p:nvPr/>
        </p:nvSpPr>
        <p:spPr bwMode="auto">
          <a:xfrm>
            <a:off x="3419475" y="30686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2320" name="Oval 32"/>
          <p:cNvSpPr>
            <a:spLocks noChangeArrowheads="1"/>
          </p:cNvSpPr>
          <p:nvPr/>
        </p:nvSpPr>
        <p:spPr bwMode="auto">
          <a:xfrm>
            <a:off x="611188" y="37893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2321" name="Oval 33"/>
          <p:cNvSpPr>
            <a:spLocks noChangeArrowheads="1"/>
          </p:cNvSpPr>
          <p:nvPr/>
        </p:nvSpPr>
        <p:spPr bwMode="auto">
          <a:xfrm>
            <a:off x="1187450" y="378936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2322" name="Oval 34"/>
          <p:cNvSpPr>
            <a:spLocks noChangeArrowheads="1"/>
          </p:cNvSpPr>
          <p:nvPr/>
        </p:nvSpPr>
        <p:spPr bwMode="auto">
          <a:xfrm>
            <a:off x="1763713" y="37893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2323" name="Line 35"/>
          <p:cNvSpPr>
            <a:spLocks noChangeShapeType="1"/>
          </p:cNvSpPr>
          <p:nvPr/>
        </p:nvSpPr>
        <p:spPr bwMode="auto">
          <a:xfrm flipH="1">
            <a:off x="1763713" y="2060575"/>
            <a:ext cx="6477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4" name="Line 36"/>
          <p:cNvSpPr>
            <a:spLocks noChangeShapeType="1"/>
          </p:cNvSpPr>
          <p:nvPr/>
        </p:nvSpPr>
        <p:spPr bwMode="auto">
          <a:xfrm>
            <a:off x="2555875" y="2060575"/>
            <a:ext cx="5746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 flipV="1">
            <a:off x="1330325" y="2708275"/>
            <a:ext cx="3603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>
            <a:off x="1835150" y="2708275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 flipH="1">
            <a:off x="2843213" y="2708275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3203575" y="2708275"/>
            <a:ext cx="3603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29" name="Line 41"/>
          <p:cNvSpPr>
            <a:spLocks noChangeShapeType="1"/>
          </p:cNvSpPr>
          <p:nvPr/>
        </p:nvSpPr>
        <p:spPr bwMode="auto">
          <a:xfrm flipH="1">
            <a:off x="755650" y="3357563"/>
            <a:ext cx="5032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>
            <a:off x="1330325" y="33575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 flipH="1">
            <a:off x="1906588" y="3357563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1835150" y="22764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2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3203575" y="22764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3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1330325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4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2122488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5</a:t>
            </a: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2914650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6</a:t>
            </a: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3635375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7</a:t>
            </a: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827088" y="35734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8</a:t>
            </a: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1403350" y="35734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9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1906588" y="357346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10</a:t>
            </a:r>
          </a:p>
        </p:txBody>
      </p:sp>
      <p:sp>
        <p:nvSpPr>
          <p:cNvPr id="12341" name="Text Box 53"/>
          <p:cNvSpPr txBox="1">
            <a:spLocks noChangeArrowheads="1"/>
          </p:cNvSpPr>
          <p:nvPr/>
        </p:nvSpPr>
        <p:spPr bwMode="auto">
          <a:xfrm>
            <a:off x="2195513" y="3068638"/>
            <a:ext cx="215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i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2627313" y="17002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</a:t>
            </a:r>
          </a:p>
        </p:txBody>
      </p:sp>
      <p:sp>
        <p:nvSpPr>
          <p:cNvPr id="12373" name="Oval 85"/>
          <p:cNvSpPr>
            <a:spLocks noChangeArrowheads="1"/>
          </p:cNvSpPr>
          <p:nvPr/>
        </p:nvSpPr>
        <p:spPr bwMode="auto">
          <a:xfrm>
            <a:off x="5938838" y="17732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2374" name="Oval 86"/>
          <p:cNvSpPr>
            <a:spLocks noChangeArrowheads="1"/>
          </p:cNvSpPr>
          <p:nvPr/>
        </p:nvSpPr>
        <p:spPr bwMode="auto">
          <a:xfrm>
            <a:off x="5219700" y="24209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2375" name="Oval 87"/>
          <p:cNvSpPr>
            <a:spLocks noChangeArrowheads="1"/>
          </p:cNvSpPr>
          <p:nvPr/>
        </p:nvSpPr>
        <p:spPr bwMode="auto">
          <a:xfrm>
            <a:off x="6588125" y="24209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2376" name="Oval 88"/>
          <p:cNvSpPr>
            <a:spLocks noChangeArrowheads="1"/>
          </p:cNvSpPr>
          <p:nvPr/>
        </p:nvSpPr>
        <p:spPr bwMode="auto">
          <a:xfrm>
            <a:off x="4786313" y="30686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2377" name="Oval 89"/>
          <p:cNvSpPr>
            <a:spLocks noChangeArrowheads="1"/>
          </p:cNvSpPr>
          <p:nvPr/>
        </p:nvSpPr>
        <p:spPr bwMode="auto">
          <a:xfrm>
            <a:off x="5507038" y="30686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2378" name="Oval 90"/>
          <p:cNvSpPr>
            <a:spLocks noChangeArrowheads="1"/>
          </p:cNvSpPr>
          <p:nvPr/>
        </p:nvSpPr>
        <p:spPr bwMode="auto">
          <a:xfrm>
            <a:off x="6299200" y="30686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2379" name="Oval 91"/>
          <p:cNvSpPr>
            <a:spLocks noChangeArrowheads="1"/>
          </p:cNvSpPr>
          <p:nvPr/>
        </p:nvSpPr>
        <p:spPr bwMode="auto">
          <a:xfrm>
            <a:off x="7019925" y="30686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2380" name="Oval 92"/>
          <p:cNvSpPr>
            <a:spLocks noChangeArrowheads="1"/>
          </p:cNvSpPr>
          <p:nvPr/>
        </p:nvSpPr>
        <p:spPr bwMode="auto">
          <a:xfrm>
            <a:off x="4211638" y="37893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2381" name="Oval 93"/>
          <p:cNvSpPr>
            <a:spLocks noChangeArrowheads="1"/>
          </p:cNvSpPr>
          <p:nvPr/>
        </p:nvSpPr>
        <p:spPr bwMode="auto">
          <a:xfrm>
            <a:off x="4787900" y="378936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2382" name="Oval 94"/>
          <p:cNvSpPr>
            <a:spLocks noChangeArrowheads="1"/>
          </p:cNvSpPr>
          <p:nvPr/>
        </p:nvSpPr>
        <p:spPr bwMode="auto">
          <a:xfrm>
            <a:off x="5364163" y="378936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2383" name="Line 95"/>
          <p:cNvSpPr>
            <a:spLocks noChangeShapeType="1"/>
          </p:cNvSpPr>
          <p:nvPr/>
        </p:nvSpPr>
        <p:spPr bwMode="auto">
          <a:xfrm flipH="1">
            <a:off x="5364163" y="2060575"/>
            <a:ext cx="6477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84" name="Line 96"/>
          <p:cNvSpPr>
            <a:spLocks noChangeShapeType="1"/>
          </p:cNvSpPr>
          <p:nvPr/>
        </p:nvSpPr>
        <p:spPr bwMode="auto">
          <a:xfrm>
            <a:off x="6156325" y="2060575"/>
            <a:ext cx="5746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85" name="Line 97"/>
          <p:cNvSpPr>
            <a:spLocks noChangeShapeType="1"/>
          </p:cNvSpPr>
          <p:nvPr/>
        </p:nvSpPr>
        <p:spPr bwMode="auto">
          <a:xfrm flipV="1">
            <a:off x="4930775" y="2708275"/>
            <a:ext cx="3603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86" name="Line 98"/>
          <p:cNvSpPr>
            <a:spLocks noChangeShapeType="1"/>
          </p:cNvSpPr>
          <p:nvPr/>
        </p:nvSpPr>
        <p:spPr bwMode="auto">
          <a:xfrm>
            <a:off x="5435600" y="2708275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87" name="Line 99"/>
          <p:cNvSpPr>
            <a:spLocks noChangeShapeType="1"/>
          </p:cNvSpPr>
          <p:nvPr/>
        </p:nvSpPr>
        <p:spPr bwMode="auto">
          <a:xfrm flipH="1">
            <a:off x="6443663" y="2708275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88" name="Line 100"/>
          <p:cNvSpPr>
            <a:spLocks noChangeShapeType="1"/>
          </p:cNvSpPr>
          <p:nvPr/>
        </p:nvSpPr>
        <p:spPr bwMode="auto">
          <a:xfrm>
            <a:off x="6804025" y="2708275"/>
            <a:ext cx="36036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89" name="Line 101"/>
          <p:cNvSpPr>
            <a:spLocks noChangeShapeType="1"/>
          </p:cNvSpPr>
          <p:nvPr/>
        </p:nvSpPr>
        <p:spPr bwMode="auto">
          <a:xfrm flipH="1">
            <a:off x="4356100" y="3357563"/>
            <a:ext cx="5032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90" name="Line 102"/>
          <p:cNvSpPr>
            <a:spLocks noChangeShapeType="1"/>
          </p:cNvSpPr>
          <p:nvPr/>
        </p:nvSpPr>
        <p:spPr bwMode="auto">
          <a:xfrm>
            <a:off x="4930775" y="33575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91" name="Line 103"/>
          <p:cNvSpPr>
            <a:spLocks noChangeShapeType="1"/>
          </p:cNvSpPr>
          <p:nvPr/>
        </p:nvSpPr>
        <p:spPr bwMode="auto">
          <a:xfrm flipH="1">
            <a:off x="5507038" y="3357563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92" name="Text Box 104"/>
          <p:cNvSpPr txBox="1">
            <a:spLocks noChangeArrowheads="1"/>
          </p:cNvSpPr>
          <p:nvPr/>
        </p:nvSpPr>
        <p:spPr bwMode="auto">
          <a:xfrm>
            <a:off x="5435600" y="22764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2</a:t>
            </a:r>
          </a:p>
        </p:txBody>
      </p:sp>
      <p:sp>
        <p:nvSpPr>
          <p:cNvPr id="12393" name="Text Box 105"/>
          <p:cNvSpPr txBox="1">
            <a:spLocks noChangeArrowheads="1"/>
          </p:cNvSpPr>
          <p:nvPr/>
        </p:nvSpPr>
        <p:spPr bwMode="auto">
          <a:xfrm>
            <a:off x="6804025" y="22764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3</a:t>
            </a:r>
          </a:p>
        </p:txBody>
      </p:sp>
      <p:sp>
        <p:nvSpPr>
          <p:cNvPr id="12394" name="Text Box 106"/>
          <p:cNvSpPr txBox="1">
            <a:spLocks noChangeArrowheads="1"/>
          </p:cNvSpPr>
          <p:nvPr/>
        </p:nvSpPr>
        <p:spPr bwMode="auto">
          <a:xfrm>
            <a:off x="4930775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4</a:t>
            </a:r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5722938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5</a:t>
            </a:r>
          </a:p>
        </p:txBody>
      </p:sp>
      <p:sp>
        <p:nvSpPr>
          <p:cNvPr id="12396" name="Text Box 108"/>
          <p:cNvSpPr txBox="1">
            <a:spLocks noChangeArrowheads="1"/>
          </p:cNvSpPr>
          <p:nvPr/>
        </p:nvSpPr>
        <p:spPr bwMode="auto">
          <a:xfrm>
            <a:off x="6515100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6</a:t>
            </a:r>
          </a:p>
        </p:txBody>
      </p:sp>
      <p:sp>
        <p:nvSpPr>
          <p:cNvPr id="12397" name="Text Box 109"/>
          <p:cNvSpPr txBox="1">
            <a:spLocks noChangeArrowheads="1"/>
          </p:cNvSpPr>
          <p:nvPr/>
        </p:nvSpPr>
        <p:spPr bwMode="auto">
          <a:xfrm>
            <a:off x="7235825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7</a:t>
            </a:r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4427538" y="35734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8</a:t>
            </a:r>
          </a:p>
        </p:txBody>
      </p:sp>
      <p:sp>
        <p:nvSpPr>
          <p:cNvPr id="12399" name="Text Box 111"/>
          <p:cNvSpPr txBox="1">
            <a:spLocks noChangeArrowheads="1"/>
          </p:cNvSpPr>
          <p:nvPr/>
        </p:nvSpPr>
        <p:spPr bwMode="auto">
          <a:xfrm>
            <a:off x="5003800" y="35734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9</a:t>
            </a:r>
          </a:p>
        </p:txBody>
      </p:sp>
      <p:sp>
        <p:nvSpPr>
          <p:cNvPr id="12400" name="Text Box 112"/>
          <p:cNvSpPr txBox="1">
            <a:spLocks noChangeArrowheads="1"/>
          </p:cNvSpPr>
          <p:nvPr/>
        </p:nvSpPr>
        <p:spPr bwMode="auto">
          <a:xfrm>
            <a:off x="5507038" y="357346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10</a:t>
            </a:r>
          </a:p>
        </p:txBody>
      </p:sp>
      <p:sp>
        <p:nvSpPr>
          <p:cNvPr id="12401" name="Text Box 113"/>
          <p:cNvSpPr txBox="1">
            <a:spLocks noChangeArrowheads="1"/>
          </p:cNvSpPr>
          <p:nvPr/>
        </p:nvSpPr>
        <p:spPr bwMode="auto">
          <a:xfrm>
            <a:off x="5003800" y="3068638"/>
            <a:ext cx="215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i</a:t>
            </a:r>
          </a:p>
        </p:txBody>
      </p:sp>
      <p:sp>
        <p:nvSpPr>
          <p:cNvPr id="12402" name="Text Box 114"/>
          <p:cNvSpPr txBox="1">
            <a:spLocks noChangeArrowheads="1"/>
          </p:cNvSpPr>
          <p:nvPr/>
        </p:nvSpPr>
        <p:spPr bwMode="auto">
          <a:xfrm>
            <a:off x="6227763" y="17002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</a:t>
            </a:r>
          </a:p>
        </p:txBody>
      </p:sp>
      <p:sp>
        <p:nvSpPr>
          <p:cNvPr id="12403" name="Oval 115"/>
          <p:cNvSpPr>
            <a:spLocks noChangeArrowheads="1"/>
          </p:cNvSpPr>
          <p:nvPr/>
        </p:nvSpPr>
        <p:spPr bwMode="auto">
          <a:xfrm>
            <a:off x="2698750" y="41497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2404" name="Oval 116"/>
          <p:cNvSpPr>
            <a:spLocks noChangeArrowheads="1"/>
          </p:cNvSpPr>
          <p:nvPr/>
        </p:nvSpPr>
        <p:spPr bwMode="auto">
          <a:xfrm>
            <a:off x="1979613" y="47974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2405" name="Oval 117"/>
          <p:cNvSpPr>
            <a:spLocks noChangeArrowheads="1"/>
          </p:cNvSpPr>
          <p:nvPr/>
        </p:nvSpPr>
        <p:spPr bwMode="auto">
          <a:xfrm>
            <a:off x="3348038" y="47974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2406" name="Oval 118"/>
          <p:cNvSpPr>
            <a:spLocks noChangeArrowheads="1"/>
          </p:cNvSpPr>
          <p:nvPr/>
        </p:nvSpPr>
        <p:spPr bwMode="auto">
          <a:xfrm>
            <a:off x="1546225" y="54451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2266950" y="54451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3059113" y="54451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2409" name="Oval 121"/>
          <p:cNvSpPr>
            <a:spLocks noChangeArrowheads="1"/>
          </p:cNvSpPr>
          <p:nvPr/>
        </p:nvSpPr>
        <p:spPr bwMode="auto">
          <a:xfrm>
            <a:off x="3779838" y="54451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2410" name="Oval 122"/>
          <p:cNvSpPr>
            <a:spLocks noChangeArrowheads="1"/>
          </p:cNvSpPr>
          <p:nvPr/>
        </p:nvSpPr>
        <p:spPr bwMode="auto">
          <a:xfrm>
            <a:off x="971550" y="616585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2411" name="Oval 123"/>
          <p:cNvSpPr>
            <a:spLocks noChangeArrowheads="1"/>
          </p:cNvSpPr>
          <p:nvPr/>
        </p:nvSpPr>
        <p:spPr bwMode="auto">
          <a:xfrm>
            <a:off x="1547813" y="61658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>
            <a:off x="2124075" y="616585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2413" name="Line 125"/>
          <p:cNvSpPr>
            <a:spLocks noChangeShapeType="1"/>
          </p:cNvSpPr>
          <p:nvPr/>
        </p:nvSpPr>
        <p:spPr bwMode="auto">
          <a:xfrm flipH="1">
            <a:off x="2124075" y="4437063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14" name="Line 126"/>
          <p:cNvSpPr>
            <a:spLocks noChangeShapeType="1"/>
          </p:cNvSpPr>
          <p:nvPr/>
        </p:nvSpPr>
        <p:spPr bwMode="auto">
          <a:xfrm>
            <a:off x="2916238" y="4437063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15" name="Line 127"/>
          <p:cNvSpPr>
            <a:spLocks noChangeShapeType="1"/>
          </p:cNvSpPr>
          <p:nvPr/>
        </p:nvSpPr>
        <p:spPr bwMode="auto">
          <a:xfrm flipV="1">
            <a:off x="1690688" y="5084763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16" name="Line 128"/>
          <p:cNvSpPr>
            <a:spLocks noChangeShapeType="1"/>
          </p:cNvSpPr>
          <p:nvPr/>
        </p:nvSpPr>
        <p:spPr bwMode="auto">
          <a:xfrm>
            <a:off x="2195513" y="508476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17" name="Line 129"/>
          <p:cNvSpPr>
            <a:spLocks noChangeShapeType="1"/>
          </p:cNvSpPr>
          <p:nvPr/>
        </p:nvSpPr>
        <p:spPr bwMode="auto">
          <a:xfrm flipH="1">
            <a:off x="3203575" y="508476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18" name="Line 130"/>
          <p:cNvSpPr>
            <a:spLocks noChangeShapeType="1"/>
          </p:cNvSpPr>
          <p:nvPr/>
        </p:nvSpPr>
        <p:spPr bwMode="auto">
          <a:xfrm>
            <a:off x="3563938" y="5084763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19" name="Line 131"/>
          <p:cNvSpPr>
            <a:spLocks noChangeShapeType="1"/>
          </p:cNvSpPr>
          <p:nvPr/>
        </p:nvSpPr>
        <p:spPr bwMode="auto">
          <a:xfrm flipH="1">
            <a:off x="1116013" y="5734050"/>
            <a:ext cx="5032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20" name="Line 132"/>
          <p:cNvSpPr>
            <a:spLocks noChangeShapeType="1"/>
          </p:cNvSpPr>
          <p:nvPr/>
        </p:nvSpPr>
        <p:spPr bwMode="auto">
          <a:xfrm>
            <a:off x="1690688" y="57340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21" name="Line 133"/>
          <p:cNvSpPr>
            <a:spLocks noChangeShapeType="1"/>
          </p:cNvSpPr>
          <p:nvPr/>
        </p:nvSpPr>
        <p:spPr bwMode="auto">
          <a:xfrm flipH="1">
            <a:off x="2266950" y="5734050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22" name="Text Box 134"/>
          <p:cNvSpPr txBox="1">
            <a:spLocks noChangeArrowheads="1"/>
          </p:cNvSpPr>
          <p:nvPr/>
        </p:nvSpPr>
        <p:spPr bwMode="auto">
          <a:xfrm>
            <a:off x="2195513" y="46529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2</a:t>
            </a:r>
          </a:p>
        </p:txBody>
      </p:sp>
      <p:sp>
        <p:nvSpPr>
          <p:cNvPr id="12423" name="Text Box 135"/>
          <p:cNvSpPr txBox="1">
            <a:spLocks noChangeArrowheads="1"/>
          </p:cNvSpPr>
          <p:nvPr/>
        </p:nvSpPr>
        <p:spPr bwMode="auto">
          <a:xfrm>
            <a:off x="3563938" y="46529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3</a:t>
            </a:r>
          </a:p>
        </p:txBody>
      </p:sp>
      <p:sp>
        <p:nvSpPr>
          <p:cNvPr id="12424" name="Text Box 136"/>
          <p:cNvSpPr txBox="1">
            <a:spLocks noChangeArrowheads="1"/>
          </p:cNvSpPr>
          <p:nvPr/>
        </p:nvSpPr>
        <p:spPr bwMode="auto">
          <a:xfrm>
            <a:off x="1690688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4</a:t>
            </a:r>
          </a:p>
        </p:txBody>
      </p:sp>
      <p:sp>
        <p:nvSpPr>
          <p:cNvPr id="12425" name="Text Box 137"/>
          <p:cNvSpPr txBox="1">
            <a:spLocks noChangeArrowheads="1"/>
          </p:cNvSpPr>
          <p:nvPr/>
        </p:nvSpPr>
        <p:spPr bwMode="auto">
          <a:xfrm>
            <a:off x="2482850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5</a:t>
            </a:r>
          </a:p>
        </p:txBody>
      </p:sp>
      <p:sp>
        <p:nvSpPr>
          <p:cNvPr id="12426" name="Text Box 138"/>
          <p:cNvSpPr txBox="1">
            <a:spLocks noChangeArrowheads="1"/>
          </p:cNvSpPr>
          <p:nvPr/>
        </p:nvSpPr>
        <p:spPr bwMode="auto">
          <a:xfrm>
            <a:off x="3275013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6</a:t>
            </a:r>
          </a:p>
        </p:txBody>
      </p:sp>
      <p:sp>
        <p:nvSpPr>
          <p:cNvPr id="12427" name="Text Box 139"/>
          <p:cNvSpPr txBox="1">
            <a:spLocks noChangeArrowheads="1"/>
          </p:cNvSpPr>
          <p:nvPr/>
        </p:nvSpPr>
        <p:spPr bwMode="auto">
          <a:xfrm>
            <a:off x="3995738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7</a:t>
            </a:r>
          </a:p>
        </p:txBody>
      </p:sp>
      <p:sp>
        <p:nvSpPr>
          <p:cNvPr id="12428" name="Text Box 140"/>
          <p:cNvSpPr txBox="1">
            <a:spLocks noChangeArrowheads="1"/>
          </p:cNvSpPr>
          <p:nvPr/>
        </p:nvSpPr>
        <p:spPr bwMode="auto">
          <a:xfrm>
            <a:off x="1187450" y="59499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8</a:t>
            </a:r>
          </a:p>
        </p:txBody>
      </p:sp>
      <p:sp>
        <p:nvSpPr>
          <p:cNvPr id="12429" name="Text Box 141"/>
          <p:cNvSpPr txBox="1">
            <a:spLocks noChangeArrowheads="1"/>
          </p:cNvSpPr>
          <p:nvPr/>
        </p:nvSpPr>
        <p:spPr bwMode="auto">
          <a:xfrm>
            <a:off x="1763713" y="59499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9</a:t>
            </a:r>
          </a:p>
        </p:txBody>
      </p:sp>
      <p:sp>
        <p:nvSpPr>
          <p:cNvPr id="12430" name="Text Box 142"/>
          <p:cNvSpPr txBox="1">
            <a:spLocks noChangeArrowheads="1"/>
          </p:cNvSpPr>
          <p:nvPr/>
        </p:nvSpPr>
        <p:spPr bwMode="auto">
          <a:xfrm>
            <a:off x="2266950" y="594995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10</a:t>
            </a:r>
          </a:p>
        </p:txBody>
      </p:sp>
      <p:sp>
        <p:nvSpPr>
          <p:cNvPr id="12431" name="Text Box 143"/>
          <p:cNvSpPr txBox="1">
            <a:spLocks noChangeArrowheads="1"/>
          </p:cNvSpPr>
          <p:nvPr/>
        </p:nvSpPr>
        <p:spPr bwMode="auto">
          <a:xfrm>
            <a:off x="3635375" y="4868863"/>
            <a:ext cx="215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i</a:t>
            </a:r>
          </a:p>
        </p:txBody>
      </p:sp>
      <p:sp>
        <p:nvSpPr>
          <p:cNvPr id="12432" name="Text Box 144"/>
          <p:cNvSpPr txBox="1">
            <a:spLocks noChangeArrowheads="1"/>
          </p:cNvSpPr>
          <p:nvPr/>
        </p:nvSpPr>
        <p:spPr bwMode="auto">
          <a:xfrm>
            <a:off x="2987675" y="40767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</a:t>
            </a:r>
          </a:p>
        </p:txBody>
      </p:sp>
      <p:sp>
        <p:nvSpPr>
          <p:cNvPr id="12463" name="Oval 175"/>
          <p:cNvSpPr>
            <a:spLocks noChangeArrowheads="1"/>
          </p:cNvSpPr>
          <p:nvPr/>
        </p:nvSpPr>
        <p:spPr bwMode="auto">
          <a:xfrm>
            <a:off x="6227763" y="41497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2464" name="Oval 176"/>
          <p:cNvSpPr>
            <a:spLocks noChangeArrowheads="1"/>
          </p:cNvSpPr>
          <p:nvPr/>
        </p:nvSpPr>
        <p:spPr bwMode="auto">
          <a:xfrm>
            <a:off x="5508625" y="47974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2465" name="Oval 177"/>
          <p:cNvSpPr>
            <a:spLocks noChangeArrowheads="1"/>
          </p:cNvSpPr>
          <p:nvPr/>
        </p:nvSpPr>
        <p:spPr bwMode="auto">
          <a:xfrm>
            <a:off x="6877050" y="47974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2466" name="Oval 178"/>
          <p:cNvSpPr>
            <a:spLocks noChangeArrowheads="1"/>
          </p:cNvSpPr>
          <p:nvPr/>
        </p:nvSpPr>
        <p:spPr bwMode="auto">
          <a:xfrm>
            <a:off x="5075238" y="54451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2467" name="Oval 179"/>
          <p:cNvSpPr>
            <a:spLocks noChangeArrowheads="1"/>
          </p:cNvSpPr>
          <p:nvPr/>
        </p:nvSpPr>
        <p:spPr bwMode="auto">
          <a:xfrm>
            <a:off x="5795963" y="544512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2468" name="Oval 180"/>
          <p:cNvSpPr>
            <a:spLocks noChangeArrowheads="1"/>
          </p:cNvSpPr>
          <p:nvPr/>
        </p:nvSpPr>
        <p:spPr bwMode="auto">
          <a:xfrm>
            <a:off x="6588125" y="54451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2469" name="Oval 181"/>
          <p:cNvSpPr>
            <a:spLocks noChangeArrowheads="1"/>
          </p:cNvSpPr>
          <p:nvPr/>
        </p:nvSpPr>
        <p:spPr bwMode="auto">
          <a:xfrm>
            <a:off x="7308850" y="544512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2470" name="Oval 182"/>
          <p:cNvSpPr>
            <a:spLocks noChangeArrowheads="1"/>
          </p:cNvSpPr>
          <p:nvPr/>
        </p:nvSpPr>
        <p:spPr bwMode="auto">
          <a:xfrm>
            <a:off x="4500563" y="61658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2471" name="Oval 183"/>
          <p:cNvSpPr>
            <a:spLocks noChangeArrowheads="1"/>
          </p:cNvSpPr>
          <p:nvPr/>
        </p:nvSpPr>
        <p:spPr bwMode="auto">
          <a:xfrm>
            <a:off x="5076825" y="616585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2472" name="Oval 184"/>
          <p:cNvSpPr>
            <a:spLocks noChangeArrowheads="1"/>
          </p:cNvSpPr>
          <p:nvPr/>
        </p:nvSpPr>
        <p:spPr bwMode="auto">
          <a:xfrm>
            <a:off x="5653088" y="616585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2473" name="Line 185"/>
          <p:cNvSpPr>
            <a:spLocks noChangeShapeType="1"/>
          </p:cNvSpPr>
          <p:nvPr/>
        </p:nvSpPr>
        <p:spPr bwMode="auto">
          <a:xfrm flipH="1">
            <a:off x="5653088" y="4437063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74" name="Line 186"/>
          <p:cNvSpPr>
            <a:spLocks noChangeShapeType="1"/>
          </p:cNvSpPr>
          <p:nvPr/>
        </p:nvSpPr>
        <p:spPr bwMode="auto">
          <a:xfrm>
            <a:off x="6445250" y="4437063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75" name="Line 187"/>
          <p:cNvSpPr>
            <a:spLocks noChangeShapeType="1"/>
          </p:cNvSpPr>
          <p:nvPr/>
        </p:nvSpPr>
        <p:spPr bwMode="auto">
          <a:xfrm flipV="1">
            <a:off x="5219700" y="5084763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76" name="Line 188"/>
          <p:cNvSpPr>
            <a:spLocks noChangeShapeType="1"/>
          </p:cNvSpPr>
          <p:nvPr/>
        </p:nvSpPr>
        <p:spPr bwMode="auto">
          <a:xfrm>
            <a:off x="5724525" y="508476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77" name="Line 189"/>
          <p:cNvSpPr>
            <a:spLocks noChangeShapeType="1"/>
          </p:cNvSpPr>
          <p:nvPr/>
        </p:nvSpPr>
        <p:spPr bwMode="auto">
          <a:xfrm flipH="1">
            <a:off x="6732588" y="508476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78" name="Line 190"/>
          <p:cNvSpPr>
            <a:spLocks noChangeShapeType="1"/>
          </p:cNvSpPr>
          <p:nvPr/>
        </p:nvSpPr>
        <p:spPr bwMode="auto">
          <a:xfrm>
            <a:off x="7092950" y="5084763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79" name="Line 191"/>
          <p:cNvSpPr>
            <a:spLocks noChangeShapeType="1"/>
          </p:cNvSpPr>
          <p:nvPr/>
        </p:nvSpPr>
        <p:spPr bwMode="auto">
          <a:xfrm flipH="1">
            <a:off x="4645025" y="5734050"/>
            <a:ext cx="5032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80" name="Line 192"/>
          <p:cNvSpPr>
            <a:spLocks noChangeShapeType="1"/>
          </p:cNvSpPr>
          <p:nvPr/>
        </p:nvSpPr>
        <p:spPr bwMode="auto">
          <a:xfrm>
            <a:off x="5219700" y="57340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81" name="Line 193"/>
          <p:cNvSpPr>
            <a:spLocks noChangeShapeType="1"/>
          </p:cNvSpPr>
          <p:nvPr/>
        </p:nvSpPr>
        <p:spPr bwMode="auto">
          <a:xfrm flipH="1">
            <a:off x="5795963" y="5734050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482" name="Text Box 194"/>
          <p:cNvSpPr txBox="1">
            <a:spLocks noChangeArrowheads="1"/>
          </p:cNvSpPr>
          <p:nvPr/>
        </p:nvSpPr>
        <p:spPr bwMode="auto">
          <a:xfrm>
            <a:off x="5724525" y="46529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2</a:t>
            </a:r>
          </a:p>
        </p:txBody>
      </p:sp>
      <p:sp>
        <p:nvSpPr>
          <p:cNvPr id="12483" name="Text Box 195"/>
          <p:cNvSpPr txBox="1">
            <a:spLocks noChangeArrowheads="1"/>
          </p:cNvSpPr>
          <p:nvPr/>
        </p:nvSpPr>
        <p:spPr bwMode="auto">
          <a:xfrm>
            <a:off x="7092950" y="46529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3</a:t>
            </a:r>
          </a:p>
        </p:txBody>
      </p:sp>
      <p:sp>
        <p:nvSpPr>
          <p:cNvPr id="12484" name="Text Box 196"/>
          <p:cNvSpPr txBox="1">
            <a:spLocks noChangeArrowheads="1"/>
          </p:cNvSpPr>
          <p:nvPr/>
        </p:nvSpPr>
        <p:spPr bwMode="auto">
          <a:xfrm>
            <a:off x="5219700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4</a:t>
            </a:r>
          </a:p>
        </p:txBody>
      </p:sp>
      <p:sp>
        <p:nvSpPr>
          <p:cNvPr id="12485" name="Text Box 197"/>
          <p:cNvSpPr txBox="1">
            <a:spLocks noChangeArrowheads="1"/>
          </p:cNvSpPr>
          <p:nvPr/>
        </p:nvSpPr>
        <p:spPr bwMode="auto">
          <a:xfrm>
            <a:off x="6011863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5</a:t>
            </a:r>
          </a:p>
        </p:txBody>
      </p:sp>
      <p:sp>
        <p:nvSpPr>
          <p:cNvPr id="12486" name="Text Box 198"/>
          <p:cNvSpPr txBox="1">
            <a:spLocks noChangeArrowheads="1"/>
          </p:cNvSpPr>
          <p:nvPr/>
        </p:nvSpPr>
        <p:spPr bwMode="auto">
          <a:xfrm>
            <a:off x="6804025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6</a:t>
            </a:r>
          </a:p>
        </p:txBody>
      </p:sp>
      <p:sp>
        <p:nvSpPr>
          <p:cNvPr id="12487" name="Text Box 199"/>
          <p:cNvSpPr txBox="1">
            <a:spLocks noChangeArrowheads="1"/>
          </p:cNvSpPr>
          <p:nvPr/>
        </p:nvSpPr>
        <p:spPr bwMode="auto">
          <a:xfrm>
            <a:off x="7524750" y="522922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7</a:t>
            </a:r>
          </a:p>
        </p:txBody>
      </p:sp>
      <p:sp>
        <p:nvSpPr>
          <p:cNvPr id="12488" name="Text Box 200"/>
          <p:cNvSpPr txBox="1">
            <a:spLocks noChangeArrowheads="1"/>
          </p:cNvSpPr>
          <p:nvPr/>
        </p:nvSpPr>
        <p:spPr bwMode="auto">
          <a:xfrm>
            <a:off x="4716463" y="59499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8</a:t>
            </a:r>
          </a:p>
        </p:txBody>
      </p:sp>
      <p:sp>
        <p:nvSpPr>
          <p:cNvPr id="12489" name="Text Box 201"/>
          <p:cNvSpPr txBox="1">
            <a:spLocks noChangeArrowheads="1"/>
          </p:cNvSpPr>
          <p:nvPr/>
        </p:nvSpPr>
        <p:spPr bwMode="auto">
          <a:xfrm>
            <a:off x="5292725" y="59499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9</a:t>
            </a:r>
          </a:p>
        </p:txBody>
      </p:sp>
      <p:sp>
        <p:nvSpPr>
          <p:cNvPr id="12490" name="Text Box 202"/>
          <p:cNvSpPr txBox="1">
            <a:spLocks noChangeArrowheads="1"/>
          </p:cNvSpPr>
          <p:nvPr/>
        </p:nvSpPr>
        <p:spPr bwMode="auto">
          <a:xfrm>
            <a:off x="5795963" y="594995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10</a:t>
            </a:r>
          </a:p>
        </p:txBody>
      </p:sp>
      <p:sp>
        <p:nvSpPr>
          <p:cNvPr id="12491" name="Text Box 203"/>
          <p:cNvSpPr txBox="1">
            <a:spLocks noChangeArrowheads="1"/>
          </p:cNvSpPr>
          <p:nvPr/>
        </p:nvSpPr>
        <p:spPr bwMode="auto">
          <a:xfrm>
            <a:off x="5795963" y="4868863"/>
            <a:ext cx="215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i</a:t>
            </a:r>
          </a:p>
        </p:txBody>
      </p:sp>
      <p:sp>
        <p:nvSpPr>
          <p:cNvPr id="12492" name="Text Box 204"/>
          <p:cNvSpPr txBox="1">
            <a:spLocks noChangeArrowheads="1"/>
          </p:cNvSpPr>
          <p:nvPr/>
        </p:nvSpPr>
        <p:spPr bwMode="auto">
          <a:xfrm>
            <a:off x="6516688" y="40767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2338388" y="98107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1619250" y="162877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6390" name="Oval 6"/>
          <p:cNvSpPr>
            <a:spLocks noChangeArrowheads="1"/>
          </p:cNvSpPr>
          <p:nvPr/>
        </p:nvSpPr>
        <p:spPr bwMode="auto">
          <a:xfrm>
            <a:off x="2987675" y="162877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1185863" y="227647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1906588" y="2276475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2698750" y="227647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3419475" y="2276475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>
            <a:off x="611188" y="29972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>
            <a:off x="1187450" y="2997200"/>
            <a:ext cx="287338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6397" name="Oval 13"/>
          <p:cNvSpPr>
            <a:spLocks noChangeArrowheads="1"/>
          </p:cNvSpPr>
          <p:nvPr/>
        </p:nvSpPr>
        <p:spPr bwMode="auto">
          <a:xfrm>
            <a:off x="1763713" y="2997200"/>
            <a:ext cx="287337" cy="2873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1763713" y="1268413"/>
            <a:ext cx="6477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2555875" y="1268413"/>
            <a:ext cx="57467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V="1">
            <a:off x="1330325" y="1916113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1835150" y="191611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2843213" y="1916113"/>
            <a:ext cx="2159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3203575" y="1916113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>
            <a:off x="755650" y="2565400"/>
            <a:ext cx="503238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1330325" y="25654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H="1">
            <a:off x="1906588" y="2565400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1835150" y="14843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2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3203575" y="14843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3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133032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4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2122488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5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2914650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6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36353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7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827088" y="27813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8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1403350" y="278130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9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1906588" y="27813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10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2771775" y="1052513"/>
            <a:ext cx="215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FF0101"/>
                </a:solidFill>
              </a:rPr>
              <a:t>i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2627313" y="9080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</a:t>
            </a:r>
          </a:p>
        </p:txBody>
      </p:sp>
      <p:sp>
        <p:nvSpPr>
          <p:cNvPr id="16418" name="Oval 34"/>
          <p:cNvSpPr>
            <a:spLocks noChangeArrowheads="1"/>
          </p:cNvSpPr>
          <p:nvPr/>
        </p:nvSpPr>
        <p:spPr bwMode="auto">
          <a:xfrm>
            <a:off x="6156325" y="105251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16</a:t>
            </a:r>
          </a:p>
        </p:txBody>
      </p:sp>
      <p:sp>
        <p:nvSpPr>
          <p:cNvPr id="16419" name="Oval 35"/>
          <p:cNvSpPr>
            <a:spLocks noChangeArrowheads="1"/>
          </p:cNvSpPr>
          <p:nvPr/>
        </p:nvSpPr>
        <p:spPr bwMode="auto">
          <a:xfrm>
            <a:off x="5437188" y="170021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14</a:t>
            </a:r>
          </a:p>
        </p:txBody>
      </p:sp>
      <p:sp>
        <p:nvSpPr>
          <p:cNvPr id="16420" name="Oval 36"/>
          <p:cNvSpPr>
            <a:spLocks noChangeArrowheads="1"/>
          </p:cNvSpPr>
          <p:nvPr/>
        </p:nvSpPr>
        <p:spPr bwMode="auto">
          <a:xfrm>
            <a:off x="6805613" y="170021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10</a:t>
            </a:r>
          </a:p>
        </p:txBody>
      </p:sp>
      <p:sp>
        <p:nvSpPr>
          <p:cNvPr id="16421" name="Oval 37"/>
          <p:cNvSpPr>
            <a:spLocks noChangeArrowheads="1"/>
          </p:cNvSpPr>
          <p:nvPr/>
        </p:nvSpPr>
        <p:spPr bwMode="auto">
          <a:xfrm>
            <a:off x="5003800" y="234791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8</a:t>
            </a:r>
          </a:p>
        </p:txBody>
      </p:sp>
      <p:sp>
        <p:nvSpPr>
          <p:cNvPr id="16422" name="Oval 38"/>
          <p:cNvSpPr>
            <a:spLocks noChangeArrowheads="1"/>
          </p:cNvSpPr>
          <p:nvPr/>
        </p:nvSpPr>
        <p:spPr bwMode="auto">
          <a:xfrm>
            <a:off x="5724525" y="2347913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7</a:t>
            </a:r>
          </a:p>
        </p:txBody>
      </p:sp>
      <p:sp>
        <p:nvSpPr>
          <p:cNvPr id="16423" name="Oval 39"/>
          <p:cNvSpPr>
            <a:spLocks noChangeArrowheads="1"/>
          </p:cNvSpPr>
          <p:nvPr/>
        </p:nvSpPr>
        <p:spPr bwMode="auto">
          <a:xfrm>
            <a:off x="6516688" y="234791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9</a:t>
            </a:r>
          </a:p>
        </p:txBody>
      </p:sp>
      <p:sp>
        <p:nvSpPr>
          <p:cNvPr id="16424" name="Oval 40"/>
          <p:cNvSpPr>
            <a:spLocks noChangeArrowheads="1"/>
          </p:cNvSpPr>
          <p:nvPr/>
        </p:nvSpPr>
        <p:spPr bwMode="auto">
          <a:xfrm>
            <a:off x="7237413" y="2347913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3</a:t>
            </a:r>
          </a:p>
        </p:txBody>
      </p:sp>
      <p:sp>
        <p:nvSpPr>
          <p:cNvPr id="16425" name="Oval 41"/>
          <p:cNvSpPr>
            <a:spLocks noChangeArrowheads="1"/>
          </p:cNvSpPr>
          <p:nvPr/>
        </p:nvSpPr>
        <p:spPr bwMode="auto">
          <a:xfrm>
            <a:off x="4429125" y="30686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2</a:t>
            </a:r>
          </a:p>
        </p:txBody>
      </p:sp>
      <p:sp>
        <p:nvSpPr>
          <p:cNvPr id="16426" name="Oval 42"/>
          <p:cNvSpPr>
            <a:spLocks noChangeArrowheads="1"/>
          </p:cNvSpPr>
          <p:nvPr/>
        </p:nvSpPr>
        <p:spPr bwMode="auto">
          <a:xfrm>
            <a:off x="5005388" y="3068638"/>
            <a:ext cx="287337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4</a:t>
            </a:r>
          </a:p>
        </p:txBody>
      </p:sp>
      <p:sp>
        <p:nvSpPr>
          <p:cNvPr id="16427" name="Oval 43"/>
          <p:cNvSpPr>
            <a:spLocks noChangeArrowheads="1"/>
          </p:cNvSpPr>
          <p:nvPr/>
        </p:nvSpPr>
        <p:spPr bwMode="auto">
          <a:xfrm>
            <a:off x="5581650" y="3068638"/>
            <a:ext cx="287338" cy="2873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/>
              <a:t>1</a:t>
            </a:r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 flipH="1">
            <a:off x="5581650" y="1339850"/>
            <a:ext cx="6477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>
            <a:off x="6373813" y="1339850"/>
            <a:ext cx="57467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 flipV="1">
            <a:off x="5148263" y="1987550"/>
            <a:ext cx="3603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31" name="Line 47"/>
          <p:cNvSpPr>
            <a:spLocks noChangeShapeType="1"/>
          </p:cNvSpPr>
          <p:nvPr/>
        </p:nvSpPr>
        <p:spPr bwMode="auto">
          <a:xfrm>
            <a:off x="5653088" y="198755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32" name="Line 48"/>
          <p:cNvSpPr>
            <a:spLocks noChangeShapeType="1"/>
          </p:cNvSpPr>
          <p:nvPr/>
        </p:nvSpPr>
        <p:spPr bwMode="auto">
          <a:xfrm flipH="1">
            <a:off x="6661150" y="1987550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33" name="Line 49"/>
          <p:cNvSpPr>
            <a:spLocks noChangeShapeType="1"/>
          </p:cNvSpPr>
          <p:nvPr/>
        </p:nvSpPr>
        <p:spPr bwMode="auto">
          <a:xfrm>
            <a:off x="7021513" y="1987550"/>
            <a:ext cx="360362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34" name="Line 50"/>
          <p:cNvSpPr>
            <a:spLocks noChangeShapeType="1"/>
          </p:cNvSpPr>
          <p:nvPr/>
        </p:nvSpPr>
        <p:spPr bwMode="auto">
          <a:xfrm flipH="1">
            <a:off x="4573588" y="2636838"/>
            <a:ext cx="5032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35" name="Line 51"/>
          <p:cNvSpPr>
            <a:spLocks noChangeShapeType="1"/>
          </p:cNvSpPr>
          <p:nvPr/>
        </p:nvSpPr>
        <p:spPr bwMode="auto">
          <a:xfrm>
            <a:off x="5148263" y="26368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36" name="Line 52"/>
          <p:cNvSpPr>
            <a:spLocks noChangeShapeType="1"/>
          </p:cNvSpPr>
          <p:nvPr/>
        </p:nvSpPr>
        <p:spPr bwMode="auto">
          <a:xfrm flipH="1">
            <a:off x="5724525" y="2636838"/>
            <a:ext cx="730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437" name="Text Box 53"/>
          <p:cNvSpPr txBox="1">
            <a:spLocks noChangeArrowheads="1"/>
          </p:cNvSpPr>
          <p:nvPr/>
        </p:nvSpPr>
        <p:spPr bwMode="auto">
          <a:xfrm>
            <a:off x="5653088" y="15557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2</a:t>
            </a:r>
          </a:p>
        </p:txBody>
      </p:sp>
      <p:sp>
        <p:nvSpPr>
          <p:cNvPr id="16438" name="Text Box 54"/>
          <p:cNvSpPr txBox="1">
            <a:spLocks noChangeArrowheads="1"/>
          </p:cNvSpPr>
          <p:nvPr/>
        </p:nvSpPr>
        <p:spPr bwMode="auto">
          <a:xfrm>
            <a:off x="7021513" y="15557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3</a:t>
            </a:r>
          </a:p>
        </p:txBody>
      </p:sp>
      <p:sp>
        <p:nvSpPr>
          <p:cNvPr id="16439" name="Text Box 55"/>
          <p:cNvSpPr txBox="1">
            <a:spLocks noChangeArrowheads="1"/>
          </p:cNvSpPr>
          <p:nvPr/>
        </p:nvSpPr>
        <p:spPr bwMode="auto">
          <a:xfrm>
            <a:off x="5148263" y="21320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4</a:t>
            </a:r>
          </a:p>
        </p:txBody>
      </p:sp>
      <p:sp>
        <p:nvSpPr>
          <p:cNvPr id="16440" name="Text Box 56"/>
          <p:cNvSpPr txBox="1">
            <a:spLocks noChangeArrowheads="1"/>
          </p:cNvSpPr>
          <p:nvPr/>
        </p:nvSpPr>
        <p:spPr bwMode="auto">
          <a:xfrm>
            <a:off x="5940425" y="21320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5</a:t>
            </a:r>
          </a:p>
        </p:txBody>
      </p:sp>
      <p:sp>
        <p:nvSpPr>
          <p:cNvPr id="16441" name="Text Box 57"/>
          <p:cNvSpPr txBox="1">
            <a:spLocks noChangeArrowheads="1"/>
          </p:cNvSpPr>
          <p:nvPr/>
        </p:nvSpPr>
        <p:spPr bwMode="auto">
          <a:xfrm>
            <a:off x="6732588" y="21320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6</a:t>
            </a:r>
          </a:p>
        </p:txBody>
      </p:sp>
      <p:sp>
        <p:nvSpPr>
          <p:cNvPr id="16442" name="Text Box 58"/>
          <p:cNvSpPr txBox="1">
            <a:spLocks noChangeArrowheads="1"/>
          </p:cNvSpPr>
          <p:nvPr/>
        </p:nvSpPr>
        <p:spPr bwMode="auto">
          <a:xfrm>
            <a:off x="7453313" y="213201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7</a:t>
            </a:r>
          </a:p>
        </p:txBody>
      </p:sp>
      <p:sp>
        <p:nvSpPr>
          <p:cNvPr id="16443" name="Text Box 59"/>
          <p:cNvSpPr txBox="1">
            <a:spLocks noChangeArrowheads="1"/>
          </p:cNvSpPr>
          <p:nvPr/>
        </p:nvSpPr>
        <p:spPr bwMode="auto">
          <a:xfrm>
            <a:off x="4645025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8</a:t>
            </a:r>
          </a:p>
        </p:txBody>
      </p:sp>
      <p:sp>
        <p:nvSpPr>
          <p:cNvPr id="16444" name="Text Box 60"/>
          <p:cNvSpPr txBox="1">
            <a:spLocks noChangeArrowheads="1"/>
          </p:cNvSpPr>
          <p:nvPr/>
        </p:nvSpPr>
        <p:spPr bwMode="auto">
          <a:xfrm>
            <a:off x="5221288" y="285273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9</a:t>
            </a:r>
          </a:p>
        </p:txBody>
      </p:sp>
      <p:sp>
        <p:nvSpPr>
          <p:cNvPr id="16445" name="Text Box 61"/>
          <p:cNvSpPr txBox="1">
            <a:spLocks noChangeArrowheads="1"/>
          </p:cNvSpPr>
          <p:nvPr/>
        </p:nvSpPr>
        <p:spPr bwMode="auto">
          <a:xfrm>
            <a:off x="5724525" y="2852738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10</a:t>
            </a:r>
          </a:p>
        </p:txBody>
      </p:sp>
      <p:sp>
        <p:nvSpPr>
          <p:cNvPr id="16447" name="Text Box 63"/>
          <p:cNvSpPr txBox="1">
            <a:spLocks noChangeArrowheads="1"/>
          </p:cNvSpPr>
          <p:nvPr/>
        </p:nvSpPr>
        <p:spPr bwMode="auto">
          <a:xfrm>
            <a:off x="6445250" y="979488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TW">
                <a:solidFill>
                  <a:srgbClr val="4DB35E"/>
                </a:solidFill>
              </a:rPr>
              <a:t>1</a:t>
            </a:r>
          </a:p>
        </p:txBody>
      </p:sp>
      <p:pic>
        <p:nvPicPr>
          <p:cNvPr id="16449" name="Picture 65" descr="build_max_he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3716338"/>
            <a:ext cx="57150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Analysis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/>
              <a:t>By intuition:</a:t>
            </a:r>
          </a:p>
          <a:p>
            <a:pPr lvl="1">
              <a:lnSpc>
                <a:spcPct val="90000"/>
              </a:lnSpc>
            </a:pPr>
            <a:r>
              <a:rPr lang="en-US" altLang="zh-TW" sz="2400"/>
              <a:t>Each call of Heapify cost </a:t>
            </a:r>
            <a:r>
              <a:rPr lang="el-GR" altLang="zh-TW" sz="2400">
                <a:cs typeface="Arial" charset="0"/>
              </a:rPr>
              <a:t>Θ</a:t>
            </a:r>
            <a:r>
              <a:rPr lang="en-US" altLang="zh-TW" sz="2400">
                <a:cs typeface="Arial" charset="0"/>
              </a:rPr>
              <a:t>(lg n). There are O(n) calls. Thus, Build-Heap takes O(n lg n).</a:t>
            </a:r>
          </a:p>
          <a:p>
            <a:pPr>
              <a:lnSpc>
                <a:spcPct val="90000"/>
              </a:lnSpc>
            </a:pPr>
            <a:r>
              <a:rPr lang="en-US" altLang="zh-TW" sz="2800">
                <a:cs typeface="Arial" charset="0"/>
              </a:rPr>
              <a:t>Tighter analysis: O(n)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cs typeface="Arial" charset="0"/>
              </a:rPr>
              <a:t>Assume n = 2</a:t>
            </a:r>
            <a:r>
              <a:rPr lang="en-US" altLang="zh-TW" sz="2400" baseline="30000">
                <a:cs typeface="Arial" charset="0"/>
              </a:rPr>
              <a:t>k</a:t>
            </a:r>
            <a:r>
              <a:rPr lang="en-US" altLang="zh-TW" sz="2400">
                <a:cs typeface="Arial" charset="0"/>
              </a:rPr>
              <a:t>-1, a complete binary tree. The time required by Heapify when called on a node of height h is O(h).</a:t>
            </a:r>
          </a:p>
          <a:p>
            <a:pPr lvl="1">
              <a:lnSpc>
                <a:spcPct val="90000"/>
              </a:lnSpc>
            </a:pPr>
            <a:r>
              <a:rPr lang="en-US" altLang="zh-TW" sz="2400">
                <a:cs typeface="Arial" charset="0"/>
              </a:rPr>
              <a:t>Total cost = </a:t>
            </a:r>
            <a:br>
              <a:rPr lang="en-US" altLang="zh-TW" sz="2400">
                <a:cs typeface="Arial" charset="0"/>
              </a:rPr>
            </a:br>
            <a:r>
              <a:rPr lang="en-US" altLang="zh-TW" sz="2400">
                <a:cs typeface="Arial" charset="0"/>
              </a:rPr>
              <a:t/>
            </a:r>
            <a:br>
              <a:rPr lang="en-US" altLang="zh-TW" sz="2400">
                <a:cs typeface="Arial" charset="0"/>
              </a:rPr>
            </a:br>
            <a:r>
              <a:rPr lang="en-US" altLang="zh-TW" sz="2400">
                <a:cs typeface="Arial" charset="0"/>
              </a:rPr>
              <a:t>by exercise: </a:t>
            </a:r>
            <a:endParaRPr lang="el-GR" altLang="zh-TW" sz="2400">
              <a:cs typeface="Arial" charset="0"/>
            </a:endParaRP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6011863" y="620713"/>
            <a:ext cx="1584325" cy="16573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219700" y="693738"/>
            <a:ext cx="719138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/>
              <a:t>h = k</a:t>
            </a:r>
            <a:br>
              <a:rPr lang="en-US" altLang="zh-TW"/>
            </a:br>
            <a:r>
              <a:rPr lang="en-US" altLang="zh-TW"/>
              <a:t>k-1</a:t>
            </a:r>
            <a:br>
              <a:rPr lang="en-US" altLang="zh-TW"/>
            </a:br>
            <a:r>
              <a:rPr lang="en-US" altLang="zh-TW"/>
              <a:t>…</a:t>
            </a:r>
            <a:br>
              <a:rPr lang="en-US" altLang="zh-TW"/>
            </a:br>
            <a:r>
              <a:rPr lang="en-US" altLang="zh-TW"/>
              <a:t>1</a:t>
            </a:r>
            <a:br>
              <a:rPr lang="en-US" altLang="zh-TW"/>
            </a:br>
            <a:r>
              <a:rPr lang="en-US" altLang="zh-TW"/>
              <a:t>0</a:t>
            </a:r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7308850" y="620713"/>
          <a:ext cx="11525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方程式" r:id="rId3" imgW="609480" imgH="228600" progId="Equation.3">
                  <p:embed/>
                </p:oleObj>
              </mc:Choice>
              <mc:Fallback>
                <p:oleObj name="方程式" r:id="rId3" imgW="60948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8850" y="620713"/>
                        <a:ext cx="11525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3098800" y="4437063"/>
          <a:ext cx="52482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方程式" r:id="rId5" imgW="2209680" imgH="444240" progId="Equation.3">
                  <p:embed/>
                </p:oleObj>
              </mc:Choice>
              <mc:Fallback>
                <p:oleObj name="方程式" r:id="rId5" imgW="2209680" imgH="4442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4437063"/>
                        <a:ext cx="524827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3059113" y="5300663"/>
          <a:ext cx="1225550" cy="817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方程式" r:id="rId7" imgW="634680" imgH="431640" progId="Equation.3">
                  <p:embed/>
                </p:oleObj>
              </mc:Choice>
              <mc:Fallback>
                <p:oleObj name="方程式" r:id="rId7" imgW="634680" imgH="43164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5300663"/>
                        <a:ext cx="1225550" cy="817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502</TotalTime>
  <Words>581</Words>
  <Application>Microsoft Office PowerPoint</Application>
  <PresentationFormat>如螢幕大小 (4:3)</PresentationFormat>
  <Paragraphs>386</Paragraphs>
  <Slides>15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新細明體</vt:lpstr>
      <vt:lpstr>Arial</vt:lpstr>
      <vt:lpstr>Arial Black</vt:lpstr>
      <vt:lpstr>Times New Roman</vt:lpstr>
      <vt:lpstr>Wingdings</vt:lpstr>
      <vt:lpstr>Pixel</vt:lpstr>
      <vt:lpstr>方程式</vt:lpstr>
      <vt:lpstr>Heapsort</vt:lpstr>
      <vt:lpstr>Heaps</vt:lpstr>
      <vt:lpstr>Binary tree</vt:lpstr>
      <vt:lpstr>Maintaining the heap property</vt:lpstr>
      <vt:lpstr>Pseudocode Heapify(A,i)</vt:lpstr>
      <vt:lpstr>PowerPoint 簡報</vt:lpstr>
      <vt:lpstr>Build Heap</vt:lpstr>
      <vt:lpstr>PowerPoint 簡報</vt:lpstr>
      <vt:lpstr>Analysis</vt:lpstr>
      <vt:lpstr>Heapsort algorithm</vt:lpstr>
      <vt:lpstr>Priority queue</vt:lpstr>
      <vt:lpstr>PowerPoint 簡報</vt:lpstr>
      <vt:lpstr>PowerPoint 簡報</vt:lpstr>
      <vt:lpstr>key = 15, HeapInsert(A,key):</vt:lpstr>
      <vt:lpstr>PowerPoint 簡報</vt:lpstr>
    </vt:vector>
  </TitlesOfParts>
  <Company>edu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Heapsort</dc:title>
  <dc:creator>mzhsieh</dc:creator>
  <cp:lastModifiedBy>Yang</cp:lastModifiedBy>
  <cp:revision>93</cp:revision>
  <dcterms:created xsi:type="dcterms:W3CDTF">2005-07-06T10:27:34Z</dcterms:created>
  <dcterms:modified xsi:type="dcterms:W3CDTF">2014-02-17T10:16:14Z</dcterms:modified>
</cp:coreProperties>
</file>