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8" r:id="rId8"/>
    <p:sldId id="26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61" r:id="rId22"/>
    <p:sldId id="262" r:id="rId23"/>
    <p:sldId id="283" r:id="rId24"/>
    <p:sldId id="284" r:id="rId25"/>
    <p:sldId id="285" r:id="rId26"/>
    <p:sldId id="263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64" r:id="rId37"/>
    <p:sldId id="295" r:id="rId38"/>
    <p:sldId id="296" r:id="rId39"/>
    <p:sldId id="297" r:id="rId40"/>
    <p:sldId id="298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5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0327E-8637-40AC-A505-4FC29B47167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095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DB26-230B-401F-94C9-9137615B00D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0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69553-4C1B-4EA9-8490-CF6C6D79400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235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ECDDED-8773-4CB5-BBA9-8CB33E4E36A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1289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F01123-EE07-4D70-AEC2-77BC7D1E54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70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4197B-78AA-495D-9FDE-D501DCD0F8C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201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F45EB-5718-49E2-A08C-B488E837B37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27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EBE0A-D434-4CDE-8AE5-753E346D9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96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B0A18-245F-4FD4-8B3F-4350C23302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416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915BE-3A6B-49D7-8C65-B046EA22F2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01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F524B-F004-4AE0-9B71-5E721AD0B9B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916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2BBDA-4536-4CEB-8581-BEF0FD4A2A3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271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F9E8-706F-4716-A72C-84D86880D9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201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fld id="{BD82DDF9-8EB1-42E4-87DE-196BA1DA8E2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8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6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7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8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5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4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ig1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5500"/>
            <a:ext cx="9144000" cy="549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3850" y="260350"/>
            <a:ext cx="324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>
                <a:solidFill>
                  <a:srgbClr val="CC0000"/>
                </a:solidFill>
                <a:ea typeface="新細明體" pitchFamily="18" charset="-120"/>
              </a:rPr>
              <a:t>Hash Tables: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79388" y="188913"/>
            <a:ext cx="3744912" cy="863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762125"/>
            <a:ext cx="7493000" cy="4114800"/>
          </a:xfrm>
        </p:spPr>
        <p:txBody>
          <a:bodyPr/>
          <a:lstStyle/>
          <a:p>
            <a:r>
              <a:rPr lang="en-US" altLang="zh-TW" sz="2800">
                <a:ea typeface="新細明體" pitchFamily="18" charset="-120"/>
              </a:rPr>
              <a:t>Proof: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For each pair k and    of distinct keys, </a:t>
            </a:r>
            <a:br>
              <a:rPr lang="en-US" altLang="zh-TW" sz="2400">
                <a:ea typeface="新細明體" pitchFamily="18" charset="-120"/>
              </a:rPr>
            </a:br>
            <a:r>
              <a:rPr lang="en-US" altLang="zh-TW" sz="2400">
                <a:ea typeface="新細明體" pitchFamily="18" charset="-120"/>
              </a:rPr>
              <a:t>define  X</a:t>
            </a:r>
            <a:r>
              <a:rPr lang="en-US" altLang="zh-TW" sz="2400" baseline="-25000">
                <a:ea typeface="新細明體" pitchFamily="18" charset="-120"/>
              </a:rPr>
              <a:t>k   </a:t>
            </a:r>
            <a:r>
              <a:rPr lang="en-US" altLang="zh-TW" sz="2400">
                <a:ea typeface="新細明體" pitchFamily="18" charset="-120"/>
              </a:rPr>
              <a:t>=I{h(k)=h(  )}.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By definition, Pr</a:t>
            </a:r>
            <a:r>
              <a:rPr lang="en-US" altLang="zh-TW" sz="2400" baseline="-25000">
                <a:ea typeface="新細明體" pitchFamily="18" charset="-120"/>
              </a:rPr>
              <a:t>h</a:t>
            </a:r>
            <a:r>
              <a:rPr lang="en-US" altLang="zh-TW" sz="2400">
                <a:ea typeface="新細明體" pitchFamily="18" charset="-120"/>
              </a:rPr>
              <a:t>{h(k)=h(  )} </a:t>
            </a:r>
            <a: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  <a:t>≤ 1/m, and so </a:t>
            </a:r>
            <a:b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</a:br>
            <a: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  <a:t>E[X</a:t>
            </a:r>
            <a:r>
              <a:rPr lang="en-US" altLang="zh-TW" sz="2400" baseline="-25000">
                <a:latin typeface="Arial" charset="0"/>
                <a:ea typeface="新細明體" pitchFamily="18" charset="-120"/>
                <a:cs typeface="Arial" charset="0"/>
              </a:rPr>
              <a:t>k  </a:t>
            </a:r>
            <a: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  <a:t>] ≤ 1/m.</a:t>
            </a:r>
          </a:p>
          <a:p>
            <a:pPr lvl="1"/>
            <a: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  <a:t>Define Y</a:t>
            </a:r>
            <a:r>
              <a:rPr lang="en-US" altLang="zh-TW" sz="2400" baseline="-25000">
                <a:latin typeface="Arial" charset="0"/>
                <a:ea typeface="新細明體" pitchFamily="18" charset="-120"/>
                <a:cs typeface="Arial" charset="0"/>
              </a:rPr>
              <a:t>k</a:t>
            </a:r>
            <a: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  <a:t> to be the number of keys other than k that hash to the same slot as k, so that</a:t>
            </a:r>
            <a:b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</a:br>
            <a:endParaRPr lang="en-US" altLang="zh-TW" sz="2400">
              <a:latin typeface="Arial" charset="0"/>
              <a:ea typeface="新細明體" pitchFamily="18" charset="-120"/>
              <a:cs typeface="Arial" charset="0"/>
            </a:endParaRPr>
          </a:p>
          <a:p>
            <a:endParaRPr lang="zh-TW" altLang="en-US" sz="2800">
              <a:ea typeface="新細明體" pitchFamily="18" charset="-120"/>
            </a:endParaRPr>
          </a:p>
        </p:txBody>
      </p:sp>
      <p:graphicFrame>
        <p:nvGraphicFramePr>
          <p:cNvPr id="3584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56100" y="2276475"/>
          <a:ext cx="2984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3" imgW="114120" imgH="164880" progId="Equation.DSMT4">
                  <p:embed/>
                </p:oleObj>
              </mc:Choice>
              <mc:Fallback>
                <p:oleObj name="Equation" r:id="rId3" imgW="11412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276475"/>
                        <a:ext cx="2984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276600" y="2852738"/>
          <a:ext cx="2000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52738"/>
                        <a:ext cx="20002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4716463" y="2708275"/>
          <a:ext cx="249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Equation" r:id="rId6" imgW="114120" imgH="164880" progId="Equation.DSMT4">
                  <p:embed/>
                </p:oleObj>
              </mc:Choice>
              <mc:Fallback>
                <p:oleObj name="Equation" r:id="rId6" imgW="11412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708275"/>
                        <a:ext cx="2492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5148263" y="3068638"/>
          <a:ext cx="3000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Equation" r:id="rId7" imgW="114120" imgH="164880" progId="Equation.DSMT4">
                  <p:embed/>
                </p:oleObj>
              </mc:Choice>
              <mc:Fallback>
                <p:oleObj name="Equation" r:id="rId7" imgW="11412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068638"/>
                        <a:ext cx="3000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2571750" y="3644900"/>
          <a:ext cx="2000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8" imgW="114120" imgH="164880" progId="Equation.DSMT4">
                  <p:embed/>
                </p:oleObj>
              </mc:Choice>
              <mc:Fallback>
                <p:oleObj name="Equation" r:id="rId8" imgW="11412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644900"/>
                        <a:ext cx="200025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08175" y="4652963"/>
          <a:ext cx="3527425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tion" r:id="rId9" imgW="1650960" imgH="990360" progId="Equation.DSMT4">
                  <p:embed/>
                </p:oleObj>
              </mc:Choice>
              <mc:Fallback>
                <p:oleObj name="Equation" r:id="rId9" imgW="1650960" imgH="990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652963"/>
                        <a:ext cx="3527425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7961312" cy="4114800"/>
          </a:xfrm>
        </p:spPr>
        <p:txBody>
          <a:bodyPr/>
          <a:lstStyle/>
          <a:p>
            <a:pPr lvl="1">
              <a:lnSpc>
                <a:spcPct val="110000"/>
              </a:lnSpc>
            </a:pPr>
            <a:endParaRPr lang="zh-TW" altLang="en-US" sz="2400">
              <a:ea typeface="新細明體" pitchFamily="18" charset="-120"/>
            </a:endParaRPr>
          </a:p>
          <a:p>
            <a:pPr>
              <a:lnSpc>
                <a:spcPct val="110000"/>
              </a:lnSpc>
            </a:pPr>
            <a:endParaRPr lang="zh-TW" altLang="en-US" sz="2800">
              <a:ea typeface="新細明體" pitchFamily="18" charset="-120"/>
            </a:endParaRPr>
          </a:p>
          <a:p>
            <a:pPr lvl="1">
              <a:lnSpc>
                <a:spcPct val="110000"/>
              </a:lnSpc>
            </a:pPr>
            <a:r>
              <a:rPr lang="zh-TW" altLang="en-US" sz="2400">
                <a:ea typeface="新細明體" pitchFamily="18" charset="-120"/>
              </a:rPr>
              <a:t> </a:t>
            </a:r>
            <a:br>
              <a:rPr lang="zh-TW" altLang="en-US" sz="2400">
                <a:ea typeface="新細明體" pitchFamily="18" charset="-120"/>
              </a:rPr>
            </a:br>
            <a:r>
              <a:rPr lang="zh-TW" altLang="en-US" sz="2400">
                <a:ea typeface="新細明體" pitchFamily="18" charset="-120"/>
              </a:rPr>
              <a:t/>
            </a:r>
            <a:br>
              <a:rPr lang="zh-TW" altLang="en-US" sz="2400">
                <a:ea typeface="新細明體" pitchFamily="18" charset="-120"/>
              </a:rPr>
            </a:br>
            <a:r>
              <a:rPr lang="zh-TW" altLang="en-US" sz="2400">
                <a:ea typeface="新細明體" pitchFamily="18" charset="-120"/>
              </a:rPr>
              <a:t/>
            </a:r>
            <a:br>
              <a:rPr lang="zh-TW" altLang="en-US" sz="2400">
                <a:ea typeface="新細明體" pitchFamily="18" charset="-120"/>
              </a:rPr>
            </a:br>
            <a:endParaRPr lang="zh-TW" altLang="en-US" sz="2400">
              <a:ea typeface="新細明體" pitchFamily="18" charset="-120"/>
            </a:endParaRPr>
          </a:p>
          <a:p>
            <a:pPr lvl="1">
              <a:lnSpc>
                <a:spcPct val="110000"/>
              </a:lnSpc>
            </a:pPr>
            <a:r>
              <a:rPr lang="en-US" altLang="zh-TW" sz="2400">
                <a:ea typeface="新細明體" pitchFamily="18" charset="-120"/>
              </a:rPr>
              <a:t>If  k∈T, then because k appears in T[h(k)] and the count Y</a:t>
            </a:r>
            <a:r>
              <a:rPr lang="en-US" altLang="zh-TW" sz="2400" baseline="-25000">
                <a:ea typeface="新細明體" pitchFamily="18" charset="-120"/>
              </a:rPr>
              <a:t>k</a:t>
            </a:r>
            <a:r>
              <a:rPr lang="en-US" altLang="zh-TW" sz="2400">
                <a:ea typeface="新細明體" pitchFamily="18" charset="-120"/>
              </a:rPr>
              <a:t> does not include k, we have n</a:t>
            </a:r>
            <a:r>
              <a:rPr lang="en-US" altLang="zh-TW" sz="2400" baseline="-25000">
                <a:ea typeface="新細明體" pitchFamily="18" charset="-120"/>
              </a:rPr>
              <a:t>h(k) </a:t>
            </a:r>
            <a:r>
              <a:rPr lang="en-US" altLang="zh-TW" sz="2400">
                <a:ea typeface="新細明體" pitchFamily="18" charset="-120"/>
              </a:rPr>
              <a:t>= Y</a:t>
            </a:r>
            <a:r>
              <a:rPr lang="en-US" altLang="zh-TW" sz="2400" baseline="-25000">
                <a:ea typeface="新細明體" pitchFamily="18" charset="-120"/>
              </a:rPr>
              <a:t>k</a:t>
            </a:r>
            <a:r>
              <a:rPr lang="en-US" altLang="zh-TW" sz="2400">
                <a:ea typeface="新細明體" pitchFamily="18" charset="-120"/>
              </a:rPr>
              <a:t> + 1</a:t>
            </a:r>
            <a:br>
              <a:rPr lang="en-US" altLang="zh-TW" sz="2400">
                <a:ea typeface="新細明體" pitchFamily="18" charset="-120"/>
              </a:rPr>
            </a:br>
            <a:r>
              <a:rPr lang="en-US" altLang="zh-TW" sz="2400">
                <a:ea typeface="新細明體" pitchFamily="18" charset="-120"/>
              </a:rPr>
              <a:t>and </a:t>
            </a:r>
          </a:p>
        </p:txBody>
      </p:sp>
      <p:graphicFrame>
        <p:nvGraphicFramePr>
          <p:cNvPr id="368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2205038"/>
          <a:ext cx="74072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3" imgW="3136680" imgH="609480" progId="Equation.DSMT4">
                  <p:embed/>
                </p:oleObj>
              </mc:Choice>
              <mc:Fallback>
                <p:oleObj name="Equation" r:id="rId3" imgW="313668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05038"/>
                        <a:ext cx="740727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257300" y="4740275"/>
          <a:ext cx="7418388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5" imgW="3340080" imgH="609480" progId="Equation.DSMT4">
                  <p:embed/>
                </p:oleObj>
              </mc:Choice>
              <mc:Fallback>
                <p:oleObj name="Equation" r:id="rId5" imgW="3340080" imgH="609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4740275"/>
                        <a:ext cx="7418388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459787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Designing a universal class of hash functions:</a:t>
            </a:r>
          </a:p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                                       p:prime</a:t>
            </a:r>
          </a:p>
          <a:p>
            <a:pPr>
              <a:buFontTx/>
              <a:buNone/>
            </a:pPr>
            <a:endParaRPr lang="en-US" altLang="zh-TW" sz="2800"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For any         and         , define </a:t>
            </a:r>
          </a:p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                                      </a:t>
            </a:r>
          </a:p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                                          , h</a:t>
            </a:r>
            <a:r>
              <a:rPr lang="en-US" altLang="zh-TW" sz="2800" baseline="-25000">
                <a:ea typeface="新細明體" pitchFamily="18" charset="-120"/>
              </a:rPr>
              <a:t>a,b</a:t>
            </a:r>
            <a:r>
              <a:rPr lang="en-US" altLang="zh-TW" sz="2800">
                <a:ea typeface="新細明體" pitchFamily="18" charset="-120"/>
              </a:rPr>
              <a:t>:Z</a:t>
            </a:r>
            <a:r>
              <a:rPr lang="en-US" altLang="zh-TW" sz="2800" baseline="-25000">
                <a:ea typeface="新細明體" pitchFamily="18" charset="-120"/>
              </a:rPr>
              <a:t>p</a:t>
            </a:r>
            <a:r>
              <a:rPr lang="en-US" altLang="zh-TW" sz="28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→Z</a:t>
            </a:r>
            <a:r>
              <a:rPr lang="en-US" altLang="zh-TW" sz="2800" baseline="-250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m</a:t>
            </a:r>
          </a:p>
          <a:p>
            <a:pPr>
              <a:buFontTx/>
              <a:buNone/>
            </a:pPr>
            <a:endParaRPr lang="en-US" altLang="zh-TW" sz="2800">
              <a:latin typeface="Lucida Sans Unicode" pitchFamily="34" charset="0"/>
              <a:ea typeface="新細明體" pitchFamily="18" charset="-120"/>
              <a:cs typeface="Lucida Sans Unicode" pitchFamily="34" charset="0"/>
            </a:endParaRPr>
          </a:p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      </a:t>
            </a:r>
          </a:p>
          <a:p>
            <a:pPr>
              <a:buFontTx/>
              <a:buNone/>
            </a:pPr>
            <a:endParaRPr lang="zh-TW" altLang="en-US" sz="2800">
              <a:ea typeface="新細明體" pitchFamily="18" charset="-12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827088" y="2997200"/>
          <a:ext cx="22320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方程式" r:id="rId3" imgW="1155600" imgH="241200" progId="Equation.3">
                  <p:embed/>
                </p:oleObj>
              </mc:Choice>
              <mc:Fallback>
                <p:oleObj name="方程式" r:id="rId3" imgW="11556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997200"/>
                        <a:ext cx="22320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203575" y="2924175"/>
          <a:ext cx="22558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方程式" r:id="rId5" imgW="1168200" imgH="253800" progId="Equation.3">
                  <p:embed/>
                </p:oleObj>
              </mc:Choice>
              <mc:Fallback>
                <p:oleObj name="方程式" r:id="rId5" imgW="11682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924175"/>
                        <a:ext cx="22558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3348038" y="3644900"/>
          <a:ext cx="8080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方程式" r:id="rId7" imgW="419040" imgH="241200" progId="Equation.3">
                  <p:embed/>
                </p:oleObj>
              </mc:Choice>
              <mc:Fallback>
                <p:oleObj name="方程式" r:id="rId7" imgW="4190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644900"/>
                        <a:ext cx="8080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908175" y="3644900"/>
          <a:ext cx="8318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方程式" r:id="rId9" imgW="431640" imgH="253800" progId="Equation.3">
                  <p:embed/>
                </p:oleObj>
              </mc:Choice>
              <mc:Fallback>
                <p:oleObj name="方程式" r:id="rId9" imgW="4316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644900"/>
                        <a:ext cx="8318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539750" y="4652963"/>
          <a:ext cx="3990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方程式" r:id="rId11" imgW="2070000" imgH="241200" progId="Equation.3">
                  <p:embed/>
                </p:oleObj>
              </mc:Choice>
              <mc:Fallback>
                <p:oleObj name="方程式" r:id="rId11" imgW="20700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652963"/>
                        <a:ext cx="399097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611188" y="5516563"/>
          <a:ext cx="37957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9" name="方程式" r:id="rId13" imgW="1968480" imgH="253800" progId="Equation.3">
                  <p:embed/>
                </p:oleObj>
              </mc:Choice>
              <mc:Fallback>
                <p:oleObj name="方程式" r:id="rId13" imgW="196848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516563"/>
                        <a:ext cx="37957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Theorem: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H</a:t>
            </a:r>
            <a:r>
              <a:rPr lang="en-US" altLang="zh-TW" baseline="-14000">
                <a:ea typeface="新細明體" pitchFamily="18" charset="-120"/>
              </a:rPr>
              <a:t>p,m</a:t>
            </a:r>
            <a:r>
              <a:rPr lang="en-US" altLang="zh-TW">
                <a:ea typeface="新細明體" pitchFamily="18" charset="-120"/>
              </a:rPr>
              <a:t> is universal.</a:t>
            </a:r>
          </a:p>
          <a:p>
            <a:pPr>
              <a:buFontTx/>
              <a:buNone/>
            </a:pPr>
            <a:endParaRPr lang="en-US" altLang="zh-TW"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Pf:   Let k,   be two distinct keys in Z</a:t>
            </a:r>
            <a:r>
              <a:rPr lang="en-US" altLang="zh-TW" baseline="-14000">
                <a:ea typeface="新細明體" pitchFamily="18" charset="-120"/>
              </a:rPr>
              <a:t>p</a:t>
            </a:r>
            <a:r>
              <a:rPr lang="en-US" altLang="zh-TW">
                <a:ea typeface="新細明體" pitchFamily="18" charset="-120"/>
              </a:rPr>
              <a:t>.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Given h</a:t>
            </a:r>
            <a:r>
              <a:rPr lang="en-US" altLang="zh-TW" baseline="-18000">
                <a:ea typeface="新細明體" pitchFamily="18" charset="-120"/>
              </a:rPr>
              <a:t>a,b</a:t>
            </a:r>
            <a:r>
              <a:rPr lang="en-US" altLang="zh-TW">
                <a:ea typeface="新細明體" pitchFamily="18" charset="-120"/>
              </a:rPr>
              <a:t>, Let r=(ak+b) mod p , and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                     s=(a  +b) mod p.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Then r-s</a:t>
            </a:r>
            <a:r>
              <a:rPr lang="en-US" altLang="zh-TW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≡a(k-  ) mod p</a:t>
            </a:r>
          </a:p>
          <a:p>
            <a:pPr>
              <a:buFontTx/>
              <a:buNone/>
            </a:pPr>
            <a:endParaRPr lang="zh-TW" altLang="en-US">
              <a:ea typeface="新細明體" pitchFamily="18" charset="-12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484438" y="3860800"/>
          <a:ext cx="249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3" imgW="114120" imgH="164880" progId="Equation.DSMT4">
                  <p:embed/>
                </p:oleObj>
              </mc:Choice>
              <mc:Fallback>
                <p:oleObj name="Equation" r:id="rId3" imgW="11412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860800"/>
                        <a:ext cx="2492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563938" y="5013325"/>
          <a:ext cx="249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013325"/>
                        <a:ext cx="2492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348038" y="5589588"/>
          <a:ext cx="249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6" imgW="114120" imgH="164880" progId="Equation.DSMT4">
                  <p:embed/>
                </p:oleObj>
              </mc:Choice>
              <mc:Fallback>
                <p:oleObj name="Equation" r:id="rId6" imgW="11412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589588"/>
                        <a:ext cx="2492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17713"/>
            <a:ext cx="7839075" cy="45799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For any h</a:t>
            </a:r>
            <a:r>
              <a:rPr lang="en-US" altLang="zh-TW" sz="2800" baseline="-25000">
                <a:ea typeface="新細明體" pitchFamily="18" charset="-120"/>
              </a:rPr>
              <a:t>a,b</a:t>
            </a:r>
            <a:r>
              <a:rPr lang="en-US" altLang="zh-TW" sz="28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∈H</a:t>
            </a:r>
            <a:r>
              <a:rPr lang="en-US" altLang="zh-TW" sz="2800" baseline="-250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p,m</a:t>
            </a:r>
            <a:r>
              <a:rPr lang="en-US" altLang="zh-TW" sz="28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, distinct inputs k and   map to distinct r and s modulo p.</a:t>
            </a:r>
          </a:p>
          <a:p>
            <a:pPr>
              <a:buFontTx/>
              <a:buNone/>
            </a:pPr>
            <a:r>
              <a:rPr lang="en-US" altLang="zh-TW" sz="28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Each possible p(p-1) choices for the pair (a,b) with a≠0 yields a different resulting pair (r,s) with r≠s, since we can solve for a and b given r and s:</a:t>
            </a:r>
          </a:p>
          <a:p>
            <a:pPr>
              <a:buFontTx/>
              <a:buNone/>
            </a:pPr>
            <a:r>
              <a:rPr lang="en-US" altLang="zh-TW" sz="28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    a=((r-s)((k-  )</a:t>
            </a:r>
            <a:r>
              <a:rPr lang="en-US" altLang="zh-TW" sz="2800" baseline="300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-1</a:t>
            </a:r>
            <a:r>
              <a:rPr lang="en-US" altLang="zh-TW" sz="28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 mod p)) mod p</a:t>
            </a:r>
          </a:p>
          <a:p>
            <a:pPr>
              <a:buFontTx/>
              <a:buNone/>
            </a:pPr>
            <a:r>
              <a:rPr lang="en-US" altLang="zh-TW" sz="2800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    b=(r-ak) mod p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740650" y="2060575"/>
          <a:ext cx="2492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3" imgW="114120" imgH="164880" progId="Equation.DSMT4">
                  <p:embed/>
                </p:oleObj>
              </mc:Choice>
              <mc:Fallback>
                <p:oleObj name="Equation" r:id="rId3" imgW="11412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2060575"/>
                        <a:ext cx="2492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635375" y="4797425"/>
          <a:ext cx="2492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797425"/>
                        <a:ext cx="2492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There are p(p-1) possible pairs (r,s) with r</a:t>
            </a:r>
            <a:r>
              <a:rPr lang="en-US" altLang="zh-TW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≠s, there is a 1-1 correspondence between pairs (a,b) with a≠0 and (r,s), r≠s.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For any given pair of inputs k and   , if we pick (a,b) uniformly at random from   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             , the resulting pair (r,s) is equally likely to be any pair of distinct values modulo p.</a:t>
            </a:r>
          </a:p>
          <a:p>
            <a:pPr>
              <a:buFontTx/>
              <a:buNone/>
            </a:pPr>
            <a:endParaRPr lang="zh-TW" altLang="en-US">
              <a:ea typeface="新細明體" pitchFamily="18" charset="-12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187450" y="3141663"/>
          <a:ext cx="9556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方程式" r:id="rId3" imgW="495000" imgH="253800" progId="Equation.3">
                  <p:embed/>
                </p:oleObj>
              </mc:Choice>
              <mc:Fallback>
                <p:oleObj name="方程式" r:id="rId3" imgW="4950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141663"/>
                        <a:ext cx="95567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6659563" y="2133600"/>
          <a:ext cx="249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133600"/>
                        <a:ext cx="2492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Pr[ k and    collide]=Pr</a:t>
            </a:r>
            <a:r>
              <a:rPr lang="en-US" altLang="zh-TW" baseline="-25000">
                <a:ea typeface="新細明體" pitchFamily="18" charset="-120"/>
              </a:rPr>
              <a:t>r,s</a:t>
            </a:r>
            <a:r>
              <a:rPr lang="en-US" altLang="zh-TW">
                <a:ea typeface="新細明體" pitchFamily="18" charset="-120"/>
              </a:rPr>
              <a:t>[r</a:t>
            </a:r>
            <a:r>
              <a:rPr lang="en-US" altLang="zh-TW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≡s mod m</a:t>
            </a:r>
            <a:r>
              <a:rPr lang="en-US" altLang="zh-TW">
                <a:ea typeface="新細明體" pitchFamily="18" charset="-120"/>
              </a:rPr>
              <a:t>]</a:t>
            </a:r>
          </a:p>
          <a:p>
            <a:r>
              <a:rPr lang="en-US" altLang="zh-TW">
                <a:ea typeface="新細明體" pitchFamily="18" charset="-120"/>
              </a:rPr>
              <a:t>Given r, the number of s such that s</a:t>
            </a: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≠r and s≡r (mod m) is at most</a:t>
            </a:r>
          </a:p>
          <a:p>
            <a:pPr>
              <a:buFontTx/>
              <a:buNone/>
            </a:pP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     ⌈p/m⌉-1≤((p+m-1)/m)-1</a:t>
            </a:r>
          </a:p>
          <a:p>
            <a:pPr>
              <a:buFontTx/>
              <a:buNone/>
            </a:pP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                   =(p-1)/m</a:t>
            </a:r>
          </a:p>
          <a:p>
            <a:pPr>
              <a:buFontTx/>
              <a:buNone/>
            </a:pP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             ∵ s, s+m, s+2m,…., ≤p</a:t>
            </a:r>
          </a:p>
          <a:p>
            <a:pPr>
              <a:buFontTx/>
              <a:buNone/>
            </a:pPr>
            <a:endParaRPr lang="zh-TW" altLang="en-US">
              <a:latin typeface="Lucida Sans Unicode" pitchFamily="34" charset="0"/>
              <a:ea typeface="新細明體" pitchFamily="18" charset="-12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700338" y="2060575"/>
          <a:ext cx="249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3" imgW="114120" imgH="164880" progId="Equation.DSMT4">
                  <p:embed/>
                </p:oleObj>
              </mc:Choice>
              <mc:Fallback>
                <p:oleObj name="Equation" r:id="rId3" imgW="11412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60575"/>
                        <a:ext cx="2492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Thus, 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    Pr</a:t>
            </a:r>
            <a:r>
              <a:rPr lang="en-US" altLang="zh-TW" baseline="-25000">
                <a:ea typeface="新細明體" pitchFamily="18" charset="-120"/>
              </a:rPr>
              <a:t>r,s</a:t>
            </a:r>
            <a:r>
              <a:rPr lang="en-US" altLang="zh-TW">
                <a:ea typeface="新細明體" pitchFamily="18" charset="-120"/>
              </a:rPr>
              <a:t>[r</a:t>
            </a:r>
            <a:r>
              <a:rPr lang="en-US" altLang="zh-TW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≡s mod m</a:t>
            </a:r>
            <a:r>
              <a:rPr lang="en-US" altLang="zh-TW">
                <a:ea typeface="新細明體" pitchFamily="18" charset="-120"/>
              </a:rPr>
              <a:t>] </a:t>
            </a: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≤((p-1)/m)/(p-1)</a:t>
            </a:r>
          </a:p>
          <a:p>
            <a:pPr>
              <a:buFontTx/>
              <a:buNone/>
            </a:pP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    =1/m</a:t>
            </a:r>
          </a:p>
          <a:p>
            <a:pPr>
              <a:buFontTx/>
              <a:buNone/>
            </a:pP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Therefore, for any pair of distinct </a:t>
            </a:r>
          </a:p>
          <a:p>
            <a:pPr>
              <a:buFontTx/>
              <a:buNone/>
            </a:pP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k,  ∈Z</a:t>
            </a:r>
            <a:r>
              <a:rPr lang="en-US" altLang="zh-TW" baseline="-25000">
                <a:latin typeface="Lucida Sans Unicode" pitchFamily="34" charset="0"/>
                <a:ea typeface="新細明體" pitchFamily="18" charset="-120"/>
              </a:rPr>
              <a:t>p</a:t>
            </a: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, </a:t>
            </a:r>
          </a:p>
          <a:p>
            <a:pPr>
              <a:buFontTx/>
              <a:buNone/>
            </a:pP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Pr[h</a:t>
            </a:r>
            <a:r>
              <a:rPr lang="en-US" altLang="zh-TW" baseline="-25000">
                <a:latin typeface="Lucida Sans Unicode" pitchFamily="34" charset="0"/>
                <a:ea typeface="新細明體" pitchFamily="18" charset="-120"/>
              </a:rPr>
              <a:t>a,b</a:t>
            </a: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(k)=h</a:t>
            </a:r>
            <a:r>
              <a:rPr lang="en-US" altLang="zh-TW" baseline="-25000">
                <a:latin typeface="Lucida Sans Unicode" pitchFamily="34" charset="0"/>
                <a:ea typeface="新細明體" pitchFamily="18" charset="-120"/>
              </a:rPr>
              <a:t>a,b</a:t>
            </a: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(  )] ≤1/m,</a:t>
            </a:r>
          </a:p>
          <a:p>
            <a:pPr>
              <a:buFontTx/>
              <a:buNone/>
            </a:pP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so that H</a:t>
            </a:r>
            <a:r>
              <a:rPr lang="en-US" altLang="zh-TW" baseline="-25000">
                <a:latin typeface="Lucida Sans Unicode" pitchFamily="34" charset="0"/>
                <a:ea typeface="新細明體" pitchFamily="18" charset="-120"/>
              </a:rPr>
              <a:t>p,m</a:t>
            </a:r>
            <a:r>
              <a:rPr lang="en-US" altLang="zh-TW">
                <a:latin typeface="Lucida Sans Unicode" pitchFamily="34" charset="0"/>
                <a:ea typeface="新細明體" pitchFamily="18" charset="-120"/>
              </a:rPr>
              <a:t> is universal.  </a:t>
            </a:r>
          </a:p>
          <a:p>
            <a:endParaRPr lang="zh-TW" altLang="en-US">
              <a:ea typeface="新細明體" pitchFamily="18" charset="-12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187450" y="4365625"/>
          <a:ext cx="2492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3" imgW="114120" imgH="164880" progId="Equation.DSMT4">
                  <p:embed/>
                </p:oleObj>
              </mc:Choice>
              <mc:Fallback>
                <p:oleObj name="Equation" r:id="rId3" imgW="11412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365625"/>
                        <a:ext cx="2492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563938" y="5013325"/>
          <a:ext cx="2492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013325"/>
                        <a:ext cx="2492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Open addressing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:</a:t>
            </a:r>
          </a:p>
          <a:p>
            <a:pPr lvl="1"/>
            <a:r>
              <a:rPr lang="en-US" altLang="zh-TW">
                <a:latin typeface="Tahoma" pitchFamily="34" charset="0"/>
                <a:ea typeface="新細明體" pitchFamily="18" charset="-120"/>
              </a:rPr>
              <a:t>There is no list and no element stored outside the table.</a:t>
            </a:r>
          </a:p>
          <a:p>
            <a:pPr lvl="1"/>
            <a:r>
              <a:rPr lang="en-US" altLang="zh-TW">
                <a:latin typeface="Tahoma" pitchFamily="34" charset="0"/>
                <a:ea typeface="新細明體" pitchFamily="18" charset="-120"/>
              </a:rPr>
              <a:t>Advantage: avoid pointers, potentially yield fewer collisions and faster retrieval</a:t>
            </a:r>
            <a:r>
              <a:rPr lang="en-US" altLang="zh-TW">
                <a:ea typeface="新細明體" pitchFamily="18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900" b="1">
                <a:latin typeface="Arial" charset="0"/>
                <a:ea typeface="新細明體" pitchFamily="18" charset="-120"/>
              </a:rPr>
              <a:t>Copyright </a:t>
            </a:r>
            <a:r>
              <a:rPr lang="en-US" altLang="zh-TW" sz="900" b="1">
                <a:latin typeface="Arial" charset="0"/>
                <a:ea typeface="新細明體" pitchFamily="18" charset="-120"/>
                <a:cs typeface="Arial" charset="0"/>
              </a:rPr>
              <a:t>© The McGraw-Hill Companies, Inc. Permission required for reproduction or display.</a:t>
            </a:r>
            <a:endParaRPr lang="en-US" altLang="zh-TW" sz="900" b="1"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zh-TW" altLang="en-US">
              <a:ea typeface="新細明體" pitchFamily="18" charset="-120"/>
            </a:endParaRPr>
          </a:p>
        </p:txBody>
      </p:sp>
      <p:pic>
        <p:nvPicPr>
          <p:cNvPr id="4103" name="Picture 7" descr="fig1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01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>
                <a:ea typeface="新細明體" pitchFamily="18" charset="-120"/>
              </a:rPr>
              <a:t> </a:t>
            </a:r>
          </a:p>
          <a:p>
            <a:pPr lvl="1"/>
            <a:r>
              <a:rPr lang="en-US" altLang="zh-TW">
                <a:latin typeface="Tahoma" pitchFamily="34" charset="0"/>
                <a:ea typeface="新細明體" pitchFamily="18" charset="-120"/>
              </a:rPr>
              <a:t>For every k, the probe sequence</a:t>
            </a:r>
            <a:r>
              <a:rPr lang="en-US" altLang="zh-TW">
                <a:ea typeface="新細明體" pitchFamily="18" charset="-120"/>
              </a:rPr>
              <a:t> </a:t>
            </a:r>
          </a:p>
          <a:p>
            <a:pPr lvl="1"/>
            <a:endParaRPr lang="en-US" altLang="zh-TW"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	   </a:t>
            </a:r>
            <a:r>
              <a:rPr lang="en-US" altLang="zh-TW" sz="2800">
                <a:latin typeface="Tahoma" pitchFamily="34" charset="0"/>
                <a:ea typeface="新細明體" pitchFamily="18" charset="-120"/>
              </a:rPr>
              <a:t>is a permutation of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                .</a:t>
            </a:r>
          </a:p>
          <a:p>
            <a:pPr lvl="1"/>
            <a:r>
              <a:rPr lang="en-US" altLang="zh-TW">
                <a:latin typeface="Tahoma" pitchFamily="34" charset="0"/>
                <a:ea typeface="新細明體" pitchFamily="18" charset="-120"/>
              </a:rPr>
              <a:t>Deletion from an open-address hash table is difficult.</a:t>
            </a:r>
          </a:p>
          <a:p>
            <a:pPr lvl="1"/>
            <a:r>
              <a:rPr lang="en-US" altLang="zh-TW">
                <a:latin typeface="Tahoma" pitchFamily="34" charset="0"/>
                <a:ea typeface="新細明體" pitchFamily="18" charset="-120"/>
              </a:rPr>
              <a:t>Thus chaining is more common when keys must be deleted.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763713" y="1989138"/>
          <a:ext cx="50133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3" imgW="2349360" imgH="253800" progId="Equation.DSMT4">
                  <p:embed/>
                </p:oleObj>
              </mc:Choice>
              <mc:Fallback>
                <p:oleObj name="Equation" r:id="rId3" imgW="23493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989138"/>
                        <a:ext cx="501332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2124075" y="3068638"/>
          <a:ext cx="420052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5" imgW="1968480" imgH="279360" progId="Equation.DSMT4">
                  <p:embed/>
                </p:oleObj>
              </mc:Choice>
              <mc:Fallback>
                <p:oleObj name="Equation" r:id="rId5" imgW="196848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068638"/>
                        <a:ext cx="420052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4427538" y="3644900"/>
          <a:ext cx="189706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7" imgW="888840" imgH="253800" progId="Equation.DSMT4">
                  <p:embed/>
                </p:oleObj>
              </mc:Choice>
              <mc:Fallback>
                <p:oleObj name="Equation" r:id="rId7" imgW="8888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644900"/>
                        <a:ext cx="189706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900" b="1">
                <a:latin typeface="Arial" charset="0"/>
                <a:ea typeface="新細明體" pitchFamily="18" charset="-120"/>
              </a:rPr>
              <a:t>Copyright </a:t>
            </a:r>
            <a:r>
              <a:rPr lang="en-US" altLang="zh-TW" sz="900" b="1">
                <a:latin typeface="Arial" charset="0"/>
                <a:ea typeface="新細明體" pitchFamily="18" charset="-120"/>
                <a:cs typeface="Arial" charset="0"/>
              </a:rPr>
              <a:t>© The McGraw-Hill Companies, Inc. Permission required for reproduction or display.</a:t>
            </a:r>
            <a:endParaRPr lang="en-US" altLang="zh-TW" sz="900" b="1"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zh-TW" altLang="en-US">
              <a:ea typeface="新細明體" pitchFamily="18" charset="-120"/>
            </a:endParaRPr>
          </a:p>
        </p:txBody>
      </p:sp>
      <p:pic>
        <p:nvPicPr>
          <p:cNvPr id="7175" name="Picture 7" descr="hash_ins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58200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900" b="1">
                <a:latin typeface="Arial" charset="0"/>
                <a:ea typeface="新細明體" pitchFamily="18" charset="-120"/>
              </a:rPr>
              <a:t>Copyright </a:t>
            </a:r>
            <a:r>
              <a:rPr lang="en-US" altLang="zh-TW" sz="900" b="1">
                <a:latin typeface="Arial" charset="0"/>
                <a:ea typeface="新細明體" pitchFamily="18" charset="-120"/>
                <a:cs typeface="Arial" charset="0"/>
              </a:rPr>
              <a:t>© The McGraw-Hill Companies, Inc. Permission required for reproduction or display.</a:t>
            </a:r>
            <a:endParaRPr lang="en-US" altLang="zh-TW" sz="900" b="1"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zh-TW" altLang="en-US">
              <a:ea typeface="新細明體" pitchFamily="18" charset="-120"/>
            </a:endParaRPr>
          </a:p>
        </p:txBody>
      </p:sp>
      <p:pic>
        <p:nvPicPr>
          <p:cNvPr id="8200" name="Picture 8" descr="hash_sea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225"/>
            <a:ext cx="9144000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latin typeface="Tahoma" pitchFamily="34" charset="0"/>
                <a:ea typeface="新細明體" pitchFamily="18" charset="-120"/>
              </a:rPr>
              <a:t>Linear probing:</a:t>
            </a:r>
          </a:p>
          <a:p>
            <a:pPr lvl="1"/>
            <a:r>
              <a:rPr lang="en-US" altLang="zh-TW">
                <a:ea typeface="新細明體" pitchFamily="18" charset="-120"/>
              </a:rPr>
              <a:t>                                 ~ 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an ordinary hash function (auxiliary hash function).</a:t>
            </a:r>
          </a:p>
          <a:p>
            <a:pPr lvl="1"/>
            <a:r>
              <a:rPr lang="en-US" altLang="zh-TW">
                <a:ea typeface="新細明體" pitchFamily="18" charset="-120"/>
              </a:rPr>
              <a:t>                                .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476375" y="2565400"/>
          <a:ext cx="30353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1422360" imgH="253800" progId="Equation.DSMT4">
                  <p:embed/>
                </p:oleObj>
              </mc:Choice>
              <mc:Fallback>
                <p:oleObj name="Equation" r:id="rId3" imgW="14223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565400"/>
                        <a:ext cx="30353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1763713" y="3573463"/>
          <a:ext cx="36036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5" imgW="1688760" imgH="253800" progId="Equation.DSMT4">
                  <p:embed/>
                </p:oleObj>
              </mc:Choice>
              <mc:Fallback>
                <p:oleObj name="Equation" r:id="rId5" imgW="168876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573463"/>
                        <a:ext cx="360362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Quadratic probing:</a:t>
            </a:r>
          </a:p>
          <a:p>
            <a:pPr lvl="1"/>
            <a:r>
              <a:rPr lang="en-US" altLang="zh-TW">
                <a:ea typeface="新細明體" pitchFamily="18" charset="-120"/>
              </a:rPr>
              <a:t>                                                     ,where h’ is an auxiliary hash function, c</a:t>
            </a:r>
            <a:r>
              <a:rPr lang="en-US" altLang="zh-TW" baseline="-25000">
                <a:ea typeface="新細明體" pitchFamily="18" charset="-120"/>
              </a:rPr>
              <a:t>1</a:t>
            </a:r>
            <a:r>
              <a:rPr lang="en-US" altLang="zh-TW">
                <a:ea typeface="新細明體" pitchFamily="18" charset="-120"/>
              </a:rPr>
              <a:t> and c</a:t>
            </a:r>
            <a:r>
              <a:rPr lang="en-US" altLang="zh-TW" baseline="-25000">
                <a:ea typeface="新細明體" pitchFamily="18" charset="-120"/>
              </a:rPr>
              <a:t>2</a:t>
            </a:r>
            <a:r>
              <a:rPr lang="en-US" altLang="zh-TW">
                <a:ea typeface="新細明體" pitchFamily="18" charset="-120"/>
              </a:rPr>
              <a:t>≠0 and are constants.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547813" y="2492375"/>
          <a:ext cx="45783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3" imgW="2145960" imgH="279360" progId="Equation.DSMT4">
                  <p:embed/>
                </p:oleObj>
              </mc:Choice>
              <mc:Fallback>
                <p:oleObj name="Equation" r:id="rId3" imgW="214596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492375"/>
                        <a:ext cx="45783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olidFill>
                  <a:srgbClr val="CC0000"/>
                </a:solidFill>
                <a:ea typeface="新細明體" pitchFamily="18" charset="-120"/>
              </a:rPr>
              <a:t>Double hashing</a:t>
            </a:r>
            <a:r>
              <a:rPr lang="en-US" altLang="zh-TW">
                <a:ea typeface="新細明體" pitchFamily="18" charset="-120"/>
              </a:rPr>
              <a:t>:</a:t>
            </a:r>
          </a:p>
          <a:p>
            <a:pPr lvl="1"/>
            <a:r>
              <a:rPr lang="en-US" altLang="zh-TW">
                <a:ea typeface="新細明體" pitchFamily="18" charset="-120"/>
              </a:rPr>
              <a:t>                                                   ,where h</a:t>
            </a:r>
            <a:r>
              <a:rPr lang="en-US" altLang="zh-TW" baseline="-25000">
                <a:ea typeface="新細明體" pitchFamily="18" charset="-120"/>
              </a:rPr>
              <a:t>1</a:t>
            </a:r>
            <a:r>
              <a:rPr lang="en-US" altLang="zh-TW">
                <a:ea typeface="新細明體" pitchFamily="18" charset="-120"/>
              </a:rPr>
              <a:t> and h</a:t>
            </a:r>
            <a:r>
              <a:rPr lang="en-US" altLang="zh-TW" baseline="-25000">
                <a:ea typeface="新細明體" pitchFamily="18" charset="-120"/>
              </a:rPr>
              <a:t>2</a:t>
            </a:r>
            <a:r>
              <a:rPr lang="en-US" altLang="zh-TW">
                <a:ea typeface="新細明體" pitchFamily="18" charset="-120"/>
              </a:rPr>
              <a:t> are auxiliary hash functions.</a:t>
            </a:r>
          </a:p>
          <a:p>
            <a:pPr lvl="1"/>
            <a:r>
              <a:rPr lang="en-US" altLang="zh-TW">
                <a:ea typeface="新細明體" pitchFamily="18" charset="-120"/>
              </a:rPr>
              <a:t>                probe sequences; Linear and Quadratic have          probe sequences.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619250" y="2565400"/>
          <a:ext cx="433546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Equation" r:id="rId3" imgW="2031840" imgH="253800" progId="Equation.DSMT4">
                  <p:embed/>
                </p:oleObj>
              </mc:Choice>
              <mc:Fallback>
                <p:oleObj name="Equation" r:id="rId3" imgW="20318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565400"/>
                        <a:ext cx="4335463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835150" y="3500438"/>
          <a:ext cx="10033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5" imgW="469800" imgH="279360" progId="Equation.DSMT4">
                  <p:embed/>
                </p:oleObj>
              </mc:Choice>
              <mc:Fallback>
                <p:oleObj name="Equation" r:id="rId5" imgW="4698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500438"/>
                        <a:ext cx="100330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3708400" y="3933825"/>
          <a:ext cx="8683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Equation" r:id="rId7" imgW="406080" imgH="253800" progId="Equation.DSMT4">
                  <p:embed/>
                </p:oleObj>
              </mc:Choice>
              <mc:Fallback>
                <p:oleObj name="Equation" r:id="rId7" imgW="4060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933825"/>
                        <a:ext cx="8683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900" b="1">
                <a:latin typeface="Arial" charset="0"/>
                <a:ea typeface="新細明體" pitchFamily="18" charset="-120"/>
              </a:rPr>
              <a:t>Copyright </a:t>
            </a:r>
            <a:r>
              <a:rPr lang="en-US" altLang="zh-TW" sz="900" b="1">
                <a:latin typeface="Arial" charset="0"/>
                <a:ea typeface="新細明體" pitchFamily="18" charset="-120"/>
                <a:cs typeface="Arial" charset="0"/>
              </a:rPr>
              <a:t>© The McGraw-Hill Companies, Inc. Permission required for reproduction or display.</a:t>
            </a:r>
            <a:endParaRPr lang="en-US" altLang="zh-TW" sz="900" b="1"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zh-TW" altLang="en-US">
              <a:ea typeface="新細明體" pitchFamily="18" charset="-120"/>
            </a:endParaRPr>
          </a:p>
        </p:txBody>
      </p:sp>
      <p:pic>
        <p:nvPicPr>
          <p:cNvPr id="9224" name="Picture 8" descr="fig11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850"/>
            <a:ext cx="9144000" cy="589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Analysis of open-addressing hashing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				   : load factor, 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	with n elements and m slots.</a:t>
            </a:r>
          </a:p>
          <a:p>
            <a:endParaRPr lang="zh-TW" altLang="en-US">
              <a:ea typeface="新細明體" pitchFamily="18" charset="-12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2484438" y="2492375"/>
          <a:ext cx="9223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492375"/>
                        <a:ext cx="9223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Thm: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	Given an open-address hash table with load factor                        , the expected number of probes in an unsuccessful search is at most                 , assuming uniform hashing.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411413" y="3141663"/>
          <a:ext cx="17478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3" imgW="749160" imgH="215640" progId="Equation.DSMT4">
                  <p:embed/>
                </p:oleObj>
              </mc:Choice>
              <mc:Fallback>
                <p:oleObj name="Equation" r:id="rId3" imgW="74916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141663"/>
                        <a:ext cx="174783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2124075" y="4076700"/>
          <a:ext cx="1301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5" imgW="558720" imgH="253800" progId="Equation.DSMT4">
                  <p:embed/>
                </p:oleObj>
              </mc:Choice>
              <mc:Fallback>
                <p:oleObj name="Equation" r:id="rId5" imgW="5587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076700"/>
                        <a:ext cx="13017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Pf:</a:t>
            </a:r>
          </a:p>
          <a:p>
            <a:pPr lvl="1"/>
            <a:r>
              <a:rPr lang="en-US" altLang="zh-TW">
                <a:ea typeface="新細明體" pitchFamily="18" charset="-120"/>
              </a:rPr>
              <a:t>Define the r.v. X to be the number of probes made in an unsuccessful search.</a:t>
            </a:r>
          </a:p>
          <a:p>
            <a:pPr lvl="1"/>
            <a:r>
              <a:rPr lang="en-US" altLang="zh-TW">
                <a:ea typeface="新細明體" pitchFamily="18" charset="-120"/>
              </a:rPr>
              <a:t>Define A</a:t>
            </a:r>
            <a:r>
              <a:rPr lang="en-US" altLang="zh-TW" baseline="-25000">
                <a:ea typeface="新細明體" pitchFamily="18" charset="-120"/>
              </a:rPr>
              <a:t>i</a:t>
            </a:r>
            <a:r>
              <a:rPr lang="en-US" altLang="zh-TW">
                <a:ea typeface="新細明體" pitchFamily="18" charset="-120"/>
              </a:rPr>
              <a:t>: the event there is an ith probe and it is to an occupied slot.</a:t>
            </a:r>
          </a:p>
          <a:p>
            <a:pPr lvl="1"/>
            <a:r>
              <a:rPr lang="en-US" altLang="zh-TW">
                <a:ea typeface="新細明體" pitchFamily="18" charset="-120"/>
              </a:rPr>
              <a:t>Event                                  .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2921000" y="4471988"/>
          <a:ext cx="37385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3" imgW="1752480" imgH="253800" progId="Equation.DSMT4">
                  <p:embed/>
                </p:oleObj>
              </mc:Choice>
              <mc:Fallback>
                <p:oleObj name="Equation" r:id="rId3" imgW="1752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4471988"/>
                        <a:ext cx="3738563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900" b="1">
                <a:latin typeface="Arial" charset="0"/>
                <a:ea typeface="新細明體" pitchFamily="18" charset="-120"/>
              </a:rPr>
              <a:t>Copyright </a:t>
            </a:r>
            <a:r>
              <a:rPr lang="en-US" altLang="zh-TW" sz="900" b="1">
                <a:latin typeface="Arial" charset="0"/>
                <a:ea typeface="新細明體" pitchFamily="18" charset="-120"/>
                <a:cs typeface="Arial" charset="0"/>
              </a:rPr>
              <a:t>© The McGraw-Hill Companies, Inc. Permission required for reproduction or display.</a:t>
            </a:r>
            <a:endParaRPr lang="en-US" altLang="zh-TW" sz="900" b="1"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zh-TW" altLang="en-US">
              <a:ea typeface="新細明體" pitchFamily="18" charset="-120"/>
            </a:endParaRPr>
          </a:p>
        </p:txBody>
      </p:sp>
      <p:pic>
        <p:nvPicPr>
          <p:cNvPr id="5127" name="Picture 7" descr="fig11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3300"/>
            <a:ext cx="9144000" cy="501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>
                <a:ea typeface="新細明體" pitchFamily="18" charset="-120"/>
              </a:rPr>
              <a:t> </a:t>
            </a:r>
          </a:p>
          <a:p>
            <a:pPr lvl="1"/>
            <a:endParaRPr lang="zh-TW" altLang="en-US">
              <a:ea typeface="新細明體" pitchFamily="18" charset="-120"/>
            </a:endParaRPr>
          </a:p>
          <a:p>
            <a:pPr lvl="1"/>
            <a:endParaRPr lang="zh-TW" altLang="en-US">
              <a:ea typeface="新細明體" pitchFamily="18" charset="-120"/>
            </a:endParaRPr>
          </a:p>
          <a:p>
            <a:pPr lvl="1"/>
            <a:endParaRPr lang="zh-TW" altLang="en-US">
              <a:ea typeface="新細明體" pitchFamily="18" charset="-120"/>
            </a:endParaRPr>
          </a:p>
          <a:p>
            <a:pPr lvl="1"/>
            <a:endParaRPr lang="zh-TW" altLang="en-US">
              <a:ea typeface="新細明體" pitchFamily="18" charset="-120"/>
            </a:endParaRPr>
          </a:p>
          <a:p>
            <a:pPr lvl="1"/>
            <a:r>
              <a:rPr lang="en-US" altLang="zh-TW">
                <a:ea typeface="新細明體" pitchFamily="18" charset="-120"/>
              </a:rPr>
              <a:t>The prob. that there is a jth probe and it is to an occupied slot, given that the first j-1 probes were to occupied slots is   (n-j+1)/(m-j+1). Why?</a:t>
            </a:r>
            <a:endParaRPr lang="en-US" altLang="zh-TW">
              <a:latin typeface="Lucida Sans Unicode" pitchFamily="34" charset="0"/>
              <a:ea typeface="新細明體" pitchFamily="18" charset="-120"/>
              <a:cs typeface="Lucida Sans Unicode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908175" y="2133600"/>
          <a:ext cx="6854825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Equation" r:id="rId3" imgW="3213000" imgH="761760" progId="Equation.DSMT4">
                  <p:embed/>
                </p:oleObj>
              </mc:Choice>
              <mc:Fallback>
                <p:oleObj name="Equation" r:id="rId3" imgW="321300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133600"/>
                        <a:ext cx="6854825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979613" y="3668713"/>
          <a:ext cx="162560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668713"/>
                        <a:ext cx="162560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17713"/>
            <a:ext cx="7993063" cy="4114800"/>
          </a:xfrm>
        </p:spPr>
        <p:txBody>
          <a:bodyPr/>
          <a:lstStyle/>
          <a:p>
            <a:pPr lvl="1"/>
            <a:r>
              <a:rPr lang="en-US" altLang="zh-TW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∵n&lt;m, </a:t>
            </a:r>
            <a:r>
              <a:rPr lang="en-US" altLang="zh-TW">
                <a:ea typeface="新細明體" pitchFamily="18" charset="-120"/>
                <a:cs typeface="Lucida Sans Unicode" pitchFamily="34" charset="0"/>
              </a:rPr>
              <a:t>(n-j)/(m-j) </a:t>
            </a:r>
            <a:r>
              <a:rPr lang="en-US" altLang="zh-TW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≤ n/m   for all 0 ≤ j&lt;m.</a:t>
            </a:r>
          </a:p>
          <a:p>
            <a:pPr lvl="1"/>
            <a:r>
              <a:rPr lang="en-US" altLang="zh-TW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 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835150" y="2420938"/>
          <a:ext cx="5495925" cy="276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3" imgW="2781000" imgH="1257120" progId="Equation.DSMT4">
                  <p:embed/>
                </p:oleObj>
              </mc:Choice>
              <mc:Fallback>
                <p:oleObj name="Equation" r:id="rId3" imgW="2781000" imgH="1257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420938"/>
                        <a:ext cx="5495925" cy="276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8027988" y="5300663"/>
            <a:ext cx="2873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Cor: Inserting an element into an open-addressing hash table with load factor </a:t>
            </a:r>
            <a:r>
              <a:rPr lang="el-GR" altLang="zh-TW">
                <a:latin typeface="Arial" charset="0"/>
                <a:cs typeface="Arial" charset="0"/>
              </a:rPr>
              <a:t>α</a:t>
            </a:r>
            <a:r>
              <a:rPr lang="en-US" altLang="zh-TW">
                <a:latin typeface="Arial" charset="0"/>
                <a:ea typeface="新細明體" pitchFamily="18" charset="-120"/>
                <a:cs typeface="Arial" charset="0"/>
              </a:rPr>
              <a:t> requires at most 1/(1- </a:t>
            </a:r>
            <a:r>
              <a:rPr lang="el-GR" altLang="zh-TW">
                <a:latin typeface="Arial" charset="0"/>
                <a:cs typeface="Arial" charset="0"/>
              </a:rPr>
              <a:t>α</a:t>
            </a:r>
            <a:r>
              <a:rPr lang="en-US" altLang="zh-TW">
                <a:latin typeface="Arial" charset="0"/>
                <a:ea typeface="新細明體" pitchFamily="18" charset="-120"/>
              </a:rPr>
              <a:t>) probes on average, assuming uniform hashing.</a:t>
            </a:r>
            <a:endParaRPr lang="el-GR" altLang="zh-TW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Thm: Given an open-address hash table with load factor </a:t>
            </a:r>
            <a:r>
              <a:rPr lang="el-GR" altLang="zh-TW">
                <a:latin typeface="Arial" charset="0"/>
                <a:cs typeface="Arial" charset="0"/>
              </a:rPr>
              <a:t>α</a:t>
            </a:r>
            <a:r>
              <a:rPr lang="en-US" altLang="zh-TW">
                <a:latin typeface="Arial" charset="0"/>
                <a:ea typeface="新細明體" pitchFamily="18" charset="-120"/>
                <a:cs typeface="Arial" charset="0"/>
              </a:rPr>
              <a:t>&lt;1, the expected number of probes in a successful search is at most              , assuming uniform hashing and that each key in the table is equally likely to be searched for.</a:t>
            </a: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195513" y="3429000"/>
          <a:ext cx="13684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方程式" r:id="rId3" imgW="647640" imgH="393480" progId="Equation.3">
                  <p:embed/>
                </p:oleObj>
              </mc:Choice>
              <mc:Fallback>
                <p:oleObj name="方程式" r:id="rId3" imgW="647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429000"/>
                        <a:ext cx="13684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Pf: Suppose we search for a key k.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     If k was the (i+1)st key inserted into the hash table, the expected number of probes made in a search for k is at most </a:t>
            </a:r>
          </a:p>
          <a:p>
            <a:pPr>
              <a:buFontTx/>
              <a:buNone/>
            </a:pPr>
            <a:r>
              <a:rPr lang="en-US" altLang="zh-TW">
                <a:ea typeface="新細明體" pitchFamily="18" charset="-120"/>
              </a:rPr>
              <a:t>       1/(1-i/m)=m/(m-i).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Averaging over all n keys in the hash table gives us the average number of probes in a successful search: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403350" y="3644900"/>
          <a:ext cx="6624638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方程式" r:id="rId3" imgW="2997000" imgH="914400" progId="Equation.3">
                  <p:embed/>
                </p:oleObj>
              </mc:Choice>
              <mc:Fallback>
                <p:oleObj name="方程式" r:id="rId3" imgW="29970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44900"/>
                        <a:ext cx="6624638" cy="25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 descr="fig11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476250"/>
            <a:ext cx="914400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56100" y="765175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solidFill>
                  <a:srgbClr val="CC0000"/>
                </a:solidFill>
                <a:ea typeface="新細明體" pitchFamily="18" charset="-120"/>
              </a:rPr>
              <a:t>Perfect Hashing: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211638" y="620713"/>
            <a:ext cx="2665412" cy="863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364038"/>
          </a:xfrm>
        </p:spPr>
        <p:txBody>
          <a:bodyPr/>
          <a:lstStyle/>
          <a:p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</a:rPr>
              <a:t>Perfect hashing</a:t>
            </a:r>
            <a:r>
              <a:rPr lang="en-US" altLang="zh-TW" sz="2800">
                <a:ea typeface="新細明體" pitchFamily="18" charset="-120"/>
              </a:rPr>
              <a:t> :</a:t>
            </a:r>
            <a:br>
              <a:rPr lang="en-US" altLang="zh-TW" sz="2800">
                <a:ea typeface="新細明體" pitchFamily="18" charset="-120"/>
              </a:rPr>
            </a:br>
            <a:r>
              <a:rPr lang="en-US" altLang="zh-TW" sz="2800">
                <a:ea typeface="新細明體" pitchFamily="18" charset="-120"/>
              </a:rPr>
              <a:t>good for when the keys are static; i.e. , once stored, the keys never change, e.g. CD-ROM, the set of reserved word in programming language.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ea typeface="新細明體" pitchFamily="18" charset="-120"/>
              </a:rPr>
              <a:t>Thm :</a:t>
            </a:r>
            <a:br>
              <a:rPr lang="en-US" altLang="zh-TW" sz="2800">
                <a:ea typeface="新細明體" pitchFamily="18" charset="-120"/>
              </a:rPr>
            </a:br>
            <a:r>
              <a:rPr lang="en-US" altLang="zh-TW" sz="2800">
                <a:ea typeface="新細明體" pitchFamily="18" charset="-120"/>
              </a:rPr>
              <a:t>If we store n keys in a hash table of size m=n</a:t>
            </a:r>
            <a:r>
              <a:rPr lang="en-US" altLang="zh-TW" sz="2800" baseline="30000">
                <a:ea typeface="新細明體" pitchFamily="18" charset="-120"/>
              </a:rPr>
              <a:t>2</a:t>
            </a:r>
            <a:r>
              <a:rPr lang="en-US" altLang="zh-TW" sz="2800">
                <a:ea typeface="新細明體" pitchFamily="18" charset="-120"/>
              </a:rPr>
              <a:t> using a hash function </a:t>
            </a:r>
            <a:r>
              <a:rPr lang="en-US" altLang="zh-TW" sz="2800" i="1">
                <a:ea typeface="新細明體" pitchFamily="18" charset="-120"/>
              </a:rPr>
              <a:t>h</a:t>
            </a:r>
            <a:r>
              <a:rPr lang="en-US" altLang="zh-TW" sz="2800">
                <a:ea typeface="新細明體" pitchFamily="18" charset="-120"/>
              </a:rPr>
              <a:t> randomly chosen from a universal class of hash functions, then the probability of there being any collisions &lt; ½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208962" cy="34988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sz="2800">
                <a:ea typeface="新細明體" pitchFamily="18" charset="-120"/>
              </a:rPr>
              <a:t>Proof:</a:t>
            </a:r>
            <a:br>
              <a:rPr lang="en-US" altLang="zh-TW" sz="2800">
                <a:ea typeface="新細明體" pitchFamily="18" charset="-120"/>
              </a:rPr>
            </a:br>
            <a:r>
              <a:rPr lang="en-US" altLang="zh-TW" sz="2800">
                <a:ea typeface="新細明體" pitchFamily="18" charset="-120"/>
              </a:rPr>
              <a:t>Let h be chosen from an universal family. Then each pair collides with probability 1/m , and there are      pairs of keys.</a:t>
            </a:r>
            <a:br>
              <a:rPr lang="en-US" altLang="zh-TW" sz="2800">
                <a:ea typeface="新細明體" pitchFamily="18" charset="-120"/>
              </a:rPr>
            </a:br>
            <a:r>
              <a:rPr lang="en-US" altLang="zh-TW" sz="2800">
                <a:ea typeface="新細明體" pitchFamily="18" charset="-120"/>
              </a:rPr>
              <a:t>Let X be a r.v. that counts the number of collisions. When m=n</a:t>
            </a:r>
            <a:r>
              <a:rPr lang="en-US" altLang="zh-TW" sz="2800" baseline="30000">
                <a:ea typeface="新細明體" pitchFamily="18" charset="-120"/>
              </a:rPr>
              <a:t>2</a:t>
            </a:r>
            <a:r>
              <a:rPr lang="en-US" altLang="zh-TW" sz="2800">
                <a:ea typeface="新細明體" pitchFamily="18" charset="-120"/>
              </a:rPr>
              <a:t>,</a:t>
            </a:r>
            <a:br>
              <a:rPr lang="en-US" altLang="zh-TW" sz="2800">
                <a:ea typeface="新細明體" pitchFamily="18" charset="-120"/>
              </a:rPr>
            </a:br>
            <a:endParaRPr lang="en-US" altLang="zh-TW" sz="2800">
              <a:ea typeface="新細明體" pitchFamily="18" charset="-120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8172450" y="2781300"/>
          <a:ext cx="3683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3" imgW="279360" imgH="457200" progId="Equation.DSMT4">
                  <p:embed/>
                </p:oleObj>
              </mc:Choice>
              <mc:Fallback>
                <p:oleObj name="Equation" r:id="rId3" imgW="2793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2781300"/>
                        <a:ext cx="3683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1692275" y="4581525"/>
          <a:ext cx="648017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5" imgW="2895480" imgH="927000" progId="Equation.DSMT4">
                  <p:embed/>
                </p:oleObj>
              </mc:Choice>
              <mc:Fallback>
                <p:oleObj name="Equation" r:id="rId5" imgW="2895480" imgH="927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581525"/>
                        <a:ext cx="648017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Thm: If we store n keys in a hash table of size m=n using a hash function h randomly chosen from universal class of hash functions, then                            , where n</a:t>
            </a:r>
            <a:r>
              <a:rPr lang="en-US" altLang="zh-TW" baseline="-25000">
                <a:ea typeface="新細明體" pitchFamily="18" charset="-120"/>
              </a:rPr>
              <a:t>j</a:t>
            </a:r>
            <a:r>
              <a:rPr lang="en-US" altLang="zh-TW">
                <a:ea typeface="新細明體" pitchFamily="18" charset="-120"/>
              </a:rPr>
              <a:t> is the number of keys hashing to slot j.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635375" y="3429000"/>
          <a:ext cx="26892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方程式" r:id="rId3" imgW="1079280" imgH="304560" progId="Equation.3">
                  <p:embed/>
                </p:oleObj>
              </mc:Choice>
              <mc:Fallback>
                <p:oleObj name="方程式" r:id="rId3" imgW="1079280" imgH="30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429000"/>
                        <a:ext cx="2689225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latin typeface="Tahoma" pitchFamily="34" charset="0"/>
                <a:ea typeface="新細明體" pitchFamily="18" charset="-120"/>
              </a:rPr>
              <a:t>Analysis of hashing with chaining: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>
                <a:latin typeface="Tahoma" pitchFamily="34" charset="0"/>
                <a:ea typeface="新細明體" pitchFamily="18" charset="-120"/>
              </a:rPr>
              <a:t>Given a hash table with </a:t>
            </a:r>
            <a:r>
              <a:rPr lang="en-US" altLang="zh-TW" sz="28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m</a:t>
            </a:r>
            <a:r>
              <a:rPr lang="en-US" altLang="zh-TW" sz="2800">
                <a:latin typeface="Tahoma" pitchFamily="34" charset="0"/>
                <a:ea typeface="新細明體" pitchFamily="18" charset="-120"/>
              </a:rPr>
              <a:t> slots and </a:t>
            </a:r>
            <a:r>
              <a:rPr lang="en-US" altLang="zh-TW" sz="28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n</a:t>
            </a:r>
            <a:r>
              <a:rPr lang="en-US" altLang="zh-TW" sz="2800">
                <a:latin typeface="Tahoma" pitchFamily="34" charset="0"/>
                <a:ea typeface="新細明體" pitchFamily="18" charset="-120"/>
              </a:rPr>
              <a:t> keys, define load factor</a:t>
            </a:r>
            <a:r>
              <a:rPr lang="en-US" altLang="zh-TW" sz="2800"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  <a:sym typeface="Euclid Symbol" pitchFamily="18" charset="2"/>
              </a:rPr>
              <a:t>= n/m</a:t>
            </a:r>
            <a:r>
              <a:rPr lang="en-US" altLang="zh-TW" sz="2800">
                <a:ea typeface="新細明體" pitchFamily="18" charset="-120"/>
                <a:sym typeface="Euclid Symbol" pitchFamily="18" charset="2"/>
              </a:rPr>
              <a:t> : </a:t>
            </a:r>
            <a:r>
              <a:rPr lang="en-US" altLang="zh-TW" sz="2800">
                <a:latin typeface="Tahoma" pitchFamily="34" charset="0"/>
                <a:ea typeface="新細明體" pitchFamily="18" charset="-120"/>
                <a:sym typeface="Euclid Symbol" pitchFamily="18" charset="2"/>
              </a:rPr>
              <a:t>average number of keys per slot.</a:t>
            </a:r>
          </a:p>
          <a:p>
            <a:endParaRPr lang="en-US" altLang="zh-TW" sz="2800">
              <a:latin typeface="Tahoma" pitchFamily="34" charset="0"/>
              <a:ea typeface="新細明體" pitchFamily="18" charset="-120"/>
              <a:sym typeface="Euclid Symbol" pitchFamily="18" charset="2"/>
            </a:endParaRPr>
          </a:p>
          <a:p>
            <a:r>
              <a:rPr lang="en-US" altLang="zh-TW" sz="2800">
                <a:latin typeface="Tahoma" pitchFamily="34" charset="0"/>
                <a:ea typeface="新細明體" pitchFamily="18" charset="-120"/>
                <a:sym typeface="Euclid Symbol" pitchFamily="18" charset="2"/>
              </a:rPr>
              <a:t>Assume each key is equally likely to be hashed into any slot:  </a:t>
            </a:r>
            <a:r>
              <a:rPr lang="en-US" altLang="zh-TW" sz="2800">
                <a:solidFill>
                  <a:schemeClr val="accent2"/>
                </a:solidFill>
                <a:latin typeface="Tahoma" pitchFamily="34" charset="0"/>
                <a:ea typeface="新細明體" pitchFamily="18" charset="-120"/>
                <a:sym typeface="Euclid Symbol" pitchFamily="18" charset="2"/>
              </a:rPr>
              <a:t>simple uniform hashing (SUH).</a:t>
            </a:r>
          </a:p>
          <a:p>
            <a:endParaRPr lang="en-US" altLang="zh-TW" sz="2400">
              <a:solidFill>
                <a:schemeClr val="accent2"/>
              </a:solidFill>
              <a:latin typeface="Tahoma" pitchFamily="34" charset="0"/>
              <a:ea typeface="新細明體" pitchFamily="18" charset="-120"/>
              <a:sym typeface="Euclid Symbol" pitchFamily="18" charset="2"/>
            </a:endParaRPr>
          </a:p>
          <a:p>
            <a:endParaRPr lang="en-US" altLang="zh-TW" sz="2400">
              <a:solidFill>
                <a:schemeClr val="accent2"/>
              </a:solidFill>
              <a:latin typeface="Tahoma" pitchFamily="34" charset="0"/>
              <a:ea typeface="新細明體" pitchFamily="18" charset="-120"/>
              <a:sym typeface="Euclid 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Pf:</a:t>
            </a:r>
          </a:p>
          <a:p>
            <a:pPr lvl="1"/>
            <a:r>
              <a:rPr lang="en-US" altLang="zh-TW">
                <a:ea typeface="新細明體" pitchFamily="18" charset="-120"/>
              </a:rPr>
              <a:t>It is clear for any nonnegative integer a,</a:t>
            </a:r>
          </a:p>
          <a:p>
            <a:pPr lvl="1"/>
            <a:endParaRPr lang="en-US" altLang="zh-TW">
              <a:ea typeface="新細明體" pitchFamily="18" charset="-120"/>
            </a:endParaRPr>
          </a:p>
          <a:p>
            <a:pPr lvl="1"/>
            <a:endParaRPr lang="en-US" altLang="zh-TW">
              <a:ea typeface="新細明體" pitchFamily="18" charset="-120"/>
            </a:endParaRPr>
          </a:p>
          <a:p>
            <a:pPr lvl="1"/>
            <a:r>
              <a:rPr lang="en-US" altLang="zh-TW">
                <a:ea typeface="新細明體" pitchFamily="18" charset="-120"/>
              </a:rPr>
              <a:t> </a:t>
            </a:r>
            <a:br>
              <a:rPr lang="en-US" altLang="zh-TW">
                <a:ea typeface="新細明體" pitchFamily="18" charset="-120"/>
              </a:rPr>
            </a:br>
            <a:endParaRPr lang="en-US" altLang="zh-TW">
              <a:ea typeface="新細明體" pitchFamily="18" charset="-120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3492500" y="3143250"/>
          <a:ext cx="20891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2" name="方程式" r:id="rId3" imgW="863280" imgH="457200" progId="Equation.3">
                  <p:embed/>
                </p:oleObj>
              </mc:Choice>
              <mc:Fallback>
                <p:oleObj name="方程式" r:id="rId3" imgW="8632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143250"/>
                        <a:ext cx="20891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2052638" y="4260850"/>
          <a:ext cx="5040312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3" name="方程式" r:id="rId5" imgW="2171520" imgH="965160" progId="Equation.3">
                  <p:embed/>
                </p:oleObj>
              </mc:Choice>
              <mc:Fallback>
                <p:oleObj name="方程式" r:id="rId5" imgW="217152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4260850"/>
                        <a:ext cx="5040312" cy="212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051050" y="2133600"/>
          <a:ext cx="648017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方程式" r:id="rId3" imgW="2425680" imgH="457200" progId="Equation.3">
                  <p:embed/>
                </p:oleObj>
              </mc:Choice>
              <mc:Fallback>
                <p:oleObj name="方程式" r:id="rId3" imgW="242568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133600"/>
                        <a:ext cx="648017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AutoShape 4"/>
          <p:cNvSpPr>
            <a:spLocks/>
          </p:cNvSpPr>
          <p:nvPr/>
        </p:nvSpPr>
        <p:spPr bwMode="auto">
          <a:xfrm rot="16200000">
            <a:off x="7596982" y="2709068"/>
            <a:ext cx="215900" cy="1223963"/>
          </a:xfrm>
          <a:prstGeom prst="leftBrace">
            <a:avLst>
              <a:gd name="adj1" fmla="val 472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011863" y="3429000"/>
            <a:ext cx="288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1800">
                <a:latin typeface="Tahoma" pitchFamily="34" charset="0"/>
                <a:ea typeface="新細明體" pitchFamily="18" charset="-120"/>
              </a:rPr>
              <a:t>total number of collisions</a:t>
            </a:r>
          </a:p>
        </p:txBody>
      </p:sp>
      <p:graphicFrame>
        <p:nvGraphicFramePr>
          <p:cNvPr id="6349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517650" y="3824288"/>
          <a:ext cx="5005388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方程式" r:id="rId5" imgW="2273040" imgH="939600" progId="Equation.3">
                  <p:embed/>
                </p:oleObj>
              </mc:Choice>
              <mc:Fallback>
                <p:oleObj name="方程式" r:id="rId5" imgW="227304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3824288"/>
                        <a:ext cx="5005388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7885113" y="5661025"/>
            <a:ext cx="28733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itchFamily="18" charset="-120"/>
              </a:rPr>
              <a:t>Cor: If store n keys in a hash table of size m=n using a hash function h randomly chosen from a universal class of hash functions and we set the size of each secondary hash table to m</a:t>
            </a:r>
            <a:r>
              <a:rPr lang="en-US" altLang="zh-TW" baseline="-25000">
                <a:ea typeface="新細明體" pitchFamily="18" charset="-120"/>
              </a:rPr>
              <a:t>j</a:t>
            </a:r>
            <a:r>
              <a:rPr lang="en-US" altLang="zh-TW">
                <a:ea typeface="新細明體" pitchFamily="18" charset="-120"/>
              </a:rPr>
              <a:t>=n</a:t>
            </a:r>
            <a:r>
              <a:rPr lang="en-US" altLang="zh-TW" baseline="-25000">
                <a:ea typeface="新細明體" pitchFamily="18" charset="-120"/>
              </a:rPr>
              <a:t>j</a:t>
            </a:r>
            <a:r>
              <a:rPr lang="en-US" altLang="zh-TW" baseline="30000">
                <a:ea typeface="新細明體" pitchFamily="18" charset="-120"/>
              </a:rPr>
              <a:t>2</a:t>
            </a:r>
            <a:r>
              <a:rPr lang="en-US" altLang="zh-TW">
                <a:ea typeface="新細明體" pitchFamily="18" charset="-120"/>
              </a:rPr>
              <a:t> for j=0,…,m-1, then the expected amount of storage required for all secondary hash tables in a perfect hashing scheme is &lt; 2n.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Cor: Same as the above,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       Pr{total storage 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</a:t>
            </a:r>
            <a:r>
              <a:rPr lang="en-US" altLang="zh-TW">
                <a:latin typeface="Lucida Sans Unicode" pitchFamily="34" charset="0"/>
                <a:ea typeface="新細明體" pitchFamily="18" charset="-120"/>
                <a:cs typeface="Lucida Sans Unicode" pitchFamily="34" charset="0"/>
              </a:rPr>
              <a:t> 4n}</a:t>
            </a:r>
            <a:r>
              <a:rPr lang="en-US" altLang="zh-TW">
                <a:ea typeface="新細明體" pitchFamily="18" charset="-120"/>
              </a:rPr>
              <a:t> &lt; 1/2</a:t>
            </a:r>
          </a:p>
          <a:p>
            <a:r>
              <a:rPr lang="en-US" altLang="zh-TW">
                <a:ea typeface="新細明體" pitchFamily="18" charset="-120"/>
              </a:rPr>
              <a:t>Pf:</a:t>
            </a:r>
          </a:p>
          <a:p>
            <a:pPr lvl="1"/>
            <a:r>
              <a:rPr lang="en-US" altLang="zh-TW">
                <a:ea typeface="新細明體" pitchFamily="18" charset="-120"/>
              </a:rPr>
              <a:t>By Markov’s inequality, Pr{ X 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 t }</a:t>
            </a:r>
            <a:r>
              <a:rPr lang="en-US" altLang="zh-TW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  <a:sym typeface="Symbol" pitchFamily="18" charset="2"/>
              </a:rPr>
              <a:t> E[X]/t.</a:t>
            </a:r>
          </a:p>
          <a:p>
            <a:pPr lvl="1"/>
            <a:r>
              <a:rPr lang="en-US" altLang="zh-TW">
                <a:ea typeface="新細明體" pitchFamily="18" charset="-120"/>
                <a:sym typeface="Symbol" pitchFamily="18" charset="2"/>
              </a:rPr>
              <a:t> 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979613" y="4076700"/>
          <a:ext cx="5183187" cy="251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方程式" r:id="rId3" imgW="2323800" imgH="1143000" progId="Equation.3">
                  <p:embed/>
                </p:oleObj>
              </mc:Choice>
              <mc:Fallback>
                <p:oleObj name="方程式" r:id="rId3" imgW="232380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076700"/>
                        <a:ext cx="5183187" cy="251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667625" y="6165850"/>
            <a:ext cx="287338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r>
              <a:rPr lang="en-US" altLang="zh-TW" sz="2800">
                <a:solidFill>
                  <a:schemeClr val="accent2"/>
                </a:solidFill>
                <a:latin typeface="Tahoma" pitchFamily="34" charset="0"/>
                <a:ea typeface="新細明體" pitchFamily="18" charset="-120"/>
              </a:rPr>
              <a:t>Thm: In a hash table in which collisions are resolved by chaining, an </a:t>
            </a:r>
            <a:r>
              <a:rPr lang="en-US" altLang="zh-TW" sz="28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unsuccessful</a:t>
            </a:r>
            <a:r>
              <a:rPr lang="en-US" altLang="zh-TW" sz="2800">
                <a:solidFill>
                  <a:schemeClr val="accent2"/>
                </a:solidFill>
                <a:latin typeface="Tahoma" pitchFamily="34" charset="0"/>
                <a:ea typeface="新細明體" pitchFamily="18" charset="-120"/>
              </a:rPr>
              <a:t> search takes expected time</a:t>
            </a:r>
            <a:r>
              <a:rPr lang="en-US" altLang="zh-TW" sz="2800">
                <a:solidFill>
                  <a:schemeClr val="accent2"/>
                </a:solidFill>
                <a:ea typeface="新細明體" pitchFamily="18" charset="-120"/>
              </a:rPr>
              <a:t>  </a:t>
            </a:r>
            <a:r>
              <a:rPr lang="el-GR" altLang="zh-TW" sz="2800">
                <a:solidFill>
                  <a:srgbClr val="CC0000"/>
                </a:solidFill>
                <a:cs typeface="Times New Roman" pitchFamily="18" charset="0"/>
                <a:sym typeface="Euclid Symbol" pitchFamily="18" charset="2"/>
              </a:rPr>
              <a:t>Θ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</a:rPr>
              <a:t>(1+ 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  <a:sym typeface="Euclid Symbol" pitchFamily="18" charset="2"/>
              </a:rPr>
              <a:t>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</a:rPr>
              <a:t>)</a:t>
            </a:r>
            <a:r>
              <a:rPr lang="en-US" altLang="zh-TW" sz="2800">
                <a:solidFill>
                  <a:schemeClr val="accent2"/>
                </a:solidFill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chemeClr val="accent2"/>
                </a:solidFill>
                <a:latin typeface="Tahoma" pitchFamily="34" charset="0"/>
                <a:ea typeface="新細明體" pitchFamily="18" charset="-120"/>
              </a:rPr>
              <a:t>under SUH.</a:t>
            </a:r>
          </a:p>
          <a:p>
            <a:pPr>
              <a:buFontTx/>
              <a:buNone/>
            </a:pPr>
            <a:r>
              <a:rPr lang="en-US" altLang="zh-TW" sz="2800">
                <a:ea typeface="新細明體" pitchFamily="18" charset="-120"/>
              </a:rPr>
              <a:t>Proof:</a:t>
            </a:r>
          </a:p>
          <a:p>
            <a:pPr>
              <a:buFontTx/>
              <a:buNone/>
            </a:pPr>
            <a:r>
              <a:rPr lang="en-US" altLang="zh-TW" sz="2800">
                <a:latin typeface="Tahoma" pitchFamily="34" charset="0"/>
                <a:ea typeface="新細明體" pitchFamily="18" charset="-120"/>
              </a:rPr>
              <a:t>Under the assumption of SUH, any </a:t>
            </a:r>
            <a:r>
              <a:rPr lang="en-US" altLang="zh-TW" sz="28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un-stored key</a:t>
            </a:r>
            <a:r>
              <a:rPr lang="en-US" altLang="zh-TW" sz="2800">
                <a:latin typeface="Tahoma" pitchFamily="34" charset="0"/>
                <a:ea typeface="新細明體" pitchFamily="18" charset="-120"/>
              </a:rPr>
              <a:t> is equally likely to hash to any of the m slots.</a:t>
            </a:r>
          </a:p>
          <a:p>
            <a:pPr>
              <a:buFontTx/>
              <a:buNone/>
            </a:pPr>
            <a:r>
              <a:rPr lang="en-US" altLang="zh-TW" sz="2800">
                <a:latin typeface="Tahoma" pitchFamily="34" charset="0"/>
                <a:ea typeface="新細明體" pitchFamily="18" charset="-120"/>
              </a:rPr>
              <a:t>The expected time to search unsuccessfully for a key k is the expected time to search to the end of list T[h(k)], </a:t>
            </a:r>
            <a:r>
              <a:rPr lang="en-US" altLang="zh-TW" sz="28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which is exactly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  <a:sym typeface="Euclid Symbol" pitchFamily="18" charset="2"/>
              </a:rPr>
              <a:t></a:t>
            </a:r>
            <a:r>
              <a:rPr lang="en-US" altLang="zh-TW" sz="2800">
                <a:ea typeface="新細明體" pitchFamily="18" charset="-120"/>
                <a:sym typeface="Euclid Symbol" pitchFamily="18" charset="2"/>
              </a:rPr>
              <a:t>.</a:t>
            </a:r>
          </a:p>
          <a:p>
            <a:pPr>
              <a:buFontTx/>
              <a:buNone/>
            </a:pPr>
            <a:r>
              <a:rPr lang="en-US" altLang="zh-TW" sz="2800">
                <a:latin typeface="Tahoma" pitchFamily="34" charset="0"/>
                <a:ea typeface="新細明體" pitchFamily="18" charset="-120"/>
                <a:sym typeface="Euclid Symbol" pitchFamily="18" charset="2"/>
              </a:rPr>
              <a:t>Thus, the total time required is</a:t>
            </a:r>
            <a:r>
              <a:rPr lang="en-US" altLang="zh-TW" sz="2800">
                <a:ea typeface="新細明體" pitchFamily="18" charset="-120"/>
                <a:sym typeface="Euclid Symbol" pitchFamily="18" charset="2"/>
              </a:rPr>
              <a:t> </a:t>
            </a:r>
            <a:r>
              <a:rPr lang="el-GR" altLang="zh-TW" sz="2800">
                <a:solidFill>
                  <a:srgbClr val="CC0000"/>
                </a:solidFill>
                <a:cs typeface="Times New Roman" pitchFamily="18" charset="0"/>
                <a:sym typeface="Euclid Symbol" pitchFamily="18" charset="2"/>
              </a:rPr>
              <a:t>Θ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</a:rPr>
              <a:t>(1+ 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  <a:sym typeface="Euclid Symbol" pitchFamily="18" charset="2"/>
              </a:rPr>
              <a:t>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</a:rPr>
              <a:t>).      </a:t>
            </a:r>
            <a:r>
              <a:rPr lang="en-US" altLang="zh-TW" sz="2800">
                <a:solidFill>
                  <a:srgbClr val="CC0000"/>
                </a:solidFill>
                <a:ea typeface="新細明體" pitchFamily="18" charset="-120"/>
                <a:cs typeface="Times New Roman" pitchFamily="18" charset="0"/>
              </a:rPr>
              <a:t>□</a:t>
            </a:r>
            <a:r>
              <a:rPr lang="en-US" altLang="zh-TW" sz="2800">
                <a:ea typeface="新細明體" pitchFamily="18" charset="-120"/>
              </a:rPr>
              <a:t> </a:t>
            </a:r>
          </a:p>
          <a:p>
            <a:pPr>
              <a:buFontTx/>
              <a:buNone/>
            </a:pPr>
            <a:r>
              <a:rPr lang="en-US" altLang="zh-TW" sz="2400">
                <a:ea typeface="新細明體" pitchFamily="18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7772400" cy="5691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Thm:</a:t>
            </a:r>
            <a:r>
              <a:rPr lang="en-US" altLang="zh-TW" sz="2400">
                <a:solidFill>
                  <a:schemeClr val="accent2"/>
                </a:solidFill>
                <a:latin typeface="Tahoma" pitchFamily="34" charset="0"/>
                <a:ea typeface="新細明體" pitchFamily="18" charset="-120"/>
              </a:rPr>
              <a:t> In a hash table in which collisions are resolved by chaining, a </a:t>
            </a:r>
            <a:r>
              <a:rPr lang="en-US" altLang="zh-TW" sz="24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successful</a:t>
            </a:r>
            <a:r>
              <a:rPr lang="en-US" altLang="zh-TW" sz="2400">
                <a:solidFill>
                  <a:schemeClr val="accent2"/>
                </a:solidFill>
                <a:latin typeface="Tahoma" pitchFamily="34" charset="0"/>
                <a:ea typeface="新細明體" pitchFamily="18" charset="-120"/>
              </a:rPr>
              <a:t> search takes time  </a:t>
            </a:r>
            <a:r>
              <a:rPr lang="el-GR" altLang="zh-TW" sz="2400">
                <a:solidFill>
                  <a:srgbClr val="CC0000"/>
                </a:solidFill>
                <a:latin typeface="Tahoma" pitchFamily="34" charset="0"/>
                <a:cs typeface="Times New Roman" pitchFamily="18" charset="0"/>
                <a:sym typeface="Euclid Symbol" pitchFamily="18" charset="2"/>
              </a:rPr>
              <a:t>Θ</a:t>
            </a:r>
            <a:r>
              <a:rPr lang="en-US" altLang="zh-TW" sz="24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(1+ </a:t>
            </a:r>
            <a:r>
              <a:rPr lang="en-US" altLang="zh-TW" sz="2400">
                <a:solidFill>
                  <a:srgbClr val="CC0000"/>
                </a:solidFill>
                <a:latin typeface="Tahoma" pitchFamily="34" charset="0"/>
                <a:ea typeface="新細明體" pitchFamily="18" charset="-120"/>
                <a:sym typeface="Euclid Symbol" pitchFamily="18" charset="2"/>
              </a:rPr>
              <a:t></a:t>
            </a:r>
            <a:r>
              <a:rPr lang="en-US" altLang="zh-TW" sz="2400">
                <a:solidFill>
                  <a:srgbClr val="CC0000"/>
                </a:solidFill>
                <a:latin typeface="Tahoma" pitchFamily="34" charset="0"/>
                <a:ea typeface="新細明體" pitchFamily="18" charset="-120"/>
              </a:rPr>
              <a:t>), on the average</a:t>
            </a:r>
            <a:r>
              <a:rPr lang="en-US" altLang="zh-TW" sz="2400">
                <a:solidFill>
                  <a:schemeClr val="accent2"/>
                </a:solidFill>
                <a:latin typeface="Tahoma" pitchFamily="34" charset="0"/>
                <a:ea typeface="新細明體" pitchFamily="18" charset="-120"/>
              </a:rPr>
              <a:t> under SUH</a:t>
            </a:r>
            <a:r>
              <a:rPr lang="en-US" altLang="zh-TW" sz="2400">
                <a:solidFill>
                  <a:schemeClr val="accent2"/>
                </a:solidFill>
                <a:ea typeface="新細明體" pitchFamily="18" charset="-12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ea typeface="新細明體" pitchFamily="18" charset="-120"/>
              </a:rPr>
              <a:t>Proof: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latin typeface="Tahoma" pitchFamily="34" charset="0"/>
                <a:ea typeface="新細明體" pitchFamily="18" charset="-120"/>
              </a:rPr>
              <a:t>Let the element being searched for equally likely to be any of the n elements stored in the table.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latin typeface="Tahoma" pitchFamily="34" charset="0"/>
                <a:ea typeface="新細明體" pitchFamily="18" charset="-120"/>
              </a:rPr>
              <a:t>The expected time to search successfully for a key.</a:t>
            </a:r>
            <a:endParaRPr lang="en-US" altLang="zh-TW" sz="2400">
              <a:solidFill>
                <a:srgbClr val="CC0000"/>
              </a:solidFill>
              <a:latin typeface="Tahoma" pitchFamily="34" charset="0"/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400">
              <a:solidFill>
                <a:srgbClr val="CC0000"/>
              </a:solidFill>
              <a:latin typeface="Tahoma" pitchFamily="34" charset="0"/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400">
              <a:solidFill>
                <a:srgbClr val="CC0000"/>
              </a:solidFill>
              <a:latin typeface="Tahoma" pitchFamily="34" charset="0"/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400">
              <a:solidFill>
                <a:srgbClr val="CC0000"/>
              </a:solidFill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400">
              <a:solidFill>
                <a:srgbClr val="CC0000"/>
              </a:solidFill>
              <a:ea typeface="新細明體" pitchFamily="18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CC0000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Elements before x in the list were inserted after x was inserted.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solidFill>
                  <a:srgbClr val="CC0000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We want to find the expected number of elements added to x’s list after x was added to the list.</a:t>
            </a:r>
            <a:endParaRPr lang="en-US" altLang="zh-TW" sz="2400">
              <a:latin typeface="Tahoma" pitchFamily="34" charset="0"/>
              <a:ea typeface="新細明體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>
                <a:ea typeface="新細明體" pitchFamily="18" charset="-120"/>
              </a:rPr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4213" y="3933825"/>
            <a:ext cx="5746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258888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63713" y="3933825"/>
            <a:ext cx="5746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339975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843213" y="3933825"/>
            <a:ext cx="5746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3419475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5219700" y="3933825"/>
            <a:ext cx="5746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6516688" y="3933825"/>
            <a:ext cx="5746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643438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867400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7164388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496050" y="3881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x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975100" y="3881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....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7648575" y="38814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8064500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ahoma" pitchFamily="34" charset="0"/>
                <a:ea typeface="新細明體" pitchFamily="18" charset="-120"/>
              </a:rPr>
              <a:t>Let x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i 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denote the ith element into the table, for i =1 to n, and let k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i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=key[x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i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].</a:t>
            </a:r>
          </a:p>
          <a:p>
            <a:pPr>
              <a:spcBef>
                <a:spcPct val="50000"/>
              </a:spcBef>
            </a:pPr>
            <a:r>
              <a:rPr lang="en-US" altLang="zh-TW">
                <a:latin typeface="Tahoma" pitchFamily="34" charset="0"/>
                <a:ea typeface="新細明體" pitchFamily="18" charset="-120"/>
              </a:rPr>
              <a:t>Define X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ij 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= I{ h(k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i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)=h(k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j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) }.   Under SUH, we have Pr{ h(k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i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)=h(k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j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) } = 1/m = E[X</a:t>
            </a:r>
            <a:r>
              <a:rPr lang="en-US" altLang="zh-TW" baseline="-25000">
                <a:latin typeface="Tahoma" pitchFamily="34" charset="0"/>
                <a:ea typeface="新細明體" pitchFamily="18" charset="-120"/>
              </a:rPr>
              <a:t>ij </a:t>
            </a:r>
            <a:r>
              <a:rPr lang="en-US" altLang="zh-TW">
                <a:latin typeface="Tahoma" pitchFamily="34" charset="0"/>
                <a:ea typeface="新細明體" pitchFamily="18" charset="-120"/>
              </a:rPr>
              <a:t>].</a:t>
            </a:r>
          </a:p>
          <a:p>
            <a:pPr>
              <a:spcBef>
                <a:spcPct val="50000"/>
              </a:spcBef>
            </a:pPr>
            <a:endParaRPr lang="en-US" altLang="zh-TW"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en-US" altLang="zh-TW"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en-US" altLang="zh-TW" baseline="-25000">
              <a:ea typeface="新細明體" pitchFamily="18" charset="-120"/>
            </a:endParaRP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84213" y="2565400"/>
          <a:ext cx="5327650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3" imgW="2831760" imgH="2158920" progId="Equation.DSMT4">
                  <p:embed/>
                </p:oleObj>
              </mc:Choice>
              <mc:Fallback>
                <p:oleObj name="Equation" r:id="rId3" imgW="2831760" imgH="2158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565400"/>
                        <a:ext cx="5327650" cy="406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TW" sz="900" b="1">
                <a:latin typeface="Arial" charset="0"/>
                <a:ea typeface="新細明體" pitchFamily="18" charset="-120"/>
              </a:rPr>
              <a:t>Copyright </a:t>
            </a:r>
            <a:r>
              <a:rPr lang="en-US" altLang="zh-TW" sz="900" b="1">
                <a:latin typeface="Arial" charset="0"/>
                <a:ea typeface="新細明體" pitchFamily="18" charset="-120"/>
                <a:cs typeface="Arial" charset="0"/>
              </a:rPr>
              <a:t>© The McGraw-Hill Companies, Inc. Permission required for reproduction or display.</a:t>
            </a:r>
            <a:endParaRPr lang="en-US" altLang="zh-TW" sz="900" b="1"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endParaRPr lang="zh-TW" altLang="en-US">
              <a:ea typeface="新細明體" pitchFamily="18" charset="-120"/>
            </a:endParaRPr>
          </a:p>
        </p:txBody>
      </p:sp>
      <p:pic>
        <p:nvPicPr>
          <p:cNvPr id="6151" name="Picture 7" descr="fig11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9144000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50825" y="765175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solidFill>
                  <a:srgbClr val="CC0000"/>
                </a:solidFill>
                <a:ea typeface="新細明體" pitchFamily="18" charset="-120"/>
              </a:rPr>
              <a:t>The multiplication method: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50825" y="692150"/>
            <a:ext cx="4140200" cy="7191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300788" y="981075"/>
            <a:ext cx="1062037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8" charset="-120"/>
              </a:rPr>
              <a:t>0&lt;A&lt;1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39750" y="5084763"/>
          <a:ext cx="5256213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3301920" imgH="1218960" progId="Equation.DSMT4">
                  <p:embed/>
                </p:oleObj>
              </mc:Choice>
              <mc:Fallback>
                <p:oleObj name="Equation" r:id="rId4" imgW="3301920" imgH="1218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084763"/>
                        <a:ext cx="5256213" cy="1416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Universal Hashing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844675"/>
            <a:ext cx="7493000" cy="47529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sz="2400">
                <a:ea typeface="新細明體" pitchFamily="18" charset="-120"/>
              </a:rPr>
              <a:t>H={ h: U</a:t>
            </a:r>
            <a: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  <a:t>→{0,…,m-1} }, which is a finite collection of hash functions.</a:t>
            </a:r>
          </a:p>
          <a:p>
            <a:pPr>
              <a:lnSpc>
                <a:spcPct val="110000"/>
              </a:lnSpc>
            </a:pPr>
            <a:r>
              <a:rPr lang="en-US" altLang="zh-TW" sz="2400">
                <a:latin typeface="Arial" charset="0"/>
                <a:ea typeface="新細明體" pitchFamily="18" charset="-120"/>
                <a:cs typeface="Arial" charset="0"/>
              </a:rPr>
              <a:t>H is called “universal” if for each pair of distinct keys  k,    </a:t>
            </a:r>
            <a:r>
              <a:rPr lang="en-US" altLang="zh-TW" sz="2400">
                <a:ea typeface="新細明體" pitchFamily="18" charset="-120"/>
              </a:rPr>
              <a:t>∈ U, the number of hash functions h∈H for which h(k)=h(   ) is at most |H|/m</a:t>
            </a:r>
          </a:p>
          <a:p>
            <a:pPr>
              <a:lnSpc>
                <a:spcPct val="110000"/>
              </a:lnSpc>
            </a:pPr>
            <a:r>
              <a:rPr lang="en-US" altLang="zh-TW" sz="2400">
                <a:ea typeface="新細明體" pitchFamily="18" charset="-120"/>
              </a:rPr>
              <a:t>Define n</a:t>
            </a:r>
            <a:r>
              <a:rPr lang="en-US" altLang="zh-TW" sz="2400" baseline="-25000">
                <a:ea typeface="新細明體" pitchFamily="18" charset="-120"/>
              </a:rPr>
              <a:t>i</a:t>
            </a:r>
            <a:r>
              <a:rPr lang="en-US" altLang="zh-TW" sz="2400">
                <a:ea typeface="新細明體" pitchFamily="18" charset="-120"/>
              </a:rPr>
              <a:t> = the length of list T[i]</a:t>
            </a:r>
          </a:p>
          <a:p>
            <a:pPr>
              <a:lnSpc>
                <a:spcPct val="110000"/>
              </a:lnSpc>
            </a:pPr>
            <a:r>
              <a:rPr lang="en-US" altLang="zh-TW" sz="2400">
                <a:ea typeface="新細明體" pitchFamily="18" charset="-120"/>
              </a:rPr>
              <a:t>Thm: </a:t>
            </a:r>
            <a:br>
              <a:rPr lang="en-US" altLang="zh-TW" sz="2400">
                <a:ea typeface="新細明體" pitchFamily="18" charset="-120"/>
              </a:rPr>
            </a:br>
            <a:r>
              <a:rPr lang="en-US" altLang="zh-TW" sz="2400">
                <a:ea typeface="新細明體" pitchFamily="18" charset="-120"/>
              </a:rPr>
              <a:t>suppose h is randomly selected from H, using chaining to resolve collisions. If k is not in the table, then E[n</a:t>
            </a:r>
            <a:r>
              <a:rPr lang="en-US" altLang="zh-TW" sz="2400" baseline="-25000">
                <a:ea typeface="新細明體" pitchFamily="18" charset="-120"/>
              </a:rPr>
              <a:t>h(k)</a:t>
            </a:r>
            <a:r>
              <a:rPr lang="en-US" altLang="zh-TW" sz="2400">
                <a:ea typeface="新細明體" pitchFamily="18" charset="-120"/>
              </a:rPr>
              <a:t>] </a:t>
            </a:r>
            <a:r>
              <a:rPr lang="en-US" altLang="zh-TW" sz="2400">
                <a:latin typeface="Arial" charset="0"/>
                <a:ea typeface="新細明體" pitchFamily="18" charset="-120"/>
              </a:rPr>
              <a:t>≤ </a:t>
            </a:r>
            <a:r>
              <a:rPr lang="el-GR" altLang="zh-TW" sz="2400">
                <a:latin typeface="Arial" charset="0"/>
                <a:cs typeface="Arial" charset="0"/>
              </a:rPr>
              <a:t>α</a:t>
            </a:r>
            <a:r>
              <a:rPr lang="en-US" altLang="zh-TW" sz="2400">
                <a:ea typeface="新細明體" pitchFamily="18" charset="-120"/>
              </a:rPr>
              <a:t>. If k is in the table, then </a:t>
            </a:r>
            <a:br>
              <a:rPr lang="en-US" altLang="zh-TW" sz="2400">
                <a:ea typeface="新細明體" pitchFamily="18" charset="-120"/>
              </a:rPr>
            </a:br>
            <a:r>
              <a:rPr lang="en-US" altLang="zh-TW" sz="2400">
                <a:ea typeface="新細明體" pitchFamily="18" charset="-120"/>
              </a:rPr>
              <a:t>E[n</a:t>
            </a:r>
            <a:r>
              <a:rPr lang="en-US" altLang="zh-TW" sz="2400" baseline="-25000">
                <a:ea typeface="新細明體" pitchFamily="18" charset="-120"/>
              </a:rPr>
              <a:t>h(k)</a:t>
            </a:r>
            <a:r>
              <a:rPr lang="en-US" altLang="zh-TW" sz="2400">
                <a:ea typeface="新細明體" pitchFamily="18" charset="-120"/>
              </a:rPr>
              <a:t>] </a:t>
            </a:r>
            <a:r>
              <a:rPr lang="en-US" altLang="zh-TW" sz="2400">
                <a:latin typeface="Arial" charset="0"/>
                <a:ea typeface="新細明體" pitchFamily="18" charset="-120"/>
              </a:rPr>
              <a:t>≤ 1+</a:t>
            </a:r>
            <a:r>
              <a:rPr lang="el-GR" altLang="zh-TW" sz="2400">
                <a:latin typeface="Arial" charset="0"/>
                <a:cs typeface="Arial" charset="0"/>
              </a:rPr>
              <a:t>α</a:t>
            </a:r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348038" y="3644900"/>
          <a:ext cx="3000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3" imgW="114120" imgH="164880" progId="Equation.DSMT4">
                  <p:embed/>
                </p:oleObj>
              </mc:Choice>
              <mc:Fallback>
                <p:oleObj name="Equation" r:id="rId3" imgW="11412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644900"/>
                        <a:ext cx="3000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687638" y="3141663"/>
          <a:ext cx="3000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3141663"/>
                        <a:ext cx="3000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1287</Words>
  <Application>Microsoft Office PowerPoint</Application>
  <PresentationFormat>如螢幕大小 (4:3)</PresentationFormat>
  <Paragraphs>139</Paragraphs>
  <Slides>43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43</vt:i4>
      </vt:variant>
    </vt:vector>
  </HeadingPairs>
  <TitlesOfParts>
    <vt:vector size="53" baseType="lpstr">
      <vt:lpstr>Euclid Symbol</vt:lpstr>
      <vt:lpstr>新細明體</vt:lpstr>
      <vt:lpstr>Arial</vt:lpstr>
      <vt:lpstr>Lucida Sans Unicode</vt:lpstr>
      <vt:lpstr>Symbol</vt:lpstr>
      <vt:lpstr>Tahoma</vt:lpstr>
      <vt:lpstr>Times New Roman</vt:lpstr>
      <vt:lpstr>Default Design</vt:lpstr>
      <vt:lpstr>Equation</vt:lpstr>
      <vt:lpstr>方程式</vt:lpstr>
      <vt:lpstr>PowerPoint 簡報</vt:lpstr>
      <vt:lpstr>PowerPoint 簡報</vt:lpstr>
      <vt:lpstr>PowerPoint 簡報</vt:lpstr>
      <vt:lpstr>Analysis of hashing with chaining:</vt:lpstr>
      <vt:lpstr>PowerPoint 簡報</vt:lpstr>
      <vt:lpstr>PowerPoint 簡報</vt:lpstr>
      <vt:lpstr>PowerPoint 簡報</vt:lpstr>
      <vt:lpstr>PowerPoint 簡報</vt:lpstr>
      <vt:lpstr>Universal Hashing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The McGraw-Hill Companies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HashTable</dc:title>
  <dc:creator>Phil Meek</dc:creator>
  <cp:lastModifiedBy>Yang</cp:lastModifiedBy>
  <cp:revision>31</cp:revision>
  <dcterms:created xsi:type="dcterms:W3CDTF">2002-02-16T17:54:02Z</dcterms:created>
  <dcterms:modified xsi:type="dcterms:W3CDTF">2014-02-19T05:54:39Z</dcterms:modified>
</cp:coreProperties>
</file>