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5" r:id="rId5"/>
    <p:sldId id="266" r:id="rId6"/>
    <p:sldId id="267" r:id="rId7"/>
    <p:sldId id="268" r:id="rId8"/>
    <p:sldId id="26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61" r:id="rId22"/>
    <p:sldId id="262" r:id="rId23"/>
    <p:sldId id="283" r:id="rId24"/>
    <p:sldId id="284" r:id="rId25"/>
    <p:sldId id="285" r:id="rId26"/>
    <p:sldId id="263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64" r:id="rId37"/>
    <p:sldId id="295" r:id="rId38"/>
    <p:sldId id="296" r:id="rId39"/>
    <p:sldId id="297" r:id="rId40"/>
    <p:sldId id="298" r:id="rId41"/>
    <p:sldId id="299" r:id="rId42"/>
    <p:sldId id="300" r:id="rId43"/>
    <p:sldId id="301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4" d="100"/>
          <a:sy n="84" d="100"/>
        </p:scale>
        <p:origin x="57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0327E-8637-40AC-A505-4FC29B47167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80952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DDB26-230B-401F-94C9-9137615B00D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0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69553-4C1B-4EA9-8490-CF6C6D79400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52355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DECDDED-8773-4CB5-BBA9-8CB33E4E36A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12894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EF01123-EE07-4D70-AEC2-77BC7D1E543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1170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4197B-78AA-495D-9FDE-D501DCD0F8C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2012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BF45EB-5718-49E2-A08C-B488E837B37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22752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EBE0A-D434-4CDE-8AE5-753E346D9C7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1965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B0A18-245F-4FD4-8B3F-4350C233021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24164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2915BE-3A6B-49D7-8C65-B046EA22F21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0102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F524B-F004-4AE0-9B71-5E721AD0B9B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3916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2BBDA-4536-4CEB-8581-BEF0FD4A2A3F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2713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DF9E8-706F-4716-A72C-84D86880D9CB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2011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pitchFamily="18" charset="-120"/>
              </a:defRPr>
            </a:lvl1pPr>
          </a:lstStyle>
          <a:p>
            <a:fld id="{BD82DDF9-8EB1-42E4-87DE-196BA1DA8E2B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23.bin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1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7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28.bin"/><Relationship Id="rId4" Type="http://schemas.openxmlformats.org/officeDocument/2006/relationships/image" Target="../media/image7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18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23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25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26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30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1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33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34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36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37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38.wmf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0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4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43.w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45.w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4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fig11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25500"/>
            <a:ext cx="9144000" cy="549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23850" y="260350"/>
            <a:ext cx="32400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800" b="1">
                <a:solidFill>
                  <a:srgbClr val="CC0000"/>
                </a:solidFill>
                <a:ea typeface="新細明體" pitchFamily="18" charset="-120"/>
              </a:rPr>
              <a:t>Hash Tables: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179388" y="188913"/>
            <a:ext cx="3744912" cy="8636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1762125"/>
            <a:ext cx="7493000" cy="4114800"/>
          </a:xfrm>
        </p:spPr>
        <p:txBody>
          <a:bodyPr/>
          <a:lstStyle/>
          <a:p>
            <a:r>
              <a:rPr lang="en-US" altLang="zh-TW" sz="2800">
                <a:ea typeface="新細明體" pitchFamily="18" charset="-120"/>
              </a:rPr>
              <a:t>Proof:</a:t>
            </a:r>
          </a:p>
          <a:p>
            <a:pPr lvl="1"/>
            <a:r>
              <a:rPr lang="en-US" altLang="zh-TW" sz="2400">
                <a:ea typeface="新細明體" pitchFamily="18" charset="-120"/>
              </a:rPr>
              <a:t>For each pair k and    of distinct keys, </a:t>
            </a:r>
            <a:br>
              <a:rPr lang="en-US" altLang="zh-TW" sz="2400">
                <a:ea typeface="新細明體" pitchFamily="18" charset="-120"/>
              </a:rPr>
            </a:br>
            <a:r>
              <a:rPr lang="en-US" altLang="zh-TW" sz="2400">
                <a:ea typeface="新細明體" pitchFamily="18" charset="-120"/>
              </a:rPr>
              <a:t>define  X</a:t>
            </a:r>
            <a:r>
              <a:rPr lang="en-US" altLang="zh-TW" sz="2400" baseline="-25000">
                <a:ea typeface="新細明體" pitchFamily="18" charset="-120"/>
              </a:rPr>
              <a:t>k   </a:t>
            </a:r>
            <a:r>
              <a:rPr lang="en-US" altLang="zh-TW" sz="2400">
                <a:ea typeface="新細明體" pitchFamily="18" charset="-120"/>
              </a:rPr>
              <a:t>=I{h(k)=h(  )}.</a:t>
            </a:r>
          </a:p>
          <a:p>
            <a:pPr lvl="1"/>
            <a:r>
              <a:rPr lang="en-US" altLang="zh-TW" sz="2400">
                <a:ea typeface="新細明體" pitchFamily="18" charset="-120"/>
              </a:rPr>
              <a:t>By definition, Pr</a:t>
            </a:r>
            <a:r>
              <a:rPr lang="en-US" altLang="zh-TW" sz="2400" baseline="-25000">
                <a:ea typeface="新細明體" pitchFamily="18" charset="-120"/>
              </a:rPr>
              <a:t>h</a:t>
            </a:r>
            <a:r>
              <a:rPr lang="en-US" altLang="zh-TW" sz="2400">
                <a:ea typeface="新細明體" pitchFamily="18" charset="-120"/>
              </a:rPr>
              <a:t>{h(k)=h(  )} </a:t>
            </a:r>
            <a:r>
              <a:rPr lang="en-US" altLang="zh-TW" sz="2400">
                <a:latin typeface="Arial" charset="0"/>
                <a:ea typeface="新細明體" pitchFamily="18" charset="-120"/>
                <a:cs typeface="Arial" charset="0"/>
              </a:rPr>
              <a:t>≤ 1/m, and so </a:t>
            </a:r>
            <a:br>
              <a:rPr lang="en-US" altLang="zh-TW" sz="2400">
                <a:latin typeface="Arial" charset="0"/>
                <a:ea typeface="新細明體" pitchFamily="18" charset="-120"/>
                <a:cs typeface="Arial" charset="0"/>
              </a:rPr>
            </a:br>
            <a:r>
              <a:rPr lang="en-US" altLang="zh-TW" sz="2400">
                <a:latin typeface="Arial" charset="0"/>
                <a:ea typeface="新細明體" pitchFamily="18" charset="-120"/>
                <a:cs typeface="Arial" charset="0"/>
              </a:rPr>
              <a:t>E[X</a:t>
            </a:r>
            <a:r>
              <a:rPr lang="en-US" altLang="zh-TW" sz="2400" baseline="-25000">
                <a:latin typeface="Arial" charset="0"/>
                <a:ea typeface="新細明體" pitchFamily="18" charset="-120"/>
                <a:cs typeface="Arial" charset="0"/>
              </a:rPr>
              <a:t>k  </a:t>
            </a:r>
            <a:r>
              <a:rPr lang="en-US" altLang="zh-TW" sz="2400">
                <a:latin typeface="Arial" charset="0"/>
                <a:ea typeface="新細明體" pitchFamily="18" charset="-120"/>
                <a:cs typeface="Arial" charset="0"/>
              </a:rPr>
              <a:t>] ≤ 1/m.</a:t>
            </a:r>
          </a:p>
          <a:p>
            <a:pPr lvl="1"/>
            <a:r>
              <a:rPr lang="en-US" altLang="zh-TW" sz="2400">
                <a:latin typeface="Arial" charset="0"/>
                <a:ea typeface="新細明體" pitchFamily="18" charset="-120"/>
                <a:cs typeface="Arial" charset="0"/>
              </a:rPr>
              <a:t>Define Y</a:t>
            </a:r>
            <a:r>
              <a:rPr lang="en-US" altLang="zh-TW" sz="2400" baseline="-25000">
                <a:latin typeface="Arial" charset="0"/>
                <a:ea typeface="新細明體" pitchFamily="18" charset="-120"/>
                <a:cs typeface="Arial" charset="0"/>
              </a:rPr>
              <a:t>k</a:t>
            </a:r>
            <a:r>
              <a:rPr lang="en-US" altLang="zh-TW" sz="2400">
                <a:latin typeface="Arial" charset="0"/>
                <a:ea typeface="新細明體" pitchFamily="18" charset="-120"/>
                <a:cs typeface="Arial" charset="0"/>
              </a:rPr>
              <a:t> to be the number of keys other than k that hash to the same slot as k, so that</a:t>
            </a:r>
            <a:br>
              <a:rPr lang="en-US" altLang="zh-TW" sz="2400">
                <a:latin typeface="Arial" charset="0"/>
                <a:ea typeface="新細明體" pitchFamily="18" charset="-120"/>
                <a:cs typeface="Arial" charset="0"/>
              </a:rPr>
            </a:br>
            <a:endParaRPr lang="en-US" altLang="zh-TW" sz="2400">
              <a:latin typeface="Arial" charset="0"/>
              <a:ea typeface="新細明體" pitchFamily="18" charset="-120"/>
              <a:cs typeface="Arial" charset="0"/>
            </a:endParaRPr>
          </a:p>
          <a:p>
            <a:endParaRPr lang="zh-TW" altLang="en-US" sz="2800">
              <a:ea typeface="新細明體" pitchFamily="18" charset="-120"/>
            </a:endParaRPr>
          </a:p>
        </p:txBody>
      </p:sp>
      <p:graphicFrame>
        <p:nvGraphicFramePr>
          <p:cNvPr id="3584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356100" y="2276475"/>
          <a:ext cx="2984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6" name="Equation" r:id="rId3" imgW="114120" imgH="164880" progId="Equation.DSMT4">
                  <p:embed/>
                </p:oleObj>
              </mc:Choice>
              <mc:Fallback>
                <p:oleObj name="Equation" r:id="rId3" imgW="114120" imgH="164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2276475"/>
                        <a:ext cx="2984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3276600" y="2852738"/>
          <a:ext cx="20002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7" name="Equation" r:id="rId5" imgW="114120" imgH="164880" progId="Equation.DSMT4">
                  <p:embed/>
                </p:oleObj>
              </mc:Choice>
              <mc:Fallback>
                <p:oleObj name="Equation" r:id="rId5" imgW="114120" imgH="16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52738"/>
                        <a:ext cx="200025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4716463" y="2708275"/>
          <a:ext cx="24923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8" name="Equation" r:id="rId6" imgW="114120" imgH="164880" progId="Equation.DSMT4">
                  <p:embed/>
                </p:oleObj>
              </mc:Choice>
              <mc:Fallback>
                <p:oleObj name="Equation" r:id="rId6" imgW="114120" imgH="164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2708275"/>
                        <a:ext cx="249237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5148263" y="3068638"/>
          <a:ext cx="3000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9" name="Equation" r:id="rId7" imgW="114120" imgH="164880" progId="Equation.DSMT4">
                  <p:embed/>
                </p:oleObj>
              </mc:Choice>
              <mc:Fallback>
                <p:oleObj name="Equation" r:id="rId7" imgW="114120" imgH="164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3068638"/>
                        <a:ext cx="30003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/>
          <p:cNvGraphicFramePr>
            <a:graphicFrameLocks noChangeAspect="1"/>
          </p:cNvGraphicFramePr>
          <p:nvPr/>
        </p:nvGraphicFramePr>
        <p:xfrm>
          <a:off x="2571750" y="3644900"/>
          <a:ext cx="200025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0" name="Equation" r:id="rId8" imgW="114120" imgH="164880" progId="Equation.DSMT4">
                  <p:embed/>
                </p:oleObj>
              </mc:Choice>
              <mc:Fallback>
                <p:oleObj name="Equation" r:id="rId8" imgW="114120" imgH="164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644900"/>
                        <a:ext cx="200025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9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908175" y="4652963"/>
          <a:ext cx="3527425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1" name="Equation" r:id="rId9" imgW="1650960" imgH="990360" progId="Equation.DSMT4">
                  <p:embed/>
                </p:oleObj>
              </mc:Choice>
              <mc:Fallback>
                <p:oleObj name="Equation" r:id="rId9" imgW="1650960" imgH="9903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4652963"/>
                        <a:ext cx="3527425" cy="211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052513"/>
            <a:ext cx="7961312" cy="4114800"/>
          </a:xfrm>
        </p:spPr>
        <p:txBody>
          <a:bodyPr/>
          <a:lstStyle/>
          <a:p>
            <a:pPr lvl="1">
              <a:lnSpc>
                <a:spcPct val="110000"/>
              </a:lnSpc>
            </a:pPr>
            <a:endParaRPr lang="zh-TW" altLang="en-US" sz="2400">
              <a:ea typeface="新細明體" pitchFamily="18" charset="-120"/>
            </a:endParaRPr>
          </a:p>
          <a:p>
            <a:pPr>
              <a:lnSpc>
                <a:spcPct val="110000"/>
              </a:lnSpc>
            </a:pPr>
            <a:endParaRPr lang="zh-TW" altLang="en-US" sz="2800">
              <a:ea typeface="新細明體" pitchFamily="18" charset="-120"/>
            </a:endParaRPr>
          </a:p>
          <a:p>
            <a:pPr lvl="1">
              <a:lnSpc>
                <a:spcPct val="110000"/>
              </a:lnSpc>
            </a:pPr>
            <a:r>
              <a:rPr lang="zh-TW" altLang="en-US" sz="2400">
                <a:ea typeface="新細明體" pitchFamily="18" charset="-120"/>
              </a:rPr>
              <a:t> </a:t>
            </a:r>
            <a:br>
              <a:rPr lang="zh-TW" altLang="en-US" sz="2400">
                <a:ea typeface="新細明體" pitchFamily="18" charset="-120"/>
              </a:rPr>
            </a:br>
            <a:r>
              <a:rPr lang="zh-TW" altLang="en-US" sz="2400">
                <a:ea typeface="新細明體" pitchFamily="18" charset="-120"/>
              </a:rPr>
              <a:t/>
            </a:r>
            <a:br>
              <a:rPr lang="zh-TW" altLang="en-US" sz="2400">
                <a:ea typeface="新細明體" pitchFamily="18" charset="-120"/>
              </a:rPr>
            </a:br>
            <a:r>
              <a:rPr lang="zh-TW" altLang="en-US" sz="2400">
                <a:ea typeface="新細明體" pitchFamily="18" charset="-120"/>
              </a:rPr>
              <a:t/>
            </a:r>
            <a:br>
              <a:rPr lang="zh-TW" altLang="en-US" sz="2400">
                <a:ea typeface="新細明體" pitchFamily="18" charset="-120"/>
              </a:rPr>
            </a:br>
            <a:endParaRPr lang="zh-TW" altLang="en-US" sz="2400">
              <a:ea typeface="新細明體" pitchFamily="18" charset="-120"/>
            </a:endParaRPr>
          </a:p>
          <a:p>
            <a:pPr lvl="1">
              <a:lnSpc>
                <a:spcPct val="110000"/>
              </a:lnSpc>
            </a:pPr>
            <a:r>
              <a:rPr lang="en-US" altLang="zh-TW" sz="2400">
                <a:ea typeface="新細明體" pitchFamily="18" charset="-120"/>
              </a:rPr>
              <a:t>If  k∈T, then because k appears in T[h(k)] and the count Y</a:t>
            </a:r>
            <a:r>
              <a:rPr lang="en-US" altLang="zh-TW" sz="2400" baseline="-25000">
                <a:ea typeface="新細明體" pitchFamily="18" charset="-120"/>
              </a:rPr>
              <a:t>k</a:t>
            </a:r>
            <a:r>
              <a:rPr lang="en-US" altLang="zh-TW" sz="2400">
                <a:ea typeface="新細明體" pitchFamily="18" charset="-120"/>
              </a:rPr>
              <a:t> does not include k, we have n</a:t>
            </a:r>
            <a:r>
              <a:rPr lang="en-US" altLang="zh-TW" sz="2400" baseline="-25000">
                <a:ea typeface="新細明體" pitchFamily="18" charset="-120"/>
              </a:rPr>
              <a:t>h(k) </a:t>
            </a:r>
            <a:r>
              <a:rPr lang="en-US" altLang="zh-TW" sz="2400">
                <a:ea typeface="新細明體" pitchFamily="18" charset="-120"/>
              </a:rPr>
              <a:t>= Y</a:t>
            </a:r>
            <a:r>
              <a:rPr lang="en-US" altLang="zh-TW" sz="2400" baseline="-25000">
                <a:ea typeface="新細明體" pitchFamily="18" charset="-120"/>
              </a:rPr>
              <a:t>k</a:t>
            </a:r>
            <a:r>
              <a:rPr lang="en-US" altLang="zh-TW" sz="2400">
                <a:ea typeface="新細明體" pitchFamily="18" charset="-120"/>
              </a:rPr>
              <a:t> + 1</a:t>
            </a:r>
            <a:br>
              <a:rPr lang="en-US" altLang="zh-TW" sz="2400">
                <a:ea typeface="新細明體" pitchFamily="18" charset="-120"/>
              </a:rPr>
            </a:br>
            <a:r>
              <a:rPr lang="en-US" altLang="zh-TW" sz="2400">
                <a:ea typeface="新細明體" pitchFamily="18" charset="-120"/>
              </a:rPr>
              <a:t>and </a:t>
            </a:r>
          </a:p>
        </p:txBody>
      </p:sp>
      <p:graphicFrame>
        <p:nvGraphicFramePr>
          <p:cNvPr id="36868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187450" y="2205038"/>
          <a:ext cx="7407275" cy="143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2" name="Equation" r:id="rId3" imgW="3136680" imgH="609480" progId="Equation.DSMT4">
                  <p:embed/>
                </p:oleObj>
              </mc:Choice>
              <mc:Fallback>
                <p:oleObj name="Equation" r:id="rId3" imgW="3136680" imgH="609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2205038"/>
                        <a:ext cx="7407275" cy="1438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257300" y="4740275"/>
          <a:ext cx="7418388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3" name="Equation" r:id="rId5" imgW="3340080" imgH="609480" progId="Equation.DSMT4">
                  <p:embed/>
                </p:oleObj>
              </mc:Choice>
              <mc:Fallback>
                <p:oleObj name="Equation" r:id="rId5" imgW="3340080" imgH="609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4740275"/>
                        <a:ext cx="7418388" cy="1352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017713"/>
            <a:ext cx="8459787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800">
                <a:ea typeface="新細明體" pitchFamily="18" charset="-120"/>
              </a:rPr>
              <a:t>Designing a universal class of hash functions:</a:t>
            </a:r>
          </a:p>
          <a:p>
            <a:pPr>
              <a:buFontTx/>
              <a:buNone/>
            </a:pPr>
            <a:r>
              <a:rPr lang="en-US" altLang="zh-TW" sz="2800">
                <a:ea typeface="新細明體" pitchFamily="18" charset="-120"/>
              </a:rPr>
              <a:t>                                       p:prime</a:t>
            </a:r>
          </a:p>
          <a:p>
            <a:pPr>
              <a:buFontTx/>
              <a:buNone/>
            </a:pPr>
            <a:endParaRPr lang="en-US" altLang="zh-TW" sz="2800">
              <a:ea typeface="新細明體" pitchFamily="18" charset="-120"/>
            </a:endParaRPr>
          </a:p>
          <a:p>
            <a:pPr>
              <a:buFontTx/>
              <a:buNone/>
            </a:pPr>
            <a:r>
              <a:rPr lang="en-US" altLang="zh-TW" sz="2800">
                <a:ea typeface="新細明體" pitchFamily="18" charset="-120"/>
              </a:rPr>
              <a:t>For any         and         , define </a:t>
            </a:r>
          </a:p>
          <a:p>
            <a:pPr>
              <a:buFontTx/>
              <a:buNone/>
            </a:pPr>
            <a:r>
              <a:rPr lang="en-US" altLang="zh-TW" sz="2800">
                <a:ea typeface="新細明體" pitchFamily="18" charset="-120"/>
              </a:rPr>
              <a:t>                                      </a:t>
            </a:r>
          </a:p>
          <a:p>
            <a:pPr>
              <a:buFontTx/>
              <a:buNone/>
            </a:pPr>
            <a:r>
              <a:rPr lang="en-US" altLang="zh-TW" sz="2800">
                <a:ea typeface="新細明體" pitchFamily="18" charset="-120"/>
              </a:rPr>
              <a:t>                                          , h</a:t>
            </a:r>
            <a:r>
              <a:rPr lang="en-US" altLang="zh-TW" sz="2800" baseline="-25000">
                <a:ea typeface="新細明體" pitchFamily="18" charset="-120"/>
              </a:rPr>
              <a:t>a,b</a:t>
            </a:r>
            <a:r>
              <a:rPr lang="en-US" altLang="zh-TW" sz="2800">
                <a:ea typeface="新細明體" pitchFamily="18" charset="-120"/>
              </a:rPr>
              <a:t>:Z</a:t>
            </a:r>
            <a:r>
              <a:rPr lang="en-US" altLang="zh-TW" sz="2800" baseline="-25000">
                <a:ea typeface="新細明體" pitchFamily="18" charset="-120"/>
              </a:rPr>
              <a:t>p</a:t>
            </a:r>
            <a:r>
              <a:rPr lang="en-US" altLang="zh-TW" sz="2800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→Z</a:t>
            </a:r>
            <a:r>
              <a:rPr lang="en-US" altLang="zh-TW" sz="2800" baseline="-25000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m</a:t>
            </a:r>
          </a:p>
          <a:p>
            <a:pPr>
              <a:buFontTx/>
              <a:buNone/>
            </a:pPr>
            <a:endParaRPr lang="en-US" altLang="zh-TW" sz="2800">
              <a:latin typeface="Lucida Sans Unicode" pitchFamily="34" charset="0"/>
              <a:ea typeface="新細明體" pitchFamily="18" charset="-120"/>
              <a:cs typeface="Lucida Sans Unicode" pitchFamily="34" charset="0"/>
            </a:endParaRPr>
          </a:p>
          <a:p>
            <a:pPr>
              <a:buFontTx/>
              <a:buNone/>
            </a:pPr>
            <a:r>
              <a:rPr lang="en-US" altLang="zh-TW" sz="2800">
                <a:ea typeface="新細明體" pitchFamily="18" charset="-120"/>
              </a:rPr>
              <a:t>      </a:t>
            </a:r>
          </a:p>
          <a:p>
            <a:pPr>
              <a:buFontTx/>
              <a:buNone/>
            </a:pPr>
            <a:endParaRPr lang="zh-TW" altLang="en-US" sz="2800">
              <a:ea typeface="新細明體" pitchFamily="18" charset="-120"/>
            </a:endParaRPr>
          </a:p>
        </p:txBody>
      </p:sp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827088" y="2997200"/>
          <a:ext cx="223202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4" name="方程式" r:id="rId3" imgW="1155600" imgH="241200" progId="Equation.3">
                  <p:embed/>
                </p:oleObj>
              </mc:Choice>
              <mc:Fallback>
                <p:oleObj name="方程式" r:id="rId3" imgW="1155600" imgH="241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997200"/>
                        <a:ext cx="2232025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3203575" y="2924175"/>
          <a:ext cx="2255838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5" name="方程式" r:id="rId5" imgW="1168200" imgH="253800" progId="Equation.3">
                  <p:embed/>
                </p:oleObj>
              </mc:Choice>
              <mc:Fallback>
                <p:oleObj name="方程式" r:id="rId5" imgW="1168200" imgH="253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2924175"/>
                        <a:ext cx="2255838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3348038" y="3644900"/>
          <a:ext cx="808037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6" name="方程式" r:id="rId7" imgW="419040" imgH="241200" progId="Equation.3">
                  <p:embed/>
                </p:oleObj>
              </mc:Choice>
              <mc:Fallback>
                <p:oleObj name="方程式" r:id="rId7" imgW="41904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3644900"/>
                        <a:ext cx="808037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1908175" y="3644900"/>
          <a:ext cx="83185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7" name="方程式" r:id="rId9" imgW="431640" imgH="253800" progId="Equation.3">
                  <p:embed/>
                </p:oleObj>
              </mc:Choice>
              <mc:Fallback>
                <p:oleObj name="方程式" r:id="rId9" imgW="431640" imgH="253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3644900"/>
                        <a:ext cx="83185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539750" y="4652963"/>
          <a:ext cx="3990975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8" name="方程式" r:id="rId11" imgW="2070000" imgH="241200" progId="Equation.3">
                  <p:embed/>
                </p:oleObj>
              </mc:Choice>
              <mc:Fallback>
                <p:oleObj name="方程式" r:id="rId11" imgW="2070000" imgH="241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652963"/>
                        <a:ext cx="3990975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611188" y="5516563"/>
          <a:ext cx="379571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9" name="方程式" r:id="rId13" imgW="1968480" imgH="253800" progId="Equation.3">
                  <p:embed/>
                </p:oleObj>
              </mc:Choice>
              <mc:Fallback>
                <p:oleObj name="方程式" r:id="rId13" imgW="1968480" imgH="253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5516563"/>
                        <a:ext cx="379571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Theorem:</a:t>
            </a:r>
          </a:p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H</a:t>
            </a:r>
            <a:r>
              <a:rPr lang="en-US" altLang="zh-TW" baseline="-14000">
                <a:ea typeface="新細明體" pitchFamily="18" charset="-120"/>
              </a:rPr>
              <a:t>p,m</a:t>
            </a:r>
            <a:r>
              <a:rPr lang="en-US" altLang="zh-TW">
                <a:ea typeface="新細明體" pitchFamily="18" charset="-120"/>
              </a:rPr>
              <a:t> is universal.</a:t>
            </a:r>
          </a:p>
          <a:p>
            <a:pPr>
              <a:buFontTx/>
              <a:buNone/>
            </a:pPr>
            <a:endParaRPr lang="en-US" altLang="zh-TW">
              <a:ea typeface="新細明體" pitchFamily="18" charset="-120"/>
            </a:endParaRPr>
          </a:p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Pf:   Let k,   be two distinct keys in Z</a:t>
            </a:r>
            <a:r>
              <a:rPr lang="en-US" altLang="zh-TW" baseline="-14000">
                <a:ea typeface="新細明體" pitchFamily="18" charset="-120"/>
              </a:rPr>
              <a:t>p</a:t>
            </a:r>
            <a:r>
              <a:rPr lang="en-US" altLang="zh-TW">
                <a:ea typeface="新細明體" pitchFamily="18" charset="-120"/>
              </a:rPr>
              <a:t>.</a:t>
            </a:r>
          </a:p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Given h</a:t>
            </a:r>
            <a:r>
              <a:rPr lang="en-US" altLang="zh-TW" baseline="-18000">
                <a:ea typeface="新細明體" pitchFamily="18" charset="-120"/>
              </a:rPr>
              <a:t>a,b</a:t>
            </a:r>
            <a:r>
              <a:rPr lang="en-US" altLang="zh-TW">
                <a:ea typeface="新細明體" pitchFamily="18" charset="-120"/>
              </a:rPr>
              <a:t>, Let r=(ak+b) mod p , and</a:t>
            </a:r>
          </a:p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                     s=(a  +b) mod p.</a:t>
            </a:r>
          </a:p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Then r-s</a:t>
            </a:r>
            <a:r>
              <a:rPr lang="en-US" altLang="zh-TW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≡a(k-  ) mod p</a:t>
            </a:r>
          </a:p>
          <a:p>
            <a:pPr>
              <a:buFontTx/>
              <a:buNone/>
            </a:pPr>
            <a:endParaRPr lang="zh-TW" altLang="en-US">
              <a:ea typeface="新細明體" pitchFamily="18" charset="-120"/>
            </a:endParaRPr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2484438" y="3860800"/>
          <a:ext cx="24923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2" name="Equation" r:id="rId3" imgW="114120" imgH="164880" progId="Equation.DSMT4">
                  <p:embed/>
                </p:oleObj>
              </mc:Choice>
              <mc:Fallback>
                <p:oleObj name="Equation" r:id="rId3" imgW="114120" imgH="164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3860800"/>
                        <a:ext cx="249237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3563938" y="5013325"/>
          <a:ext cx="24923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3" name="Equation" r:id="rId5" imgW="114120" imgH="164880" progId="Equation.DSMT4">
                  <p:embed/>
                </p:oleObj>
              </mc:Choice>
              <mc:Fallback>
                <p:oleObj name="Equation" r:id="rId5" imgW="114120" imgH="16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5013325"/>
                        <a:ext cx="249237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3348038" y="5589588"/>
          <a:ext cx="24923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4" name="Equation" r:id="rId6" imgW="114120" imgH="164880" progId="Equation.DSMT4">
                  <p:embed/>
                </p:oleObj>
              </mc:Choice>
              <mc:Fallback>
                <p:oleObj name="Equation" r:id="rId6" imgW="114120" imgH="164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5589588"/>
                        <a:ext cx="249237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2017713"/>
            <a:ext cx="7839075" cy="4579937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800">
                <a:ea typeface="新細明體" pitchFamily="18" charset="-120"/>
              </a:rPr>
              <a:t>For any h</a:t>
            </a:r>
            <a:r>
              <a:rPr lang="en-US" altLang="zh-TW" sz="2800" baseline="-25000">
                <a:ea typeface="新細明體" pitchFamily="18" charset="-120"/>
              </a:rPr>
              <a:t>a,b</a:t>
            </a:r>
            <a:r>
              <a:rPr lang="en-US" altLang="zh-TW" sz="2800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∈H</a:t>
            </a:r>
            <a:r>
              <a:rPr lang="en-US" altLang="zh-TW" sz="2800" baseline="-25000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p,m</a:t>
            </a:r>
            <a:r>
              <a:rPr lang="en-US" altLang="zh-TW" sz="2800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, distinct inputs k and   map to distinct r and s modulo p.</a:t>
            </a:r>
          </a:p>
          <a:p>
            <a:pPr>
              <a:buFontTx/>
              <a:buNone/>
            </a:pPr>
            <a:r>
              <a:rPr lang="en-US" altLang="zh-TW" sz="2800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Each possible p(p-1) choices for the pair (a,b) with a≠0 yields a different resulting pair (r,s) with r≠s, since we can solve for a and b given r and s:</a:t>
            </a:r>
          </a:p>
          <a:p>
            <a:pPr>
              <a:buFontTx/>
              <a:buNone/>
            </a:pPr>
            <a:r>
              <a:rPr lang="en-US" altLang="zh-TW" sz="2800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    a=((r-s)((k-  )</a:t>
            </a:r>
            <a:r>
              <a:rPr lang="en-US" altLang="zh-TW" sz="2800" baseline="30000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-1</a:t>
            </a:r>
            <a:r>
              <a:rPr lang="en-US" altLang="zh-TW" sz="2800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 mod p)) mod p</a:t>
            </a:r>
          </a:p>
          <a:p>
            <a:pPr>
              <a:buFontTx/>
              <a:buNone/>
            </a:pPr>
            <a:r>
              <a:rPr lang="en-US" altLang="zh-TW" sz="2800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    b=(r-ak) mod p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7740650" y="2060575"/>
          <a:ext cx="249238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4" name="Equation" r:id="rId3" imgW="114120" imgH="164880" progId="Equation.DSMT4">
                  <p:embed/>
                </p:oleObj>
              </mc:Choice>
              <mc:Fallback>
                <p:oleObj name="Equation" r:id="rId3" imgW="114120" imgH="164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650" y="2060575"/>
                        <a:ext cx="249238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3635375" y="4797425"/>
          <a:ext cx="249238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5" name="Equation" r:id="rId5" imgW="114120" imgH="164880" progId="Equation.DSMT4">
                  <p:embed/>
                </p:oleObj>
              </mc:Choice>
              <mc:Fallback>
                <p:oleObj name="Equation" r:id="rId5" imgW="114120" imgH="16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4797425"/>
                        <a:ext cx="249238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There are p(p-1) possible pairs (r,s) with r</a:t>
            </a:r>
            <a:r>
              <a:rPr lang="en-US" altLang="zh-TW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≠s, there is a 1-1 correspondence between pairs (a,b) with a≠0 and (r,s), r≠s.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For any given pair of inputs k and   , if we pick (a,b) uniformly at random from   </a:t>
            </a:r>
          </a:p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             , the resulting pair (r,s) is equally likely to be any pair of distinct values modulo p.</a:t>
            </a:r>
          </a:p>
          <a:p>
            <a:pPr>
              <a:buFontTx/>
              <a:buNone/>
            </a:pPr>
            <a:endParaRPr lang="zh-TW" altLang="en-US">
              <a:ea typeface="新細明體" pitchFamily="18" charset="-120"/>
            </a:endParaRPr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1187450" y="3141663"/>
          <a:ext cx="955675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2" name="方程式" r:id="rId3" imgW="495000" imgH="253800" progId="Equation.3">
                  <p:embed/>
                </p:oleObj>
              </mc:Choice>
              <mc:Fallback>
                <p:oleObj name="方程式" r:id="rId3" imgW="495000" imgH="253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3141663"/>
                        <a:ext cx="955675" cy="528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6659563" y="2133600"/>
          <a:ext cx="24923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3" name="Equation" r:id="rId5" imgW="114120" imgH="164880" progId="Equation.DSMT4">
                  <p:embed/>
                </p:oleObj>
              </mc:Choice>
              <mc:Fallback>
                <p:oleObj name="Equation" r:id="rId5" imgW="114120" imgH="16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2133600"/>
                        <a:ext cx="249237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Pr[ k and    collide]=Pr</a:t>
            </a:r>
            <a:r>
              <a:rPr lang="en-US" altLang="zh-TW" baseline="-25000">
                <a:ea typeface="新細明體" pitchFamily="18" charset="-120"/>
              </a:rPr>
              <a:t>r,s</a:t>
            </a:r>
            <a:r>
              <a:rPr lang="en-US" altLang="zh-TW">
                <a:ea typeface="新細明體" pitchFamily="18" charset="-120"/>
              </a:rPr>
              <a:t>[r</a:t>
            </a:r>
            <a:r>
              <a:rPr lang="en-US" altLang="zh-TW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≡s mod m</a:t>
            </a:r>
            <a:r>
              <a:rPr lang="en-US" altLang="zh-TW">
                <a:ea typeface="新細明體" pitchFamily="18" charset="-120"/>
              </a:rPr>
              <a:t>]</a:t>
            </a:r>
          </a:p>
          <a:p>
            <a:r>
              <a:rPr lang="en-US" altLang="zh-TW">
                <a:ea typeface="新細明體" pitchFamily="18" charset="-120"/>
              </a:rPr>
              <a:t>Given r, the number of s such that s</a:t>
            </a:r>
            <a:r>
              <a:rPr lang="en-US" altLang="zh-TW">
                <a:latin typeface="Lucida Sans Unicode" pitchFamily="34" charset="0"/>
                <a:ea typeface="新細明體" pitchFamily="18" charset="-120"/>
              </a:rPr>
              <a:t>≠r and s≡r (mod m) is at most</a:t>
            </a:r>
          </a:p>
          <a:p>
            <a:pPr>
              <a:buFontTx/>
              <a:buNone/>
            </a:pPr>
            <a:r>
              <a:rPr lang="en-US" altLang="zh-TW">
                <a:latin typeface="Lucida Sans Unicode" pitchFamily="34" charset="0"/>
                <a:ea typeface="新細明體" pitchFamily="18" charset="-120"/>
              </a:rPr>
              <a:t>     ⌈p/m⌉-1≤((p+m-1)/m)-1</a:t>
            </a:r>
          </a:p>
          <a:p>
            <a:pPr>
              <a:buFontTx/>
              <a:buNone/>
            </a:pPr>
            <a:r>
              <a:rPr lang="en-US" altLang="zh-TW">
                <a:latin typeface="Lucida Sans Unicode" pitchFamily="34" charset="0"/>
                <a:ea typeface="新細明體" pitchFamily="18" charset="-120"/>
              </a:rPr>
              <a:t>                   =(p-1)/m</a:t>
            </a:r>
          </a:p>
          <a:p>
            <a:pPr>
              <a:buFontTx/>
              <a:buNone/>
            </a:pPr>
            <a:r>
              <a:rPr lang="en-US" altLang="zh-TW">
                <a:latin typeface="Lucida Sans Unicode" pitchFamily="34" charset="0"/>
                <a:ea typeface="新細明體" pitchFamily="18" charset="-120"/>
              </a:rPr>
              <a:t>             ∵ s, s+m, s+2m,…., ≤p</a:t>
            </a:r>
          </a:p>
          <a:p>
            <a:pPr>
              <a:buFontTx/>
              <a:buNone/>
            </a:pPr>
            <a:endParaRPr lang="zh-TW" altLang="en-US">
              <a:latin typeface="Lucida Sans Unicode" pitchFamily="34" charset="0"/>
              <a:ea typeface="新細明體" pitchFamily="18" charset="-120"/>
            </a:endParaRP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2700338" y="2060575"/>
          <a:ext cx="24923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4" name="Equation" r:id="rId3" imgW="114120" imgH="164880" progId="Equation.DSMT4">
                  <p:embed/>
                </p:oleObj>
              </mc:Choice>
              <mc:Fallback>
                <p:oleObj name="Equation" r:id="rId3" imgW="114120" imgH="164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060575"/>
                        <a:ext cx="249237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Thus, </a:t>
            </a:r>
          </a:p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    Pr</a:t>
            </a:r>
            <a:r>
              <a:rPr lang="en-US" altLang="zh-TW" baseline="-25000">
                <a:ea typeface="新細明體" pitchFamily="18" charset="-120"/>
              </a:rPr>
              <a:t>r,s</a:t>
            </a:r>
            <a:r>
              <a:rPr lang="en-US" altLang="zh-TW">
                <a:ea typeface="新細明體" pitchFamily="18" charset="-120"/>
              </a:rPr>
              <a:t>[r</a:t>
            </a:r>
            <a:r>
              <a:rPr lang="en-US" altLang="zh-TW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≡s mod m</a:t>
            </a:r>
            <a:r>
              <a:rPr lang="en-US" altLang="zh-TW">
                <a:ea typeface="新細明體" pitchFamily="18" charset="-120"/>
              </a:rPr>
              <a:t>] </a:t>
            </a:r>
            <a:r>
              <a:rPr lang="en-US" altLang="zh-TW">
                <a:latin typeface="Lucida Sans Unicode" pitchFamily="34" charset="0"/>
                <a:ea typeface="新細明體" pitchFamily="18" charset="-120"/>
              </a:rPr>
              <a:t>≤((p-1)/m)/(p-1)</a:t>
            </a:r>
          </a:p>
          <a:p>
            <a:pPr>
              <a:buFontTx/>
              <a:buNone/>
            </a:pPr>
            <a:r>
              <a:rPr lang="en-US" altLang="zh-TW">
                <a:latin typeface="Lucida Sans Unicode" pitchFamily="34" charset="0"/>
                <a:ea typeface="新細明體" pitchFamily="18" charset="-120"/>
              </a:rPr>
              <a:t>    =1/m</a:t>
            </a:r>
          </a:p>
          <a:p>
            <a:pPr>
              <a:buFontTx/>
              <a:buNone/>
            </a:pPr>
            <a:r>
              <a:rPr lang="en-US" altLang="zh-TW">
                <a:latin typeface="Lucida Sans Unicode" pitchFamily="34" charset="0"/>
                <a:ea typeface="新細明體" pitchFamily="18" charset="-120"/>
              </a:rPr>
              <a:t>Therefore, for any pair of distinct </a:t>
            </a:r>
          </a:p>
          <a:p>
            <a:pPr>
              <a:buFontTx/>
              <a:buNone/>
            </a:pPr>
            <a:r>
              <a:rPr lang="en-US" altLang="zh-TW">
                <a:latin typeface="Lucida Sans Unicode" pitchFamily="34" charset="0"/>
                <a:ea typeface="新細明體" pitchFamily="18" charset="-120"/>
              </a:rPr>
              <a:t>k,  ∈Z</a:t>
            </a:r>
            <a:r>
              <a:rPr lang="en-US" altLang="zh-TW" baseline="-25000">
                <a:latin typeface="Lucida Sans Unicode" pitchFamily="34" charset="0"/>
                <a:ea typeface="新細明體" pitchFamily="18" charset="-120"/>
              </a:rPr>
              <a:t>p</a:t>
            </a:r>
            <a:r>
              <a:rPr lang="en-US" altLang="zh-TW">
                <a:latin typeface="Lucida Sans Unicode" pitchFamily="34" charset="0"/>
                <a:ea typeface="新細明體" pitchFamily="18" charset="-120"/>
              </a:rPr>
              <a:t>, </a:t>
            </a:r>
          </a:p>
          <a:p>
            <a:pPr>
              <a:buFontTx/>
              <a:buNone/>
            </a:pPr>
            <a:r>
              <a:rPr lang="en-US" altLang="zh-TW">
                <a:latin typeface="Lucida Sans Unicode" pitchFamily="34" charset="0"/>
                <a:ea typeface="新細明體" pitchFamily="18" charset="-120"/>
              </a:rPr>
              <a:t>Pr[h</a:t>
            </a:r>
            <a:r>
              <a:rPr lang="en-US" altLang="zh-TW" baseline="-25000">
                <a:latin typeface="Lucida Sans Unicode" pitchFamily="34" charset="0"/>
                <a:ea typeface="新細明體" pitchFamily="18" charset="-120"/>
              </a:rPr>
              <a:t>a,b</a:t>
            </a:r>
            <a:r>
              <a:rPr lang="en-US" altLang="zh-TW">
                <a:latin typeface="Lucida Sans Unicode" pitchFamily="34" charset="0"/>
                <a:ea typeface="新細明體" pitchFamily="18" charset="-120"/>
              </a:rPr>
              <a:t>(k)=h</a:t>
            </a:r>
            <a:r>
              <a:rPr lang="en-US" altLang="zh-TW" baseline="-25000">
                <a:latin typeface="Lucida Sans Unicode" pitchFamily="34" charset="0"/>
                <a:ea typeface="新細明體" pitchFamily="18" charset="-120"/>
              </a:rPr>
              <a:t>a,b</a:t>
            </a:r>
            <a:r>
              <a:rPr lang="en-US" altLang="zh-TW">
                <a:latin typeface="Lucida Sans Unicode" pitchFamily="34" charset="0"/>
                <a:ea typeface="新細明體" pitchFamily="18" charset="-120"/>
              </a:rPr>
              <a:t>(  )] ≤1/m,</a:t>
            </a:r>
          </a:p>
          <a:p>
            <a:pPr>
              <a:buFontTx/>
              <a:buNone/>
            </a:pPr>
            <a:r>
              <a:rPr lang="en-US" altLang="zh-TW">
                <a:latin typeface="Lucida Sans Unicode" pitchFamily="34" charset="0"/>
                <a:ea typeface="新細明體" pitchFamily="18" charset="-120"/>
              </a:rPr>
              <a:t>so that H</a:t>
            </a:r>
            <a:r>
              <a:rPr lang="en-US" altLang="zh-TW" baseline="-25000">
                <a:latin typeface="Lucida Sans Unicode" pitchFamily="34" charset="0"/>
                <a:ea typeface="新細明體" pitchFamily="18" charset="-120"/>
              </a:rPr>
              <a:t>p,m</a:t>
            </a:r>
            <a:r>
              <a:rPr lang="en-US" altLang="zh-TW">
                <a:latin typeface="Lucida Sans Unicode" pitchFamily="34" charset="0"/>
                <a:ea typeface="新細明體" pitchFamily="18" charset="-120"/>
              </a:rPr>
              <a:t> is universal.  </a:t>
            </a:r>
          </a:p>
          <a:p>
            <a:endParaRPr lang="zh-TW" altLang="en-US">
              <a:ea typeface="新細明體" pitchFamily="18" charset="-120"/>
            </a:endParaRP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187450" y="4365625"/>
          <a:ext cx="249238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0" name="Equation" r:id="rId3" imgW="114120" imgH="164880" progId="Equation.DSMT4">
                  <p:embed/>
                </p:oleObj>
              </mc:Choice>
              <mc:Fallback>
                <p:oleObj name="Equation" r:id="rId3" imgW="114120" imgH="164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4365625"/>
                        <a:ext cx="249238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3563938" y="5013325"/>
          <a:ext cx="24923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1" name="Equation" r:id="rId5" imgW="114120" imgH="164880" progId="Equation.DSMT4">
                  <p:embed/>
                </p:oleObj>
              </mc:Choice>
              <mc:Fallback>
                <p:oleObj name="Equation" r:id="rId5" imgW="114120" imgH="16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5013325"/>
                        <a:ext cx="249237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b="1">
                <a:solidFill>
                  <a:srgbClr val="CC0000"/>
                </a:solidFill>
                <a:latin typeface="Tahoma" pitchFamily="34" charset="0"/>
                <a:ea typeface="新細明體" pitchFamily="18" charset="-120"/>
              </a:rPr>
              <a:t>Open addressing</a:t>
            </a:r>
            <a:r>
              <a:rPr lang="en-US" altLang="zh-TW">
                <a:latin typeface="Tahoma" pitchFamily="34" charset="0"/>
                <a:ea typeface="新細明體" pitchFamily="18" charset="-120"/>
              </a:rPr>
              <a:t>:</a:t>
            </a:r>
          </a:p>
          <a:p>
            <a:pPr lvl="1"/>
            <a:r>
              <a:rPr lang="en-US" altLang="zh-TW">
                <a:latin typeface="Tahoma" pitchFamily="34" charset="0"/>
                <a:ea typeface="新細明體" pitchFamily="18" charset="-120"/>
              </a:rPr>
              <a:t>There is no list and no element stored outside the table.</a:t>
            </a:r>
          </a:p>
          <a:p>
            <a:pPr lvl="1"/>
            <a:r>
              <a:rPr lang="en-US" altLang="zh-TW">
                <a:latin typeface="Tahoma" pitchFamily="34" charset="0"/>
                <a:ea typeface="新細明體" pitchFamily="18" charset="-120"/>
              </a:rPr>
              <a:t>Advantage: avoid pointers, potentially yield fewer collisions and faster retrieval</a:t>
            </a:r>
            <a:r>
              <a:rPr lang="en-US" altLang="zh-TW">
                <a:ea typeface="新細明體" pitchFamily="18" charset="-12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77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altLang="zh-TW" sz="900" b="1">
                <a:latin typeface="Arial" charset="0"/>
                <a:ea typeface="新細明體" pitchFamily="18" charset="-120"/>
              </a:rPr>
              <a:t>Copyright </a:t>
            </a:r>
            <a:r>
              <a:rPr lang="en-US" altLang="zh-TW" sz="900" b="1">
                <a:latin typeface="Arial" charset="0"/>
                <a:ea typeface="新細明體" pitchFamily="18" charset="-120"/>
                <a:cs typeface="Arial" charset="0"/>
              </a:rPr>
              <a:t>© The McGraw-Hill Companies, Inc. Permission required for reproduction or display.</a:t>
            </a:r>
            <a:endParaRPr lang="en-US" altLang="zh-TW" sz="900" b="1">
              <a:latin typeface="Arial" charset="0"/>
              <a:ea typeface="新細明體" pitchFamily="18" charset="-120"/>
            </a:endParaRPr>
          </a:p>
          <a:p>
            <a:pPr>
              <a:spcBef>
                <a:spcPct val="50000"/>
              </a:spcBef>
            </a:pPr>
            <a:endParaRPr lang="zh-TW" altLang="en-US">
              <a:ea typeface="新細明體" pitchFamily="18" charset="-120"/>
            </a:endParaRPr>
          </a:p>
        </p:txBody>
      </p:sp>
      <p:pic>
        <p:nvPicPr>
          <p:cNvPr id="4103" name="Picture 7" descr="fig11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9144000" cy="501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zh-TW" altLang="en-US">
                <a:ea typeface="新細明體" pitchFamily="18" charset="-120"/>
              </a:rPr>
              <a:t> </a:t>
            </a:r>
          </a:p>
          <a:p>
            <a:pPr lvl="1"/>
            <a:r>
              <a:rPr lang="en-US" altLang="zh-TW">
                <a:latin typeface="Tahoma" pitchFamily="34" charset="0"/>
                <a:ea typeface="新細明體" pitchFamily="18" charset="-120"/>
              </a:rPr>
              <a:t>For every k, the probe sequence</a:t>
            </a:r>
            <a:r>
              <a:rPr lang="en-US" altLang="zh-TW">
                <a:ea typeface="新細明體" pitchFamily="18" charset="-120"/>
              </a:rPr>
              <a:t> </a:t>
            </a:r>
          </a:p>
          <a:p>
            <a:pPr lvl="1"/>
            <a:endParaRPr lang="en-US" altLang="zh-TW">
              <a:ea typeface="新細明體" pitchFamily="18" charset="-120"/>
            </a:endParaRPr>
          </a:p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	   </a:t>
            </a:r>
            <a:r>
              <a:rPr lang="en-US" altLang="zh-TW" sz="2800">
                <a:latin typeface="Tahoma" pitchFamily="34" charset="0"/>
                <a:ea typeface="新細明體" pitchFamily="18" charset="-120"/>
              </a:rPr>
              <a:t>is a permutation of</a:t>
            </a:r>
            <a:r>
              <a:rPr lang="en-US" altLang="zh-TW">
                <a:latin typeface="Tahoma" pitchFamily="34" charset="0"/>
                <a:ea typeface="新細明體" pitchFamily="18" charset="-120"/>
              </a:rPr>
              <a:t>                .</a:t>
            </a:r>
          </a:p>
          <a:p>
            <a:pPr lvl="1"/>
            <a:r>
              <a:rPr lang="en-US" altLang="zh-TW">
                <a:latin typeface="Tahoma" pitchFamily="34" charset="0"/>
                <a:ea typeface="新細明體" pitchFamily="18" charset="-120"/>
              </a:rPr>
              <a:t>Deletion from an open-address hash table is difficult.</a:t>
            </a:r>
          </a:p>
          <a:p>
            <a:pPr lvl="1"/>
            <a:r>
              <a:rPr lang="en-US" altLang="zh-TW">
                <a:latin typeface="Tahoma" pitchFamily="34" charset="0"/>
                <a:ea typeface="新細明體" pitchFamily="18" charset="-120"/>
              </a:rPr>
              <a:t>Thus chaining is more common when keys must be deleted.</a:t>
            </a:r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1763713" y="1989138"/>
          <a:ext cx="5013325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0" name="Equation" r:id="rId3" imgW="2349360" imgH="253800" progId="Equation.DSMT4">
                  <p:embed/>
                </p:oleObj>
              </mc:Choice>
              <mc:Fallback>
                <p:oleObj name="Equation" r:id="rId3" imgW="234936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1989138"/>
                        <a:ext cx="5013325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2124075" y="3068638"/>
          <a:ext cx="4200525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1" name="Equation" r:id="rId5" imgW="1968480" imgH="279360" progId="Equation.DSMT4">
                  <p:embed/>
                </p:oleObj>
              </mc:Choice>
              <mc:Fallback>
                <p:oleObj name="Equation" r:id="rId5" imgW="1968480" imgH="27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3068638"/>
                        <a:ext cx="4200525" cy="59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4427538" y="3644900"/>
          <a:ext cx="1897062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2" name="Equation" r:id="rId7" imgW="888840" imgH="253800" progId="Equation.DSMT4">
                  <p:embed/>
                </p:oleObj>
              </mc:Choice>
              <mc:Fallback>
                <p:oleObj name="Equation" r:id="rId7" imgW="888840" imgH="253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3644900"/>
                        <a:ext cx="1897062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77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altLang="zh-TW" sz="900" b="1">
                <a:latin typeface="Arial" charset="0"/>
                <a:ea typeface="新細明體" pitchFamily="18" charset="-120"/>
              </a:rPr>
              <a:t>Copyright </a:t>
            </a:r>
            <a:r>
              <a:rPr lang="en-US" altLang="zh-TW" sz="900" b="1">
                <a:latin typeface="Arial" charset="0"/>
                <a:ea typeface="新細明體" pitchFamily="18" charset="-120"/>
                <a:cs typeface="Arial" charset="0"/>
              </a:rPr>
              <a:t>© The McGraw-Hill Companies, Inc. Permission required for reproduction or display.</a:t>
            </a:r>
            <a:endParaRPr lang="en-US" altLang="zh-TW" sz="900" b="1">
              <a:latin typeface="Arial" charset="0"/>
              <a:ea typeface="新細明體" pitchFamily="18" charset="-120"/>
            </a:endParaRPr>
          </a:p>
          <a:p>
            <a:pPr>
              <a:spcBef>
                <a:spcPct val="50000"/>
              </a:spcBef>
            </a:pPr>
            <a:endParaRPr lang="zh-TW" altLang="en-US">
              <a:ea typeface="新細明體" pitchFamily="18" charset="-120"/>
            </a:endParaRPr>
          </a:p>
        </p:txBody>
      </p:sp>
      <p:pic>
        <p:nvPicPr>
          <p:cNvPr id="7175" name="Picture 7" descr="hash_inse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8458200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77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altLang="zh-TW" sz="900" b="1">
                <a:latin typeface="Arial" charset="0"/>
                <a:ea typeface="新細明體" pitchFamily="18" charset="-120"/>
              </a:rPr>
              <a:t>Copyright </a:t>
            </a:r>
            <a:r>
              <a:rPr lang="en-US" altLang="zh-TW" sz="900" b="1">
                <a:latin typeface="Arial" charset="0"/>
                <a:ea typeface="新細明體" pitchFamily="18" charset="-120"/>
                <a:cs typeface="Arial" charset="0"/>
              </a:rPr>
              <a:t>© The McGraw-Hill Companies, Inc. Permission required for reproduction or display.</a:t>
            </a:r>
            <a:endParaRPr lang="en-US" altLang="zh-TW" sz="900" b="1">
              <a:latin typeface="Arial" charset="0"/>
              <a:ea typeface="新細明體" pitchFamily="18" charset="-120"/>
            </a:endParaRPr>
          </a:p>
          <a:p>
            <a:pPr>
              <a:spcBef>
                <a:spcPct val="50000"/>
              </a:spcBef>
            </a:pPr>
            <a:endParaRPr lang="zh-TW" altLang="en-US">
              <a:ea typeface="新細明體" pitchFamily="18" charset="-120"/>
            </a:endParaRPr>
          </a:p>
        </p:txBody>
      </p:sp>
      <p:pic>
        <p:nvPicPr>
          <p:cNvPr id="8200" name="Picture 8" descr="hash_searc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6225"/>
            <a:ext cx="9144000" cy="642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latin typeface="Tahoma" pitchFamily="34" charset="0"/>
                <a:ea typeface="新細明體" pitchFamily="18" charset="-120"/>
              </a:rPr>
              <a:t>Linear probing:</a:t>
            </a:r>
          </a:p>
          <a:p>
            <a:pPr lvl="1"/>
            <a:r>
              <a:rPr lang="en-US" altLang="zh-TW">
                <a:ea typeface="新細明體" pitchFamily="18" charset="-120"/>
              </a:rPr>
              <a:t>                                 ~ </a:t>
            </a:r>
            <a:r>
              <a:rPr lang="en-US" altLang="zh-TW">
                <a:latin typeface="Tahoma" pitchFamily="34" charset="0"/>
                <a:ea typeface="新細明體" pitchFamily="18" charset="-120"/>
              </a:rPr>
              <a:t>an ordinary hash function (auxiliary hash function).</a:t>
            </a:r>
          </a:p>
          <a:p>
            <a:pPr lvl="1"/>
            <a:r>
              <a:rPr lang="en-US" altLang="zh-TW">
                <a:ea typeface="新細明體" pitchFamily="18" charset="-120"/>
              </a:rPr>
              <a:t>                                .</a:t>
            </a:r>
          </a:p>
        </p:txBody>
      </p:sp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1476375" y="2565400"/>
          <a:ext cx="303530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2" name="Equation" r:id="rId3" imgW="1422360" imgH="253800" progId="Equation.DSMT4">
                  <p:embed/>
                </p:oleObj>
              </mc:Choice>
              <mc:Fallback>
                <p:oleObj name="Equation" r:id="rId3" imgW="142236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2565400"/>
                        <a:ext cx="3035300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1763713" y="3573463"/>
          <a:ext cx="3603625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3" name="Equation" r:id="rId5" imgW="1688760" imgH="253800" progId="Equation.DSMT4">
                  <p:embed/>
                </p:oleObj>
              </mc:Choice>
              <mc:Fallback>
                <p:oleObj name="Equation" r:id="rId5" imgW="168876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3573463"/>
                        <a:ext cx="3603625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Quadratic probing:</a:t>
            </a:r>
          </a:p>
          <a:p>
            <a:pPr lvl="1"/>
            <a:r>
              <a:rPr lang="en-US" altLang="zh-TW">
                <a:ea typeface="新細明體" pitchFamily="18" charset="-120"/>
              </a:rPr>
              <a:t>                                                     ,where h’ is an auxiliary hash function, c</a:t>
            </a:r>
            <a:r>
              <a:rPr lang="en-US" altLang="zh-TW" baseline="-25000">
                <a:ea typeface="新細明體" pitchFamily="18" charset="-120"/>
              </a:rPr>
              <a:t>1</a:t>
            </a:r>
            <a:r>
              <a:rPr lang="en-US" altLang="zh-TW">
                <a:ea typeface="新細明體" pitchFamily="18" charset="-120"/>
              </a:rPr>
              <a:t> and c</a:t>
            </a:r>
            <a:r>
              <a:rPr lang="en-US" altLang="zh-TW" baseline="-25000">
                <a:ea typeface="新細明體" pitchFamily="18" charset="-120"/>
              </a:rPr>
              <a:t>2</a:t>
            </a:r>
            <a:r>
              <a:rPr lang="en-US" altLang="zh-TW">
                <a:ea typeface="新細明體" pitchFamily="18" charset="-120"/>
              </a:rPr>
              <a:t>≠0 and are constants.</a:t>
            </a:r>
          </a:p>
        </p:txBody>
      </p:sp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1547813" y="2492375"/>
          <a:ext cx="457835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4" name="Equation" r:id="rId3" imgW="2145960" imgH="279360" progId="Equation.DSMT4">
                  <p:embed/>
                </p:oleObj>
              </mc:Choice>
              <mc:Fallback>
                <p:oleObj name="Equation" r:id="rId3" imgW="2145960" imgH="279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2492375"/>
                        <a:ext cx="4578350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solidFill>
                  <a:srgbClr val="CC0000"/>
                </a:solidFill>
                <a:ea typeface="新細明體" pitchFamily="18" charset="-120"/>
              </a:rPr>
              <a:t>Double hashing</a:t>
            </a:r>
            <a:r>
              <a:rPr lang="en-US" altLang="zh-TW">
                <a:ea typeface="新細明體" pitchFamily="18" charset="-120"/>
              </a:rPr>
              <a:t>:</a:t>
            </a:r>
          </a:p>
          <a:p>
            <a:pPr lvl="1"/>
            <a:r>
              <a:rPr lang="en-US" altLang="zh-TW">
                <a:ea typeface="新細明體" pitchFamily="18" charset="-120"/>
              </a:rPr>
              <a:t>                                                   ,where h</a:t>
            </a:r>
            <a:r>
              <a:rPr lang="en-US" altLang="zh-TW" baseline="-25000">
                <a:ea typeface="新細明體" pitchFamily="18" charset="-120"/>
              </a:rPr>
              <a:t>1</a:t>
            </a:r>
            <a:r>
              <a:rPr lang="en-US" altLang="zh-TW">
                <a:ea typeface="新細明體" pitchFamily="18" charset="-120"/>
              </a:rPr>
              <a:t> and h</a:t>
            </a:r>
            <a:r>
              <a:rPr lang="en-US" altLang="zh-TW" baseline="-25000">
                <a:ea typeface="新細明體" pitchFamily="18" charset="-120"/>
              </a:rPr>
              <a:t>2</a:t>
            </a:r>
            <a:r>
              <a:rPr lang="en-US" altLang="zh-TW">
                <a:ea typeface="新細明體" pitchFamily="18" charset="-120"/>
              </a:rPr>
              <a:t> are auxiliary hash functions.</a:t>
            </a:r>
          </a:p>
          <a:p>
            <a:pPr lvl="1"/>
            <a:r>
              <a:rPr lang="en-US" altLang="zh-TW">
                <a:ea typeface="新細明體" pitchFamily="18" charset="-120"/>
              </a:rPr>
              <a:t>                probe sequences; Linear and Quadratic have          probe sequences.</a:t>
            </a:r>
          </a:p>
        </p:txBody>
      </p:sp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1619250" y="2565400"/>
          <a:ext cx="4335463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2" name="Equation" r:id="rId3" imgW="2031840" imgH="253800" progId="Equation.DSMT4">
                  <p:embed/>
                </p:oleObj>
              </mc:Choice>
              <mc:Fallback>
                <p:oleObj name="Equation" r:id="rId3" imgW="203184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565400"/>
                        <a:ext cx="4335463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1835150" y="3500438"/>
          <a:ext cx="1003300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3" name="Equation" r:id="rId5" imgW="469800" imgH="279360" progId="Equation.DSMT4">
                  <p:embed/>
                </p:oleObj>
              </mc:Choice>
              <mc:Fallback>
                <p:oleObj name="Equation" r:id="rId5" imgW="469800" imgH="27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500438"/>
                        <a:ext cx="1003300" cy="59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3708400" y="3933825"/>
          <a:ext cx="86836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4" name="Equation" r:id="rId7" imgW="406080" imgH="253800" progId="Equation.DSMT4">
                  <p:embed/>
                </p:oleObj>
              </mc:Choice>
              <mc:Fallback>
                <p:oleObj name="Equation" r:id="rId7" imgW="406080" imgH="253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933825"/>
                        <a:ext cx="868363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77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altLang="zh-TW" sz="900" b="1">
                <a:latin typeface="Arial" charset="0"/>
                <a:ea typeface="新細明體" pitchFamily="18" charset="-120"/>
              </a:rPr>
              <a:t>Copyright </a:t>
            </a:r>
            <a:r>
              <a:rPr lang="en-US" altLang="zh-TW" sz="900" b="1">
                <a:latin typeface="Arial" charset="0"/>
                <a:ea typeface="新細明體" pitchFamily="18" charset="-120"/>
                <a:cs typeface="Arial" charset="0"/>
              </a:rPr>
              <a:t>© The McGraw-Hill Companies, Inc. Permission required for reproduction or display.</a:t>
            </a:r>
            <a:endParaRPr lang="en-US" altLang="zh-TW" sz="900" b="1">
              <a:latin typeface="Arial" charset="0"/>
              <a:ea typeface="新細明體" pitchFamily="18" charset="-120"/>
            </a:endParaRPr>
          </a:p>
          <a:p>
            <a:pPr>
              <a:spcBef>
                <a:spcPct val="50000"/>
              </a:spcBef>
            </a:pPr>
            <a:endParaRPr lang="zh-TW" altLang="en-US">
              <a:ea typeface="新細明體" pitchFamily="18" charset="-120"/>
            </a:endParaRPr>
          </a:p>
        </p:txBody>
      </p:sp>
      <p:pic>
        <p:nvPicPr>
          <p:cNvPr id="9224" name="Picture 8" descr="fig11-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7850"/>
            <a:ext cx="9144000" cy="589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Analysis of open-addressing hashing</a:t>
            </a:r>
          </a:p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				   : load factor, </a:t>
            </a:r>
          </a:p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	with n elements and m slots.</a:t>
            </a:r>
          </a:p>
          <a:p>
            <a:endParaRPr lang="zh-TW" altLang="en-US">
              <a:ea typeface="新細明體" pitchFamily="18" charset="-120"/>
            </a:endParaRPr>
          </a:p>
        </p:txBody>
      </p:sp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2484438" y="2492375"/>
          <a:ext cx="9223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2" name="Equation" r:id="rId3" imgW="431640" imgH="393480" progId="Equation.DSMT4">
                  <p:embed/>
                </p:oleObj>
              </mc:Choice>
              <mc:Fallback>
                <p:oleObj name="Equation" r:id="rId3" imgW="43164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2492375"/>
                        <a:ext cx="92233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Thm:</a:t>
            </a:r>
          </a:p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	Given an open-address hash table with load factor                        , the expected number of probes in an unsuccessful search is at most                 , assuming uniform hashing.</a:t>
            </a:r>
          </a:p>
        </p:txBody>
      </p:sp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2411413" y="3141663"/>
          <a:ext cx="174783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8" name="Equation" r:id="rId3" imgW="749160" imgH="215640" progId="Equation.DSMT4">
                  <p:embed/>
                </p:oleObj>
              </mc:Choice>
              <mc:Fallback>
                <p:oleObj name="Equation" r:id="rId3" imgW="74916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3141663"/>
                        <a:ext cx="1747837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2124075" y="4076700"/>
          <a:ext cx="13017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9" name="Equation" r:id="rId5" imgW="558720" imgH="253800" progId="Equation.DSMT4">
                  <p:embed/>
                </p:oleObj>
              </mc:Choice>
              <mc:Fallback>
                <p:oleObj name="Equation" r:id="rId5" imgW="55872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4076700"/>
                        <a:ext cx="130175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Pf:</a:t>
            </a:r>
          </a:p>
          <a:p>
            <a:pPr lvl="1"/>
            <a:r>
              <a:rPr lang="en-US" altLang="zh-TW">
                <a:ea typeface="新細明體" pitchFamily="18" charset="-120"/>
              </a:rPr>
              <a:t>Define the r.v. X to be the number of probes made in an unsuccessful search.</a:t>
            </a:r>
          </a:p>
          <a:p>
            <a:pPr lvl="1"/>
            <a:r>
              <a:rPr lang="en-US" altLang="zh-TW">
                <a:ea typeface="新細明體" pitchFamily="18" charset="-120"/>
              </a:rPr>
              <a:t>Define A</a:t>
            </a:r>
            <a:r>
              <a:rPr lang="en-US" altLang="zh-TW" baseline="-25000">
                <a:ea typeface="新細明體" pitchFamily="18" charset="-120"/>
              </a:rPr>
              <a:t>i</a:t>
            </a:r>
            <a:r>
              <a:rPr lang="en-US" altLang="zh-TW">
                <a:ea typeface="新細明體" pitchFamily="18" charset="-120"/>
              </a:rPr>
              <a:t>: the event there is an ith probe and it is to an occupied slot.</a:t>
            </a:r>
          </a:p>
          <a:p>
            <a:pPr lvl="1"/>
            <a:r>
              <a:rPr lang="en-US" altLang="zh-TW">
                <a:ea typeface="新細明體" pitchFamily="18" charset="-120"/>
              </a:rPr>
              <a:t>Event                                  .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2921000" y="4471988"/>
          <a:ext cx="3738563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0" name="Equation" r:id="rId3" imgW="1752480" imgH="253800" progId="Equation.DSMT4">
                  <p:embed/>
                </p:oleObj>
              </mc:Choice>
              <mc:Fallback>
                <p:oleObj name="Equation" r:id="rId3" imgW="175248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4471988"/>
                        <a:ext cx="3738563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77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altLang="zh-TW" sz="900" b="1">
                <a:latin typeface="Arial" charset="0"/>
                <a:ea typeface="新細明體" pitchFamily="18" charset="-120"/>
              </a:rPr>
              <a:t>Copyright </a:t>
            </a:r>
            <a:r>
              <a:rPr lang="en-US" altLang="zh-TW" sz="900" b="1">
                <a:latin typeface="Arial" charset="0"/>
                <a:ea typeface="新細明體" pitchFamily="18" charset="-120"/>
                <a:cs typeface="Arial" charset="0"/>
              </a:rPr>
              <a:t>© The McGraw-Hill Companies, Inc. Permission required for reproduction or display.</a:t>
            </a:r>
            <a:endParaRPr lang="en-US" altLang="zh-TW" sz="900" b="1">
              <a:latin typeface="Arial" charset="0"/>
              <a:ea typeface="新細明體" pitchFamily="18" charset="-120"/>
            </a:endParaRPr>
          </a:p>
          <a:p>
            <a:pPr>
              <a:spcBef>
                <a:spcPct val="50000"/>
              </a:spcBef>
            </a:pPr>
            <a:endParaRPr lang="zh-TW" altLang="en-US">
              <a:ea typeface="新細明體" pitchFamily="18" charset="-120"/>
            </a:endParaRPr>
          </a:p>
        </p:txBody>
      </p:sp>
      <p:pic>
        <p:nvPicPr>
          <p:cNvPr id="5127" name="Picture 7" descr="fig11-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3300"/>
            <a:ext cx="9144000" cy="501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zh-TW" altLang="en-US">
                <a:ea typeface="新細明體" pitchFamily="18" charset="-120"/>
              </a:rPr>
              <a:t> </a:t>
            </a:r>
          </a:p>
          <a:p>
            <a:pPr lvl="1"/>
            <a:endParaRPr lang="zh-TW" altLang="en-US">
              <a:ea typeface="新細明體" pitchFamily="18" charset="-120"/>
            </a:endParaRPr>
          </a:p>
          <a:p>
            <a:pPr lvl="1"/>
            <a:endParaRPr lang="zh-TW" altLang="en-US">
              <a:ea typeface="新細明體" pitchFamily="18" charset="-120"/>
            </a:endParaRPr>
          </a:p>
          <a:p>
            <a:pPr lvl="1"/>
            <a:endParaRPr lang="zh-TW" altLang="en-US">
              <a:ea typeface="新細明體" pitchFamily="18" charset="-120"/>
            </a:endParaRPr>
          </a:p>
          <a:p>
            <a:pPr lvl="1"/>
            <a:endParaRPr lang="zh-TW" altLang="en-US">
              <a:ea typeface="新細明體" pitchFamily="18" charset="-120"/>
            </a:endParaRPr>
          </a:p>
          <a:p>
            <a:pPr lvl="1"/>
            <a:r>
              <a:rPr lang="en-US" altLang="zh-TW">
                <a:ea typeface="新細明體" pitchFamily="18" charset="-120"/>
              </a:rPr>
              <a:t>The prob. that there is a jth probe and it is to an occupied slot, given that the first j-1 probes were to occupied slots is   (n-j+1)/(m-j+1). Why?</a:t>
            </a:r>
            <a:endParaRPr lang="en-US" altLang="zh-TW">
              <a:latin typeface="Lucida Sans Unicode" pitchFamily="34" charset="0"/>
              <a:ea typeface="新細明體" pitchFamily="18" charset="-120"/>
              <a:cs typeface="Lucida Sans Unicode" pitchFamily="34" charset="0"/>
            </a:endParaRP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1908175" y="2133600"/>
          <a:ext cx="6854825" cy="162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6" name="Equation" r:id="rId3" imgW="3213000" imgH="761760" progId="Equation.DSMT4">
                  <p:embed/>
                </p:oleObj>
              </mc:Choice>
              <mc:Fallback>
                <p:oleObj name="Equation" r:id="rId3" imgW="3213000" imgH="761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2133600"/>
                        <a:ext cx="6854825" cy="162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1979613" y="3668713"/>
          <a:ext cx="1625600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7" name="Equation" r:id="rId5" imgW="761760" imgH="393480" progId="Equation.DSMT4">
                  <p:embed/>
                </p:oleObj>
              </mc:Choice>
              <mc:Fallback>
                <p:oleObj name="Equation" r:id="rId5" imgW="76176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3668713"/>
                        <a:ext cx="1625600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2017713"/>
            <a:ext cx="7993063" cy="4114800"/>
          </a:xfrm>
        </p:spPr>
        <p:txBody>
          <a:bodyPr/>
          <a:lstStyle/>
          <a:p>
            <a:pPr lvl="1"/>
            <a:r>
              <a:rPr lang="en-US" altLang="zh-TW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∵n&lt;m, </a:t>
            </a:r>
            <a:r>
              <a:rPr lang="en-US" altLang="zh-TW">
                <a:ea typeface="新細明體" pitchFamily="18" charset="-120"/>
                <a:cs typeface="Lucida Sans Unicode" pitchFamily="34" charset="0"/>
              </a:rPr>
              <a:t>(n-j)/(m-j) </a:t>
            </a:r>
            <a:r>
              <a:rPr lang="en-US" altLang="zh-TW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≤ n/m   for all 0 ≤ j&lt;m.</a:t>
            </a:r>
          </a:p>
          <a:p>
            <a:pPr lvl="1"/>
            <a:r>
              <a:rPr lang="en-US" altLang="zh-TW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 </a:t>
            </a:r>
          </a:p>
        </p:txBody>
      </p:sp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1835150" y="2420938"/>
          <a:ext cx="5495925" cy="276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9" name="Equation" r:id="rId3" imgW="2781000" imgH="1257120" progId="Equation.DSMT4">
                  <p:embed/>
                </p:oleObj>
              </mc:Choice>
              <mc:Fallback>
                <p:oleObj name="Equation" r:id="rId3" imgW="2781000" imgH="12571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420938"/>
                        <a:ext cx="5495925" cy="276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8027988" y="5300663"/>
            <a:ext cx="287337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Cor: Inserting an element into an open-addressing hash table with load factor </a:t>
            </a:r>
            <a:r>
              <a:rPr lang="el-GR" altLang="zh-TW">
                <a:latin typeface="Arial" charset="0"/>
                <a:cs typeface="Arial" charset="0"/>
              </a:rPr>
              <a:t>α</a:t>
            </a:r>
            <a:r>
              <a:rPr lang="en-US" altLang="zh-TW">
                <a:latin typeface="Arial" charset="0"/>
                <a:ea typeface="新細明體" pitchFamily="18" charset="-120"/>
                <a:cs typeface="Arial" charset="0"/>
              </a:rPr>
              <a:t> requires at most 1/(1- </a:t>
            </a:r>
            <a:r>
              <a:rPr lang="el-GR" altLang="zh-TW">
                <a:latin typeface="Arial" charset="0"/>
                <a:cs typeface="Arial" charset="0"/>
              </a:rPr>
              <a:t>α</a:t>
            </a:r>
            <a:r>
              <a:rPr lang="en-US" altLang="zh-TW">
                <a:latin typeface="Arial" charset="0"/>
                <a:ea typeface="新細明體" pitchFamily="18" charset="-120"/>
              </a:rPr>
              <a:t>) probes on average, assuming uniform hashing.</a:t>
            </a:r>
            <a:endParaRPr lang="el-GR" altLang="zh-TW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Thm: Given an open-address hash table with load factor </a:t>
            </a:r>
            <a:r>
              <a:rPr lang="el-GR" altLang="zh-TW">
                <a:latin typeface="Arial" charset="0"/>
                <a:cs typeface="Arial" charset="0"/>
              </a:rPr>
              <a:t>α</a:t>
            </a:r>
            <a:r>
              <a:rPr lang="en-US" altLang="zh-TW">
                <a:latin typeface="Arial" charset="0"/>
                <a:ea typeface="新細明體" pitchFamily="18" charset="-120"/>
                <a:cs typeface="Arial" charset="0"/>
              </a:rPr>
              <a:t>&lt;1, the expected number of probes in a successful search is at most              , assuming uniform hashing and that each key in the table is equally likely to be searched for.</a:t>
            </a:r>
          </a:p>
        </p:txBody>
      </p:sp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2195513" y="3429000"/>
          <a:ext cx="136842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6" name="方程式" r:id="rId3" imgW="647640" imgH="393480" progId="Equation.3">
                  <p:embed/>
                </p:oleObj>
              </mc:Choice>
              <mc:Fallback>
                <p:oleObj name="方程式" r:id="rId3" imgW="64764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3429000"/>
                        <a:ext cx="1368425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Pf: Suppose we search for a key k.</a:t>
            </a:r>
          </a:p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     If k was the (i+1)st key inserted into the hash table, the expected number of probes made in a search for k is at most </a:t>
            </a:r>
          </a:p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       1/(1-i/m)=m/(m-i).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Averaging over all n keys in the hash table gives us the average number of probes in a successful search:</a:t>
            </a:r>
          </a:p>
        </p:txBody>
      </p:sp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403350" y="3644900"/>
          <a:ext cx="6624638" cy="2592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4" name="方程式" r:id="rId3" imgW="2997000" imgH="914400" progId="Equation.3">
                  <p:embed/>
                </p:oleObj>
              </mc:Choice>
              <mc:Fallback>
                <p:oleObj name="方程式" r:id="rId3" imgW="299700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3644900"/>
                        <a:ext cx="6624638" cy="2592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7" name="Picture 7" descr="fig11-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975" y="476250"/>
            <a:ext cx="9144000" cy="611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4356100" y="765175"/>
            <a:ext cx="4032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b="1">
                <a:solidFill>
                  <a:srgbClr val="CC0000"/>
                </a:solidFill>
                <a:ea typeface="新細明體" pitchFamily="18" charset="-120"/>
              </a:rPr>
              <a:t>Perfect Hashing: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4211638" y="620713"/>
            <a:ext cx="2665412" cy="8636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1844675"/>
            <a:ext cx="7772400" cy="4364038"/>
          </a:xfrm>
        </p:spPr>
        <p:txBody>
          <a:bodyPr/>
          <a:lstStyle/>
          <a:p>
            <a:r>
              <a:rPr lang="en-US" altLang="zh-TW" sz="2800">
                <a:solidFill>
                  <a:srgbClr val="CC0000"/>
                </a:solidFill>
                <a:ea typeface="新細明體" pitchFamily="18" charset="-120"/>
              </a:rPr>
              <a:t>Perfect hashing</a:t>
            </a:r>
            <a:r>
              <a:rPr lang="en-US" altLang="zh-TW" sz="2800">
                <a:ea typeface="新細明體" pitchFamily="18" charset="-120"/>
              </a:rPr>
              <a:t> :</a:t>
            </a:r>
            <a:br>
              <a:rPr lang="en-US" altLang="zh-TW" sz="2800">
                <a:ea typeface="新細明體" pitchFamily="18" charset="-120"/>
              </a:rPr>
            </a:br>
            <a:r>
              <a:rPr lang="en-US" altLang="zh-TW" sz="2800">
                <a:ea typeface="新細明體" pitchFamily="18" charset="-120"/>
              </a:rPr>
              <a:t>good for when the keys are static; i.e. , once stored, the keys never change, e.g. CD-ROM, the set of reserved word in programming language.</a:t>
            </a:r>
          </a:p>
          <a:p>
            <a:pPr>
              <a:lnSpc>
                <a:spcPct val="80000"/>
              </a:lnSpc>
            </a:pPr>
            <a:r>
              <a:rPr lang="en-US" altLang="zh-TW" sz="2800">
                <a:ea typeface="新細明體" pitchFamily="18" charset="-120"/>
              </a:rPr>
              <a:t>Thm :</a:t>
            </a:r>
            <a:br>
              <a:rPr lang="en-US" altLang="zh-TW" sz="2800">
                <a:ea typeface="新細明體" pitchFamily="18" charset="-120"/>
              </a:rPr>
            </a:br>
            <a:r>
              <a:rPr lang="en-US" altLang="zh-TW" sz="2800">
                <a:ea typeface="新細明體" pitchFamily="18" charset="-120"/>
              </a:rPr>
              <a:t>If we store n keys in a hash table of size m=n</a:t>
            </a:r>
            <a:r>
              <a:rPr lang="en-US" altLang="zh-TW" sz="2800" baseline="30000">
                <a:ea typeface="新細明體" pitchFamily="18" charset="-120"/>
              </a:rPr>
              <a:t>2</a:t>
            </a:r>
            <a:r>
              <a:rPr lang="en-US" altLang="zh-TW" sz="2800">
                <a:ea typeface="新細明體" pitchFamily="18" charset="-120"/>
              </a:rPr>
              <a:t> using a hash function </a:t>
            </a:r>
            <a:r>
              <a:rPr lang="en-US" altLang="zh-TW" sz="2800" i="1">
                <a:ea typeface="新細明體" pitchFamily="18" charset="-120"/>
              </a:rPr>
              <a:t>h</a:t>
            </a:r>
            <a:r>
              <a:rPr lang="en-US" altLang="zh-TW" sz="2800">
                <a:ea typeface="新細明體" pitchFamily="18" charset="-120"/>
              </a:rPr>
              <a:t> randomly chosen from a universal class of hash functions, then the probability of there being any collisions &lt; ½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73238"/>
            <a:ext cx="8208962" cy="349885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zh-TW" sz="2800">
                <a:ea typeface="新細明體" pitchFamily="18" charset="-120"/>
              </a:rPr>
              <a:t>Proof:</a:t>
            </a:r>
            <a:br>
              <a:rPr lang="en-US" altLang="zh-TW" sz="2800">
                <a:ea typeface="新細明體" pitchFamily="18" charset="-120"/>
              </a:rPr>
            </a:br>
            <a:r>
              <a:rPr lang="en-US" altLang="zh-TW" sz="2800">
                <a:ea typeface="新細明體" pitchFamily="18" charset="-120"/>
              </a:rPr>
              <a:t>Let h be chosen from an universal family. Then each pair collides with probability 1/m , and there are      pairs of keys.</a:t>
            </a:r>
            <a:br>
              <a:rPr lang="en-US" altLang="zh-TW" sz="2800">
                <a:ea typeface="新細明體" pitchFamily="18" charset="-120"/>
              </a:rPr>
            </a:br>
            <a:r>
              <a:rPr lang="en-US" altLang="zh-TW" sz="2800">
                <a:ea typeface="新細明體" pitchFamily="18" charset="-120"/>
              </a:rPr>
              <a:t>Let X be a r.v. that counts the number of collisions. When m=n</a:t>
            </a:r>
            <a:r>
              <a:rPr lang="en-US" altLang="zh-TW" sz="2800" baseline="30000">
                <a:ea typeface="新細明體" pitchFamily="18" charset="-120"/>
              </a:rPr>
              <a:t>2</a:t>
            </a:r>
            <a:r>
              <a:rPr lang="en-US" altLang="zh-TW" sz="2800">
                <a:ea typeface="新細明體" pitchFamily="18" charset="-120"/>
              </a:rPr>
              <a:t>,</a:t>
            </a:r>
            <a:br>
              <a:rPr lang="en-US" altLang="zh-TW" sz="2800">
                <a:ea typeface="新細明體" pitchFamily="18" charset="-120"/>
              </a:rPr>
            </a:br>
            <a:endParaRPr lang="en-US" altLang="zh-TW" sz="2800">
              <a:ea typeface="新細明體" pitchFamily="18" charset="-120"/>
            </a:endParaRPr>
          </a:p>
        </p:txBody>
      </p:sp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8172450" y="2781300"/>
          <a:ext cx="3683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4" name="Equation" r:id="rId3" imgW="279360" imgH="457200" progId="Equation.DSMT4">
                  <p:embed/>
                </p:oleObj>
              </mc:Choice>
              <mc:Fallback>
                <p:oleObj name="Equation" r:id="rId3" imgW="27936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2450" y="2781300"/>
                        <a:ext cx="3683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1692275" y="4581525"/>
          <a:ext cx="6480175" cy="207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5" name="Equation" r:id="rId5" imgW="2895480" imgH="927000" progId="Equation.DSMT4">
                  <p:embed/>
                </p:oleObj>
              </mc:Choice>
              <mc:Fallback>
                <p:oleObj name="Equation" r:id="rId5" imgW="2895480" imgH="927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4581525"/>
                        <a:ext cx="6480175" cy="207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Thm: If we store n keys in a hash table of size m=n using a hash function h randomly chosen from universal class of hash functions, then                            , where n</a:t>
            </a:r>
            <a:r>
              <a:rPr lang="en-US" altLang="zh-TW" baseline="-25000">
                <a:ea typeface="新細明體" pitchFamily="18" charset="-120"/>
              </a:rPr>
              <a:t>j</a:t>
            </a:r>
            <a:r>
              <a:rPr lang="en-US" altLang="zh-TW">
                <a:ea typeface="新細明體" pitchFamily="18" charset="-120"/>
              </a:rPr>
              <a:t> is the number of keys hashing to slot j.</a:t>
            </a:r>
          </a:p>
        </p:txBody>
      </p:sp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3635375" y="3429000"/>
          <a:ext cx="2689225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6" name="方程式" r:id="rId3" imgW="1079280" imgH="304560" progId="Equation.3">
                  <p:embed/>
                </p:oleObj>
              </mc:Choice>
              <mc:Fallback>
                <p:oleObj name="方程式" r:id="rId3" imgW="1079280" imgH="3045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429000"/>
                        <a:ext cx="2689225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>
                <a:latin typeface="Tahoma" pitchFamily="34" charset="0"/>
                <a:ea typeface="新細明體" pitchFamily="18" charset="-120"/>
              </a:rPr>
              <a:t>Analysis of hashing with chaining: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>
                <a:latin typeface="Tahoma" pitchFamily="34" charset="0"/>
                <a:ea typeface="新細明體" pitchFamily="18" charset="-120"/>
              </a:rPr>
              <a:t>Given a hash table with </a:t>
            </a:r>
            <a:r>
              <a:rPr lang="en-US" altLang="zh-TW" sz="2800">
                <a:solidFill>
                  <a:srgbClr val="CC0000"/>
                </a:solidFill>
                <a:latin typeface="Tahoma" pitchFamily="34" charset="0"/>
                <a:ea typeface="新細明體" pitchFamily="18" charset="-120"/>
              </a:rPr>
              <a:t>m</a:t>
            </a:r>
            <a:r>
              <a:rPr lang="en-US" altLang="zh-TW" sz="2800">
                <a:latin typeface="Tahoma" pitchFamily="34" charset="0"/>
                <a:ea typeface="新細明體" pitchFamily="18" charset="-120"/>
              </a:rPr>
              <a:t> slots and </a:t>
            </a:r>
            <a:r>
              <a:rPr lang="en-US" altLang="zh-TW" sz="2800">
                <a:solidFill>
                  <a:srgbClr val="CC0000"/>
                </a:solidFill>
                <a:latin typeface="Tahoma" pitchFamily="34" charset="0"/>
                <a:ea typeface="新細明體" pitchFamily="18" charset="-120"/>
              </a:rPr>
              <a:t>n</a:t>
            </a:r>
            <a:r>
              <a:rPr lang="en-US" altLang="zh-TW" sz="2800">
                <a:latin typeface="Tahoma" pitchFamily="34" charset="0"/>
                <a:ea typeface="新細明體" pitchFamily="18" charset="-120"/>
              </a:rPr>
              <a:t> keys, define load factor</a:t>
            </a:r>
            <a:r>
              <a:rPr lang="en-US" altLang="zh-TW" sz="2800"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rgbClr val="CC0000"/>
                </a:solidFill>
                <a:ea typeface="新細明體" pitchFamily="18" charset="-120"/>
                <a:sym typeface="Euclid Symbol" pitchFamily="18" charset="2"/>
              </a:rPr>
              <a:t>= n/m</a:t>
            </a:r>
            <a:r>
              <a:rPr lang="en-US" altLang="zh-TW" sz="2800">
                <a:ea typeface="新細明體" pitchFamily="18" charset="-120"/>
                <a:sym typeface="Euclid Symbol" pitchFamily="18" charset="2"/>
              </a:rPr>
              <a:t> : </a:t>
            </a:r>
            <a:r>
              <a:rPr lang="en-US" altLang="zh-TW" sz="2800">
                <a:latin typeface="Tahoma" pitchFamily="34" charset="0"/>
                <a:ea typeface="新細明體" pitchFamily="18" charset="-120"/>
                <a:sym typeface="Euclid Symbol" pitchFamily="18" charset="2"/>
              </a:rPr>
              <a:t>average number of keys per slot.</a:t>
            </a:r>
          </a:p>
          <a:p>
            <a:endParaRPr lang="en-US" altLang="zh-TW" sz="2800">
              <a:latin typeface="Tahoma" pitchFamily="34" charset="0"/>
              <a:ea typeface="新細明體" pitchFamily="18" charset="-120"/>
              <a:sym typeface="Euclid Symbol" pitchFamily="18" charset="2"/>
            </a:endParaRPr>
          </a:p>
          <a:p>
            <a:r>
              <a:rPr lang="en-US" altLang="zh-TW" sz="2800">
                <a:latin typeface="Tahoma" pitchFamily="34" charset="0"/>
                <a:ea typeface="新細明體" pitchFamily="18" charset="-120"/>
                <a:sym typeface="Euclid Symbol" pitchFamily="18" charset="2"/>
              </a:rPr>
              <a:t>Assume each key is equally likely to be hashed into any slot:  </a:t>
            </a:r>
            <a:r>
              <a:rPr lang="en-US" altLang="zh-TW" sz="2800">
                <a:solidFill>
                  <a:schemeClr val="accent2"/>
                </a:solidFill>
                <a:latin typeface="Tahoma" pitchFamily="34" charset="0"/>
                <a:ea typeface="新細明體" pitchFamily="18" charset="-120"/>
                <a:sym typeface="Euclid Symbol" pitchFamily="18" charset="2"/>
              </a:rPr>
              <a:t>simple uniform hashing (SUH).</a:t>
            </a:r>
          </a:p>
          <a:p>
            <a:endParaRPr lang="en-US" altLang="zh-TW" sz="2400">
              <a:solidFill>
                <a:schemeClr val="accent2"/>
              </a:solidFill>
              <a:latin typeface="Tahoma" pitchFamily="34" charset="0"/>
              <a:ea typeface="新細明體" pitchFamily="18" charset="-120"/>
              <a:sym typeface="Euclid Symbol" pitchFamily="18" charset="2"/>
            </a:endParaRPr>
          </a:p>
          <a:p>
            <a:endParaRPr lang="en-US" altLang="zh-TW" sz="2400">
              <a:solidFill>
                <a:schemeClr val="accent2"/>
              </a:solidFill>
              <a:latin typeface="Tahoma" pitchFamily="34" charset="0"/>
              <a:ea typeface="新細明體" pitchFamily="18" charset="-120"/>
              <a:sym typeface="Euclid 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Pf:</a:t>
            </a:r>
          </a:p>
          <a:p>
            <a:pPr lvl="1"/>
            <a:r>
              <a:rPr lang="en-US" altLang="zh-TW">
                <a:ea typeface="新細明體" pitchFamily="18" charset="-120"/>
              </a:rPr>
              <a:t>It is clear for any nonnegative integer a,</a:t>
            </a:r>
          </a:p>
          <a:p>
            <a:pPr lvl="1"/>
            <a:endParaRPr lang="en-US" altLang="zh-TW">
              <a:ea typeface="新細明體" pitchFamily="18" charset="-120"/>
            </a:endParaRPr>
          </a:p>
          <a:p>
            <a:pPr lvl="1"/>
            <a:endParaRPr lang="en-US" altLang="zh-TW">
              <a:ea typeface="新細明體" pitchFamily="18" charset="-120"/>
            </a:endParaRPr>
          </a:p>
          <a:p>
            <a:pPr lvl="1"/>
            <a:r>
              <a:rPr lang="en-US" altLang="zh-TW">
                <a:ea typeface="新細明體" pitchFamily="18" charset="-120"/>
              </a:rPr>
              <a:t> </a:t>
            </a:r>
            <a:br>
              <a:rPr lang="en-US" altLang="zh-TW">
                <a:ea typeface="新細明體" pitchFamily="18" charset="-120"/>
              </a:rPr>
            </a:br>
            <a:endParaRPr lang="en-US" altLang="zh-TW">
              <a:ea typeface="新細明體" pitchFamily="18" charset="-120"/>
            </a:endParaRPr>
          </a:p>
        </p:txBody>
      </p:sp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3492500" y="3143250"/>
          <a:ext cx="2089150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2" name="方程式" r:id="rId3" imgW="863280" imgH="457200" progId="Equation.3">
                  <p:embed/>
                </p:oleObj>
              </mc:Choice>
              <mc:Fallback>
                <p:oleObj name="方程式" r:id="rId3" imgW="86328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3143250"/>
                        <a:ext cx="2089150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2052638" y="4260850"/>
          <a:ext cx="5040312" cy="212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3" name="方程式" r:id="rId5" imgW="2171520" imgH="965160" progId="Equation.3">
                  <p:embed/>
                </p:oleObj>
              </mc:Choice>
              <mc:Fallback>
                <p:oleObj name="方程式" r:id="rId5" imgW="2171520" imgH="9651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4260850"/>
                        <a:ext cx="5040312" cy="212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2051050" y="2133600"/>
          <a:ext cx="6480175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8" name="方程式" r:id="rId3" imgW="2425680" imgH="457200" progId="Equation.3">
                  <p:embed/>
                </p:oleObj>
              </mc:Choice>
              <mc:Fallback>
                <p:oleObj name="方程式" r:id="rId3" imgW="242568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133600"/>
                        <a:ext cx="6480175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2" name="AutoShape 4"/>
          <p:cNvSpPr>
            <a:spLocks/>
          </p:cNvSpPr>
          <p:nvPr/>
        </p:nvSpPr>
        <p:spPr bwMode="auto">
          <a:xfrm rot="16200000">
            <a:off x="7596982" y="2709068"/>
            <a:ext cx="215900" cy="1223963"/>
          </a:xfrm>
          <a:prstGeom prst="leftBrace">
            <a:avLst>
              <a:gd name="adj1" fmla="val 4724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6011863" y="3429000"/>
            <a:ext cx="28813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 sz="1800">
                <a:latin typeface="Tahoma" pitchFamily="34" charset="0"/>
                <a:ea typeface="新細明體" pitchFamily="18" charset="-120"/>
              </a:rPr>
              <a:t>total number of collisions</a:t>
            </a:r>
          </a:p>
        </p:txBody>
      </p:sp>
      <p:graphicFrame>
        <p:nvGraphicFramePr>
          <p:cNvPr id="63494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1517650" y="3824288"/>
          <a:ext cx="5005388" cy="207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9" name="方程式" r:id="rId5" imgW="2273040" imgH="939600" progId="Equation.3">
                  <p:embed/>
                </p:oleObj>
              </mc:Choice>
              <mc:Fallback>
                <p:oleObj name="方程式" r:id="rId5" imgW="2273040" imgH="939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650" y="3824288"/>
                        <a:ext cx="5005388" cy="207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7885113" y="5661025"/>
            <a:ext cx="287337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Cor: If store n keys in a hash table of size m=n using a hash function h randomly chosen from a universal class of hash functions and we set the size of each secondary hash table to m</a:t>
            </a:r>
            <a:r>
              <a:rPr lang="en-US" altLang="zh-TW" baseline="-25000">
                <a:ea typeface="新細明體" pitchFamily="18" charset="-120"/>
              </a:rPr>
              <a:t>j</a:t>
            </a:r>
            <a:r>
              <a:rPr lang="en-US" altLang="zh-TW">
                <a:ea typeface="新細明體" pitchFamily="18" charset="-120"/>
              </a:rPr>
              <a:t>=n</a:t>
            </a:r>
            <a:r>
              <a:rPr lang="en-US" altLang="zh-TW" baseline="-25000">
                <a:ea typeface="新細明體" pitchFamily="18" charset="-120"/>
              </a:rPr>
              <a:t>j</a:t>
            </a:r>
            <a:r>
              <a:rPr lang="en-US" altLang="zh-TW" baseline="30000">
                <a:ea typeface="新細明體" pitchFamily="18" charset="-120"/>
              </a:rPr>
              <a:t>2</a:t>
            </a:r>
            <a:r>
              <a:rPr lang="en-US" altLang="zh-TW">
                <a:ea typeface="新細明體" pitchFamily="18" charset="-120"/>
              </a:rPr>
              <a:t> for j=0,…,m-1, then the expected amount of storage required for all secondary hash tables in a perfect hashing scheme is &lt; 2n.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Cor: Same as the above,</a:t>
            </a:r>
            <a:br>
              <a:rPr lang="en-US" altLang="zh-TW">
                <a:ea typeface="新細明體" pitchFamily="18" charset="-120"/>
              </a:rPr>
            </a:br>
            <a:r>
              <a:rPr lang="en-US" altLang="zh-TW">
                <a:ea typeface="新細明體" pitchFamily="18" charset="-120"/>
              </a:rPr>
              <a:t>       Pr{total storage 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latin typeface="Lucida Sans Unicode" pitchFamily="34" charset="0"/>
                <a:ea typeface="新細明體" pitchFamily="18" charset="-120"/>
                <a:cs typeface="Lucida Sans Unicode" pitchFamily="34" charset="0"/>
              </a:rPr>
              <a:t> 4n}</a:t>
            </a:r>
            <a:r>
              <a:rPr lang="en-US" altLang="zh-TW">
                <a:ea typeface="新細明體" pitchFamily="18" charset="-120"/>
              </a:rPr>
              <a:t> &lt; 1/2</a:t>
            </a:r>
          </a:p>
          <a:p>
            <a:r>
              <a:rPr lang="en-US" altLang="zh-TW">
                <a:ea typeface="新細明體" pitchFamily="18" charset="-120"/>
              </a:rPr>
              <a:t>Pf:</a:t>
            </a:r>
          </a:p>
          <a:p>
            <a:pPr lvl="1"/>
            <a:r>
              <a:rPr lang="en-US" altLang="zh-TW">
                <a:ea typeface="新細明體" pitchFamily="18" charset="-120"/>
              </a:rPr>
              <a:t>By Markov’s inequality, Pr{ X 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 t }</a:t>
            </a:r>
            <a:r>
              <a:rPr lang="en-US" altLang="zh-TW">
                <a:ea typeface="新細明體" pitchFamily="18" charset="-120"/>
              </a:rPr>
              <a:t> 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 E[X]/t.</a:t>
            </a:r>
          </a:p>
          <a:p>
            <a:pPr lvl="1"/>
            <a:r>
              <a:rPr lang="en-US" altLang="zh-TW">
                <a:ea typeface="新細明體" pitchFamily="18" charset="-120"/>
                <a:sym typeface="Symbol" pitchFamily="18" charset="2"/>
              </a:rPr>
              <a:t> </a:t>
            </a:r>
          </a:p>
        </p:txBody>
      </p:sp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1979613" y="4076700"/>
          <a:ext cx="5183187" cy="251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3" name="方程式" r:id="rId3" imgW="2323800" imgH="1143000" progId="Equation.3">
                  <p:embed/>
                </p:oleObj>
              </mc:Choice>
              <mc:Fallback>
                <p:oleObj name="方程式" r:id="rId3" imgW="2323800" imgH="1143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4076700"/>
                        <a:ext cx="5183187" cy="2513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7667625" y="6165850"/>
            <a:ext cx="287338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04813"/>
            <a:ext cx="7772400" cy="5691187"/>
          </a:xfrm>
        </p:spPr>
        <p:txBody>
          <a:bodyPr/>
          <a:lstStyle/>
          <a:p>
            <a:r>
              <a:rPr lang="en-US" altLang="zh-TW" sz="2800">
                <a:solidFill>
                  <a:schemeClr val="accent2"/>
                </a:solidFill>
                <a:latin typeface="Tahoma" pitchFamily="34" charset="0"/>
                <a:ea typeface="新細明體" pitchFamily="18" charset="-120"/>
              </a:rPr>
              <a:t>Thm: In a hash table in which collisions are resolved by chaining, an </a:t>
            </a:r>
            <a:r>
              <a:rPr lang="en-US" altLang="zh-TW" sz="2800">
                <a:solidFill>
                  <a:srgbClr val="CC0000"/>
                </a:solidFill>
                <a:latin typeface="Tahoma" pitchFamily="34" charset="0"/>
                <a:ea typeface="新細明體" pitchFamily="18" charset="-120"/>
              </a:rPr>
              <a:t>unsuccessful</a:t>
            </a:r>
            <a:r>
              <a:rPr lang="en-US" altLang="zh-TW" sz="2800">
                <a:solidFill>
                  <a:schemeClr val="accent2"/>
                </a:solidFill>
                <a:latin typeface="Tahoma" pitchFamily="34" charset="0"/>
                <a:ea typeface="新細明體" pitchFamily="18" charset="-120"/>
              </a:rPr>
              <a:t> search takes expected time</a:t>
            </a:r>
            <a:r>
              <a:rPr lang="en-US" altLang="zh-TW" sz="2800">
                <a:solidFill>
                  <a:schemeClr val="accent2"/>
                </a:solidFill>
                <a:ea typeface="新細明體" pitchFamily="18" charset="-120"/>
              </a:rPr>
              <a:t>  </a:t>
            </a:r>
            <a:r>
              <a:rPr lang="el-GR" altLang="zh-TW" sz="2800">
                <a:solidFill>
                  <a:srgbClr val="CC0000"/>
                </a:solidFill>
                <a:cs typeface="Times New Roman" pitchFamily="18" charset="0"/>
                <a:sym typeface="Euclid Symbol" pitchFamily="18" charset="2"/>
              </a:rPr>
              <a:t>Θ</a:t>
            </a:r>
            <a:r>
              <a:rPr lang="en-US" altLang="zh-TW" sz="2800">
                <a:solidFill>
                  <a:srgbClr val="CC0000"/>
                </a:solidFill>
                <a:ea typeface="新細明體" pitchFamily="18" charset="-120"/>
              </a:rPr>
              <a:t>(1+ </a:t>
            </a:r>
            <a:r>
              <a:rPr lang="en-US" altLang="zh-TW" sz="2800">
                <a:solidFill>
                  <a:srgbClr val="CC0000"/>
                </a:solidFill>
                <a:ea typeface="新細明體" pitchFamily="18" charset="-120"/>
                <a:sym typeface="Euclid Symbol" pitchFamily="18" charset="2"/>
              </a:rPr>
              <a:t></a:t>
            </a:r>
            <a:r>
              <a:rPr lang="en-US" altLang="zh-TW" sz="2800">
                <a:solidFill>
                  <a:srgbClr val="CC0000"/>
                </a:solidFill>
                <a:ea typeface="新細明體" pitchFamily="18" charset="-120"/>
              </a:rPr>
              <a:t>)</a:t>
            </a:r>
            <a:r>
              <a:rPr lang="en-US" altLang="zh-TW" sz="2800">
                <a:solidFill>
                  <a:schemeClr val="accent2"/>
                </a:solidFill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chemeClr val="accent2"/>
                </a:solidFill>
                <a:latin typeface="Tahoma" pitchFamily="34" charset="0"/>
                <a:ea typeface="新細明體" pitchFamily="18" charset="-120"/>
              </a:rPr>
              <a:t>under SUH.</a:t>
            </a:r>
          </a:p>
          <a:p>
            <a:pPr>
              <a:buFontTx/>
              <a:buNone/>
            </a:pPr>
            <a:r>
              <a:rPr lang="en-US" altLang="zh-TW" sz="2800">
                <a:ea typeface="新細明體" pitchFamily="18" charset="-120"/>
              </a:rPr>
              <a:t>Proof:</a:t>
            </a:r>
          </a:p>
          <a:p>
            <a:pPr>
              <a:buFontTx/>
              <a:buNone/>
            </a:pPr>
            <a:r>
              <a:rPr lang="en-US" altLang="zh-TW" sz="2800">
                <a:latin typeface="Tahoma" pitchFamily="34" charset="0"/>
                <a:ea typeface="新細明體" pitchFamily="18" charset="-120"/>
              </a:rPr>
              <a:t>Under the assumption of SUH, any </a:t>
            </a:r>
            <a:r>
              <a:rPr lang="en-US" altLang="zh-TW" sz="2800">
                <a:solidFill>
                  <a:srgbClr val="CC0000"/>
                </a:solidFill>
                <a:latin typeface="Tahoma" pitchFamily="34" charset="0"/>
                <a:ea typeface="新細明體" pitchFamily="18" charset="-120"/>
              </a:rPr>
              <a:t>un-stored key</a:t>
            </a:r>
            <a:r>
              <a:rPr lang="en-US" altLang="zh-TW" sz="2800">
                <a:latin typeface="Tahoma" pitchFamily="34" charset="0"/>
                <a:ea typeface="新細明體" pitchFamily="18" charset="-120"/>
              </a:rPr>
              <a:t> is equally likely to hash to any of the m slots.</a:t>
            </a:r>
          </a:p>
          <a:p>
            <a:pPr>
              <a:buFontTx/>
              <a:buNone/>
            </a:pPr>
            <a:r>
              <a:rPr lang="en-US" altLang="zh-TW" sz="2800">
                <a:latin typeface="Tahoma" pitchFamily="34" charset="0"/>
                <a:ea typeface="新細明體" pitchFamily="18" charset="-120"/>
              </a:rPr>
              <a:t>The expected time to search unsuccessfully for a key k is the expected time to search to the end of list T[h(k)], </a:t>
            </a:r>
            <a:r>
              <a:rPr lang="en-US" altLang="zh-TW" sz="2800">
                <a:solidFill>
                  <a:srgbClr val="CC0000"/>
                </a:solidFill>
                <a:latin typeface="Tahoma" pitchFamily="34" charset="0"/>
                <a:ea typeface="新細明體" pitchFamily="18" charset="-120"/>
              </a:rPr>
              <a:t>which is exactly</a:t>
            </a:r>
            <a:r>
              <a:rPr lang="en-US" altLang="zh-TW" sz="2800">
                <a:solidFill>
                  <a:srgbClr val="CC0000"/>
                </a:solidFill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rgbClr val="CC0000"/>
                </a:solidFill>
                <a:ea typeface="新細明體" pitchFamily="18" charset="-120"/>
                <a:sym typeface="Euclid Symbol" pitchFamily="18" charset="2"/>
              </a:rPr>
              <a:t></a:t>
            </a:r>
            <a:r>
              <a:rPr lang="en-US" altLang="zh-TW" sz="2800">
                <a:ea typeface="新細明體" pitchFamily="18" charset="-120"/>
                <a:sym typeface="Euclid Symbol" pitchFamily="18" charset="2"/>
              </a:rPr>
              <a:t>.</a:t>
            </a:r>
          </a:p>
          <a:p>
            <a:pPr>
              <a:buFontTx/>
              <a:buNone/>
            </a:pPr>
            <a:r>
              <a:rPr lang="en-US" altLang="zh-TW" sz="2800">
                <a:latin typeface="Tahoma" pitchFamily="34" charset="0"/>
                <a:ea typeface="新細明體" pitchFamily="18" charset="-120"/>
                <a:sym typeface="Euclid Symbol" pitchFamily="18" charset="2"/>
              </a:rPr>
              <a:t>Thus, the total time required is</a:t>
            </a:r>
            <a:r>
              <a:rPr lang="en-US" altLang="zh-TW" sz="2800">
                <a:ea typeface="新細明體" pitchFamily="18" charset="-120"/>
                <a:sym typeface="Euclid Symbol" pitchFamily="18" charset="2"/>
              </a:rPr>
              <a:t> </a:t>
            </a:r>
            <a:r>
              <a:rPr lang="el-GR" altLang="zh-TW" sz="2800">
                <a:solidFill>
                  <a:srgbClr val="CC0000"/>
                </a:solidFill>
                <a:cs typeface="Times New Roman" pitchFamily="18" charset="0"/>
                <a:sym typeface="Euclid Symbol" pitchFamily="18" charset="2"/>
              </a:rPr>
              <a:t>Θ</a:t>
            </a:r>
            <a:r>
              <a:rPr lang="en-US" altLang="zh-TW" sz="2800">
                <a:solidFill>
                  <a:srgbClr val="CC0000"/>
                </a:solidFill>
                <a:ea typeface="新細明體" pitchFamily="18" charset="-120"/>
              </a:rPr>
              <a:t>(1+ </a:t>
            </a:r>
            <a:r>
              <a:rPr lang="en-US" altLang="zh-TW" sz="2800">
                <a:solidFill>
                  <a:srgbClr val="CC0000"/>
                </a:solidFill>
                <a:ea typeface="新細明體" pitchFamily="18" charset="-120"/>
                <a:sym typeface="Euclid Symbol" pitchFamily="18" charset="2"/>
              </a:rPr>
              <a:t></a:t>
            </a:r>
            <a:r>
              <a:rPr lang="en-US" altLang="zh-TW" sz="2800">
                <a:solidFill>
                  <a:srgbClr val="CC0000"/>
                </a:solidFill>
                <a:ea typeface="新細明體" pitchFamily="18" charset="-120"/>
              </a:rPr>
              <a:t>).      </a:t>
            </a:r>
            <a:r>
              <a:rPr lang="en-US" altLang="zh-TW" sz="2800">
                <a:solidFill>
                  <a:srgbClr val="CC0000"/>
                </a:solidFill>
                <a:ea typeface="新細明體" pitchFamily="18" charset="-120"/>
                <a:cs typeface="Times New Roman" pitchFamily="18" charset="0"/>
              </a:rPr>
              <a:t>□</a:t>
            </a:r>
            <a:r>
              <a:rPr lang="en-US" altLang="zh-TW" sz="2800">
                <a:ea typeface="新細明體" pitchFamily="18" charset="-120"/>
              </a:rPr>
              <a:t> </a:t>
            </a:r>
          </a:p>
          <a:p>
            <a:pPr>
              <a:buFontTx/>
              <a:buNone/>
            </a:pPr>
            <a:r>
              <a:rPr lang="en-US" altLang="zh-TW" sz="2400">
                <a:ea typeface="新細明體" pitchFamily="18" charset="-12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7772400" cy="56911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solidFill>
                  <a:srgbClr val="CC0000"/>
                </a:solidFill>
                <a:latin typeface="Tahoma" pitchFamily="34" charset="0"/>
                <a:ea typeface="新細明體" pitchFamily="18" charset="-120"/>
              </a:rPr>
              <a:t>Thm:</a:t>
            </a:r>
            <a:r>
              <a:rPr lang="en-US" altLang="zh-TW" sz="2400">
                <a:solidFill>
                  <a:schemeClr val="accent2"/>
                </a:solidFill>
                <a:latin typeface="Tahoma" pitchFamily="34" charset="0"/>
                <a:ea typeface="新細明體" pitchFamily="18" charset="-120"/>
              </a:rPr>
              <a:t> In a hash table in which collisions are resolved by chaining, a </a:t>
            </a:r>
            <a:r>
              <a:rPr lang="en-US" altLang="zh-TW" sz="2400">
                <a:solidFill>
                  <a:srgbClr val="CC0000"/>
                </a:solidFill>
                <a:latin typeface="Tahoma" pitchFamily="34" charset="0"/>
                <a:ea typeface="新細明體" pitchFamily="18" charset="-120"/>
              </a:rPr>
              <a:t>successful</a:t>
            </a:r>
            <a:r>
              <a:rPr lang="en-US" altLang="zh-TW" sz="2400">
                <a:solidFill>
                  <a:schemeClr val="accent2"/>
                </a:solidFill>
                <a:latin typeface="Tahoma" pitchFamily="34" charset="0"/>
                <a:ea typeface="新細明體" pitchFamily="18" charset="-120"/>
              </a:rPr>
              <a:t> search takes time  </a:t>
            </a:r>
            <a:r>
              <a:rPr lang="el-GR" altLang="zh-TW" sz="2400">
                <a:solidFill>
                  <a:srgbClr val="CC0000"/>
                </a:solidFill>
                <a:latin typeface="Tahoma" pitchFamily="34" charset="0"/>
                <a:cs typeface="Times New Roman" pitchFamily="18" charset="0"/>
                <a:sym typeface="Euclid Symbol" pitchFamily="18" charset="2"/>
              </a:rPr>
              <a:t>Θ</a:t>
            </a:r>
            <a:r>
              <a:rPr lang="en-US" altLang="zh-TW" sz="2400">
                <a:solidFill>
                  <a:srgbClr val="CC0000"/>
                </a:solidFill>
                <a:latin typeface="Tahoma" pitchFamily="34" charset="0"/>
                <a:ea typeface="新細明體" pitchFamily="18" charset="-120"/>
              </a:rPr>
              <a:t>(1+ </a:t>
            </a:r>
            <a:r>
              <a:rPr lang="en-US" altLang="zh-TW" sz="2400">
                <a:solidFill>
                  <a:srgbClr val="CC0000"/>
                </a:solidFill>
                <a:latin typeface="Tahoma" pitchFamily="34" charset="0"/>
                <a:ea typeface="新細明體" pitchFamily="18" charset="-120"/>
                <a:sym typeface="Euclid Symbol" pitchFamily="18" charset="2"/>
              </a:rPr>
              <a:t></a:t>
            </a:r>
            <a:r>
              <a:rPr lang="en-US" altLang="zh-TW" sz="2400">
                <a:solidFill>
                  <a:srgbClr val="CC0000"/>
                </a:solidFill>
                <a:latin typeface="Tahoma" pitchFamily="34" charset="0"/>
                <a:ea typeface="新細明體" pitchFamily="18" charset="-120"/>
              </a:rPr>
              <a:t>), on the average</a:t>
            </a:r>
            <a:r>
              <a:rPr lang="en-US" altLang="zh-TW" sz="2400">
                <a:solidFill>
                  <a:schemeClr val="accent2"/>
                </a:solidFill>
                <a:latin typeface="Tahoma" pitchFamily="34" charset="0"/>
                <a:ea typeface="新細明體" pitchFamily="18" charset="-120"/>
              </a:rPr>
              <a:t> under SUH</a:t>
            </a:r>
            <a:r>
              <a:rPr lang="en-US" altLang="zh-TW" sz="2400">
                <a:solidFill>
                  <a:schemeClr val="accent2"/>
                </a:solidFill>
                <a:ea typeface="新細明體" pitchFamily="18" charset="-120"/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400">
                <a:ea typeface="新細明體" pitchFamily="18" charset="-120"/>
              </a:rPr>
              <a:t>Proof: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400">
                <a:latin typeface="Tahoma" pitchFamily="34" charset="0"/>
                <a:ea typeface="新細明體" pitchFamily="18" charset="-120"/>
              </a:rPr>
              <a:t>Let the element being searched for equally likely to be any of the n elements stored in the table.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400">
                <a:latin typeface="Tahoma" pitchFamily="34" charset="0"/>
                <a:ea typeface="新細明體" pitchFamily="18" charset="-120"/>
              </a:rPr>
              <a:t>The expected time to search successfully for a key.</a:t>
            </a:r>
            <a:endParaRPr lang="en-US" altLang="zh-TW" sz="2400">
              <a:solidFill>
                <a:srgbClr val="CC0000"/>
              </a:solidFill>
              <a:latin typeface="Tahoma" pitchFamily="34" charset="0"/>
              <a:ea typeface="新細明體" pitchFamily="18" charset="-12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zh-TW" sz="2400">
              <a:solidFill>
                <a:srgbClr val="CC0000"/>
              </a:solidFill>
              <a:latin typeface="Tahoma" pitchFamily="34" charset="0"/>
              <a:ea typeface="新細明體" pitchFamily="18" charset="-12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zh-TW" sz="2400">
              <a:solidFill>
                <a:srgbClr val="CC0000"/>
              </a:solidFill>
              <a:latin typeface="Tahoma" pitchFamily="34" charset="0"/>
              <a:ea typeface="新細明體" pitchFamily="18" charset="-12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zh-TW" sz="2400">
              <a:solidFill>
                <a:srgbClr val="CC0000"/>
              </a:solidFill>
              <a:ea typeface="新細明體" pitchFamily="18" charset="-12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zh-TW" sz="2400">
              <a:solidFill>
                <a:srgbClr val="CC0000"/>
              </a:solidFill>
              <a:ea typeface="新細明體" pitchFamily="18" charset="-12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400">
                <a:solidFill>
                  <a:srgbClr val="CC0000"/>
                </a:solidFill>
                <a:latin typeface="Tahoma" pitchFamily="34" charset="0"/>
                <a:ea typeface="新細明體" pitchFamily="18" charset="-120"/>
                <a:cs typeface="Times New Roman" pitchFamily="18" charset="0"/>
              </a:rPr>
              <a:t>Elements before x in the list were inserted after x was inserted.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400">
                <a:solidFill>
                  <a:srgbClr val="CC0000"/>
                </a:solidFill>
                <a:latin typeface="Tahoma" pitchFamily="34" charset="0"/>
                <a:ea typeface="新細明體" pitchFamily="18" charset="-120"/>
                <a:cs typeface="Times New Roman" pitchFamily="18" charset="0"/>
              </a:rPr>
              <a:t>We want to find the expected number of elements added to x’s list after x was added to the list.</a:t>
            </a:r>
            <a:endParaRPr lang="en-US" altLang="zh-TW" sz="2400">
              <a:latin typeface="Tahoma" pitchFamily="34" charset="0"/>
              <a:ea typeface="新細明體" pitchFamily="18" charset="-12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>
                <a:ea typeface="新細明體" pitchFamily="18" charset="-120"/>
              </a:rPr>
              <a:t> 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84213" y="3933825"/>
            <a:ext cx="574675" cy="503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1258888" y="414972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63713" y="3933825"/>
            <a:ext cx="574675" cy="503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339975" y="414972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843213" y="3933825"/>
            <a:ext cx="574675" cy="503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3419475" y="414972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5219700" y="3933825"/>
            <a:ext cx="574675" cy="503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6516688" y="3933825"/>
            <a:ext cx="574675" cy="503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4643438" y="414972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>
            <a:off x="5867400" y="414972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>
            <a:off x="7164388" y="414972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6496050" y="38814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>
                <a:ea typeface="新細明體" pitchFamily="18" charset="-120"/>
              </a:rPr>
              <a:t>x</a:t>
            </a: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3975100" y="38814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>
                <a:ea typeface="新細明體" pitchFamily="18" charset="-120"/>
              </a:rPr>
              <a:t>....</a:t>
            </a: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7648575" y="38814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>
                <a:ea typeface="新細明體" pitchFamily="18" charset="-120"/>
              </a:rPr>
              <a:t>....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539750" y="620713"/>
            <a:ext cx="8064500" cy="319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ahoma" pitchFamily="34" charset="0"/>
                <a:ea typeface="新細明體" pitchFamily="18" charset="-120"/>
              </a:rPr>
              <a:t>Let x</a:t>
            </a:r>
            <a:r>
              <a:rPr lang="en-US" altLang="zh-TW" baseline="-25000">
                <a:latin typeface="Tahoma" pitchFamily="34" charset="0"/>
                <a:ea typeface="新細明體" pitchFamily="18" charset="-120"/>
              </a:rPr>
              <a:t>i </a:t>
            </a:r>
            <a:r>
              <a:rPr lang="en-US" altLang="zh-TW">
                <a:latin typeface="Tahoma" pitchFamily="34" charset="0"/>
                <a:ea typeface="新細明體" pitchFamily="18" charset="-120"/>
              </a:rPr>
              <a:t>denote the ith element into the table, for i =1 to n, and let k</a:t>
            </a:r>
            <a:r>
              <a:rPr lang="en-US" altLang="zh-TW" baseline="-25000">
                <a:latin typeface="Tahoma" pitchFamily="34" charset="0"/>
                <a:ea typeface="新細明體" pitchFamily="18" charset="-120"/>
              </a:rPr>
              <a:t>i</a:t>
            </a:r>
            <a:r>
              <a:rPr lang="en-US" altLang="zh-TW">
                <a:latin typeface="Tahoma" pitchFamily="34" charset="0"/>
                <a:ea typeface="新細明體" pitchFamily="18" charset="-120"/>
              </a:rPr>
              <a:t>=key[x</a:t>
            </a:r>
            <a:r>
              <a:rPr lang="en-US" altLang="zh-TW" baseline="-25000">
                <a:latin typeface="Tahoma" pitchFamily="34" charset="0"/>
                <a:ea typeface="新細明體" pitchFamily="18" charset="-120"/>
              </a:rPr>
              <a:t>i</a:t>
            </a:r>
            <a:r>
              <a:rPr lang="en-US" altLang="zh-TW">
                <a:latin typeface="Tahoma" pitchFamily="34" charset="0"/>
                <a:ea typeface="新細明體" pitchFamily="18" charset="-120"/>
              </a:rPr>
              <a:t>].</a:t>
            </a:r>
          </a:p>
          <a:p>
            <a:pPr>
              <a:spcBef>
                <a:spcPct val="50000"/>
              </a:spcBef>
            </a:pPr>
            <a:r>
              <a:rPr lang="en-US" altLang="zh-TW">
                <a:latin typeface="Tahoma" pitchFamily="34" charset="0"/>
                <a:ea typeface="新細明體" pitchFamily="18" charset="-120"/>
              </a:rPr>
              <a:t>Define X</a:t>
            </a:r>
            <a:r>
              <a:rPr lang="en-US" altLang="zh-TW" baseline="-25000">
                <a:latin typeface="Tahoma" pitchFamily="34" charset="0"/>
                <a:ea typeface="新細明體" pitchFamily="18" charset="-120"/>
              </a:rPr>
              <a:t>ij </a:t>
            </a:r>
            <a:r>
              <a:rPr lang="en-US" altLang="zh-TW">
                <a:latin typeface="Tahoma" pitchFamily="34" charset="0"/>
                <a:ea typeface="新細明體" pitchFamily="18" charset="-120"/>
              </a:rPr>
              <a:t>= I{ h(k</a:t>
            </a:r>
            <a:r>
              <a:rPr lang="en-US" altLang="zh-TW" baseline="-25000">
                <a:latin typeface="Tahoma" pitchFamily="34" charset="0"/>
                <a:ea typeface="新細明體" pitchFamily="18" charset="-120"/>
              </a:rPr>
              <a:t>i</a:t>
            </a:r>
            <a:r>
              <a:rPr lang="en-US" altLang="zh-TW">
                <a:latin typeface="Tahoma" pitchFamily="34" charset="0"/>
                <a:ea typeface="新細明體" pitchFamily="18" charset="-120"/>
              </a:rPr>
              <a:t>)=h(k</a:t>
            </a:r>
            <a:r>
              <a:rPr lang="en-US" altLang="zh-TW" baseline="-25000">
                <a:latin typeface="Tahoma" pitchFamily="34" charset="0"/>
                <a:ea typeface="新細明體" pitchFamily="18" charset="-120"/>
              </a:rPr>
              <a:t>j</a:t>
            </a:r>
            <a:r>
              <a:rPr lang="en-US" altLang="zh-TW">
                <a:latin typeface="Tahoma" pitchFamily="34" charset="0"/>
                <a:ea typeface="新細明體" pitchFamily="18" charset="-120"/>
              </a:rPr>
              <a:t>) }.   Under SUH, we have Pr{ h(k</a:t>
            </a:r>
            <a:r>
              <a:rPr lang="en-US" altLang="zh-TW" baseline="-25000">
                <a:latin typeface="Tahoma" pitchFamily="34" charset="0"/>
                <a:ea typeface="新細明體" pitchFamily="18" charset="-120"/>
              </a:rPr>
              <a:t>i</a:t>
            </a:r>
            <a:r>
              <a:rPr lang="en-US" altLang="zh-TW">
                <a:latin typeface="Tahoma" pitchFamily="34" charset="0"/>
                <a:ea typeface="新細明體" pitchFamily="18" charset="-120"/>
              </a:rPr>
              <a:t>)=h(k</a:t>
            </a:r>
            <a:r>
              <a:rPr lang="en-US" altLang="zh-TW" baseline="-25000">
                <a:latin typeface="Tahoma" pitchFamily="34" charset="0"/>
                <a:ea typeface="新細明體" pitchFamily="18" charset="-120"/>
              </a:rPr>
              <a:t>j</a:t>
            </a:r>
            <a:r>
              <a:rPr lang="en-US" altLang="zh-TW">
                <a:latin typeface="Tahoma" pitchFamily="34" charset="0"/>
                <a:ea typeface="新細明體" pitchFamily="18" charset="-120"/>
              </a:rPr>
              <a:t>) } = 1/m = E[X</a:t>
            </a:r>
            <a:r>
              <a:rPr lang="en-US" altLang="zh-TW" baseline="-25000">
                <a:latin typeface="Tahoma" pitchFamily="34" charset="0"/>
                <a:ea typeface="新細明體" pitchFamily="18" charset="-120"/>
              </a:rPr>
              <a:t>ij </a:t>
            </a:r>
            <a:r>
              <a:rPr lang="en-US" altLang="zh-TW">
                <a:latin typeface="Tahoma" pitchFamily="34" charset="0"/>
                <a:ea typeface="新細明體" pitchFamily="18" charset="-120"/>
              </a:rPr>
              <a:t>].</a:t>
            </a:r>
          </a:p>
          <a:p>
            <a:pPr>
              <a:spcBef>
                <a:spcPct val="50000"/>
              </a:spcBef>
            </a:pPr>
            <a:endParaRPr lang="en-US" altLang="zh-TW">
              <a:ea typeface="新細明體" pitchFamily="18" charset="-120"/>
            </a:endParaRPr>
          </a:p>
          <a:p>
            <a:pPr>
              <a:spcBef>
                <a:spcPct val="50000"/>
              </a:spcBef>
            </a:pPr>
            <a:endParaRPr lang="en-US" altLang="zh-TW">
              <a:ea typeface="新細明體" pitchFamily="18" charset="-120"/>
            </a:endParaRPr>
          </a:p>
          <a:p>
            <a:pPr>
              <a:spcBef>
                <a:spcPct val="50000"/>
              </a:spcBef>
            </a:pPr>
            <a:endParaRPr lang="en-US" altLang="zh-TW" baseline="-25000">
              <a:ea typeface="新細明體" pitchFamily="18" charset="-120"/>
            </a:endParaRPr>
          </a:p>
        </p:txBody>
      </p: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684213" y="2565400"/>
          <a:ext cx="5327650" cy="406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1" name="Equation" r:id="rId3" imgW="2831760" imgH="2158920" progId="Equation.DSMT4">
                  <p:embed/>
                </p:oleObj>
              </mc:Choice>
              <mc:Fallback>
                <p:oleObj name="Equation" r:id="rId3" imgW="2831760" imgH="21589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565400"/>
                        <a:ext cx="5327650" cy="406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77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altLang="zh-TW" sz="900" b="1">
                <a:latin typeface="Arial" charset="0"/>
                <a:ea typeface="新細明體" pitchFamily="18" charset="-120"/>
              </a:rPr>
              <a:t>Copyright </a:t>
            </a:r>
            <a:r>
              <a:rPr lang="en-US" altLang="zh-TW" sz="900" b="1">
                <a:latin typeface="Arial" charset="0"/>
                <a:ea typeface="新細明體" pitchFamily="18" charset="-120"/>
                <a:cs typeface="Arial" charset="0"/>
              </a:rPr>
              <a:t>© The McGraw-Hill Companies, Inc. Permission required for reproduction or display.</a:t>
            </a:r>
            <a:endParaRPr lang="en-US" altLang="zh-TW" sz="900" b="1">
              <a:latin typeface="Arial" charset="0"/>
              <a:ea typeface="新細明體" pitchFamily="18" charset="-120"/>
            </a:endParaRPr>
          </a:p>
          <a:p>
            <a:pPr>
              <a:spcBef>
                <a:spcPct val="50000"/>
              </a:spcBef>
            </a:pPr>
            <a:endParaRPr lang="zh-TW" altLang="en-US">
              <a:ea typeface="新細明體" pitchFamily="18" charset="-120"/>
            </a:endParaRPr>
          </a:p>
        </p:txBody>
      </p:sp>
      <p:pic>
        <p:nvPicPr>
          <p:cNvPr id="6151" name="Picture 7" descr="fig11-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9144000" cy="3671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50825" y="765175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CC0000"/>
                </a:solidFill>
                <a:ea typeface="新細明體" pitchFamily="18" charset="-120"/>
              </a:rPr>
              <a:t>The multiplication method: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250825" y="692150"/>
            <a:ext cx="4140200" cy="71913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6300788" y="981075"/>
            <a:ext cx="1062037" cy="4667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>
                <a:ea typeface="新細明體" pitchFamily="18" charset="-120"/>
              </a:rPr>
              <a:t>0&lt;A&lt;1</a:t>
            </a:r>
          </a:p>
        </p:txBody>
      </p:sp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539750" y="5084763"/>
          <a:ext cx="5256213" cy="141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4" imgW="3301920" imgH="1218960" progId="Equation.DSMT4">
                  <p:embed/>
                </p:oleObj>
              </mc:Choice>
              <mc:Fallback>
                <p:oleObj name="Equation" r:id="rId4" imgW="3301920" imgH="1218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5084763"/>
                        <a:ext cx="5256213" cy="14160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Universal Hashing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1844675"/>
            <a:ext cx="7493000" cy="475297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zh-TW" sz="2400">
                <a:ea typeface="新細明體" pitchFamily="18" charset="-120"/>
              </a:rPr>
              <a:t>H={ h: U</a:t>
            </a:r>
            <a:r>
              <a:rPr lang="en-US" altLang="zh-TW" sz="2400">
                <a:latin typeface="Arial" charset="0"/>
                <a:ea typeface="新細明體" pitchFamily="18" charset="-120"/>
                <a:cs typeface="Arial" charset="0"/>
              </a:rPr>
              <a:t>→{0,…,m-1} }, which is a finite collection of hash functions.</a:t>
            </a:r>
          </a:p>
          <a:p>
            <a:pPr>
              <a:lnSpc>
                <a:spcPct val="110000"/>
              </a:lnSpc>
            </a:pPr>
            <a:r>
              <a:rPr lang="en-US" altLang="zh-TW" sz="2400">
                <a:latin typeface="Arial" charset="0"/>
                <a:ea typeface="新細明體" pitchFamily="18" charset="-120"/>
                <a:cs typeface="Arial" charset="0"/>
              </a:rPr>
              <a:t>H is called “universal” if for each pair of distinct keys  k,    </a:t>
            </a:r>
            <a:r>
              <a:rPr lang="en-US" altLang="zh-TW" sz="2400">
                <a:ea typeface="新細明體" pitchFamily="18" charset="-120"/>
              </a:rPr>
              <a:t>∈ U, the number of hash functions h∈H for which h(k)=h(   ) is at most |H|/m</a:t>
            </a:r>
          </a:p>
          <a:p>
            <a:pPr>
              <a:lnSpc>
                <a:spcPct val="110000"/>
              </a:lnSpc>
            </a:pPr>
            <a:r>
              <a:rPr lang="en-US" altLang="zh-TW" sz="2400">
                <a:ea typeface="新細明體" pitchFamily="18" charset="-120"/>
              </a:rPr>
              <a:t>Define n</a:t>
            </a:r>
            <a:r>
              <a:rPr lang="en-US" altLang="zh-TW" sz="2400" baseline="-25000">
                <a:ea typeface="新細明體" pitchFamily="18" charset="-120"/>
              </a:rPr>
              <a:t>i</a:t>
            </a:r>
            <a:r>
              <a:rPr lang="en-US" altLang="zh-TW" sz="2400">
                <a:ea typeface="新細明體" pitchFamily="18" charset="-120"/>
              </a:rPr>
              <a:t> = the length of list T[i]</a:t>
            </a:r>
          </a:p>
          <a:p>
            <a:pPr>
              <a:lnSpc>
                <a:spcPct val="110000"/>
              </a:lnSpc>
            </a:pPr>
            <a:r>
              <a:rPr lang="en-US" altLang="zh-TW" sz="2400">
                <a:ea typeface="新細明體" pitchFamily="18" charset="-120"/>
              </a:rPr>
              <a:t>Thm: </a:t>
            </a:r>
            <a:br>
              <a:rPr lang="en-US" altLang="zh-TW" sz="2400">
                <a:ea typeface="新細明體" pitchFamily="18" charset="-120"/>
              </a:rPr>
            </a:br>
            <a:r>
              <a:rPr lang="en-US" altLang="zh-TW" sz="2400">
                <a:ea typeface="新細明體" pitchFamily="18" charset="-120"/>
              </a:rPr>
              <a:t>suppose h is randomly selected from H, using chaining to resolve collisions. If k is not in the table, then E[n</a:t>
            </a:r>
            <a:r>
              <a:rPr lang="en-US" altLang="zh-TW" sz="2400" baseline="-25000">
                <a:ea typeface="新細明體" pitchFamily="18" charset="-120"/>
              </a:rPr>
              <a:t>h(k)</a:t>
            </a:r>
            <a:r>
              <a:rPr lang="en-US" altLang="zh-TW" sz="2400">
                <a:ea typeface="新細明體" pitchFamily="18" charset="-120"/>
              </a:rPr>
              <a:t>] 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≤ </a:t>
            </a:r>
            <a:r>
              <a:rPr lang="el-GR" altLang="zh-TW" sz="2400">
                <a:latin typeface="Arial" charset="0"/>
                <a:cs typeface="Arial" charset="0"/>
              </a:rPr>
              <a:t>α</a:t>
            </a:r>
            <a:r>
              <a:rPr lang="en-US" altLang="zh-TW" sz="2400">
                <a:ea typeface="新細明體" pitchFamily="18" charset="-120"/>
              </a:rPr>
              <a:t>. If k is in the table, then </a:t>
            </a:r>
            <a:br>
              <a:rPr lang="en-US" altLang="zh-TW" sz="2400">
                <a:ea typeface="新細明體" pitchFamily="18" charset="-120"/>
              </a:rPr>
            </a:br>
            <a:r>
              <a:rPr lang="en-US" altLang="zh-TW" sz="2400">
                <a:ea typeface="新細明體" pitchFamily="18" charset="-120"/>
              </a:rPr>
              <a:t>E[n</a:t>
            </a:r>
            <a:r>
              <a:rPr lang="en-US" altLang="zh-TW" sz="2400" baseline="-25000">
                <a:ea typeface="新細明體" pitchFamily="18" charset="-120"/>
              </a:rPr>
              <a:t>h(k)</a:t>
            </a:r>
            <a:r>
              <a:rPr lang="en-US" altLang="zh-TW" sz="2400">
                <a:ea typeface="新細明體" pitchFamily="18" charset="-120"/>
              </a:rPr>
              <a:t>] 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≤ 1+</a:t>
            </a:r>
            <a:r>
              <a:rPr lang="el-GR" altLang="zh-TW" sz="2400">
                <a:latin typeface="Arial" charset="0"/>
                <a:cs typeface="Arial" charset="0"/>
              </a:rPr>
              <a:t>α</a:t>
            </a:r>
          </a:p>
        </p:txBody>
      </p:sp>
      <p:graphicFrame>
        <p:nvGraphicFramePr>
          <p:cNvPr id="3482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348038" y="3644900"/>
          <a:ext cx="3000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4" name="Equation" r:id="rId3" imgW="114120" imgH="164880" progId="Equation.DSMT4">
                  <p:embed/>
                </p:oleObj>
              </mc:Choice>
              <mc:Fallback>
                <p:oleObj name="Equation" r:id="rId3" imgW="114120" imgH="164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3644900"/>
                        <a:ext cx="30003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2687638" y="3141663"/>
          <a:ext cx="3000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5" name="Equation" r:id="rId5" imgW="114120" imgH="164880" progId="Equation.DSMT4">
                  <p:embed/>
                </p:oleObj>
              </mc:Choice>
              <mc:Fallback>
                <p:oleObj name="Equation" r:id="rId5" imgW="114120" imgH="16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7638" y="3141663"/>
                        <a:ext cx="30003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1287</Words>
  <Application>Microsoft Office PowerPoint</Application>
  <PresentationFormat>如螢幕大小 (4:3)</PresentationFormat>
  <Paragraphs>139</Paragraphs>
  <Slides>43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43</vt:i4>
      </vt:variant>
    </vt:vector>
  </HeadingPairs>
  <TitlesOfParts>
    <vt:vector size="53" baseType="lpstr">
      <vt:lpstr>Euclid Symbol</vt:lpstr>
      <vt:lpstr>新細明體</vt:lpstr>
      <vt:lpstr>Arial</vt:lpstr>
      <vt:lpstr>Lucida Sans Unicode</vt:lpstr>
      <vt:lpstr>Symbol</vt:lpstr>
      <vt:lpstr>Tahoma</vt:lpstr>
      <vt:lpstr>Times New Roman</vt:lpstr>
      <vt:lpstr>Default Design</vt:lpstr>
      <vt:lpstr>Equation</vt:lpstr>
      <vt:lpstr>方程式</vt:lpstr>
      <vt:lpstr>PowerPoint 簡報</vt:lpstr>
      <vt:lpstr>PowerPoint 簡報</vt:lpstr>
      <vt:lpstr>PowerPoint 簡報</vt:lpstr>
      <vt:lpstr>Analysis of hashing with chaining:</vt:lpstr>
      <vt:lpstr>PowerPoint 簡報</vt:lpstr>
      <vt:lpstr>PowerPoint 簡報</vt:lpstr>
      <vt:lpstr>PowerPoint 簡報</vt:lpstr>
      <vt:lpstr>PowerPoint 簡報</vt:lpstr>
      <vt:lpstr>Universal Hashing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The McGraw-Hill Companies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HashTable</dc:title>
  <dc:creator>Phil Meek</dc:creator>
  <cp:lastModifiedBy>Yang</cp:lastModifiedBy>
  <cp:revision>31</cp:revision>
  <dcterms:created xsi:type="dcterms:W3CDTF">2002-02-16T17:54:02Z</dcterms:created>
  <dcterms:modified xsi:type="dcterms:W3CDTF">2014-02-19T05:54:39Z</dcterms:modified>
</cp:coreProperties>
</file>