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79" r:id="rId5"/>
    <p:sldId id="261" r:id="rId6"/>
    <p:sldId id="262" r:id="rId7"/>
    <p:sldId id="263" r:id="rId8"/>
    <p:sldId id="264" r:id="rId9"/>
    <p:sldId id="266" r:id="rId10"/>
    <p:sldId id="272" r:id="rId11"/>
    <p:sldId id="283" r:id="rId12"/>
    <p:sldId id="284" r:id="rId13"/>
    <p:sldId id="286" r:id="rId14"/>
    <p:sldId id="287" r:id="rId15"/>
    <p:sldId id="288" r:id="rId16"/>
    <p:sldId id="289" r:id="rId17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88325" autoAdjust="0"/>
  </p:normalViewPr>
  <p:slideViewPr>
    <p:cSldViewPr>
      <p:cViewPr varScale="1">
        <p:scale>
          <a:sx n="81" d="100"/>
          <a:sy n="81" d="100"/>
        </p:scale>
        <p:origin x="151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-1608" y="-1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BAD261-FB3E-4894-8DA2-1D669B32F04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0989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FD7296-337D-4A50-ACAF-49DA2FDD166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0021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FF2142-D576-4DC8-BA9B-9D06CFC09634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我們要如何知道一個演算法的優劣？</a:t>
            </a:r>
          </a:p>
          <a:p>
            <a:r>
              <a:rPr lang="zh-TW" altLang="en-US"/>
              <a:t>要如何分辨兩個演算法何者較佳？</a:t>
            </a:r>
          </a:p>
          <a:p>
            <a:r>
              <a:rPr lang="zh-TW" altLang="en-US"/>
              <a:t>在這個章節中將介紹一些表示法，今後都將用本章所介紹的表示法來表示演算法的時間複雜度。</a:t>
            </a:r>
          </a:p>
        </p:txBody>
      </p:sp>
    </p:spTree>
    <p:extLst>
      <p:ext uri="{BB962C8B-B14F-4D97-AF65-F5344CB8AC3E}">
        <p14:creationId xmlns:p14="http://schemas.microsoft.com/office/powerpoint/2010/main" val="32896048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F65D0E-2298-4128-8081-403B1EE4DF4D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225652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B0C886-D0BE-43F8-B38C-08E605D8C7E7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461520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471D0C-E85C-4D4A-8C57-ACDC25E3830D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45418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33DCD2-F2FA-42B2-8400-D86BA9B12B3E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假設有個演算法的執行時間為</a:t>
            </a:r>
            <a:r>
              <a:rPr lang="el-GR" altLang="zh-TW">
                <a:cs typeface="Times New Roman" pitchFamily="18" charset="0"/>
              </a:rPr>
              <a:t>Θ</a:t>
            </a:r>
            <a:r>
              <a:rPr lang="en-US" altLang="zh-TW">
                <a:cs typeface="Times New Roman" pitchFamily="18" charset="0"/>
              </a:rPr>
              <a:t>(</a:t>
            </a:r>
            <a:r>
              <a:rPr lang="en-US" altLang="zh-TW" i="1">
                <a:cs typeface="Times New Roman" pitchFamily="18" charset="0"/>
              </a:rPr>
              <a:t>n</a:t>
            </a:r>
            <a:r>
              <a:rPr lang="en-US" altLang="zh-TW" baseline="30000">
                <a:cs typeface="Times New Roman" pitchFamily="18" charset="0"/>
              </a:rPr>
              <a:t>2</a:t>
            </a:r>
            <a:r>
              <a:rPr lang="en-US" altLang="zh-TW">
                <a:cs typeface="Times New Roman" pitchFamily="18" charset="0"/>
              </a:rPr>
              <a:t>)</a:t>
            </a:r>
            <a:r>
              <a:rPr lang="zh-TW" altLang="en-US">
                <a:cs typeface="Times New Roman" pitchFamily="18" charset="0"/>
              </a:rPr>
              <a:t>，</a:t>
            </a:r>
          </a:p>
          <a:p>
            <a:r>
              <a:rPr lang="zh-TW" altLang="en-US">
                <a:cs typeface="Times New Roman" pitchFamily="18" charset="0"/>
              </a:rPr>
              <a:t>我們可以說：當 </a:t>
            </a:r>
            <a:r>
              <a:rPr lang="en-US" altLang="zh-TW" i="1">
                <a:cs typeface="Times New Roman" pitchFamily="18" charset="0"/>
              </a:rPr>
              <a:t>n</a:t>
            </a:r>
            <a:r>
              <a:rPr lang="en-US" altLang="zh-TW">
                <a:cs typeface="Times New Roman" pitchFamily="18" charset="0"/>
              </a:rPr>
              <a:t> </a:t>
            </a:r>
            <a:r>
              <a:rPr lang="zh-TW" altLang="en-US">
                <a:cs typeface="Times New Roman" pitchFamily="18" charset="0"/>
              </a:rPr>
              <a:t>大到某個程度之後，所需要的執行時間會跟 </a:t>
            </a:r>
            <a:r>
              <a:rPr lang="en-US" altLang="zh-TW" i="1">
                <a:cs typeface="Times New Roman" pitchFamily="18" charset="0"/>
              </a:rPr>
              <a:t>n</a:t>
            </a:r>
            <a:r>
              <a:rPr lang="en-US" altLang="zh-TW" baseline="30000">
                <a:cs typeface="Times New Roman" pitchFamily="18" charset="0"/>
              </a:rPr>
              <a:t>2</a:t>
            </a:r>
            <a:r>
              <a:rPr lang="en-US" altLang="zh-TW">
                <a:cs typeface="Times New Roman" pitchFamily="18" charset="0"/>
              </a:rPr>
              <a:t> </a:t>
            </a:r>
            <a:r>
              <a:rPr lang="zh-TW" altLang="en-US">
                <a:cs typeface="Times New Roman" pitchFamily="18" charset="0"/>
              </a:rPr>
              <a:t>成正比。</a:t>
            </a:r>
          </a:p>
        </p:txBody>
      </p:sp>
    </p:spTree>
    <p:extLst>
      <p:ext uri="{BB962C8B-B14F-4D97-AF65-F5344CB8AC3E}">
        <p14:creationId xmlns:p14="http://schemas.microsoft.com/office/powerpoint/2010/main" val="1469735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BE917B-3D85-4250-8813-04F394AA01D8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81441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B9D1B3-923C-4886-A22E-750E3AF3ECAF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i="1"/>
              <a:t>O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 baseline="30000"/>
              <a:t>2</a:t>
            </a:r>
            <a:r>
              <a:rPr lang="en-US" altLang="zh-TW"/>
              <a:t>)</a:t>
            </a:r>
            <a:r>
              <a:rPr lang="zh-TW" altLang="en-US"/>
              <a:t>的意義是說：當 </a:t>
            </a:r>
            <a:r>
              <a:rPr lang="en-US" altLang="zh-TW" i="1"/>
              <a:t>n</a:t>
            </a:r>
            <a:r>
              <a:rPr lang="en-US" altLang="zh-TW"/>
              <a:t> </a:t>
            </a:r>
            <a:r>
              <a:rPr lang="zh-TW" altLang="en-US"/>
              <a:t>大到某個程度之後，所需要花的時間””最慘””只會跟 </a:t>
            </a:r>
            <a:r>
              <a:rPr lang="en-US" altLang="zh-TW" i="1"/>
              <a:t>n</a:t>
            </a:r>
            <a:r>
              <a:rPr lang="en-US" altLang="zh-TW" baseline="30000"/>
              <a:t>2</a:t>
            </a:r>
            <a:r>
              <a:rPr lang="en-US" altLang="zh-TW"/>
              <a:t> </a:t>
            </a:r>
            <a:r>
              <a:rPr lang="zh-TW" altLang="en-US"/>
              <a:t>成正比。</a:t>
            </a:r>
          </a:p>
        </p:txBody>
      </p:sp>
    </p:spTree>
    <p:extLst>
      <p:ext uri="{BB962C8B-B14F-4D97-AF65-F5344CB8AC3E}">
        <p14:creationId xmlns:p14="http://schemas.microsoft.com/office/powerpoint/2010/main" val="81402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5842AA-A02C-4114-80CF-62AD35E9DDB1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r>
              <a:rPr lang="el-GR" altLang="zh-TW">
                <a:cs typeface="Times New Roman" pitchFamily="18" charset="0"/>
              </a:rPr>
              <a:t>Ω</a:t>
            </a:r>
            <a:r>
              <a:rPr lang="en-US" altLang="zh-TW">
                <a:cs typeface="Times New Roman" pitchFamily="18" charset="0"/>
              </a:rPr>
              <a:t>(</a:t>
            </a:r>
            <a:r>
              <a:rPr lang="en-US" altLang="zh-TW" i="1">
                <a:cs typeface="Times New Roman" pitchFamily="18" charset="0"/>
              </a:rPr>
              <a:t>n</a:t>
            </a:r>
            <a:r>
              <a:rPr lang="en-US" altLang="zh-TW" baseline="30000">
                <a:cs typeface="Times New Roman" pitchFamily="18" charset="0"/>
              </a:rPr>
              <a:t>2</a:t>
            </a:r>
            <a:r>
              <a:rPr lang="en-US" altLang="zh-TW">
                <a:cs typeface="Times New Roman" pitchFamily="18" charset="0"/>
              </a:rPr>
              <a:t>)</a:t>
            </a:r>
            <a:r>
              <a:rPr lang="zh-TW" altLang="en-US">
                <a:cs typeface="Times New Roman" pitchFamily="18" charset="0"/>
              </a:rPr>
              <a:t>的意義則是：當 </a:t>
            </a:r>
            <a:r>
              <a:rPr lang="en-US" altLang="zh-TW" i="1">
                <a:cs typeface="Times New Roman" pitchFamily="18" charset="0"/>
              </a:rPr>
              <a:t>n</a:t>
            </a:r>
            <a:r>
              <a:rPr lang="en-US" altLang="zh-TW">
                <a:cs typeface="Times New Roman" pitchFamily="18" charset="0"/>
              </a:rPr>
              <a:t> </a:t>
            </a:r>
            <a:r>
              <a:rPr lang="zh-TW" altLang="en-US">
                <a:cs typeface="Times New Roman" pitchFamily="18" charset="0"/>
              </a:rPr>
              <a:t>大到某個程度之後，所需要花的時間””至少””會跟 </a:t>
            </a:r>
            <a:r>
              <a:rPr lang="en-US" altLang="zh-TW" i="1">
                <a:cs typeface="Times New Roman" pitchFamily="18" charset="0"/>
              </a:rPr>
              <a:t>n</a:t>
            </a:r>
            <a:r>
              <a:rPr lang="en-US" altLang="zh-TW" baseline="30000">
                <a:cs typeface="Times New Roman" pitchFamily="18" charset="0"/>
              </a:rPr>
              <a:t>2</a:t>
            </a:r>
            <a:r>
              <a:rPr lang="en-US" altLang="zh-TW">
                <a:cs typeface="Times New Roman" pitchFamily="18" charset="0"/>
              </a:rPr>
              <a:t> </a:t>
            </a:r>
            <a:r>
              <a:rPr lang="zh-TW" altLang="en-US">
                <a:cs typeface="Times New Roman" pitchFamily="18" charset="0"/>
              </a:rPr>
              <a:t>成正比。</a:t>
            </a:r>
          </a:p>
        </p:txBody>
      </p:sp>
    </p:spTree>
    <p:extLst>
      <p:ext uri="{BB962C8B-B14F-4D97-AF65-F5344CB8AC3E}">
        <p14:creationId xmlns:p14="http://schemas.microsoft.com/office/powerpoint/2010/main" val="415425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5319DE-5BA9-4C80-BDAD-EB34C3918A7A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用函式的圖形來表示剛剛介紹的三種表示法。</a:t>
            </a:r>
          </a:p>
          <a:p>
            <a:r>
              <a:rPr lang="el-GR" altLang="zh-TW">
                <a:cs typeface="Times New Roman" pitchFamily="18" charset="0"/>
              </a:rPr>
              <a:t>Θ</a:t>
            </a:r>
            <a:r>
              <a:rPr lang="zh-TW" altLang="en-US">
                <a:cs typeface="Times New Roman" pitchFamily="18" charset="0"/>
              </a:rPr>
              <a:t>是</a:t>
            </a:r>
            <a:r>
              <a:rPr lang="en-US" altLang="zh-TW">
                <a:cs typeface="Times New Roman" pitchFamily="18" charset="0"/>
              </a:rPr>
              <a:t>tight bound</a:t>
            </a:r>
            <a:r>
              <a:rPr lang="zh-TW" altLang="en-US">
                <a:cs typeface="Times New Roman" pitchFamily="18" charset="0"/>
              </a:rPr>
              <a:t>，</a:t>
            </a:r>
            <a:r>
              <a:rPr lang="en-US" altLang="zh-TW">
                <a:cs typeface="Times New Roman" pitchFamily="18" charset="0"/>
              </a:rPr>
              <a:t>O</a:t>
            </a:r>
            <a:r>
              <a:rPr lang="zh-TW" altLang="en-US">
                <a:cs typeface="Times New Roman" pitchFamily="18" charset="0"/>
              </a:rPr>
              <a:t>是</a:t>
            </a:r>
            <a:r>
              <a:rPr lang="en-US" altLang="zh-TW">
                <a:cs typeface="Times New Roman" pitchFamily="18" charset="0"/>
              </a:rPr>
              <a:t>upper bound</a:t>
            </a:r>
            <a:r>
              <a:rPr lang="zh-TW" altLang="en-US">
                <a:cs typeface="Times New Roman" pitchFamily="18" charset="0"/>
              </a:rPr>
              <a:t>， </a:t>
            </a:r>
            <a:r>
              <a:rPr lang="el-GR" altLang="zh-TW">
                <a:cs typeface="Times New Roman" pitchFamily="18" charset="0"/>
              </a:rPr>
              <a:t>Ω</a:t>
            </a:r>
            <a:r>
              <a:rPr lang="zh-TW" altLang="en-US">
                <a:cs typeface="Times New Roman" pitchFamily="18" charset="0"/>
              </a:rPr>
              <a:t>是</a:t>
            </a:r>
            <a:r>
              <a:rPr lang="en-US" altLang="zh-TW">
                <a:cs typeface="Times New Roman" pitchFamily="18" charset="0"/>
              </a:rPr>
              <a:t>lower bound</a:t>
            </a:r>
            <a:r>
              <a:rPr lang="zh-TW" altLang="en-US">
                <a:cs typeface="Times New Roman" pitchFamily="18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613265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BE874F-778A-4D8E-9904-F8DE1D7814E8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f(n)=n</a:t>
            </a:r>
          </a:p>
          <a:p>
            <a:r>
              <a:rPr lang="en-US" altLang="zh-TW"/>
              <a:t>g(n)=n</a:t>
            </a:r>
            <a:r>
              <a:rPr lang="en-US" altLang="zh-TW" baseline="30000"/>
              <a:t>1+sin(n)</a:t>
            </a:r>
            <a:endParaRPr lang="en-US" altLang="zh-TW"/>
          </a:p>
          <a:p>
            <a:r>
              <a:rPr lang="zh-TW" altLang="en-US"/>
              <a:t>在某些時候 </a:t>
            </a:r>
            <a:r>
              <a:rPr lang="en-US" altLang="zh-TW"/>
              <a:t>f(n) </a:t>
            </a:r>
            <a:r>
              <a:rPr lang="zh-TW" altLang="en-US"/>
              <a:t>比較大，某些時候 </a:t>
            </a:r>
            <a:r>
              <a:rPr lang="en-US" altLang="zh-TW"/>
              <a:t>g(n) </a:t>
            </a:r>
            <a:r>
              <a:rPr lang="zh-TW" altLang="en-US"/>
              <a:t>比較大</a:t>
            </a:r>
            <a:endParaRPr lang="zh-TW" altLang="en-US" baseline="30000"/>
          </a:p>
        </p:txBody>
      </p:sp>
    </p:spTree>
    <p:extLst>
      <p:ext uri="{BB962C8B-B14F-4D97-AF65-F5344CB8AC3E}">
        <p14:creationId xmlns:p14="http://schemas.microsoft.com/office/powerpoint/2010/main" val="36293931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71B048-E11A-4EC6-8939-F28486956058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一些分析常用到的數學公式</a:t>
            </a:r>
          </a:p>
        </p:txBody>
      </p:sp>
    </p:spTree>
    <p:extLst>
      <p:ext uri="{BB962C8B-B14F-4D97-AF65-F5344CB8AC3E}">
        <p14:creationId xmlns:p14="http://schemas.microsoft.com/office/powerpoint/2010/main" val="33137465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AB96A3-E673-454C-A912-2C49BA73906B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35118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Growth of Functions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80E1D-CF2B-42E3-A52E-9C277F19B37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1892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Growth of Functions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C8752E-716A-4D20-B67D-C1C00F86676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0340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Growth of Functions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26150-4207-4CEF-B3E1-C79D8A1CBF5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61365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Growth of Functions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A035C8A-D327-4304-88A7-648C85AA2E3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563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Growth of Functions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C333C8-7A16-4C0F-93CC-70B1A91990F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7784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Growth of Functions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9A0B9-058B-4BE3-A9CE-94C15E1F104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994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Growth of Functions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75383A-EBA4-4E1E-8F00-E9EBB3C53B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65793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Growth of Functions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CC807-90CE-4B4E-821D-457656813D4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0512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Growth of Functions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9794BD-9E79-4EE6-B870-35914CCBCD6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39702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Growth of Functions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2C91B2-FF91-4F7C-96E2-0F98E8CA7CC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82179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Growth of Functions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71BECB-ECA0-45AE-ACF3-217B6B41506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9661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Growth of Functions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2BDB29-6518-4A7D-BE7E-24EC9EBE036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1498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zh-TW"/>
              <a:t>Growth of Functions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61FC347-7792-4AFA-9734-C8E8F8A46EB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772400" cy="1470025"/>
          </a:xfrm>
        </p:spPr>
        <p:txBody>
          <a:bodyPr/>
          <a:lstStyle/>
          <a:p>
            <a:r>
              <a:rPr lang="en-US" altLang="zh-TW" b="1" dirty="0"/>
              <a:t>Growth of Functions</a:t>
            </a:r>
            <a:endParaRPr lang="en-US" altLang="zh-TW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Growth of Functions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14C6-239D-47F6-8600-D03DF14D2701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765175"/>
            <a:ext cx="8353425" cy="5327650"/>
          </a:xfrm>
        </p:spPr>
        <p:txBody>
          <a:bodyPr/>
          <a:lstStyle/>
          <a:p>
            <a:pPr marL="360363" indent="-360363">
              <a:buFontTx/>
              <a:buNone/>
            </a:pPr>
            <a:r>
              <a:rPr lang="en-US" altLang="zh-TW" sz="3600" b="1"/>
              <a:t>Comparison of functions</a:t>
            </a:r>
          </a:p>
          <a:p>
            <a:pPr marL="360363" indent="-360363">
              <a:buFontTx/>
              <a:buNone/>
            </a:pPr>
            <a:endParaRPr lang="en-US" altLang="zh-TW"/>
          </a:p>
          <a:p>
            <a:pPr marL="360363" indent="-360363"/>
            <a:r>
              <a:rPr lang="zh-TW" altLang="en-US" sz="2800"/>
              <a:t>函數</a:t>
            </a:r>
            <a:r>
              <a:rPr lang="en-US" altLang="zh-TW" sz="2800"/>
              <a:t>:	</a:t>
            </a:r>
            <a:r>
              <a:rPr lang="el-GR" altLang="zh-TW" sz="2800">
                <a:cs typeface="Times New Roman" pitchFamily="18" charset="0"/>
              </a:rPr>
              <a:t>ω</a:t>
            </a:r>
            <a:r>
              <a:rPr lang="en-US" altLang="zh-TW" sz="2800">
                <a:cs typeface="Times New Roman" pitchFamily="18" charset="0"/>
              </a:rPr>
              <a:t>	</a:t>
            </a:r>
            <a:r>
              <a:rPr lang="el-GR" altLang="zh-TW" sz="2800">
                <a:cs typeface="Times New Roman" pitchFamily="18" charset="0"/>
              </a:rPr>
              <a:t>Ω</a:t>
            </a:r>
            <a:r>
              <a:rPr lang="en-US" altLang="zh-TW" sz="2800">
                <a:cs typeface="Times New Roman" pitchFamily="18" charset="0"/>
              </a:rPr>
              <a:t>	</a:t>
            </a:r>
            <a:r>
              <a:rPr lang="el-GR" altLang="zh-TW" sz="2800">
                <a:cs typeface="Times New Roman" pitchFamily="18" charset="0"/>
              </a:rPr>
              <a:t>Θ</a:t>
            </a:r>
            <a:r>
              <a:rPr lang="en-US" altLang="zh-TW" sz="2800">
                <a:cs typeface="Times New Roman" pitchFamily="18" charset="0"/>
              </a:rPr>
              <a:t>	</a:t>
            </a:r>
            <a:r>
              <a:rPr lang="en-US" altLang="zh-TW" sz="2800" i="1">
                <a:cs typeface="Times New Roman" pitchFamily="18" charset="0"/>
              </a:rPr>
              <a:t>O	o</a:t>
            </a:r>
            <a:endParaRPr lang="el-GR" altLang="zh-TW" sz="2800" i="1">
              <a:cs typeface="Times New Roman" pitchFamily="18" charset="0"/>
            </a:endParaRPr>
          </a:p>
          <a:p>
            <a:pPr marL="360363" indent="-360363">
              <a:buFontTx/>
              <a:buNone/>
            </a:pPr>
            <a:r>
              <a:rPr lang="en-US" altLang="zh-TW" sz="2800"/>
              <a:t>	</a:t>
            </a:r>
            <a:r>
              <a:rPr lang="zh-TW" altLang="en-US" sz="2800"/>
              <a:t>實數</a:t>
            </a:r>
            <a:r>
              <a:rPr lang="en-US" altLang="zh-TW" sz="2800"/>
              <a:t>:	&gt;	</a:t>
            </a:r>
            <a:r>
              <a:rPr lang="en-US" altLang="zh-TW" sz="2800">
                <a:sym typeface="Symbol" pitchFamily="18" charset="2"/>
              </a:rPr>
              <a:t>	=		&lt;</a:t>
            </a:r>
          </a:p>
          <a:p>
            <a:pPr marL="360363" indent="-360363"/>
            <a:endParaRPr lang="en-US" altLang="zh-TW" sz="2800"/>
          </a:p>
          <a:p>
            <a:pPr marL="360363" indent="-360363"/>
            <a:r>
              <a:rPr lang="en-US" altLang="zh-TW" sz="2800"/>
              <a:t>Transitivity</a:t>
            </a:r>
            <a:r>
              <a:rPr lang="zh-TW" altLang="en-US" sz="2800"/>
              <a:t>，</a:t>
            </a:r>
            <a:r>
              <a:rPr lang="en-US" altLang="zh-TW" sz="2800"/>
              <a:t>Reflexivity</a:t>
            </a:r>
            <a:r>
              <a:rPr lang="zh-TW" altLang="en-US" sz="2800"/>
              <a:t>，</a:t>
            </a:r>
            <a:r>
              <a:rPr lang="en-US" altLang="zh-TW" sz="2800"/>
              <a:t>Symmetry</a:t>
            </a:r>
          </a:p>
          <a:p>
            <a:pPr marL="360363" indent="-360363"/>
            <a:endParaRPr lang="en-US" altLang="zh-TW" sz="2800"/>
          </a:p>
          <a:p>
            <a:pPr marL="360363" indent="-360363"/>
            <a:r>
              <a:rPr lang="zh-TW" altLang="en-US" sz="2800"/>
              <a:t>任兩實數皆可互想比較大小</a:t>
            </a:r>
            <a:r>
              <a:rPr lang="en-US" altLang="zh-TW" sz="2800"/>
              <a:t>(trichotomy)</a:t>
            </a:r>
            <a:r>
              <a:rPr lang="zh-TW" altLang="en-US" sz="2800"/>
              <a:t>，但是任兩函數並不一定能夠互相比較。</a:t>
            </a:r>
          </a:p>
          <a:p>
            <a:pPr marL="1252538" lvl="1" indent="-533400"/>
            <a:r>
              <a:rPr lang="zh-TW" altLang="en-US"/>
              <a:t>例如： </a:t>
            </a:r>
            <a:r>
              <a:rPr lang="en-US" altLang="zh-TW" i="1"/>
              <a:t>f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/>
              <a:t>)=</a:t>
            </a:r>
            <a:r>
              <a:rPr lang="en-US" altLang="zh-TW" i="1"/>
              <a:t>n</a:t>
            </a:r>
            <a:r>
              <a:rPr lang="en-US" altLang="zh-TW"/>
              <a:t> and </a:t>
            </a:r>
            <a:r>
              <a:rPr lang="en-US" altLang="zh-TW" i="1"/>
              <a:t>g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/>
              <a:t>)=</a:t>
            </a:r>
            <a:r>
              <a:rPr lang="en-US" altLang="zh-TW" i="1"/>
              <a:t>n</a:t>
            </a:r>
            <a:r>
              <a:rPr lang="en-US" altLang="zh-TW" baseline="30000"/>
              <a:t>1+sin </a:t>
            </a:r>
            <a:r>
              <a:rPr lang="en-US" altLang="zh-TW" i="1" baseline="30000"/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Growth of Functions</a:t>
            </a:r>
          </a:p>
        </p:txBody>
      </p:sp>
      <p:sp>
        <p:nvSpPr>
          <p:cNvPr id="13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2E0F-2493-476C-943E-DD74A3A9585D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765175"/>
            <a:ext cx="8353425" cy="5327650"/>
          </a:xfrm>
        </p:spPr>
        <p:txBody>
          <a:bodyPr/>
          <a:lstStyle/>
          <a:p>
            <a:pPr marL="360363" indent="-360363">
              <a:buFontTx/>
              <a:buNone/>
            </a:pPr>
            <a:r>
              <a:rPr lang="en-US" altLang="zh-TW" b="1"/>
              <a:t>Appendix A: Summation formulas</a:t>
            </a:r>
          </a:p>
          <a:p>
            <a:pPr marL="360363" indent="-360363">
              <a:buFontTx/>
              <a:buNone/>
            </a:pPr>
            <a:endParaRPr lang="en-US" altLang="zh-TW" sz="2800"/>
          </a:p>
          <a:p>
            <a:pPr marL="360363" indent="-360363">
              <a:buFontTx/>
              <a:buNone/>
            </a:pPr>
            <a:endParaRPr lang="en-US" altLang="zh-TW" sz="2800" i="1" baseline="30000"/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468313" y="1773238"/>
          <a:ext cx="369252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0" name="方程式" r:id="rId4" imgW="1790640" imgH="431640" progId="Equation.3">
                  <p:embed/>
                </p:oleObj>
              </mc:Choice>
              <mc:Fallback>
                <p:oleObj name="方程式" r:id="rId4" imgW="179064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773238"/>
                        <a:ext cx="3692525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468313" y="2924175"/>
          <a:ext cx="676910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1" name="方程式" r:id="rId6" imgW="3276360" imgH="431640" progId="Equation.3">
                  <p:embed/>
                </p:oleObj>
              </mc:Choice>
              <mc:Fallback>
                <p:oleObj name="方程式" r:id="rId6" imgW="327636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924175"/>
                        <a:ext cx="6769100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0" name="Rectangle 8"/>
          <p:cNvSpPr>
            <a:spLocks noChangeArrowheads="1"/>
          </p:cNvSpPr>
          <p:nvPr/>
        </p:nvSpPr>
        <p:spPr bwMode="auto">
          <a:xfrm>
            <a:off x="0" y="2986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84999" name="Object 7"/>
          <p:cNvGraphicFramePr>
            <a:graphicFrameLocks noChangeAspect="1"/>
          </p:cNvGraphicFramePr>
          <p:nvPr/>
        </p:nvGraphicFramePr>
        <p:xfrm>
          <a:off x="468313" y="4179888"/>
          <a:ext cx="5897562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2" name="方程式" r:id="rId8" imgW="2806560" imgH="431640" progId="Equation.3">
                  <p:embed/>
                </p:oleObj>
              </mc:Choice>
              <mc:Fallback>
                <p:oleObj name="方程式" r:id="rId8" imgW="2806560" imgH="431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179888"/>
                        <a:ext cx="5897562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2" name="Rectangle 10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85004" name="Rectangle 12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85006" name="Rectangle 14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Growth of Functions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405A5-5778-4E3C-B736-A18A07B3F6F5}" type="slidenum">
              <a:rPr lang="en-US" altLang="zh-TW"/>
              <a:pPr/>
              <a:t>12</a:t>
            </a:fld>
            <a:endParaRPr lang="en-US" altLang="zh-TW"/>
          </a:p>
        </p:txBody>
      </p:sp>
      <p:graphicFrame>
        <p:nvGraphicFramePr>
          <p:cNvPr id="86020" name="Object 4"/>
          <p:cNvGraphicFramePr>
            <a:graphicFrameLocks noChangeAspect="1"/>
          </p:cNvGraphicFramePr>
          <p:nvPr/>
        </p:nvGraphicFramePr>
        <p:xfrm>
          <a:off x="611188" y="1374775"/>
          <a:ext cx="6913562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6" name="方程式" r:id="rId3" imgW="3174840" imgH="431640" progId="Equation.3">
                  <p:embed/>
                </p:oleObj>
              </mc:Choice>
              <mc:Fallback>
                <p:oleObj name="方程式" r:id="rId3" imgW="317484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374775"/>
                        <a:ext cx="6913562" cy="944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1" name="Object 5"/>
          <p:cNvGraphicFramePr>
            <a:graphicFrameLocks noChangeAspect="1"/>
          </p:cNvGraphicFramePr>
          <p:nvPr/>
        </p:nvGraphicFramePr>
        <p:xfrm>
          <a:off x="611188" y="2670175"/>
          <a:ext cx="4741862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7" name="方程式" r:id="rId5" imgW="2158920" imgH="431640" progId="Equation.3">
                  <p:embed/>
                </p:oleObj>
              </mc:Choice>
              <mc:Fallback>
                <p:oleObj name="方程式" r:id="rId5" imgW="215892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670175"/>
                        <a:ext cx="4741862" cy="950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2" name="Object 6"/>
          <p:cNvGraphicFramePr>
            <a:graphicFrameLocks noChangeAspect="1"/>
          </p:cNvGraphicFramePr>
          <p:nvPr/>
        </p:nvGraphicFramePr>
        <p:xfrm>
          <a:off x="611188" y="4111625"/>
          <a:ext cx="237648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8" name="方程式" r:id="rId7" imgW="1143000" imgH="431640" progId="Equation.3">
                  <p:embed/>
                </p:oleObj>
              </mc:Choice>
              <mc:Fallback>
                <p:oleObj name="方程式" r:id="rId7" imgW="1143000" imgH="431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111625"/>
                        <a:ext cx="2376487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Growth of Functions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D935-BD4F-49F7-A894-B4176EDFE57B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Exercises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341438"/>
            <a:ext cx="8675687" cy="5183187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800" b="1"/>
              <a:t>Problem 1:</a:t>
            </a:r>
            <a:endParaRPr lang="en-US" altLang="zh-TW" sz="2800"/>
          </a:p>
          <a:p>
            <a:pPr>
              <a:buFontTx/>
              <a:buNone/>
            </a:pPr>
            <a:r>
              <a:rPr lang="en-US" altLang="zh-TW" sz="2400">
                <a:latin typeface="標楷體" pitchFamily="65" charset="-120"/>
              </a:rPr>
              <a:t>	</a:t>
            </a:r>
            <a:r>
              <a:rPr lang="zh-TW" altLang="en-US" sz="2400">
                <a:latin typeface="標楷體" pitchFamily="65" charset="-120"/>
              </a:rPr>
              <a:t>為了解決一個問題而設計程式時，分析該演算法的執行時間複雜度是個很重要的依據</a:t>
            </a:r>
            <a:r>
              <a:rPr lang="zh-TW" altLang="en-US" sz="2400"/>
              <a:t>。線性時間的演算法通常要比二次方時間的演算法受大家歡迎。</a:t>
            </a:r>
          </a:p>
          <a:p>
            <a:pPr>
              <a:buFontTx/>
              <a:buNone/>
            </a:pPr>
            <a:r>
              <a:rPr lang="zh-TW" altLang="en-US" sz="2400"/>
              <a:t>	通常，問題的大小 </a:t>
            </a:r>
            <a:r>
              <a:rPr lang="en-US" altLang="zh-TW" sz="2400" i="1"/>
              <a:t>n</a:t>
            </a:r>
            <a:r>
              <a:rPr lang="en-US" altLang="zh-TW" sz="2400"/>
              <a:t> </a:t>
            </a:r>
            <a:r>
              <a:rPr lang="zh-TW" altLang="en-US" sz="2400"/>
              <a:t>可以決定演算法的執行時間，也許是要被排序的數字個數，或是多邊形的點的數目，等等。由於要算出一個演算法相對於 </a:t>
            </a:r>
            <a:r>
              <a:rPr lang="en-US" altLang="zh-TW" sz="2400" i="1"/>
              <a:t>n</a:t>
            </a:r>
            <a:r>
              <a:rPr lang="en-US" altLang="zh-TW" sz="2400"/>
              <a:t> </a:t>
            </a:r>
            <a:r>
              <a:rPr lang="zh-TW" altLang="en-US" sz="2400"/>
              <a:t>的執行時間公式不是很容易，如果能夠自動化那就太棒了。很不幸地，一般來說這是不太可能做到的，但是我們在這邊要考慮的程式是非常簡單的，所以把不可能變成了可能。我們的程式是根據下面的規則所建立的（</a:t>
            </a:r>
            <a:r>
              <a:rPr lang="en-US" altLang="zh-TW" sz="2400"/>
              <a:t>BNF</a:t>
            </a:r>
            <a:r>
              <a:rPr lang="zh-TW" altLang="en-US" sz="2400"/>
              <a:t>格式），其中 </a:t>
            </a:r>
            <a:r>
              <a:rPr lang="en-US" altLang="zh-TW" sz="2400"/>
              <a:t>&lt;</a:t>
            </a:r>
            <a:r>
              <a:rPr lang="en-US" altLang="zh-TW" sz="2400" b="1" i="1"/>
              <a:t>number</a:t>
            </a:r>
            <a:r>
              <a:rPr lang="en-US" altLang="zh-TW" sz="2400"/>
              <a:t>&gt; </a:t>
            </a:r>
            <a:r>
              <a:rPr lang="zh-TW" altLang="en-US" sz="2400"/>
              <a:t>是大於等於零的整數。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Growth of Functions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20DB-1601-4520-9331-AEF541D202C5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Exercises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341438"/>
            <a:ext cx="8675687" cy="5183187"/>
          </a:xfrm>
        </p:spPr>
        <p:txBody>
          <a:bodyPr/>
          <a:lstStyle/>
          <a:p>
            <a:r>
              <a:rPr lang="en-US" altLang="zh-TW" sz="2000"/>
              <a:t>&lt;</a:t>
            </a:r>
            <a:r>
              <a:rPr lang="en-US" altLang="zh-TW" sz="2000" b="1" i="1"/>
              <a:t>Program</a:t>
            </a:r>
            <a:r>
              <a:rPr lang="en-US" altLang="zh-TW" sz="2000"/>
              <a:t>&gt; ::= "BEGIN" &lt;</a:t>
            </a:r>
            <a:r>
              <a:rPr lang="en-US" altLang="zh-TW" sz="2000" b="1" i="1"/>
              <a:t>Statementlist</a:t>
            </a:r>
            <a:r>
              <a:rPr lang="en-US" altLang="zh-TW" sz="2000"/>
              <a:t>&gt; "END"</a:t>
            </a:r>
          </a:p>
          <a:p>
            <a:r>
              <a:rPr lang="en-US" altLang="zh-TW" sz="2000"/>
              <a:t>&lt;</a:t>
            </a:r>
            <a:r>
              <a:rPr lang="en-US" altLang="zh-TW" sz="2000" b="1" i="1"/>
              <a:t>Statementlist</a:t>
            </a:r>
            <a:r>
              <a:rPr lang="en-US" altLang="zh-TW" sz="2000"/>
              <a:t>&gt; ::= &lt;</a:t>
            </a:r>
            <a:r>
              <a:rPr lang="en-US" altLang="zh-TW" sz="2000" b="1" i="1"/>
              <a:t>Statement</a:t>
            </a:r>
            <a:r>
              <a:rPr lang="en-US" altLang="zh-TW" sz="2000"/>
              <a:t>&gt; | &lt;</a:t>
            </a:r>
            <a:r>
              <a:rPr lang="en-US" altLang="zh-TW" sz="2000" b="1" i="1"/>
              <a:t>Statement</a:t>
            </a:r>
            <a:r>
              <a:rPr lang="en-US" altLang="zh-TW" sz="2000"/>
              <a:t>&gt; &lt;</a:t>
            </a:r>
            <a:r>
              <a:rPr lang="en-US" altLang="zh-TW" sz="2000" b="1" i="1"/>
              <a:t>Statementlist</a:t>
            </a:r>
            <a:r>
              <a:rPr lang="en-US" altLang="zh-TW" sz="2000"/>
              <a:t>&gt;</a:t>
            </a:r>
          </a:p>
          <a:p>
            <a:r>
              <a:rPr lang="en-US" altLang="zh-TW" sz="2000"/>
              <a:t>&lt;</a:t>
            </a:r>
            <a:r>
              <a:rPr lang="en-US" altLang="zh-TW" sz="2000" b="1" i="1"/>
              <a:t>Statement</a:t>
            </a:r>
            <a:r>
              <a:rPr lang="en-US" altLang="zh-TW" sz="2000"/>
              <a:t>&gt; ::= &lt; </a:t>
            </a:r>
            <a:r>
              <a:rPr lang="en-US" altLang="zh-TW" sz="2000" b="1" i="1"/>
              <a:t>LOOP</a:t>
            </a:r>
            <a:r>
              <a:rPr lang="en-US" altLang="zh-TW" sz="2000"/>
              <a:t>-</a:t>
            </a:r>
            <a:r>
              <a:rPr lang="en-US" altLang="zh-TW" sz="2000" b="1" i="1"/>
              <a:t>Statement</a:t>
            </a:r>
            <a:r>
              <a:rPr lang="en-US" altLang="zh-TW" sz="2000"/>
              <a:t>&gt; | &lt;</a:t>
            </a:r>
            <a:r>
              <a:rPr lang="en-US" altLang="zh-TW" sz="2000" b="1" i="1"/>
              <a:t>OP</a:t>
            </a:r>
            <a:r>
              <a:rPr lang="en-US" altLang="zh-TW" sz="2000"/>
              <a:t>-</a:t>
            </a:r>
            <a:r>
              <a:rPr lang="en-US" altLang="zh-TW" sz="2000" b="1" i="1"/>
              <a:t>Statement</a:t>
            </a:r>
            <a:r>
              <a:rPr lang="en-US" altLang="zh-TW" sz="2000"/>
              <a:t>&gt;</a:t>
            </a:r>
          </a:p>
          <a:p>
            <a:r>
              <a:rPr lang="en-US" altLang="zh-TW" sz="2000"/>
              <a:t>&lt;</a:t>
            </a:r>
            <a:r>
              <a:rPr lang="en-US" altLang="zh-TW" sz="2000" b="1" i="1"/>
              <a:t>LOOP</a:t>
            </a:r>
            <a:r>
              <a:rPr lang="en-US" altLang="zh-TW" sz="2000"/>
              <a:t>-</a:t>
            </a:r>
            <a:r>
              <a:rPr lang="en-US" altLang="zh-TW" sz="2000" b="1" i="1"/>
              <a:t>Statement</a:t>
            </a:r>
            <a:r>
              <a:rPr lang="en-US" altLang="zh-TW" sz="2000"/>
              <a:t>&gt; ::= &lt;</a:t>
            </a:r>
            <a:r>
              <a:rPr lang="en-US" altLang="zh-TW" sz="2000" b="1" i="1"/>
              <a:t>LOOP</a:t>
            </a:r>
            <a:r>
              <a:rPr lang="en-US" altLang="zh-TW" sz="2000"/>
              <a:t>-</a:t>
            </a:r>
            <a:r>
              <a:rPr lang="en-US" altLang="zh-TW" sz="2000" b="1" i="1"/>
              <a:t>Header</a:t>
            </a:r>
            <a:r>
              <a:rPr lang="en-US" altLang="zh-TW" sz="2000"/>
              <a:t>&gt; &lt;</a:t>
            </a:r>
            <a:r>
              <a:rPr lang="en-US" altLang="zh-TW" sz="2000" b="1" i="1"/>
              <a:t>Statementlist</a:t>
            </a:r>
            <a:r>
              <a:rPr lang="en-US" altLang="zh-TW" sz="2000"/>
              <a:t>&gt; "END"</a:t>
            </a:r>
          </a:p>
          <a:p>
            <a:r>
              <a:rPr lang="en-US" altLang="zh-TW" sz="2000"/>
              <a:t>&lt;</a:t>
            </a:r>
            <a:r>
              <a:rPr lang="en-US" altLang="zh-TW" sz="2000" b="1" i="1"/>
              <a:t>LOOP</a:t>
            </a:r>
            <a:r>
              <a:rPr lang="en-US" altLang="zh-TW" sz="2000"/>
              <a:t>-</a:t>
            </a:r>
            <a:r>
              <a:rPr lang="en-US" altLang="zh-TW" sz="2000" b="1" i="1"/>
              <a:t>Header</a:t>
            </a:r>
            <a:r>
              <a:rPr lang="en-US" altLang="zh-TW" sz="2000"/>
              <a:t>&gt; ::= "LOOP" &lt;</a:t>
            </a:r>
            <a:r>
              <a:rPr lang="en-US" altLang="zh-TW" sz="2000" b="1" i="1"/>
              <a:t>number</a:t>
            </a:r>
            <a:r>
              <a:rPr lang="en-US" altLang="zh-TW" sz="2000"/>
              <a:t>&gt; | "LOOP n"</a:t>
            </a:r>
          </a:p>
          <a:p>
            <a:r>
              <a:rPr lang="en-US" altLang="zh-TW" sz="2000"/>
              <a:t>&lt;</a:t>
            </a:r>
            <a:r>
              <a:rPr lang="en-US" altLang="zh-TW" sz="2000" b="1" i="1"/>
              <a:t>OP</a:t>
            </a:r>
            <a:r>
              <a:rPr lang="en-US" altLang="zh-TW" sz="2000"/>
              <a:t>-</a:t>
            </a:r>
            <a:r>
              <a:rPr lang="en-US" altLang="zh-TW" sz="2000" b="1" i="1"/>
              <a:t>Statement</a:t>
            </a:r>
            <a:r>
              <a:rPr lang="en-US" altLang="zh-TW" sz="2000"/>
              <a:t>&gt; ::= "OP" &lt;</a:t>
            </a:r>
            <a:r>
              <a:rPr lang="en-US" altLang="zh-TW" sz="2000" b="1" i="1"/>
              <a:t>number</a:t>
            </a:r>
            <a:r>
              <a:rPr lang="en-US" altLang="zh-TW" sz="2000"/>
              <a:t>&gt;</a:t>
            </a:r>
          </a:p>
          <a:p>
            <a:pPr>
              <a:buFontTx/>
              <a:buNone/>
            </a:pPr>
            <a:r>
              <a:rPr lang="en-US" altLang="zh-TW" sz="2400">
                <a:latin typeface="標楷體" pitchFamily="65" charset="-120"/>
              </a:rPr>
              <a:t>	</a:t>
            </a:r>
            <a:r>
              <a:rPr lang="zh-TW" altLang="en-US" sz="2400">
                <a:latin typeface="標楷體" pitchFamily="65" charset="-120"/>
              </a:rPr>
              <a:t>程式的執行時間可以計算如下：</a:t>
            </a:r>
            <a:r>
              <a:rPr lang="en-US" altLang="zh-TW" sz="2400" i="1"/>
              <a:t>OP-statement</a:t>
            </a:r>
            <a:r>
              <a:rPr lang="en-US" altLang="zh-TW" sz="2400">
                <a:latin typeface="標楷體" pitchFamily="65" charset="-120"/>
              </a:rPr>
              <a:t> </a:t>
            </a:r>
            <a:r>
              <a:rPr lang="zh-TW" altLang="en-US" sz="2400">
                <a:latin typeface="標楷體" pitchFamily="65" charset="-120"/>
              </a:rPr>
              <a:t>的執行時間就跟它的參數一樣</a:t>
            </a:r>
            <a:r>
              <a:rPr lang="zh-TW" altLang="en-US" sz="2400"/>
              <a:t>。被 </a:t>
            </a:r>
            <a:r>
              <a:rPr lang="en-US" altLang="zh-TW" sz="2400"/>
              <a:t>&lt;</a:t>
            </a:r>
            <a:r>
              <a:rPr lang="en-US" altLang="zh-TW" sz="2400" i="1"/>
              <a:t>LOOP-Statement</a:t>
            </a:r>
            <a:r>
              <a:rPr lang="en-US" altLang="zh-TW" sz="2400"/>
              <a:t>&gt; </a:t>
            </a:r>
            <a:r>
              <a:rPr lang="zh-TW" altLang="en-US" sz="2400"/>
              <a:t>包起來的區段則是會執行很多次，有可能會執行常數次（如果給定的 </a:t>
            </a:r>
            <a:r>
              <a:rPr lang="en-US" altLang="zh-TW" sz="2400"/>
              <a:t>LOOP </a:t>
            </a:r>
            <a:r>
              <a:rPr lang="zh-TW" altLang="en-US" sz="2400"/>
              <a:t>參數是常數），或是執行 </a:t>
            </a:r>
            <a:r>
              <a:rPr lang="en-US" altLang="zh-TW" sz="2400" i="1"/>
              <a:t>n</a:t>
            </a:r>
            <a:r>
              <a:rPr lang="en-US" altLang="zh-TW" sz="2400"/>
              <a:t> </a:t>
            </a:r>
            <a:r>
              <a:rPr lang="zh-TW" altLang="en-US" sz="2400"/>
              <a:t>次（如果給定的 </a:t>
            </a:r>
            <a:r>
              <a:rPr lang="en-US" altLang="zh-TW" sz="2400"/>
              <a:t>LOOP </a:t>
            </a:r>
            <a:r>
              <a:rPr lang="zh-TW" altLang="en-US" sz="2400"/>
              <a:t>參數是 </a:t>
            </a:r>
            <a:r>
              <a:rPr lang="en-US" altLang="zh-TW" sz="2400" i="1"/>
              <a:t>n</a:t>
            </a:r>
            <a:r>
              <a:rPr lang="zh-TW" altLang="en-US" sz="2400"/>
              <a:t>）。一段 </a:t>
            </a:r>
            <a:r>
              <a:rPr lang="en-US" altLang="zh-TW" sz="2400"/>
              <a:t>statement </a:t>
            </a:r>
            <a:r>
              <a:rPr lang="zh-TW" altLang="en-US" sz="2400"/>
              <a:t>的執行時間只要把構成那段 </a:t>
            </a:r>
            <a:r>
              <a:rPr lang="en-US" altLang="zh-TW" sz="2400"/>
              <a:t>statement </a:t>
            </a:r>
            <a:r>
              <a:rPr lang="zh-TW" altLang="en-US" sz="2400"/>
              <a:t>的全部時間加總起來就是答案。因此程式的執行時間一般來說會跟 </a:t>
            </a:r>
            <a:r>
              <a:rPr lang="en-US" altLang="zh-TW" sz="2400" i="1"/>
              <a:t>n</a:t>
            </a:r>
            <a:r>
              <a:rPr lang="en-US" altLang="zh-TW" sz="2400"/>
              <a:t> </a:t>
            </a:r>
            <a:r>
              <a:rPr lang="zh-TW" altLang="en-US" sz="2400"/>
              <a:t>有關係。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Growth of Functions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6103-1D25-4F85-A4E8-0FCE49C9219D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Exercises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341438"/>
            <a:ext cx="8675687" cy="5183187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400">
                <a:latin typeface="標楷體" pitchFamily="65" charset="-120"/>
              </a:rPr>
              <a:t>	</a:t>
            </a:r>
            <a:r>
              <a:rPr lang="zh-TW" altLang="en-US" sz="2400" b="1">
                <a:latin typeface="標楷體" pitchFamily="65" charset="-120"/>
              </a:rPr>
              <a:t>輸入：</a:t>
            </a:r>
            <a:r>
              <a:rPr lang="zh-TW" altLang="en-US" sz="2400">
                <a:latin typeface="標楷體" pitchFamily="65" charset="-120"/>
              </a:rPr>
              <a:t>第一行會有一個整數 </a:t>
            </a:r>
            <a:r>
              <a:rPr lang="en-US" altLang="zh-TW" sz="2400" i="1">
                <a:latin typeface="標楷體" pitchFamily="65" charset="-120"/>
              </a:rPr>
              <a:t>k</a:t>
            </a:r>
            <a:r>
              <a:rPr lang="en-US" altLang="zh-TW" sz="2400">
                <a:latin typeface="標楷體" pitchFamily="65" charset="-120"/>
              </a:rPr>
              <a:t> </a:t>
            </a:r>
            <a:r>
              <a:rPr lang="zh-TW" altLang="en-US" sz="2400">
                <a:latin typeface="標楷體" pitchFamily="65" charset="-120"/>
              </a:rPr>
              <a:t>表示有幾個程式需要處理</a:t>
            </a:r>
            <a:r>
              <a:rPr lang="zh-TW" altLang="en-US" sz="2400"/>
              <a:t>。接下來會有 </a:t>
            </a:r>
            <a:r>
              <a:rPr lang="en-US" altLang="zh-TW" sz="2400" i="1"/>
              <a:t>k</a:t>
            </a:r>
            <a:r>
              <a:rPr lang="en-US" altLang="zh-TW" sz="2400"/>
              <a:t> </a:t>
            </a:r>
            <a:r>
              <a:rPr lang="zh-TW" altLang="en-US" sz="2400"/>
              <a:t>個符合之前規則的程式。空白字元以及換行可能會出現在程式中的任何地方，但不會出現在關鍵字或是數字之間，比如 </a:t>
            </a:r>
            <a:r>
              <a:rPr lang="en-US" altLang="zh-TW" sz="2400"/>
              <a:t>BEGIN, END, LOOP, OP</a:t>
            </a:r>
            <a:r>
              <a:rPr lang="zh-TW" altLang="en-US" sz="2400"/>
              <a:t>。</a:t>
            </a:r>
            <a:r>
              <a:rPr lang="en-US" altLang="zh-TW" sz="2400"/>
              <a:t>LOOP </a:t>
            </a:r>
            <a:r>
              <a:rPr lang="zh-TW" altLang="en-US" sz="2400"/>
              <a:t>的深度最大只會到 </a:t>
            </a:r>
            <a:r>
              <a:rPr lang="en-US" altLang="zh-TW" sz="2400"/>
              <a:t>10 </a:t>
            </a:r>
            <a:r>
              <a:rPr lang="zh-TW" altLang="en-US" sz="2400"/>
              <a:t>。</a:t>
            </a:r>
            <a:endParaRPr lang="zh-TW" altLang="en-US" sz="2400">
              <a:latin typeface="標楷體" pitchFamily="65" charset="-120"/>
            </a:endParaRPr>
          </a:p>
          <a:p>
            <a:pPr>
              <a:buFontTx/>
              <a:buNone/>
            </a:pPr>
            <a:r>
              <a:rPr lang="zh-TW" altLang="en-US" sz="2400">
                <a:latin typeface="標楷體" pitchFamily="65" charset="-120"/>
              </a:rPr>
              <a:t>	</a:t>
            </a:r>
            <a:r>
              <a:rPr lang="zh-TW" altLang="en-US" sz="2400" b="1">
                <a:latin typeface="標楷體" pitchFamily="65" charset="-120"/>
              </a:rPr>
              <a:t>輸出：</a:t>
            </a:r>
            <a:r>
              <a:rPr lang="zh-TW" altLang="en-US" sz="2400">
                <a:latin typeface="標楷體" pitchFamily="65" charset="-120"/>
              </a:rPr>
              <a:t>對於每個程式，第一行先輸出程式的編號，如輸出實例所示</a:t>
            </a:r>
            <a:r>
              <a:rPr lang="zh-TW" altLang="en-US" sz="2400"/>
              <a:t>。接著要輸出程式的執行時間，這會是一個跟 </a:t>
            </a:r>
            <a:r>
              <a:rPr lang="en-US" altLang="zh-TW" sz="2400"/>
              <a:t>n </a:t>
            </a:r>
            <a:r>
              <a:rPr lang="zh-TW" altLang="en-US" sz="2400"/>
              <a:t>有關的多項式，最大的 </a:t>
            </a:r>
            <a:r>
              <a:rPr lang="en-US" altLang="zh-TW" sz="2400"/>
              <a:t>degree </a:t>
            </a:r>
            <a:r>
              <a:rPr lang="zh-TW" altLang="en-US" sz="2400"/>
              <a:t>只會到 </a:t>
            </a:r>
            <a:r>
              <a:rPr lang="en-US" altLang="zh-TW" sz="2400"/>
              <a:t>10</a:t>
            </a:r>
            <a:r>
              <a:rPr lang="zh-TW" altLang="en-US" sz="2400"/>
              <a:t>。用平常表示多項式的方法印出來，格式如下：</a:t>
            </a:r>
          </a:p>
          <a:p>
            <a:pPr>
              <a:buFontTx/>
              <a:buNone/>
            </a:pPr>
            <a:r>
              <a:rPr lang="zh-TW" altLang="en-US" sz="2400"/>
              <a:t>	</a:t>
            </a:r>
            <a:r>
              <a:rPr lang="zh-TW" altLang="en-US" sz="2400">
                <a:latin typeface="標楷體"/>
              </a:rPr>
              <a:t>”</a:t>
            </a:r>
            <a:r>
              <a:rPr lang="en-US" altLang="zh-TW" sz="2400"/>
              <a:t>Runtime = </a:t>
            </a:r>
            <a:r>
              <a:rPr lang="en-US" altLang="zh-TW" sz="2400" i="1"/>
              <a:t>a</a:t>
            </a:r>
            <a:r>
              <a:rPr lang="en-US" altLang="zh-TW" sz="2400"/>
              <a:t>*</a:t>
            </a:r>
            <a:r>
              <a:rPr lang="en-US" altLang="zh-TW" sz="2400" i="1"/>
              <a:t>n</a:t>
            </a:r>
            <a:r>
              <a:rPr lang="en-US" altLang="zh-TW" sz="2400"/>
              <a:t>^10+</a:t>
            </a:r>
            <a:r>
              <a:rPr lang="en-US" altLang="zh-TW" sz="2400" i="1"/>
              <a:t>b</a:t>
            </a:r>
            <a:r>
              <a:rPr lang="en-US" altLang="zh-TW" sz="2400"/>
              <a:t>*</a:t>
            </a:r>
            <a:r>
              <a:rPr lang="en-US" altLang="zh-TW" sz="2400" i="1"/>
              <a:t>n</a:t>
            </a:r>
            <a:r>
              <a:rPr lang="en-US" altLang="zh-TW" sz="2400"/>
              <a:t>^9+ </a:t>
            </a:r>
            <a:r>
              <a:rPr lang="en-US" altLang="zh-TW" sz="2400">
                <a:latin typeface="標楷體"/>
              </a:rPr>
              <a:t>…</a:t>
            </a:r>
            <a:r>
              <a:rPr lang="en-US" altLang="zh-TW" sz="2400"/>
              <a:t>+</a:t>
            </a:r>
            <a:r>
              <a:rPr lang="en-US" altLang="zh-TW" sz="2400" i="1"/>
              <a:t>p</a:t>
            </a:r>
            <a:r>
              <a:rPr lang="en-US" altLang="zh-TW" sz="2400"/>
              <a:t>*</a:t>
            </a:r>
            <a:r>
              <a:rPr lang="en-US" altLang="zh-TW" sz="2400" i="1"/>
              <a:t>n</a:t>
            </a:r>
            <a:r>
              <a:rPr lang="en-US" altLang="zh-TW" sz="2400"/>
              <a:t>^2+</a:t>
            </a:r>
            <a:r>
              <a:rPr lang="en-US" altLang="zh-TW" sz="2400" i="1"/>
              <a:t>q</a:t>
            </a:r>
            <a:r>
              <a:rPr lang="en-US" altLang="zh-TW" sz="2400"/>
              <a:t>*</a:t>
            </a:r>
            <a:r>
              <a:rPr lang="en-US" altLang="zh-TW" sz="2400" i="1"/>
              <a:t>n</a:t>
            </a:r>
            <a:r>
              <a:rPr lang="en-US" altLang="zh-TW" sz="2400"/>
              <a:t>+</a:t>
            </a:r>
            <a:r>
              <a:rPr lang="en-US" altLang="zh-TW" sz="2400" i="1"/>
              <a:t>r</a:t>
            </a:r>
            <a:r>
              <a:rPr lang="en-US" altLang="zh-TW" sz="2400">
                <a:latin typeface="標楷體"/>
              </a:rPr>
              <a:t>”</a:t>
            </a:r>
            <a:r>
              <a:rPr lang="zh-TW" altLang="en-US" sz="2400"/>
              <a:t>，省略係數是 </a:t>
            </a:r>
            <a:r>
              <a:rPr lang="en-US" altLang="zh-TW" sz="2400"/>
              <a:t>0 </a:t>
            </a:r>
            <a:r>
              <a:rPr lang="zh-TW" altLang="en-US" sz="2400"/>
              <a:t>的項次。係數是 </a:t>
            </a:r>
            <a:r>
              <a:rPr lang="en-US" altLang="zh-TW" sz="2400"/>
              <a:t>1 </a:t>
            </a:r>
            <a:r>
              <a:rPr lang="zh-TW" altLang="en-US" sz="2400"/>
              <a:t>的話該係數不用寫出來（除了常數項）。如果執行時間是 </a:t>
            </a:r>
            <a:r>
              <a:rPr lang="en-US" altLang="zh-TW" sz="2400"/>
              <a:t>0</a:t>
            </a:r>
            <a:r>
              <a:rPr lang="zh-TW" altLang="en-US" sz="2400"/>
              <a:t>，則印出</a:t>
            </a:r>
            <a:r>
              <a:rPr lang="zh-TW" altLang="en-US" sz="2400">
                <a:latin typeface="標楷體"/>
              </a:rPr>
              <a:t>”</a:t>
            </a:r>
            <a:r>
              <a:rPr lang="en-US" altLang="zh-TW" sz="2400"/>
              <a:t>Runtime = 0</a:t>
            </a:r>
            <a:r>
              <a:rPr lang="en-US" altLang="zh-TW" sz="2400">
                <a:latin typeface="標楷體"/>
              </a:rPr>
              <a:t>”</a:t>
            </a:r>
            <a:r>
              <a:rPr lang="zh-TW" altLang="en-US" sz="2400"/>
              <a:t>。在每組測資之後印一個空行。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Growth of Functions</a:t>
            </a:r>
          </a:p>
        </p:txBody>
      </p:sp>
      <p:sp>
        <p:nvSpPr>
          <p:cNvPr id="1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AE5A6-8D68-4331-BD09-ED688671C066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404813"/>
            <a:ext cx="8229600" cy="4525962"/>
          </a:xfrm>
        </p:spPr>
        <p:txBody>
          <a:bodyPr/>
          <a:lstStyle/>
          <a:p>
            <a:pPr>
              <a:buFontTx/>
              <a:buNone/>
            </a:pPr>
            <a:r>
              <a:rPr lang="zh-TW" altLang="en-US" sz="2800"/>
              <a:t>以下是一個輸出入的實例</a:t>
            </a:r>
            <a:r>
              <a:rPr lang="en-US" altLang="zh-TW" sz="2800"/>
              <a:t>:</a:t>
            </a:r>
          </a:p>
        </p:txBody>
      </p:sp>
      <p:graphicFrame>
        <p:nvGraphicFramePr>
          <p:cNvPr id="111619" name="Group 3"/>
          <p:cNvGraphicFramePr>
            <a:graphicFrameLocks noGrp="1"/>
          </p:cNvGraphicFramePr>
          <p:nvPr/>
        </p:nvGraphicFramePr>
        <p:xfrm>
          <a:off x="684213" y="1233488"/>
          <a:ext cx="7777162" cy="4510087"/>
        </p:xfrm>
        <a:graphic>
          <a:graphicData uri="http://schemas.openxmlformats.org/drawingml/2006/table">
            <a:tbl>
              <a:tblPr/>
              <a:tblGrid>
                <a:gridCol w="4464050"/>
                <a:gridCol w="3313112"/>
              </a:tblGrid>
              <a:tr h="415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Sample Input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Sample Output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8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BEGIN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LOOP 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OP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LOOP 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LOOP 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OP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END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OP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END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OP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END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OP 17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END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BEGIN OP 1997 LOOP n LOOP n OP 1 END END END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Program #1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Runtime = 3*n^2+11*n+17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Program #2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Runtime = n^2+1997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Growth of Functions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26378-64A6-4656-809D-D31712CF6231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91513" cy="550545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altLang="zh-TW" b="1"/>
              <a:t>3.1 Asymptotic notation</a:t>
            </a:r>
          </a:p>
          <a:p>
            <a:pPr marL="609600" indent="-609600">
              <a:buFontTx/>
              <a:buNone/>
            </a:pPr>
            <a:endParaRPr lang="en-US" altLang="zh-TW" sz="3600" b="1"/>
          </a:p>
          <a:p>
            <a:pPr marL="609600" indent="-609600">
              <a:buFontTx/>
              <a:buNone/>
            </a:pPr>
            <a:r>
              <a:rPr lang="el-GR" altLang="zh-TW" sz="2800" b="1" i="1">
                <a:solidFill>
                  <a:schemeClr val="accent2"/>
                </a:solidFill>
                <a:cs typeface="Times New Roman" pitchFamily="18" charset="0"/>
              </a:rPr>
              <a:t>Θ</a:t>
            </a:r>
            <a:r>
              <a:rPr lang="en-US" altLang="zh-TW" sz="2800" b="1" i="1">
                <a:solidFill>
                  <a:schemeClr val="accent2"/>
                </a:solidFill>
              </a:rPr>
              <a:t>-notation</a:t>
            </a:r>
            <a:r>
              <a:rPr lang="en-US" altLang="zh-TW" sz="2800"/>
              <a:t>: 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= </a:t>
            </a:r>
            <a:r>
              <a:rPr lang="el-GR" altLang="zh-TW" sz="2800">
                <a:cs typeface="Times New Roman" pitchFamily="18" charset="0"/>
              </a:rPr>
              <a:t>Θ</a:t>
            </a:r>
            <a:r>
              <a:rPr lang="en-US" altLang="zh-TW" sz="2800">
                <a:cs typeface="Times New Roman" pitchFamily="18" charset="0"/>
              </a:rPr>
              <a:t>(</a:t>
            </a:r>
            <a:r>
              <a:rPr lang="en-US" altLang="zh-TW" sz="2800" i="1">
                <a:cs typeface="Times New Roman" pitchFamily="18" charset="0"/>
              </a:rPr>
              <a:t>g</a:t>
            </a:r>
            <a:r>
              <a:rPr lang="en-US" altLang="zh-TW" sz="2800">
                <a:cs typeface="Times New Roman" pitchFamily="18" charset="0"/>
              </a:rPr>
              <a:t>(</a:t>
            </a:r>
            <a:r>
              <a:rPr lang="en-US" altLang="zh-TW" sz="2800" i="1">
                <a:cs typeface="Times New Roman" pitchFamily="18" charset="0"/>
              </a:rPr>
              <a:t>n</a:t>
            </a:r>
            <a:r>
              <a:rPr lang="en-US" altLang="zh-TW" sz="2800">
                <a:cs typeface="Times New Roman" pitchFamily="18" charset="0"/>
              </a:rPr>
              <a:t>))</a:t>
            </a:r>
            <a:r>
              <a:rPr lang="zh-TW" altLang="en-US" sz="2800">
                <a:ea typeface="新細明體" pitchFamily="18" charset="-120"/>
              </a:rPr>
              <a:t>，</a:t>
            </a:r>
            <a:r>
              <a:rPr lang="en-US" altLang="zh-TW" sz="2800" i="1">
                <a:cs typeface="Times New Roman" pitchFamily="18" charset="0"/>
              </a:rPr>
              <a:t>g</a:t>
            </a:r>
            <a:r>
              <a:rPr lang="en-US" altLang="zh-TW" sz="2800">
                <a:cs typeface="Times New Roman" pitchFamily="18" charset="0"/>
              </a:rPr>
              <a:t>(</a:t>
            </a:r>
            <a:r>
              <a:rPr lang="en-US" altLang="zh-TW" sz="2800" i="1">
                <a:cs typeface="Times New Roman" pitchFamily="18" charset="0"/>
              </a:rPr>
              <a:t>n</a:t>
            </a:r>
            <a:r>
              <a:rPr lang="en-US" altLang="zh-TW" sz="2800">
                <a:cs typeface="Times New Roman" pitchFamily="18" charset="0"/>
              </a:rPr>
              <a:t>) is an asymptotically </a:t>
            </a:r>
            <a:r>
              <a:rPr lang="en-US" altLang="zh-TW" sz="2800">
                <a:solidFill>
                  <a:schemeClr val="accent2"/>
                </a:solidFill>
                <a:cs typeface="Times New Roman" pitchFamily="18" charset="0"/>
              </a:rPr>
              <a:t>tight bound</a:t>
            </a:r>
            <a:r>
              <a:rPr lang="en-US" altLang="zh-TW" sz="2800">
                <a:cs typeface="Times New Roman" pitchFamily="18" charset="0"/>
              </a:rPr>
              <a:t> for </a:t>
            </a:r>
            <a:r>
              <a:rPr lang="en-US" altLang="zh-TW" sz="2800" i="1">
                <a:cs typeface="Times New Roman" pitchFamily="18" charset="0"/>
              </a:rPr>
              <a:t>f</a:t>
            </a:r>
            <a:r>
              <a:rPr lang="en-US" altLang="zh-TW" sz="2800">
                <a:cs typeface="Times New Roman" pitchFamily="18" charset="0"/>
              </a:rPr>
              <a:t>(</a:t>
            </a:r>
            <a:r>
              <a:rPr lang="en-US" altLang="zh-TW" sz="2800" i="1">
                <a:cs typeface="Times New Roman" pitchFamily="18" charset="0"/>
              </a:rPr>
              <a:t>n</a:t>
            </a:r>
            <a:r>
              <a:rPr lang="en-US" altLang="zh-TW" sz="2800">
                <a:cs typeface="Times New Roman" pitchFamily="18" charset="0"/>
              </a:rPr>
              <a:t>)</a:t>
            </a:r>
            <a:r>
              <a:rPr lang="zh-TW" altLang="en-US" sz="2800"/>
              <a:t>。</a:t>
            </a:r>
            <a:endParaRPr lang="zh-TW" altLang="en-US" sz="2800">
              <a:ea typeface="新細明體" pitchFamily="18" charset="-120"/>
            </a:endParaRPr>
          </a:p>
          <a:p>
            <a:pPr marL="609600" indent="-609600">
              <a:buFontTx/>
              <a:buNone/>
            </a:pPr>
            <a:endParaRPr lang="zh-TW" altLang="en-US" sz="2800">
              <a:cs typeface="Times New Roman" pitchFamily="18" charset="0"/>
            </a:endParaRPr>
          </a:p>
          <a:p>
            <a:pPr marL="609600" indent="-609600">
              <a:buFontTx/>
              <a:buNone/>
            </a:pPr>
            <a:r>
              <a:rPr lang="el-GR" altLang="zh-TW" sz="2800">
                <a:cs typeface="Times New Roman" pitchFamily="18" charset="0"/>
              </a:rPr>
              <a:t>Θ</a:t>
            </a:r>
            <a:r>
              <a:rPr lang="en-US" altLang="zh-TW" sz="2800"/>
              <a:t>(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)) = {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)| </a:t>
            </a:r>
            <a:r>
              <a:rPr lang="zh-TW" altLang="en-US" sz="2800"/>
              <a:t>存在大於零的常數 </a:t>
            </a:r>
            <a:r>
              <a:rPr lang="en-US" altLang="zh-TW" sz="2800" i="1"/>
              <a:t>c</a:t>
            </a:r>
            <a:r>
              <a:rPr lang="en-US" altLang="zh-TW" sz="2800" baseline="-25000"/>
              <a:t>1</a:t>
            </a:r>
            <a:r>
              <a:rPr lang="zh-TW" altLang="en-US" sz="2800"/>
              <a:t>，</a:t>
            </a:r>
            <a:r>
              <a:rPr lang="en-US" altLang="zh-TW" sz="2800" i="1"/>
              <a:t>c</a:t>
            </a:r>
            <a:r>
              <a:rPr lang="en-US" altLang="zh-TW" sz="2800" baseline="-25000"/>
              <a:t>2</a:t>
            </a:r>
            <a:r>
              <a:rPr lang="zh-TW" altLang="en-US" sz="2800"/>
              <a:t>，以及 </a:t>
            </a:r>
            <a:r>
              <a:rPr lang="en-US" altLang="zh-TW" sz="2800" i="1"/>
              <a:t>n</a:t>
            </a:r>
            <a:r>
              <a:rPr lang="en-US" altLang="zh-TW" sz="2800" baseline="-25000"/>
              <a:t>0</a:t>
            </a:r>
            <a:r>
              <a:rPr lang="en-US" altLang="zh-TW" sz="2800"/>
              <a:t> </a:t>
            </a:r>
            <a:r>
              <a:rPr lang="zh-TW" altLang="en-US" sz="2800"/>
              <a:t>使得 </a:t>
            </a:r>
            <a:r>
              <a:rPr lang="en-US" altLang="zh-TW" sz="2800"/>
              <a:t>0 </a:t>
            </a:r>
            <a:r>
              <a:rPr lang="en-US" altLang="zh-TW" sz="2800">
                <a:sym typeface="Symbol" pitchFamily="18" charset="2"/>
              </a:rPr>
              <a:t></a:t>
            </a:r>
            <a:r>
              <a:rPr lang="en-US" altLang="zh-TW" sz="2800"/>
              <a:t> </a:t>
            </a:r>
            <a:r>
              <a:rPr lang="en-US" altLang="zh-TW" sz="2800" i="1"/>
              <a:t>c</a:t>
            </a:r>
            <a:r>
              <a:rPr lang="en-US" altLang="zh-TW" sz="2800" baseline="-25000"/>
              <a:t>1</a:t>
            </a:r>
            <a:r>
              <a:rPr lang="en-US" altLang="zh-TW" sz="2800"/>
              <a:t> 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</a:t>
            </a:r>
            <a:r>
              <a:rPr lang="en-US" altLang="zh-TW" sz="2800">
                <a:sym typeface="Symbol" pitchFamily="18" charset="2"/>
              </a:rPr>
              <a:t></a:t>
            </a:r>
            <a:r>
              <a:rPr lang="en-US" altLang="zh-TW" sz="2800"/>
              <a:t> 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</a:t>
            </a:r>
            <a:r>
              <a:rPr lang="en-US" altLang="zh-TW" sz="2800">
                <a:sym typeface="Symbol" pitchFamily="18" charset="2"/>
              </a:rPr>
              <a:t></a:t>
            </a:r>
            <a:r>
              <a:rPr lang="en-US" altLang="zh-TW" sz="2800"/>
              <a:t> </a:t>
            </a:r>
            <a:r>
              <a:rPr lang="en-US" altLang="zh-TW" sz="2800" i="1"/>
              <a:t>c</a:t>
            </a:r>
            <a:r>
              <a:rPr lang="en-US" altLang="zh-TW" sz="2800" baseline="-25000"/>
              <a:t>2</a:t>
            </a:r>
            <a:r>
              <a:rPr lang="en-US" altLang="zh-TW" sz="2800"/>
              <a:t> 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</a:t>
            </a:r>
            <a:r>
              <a:rPr lang="zh-TW" altLang="en-US" sz="2800"/>
              <a:t>對於所有的 </a:t>
            </a:r>
            <a:r>
              <a:rPr lang="en-US" altLang="zh-TW" sz="2800" i="1"/>
              <a:t>n</a:t>
            </a:r>
            <a:r>
              <a:rPr lang="en-US" altLang="zh-TW" sz="2800"/>
              <a:t> </a:t>
            </a:r>
            <a:r>
              <a:rPr lang="en-US" altLang="zh-TW" sz="2800">
                <a:sym typeface="Symbol" pitchFamily="18" charset="2"/>
              </a:rPr>
              <a:t></a:t>
            </a:r>
            <a:r>
              <a:rPr lang="en-US" altLang="zh-TW" sz="2800" i="1"/>
              <a:t> n</a:t>
            </a:r>
            <a:r>
              <a:rPr lang="en-US" altLang="zh-TW" sz="2800" baseline="-25000"/>
              <a:t>0</a:t>
            </a:r>
            <a:r>
              <a:rPr lang="en-US" altLang="zh-TW" sz="2800"/>
              <a:t> </a:t>
            </a:r>
            <a:r>
              <a:rPr lang="zh-TW" altLang="en-US" sz="2800"/>
              <a:t>都成立</a:t>
            </a:r>
            <a:r>
              <a:rPr lang="en-US" altLang="zh-TW" sz="2800"/>
              <a:t>}</a:t>
            </a:r>
            <a:endParaRPr lang="el-GR" altLang="zh-TW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Growth of Functions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3B597-B2DD-40A6-AE62-7E6C8783E2C2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91513" cy="6048375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FontTx/>
              <a:buNone/>
            </a:pPr>
            <a:r>
              <a:rPr lang="zh-TW" altLang="en-US" sz="2800" b="1"/>
              <a:t>範例</a:t>
            </a:r>
            <a:r>
              <a:rPr lang="en-US" altLang="zh-TW" sz="2800" b="1"/>
              <a:t>:</a:t>
            </a:r>
            <a:r>
              <a:rPr lang="en-US" altLang="zh-TW" sz="2800"/>
              <a:t> </a:t>
            </a:r>
            <a:r>
              <a:rPr lang="zh-TW" altLang="en-US" sz="2800"/>
              <a:t>證明 </a:t>
            </a:r>
            <a:r>
              <a:rPr lang="en-US" altLang="zh-TW" sz="2800"/>
              <a:t>3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 - 6</a:t>
            </a:r>
            <a:r>
              <a:rPr lang="en-US" altLang="zh-TW" sz="2800" i="1"/>
              <a:t>n</a:t>
            </a:r>
            <a:r>
              <a:rPr lang="en-US" altLang="zh-TW" sz="2800"/>
              <a:t> = </a:t>
            </a:r>
            <a:r>
              <a:rPr lang="el-GR" altLang="zh-TW" sz="2800">
                <a:cs typeface="Times New Roman" pitchFamily="18" charset="0"/>
              </a:rPr>
              <a:t>Θ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)</a:t>
            </a:r>
            <a:r>
              <a:rPr lang="zh-TW" altLang="en-US" sz="2800"/>
              <a:t>。</a:t>
            </a:r>
          </a:p>
          <a:p>
            <a:pPr marL="609600" indent="-609600">
              <a:buFontTx/>
              <a:buNone/>
            </a:pPr>
            <a:endParaRPr lang="zh-TW" altLang="en-US" sz="2800" b="1"/>
          </a:p>
          <a:p>
            <a:pPr marL="609600" indent="-609600">
              <a:buFontTx/>
              <a:buNone/>
            </a:pPr>
            <a:r>
              <a:rPr lang="zh-TW" altLang="en-US" sz="2800" b="1"/>
              <a:t>證明</a:t>
            </a:r>
            <a:r>
              <a:rPr lang="en-US" altLang="zh-TW" sz="2800" b="1"/>
              <a:t>:</a:t>
            </a:r>
            <a:endParaRPr lang="en-US" altLang="zh-TW" sz="2800"/>
          </a:p>
          <a:p>
            <a:pPr marL="609600" indent="-609600">
              <a:buFontTx/>
              <a:buNone/>
            </a:pPr>
            <a:r>
              <a:rPr lang="en-US" altLang="zh-TW" sz="2800"/>
              <a:t>	</a:t>
            </a:r>
            <a:r>
              <a:rPr lang="zh-TW" altLang="en-US" sz="2800"/>
              <a:t>為了證明上面的式子，我們必須找到 </a:t>
            </a:r>
            <a:r>
              <a:rPr lang="en-US" altLang="zh-TW" sz="2800" i="1"/>
              <a:t>c</a:t>
            </a:r>
            <a:r>
              <a:rPr lang="en-US" altLang="zh-TW" sz="2800" baseline="-25000"/>
              <a:t>1</a:t>
            </a:r>
            <a:r>
              <a:rPr lang="en-US" altLang="zh-TW" sz="2800"/>
              <a:t>,</a:t>
            </a:r>
            <a:r>
              <a:rPr lang="zh-TW" altLang="en-US" sz="2800"/>
              <a:t>，</a:t>
            </a:r>
            <a:r>
              <a:rPr lang="en-US" altLang="zh-TW" sz="2800" i="1"/>
              <a:t>c</a:t>
            </a:r>
            <a:r>
              <a:rPr lang="en-US" altLang="zh-TW" sz="2800" baseline="-25000"/>
              <a:t>2</a:t>
            </a:r>
            <a:r>
              <a:rPr lang="zh-TW" altLang="en-US" sz="2800"/>
              <a:t>，和 </a:t>
            </a:r>
            <a:r>
              <a:rPr lang="en-US" altLang="zh-TW" sz="2800" i="1"/>
              <a:t>n</a:t>
            </a:r>
            <a:r>
              <a:rPr lang="en-US" altLang="zh-TW" sz="2800" baseline="-25000"/>
              <a:t>0</a:t>
            </a:r>
            <a:r>
              <a:rPr lang="en-US" altLang="zh-TW" sz="2800"/>
              <a:t> </a:t>
            </a:r>
            <a:r>
              <a:rPr lang="zh-TW" altLang="en-US" sz="2800"/>
              <a:t>符合下面的不等式：</a:t>
            </a:r>
          </a:p>
          <a:p>
            <a:pPr marL="609600" indent="-609600">
              <a:buFontTx/>
              <a:buNone/>
            </a:pPr>
            <a:r>
              <a:rPr lang="zh-TW" altLang="en-US" sz="2800"/>
              <a:t>			</a:t>
            </a:r>
            <a:r>
              <a:rPr lang="en-US" altLang="zh-TW" sz="2800" i="1"/>
              <a:t>c</a:t>
            </a:r>
            <a:r>
              <a:rPr lang="en-US" altLang="zh-TW" sz="2800" baseline="-25000"/>
              <a:t>1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 </a:t>
            </a:r>
            <a:r>
              <a:rPr lang="en-US" altLang="zh-TW" sz="2800">
                <a:sym typeface="Symbol" pitchFamily="18" charset="2"/>
              </a:rPr>
              <a:t></a:t>
            </a:r>
            <a:r>
              <a:rPr lang="en-US" altLang="zh-TW" sz="2800"/>
              <a:t> 3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 - 6</a:t>
            </a:r>
            <a:r>
              <a:rPr lang="en-US" altLang="zh-TW" sz="2800" i="1"/>
              <a:t>n </a:t>
            </a:r>
            <a:r>
              <a:rPr lang="en-US" altLang="zh-TW" sz="2800">
                <a:sym typeface="Symbol" pitchFamily="18" charset="2"/>
              </a:rPr>
              <a:t></a:t>
            </a:r>
            <a:r>
              <a:rPr lang="en-US" altLang="zh-TW" sz="2800"/>
              <a:t> </a:t>
            </a:r>
            <a:r>
              <a:rPr lang="en-US" altLang="zh-TW" sz="2800" i="1"/>
              <a:t>c</a:t>
            </a:r>
            <a:r>
              <a:rPr lang="en-US" altLang="zh-TW" sz="2800" baseline="-25000"/>
              <a:t>2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zh-TW" altLang="en-US" sz="2800"/>
              <a:t>， 	</a:t>
            </a:r>
            <a:r>
              <a:rPr lang="en-US" altLang="zh-TW" sz="2800"/>
              <a:t>(</a:t>
            </a:r>
            <a:r>
              <a:rPr lang="zh-TW" altLang="en-US" sz="2800"/>
              <a:t>對所有 </a:t>
            </a:r>
            <a:r>
              <a:rPr lang="en-US" altLang="zh-TW" sz="2800" i="1"/>
              <a:t>n</a:t>
            </a:r>
            <a:r>
              <a:rPr lang="en-US" altLang="zh-TW" sz="2800">
                <a:sym typeface="Symbol" pitchFamily="18" charset="2"/>
              </a:rPr>
              <a:t></a:t>
            </a:r>
            <a:r>
              <a:rPr lang="en-US" altLang="zh-TW" sz="2800" i="1"/>
              <a:t>n</a:t>
            </a:r>
            <a:r>
              <a:rPr lang="en-US" altLang="zh-TW" sz="2800" baseline="-25000"/>
              <a:t>0</a:t>
            </a:r>
            <a:r>
              <a:rPr lang="en-US" altLang="zh-TW" sz="2800"/>
              <a:t>)</a:t>
            </a:r>
          </a:p>
          <a:p>
            <a:pPr marL="609600" indent="-609600">
              <a:buFontTx/>
              <a:buNone/>
            </a:pPr>
            <a:r>
              <a:rPr lang="en-US" altLang="zh-TW" sz="2800"/>
              <a:t>	</a:t>
            </a:r>
            <a:r>
              <a:rPr lang="zh-TW" altLang="en-US" sz="2800"/>
              <a:t>同除以 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 </a:t>
            </a:r>
            <a:r>
              <a:rPr lang="zh-TW" altLang="en-US" sz="2800"/>
              <a:t>得到</a:t>
            </a:r>
          </a:p>
          <a:p>
            <a:pPr marL="609600" indent="-609600">
              <a:buFontTx/>
              <a:buNone/>
            </a:pPr>
            <a:r>
              <a:rPr lang="zh-TW" altLang="en-US" sz="2800"/>
              <a:t>			</a:t>
            </a:r>
            <a:r>
              <a:rPr lang="en-US" altLang="zh-TW" sz="2800" i="1"/>
              <a:t>c</a:t>
            </a:r>
            <a:r>
              <a:rPr lang="en-US" altLang="zh-TW" sz="2800" baseline="-25000"/>
              <a:t>1</a:t>
            </a:r>
            <a:r>
              <a:rPr lang="en-US" altLang="zh-TW" sz="2800"/>
              <a:t> </a:t>
            </a:r>
            <a:r>
              <a:rPr lang="en-US" altLang="zh-TW" sz="2800">
                <a:sym typeface="Symbol" pitchFamily="18" charset="2"/>
              </a:rPr>
              <a:t></a:t>
            </a:r>
            <a:r>
              <a:rPr lang="en-US" altLang="zh-TW" sz="2800"/>
              <a:t> 3 - 6/</a:t>
            </a:r>
            <a:r>
              <a:rPr lang="en-US" altLang="zh-TW" sz="2800" i="1"/>
              <a:t>n </a:t>
            </a:r>
            <a:r>
              <a:rPr lang="en-US" altLang="zh-TW" sz="2800">
                <a:sym typeface="Symbol" pitchFamily="18" charset="2"/>
              </a:rPr>
              <a:t></a:t>
            </a:r>
            <a:r>
              <a:rPr lang="en-US" altLang="zh-TW" sz="2800"/>
              <a:t> </a:t>
            </a:r>
            <a:r>
              <a:rPr lang="en-US" altLang="zh-TW" sz="2800" i="1"/>
              <a:t>c</a:t>
            </a:r>
            <a:r>
              <a:rPr lang="en-US" altLang="zh-TW" sz="2800" baseline="-25000"/>
              <a:t>2</a:t>
            </a:r>
            <a:endParaRPr lang="en-US" altLang="zh-TW" sz="2800"/>
          </a:p>
          <a:p>
            <a:pPr marL="609600" indent="-609600">
              <a:buFontTx/>
              <a:buNone/>
            </a:pPr>
            <a:r>
              <a:rPr lang="en-US" altLang="zh-TW" sz="2800"/>
              <a:t>	</a:t>
            </a:r>
            <a:r>
              <a:rPr lang="zh-TW" altLang="en-US" sz="2800"/>
              <a:t>很明顯地，只要選擇 </a:t>
            </a:r>
            <a:r>
              <a:rPr lang="en-US" altLang="zh-TW" sz="2800" i="1"/>
              <a:t>c</a:t>
            </a:r>
            <a:r>
              <a:rPr lang="en-US" altLang="zh-TW" sz="2800" baseline="-25000"/>
              <a:t>1</a:t>
            </a:r>
            <a:r>
              <a:rPr lang="en-US" altLang="zh-TW" sz="2800"/>
              <a:t>=2</a:t>
            </a:r>
            <a:r>
              <a:rPr lang="zh-TW" altLang="en-US" sz="2800"/>
              <a:t>，</a:t>
            </a:r>
            <a:r>
              <a:rPr lang="en-US" altLang="zh-TW" sz="2800" i="1"/>
              <a:t>c</a:t>
            </a:r>
            <a:r>
              <a:rPr lang="en-US" altLang="zh-TW" sz="2800" baseline="-25000"/>
              <a:t>2</a:t>
            </a:r>
            <a:r>
              <a:rPr lang="en-US" altLang="zh-TW" sz="2800"/>
              <a:t>=3 </a:t>
            </a:r>
            <a:r>
              <a:rPr lang="zh-TW" altLang="en-US" sz="2800"/>
              <a:t>以及 </a:t>
            </a:r>
            <a:r>
              <a:rPr lang="en-US" altLang="zh-TW" sz="2800" i="1"/>
              <a:t>n</a:t>
            </a:r>
            <a:r>
              <a:rPr lang="en-US" altLang="zh-TW" sz="2800" baseline="-25000"/>
              <a:t>0</a:t>
            </a:r>
            <a:r>
              <a:rPr lang="en-US" altLang="zh-TW" sz="2800"/>
              <a:t>=6 </a:t>
            </a:r>
            <a:r>
              <a:rPr lang="zh-TW" altLang="en-US" sz="2800"/>
              <a:t>我們就可以證明 </a:t>
            </a:r>
            <a:r>
              <a:rPr lang="en-US" altLang="zh-TW" sz="2800"/>
              <a:t>3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 - 6</a:t>
            </a:r>
            <a:r>
              <a:rPr lang="en-US" altLang="zh-TW" sz="2800" i="1"/>
              <a:t>n</a:t>
            </a:r>
            <a:r>
              <a:rPr lang="en-US" altLang="zh-TW" sz="2800"/>
              <a:t> = </a:t>
            </a:r>
            <a:r>
              <a:rPr lang="el-GR" altLang="zh-TW" sz="2800">
                <a:cs typeface="Times New Roman" pitchFamily="18" charset="0"/>
              </a:rPr>
              <a:t>Θ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)</a:t>
            </a:r>
            <a:r>
              <a:rPr lang="zh-TW" altLang="en-US" sz="2800"/>
              <a:t>。</a:t>
            </a:r>
          </a:p>
          <a:p>
            <a:pPr marL="609600" indent="-609600" algn="r">
              <a:buFontTx/>
              <a:buNone/>
            </a:pPr>
            <a:r>
              <a:rPr lang="zh-TW" altLang="en-US" sz="2800"/>
              <a:t>得證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Growth of Functions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0F186-7DE1-45B0-A0FC-0CFB16CE6C66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18488" cy="5360988"/>
          </a:xfrm>
        </p:spPr>
        <p:txBody>
          <a:bodyPr/>
          <a:lstStyle/>
          <a:p>
            <a:pPr>
              <a:buClr>
                <a:schemeClr val="tx1"/>
              </a:buClr>
              <a:buFontTx/>
              <a:buNone/>
            </a:pPr>
            <a:r>
              <a:rPr lang="zh-TW" altLang="en-US" sz="2800" b="1"/>
              <a:t>註： 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= </a:t>
            </a:r>
            <a:r>
              <a:rPr lang="el-GR" altLang="zh-TW" sz="2800">
                <a:cs typeface="Times New Roman" pitchFamily="18" charset="0"/>
              </a:rPr>
              <a:t>Θ</a:t>
            </a:r>
            <a:r>
              <a:rPr lang="en-US" altLang="zh-TW" sz="2800"/>
              <a:t>(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)) </a:t>
            </a:r>
            <a:r>
              <a:rPr lang="zh-TW" altLang="en-US" sz="2800"/>
              <a:t>若且唯若 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)= </a:t>
            </a:r>
            <a:r>
              <a:rPr lang="el-GR" altLang="zh-TW" sz="2800">
                <a:cs typeface="Times New Roman" pitchFamily="18" charset="0"/>
              </a:rPr>
              <a:t>Θ</a:t>
            </a:r>
            <a:r>
              <a:rPr lang="en-US" altLang="zh-TW" sz="2800"/>
              <a:t>(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))</a:t>
            </a:r>
            <a:r>
              <a:rPr lang="zh-TW" altLang="en-US" sz="2800"/>
              <a:t>，例如</a:t>
            </a:r>
            <a:r>
              <a:rPr lang="en-US" altLang="zh-TW" sz="2800"/>
              <a:t>: 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=</a:t>
            </a:r>
            <a:r>
              <a:rPr lang="en-US" altLang="zh-TW" sz="2800">
                <a:sym typeface="Symbol" pitchFamily="18" charset="2"/>
              </a:rPr>
              <a:t></a:t>
            </a:r>
            <a:r>
              <a:rPr lang="en-US" altLang="zh-TW" sz="2800"/>
              <a:t>(3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-6</a:t>
            </a:r>
            <a:r>
              <a:rPr lang="en-US" altLang="zh-TW" sz="2800" i="1"/>
              <a:t>n</a:t>
            </a:r>
            <a:r>
              <a:rPr lang="en-US" altLang="zh-TW" sz="2800"/>
              <a:t>)</a:t>
            </a:r>
          </a:p>
          <a:p>
            <a:pPr>
              <a:buClr>
                <a:schemeClr val="tx1"/>
              </a:buClr>
              <a:buFontTx/>
              <a:buNone/>
            </a:pPr>
            <a:endParaRPr lang="en-US" altLang="zh-TW" sz="2800" i="1">
              <a:solidFill>
                <a:schemeClr val="accent2"/>
              </a:solidFill>
            </a:endParaRPr>
          </a:p>
          <a:p>
            <a:pPr>
              <a:buClr>
                <a:schemeClr val="tx1"/>
              </a:buClr>
              <a:buFontTx/>
              <a:buNone/>
            </a:pPr>
            <a:r>
              <a:rPr lang="en-US" altLang="zh-TW" sz="2800" b="1" i="1">
                <a:solidFill>
                  <a:schemeClr val="accent2"/>
                </a:solidFill>
              </a:rPr>
              <a:t>O-notation</a:t>
            </a:r>
            <a:r>
              <a:rPr lang="en-US" altLang="zh-TW" sz="2800"/>
              <a:t>: 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= </a:t>
            </a:r>
            <a:r>
              <a:rPr lang="en-US" altLang="zh-TW" sz="2800" i="1"/>
              <a:t>O</a:t>
            </a:r>
            <a:r>
              <a:rPr lang="en-US" altLang="zh-TW" sz="2800">
                <a:cs typeface="Times New Roman" pitchFamily="18" charset="0"/>
              </a:rPr>
              <a:t>(</a:t>
            </a:r>
            <a:r>
              <a:rPr lang="en-US" altLang="zh-TW" sz="2800" i="1">
                <a:cs typeface="Times New Roman" pitchFamily="18" charset="0"/>
              </a:rPr>
              <a:t>g</a:t>
            </a:r>
            <a:r>
              <a:rPr lang="en-US" altLang="zh-TW" sz="2800">
                <a:cs typeface="Times New Roman" pitchFamily="18" charset="0"/>
              </a:rPr>
              <a:t>(</a:t>
            </a:r>
            <a:r>
              <a:rPr lang="en-US" altLang="zh-TW" sz="2800" i="1">
                <a:cs typeface="Times New Roman" pitchFamily="18" charset="0"/>
              </a:rPr>
              <a:t>n</a:t>
            </a:r>
            <a:r>
              <a:rPr lang="en-US" altLang="zh-TW" sz="2800">
                <a:cs typeface="Times New Roman" pitchFamily="18" charset="0"/>
              </a:rPr>
              <a:t>))</a:t>
            </a:r>
            <a:r>
              <a:rPr lang="zh-TW" altLang="en-US" sz="2800">
                <a:ea typeface="新細明體" pitchFamily="18" charset="-120"/>
              </a:rPr>
              <a:t>，</a:t>
            </a:r>
            <a:r>
              <a:rPr lang="en-US" altLang="zh-TW" sz="2800" i="1">
                <a:cs typeface="Times New Roman" pitchFamily="18" charset="0"/>
              </a:rPr>
              <a:t>g</a:t>
            </a:r>
            <a:r>
              <a:rPr lang="en-US" altLang="zh-TW" sz="2800">
                <a:cs typeface="Times New Roman" pitchFamily="18" charset="0"/>
              </a:rPr>
              <a:t>(</a:t>
            </a:r>
            <a:r>
              <a:rPr lang="en-US" altLang="zh-TW" sz="2800" i="1">
                <a:cs typeface="Times New Roman" pitchFamily="18" charset="0"/>
              </a:rPr>
              <a:t>n</a:t>
            </a:r>
            <a:r>
              <a:rPr lang="en-US" altLang="zh-TW" sz="2800">
                <a:cs typeface="Times New Roman" pitchFamily="18" charset="0"/>
              </a:rPr>
              <a:t>) is an asymptotically </a:t>
            </a:r>
            <a:r>
              <a:rPr lang="en-US" altLang="zh-TW" sz="2800">
                <a:solidFill>
                  <a:schemeClr val="accent2"/>
                </a:solidFill>
                <a:cs typeface="Times New Roman" pitchFamily="18" charset="0"/>
              </a:rPr>
              <a:t>upper bound</a:t>
            </a:r>
            <a:r>
              <a:rPr lang="en-US" altLang="zh-TW" sz="2800">
                <a:cs typeface="Times New Roman" pitchFamily="18" charset="0"/>
              </a:rPr>
              <a:t> for </a:t>
            </a:r>
            <a:r>
              <a:rPr lang="en-US" altLang="zh-TW" sz="2800" i="1">
                <a:cs typeface="Times New Roman" pitchFamily="18" charset="0"/>
              </a:rPr>
              <a:t>f</a:t>
            </a:r>
            <a:r>
              <a:rPr lang="en-US" altLang="zh-TW" sz="2800">
                <a:cs typeface="Times New Roman" pitchFamily="18" charset="0"/>
              </a:rPr>
              <a:t>(</a:t>
            </a:r>
            <a:r>
              <a:rPr lang="en-US" altLang="zh-TW" sz="2800" i="1">
                <a:cs typeface="Times New Roman" pitchFamily="18" charset="0"/>
              </a:rPr>
              <a:t>n</a:t>
            </a:r>
            <a:r>
              <a:rPr lang="en-US" altLang="zh-TW" sz="2800">
                <a:cs typeface="Times New Roman" pitchFamily="18" charset="0"/>
              </a:rPr>
              <a:t>)</a:t>
            </a:r>
            <a:r>
              <a:rPr lang="zh-TW" altLang="en-US" sz="2800"/>
              <a:t>。</a:t>
            </a:r>
            <a:endParaRPr lang="zh-TW" altLang="en-US" sz="2800" b="1"/>
          </a:p>
          <a:p>
            <a:pPr>
              <a:buClr>
                <a:schemeClr val="tx1"/>
              </a:buClr>
              <a:buFontTx/>
              <a:buNone/>
            </a:pPr>
            <a:endParaRPr lang="zh-TW" altLang="en-US" sz="2800"/>
          </a:p>
          <a:p>
            <a:pPr>
              <a:buClr>
                <a:schemeClr val="tx1"/>
              </a:buClr>
              <a:buFontTx/>
              <a:buNone/>
            </a:pPr>
            <a:r>
              <a:rPr lang="en-US" altLang="zh-TW" sz="2800" i="1">
                <a:cs typeface="Times New Roman" pitchFamily="18" charset="0"/>
              </a:rPr>
              <a:t>O</a:t>
            </a:r>
            <a:r>
              <a:rPr lang="en-US" altLang="zh-TW" sz="2800"/>
              <a:t>(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)) = {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)| </a:t>
            </a:r>
            <a:r>
              <a:rPr lang="zh-TW" altLang="en-US" sz="2800"/>
              <a:t>存在大於零的常數 </a:t>
            </a:r>
            <a:r>
              <a:rPr lang="en-US" altLang="zh-TW" sz="2800" i="1"/>
              <a:t>c</a:t>
            </a:r>
            <a:r>
              <a:rPr lang="en-US" altLang="zh-TW" sz="2800"/>
              <a:t> and </a:t>
            </a:r>
            <a:r>
              <a:rPr lang="en-US" altLang="zh-TW" sz="2800" i="1"/>
              <a:t>n</a:t>
            </a:r>
            <a:r>
              <a:rPr lang="en-US" altLang="zh-TW" sz="2800" baseline="-25000"/>
              <a:t>0</a:t>
            </a:r>
            <a:r>
              <a:rPr lang="en-US" altLang="zh-TW" sz="2800"/>
              <a:t> </a:t>
            </a:r>
            <a:r>
              <a:rPr lang="zh-TW" altLang="en-US" sz="2800"/>
              <a:t>使得 </a:t>
            </a:r>
            <a:r>
              <a:rPr lang="en-US" altLang="zh-TW" sz="2800"/>
              <a:t>0 </a:t>
            </a:r>
            <a:r>
              <a:rPr lang="en-US" altLang="zh-TW" sz="2800">
                <a:sym typeface="Symbol" pitchFamily="18" charset="2"/>
              </a:rPr>
              <a:t></a:t>
            </a:r>
            <a:r>
              <a:rPr lang="en-US" altLang="zh-TW" sz="2800"/>
              <a:t> 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</a:t>
            </a:r>
            <a:r>
              <a:rPr lang="en-US" altLang="zh-TW" sz="2800">
                <a:sym typeface="Symbol" pitchFamily="18" charset="2"/>
              </a:rPr>
              <a:t></a:t>
            </a:r>
            <a:r>
              <a:rPr lang="en-US" altLang="zh-TW" sz="2800"/>
              <a:t> </a:t>
            </a:r>
            <a:r>
              <a:rPr lang="en-US" altLang="zh-TW" sz="2800" i="1"/>
              <a:t>c</a:t>
            </a:r>
            <a:r>
              <a:rPr lang="en-US" altLang="zh-TW" sz="2800" baseline="-25000"/>
              <a:t>2</a:t>
            </a:r>
            <a:r>
              <a:rPr lang="en-US" altLang="zh-TW" sz="2800"/>
              <a:t> 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</a:t>
            </a:r>
            <a:r>
              <a:rPr lang="zh-TW" altLang="en-US" sz="2800"/>
              <a:t>對於所有的 </a:t>
            </a:r>
            <a:r>
              <a:rPr lang="en-US" altLang="zh-TW" sz="2800" i="1"/>
              <a:t>n</a:t>
            </a:r>
            <a:r>
              <a:rPr lang="en-US" altLang="zh-TW" sz="2800"/>
              <a:t> </a:t>
            </a:r>
            <a:r>
              <a:rPr lang="en-US" altLang="zh-TW" sz="2800">
                <a:sym typeface="Symbol" pitchFamily="18" charset="2"/>
              </a:rPr>
              <a:t></a:t>
            </a:r>
            <a:r>
              <a:rPr lang="en-US" altLang="zh-TW" sz="2800" i="1"/>
              <a:t> n</a:t>
            </a:r>
            <a:r>
              <a:rPr lang="en-US" altLang="zh-TW" sz="2800" baseline="-25000"/>
              <a:t>0</a:t>
            </a:r>
            <a:r>
              <a:rPr lang="en-US" altLang="zh-TW" sz="2800"/>
              <a:t> </a:t>
            </a:r>
            <a:r>
              <a:rPr lang="zh-TW" altLang="en-US" sz="2800"/>
              <a:t>都成立</a:t>
            </a:r>
            <a:r>
              <a:rPr lang="en-US" altLang="zh-TW" sz="2800"/>
              <a:t>}</a:t>
            </a:r>
          </a:p>
          <a:p>
            <a:endParaRPr lang="en-US" altLang="zh-TW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Growth of Functions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BAEC5-A772-4416-B3CB-DC60350F9794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15938"/>
            <a:ext cx="8218488" cy="5576887"/>
          </a:xfrm>
        </p:spPr>
        <p:txBody>
          <a:bodyPr/>
          <a:lstStyle/>
          <a:p>
            <a:endParaRPr lang="en-US" altLang="zh-TW" sz="2800">
              <a:cs typeface="Times New Roman" pitchFamily="18" charset="0"/>
            </a:endParaRPr>
          </a:p>
          <a:p>
            <a:r>
              <a:rPr lang="el-GR" altLang="zh-TW" sz="2800">
                <a:cs typeface="Times New Roman" pitchFamily="18" charset="0"/>
              </a:rPr>
              <a:t>Θ</a:t>
            </a:r>
            <a:r>
              <a:rPr lang="en-US" altLang="zh-TW" sz="2800"/>
              <a:t>(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)) </a:t>
            </a:r>
            <a:r>
              <a:rPr lang="en-US" altLang="zh-TW" sz="2800">
                <a:sym typeface="Symbol" pitchFamily="18" charset="2"/>
              </a:rPr>
              <a:t></a:t>
            </a:r>
            <a:r>
              <a:rPr lang="en-US" altLang="zh-TW" sz="2800"/>
              <a:t> </a:t>
            </a:r>
            <a:r>
              <a:rPr lang="en-US" altLang="zh-TW" sz="2800" i="1"/>
              <a:t>O</a:t>
            </a:r>
            <a:r>
              <a:rPr lang="en-US" altLang="zh-TW" sz="2800"/>
              <a:t>(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))</a:t>
            </a:r>
            <a:endParaRPr lang="en-US" altLang="zh-TW" sz="2800" b="1">
              <a:sym typeface="Symbol" pitchFamily="18" charset="2"/>
            </a:endParaRPr>
          </a:p>
          <a:p>
            <a:endParaRPr lang="en-US" altLang="zh-TW" sz="2800" i="1"/>
          </a:p>
          <a:p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= </a:t>
            </a:r>
            <a:r>
              <a:rPr lang="el-GR" altLang="zh-TW" sz="2800">
                <a:cs typeface="Times New Roman" pitchFamily="18" charset="0"/>
              </a:rPr>
              <a:t>Θ</a:t>
            </a:r>
            <a:r>
              <a:rPr lang="en-US" altLang="zh-TW" sz="2800"/>
              <a:t>(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)) </a:t>
            </a:r>
            <a:r>
              <a:rPr lang="zh-TW" altLang="en-US" sz="2800"/>
              <a:t>意味著 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= </a:t>
            </a:r>
            <a:r>
              <a:rPr lang="en-US" altLang="zh-TW" sz="2800" i="1"/>
              <a:t>O</a:t>
            </a:r>
            <a:r>
              <a:rPr lang="en-US" altLang="zh-TW" sz="2800"/>
              <a:t>(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))</a:t>
            </a:r>
            <a:endParaRPr lang="en-US" altLang="zh-TW" sz="2800" b="1">
              <a:sym typeface="Symbol" pitchFamily="18" charset="2"/>
            </a:endParaRPr>
          </a:p>
          <a:p>
            <a:endParaRPr lang="en-US" altLang="zh-TW" sz="2800"/>
          </a:p>
          <a:p>
            <a:r>
              <a:rPr lang="en-US" altLang="zh-TW" sz="2800"/>
              <a:t>6</a:t>
            </a:r>
            <a:r>
              <a:rPr lang="en-US" altLang="zh-TW" sz="2800" i="1"/>
              <a:t>n</a:t>
            </a:r>
            <a:r>
              <a:rPr lang="en-US" altLang="zh-TW" sz="2800"/>
              <a:t> = </a:t>
            </a:r>
            <a:r>
              <a:rPr lang="en-US" altLang="zh-TW" sz="2800" i="1"/>
              <a:t>O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</a:t>
            </a:r>
            <a:r>
              <a:rPr lang="zh-TW" altLang="en-US" sz="2800"/>
              <a:t>，</a:t>
            </a:r>
            <a:r>
              <a:rPr lang="en-US" altLang="zh-TW" sz="2800"/>
              <a:t>6</a:t>
            </a:r>
            <a:r>
              <a:rPr lang="en-US" altLang="zh-TW" sz="2800" i="1"/>
              <a:t>n</a:t>
            </a:r>
            <a:r>
              <a:rPr lang="en-US" altLang="zh-TW" sz="2800"/>
              <a:t> = </a:t>
            </a:r>
            <a:r>
              <a:rPr lang="en-US" altLang="zh-TW" sz="2800" i="1"/>
              <a:t>O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)</a:t>
            </a:r>
            <a:endParaRPr lang="en-US" altLang="zh-TW" sz="2800" b="1">
              <a:sym typeface="Symbol" pitchFamily="18" charset="2"/>
            </a:endParaRPr>
          </a:p>
          <a:p>
            <a:endParaRPr lang="en-US" altLang="zh-TW" sz="2800">
              <a:solidFill>
                <a:schemeClr val="accent2"/>
              </a:solidFill>
            </a:endParaRPr>
          </a:p>
          <a:p>
            <a:r>
              <a:rPr lang="en-US" altLang="zh-TW" sz="2800">
                <a:solidFill>
                  <a:schemeClr val="accent2"/>
                </a:solidFill>
              </a:rPr>
              <a:t>“</a:t>
            </a:r>
            <a:r>
              <a:rPr lang="zh-TW" altLang="en-US" sz="2800">
                <a:solidFill>
                  <a:schemeClr val="accent2"/>
                </a:solidFill>
              </a:rPr>
              <a:t>執行時間為 </a:t>
            </a:r>
            <a:r>
              <a:rPr lang="en-US" altLang="zh-TW" sz="2800" i="1">
                <a:solidFill>
                  <a:schemeClr val="accent2"/>
                </a:solidFill>
              </a:rPr>
              <a:t>O</a:t>
            </a:r>
            <a:r>
              <a:rPr lang="en-US" altLang="zh-TW" sz="2800">
                <a:solidFill>
                  <a:schemeClr val="accent2"/>
                </a:solidFill>
              </a:rPr>
              <a:t>(</a:t>
            </a:r>
            <a:r>
              <a:rPr lang="en-US" altLang="zh-TW" sz="2800" i="1">
                <a:solidFill>
                  <a:schemeClr val="accent2"/>
                </a:solidFill>
              </a:rPr>
              <a:t>n</a:t>
            </a:r>
            <a:r>
              <a:rPr lang="en-US" altLang="zh-TW" sz="2800" baseline="30000">
                <a:solidFill>
                  <a:schemeClr val="accent2"/>
                </a:solidFill>
              </a:rPr>
              <a:t>2</a:t>
            </a:r>
            <a:r>
              <a:rPr lang="en-US" altLang="zh-TW" sz="2800">
                <a:solidFill>
                  <a:schemeClr val="accent2"/>
                </a:solidFill>
              </a:rPr>
              <a:t>)” </a:t>
            </a:r>
            <a:r>
              <a:rPr lang="zh-TW" altLang="en-US" sz="2800">
                <a:solidFill>
                  <a:schemeClr val="accent2"/>
                </a:solidFill>
              </a:rPr>
              <a:t>表示 “在最糟的情況下執行時間為 </a:t>
            </a:r>
            <a:r>
              <a:rPr lang="en-US" altLang="zh-TW" sz="2800" i="1">
                <a:solidFill>
                  <a:schemeClr val="accent2"/>
                </a:solidFill>
              </a:rPr>
              <a:t>O</a:t>
            </a:r>
            <a:r>
              <a:rPr lang="en-US" altLang="zh-TW" sz="2800">
                <a:solidFill>
                  <a:schemeClr val="accent2"/>
                </a:solidFill>
              </a:rPr>
              <a:t>(</a:t>
            </a:r>
            <a:r>
              <a:rPr lang="en-US" altLang="zh-TW" sz="2800" i="1">
                <a:solidFill>
                  <a:schemeClr val="accent2"/>
                </a:solidFill>
              </a:rPr>
              <a:t>n</a:t>
            </a:r>
            <a:r>
              <a:rPr lang="en-US" altLang="zh-TW" sz="2800" baseline="30000">
                <a:solidFill>
                  <a:schemeClr val="accent2"/>
                </a:solidFill>
              </a:rPr>
              <a:t>2</a:t>
            </a:r>
            <a:r>
              <a:rPr lang="en-US" altLang="zh-TW" sz="2800">
                <a:solidFill>
                  <a:schemeClr val="accent2"/>
                </a:solidFill>
              </a:rPr>
              <a:t>)”</a:t>
            </a:r>
          </a:p>
          <a:p>
            <a:pPr>
              <a:buFontTx/>
              <a:buNone/>
            </a:pPr>
            <a:endParaRPr lang="en-US" altLang="zh-TW" sz="28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Growth of Functions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55D9-FDB7-4449-8E82-69A44369CD15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220075" cy="5578475"/>
          </a:xfrm>
          <a:noFill/>
        </p:spPr>
        <p:txBody>
          <a:bodyPr/>
          <a:lstStyle/>
          <a:p>
            <a:pPr>
              <a:buClr>
                <a:schemeClr val="tx1"/>
              </a:buClr>
              <a:buFontTx/>
              <a:buNone/>
            </a:pPr>
            <a:endParaRPr lang="en-US" altLang="zh-TW" sz="2800" b="1" i="1">
              <a:solidFill>
                <a:schemeClr val="accent2"/>
              </a:solidFill>
              <a:cs typeface="Times New Roman" pitchFamily="18" charset="0"/>
            </a:endParaRPr>
          </a:p>
          <a:p>
            <a:pPr>
              <a:buClr>
                <a:schemeClr val="tx1"/>
              </a:buClr>
              <a:buFontTx/>
              <a:buNone/>
            </a:pPr>
            <a:r>
              <a:rPr lang="el-GR" altLang="zh-TW" sz="2800" b="1">
                <a:solidFill>
                  <a:schemeClr val="accent2"/>
                </a:solidFill>
                <a:cs typeface="Times New Roman" pitchFamily="18" charset="0"/>
              </a:rPr>
              <a:t>Ω</a:t>
            </a:r>
            <a:r>
              <a:rPr lang="en-US" altLang="zh-TW" sz="2800" b="1" i="1">
                <a:solidFill>
                  <a:schemeClr val="accent2"/>
                </a:solidFill>
              </a:rPr>
              <a:t>-notation</a:t>
            </a:r>
            <a:r>
              <a:rPr lang="en-US" altLang="zh-TW" sz="2800"/>
              <a:t>: 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= </a:t>
            </a:r>
            <a:r>
              <a:rPr lang="el-GR" altLang="zh-TW" sz="2800">
                <a:cs typeface="Times New Roman" pitchFamily="18" charset="0"/>
              </a:rPr>
              <a:t>Ω</a:t>
            </a:r>
            <a:r>
              <a:rPr lang="en-US" altLang="zh-TW" sz="2800">
                <a:cs typeface="Times New Roman" pitchFamily="18" charset="0"/>
              </a:rPr>
              <a:t>(</a:t>
            </a:r>
            <a:r>
              <a:rPr lang="en-US" altLang="zh-TW" sz="2800" i="1">
                <a:cs typeface="Times New Roman" pitchFamily="18" charset="0"/>
              </a:rPr>
              <a:t>g</a:t>
            </a:r>
            <a:r>
              <a:rPr lang="en-US" altLang="zh-TW" sz="2800">
                <a:cs typeface="Times New Roman" pitchFamily="18" charset="0"/>
              </a:rPr>
              <a:t>(</a:t>
            </a:r>
            <a:r>
              <a:rPr lang="en-US" altLang="zh-TW" sz="2800" i="1">
                <a:cs typeface="Times New Roman" pitchFamily="18" charset="0"/>
              </a:rPr>
              <a:t>n</a:t>
            </a:r>
            <a:r>
              <a:rPr lang="en-US" altLang="zh-TW" sz="2800">
                <a:cs typeface="Times New Roman" pitchFamily="18" charset="0"/>
              </a:rPr>
              <a:t>))</a:t>
            </a:r>
            <a:r>
              <a:rPr lang="zh-TW" altLang="en-US" sz="2800">
                <a:ea typeface="新細明體" pitchFamily="18" charset="-120"/>
              </a:rPr>
              <a:t>，</a:t>
            </a:r>
            <a:r>
              <a:rPr lang="en-US" altLang="zh-TW" sz="2800" i="1">
                <a:cs typeface="Times New Roman" pitchFamily="18" charset="0"/>
              </a:rPr>
              <a:t>g</a:t>
            </a:r>
            <a:r>
              <a:rPr lang="en-US" altLang="zh-TW" sz="2800">
                <a:cs typeface="Times New Roman" pitchFamily="18" charset="0"/>
              </a:rPr>
              <a:t>(</a:t>
            </a:r>
            <a:r>
              <a:rPr lang="en-US" altLang="zh-TW" sz="2800" i="1">
                <a:cs typeface="Times New Roman" pitchFamily="18" charset="0"/>
              </a:rPr>
              <a:t>n</a:t>
            </a:r>
            <a:r>
              <a:rPr lang="en-US" altLang="zh-TW" sz="2800">
                <a:cs typeface="Times New Roman" pitchFamily="18" charset="0"/>
              </a:rPr>
              <a:t>) is an asymptotically </a:t>
            </a:r>
            <a:r>
              <a:rPr lang="en-US" altLang="zh-TW" sz="2800">
                <a:solidFill>
                  <a:schemeClr val="accent2"/>
                </a:solidFill>
                <a:cs typeface="Times New Roman" pitchFamily="18" charset="0"/>
              </a:rPr>
              <a:t>lower bound</a:t>
            </a:r>
            <a:r>
              <a:rPr lang="en-US" altLang="zh-TW" sz="2800">
                <a:cs typeface="Times New Roman" pitchFamily="18" charset="0"/>
              </a:rPr>
              <a:t> for </a:t>
            </a:r>
            <a:r>
              <a:rPr lang="en-US" altLang="zh-TW" sz="2800" i="1">
                <a:cs typeface="Times New Roman" pitchFamily="18" charset="0"/>
              </a:rPr>
              <a:t>f</a:t>
            </a:r>
            <a:r>
              <a:rPr lang="en-US" altLang="zh-TW" sz="2800">
                <a:cs typeface="Times New Roman" pitchFamily="18" charset="0"/>
              </a:rPr>
              <a:t>(</a:t>
            </a:r>
            <a:r>
              <a:rPr lang="en-US" altLang="zh-TW" sz="2800" i="1">
                <a:cs typeface="Times New Roman" pitchFamily="18" charset="0"/>
              </a:rPr>
              <a:t>n</a:t>
            </a:r>
            <a:r>
              <a:rPr lang="en-US" altLang="zh-TW" sz="2800">
                <a:cs typeface="Times New Roman" pitchFamily="18" charset="0"/>
              </a:rPr>
              <a:t>)</a:t>
            </a:r>
            <a:r>
              <a:rPr lang="zh-TW" altLang="en-US" sz="2800"/>
              <a:t>。</a:t>
            </a:r>
            <a:endParaRPr lang="zh-TW" altLang="en-US" sz="2800">
              <a:cs typeface="Times New Roman" pitchFamily="18" charset="0"/>
            </a:endParaRPr>
          </a:p>
          <a:p>
            <a:pPr>
              <a:buClr>
                <a:schemeClr val="tx1"/>
              </a:buClr>
              <a:buFontTx/>
              <a:buNone/>
            </a:pPr>
            <a:endParaRPr lang="zh-TW" altLang="en-US" sz="2800"/>
          </a:p>
          <a:p>
            <a:pPr>
              <a:buClr>
                <a:schemeClr val="tx1"/>
              </a:buClr>
              <a:buFontTx/>
              <a:buNone/>
            </a:pPr>
            <a:r>
              <a:rPr lang="el-GR" altLang="zh-TW" sz="2800">
                <a:cs typeface="Times New Roman" pitchFamily="18" charset="0"/>
              </a:rPr>
              <a:t>Ω</a:t>
            </a:r>
            <a:r>
              <a:rPr lang="en-US" altLang="zh-TW" sz="2800"/>
              <a:t>(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)) = {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)| </a:t>
            </a:r>
            <a:r>
              <a:rPr lang="zh-TW" altLang="en-US" sz="2800"/>
              <a:t>存在大於零的常數 </a:t>
            </a:r>
            <a:r>
              <a:rPr lang="en-US" altLang="zh-TW" sz="2800" i="1"/>
              <a:t>c</a:t>
            </a:r>
            <a:r>
              <a:rPr lang="en-US" altLang="zh-TW" sz="2800"/>
              <a:t> </a:t>
            </a:r>
            <a:r>
              <a:rPr lang="zh-TW" altLang="en-US" sz="2800"/>
              <a:t>和 </a:t>
            </a:r>
            <a:r>
              <a:rPr lang="en-US" altLang="zh-TW" sz="2800" i="1"/>
              <a:t>n</a:t>
            </a:r>
            <a:r>
              <a:rPr lang="en-US" altLang="zh-TW" sz="2800" baseline="-25000"/>
              <a:t>0</a:t>
            </a:r>
            <a:r>
              <a:rPr lang="en-US" altLang="zh-TW" sz="2800"/>
              <a:t> </a:t>
            </a:r>
            <a:r>
              <a:rPr lang="zh-TW" altLang="en-US" sz="2800"/>
              <a:t>使得 </a:t>
            </a:r>
            <a:r>
              <a:rPr lang="en-US" altLang="zh-TW" sz="2800"/>
              <a:t>0 </a:t>
            </a:r>
            <a:r>
              <a:rPr lang="en-US" altLang="zh-TW" sz="2800">
                <a:sym typeface="Symbol" pitchFamily="18" charset="2"/>
              </a:rPr>
              <a:t></a:t>
            </a:r>
            <a:r>
              <a:rPr lang="en-US" altLang="zh-TW" sz="2800"/>
              <a:t> </a:t>
            </a:r>
            <a:r>
              <a:rPr lang="en-US" altLang="zh-TW" sz="2800" i="1"/>
              <a:t>cg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</a:t>
            </a:r>
            <a:r>
              <a:rPr lang="en-US" altLang="zh-TW" sz="2800">
                <a:sym typeface="Symbol" pitchFamily="18" charset="2"/>
              </a:rPr>
              <a:t> </a:t>
            </a:r>
            <a:r>
              <a:rPr lang="en-US" altLang="zh-TW" sz="2800" i="1">
                <a:sym typeface="Symbol" pitchFamily="18" charset="2"/>
              </a:rPr>
              <a:t>f</a:t>
            </a:r>
            <a:r>
              <a:rPr lang="en-US" altLang="zh-TW" sz="2800">
                <a:sym typeface="Symbol" pitchFamily="18" charset="2"/>
              </a:rPr>
              <a:t>(</a:t>
            </a:r>
            <a:r>
              <a:rPr lang="en-US" altLang="zh-TW" sz="2800" i="1">
                <a:sym typeface="Symbol" pitchFamily="18" charset="2"/>
              </a:rPr>
              <a:t>n</a:t>
            </a:r>
            <a:r>
              <a:rPr lang="en-US" altLang="zh-TW" sz="2800">
                <a:sym typeface="Symbol" pitchFamily="18" charset="2"/>
              </a:rPr>
              <a:t>) </a:t>
            </a:r>
            <a:r>
              <a:rPr lang="zh-TW" altLang="en-US" sz="2800"/>
              <a:t>對於所有 </a:t>
            </a:r>
            <a:r>
              <a:rPr lang="en-US" altLang="zh-TW" sz="2800" i="1"/>
              <a:t>n</a:t>
            </a:r>
            <a:r>
              <a:rPr lang="en-US" altLang="zh-TW" sz="2800"/>
              <a:t> </a:t>
            </a:r>
            <a:r>
              <a:rPr lang="en-US" altLang="zh-TW" sz="2800">
                <a:sym typeface="Symbol" pitchFamily="18" charset="2"/>
              </a:rPr>
              <a:t></a:t>
            </a:r>
            <a:r>
              <a:rPr lang="en-US" altLang="zh-TW" sz="2800" i="1"/>
              <a:t> n</a:t>
            </a:r>
            <a:r>
              <a:rPr lang="en-US" altLang="zh-TW" sz="2800" baseline="-25000"/>
              <a:t>0</a:t>
            </a:r>
            <a:r>
              <a:rPr lang="en-US" altLang="zh-TW" sz="2800"/>
              <a:t> </a:t>
            </a:r>
            <a:r>
              <a:rPr lang="zh-TW" altLang="en-US" sz="2800"/>
              <a:t>都成立</a:t>
            </a:r>
            <a:r>
              <a:rPr lang="en-US" altLang="zh-TW" sz="2800"/>
              <a:t>}</a:t>
            </a:r>
          </a:p>
          <a:p>
            <a:pPr>
              <a:buClr>
                <a:schemeClr val="tx1"/>
              </a:buClr>
              <a:buFontTx/>
              <a:buNone/>
            </a:pPr>
            <a:endParaRPr lang="en-US" altLang="zh-TW" sz="2800"/>
          </a:p>
          <a:p>
            <a:pPr>
              <a:buClr>
                <a:schemeClr val="tx1"/>
              </a:buClr>
              <a:buFontTx/>
              <a:buNone/>
            </a:pPr>
            <a:r>
              <a:rPr lang="zh-TW" altLang="en-US" sz="2800" b="1"/>
              <a:t>註：</a:t>
            </a:r>
            <a:r>
              <a:rPr lang="zh-TW" altLang="en-US" sz="2800"/>
              <a:t> 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= </a:t>
            </a:r>
            <a:r>
              <a:rPr lang="el-GR" altLang="zh-TW" sz="2800">
                <a:cs typeface="Times New Roman" pitchFamily="18" charset="0"/>
              </a:rPr>
              <a:t>Θ</a:t>
            </a:r>
            <a:r>
              <a:rPr lang="en-US" altLang="zh-TW" sz="2800"/>
              <a:t>(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)) </a:t>
            </a:r>
            <a:r>
              <a:rPr lang="zh-TW" altLang="en-US" sz="2800"/>
              <a:t>若且唯若 </a:t>
            </a:r>
            <a:r>
              <a:rPr lang="en-US" altLang="zh-TW" sz="2800"/>
              <a:t>(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)=</a:t>
            </a:r>
            <a:r>
              <a:rPr lang="en-US" altLang="zh-TW" sz="2800" i="1"/>
              <a:t>O</a:t>
            </a:r>
            <a:r>
              <a:rPr lang="en-US" altLang="zh-TW" sz="2800"/>
              <a:t>(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))) &amp; (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)=</a:t>
            </a:r>
            <a:r>
              <a:rPr lang="el-GR" altLang="zh-TW" sz="2800">
                <a:cs typeface="Times New Roman" pitchFamily="18" charset="0"/>
              </a:rPr>
              <a:t>Ω</a:t>
            </a:r>
            <a:r>
              <a:rPr lang="en-US" altLang="zh-TW" sz="2800"/>
              <a:t> (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Growth of Functions</a:t>
            </a:r>
          </a:p>
        </p:txBody>
      </p:sp>
      <p:sp>
        <p:nvSpPr>
          <p:cNvPr id="7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F3B79-4009-4989-8B6A-45371F5BF293}" type="slidenum">
              <a:rPr lang="en-US" altLang="zh-TW"/>
              <a:pPr/>
              <a:t>7</a:t>
            </a:fld>
            <a:endParaRPr lang="en-US" altLang="zh-TW"/>
          </a:p>
        </p:txBody>
      </p:sp>
      <p:pic>
        <p:nvPicPr>
          <p:cNvPr id="17430" name="Picture 22" descr="fig3-1new"/>
          <p:cNvPicPr>
            <a:picLocks noGrp="1" noChangeAspect="1" noChangeArrowheads="1"/>
          </p:cNvPicPr>
          <p:nvPr>
            <p:ph/>
          </p:nvPr>
        </p:nvPicPr>
        <p:blipFill>
          <a:blip r:embed="rId3" cstate="print">
            <a:lum bright="-40000" contrast="6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463" y="1450975"/>
            <a:ext cx="8964612" cy="3130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684213" y="4781550"/>
            <a:ext cx="1812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/>
              <a:t>tight bound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3635375" y="4781550"/>
            <a:ext cx="1971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/>
              <a:t>upper bound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6659563" y="4797425"/>
            <a:ext cx="1971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/>
              <a:t>lower bound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Growth of Functions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8ED0E-07D3-4B22-ABBC-F7932E697FEB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91513" cy="5505450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FontTx/>
              <a:buNone/>
            </a:pPr>
            <a:endParaRPr lang="en-US" altLang="zh-TW" b="1">
              <a:solidFill>
                <a:schemeClr val="accent2"/>
              </a:solidFill>
              <a:cs typeface="Times New Roman" pitchFamily="18" charset="0"/>
            </a:endParaRPr>
          </a:p>
          <a:p>
            <a:pPr marL="609600" indent="-609600">
              <a:buClr>
                <a:schemeClr val="tx1"/>
              </a:buClr>
              <a:buFontTx/>
              <a:buNone/>
            </a:pPr>
            <a:r>
              <a:rPr lang="en-US" altLang="zh-TW" sz="2800" b="1" i="1">
                <a:solidFill>
                  <a:schemeClr val="accent2"/>
                </a:solidFill>
                <a:cs typeface="Times New Roman" pitchFamily="18" charset="0"/>
              </a:rPr>
              <a:t>o</a:t>
            </a:r>
            <a:r>
              <a:rPr lang="en-US" altLang="zh-TW" sz="2800" b="1" i="1">
                <a:solidFill>
                  <a:schemeClr val="accent2"/>
                </a:solidFill>
              </a:rPr>
              <a:t>-notation</a:t>
            </a:r>
            <a:r>
              <a:rPr lang="en-US" altLang="zh-TW" sz="2800"/>
              <a:t>: 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= </a:t>
            </a:r>
            <a:r>
              <a:rPr lang="en-US" altLang="zh-TW" sz="2800" i="1">
                <a:cs typeface="Times New Roman" pitchFamily="18" charset="0"/>
              </a:rPr>
              <a:t>o</a:t>
            </a:r>
            <a:r>
              <a:rPr lang="en-US" altLang="zh-TW" sz="2800">
                <a:cs typeface="Times New Roman" pitchFamily="18" charset="0"/>
              </a:rPr>
              <a:t>(</a:t>
            </a:r>
            <a:r>
              <a:rPr lang="en-US" altLang="zh-TW" sz="2800" i="1">
                <a:cs typeface="Times New Roman" pitchFamily="18" charset="0"/>
              </a:rPr>
              <a:t>g</a:t>
            </a:r>
            <a:r>
              <a:rPr lang="en-US" altLang="zh-TW" sz="2800">
                <a:cs typeface="Times New Roman" pitchFamily="18" charset="0"/>
              </a:rPr>
              <a:t>(</a:t>
            </a:r>
            <a:r>
              <a:rPr lang="en-US" altLang="zh-TW" sz="2800" i="1">
                <a:cs typeface="Times New Roman" pitchFamily="18" charset="0"/>
              </a:rPr>
              <a:t>n</a:t>
            </a:r>
            <a:r>
              <a:rPr lang="en-US" altLang="zh-TW" sz="2800">
                <a:cs typeface="Times New Roman" pitchFamily="18" charset="0"/>
              </a:rPr>
              <a:t>)) (little-oh of </a:t>
            </a:r>
            <a:r>
              <a:rPr lang="en-US" altLang="zh-TW" sz="2800" i="1">
                <a:cs typeface="Times New Roman" pitchFamily="18" charset="0"/>
              </a:rPr>
              <a:t>g</a:t>
            </a:r>
            <a:r>
              <a:rPr lang="en-US" altLang="zh-TW" sz="2800">
                <a:cs typeface="Times New Roman" pitchFamily="18" charset="0"/>
              </a:rPr>
              <a:t> of </a:t>
            </a:r>
            <a:r>
              <a:rPr lang="en-US" altLang="zh-TW" sz="2800" i="1">
                <a:cs typeface="Times New Roman" pitchFamily="18" charset="0"/>
              </a:rPr>
              <a:t>n</a:t>
            </a:r>
            <a:r>
              <a:rPr lang="en-US" altLang="zh-TW" sz="2800">
                <a:cs typeface="Times New Roman" pitchFamily="18" charset="0"/>
              </a:rPr>
              <a:t>)</a:t>
            </a:r>
          </a:p>
          <a:p>
            <a:pPr marL="609600" indent="-609600">
              <a:buClr>
                <a:schemeClr val="tx1"/>
              </a:buClr>
              <a:buFontTx/>
              <a:buNone/>
            </a:pPr>
            <a:endParaRPr lang="en-US" altLang="zh-TW" sz="2800"/>
          </a:p>
          <a:p>
            <a:pPr marL="609600" indent="-609600">
              <a:buClr>
                <a:schemeClr val="tx1"/>
              </a:buClr>
              <a:buFontTx/>
              <a:buNone/>
            </a:pPr>
            <a:r>
              <a:rPr lang="en-US" altLang="zh-TW" sz="2800" i="1">
                <a:cs typeface="Times New Roman" pitchFamily="18" charset="0"/>
              </a:rPr>
              <a:t>o</a:t>
            </a:r>
            <a:r>
              <a:rPr lang="en-US" altLang="zh-TW" sz="2800"/>
              <a:t>(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)) = {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)| </a:t>
            </a:r>
            <a:r>
              <a:rPr lang="zh-TW" altLang="en-US" sz="2800"/>
              <a:t>對於任何大於零的常數 </a:t>
            </a:r>
            <a:r>
              <a:rPr lang="en-US" altLang="zh-TW" sz="2800" i="1"/>
              <a:t>c</a:t>
            </a:r>
            <a:r>
              <a:rPr lang="zh-TW" altLang="en-US" sz="2800"/>
              <a:t>，都存在一個常數 </a:t>
            </a:r>
            <a:r>
              <a:rPr lang="en-US" altLang="zh-TW" sz="2800" i="1"/>
              <a:t>n</a:t>
            </a:r>
            <a:r>
              <a:rPr lang="en-US" altLang="zh-TW" sz="2800" baseline="-25000"/>
              <a:t>0</a:t>
            </a:r>
            <a:r>
              <a:rPr lang="en-US" altLang="zh-TW" sz="2800"/>
              <a:t> &gt; 0 </a:t>
            </a:r>
            <a:r>
              <a:rPr lang="zh-TW" altLang="en-US" sz="2800"/>
              <a:t>使得 </a:t>
            </a:r>
            <a:r>
              <a:rPr lang="en-US" altLang="zh-TW" sz="2800"/>
              <a:t>0 </a:t>
            </a:r>
            <a:r>
              <a:rPr lang="en-US" altLang="zh-TW" sz="2800">
                <a:sym typeface="Symbol" pitchFamily="18" charset="2"/>
              </a:rPr>
              <a:t></a:t>
            </a:r>
            <a:r>
              <a:rPr lang="en-US" altLang="zh-TW" sz="2800"/>
              <a:t> </a:t>
            </a:r>
            <a:r>
              <a:rPr lang="en-US" altLang="zh-TW" sz="2800" i="1">
                <a:sym typeface="Symbol" pitchFamily="18" charset="2"/>
              </a:rPr>
              <a:t>f</a:t>
            </a:r>
            <a:r>
              <a:rPr lang="en-US" altLang="zh-TW" sz="2800">
                <a:sym typeface="Symbol" pitchFamily="18" charset="2"/>
              </a:rPr>
              <a:t>(</a:t>
            </a:r>
            <a:r>
              <a:rPr lang="en-US" altLang="zh-TW" sz="2800" i="1">
                <a:sym typeface="Symbol" pitchFamily="18" charset="2"/>
              </a:rPr>
              <a:t>n</a:t>
            </a:r>
            <a:r>
              <a:rPr lang="en-US" altLang="zh-TW" sz="2800">
                <a:sym typeface="Symbol" pitchFamily="18" charset="2"/>
              </a:rPr>
              <a:t>) &lt; </a:t>
            </a:r>
            <a:r>
              <a:rPr lang="en-US" altLang="zh-TW" sz="2800" i="1">
                <a:sym typeface="Symbol" pitchFamily="18" charset="2"/>
              </a:rPr>
              <a:t>cg</a:t>
            </a:r>
            <a:r>
              <a:rPr lang="en-US" altLang="zh-TW" sz="2800">
                <a:sym typeface="Symbol" pitchFamily="18" charset="2"/>
              </a:rPr>
              <a:t>(</a:t>
            </a:r>
            <a:r>
              <a:rPr lang="en-US" altLang="zh-TW" sz="2800" i="1">
                <a:sym typeface="Symbol" pitchFamily="18" charset="2"/>
              </a:rPr>
              <a:t>n</a:t>
            </a:r>
            <a:r>
              <a:rPr lang="en-US" altLang="zh-TW" sz="2800">
                <a:sym typeface="Symbol" pitchFamily="18" charset="2"/>
              </a:rPr>
              <a:t>) </a:t>
            </a:r>
            <a:r>
              <a:rPr lang="zh-TW" altLang="en-US" sz="2800"/>
              <a:t>對於所有的 </a:t>
            </a:r>
            <a:r>
              <a:rPr lang="en-US" altLang="zh-TW" sz="2800" i="1"/>
              <a:t>n</a:t>
            </a:r>
            <a:r>
              <a:rPr lang="en-US" altLang="zh-TW" sz="2800"/>
              <a:t> </a:t>
            </a:r>
            <a:r>
              <a:rPr lang="en-US" altLang="zh-TW" sz="2800">
                <a:sym typeface="Symbol" pitchFamily="18" charset="2"/>
              </a:rPr>
              <a:t></a:t>
            </a:r>
            <a:r>
              <a:rPr lang="en-US" altLang="zh-TW" sz="2800" i="1"/>
              <a:t> n</a:t>
            </a:r>
            <a:r>
              <a:rPr lang="en-US" altLang="zh-TW" sz="2800" baseline="-25000"/>
              <a:t>0</a:t>
            </a:r>
            <a:r>
              <a:rPr lang="en-US" altLang="zh-TW" sz="2800"/>
              <a:t> </a:t>
            </a:r>
            <a:r>
              <a:rPr lang="zh-TW" altLang="en-US" sz="2800"/>
              <a:t>都成立</a:t>
            </a:r>
            <a:r>
              <a:rPr lang="en-US" altLang="zh-TW" sz="2800"/>
              <a:t>}</a:t>
            </a:r>
          </a:p>
          <a:p>
            <a:pPr marL="609600" indent="-609600">
              <a:buFontTx/>
              <a:buNone/>
            </a:pPr>
            <a:endParaRPr lang="en-US" altLang="zh-TW" b="1"/>
          </a:p>
          <a:p>
            <a:pPr marL="609600" indent="-609600"/>
            <a:r>
              <a:rPr lang="en-US" altLang="zh-TW" sz="2800"/>
              <a:t>2</a:t>
            </a:r>
            <a:r>
              <a:rPr lang="en-US" altLang="zh-TW" sz="2800" i="1"/>
              <a:t>n </a:t>
            </a:r>
            <a:r>
              <a:rPr lang="en-US" altLang="zh-TW" sz="2800"/>
              <a:t>= </a:t>
            </a:r>
            <a:r>
              <a:rPr lang="en-US" altLang="zh-TW" sz="2800" i="1"/>
              <a:t>o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)</a:t>
            </a:r>
            <a:r>
              <a:rPr lang="zh-TW" altLang="en-US" sz="2800"/>
              <a:t>，但是 </a:t>
            </a:r>
            <a:r>
              <a:rPr lang="en-US" altLang="zh-TW" sz="2800"/>
              <a:t>2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 </a:t>
            </a:r>
            <a:r>
              <a:rPr lang="en-US" altLang="zh-TW" sz="2800">
                <a:sym typeface="Symbol" pitchFamily="18" charset="2"/>
              </a:rPr>
              <a:t></a:t>
            </a:r>
            <a:r>
              <a:rPr lang="en-US" altLang="zh-TW" sz="2800"/>
              <a:t> </a:t>
            </a:r>
            <a:r>
              <a:rPr lang="en-US" altLang="zh-TW" sz="2800" i="1"/>
              <a:t>o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)</a:t>
            </a:r>
            <a:endParaRPr lang="en-US" altLang="zh-TW" sz="2800">
              <a:sym typeface="Symbol" pitchFamily="18" charset="2"/>
            </a:endParaRPr>
          </a:p>
          <a:p>
            <a:pPr marL="609600" indent="-609600"/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= </a:t>
            </a:r>
            <a:r>
              <a:rPr lang="en-US" altLang="zh-TW" sz="2800" i="1"/>
              <a:t>o</a:t>
            </a:r>
            <a:r>
              <a:rPr lang="en-US" altLang="zh-TW" sz="2800"/>
              <a:t>(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)) </a:t>
            </a:r>
            <a:r>
              <a:rPr lang="zh-TW" altLang="en-US" sz="2800"/>
              <a:t>也可以被定義成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5795963" y="4508500"/>
          <a:ext cx="1728787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方程式" r:id="rId3" imgW="812520" imgH="419040" progId="Equation.3">
                  <p:embed/>
                </p:oleObj>
              </mc:Choice>
              <mc:Fallback>
                <p:oleObj name="方程式" r:id="rId3" imgW="812520" imgH="419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4508500"/>
                        <a:ext cx="1728787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Growth of Functions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28A1-80A8-4568-9C17-E5BC93B6436F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8135937" cy="5543550"/>
          </a:xfrm>
        </p:spPr>
        <p:txBody>
          <a:bodyPr/>
          <a:lstStyle/>
          <a:p>
            <a:pPr marL="623888" indent="-623888">
              <a:buFontTx/>
              <a:buNone/>
            </a:pPr>
            <a:endParaRPr lang="en-US" altLang="zh-TW"/>
          </a:p>
          <a:p>
            <a:pPr marL="623888" indent="-623888">
              <a:buClr>
                <a:schemeClr val="tx1"/>
              </a:buClr>
              <a:buFontTx/>
              <a:buNone/>
            </a:pPr>
            <a:r>
              <a:rPr lang="el-GR" altLang="zh-TW" sz="2800" b="1">
                <a:solidFill>
                  <a:schemeClr val="accent2"/>
                </a:solidFill>
                <a:cs typeface="Times New Roman" pitchFamily="18" charset="0"/>
              </a:rPr>
              <a:t>ω</a:t>
            </a:r>
            <a:r>
              <a:rPr lang="en-US" altLang="zh-TW" sz="2800" b="1" i="1">
                <a:solidFill>
                  <a:schemeClr val="accent2"/>
                </a:solidFill>
              </a:rPr>
              <a:t>-notation</a:t>
            </a:r>
            <a:r>
              <a:rPr lang="en-US" altLang="zh-TW" sz="2800"/>
              <a:t>: 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= </a:t>
            </a:r>
            <a:r>
              <a:rPr lang="el-GR" altLang="zh-TW" sz="2800">
                <a:cs typeface="Times New Roman" pitchFamily="18" charset="0"/>
              </a:rPr>
              <a:t>ω</a:t>
            </a:r>
            <a:r>
              <a:rPr lang="en-US" altLang="zh-TW" sz="2800">
                <a:cs typeface="Times New Roman" pitchFamily="18" charset="0"/>
              </a:rPr>
              <a:t>(</a:t>
            </a:r>
            <a:r>
              <a:rPr lang="en-US" altLang="zh-TW" sz="2800" i="1">
                <a:cs typeface="Times New Roman" pitchFamily="18" charset="0"/>
              </a:rPr>
              <a:t>g</a:t>
            </a:r>
            <a:r>
              <a:rPr lang="en-US" altLang="zh-TW" sz="2800">
                <a:cs typeface="Times New Roman" pitchFamily="18" charset="0"/>
              </a:rPr>
              <a:t>(</a:t>
            </a:r>
            <a:r>
              <a:rPr lang="en-US" altLang="zh-TW" sz="2800" i="1">
                <a:cs typeface="Times New Roman" pitchFamily="18" charset="0"/>
              </a:rPr>
              <a:t>n</a:t>
            </a:r>
            <a:r>
              <a:rPr lang="en-US" altLang="zh-TW" sz="2800">
                <a:cs typeface="Times New Roman" pitchFamily="18" charset="0"/>
              </a:rPr>
              <a:t>)) (little-omega of </a:t>
            </a:r>
            <a:r>
              <a:rPr lang="en-US" altLang="zh-TW" sz="2800" i="1">
                <a:cs typeface="Times New Roman" pitchFamily="18" charset="0"/>
              </a:rPr>
              <a:t>g</a:t>
            </a:r>
            <a:r>
              <a:rPr lang="en-US" altLang="zh-TW" sz="2800">
                <a:cs typeface="Times New Roman" pitchFamily="18" charset="0"/>
              </a:rPr>
              <a:t> of </a:t>
            </a:r>
            <a:r>
              <a:rPr lang="en-US" altLang="zh-TW" sz="2800" i="1">
                <a:cs typeface="Times New Roman" pitchFamily="18" charset="0"/>
              </a:rPr>
              <a:t>n</a:t>
            </a:r>
            <a:r>
              <a:rPr lang="en-US" altLang="zh-TW" sz="2800">
                <a:cs typeface="Times New Roman" pitchFamily="18" charset="0"/>
              </a:rPr>
              <a:t>)</a:t>
            </a:r>
          </a:p>
          <a:p>
            <a:pPr marL="623888" indent="-623888">
              <a:buClr>
                <a:schemeClr val="tx1"/>
              </a:buClr>
              <a:buFontTx/>
              <a:buNone/>
            </a:pPr>
            <a:endParaRPr lang="en-US" altLang="zh-TW" sz="2800"/>
          </a:p>
          <a:p>
            <a:pPr marL="623888" indent="-623888">
              <a:buClr>
                <a:schemeClr val="tx1"/>
              </a:buClr>
              <a:buFontTx/>
              <a:buNone/>
            </a:pPr>
            <a:r>
              <a:rPr lang="el-GR" altLang="zh-TW" sz="2800">
                <a:cs typeface="Times New Roman" pitchFamily="18" charset="0"/>
              </a:rPr>
              <a:t>ω</a:t>
            </a:r>
            <a:r>
              <a:rPr lang="en-US" altLang="zh-TW" sz="2800"/>
              <a:t>(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)) = {</a:t>
            </a:r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)| </a:t>
            </a:r>
            <a:r>
              <a:rPr lang="zh-TW" altLang="en-US" sz="2800"/>
              <a:t>對於任何大於零的常數 </a:t>
            </a:r>
            <a:r>
              <a:rPr lang="en-US" altLang="zh-TW" sz="2800" i="1"/>
              <a:t>c</a:t>
            </a:r>
            <a:r>
              <a:rPr lang="zh-TW" altLang="en-US" sz="2800" i="1"/>
              <a:t>，</a:t>
            </a:r>
            <a:r>
              <a:rPr lang="zh-TW" altLang="en-US" sz="2800"/>
              <a:t>都存在一個常數 </a:t>
            </a:r>
            <a:r>
              <a:rPr lang="en-US" altLang="zh-TW" sz="2800" i="1"/>
              <a:t>n</a:t>
            </a:r>
            <a:r>
              <a:rPr lang="en-US" altLang="zh-TW" sz="2800" baseline="-25000"/>
              <a:t>0</a:t>
            </a:r>
            <a:r>
              <a:rPr lang="en-US" altLang="zh-TW" sz="2800"/>
              <a:t> &gt; 0 </a:t>
            </a:r>
            <a:r>
              <a:rPr lang="zh-TW" altLang="en-US" sz="2800"/>
              <a:t>使得 </a:t>
            </a:r>
            <a:r>
              <a:rPr lang="en-US" altLang="zh-TW" sz="2800"/>
              <a:t>0 </a:t>
            </a:r>
            <a:r>
              <a:rPr lang="en-US" altLang="zh-TW" sz="2800">
                <a:sym typeface="Symbol" pitchFamily="18" charset="2"/>
              </a:rPr>
              <a:t></a:t>
            </a:r>
            <a:r>
              <a:rPr lang="en-US" altLang="zh-TW" sz="2800"/>
              <a:t> </a:t>
            </a:r>
            <a:r>
              <a:rPr lang="en-US" altLang="zh-TW" sz="2800" i="1">
                <a:sym typeface="Symbol" pitchFamily="18" charset="2"/>
              </a:rPr>
              <a:t>cg</a:t>
            </a:r>
            <a:r>
              <a:rPr lang="en-US" altLang="zh-TW" sz="2800">
                <a:sym typeface="Symbol" pitchFamily="18" charset="2"/>
              </a:rPr>
              <a:t>(</a:t>
            </a:r>
            <a:r>
              <a:rPr lang="en-US" altLang="zh-TW" sz="2800" i="1">
                <a:sym typeface="Symbol" pitchFamily="18" charset="2"/>
              </a:rPr>
              <a:t>n</a:t>
            </a:r>
            <a:r>
              <a:rPr lang="en-US" altLang="zh-TW" sz="2800">
                <a:sym typeface="Symbol" pitchFamily="18" charset="2"/>
              </a:rPr>
              <a:t>) &lt; </a:t>
            </a:r>
            <a:r>
              <a:rPr lang="en-US" altLang="zh-TW" sz="2800" i="1">
                <a:sym typeface="Symbol" pitchFamily="18" charset="2"/>
              </a:rPr>
              <a:t>f</a:t>
            </a:r>
            <a:r>
              <a:rPr lang="en-US" altLang="zh-TW" sz="2800">
                <a:sym typeface="Symbol" pitchFamily="18" charset="2"/>
              </a:rPr>
              <a:t>(</a:t>
            </a:r>
            <a:r>
              <a:rPr lang="en-US" altLang="zh-TW" sz="2800" i="1">
                <a:sym typeface="Symbol" pitchFamily="18" charset="2"/>
              </a:rPr>
              <a:t>n</a:t>
            </a:r>
            <a:r>
              <a:rPr lang="en-US" altLang="zh-TW" sz="2800">
                <a:sym typeface="Symbol" pitchFamily="18" charset="2"/>
              </a:rPr>
              <a:t>) </a:t>
            </a:r>
            <a:r>
              <a:rPr lang="zh-TW" altLang="en-US" sz="2800">
                <a:sym typeface="Symbol" pitchFamily="18" charset="2"/>
              </a:rPr>
              <a:t>對於所有</a:t>
            </a:r>
            <a:r>
              <a:rPr lang="zh-TW" altLang="en-US" sz="2800"/>
              <a:t> </a:t>
            </a:r>
            <a:r>
              <a:rPr lang="en-US" altLang="zh-TW" sz="2800" i="1"/>
              <a:t>n</a:t>
            </a:r>
            <a:r>
              <a:rPr lang="en-US" altLang="zh-TW" sz="2800"/>
              <a:t> </a:t>
            </a:r>
            <a:r>
              <a:rPr lang="en-US" altLang="zh-TW" sz="2800">
                <a:sym typeface="Symbol" pitchFamily="18" charset="2"/>
              </a:rPr>
              <a:t></a:t>
            </a:r>
            <a:r>
              <a:rPr lang="en-US" altLang="zh-TW" sz="2800" i="1"/>
              <a:t> n</a:t>
            </a:r>
            <a:r>
              <a:rPr lang="en-US" altLang="zh-TW" sz="2800" baseline="-25000"/>
              <a:t>0</a:t>
            </a:r>
            <a:r>
              <a:rPr lang="en-US" altLang="zh-TW" sz="2800"/>
              <a:t> </a:t>
            </a:r>
            <a:r>
              <a:rPr lang="zh-TW" altLang="en-US" sz="2800"/>
              <a:t>都成立</a:t>
            </a:r>
            <a:r>
              <a:rPr lang="en-US" altLang="zh-TW" sz="2800"/>
              <a:t>}</a:t>
            </a:r>
          </a:p>
          <a:p>
            <a:pPr marL="623888" indent="-623888">
              <a:buClr>
                <a:schemeClr val="tx1"/>
              </a:buClr>
              <a:buFontTx/>
              <a:buNone/>
            </a:pPr>
            <a:endParaRPr lang="en-US" altLang="zh-TW" sz="2800"/>
          </a:p>
          <a:p>
            <a:pPr marL="623888" indent="-623888"/>
            <a:r>
              <a:rPr lang="en-US" altLang="zh-TW" sz="2800"/>
              <a:t>2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 = </a:t>
            </a:r>
            <a:r>
              <a:rPr lang="el-GR" altLang="zh-TW" sz="2800">
                <a:cs typeface="Times New Roman" pitchFamily="18" charset="0"/>
              </a:rPr>
              <a:t>ω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</a:t>
            </a:r>
            <a:r>
              <a:rPr lang="zh-TW" altLang="en-US" sz="2800"/>
              <a:t>，但是 </a:t>
            </a:r>
            <a:r>
              <a:rPr lang="en-US" altLang="zh-TW" sz="2800"/>
              <a:t>2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 </a:t>
            </a:r>
            <a:r>
              <a:rPr lang="en-US" altLang="zh-TW" sz="2800">
                <a:sym typeface="Symbol" pitchFamily="18" charset="2"/>
              </a:rPr>
              <a:t></a:t>
            </a:r>
            <a:r>
              <a:rPr lang="en-US" altLang="zh-TW" sz="2800"/>
              <a:t> </a:t>
            </a:r>
            <a:r>
              <a:rPr lang="el-GR" altLang="zh-TW" sz="2800">
                <a:cs typeface="Times New Roman" pitchFamily="18" charset="0"/>
              </a:rPr>
              <a:t>ω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)</a:t>
            </a:r>
            <a:endParaRPr lang="en-US" altLang="zh-TW" sz="2800" b="1">
              <a:sym typeface="Symbol" pitchFamily="18" charset="2"/>
            </a:endParaRPr>
          </a:p>
          <a:p>
            <a:pPr marL="623888" indent="-623888"/>
            <a:endParaRPr lang="en-US" altLang="zh-TW" sz="2800" i="1"/>
          </a:p>
          <a:p>
            <a:pPr marL="623888" indent="-623888"/>
            <a:r>
              <a:rPr lang="en-US" altLang="zh-TW" sz="2800" i="1"/>
              <a:t>f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= </a:t>
            </a:r>
            <a:r>
              <a:rPr lang="el-GR" altLang="zh-TW" sz="2800">
                <a:cs typeface="Times New Roman" pitchFamily="18" charset="0"/>
              </a:rPr>
              <a:t>ω</a:t>
            </a:r>
            <a:r>
              <a:rPr lang="en-US" altLang="zh-TW" sz="2800"/>
              <a:t>(</a:t>
            </a:r>
            <a:r>
              <a:rPr lang="en-US" altLang="zh-TW" sz="2800" i="1"/>
              <a:t>g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)) </a:t>
            </a:r>
            <a:r>
              <a:rPr lang="zh-TW" altLang="en-US" sz="2800"/>
              <a:t>若且唯若 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3043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724400" y="5013325"/>
          <a:ext cx="1671638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Microsoft 方程式編輯器 3.0" r:id="rId3" imgW="888840" imgH="419040" progId="Equation.3">
                  <p:embed/>
                </p:oleObj>
              </mc:Choice>
              <mc:Fallback>
                <p:oleObj name="Microsoft 方程式編輯器 3.0" r:id="rId3" imgW="888840" imgH="419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013325"/>
                        <a:ext cx="1671638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3814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1247</TotalTime>
  <Words>856</Words>
  <Application>Microsoft Office PowerPoint</Application>
  <PresentationFormat>如螢幕大小 (4:3)</PresentationFormat>
  <Paragraphs>156</Paragraphs>
  <Slides>16</Slides>
  <Notes>12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16</vt:i4>
      </vt:variant>
    </vt:vector>
  </HeadingPairs>
  <TitlesOfParts>
    <vt:vector size="24" baseType="lpstr">
      <vt:lpstr>新細明體</vt:lpstr>
      <vt:lpstr>標楷體</vt:lpstr>
      <vt:lpstr>Courier New</vt:lpstr>
      <vt:lpstr>Symbol</vt:lpstr>
      <vt:lpstr>Times New Roman</vt:lpstr>
      <vt:lpstr>預設簡報設計</vt:lpstr>
      <vt:lpstr>方程式</vt:lpstr>
      <vt:lpstr>Microsoft 方程式編輯器 3.0</vt:lpstr>
      <vt:lpstr>Growth of Functions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Exercises</vt:lpstr>
      <vt:lpstr>Exercises</vt:lpstr>
      <vt:lpstr>Exercises</vt:lpstr>
      <vt:lpstr>PowerPoint 簡報</vt:lpstr>
    </vt:vector>
  </TitlesOfParts>
  <Company>陳氏家族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of Functions</dc:title>
  <dc:creator>littlejohn</dc:creator>
  <cp:lastModifiedBy>Yang</cp:lastModifiedBy>
  <cp:revision>58</cp:revision>
  <dcterms:created xsi:type="dcterms:W3CDTF">2005-07-04T06:10:20Z</dcterms:created>
  <dcterms:modified xsi:type="dcterms:W3CDTF">2014-02-17T10:14:35Z</dcterms:modified>
</cp:coreProperties>
</file>