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notesMasterIdLst>
    <p:notesMasterId r:id="rId25"/>
  </p:notesMasterIdLst>
  <p:handoutMasterIdLst>
    <p:handoutMasterId r:id="rId26"/>
  </p:handoutMasterIdLst>
  <p:sldIdLst>
    <p:sldId id="507" r:id="rId3"/>
    <p:sldId id="487" r:id="rId4"/>
    <p:sldId id="488" r:id="rId5"/>
    <p:sldId id="489" r:id="rId6"/>
    <p:sldId id="490" r:id="rId7"/>
    <p:sldId id="491" r:id="rId8"/>
    <p:sldId id="492" r:id="rId9"/>
    <p:sldId id="504" r:id="rId10"/>
    <p:sldId id="505" r:id="rId11"/>
    <p:sldId id="508" r:id="rId12"/>
    <p:sldId id="506" r:id="rId13"/>
    <p:sldId id="493" r:id="rId14"/>
    <p:sldId id="494" r:id="rId15"/>
    <p:sldId id="495" r:id="rId16"/>
    <p:sldId id="496" r:id="rId17"/>
    <p:sldId id="497" r:id="rId18"/>
    <p:sldId id="498" r:id="rId19"/>
    <p:sldId id="499" r:id="rId20"/>
    <p:sldId id="500" r:id="rId21"/>
    <p:sldId id="501" r:id="rId22"/>
    <p:sldId id="502" r:id="rId23"/>
    <p:sldId id="503" r:id="rId24"/>
  </p:sldIdLst>
  <p:sldSz cx="9144000" cy="6858000" type="letter"/>
  <p:notesSz cx="6665913" cy="9793288"/>
  <p:defaultTextStyle>
    <a:defPPr>
      <a:defRPr lang="zh-TW"/>
    </a:defPPr>
    <a:lvl1pPr algn="ctr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369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54">
          <p15:clr>
            <a:srgbClr val="A4A3A4"/>
          </p15:clr>
        </p15:guide>
        <p15:guide id="2" pos="289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CCFF"/>
    <a:srgbClr val="FF33CC"/>
    <a:srgbClr val="2B21FD"/>
    <a:srgbClr val="CC0000"/>
    <a:srgbClr val="FF0000"/>
    <a:srgbClr val="F3D1D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94609" autoAdjust="0"/>
  </p:normalViewPr>
  <p:slideViewPr>
    <p:cSldViewPr>
      <p:cViewPr varScale="1">
        <p:scale>
          <a:sx n="87" d="100"/>
          <a:sy n="87" d="100"/>
        </p:scale>
        <p:origin x="1092" y="84"/>
      </p:cViewPr>
      <p:guideLst>
        <p:guide orient="horz" pos="4319"/>
        <p:guide pos="36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50" d="100"/>
          <a:sy n="150" d="100"/>
        </p:scale>
        <p:origin x="90" y="2952"/>
      </p:cViewPr>
      <p:guideLst>
        <p:guide orient="horz" pos="2154"/>
        <p:guide pos="289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174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588"/>
            <a:ext cx="2887663" cy="492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l" defTabSz="762000">
              <a:defRPr sz="1000" i="1">
                <a:ea typeface="新細明體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-1588"/>
            <a:ext cx="2887663" cy="492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i="1">
                <a:ea typeface="新細明體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2175" y="739775"/>
            <a:ext cx="4883150" cy="36607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651375"/>
            <a:ext cx="4891087" cy="4408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第二階層</a:t>
            </a:r>
          </a:p>
          <a:p>
            <a:pPr lvl="2"/>
            <a:r>
              <a:rPr lang="zh-TW" altLang="en-US" smtClean="0"/>
              <a:t>第三階層</a:t>
            </a:r>
          </a:p>
          <a:p>
            <a:pPr lvl="3"/>
            <a:r>
              <a:rPr lang="zh-TW" altLang="en-US" smtClean="0"/>
              <a:t>第四階層</a:t>
            </a:r>
          </a:p>
          <a:p>
            <a:pPr lvl="4"/>
            <a:r>
              <a:rPr lang="zh-TW" altLang="en-US" smtClean="0"/>
              <a:t>第五階層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02750"/>
            <a:ext cx="288766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l" defTabSz="762000">
              <a:defRPr sz="1000" i="1">
                <a:ea typeface="新細明體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302750"/>
            <a:ext cx="288766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i="1">
                <a:ea typeface="新細明體" pitchFamily="18" charset="-120"/>
              </a:defRPr>
            </a:lvl1pPr>
          </a:lstStyle>
          <a:p>
            <a:fld id="{8914BC36-765E-4EFA-8FF6-EDAF8AC3256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177939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defTabSz="7620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2813" algn="l" defTabSz="7620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defTabSz="7620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defTabSz="7620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F76A0C-DCEF-4966-BB12-25EE8A7637FB}" type="slidenum">
              <a:rPr lang="en-US" altLang="zh-TW"/>
              <a:pPr/>
              <a:t>1</a:t>
            </a:fld>
            <a:endParaRPr lang="en-US" altLang="zh-TW"/>
          </a:p>
        </p:txBody>
      </p:sp>
      <p:sp>
        <p:nvSpPr>
          <p:cNvPr id="1010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5825" y="735013"/>
            <a:ext cx="4895850" cy="3671887"/>
          </a:xfrm>
          <a:ln/>
        </p:spPr>
      </p:sp>
      <p:sp>
        <p:nvSpPr>
          <p:cNvPr id="101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6750" y="4651375"/>
            <a:ext cx="5332413" cy="4406900"/>
          </a:xfrm>
        </p:spPr>
        <p:txBody>
          <a:bodyPr/>
          <a:lstStyle/>
          <a:p>
            <a:pPr defTabSz="914400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739517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685EDE-0FE4-45C7-B66F-7FC511A2F4F9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1012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739775"/>
            <a:ext cx="4879975" cy="3660775"/>
          </a:xfrm>
          <a:ln/>
        </p:spPr>
      </p:sp>
      <p:sp>
        <p:nvSpPr>
          <p:cNvPr id="101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在此我們討論有名的背包問題，這問題有兩個版本，一個可以用一 </a:t>
            </a:r>
            <a:r>
              <a:rPr lang="en-US" altLang="zh-TW">
                <a:ea typeface="標楷體" pitchFamily="65" charset="-120"/>
              </a:rPr>
              <a:t>greedy strategy </a:t>
            </a:r>
            <a:r>
              <a:rPr lang="zh-TW" altLang="en-US">
                <a:ea typeface="標楷體" pitchFamily="65" charset="-120"/>
              </a:rPr>
              <a:t>來解，另一個則只能用 </a:t>
            </a:r>
            <a:r>
              <a:rPr lang="en-US" altLang="zh-TW">
                <a:ea typeface="標楷體" pitchFamily="65" charset="-120"/>
              </a:rPr>
              <a:t>DP </a:t>
            </a:r>
            <a:r>
              <a:rPr lang="zh-TW" altLang="en-US">
                <a:ea typeface="標楷體" pitchFamily="65" charset="-120"/>
              </a:rPr>
              <a:t>的方法來解，這也是這張投影片副標題的原意。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背包問題：有一個小偷到一個商店偷東西，假設這店裡面共有 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n</a:t>
            </a:r>
            <a:r>
              <a:rPr lang="en-US" altLang="zh-TW">
                <a:ea typeface="標楷體" pitchFamily="65" charset="-120"/>
              </a:rPr>
              <a:t> </a:t>
            </a:r>
            <a:r>
              <a:rPr lang="zh-TW" altLang="en-US">
                <a:ea typeface="標楷體" pitchFamily="65" charset="-120"/>
              </a:rPr>
              <a:t>個物品可以偷，每一件物品各自有它的重量與價值分別依序編號為 </a:t>
            </a:r>
            <a:r>
              <a:rPr lang="en-US" altLang="zh-TW" b="1" i="1">
                <a:solidFill>
                  <a:srgbClr val="FF0000"/>
                </a:solidFill>
              </a:rPr>
              <a:t>w</a:t>
            </a:r>
            <a:r>
              <a:rPr lang="en-US" altLang="zh-TW" b="1" baseline="-25000">
                <a:solidFill>
                  <a:srgbClr val="FF0000"/>
                </a:solidFill>
              </a:rPr>
              <a:t>1</a:t>
            </a:r>
            <a:r>
              <a:rPr lang="en-US" altLang="zh-TW"/>
              <a:t>,</a:t>
            </a:r>
            <a:r>
              <a:rPr lang="en-US" altLang="zh-TW" b="1">
                <a:solidFill>
                  <a:srgbClr val="FF0000"/>
                </a:solidFill>
              </a:rPr>
              <a:t>    </a:t>
            </a:r>
            <a:r>
              <a:rPr lang="en-US" altLang="zh-TW" b="1" i="1">
                <a:solidFill>
                  <a:srgbClr val="FF0000"/>
                </a:solidFill>
              </a:rPr>
              <a:t>w</a:t>
            </a:r>
            <a:r>
              <a:rPr lang="en-US" altLang="zh-TW" b="1" baseline="-25000">
                <a:solidFill>
                  <a:srgbClr val="FF0000"/>
                </a:solidFill>
              </a:rPr>
              <a:t>2</a:t>
            </a:r>
            <a:r>
              <a:rPr lang="en-US" altLang="zh-TW"/>
              <a:t>,</a:t>
            </a:r>
            <a:r>
              <a:rPr lang="en-US" altLang="zh-TW" b="1" i="1">
                <a:solidFill>
                  <a:srgbClr val="FF0000"/>
                </a:solidFill>
              </a:rPr>
              <a:t>…</a:t>
            </a:r>
            <a:r>
              <a:rPr lang="en-US" altLang="zh-TW"/>
              <a:t>,</a:t>
            </a:r>
            <a:r>
              <a:rPr lang="en-US" altLang="zh-TW" b="1" i="1">
                <a:solidFill>
                  <a:srgbClr val="FF0000"/>
                </a:solidFill>
              </a:rPr>
              <a:t> w</a:t>
            </a:r>
            <a:r>
              <a:rPr lang="en-US" altLang="zh-TW" b="1" i="1" baseline="-25000">
                <a:solidFill>
                  <a:srgbClr val="FF0000"/>
                </a:solidFill>
              </a:rPr>
              <a:t>n </a:t>
            </a:r>
            <a:r>
              <a:rPr lang="zh-TW" altLang="en-US">
                <a:ea typeface="標楷體" pitchFamily="65" charset="-120"/>
              </a:rPr>
              <a:t>與 </a:t>
            </a:r>
            <a:r>
              <a:rPr lang="en-US" altLang="zh-TW" b="1" i="1">
                <a:solidFill>
                  <a:srgbClr val="FF0000"/>
                </a:solidFill>
              </a:rPr>
              <a:t>v</a:t>
            </a:r>
            <a:r>
              <a:rPr lang="en-US" altLang="zh-TW" b="1" baseline="-25000">
                <a:solidFill>
                  <a:srgbClr val="FF0000"/>
                </a:solidFill>
              </a:rPr>
              <a:t>1</a:t>
            </a:r>
            <a:r>
              <a:rPr lang="en-US" altLang="zh-TW"/>
              <a:t>,</a:t>
            </a:r>
            <a:r>
              <a:rPr lang="en-US" altLang="zh-TW" b="1">
                <a:solidFill>
                  <a:srgbClr val="FF0000"/>
                </a:solidFill>
              </a:rPr>
              <a:t> </a:t>
            </a:r>
            <a:r>
              <a:rPr lang="en-US" altLang="zh-TW" b="1" i="1">
                <a:solidFill>
                  <a:srgbClr val="FF0000"/>
                </a:solidFill>
              </a:rPr>
              <a:t>v</a:t>
            </a:r>
            <a:r>
              <a:rPr lang="en-US" altLang="zh-TW" b="1" baseline="-25000">
                <a:solidFill>
                  <a:srgbClr val="FF0000"/>
                </a:solidFill>
              </a:rPr>
              <a:t>2</a:t>
            </a:r>
            <a:r>
              <a:rPr lang="en-US" altLang="zh-TW"/>
              <a:t>,</a:t>
            </a:r>
            <a:r>
              <a:rPr lang="en-US" altLang="zh-TW" b="1" i="1">
                <a:solidFill>
                  <a:srgbClr val="FF0000"/>
                </a:solidFill>
              </a:rPr>
              <a:t>…</a:t>
            </a:r>
            <a:r>
              <a:rPr lang="en-US" altLang="zh-TW"/>
              <a:t>,</a:t>
            </a:r>
            <a:r>
              <a:rPr lang="en-US" altLang="zh-TW" b="1" i="1">
                <a:solidFill>
                  <a:srgbClr val="FF0000"/>
                </a:solidFill>
              </a:rPr>
              <a:t> v</a:t>
            </a:r>
            <a:r>
              <a:rPr lang="en-US" altLang="zh-TW" b="1" i="1" baseline="-25000">
                <a:solidFill>
                  <a:srgbClr val="FF0000"/>
                </a:solidFill>
              </a:rPr>
              <a:t>n</a:t>
            </a:r>
            <a:r>
              <a:rPr lang="zh-TW" altLang="en-US">
                <a:ea typeface="標楷體" pitchFamily="65" charset="-120"/>
              </a:rPr>
              <a:t>。假設小偷所帶背包的容量限制他最多只能攜帶總重不超過 </a:t>
            </a:r>
            <a:r>
              <a:rPr lang="en-US" altLang="zh-TW" b="1" i="1">
                <a:solidFill>
                  <a:srgbClr val="FF0000"/>
                </a:solidFill>
              </a:rPr>
              <a:t>W </a:t>
            </a:r>
            <a:r>
              <a:rPr lang="zh-TW" altLang="en-US">
                <a:ea typeface="標楷體" pitchFamily="65" charset="-120"/>
              </a:rPr>
              <a:t>的物品，請問他要如何拿這些物品使得價值和最高。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這問題有兩個版本，請參見下一張投影片。</a:t>
            </a:r>
          </a:p>
        </p:txBody>
      </p:sp>
    </p:spTree>
    <p:extLst>
      <p:ext uri="{BB962C8B-B14F-4D97-AF65-F5344CB8AC3E}">
        <p14:creationId xmlns:p14="http://schemas.microsoft.com/office/powerpoint/2010/main" val="18170202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16EC58-F4C4-4767-B1EA-CD2859946DBD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995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739775"/>
            <a:ext cx="4879975" cy="3660775"/>
          </a:xfrm>
          <a:ln/>
        </p:spPr>
      </p:sp>
      <p:sp>
        <p:nvSpPr>
          <p:cNvPr id="995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一個顯然的 </a:t>
            </a:r>
            <a:r>
              <a:rPr lang="en-US" altLang="zh-TW">
                <a:ea typeface="標楷體" pitchFamily="65" charset="-120"/>
              </a:rPr>
              <a:t>greedy </a:t>
            </a:r>
            <a:r>
              <a:rPr lang="zh-TW" altLang="en-US">
                <a:ea typeface="標楷體" pitchFamily="65" charset="-120"/>
              </a:rPr>
              <a:t>策略為每次要拿物品時，就拿單位價值最高的物品。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為什麼 </a:t>
            </a:r>
            <a:r>
              <a:rPr lang="en-US" altLang="zh-TW">
                <a:ea typeface="標楷體" pitchFamily="65" charset="-120"/>
              </a:rPr>
              <a:t>greedy </a:t>
            </a:r>
            <a:r>
              <a:rPr lang="zh-TW" altLang="en-US">
                <a:ea typeface="標楷體" pitchFamily="65" charset="-120"/>
              </a:rPr>
              <a:t>策略在 </a:t>
            </a:r>
            <a:r>
              <a:rPr lang="en-US" altLang="zh-TW">
                <a:ea typeface="標楷體" pitchFamily="65" charset="-120"/>
              </a:rPr>
              <a:t>0-1 knapsack problem </a:t>
            </a:r>
            <a:r>
              <a:rPr lang="zh-TW" altLang="en-US">
                <a:ea typeface="標楷體" pitchFamily="65" charset="-120"/>
              </a:rPr>
              <a:t>這版本會不成功，可用前一張投影片的例子來說明：物品編號本身已照其單位價值排序，因此我們會先拿物品 </a:t>
            </a:r>
            <a:r>
              <a:rPr lang="en-US" altLang="zh-TW">
                <a:ea typeface="標楷體" pitchFamily="65" charset="-120"/>
              </a:rPr>
              <a:t>1</a:t>
            </a:r>
            <a:r>
              <a:rPr lang="zh-TW" altLang="en-US">
                <a:ea typeface="標楷體" pitchFamily="65" charset="-120"/>
              </a:rPr>
              <a:t>、</a:t>
            </a:r>
            <a:r>
              <a:rPr lang="en-US" altLang="zh-TW">
                <a:ea typeface="標楷體" pitchFamily="65" charset="-120"/>
              </a:rPr>
              <a:t>2</a:t>
            </a:r>
            <a:r>
              <a:rPr lang="zh-TW" altLang="en-US">
                <a:ea typeface="標楷體" pitchFamily="65" charset="-120"/>
              </a:rPr>
              <a:t>，可是要拿物品 </a:t>
            </a:r>
            <a:r>
              <a:rPr lang="en-US" altLang="zh-TW">
                <a:ea typeface="標楷體" pitchFamily="65" charset="-120"/>
              </a:rPr>
              <a:t>3 </a:t>
            </a:r>
            <a:r>
              <a:rPr lang="zh-TW" altLang="en-US">
                <a:ea typeface="標楷體" pitchFamily="65" charset="-120"/>
              </a:rPr>
              <a:t>時，整個拿會超過背包容量，可是又不能只拿物品 </a:t>
            </a:r>
            <a:r>
              <a:rPr lang="en-US" altLang="zh-TW">
                <a:ea typeface="標楷體" pitchFamily="65" charset="-120"/>
              </a:rPr>
              <a:t>3 </a:t>
            </a:r>
            <a:r>
              <a:rPr lang="zh-TW" altLang="en-US">
                <a:ea typeface="標楷體" pitchFamily="65" charset="-120"/>
              </a:rPr>
              <a:t>的 </a:t>
            </a:r>
            <a:r>
              <a:rPr lang="en-US" altLang="zh-TW">
                <a:ea typeface="標楷體" pitchFamily="65" charset="-120"/>
              </a:rPr>
              <a:t>9/10</a:t>
            </a:r>
            <a:r>
              <a:rPr lang="zh-TW" altLang="en-US">
                <a:ea typeface="標楷體" pitchFamily="65" charset="-120"/>
              </a:rPr>
              <a:t>，所以只好繼續拿物品 </a:t>
            </a:r>
            <a:r>
              <a:rPr lang="en-US" altLang="zh-TW">
                <a:ea typeface="標楷體" pitchFamily="65" charset="-120"/>
              </a:rPr>
              <a:t>4</a:t>
            </a:r>
            <a:r>
              <a:rPr lang="zh-TW" altLang="en-US">
                <a:ea typeface="標楷體" pitchFamily="65" charset="-120"/>
              </a:rPr>
              <a:t>。因此得到一個拿法為：拿物品 </a:t>
            </a:r>
            <a:r>
              <a:rPr lang="en-US" altLang="zh-TW">
                <a:ea typeface="標楷體" pitchFamily="65" charset="-120"/>
              </a:rPr>
              <a:t>1</a:t>
            </a:r>
            <a:r>
              <a:rPr lang="zh-TW" altLang="en-US">
                <a:ea typeface="標楷體" pitchFamily="65" charset="-120"/>
              </a:rPr>
              <a:t>、</a:t>
            </a:r>
            <a:r>
              <a:rPr lang="en-US" altLang="zh-TW">
                <a:ea typeface="標楷體" pitchFamily="65" charset="-120"/>
              </a:rPr>
              <a:t>2</a:t>
            </a:r>
            <a:r>
              <a:rPr lang="zh-TW" altLang="en-US">
                <a:ea typeface="標楷體" pitchFamily="65" charset="-120"/>
              </a:rPr>
              <a:t>、</a:t>
            </a:r>
            <a:r>
              <a:rPr lang="en-US" altLang="zh-TW">
                <a:ea typeface="標楷體" pitchFamily="65" charset="-120"/>
              </a:rPr>
              <a:t>4</a:t>
            </a:r>
            <a:r>
              <a:rPr lang="zh-TW" altLang="en-US">
                <a:ea typeface="標楷體" pitchFamily="65" charset="-120"/>
              </a:rPr>
              <a:t>，但最好的拿法應為：拿物品 </a:t>
            </a:r>
            <a:r>
              <a:rPr lang="en-US" altLang="zh-TW">
                <a:ea typeface="標楷體" pitchFamily="65" charset="-120"/>
              </a:rPr>
              <a:t>2</a:t>
            </a:r>
            <a:r>
              <a:rPr lang="zh-TW" altLang="en-US">
                <a:ea typeface="標楷體" pitchFamily="65" charset="-120"/>
              </a:rPr>
              <a:t>、</a:t>
            </a:r>
            <a:r>
              <a:rPr lang="en-US" altLang="zh-TW">
                <a:ea typeface="標楷體" pitchFamily="65" charset="-120"/>
              </a:rPr>
              <a:t>3</a:t>
            </a:r>
            <a:r>
              <a:rPr lang="zh-TW" altLang="en-US">
                <a:ea typeface="標楷體" pitchFamily="65" charset="-120"/>
              </a:rPr>
              <a:t>。 </a:t>
            </a:r>
          </a:p>
        </p:txBody>
      </p:sp>
    </p:spTree>
    <p:extLst>
      <p:ext uri="{BB962C8B-B14F-4D97-AF65-F5344CB8AC3E}">
        <p14:creationId xmlns:p14="http://schemas.microsoft.com/office/powerpoint/2010/main" val="14172209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68078C-3A0B-48F2-8798-848E312BC5E9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993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739775"/>
            <a:ext cx="4879975" cy="3660775"/>
          </a:xfrm>
          <a:ln/>
        </p:spPr>
      </p:sp>
      <p:sp>
        <p:nvSpPr>
          <p:cNvPr id="993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要將原先為建立在任何字集的檔案資料轉成二元碼的檔案。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建碼方式可以是固定長度式（即每個碼的長度都一樣）或是變動長度式（每個碼的長度可以不一樣） ，若是已知每一個碼在檔案內出現的頻度，那麼變動長度式編碼有可能得到較小的檔案，如範例所示。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範例裡假設原始檔案只用到 </a:t>
            </a:r>
            <a:r>
              <a:rPr lang="en-US" altLang="zh-TW">
                <a:ea typeface="標楷體" pitchFamily="65" charset="-120"/>
              </a:rPr>
              <a:t>6 </a:t>
            </a:r>
            <a:r>
              <a:rPr lang="zh-TW" altLang="en-US">
                <a:ea typeface="標楷體" pitchFamily="65" charset="-120"/>
              </a:rPr>
              <a:t>個字母，而且每一個字出現的頻度都已知。這裡頻度的和剛好為 </a:t>
            </a:r>
            <a:r>
              <a:rPr lang="en-US" altLang="zh-TW">
                <a:ea typeface="標楷體" pitchFamily="65" charset="-120"/>
              </a:rPr>
              <a:t>100</a:t>
            </a:r>
            <a:r>
              <a:rPr lang="zh-TW" altLang="en-US">
                <a:ea typeface="標楷體" pitchFamily="65" charset="-120"/>
              </a:rPr>
              <a:t>，所以頻度的單位不重要，可以是 </a:t>
            </a:r>
            <a:r>
              <a:rPr lang="en-US" altLang="zh-TW">
                <a:ea typeface="標楷體" pitchFamily="65" charset="-120"/>
              </a:rPr>
              <a:t>1 </a:t>
            </a:r>
            <a:r>
              <a:rPr lang="zh-TW" altLang="en-US">
                <a:ea typeface="標楷體" pitchFamily="65" charset="-120"/>
              </a:rPr>
              <a:t>個字、</a:t>
            </a:r>
            <a:r>
              <a:rPr lang="en-US" altLang="zh-TW">
                <a:ea typeface="標楷體" pitchFamily="65" charset="-120"/>
              </a:rPr>
              <a:t>500 </a:t>
            </a:r>
            <a:r>
              <a:rPr lang="zh-TW" altLang="en-US">
                <a:ea typeface="標楷體" pitchFamily="65" charset="-120"/>
              </a:rPr>
              <a:t>個字、</a:t>
            </a:r>
            <a:r>
              <a:rPr lang="en-US" altLang="zh-TW">
                <a:ea typeface="標楷體" pitchFamily="65" charset="-120"/>
              </a:rPr>
              <a:t>1000 </a:t>
            </a:r>
            <a:r>
              <a:rPr lang="zh-TW" altLang="en-US">
                <a:ea typeface="標楷體" pitchFamily="65" charset="-120"/>
              </a:rPr>
              <a:t>個字</a:t>
            </a:r>
            <a:r>
              <a:rPr lang="en-US" altLang="zh-TW">
                <a:ea typeface="標楷體" pitchFamily="65" charset="-120"/>
              </a:rPr>
              <a:t>…</a:t>
            </a:r>
            <a:r>
              <a:rPr lang="zh-TW" altLang="en-US">
                <a:ea typeface="標楷體" pitchFamily="65" charset="-120"/>
              </a:rPr>
              <a:t>等。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我們感興趣的問題是，如何設計一種變動長度式編碼，使得轉碼後的的檔案長度為最小。</a:t>
            </a:r>
          </a:p>
        </p:txBody>
      </p:sp>
    </p:spTree>
    <p:extLst>
      <p:ext uri="{BB962C8B-B14F-4D97-AF65-F5344CB8AC3E}">
        <p14:creationId xmlns:p14="http://schemas.microsoft.com/office/powerpoint/2010/main" val="15909319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7DD35B-2DCC-4553-9ED5-38F2A101E590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999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739775"/>
            <a:ext cx="4879975" cy="3660775"/>
          </a:xfrm>
          <a:ln/>
        </p:spPr>
      </p:sp>
      <p:sp>
        <p:nvSpPr>
          <p:cNvPr id="999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但用變動長度式編碼有個問題，即當要轉碼回原檔案時可能會有解碼的困擾。例如假設有一編碼方式為：英文字母 </a:t>
            </a:r>
            <a:r>
              <a:rPr lang="en-US" altLang="zh-TW">
                <a:ea typeface="標楷體" pitchFamily="65" charset="-120"/>
              </a:rPr>
              <a:t>a </a:t>
            </a:r>
            <a:r>
              <a:rPr lang="zh-TW" altLang="en-US">
                <a:ea typeface="標楷體" pitchFamily="65" charset="-120"/>
              </a:rPr>
              <a:t>的碼為 </a:t>
            </a:r>
            <a:r>
              <a:rPr lang="en-US" altLang="zh-TW">
                <a:ea typeface="標楷體" pitchFamily="65" charset="-120"/>
              </a:rPr>
              <a:t>01</a:t>
            </a:r>
            <a:r>
              <a:rPr lang="zh-TW" altLang="en-US">
                <a:ea typeface="標楷體" pitchFamily="65" charset="-120"/>
              </a:rPr>
              <a:t>，</a:t>
            </a:r>
            <a:r>
              <a:rPr lang="en-US" altLang="zh-TW">
                <a:ea typeface="標楷體" pitchFamily="65" charset="-120"/>
              </a:rPr>
              <a:t>b </a:t>
            </a:r>
            <a:r>
              <a:rPr lang="zh-TW" altLang="en-US">
                <a:ea typeface="標楷體" pitchFamily="65" charset="-120"/>
              </a:rPr>
              <a:t>的碼為 </a:t>
            </a:r>
            <a:r>
              <a:rPr lang="en-US" altLang="zh-TW">
                <a:ea typeface="標楷體" pitchFamily="65" charset="-120"/>
              </a:rPr>
              <a:t>011</a:t>
            </a:r>
            <a:r>
              <a:rPr lang="zh-TW" altLang="en-US">
                <a:ea typeface="標楷體" pitchFamily="65" charset="-120"/>
              </a:rPr>
              <a:t>，那麼當解碼時，假設從檔案讀入 </a:t>
            </a:r>
            <a:r>
              <a:rPr lang="en-US" altLang="zh-TW">
                <a:ea typeface="標楷體" pitchFamily="65" charset="-120"/>
              </a:rPr>
              <a:t>01</a:t>
            </a:r>
            <a:r>
              <a:rPr lang="zh-TW" altLang="en-US">
                <a:ea typeface="標楷體" pitchFamily="65" charset="-120"/>
              </a:rPr>
              <a:t>字串，因為每一個碼長度不一，此時我們就不知該轉碼為 </a:t>
            </a:r>
            <a:r>
              <a:rPr lang="en-US" altLang="zh-TW">
                <a:ea typeface="標楷體" pitchFamily="65" charset="-120"/>
              </a:rPr>
              <a:t>a</a:t>
            </a:r>
            <a:r>
              <a:rPr lang="zh-TW" altLang="en-US">
                <a:ea typeface="標楷體" pitchFamily="65" charset="-120"/>
              </a:rPr>
              <a:t>，或是繼續讀入下一位元再轉碼。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只要沒有一個字的碼是另外一個字的碼的前置字串（</a:t>
            </a:r>
            <a:r>
              <a:rPr lang="en-US" altLang="zh-TW">
                <a:ea typeface="標楷體" pitchFamily="65" charset="-120"/>
              </a:rPr>
              <a:t>prefix</a:t>
            </a:r>
            <a:r>
              <a:rPr lang="zh-TW" altLang="en-US">
                <a:ea typeface="標楷體" pitchFamily="65" charset="-120"/>
              </a:rPr>
              <a:t>），就不會有上述解碼的困擾，這種方式編出來的碼稱為 </a:t>
            </a:r>
            <a:r>
              <a:rPr lang="en-US" altLang="zh-TW">
                <a:ea typeface="標楷體" pitchFamily="65" charset="-120"/>
              </a:rPr>
              <a:t>prefix codes</a:t>
            </a:r>
            <a:r>
              <a:rPr lang="zh-TW" altLang="en-US">
                <a:ea typeface="標楷體" pitchFamily="65" charset="-120"/>
              </a:rPr>
              <a:t>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假設我們用的碼為 </a:t>
            </a:r>
            <a:r>
              <a:rPr lang="en-US" altLang="zh-TW">
                <a:ea typeface="標楷體" pitchFamily="65" charset="-120"/>
              </a:rPr>
              <a:t>prefix codes</a:t>
            </a:r>
            <a:r>
              <a:rPr lang="zh-TW" altLang="en-US">
                <a:ea typeface="標楷體" pitchFamily="65" charset="-120"/>
              </a:rPr>
              <a:t>，那麼當我們解碼時可以用一個二元樹（稱為解碼樹）來解碼。投影片所顯示的二元樹就是前一張投影片範例的解碼樹。解碼樹的每一 樹葉節點對應原檔案字集裡的某一字母（為一對一對應），樹的每一個邊都有一個 </a:t>
            </a:r>
            <a:r>
              <a:rPr lang="en-US" altLang="zh-TW">
                <a:ea typeface="標楷體" pitchFamily="65" charset="-120"/>
              </a:rPr>
              <a:t>0 </a:t>
            </a:r>
            <a:r>
              <a:rPr lang="zh-TW" altLang="en-US">
                <a:ea typeface="標楷體" pitchFamily="65" charset="-120"/>
              </a:rPr>
              <a:t>或 </a:t>
            </a:r>
            <a:r>
              <a:rPr lang="en-US" altLang="zh-TW">
                <a:ea typeface="標楷體" pitchFamily="65" charset="-120"/>
              </a:rPr>
              <a:t>1 </a:t>
            </a:r>
            <a:r>
              <a:rPr lang="zh-TW" altLang="en-US">
                <a:ea typeface="標楷體" pitchFamily="65" charset="-120"/>
              </a:rPr>
              <a:t>的標籤。解碼時可以設定一個指標指向根節點，並依讀入字元為 </a:t>
            </a:r>
            <a:r>
              <a:rPr lang="en-US" altLang="zh-TW">
                <a:ea typeface="標楷體" pitchFamily="65" charset="-120"/>
              </a:rPr>
              <a:t>0 </a:t>
            </a:r>
            <a:r>
              <a:rPr lang="zh-TW" altLang="en-US">
                <a:ea typeface="標楷體" pitchFamily="65" charset="-120"/>
              </a:rPr>
              <a:t>或 </a:t>
            </a:r>
            <a:r>
              <a:rPr lang="en-US" altLang="zh-TW">
                <a:ea typeface="標楷體" pitchFamily="65" charset="-120"/>
              </a:rPr>
              <a:t>1 </a:t>
            </a:r>
            <a:r>
              <a:rPr lang="zh-TW" altLang="en-US">
                <a:ea typeface="標楷體" pitchFamily="65" charset="-120"/>
              </a:rPr>
              <a:t>讓指標沿相對 </a:t>
            </a:r>
            <a:r>
              <a:rPr lang="en-US" altLang="zh-TW">
                <a:ea typeface="標楷體" pitchFamily="65" charset="-120"/>
              </a:rPr>
              <a:t>0/1 </a:t>
            </a:r>
            <a:r>
              <a:rPr lang="zh-TW" altLang="en-US">
                <a:ea typeface="標楷體" pitchFamily="65" charset="-120"/>
              </a:rPr>
              <a:t>標籤的邊走到下一個節點，繼續如此之讀入字元、走樹之動作，當指標指到一個樹葉節點時，我們就解出一個碼。 然後再將指標重新指到根節點，並繼續前述的解碼動作就可以將壓縮檔轉回原始檔。</a:t>
            </a:r>
          </a:p>
          <a:p>
            <a:pPr>
              <a:buFontTx/>
              <a:buChar char="•"/>
            </a:pPr>
            <a:r>
              <a:rPr lang="en-US" altLang="zh-TW">
                <a:ea typeface="標楷體" pitchFamily="65" charset="-120"/>
              </a:rPr>
              <a:t>Huffman code </a:t>
            </a:r>
            <a:r>
              <a:rPr lang="zh-TW" altLang="en-US">
                <a:ea typeface="標楷體" pitchFamily="65" charset="-120"/>
              </a:rPr>
              <a:t>的問題即是給一文字檔，找出一最佳的 </a:t>
            </a:r>
            <a:r>
              <a:rPr lang="en-US" altLang="zh-TW">
                <a:ea typeface="標楷體" pitchFamily="65" charset="-120"/>
              </a:rPr>
              <a:t>prefix code </a:t>
            </a:r>
            <a:r>
              <a:rPr lang="zh-TW" altLang="en-US">
                <a:ea typeface="標楷體" pitchFamily="65" charset="-120"/>
              </a:rPr>
              <a:t>編碼方式使得壓縮後的檔案長度為最小。</a:t>
            </a:r>
          </a:p>
          <a:p>
            <a:pPr>
              <a:buFontTx/>
              <a:buChar char="•"/>
            </a:pPr>
            <a:endParaRPr lang="zh-TW" altLang="en-US">
              <a:ea typeface="標楷體" pitchFamily="65" charset="-120"/>
            </a:endParaRPr>
          </a:p>
          <a:p>
            <a:pPr>
              <a:buFontTx/>
              <a:buChar char="•"/>
            </a:pPr>
            <a:endParaRPr lang="en-US" altLang="zh-TW"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53784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6C7AEF-7BB5-41E3-9A73-9B85E876B0BC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1000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739775"/>
            <a:ext cx="4879975" cy="3660775"/>
          </a:xfrm>
          <a:ln/>
        </p:spPr>
      </p:sp>
      <p:sp>
        <p:nvSpPr>
          <p:cNvPr id="1000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令 </a:t>
            </a:r>
            <a:r>
              <a:rPr lang="en-US" altLang="zh-TW" b="1" i="1">
                <a:solidFill>
                  <a:srgbClr val="FF0000"/>
                </a:solidFill>
              </a:rPr>
              <a:t>C </a:t>
            </a:r>
            <a:r>
              <a:rPr lang="zh-TW" altLang="en-US">
                <a:ea typeface="標楷體" pitchFamily="65" charset="-120"/>
              </a:rPr>
              <a:t>代表給定文字檔的字母集，對任一字母 </a:t>
            </a:r>
            <a:r>
              <a:rPr lang="en-US" altLang="zh-TW" b="1" i="1">
                <a:solidFill>
                  <a:srgbClr val="FF0000"/>
                </a:solidFill>
              </a:rPr>
              <a:t>c </a:t>
            </a:r>
            <a:r>
              <a:rPr lang="en-US" altLang="zh-TW" b="1">
                <a:solidFill>
                  <a:srgbClr val="FF0000"/>
                </a:solidFill>
                <a:sym typeface="Symbol" pitchFamily="18" charset="2"/>
              </a:rPr>
              <a:t> </a:t>
            </a:r>
            <a:r>
              <a:rPr lang="en-US" altLang="zh-TW" b="1" i="1">
                <a:solidFill>
                  <a:srgbClr val="FF0000"/>
                </a:solidFill>
              </a:rPr>
              <a:t>C</a:t>
            </a:r>
            <a:r>
              <a:rPr lang="zh-TW" altLang="en-US">
                <a:ea typeface="標楷體" pitchFamily="65" charset="-120"/>
              </a:rPr>
              <a:t>，</a:t>
            </a:r>
            <a:r>
              <a:rPr lang="en-US" altLang="zh-TW" b="1" i="1">
                <a:solidFill>
                  <a:srgbClr val="FF0000"/>
                </a:solidFill>
              </a:rPr>
              <a:t>f</a:t>
            </a:r>
            <a:r>
              <a:rPr lang="en-US" altLang="zh-TW" b="1">
                <a:solidFill>
                  <a:srgbClr val="FF0000"/>
                </a:solidFill>
              </a:rPr>
              <a:t>(</a:t>
            </a:r>
            <a:r>
              <a:rPr lang="en-US" altLang="zh-TW" b="1" i="1">
                <a:solidFill>
                  <a:srgbClr val="FF0000"/>
                </a:solidFill>
              </a:rPr>
              <a:t>c</a:t>
            </a:r>
            <a:r>
              <a:rPr lang="en-US" altLang="zh-TW" b="1">
                <a:solidFill>
                  <a:srgbClr val="FF0000"/>
                </a:solidFill>
              </a:rPr>
              <a:t>) </a:t>
            </a:r>
            <a:r>
              <a:rPr lang="zh-TW" altLang="en-US">
                <a:ea typeface="標楷體" pitchFamily="65" charset="-120"/>
              </a:rPr>
              <a:t>代表字母 </a:t>
            </a:r>
            <a:r>
              <a:rPr lang="en-US" altLang="zh-TW" b="1" i="1">
                <a:solidFill>
                  <a:srgbClr val="FF0000"/>
                </a:solidFill>
              </a:rPr>
              <a:t>c </a:t>
            </a:r>
            <a:r>
              <a:rPr lang="zh-TW" altLang="en-US">
                <a:ea typeface="標楷體" pitchFamily="65" charset="-120"/>
              </a:rPr>
              <a:t>在文字檔內的頻度。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對任一解碼樹 </a:t>
            </a:r>
            <a:r>
              <a:rPr lang="en-US" altLang="zh-TW" b="1" i="1">
                <a:solidFill>
                  <a:srgbClr val="FF0000"/>
                </a:solidFill>
              </a:rPr>
              <a:t>T</a:t>
            </a:r>
            <a:r>
              <a:rPr lang="zh-TW" altLang="en-US">
                <a:ea typeface="標楷體" pitchFamily="65" charset="-120"/>
              </a:rPr>
              <a:t>，之前提過每一字母 </a:t>
            </a:r>
            <a:r>
              <a:rPr lang="en-US" altLang="zh-TW" b="1" i="1">
                <a:solidFill>
                  <a:srgbClr val="FF0000"/>
                </a:solidFill>
              </a:rPr>
              <a:t>c </a:t>
            </a:r>
            <a:r>
              <a:rPr lang="zh-TW" altLang="en-US">
                <a:ea typeface="標楷體" pitchFamily="65" charset="-120"/>
              </a:rPr>
              <a:t>對應的一個樹葉節點（為了方便起見，我們也令 </a:t>
            </a:r>
            <a:r>
              <a:rPr lang="en-US" altLang="zh-TW" b="1" i="1">
                <a:solidFill>
                  <a:srgbClr val="FF0000"/>
                </a:solidFill>
              </a:rPr>
              <a:t>c </a:t>
            </a:r>
            <a:r>
              <a:rPr lang="zh-TW" altLang="en-US">
                <a:ea typeface="標楷體" pitchFamily="65" charset="-120"/>
              </a:rPr>
              <a:t>代表一樹葉節點），另外令 </a:t>
            </a:r>
            <a:r>
              <a:rPr lang="en-US" altLang="zh-TW" b="1" i="1">
                <a:solidFill>
                  <a:srgbClr val="FF0000"/>
                </a:solidFill>
              </a:rPr>
              <a:t>d</a:t>
            </a:r>
            <a:r>
              <a:rPr lang="en-US" altLang="zh-TW" b="1" i="1" baseline="-25000">
                <a:solidFill>
                  <a:srgbClr val="FF0000"/>
                </a:solidFill>
              </a:rPr>
              <a:t>T</a:t>
            </a:r>
            <a:r>
              <a:rPr lang="en-US" altLang="zh-TW" b="1">
                <a:solidFill>
                  <a:srgbClr val="FF0000"/>
                </a:solidFill>
              </a:rPr>
              <a:t>(</a:t>
            </a:r>
            <a:r>
              <a:rPr lang="en-US" altLang="zh-TW" b="1" i="1">
                <a:solidFill>
                  <a:srgbClr val="FF0000"/>
                </a:solidFill>
              </a:rPr>
              <a:t>c</a:t>
            </a:r>
            <a:r>
              <a:rPr lang="en-US" altLang="zh-TW" b="1">
                <a:solidFill>
                  <a:srgbClr val="FF0000"/>
                </a:solidFill>
              </a:rPr>
              <a:t>) </a:t>
            </a:r>
            <a:r>
              <a:rPr lang="zh-TW" altLang="en-US">
                <a:ea typeface="標楷體" pitchFamily="65" charset="-120"/>
              </a:rPr>
              <a:t>代表 </a:t>
            </a:r>
            <a:r>
              <a:rPr lang="en-US" altLang="zh-TW" b="1" i="1">
                <a:solidFill>
                  <a:srgbClr val="FF0000"/>
                </a:solidFill>
              </a:rPr>
              <a:t>c </a:t>
            </a:r>
            <a:r>
              <a:rPr lang="zh-TW" altLang="en-US">
                <a:ea typeface="標楷體" pitchFamily="65" charset="-120"/>
              </a:rPr>
              <a:t>到根節點的距離（也可將 </a:t>
            </a:r>
            <a:r>
              <a:rPr lang="en-US" altLang="zh-TW" b="1" i="1">
                <a:solidFill>
                  <a:srgbClr val="FF0000"/>
                </a:solidFill>
              </a:rPr>
              <a:t>d</a:t>
            </a:r>
            <a:r>
              <a:rPr lang="en-US" altLang="zh-TW" b="1" i="1" baseline="-25000">
                <a:solidFill>
                  <a:srgbClr val="FF0000"/>
                </a:solidFill>
              </a:rPr>
              <a:t>T</a:t>
            </a:r>
            <a:r>
              <a:rPr lang="en-US" altLang="zh-TW" b="1">
                <a:solidFill>
                  <a:srgbClr val="FF0000"/>
                </a:solidFill>
              </a:rPr>
              <a:t>(</a:t>
            </a:r>
            <a:r>
              <a:rPr lang="en-US" altLang="zh-TW" b="1" i="1">
                <a:solidFill>
                  <a:srgbClr val="FF0000"/>
                </a:solidFill>
              </a:rPr>
              <a:t>c</a:t>
            </a:r>
            <a:r>
              <a:rPr lang="en-US" altLang="zh-TW" b="1">
                <a:solidFill>
                  <a:srgbClr val="FF0000"/>
                </a:solidFill>
              </a:rPr>
              <a:t>) </a:t>
            </a:r>
            <a:r>
              <a:rPr lang="zh-TW" altLang="en-US">
                <a:ea typeface="標楷體" pitchFamily="65" charset="-120"/>
              </a:rPr>
              <a:t>看成是字母 </a:t>
            </a:r>
            <a:r>
              <a:rPr lang="en-US" altLang="zh-TW" b="1" i="1">
                <a:solidFill>
                  <a:srgbClr val="FF0000"/>
                </a:solidFill>
              </a:rPr>
              <a:t>c </a:t>
            </a:r>
            <a:r>
              <a:rPr lang="zh-TW" altLang="en-US">
                <a:ea typeface="標楷體" pitchFamily="65" charset="-120"/>
              </a:rPr>
              <a:t>的碼的長度）。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對所有 </a:t>
            </a:r>
            <a:r>
              <a:rPr lang="en-US" altLang="zh-TW" b="1" i="1">
                <a:solidFill>
                  <a:srgbClr val="FF0000"/>
                </a:solidFill>
              </a:rPr>
              <a:t>c </a:t>
            </a:r>
            <a:r>
              <a:rPr lang="zh-TW" altLang="en-US">
                <a:ea typeface="標楷體" pitchFamily="65" charset="-120"/>
              </a:rPr>
              <a:t>將 </a:t>
            </a:r>
            <a:r>
              <a:rPr lang="en-US" altLang="zh-TW" b="1" i="1">
                <a:solidFill>
                  <a:srgbClr val="FF0000"/>
                </a:solidFill>
              </a:rPr>
              <a:t>f</a:t>
            </a:r>
            <a:r>
              <a:rPr lang="en-US" altLang="zh-TW" b="1">
                <a:solidFill>
                  <a:srgbClr val="FF0000"/>
                </a:solidFill>
              </a:rPr>
              <a:t>(</a:t>
            </a:r>
            <a:r>
              <a:rPr lang="en-US" altLang="zh-TW" b="1" i="1">
                <a:solidFill>
                  <a:srgbClr val="FF0000"/>
                </a:solidFill>
              </a:rPr>
              <a:t>c</a:t>
            </a:r>
            <a:r>
              <a:rPr lang="en-US" altLang="zh-TW" b="1">
                <a:solidFill>
                  <a:srgbClr val="FF0000"/>
                </a:solidFill>
              </a:rPr>
              <a:t>) </a:t>
            </a:r>
            <a:r>
              <a:rPr lang="zh-TW" altLang="en-US">
                <a:ea typeface="標楷體" pitchFamily="65" charset="-120"/>
              </a:rPr>
              <a:t>乘上 </a:t>
            </a:r>
            <a:r>
              <a:rPr lang="en-US" altLang="zh-TW" b="1" i="1">
                <a:solidFill>
                  <a:srgbClr val="FF0000"/>
                </a:solidFill>
              </a:rPr>
              <a:t>d</a:t>
            </a:r>
            <a:r>
              <a:rPr lang="en-US" altLang="zh-TW" b="1" i="1" baseline="-25000">
                <a:solidFill>
                  <a:srgbClr val="FF0000"/>
                </a:solidFill>
              </a:rPr>
              <a:t>T</a:t>
            </a:r>
            <a:r>
              <a:rPr lang="en-US" altLang="zh-TW" b="1">
                <a:solidFill>
                  <a:srgbClr val="FF0000"/>
                </a:solidFill>
              </a:rPr>
              <a:t>(</a:t>
            </a:r>
            <a:r>
              <a:rPr lang="en-US" altLang="zh-TW" b="1" i="1">
                <a:solidFill>
                  <a:srgbClr val="FF0000"/>
                </a:solidFill>
              </a:rPr>
              <a:t>c</a:t>
            </a:r>
            <a:r>
              <a:rPr lang="en-US" altLang="zh-TW" b="1">
                <a:solidFill>
                  <a:srgbClr val="FF0000"/>
                </a:solidFill>
              </a:rPr>
              <a:t>) </a:t>
            </a:r>
            <a:r>
              <a:rPr lang="zh-TW" altLang="en-US">
                <a:ea typeface="標楷體" pitchFamily="65" charset="-120"/>
              </a:rPr>
              <a:t>的值加總起來，可得 </a:t>
            </a:r>
            <a:r>
              <a:rPr lang="en-US" altLang="zh-TW" b="1" i="1">
                <a:solidFill>
                  <a:srgbClr val="FF0000"/>
                </a:solidFill>
              </a:rPr>
              <a:t>T </a:t>
            </a:r>
            <a:r>
              <a:rPr lang="zh-TW" altLang="en-US">
                <a:ea typeface="標楷體" pitchFamily="65" charset="-120"/>
              </a:rPr>
              <a:t>的一權重值 </a:t>
            </a:r>
            <a:r>
              <a:rPr lang="en-US" altLang="zh-TW" b="1" i="1">
                <a:solidFill>
                  <a:srgbClr val="FF0000"/>
                </a:solidFill>
              </a:rPr>
              <a:t>B</a:t>
            </a:r>
            <a:r>
              <a:rPr lang="en-US" altLang="zh-TW" b="1">
                <a:solidFill>
                  <a:srgbClr val="FF0000"/>
                </a:solidFill>
              </a:rPr>
              <a:t>(</a:t>
            </a:r>
            <a:r>
              <a:rPr lang="en-US" altLang="zh-TW" b="1" i="1">
                <a:solidFill>
                  <a:srgbClr val="FF0000"/>
                </a:solidFill>
              </a:rPr>
              <a:t>T</a:t>
            </a:r>
            <a:r>
              <a:rPr lang="en-US" altLang="zh-TW" b="1">
                <a:solidFill>
                  <a:srgbClr val="FF0000"/>
                </a:solidFill>
              </a:rPr>
              <a:t>)</a:t>
            </a:r>
            <a:r>
              <a:rPr lang="zh-TW" altLang="en-US">
                <a:ea typeface="標楷體" pitchFamily="65" charset="-120"/>
              </a:rPr>
              <a:t>。實際上，</a:t>
            </a:r>
            <a:r>
              <a:rPr lang="en-US" altLang="zh-TW" b="1" i="1">
                <a:solidFill>
                  <a:srgbClr val="FF0000"/>
                </a:solidFill>
              </a:rPr>
              <a:t>B</a:t>
            </a:r>
            <a:r>
              <a:rPr lang="en-US" altLang="zh-TW" b="1">
                <a:solidFill>
                  <a:srgbClr val="FF0000"/>
                </a:solidFill>
              </a:rPr>
              <a:t>(</a:t>
            </a:r>
            <a:r>
              <a:rPr lang="en-US" altLang="zh-TW" b="1" i="1">
                <a:solidFill>
                  <a:srgbClr val="FF0000"/>
                </a:solidFill>
              </a:rPr>
              <a:t>T</a:t>
            </a:r>
            <a:r>
              <a:rPr lang="en-US" altLang="zh-TW" b="1">
                <a:solidFill>
                  <a:srgbClr val="FF0000"/>
                </a:solidFill>
              </a:rPr>
              <a:t>) </a:t>
            </a:r>
            <a:r>
              <a:rPr lang="zh-TW" altLang="en-US">
                <a:ea typeface="標楷體" pitchFamily="65" charset="-120"/>
              </a:rPr>
              <a:t>為原文字檔經由 </a:t>
            </a:r>
            <a:r>
              <a:rPr lang="en-US" altLang="zh-TW" b="1" i="1">
                <a:solidFill>
                  <a:srgbClr val="FF0000"/>
                </a:solidFill>
              </a:rPr>
              <a:t>T </a:t>
            </a:r>
            <a:r>
              <a:rPr lang="zh-TW" altLang="en-US">
                <a:ea typeface="標楷體" pitchFamily="65" charset="-120"/>
              </a:rPr>
              <a:t>所對應的編碼方式加碼後所得的壓縮檔的大小。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因此，</a:t>
            </a:r>
            <a:r>
              <a:rPr lang="en-US" altLang="zh-TW">
                <a:ea typeface="標楷體" pitchFamily="65" charset="-120"/>
              </a:rPr>
              <a:t>Huffman codes </a:t>
            </a:r>
            <a:r>
              <a:rPr lang="zh-TW" altLang="en-US">
                <a:ea typeface="標楷體" pitchFamily="65" charset="-120"/>
              </a:rPr>
              <a:t>的問題也可以看成是：給一函數 </a:t>
            </a:r>
            <a:r>
              <a:rPr lang="en-US" altLang="zh-TW" b="1" i="1">
                <a:solidFill>
                  <a:srgbClr val="FF0000"/>
                </a:solidFill>
              </a:rPr>
              <a:t>f </a:t>
            </a:r>
            <a:r>
              <a:rPr lang="en-US" altLang="zh-TW" b="1">
                <a:solidFill>
                  <a:srgbClr val="FF0000"/>
                </a:solidFill>
              </a:rPr>
              <a:t>:</a:t>
            </a:r>
            <a:r>
              <a:rPr lang="en-US" altLang="zh-TW" b="1" i="1">
                <a:solidFill>
                  <a:srgbClr val="FF0000"/>
                </a:solidFill>
              </a:rPr>
              <a:t>C </a:t>
            </a:r>
            <a:r>
              <a:rPr lang="en-US" altLang="zh-TW" b="1">
                <a:solidFill>
                  <a:srgbClr val="FF0000"/>
                </a:solidFill>
                <a:sym typeface="Symbol" pitchFamily="18" charset="2"/>
              </a:rPr>
              <a:t></a:t>
            </a:r>
            <a:r>
              <a:rPr lang="en-US" altLang="zh-TW" b="1">
                <a:solidFill>
                  <a:srgbClr val="FF0000"/>
                </a:solidFill>
              </a:rPr>
              <a:t> </a:t>
            </a:r>
            <a:r>
              <a:rPr lang="en-US" altLang="zh-TW" b="1">
                <a:solidFill>
                  <a:srgbClr val="FF0000"/>
                </a:solidFill>
                <a:sym typeface="Symbol" pitchFamily="18" charset="2"/>
              </a:rPr>
              <a:t></a:t>
            </a:r>
            <a:r>
              <a:rPr lang="en-US" altLang="zh-TW" b="1" baseline="30000">
                <a:solidFill>
                  <a:srgbClr val="FF0000"/>
                </a:solidFill>
                <a:sym typeface="Symbol" pitchFamily="18" charset="2"/>
              </a:rPr>
              <a:t>+</a:t>
            </a:r>
            <a:r>
              <a:rPr lang="zh-TW" altLang="en-US">
                <a:ea typeface="標楷體" pitchFamily="65" charset="-120"/>
              </a:rPr>
              <a:t>，要找一最佳解碼樹 </a:t>
            </a:r>
            <a:r>
              <a:rPr lang="en-US" altLang="zh-TW" b="1" i="1">
                <a:solidFill>
                  <a:srgbClr val="FF0000"/>
                </a:solidFill>
              </a:rPr>
              <a:t>T </a:t>
            </a:r>
            <a:r>
              <a:rPr lang="zh-TW" altLang="en-US">
                <a:ea typeface="標楷體" pitchFamily="65" charset="-120"/>
              </a:rPr>
              <a:t>使得 </a:t>
            </a:r>
            <a:r>
              <a:rPr lang="en-US" altLang="zh-TW" b="1" i="1">
                <a:solidFill>
                  <a:srgbClr val="FF0000"/>
                </a:solidFill>
              </a:rPr>
              <a:t>B</a:t>
            </a:r>
            <a:r>
              <a:rPr lang="en-US" altLang="zh-TW" b="1">
                <a:solidFill>
                  <a:srgbClr val="FF0000"/>
                </a:solidFill>
              </a:rPr>
              <a:t>(</a:t>
            </a:r>
            <a:r>
              <a:rPr lang="en-US" altLang="zh-TW" b="1" i="1">
                <a:solidFill>
                  <a:srgbClr val="FF0000"/>
                </a:solidFill>
              </a:rPr>
              <a:t>T</a:t>
            </a:r>
            <a:r>
              <a:rPr lang="en-US" altLang="zh-TW" b="1">
                <a:solidFill>
                  <a:srgbClr val="FF0000"/>
                </a:solidFill>
              </a:rPr>
              <a:t>) </a:t>
            </a:r>
            <a:r>
              <a:rPr lang="zh-TW" altLang="en-US">
                <a:ea typeface="標楷體" pitchFamily="65" charset="-120"/>
              </a:rPr>
              <a:t>值為最小。</a:t>
            </a:r>
          </a:p>
          <a:p>
            <a:pPr>
              <a:buFontTx/>
              <a:buChar char="•"/>
            </a:pPr>
            <a:endParaRPr lang="en-US" altLang="zh-TW"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96526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F29366-24B3-464F-84EB-68F728204062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1001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739775"/>
            <a:ext cx="4879975" cy="3660775"/>
          </a:xfrm>
          <a:ln/>
        </p:spPr>
      </p:sp>
      <p:sp>
        <p:nvSpPr>
          <p:cNvPr id="1001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觀察 </a:t>
            </a:r>
            <a:r>
              <a:rPr lang="en-US" altLang="zh-TW">
                <a:ea typeface="標楷體" pitchFamily="65" charset="-120"/>
              </a:rPr>
              <a:t>1</a:t>
            </a:r>
            <a:r>
              <a:rPr lang="zh-TW" altLang="en-US">
                <a:ea typeface="標楷體" pitchFamily="65" charset="-120"/>
              </a:rPr>
              <a:t>：一個最佳解碼樹的每一個內點一定都有兩個子節點。這個觀察的正確性可由上面的例子看出來，一個最佳解碼樹 </a:t>
            </a:r>
            <a:r>
              <a:rPr lang="en-US" altLang="zh-TW" b="1" i="1">
                <a:solidFill>
                  <a:srgbClr val="FF0000"/>
                </a:solidFill>
              </a:rPr>
              <a:t>T </a:t>
            </a:r>
            <a:r>
              <a:rPr lang="zh-TW" altLang="en-US">
                <a:ea typeface="標楷體" pitchFamily="65" charset="-120"/>
              </a:rPr>
              <a:t>若含有一個內節點只有一個子節點，那麼這代表這子節點可以取代其父節點，使得其底下所有樹葉節點（在上面的例子即是 </a:t>
            </a:r>
            <a:r>
              <a:rPr lang="en-US" altLang="zh-TW" b="1">
                <a:latin typeface="Courier New" pitchFamily="49" charset="0"/>
              </a:rPr>
              <a:t>e</a:t>
            </a:r>
            <a:r>
              <a:rPr lang="en-US" altLang="zh-TW" b="1">
                <a:latin typeface="Arial" charset="0"/>
              </a:rPr>
              <a:t> </a:t>
            </a:r>
            <a:r>
              <a:rPr lang="zh-TW" altLang="en-US">
                <a:ea typeface="標楷體" pitchFamily="65" charset="-120"/>
              </a:rPr>
              <a:t>與 </a:t>
            </a:r>
            <a:r>
              <a:rPr lang="en-US" altLang="zh-TW" b="1">
                <a:latin typeface="Courier New" pitchFamily="49" charset="0"/>
              </a:rPr>
              <a:t>f</a:t>
            </a:r>
            <a:r>
              <a:rPr lang="zh-TW" altLang="en-US">
                <a:ea typeface="標楷體" pitchFamily="65" charset="-120"/>
              </a:rPr>
              <a:t>）的深度 </a:t>
            </a:r>
            <a:r>
              <a:rPr lang="en-US" altLang="zh-TW" b="1" i="1">
                <a:solidFill>
                  <a:srgbClr val="FF0000"/>
                </a:solidFill>
              </a:rPr>
              <a:t>d</a:t>
            </a:r>
            <a:r>
              <a:rPr lang="en-US" altLang="zh-TW" b="1" i="1" baseline="-25000">
                <a:solidFill>
                  <a:srgbClr val="FF0000"/>
                </a:solidFill>
              </a:rPr>
              <a:t>T</a:t>
            </a:r>
            <a:r>
              <a:rPr lang="en-US" altLang="zh-TW" b="1">
                <a:solidFill>
                  <a:srgbClr val="FF0000"/>
                </a:solidFill>
              </a:rPr>
              <a:t>(</a:t>
            </a:r>
            <a:r>
              <a:rPr lang="en-US" altLang="zh-TW" b="1" i="1">
                <a:solidFill>
                  <a:srgbClr val="FF0000"/>
                </a:solidFill>
              </a:rPr>
              <a:t>c</a:t>
            </a:r>
            <a:r>
              <a:rPr lang="en-US" altLang="zh-TW" b="1">
                <a:solidFill>
                  <a:srgbClr val="FF0000"/>
                </a:solidFill>
              </a:rPr>
              <a:t>) </a:t>
            </a:r>
            <a:r>
              <a:rPr lang="zh-TW" altLang="en-US">
                <a:ea typeface="標楷體" pitchFamily="65" charset="-120"/>
              </a:rPr>
              <a:t>都可以少 </a:t>
            </a:r>
            <a:r>
              <a:rPr lang="en-US" altLang="zh-TW">
                <a:ea typeface="標楷體" pitchFamily="65" charset="-120"/>
              </a:rPr>
              <a:t>1</a:t>
            </a:r>
            <a:r>
              <a:rPr lang="zh-TW" altLang="en-US">
                <a:ea typeface="標楷體" pitchFamily="65" charset="-120"/>
              </a:rPr>
              <a:t>，因而可以得到更小的 </a:t>
            </a:r>
            <a:r>
              <a:rPr lang="en-US" altLang="zh-TW" b="1" i="1">
                <a:solidFill>
                  <a:srgbClr val="FF0000"/>
                </a:solidFill>
              </a:rPr>
              <a:t>B</a:t>
            </a:r>
            <a:r>
              <a:rPr lang="en-US" altLang="zh-TW" b="1">
                <a:solidFill>
                  <a:srgbClr val="FF0000"/>
                </a:solidFill>
              </a:rPr>
              <a:t>(</a:t>
            </a:r>
            <a:r>
              <a:rPr lang="en-US" altLang="zh-TW" b="1" i="1">
                <a:solidFill>
                  <a:srgbClr val="FF0000"/>
                </a:solidFill>
              </a:rPr>
              <a:t>T</a:t>
            </a:r>
            <a:r>
              <a:rPr lang="en-US" altLang="zh-TW" b="1">
                <a:solidFill>
                  <a:srgbClr val="FF0000"/>
                </a:solidFill>
              </a:rPr>
              <a:t>) </a:t>
            </a:r>
            <a:r>
              <a:rPr lang="zh-TW" altLang="en-US">
                <a:ea typeface="標楷體" pitchFamily="65" charset="-120"/>
              </a:rPr>
              <a:t>值，這與 </a:t>
            </a:r>
            <a:r>
              <a:rPr lang="en-US" altLang="zh-TW" b="1" i="1">
                <a:solidFill>
                  <a:srgbClr val="FF0000"/>
                </a:solidFill>
              </a:rPr>
              <a:t>T </a:t>
            </a:r>
            <a:r>
              <a:rPr lang="zh-TW" altLang="en-US">
                <a:ea typeface="標楷體" pitchFamily="65" charset="-120"/>
              </a:rPr>
              <a:t>是最佳解碼樹的假設矛盾。</a:t>
            </a:r>
          </a:p>
        </p:txBody>
      </p:sp>
    </p:spTree>
    <p:extLst>
      <p:ext uri="{BB962C8B-B14F-4D97-AF65-F5344CB8AC3E}">
        <p14:creationId xmlns:p14="http://schemas.microsoft.com/office/powerpoint/2010/main" val="5988736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F0B6AD-DADE-4CC5-AE21-52EE1E84416F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998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739775"/>
            <a:ext cx="4879975" cy="3660775"/>
          </a:xfrm>
          <a:ln/>
        </p:spPr>
      </p:sp>
      <p:sp>
        <p:nvSpPr>
          <p:cNvPr id="998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觀察 </a:t>
            </a:r>
            <a:r>
              <a:rPr lang="en-US" altLang="zh-TW">
                <a:ea typeface="標楷體" pitchFamily="65" charset="-120"/>
              </a:rPr>
              <a:t>2</a:t>
            </a:r>
            <a:r>
              <a:rPr lang="zh-TW" altLang="en-US">
                <a:ea typeface="標楷體" pitchFamily="65" charset="-120"/>
              </a:rPr>
              <a:t>：假設 </a:t>
            </a:r>
            <a:r>
              <a:rPr lang="en-US" altLang="zh-TW" b="1" i="1">
                <a:solidFill>
                  <a:srgbClr val="FF0000"/>
                </a:solidFill>
              </a:rPr>
              <a:t>c</a:t>
            </a:r>
            <a:r>
              <a:rPr lang="en-US" altLang="zh-TW" b="1" baseline="-25000">
                <a:solidFill>
                  <a:srgbClr val="FF0000"/>
                </a:solidFill>
              </a:rPr>
              <a:t>1</a:t>
            </a:r>
            <a:r>
              <a:rPr lang="en-US" altLang="zh-TW" b="1">
                <a:solidFill>
                  <a:srgbClr val="FF0000"/>
                </a:solidFill>
              </a:rPr>
              <a:t> </a:t>
            </a:r>
            <a:r>
              <a:rPr lang="zh-TW" altLang="en-US">
                <a:ea typeface="標楷體" pitchFamily="65" charset="-120"/>
              </a:rPr>
              <a:t>與 </a:t>
            </a:r>
            <a:r>
              <a:rPr lang="en-US" altLang="zh-TW" b="1" i="1">
                <a:solidFill>
                  <a:srgbClr val="FF0000"/>
                </a:solidFill>
              </a:rPr>
              <a:t>c</a:t>
            </a:r>
            <a:r>
              <a:rPr lang="en-US" altLang="zh-TW" b="1" baseline="-25000">
                <a:solidFill>
                  <a:srgbClr val="FF0000"/>
                </a:solidFill>
              </a:rPr>
              <a:t>2 </a:t>
            </a:r>
            <a:r>
              <a:rPr lang="zh-TW" altLang="en-US">
                <a:ea typeface="標楷體" pitchFamily="65" charset="-120"/>
              </a:rPr>
              <a:t>為 </a:t>
            </a:r>
            <a:r>
              <a:rPr lang="en-US" altLang="zh-TW" b="1" i="1">
                <a:solidFill>
                  <a:srgbClr val="FF0000"/>
                </a:solidFill>
              </a:rPr>
              <a:t>f</a:t>
            </a:r>
            <a:r>
              <a:rPr lang="en-US" altLang="zh-TW" b="1">
                <a:solidFill>
                  <a:srgbClr val="FF0000"/>
                </a:solidFill>
              </a:rPr>
              <a:t>(</a:t>
            </a:r>
            <a:r>
              <a:rPr lang="en-US" altLang="zh-TW" b="1" i="1">
                <a:solidFill>
                  <a:srgbClr val="FF0000"/>
                </a:solidFill>
              </a:rPr>
              <a:t>c</a:t>
            </a:r>
            <a:r>
              <a:rPr lang="en-US" altLang="zh-TW" b="1">
                <a:solidFill>
                  <a:srgbClr val="FF0000"/>
                </a:solidFill>
              </a:rPr>
              <a:t>) </a:t>
            </a:r>
            <a:r>
              <a:rPr lang="zh-TW" altLang="en-US">
                <a:ea typeface="標楷體" pitchFamily="65" charset="-120"/>
              </a:rPr>
              <a:t>值最小的兩個樹葉節點，那麼它們一定是在任一最佳解碼樹的最深的一層，而且存在一最佳解碼樹它們有共同父節點。</a:t>
            </a:r>
          </a:p>
          <a:p>
            <a:pPr marL="88900" indent="-88900">
              <a:buClr>
                <a:schemeClr val="tx1"/>
              </a:buClr>
              <a:buFontTx/>
              <a:buChar char="•"/>
            </a:pPr>
            <a:r>
              <a:rPr lang="en-US" altLang="zh-TW" b="1" i="1">
                <a:solidFill>
                  <a:srgbClr val="FF0000"/>
                </a:solidFill>
              </a:rPr>
              <a:t>c</a:t>
            </a:r>
            <a:r>
              <a:rPr lang="en-US" altLang="zh-TW" b="1" baseline="-25000">
                <a:solidFill>
                  <a:srgbClr val="FF0000"/>
                </a:solidFill>
              </a:rPr>
              <a:t>1</a:t>
            </a:r>
            <a:r>
              <a:rPr lang="en-US" altLang="zh-TW" b="1">
                <a:solidFill>
                  <a:srgbClr val="FF0000"/>
                </a:solidFill>
              </a:rPr>
              <a:t> </a:t>
            </a:r>
            <a:r>
              <a:rPr lang="zh-TW" altLang="en-US">
                <a:ea typeface="標楷體" pitchFamily="65" charset="-120"/>
              </a:rPr>
              <a:t>與 </a:t>
            </a:r>
            <a:r>
              <a:rPr lang="en-US" altLang="zh-TW" b="1" i="1">
                <a:solidFill>
                  <a:srgbClr val="FF0000"/>
                </a:solidFill>
              </a:rPr>
              <a:t>c</a:t>
            </a:r>
            <a:r>
              <a:rPr lang="en-US" altLang="zh-TW" b="1" baseline="-25000">
                <a:solidFill>
                  <a:srgbClr val="FF0000"/>
                </a:solidFill>
              </a:rPr>
              <a:t>2 </a:t>
            </a:r>
            <a:r>
              <a:rPr lang="zh-TW" altLang="en-US">
                <a:ea typeface="標楷體" pitchFamily="65" charset="-120"/>
              </a:rPr>
              <a:t>它們若不是在最深的一層，那麼與最深的一層的節點交換，可得一權重不增加的解碼樹，因此這樹仍是最佳的。</a:t>
            </a:r>
          </a:p>
          <a:p>
            <a:pPr marL="88900" indent="-88900">
              <a:buClr>
                <a:schemeClr val="tx1"/>
              </a:buClr>
              <a:buFontTx/>
              <a:buChar char="•"/>
            </a:pPr>
            <a:r>
              <a:rPr lang="en-US" altLang="zh-TW" b="1" i="1">
                <a:solidFill>
                  <a:srgbClr val="FF0000"/>
                </a:solidFill>
              </a:rPr>
              <a:t>c</a:t>
            </a:r>
            <a:r>
              <a:rPr lang="en-US" altLang="zh-TW" b="1" baseline="-25000">
                <a:solidFill>
                  <a:srgbClr val="FF0000"/>
                </a:solidFill>
              </a:rPr>
              <a:t>1</a:t>
            </a:r>
            <a:r>
              <a:rPr lang="en-US" altLang="zh-TW" b="1">
                <a:solidFill>
                  <a:srgbClr val="FF0000"/>
                </a:solidFill>
              </a:rPr>
              <a:t> </a:t>
            </a:r>
            <a:r>
              <a:rPr lang="zh-TW" altLang="en-US">
                <a:ea typeface="標楷體" pitchFamily="65" charset="-120"/>
              </a:rPr>
              <a:t>與 </a:t>
            </a:r>
            <a:r>
              <a:rPr lang="en-US" altLang="zh-TW" b="1" i="1">
                <a:solidFill>
                  <a:srgbClr val="FF0000"/>
                </a:solidFill>
              </a:rPr>
              <a:t>c</a:t>
            </a:r>
            <a:r>
              <a:rPr lang="en-US" altLang="zh-TW" b="1" baseline="-25000">
                <a:solidFill>
                  <a:srgbClr val="FF0000"/>
                </a:solidFill>
              </a:rPr>
              <a:t>2 </a:t>
            </a:r>
            <a:r>
              <a:rPr lang="zh-TW" altLang="en-US">
                <a:ea typeface="標楷體" pitchFamily="65" charset="-120"/>
              </a:rPr>
              <a:t>它們若不是有共同父節點，可以在最深的一層的節點間做交換節點的動作，讓它們變成有共同父節點，但不影響樹的權重值。</a:t>
            </a:r>
          </a:p>
          <a:p>
            <a:pPr marL="88900" indent="-88900">
              <a:buClr>
                <a:schemeClr val="tx1"/>
              </a:buClr>
              <a:buFontTx/>
              <a:buChar char="•"/>
            </a:pPr>
            <a:r>
              <a:rPr lang="zh-TW" altLang="en-US">
                <a:ea typeface="標楷體" pitchFamily="65" charset="-120"/>
              </a:rPr>
              <a:t>這個觀察等於確定這問題具 </a:t>
            </a:r>
            <a:r>
              <a:rPr lang="en-US" altLang="zh-TW">
                <a:ea typeface="標楷體" pitchFamily="65" charset="-120"/>
              </a:rPr>
              <a:t>greedy-choice </a:t>
            </a:r>
            <a:r>
              <a:rPr lang="zh-TW" altLang="en-US">
                <a:ea typeface="標楷體" pitchFamily="65" charset="-120"/>
              </a:rPr>
              <a:t>的特性。</a:t>
            </a:r>
          </a:p>
        </p:txBody>
      </p:sp>
    </p:spTree>
    <p:extLst>
      <p:ext uri="{BB962C8B-B14F-4D97-AF65-F5344CB8AC3E}">
        <p14:creationId xmlns:p14="http://schemas.microsoft.com/office/powerpoint/2010/main" val="4767557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E1A496-5B8D-4CD3-A136-09347E0E5868}" type="slidenum">
              <a:rPr lang="en-US" altLang="zh-TW"/>
              <a:pPr/>
              <a:t>17</a:t>
            </a:fld>
            <a:endParaRPr lang="en-US" altLang="zh-TW"/>
          </a:p>
        </p:txBody>
      </p:sp>
      <p:sp>
        <p:nvSpPr>
          <p:cNvPr id="997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739775"/>
            <a:ext cx="4879975" cy="3660775"/>
          </a:xfrm>
          <a:ln/>
        </p:spPr>
      </p:sp>
      <p:sp>
        <p:nvSpPr>
          <p:cNvPr id="997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觀察 </a:t>
            </a:r>
            <a:r>
              <a:rPr lang="en-US" altLang="zh-TW">
                <a:ea typeface="標楷體" pitchFamily="65" charset="-120"/>
              </a:rPr>
              <a:t>3</a:t>
            </a:r>
            <a:r>
              <a:rPr lang="zh-TW" altLang="en-US">
                <a:ea typeface="標楷體" pitchFamily="65" charset="-120"/>
              </a:rPr>
              <a:t>：假設 </a:t>
            </a:r>
            <a:r>
              <a:rPr lang="en-US" altLang="zh-TW" b="1" i="1">
                <a:solidFill>
                  <a:srgbClr val="FF0000"/>
                </a:solidFill>
              </a:rPr>
              <a:t>T </a:t>
            </a:r>
            <a:r>
              <a:rPr lang="zh-TW" altLang="en-US">
                <a:ea typeface="標楷體" pitchFamily="65" charset="-120"/>
              </a:rPr>
              <a:t>為一最佳解碼樹，而且 </a:t>
            </a:r>
            <a:r>
              <a:rPr lang="en-US" altLang="zh-TW" b="1" i="1">
                <a:solidFill>
                  <a:srgbClr val="FF0000"/>
                </a:solidFill>
              </a:rPr>
              <a:t>c</a:t>
            </a:r>
            <a:r>
              <a:rPr lang="en-US" altLang="zh-TW" b="1" baseline="-25000">
                <a:solidFill>
                  <a:srgbClr val="FF0000"/>
                </a:solidFill>
              </a:rPr>
              <a:t>1</a:t>
            </a:r>
            <a:r>
              <a:rPr lang="en-US" altLang="zh-TW" b="1">
                <a:solidFill>
                  <a:srgbClr val="FF0000"/>
                </a:solidFill>
              </a:rPr>
              <a:t> </a:t>
            </a:r>
            <a:r>
              <a:rPr lang="zh-TW" altLang="en-US">
                <a:ea typeface="標楷體" pitchFamily="65" charset="-120"/>
              </a:rPr>
              <a:t>與 </a:t>
            </a:r>
            <a:r>
              <a:rPr lang="en-US" altLang="zh-TW" b="1" i="1">
                <a:solidFill>
                  <a:srgbClr val="FF0000"/>
                </a:solidFill>
              </a:rPr>
              <a:t>c</a:t>
            </a:r>
            <a:r>
              <a:rPr lang="en-US" altLang="zh-TW" b="1" baseline="-25000">
                <a:solidFill>
                  <a:srgbClr val="FF0000"/>
                </a:solidFill>
              </a:rPr>
              <a:t>2 </a:t>
            </a:r>
            <a:r>
              <a:rPr lang="zh-TW" altLang="en-US">
                <a:ea typeface="標楷體" pitchFamily="65" charset="-120"/>
              </a:rPr>
              <a:t>在 </a:t>
            </a:r>
            <a:r>
              <a:rPr lang="en-US" altLang="zh-TW" b="1" i="1">
                <a:solidFill>
                  <a:srgbClr val="FF0000"/>
                </a:solidFill>
              </a:rPr>
              <a:t>T </a:t>
            </a:r>
            <a:r>
              <a:rPr lang="zh-TW" altLang="en-US">
                <a:ea typeface="標楷體" pitchFamily="65" charset="-120"/>
              </a:rPr>
              <a:t>內滿足觀察 </a:t>
            </a:r>
            <a:r>
              <a:rPr lang="en-US" altLang="zh-TW">
                <a:ea typeface="標楷體" pitchFamily="65" charset="-120"/>
              </a:rPr>
              <a:t>2 </a:t>
            </a:r>
            <a:r>
              <a:rPr lang="zh-TW" altLang="en-US">
                <a:ea typeface="標楷體" pitchFamily="65" charset="-120"/>
              </a:rPr>
              <a:t>所述的性質，那麼將 </a:t>
            </a:r>
            <a:r>
              <a:rPr lang="en-US" altLang="zh-TW" b="1" i="1">
                <a:solidFill>
                  <a:srgbClr val="FF0000"/>
                </a:solidFill>
              </a:rPr>
              <a:t>c</a:t>
            </a:r>
            <a:r>
              <a:rPr lang="en-US" altLang="zh-TW" b="1" baseline="-25000">
                <a:solidFill>
                  <a:srgbClr val="FF0000"/>
                </a:solidFill>
              </a:rPr>
              <a:t>1</a:t>
            </a:r>
            <a:r>
              <a:rPr lang="en-US" altLang="zh-TW" b="1">
                <a:solidFill>
                  <a:srgbClr val="FF0000"/>
                </a:solidFill>
              </a:rPr>
              <a:t> </a:t>
            </a:r>
            <a:r>
              <a:rPr lang="zh-TW" altLang="en-US">
                <a:ea typeface="標楷體" pitchFamily="65" charset="-120"/>
              </a:rPr>
              <a:t>與 </a:t>
            </a:r>
            <a:r>
              <a:rPr lang="en-US" altLang="zh-TW" b="1" i="1">
                <a:solidFill>
                  <a:srgbClr val="FF0000"/>
                </a:solidFill>
              </a:rPr>
              <a:t>c</a:t>
            </a:r>
            <a:r>
              <a:rPr lang="en-US" altLang="zh-TW" b="1" baseline="-25000">
                <a:solidFill>
                  <a:srgbClr val="FF0000"/>
                </a:solidFill>
              </a:rPr>
              <a:t>2 </a:t>
            </a:r>
            <a:r>
              <a:rPr lang="zh-TW" altLang="en-US">
                <a:ea typeface="標楷體" pitchFamily="65" charset="-120"/>
              </a:rPr>
              <a:t>從 </a:t>
            </a:r>
            <a:r>
              <a:rPr lang="en-US" altLang="zh-TW" b="1" i="1">
                <a:solidFill>
                  <a:srgbClr val="FF0000"/>
                </a:solidFill>
              </a:rPr>
              <a:t>C </a:t>
            </a:r>
            <a:r>
              <a:rPr lang="zh-TW" altLang="en-US">
                <a:ea typeface="標楷體" pitchFamily="65" charset="-120"/>
              </a:rPr>
              <a:t>中刪除補上一個新的字母 </a:t>
            </a:r>
            <a:r>
              <a:rPr lang="en-US" altLang="zh-TW" b="1" i="1">
                <a:solidFill>
                  <a:srgbClr val="FF0000"/>
                </a:solidFill>
              </a:rPr>
              <a:t>c'</a:t>
            </a:r>
            <a:r>
              <a:rPr lang="en-US" altLang="zh-TW">
                <a:ea typeface="標楷體" pitchFamily="65" charset="-120"/>
              </a:rPr>
              <a:t> </a:t>
            </a:r>
            <a:r>
              <a:rPr lang="zh-TW" altLang="en-US">
                <a:ea typeface="標楷體" pitchFamily="65" charset="-120"/>
              </a:rPr>
              <a:t>並將其頻度設為 </a:t>
            </a:r>
            <a:r>
              <a:rPr lang="en-US" altLang="zh-TW" b="1" i="1">
                <a:solidFill>
                  <a:srgbClr val="FF0000"/>
                </a:solidFill>
              </a:rPr>
              <a:t>c</a:t>
            </a:r>
            <a:r>
              <a:rPr lang="en-US" altLang="zh-TW" b="1" baseline="-25000">
                <a:solidFill>
                  <a:srgbClr val="FF0000"/>
                </a:solidFill>
              </a:rPr>
              <a:t>1</a:t>
            </a:r>
            <a:r>
              <a:rPr lang="en-US" altLang="zh-TW" b="1">
                <a:solidFill>
                  <a:srgbClr val="FF0000"/>
                </a:solidFill>
              </a:rPr>
              <a:t> </a:t>
            </a:r>
            <a:r>
              <a:rPr lang="zh-TW" altLang="en-US">
                <a:ea typeface="標楷體" pitchFamily="65" charset="-120"/>
              </a:rPr>
              <a:t>與 </a:t>
            </a:r>
            <a:r>
              <a:rPr lang="en-US" altLang="zh-TW" b="1" i="1">
                <a:solidFill>
                  <a:srgbClr val="FF0000"/>
                </a:solidFill>
              </a:rPr>
              <a:t>c</a:t>
            </a:r>
            <a:r>
              <a:rPr lang="en-US" altLang="zh-TW" b="1" baseline="-25000">
                <a:solidFill>
                  <a:srgbClr val="FF0000"/>
                </a:solidFill>
              </a:rPr>
              <a:t>2 </a:t>
            </a:r>
            <a:r>
              <a:rPr lang="zh-TW" altLang="en-US">
                <a:ea typeface="標楷體" pitchFamily="65" charset="-120"/>
              </a:rPr>
              <a:t>的頻度和，如此我們會得到一原問題的子問題 </a:t>
            </a:r>
            <a:r>
              <a:rPr lang="en-US" altLang="zh-TW" b="1" i="1">
                <a:solidFill>
                  <a:srgbClr val="FF0000"/>
                </a:solidFill>
              </a:rPr>
              <a:t>P'</a:t>
            </a:r>
            <a:r>
              <a:rPr lang="zh-TW" altLang="en-US">
                <a:ea typeface="標楷體" pitchFamily="65" charset="-120"/>
              </a:rPr>
              <a:t>，另外將 </a:t>
            </a:r>
            <a:r>
              <a:rPr lang="en-US" altLang="zh-TW" b="1" i="1">
                <a:solidFill>
                  <a:srgbClr val="FF0000"/>
                </a:solidFill>
              </a:rPr>
              <a:t>T</a:t>
            </a:r>
            <a:r>
              <a:rPr lang="zh-TW" altLang="en-US">
                <a:ea typeface="標楷體" pitchFamily="65" charset="-120"/>
              </a:rPr>
              <a:t>中兩樹葉節點 </a:t>
            </a:r>
            <a:r>
              <a:rPr lang="en-US" altLang="zh-TW" b="1" i="1">
                <a:solidFill>
                  <a:srgbClr val="FF0000"/>
                </a:solidFill>
              </a:rPr>
              <a:t>c</a:t>
            </a:r>
            <a:r>
              <a:rPr lang="en-US" altLang="zh-TW" b="1" baseline="-25000">
                <a:solidFill>
                  <a:srgbClr val="FF0000"/>
                </a:solidFill>
              </a:rPr>
              <a:t>1</a:t>
            </a:r>
            <a:r>
              <a:rPr lang="en-US" altLang="zh-TW" b="1">
                <a:solidFill>
                  <a:srgbClr val="FF0000"/>
                </a:solidFill>
              </a:rPr>
              <a:t> </a:t>
            </a:r>
            <a:r>
              <a:rPr lang="zh-TW" altLang="en-US">
                <a:ea typeface="標楷體" pitchFamily="65" charset="-120"/>
              </a:rPr>
              <a:t>與 </a:t>
            </a:r>
            <a:r>
              <a:rPr lang="en-US" altLang="zh-TW" b="1" i="1">
                <a:solidFill>
                  <a:srgbClr val="FF0000"/>
                </a:solidFill>
              </a:rPr>
              <a:t>c</a:t>
            </a:r>
            <a:r>
              <a:rPr lang="en-US" altLang="zh-TW" b="1" baseline="-25000">
                <a:solidFill>
                  <a:srgbClr val="FF0000"/>
                </a:solidFill>
              </a:rPr>
              <a:t>2 </a:t>
            </a:r>
            <a:r>
              <a:rPr lang="zh-TW" altLang="en-US">
                <a:ea typeface="標楷體" pitchFamily="65" charset="-120"/>
              </a:rPr>
              <a:t>從 </a:t>
            </a:r>
            <a:r>
              <a:rPr lang="en-US" altLang="zh-TW" b="1" i="1">
                <a:solidFill>
                  <a:srgbClr val="FF0000"/>
                </a:solidFill>
              </a:rPr>
              <a:t>T </a:t>
            </a:r>
            <a:r>
              <a:rPr lang="zh-TW" altLang="en-US">
                <a:ea typeface="標楷體" pitchFamily="65" charset="-120"/>
              </a:rPr>
              <a:t>中刪除，如此它們的共同父節點就會成為一個樹葉節點，將此樹葉節點的標籤定為 </a:t>
            </a:r>
            <a:r>
              <a:rPr lang="en-US" altLang="zh-TW" b="1" i="1">
                <a:solidFill>
                  <a:srgbClr val="FF0000"/>
                </a:solidFill>
              </a:rPr>
              <a:t>c'</a:t>
            </a:r>
            <a:r>
              <a:rPr lang="zh-TW" altLang="en-US">
                <a:ea typeface="標楷體" pitchFamily="65" charset="-120"/>
              </a:rPr>
              <a:t>，權重定為 </a:t>
            </a:r>
            <a:r>
              <a:rPr lang="en-US" altLang="zh-TW" b="1" i="1">
                <a:solidFill>
                  <a:srgbClr val="FF0000"/>
                </a:solidFill>
              </a:rPr>
              <a:t>f</a:t>
            </a:r>
            <a:r>
              <a:rPr lang="en-US" altLang="zh-TW" b="1">
                <a:solidFill>
                  <a:srgbClr val="FF0000"/>
                </a:solidFill>
              </a:rPr>
              <a:t>(</a:t>
            </a:r>
            <a:r>
              <a:rPr lang="en-US" altLang="zh-TW" b="1" i="1">
                <a:solidFill>
                  <a:srgbClr val="FF0000"/>
                </a:solidFill>
              </a:rPr>
              <a:t>c'</a:t>
            </a:r>
            <a:r>
              <a:rPr lang="en-US" altLang="zh-TW" b="1">
                <a:solidFill>
                  <a:srgbClr val="FF0000"/>
                </a:solidFill>
              </a:rPr>
              <a:t>) </a:t>
            </a:r>
            <a:r>
              <a:rPr lang="zh-TW" altLang="en-US">
                <a:ea typeface="標楷體" pitchFamily="65" charset="-120"/>
              </a:rPr>
              <a:t>就可以得到一棵新的樹 </a:t>
            </a:r>
            <a:r>
              <a:rPr lang="en-US" altLang="zh-TW" b="1" i="1">
                <a:solidFill>
                  <a:srgbClr val="FF0000"/>
                </a:solidFill>
              </a:rPr>
              <a:t>T'</a:t>
            </a:r>
            <a:r>
              <a:rPr lang="zh-TW" altLang="en-US">
                <a:ea typeface="標楷體" pitchFamily="65" charset="-120"/>
              </a:rPr>
              <a:t>。實際上可以證明 </a:t>
            </a:r>
            <a:r>
              <a:rPr lang="en-US" altLang="zh-TW" b="1" i="1">
                <a:solidFill>
                  <a:srgbClr val="FF0000"/>
                </a:solidFill>
              </a:rPr>
              <a:t>T' </a:t>
            </a:r>
            <a:r>
              <a:rPr lang="zh-TW" altLang="en-US">
                <a:ea typeface="標楷體" pitchFamily="65" charset="-120"/>
              </a:rPr>
              <a:t>為 </a:t>
            </a:r>
            <a:r>
              <a:rPr lang="en-US" altLang="zh-TW" b="1" i="1">
                <a:solidFill>
                  <a:srgbClr val="FF0000"/>
                </a:solidFill>
              </a:rPr>
              <a:t>P' </a:t>
            </a:r>
            <a:r>
              <a:rPr lang="zh-TW" altLang="en-US">
                <a:ea typeface="標楷體" pitchFamily="65" charset="-120"/>
              </a:rPr>
              <a:t>的最佳解碼樹。</a:t>
            </a:r>
          </a:p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這個觀察指出 </a:t>
            </a:r>
            <a:r>
              <a:rPr lang="en-US" altLang="zh-TW">
                <a:ea typeface="標楷體" pitchFamily="65" charset="-120"/>
              </a:rPr>
              <a:t>Huffman codes </a:t>
            </a:r>
            <a:r>
              <a:rPr lang="zh-TW" altLang="en-US">
                <a:ea typeface="標楷體" pitchFamily="65" charset="-120"/>
              </a:rPr>
              <a:t>問題具 </a:t>
            </a:r>
            <a:r>
              <a:rPr lang="en-US" altLang="zh-TW">
                <a:ea typeface="標楷體" pitchFamily="65" charset="-120"/>
              </a:rPr>
              <a:t>optimal substructure </a:t>
            </a:r>
            <a:r>
              <a:rPr lang="zh-TW" altLang="en-US">
                <a:ea typeface="標楷體" pitchFamily="65" charset="-120"/>
              </a:rPr>
              <a:t>特性。</a:t>
            </a:r>
          </a:p>
        </p:txBody>
      </p:sp>
    </p:spTree>
    <p:extLst>
      <p:ext uri="{BB962C8B-B14F-4D97-AF65-F5344CB8AC3E}">
        <p14:creationId xmlns:p14="http://schemas.microsoft.com/office/powerpoint/2010/main" val="20648050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92F853-20B0-4E8D-8B7F-7D26319930B4}" type="slidenum">
              <a:rPr lang="en-US" altLang="zh-TW"/>
              <a:pPr/>
              <a:t>18</a:t>
            </a:fld>
            <a:endParaRPr lang="en-US" altLang="zh-TW"/>
          </a:p>
        </p:txBody>
      </p:sp>
      <p:sp>
        <p:nvSpPr>
          <p:cNvPr id="996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739775"/>
            <a:ext cx="4879975" cy="3660775"/>
          </a:xfrm>
          <a:ln/>
        </p:spPr>
      </p:sp>
      <p:sp>
        <p:nvSpPr>
          <p:cNvPr id="996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有了前面幾個觀察，基本上一個 </a:t>
            </a:r>
            <a:r>
              <a:rPr lang="en-US" altLang="zh-TW">
                <a:ea typeface="標楷體" pitchFamily="65" charset="-120"/>
              </a:rPr>
              <a:t>greedy algorithm </a:t>
            </a:r>
            <a:r>
              <a:rPr lang="zh-TW" altLang="en-US">
                <a:ea typeface="標楷體" pitchFamily="65" charset="-120"/>
              </a:rPr>
              <a:t>就已經成形了。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我們現在用投影片的例子來說明，一開始想像每一個字母自成一顆只有單點的樹，每一次我們都挑頻度最小的兩棵樹合併，並將它們的頻度和放在合併後的樹的根上面，如此一直做下去直到只剩下一棵樹為止，最後剩下的樹就是我們要的最佳解碼樹（請參見這張以及後面幾張投影片）。</a:t>
            </a:r>
          </a:p>
        </p:txBody>
      </p:sp>
    </p:spTree>
    <p:extLst>
      <p:ext uri="{BB962C8B-B14F-4D97-AF65-F5344CB8AC3E}">
        <p14:creationId xmlns:p14="http://schemas.microsoft.com/office/powerpoint/2010/main" val="20525573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F473C7-5D53-4EF9-B001-90B699385ACF}" type="slidenum">
              <a:rPr lang="en-US" altLang="zh-TW"/>
              <a:pPr/>
              <a:t>19</a:t>
            </a:fld>
            <a:endParaRPr lang="en-US" altLang="zh-TW"/>
          </a:p>
        </p:txBody>
      </p:sp>
      <p:sp>
        <p:nvSpPr>
          <p:cNvPr id="1002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739775"/>
            <a:ext cx="4879975" cy="3660775"/>
          </a:xfrm>
          <a:ln/>
        </p:spPr>
      </p:sp>
      <p:sp>
        <p:nvSpPr>
          <p:cNvPr id="1002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99646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33C925-8578-43BC-8A4E-F1C65D6D424B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96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739775"/>
            <a:ext cx="4879975" cy="3660775"/>
          </a:xfrm>
          <a:ln/>
        </p:spPr>
      </p:sp>
      <p:sp>
        <p:nvSpPr>
          <p:cNvPr id="966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altLang="zh-TW">
                <a:ea typeface="標楷體" pitchFamily="65" charset="-120"/>
              </a:rPr>
              <a:t> Greedy methods </a:t>
            </a:r>
            <a:r>
              <a:rPr lang="zh-TW" altLang="en-US">
                <a:ea typeface="標楷體" pitchFamily="65" charset="-120"/>
              </a:rPr>
              <a:t>是相當直覺的作法，一位沒有演算法經驗的人，當他第一次要解演算題目 </a:t>
            </a:r>
            <a:r>
              <a:rPr lang="en-US" altLang="zh-TW">
                <a:ea typeface="標楷體" pitchFamily="65" charset="-120"/>
              </a:rPr>
              <a:t>(algorithmic problem)</a:t>
            </a:r>
            <a:r>
              <a:rPr lang="zh-TW" altLang="en-US">
                <a:ea typeface="標楷體" pitchFamily="65" charset="-120"/>
              </a:rPr>
              <a:t>，通常都會採用這個方法。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投影片的標題為 </a:t>
            </a:r>
            <a:r>
              <a:rPr lang="en-US" altLang="zh-TW">
                <a:ea typeface="標楷體" pitchFamily="65" charset="-120"/>
              </a:rPr>
              <a:t>greedy methods </a:t>
            </a:r>
            <a:r>
              <a:rPr lang="zh-TW" altLang="en-US">
                <a:ea typeface="標楷體" pitchFamily="65" charset="-120"/>
              </a:rPr>
              <a:t>而不是 </a:t>
            </a:r>
            <a:r>
              <a:rPr lang="en-US" altLang="zh-TW">
                <a:ea typeface="標楷體" pitchFamily="65" charset="-120"/>
              </a:rPr>
              <a:t>greedy algorithms</a:t>
            </a:r>
            <a:r>
              <a:rPr lang="zh-TW" altLang="en-US">
                <a:ea typeface="標楷體" pitchFamily="65" charset="-120"/>
              </a:rPr>
              <a:t>，原因是要強調用 </a:t>
            </a:r>
            <a:r>
              <a:rPr lang="en-US" altLang="zh-TW">
                <a:ea typeface="標楷體" pitchFamily="65" charset="-120"/>
              </a:rPr>
              <a:t>greedy method </a:t>
            </a:r>
            <a:r>
              <a:rPr lang="zh-TW" altLang="en-US">
                <a:ea typeface="標楷體" pitchFamily="65" charset="-120"/>
              </a:rPr>
              <a:t>做不一定得到正確的答案，當我們確定這方法是對的才稱這 </a:t>
            </a:r>
            <a:r>
              <a:rPr lang="en-US" altLang="zh-TW">
                <a:ea typeface="標楷體" pitchFamily="65" charset="-120"/>
              </a:rPr>
              <a:t>greedy method </a:t>
            </a:r>
            <a:r>
              <a:rPr lang="zh-TW" altLang="en-US">
                <a:ea typeface="標楷體" pitchFamily="65" charset="-120"/>
              </a:rPr>
              <a:t>為 </a:t>
            </a:r>
            <a:r>
              <a:rPr lang="en-US" altLang="zh-TW">
                <a:ea typeface="標楷體" pitchFamily="65" charset="-120"/>
              </a:rPr>
              <a:t>greedy algorithm</a:t>
            </a:r>
            <a:r>
              <a:rPr lang="zh-TW" altLang="en-US">
                <a:ea typeface="標楷體" pitchFamily="65" charset="-120"/>
              </a:rPr>
              <a:t>。</a:t>
            </a:r>
          </a:p>
          <a:p>
            <a:pPr>
              <a:buFontTx/>
              <a:buChar char="•"/>
            </a:pPr>
            <a:endParaRPr lang="en-US" altLang="zh-TW"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622791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88375D-FB44-401E-AEAE-94B82B3CFA76}" type="slidenum">
              <a:rPr lang="en-US" altLang="zh-TW"/>
              <a:pPr/>
              <a:t>20</a:t>
            </a:fld>
            <a:endParaRPr lang="en-US" altLang="zh-TW"/>
          </a:p>
        </p:txBody>
      </p:sp>
      <p:sp>
        <p:nvSpPr>
          <p:cNvPr id="100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739775"/>
            <a:ext cx="4879975" cy="3660775"/>
          </a:xfrm>
          <a:ln/>
        </p:spPr>
      </p:sp>
      <p:sp>
        <p:nvSpPr>
          <p:cNvPr id="1003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416599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B1F48D-2CB8-40BB-83F8-23FC1BE20B03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1004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739775"/>
            <a:ext cx="4879975" cy="3660775"/>
          </a:xfrm>
          <a:ln/>
        </p:spPr>
      </p:sp>
      <p:sp>
        <p:nvSpPr>
          <p:cNvPr id="1004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4278776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519B3C-D74E-4E76-AD22-472412EDEBBF}" type="slidenum">
              <a:rPr lang="en-US" altLang="zh-TW"/>
              <a:pPr/>
              <a:t>22</a:t>
            </a:fld>
            <a:endParaRPr lang="en-US" altLang="zh-TW"/>
          </a:p>
        </p:txBody>
      </p:sp>
      <p:sp>
        <p:nvSpPr>
          <p:cNvPr id="1005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739775"/>
            <a:ext cx="4879975" cy="3660775"/>
          </a:xfrm>
          <a:ln/>
        </p:spPr>
      </p:sp>
      <p:sp>
        <p:nvSpPr>
          <p:cNvPr id="1005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本章投影片展示之前 </a:t>
            </a:r>
            <a:r>
              <a:rPr lang="en-US" altLang="zh-TW">
                <a:ea typeface="標楷體" pitchFamily="65" charset="-120"/>
              </a:rPr>
              <a:t>greedy algorithm </a:t>
            </a:r>
            <a:r>
              <a:rPr lang="zh-TW" altLang="en-US">
                <a:ea typeface="標楷體" pitchFamily="65" charset="-120"/>
              </a:rPr>
              <a:t>的 </a:t>
            </a:r>
            <a:r>
              <a:rPr lang="en-US" altLang="zh-TW">
                <a:ea typeface="標楷體" pitchFamily="65" charset="-120"/>
              </a:rPr>
              <a:t>pseudo-code</a:t>
            </a:r>
            <a:r>
              <a:rPr lang="zh-TW" altLang="en-US">
                <a:ea typeface="標楷體" pitchFamily="65" charset="-120"/>
              </a:rPr>
              <a:t>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因為處理物件的權重一直都有所改變，因此就如之前標題 “</a:t>
            </a:r>
            <a:r>
              <a:rPr lang="en-US" altLang="zh-TW" sz="1000" b="1">
                <a:ea typeface="標楷體" pitchFamily="65" charset="-120"/>
              </a:rPr>
              <a:t>Elements of the Greedy Strategy</a:t>
            </a:r>
            <a:r>
              <a:rPr lang="en-US" altLang="zh-TW">
                <a:ea typeface="標楷體" pitchFamily="65" charset="-120"/>
              </a:rPr>
              <a:t>” </a:t>
            </a:r>
            <a:r>
              <a:rPr lang="zh-TW" altLang="en-US">
                <a:ea typeface="標楷體" pitchFamily="65" charset="-120"/>
              </a:rPr>
              <a:t>所敘述，用 </a:t>
            </a:r>
            <a:r>
              <a:rPr lang="en-US" altLang="zh-TW">
                <a:ea typeface="標楷體" pitchFamily="65" charset="-120"/>
              </a:rPr>
              <a:t>priority queue </a:t>
            </a:r>
            <a:r>
              <a:rPr lang="zh-TW" altLang="en-US">
                <a:ea typeface="標楷體" pitchFamily="65" charset="-120"/>
              </a:rPr>
              <a:t>這種資料結構較為合適。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假設有 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n</a:t>
            </a:r>
            <a:r>
              <a:rPr lang="en-US" altLang="zh-TW">
                <a:ea typeface="標楷體" pitchFamily="65" charset="-120"/>
              </a:rPr>
              <a:t> </a:t>
            </a:r>
            <a:r>
              <a:rPr lang="zh-TW" altLang="en-US">
                <a:ea typeface="標楷體" pitchFamily="65" charset="-120"/>
              </a:rPr>
              <a:t>個字母，從 </a:t>
            </a:r>
            <a:r>
              <a:rPr lang="en-US" altLang="zh-TW">
                <a:ea typeface="標楷體" pitchFamily="65" charset="-120"/>
              </a:rPr>
              <a:t>pseudo-code </a:t>
            </a:r>
            <a:r>
              <a:rPr lang="zh-TW" altLang="en-US">
                <a:ea typeface="標楷體" pitchFamily="65" charset="-120"/>
              </a:rPr>
              <a:t>可看出總共會做 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O</a:t>
            </a:r>
            <a:r>
              <a:rPr lang="en-US" altLang="zh-TW" b="1">
                <a:solidFill>
                  <a:srgbClr val="FF0000"/>
                </a:solidFill>
                <a:ea typeface="標楷體" pitchFamily="65" charset="-120"/>
              </a:rPr>
              <a:t>(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n</a:t>
            </a:r>
            <a:r>
              <a:rPr lang="en-US" altLang="zh-TW" b="1">
                <a:solidFill>
                  <a:srgbClr val="FF0000"/>
                </a:solidFill>
                <a:ea typeface="標楷體" pitchFamily="65" charset="-120"/>
              </a:rPr>
              <a:t>)</a:t>
            </a:r>
            <a:r>
              <a:rPr lang="en-US" altLang="zh-TW">
                <a:ea typeface="標楷體" pitchFamily="65" charset="-120"/>
              </a:rPr>
              <a:t> </a:t>
            </a:r>
            <a:r>
              <a:rPr lang="zh-TW" altLang="en-US">
                <a:ea typeface="標楷體" pitchFamily="65" charset="-120"/>
              </a:rPr>
              <a:t>次 </a:t>
            </a:r>
            <a:r>
              <a:rPr lang="en-US" altLang="zh-TW">
                <a:solidFill>
                  <a:srgbClr val="0000CC"/>
                </a:solidFill>
                <a:latin typeface="Arial" charset="0"/>
              </a:rPr>
              <a:t>Extract-Min</a:t>
            </a:r>
            <a:r>
              <a:rPr lang="zh-TW" altLang="en-US">
                <a:ea typeface="標楷體" pitchFamily="65" charset="-120"/>
              </a:rPr>
              <a:t>以及 </a:t>
            </a:r>
            <a:r>
              <a:rPr lang="en-US" altLang="zh-TW">
                <a:solidFill>
                  <a:srgbClr val="0000CC"/>
                </a:solidFill>
                <a:latin typeface="Arial" charset="0"/>
              </a:rPr>
              <a:t>insert</a:t>
            </a:r>
            <a:r>
              <a:rPr lang="zh-TW" altLang="en-US">
                <a:ea typeface="標楷體" pitchFamily="65" charset="-120"/>
              </a:rPr>
              <a:t>，所以我們若用一個 </a:t>
            </a:r>
            <a:r>
              <a:rPr lang="en-US" altLang="zh-TW">
                <a:ea typeface="標楷體" pitchFamily="65" charset="-120"/>
              </a:rPr>
              <a:t>heap </a:t>
            </a:r>
            <a:r>
              <a:rPr lang="zh-TW" altLang="en-US">
                <a:ea typeface="標楷體" pitchFamily="65" charset="-120"/>
              </a:rPr>
              <a:t>來實做 </a:t>
            </a:r>
            <a:r>
              <a:rPr lang="en-US" altLang="zh-TW">
                <a:ea typeface="標楷體" pitchFamily="65" charset="-120"/>
              </a:rPr>
              <a:t>priority queue</a:t>
            </a:r>
            <a:r>
              <a:rPr lang="zh-TW" altLang="en-US">
                <a:ea typeface="標楷體" pitchFamily="65" charset="-120"/>
              </a:rPr>
              <a:t>，那麼時間複雜度顯然為 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O</a:t>
            </a:r>
            <a:r>
              <a:rPr lang="en-US" altLang="zh-TW" b="1">
                <a:solidFill>
                  <a:srgbClr val="FF0000"/>
                </a:solidFill>
                <a:ea typeface="標楷體" pitchFamily="65" charset="-120"/>
              </a:rPr>
              <a:t>(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n </a:t>
            </a:r>
            <a:r>
              <a:rPr lang="en-US" altLang="zh-TW" b="1">
                <a:solidFill>
                  <a:srgbClr val="FF0000"/>
                </a:solidFill>
                <a:ea typeface="標楷體" pitchFamily="65" charset="-120"/>
              </a:rPr>
              <a:t>log 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n</a:t>
            </a:r>
            <a:r>
              <a:rPr lang="en-US" altLang="zh-TW" b="1">
                <a:solidFill>
                  <a:srgbClr val="FF0000"/>
                </a:solidFill>
                <a:ea typeface="標楷體" pitchFamily="65" charset="-120"/>
              </a:rPr>
              <a:t>)</a:t>
            </a:r>
            <a:r>
              <a:rPr lang="zh-TW" altLang="en-US">
                <a:ea typeface="標楷體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306550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372019-7475-4373-B94F-D7514C886157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968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739775"/>
            <a:ext cx="4879975" cy="3660775"/>
          </a:xfrm>
          <a:ln/>
        </p:spPr>
      </p:sp>
      <p:sp>
        <p:nvSpPr>
          <p:cNvPr id="968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第一項敘述是拿 </a:t>
            </a:r>
            <a:r>
              <a:rPr lang="en-US" altLang="zh-TW">
                <a:ea typeface="標楷體" pitchFamily="65" charset="-120"/>
              </a:rPr>
              <a:t>DP </a:t>
            </a:r>
            <a:r>
              <a:rPr lang="zh-TW" altLang="en-US">
                <a:ea typeface="標楷體" pitchFamily="65" charset="-120"/>
              </a:rPr>
              <a:t>演算法與 </a:t>
            </a:r>
            <a:r>
              <a:rPr lang="en-US" altLang="zh-TW">
                <a:ea typeface="標楷體" pitchFamily="65" charset="-120"/>
              </a:rPr>
              <a:t>greedy algorithms </a:t>
            </a:r>
            <a:r>
              <a:rPr lang="zh-TW" altLang="en-US">
                <a:ea typeface="標楷體" pitchFamily="65" charset="-120"/>
              </a:rPr>
              <a:t>比較。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這裡 </a:t>
            </a:r>
            <a:r>
              <a:rPr lang="en-US" altLang="zh-TW">
                <a:ea typeface="標楷體" pitchFamily="65" charset="-120"/>
              </a:rPr>
              <a:t>heuristic algorithms </a:t>
            </a:r>
            <a:r>
              <a:rPr lang="zh-TW" altLang="en-US">
                <a:ea typeface="標楷體" pitchFamily="65" charset="-120"/>
              </a:rPr>
              <a:t>是指那些並沒真正解決原先所打算要解決的問題的演算法。例如假設我們說我們設計了一個 </a:t>
            </a:r>
            <a:r>
              <a:rPr lang="en-US" altLang="zh-TW">
                <a:ea typeface="標楷體" pitchFamily="65" charset="-120"/>
              </a:rPr>
              <a:t>heuristic algorithm </a:t>
            </a:r>
            <a:r>
              <a:rPr lang="zh-TW" altLang="en-US">
                <a:ea typeface="標楷體" pitchFamily="65" charset="-120"/>
              </a:rPr>
              <a:t>解決某一 </a:t>
            </a:r>
            <a:r>
              <a:rPr lang="en-US" altLang="zh-TW">
                <a:ea typeface="標楷體" pitchFamily="65" charset="-120"/>
              </a:rPr>
              <a:t>optimization problem</a:t>
            </a:r>
            <a:r>
              <a:rPr lang="zh-TW" altLang="en-US">
                <a:ea typeface="標楷體" pitchFamily="65" charset="-120"/>
              </a:rPr>
              <a:t>，這意思是指這演算法並不保證找到最佳解，我們頂多只能說找到的解，在大部分的情形下很接近最佳解。</a:t>
            </a:r>
          </a:p>
        </p:txBody>
      </p:sp>
    </p:spTree>
    <p:extLst>
      <p:ext uri="{BB962C8B-B14F-4D97-AF65-F5344CB8AC3E}">
        <p14:creationId xmlns:p14="http://schemas.microsoft.com/office/powerpoint/2010/main" val="7404367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D51869-3C8D-42F3-8EA8-4982139C61A1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97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739775"/>
            <a:ext cx="4879975" cy="3660775"/>
          </a:xfrm>
          <a:ln/>
        </p:spPr>
      </p:sp>
      <p:sp>
        <p:nvSpPr>
          <p:cNvPr id="97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每一個活動的運作時間區間定為一邊關一邊開，是為了方便處理以下狀況：當某一活動的結束時間等於另一活動的開始時間時，我們假設這兩個活動沒有衝突，即它們可以共用資源。當然在實際的應用上，若上述的情形需視為有衝突，我們可以很容易的稍微修改輸入的資料，使其仍然滿足上面的假設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在投影片的例子中，每一線段代表某一活動的運作時間區間，線段上的編號代表這個活動的編號。照理說，這些活動應該全畫在時間軸線上，但這樣不容易看，因此我們將這些線段往上拉開。</a:t>
            </a:r>
          </a:p>
        </p:txBody>
      </p:sp>
    </p:spTree>
    <p:extLst>
      <p:ext uri="{BB962C8B-B14F-4D97-AF65-F5344CB8AC3E}">
        <p14:creationId xmlns:p14="http://schemas.microsoft.com/office/powerpoint/2010/main" val="39971641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3EF5CC-6136-4BFD-9498-136957DD2F4E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972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739775"/>
            <a:ext cx="4879975" cy="3660775"/>
          </a:xfrm>
          <a:ln/>
        </p:spPr>
      </p:sp>
      <p:sp>
        <p:nvSpPr>
          <p:cNvPr id="972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這個觀察指出這個問題具 </a:t>
            </a:r>
            <a:r>
              <a:rPr lang="en-US" altLang="zh-TW">
                <a:ea typeface="標楷體" pitchFamily="65" charset="-120"/>
              </a:rPr>
              <a:t>optimal substructure </a:t>
            </a:r>
            <a:r>
              <a:rPr lang="zh-TW" altLang="en-US">
                <a:ea typeface="標楷體" pitchFamily="65" charset="-120"/>
              </a:rPr>
              <a:t>的特性 </a:t>
            </a:r>
            <a:r>
              <a:rPr lang="en-US" altLang="zh-TW">
                <a:ea typeface="標楷體" pitchFamily="65" charset="-120"/>
              </a:rPr>
              <a:t>(</a:t>
            </a:r>
            <a:r>
              <a:rPr lang="zh-TW" altLang="en-US">
                <a:ea typeface="標楷體" pitchFamily="65" charset="-120"/>
              </a:rPr>
              <a:t>請參見 </a:t>
            </a:r>
            <a:r>
              <a:rPr lang="en-US" altLang="zh-TW">
                <a:ea typeface="標楷體" pitchFamily="65" charset="-120"/>
              </a:rPr>
              <a:t>dynamic programming </a:t>
            </a:r>
            <a:r>
              <a:rPr lang="zh-TW" altLang="en-US">
                <a:ea typeface="標楷體" pitchFamily="65" charset="-120"/>
              </a:rPr>
              <a:t>那一章的投影片</a:t>
            </a:r>
            <a:r>
              <a:rPr lang="en-US" altLang="zh-TW">
                <a:ea typeface="標楷體" pitchFamily="65" charset="-120"/>
              </a:rPr>
              <a:t>)</a:t>
            </a:r>
            <a:r>
              <a:rPr lang="zh-TW" altLang="en-US">
                <a:ea typeface="標楷體" pitchFamily="65" charset="-120"/>
              </a:rPr>
              <a:t>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因此，由這個特性我們可以得出一個遞迴公式，進而設計出一個 </a:t>
            </a:r>
            <a:r>
              <a:rPr lang="en-US" altLang="zh-TW">
                <a:ea typeface="標楷體" pitchFamily="65" charset="-120"/>
              </a:rPr>
              <a:t>DP </a:t>
            </a:r>
            <a:r>
              <a:rPr lang="zh-TW" altLang="en-US">
                <a:ea typeface="標楷體" pitchFamily="65" charset="-120"/>
              </a:rPr>
              <a:t>演算法，但這個演算法的效率不佳。因為一個 </a:t>
            </a:r>
            <a:r>
              <a:rPr lang="en-US" altLang="zh-TW">
                <a:ea typeface="標楷體" pitchFamily="65" charset="-120"/>
              </a:rPr>
              <a:t>DP </a:t>
            </a:r>
            <a:r>
              <a:rPr lang="zh-TW" altLang="en-US">
                <a:ea typeface="標楷體" pitchFamily="65" charset="-120"/>
              </a:rPr>
              <a:t>演算法的效率，與其子問題多少有關。根據這遞迴公式，子問題的數量可多達 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O</a:t>
            </a:r>
            <a:r>
              <a:rPr lang="en-US" altLang="zh-TW" b="1">
                <a:solidFill>
                  <a:srgbClr val="FF0000"/>
                </a:solidFill>
                <a:ea typeface="標楷體" pitchFamily="65" charset="-120"/>
              </a:rPr>
              <a:t>(2</a:t>
            </a:r>
            <a:r>
              <a:rPr lang="en-US" altLang="zh-TW" b="1" i="1" baseline="30000">
                <a:solidFill>
                  <a:srgbClr val="FF0000"/>
                </a:solidFill>
                <a:ea typeface="標楷體" pitchFamily="65" charset="-120"/>
              </a:rPr>
              <a:t>n</a:t>
            </a:r>
            <a:r>
              <a:rPr lang="en-US" altLang="zh-TW" b="1">
                <a:solidFill>
                  <a:srgbClr val="FF0000"/>
                </a:solidFill>
                <a:ea typeface="標楷體" pitchFamily="65" charset="-120"/>
              </a:rPr>
              <a:t>)</a:t>
            </a:r>
            <a:r>
              <a:rPr lang="zh-TW" altLang="en-US">
                <a:ea typeface="標楷體" pitchFamily="65" charset="-120"/>
              </a:rPr>
              <a:t>，其中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n </a:t>
            </a:r>
            <a:r>
              <a:rPr lang="zh-TW" altLang="en-US">
                <a:ea typeface="標楷體" pitchFamily="65" charset="-120"/>
              </a:rPr>
              <a:t>為輸入的活動數量。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還好有另一觀察（見下一張投影片），可以大為改善演算法的效率。</a:t>
            </a:r>
          </a:p>
        </p:txBody>
      </p:sp>
    </p:spTree>
    <p:extLst>
      <p:ext uri="{BB962C8B-B14F-4D97-AF65-F5344CB8AC3E}">
        <p14:creationId xmlns:p14="http://schemas.microsoft.com/office/powerpoint/2010/main" val="1214558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757639-6C94-47EF-BE75-0C2BA72A08A6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974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739775"/>
            <a:ext cx="4879975" cy="3660775"/>
          </a:xfrm>
          <a:ln/>
        </p:spPr>
      </p:sp>
      <p:sp>
        <p:nvSpPr>
          <p:cNvPr id="974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前述 </a:t>
            </a:r>
            <a:r>
              <a:rPr lang="en-US" altLang="zh-TW">
                <a:ea typeface="標楷體" pitchFamily="65" charset="-120"/>
              </a:rPr>
              <a:t>DP </a:t>
            </a:r>
            <a:r>
              <a:rPr lang="zh-TW" altLang="en-US">
                <a:ea typeface="標楷體" pitchFamily="65" charset="-120"/>
              </a:rPr>
              <a:t>演算法會沒效率的原因在於 “因為沒有去判斷一個活動是否在一最佳解裡面，只好兩種情形都去試一試” 。只要我們有一快速的方法，可以從所有活動選出一個確定在（或不在也可以）某一最佳解裡面，那麼根據之前的遞迴公式很快就可以解決這個問題。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實際上，這樣的特性是存在的，本張投影片即是描述這個特性。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投影片以選擇題的方式表達，四個特性裡只有一個是正確的。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正確答案是 </a:t>
            </a:r>
            <a:r>
              <a:rPr lang="en-US" altLang="zh-TW">
                <a:ea typeface="標楷體" pitchFamily="65" charset="-120"/>
              </a:rPr>
              <a:t>3</a:t>
            </a:r>
            <a:r>
              <a:rPr lang="zh-TW" altLang="en-US">
                <a:ea typeface="標楷體" pitchFamily="65" charset="-120"/>
              </a:rPr>
              <a:t>，但根據多年的教學經驗，很多學生依直覺，傾向於相信答案 </a:t>
            </a:r>
            <a:r>
              <a:rPr lang="en-US" altLang="zh-TW">
                <a:ea typeface="標楷體" pitchFamily="65" charset="-120"/>
              </a:rPr>
              <a:t>1 </a:t>
            </a:r>
            <a:r>
              <a:rPr lang="zh-TW" altLang="en-US">
                <a:ea typeface="標楷體" pitchFamily="65" charset="-120"/>
              </a:rPr>
              <a:t>或是 </a:t>
            </a:r>
            <a:r>
              <a:rPr lang="en-US" altLang="zh-TW">
                <a:ea typeface="標楷體" pitchFamily="65" charset="-120"/>
              </a:rPr>
              <a:t>2 </a:t>
            </a:r>
            <a:r>
              <a:rPr lang="zh-TW" altLang="en-US">
                <a:ea typeface="標楷體" pitchFamily="65" charset="-120"/>
              </a:rPr>
              <a:t>是對的。在此可以鼓勵學生去找答案 </a:t>
            </a:r>
            <a:r>
              <a:rPr lang="en-US" altLang="zh-TW">
                <a:ea typeface="標楷體" pitchFamily="65" charset="-120"/>
              </a:rPr>
              <a:t>1 </a:t>
            </a:r>
            <a:r>
              <a:rPr lang="zh-TW" altLang="en-US">
                <a:ea typeface="標楷體" pitchFamily="65" charset="-120"/>
              </a:rPr>
              <a:t>及 </a:t>
            </a:r>
            <a:r>
              <a:rPr lang="en-US" altLang="zh-TW">
                <a:ea typeface="標楷體" pitchFamily="65" charset="-120"/>
              </a:rPr>
              <a:t>2 </a:t>
            </a:r>
            <a:r>
              <a:rPr lang="zh-TW" altLang="en-US">
                <a:ea typeface="標楷體" pitchFamily="65" charset="-120"/>
              </a:rPr>
              <a:t>的反例，進而可以讓學生經驗到完全相信直覺是有風險的。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投影片上所附的證明，是一個標準 </a:t>
            </a:r>
            <a:r>
              <a:rPr lang="en-US" altLang="zh-TW">
                <a:ea typeface="標楷體" pitchFamily="65" charset="-120"/>
              </a:rPr>
              <a:t>greedy algorithm </a:t>
            </a:r>
            <a:r>
              <a:rPr lang="zh-TW" altLang="en-US">
                <a:ea typeface="標楷體" pitchFamily="65" charset="-120"/>
              </a:rPr>
              <a:t>的證明，主要論證技巧在於：就算有一個最佳解不含我們依 </a:t>
            </a:r>
            <a:r>
              <a:rPr lang="en-US" altLang="zh-TW">
                <a:ea typeface="標楷體" pitchFamily="65" charset="-120"/>
              </a:rPr>
              <a:t>greedy </a:t>
            </a:r>
            <a:r>
              <a:rPr lang="zh-TW" altLang="en-US">
                <a:ea typeface="標楷體" pitchFamily="65" charset="-120"/>
              </a:rPr>
              <a:t>想法選到的 “物件” （在這個問題 “物件” 即 “活動”），想辦法找到另一最佳解包含我們所選的物件。</a:t>
            </a:r>
          </a:p>
        </p:txBody>
      </p:sp>
    </p:spTree>
    <p:extLst>
      <p:ext uri="{BB962C8B-B14F-4D97-AF65-F5344CB8AC3E}">
        <p14:creationId xmlns:p14="http://schemas.microsoft.com/office/powerpoint/2010/main" val="13530360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934E89-0F75-4308-814D-6E1D0A38C229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976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739775"/>
            <a:ext cx="4879975" cy="3660775"/>
          </a:xfrm>
          <a:ln/>
        </p:spPr>
      </p:sp>
      <p:sp>
        <p:nvSpPr>
          <p:cNvPr id="976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在此，我們給一實例，並附上一段實做此演算法的程式。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所附動畫顯示演算法設計理念的進行過程，先選最早結束的活動，即活動 </a:t>
            </a:r>
            <a:r>
              <a:rPr lang="en-US" altLang="zh-TW">
                <a:ea typeface="標楷體" pitchFamily="65" charset="-120"/>
              </a:rPr>
              <a:t>1</a:t>
            </a:r>
            <a:r>
              <a:rPr lang="zh-TW" altLang="en-US">
                <a:ea typeface="標楷體" pitchFamily="65" charset="-120"/>
              </a:rPr>
              <a:t>，再去掉與活動 </a:t>
            </a:r>
            <a:r>
              <a:rPr lang="en-US" altLang="zh-TW">
                <a:ea typeface="標楷體" pitchFamily="65" charset="-120"/>
              </a:rPr>
              <a:t>1 </a:t>
            </a:r>
            <a:r>
              <a:rPr lang="zh-TW" altLang="en-US">
                <a:ea typeface="標楷體" pitchFamily="65" charset="-120"/>
              </a:rPr>
              <a:t>衝突的活動，即活動 </a:t>
            </a:r>
            <a:r>
              <a:rPr lang="en-US" altLang="zh-TW">
                <a:ea typeface="標楷體" pitchFamily="65" charset="-120"/>
              </a:rPr>
              <a:t>2</a:t>
            </a:r>
            <a:r>
              <a:rPr lang="zh-TW" altLang="en-US">
                <a:ea typeface="標楷體" pitchFamily="65" charset="-120"/>
              </a:rPr>
              <a:t>、</a:t>
            </a:r>
            <a:r>
              <a:rPr lang="en-US" altLang="zh-TW">
                <a:ea typeface="標楷體" pitchFamily="65" charset="-120"/>
              </a:rPr>
              <a:t>3</a:t>
            </a:r>
            <a:r>
              <a:rPr lang="zh-TW" altLang="en-US">
                <a:ea typeface="標楷體" pitchFamily="65" charset="-120"/>
              </a:rPr>
              <a:t>、</a:t>
            </a:r>
            <a:r>
              <a:rPr lang="en-US" altLang="zh-TW">
                <a:ea typeface="標楷體" pitchFamily="65" charset="-120"/>
              </a:rPr>
              <a:t>5</a:t>
            </a:r>
            <a:r>
              <a:rPr lang="zh-TW" altLang="en-US">
                <a:ea typeface="標楷體" pitchFamily="65" charset="-120"/>
              </a:rPr>
              <a:t>，然後再遞迴的找下一個最早結束的活動，即活動 </a:t>
            </a:r>
            <a:r>
              <a:rPr lang="en-US" altLang="zh-TW">
                <a:ea typeface="標楷體" pitchFamily="65" charset="-120"/>
              </a:rPr>
              <a:t>2</a:t>
            </a:r>
            <a:r>
              <a:rPr lang="zh-TW" altLang="en-US">
                <a:ea typeface="標楷體" pitchFamily="65" charset="-120"/>
              </a:rPr>
              <a:t>，再去掉與活動 </a:t>
            </a:r>
            <a:r>
              <a:rPr lang="en-US" altLang="zh-TW">
                <a:ea typeface="標楷體" pitchFamily="65" charset="-120"/>
              </a:rPr>
              <a:t>2 </a:t>
            </a:r>
            <a:r>
              <a:rPr lang="zh-TW" altLang="en-US">
                <a:ea typeface="標楷體" pitchFamily="65" charset="-120"/>
              </a:rPr>
              <a:t>衝突的活動，即活動 </a:t>
            </a:r>
            <a:r>
              <a:rPr lang="en-US" altLang="zh-TW">
                <a:ea typeface="標楷體" pitchFamily="65" charset="-120"/>
              </a:rPr>
              <a:t>6</a:t>
            </a:r>
            <a:r>
              <a:rPr lang="zh-TW" altLang="en-US">
                <a:ea typeface="標楷體" pitchFamily="65" charset="-120"/>
              </a:rPr>
              <a:t>、</a:t>
            </a:r>
            <a:r>
              <a:rPr lang="en-US" altLang="zh-TW">
                <a:ea typeface="標楷體" pitchFamily="65" charset="-120"/>
              </a:rPr>
              <a:t>7</a:t>
            </a:r>
            <a:r>
              <a:rPr lang="zh-TW" altLang="en-US">
                <a:ea typeface="標楷體" pitchFamily="65" charset="-120"/>
              </a:rPr>
              <a:t>，如此繼續下去就可以找到一組最佳解：活動 </a:t>
            </a:r>
            <a:r>
              <a:rPr lang="en-US" altLang="zh-TW">
                <a:ea typeface="標楷體" pitchFamily="65" charset="-120"/>
              </a:rPr>
              <a:t>1</a:t>
            </a:r>
            <a:r>
              <a:rPr lang="zh-TW" altLang="en-US">
                <a:ea typeface="標楷體" pitchFamily="65" charset="-120"/>
              </a:rPr>
              <a:t>、</a:t>
            </a:r>
            <a:r>
              <a:rPr lang="en-US" altLang="zh-TW">
                <a:ea typeface="標楷體" pitchFamily="65" charset="-120"/>
              </a:rPr>
              <a:t>4</a:t>
            </a:r>
            <a:r>
              <a:rPr lang="zh-TW" altLang="en-US">
                <a:ea typeface="標楷體" pitchFamily="65" charset="-120"/>
              </a:rPr>
              <a:t>、</a:t>
            </a:r>
            <a:r>
              <a:rPr lang="en-US" altLang="zh-TW">
                <a:ea typeface="標楷體" pitchFamily="65" charset="-120"/>
              </a:rPr>
              <a:t>8</a:t>
            </a:r>
            <a:r>
              <a:rPr lang="zh-TW" altLang="en-US">
                <a:ea typeface="標楷體" pitchFamily="65" charset="-120"/>
              </a:rPr>
              <a:t>、</a:t>
            </a:r>
            <a:r>
              <a:rPr lang="en-US" altLang="zh-TW">
                <a:ea typeface="標楷體" pitchFamily="65" charset="-120"/>
              </a:rPr>
              <a:t>11</a:t>
            </a:r>
            <a:r>
              <a:rPr lang="zh-TW" altLang="en-US">
                <a:ea typeface="標楷體" pitchFamily="65" charset="-120"/>
              </a:rPr>
              <a:t>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一位經驗較不成熟的程式設計者，若照這演算法的設計去實做，每次選一活動 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i</a:t>
            </a:r>
            <a:r>
              <a:rPr lang="en-US" altLang="zh-TW">
                <a:ea typeface="標楷體" pitchFamily="65" charset="-120"/>
              </a:rPr>
              <a:t> </a:t>
            </a:r>
            <a:r>
              <a:rPr lang="zh-TW" altLang="en-US">
                <a:ea typeface="標楷體" pitchFamily="65" charset="-120"/>
              </a:rPr>
              <a:t>進到最佳解裡，可能就急於將與活動 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i </a:t>
            </a:r>
            <a:r>
              <a:rPr lang="zh-TW" altLang="en-US">
                <a:ea typeface="標楷體" pitchFamily="65" charset="-120"/>
              </a:rPr>
              <a:t>衝突的活動刪除，因此可能要寫好幾行程式才能實做出來。但我們研究這程式會發覺：比起之前演算法設計與正確性的論證過程，這個程式看起來出奇的簡單！非常精彩的程式。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在此建議請學生好好研究這程式，尤其請學生注意這程式如何利用所有活動已照結束時間排序，以及兩個指標，</a:t>
            </a:r>
            <a:r>
              <a:rPr lang="en-US" altLang="zh-TW">
                <a:solidFill>
                  <a:srgbClr val="0000CC"/>
                </a:solidFill>
                <a:latin typeface="Arial" charset="0"/>
              </a:rPr>
              <a:t>i, j</a:t>
            </a:r>
            <a:r>
              <a:rPr lang="zh-TW" altLang="en-US">
                <a:ea typeface="標楷體" pitchFamily="65" charset="-120"/>
              </a:rPr>
              <a:t>，來達成快速刪除有衝突的活動。</a:t>
            </a:r>
          </a:p>
        </p:txBody>
      </p:sp>
    </p:spTree>
    <p:extLst>
      <p:ext uri="{BB962C8B-B14F-4D97-AF65-F5344CB8AC3E}">
        <p14:creationId xmlns:p14="http://schemas.microsoft.com/office/powerpoint/2010/main" val="12987662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F257ED-3770-4585-BC5D-464345A63DFB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990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739775"/>
            <a:ext cx="4879975" cy="3660775"/>
          </a:xfrm>
          <a:ln/>
        </p:spPr>
      </p:sp>
      <p:sp>
        <p:nvSpPr>
          <p:cNvPr id="990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第一項 </a:t>
            </a:r>
            <a:r>
              <a:rPr lang="en-US" altLang="zh-TW"/>
              <a:t>optimal substructure</a:t>
            </a:r>
            <a:r>
              <a:rPr lang="en-US" altLang="zh-TW" b="1" i="1">
                <a:solidFill>
                  <a:srgbClr val="FF0000"/>
                </a:solidFill>
              </a:rPr>
              <a:t> </a:t>
            </a:r>
            <a:r>
              <a:rPr lang="zh-TW" altLang="en-US">
                <a:ea typeface="標楷體" pitchFamily="65" charset="-120"/>
              </a:rPr>
              <a:t>在 </a:t>
            </a:r>
            <a:r>
              <a:rPr lang="en-US" altLang="zh-TW">
                <a:ea typeface="標楷體" pitchFamily="65" charset="-120"/>
              </a:rPr>
              <a:t>DP </a:t>
            </a:r>
            <a:r>
              <a:rPr lang="zh-TW" altLang="en-US">
                <a:ea typeface="標楷體" pitchFamily="65" charset="-120"/>
              </a:rPr>
              <a:t>那一章已有說明，在此也可用用之前範例標題為 “</a:t>
            </a:r>
            <a:r>
              <a:rPr lang="en-US" altLang="zh-TW" sz="1000" b="1">
                <a:ea typeface="標楷體" pitchFamily="65" charset="-120"/>
              </a:rPr>
              <a:t>An Activity-Selection Problem </a:t>
            </a:r>
            <a:r>
              <a:rPr lang="en-US" altLang="zh-TW" sz="800" b="1">
                <a:ea typeface="標楷體" pitchFamily="65" charset="-120"/>
              </a:rPr>
              <a:t>(</a:t>
            </a:r>
            <a:r>
              <a:rPr lang="zh-TW" altLang="zh-TW" sz="800" b="1">
                <a:ea typeface="標楷體" pitchFamily="65" charset="-120"/>
              </a:rPr>
              <a:t>設計1</a:t>
            </a:r>
            <a:r>
              <a:rPr lang="en-US" altLang="zh-TW" sz="800" b="1">
                <a:ea typeface="標楷體" pitchFamily="65" charset="-120"/>
              </a:rPr>
              <a:t>)</a:t>
            </a:r>
            <a:r>
              <a:rPr lang="en-US" altLang="zh-TW">
                <a:ea typeface="標楷體" pitchFamily="65" charset="-120"/>
              </a:rPr>
              <a:t>” </a:t>
            </a:r>
            <a:r>
              <a:rPr lang="zh-TW" altLang="en-US">
                <a:ea typeface="標楷體" pitchFamily="65" charset="-120"/>
              </a:rPr>
              <a:t>之投影片來說明。如之前所述，此特性為遞迴的解 </a:t>
            </a:r>
            <a:r>
              <a:rPr lang="en-US" altLang="zh-TW">
                <a:ea typeface="標楷體" pitchFamily="65" charset="-120"/>
              </a:rPr>
              <a:t>optimization problems </a:t>
            </a:r>
            <a:r>
              <a:rPr lang="zh-TW" altLang="en-US">
                <a:ea typeface="標楷體" pitchFamily="65" charset="-120"/>
              </a:rPr>
              <a:t>的成功要件。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第二項 </a:t>
            </a:r>
            <a:r>
              <a:rPr lang="en-US" altLang="zh-TW"/>
              <a:t>greedy-choice property </a:t>
            </a:r>
            <a:r>
              <a:rPr lang="zh-TW" altLang="en-US">
                <a:ea typeface="標楷體" pitchFamily="65" charset="-120"/>
              </a:rPr>
              <a:t>為 </a:t>
            </a:r>
            <a:r>
              <a:rPr lang="en-US" altLang="zh-TW">
                <a:ea typeface="標楷體" pitchFamily="65" charset="-120"/>
              </a:rPr>
              <a:t>greedy strategy </a:t>
            </a:r>
            <a:r>
              <a:rPr lang="zh-TW" altLang="en-US">
                <a:ea typeface="標楷體" pitchFamily="65" charset="-120"/>
              </a:rPr>
              <a:t>的特性。一般來說，可看成在做一連串的決定或選擇，每次我們都選看起來目前最好的物件 （所選物件的集合就是我們最後要的解答）。要做到這樣通常對每一物件要有一估計值，然後每次就選估計值最大或最小的物件。例如在之前 “</a:t>
            </a:r>
            <a:r>
              <a:rPr lang="en-US" altLang="zh-TW">
                <a:ea typeface="標楷體" pitchFamily="65" charset="-120"/>
              </a:rPr>
              <a:t>Activity-selection problem” </a:t>
            </a:r>
            <a:r>
              <a:rPr lang="zh-TW" altLang="en-US">
                <a:ea typeface="標楷體" pitchFamily="65" charset="-120"/>
              </a:rPr>
              <a:t>的例子，我們每一次都選剩下來的活動裡面最早結束的活動。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第三項是指通常會用在 </a:t>
            </a:r>
            <a:r>
              <a:rPr lang="en-US" altLang="zh-TW">
                <a:ea typeface="標楷體" pitchFamily="65" charset="-120"/>
              </a:rPr>
              <a:t>greedy algorithm </a:t>
            </a:r>
            <a:r>
              <a:rPr lang="zh-TW" altLang="en-US">
                <a:ea typeface="標楷體" pitchFamily="65" charset="-120"/>
              </a:rPr>
              <a:t>上的資料結構或是前處理。因為每次都要選一估計值最大或最小的物件，要是沒將之前選極值過的資訊記下，而每一次都從新從剩下的物件一一比較找極值，是相當沒效率的作法。因此，好的實做方式都會用這種資料結構或是前處理方式。通常要是在選的過程中，每一物件的估計值從頭到尾都沒改變，那麼乾脆我們一開始就將所有物件先排序一次。有時每做一次挑選的動作後，有些物件的估計值需跟著改變（例如最小生成樹問題），甚至有時有些物件本身會跟著改變（例如後面會討論到的 “</a:t>
            </a:r>
            <a:r>
              <a:rPr lang="en-US" altLang="zh-TW">
                <a:ea typeface="標楷體" pitchFamily="65" charset="-120"/>
              </a:rPr>
              <a:t>Huffman codes” </a:t>
            </a:r>
            <a:r>
              <a:rPr lang="zh-TW" altLang="en-US">
                <a:ea typeface="標楷體" pitchFamily="65" charset="-120"/>
              </a:rPr>
              <a:t>問題），這時 </a:t>
            </a:r>
            <a:r>
              <a:rPr lang="en-US" altLang="zh-TW">
                <a:ea typeface="標楷體" pitchFamily="65" charset="-120"/>
              </a:rPr>
              <a:t>priority queue </a:t>
            </a:r>
            <a:r>
              <a:rPr lang="zh-TW" altLang="en-US">
                <a:ea typeface="標楷體" pitchFamily="65" charset="-120"/>
              </a:rPr>
              <a:t>是較好的選擇。</a:t>
            </a:r>
          </a:p>
        </p:txBody>
      </p:sp>
    </p:spTree>
    <p:extLst>
      <p:ext uri="{BB962C8B-B14F-4D97-AF65-F5344CB8AC3E}">
        <p14:creationId xmlns:p14="http://schemas.microsoft.com/office/powerpoint/2010/main" val="40092406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0D170A-D8FF-4818-B96A-0DE9E3918960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992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739775"/>
            <a:ext cx="4879975" cy="3660775"/>
          </a:xfrm>
          <a:ln/>
        </p:spPr>
      </p:sp>
      <p:sp>
        <p:nvSpPr>
          <p:cNvPr id="992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在此我們討論有名的背包問題，這問題有兩個版本，一個可以用一 </a:t>
            </a:r>
            <a:r>
              <a:rPr lang="en-US" altLang="zh-TW">
                <a:ea typeface="標楷體" pitchFamily="65" charset="-120"/>
              </a:rPr>
              <a:t>greedy strategy </a:t>
            </a:r>
            <a:r>
              <a:rPr lang="zh-TW" altLang="en-US">
                <a:ea typeface="標楷體" pitchFamily="65" charset="-120"/>
              </a:rPr>
              <a:t>來解，另一個則只能用 </a:t>
            </a:r>
            <a:r>
              <a:rPr lang="en-US" altLang="zh-TW">
                <a:ea typeface="標楷體" pitchFamily="65" charset="-120"/>
              </a:rPr>
              <a:t>DP </a:t>
            </a:r>
            <a:r>
              <a:rPr lang="zh-TW" altLang="en-US">
                <a:ea typeface="標楷體" pitchFamily="65" charset="-120"/>
              </a:rPr>
              <a:t>的方法來解，這也是這張投影片副標題的原意。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背包問題：有一個小偷到一個商店偷東西，假設這店裡面共有 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n</a:t>
            </a:r>
            <a:r>
              <a:rPr lang="en-US" altLang="zh-TW">
                <a:ea typeface="標楷體" pitchFamily="65" charset="-120"/>
              </a:rPr>
              <a:t> </a:t>
            </a:r>
            <a:r>
              <a:rPr lang="zh-TW" altLang="en-US">
                <a:ea typeface="標楷體" pitchFamily="65" charset="-120"/>
              </a:rPr>
              <a:t>個物品可以偷，每一件物品各自有它的重量與價值分別依序編號為 </a:t>
            </a:r>
            <a:r>
              <a:rPr lang="en-US" altLang="zh-TW" b="1" i="1">
                <a:solidFill>
                  <a:srgbClr val="FF0000"/>
                </a:solidFill>
              </a:rPr>
              <a:t>w</a:t>
            </a:r>
            <a:r>
              <a:rPr lang="en-US" altLang="zh-TW" b="1" baseline="-25000">
                <a:solidFill>
                  <a:srgbClr val="FF0000"/>
                </a:solidFill>
              </a:rPr>
              <a:t>1</a:t>
            </a:r>
            <a:r>
              <a:rPr lang="en-US" altLang="zh-TW"/>
              <a:t>,</a:t>
            </a:r>
            <a:r>
              <a:rPr lang="en-US" altLang="zh-TW" b="1">
                <a:solidFill>
                  <a:srgbClr val="FF0000"/>
                </a:solidFill>
              </a:rPr>
              <a:t>    </a:t>
            </a:r>
            <a:r>
              <a:rPr lang="en-US" altLang="zh-TW" b="1" i="1">
                <a:solidFill>
                  <a:srgbClr val="FF0000"/>
                </a:solidFill>
              </a:rPr>
              <a:t>w</a:t>
            </a:r>
            <a:r>
              <a:rPr lang="en-US" altLang="zh-TW" b="1" baseline="-25000">
                <a:solidFill>
                  <a:srgbClr val="FF0000"/>
                </a:solidFill>
              </a:rPr>
              <a:t>2</a:t>
            </a:r>
            <a:r>
              <a:rPr lang="en-US" altLang="zh-TW"/>
              <a:t>,</a:t>
            </a:r>
            <a:r>
              <a:rPr lang="en-US" altLang="zh-TW" b="1" i="1">
                <a:solidFill>
                  <a:srgbClr val="FF0000"/>
                </a:solidFill>
              </a:rPr>
              <a:t>…</a:t>
            </a:r>
            <a:r>
              <a:rPr lang="en-US" altLang="zh-TW"/>
              <a:t>,</a:t>
            </a:r>
            <a:r>
              <a:rPr lang="en-US" altLang="zh-TW" b="1" i="1">
                <a:solidFill>
                  <a:srgbClr val="FF0000"/>
                </a:solidFill>
              </a:rPr>
              <a:t> w</a:t>
            </a:r>
            <a:r>
              <a:rPr lang="en-US" altLang="zh-TW" b="1" i="1" baseline="-25000">
                <a:solidFill>
                  <a:srgbClr val="FF0000"/>
                </a:solidFill>
              </a:rPr>
              <a:t>n </a:t>
            </a:r>
            <a:r>
              <a:rPr lang="zh-TW" altLang="en-US">
                <a:ea typeface="標楷體" pitchFamily="65" charset="-120"/>
              </a:rPr>
              <a:t>與 </a:t>
            </a:r>
            <a:r>
              <a:rPr lang="en-US" altLang="zh-TW" b="1" i="1">
                <a:solidFill>
                  <a:srgbClr val="FF0000"/>
                </a:solidFill>
              </a:rPr>
              <a:t>v</a:t>
            </a:r>
            <a:r>
              <a:rPr lang="en-US" altLang="zh-TW" b="1" baseline="-25000">
                <a:solidFill>
                  <a:srgbClr val="FF0000"/>
                </a:solidFill>
              </a:rPr>
              <a:t>1</a:t>
            </a:r>
            <a:r>
              <a:rPr lang="en-US" altLang="zh-TW"/>
              <a:t>,</a:t>
            </a:r>
            <a:r>
              <a:rPr lang="en-US" altLang="zh-TW" b="1">
                <a:solidFill>
                  <a:srgbClr val="FF0000"/>
                </a:solidFill>
              </a:rPr>
              <a:t> </a:t>
            </a:r>
            <a:r>
              <a:rPr lang="en-US" altLang="zh-TW" b="1" i="1">
                <a:solidFill>
                  <a:srgbClr val="FF0000"/>
                </a:solidFill>
              </a:rPr>
              <a:t>v</a:t>
            </a:r>
            <a:r>
              <a:rPr lang="en-US" altLang="zh-TW" b="1" baseline="-25000">
                <a:solidFill>
                  <a:srgbClr val="FF0000"/>
                </a:solidFill>
              </a:rPr>
              <a:t>2</a:t>
            </a:r>
            <a:r>
              <a:rPr lang="en-US" altLang="zh-TW"/>
              <a:t>,</a:t>
            </a:r>
            <a:r>
              <a:rPr lang="en-US" altLang="zh-TW" b="1" i="1">
                <a:solidFill>
                  <a:srgbClr val="FF0000"/>
                </a:solidFill>
              </a:rPr>
              <a:t>…</a:t>
            </a:r>
            <a:r>
              <a:rPr lang="en-US" altLang="zh-TW"/>
              <a:t>,</a:t>
            </a:r>
            <a:r>
              <a:rPr lang="en-US" altLang="zh-TW" b="1" i="1">
                <a:solidFill>
                  <a:srgbClr val="FF0000"/>
                </a:solidFill>
              </a:rPr>
              <a:t> v</a:t>
            </a:r>
            <a:r>
              <a:rPr lang="en-US" altLang="zh-TW" b="1" i="1" baseline="-25000">
                <a:solidFill>
                  <a:srgbClr val="FF0000"/>
                </a:solidFill>
              </a:rPr>
              <a:t>n</a:t>
            </a:r>
            <a:r>
              <a:rPr lang="zh-TW" altLang="en-US">
                <a:ea typeface="標楷體" pitchFamily="65" charset="-120"/>
              </a:rPr>
              <a:t>。假設小偷所帶背包的容量限制他最多只能攜帶總重不超過 </a:t>
            </a:r>
            <a:r>
              <a:rPr lang="en-US" altLang="zh-TW" b="1" i="1">
                <a:solidFill>
                  <a:srgbClr val="FF0000"/>
                </a:solidFill>
              </a:rPr>
              <a:t>W </a:t>
            </a:r>
            <a:r>
              <a:rPr lang="zh-TW" altLang="en-US">
                <a:ea typeface="標楷體" pitchFamily="65" charset="-120"/>
              </a:rPr>
              <a:t>的物品，請問他要如何拿這些物品使得價值和最高。</a:t>
            </a:r>
          </a:p>
          <a:p>
            <a:pPr>
              <a:buFontTx/>
              <a:buChar char="•"/>
            </a:pPr>
            <a:r>
              <a:rPr lang="zh-TW" altLang="en-US">
                <a:ea typeface="標楷體" pitchFamily="65" charset="-120"/>
              </a:rPr>
              <a:t>這問題有兩個版本，請參見下一張投影片。</a:t>
            </a:r>
          </a:p>
        </p:txBody>
      </p:sp>
    </p:spTree>
    <p:extLst>
      <p:ext uri="{BB962C8B-B14F-4D97-AF65-F5344CB8AC3E}">
        <p14:creationId xmlns:p14="http://schemas.microsoft.com/office/powerpoint/2010/main" val="3102152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Freeform 2"/>
          <p:cNvSpPr>
            <a:spLocks/>
          </p:cNvSpPr>
          <p:nvPr/>
        </p:nvSpPr>
        <p:spPr bwMode="gray">
          <a:xfrm>
            <a:off x="690563" y="3340100"/>
            <a:ext cx="7653337" cy="485775"/>
          </a:xfrm>
          <a:custGeom>
            <a:avLst/>
            <a:gdLst>
              <a:gd name="T0" fmla="*/ 163 w 4128"/>
              <a:gd name="T1" fmla="*/ 200 h 479"/>
              <a:gd name="T2" fmla="*/ 4128 w 4128"/>
              <a:gd name="T3" fmla="*/ 200 h 479"/>
              <a:gd name="T4" fmla="*/ 4128 w 4128"/>
              <a:gd name="T5" fmla="*/ 429 h 479"/>
              <a:gd name="T6" fmla="*/ 0 w 4128"/>
              <a:gd name="T7" fmla="*/ 441 h 479"/>
              <a:gd name="T8" fmla="*/ 163 w 4128"/>
              <a:gd name="T9" fmla="*/ 200 h 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chemeClr val="hlink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zh-TW" altLang="en-US" noProof="0" smtClean="0"/>
              <a:t>按一下以編輯母片次標題樣式</a:t>
            </a:r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r>
              <a:rPr lang="en-US" altLang="zh-TW"/>
              <a:t>Greedy Algorithms</a:t>
            </a:r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fld id="{174983FB-C13A-4D6C-B2FD-B98016C737B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Greedy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956105-D99C-4FD2-B75D-3B06F710AF5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51123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5638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56388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Greedy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38220C-E80E-404F-BC61-C0F23C9EBA9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7813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Greedy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A9ABBA-0E6B-46F5-B434-BC38415561C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033073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Greedy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954493-0206-4574-B99D-5FB9C19E1E7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09520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Greedy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B245E6-CAC8-463E-B9AB-5BF5D18D11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070088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Greedy Algorithms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6C99A5-650A-4E8B-A220-8ED911473EF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773529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Greedy Algorithms</a:t>
            </a: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312FA1-2A6F-4C77-A26F-1779045A9E2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6765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Greedy Algorithms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7EAFCE-65F1-4073-B118-028E757AAB9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297916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Greedy Algorithms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818E4-BED2-488A-8A27-D3506A5E5DC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276438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Greedy Algorithms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CDCBC5-24CA-4000-9A15-1E60006F3FB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89833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Greedy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948B0-8F0F-4B12-9C32-DFF1B1A24DB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441972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Greedy Algorithms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C41711-D29E-4851-905B-94F511D2881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165832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Greedy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F85C5A-52E2-4E3F-B066-17F2EB9B16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903913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Greedy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F90397-A38D-4404-8633-892F743DBB5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62745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Greedy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7D26C9-A616-4633-A5BB-BEE630A519C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5381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Greedy Algorithms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F24DA2-E72F-4DDF-B0D8-16970379699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39153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Greedy Algorithms</a:t>
            </a: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3BCA69-6753-4079-AD12-89BD5259E0A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45047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Greedy Algorithms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B807DC-D7C6-493E-90D4-B9AEB64BFCF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69938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Greedy Algorithms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170343-5E42-4B3F-929F-64F1C7B2DAC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2474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Greedy Algorithms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692510-F9EA-4070-8B07-C365E03A6EC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92359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Greedy Algorithms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EB6C35-856A-4E07-A793-CF8589B0A2C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64356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按一下以編輯母片本文樣式</a:t>
            </a:r>
          </a:p>
          <a:p>
            <a:pPr lvl="1"/>
            <a:r>
              <a:rPr lang="zh-TW" altLang="en-US" smtClean="0"/>
              <a:t>第二階層</a:t>
            </a:r>
          </a:p>
          <a:p>
            <a:pPr lvl="2"/>
            <a:r>
              <a:rPr lang="zh-TW" altLang="en-US" smtClean="0"/>
              <a:t>第三階層</a:t>
            </a:r>
          </a:p>
          <a:p>
            <a:pPr lvl="3"/>
            <a:r>
              <a:rPr lang="zh-TW" altLang="en-US" smtClean="0"/>
              <a:t>第四階層</a:t>
            </a:r>
          </a:p>
          <a:p>
            <a:pPr lvl="4"/>
            <a:r>
              <a:rPr lang="zh-TW" altLang="en-US" smtClean="0"/>
              <a:t>第五階層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1400">
                <a:solidFill>
                  <a:schemeClr val="bg2"/>
                </a:solidFill>
                <a:ea typeface="+mn-ea"/>
              </a:defRPr>
            </a:lvl1pPr>
          </a:lstStyle>
          <a:p>
            <a:endParaRPr lang="en-US" altLang="zh-TW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ea typeface="+mn-ea"/>
              </a:defRPr>
            </a:lvl1pPr>
          </a:lstStyle>
          <a:p>
            <a:r>
              <a:rPr lang="en-US" altLang="zh-TW"/>
              <a:t>Greedy Algorithms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ea typeface="+mn-ea"/>
              </a:defRPr>
            </a:lvl1pPr>
          </a:lstStyle>
          <a:p>
            <a:fld id="{AC1B0CAA-E7A5-4FDD-A87D-D1605D9397F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Monotype Sorts" pitchFamily="2" charset="2"/>
        <a:buChar char="§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bg2"/>
        </a:buClr>
        <a:buSzPct val="50000"/>
        <a:buFont typeface="Monotype Sorts" pitchFamily="2" charset="2"/>
        <a:buChar char="l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6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086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086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 altLang="zh-TW"/>
          </a:p>
        </p:txBody>
      </p:sp>
      <p:sp>
        <p:nvSpPr>
          <p:cNvPr id="10086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 altLang="zh-TW"/>
              <a:t>Greedy Algorithms</a:t>
            </a:r>
          </a:p>
        </p:txBody>
      </p:sp>
      <p:sp>
        <p:nvSpPr>
          <p:cNvPr id="10086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CE3822F-85A2-4AAD-82E5-56CC5A924B0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6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772400" cy="1470025"/>
          </a:xfrm>
        </p:spPr>
        <p:txBody>
          <a:bodyPr/>
          <a:lstStyle/>
          <a:p>
            <a:r>
              <a:rPr lang="en-US" altLang="zh-TW" b="1" dirty="0"/>
              <a:t>Greedy Algorithms</a:t>
            </a:r>
            <a:endParaRPr lang="zh-TW" altLang="zh-TW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Greedy Algorithms</a:t>
            </a:r>
          </a:p>
        </p:txBody>
      </p:sp>
      <p:sp>
        <p:nvSpPr>
          <p:cNvPr id="5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9CF99-2522-4AEB-AA78-9672F8F8B7C7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10117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76200"/>
            <a:ext cx="8362950" cy="933450"/>
          </a:xfrm>
        </p:spPr>
        <p:txBody>
          <a:bodyPr anchor="ctr"/>
          <a:lstStyle/>
          <a:p>
            <a:pPr algn="ctr">
              <a:lnSpc>
                <a:spcPct val="150000"/>
              </a:lnSpc>
            </a:pPr>
            <a:r>
              <a:rPr lang="en-US" altLang="zh-TW" sz="3600" b="1"/>
              <a:t>Knapsack Problem</a:t>
            </a:r>
            <a:endParaRPr lang="en-US" altLang="zh-TW" sz="2800" b="1"/>
          </a:p>
        </p:txBody>
      </p:sp>
      <p:sp>
        <p:nvSpPr>
          <p:cNvPr id="1011715" name="Rectangle 3"/>
          <p:cNvSpPr>
            <a:spLocks noChangeArrowheads="1"/>
          </p:cNvSpPr>
          <p:nvPr/>
        </p:nvSpPr>
        <p:spPr bwMode="auto">
          <a:xfrm>
            <a:off x="609600" y="1266825"/>
            <a:ext cx="8305800" cy="52863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1905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485900" indent="-3429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2019300" indent="-3429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552700" indent="-3429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3009900" indent="-342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3467100" indent="-342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924300" indent="-342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4381500" indent="-342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None/>
            </a:pPr>
            <a:r>
              <a:rPr lang="en-US" altLang="zh-TW" sz="2800" b="1"/>
              <a:t>Given </a:t>
            </a:r>
            <a:r>
              <a:rPr lang="en-US" altLang="zh-TW" sz="2800" b="1" i="1">
                <a:solidFill>
                  <a:srgbClr val="FF0000"/>
                </a:solidFill>
              </a:rPr>
              <a:t>n</a:t>
            </a:r>
            <a:r>
              <a:rPr lang="en-US" altLang="zh-TW" sz="2800" b="1"/>
              <a:t> items:	weights:    </a:t>
            </a:r>
            <a:r>
              <a:rPr lang="en-US" altLang="zh-TW" sz="2800" b="1" i="1">
                <a:solidFill>
                  <a:srgbClr val="FF0000"/>
                </a:solidFill>
              </a:rPr>
              <a:t>w</a:t>
            </a:r>
            <a:r>
              <a:rPr lang="en-US" altLang="zh-TW" sz="2800" b="1" baseline="-25000">
                <a:solidFill>
                  <a:srgbClr val="FF0000"/>
                </a:solidFill>
              </a:rPr>
              <a:t>1   </a:t>
            </a:r>
            <a:r>
              <a:rPr lang="en-US" altLang="zh-TW" sz="2800" b="1">
                <a:solidFill>
                  <a:srgbClr val="FF0000"/>
                </a:solidFill>
              </a:rPr>
              <a:t> </a:t>
            </a:r>
            <a:r>
              <a:rPr lang="en-US" altLang="zh-TW" sz="2800" b="1" i="1">
                <a:solidFill>
                  <a:srgbClr val="FF0000"/>
                </a:solidFill>
              </a:rPr>
              <a:t>w</a:t>
            </a:r>
            <a:r>
              <a:rPr lang="en-US" altLang="zh-TW" sz="2800" b="1" i="1" baseline="-25000">
                <a:solidFill>
                  <a:srgbClr val="FF0000"/>
                </a:solidFill>
              </a:rPr>
              <a:t>2</a:t>
            </a:r>
            <a:r>
              <a:rPr lang="en-US" altLang="zh-TW" sz="2800" b="1" i="1">
                <a:solidFill>
                  <a:srgbClr val="FF0000"/>
                </a:solidFill>
              </a:rPr>
              <a:t> …   w</a:t>
            </a:r>
            <a:r>
              <a:rPr lang="en-US" altLang="zh-TW" sz="2800" b="1" i="1" baseline="-25000">
                <a:solidFill>
                  <a:srgbClr val="FF0000"/>
                </a:solidFill>
              </a:rPr>
              <a:t>n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None/>
            </a:pPr>
            <a:r>
              <a:rPr lang="en-US" altLang="zh-TW" sz="2800" b="1"/>
              <a:t>			values:      </a:t>
            </a:r>
            <a:r>
              <a:rPr lang="en-US" altLang="zh-TW" sz="2800" b="1" i="1">
                <a:solidFill>
                  <a:srgbClr val="FF0000"/>
                </a:solidFill>
              </a:rPr>
              <a:t>v</a:t>
            </a:r>
            <a:r>
              <a:rPr lang="en-US" altLang="zh-TW" sz="2800" b="1" baseline="-25000">
                <a:solidFill>
                  <a:srgbClr val="FF0000"/>
                </a:solidFill>
              </a:rPr>
              <a:t>1     </a:t>
            </a:r>
            <a:r>
              <a:rPr lang="en-US" altLang="zh-TW" sz="2800" b="1">
                <a:solidFill>
                  <a:srgbClr val="FF0000"/>
                </a:solidFill>
              </a:rPr>
              <a:t> </a:t>
            </a:r>
            <a:r>
              <a:rPr lang="en-US" altLang="zh-TW" sz="2800" b="1" i="1">
                <a:solidFill>
                  <a:srgbClr val="FF0000"/>
                </a:solidFill>
              </a:rPr>
              <a:t>v</a:t>
            </a:r>
            <a:r>
              <a:rPr lang="en-US" altLang="zh-TW" sz="2800" b="1" i="1" baseline="-25000">
                <a:solidFill>
                  <a:srgbClr val="FF0000"/>
                </a:solidFill>
              </a:rPr>
              <a:t>2</a:t>
            </a:r>
            <a:r>
              <a:rPr lang="en-US" altLang="zh-TW" sz="2800" b="1" i="1">
                <a:solidFill>
                  <a:srgbClr val="FF0000"/>
                </a:solidFill>
              </a:rPr>
              <a:t> …   v</a:t>
            </a:r>
            <a:r>
              <a:rPr lang="en-US" altLang="zh-TW" sz="2800" b="1" i="1" baseline="-25000">
                <a:solidFill>
                  <a:srgbClr val="FF0000"/>
                </a:solidFill>
              </a:rPr>
              <a:t>n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None/>
            </a:pPr>
            <a:r>
              <a:rPr lang="en-US" altLang="zh-TW" sz="2800" b="1"/>
              <a:t>			a knapsack of capacity </a:t>
            </a:r>
            <a:r>
              <a:rPr lang="en-US" altLang="zh-TW" sz="2800" b="1" i="1">
                <a:solidFill>
                  <a:srgbClr val="FF0000"/>
                </a:solidFill>
              </a:rPr>
              <a:t>W</a:t>
            </a:r>
            <a:r>
              <a:rPr lang="en-US" altLang="zh-TW" i="1"/>
              <a:t> </a:t>
            </a:r>
            <a:endParaRPr lang="en-US" altLang="zh-TW" sz="2800" b="1">
              <a:solidFill>
                <a:srgbClr val="008000"/>
              </a:solidFill>
            </a:endParaRPr>
          </a:p>
          <a:p>
            <a: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None/>
            </a:pPr>
            <a:r>
              <a:rPr lang="en-US" altLang="zh-TW" sz="2800" b="1">
                <a:solidFill>
                  <a:srgbClr val="008000"/>
                </a:solidFill>
              </a:rPr>
              <a:t>T[i, j]: </a:t>
            </a:r>
            <a:r>
              <a:rPr lang="en-US" altLang="zh-TW" sz="2800" b="1" i="1">
                <a:solidFill>
                  <a:srgbClr val="008000"/>
                </a:solidFill>
              </a:rPr>
              <a:t>the optimal solution using item 1,...,i</a:t>
            </a:r>
            <a:r>
              <a:rPr lang="en-US" altLang="zh-TW" sz="2800" b="1" i="1" baseline="-25000">
                <a:solidFill>
                  <a:srgbClr val="FF0000"/>
                </a:solidFill>
              </a:rPr>
              <a:t> </a:t>
            </a:r>
            <a:r>
              <a:rPr lang="en-US" altLang="zh-TW" sz="2800" b="1" i="1">
                <a:solidFill>
                  <a:srgbClr val="008000"/>
                </a:solidFill>
              </a:rPr>
              <a:t>with weight at most j.</a:t>
            </a:r>
          </a:p>
          <a:p>
            <a: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None/>
            </a:pPr>
            <a:endParaRPr lang="en-US" altLang="zh-TW" sz="2800" b="1" i="1">
              <a:solidFill>
                <a:srgbClr val="008000"/>
              </a:solidFill>
            </a:endParaRPr>
          </a:p>
          <a:p>
            <a: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None/>
            </a:pPr>
            <a:r>
              <a:rPr lang="en-US" altLang="zh-TW" sz="2800" b="1" i="1">
                <a:solidFill>
                  <a:srgbClr val="008000"/>
                </a:solidFill>
              </a:rPr>
              <a:t>   If  w</a:t>
            </a:r>
            <a:r>
              <a:rPr lang="en-US" altLang="zh-TW" sz="2800" b="1" i="1" baseline="-25000">
                <a:solidFill>
                  <a:srgbClr val="008000"/>
                </a:solidFill>
              </a:rPr>
              <a:t>i</a:t>
            </a:r>
            <a:r>
              <a:rPr lang="en-US" altLang="zh-TW" sz="2800" b="1" i="1">
                <a:solidFill>
                  <a:srgbClr val="008000"/>
                </a:solidFill>
              </a:rPr>
              <a:t>&gt; j  </a:t>
            </a:r>
            <a:r>
              <a:rPr lang="en-US" altLang="zh-TW" sz="2800" b="1">
                <a:solidFill>
                  <a:srgbClr val="008000"/>
                </a:solidFill>
              </a:rPr>
              <a:t>T[i, j] = T[i-1, j]; otherwise</a:t>
            </a:r>
          </a:p>
          <a:p>
            <a: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None/>
            </a:pPr>
            <a:r>
              <a:rPr lang="en-US" altLang="zh-TW" sz="2800" b="1">
                <a:solidFill>
                  <a:srgbClr val="008000"/>
                </a:solidFill>
              </a:rPr>
              <a:t>                  T[i, j] = max{ T[i-1, j],  </a:t>
            </a:r>
            <a:r>
              <a:rPr lang="en-US" altLang="zh-TW" sz="2800" b="1" i="1">
                <a:solidFill>
                  <a:srgbClr val="008000"/>
                </a:solidFill>
              </a:rPr>
              <a:t>w</a:t>
            </a:r>
            <a:r>
              <a:rPr lang="en-US" altLang="zh-TW" sz="2800" b="1" i="1" baseline="-25000">
                <a:solidFill>
                  <a:srgbClr val="008000"/>
                </a:solidFill>
              </a:rPr>
              <a:t>i</a:t>
            </a:r>
            <a:r>
              <a:rPr lang="en-US" altLang="zh-TW" sz="2800" b="1">
                <a:solidFill>
                  <a:srgbClr val="008000"/>
                </a:solidFill>
              </a:rPr>
              <a:t> +T[i-1, j - </a:t>
            </a:r>
            <a:r>
              <a:rPr lang="en-US" altLang="zh-TW" sz="2800" b="1" i="1">
                <a:solidFill>
                  <a:srgbClr val="008000"/>
                </a:solidFill>
              </a:rPr>
              <a:t>w</a:t>
            </a:r>
            <a:r>
              <a:rPr lang="en-US" altLang="zh-TW" sz="2800" b="1" i="1" baseline="-25000">
                <a:solidFill>
                  <a:srgbClr val="008000"/>
                </a:solidFill>
              </a:rPr>
              <a:t>i</a:t>
            </a:r>
            <a:r>
              <a:rPr lang="en-US" altLang="zh-TW" sz="2800" b="1">
                <a:solidFill>
                  <a:srgbClr val="008000"/>
                </a:solidFill>
              </a:rPr>
              <a:t>]}.</a:t>
            </a:r>
          </a:p>
          <a:p>
            <a: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None/>
            </a:pPr>
            <a:endParaRPr lang="en-US" altLang="zh-TW" sz="2800" b="1">
              <a:solidFill>
                <a:srgbClr val="008000"/>
              </a:solidFill>
            </a:endParaRPr>
          </a:p>
          <a:p>
            <a: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None/>
            </a:pPr>
            <a:r>
              <a:rPr lang="en-US" altLang="zh-TW" sz="2800" b="1">
                <a:solidFill>
                  <a:srgbClr val="008000"/>
                </a:solidFill>
              </a:rPr>
              <a:t>  How good is this method?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Greedy Algorithms</a:t>
            </a:r>
          </a:p>
        </p:txBody>
      </p:sp>
      <p:sp>
        <p:nvSpPr>
          <p:cNvPr id="5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28E30-04F8-4D48-B6AB-DE5981B7287F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9943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76200"/>
            <a:ext cx="8362950" cy="933450"/>
          </a:xfrm>
        </p:spPr>
        <p:txBody>
          <a:bodyPr anchor="ctr"/>
          <a:lstStyle/>
          <a:p>
            <a:pPr algn="ctr">
              <a:lnSpc>
                <a:spcPct val="150000"/>
              </a:lnSpc>
            </a:pPr>
            <a:r>
              <a:rPr lang="en-US" altLang="zh-TW" sz="3600" b="1"/>
              <a:t>0-1 and Fractional Knapsack Problem</a:t>
            </a:r>
          </a:p>
        </p:txBody>
      </p:sp>
      <p:sp>
        <p:nvSpPr>
          <p:cNvPr id="994308" name="Text Box 4"/>
          <p:cNvSpPr txBox="1">
            <a:spLocks noChangeArrowheads="1"/>
          </p:cNvSpPr>
          <p:nvPr/>
        </p:nvSpPr>
        <p:spPr bwMode="auto">
          <a:xfrm>
            <a:off x="266700" y="1314450"/>
            <a:ext cx="8420100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 defTabSz="381000">
              <a:tabLst>
                <a:tab pos="48006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908050" indent="-279400" algn="l" defTabSz="381000">
              <a:tabLst>
                <a:tab pos="48006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079500" algn="l" defTabSz="381000">
              <a:tabLst>
                <a:tab pos="48006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algn="l" defTabSz="381000">
              <a:tabLst>
                <a:tab pos="48006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algn="l" defTabSz="381000">
              <a:tabLst>
                <a:tab pos="48006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defTabSz="381000" fontAlgn="base">
              <a:spcBef>
                <a:spcPct val="0"/>
              </a:spcBef>
              <a:spcAft>
                <a:spcPct val="0"/>
              </a:spcAft>
              <a:tabLst>
                <a:tab pos="48006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defTabSz="381000" fontAlgn="base">
              <a:spcBef>
                <a:spcPct val="0"/>
              </a:spcBef>
              <a:spcAft>
                <a:spcPct val="0"/>
              </a:spcAft>
              <a:tabLst>
                <a:tab pos="48006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defTabSz="381000" fontAlgn="base">
              <a:spcBef>
                <a:spcPct val="0"/>
              </a:spcBef>
              <a:spcAft>
                <a:spcPct val="0"/>
              </a:spcAft>
              <a:tabLst>
                <a:tab pos="48006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defTabSz="381000" fontAlgn="base">
              <a:spcBef>
                <a:spcPct val="0"/>
              </a:spcBef>
              <a:spcAft>
                <a:spcPct val="0"/>
              </a:spcAft>
              <a:tabLst>
                <a:tab pos="48006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>
              <a:lnSpc>
                <a:spcPct val="120000"/>
              </a:lnSpc>
              <a:spcBef>
                <a:spcPts val="800"/>
              </a:spcBef>
              <a:buFont typeface="Monotype Sorts" pitchFamily="2" charset="2"/>
              <a:buChar char="*"/>
            </a:pPr>
            <a:r>
              <a:rPr lang="en-US" altLang="zh-TW" sz="2800" b="1">
                <a:ea typeface="標楷體" pitchFamily="65" charset="-120"/>
              </a:rPr>
              <a:t>Constraints of 2 variants of the knapsack problem: </a:t>
            </a:r>
          </a:p>
          <a:p>
            <a:pPr lvl="1">
              <a:lnSpc>
                <a:spcPct val="120000"/>
              </a:lnSpc>
              <a:spcBef>
                <a:spcPts val="800"/>
              </a:spcBef>
              <a:buClr>
                <a:srgbClr val="CC0000"/>
              </a:buClr>
              <a:buSzPct val="90000"/>
              <a:buFont typeface="Wingdings" pitchFamily="2" charset="2"/>
              <a:buChar char="Ø"/>
            </a:pPr>
            <a:r>
              <a:rPr lang="en-US" altLang="zh-TW" sz="2800" b="1" i="1">
                <a:solidFill>
                  <a:srgbClr val="FF0000"/>
                </a:solidFill>
                <a:ea typeface="標楷體" pitchFamily="65" charset="-120"/>
              </a:rPr>
              <a:t>0-1 knapsack problem</a:t>
            </a:r>
            <a:r>
              <a:rPr lang="en-US" altLang="zh-TW" sz="2800" b="1">
                <a:ea typeface="標楷體" pitchFamily="65" charset="-120"/>
              </a:rPr>
              <a:t>: each item must either be taken or left behind.</a:t>
            </a:r>
          </a:p>
          <a:p>
            <a:pPr lvl="1">
              <a:lnSpc>
                <a:spcPct val="120000"/>
              </a:lnSpc>
              <a:spcBef>
                <a:spcPts val="800"/>
              </a:spcBef>
              <a:buClr>
                <a:srgbClr val="CC0000"/>
              </a:buClr>
              <a:buSzPct val="90000"/>
              <a:buFont typeface="Wingdings" pitchFamily="2" charset="2"/>
              <a:buChar char="Ø"/>
            </a:pPr>
            <a:r>
              <a:rPr lang="en-US" altLang="zh-TW" sz="2800" b="1" i="1">
                <a:solidFill>
                  <a:srgbClr val="FF0000"/>
                </a:solidFill>
                <a:ea typeface="標楷體" pitchFamily="65" charset="-120"/>
              </a:rPr>
              <a:t>Fractional knapsack problem</a:t>
            </a:r>
            <a:r>
              <a:rPr lang="en-US" altLang="zh-TW" sz="2800" b="1">
                <a:ea typeface="標楷體" pitchFamily="65" charset="-120"/>
              </a:rPr>
              <a:t>: the thief can take fractions of items.</a:t>
            </a:r>
          </a:p>
          <a:p>
            <a:pPr>
              <a:lnSpc>
                <a:spcPct val="120000"/>
              </a:lnSpc>
              <a:spcBef>
                <a:spcPts val="800"/>
              </a:spcBef>
              <a:buFont typeface="Monotype Sorts" pitchFamily="2" charset="2"/>
              <a:buChar char="*"/>
            </a:pPr>
            <a:r>
              <a:rPr lang="en-US" altLang="zh-TW" sz="2800" b="1">
                <a:ea typeface="標楷體" pitchFamily="65" charset="-120"/>
              </a:rPr>
              <a:t>The greedy strategy of taking as mush as possible of the item with greatest </a:t>
            </a:r>
            <a:r>
              <a:rPr lang="en-US" altLang="zh-TW" sz="2800" b="1" i="1">
                <a:solidFill>
                  <a:srgbClr val="FF0000"/>
                </a:solidFill>
              </a:rPr>
              <a:t>v</a:t>
            </a:r>
            <a:r>
              <a:rPr lang="en-US" altLang="zh-TW" sz="2800" b="1" i="1" baseline="-25000">
                <a:solidFill>
                  <a:srgbClr val="FF0000"/>
                </a:solidFill>
              </a:rPr>
              <a:t>i</a:t>
            </a:r>
            <a:r>
              <a:rPr lang="en-US" altLang="zh-TW" sz="2800" b="1">
                <a:ea typeface="標楷體" pitchFamily="65" charset="-120"/>
              </a:rPr>
              <a:t> / </a:t>
            </a:r>
            <a:r>
              <a:rPr lang="en-US" altLang="zh-TW" sz="2800" b="1" i="1">
                <a:solidFill>
                  <a:srgbClr val="FF0000"/>
                </a:solidFill>
              </a:rPr>
              <a:t>w</a:t>
            </a:r>
            <a:r>
              <a:rPr lang="en-US" altLang="zh-TW" sz="2800" b="1" i="1" baseline="-25000">
                <a:solidFill>
                  <a:srgbClr val="FF0000"/>
                </a:solidFill>
              </a:rPr>
              <a:t>i</a:t>
            </a:r>
            <a:r>
              <a:rPr lang="en-US" altLang="zh-TW" sz="2800" b="1">
                <a:ea typeface="標楷體" pitchFamily="65" charset="-120"/>
              </a:rPr>
              <a:t> only works for the fractional knapsack problem.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Greedy Algorithms</a:t>
            </a:r>
          </a:p>
        </p:txBody>
      </p:sp>
      <p:sp>
        <p:nvSpPr>
          <p:cNvPr id="6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1EBF-4E13-4CA8-B182-BC91AD7E52CE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9779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76200"/>
            <a:ext cx="8362950" cy="933450"/>
          </a:xfrm>
        </p:spPr>
        <p:txBody>
          <a:bodyPr anchor="ctr"/>
          <a:lstStyle/>
          <a:p>
            <a:pPr algn="ctr">
              <a:lnSpc>
                <a:spcPct val="150000"/>
              </a:lnSpc>
            </a:pPr>
            <a:r>
              <a:rPr lang="en-US" altLang="zh-TW" sz="4000" b="1"/>
              <a:t>Huffman Codes</a:t>
            </a:r>
          </a:p>
        </p:txBody>
      </p:sp>
      <p:sp>
        <p:nvSpPr>
          <p:cNvPr id="977923" name="Rectangle 3"/>
          <p:cNvSpPr>
            <a:spLocks noChangeArrowheads="1"/>
          </p:cNvSpPr>
          <p:nvPr/>
        </p:nvSpPr>
        <p:spPr bwMode="auto">
          <a:xfrm>
            <a:off x="552450" y="3581400"/>
            <a:ext cx="8401050" cy="286702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59055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190500" algn="l" defTabSz="59055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485900" indent="-342900" algn="l" defTabSz="59055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2019300" indent="-342900" algn="l" defTabSz="59055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552700" indent="-342900" algn="l" defTabSz="59055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3009900" indent="-342900" defTabSz="59055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3467100" indent="-342900" defTabSz="59055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924300" indent="-342900" defTabSz="59055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4381500" indent="-342900" defTabSz="59055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None/>
            </a:pPr>
            <a:r>
              <a:rPr lang="en-US" altLang="zh-TW" sz="2800" u="sng"/>
              <a:t>Alphabet</a:t>
            </a:r>
            <a:r>
              <a:rPr lang="en-US" altLang="zh-TW" sz="2800" b="1" u="sng">
                <a:latin typeface="Courier New" pitchFamily="49" charset="0"/>
              </a:rPr>
              <a:t>:         a   b   c   d   e   f </a:t>
            </a:r>
            <a:r>
              <a:rPr lang="en-US" altLang="zh-TW" b="1"/>
              <a:t>Frequency in a file</a:t>
            </a:r>
            <a:r>
              <a:rPr lang="en-US" altLang="zh-TW" sz="2800">
                <a:solidFill>
                  <a:srgbClr val="0000CC"/>
                </a:solidFill>
              </a:rPr>
              <a:t> 	     45     13      12      16      9       5 </a:t>
            </a:r>
            <a:endParaRPr lang="en-US" altLang="zh-TW" b="1">
              <a:solidFill>
                <a:srgbClr val="0000CC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None/>
            </a:pPr>
            <a:r>
              <a:rPr lang="en-US" altLang="zh-TW" b="1"/>
              <a:t>Fixed-length codeword</a:t>
            </a:r>
            <a:r>
              <a:rPr lang="en-US" altLang="zh-TW" sz="2800"/>
              <a:t>    </a:t>
            </a:r>
            <a:r>
              <a:rPr lang="en-US" altLang="zh-TW" sz="2800">
                <a:solidFill>
                  <a:srgbClr val="008000"/>
                </a:solidFill>
              </a:rPr>
              <a:t>000  	001   010    011   100    101</a:t>
            </a:r>
            <a:endParaRPr lang="en-US" altLang="zh-TW" b="1">
              <a:solidFill>
                <a:srgbClr val="008000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None/>
            </a:pPr>
            <a:r>
              <a:rPr lang="en-US" altLang="zh-TW" b="1"/>
              <a:t>Variable-length codeword</a:t>
            </a:r>
            <a:r>
              <a:rPr lang="en-US" altLang="zh-TW" sz="2800">
                <a:solidFill>
                  <a:srgbClr val="FF0000"/>
                </a:solidFill>
              </a:rPr>
              <a:t>	0    	101   100    111  1101  1100</a:t>
            </a:r>
            <a:br>
              <a:rPr lang="en-US" altLang="zh-TW" sz="2800">
                <a:solidFill>
                  <a:srgbClr val="FF0000"/>
                </a:solidFill>
              </a:rPr>
            </a:br>
            <a:r>
              <a:rPr lang="en-US" altLang="zh-TW" sz="2800">
                <a:solidFill>
                  <a:srgbClr val="008000"/>
                </a:solidFill>
              </a:rPr>
              <a:t/>
            </a:r>
            <a:br>
              <a:rPr lang="en-US" altLang="zh-TW" sz="2800">
                <a:solidFill>
                  <a:srgbClr val="008000"/>
                </a:solidFill>
              </a:rPr>
            </a:br>
            <a:r>
              <a:rPr lang="en-US" altLang="zh-TW" sz="2800">
                <a:solidFill>
                  <a:srgbClr val="008000"/>
                </a:solidFill>
              </a:rPr>
              <a:t>file length 1 = 300</a:t>
            </a:r>
            <a:r>
              <a:rPr lang="en-US" altLang="zh-TW" sz="2800">
                <a:solidFill>
                  <a:srgbClr val="FF0000"/>
                </a:solidFill>
              </a:rPr>
              <a:t>;   file length 2 = 224</a:t>
            </a:r>
            <a:endParaRPr lang="en-US" altLang="zh-TW" sz="2800" u="sng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None/>
            </a:pPr>
            <a:r>
              <a:rPr lang="en-US" altLang="zh-TW" sz="2800" u="sng">
                <a:solidFill>
                  <a:srgbClr val="FF0000"/>
                </a:solidFill>
              </a:rPr>
              <a:t>Compression ratio</a:t>
            </a:r>
            <a:r>
              <a:rPr lang="en-US" altLang="zh-TW" sz="2800">
                <a:solidFill>
                  <a:srgbClr val="FF0000"/>
                </a:solidFill>
              </a:rPr>
              <a:t> = (300</a:t>
            </a:r>
            <a:r>
              <a:rPr lang="en-US" altLang="zh-TW" sz="2800">
                <a:solidFill>
                  <a:srgbClr val="FF0000"/>
                </a:solidFill>
                <a:sym typeface="Symbol" pitchFamily="18" charset="2"/>
              </a:rPr>
              <a:t></a:t>
            </a:r>
            <a:r>
              <a:rPr lang="en-US" altLang="zh-TW" sz="2800">
                <a:solidFill>
                  <a:srgbClr val="FF0000"/>
                </a:solidFill>
              </a:rPr>
              <a:t>224)/300</a:t>
            </a:r>
            <a:r>
              <a:rPr lang="en-US" altLang="zh-TW" sz="2800">
                <a:solidFill>
                  <a:srgbClr val="FF0000"/>
                </a:solidFill>
                <a:sym typeface="Symbol" pitchFamily="18" charset="2"/>
              </a:rPr>
              <a:t></a:t>
            </a:r>
            <a:r>
              <a:rPr lang="en-US" altLang="zh-TW" sz="2800">
                <a:solidFill>
                  <a:srgbClr val="FF0000"/>
                </a:solidFill>
              </a:rPr>
              <a:t>100% </a:t>
            </a:r>
            <a:r>
              <a:rPr lang="en-US" altLang="zh-TW" sz="2800">
                <a:solidFill>
                  <a:srgbClr val="FF0000"/>
                </a:solidFill>
                <a:sym typeface="Symbol" pitchFamily="18" charset="2"/>
              </a:rPr>
              <a:t></a:t>
            </a:r>
            <a:r>
              <a:rPr lang="en-US" altLang="zh-TW" sz="2800">
                <a:solidFill>
                  <a:srgbClr val="FF0000"/>
                </a:solidFill>
              </a:rPr>
              <a:t> 25%</a:t>
            </a:r>
          </a:p>
        </p:txBody>
      </p:sp>
      <p:sp>
        <p:nvSpPr>
          <p:cNvPr id="977924" name="Text Box 4"/>
          <p:cNvSpPr txBox="1">
            <a:spLocks noChangeArrowheads="1"/>
          </p:cNvSpPr>
          <p:nvPr/>
        </p:nvSpPr>
        <p:spPr bwMode="auto">
          <a:xfrm>
            <a:off x="533400" y="1143000"/>
            <a:ext cx="8210550" cy="227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571500"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>
              <a:lnSpc>
                <a:spcPct val="110000"/>
              </a:lnSpc>
              <a:spcBef>
                <a:spcPct val="35000"/>
              </a:spcBef>
              <a:buFont typeface="Monotype Sorts" pitchFamily="2" charset="2"/>
              <a:buChar char="*"/>
            </a:pPr>
            <a:r>
              <a:rPr lang="en-US" altLang="zh-TW" sz="2800" b="1"/>
              <a:t>A very effective technique for compressing data</a:t>
            </a:r>
          </a:p>
          <a:p>
            <a:pPr>
              <a:lnSpc>
                <a:spcPct val="110000"/>
              </a:lnSpc>
              <a:spcBef>
                <a:spcPct val="35000"/>
              </a:spcBef>
              <a:buFont typeface="Monotype Sorts" pitchFamily="2" charset="2"/>
              <a:buChar char="*"/>
            </a:pPr>
            <a:r>
              <a:rPr lang="en-US" altLang="zh-TW" sz="2800" b="1"/>
              <a:t>Consider the problem of designing a binary character code</a:t>
            </a:r>
          </a:p>
          <a:p>
            <a:pPr>
              <a:lnSpc>
                <a:spcPct val="110000"/>
              </a:lnSpc>
              <a:spcBef>
                <a:spcPct val="35000"/>
              </a:spcBef>
              <a:buFont typeface="Monotype Sorts" pitchFamily="2" charset="2"/>
              <a:buChar char="*"/>
            </a:pPr>
            <a:r>
              <a:rPr lang="en-US" altLang="zh-TW" sz="2800" b="1"/>
              <a:t>Fixed length code vs. variable-length code, e.g.: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Greedy Algorithms</a:t>
            </a:r>
          </a:p>
        </p:txBody>
      </p:sp>
      <p:sp>
        <p:nvSpPr>
          <p:cNvPr id="36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DEBA4-420E-46CC-8A9B-EBB5045D03B8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9789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76200"/>
            <a:ext cx="8362950" cy="933450"/>
          </a:xfrm>
        </p:spPr>
        <p:txBody>
          <a:bodyPr anchor="ctr"/>
          <a:lstStyle/>
          <a:p>
            <a:pPr algn="ctr">
              <a:lnSpc>
                <a:spcPct val="150000"/>
              </a:lnSpc>
            </a:pPr>
            <a:r>
              <a:rPr lang="en-US" altLang="zh-TW" sz="4000" b="1"/>
              <a:t>Prefix Codes &amp; Coding Trees</a:t>
            </a:r>
          </a:p>
        </p:txBody>
      </p:sp>
      <p:sp>
        <p:nvSpPr>
          <p:cNvPr id="978947" name="Text Box 3"/>
          <p:cNvSpPr txBox="1">
            <a:spLocks noChangeArrowheads="1"/>
          </p:cNvSpPr>
          <p:nvPr/>
        </p:nvSpPr>
        <p:spPr bwMode="auto">
          <a:xfrm>
            <a:off x="533400" y="1397000"/>
            <a:ext cx="4419600" cy="447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571500"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>
              <a:lnSpc>
                <a:spcPct val="110000"/>
              </a:lnSpc>
              <a:spcBef>
                <a:spcPct val="35000"/>
              </a:spcBef>
              <a:buFont typeface="Monotype Sorts" pitchFamily="2" charset="2"/>
              <a:buChar char="*"/>
            </a:pPr>
            <a:r>
              <a:rPr lang="en-US" altLang="zh-TW" sz="2800" b="1"/>
              <a:t>We consider only codes in which no codeword is also a</a:t>
            </a:r>
            <a:r>
              <a:rPr lang="en-US" altLang="zh-TW" sz="2800" b="1" i="1" u="sng">
                <a:solidFill>
                  <a:srgbClr val="FF0000"/>
                </a:solidFill>
              </a:rPr>
              <a:t> prefix</a:t>
            </a:r>
            <a:r>
              <a:rPr lang="en-US" altLang="zh-TW" sz="2800" b="1"/>
              <a:t> of some other codeword.</a:t>
            </a:r>
          </a:p>
          <a:p>
            <a:pPr>
              <a:lnSpc>
                <a:spcPct val="110000"/>
              </a:lnSpc>
              <a:spcBef>
                <a:spcPct val="35000"/>
              </a:spcBef>
              <a:buFont typeface="Monotype Sorts" pitchFamily="2" charset="2"/>
              <a:buChar char="*"/>
            </a:pPr>
            <a:r>
              <a:rPr lang="en-US" altLang="zh-TW" sz="2800" b="1"/>
              <a:t>The assumption is crucial for decoding variable-length code (using a binary tree). E.g.:</a:t>
            </a:r>
          </a:p>
        </p:txBody>
      </p:sp>
      <p:sp>
        <p:nvSpPr>
          <p:cNvPr id="978948" name="Text Box 4"/>
          <p:cNvSpPr txBox="1">
            <a:spLocks noChangeArrowheads="1"/>
          </p:cNvSpPr>
          <p:nvPr/>
        </p:nvSpPr>
        <p:spPr bwMode="auto">
          <a:xfrm>
            <a:off x="4953000" y="2514600"/>
            <a:ext cx="706438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a</a:t>
            </a:r>
            <a:r>
              <a:rPr lang="en-US" altLang="zh-TW" sz="2400" b="1"/>
              <a:t>:45</a:t>
            </a:r>
          </a:p>
        </p:txBody>
      </p:sp>
      <p:sp>
        <p:nvSpPr>
          <p:cNvPr id="978949" name="Text Box 5"/>
          <p:cNvSpPr txBox="1">
            <a:spLocks noChangeArrowheads="1"/>
          </p:cNvSpPr>
          <p:nvPr/>
        </p:nvSpPr>
        <p:spPr bwMode="auto">
          <a:xfrm>
            <a:off x="5084763" y="4425950"/>
            <a:ext cx="706437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c</a:t>
            </a:r>
            <a:r>
              <a:rPr lang="en-US" altLang="zh-TW" sz="2400" b="1"/>
              <a:t>:12</a:t>
            </a:r>
          </a:p>
        </p:txBody>
      </p:sp>
      <p:sp>
        <p:nvSpPr>
          <p:cNvPr id="978950" name="Text Box 6"/>
          <p:cNvSpPr txBox="1">
            <a:spLocks noChangeArrowheads="1"/>
          </p:cNvSpPr>
          <p:nvPr/>
        </p:nvSpPr>
        <p:spPr bwMode="auto">
          <a:xfrm>
            <a:off x="6130925" y="4425950"/>
            <a:ext cx="706438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b</a:t>
            </a:r>
            <a:r>
              <a:rPr lang="en-US" altLang="zh-TW" sz="2400" b="1"/>
              <a:t>:13</a:t>
            </a:r>
          </a:p>
        </p:txBody>
      </p:sp>
      <p:sp>
        <p:nvSpPr>
          <p:cNvPr id="978951" name="Text Box 7"/>
          <p:cNvSpPr txBox="1">
            <a:spLocks noChangeArrowheads="1"/>
          </p:cNvSpPr>
          <p:nvPr/>
        </p:nvSpPr>
        <p:spPr bwMode="auto">
          <a:xfrm>
            <a:off x="8191500" y="4422775"/>
            <a:ext cx="706438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d</a:t>
            </a:r>
            <a:r>
              <a:rPr lang="en-US" altLang="zh-TW" sz="2400" b="1"/>
              <a:t>:16</a:t>
            </a:r>
          </a:p>
        </p:txBody>
      </p:sp>
      <p:sp>
        <p:nvSpPr>
          <p:cNvPr id="978952" name="Oval 8"/>
          <p:cNvSpPr>
            <a:spLocks noChangeArrowheads="1"/>
          </p:cNvSpPr>
          <p:nvPr/>
        </p:nvSpPr>
        <p:spPr bwMode="auto">
          <a:xfrm>
            <a:off x="5791200" y="3505200"/>
            <a:ext cx="349250" cy="34925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/>
          <a:p>
            <a:r>
              <a:rPr lang="en-US" altLang="zh-TW" sz="2400" b="1">
                <a:solidFill>
                  <a:srgbClr val="FF0000"/>
                </a:solidFill>
              </a:rPr>
              <a:t> </a:t>
            </a:r>
            <a:endParaRPr lang="en-US" altLang="zh-TW" sz="2400" b="1" baseline="-10000">
              <a:solidFill>
                <a:srgbClr val="FF0000"/>
              </a:solidFill>
            </a:endParaRPr>
          </a:p>
        </p:txBody>
      </p:sp>
      <p:cxnSp>
        <p:nvCxnSpPr>
          <p:cNvPr id="978953" name="AutoShape 9"/>
          <p:cNvCxnSpPr>
            <a:cxnSpLocks noChangeShapeType="1"/>
            <a:stCxn id="978952" idx="3"/>
            <a:endCxn id="978949" idx="0"/>
          </p:cNvCxnSpPr>
          <p:nvPr/>
        </p:nvCxnSpPr>
        <p:spPr bwMode="auto">
          <a:xfrm flipH="1">
            <a:off x="5438775" y="3822700"/>
            <a:ext cx="403225" cy="603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8954" name="AutoShape 10"/>
          <p:cNvCxnSpPr>
            <a:cxnSpLocks noChangeShapeType="1"/>
            <a:stCxn id="978952" idx="5"/>
            <a:endCxn id="978950" idx="0"/>
          </p:cNvCxnSpPr>
          <p:nvPr/>
        </p:nvCxnSpPr>
        <p:spPr bwMode="auto">
          <a:xfrm>
            <a:off x="6089650" y="3822700"/>
            <a:ext cx="395288" cy="603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78955" name="Text Box 11"/>
          <p:cNvSpPr txBox="1">
            <a:spLocks noChangeArrowheads="1"/>
          </p:cNvSpPr>
          <p:nvPr/>
        </p:nvSpPr>
        <p:spPr bwMode="auto">
          <a:xfrm>
            <a:off x="6400800" y="5416550"/>
            <a:ext cx="630238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f</a:t>
            </a:r>
            <a:r>
              <a:rPr lang="en-US" altLang="zh-TW" sz="2400" b="1"/>
              <a:t>: 5</a:t>
            </a:r>
          </a:p>
        </p:txBody>
      </p:sp>
      <p:sp>
        <p:nvSpPr>
          <p:cNvPr id="978956" name="Text Box 12"/>
          <p:cNvSpPr txBox="1">
            <a:spLocks noChangeArrowheads="1"/>
          </p:cNvSpPr>
          <p:nvPr/>
        </p:nvSpPr>
        <p:spPr bwMode="auto">
          <a:xfrm>
            <a:off x="7562850" y="5416550"/>
            <a:ext cx="630238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e</a:t>
            </a:r>
            <a:r>
              <a:rPr lang="en-US" altLang="zh-TW" sz="2400" b="1"/>
              <a:t>: 9</a:t>
            </a:r>
          </a:p>
        </p:txBody>
      </p:sp>
      <p:sp>
        <p:nvSpPr>
          <p:cNvPr id="978957" name="Oval 13"/>
          <p:cNvSpPr>
            <a:spLocks noChangeArrowheads="1"/>
          </p:cNvSpPr>
          <p:nvPr/>
        </p:nvSpPr>
        <p:spPr bwMode="auto">
          <a:xfrm>
            <a:off x="7058025" y="4349750"/>
            <a:ext cx="349250" cy="34925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/>
          <a:p>
            <a:r>
              <a:rPr lang="en-US" altLang="zh-TW" sz="2400" b="1">
                <a:solidFill>
                  <a:srgbClr val="FF0000"/>
                </a:solidFill>
              </a:rPr>
              <a:t> </a:t>
            </a:r>
            <a:endParaRPr lang="en-US" altLang="zh-TW" sz="2400" b="1" baseline="-10000">
              <a:solidFill>
                <a:srgbClr val="FF0000"/>
              </a:solidFill>
            </a:endParaRPr>
          </a:p>
        </p:txBody>
      </p:sp>
      <p:cxnSp>
        <p:nvCxnSpPr>
          <p:cNvPr id="978958" name="AutoShape 14"/>
          <p:cNvCxnSpPr>
            <a:cxnSpLocks noChangeShapeType="1"/>
            <a:stCxn id="978957" idx="3"/>
            <a:endCxn id="978955" idx="0"/>
          </p:cNvCxnSpPr>
          <p:nvPr/>
        </p:nvCxnSpPr>
        <p:spPr bwMode="auto">
          <a:xfrm flipH="1">
            <a:off x="6716713" y="4667250"/>
            <a:ext cx="392112" cy="7493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8959" name="AutoShape 15"/>
          <p:cNvCxnSpPr>
            <a:cxnSpLocks noChangeShapeType="1"/>
            <a:stCxn id="978957" idx="5"/>
            <a:endCxn id="978956" idx="0"/>
          </p:cNvCxnSpPr>
          <p:nvPr/>
        </p:nvCxnSpPr>
        <p:spPr bwMode="auto">
          <a:xfrm>
            <a:off x="7356475" y="4667250"/>
            <a:ext cx="522288" cy="7493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78960" name="Oval 16"/>
          <p:cNvSpPr>
            <a:spLocks noChangeArrowheads="1"/>
          </p:cNvSpPr>
          <p:nvPr/>
        </p:nvSpPr>
        <p:spPr bwMode="auto">
          <a:xfrm>
            <a:off x="7734300" y="3505200"/>
            <a:ext cx="349250" cy="34925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/>
          <a:p>
            <a:r>
              <a:rPr lang="en-US" altLang="zh-TW" sz="2400" b="1">
                <a:solidFill>
                  <a:srgbClr val="FF0000"/>
                </a:solidFill>
              </a:rPr>
              <a:t> </a:t>
            </a:r>
            <a:endParaRPr lang="en-US" altLang="zh-TW" sz="2400" b="1" baseline="-10000">
              <a:solidFill>
                <a:srgbClr val="FF0000"/>
              </a:solidFill>
            </a:endParaRPr>
          </a:p>
        </p:txBody>
      </p:sp>
      <p:cxnSp>
        <p:nvCxnSpPr>
          <p:cNvPr id="978961" name="AutoShape 17"/>
          <p:cNvCxnSpPr>
            <a:cxnSpLocks noChangeShapeType="1"/>
            <a:stCxn id="978960" idx="3"/>
            <a:endCxn id="978957" idx="7"/>
          </p:cNvCxnSpPr>
          <p:nvPr/>
        </p:nvCxnSpPr>
        <p:spPr bwMode="auto">
          <a:xfrm flipH="1">
            <a:off x="7356475" y="3822700"/>
            <a:ext cx="428625" cy="558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8962" name="AutoShape 18"/>
          <p:cNvCxnSpPr>
            <a:cxnSpLocks noChangeShapeType="1"/>
            <a:stCxn id="978960" idx="5"/>
            <a:endCxn id="978951" idx="0"/>
          </p:cNvCxnSpPr>
          <p:nvPr/>
        </p:nvCxnSpPr>
        <p:spPr bwMode="auto">
          <a:xfrm>
            <a:off x="8032750" y="3822700"/>
            <a:ext cx="512763" cy="6000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78963" name="Oval 19"/>
          <p:cNvSpPr>
            <a:spLocks noChangeArrowheads="1"/>
          </p:cNvSpPr>
          <p:nvPr/>
        </p:nvSpPr>
        <p:spPr bwMode="auto">
          <a:xfrm>
            <a:off x="6684963" y="2514600"/>
            <a:ext cx="349250" cy="34925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/>
          <a:p>
            <a:r>
              <a:rPr lang="en-US" altLang="zh-TW" sz="2400" b="1">
                <a:solidFill>
                  <a:srgbClr val="FF0000"/>
                </a:solidFill>
              </a:rPr>
              <a:t> </a:t>
            </a:r>
            <a:endParaRPr lang="en-US" altLang="zh-TW" sz="2400" b="1" baseline="-10000">
              <a:solidFill>
                <a:srgbClr val="FF0000"/>
              </a:solidFill>
            </a:endParaRPr>
          </a:p>
        </p:txBody>
      </p:sp>
      <p:cxnSp>
        <p:nvCxnSpPr>
          <p:cNvPr id="978964" name="AutoShape 20"/>
          <p:cNvCxnSpPr>
            <a:cxnSpLocks noChangeShapeType="1"/>
            <a:stCxn id="978963" idx="3"/>
            <a:endCxn id="978952" idx="7"/>
          </p:cNvCxnSpPr>
          <p:nvPr/>
        </p:nvCxnSpPr>
        <p:spPr bwMode="auto">
          <a:xfrm flipH="1">
            <a:off x="6089650" y="2832100"/>
            <a:ext cx="646113" cy="704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8965" name="AutoShape 21"/>
          <p:cNvCxnSpPr>
            <a:cxnSpLocks noChangeShapeType="1"/>
            <a:stCxn id="978963" idx="5"/>
            <a:endCxn id="978960" idx="1"/>
          </p:cNvCxnSpPr>
          <p:nvPr/>
        </p:nvCxnSpPr>
        <p:spPr bwMode="auto">
          <a:xfrm>
            <a:off x="6983413" y="2832100"/>
            <a:ext cx="801687" cy="704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78966" name="Oval 22"/>
          <p:cNvSpPr>
            <a:spLocks noChangeArrowheads="1"/>
          </p:cNvSpPr>
          <p:nvPr/>
        </p:nvSpPr>
        <p:spPr bwMode="auto">
          <a:xfrm>
            <a:off x="5822950" y="1676400"/>
            <a:ext cx="349250" cy="34925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/>
          <a:p>
            <a:endParaRPr lang="zh-TW" altLang="zh-TW" sz="2400" b="1" baseline="-10000">
              <a:solidFill>
                <a:srgbClr val="FF0000"/>
              </a:solidFill>
            </a:endParaRPr>
          </a:p>
        </p:txBody>
      </p:sp>
      <p:cxnSp>
        <p:nvCxnSpPr>
          <p:cNvPr id="978967" name="AutoShape 23"/>
          <p:cNvCxnSpPr>
            <a:cxnSpLocks noChangeShapeType="1"/>
            <a:stCxn id="978966" idx="3"/>
            <a:endCxn id="978948" idx="0"/>
          </p:cNvCxnSpPr>
          <p:nvPr/>
        </p:nvCxnSpPr>
        <p:spPr bwMode="auto">
          <a:xfrm flipH="1">
            <a:off x="5307013" y="1993900"/>
            <a:ext cx="566737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8968" name="AutoShape 24"/>
          <p:cNvCxnSpPr>
            <a:cxnSpLocks noChangeShapeType="1"/>
            <a:stCxn id="978966" idx="5"/>
            <a:endCxn id="978963" idx="1"/>
          </p:cNvCxnSpPr>
          <p:nvPr/>
        </p:nvCxnSpPr>
        <p:spPr bwMode="auto">
          <a:xfrm>
            <a:off x="6121400" y="1993900"/>
            <a:ext cx="614363" cy="552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78969" name="Rectangle 25"/>
          <p:cNvSpPr>
            <a:spLocks noChangeArrowheads="1"/>
          </p:cNvSpPr>
          <p:nvPr/>
        </p:nvSpPr>
        <p:spPr bwMode="auto">
          <a:xfrm>
            <a:off x="6448425" y="1912938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 b="1">
                <a:solidFill>
                  <a:srgbClr val="0000CC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978970" name="Rectangle 26"/>
          <p:cNvSpPr>
            <a:spLocks noChangeArrowheads="1"/>
          </p:cNvSpPr>
          <p:nvPr/>
        </p:nvSpPr>
        <p:spPr bwMode="auto">
          <a:xfrm>
            <a:off x="5200650" y="1938338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 b="1">
                <a:solidFill>
                  <a:srgbClr val="0000CC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978971" name="Rectangle 27"/>
          <p:cNvSpPr>
            <a:spLocks noChangeArrowheads="1"/>
          </p:cNvSpPr>
          <p:nvPr/>
        </p:nvSpPr>
        <p:spPr bwMode="auto">
          <a:xfrm>
            <a:off x="6115050" y="2833688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 b="1">
                <a:solidFill>
                  <a:srgbClr val="0000CC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978972" name="Rectangle 28"/>
          <p:cNvSpPr>
            <a:spLocks noChangeArrowheads="1"/>
          </p:cNvSpPr>
          <p:nvPr/>
        </p:nvSpPr>
        <p:spPr bwMode="auto">
          <a:xfrm>
            <a:off x="7391400" y="2819400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 b="1">
                <a:solidFill>
                  <a:srgbClr val="0000CC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978973" name="Rectangle 29"/>
          <p:cNvSpPr>
            <a:spLocks noChangeArrowheads="1"/>
          </p:cNvSpPr>
          <p:nvPr/>
        </p:nvSpPr>
        <p:spPr bwMode="auto">
          <a:xfrm>
            <a:off x="5276850" y="3848100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 b="1">
                <a:solidFill>
                  <a:srgbClr val="0000CC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978974" name="Rectangle 30"/>
          <p:cNvSpPr>
            <a:spLocks noChangeArrowheads="1"/>
          </p:cNvSpPr>
          <p:nvPr/>
        </p:nvSpPr>
        <p:spPr bwMode="auto">
          <a:xfrm>
            <a:off x="6267450" y="3824288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 b="1">
                <a:solidFill>
                  <a:srgbClr val="0000CC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978975" name="Rectangle 31"/>
          <p:cNvSpPr>
            <a:spLocks noChangeArrowheads="1"/>
          </p:cNvSpPr>
          <p:nvPr/>
        </p:nvSpPr>
        <p:spPr bwMode="auto">
          <a:xfrm>
            <a:off x="7696200" y="4814888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 b="1">
                <a:solidFill>
                  <a:srgbClr val="0000CC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978976" name="Rectangle 32"/>
          <p:cNvSpPr>
            <a:spLocks noChangeArrowheads="1"/>
          </p:cNvSpPr>
          <p:nvPr/>
        </p:nvSpPr>
        <p:spPr bwMode="auto">
          <a:xfrm>
            <a:off x="8324850" y="3824288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 b="1">
                <a:solidFill>
                  <a:srgbClr val="0000CC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978977" name="Rectangle 33"/>
          <p:cNvSpPr>
            <a:spLocks noChangeArrowheads="1"/>
          </p:cNvSpPr>
          <p:nvPr/>
        </p:nvSpPr>
        <p:spPr bwMode="auto">
          <a:xfrm>
            <a:off x="7162800" y="3824288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 b="1">
                <a:solidFill>
                  <a:srgbClr val="0000CC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978978" name="Rectangle 34"/>
          <p:cNvSpPr>
            <a:spLocks noChangeArrowheads="1"/>
          </p:cNvSpPr>
          <p:nvPr/>
        </p:nvSpPr>
        <p:spPr bwMode="auto">
          <a:xfrm>
            <a:off x="6572250" y="4814888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 b="1">
                <a:solidFill>
                  <a:srgbClr val="0000CC"/>
                </a:solidFill>
                <a:ea typeface="新細明體" pitchFamily="18" charset="-12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Greedy Algorithms</a:t>
            </a:r>
          </a:p>
        </p:txBody>
      </p:sp>
      <p:sp>
        <p:nvSpPr>
          <p:cNvPr id="5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3CF76-F8A0-4A71-9B8D-FC4CBE567E93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9799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76200"/>
            <a:ext cx="8362950" cy="933450"/>
          </a:xfrm>
        </p:spPr>
        <p:txBody>
          <a:bodyPr anchor="ctr"/>
          <a:lstStyle/>
          <a:p>
            <a:pPr algn="ctr">
              <a:lnSpc>
                <a:spcPct val="150000"/>
              </a:lnSpc>
            </a:pPr>
            <a:r>
              <a:rPr lang="en-US" altLang="zh-TW" sz="4000" b="1"/>
              <a:t>Optimal Coding Trees</a:t>
            </a:r>
          </a:p>
        </p:txBody>
      </p:sp>
      <p:sp>
        <p:nvSpPr>
          <p:cNvPr id="979971" name="Text Box 3"/>
          <p:cNvSpPr txBox="1">
            <a:spLocks noChangeArrowheads="1"/>
          </p:cNvSpPr>
          <p:nvPr/>
        </p:nvSpPr>
        <p:spPr bwMode="auto">
          <a:xfrm>
            <a:off x="533400" y="1066800"/>
            <a:ext cx="7905750" cy="421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571500"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>
              <a:lnSpc>
                <a:spcPct val="110000"/>
              </a:lnSpc>
              <a:spcBef>
                <a:spcPct val="35000"/>
              </a:spcBef>
              <a:buFont typeface="Monotype Sorts" pitchFamily="2" charset="2"/>
              <a:buChar char="*"/>
            </a:pPr>
            <a:r>
              <a:rPr lang="en-US" altLang="zh-TW" sz="2800" b="1"/>
              <a:t>For a alphabet </a:t>
            </a:r>
            <a:r>
              <a:rPr lang="en-US" altLang="zh-TW" sz="2800" b="1" i="1">
                <a:solidFill>
                  <a:srgbClr val="FF0000"/>
                </a:solidFill>
              </a:rPr>
              <a:t>C</a:t>
            </a:r>
            <a:r>
              <a:rPr lang="en-US" altLang="zh-TW" sz="2800" b="1"/>
              <a:t>, and its corresponding coding tree </a:t>
            </a:r>
            <a:r>
              <a:rPr lang="en-US" altLang="zh-TW" sz="2800" b="1" i="1">
                <a:solidFill>
                  <a:srgbClr val="FF0000"/>
                </a:solidFill>
              </a:rPr>
              <a:t>T</a:t>
            </a:r>
            <a:r>
              <a:rPr lang="en-US" altLang="zh-TW" sz="2800" b="1"/>
              <a:t>, let </a:t>
            </a:r>
            <a:r>
              <a:rPr lang="en-US" altLang="zh-TW" sz="2800" b="1" i="1">
                <a:solidFill>
                  <a:srgbClr val="FF0000"/>
                </a:solidFill>
              </a:rPr>
              <a:t>f</a:t>
            </a:r>
            <a:r>
              <a:rPr lang="en-US" altLang="zh-TW" sz="2800" b="1">
                <a:solidFill>
                  <a:srgbClr val="FF0000"/>
                </a:solidFill>
              </a:rPr>
              <a:t>(</a:t>
            </a:r>
            <a:r>
              <a:rPr lang="en-US" altLang="zh-TW" sz="2800" b="1" i="1">
                <a:solidFill>
                  <a:srgbClr val="FF0000"/>
                </a:solidFill>
              </a:rPr>
              <a:t>c</a:t>
            </a:r>
            <a:r>
              <a:rPr lang="en-US" altLang="zh-TW" sz="2800" b="1">
                <a:solidFill>
                  <a:srgbClr val="FF0000"/>
                </a:solidFill>
              </a:rPr>
              <a:t>)</a:t>
            </a:r>
            <a:r>
              <a:rPr lang="en-US" altLang="zh-TW" sz="2800" b="1"/>
              <a:t> denote the frequency of </a:t>
            </a:r>
            <a:r>
              <a:rPr lang="en-US" altLang="zh-TW" sz="2800" b="1" i="1">
                <a:solidFill>
                  <a:srgbClr val="FF0000"/>
                </a:solidFill>
              </a:rPr>
              <a:t>c</a:t>
            </a:r>
            <a:r>
              <a:rPr lang="en-US" altLang="zh-TW" sz="2800" b="1">
                <a:solidFill>
                  <a:srgbClr val="FF0000"/>
                </a:solidFill>
                <a:sym typeface="Symbol" pitchFamily="18" charset="2"/>
              </a:rPr>
              <a:t></a:t>
            </a:r>
            <a:r>
              <a:rPr lang="en-US" altLang="zh-TW" sz="2800" b="1" i="1">
                <a:solidFill>
                  <a:srgbClr val="FF0000"/>
                </a:solidFill>
              </a:rPr>
              <a:t>C </a:t>
            </a:r>
            <a:r>
              <a:rPr lang="en-US" altLang="zh-TW" sz="2800" b="1"/>
              <a:t>in a file, and let </a:t>
            </a:r>
            <a:r>
              <a:rPr lang="en-US" altLang="zh-TW" sz="2800" b="1" i="1">
                <a:solidFill>
                  <a:srgbClr val="FF0000"/>
                </a:solidFill>
              </a:rPr>
              <a:t>d</a:t>
            </a:r>
            <a:r>
              <a:rPr lang="en-US" altLang="zh-TW" sz="2800" b="1" i="1" baseline="-25000">
                <a:solidFill>
                  <a:srgbClr val="FF0000"/>
                </a:solidFill>
              </a:rPr>
              <a:t>T</a:t>
            </a:r>
            <a:r>
              <a:rPr lang="en-US" altLang="zh-TW" sz="2800" b="1">
                <a:solidFill>
                  <a:srgbClr val="FF0000"/>
                </a:solidFill>
              </a:rPr>
              <a:t>(</a:t>
            </a:r>
            <a:r>
              <a:rPr lang="en-US" altLang="zh-TW" sz="2800" b="1" i="1">
                <a:solidFill>
                  <a:srgbClr val="FF0000"/>
                </a:solidFill>
              </a:rPr>
              <a:t>c</a:t>
            </a:r>
            <a:r>
              <a:rPr lang="en-US" altLang="zh-TW" sz="2800" b="1">
                <a:solidFill>
                  <a:srgbClr val="FF0000"/>
                </a:solidFill>
              </a:rPr>
              <a:t>)</a:t>
            </a:r>
            <a:r>
              <a:rPr lang="en-US" altLang="zh-TW" sz="2800" b="1"/>
              <a:t> denote the depth of </a:t>
            </a:r>
            <a:r>
              <a:rPr lang="en-US" altLang="zh-TW" sz="2800" b="1" i="1">
                <a:solidFill>
                  <a:srgbClr val="FF0000"/>
                </a:solidFill>
              </a:rPr>
              <a:t>c</a:t>
            </a:r>
            <a:r>
              <a:rPr lang="en-US" altLang="zh-TW" sz="2800" b="1"/>
              <a:t>’s leaf in </a:t>
            </a:r>
            <a:r>
              <a:rPr lang="en-US" altLang="zh-TW" sz="2800" b="1" i="1">
                <a:solidFill>
                  <a:srgbClr val="FF0000"/>
                </a:solidFill>
              </a:rPr>
              <a:t>T</a:t>
            </a:r>
            <a:r>
              <a:rPr lang="en-US" altLang="zh-TW" sz="2800" b="1"/>
              <a:t>. (</a:t>
            </a:r>
            <a:r>
              <a:rPr lang="en-US" altLang="zh-TW" sz="2800" b="1" i="1">
                <a:solidFill>
                  <a:srgbClr val="FF0000"/>
                </a:solidFill>
              </a:rPr>
              <a:t>d</a:t>
            </a:r>
            <a:r>
              <a:rPr lang="en-US" altLang="zh-TW" sz="2800" b="1" i="1" baseline="-25000">
                <a:solidFill>
                  <a:srgbClr val="FF0000"/>
                </a:solidFill>
              </a:rPr>
              <a:t>T</a:t>
            </a:r>
            <a:r>
              <a:rPr lang="en-US" altLang="zh-TW" sz="2800" b="1">
                <a:solidFill>
                  <a:srgbClr val="FF0000"/>
                </a:solidFill>
              </a:rPr>
              <a:t>(</a:t>
            </a:r>
            <a:r>
              <a:rPr lang="en-US" altLang="zh-TW" sz="2800" b="1" i="1">
                <a:solidFill>
                  <a:srgbClr val="FF0000"/>
                </a:solidFill>
              </a:rPr>
              <a:t>c</a:t>
            </a:r>
            <a:r>
              <a:rPr lang="en-US" altLang="zh-TW" sz="2800" b="1">
                <a:solidFill>
                  <a:srgbClr val="FF0000"/>
                </a:solidFill>
              </a:rPr>
              <a:t>)</a:t>
            </a:r>
            <a:r>
              <a:rPr lang="en-US" altLang="zh-TW" sz="2800" b="1"/>
              <a:t> is also the length of the codeword for </a:t>
            </a:r>
            <a:r>
              <a:rPr lang="en-US" altLang="zh-TW" sz="2800" b="1" i="1">
                <a:solidFill>
                  <a:srgbClr val="FF0000"/>
                </a:solidFill>
              </a:rPr>
              <a:t>c</a:t>
            </a:r>
            <a:r>
              <a:rPr lang="en-US" altLang="zh-TW" sz="2800" b="1"/>
              <a:t>.)</a:t>
            </a:r>
          </a:p>
          <a:p>
            <a:pPr>
              <a:lnSpc>
                <a:spcPct val="110000"/>
              </a:lnSpc>
              <a:spcBef>
                <a:spcPct val="35000"/>
              </a:spcBef>
              <a:buFont typeface="Monotype Sorts" pitchFamily="2" charset="2"/>
              <a:buChar char="*"/>
            </a:pPr>
            <a:r>
              <a:rPr lang="en-US" altLang="zh-TW" sz="2800" b="1"/>
              <a:t>The size required to encode the file is thus:</a:t>
            </a:r>
            <a:br>
              <a:rPr lang="en-US" altLang="zh-TW" sz="2800" b="1"/>
            </a:br>
            <a:r>
              <a:rPr lang="en-US" altLang="zh-TW" sz="2800" b="1"/>
              <a:t> </a:t>
            </a:r>
            <a:r>
              <a:rPr lang="en-US" altLang="zh-TW" sz="2800" b="1" i="1">
                <a:solidFill>
                  <a:srgbClr val="FF0000"/>
                </a:solidFill>
              </a:rPr>
              <a:t>B</a:t>
            </a:r>
            <a:r>
              <a:rPr lang="en-US" altLang="zh-TW" sz="2800" b="1">
                <a:solidFill>
                  <a:srgbClr val="FF0000"/>
                </a:solidFill>
              </a:rPr>
              <a:t>(</a:t>
            </a:r>
            <a:r>
              <a:rPr lang="en-US" altLang="zh-TW" sz="2800" b="1" i="1">
                <a:solidFill>
                  <a:srgbClr val="FF0000"/>
                </a:solidFill>
              </a:rPr>
              <a:t>T</a:t>
            </a:r>
            <a:r>
              <a:rPr lang="en-US" altLang="zh-TW" sz="2800" b="1">
                <a:solidFill>
                  <a:srgbClr val="FF0000"/>
                </a:solidFill>
              </a:rPr>
              <a:t>) = </a:t>
            </a:r>
            <a:r>
              <a:rPr lang="en-US" altLang="zh-TW" sz="3200" b="1">
                <a:solidFill>
                  <a:srgbClr val="FF0000"/>
                </a:solidFill>
                <a:sym typeface="Symbol" pitchFamily="18" charset="2"/>
              </a:rPr>
              <a:t></a:t>
            </a:r>
            <a:r>
              <a:rPr lang="en-US" altLang="zh-TW" sz="2800" b="1" i="1" baseline="-25000">
                <a:solidFill>
                  <a:srgbClr val="FF0000"/>
                </a:solidFill>
              </a:rPr>
              <a:t>c</a:t>
            </a:r>
            <a:r>
              <a:rPr lang="en-US" altLang="zh-TW" sz="2800" b="1" baseline="-25000">
                <a:solidFill>
                  <a:srgbClr val="FF0000"/>
                </a:solidFill>
                <a:sym typeface="Symbol" pitchFamily="18" charset="2"/>
              </a:rPr>
              <a:t></a:t>
            </a:r>
            <a:r>
              <a:rPr lang="en-US" altLang="zh-TW" sz="2800" b="1" i="1" baseline="-25000">
                <a:solidFill>
                  <a:srgbClr val="FF0000"/>
                </a:solidFill>
              </a:rPr>
              <a:t>C</a:t>
            </a:r>
            <a:r>
              <a:rPr lang="en-US" altLang="zh-TW" sz="2800" b="1" i="1">
                <a:solidFill>
                  <a:srgbClr val="FF0000"/>
                </a:solidFill>
              </a:rPr>
              <a:t>  f</a:t>
            </a:r>
            <a:r>
              <a:rPr lang="en-US" altLang="zh-TW" sz="2800" b="1">
                <a:solidFill>
                  <a:srgbClr val="FF0000"/>
                </a:solidFill>
              </a:rPr>
              <a:t>(</a:t>
            </a:r>
            <a:r>
              <a:rPr lang="en-US" altLang="zh-TW" sz="2800" b="1" i="1">
                <a:solidFill>
                  <a:srgbClr val="FF0000"/>
                </a:solidFill>
              </a:rPr>
              <a:t>c</a:t>
            </a:r>
            <a:r>
              <a:rPr lang="en-US" altLang="zh-TW" sz="2800" b="1">
                <a:solidFill>
                  <a:srgbClr val="FF0000"/>
                </a:solidFill>
              </a:rPr>
              <a:t>)</a:t>
            </a:r>
            <a:r>
              <a:rPr lang="en-US" altLang="zh-TW" sz="900" b="1"/>
              <a:t> </a:t>
            </a:r>
            <a:r>
              <a:rPr lang="en-US" altLang="zh-TW" sz="2800" b="1" i="1">
                <a:solidFill>
                  <a:srgbClr val="FF0000"/>
                </a:solidFill>
              </a:rPr>
              <a:t>d</a:t>
            </a:r>
            <a:r>
              <a:rPr lang="en-US" altLang="zh-TW" sz="2800" b="1" i="1" baseline="-25000">
                <a:solidFill>
                  <a:srgbClr val="FF0000"/>
                </a:solidFill>
              </a:rPr>
              <a:t>T</a:t>
            </a:r>
            <a:r>
              <a:rPr lang="en-US" altLang="zh-TW" sz="2800" b="1">
                <a:solidFill>
                  <a:srgbClr val="FF0000"/>
                </a:solidFill>
              </a:rPr>
              <a:t>(</a:t>
            </a:r>
            <a:r>
              <a:rPr lang="en-US" altLang="zh-TW" sz="2800" b="1" i="1">
                <a:solidFill>
                  <a:srgbClr val="FF0000"/>
                </a:solidFill>
              </a:rPr>
              <a:t>c</a:t>
            </a:r>
            <a:r>
              <a:rPr lang="en-US" altLang="zh-TW" sz="2800" b="1">
                <a:solidFill>
                  <a:srgbClr val="FF0000"/>
                </a:solidFill>
              </a:rPr>
              <a:t>)</a:t>
            </a:r>
            <a:r>
              <a:rPr lang="en-US" altLang="zh-TW" sz="2800" b="1"/>
              <a:t> </a:t>
            </a:r>
          </a:p>
          <a:p>
            <a:pPr>
              <a:lnSpc>
                <a:spcPct val="110000"/>
              </a:lnSpc>
              <a:spcBef>
                <a:spcPct val="35000"/>
              </a:spcBef>
              <a:buFont typeface="Monotype Sorts" pitchFamily="2" charset="2"/>
              <a:buChar char="*"/>
            </a:pPr>
            <a:r>
              <a:rPr lang="en-US" altLang="zh-TW" sz="2800" b="1"/>
              <a:t>We want to find a coding tree with minimum </a:t>
            </a:r>
            <a:r>
              <a:rPr lang="en-US" altLang="zh-TW" sz="2800" b="1" i="1">
                <a:solidFill>
                  <a:srgbClr val="FF0000"/>
                </a:solidFill>
              </a:rPr>
              <a:t>B</a:t>
            </a:r>
            <a:r>
              <a:rPr lang="en-US" altLang="zh-TW" sz="2800" b="1">
                <a:solidFill>
                  <a:srgbClr val="FF0000"/>
                </a:solidFill>
              </a:rPr>
              <a:t>(</a:t>
            </a:r>
            <a:r>
              <a:rPr lang="en-US" altLang="zh-TW" sz="2800" b="1" i="1">
                <a:solidFill>
                  <a:srgbClr val="FF0000"/>
                </a:solidFill>
              </a:rPr>
              <a:t>T</a:t>
            </a:r>
            <a:r>
              <a:rPr lang="en-US" altLang="zh-TW" sz="2800" b="1">
                <a:solidFill>
                  <a:srgbClr val="FF0000"/>
                </a:solidFill>
              </a:rPr>
              <a:t>)</a:t>
            </a:r>
            <a:r>
              <a:rPr lang="en-US" altLang="zh-TW" sz="2800" b="1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Greedy Algorithms</a:t>
            </a:r>
          </a:p>
        </p:txBody>
      </p:sp>
      <p:sp>
        <p:nvSpPr>
          <p:cNvPr id="28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8FB2-299C-4425-B072-1146C7619BFF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9809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76200"/>
            <a:ext cx="8362950" cy="933450"/>
          </a:xfrm>
        </p:spPr>
        <p:txBody>
          <a:bodyPr anchor="ctr"/>
          <a:lstStyle/>
          <a:p>
            <a:pPr algn="ctr">
              <a:lnSpc>
                <a:spcPct val="150000"/>
              </a:lnSpc>
            </a:pPr>
            <a:r>
              <a:rPr lang="en-US" altLang="zh-TW" sz="4000" b="1"/>
              <a:t>Observation 1</a:t>
            </a:r>
          </a:p>
        </p:txBody>
      </p:sp>
      <p:sp>
        <p:nvSpPr>
          <p:cNvPr id="980995" name="Text Box 3"/>
          <p:cNvSpPr txBox="1">
            <a:spLocks noChangeArrowheads="1"/>
          </p:cNvSpPr>
          <p:nvPr/>
        </p:nvSpPr>
        <p:spPr bwMode="auto">
          <a:xfrm>
            <a:off x="533400" y="1066800"/>
            <a:ext cx="7905750" cy="150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571500"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>
              <a:lnSpc>
                <a:spcPct val="110000"/>
              </a:lnSpc>
              <a:spcBef>
                <a:spcPct val="35000"/>
              </a:spcBef>
              <a:buFont typeface="Monotype Sorts" pitchFamily="2" charset="2"/>
              <a:buChar char="*"/>
            </a:pPr>
            <a:r>
              <a:rPr lang="en-US" altLang="zh-TW" sz="2800" b="1"/>
              <a:t>Any optimal coding tree for </a:t>
            </a:r>
            <a:r>
              <a:rPr lang="en-US" altLang="zh-TW" sz="2800" b="1" i="1">
                <a:solidFill>
                  <a:srgbClr val="FF0000"/>
                </a:solidFill>
              </a:rPr>
              <a:t>C</a:t>
            </a:r>
            <a:r>
              <a:rPr lang="en-US" altLang="zh-TW" sz="2800" b="1"/>
              <a:t>, </a:t>
            </a:r>
            <a:r>
              <a:rPr lang="en-US" altLang="zh-TW" sz="2800" b="1">
                <a:solidFill>
                  <a:srgbClr val="FF0000"/>
                </a:solidFill>
              </a:rPr>
              <a:t>|</a:t>
            </a:r>
            <a:r>
              <a:rPr lang="en-US" altLang="zh-TW" sz="2800" b="1" i="1">
                <a:solidFill>
                  <a:srgbClr val="FF0000"/>
                </a:solidFill>
              </a:rPr>
              <a:t>C</a:t>
            </a:r>
            <a:r>
              <a:rPr lang="en-US" altLang="zh-TW" sz="2800" b="1">
                <a:solidFill>
                  <a:srgbClr val="FF0000"/>
                </a:solidFill>
              </a:rPr>
              <a:t>| &gt; 1</a:t>
            </a:r>
            <a:r>
              <a:rPr lang="en-US" altLang="zh-TW" sz="2800" b="1"/>
              <a:t>, must be a </a:t>
            </a:r>
            <a:r>
              <a:rPr lang="en-US" altLang="zh-TW" sz="2800" b="1" i="1" u="sng"/>
              <a:t>full binary tree</a:t>
            </a:r>
            <a:r>
              <a:rPr lang="en-US" altLang="zh-TW" sz="2800" b="1"/>
              <a:t>, in which every nonleaf node has two children. E.g.: for the fixed-length code:</a:t>
            </a:r>
          </a:p>
        </p:txBody>
      </p:sp>
      <p:sp>
        <p:nvSpPr>
          <p:cNvPr id="980996" name="Text Box 4"/>
          <p:cNvSpPr txBox="1">
            <a:spLocks noChangeArrowheads="1"/>
          </p:cNvSpPr>
          <p:nvPr/>
        </p:nvSpPr>
        <p:spPr bwMode="auto">
          <a:xfrm>
            <a:off x="762000" y="5797550"/>
            <a:ext cx="706438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a</a:t>
            </a:r>
            <a:r>
              <a:rPr lang="en-US" altLang="zh-TW" sz="2400" b="1"/>
              <a:t>:45</a:t>
            </a:r>
          </a:p>
        </p:txBody>
      </p:sp>
      <p:sp>
        <p:nvSpPr>
          <p:cNvPr id="980997" name="Text Box 5"/>
          <p:cNvSpPr txBox="1">
            <a:spLocks noChangeArrowheads="1"/>
          </p:cNvSpPr>
          <p:nvPr/>
        </p:nvSpPr>
        <p:spPr bwMode="auto">
          <a:xfrm>
            <a:off x="3351213" y="5795963"/>
            <a:ext cx="706437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c</a:t>
            </a:r>
            <a:r>
              <a:rPr lang="en-US" altLang="zh-TW" sz="2400" b="1"/>
              <a:t>:12</a:t>
            </a:r>
          </a:p>
        </p:txBody>
      </p:sp>
      <p:sp>
        <p:nvSpPr>
          <p:cNvPr id="980998" name="Text Box 6"/>
          <p:cNvSpPr txBox="1">
            <a:spLocks noChangeArrowheads="1"/>
          </p:cNvSpPr>
          <p:nvPr/>
        </p:nvSpPr>
        <p:spPr bwMode="auto">
          <a:xfrm>
            <a:off x="2057400" y="5795963"/>
            <a:ext cx="706438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b</a:t>
            </a:r>
            <a:r>
              <a:rPr lang="en-US" altLang="zh-TW" sz="2400" b="1"/>
              <a:t>:13</a:t>
            </a:r>
          </a:p>
        </p:txBody>
      </p:sp>
      <p:sp>
        <p:nvSpPr>
          <p:cNvPr id="980999" name="Text Box 7"/>
          <p:cNvSpPr txBox="1">
            <a:spLocks noChangeArrowheads="1"/>
          </p:cNvSpPr>
          <p:nvPr/>
        </p:nvSpPr>
        <p:spPr bwMode="auto">
          <a:xfrm>
            <a:off x="4610100" y="5795963"/>
            <a:ext cx="706438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d</a:t>
            </a:r>
            <a:r>
              <a:rPr lang="en-US" altLang="zh-TW" sz="2400" b="1"/>
              <a:t>:16</a:t>
            </a:r>
          </a:p>
        </p:txBody>
      </p:sp>
      <p:sp>
        <p:nvSpPr>
          <p:cNvPr id="981000" name="Oval 8"/>
          <p:cNvSpPr>
            <a:spLocks noChangeArrowheads="1"/>
          </p:cNvSpPr>
          <p:nvPr/>
        </p:nvSpPr>
        <p:spPr bwMode="auto">
          <a:xfrm>
            <a:off x="1581150" y="4864100"/>
            <a:ext cx="349250" cy="34925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/>
          <a:p>
            <a:r>
              <a:rPr lang="en-US" altLang="zh-TW" sz="2400" b="1">
                <a:solidFill>
                  <a:srgbClr val="FF0000"/>
                </a:solidFill>
              </a:rPr>
              <a:t> </a:t>
            </a:r>
            <a:endParaRPr lang="en-US" altLang="zh-TW" sz="2400" b="1" baseline="-10000">
              <a:solidFill>
                <a:srgbClr val="FF0000"/>
              </a:solidFill>
            </a:endParaRPr>
          </a:p>
        </p:txBody>
      </p:sp>
      <p:sp>
        <p:nvSpPr>
          <p:cNvPr id="981001" name="Text Box 9"/>
          <p:cNvSpPr txBox="1">
            <a:spLocks noChangeArrowheads="1"/>
          </p:cNvSpPr>
          <p:nvPr/>
        </p:nvSpPr>
        <p:spPr bwMode="auto">
          <a:xfrm>
            <a:off x="7086600" y="5797550"/>
            <a:ext cx="630238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f</a:t>
            </a:r>
            <a:r>
              <a:rPr lang="en-US" altLang="zh-TW" sz="2400" b="1"/>
              <a:t>: 5</a:t>
            </a:r>
          </a:p>
        </p:txBody>
      </p:sp>
      <p:sp>
        <p:nvSpPr>
          <p:cNvPr id="981002" name="Text Box 10"/>
          <p:cNvSpPr txBox="1">
            <a:spLocks noChangeArrowheads="1"/>
          </p:cNvSpPr>
          <p:nvPr/>
        </p:nvSpPr>
        <p:spPr bwMode="auto">
          <a:xfrm>
            <a:off x="5981700" y="5797550"/>
            <a:ext cx="630238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e</a:t>
            </a:r>
            <a:r>
              <a:rPr lang="en-US" altLang="zh-TW" sz="2400" b="1"/>
              <a:t>: 9</a:t>
            </a:r>
          </a:p>
        </p:txBody>
      </p:sp>
      <p:sp>
        <p:nvSpPr>
          <p:cNvPr id="981003" name="Oval 11"/>
          <p:cNvSpPr>
            <a:spLocks noChangeArrowheads="1"/>
          </p:cNvSpPr>
          <p:nvPr/>
        </p:nvSpPr>
        <p:spPr bwMode="auto">
          <a:xfrm>
            <a:off x="6661150" y="4865688"/>
            <a:ext cx="349250" cy="34925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/>
          <a:p>
            <a:r>
              <a:rPr lang="en-US" altLang="zh-TW" sz="2400" b="1">
                <a:solidFill>
                  <a:srgbClr val="FF0000"/>
                </a:solidFill>
              </a:rPr>
              <a:t> </a:t>
            </a:r>
            <a:endParaRPr lang="en-US" altLang="zh-TW" sz="2400" b="1" baseline="-10000">
              <a:solidFill>
                <a:srgbClr val="FF0000"/>
              </a:solidFill>
            </a:endParaRPr>
          </a:p>
        </p:txBody>
      </p:sp>
      <p:sp>
        <p:nvSpPr>
          <p:cNvPr id="981004" name="Oval 12"/>
          <p:cNvSpPr>
            <a:spLocks noChangeArrowheads="1"/>
          </p:cNvSpPr>
          <p:nvPr/>
        </p:nvSpPr>
        <p:spPr bwMode="auto">
          <a:xfrm>
            <a:off x="7423150" y="3810000"/>
            <a:ext cx="349250" cy="34925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/>
          <a:p>
            <a:r>
              <a:rPr lang="en-US" altLang="zh-TW" sz="2400" b="1">
                <a:solidFill>
                  <a:srgbClr val="FF0000"/>
                </a:solidFill>
              </a:rPr>
              <a:t> </a:t>
            </a:r>
            <a:endParaRPr lang="en-US" altLang="zh-TW" sz="2400" b="1" baseline="-10000">
              <a:solidFill>
                <a:srgbClr val="FF0000"/>
              </a:solidFill>
            </a:endParaRPr>
          </a:p>
        </p:txBody>
      </p:sp>
      <p:sp>
        <p:nvSpPr>
          <p:cNvPr id="981005" name="Oval 13"/>
          <p:cNvSpPr>
            <a:spLocks noChangeArrowheads="1"/>
          </p:cNvSpPr>
          <p:nvPr/>
        </p:nvSpPr>
        <p:spPr bwMode="auto">
          <a:xfrm>
            <a:off x="4095750" y="4864100"/>
            <a:ext cx="349250" cy="34925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/>
          <a:p>
            <a:r>
              <a:rPr lang="en-US" altLang="zh-TW" sz="2400" b="1">
                <a:solidFill>
                  <a:srgbClr val="FF0000"/>
                </a:solidFill>
              </a:rPr>
              <a:t> </a:t>
            </a:r>
            <a:endParaRPr lang="en-US" altLang="zh-TW" sz="2400" b="1" baseline="-10000">
              <a:solidFill>
                <a:srgbClr val="FF0000"/>
              </a:solidFill>
            </a:endParaRPr>
          </a:p>
        </p:txBody>
      </p:sp>
      <p:sp>
        <p:nvSpPr>
          <p:cNvPr id="981006" name="Oval 14"/>
          <p:cNvSpPr>
            <a:spLocks noChangeArrowheads="1"/>
          </p:cNvSpPr>
          <p:nvPr/>
        </p:nvSpPr>
        <p:spPr bwMode="auto">
          <a:xfrm>
            <a:off x="2819400" y="3810000"/>
            <a:ext cx="349250" cy="34925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/>
          <a:p>
            <a:endParaRPr lang="zh-TW" altLang="zh-TW" sz="2400" b="1" baseline="-10000">
              <a:solidFill>
                <a:srgbClr val="FF0000"/>
              </a:solidFill>
            </a:endParaRPr>
          </a:p>
        </p:txBody>
      </p:sp>
      <p:cxnSp>
        <p:nvCxnSpPr>
          <p:cNvPr id="981007" name="AutoShape 15"/>
          <p:cNvCxnSpPr>
            <a:cxnSpLocks noChangeShapeType="1"/>
            <a:stCxn id="981000" idx="3"/>
            <a:endCxn id="980996" idx="0"/>
          </p:cNvCxnSpPr>
          <p:nvPr/>
        </p:nvCxnSpPr>
        <p:spPr bwMode="auto">
          <a:xfrm flipH="1">
            <a:off x="1116013" y="5181600"/>
            <a:ext cx="515937" cy="6159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1008" name="AutoShape 16"/>
          <p:cNvCxnSpPr>
            <a:cxnSpLocks noChangeShapeType="1"/>
            <a:stCxn id="981000" idx="5"/>
            <a:endCxn id="980998" idx="0"/>
          </p:cNvCxnSpPr>
          <p:nvPr/>
        </p:nvCxnSpPr>
        <p:spPr bwMode="auto">
          <a:xfrm>
            <a:off x="1879600" y="5181600"/>
            <a:ext cx="531813" cy="614363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1009" name="AutoShape 17"/>
          <p:cNvCxnSpPr>
            <a:cxnSpLocks noChangeShapeType="1"/>
            <a:stCxn id="981005" idx="3"/>
            <a:endCxn id="980997" idx="0"/>
          </p:cNvCxnSpPr>
          <p:nvPr/>
        </p:nvCxnSpPr>
        <p:spPr bwMode="auto">
          <a:xfrm flipH="1">
            <a:off x="3705225" y="5181600"/>
            <a:ext cx="441325" cy="614363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1010" name="AutoShape 18"/>
          <p:cNvCxnSpPr>
            <a:cxnSpLocks noChangeShapeType="1"/>
            <a:stCxn id="981005" idx="5"/>
            <a:endCxn id="980999" idx="0"/>
          </p:cNvCxnSpPr>
          <p:nvPr/>
        </p:nvCxnSpPr>
        <p:spPr bwMode="auto">
          <a:xfrm>
            <a:off x="4394200" y="5181600"/>
            <a:ext cx="569913" cy="614363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1011" name="AutoShape 19"/>
          <p:cNvCxnSpPr>
            <a:cxnSpLocks noChangeShapeType="1"/>
            <a:stCxn id="981003" idx="3"/>
            <a:endCxn id="981002" idx="0"/>
          </p:cNvCxnSpPr>
          <p:nvPr/>
        </p:nvCxnSpPr>
        <p:spPr bwMode="auto">
          <a:xfrm flipH="1">
            <a:off x="6297613" y="5183188"/>
            <a:ext cx="414337" cy="6143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1012" name="AutoShape 20"/>
          <p:cNvCxnSpPr>
            <a:cxnSpLocks noChangeShapeType="1"/>
            <a:stCxn id="981003" idx="5"/>
            <a:endCxn id="981001" idx="0"/>
          </p:cNvCxnSpPr>
          <p:nvPr/>
        </p:nvCxnSpPr>
        <p:spPr bwMode="auto">
          <a:xfrm>
            <a:off x="6959600" y="5183188"/>
            <a:ext cx="442913" cy="6143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1013" name="AutoShape 21"/>
          <p:cNvCxnSpPr>
            <a:cxnSpLocks noChangeShapeType="1"/>
            <a:stCxn id="981006" idx="3"/>
            <a:endCxn id="981000" idx="7"/>
          </p:cNvCxnSpPr>
          <p:nvPr/>
        </p:nvCxnSpPr>
        <p:spPr bwMode="auto">
          <a:xfrm flipH="1">
            <a:off x="1879600" y="4127500"/>
            <a:ext cx="990600" cy="768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1014" name="AutoShape 22"/>
          <p:cNvCxnSpPr>
            <a:cxnSpLocks noChangeShapeType="1"/>
            <a:stCxn id="981006" idx="5"/>
            <a:endCxn id="981005" idx="1"/>
          </p:cNvCxnSpPr>
          <p:nvPr/>
        </p:nvCxnSpPr>
        <p:spPr bwMode="auto">
          <a:xfrm>
            <a:off x="3117850" y="4127500"/>
            <a:ext cx="1028700" cy="768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1015" name="AutoShape 23"/>
          <p:cNvCxnSpPr>
            <a:cxnSpLocks noChangeShapeType="1"/>
            <a:stCxn id="981004" idx="3"/>
            <a:endCxn id="981003" idx="7"/>
          </p:cNvCxnSpPr>
          <p:nvPr/>
        </p:nvCxnSpPr>
        <p:spPr bwMode="auto">
          <a:xfrm flipH="1">
            <a:off x="6959600" y="4127500"/>
            <a:ext cx="514350" cy="7699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1016" name="Oval 24"/>
          <p:cNvSpPr>
            <a:spLocks noChangeArrowheads="1"/>
          </p:cNvSpPr>
          <p:nvPr/>
        </p:nvSpPr>
        <p:spPr bwMode="auto">
          <a:xfrm>
            <a:off x="5105400" y="2667000"/>
            <a:ext cx="349250" cy="34925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/>
          <a:p>
            <a:r>
              <a:rPr lang="en-US" altLang="zh-TW" sz="2400" b="1">
                <a:solidFill>
                  <a:srgbClr val="FF0000"/>
                </a:solidFill>
              </a:rPr>
              <a:t> </a:t>
            </a:r>
            <a:endParaRPr lang="en-US" altLang="zh-TW" sz="2400" b="1" baseline="-10000">
              <a:solidFill>
                <a:srgbClr val="FF0000"/>
              </a:solidFill>
            </a:endParaRPr>
          </a:p>
        </p:txBody>
      </p:sp>
      <p:cxnSp>
        <p:nvCxnSpPr>
          <p:cNvPr id="981017" name="AutoShape 25"/>
          <p:cNvCxnSpPr>
            <a:cxnSpLocks noChangeShapeType="1"/>
            <a:stCxn id="981016" idx="3"/>
            <a:endCxn id="981006" idx="7"/>
          </p:cNvCxnSpPr>
          <p:nvPr/>
        </p:nvCxnSpPr>
        <p:spPr bwMode="auto">
          <a:xfrm flipH="1">
            <a:off x="3117850" y="2984500"/>
            <a:ext cx="2038350" cy="857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1018" name="AutoShape 26"/>
          <p:cNvCxnSpPr>
            <a:cxnSpLocks noChangeShapeType="1"/>
            <a:stCxn id="981016" idx="5"/>
            <a:endCxn id="981004" idx="1"/>
          </p:cNvCxnSpPr>
          <p:nvPr/>
        </p:nvCxnSpPr>
        <p:spPr bwMode="auto">
          <a:xfrm>
            <a:off x="5403850" y="2984500"/>
            <a:ext cx="2070100" cy="857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Greedy Algorithms</a:t>
            </a:r>
          </a:p>
        </p:txBody>
      </p:sp>
      <p:sp>
        <p:nvSpPr>
          <p:cNvPr id="15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7AFF-9F33-4200-ACB1-1D5EFC6F5D4A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9820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76200"/>
            <a:ext cx="8362950" cy="933450"/>
          </a:xfrm>
        </p:spPr>
        <p:txBody>
          <a:bodyPr anchor="ctr"/>
          <a:lstStyle/>
          <a:p>
            <a:pPr algn="ctr">
              <a:lnSpc>
                <a:spcPct val="150000"/>
              </a:lnSpc>
            </a:pPr>
            <a:r>
              <a:rPr lang="en-US" altLang="zh-TW" sz="4000" b="1"/>
              <a:t>Observation 2</a:t>
            </a:r>
          </a:p>
        </p:txBody>
      </p:sp>
      <p:sp>
        <p:nvSpPr>
          <p:cNvPr id="982019" name="Text Box 3"/>
          <p:cNvSpPr txBox="1">
            <a:spLocks noChangeArrowheads="1"/>
          </p:cNvSpPr>
          <p:nvPr/>
        </p:nvSpPr>
        <p:spPr bwMode="auto">
          <a:xfrm>
            <a:off x="533400" y="1066800"/>
            <a:ext cx="7905750" cy="150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571500"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>
              <a:lnSpc>
                <a:spcPct val="110000"/>
              </a:lnSpc>
              <a:spcBef>
                <a:spcPct val="35000"/>
              </a:spcBef>
              <a:buFont typeface="Monotype Sorts" pitchFamily="2" charset="2"/>
              <a:buChar char="*"/>
            </a:pPr>
            <a:r>
              <a:rPr lang="en-US" altLang="zh-TW" sz="2800" b="1"/>
              <a:t>Assume </a:t>
            </a:r>
            <a:r>
              <a:rPr lang="en-US" altLang="zh-TW" sz="2800" b="1" i="1">
                <a:solidFill>
                  <a:srgbClr val="FF0000"/>
                </a:solidFill>
              </a:rPr>
              <a:t>C </a:t>
            </a:r>
            <a:r>
              <a:rPr lang="en-US" altLang="zh-TW" sz="2800" b="1"/>
              <a:t>= </a:t>
            </a:r>
            <a:r>
              <a:rPr lang="en-US" altLang="zh-TW" sz="2800" b="1">
                <a:solidFill>
                  <a:srgbClr val="FF0000"/>
                </a:solidFill>
              </a:rPr>
              <a:t>{ </a:t>
            </a:r>
            <a:r>
              <a:rPr lang="en-US" altLang="zh-TW" sz="2800" b="1" i="1">
                <a:solidFill>
                  <a:srgbClr val="FF0000"/>
                </a:solidFill>
                <a:ea typeface="標楷體" pitchFamily="65" charset="-120"/>
              </a:rPr>
              <a:t>c</a:t>
            </a:r>
            <a:r>
              <a:rPr lang="en-US" altLang="zh-TW" sz="2800" b="1" baseline="-25000">
                <a:solidFill>
                  <a:srgbClr val="FF0000"/>
                </a:solidFill>
                <a:ea typeface="標楷體" pitchFamily="65" charset="-120"/>
              </a:rPr>
              <a:t>1</a:t>
            </a:r>
            <a:r>
              <a:rPr lang="en-US" altLang="zh-TW" sz="2800" b="1">
                <a:solidFill>
                  <a:srgbClr val="FF0000"/>
                </a:solidFill>
                <a:ea typeface="標楷體" pitchFamily="65" charset="-120"/>
              </a:rPr>
              <a:t>, </a:t>
            </a:r>
            <a:r>
              <a:rPr lang="en-US" altLang="zh-TW" sz="2800" b="1" i="1">
                <a:solidFill>
                  <a:srgbClr val="FF0000"/>
                </a:solidFill>
                <a:ea typeface="標楷體" pitchFamily="65" charset="-120"/>
              </a:rPr>
              <a:t>c</a:t>
            </a:r>
            <a:r>
              <a:rPr lang="en-US" altLang="zh-TW" sz="2800" b="1" baseline="-25000">
                <a:solidFill>
                  <a:srgbClr val="FF0000"/>
                </a:solidFill>
                <a:ea typeface="標楷體" pitchFamily="65" charset="-120"/>
              </a:rPr>
              <a:t>2</a:t>
            </a:r>
            <a:r>
              <a:rPr lang="en-US" altLang="zh-TW" sz="2800" b="1">
                <a:solidFill>
                  <a:srgbClr val="FF0000"/>
                </a:solidFill>
                <a:ea typeface="標楷體" pitchFamily="65" charset="-120"/>
              </a:rPr>
              <a:t>, … , </a:t>
            </a:r>
            <a:r>
              <a:rPr lang="en-US" altLang="zh-TW" sz="2800" b="1" i="1">
                <a:solidFill>
                  <a:srgbClr val="FF0000"/>
                </a:solidFill>
                <a:ea typeface="標楷體" pitchFamily="65" charset="-120"/>
              </a:rPr>
              <a:t>c</a:t>
            </a:r>
            <a:r>
              <a:rPr lang="en-US" altLang="zh-TW" sz="2800" b="1" i="1" baseline="-25000">
                <a:solidFill>
                  <a:srgbClr val="FF0000"/>
                </a:solidFill>
                <a:ea typeface="標楷體" pitchFamily="65" charset="-120"/>
              </a:rPr>
              <a:t>n</a:t>
            </a:r>
            <a:r>
              <a:rPr lang="en-US" altLang="zh-TW" sz="2800" b="1">
                <a:solidFill>
                  <a:srgbClr val="FF0000"/>
                </a:solidFill>
              </a:rPr>
              <a:t>}</a:t>
            </a:r>
            <a:r>
              <a:rPr lang="en-US" altLang="zh-TW" sz="2800" b="1"/>
              <a:t>, and </a:t>
            </a:r>
            <a:r>
              <a:rPr lang="en-US" altLang="zh-TW" sz="2800" b="1" i="1">
                <a:solidFill>
                  <a:srgbClr val="FF0000"/>
                </a:solidFill>
              </a:rPr>
              <a:t>f</a:t>
            </a:r>
            <a:r>
              <a:rPr lang="en-US" altLang="zh-TW" sz="2800" b="1">
                <a:solidFill>
                  <a:srgbClr val="FF0000"/>
                </a:solidFill>
              </a:rPr>
              <a:t>(</a:t>
            </a:r>
            <a:r>
              <a:rPr lang="en-US" altLang="zh-TW" sz="2800" b="1" i="1">
                <a:solidFill>
                  <a:srgbClr val="FF0000"/>
                </a:solidFill>
              </a:rPr>
              <a:t>c</a:t>
            </a:r>
            <a:r>
              <a:rPr lang="en-US" altLang="zh-TW" sz="2800" b="1" baseline="-25000">
                <a:solidFill>
                  <a:srgbClr val="FF0000"/>
                </a:solidFill>
                <a:ea typeface="標楷體" pitchFamily="65" charset="-120"/>
              </a:rPr>
              <a:t>1</a:t>
            </a:r>
            <a:r>
              <a:rPr lang="en-US" altLang="zh-TW" sz="2800" b="1">
                <a:solidFill>
                  <a:srgbClr val="FF0000"/>
                </a:solidFill>
              </a:rPr>
              <a:t>) </a:t>
            </a:r>
            <a:r>
              <a:rPr lang="en-US" altLang="zh-TW" sz="2800" b="1">
                <a:sym typeface="Symbol" pitchFamily="18" charset="2"/>
              </a:rPr>
              <a:t>  </a:t>
            </a:r>
            <a:r>
              <a:rPr lang="en-US" altLang="zh-TW" sz="2800" b="1" i="1">
                <a:solidFill>
                  <a:srgbClr val="FF0000"/>
                </a:solidFill>
              </a:rPr>
              <a:t>f</a:t>
            </a:r>
            <a:r>
              <a:rPr lang="en-US" altLang="zh-TW" sz="2800" b="1">
                <a:solidFill>
                  <a:srgbClr val="FF0000"/>
                </a:solidFill>
              </a:rPr>
              <a:t>(</a:t>
            </a:r>
            <a:r>
              <a:rPr lang="en-US" altLang="zh-TW" sz="2800" b="1" i="1">
                <a:solidFill>
                  <a:srgbClr val="FF0000"/>
                </a:solidFill>
              </a:rPr>
              <a:t>c</a:t>
            </a:r>
            <a:r>
              <a:rPr lang="en-US" altLang="zh-TW" sz="2800" b="1" baseline="-25000">
                <a:solidFill>
                  <a:srgbClr val="FF0000"/>
                </a:solidFill>
                <a:ea typeface="標楷體" pitchFamily="65" charset="-120"/>
              </a:rPr>
              <a:t>2</a:t>
            </a:r>
            <a:r>
              <a:rPr lang="en-US" altLang="zh-TW" sz="2800" b="1">
                <a:solidFill>
                  <a:srgbClr val="FF0000"/>
                </a:solidFill>
              </a:rPr>
              <a:t>)</a:t>
            </a:r>
            <a:r>
              <a:rPr lang="en-US" altLang="zh-TW" sz="2800" b="1"/>
              <a:t> </a:t>
            </a:r>
            <a:r>
              <a:rPr lang="en-US" altLang="zh-TW" sz="2800" b="1">
                <a:sym typeface="Symbol" pitchFamily="18" charset="2"/>
              </a:rPr>
              <a:t> …  </a:t>
            </a:r>
            <a:r>
              <a:rPr lang="en-US" altLang="zh-TW" sz="2800" b="1" i="1">
                <a:solidFill>
                  <a:srgbClr val="FF0000"/>
                </a:solidFill>
              </a:rPr>
              <a:t>f</a:t>
            </a:r>
            <a:r>
              <a:rPr lang="en-US" altLang="zh-TW" sz="2800" b="1">
                <a:solidFill>
                  <a:srgbClr val="FF0000"/>
                </a:solidFill>
              </a:rPr>
              <a:t>(</a:t>
            </a:r>
            <a:r>
              <a:rPr lang="en-US" altLang="zh-TW" sz="2800" b="1" i="1">
                <a:solidFill>
                  <a:srgbClr val="FF0000"/>
                </a:solidFill>
              </a:rPr>
              <a:t>c</a:t>
            </a:r>
            <a:r>
              <a:rPr lang="en-US" altLang="zh-TW" sz="2800" b="1" i="1" baseline="-25000">
                <a:solidFill>
                  <a:srgbClr val="FF0000"/>
                </a:solidFill>
                <a:ea typeface="標楷體" pitchFamily="65" charset="-120"/>
              </a:rPr>
              <a:t>n</a:t>
            </a:r>
            <a:r>
              <a:rPr lang="en-US" altLang="zh-TW" sz="2800" b="1">
                <a:solidFill>
                  <a:srgbClr val="FF0000"/>
                </a:solidFill>
              </a:rPr>
              <a:t>)</a:t>
            </a:r>
            <a:r>
              <a:rPr lang="en-US" altLang="zh-TW" sz="2800" b="1">
                <a:sym typeface="Symbol" pitchFamily="18" charset="2"/>
              </a:rPr>
              <a:t>. Then there exists an optimal coding tree </a:t>
            </a:r>
            <a:r>
              <a:rPr lang="en-US" altLang="zh-TW" sz="2800" b="1" i="1">
                <a:solidFill>
                  <a:srgbClr val="FF0000"/>
                </a:solidFill>
              </a:rPr>
              <a:t>T </a:t>
            </a:r>
            <a:r>
              <a:rPr lang="en-US" altLang="zh-TW" sz="2800" b="1">
                <a:sym typeface="Symbol" pitchFamily="18" charset="2"/>
              </a:rPr>
              <a:t>such that :</a:t>
            </a:r>
          </a:p>
        </p:txBody>
      </p:sp>
      <p:sp>
        <p:nvSpPr>
          <p:cNvPr id="982020" name="AutoShape 4"/>
          <p:cNvSpPr>
            <a:spLocks noChangeArrowheads="1"/>
          </p:cNvSpPr>
          <p:nvPr/>
        </p:nvSpPr>
        <p:spPr bwMode="auto">
          <a:xfrm>
            <a:off x="838200" y="2667000"/>
            <a:ext cx="5038725" cy="3249613"/>
          </a:xfrm>
          <a:prstGeom prst="triangle">
            <a:avLst>
              <a:gd name="adj" fmla="val 50000"/>
            </a:avLst>
          </a:prstGeom>
          <a:solidFill>
            <a:srgbClr val="F3D1D2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2800" b="1"/>
          </a:p>
        </p:txBody>
      </p:sp>
      <p:grpSp>
        <p:nvGrpSpPr>
          <p:cNvPr id="982021" name="Group 5"/>
          <p:cNvGrpSpPr>
            <a:grpSpLocks/>
          </p:cNvGrpSpPr>
          <p:nvPr/>
        </p:nvGrpSpPr>
        <p:grpSpPr bwMode="auto">
          <a:xfrm>
            <a:off x="1754188" y="4381500"/>
            <a:ext cx="1577975" cy="1524000"/>
            <a:chOff x="1129" y="2784"/>
            <a:chExt cx="994" cy="960"/>
          </a:xfrm>
        </p:grpSpPr>
        <p:sp>
          <p:nvSpPr>
            <p:cNvPr id="982022" name="Text Box 6"/>
            <p:cNvSpPr txBox="1">
              <a:spLocks noChangeArrowheads="1"/>
            </p:cNvSpPr>
            <p:nvPr/>
          </p:nvSpPr>
          <p:spPr bwMode="auto">
            <a:xfrm>
              <a:off x="1129" y="3469"/>
              <a:ext cx="305" cy="27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800" b="1" i="1">
                  <a:solidFill>
                    <a:srgbClr val="FF0000"/>
                  </a:solidFill>
                </a:rPr>
                <a:t> c</a:t>
              </a:r>
              <a:r>
                <a:rPr lang="en-US" altLang="zh-TW" sz="2800" b="1" baseline="-2500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982023" name="Text Box 7"/>
            <p:cNvSpPr txBox="1">
              <a:spLocks noChangeArrowheads="1"/>
            </p:cNvSpPr>
            <p:nvPr/>
          </p:nvSpPr>
          <p:spPr bwMode="auto">
            <a:xfrm>
              <a:off x="1818" y="3468"/>
              <a:ext cx="305" cy="27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800" b="1" i="1">
                  <a:solidFill>
                    <a:srgbClr val="FF0000"/>
                  </a:solidFill>
                </a:rPr>
                <a:t> c</a:t>
              </a:r>
              <a:r>
                <a:rPr lang="en-US" altLang="zh-TW" sz="2800" b="1" baseline="-2500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982024" name="Oval 8"/>
            <p:cNvSpPr>
              <a:spLocks noChangeArrowheads="1"/>
            </p:cNvSpPr>
            <p:nvPr/>
          </p:nvSpPr>
          <p:spPr bwMode="auto">
            <a:xfrm>
              <a:off x="1494" y="3008"/>
              <a:ext cx="220" cy="22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 anchorCtr="1"/>
            <a:lstStyle/>
            <a:p>
              <a:r>
                <a:rPr lang="en-US" altLang="zh-TW" sz="2400" b="1">
                  <a:solidFill>
                    <a:srgbClr val="FF0000"/>
                  </a:solidFill>
                </a:rPr>
                <a:t> </a:t>
              </a:r>
              <a:endParaRPr lang="en-US" altLang="zh-TW" sz="2400" b="1" baseline="-10000">
                <a:solidFill>
                  <a:srgbClr val="FF0000"/>
                </a:solidFill>
              </a:endParaRPr>
            </a:p>
          </p:txBody>
        </p:sp>
        <p:cxnSp>
          <p:nvCxnSpPr>
            <p:cNvPr id="982025" name="AutoShape 9"/>
            <p:cNvCxnSpPr>
              <a:cxnSpLocks noChangeShapeType="1"/>
              <a:stCxn id="982024" idx="3"/>
              <a:endCxn id="982022" idx="0"/>
            </p:cNvCxnSpPr>
            <p:nvPr/>
          </p:nvCxnSpPr>
          <p:spPr bwMode="auto">
            <a:xfrm flipH="1">
              <a:off x="1282" y="3208"/>
              <a:ext cx="244" cy="261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82026" name="AutoShape 10"/>
            <p:cNvCxnSpPr>
              <a:cxnSpLocks noChangeShapeType="1"/>
              <a:stCxn id="982024" idx="5"/>
              <a:endCxn id="982023" idx="0"/>
            </p:cNvCxnSpPr>
            <p:nvPr/>
          </p:nvCxnSpPr>
          <p:spPr bwMode="auto">
            <a:xfrm>
              <a:off x="1682" y="3208"/>
              <a:ext cx="289" cy="26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82027" name="AutoShape 11"/>
            <p:cNvCxnSpPr>
              <a:cxnSpLocks noChangeShapeType="1"/>
              <a:endCxn id="982024" idx="7"/>
            </p:cNvCxnSpPr>
            <p:nvPr/>
          </p:nvCxnSpPr>
          <p:spPr bwMode="auto">
            <a:xfrm flipH="1">
              <a:off x="1682" y="2784"/>
              <a:ext cx="228" cy="24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982028" name="Rectangle 12"/>
          <p:cNvSpPr>
            <a:spLocks noChangeArrowheads="1"/>
          </p:cNvSpPr>
          <p:nvPr/>
        </p:nvSpPr>
        <p:spPr bwMode="auto">
          <a:xfrm>
            <a:off x="2465388" y="2754313"/>
            <a:ext cx="5207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 b="1" i="1">
                <a:solidFill>
                  <a:srgbClr val="FF0000"/>
                </a:solidFill>
                <a:ea typeface="新細明體" pitchFamily="18" charset="-120"/>
              </a:rPr>
              <a:t>T</a:t>
            </a:r>
            <a:r>
              <a:rPr lang="en-US" altLang="zh-TW" sz="2800" b="1">
                <a:solidFill>
                  <a:srgbClr val="FF0000"/>
                </a:solidFill>
                <a:ea typeface="新細明體" pitchFamily="18" charset="-120"/>
              </a:rPr>
              <a:t>:</a:t>
            </a:r>
            <a:endParaRPr lang="en-US" altLang="zh-TW" sz="2800" b="1" i="1">
              <a:solidFill>
                <a:srgbClr val="FF0000"/>
              </a:solidFill>
              <a:ea typeface="新細明體" pitchFamily="18" charset="-120"/>
            </a:endParaRPr>
          </a:p>
        </p:txBody>
      </p:sp>
      <p:sp>
        <p:nvSpPr>
          <p:cNvPr id="982029" name="Rectangle 13"/>
          <p:cNvSpPr>
            <a:spLocks noChangeArrowheads="1"/>
          </p:cNvSpPr>
          <p:nvPr/>
        </p:nvSpPr>
        <p:spPr bwMode="auto">
          <a:xfrm>
            <a:off x="5041900" y="2940050"/>
            <a:ext cx="30003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  <a:sym typeface="Symbol" pitchFamily="18" charset="2"/>
              </a:rPr>
              <a:t>and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  <a:sym typeface="Symbol" pitchFamily="18" charset="2"/>
              </a:rPr>
              <a:t> </a:t>
            </a:r>
            <a:r>
              <a:rPr lang="en-US" altLang="zh-TW" sz="2800" b="1" i="1">
                <a:solidFill>
                  <a:srgbClr val="FF0000"/>
                </a:solidFill>
                <a:ea typeface="新細明體" pitchFamily="18" charset="-120"/>
              </a:rPr>
              <a:t>d</a:t>
            </a:r>
            <a:r>
              <a:rPr lang="en-US" altLang="zh-TW" sz="2800" b="1" i="1" baseline="-25000">
                <a:solidFill>
                  <a:srgbClr val="FF0000"/>
                </a:solidFill>
                <a:ea typeface="新細明體" pitchFamily="18" charset="-120"/>
              </a:rPr>
              <a:t>T</a:t>
            </a:r>
            <a:r>
              <a:rPr lang="en-US" altLang="zh-TW" sz="2800" b="1">
                <a:solidFill>
                  <a:srgbClr val="FF0000"/>
                </a:solidFill>
                <a:ea typeface="新細明體" pitchFamily="18" charset="-120"/>
              </a:rPr>
              <a:t>(</a:t>
            </a:r>
            <a:r>
              <a:rPr lang="en-US" altLang="zh-TW" sz="2800" b="1" i="1">
                <a:solidFill>
                  <a:srgbClr val="FF0000"/>
                </a:solidFill>
              </a:rPr>
              <a:t>c</a:t>
            </a:r>
            <a:r>
              <a:rPr lang="en-US" altLang="zh-TW" sz="2800" b="1" baseline="-25000">
                <a:solidFill>
                  <a:srgbClr val="FF0000"/>
                </a:solidFill>
              </a:rPr>
              <a:t>1</a:t>
            </a:r>
            <a:r>
              <a:rPr lang="en-US" altLang="zh-TW" sz="2800" b="1">
                <a:solidFill>
                  <a:srgbClr val="FF0000"/>
                </a:solidFill>
                <a:ea typeface="新細明體" pitchFamily="18" charset="-120"/>
              </a:rPr>
              <a:t>) =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  <a:sym typeface="Symbol" pitchFamily="18" charset="2"/>
              </a:rPr>
              <a:t> </a:t>
            </a:r>
            <a:r>
              <a:rPr lang="en-US" altLang="zh-TW" sz="2800" b="1" i="1">
                <a:solidFill>
                  <a:srgbClr val="FF0000"/>
                </a:solidFill>
                <a:ea typeface="新細明體" pitchFamily="18" charset="-120"/>
              </a:rPr>
              <a:t>d</a:t>
            </a:r>
            <a:r>
              <a:rPr lang="en-US" altLang="zh-TW" sz="2800" b="1" i="1" baseline="-25000">
                <a:solidFill>
                  <a:srgbClr val="FF0000"/>
                </a:solidFill>
                <a:ea typeface="新細明體" pitchFamily="18" charset="-120"/>
              </a:rPr>
              <a:t>T</a:t>
            </a:r>
            <a:r>
              <a:rPr lang="en-US" altLang="zh-TW" sz="2800" b="1">
                <a:solidFill>
                  <a:srgbClr val="FF0000"/>
                </a:solidFill>
                <a:ea typeface="新細明體" pitchFamily="18" charset="-120"/>
              </a:rPr>
              <a:t>(</a:t>
            </a:r>
            <a:r>
              <a:rPr lang="en-US" altLang="zh-TW" sz="2800" b="1" i="1">
                <a:solidFill>
                  <a:srgbClr val="FF0000"/>
                </a:solidFill>
              </a:rPr>
              <a:t>c</a:t>
            </a:r>
            <a:r>
              <a:rPr lang="en-US" altLang="zh-TW" sz="2800" b="1" baseline="-25000">
                <a:solidFill>
                  <a:srgbClr val="FF0000"/>
                </a:solidFill>
              </a:rPr>
              <a:t>2</a:t>
            </a:r>
            <a:r>
              <a:rPr lang="en-US" altLang="zh-TW" sz="2800" b="1">
                <a:solidFill>
                  <a:srgbClr val="FF0000"/>
                </a:solidFill>
                <a:ea typeface="新細明體" pitchFamily="18" charset="-120"/>
              </a:rPr>
              <a:t>)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  <a:sym typeface="Symbol" pitchFamily="18" charset="2"/>
              </a:rPr>
              <a:t> </a:t>
            </a:r>
          </a:p>
          <a:p>
            <a:pPr algn="l"/>
            <a:r>
              <a:rPr lang="en-US" altLang="zh-TW" sz="2800" b="1">
                <a:solidFill>
                  <a:srgbClr val="FF0000"/>
                </a:solidFill>
                <a:ea typeface="新細明體" pitchFamily="18" charset="-120"/>
                <a:sym typeface="Symbol" pitchFamily="18" charset="2"/>
              </a:rPr>
              <a:t>= 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  <a:sym typeface="Symbol" pitchFamily="18" charset="2"/>
              </a:rPr>
              <a:t>max</a:t>
            </a:r>
            <a:r>
              <a:rPr lang="en-US" altLang="zh-TW" sz="2800" b="1" i="1" baseline="-25000">
                <a:solidFill>
                  <a:srgbClr val="FF0000"/>
                </a:solidFill>
                <a:ea typeface="新細明體" pitchFamily="18" charset="-120"/>
              </a:rPr>
              <a:t>c</a:t>
            </a:r>
            <a:r>
              <a:rPr lang="en-US" altLang="zh-TW" sz="2800" b="1" baseline="-25000">
                <a:solidFill>
                  <a:srgbClr val="FF0000"/>
                </a:solidFill>
                <a:ea typeface="新細明體" pitchFamily="18" charset="-120"/>
                <a:sym typeface="Symbol" pitchFamily="18" charset="2"/>
              </a:rPr>
              <a:t></a:t>
            </a:r>
            <a:r>
              <a:rPr lang="en-US" altLang="zh-TW" sz="2800" b="1" i="1" baseline="-25000">
                <a:solidFill>
                  <a:srgbClr val="FF0000"/>
                </a:solidFill>
                <a:ea typeface="新細明體" pitchFamily="18" charset="-120"/>
              </a:rPr>
              <a:t>C</a:t>
            </a:r>
            <a:r>
              <a:rPr lang="en-US" altLang="zh-TW" sz="2800" b="1" i="1">
                <a:solidFill>
                  <a:srgbClr val="FF0000"/>
                </a:solidFill>
                <a:ea typeface="新細明體" pitchFamily="18" charset="-120"/>
              </a:rPr>
              <a:t> d</a:t>
            </a:r>
            <a:r>
              <a:rPr lang="en-US" altLang="zh-TW" sz="2800" b="1" i="1" baseline="-25000">
                <a:solidFill>
                  <a:srgbClr val="FF0000"/>
                </a:solidFill>
                <a:ea typeface="新細明體" pitchFamily="18" charset="-120"/>
              </a:rPr>
              <a:t>T</a:t>
            </a:r>
            <a:r>
              <a:rPr lang="en-US" altLang="zh-TW" sz="2800" b="1">
                <a:solidFill>
                  <a:srgbClr val="FF0000"/>
                </a:solidFill>
                <a:ea typeface="新細明體" pitchFamily="18" charset="-120"/>
              </a:rPr>
              <a:t>(</a:t>
            </a:r>
            <a:r>
              <a:rPr lang="en-US" altLang="zh-TW" sz="2800" b="1" i="1">
                <a:solidFill>
                  <a:srgbClr val="FF0000"/>
                </a:solidFill>
                <a:ea typeface="新細明體" pitchFamily="18" charset="-120"/>
              </a:rPr>
              <a:t>c</a:t>
            </a:r>
            <a:r>
              <a:rPr lang="en-US" altLang="zh-TW" sz="2800" b="1">
                <a:solidFill>
                  <a:srgbClr val="FF0000"/>
                </a:solidFill>
                <a:ea typeface="新細明體" pitchFamily="18" charset="-12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Greedy Algorithms</a:t>
            </a:r>
          </a:p>
        </p:txBody>
      </p:sp>
      <p:sp>
        <p:nvSpPr>
          <p:cNvPr id="22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1CCE-A0D9-42E0-B6C8-6A78D47E5CF5}" type="slidenum">
              <a:rPr lang="en-US" altLang="zh-TW"/>
              <a:pPr/>
              <a:t>17</a:t>
            </a:fld>
            <a:endParaRPr lang="en-US" altLang="zh-TW"/>
          </a:p>
        </p:txBody>
      </p:sp>
      <p:sp>
        <p:nvSpPr>
          <p:cNvPr id="983042" name="Freeform 2"/>
          <p:cNvSpPr>
            <a:spLocks/>
          </p:cNvSpPr>
          <p:nvPr/>
        </p:nvSpPr>
        <p:spPr bwMode="auto">
          <a:xfrm>
            <a:off x="4991100" y="3238500"/>
            <a:ext cx="4114800" cy="2667000"/>
          </a:xfrm>
          <a:custGeom>
            <a:avLst/>
            <a:gdLst>
              <a:gd name="T0" fmla="*/ 1200 w 2592"/>
              <a:gd name="T1" fmla="*/ 0 h 1680"/>
              <a:gd name="T2" fmla="*/ 0 w 2592"/>
              <a:gd name="T3" fmla="*/ 1680 h 1680"/>
              <a:gd name="T4" fmla="*/ 336 w 2592"/>
              <a:gd name="T5" fmla="*/ 1680 h 1680"/>
              <a:gd name="T6" fmla="*/ 336 w 2592"/>
              <a:gd name="T7" fmla="*/ 1392 h 1680"/>
              <a:gd name="T8" fmla="*/ 432 w 2592"/>
              <a:gd name="T9" fmla="*/ 1296 h 1680"/>
              <a:gd name="T10" fmla="*/ 1392 w 2592"/>
              <a:gd name="T11" fmla="*/ 1296 h 1680"/>
              <a:gd name="T12" fmla="*/ 1536 w 2592"/>
              <a:gd name="T13" fmla="*/ 1680 h 1680"/>
              <a:gd name="T14" fmla="*/ 2592 w 2592"/>
              <a:gd name="T15" fmla="*/ 1680 h 1680"/>
              <a:gd name="T16" fmla="*/ 1200 w 2592"/>
              <a:gd name="T17" fmla="*/ 0 h 16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92" h="1680">
                <a:moveTo>
                  <a:pt x="1200" y="0"/>
                </a:moveTo>
                <a:lnTo>
                  <a:pt x="0" y="1680"/>
                </a:lnTo>
                <a:lnTo>
                  <a:pt x="336" y="1680"/>
                </a:lnTo>
                <a:lnTo>
                  <a:pt x="336" y="1392"/>
                </a:lnTo>
                <a:lnTo>
                  <a:pt x="432" y="1296"/>
                </a:lnTo>
                <a:lnTo>
                  <a:pt x="1392" y="1296"/>
                </a:lnTo>
                <a:lnTo>
                  <a:pt x="1536" y="1680"/>
                </a:lnTo>
                <a:lnTo>
                  <a:pt x="2592" y="1680"/>
                </a:lnTo>
                <a:lnTo>
                  <a:pt x="1200" y="0"/>
                </a:lnTo>
                <a:close/>
              </a:path>
            </a:pathLst>
          </a:custGeom>
          <a:solidFill>
            <a:srgbClr val="F3D1D2"/>
          </a:solidFill>
          <a:ln w="254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8304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76200"/>
            <a:ext cx="8362950" cy="933450"/>
          </a:xfrm>
        </p:spPr>
        <p:txBody>
          <a:bodyPr anchor="ctr"/>
          <a:lstStyle/>
          <a:p>
            <a:pPr algn="ctr">
              <a:lnSpc>
                <a:spcPct val="150000"/>
              </a:lnSpc>
            </a:pPr>
            <a:r>
              <a:rPr lang="en-US" altLang="zh-TW" sz="4000" b="1"/>
              <a:t>Observation 3</a:t>
            </a:r>
          </a:p>
        </p:txBody>
      </p:sp>
      <p:sp>
        <p:nvSpPr>
          <p:cNvPr id="983044" name="Text Box 4"/>
          <p:cNvSpPr txBox="1">
            <a:spLocks noChangeArrowheads="1"/>
          </p:cNvSpPr>
          <p:nvPr/>
        </p:nvSpPr>
        <p:spPr bwMode="auto">
          <a:xfrm>
            <a:off x="533400" y="1066800"/>
            <a:ext cx="7905750" cy="150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571500"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>
              <a:lnSpc>
                <a:spcPct val="110000"/>
              </a:lnSpc>
              <a:spcBef>
                <a:spcPct val="35000"/>
              </a:spcBef>
              <a:buFont typeface="Monotype Sorts" pitchFamily="2" charset="2"/>
              <a:buChar char="*"/>
            </a:pPr>
            <a:r>
              <a:rPr lang="en-US" altLang="zh-TW" sz="2800" b="1"/>
              <a:t>If is </a:t>
            </a:r>
            <a:r>
              <a:rPr lang="en-US" altLang="zh-TW" sz="2800" b="1" i="1">
                <a:solidFill>
                  <a:srgbClr val="FF0000"/>
                </a:solidFill>
              </a:rPr>
              <a:t>T</a:t>
            </a:r>
            <a:r>
              <a:rPr lang="en-US" altLang="zh-TW" sz="2800" b="1"/>
              <a:t> an optimal coding tree for </a:t>
            </a:r>
            <a:r>
              <a:rPr lang="en-US" altLang="zh-TW" sz="2800" b="1" i="1">
                <a:solidFill>
                  <a:srgbClr val="FF0000"/>
                </a:solidFill>
              </a:rPr>
              <a:t>C </a:t>
            </a:r>
            <a:r>
              <a:rPr lang="en-US" altLang="zh-TW" sz="2800" b="1"/>
              <a:t>, then </a:t>
            </a:r>
            <a:r>
              <a:rPr lang="en-US" altLang="zh-TW" sz="2800" b="1" i="1">
                <a:solidFill>
                  <a:srgbClr val="FF0000"/>
                </a:solidFill>
              </a:rPr>
              <a:t>T'</a:t>
            </a:r>
            <a:r>
              <a:rPr lang="en-US" altLang="zh-TW" sz="2800" b="1"/>
              <a:t> is an optimal coding tree for </a:t>
            </a:r>
            <a:r>
              <a:rPr lang="en-US" altLang="zh-TW" sz="2800" b="1" i="1">
                <a:solidFill>
                  <a:srgbClr val="FF0000"/>
                </a:solidFill>
              </a:rPr>
              <a:t>C </a:t>
            </a:r>
            <a:r>
              <a:rPr lang="en-US" altLang="zh-TW" sz="2800" b="1">
                <a:solidFill>
                  <a:srgbClr val="FF0000"/>
                </a:solidFill>
              </a:rPr>
              <a:t>\{</a:t>
            </a:r>
            <a:r>
              <a:rPr lang="en-US" altLang="zh-TW" sz="2800" b="1" i="1">
                <a:solidFill>
                  <a:srgbClr val="FF0000"/>
                </a:solidFill>
                <a:ea typeface="標楷體" pitchFamily="65" charset="-120"/>
              </a:rPr>
              <a:t>c</a:t>
            </a:r>
            <a:r>
              <a:rPr lang="en-US" altLang="zh-TW" sz="2800" b="1" baseline="-25000">
                <a:solidFill>
                  <a:srgbClr val="FF0000"/>
                </a:solidFill>
                <a:ea typeface="標楷體" pitchFamily="65" charset="-120"/>
              </a:rPr>
              <a:t>1</a:t>
            </a:r>
            <a:r>
              <a:rPr lang="en-US" altLang="zh-TW" sz="2800" b="1">
                <a:solidFill>
                  <a:srgbClr val="FF0000"/>
                </a:solidFill>
                <a:ea typeface="標楷體" pitchFamily="65" charset="-120"/>
              </a:rPr>
              <a:t>, </a:t>
            </a:r>
            <a:r>
              <a:rPr lang="en-US" altLang="zh-TW" sz="2800" b="1" i="1">
                <a:solidFill>
                  <a:srgbClr val="FF0000"/>
                </a:solidFill>
                <a:ea typeface="標楷體" pitchFamily="65" charset="-120"/>
              </a:rPr>
              <a:t>c</a:t>
            </a:r>
            <a:r>
              <a:rPr lang="en-US" altLang="zh-TW" sz="2800" b="1" baseline="-25000">
                <a:solidFill>
                  <a:srgbClr val="FF0000"/>
                </a:solidFill>
                <a:ea typeface="標楷體" pitchFamily="65" charset="-120"/>
              </a:rPr>
              <a:t>2</a:t>
            </a:r>
            <a:r>
              <a:rPr lang="en-US" altLang="zh-TW" sz="2800" b="1">
                <a:solidFill>
                  <a:srgbClr val="FF0000"/>
                </a:solidFill>
              </a:rPr>
              <a:t>} </a:t>
            </a:r>
            <a:r>
              <a:rPr lang="en-US" altLang="zh-TW" sz="2800" b="1">
                <a:solidFill>
                  <a:srgbClr val="FF0000"/>
                </a:solidFill>
                <a:sym typeface="Symbol" pitchFamily="18" charset="2"/>
              </a:rPr>
              <a:t></a:t>
            </a:r>
            <a:r>
              <a:rPr lang="en-US" altLang="zh-TW" sz="2800" b="1"/>
              <a:t> </a:t>
            </a:r>
            <a:r>
              <a:rPr lang="en-US" altLang="zh-TW" sz="2800" b="1">
                <a:solidFill>
                  <a:srgbClr val="FF0000"/>
                </a:solidFill>
              </a:rPr>
              <a:t>{</a:t>
            </a:r>
            <a:r>
              <a:rPr lang="en-US" altLang="zh-TW" sz="2800" b="1" i="1">
                <a:solidFill>
                  <a:srgbClr val="FF0000"/>
                </a:solidFill>
                <a:ea typeface="標楷體" pitchFamily="65" charset="-120"/>
              </a:rPr>
              <a:t>c'</a:t>
            </a:r>
            <a:r>
              <a:rPr lang="en-US" altLang="zh-TW" sz="2800" b="1">
                <a:solidFill>
                  <a:srgbClr val="FF0000"/>
                </a:solidFill>
              </a:rPr>
              <a:t>}</a:t>
            </a:r>
            <a:r>
              <a:rPr lang="en-US" altLang="zh-TW" sz="2800" b="1"/>
              <a:t> with </a:t>
            </a:r>
            <a:r>
              <a:rPr lang="en-US" altLang="zh-TW" sz="2800" b="1" i="1">
                <a:solidFill>
                  <a:srgbClr val="FF0000"/>
                </a:solidFill>
              </a:rPr>
              <a:t>f</a:t>
            </a:r>
            <a:r>
              <a:rPr lang="en-US" altLang="zh-TW" sz="2800" b="1">
                <a:solidFill>
                  <a:srgbClr val="FF0000"/>
                </a:solidFill>
              </a:rPr>
              <a:t>(</a:t>
            </a:r>
            <a:r>
              <a:rPr lang="en-US" altLang="zh-TW" sz="2800" b="1" i="1">
                <a:solidFill>
                  <a:srgbClr val="FF0000"/>
                </a:solidFill>
              </a:rPr>
              <a:t>c'</a:t>
            </a:r>
            <a:r>
              <a:rPr lang="en-US" altLang="zh-TW" sz="2800" b="1">
                <a:solidFill>
                  <a:srgbClr val="FF0000"/>
                </a:solidFill>
              </a:rPr>
              <a:t>) =</a:t>
            </a:r>
            <a:r>
              <a:rPr lang="en-US" altLang="zh-TW" sz="2800" b="1"/>
              <a:t> </a:t>
            </a:r>
            <a:r>
              <a:rPr lang="en-US" altLang="zh-TW" sz="2800" b="1" i="1">
                <a:solidFill>
                  <a:srgbClr val="FF0000"/>
                </a:solidFill>
              </a:rPr>
              <a:t>f</a:t>
            </a:r>
            <a:r>
              <a:rPr lang="en-US" altLang="zh-TW" sz="2800" b="1">
                <a:solidFill>
                  <a:srgbClr val="FF0000"/>
                </a:solidFill>
              </a:rPr>
              <a:t>(</a:t>
            </a:r>
            <a:r>
              <a:rPr lang="en-US" altLang="zh-TW" sz="2800" b="1" i="1">
                <a:solidFill>
                  <a:srgbClr val="FF0000"/>
                </a:solidFill>
              </a:rPr>
              <a:t>c</a:t>
            </a:r>
            <a:r>
              <a:rPr lang="en-US" altLang="zh-TW" sz="2800" b="1" baseline="-25000">
                <a:solidFill>
                  <a:srgbClr val="FF0000"/>
                </a:solidFill>
                <a:ea typeface="標楷體" pitchFamily="65" charset="-120"/>
              </a:rPr>
              <a:t>1</a:t>
            </a:r>
            <a:r>
              <a:rPr lang="en-US" altLang="zh-TW" sz="2800" b="1">
                <a:solidFill>
                  <a:srgbClr val="FF0000"/>
                </a:solidFill>
              </a:rPr>
              <a:t>) </a:t>
            </a:r>
            <a:r>
              <a:rPr lang="en-US" altLang="zh-TW" sz="2800" b="1">
                <a:sym typeface="Symbol" pitchFamily="18" charset="2"/>
              </a:rPr>
              <a:t>+  </a:t>
            </a:r>
            <a:r>
              <a:rPr lang="en-US" altLang="zh-TW" sz="2800" b="1" i="1">
                <a:solidFill>
                  <a:srgbClr val="FF0000"/>
                </a:solidFill>
              </a:rPr>
              <a:t>f</a:t>
            </a:r>
            <a:r>
              <a:rPr lang="en-US" altLang="zh-TW" sz="2800" b="1">
                <a:solidFill>
                  <a:srgbClr val="FF0000"/>
                </a:solidFill>
              </a:rPr>
              <a:t>(</a:t>
            </a:r>
            <a:r>
              <a:rPr lang="en-US" altLang="zh-TW" sz="2800" b="1" i="1">
                <a:solidFill>
                  <a:srgbClr val="FF0000"/>
                </a:solidFill>
              </a:rPr>
              <a:t>c</a:t>
            </a:r>
            <a:r>
              <a:rPr lang="en-US" altLang="zh-TW" sz="2800" b="1" baseline="-25000">
                <a:solidFill>
                  <a:srgbClr val="FF0000"/>
                </a:solidFill>
                <a:ea typeface="標楷體" pitchFamily="65" charset="-120"/>
              </a:rPr>
              <a:t>2</a:t>
            </a:r>
            <a:r>
              <a:rPr lang="en-US" altLang="zh-TW" sz="2800" b="1">
                <a:solidFill>
                  <a:srgbClr val="FF0000"/>
                </a:solidFill>
              </a:rPr>
              <a:t>)</a:t>
            </a:r>
            <a:r>
              <a:rPr lang="en-US" altLang="zh-TW" sz="2800" b="1">
                <a:sym typeface="Symbol" pitchFamily="18" charset="2"/>
              </a:rPr>
              <a:t>.</a:t>
            </a:r>
          </a:p>
        </p:txBody>
      </p:sp>
      <p:sp>
        <p:nvSpPr>
          <p:cNvPr id="983045" name="AutoShape 5"/>
          <p:cNvSpPr>
            <a:spLocks noChangeArrowheads="1"/>
          </p:cNvSpPr>
          <p:nvPr/>
        </p:nvSpPr>
        <p:spPr bwMode="auto">
          <a:xfrm>
            <a:off x="304800" y="3276600"/>
            <a:ext cx="4067175" cy="2640013"/>
          </a:xfrm>
          <a:prstGeom prst="triangle">
            <a:avLst>
              <a:gd name="adj" fmla="val 46722"/>
            </a:avLst>
          </a:prstGeom>
          <a:solidFill>
            <a:srgbClr val="F3D1D2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2800" b="1"/>
          </a:p>
        </p:txBody>
      </p:sp>
      <p:grpSp>
        <p:nvGrpSpPr>
          <p:cNvPr id="983046" name="Group 6"/>
          <p:cNvGrpSpPr>
            <a:grpSpLocks/>
          </p:cNvGrpSpPr>
          <p:nvPr/>
        </p:nvGrpSpPr>
        <p:grpSpPr bwMode="auto">
          <a:xfrm>
            <a:off x="914400" y="4381500"/>
            <a:ext cx="1577975" cy="1524000"/>
            <a:chOff x="1129" y="2784"/>
            <a:chExt cx="994" cy="960"/>
          </a:xfrm>
        </p:grpSpPr>
        <p:sp>
          <p:nvSpPr>
            <p:cNvPr id="983047" name="Text Box 7"/>
            <p:cNvSpPr txBox="1">
              <a:spLocks noChangeArrowheads="1"/>
            </p:cNvSpPr>
            <p:nvPr/>
          </p:nvSpPr>
          <p:spPr bwMode="auto">
            <a:xfrm>
              <a:off x="1129" y="3469"/>
              <a:ext cx="305" cy="27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800" b="1" i="1">
                  <a:solidFill>
                    <a:srgbClr val="FF0000"/>
                  </a:solidFill>
                </a:rPr>
                <a:t> c</a:t>
              </a:r>
              <a:r>
                <a:rPr lang="en-US" altLang="zh-TW" sz="2800" b="1" baseline="-2500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983048" name="Text Box 8"/>
            <p:cNvSpPr txBox="1">
              <a:spLocks noChangeArrowheads="1"/>
            </p:cNvSpPr>
            <p:nvPr/>
          </p:nvSpPr>
          <p:spPr bwMode="auto">
            <a:xfrm>
              <a:off x="1818" y="3468"/>
              <a:ext cx="305" cy="27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800" b="1" i="1">
                  <a:solidFill>
                    <a:srgbClr val="FF0000"/>
                  </a:solidFill>
                </a:rPr>
                <a:t> c</a:t>
              </a:r>
              <a:r>
                <a:rPr lang="en-US" altLang="zh-TW" sz="2800" b="1" baseline="-2500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983049" name="Oval 9"/>
            <p:cNvSpPr>
              <a:spLocks noChangeArrowheads="1"/>
            </p:cNvSpPr>
            <p:nvPr/>
          </p:nvSpPr>
          <p:spPr bwMode="auto">
            <a:xfrm>
              <a:off x="1494" y="3008"/>
              <a:ext cx="220" cy="22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 anchorCtr="1"/>
            <a:lstStyle/>
            <a:p>
              <a:r>
                <a:rPr lang="en-US" altLang="zh-TW" sz="2400" b="1">
                  <a:solidFill>
                    <a:srgbClr val="FF0000"/>
                  </a:solidFill>
                </a:rPr>
                <a:t> </a:t>
              </a:r>
              <a:endParaRPr lang="en-US" altLang="zh-TW" sz="2400" b="1" baseline="-10000">
                <a:solidFill>
                  <a:srgbClr val="FF0000"/>
                </a:solidFill>
              </a:endParaRPr>
            </a:p>
          </p:txBody>
        </p:sp>
        <p:cxnSp>
          <p:nvCxnSpPr>
            <p:cNvPr id="983050" name="AutoShape 10"/>
            <p:cNvCxnSpPr>
              <a:cxnSpLocks noChangeShapeType="1"/>
              <a:stCxn id="983049" idx="3"/>
              <a:endCxn id="983047" idx="0"/>
            </p:cNvCxnSpPr>
            <p:nvPr/>
          </p:nvCxnSpPr>
          <p:spPr bwMode="auto">
            <a:xfrm flipH="1">
              <a:off x="1282" y="3208"/>
              <a:ext cx="244" cy="261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83051" name="AutoShape 11"/>
            <p:cNvCxnSpPr>
              <a:cxnSpLocks noChangeShapeType="1"/>
              <a:stCxn id="983049" idx="5"/>
              <a:endCxn id="983048" idx="0"/>
            </p:cNvCxnSpPr>
            <p:nvPr/>
          </p:nvCxnSpPr>
          <p:spPr bwMode="auto">
            <a:xfrm>
              <a:off x="1682" y="3208"/>
              <a:ext cx="289" cy="26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83052" name="AutoShape 12"/>
            <p:cNvCxnSpPr>
              <a:cxnSpLocks noChangeShapeType="1"/>
              <a:endCxn id="983049" idx="7"/>
            </p:cNvCxnSpPr>
            <p:nvPr/>
          </p:nvCxnSpPr>
          <p:spPr bwMode="auto">
            <a:xfrm flipH="1">
              <a:off x="1682" y="2784"/>
              <a:ext cx="228" cy="24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983053" name="Rectangle 13"/>
          <p:cNvSpPr>
            <a:spLocks noChangeArrowheads="1"/>
          </p:cNvSpPr>
          <p:nvPr/>
        </p:nvSpPr>
        <p:spPr bwMode="auto">
          <a:xfrm>
            <a:off x="941388" y="3459163"/>
            <a:ext cx="5207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 b="1" i="1">
                <a:solidFill>
                  <a:srgbClr val="FF0000"/>
                </a:solidFill>
                <a:ea typeface="新細明體" pitchFamily="18" charset="-120"/>
              </a:rPr>
              <a:t>T</a:t>
            </a:r>
            <a:r>
              <a:rPr lang="en-US" altLang="zh-TW" sz="2800" b="1">
                <a:solidFill>
                  <a:srgbClr val="FF0000"/>
                </a:solidFill>
                <a:ea typeface="新細明體" pitchFamily="18" charset="-120"/>
              </a:rPr>
              <a:t>:</a:t>
            </a:r>
            <a:endParaRPr lang="en-US" altLang="zh-TW" sz="2800" b="1" i="1">
              <a:solidFill>
                <a:srgbClr val="FF0000"/>
              </a:solidFill>
              <a:ea typeface="新細明體" pitchFamily="18" charset="-120"/>
            </a:endParaRPr>
          </a:p>
        </p:txBody>
      </p:sp>
      <p:sp>
        <p:nvSpPr>
          <p:cNvPr id="983054" name="Text Box 14"/>
          <p:cNvSpPr txBox="1">
            <a:spLocks noChangeArrowheads="1"/>
          </p:cNvSpPr>
          <p:nvPr/>
        </p:nvSpPr>
        <p:spPr bwMode="auto">
          <a:xfrm>
            <a:off x="5610225" y="5468938"/>
            <a:ext cx="484188" cy="43656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800" b="1" i="1">
                <a:solidFill>
                  <a:srgbClr val="FF0000"/>
                </a:solidFill>
              </a:rPr>
              <a:t> c</a:t>
            </a:r>
            <a:r>
              <a:rPr lang="en-US" altLang="zh-TW" sz="2800" b="1" baseline="-250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983055" name="Text Box 15"/>
          <p:cNvSpPr txBox="1">
            <a:spLocks noChangeArrowheads="1"/>
          </p:cNvSpPr>
          <p:nvPr/>
        </p:nvSpPr>
        <p:spPr bwMode="auto">
          <a:xfrm>
            <a:off x="6704013" y="5467350"/>
            <a:ext cx="484187" cy="4365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800" b="1" i="1">
                <a:solidFill>
                  <a:srgbClr val="FF0000"/>
                </a:solidFill>
              </a:rPr>
              <a:t> c</a:t>
            </a:r>
            <a:r>
              <a:rPr lang="en-US" altLang="zh-TW" sz="2800" b="1" baseline="-25000">
                <a:solidFill>
                  <a:srgbClr val="FF0000"/>
                </a:solidFill>
              </a:rPr>
              <a:t>2</a:t>
            </a:r>
          </a:p>
        </p:txBody>
      </p:sp>
      <p:cxnSp>
        <p:nvCxnSpPr>
          <p:cNvPr id="983056" name="AutoShape 16"/>
          <p:cNvCxnSpPr>
            <a:cxnSpLocks noChangeShapeType="1"/>
            <a:endCxn id="983054" idx="0"/>
          </p:cNvCxnSpPr>
          <p:nvPr/>
        </p:nvCxnSpPr>
        <p:spPr bwMode="auto">
          <a:xfrm flipH="1">
            <a:off x="5853113" y="5054600"/>
            <a:ext cx="387350" cy="4143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057" name="AutoShape 17"/>
          <p:cNvCxnSpPr>
            <a:cxnSpLocks noChangeShapeType="1"/>
            <a:endCxn id="983055" idx="0"/>
          </p:cNvCxnSpPr>
          <p:nvPr/>
        </p:nvCxnSpPr>
        <p:spPr bwMode="auto">
          <a:xfrm>
            <a:off x="6488113" y="5054600"/>
            <a:ext cx="458787" cy="4127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3058" name="AutoShape 18"/>
          <p:cNvCxnSpPr>
            <a:cxnSpLocks noChangeShapeType="1"/>
          </p:cNvCxnSpPr>
          <p:nvPr/>
        </p:nvCxnSpPr>
        <p:spPr bwMode="auto">
          <a:xfrm flipH="1">
            <a:off x="6488113" y="4381500"/>
            <a:ext cx="361950" cy="387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3059" name="Rectangle 19"/>
          <p:cNvSpPr>
            <a:spLocks noChangeArrowheads="1"/>
          </p:cNvSpPr>
          <p:nvPr/>
        </p:nvSpPr>
        <p:spPr bwMode="auto">
          <a:xfrm>
            <a:off x="5588000" y="3459163"/>
            <a:ext cx="6191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 b="1" i="1">
                <a:solidFill>
                  <a:srgbClr val="FF0000"/>
                </a:solidFill>
                <a:ea typeface="新細明體" pitchFamily="18" charset="-120"/>
              </a:rPr>
              <a:t>T'</a:t>
            </a:r>
            <a:r>
              <a:rPr lang="en-US" altLang="zh-TW" sz="2800" b="1">
                <a:solidFill>
                  <a:srgbClr val="FF0000"/>
                </a:solidFill>
                <a:ea typeface="新細明體" pitchFamily="18" charset="-120"/>
              </a:rPr>
              <a:t>:</a:t>
            </a:r>
            <a:endParaRPr lang="en-US" altLang="zh-TW" sz="2800" b="1" i="1">
              <a:solidFill>
                <a:srgbClr val="FF0000"/>
              </a:solidFill>
              <a:ea typeface="新細明體" pitchFamily="18" charset="-120"/>
            </a:endParaRPr>
          </a:p>
        </p:txBody>
      </p:sp>
      <p:sp>
        <p:nvSpPr>
          <p:cNvPr id="983060" name="Text Box 20"/>
          <p:cNvSpPr txBox="1">
            <a:spLocks noChangeArrowheads="1"/>
          </p:cNvSpPr>
          <p:nvPr/>
        </p:nvSpPr>
        <p:spPr bwMode="auto">
          <a:xfrm>
            <a:off x="6126163" y="4629150"/>
            <a:ext cx="461962" cy="4365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800" b="1" i="1">
                <a:solidFill>
                  <a:srgbClr val="FF0000"/>
                </a:solidFill>
              </a:rPr>
              <a:t> c'</a:t>
            </a:r>
            <a:endParaRPr lang="en-US" altLang="zh-TW" sz="2800" b="1" baseline="-250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Greedy Algorithms</a:t>
            </a:r>
          </a:p>
        </p:txBody>
      </p:sp>
      <p:sp>
        <p:nvSpPr>
          <p:cNvPr id="35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36CC0-99D0-4DE0-A399-23DE3D9488F9}" type="slidenum">
              <a:rPr lang="en-US" altLang="zh-TW"/>
              <a:pPr/>
              <a:t>18</a:t>
            </a:fld>
            <a:endParaRPr lang="en-US" altLang="zh-TW"/>
          </a:p>
        </p:txBody>
      </p:sp>
      <p:sp>
        <p:nvSpPr>
          <p:cNvPr id="9840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76200"/>
            <a:ext cx="8362950" cy="933450"/>
          </a:xfrm>
        </p:spPr>
        <p:txBody>
          <a:bodyPr anchor="ctr"/>
          <a:lstStyle/>
          <a:p>
            <a:pPr algn="ctr">
              <a:lnSpc>
                <a:spcPct val="150000"/>
              </a:lnSpc>
            </a:pPr>
            <a:r>
              <a:rPr lang="en-US" altLang="zh-TW" sz="4000" b="1"/>
              <a:t>Huffman’s Algorithm </a:t>
            </a:r>
            <a:r>
              <a:rPr lang="en-US" altLang="zh-TW" sz="2800" b="1"/>
              <a:t>(</a:t>
            </a:r>
            <a:r>
              <a:rPr lang="zh-TW" altLang="en-US" sz="2800" b="1">
                <a:ea typeface="標楷體" pitchFamily="65" charset="-120"/>
              </a:rPr>
              <a:t>例</a:t>
            </a:r>
            <a:r>
              <a:rPr lang="en-US" altLang="zh-TW" sz="2800" b="1"/>
              <a:t>)</a:t>
            </a:r>
          </a:p>
        </p:txBody>
      </p:sp>
      <p:sp>
        <p:nvSpPr>
          <p:cNvPr id="984067" name="Text Box 3"/>
          <p:cNvSpPr txBox="1">
            <a:spLocks noChangeArrowheads="1"/>
          </p:cNvSpPr>
          <p:nvPr/>
        </p:nvSpPr>
        <p:spPr bwMode="auto">
          <a:xfrm>
            <a:off x="7142163" y="1600200"/>
            <a:ext cx="706437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a</a:t>
            </a:r>
            <a:r>
              <a:rPr lang="en-US" altLang="zh-TW" sz="2400" b="1"/>
              <a:t>:45</a:t>
            </a:r>
          </a:p>
        </p:txBody>
      </p:sp>
      <p:sp>
        <p:nvSpPr>
          <p:cNvPr id="984068" name="Text Box 4"/>
          <p:cNvSpPr txBox="1">
            <a:spLocks noChangeArrowheads="1"/>
          </p:cNvSpPr>
          <p:nvPr/>
        </p:nvSpPr>
        <p:spPr bwMode="auto">
          <a:xfrm>
            <a:off x="3484563" y="1600200"/>
            <a:ext cx="706437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c</a:t>
            </a:r>
            <a:r>
              <a:rPr lang="en-US" altLang="zh-TW" sz="2400" b="1"/>
              <a:t>:12</a:t>
            </a:r>
          </a:p>
        </p:txBody>
      </p:sp>
      <p:sp>
        <p:nvSpPr>
          <p:cNvPr id="984069" name="Text Box 5"/>
          <p:cNvSpPr txBox="1">
            <a:spLocks noChangeArrowheads="1"/>
          </p:cNvSpPr>
          <p:nvPr/>
        </p:nvSpPr>
        <p:spPr bwMode="auto">
          <a:xfrm>
            <a:off x="4703763" y="1600200"/>
            <a:ext cx="706437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b</a:t>
            </a:r>
            <a:r>
              <a:rPr lang="en-US" altLang="zh-TW" sz="2400" b="1"/>
              <a:t>:13</a:t>
            </a:r>
          </a:p>
        </p:txBody>
      </p:sp>
      <p:sp>
        <p:nvSpPr>
          <p:cNvPr id="984070" name="Text Box 6"/>
          <p:cNvSpPr txBox="1">
            <a:spLocks noChangeArrowheads="1"/>
          </p:cNvSpPr>
          <p:nvPr/>
        </p:nvSpPr>
        <p:spPr bwMode="auto">
          <a:xfrm>
            <a:off x="5922963" y="1600200"/>
            <a:ext cx="706437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d</a:t>
            </a:r>
            <a:r>
              <a:rPr lang="en-US" altLang="zh-TW" sz="2400" b="1"/>
              <a:t>:16</a:t>
            </a:r>
          </a:p>
        </p:txBody>
      </p:sp>
      <p:sp>
        <p:nvSpPr>
          <p:cNvPr id="984071" name="Text Box 7"/>
          <p:cNvSpPr txBox="1">
            <a:spLocks noChangeArrowheads="1"/>
          </p:cNvSpPr>
          <p:nvPr/>
        </p:nvSpPr>
        <p:spPr bwMode="auto">
          <a:xfrm>
            <a:off x="1219200" y="1600200"/>
            <a:ext cx="630238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f</a:t>
            </a:r>
            <a:r>
              <a:rPr lang="en-US" altLang="zh-TW" sz="2400" b="1"/>
              <a:t>: 5</a:t>
            </a:r>
          </a:p>
        </p:txBody>
      </p:sp>
      <p:sp>
        <p:nvSpPr>
          <p:cNvPr id="984072" name="Text Box 8"/>
          <p:cNvSpPr txBox="1">
            <a:spLocks noChangeArrowheads="1"/>
          </p:cNvSpPr>
          <p:nvPr/>
        </p:nvSpPr>
        <p:spPr bwMode="auto">
          <a:xfrm>
            <a:off x="2341563" y="1600200"/>
            <a:ext cx="630237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e</a:t>
            </a:r>
            <a:r>
              <a:rPr lang="en-US" altLang="zh-TW" sz="2400" b="1"/>
              <a:t>: 9</a:t>
            </a:r>
          </a:p>
        </p:txBody>
      </p:sp>
      <p:sp>
        <p:nvSpPr>
          <p:cNvPr id="984073" name="AutoShape 9"/>
          <p:cNvSpPr>
            <a:spLocks noChangeArrowheads="1"/>
          </p:cNvSpPr>
          <p:nvPr/>
        </p:nvSpPr>
        <p:spPr bwMode="auto">
          <a:xfrm>
            <a:off x="819150" y="2324100"/>
            <a:ext cx="228600" cy="457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984074" name="Group 10"/>
          <p:cNvGrpSpPr>
            <a:grpSpLocks/>
          </p:cNvGrpSpPr>
          <p:nvPr/>
        </p:nvGrpSpPr>
        <p:grpSpPr bwMode="auto">
          <a:xfrm>
            <a:off x="1219200" y="2743200"/>
            <a:ext cx="6629400" cy="1295400"/>
            <a:chOff x="768" y="1824"/>
            <a:chExt cx="4176" cy="816"/>
          </a:xfrm>
        </p:grpSpPr>
        <p:sp>
          <p:nvSpPr>
            <p:cNvPr id="984075" name="Text Box 11"/>
            <p:cNvSpPr txBox="1">
              <a:spLocks noChangeArrowheads="1"/>
            </p:cNvSpPr>
            <p:nvPr/>
          </p:nvSpPr>
          <p:spPr bwMode="auto">
            <a:xfrm>
              <a:off x="4499" y="2064"/>
              <a:ext cx="445" cy="23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400" b="1">
                  <a:latin typeface="Courier New" pitchFamily="49" charset="0"/>
                </a:rPr>
                <a:t>a</a:t>
              </a:r>
              <a:r>
                <a:rPr lang="en-US" altLang="zh-TW" sz="2400" b="1"/>
                <a:t>:45</a:t>
              </a:r>
            </a:p>
          </p:txBody>
        </p:sp>
        <p:sp>
          <p:nvSpPr>
            <p:cNvPr id="984076" name="Text Box 12"/>
            <p:cNvSpPr txBox="1">
              <a:spLocks noChangeArrowheads="1"/>
            </p:cNvSpPr>
            <p:nvPr/>
          </p:nvSpPr>
          <p:spPr bwMode="auto">
            <a:xfrm>
              <a:off x="768" y="2064"/>
              <a:ext cx="445" cy="23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400" b="1">
                  <a:latin typeface="Courier New" pitchFamily="49" charset="0"/>
                </a:rPr>
                <a:t>c</a:t>
              </a:r>
              <a:r>
                <a:rPr lang="en-US" altLang="zh-TW" sz="2400" b="1"/>
                <a:t>:12</a:t>
              </a:r>
            </a:p>
          </p:txBody>
        </p:sp>
        <p:sp>
          <p:nvSpPr>
            <p:cNvPr id="984077" name="Text Box 13"/>
            <p:cNvSpPr txBox="1">
              <a:spLocks noChangeArrowheads="1"/>
            </p:cNvSpPr>
            <p:nvPr/>
          </p:nvSpPr>
          <p:spPr bwMode="auto">
            <a:xfrm>
              <a:off x="1488" y="2064"/>
              <a:ext cx="445" cy="23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400" b="1">
                  <a:latin typeface="Courier New" pitchFamily="49" charset="0"/>
                </a:rPr>
                <a:t>b</a:t>
              </a:r>
              <a:r>
                <a:rPr lang="en-US" altLang="zh-TW" sz="2400" b="1"/>
                <a:t>:13</a:t>
              </a:r>
            </a:p>
          </p:txBody>
        </p:sp>
        <p:sp>
          <p:nvSpPr>
            <p:cNvPr id="984078" name="Text Box 14"/>
            <p:cNvSpPr txBox="1">
              <a:spLocks noChangeArrowheads="1"/>
            </p:cNvSpPr>
            <p:nvPr/>
          </p:nvSpPr>
          <p:spPr bwMode="auto">
            <a:xfrm>
              <a:off x="3731" y="2064"/>
              <a:ext cx="445" cy="23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400" b="1">
                  <a:latin typeface="Courier New" pitchFamily="49" charset="0"/>
                </a:rPr>
                <a:t>d</a:t>
              </a:r>
              <a:r>
                <a:rPr lang="en-US" altLang="zh-TW" sz="2400" b="1"/>
                <a:t>:16</a:t>
              </a:r>
            </a:p>
          </p:txBody>
        </p:sp>
        <p:sp>
          <p:nvSpPr>
            <p:cNvPr id="984079" name="Text Box 15"/>
            <p:cNvSpPr txBox="1">
              <a:spLocks noChangeArrowheads="1"/>
            </p:cNvSpPr>
            <p:nvPr/>
          </p:nvSpPr>
          <p:spPr bwMode="auto">
            <a:xfrm>
              <a:off x="2256" y="2404"/>
              <a:ext cx="397" cy="23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400" b="1">
                  <a:latin typeface="Courier New" pitchFamily="49" charset="0"/>
                </a:rPr>
                <a:t>f</a:t>
              </a:r>
              <a:r>
                <a:rPr lang="en-US" altLang="zh-TW" sz="2400" b="1"/>
                <a:t>: 5</a:t>
              </a:r>
            </a:p>
          </p:txBody>
        </p:sp>
        <p:sp>
          <p:nvSpPr>
            <p:cNvPr id="984080" name="Text Box 16"/>
            <p:cNvSpPr txBox="1">
              <a:spLocks noChangeArrowheads="1"/>
            </p:cNvSpPr>
            <p:nvPr/>
          </p:nvSpPr>
          <p:spPr bwMode="auto">
            <a:xfrm>
              <a:off x="2963" y="2404"/>
              <a:ext cx="397" cy="23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400" b="1">
                  <a:latin typeface="Courier New" pitchFamily="49" charset="0"/>
                </a:rPr>
                <a:t>e</a:t>
              </a:r>
              <a:r>
                <a:rPr lang="en-US" altLang="zh-TW" sz="2400" b="1"/>
                <a:t>: 9</a:t>
              </a:r>
            </a:p>
          </p:txBody>
        </p:sp>
        <p:sp>
          <p:nvSpPr>
            <p:cNvPr id="984081" name="Oval 17"/>
            <p:cNvSpPr>
              <a:spLocks noChangeArrowheads="1"/>
            </p:cNvSpPr>
            <p:nvPr/>
          </p:nvSpPr>
          <p:spPr bwMode="auto">
            <a:xfrm>
              <a:off x="2640" y="1824"/>
              <a:ext cx="288" cy="288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 anchorCtr="1"/>
            <a:lstStyle/>
            <a:p>
              <a:r>
                <a:rPr lang="en-US" altLang="zh-TW" sz="2400" b="1">
                  <a:solidFill>
                    <a:srgbClr val="FF0000"/>
                  </a:solidFill>
                </a:rPr>
                <a:t>14</a:t>
              </a:r>
              <a:endParaRPr lang="en-US" altLang="zh-TW" sz="2400" b="1" baseline="-10000">
                <a:solidFill>
                  <a:srgbClr val="FF0000"/>
                </a:solidFill>
              </a:endParaRPr>
            </a:p>
          </p:txBody>
        </p:sp>
        <p:cxnSp>
          <p:nvCxnSpPr>
            <p:cNvPr id="984082" name="AutoShape 18"/>
            <p:cNvCxnSpPr>
              <a:cxnSpLocks noChangeShapeType="1"/>
              <a:stCxn id="984081" idx="3"/>
              <a:endCxn id="984079" idx="0"/>
            </p:cNvCxnSpPr>
            <p:nvPr/>
          </p:nvCxnSpPr>
          <p:spPr bwMode="auto">
            <a:xfrm flipH="1">
              <a:off x="2455" y="2082"/>
              <a:ext cx="227" cy="32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84083" name="AutoShape 19"/>
            <p:cNvCxnSpPr>
              <a:cxnSpLocks noChangeShapeType="1"/>
              <a:stCxn id="984081" idx="5"/>
              <a:endCxn id="984080" idx="0"/>
            </p:cNvCxnSpPr>
            <p:nvPr/>
          </p:nvCxnSpPr>
          <p:spPr bwMode="auto">
            <a:xfrm>
              <a:off x="2886" y="2082"/>
              <a:ext cx="276" cy="32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984084" name="AutoShape 20"/>
          <p:cNvSpPr>
            <a:spLocks noChangeArrowheads="1"/>
          </p:cNvSpPr>
          <p:nvPr/>
        </p:nvSpPr>
        <p:spPr bwMode="auto">
          <a:xfrm>
            <a:off x="838200" y="4572000"/>
            <a:ext cx="228600" cy="457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984085" name="Group 21"/>
          <p:cNvGrpSpPr>
            <a:grpSpLocks/>
          </p:cNvGrpSpPr>
          <p:nvPr/>
        </p:nvGrpSpPr>
        <p:grpSpPr bwMode="auto">
          <a:xfrm>
            <a:off x="1219200" y="4876800"/>
            <a:ext cx="6629400" cy="1295400"/>
            <a:chOff x="768" y="3072"/>
            <a:chExt cx="4176" cy="816"/>
          </a:xfrm>
        </p:grpSpPr>
        <p:sp>
          <p:nvSpPr>
            <p:cNvPr id="984086" name="Text Box 22"/>
            <p:cNvSpPr txBox="1">
              <a:spLocks noChangeArrowheads="1"/>
            </p:cNvSpPr>
            <p:nvPr/>
          </p:nvSpPr>
          <p:spPr bwMode="auto">
            <a:xfrm>
              <a:off x="4499" y="3216"/>
              <a:ext cx="445" cy="23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400" b="1">
                  <a:latin typeface="Courier New" pitchFamily="49" charset="0"/>
                </a:rPr>
                <a:t>a</a:t>
              </a:r>
              <a:r>
                <a:rPr lang="en-US" altLang="zh-TW" sz="2400" b="1"/>
                <a:t>:45</a:t>
              </a:r>
            </a:p>
          </p:txBody>
        </p:sp>
        <p:sp>
          <p:nvSpPr>
            <p:cNvPr id="984087" name="Text Box 23"/>
            <p:cNvSpPr txBox="1">
              <a:spLocks noChangeArrowheads="1"/>
            </p:cNvSpPr>
            <p:nvPr/>
          </p:nvSpPr>
          <p:spPr bwMode="auto">
            <a:xfrm>
              <a:off x="2976" y="3652"/>
              <a:ext cx="445" cy="23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400" b="1">
                  <a:latin typeface="Courier New" pitchFamily="49" charset="0"/>
                </a:rPr>
                <a:t>c</a:t>
              </a:r>
              <a:r>
                <a:rPr lang="en-US" altLang="zh-TW" sz="2400" b="1"/>
                <a:t>:12</a:t>
              </a:r>
            </a:p>
          </p:txBody>
        </p:sp>
        <p:sp>
          <p:nvSpPr>
            <p:cNvPr id="984088" name="Text Box 24"/>
            <p:cNvSpPr txBox="1">
              <a:spLocks noChangeArrowheads="1"/>
            </p:cNvSpPr>
            <p:nvPr/>
          </p:nvSpPr>
          <p:spPr bwMode="auto">
            <a:xfrm>
              <a:off x="3696" y="3652"/>
              <a:ext cx="445" cy="23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400" b="1">
                  <a:latin typeface="Courier New" pitchFamily="49" charset="0"/>
                </a:rPr>
                <a:t>b</a:t>
              </a:r>
              <a:r>
                <a:rPr lang="en-US" altLang="zh-TW" sz="2400" b="1"/>
                <a:t>:13</a:t>
              </a:r>
            </a:p>
          </p:txBody>
        </p:sp>
        <p:sp>
          <p:nvSpPr>
            <p:cNvPr id="984089" name="Text Box 25"/>
            <p:cNvSpPr txBox="1">
              <a:spLocks noChangeArrowheads="1"/>
            </p:cNvSpPr>
            <p:nvPr/>
          </p:nvSpPr>
          <p:spPr bwMode="auto">
            <a:xfrm>
              <a:off x="2160" y="3216"/>
              <a:ext cx="445" cy="23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400" b="1">
                  <a:latin typeface="Courier New" pitchFamily="49" charset="0"/>
                </a:rPr>
                <a:t>d</a:t>
              </a:r>
              <a:r>
                <a:rPr lang="en-US" altLang="zh-TW" sz="2400" b="1"/>
                <a:t>:16</a:t>
              </a:r>
            </a:p>
          </p:txBody>
        </p:sp>
        <p:sp>
          <p:nvSpPr>
            <p:cNvPr id="984090" name="Text Box 26"/>
            <p:cNvSpPr txBox="1">
              <a:spLocks noChangeArrowheads="1"/>
            </p:cNvSpPr>
            <p:nvPr/>
          </p:nvSpPr>
          <p:spPr bwMode="auto">
            <a:xfrm>
              <a:off x="768" y="3652"/>
              <a:ext cx="397" cy="23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400" b="1">
                  <a:latin typeface="Courier New" pitchFamily="49" charset="0"/>
                </a:rPr>
                <a:t>f</a:t>
              </a:r>
              <a:r>
                <a:rPr lang="en-US" altLang="zh-TW" sz="2400" b="1"/>
                <a:t>: 5</a:t>
              </a:r>
            </a:p>
          </p:txBody>
        </p:sp>
        <p:sp>
          <p:nvSpPr>
            <p:cNvPr id="984091" name="Text Box 27"/>
            <p:cNvSpPr txBox="1">
              <a:spLocks noChangeArrowheads="1"/>
            </p:cNvSpPr>
            <p:nvPr/>
          </p:nvSpPr>
          <p:spPr bwMode="auto">
            <a:xfrm>
              <a:off x="1475" y="3652"/>
              <a:ext cx="397" cy="23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400" b="1">
                  <a:latin typeface="Courier New" pitchFamily="49" charset="0"/>
                </a:rPr>
                <a:t>e</a:t>
              </a:r>
              <a:r>
                <a:rPr lang="en-US" altLang="zh-TW" sz="2400" b="1"/>
                <a:t>: 9</a:t>
              </a:r>
            </a:p>
          </p:txBody>
        </p:sp>
        <p:sp>
          <p:nvSpPr>
            <p:cNvPr id="984092" name="Oval 28"/>
            <p:cNvSpPr>
              <a:spLocks noChangeArrowheads="1"/>
            </p:cNvSpPr>
            <p:nvPr/>
          </p:nvSpPr>
          <p:spPr bwMode="auto">
            <a:xfrm>
              <a:off x="1152" y="3072"/>
              <a:ext cx="288" cy="288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 anchorCtr="1"/>
            <a:lstStyle/>
            <a:p>
              <a:r>
                <a:rPr lang="en-US" altLang="zh-TW" sz="2400" b="1">
                  <a:solidFill>
                    <a:srgbClr val="FF0000"/>
                  </a:solidFill>
                </a:rPr>
                <a:t>14</a:t>
              </a:r>
              <a:endParaRPr lang="en-US" altLang="zh-TW" sz="2400" b="1" baseline="-10000">
                <a:solidFill>
                  <a:srgbClr val="FF0000"/>
                </a:solidFill>
              </a:endParaRPr>
            </a:p>
          </p:txBody>
        </p:sp>
        <p:cxnSp>
          <p:nvCxnSpPr>
            <p:cNvPr id="984093" name="AutoShape 29"/>
            <p:cNvCxnSpPr>
              <a:cxnSpLocks noChangeShapeType="1"/>
              <a:stCxn id="984092" idx="3"/>
              <a:endCxn id="984090" idx="0"/>
            </p:cNvCxnSpPr>
            <p:nvPr/>
          </p:nvCxnSpPr>
          <p:spPr bwMode="auto">
            <a:xfrm flipH="1">
              <a:off x="967" y="3330"/>
              <a:ext cx="227" cy="32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84094" name="AutoShape 30"/>
            <p:cNvCxnSpPr>
              <a:cxnSpLocks noChangeShapeType="1"/>
              <a:stCxn id="984092" idx="5"/>
              <a:endCxn id="984091" idx="0"/>
            </p:cNvCxnSpPr>
            <p:nvPr/>
          </p:nvCxnSpPr>
          <p:spPr bwMode="auto">
            <a:xfrm>
              <a:off x="1398" y="3330"/>
              <a:ext cx="276" cy="32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984095" name="Oval 31"/>
            <p:cNvSpPr>
              <a:spLocks noChangeArrowheads="1"/>
            </p:cNvSpPr>
            <p:nvPr/>
          </p:nvSpPr>
          <p:spPr bwMode="auto">
            <a:xfrm>
              <a:off x="3408" y="3072"/>
              <a:ext cx="288" cy="288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 anchorCtr="1"/>
            <a:lstStyle/>
            <a:p>
              <a:r>
                <a:rPr lang="en-US" altLang="zh-TW" sz="2400" b="1">
                  <a:solidFill>
                    <a:srgbClr val="FF0000"/>
                  </a:solidFill>
                </a:rPr>
                <a:t>25</a:t>
              </a:r>
              <a:endParaRPr lang="en-US" altLang="zh-TW" sz="2400" b="1" baseline="-10000">
                <a:solidFill>
                  <a:srgbClr val="FF0000"/>
                </a:solidFill>
              </a:endParaRPr>
            </a:p>
          </p:txBody>
        </p:sp>
        <p:cxnSp>
          <p:nvCxnSpPr>
            <p:cNvPr id="984096" name="AutoShape 32"/>
            <p:cNvCxnSpPr>
              <a:cxnSpLocks noChangeShapeType="1"/>
              <a:stCxn id="984095" idx="3"/>
              <a:endCxn id="984087" idx="0"/>
            </p:cNvCxnSpPr>
            <p:nvPr/>
          </p:nvCxnSpPr>
          <p:spPr bwMode="auto">
            <a:xfrm flipH="1">
              <a:off x="3199" y="3330"/>
              <a:ext cx="251" cy="32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84097" name="AutoShape 33"/>
            <p:cNvCxnSpPr>
              <a:cxnSpLocks noChangeShapeType="1"/>
              <a:stCxn id="984095" idx="5"/>
              <a:endCxn id="984088" idx="0"/>
            </p:cNvCxnSpPr>
            <p:nvPr/>
          </p:nvCxnSpPr>
          <p:spPr bwMode="auto">
            <a:xfrm>
              <a:off x="3654" y="3330"/>
              <a:ext cx="265" cy="32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Greedy Algorithms</a:t>
            </a:r>
          </a:p>
        </p:txBody>
      </p:sp>
      <p:sp>
        <p:nvSpPr>
          <p:cNvPr id="33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4EB5B-9192-46F9-8E69-210B60DC9640}" type="slidenum">
              <a:rPr lang="en-US" altLang="zh-TW"/>
              <a:pPr/>
              <a:t>19</a:t>
            </a:fld>
            <a:endParaRPr lang="en-US" altLang="zh-TW"/>
          </a:p>
        </p:txBody>
      </p:sp>
      <p:sp>
        <p:nvSpPr>
          <p:cNvPr id="9850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76200"/>
            <a:ext cx="8362950" cy="933450"/>
          </a:xfrm>
        </p:spPr>
        <p:txBody>
          <a:bodyPr anchor="ctr"/>
          <a:lstStyle/>
          <a:p>
            <a:pPr algn="ctr">
              <a:lnSpc>
                <a:spcPct val="150000"/>
              </a:lnSpc>
            </a:pPr>
            <a:r>
              <a:rPr lang="en-US" altLang="zh-TW" sz="4000" b="1"/>
              <a:t>Huffman’s Algorithm </a:t>
            </a:r>
            <a:r>
              <a:rPr lang="en-US" altLang="zh-TW" sz="2800" b="1"/>
              <a:t>(</a:t>
            </a:r>
            <a:r>
              <a:rPr lang="zh-TW" altLang="en-US" sz="2800" b="1">
                <a:ea typeface="標楷體" pitchFamily="65" charset="-120"/>
              </a:rPr>
              <a:t>例</a:t>
            </a:r>
            <a:r>
              <a:rPr lang="en-US" altLang="zh-TW" sz="2800" b="1">
                <a:ea typeface="標楷體" pitchFamily="65" charset="-120"/>
              </a:rPr>
              <a:t>-</a:t>
            </a:r>
            <a:r>
              <a:rPr lang="zh-TW" altLang="en-US" sz="2800" b="1">
                <a:ea typeface="標楷體" pitchFamily="65" charset="-120"/>
              </a:rPr>
              <a:t>續</a:t>
            </a:r>
            <a:r>
              <a:rPr lang="en-US" altLang="zh-TW" sz="2800" b="1">
                <a:ea typeface="標楷體" pitchFamily="65" charset="-120"/>
              </a:rPr>
              <a:t>1</a:t>
            </a:r>
            <a:r>
              <a:rPr lang="en-US" altLang="zh-TW" sz="2800" b="1"/>
              <a:t>)</a:t>
            </a:r>
          </a:p>
        </p:txBody>
      </p:sp>
      <p:sp>
        <p:nvSpPr>
          <p:cNvPr id="985091" name="AutoShape 3"/>
          <p:cNvSpPr>
            <a:spLocks noChangeArrowheads="1"/>
          </p:cNvSpPr>
          <p:nvPr/>
        </p:nvSpPr>
        <p:spPr bwMode="auto">
          <a:xfrm>
            <a:off x="3733800" y="3352800"/>
            <a:ext cx="228600" cy="457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85092" name="Text Box 4"/>
          <p:cNvSpPr txBox="1">
            <a:spLocks noChangeArrowheads="1"/>
          </p:cNvSpPr>
          <p:nvPr/>
        </p:nvSpPr>
        <p:spPr bwMode="auto">
          <a:xfrm>
            <a:off x="7142163" y="1828800"/>
            <a:ext cx="706437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a</a:t>
            </a:r>
            <a:r>
              <a:rPr lang="en-US" altLang="zh-TW" sz="2400" b="1"/>
              <a:t>:45</a:t>
            </a:r>
          </a:p>
        </p:txBody>
      </p:sp>
      <p:sp>
        <p:nvSpPr>
          <p:cNvPr id="985093" name="Text Box 5"/>
          <p:cNvSpPr txBox="1">
            <a:spLocks noChangeArrowheads="1"/>
          </p:cNvSpPr>
          <p:nvPr/>
        </p:nvSpPr>
        <p:spPr bwMode="auto">
          <a:xfrm>
            <a:off x="4724400" y="2520950"/>
            <a:ext cx="706438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c</a:t>
            </a:r>
            <a:r>
              <a:rPr lang="en-US" altLang="zh-TW" sz="2400" b="1"/>
              <a:t>:12</a:t>
            </a:r>
          </a:p>
        </p:txBody>
      </p:sp>
      <p:sp>
        <p:nvSpPr>
          <p:cNvPr id="985094" name="Text Box 6"/>
          <p:cNvSpPr txBox="1">
            <a:spLocks noChangeArrowheads="1"/>
          </p:cNvSpPr>
          <p:nvPr/>
        </p:nvSpPr>
        <p:spPr bwMode="auto">
          <a:xfrm>
            <a:off x="5867400" y="2520950"/>
            <a:ext cx="706438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b</a:t>
            </a:r>
            <a:r>
              <a:rPr lang="en-US" altLang="zh-TW" sz="2400" b="1"/>
              <a:t>:13</a:t>
            </a:r>
          </a:p>
        </p:txBody>
      </p:sp>
      <p:sp>
        <p:nvSpPr>
          <p:cNvPr id="985095" name="Text Box 7"/>
          <p:cNvSpPr txBox="1">
            <a:spLocks noChangeArrowheads="1"/>
          </p:cNvSpPr>
          <p:nvPr/>
        </p:nvSpPr>
        <p:spPr bwMode="auto">
          <a:xfrm>
            <a:off x="3429000" y="1828800"/>
            <a:ext cx="706438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d</a:t>
            </a:r>
            <a:r>
              <a:rPr lang="en-US" altLang="zh-TW" sz="2400" b="1"/>
              <a:t>:16</a:t>
            </a:r>
          </a:p>
        </p:txBody>
      </p:sp>
      <p:sp>
        <p:nvSpPr>
          <p:cNvPr id="985096" name="Text Box 8"/>
          <p:cNvSpPr txBox="1">
            <a:spLocks noChangeArrowheads="1"/>
          </p:cNvSpPr>
          <p:nvPr/>
        </p:nvSpPr>
        <p:spPr bwMode="auto">
          <a:xfrm>
            <a:off x="1219200" y="2520950"/>
            <a:ext cx="630238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f</a:t>
            </a:r>
            <a:r>
              <a:rPr lang="en-US" altLang="zh-TW" sz="2400" b="1"/>
              <a:t>: 5</a:t>
            </a:r>
          </a:p>
        </p:txBody>
      </p:sp>
      <p:sp>
        <p:nvSpPr>
          <p:cNvPr id="985097" name="Text Box 9"/>
          <p:cNvSpPr txBox="1">
            <a:spLocks noChangeArrowheads="1"/>
          </p:cNvSpPr>
          <p:nvPr/>
        </p:nvSpPr>
        <p:spPr bwMode="auto">
          <a:xfrm>
            <a:off x="2341563" y="2520950"/>
            <a:ext cx="630237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e</a:t>
            </a:r>
            <a:r>
              <a:rPr lang="en-US" altLang="zh-TW" sz="2400" b="1"/>
              <a:t>: 9</a:t>
            </a:r>
          </a:p>
        </p:txBody>
      </p:sp>
      <p:sp>
        <p:nvSpPr>
          <p:cNvPr id="985098" name="Oval 10"/>
          <p:cNvSpPr>
            <a:spLocks noChangeArrowheads="1"/>
          </p:cNvSpPr>
          <p:nvPr/>
        </p:nvSpPr>
        <p:spPr bwMode="auto">
          <a:xfrm>
            <a:off x="1828800" y="1600200"/>
            <a:ext cx="457200" cy="45720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/>
          <a:p>
            <a:r>
              <a:rPr lang="en-US" altLang="zh-TW" sz="2400" b="1">
                <a:solidFill>
                  <a:srgbClr val="FF0000"/>
                </a:solidFill>
              </a:rPr>
              <a:t>14</a:t>
            </a:r>
            <a:endParaRPr lang="en-US" altLang="zh-TW" sz="2400" b="1" baseline="-10000">
              <a:solidFill>
                <a:srgbClr val="FF0000"/>
              </a:solidFill>
            </a:endParaRPr>
          </a:p>
        </p:txBody>
      </p:sp>
      <p:cxnSp>
        <p:nvCxnSpPr>
          <p:cNvPr id="985099" name="AutoShape 11"/>
          <p:cNvCxnSpPr>
            <a:cxnSpLocks noChangeShapeType="1"/>
            <a:stCxn id="985098" idx="3"/>
            <a:endCxn id="985096" idx="0"/>
          </p:cNvCxnSpPr>
          <p:nvPr/>
        </p:nvCxnSpPr>
        <p:spPr bwMode="auto">
          <a:xfrm flipH="1">
            <a:off x="1535113" y="2009775"/>
            <a:ext cx="360362" cy="511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5100" name="AutoShape 12"/>
          <p:cNvCxnSpPr>
            <a:cxnSpLocks noChangeShapeType="1"/>
            <a:stCxn id="985098" idx="5"/>
            <a:endCxn id="985097" idx="0"/>
          </p:cNvCxnSpPr>
          <p:nvPr/>
        </p:nvCxnSpPr>
        <p:spPr bwMode="auto">
          <a:xfrm>
            <a:off x="2219325" y="2009775"/>
            <a:ext cx="438150" cy="511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5101" name="Oval 13"/>
          <p:cNvSpPr>
            <a:spLocks noChangeArrowheads="1"/>
          </p:cNvSpPr>
          <p:nvPr/>
        </p:nvSpPr>
        <p:spPr bwMode="auto">
          <a:xfrm>
            <a:off x="5410200" y="1600200"/>
            <a:ext cx="457200" cy="45720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/>
          <a:p>
            <a:r>
              <a:rPr lang="en-US" altLang="zh-TW" sz="2400" b="1">
                <a:solidFill>
                  <a:srgbClr val="FF0000"/>
                </a:solidFill>
              </a:rPr>
              <a:t>25</a:t>
            </a:r>
            <a:endParaRPr lang="en-US" altLang="zh-TW" sz="2400" b="1" baseline="-10000">
              <a:solidFill>
                <a:srgbClr val="FF0000"/>
              </a:solidFill>
            </a:endParaRPr>
          </a:p>
        </p:txBody>
      </p:sp>
      <p:cxnSp>
        <p:nvCxnSpPr>
          <p:cNvPr id="985102" name="AutoShape 14"/>
          <p:cNvCxnSpPr>
            <a:cxnSpLocks noChangeShapeType="1"/>
            <a:stCxn id="985101" idx="3"/>
            <a:endCxn id="985093" idx="0"/>
          </p:cNvCxnSpPr>
          <p:nvPr/>
        </p:nvCxnSpPr>
        <p:spPr bwMode="auto">
          <a:xfrm flipH="1">
            <a:off x="5078413" y="2009775"/>
            <a:ext cx="398462" cy="511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5103" name="AutoShape 15"/>
          <p:cNvCxnSpPr>
            <a:cxnSpLocks noChangeShapeType="1"/>
            <a:stCxn id="985101" idx="5"/>
            <a:endCxn id="985094" idx="0"/>
          </p:cNvCxnSpPr>
          <p:nvPr/>
        </p:nvCxnSpPr>
        <p:spPr bwMode="auto">
          <a:xfrm>
            <a:off x="5800725" y="2009775"/>
            <a:ext cx="420688" cy="511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985104" name="Group 16"/>
          <p:cNvGrpSpPr>
            <a:grpSpLocks/>
          </p:cNvGrpSpPr>
          <p:nvPr/>
        </p:nvGrpSpPr>
        <p:grpSpPr bwMode="auto">
          <a:xfrm>
            <a:off x="969963" y="4114800"/>
            <a:ext cx="6954837" cy="2209800"/>
            <a:chOff x="611" y="2592"/>
            <a:chExt cx="4381" cy="1392"/>
          </a:xfrm>
        </p:grpSpPr>
        <p:sp>
          <p:nvSpPr>
            <p:cNvPr id="985105" name="Text Box 17"/>
            <p:cNvSpPr txBox="1">
              <a:spLocks noChangeArrowheads="1"/>
            </p:cNvSpPr>
            <p:nvPr/>
          </p:nvSpPr>
          <p:spPr bwMode="auto">
            <a:xfrm>
              <a:off x="3395" y="3174"/>
              <a:ext cx="445" cy="23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400" b="1">
                  <a:latin typeface="Courier New" pitchFamily="49" charset="0"/>
                </a:rPr>
                <a:t>d</a:t>
              </a:r>
              <a:r>
                <a:rPr lang="en-US" altLang="zh-TW" sz="2400" b="1"/>
                <a:t>:16</a:t>
              </a:r>
            </a:p>
          </p:txBody>
        </p:sp>
        <p:sp>
          <p:nvSpPr>
            <p:cNvPr id="985106" name="Text Box 18"/>
            <p:cNvSpPr txBox="1">
              <a:spLocks noChangeArrowheads="1"/>
            </p:cNvSpPr>
            <p:nvPr/>
          </p:nvSpPr>
          <p:spPr bwMode="auto">
            <a:xfrm>
              <a:off x="2267" y="3748"/>
              <a:ext cx="397" cy="23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400" b="1">
                  <a:latin typeface="Courier New" pitchFamily="49" charset="0"/>
                </a:rPr>
                <a:t>f</a:t>
              </a:r>
              <a:r>
                <a:rPr lang="en-US" altLang="zh-TW" sz="2400" b="1"/>
                <a:t>: 5</a:t>
              </a:r>
            </a:p>
          </p:txBody>
        </p:sp>
        <p:sp>
          <p:nvSpPr>
            <p:cNvPr id="985107" name="Text Box 19"/>
            <p:cNvSpPr txBox="1">
              <a:spLocks noChangeArrowheads="1"/>
            </p:cNvSpPr>
            <p:nvPr/>
          </p:nvSpPr>
          <p:spPr bwMode="auto">
            <a:xfrm>
              <a:off x="2999" y="3748"/>
              <a:ext cx="397" cy="23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400" b="1">
                  <a:latin typeface="Courier New" pitchFamily="49" charset="0"/>
                </a:rPr>
                <a:t>e</a:t>
              </a:r>
              <a:r>
                <a:rPr lang="en-US" altLang="zh-TW" sz="2400" b="1"/>
                <a:t>: 9</a:t>
              </a:r>
            </a:p>
          </p:txBody>
        </p:sp>
        <p:sp>
          <p:nvSpPr>
            <p:cNvPr id="985108" name="Oval 20"/>
            <p:cNvSpPr>
              <a:spLocks noChangeArrowheads="1"/>
            </p:cNvSpPr>
            <p:nvPr/>
          </p:nvSpPr>
          <p:spPr bwMode="auto">
            <a:xfrm>
              <a:off x="2681" y="3128"/>
              <a:ext cx="288" cy="288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 anchorCtr="1"/>
            <a:lstStyle/>
            <a:p>
              <a:r>
                <a:rPr lang="en-US" altLang="zh-TW" sz="2400" b="1">
                  <a:solidFill>
                    <a:srgbClr val="FF0000"/>
                  </a:solidFill>
                </a:rPr>
                <a:t>14</a:t>
              </a:r>
              <a:endParaRPr lang="en-US" altLang="zh-TW" sz="2400" b="1" baseline="-10000">
                <a:solidFill>
                  <a:srgbClr val="FF0000"/>
                </a:solidFill>
              </a:endParaRPr>
            </a:p>
          </p:txBody>
        </p:sp>
        <p:cxnSp>
          <p:nvCxnSpPr>
            <p:cNvPr id="985109" name="AutoShape 21"/>
            <p:cNvCxnSpPr>
              <a:cxnSpLocks noChangeShapeType="1"/>
              <a:stCxn id="985108" idx="3"/>
              <a:endCxn id="985106" idx="0"/>
            </p:cNvCxnSpPr>
            <p:nvPr/>
          </p:nvCxnSpPr>
          <p:spPr bwMode="auto">
            <a:xfrm flipH="1">
              <a:off x="2466" y="3386"/>
              <a:ext cx="257" cy="36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85110" name="AutoShape 22"/>
            <p:cNvCxnSpPr>
              <a:cxnSpLocks noChangeShapeType="1"/>
              <a:stCxn id="985108" idx="5"/>
              <a:endCxn id="985107" idx="0"/>
            </p:cNvCxnSpPr>
            <p:nvPr/>
          </p:nvCxnSpPr>
          <p:spPr bwMode="auto">
            <a:xfrm>
              <a:off x="2927" y="3386"/>
              <a:ext cx="271" cy="36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985111" name="Oval 23"/>
            <p:cNvSpPr>
              <a:spLocks noChangeArrowheads="1"/>
            </p:cNvSpPr>
            <p:nvPr/>
          </p:nvSpPr>
          <p:spPr bwMode="auto">
            <a:xfrm>
              <a:off x="3107" y="2596"/>
              <a:ext cx="288" cy="288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 anchorCtr="1"/>
            <a:lstStyle/>
            <a:p>
              <a:r>
                <a:rPr lang="en-US" altLang="zh-TW" sz="2400" b="1">
                  <a:solidFill>
                    <a:srgbClr val="FF0000"/>
                  </a:solidFill>
                </a:rPr>
                <a:t>30</a:t>
              </a:r>
              <a:endParaRPr lang="en-US" altLang="zh-TW" sz="2400" b="1" baseline="-10000">
                <a:solidFill>
                  <a:srgbClr val="FF0000"/>
                </a:solidFill>
              </a:endParaRPr>
            </a:p>
          </p:txBody>
        </p:sp>
        <p:cxnSp>
          <p:nvCxnSpPr>
            <p:cNvPr id="985112" name="AutoShape 24"/>
            <p:cNvCxnSpPr>
              <a:cxnSpLocks noChangeShapeType="1"/>
              <a:stCxn id="985111" idx="3"/>
              <a:endCxn id="985108" idx="7"/>
            </p:cNvCxnSpPr>
            <p:nvPr/>
          </p:nvCxnSpPr>
          <p:spPr bwMode="auto">
            <a:xfrm flipH="1">
              <a:off x="2927" y="2854"/>
              <a:ext cx="222" cy="3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85113" name="AutoShape 25"/>
            <p:cNvCxnSpPr>
              <a:cxnSpLocks noChangeShapeType="1"/>
              <a:stCxn id="985111" idx="5"/>
              <a:endCxn id="985105" idx="0"/>
            </p:cNvCxnSpPr>
            <p:nvPr/>
          </p:nvCxnSpPr>
          <p:spPr bwMode="auto">
            <a:xfrm>
              <a:off x="3353" y="2854"/>
              <a:ext cx="265" cy="3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985114" name="Text Box 26"/>
            <p:cNvSpPr txBox="1">
              <a:spLocks noChangeArrowheads="1"/>
            </p:cNvSpPr>
            <p:nvPr/>
          </p:nvSpPr>
          <p:spPr bwMode="auto">
            <a:xfrm>
              <a:off x="611" y="3172"/>
              <a:ext cx="445" cy="23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400" b="1">
                  <a:latin typeface="Courier New" pitchFamily="49" charset="0"/>
                </a:rPr>
                <a:t>c</a:t>
              </a:r>
              <a:r>
                <a:rPr lang="en-US" altLang="zh-TW" sz="2400" b="1"/>
                <a:t>:12</a:t>
              </a:r>
            </a:p>
          </p:txBody>
        </p:sp>
        <p:sp>
          <p:nvSpPr>
            <p:cNvPr id="985115" name="Text Box 27"/>
            <p:cNvSpPr txBox="1">
              <a:spLocks noChangeArrowheads="1"/>
            </p:cNvSpPr>
            <p:nvPr/>
          </p:nvSpPr>
          <p:spPr bwMode="auto">
            <a:xfrm>
              <a:off x="1331" y="3172"/>
              <a:ext cx="445" cy="23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400" b="1">
                  <a:latin typeface="Courier New" pitchFamily="49" charset="0"/>
                </a:rPr>
                <a:t>b</a:t>
              </a:r>
              <a:r>
                <a:rPr lang="en-US" altLang="zh-TW" sz="2400" b="1"/>
                <a:t>:13</a:t>
              </a:r>
            </a:p>
          </p:txBody>
        </p:sp>
        <p:sp>
          <p:nvSpPr>
            <p:cNvPr id="985116" name="Oval 28"/>
            <p:cNvSpPr>
              <a:spLocks noChangeArrowheads="1"/>
            </p:cNvSpPr>
            <p:nvPr/>
          </p:nvSpPr>
          <p:spPr bwMode="auto">
            <a:xfrm>
              <a:off x="1043" y="2592"/>
              <a:ext cx="288" cy="288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 anchorCtr="1"/>
            <a:lstStyle/>
            <a:p>
              <a:r>
                <a:rPr lang="en-US" altLang="zh-TW" sz="2400" b="1">
                  <a:solidFill>
                    <a:srgbClr val="FF0000"/>
                  </a:solidFill>
                </a:rPr>
                <a:t>25</a:t>
              </a:r>
              <a:endParaRPr lang="en-US" altLang="zh-TW" sz="2400" b="1" baseline="-10000">
                <a:solidFill>
                  <a:srgbClr val="FF0000"/>
                </a:solidFill>
              </a:endParaRPr>
            </a:p>
          </p:txBody>
        </p:sp>
        <p:cxnSp>
          <p:nvCxnSpPr>
            <p:cNvPr id="985117" name="AutoShape 29"/>
            <p:cNvCxnSpPr>
              <a:cxnSpLocks noChangeShapeType="1"/>
              <a:stCxn id="985116" idx="3"/>
              <a:endCxn id="985114" idx="0"/>
            </p:cNvCxnSpPr>
            <p:nvPr/>
          </p:nvCxnSpPr>
          <p:spPr bwMode="auto">
            <a:xfrm flipH="1">
              <a:off x="834" y="2850"/>
              <a:ext cx="251" cy="32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85118" name="AutoShape 30"/>
            <p:cNvCxnSpPr>
              <a:cxnSpLocks noChangeShapeType="1"/>
              <a:stCxn id="985116" idx="5"/>
              <a:endCxn id="985115" idx="0"/>
            </p:cNvCxnSpPr>
            <p:nvPr/>
          </p:nvCxnSpPr>
          <p:spPr bwMode="auto">
            <a:xfrm>
              <a:off x="1289" y="2850"/>
              <a:ext cx="265" cy="32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985119" name="Text Box 31"/>
            <p:cNvSpPr txBox="1">
              <a:spLocks noChangeArrowheads="1"/>
            </p:cNvSpPr>
            <p:nvPr/>
          </p:nvSpPr>
          <p:spPr bwMode="auto">
            <a:xfrm>
              <a:off x="4547" y="2596"/>
              <a:ext cx="445" cy="23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400" b="1">
                  <a:latin typeface="Courier New" pitchFamily="49" charset="0"/>
                </a:rPr>
                <a:t>a</a:t>
              </a:r>
              <a:r>
                <a:rPr lang="en-US" altLang="zh-TW" sz="2400" b="1"/>
                <a:t>:45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Greedy Algorithms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BDA05-BFB8-48B2-91A8-86A6E9284677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965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924800" cy="533400"/>
          </a:xfrm>
        </p:spPr>
        <p:txBody>
          <a:bodyPr/>
          <a:lstStyle/>
          <a:p>
            <a:pPr algn="ctr"/>
            <a:r>
              <a:rPr lang="en-US" altLang="zh-TW" sz="4000" b="1">
                <a:ea typeface="標楷體" pitchFamily="65" charset="-120"/>
              </a:rPr>
              <a:t>Greedy Methods</a:t>
            </a:r>
            <a:r>
              <a:rPr lang="en-US" altLang="zh-TW" sz="3600" b="1">
                <a:ea typeface="標楷體" pitchFamily="65" charset="-120"/>
              </a:rPr>
              <a:t> </a:t>
            </a:r>
            <a:r>
              <a:rPr lang="en-US" altLang="zh-TW" sz="2800" b="1">
                <a:ea typeface="標楷體" pitchFamily="65" charset="-120"/>
              </a:rPr>
              <a:t>(</a:t>
            </a:r>
            <a:r>
              <a:rPr lang="zh-TW" altLang="zh-TW" sz="2800" b="1">
                <a:ea typeface="標楷體" pitchFamily="65" charset="-120"/>
              </a:rPr>
              <a:t>描述1</a:t>
            </a:r>
            <a:r>
              <a:rPr lang="en-US" altLang="zh-TW" sz="2800" b="1">
                <a:ea typeface="標楷體" pitchFamily="65" charset="-120"/>
              </a:rPr>
              <a:t>)</a:t>
            </a:r>
          </a:p>
        </p:txBody>
      </p:sp>
      <p:sp>
        <p:nvSpPr>
          <p:cNvPr id="965635" name="Text Box 3"/>
          <p:cNvSpPr txBox="1">
            <a:spLocks noChangeArrowheads="1"/>
          </p:cNvSpPr>
          <p:nvPr/>
        </p:nvSpPr>
        <p:spPr bwMode="auto">
          <a:xfrm>
            <a:off x="482600" y="1196975"/>
            <a:ext cx="8337550" cy="383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00050" indent="-40005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1028700" indent="-4572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>
              <a:lnSpc>
                <a:spcPct val="120000"/>
              </a:lnSpc>
              <a:spcBef>
                <a:spcPts val="600"/>
              </a:spcBef>
              <a:buFont typeface="Monotype Sorts" pitchFamily="2" charset="2"/>
              <a:buChar char="*"/>
            </a:pPr>
            <a:r>
              <a:rPr lang="zh-TW" altLang="en-US" sz="2800">
                <a:ea typeface="標楷體" pitchFamily="65" charset="-120"/>
              </a:rPr>
              <a:t>解最佳化問題的演算法</a:t>
            </a:r>
            <a:r>
              <a:rPr lang="en-US" altLang="zh-TW" sz="2800">
                <a:ea typeface="標楷體" pitchFamily="65" charset="-120"/>
              </a:rPr>
              <a:t>, </a:t>
            </a:r>
            <a:r>
              <a:rPr lang="zh-TW" altLang="en-US" sz="2800">
                <a:ea typeface="標楷體" pitchFamily="65" charset="-120"/>
              </a:rPr>
              <a:t>其解題過程可看成是由一連串的決策步驟所組成</a:t>
            </a:r>
            <a:r>
              <a:rPr lang="en-US" altLang="zh-TW" sz="2800">
                <a:ea typeface="標楷體" pitchFamily="65" charset="-120"/>
              </a:rPr>
              <a:t>, </a:t>
            </a:r>
            <a:r>
              <a:rPr lang="zh-TW" altLang="en-US" sz="2800">
                <a:ea typeface="標楷體" pitchFamily="65" charset="-120"/>
              </a:rPr>
              <a:t>而每一步驟都有一組選擇要選定</a:t>
            </a:r>
            <a:r>
              <a:rPr lang="en-US" altLang="zh-TW" sz="2800">
                <a:ea typeface="標楷體" pitchFamily="65" charset="-120"/>
              </a:rPr>
              <a:t>.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Monotype Sorts" pitchFamily="2" charset="2"/>
              <a:buChar char="*"/>
            </a:pPr>
            <a:r>
              <a:rPr lang="zh-TW" altLang="en-US" sz="2800">
                <a:ea typeface="標楷體" pitchFamily="65" charset="-120"/>
              </a:rPr>
              <a:t>一個 </a:t>
            </a:r>
            <a:r>
              <a:rPr lang="en-US" altLang="zh-TW" sz="2800" b="1" i="1">
                <a:solidFill>
                  <a:srgbClr val="FF0000"/>
                </a:solidFill>
                <a:ea typeface="標楷體" pitchFamily="65" charset="-120"/>
              </a:rPr>
              <a:t>greedy method</a:t>
            </a:r>
            <a:r>
              <a:rPr lang="en-US" altLang="zh-TW" sz="2800">
                <a:ea typeface="標楷體" pitchFamily="65" charset="-120"/>
              </a:rPr>
              <a:t> </a:t>
            </a:r>
            <a:r>
              <a:rPr lang="zh-TW" altLang="en-US" sz="2800">
                <a:ea typeface="標楷體" pitchFamily="65" charset="-120"/>
              </a:rPr>
              <a:t>在每一決策步驟總是選定那目前</a:t>
            </a:r>
            <a:r>
              <a:rPr lang="zh-TW" altLang="en-US" sz="2800">
                <a:solidFill>
                  <a:srgbClr val="FF0000"/>
                </a:solidFill>
                <a:ea typeface="標楷體" pitchFamily="65" charset="-120"/>
              </a:rPr>
              <a:t>看來最好</a:t>
            </a:r>
            <a:r>
              <a:rPr lang="zh-TW" altLang="en-US" sz="2800">
                <a:ea typeface="標楷體" pitchFamily="65" charset="-120"/>
              </a:rPr>
              <a:t> 的選擇</a:t>
            </a:r>
            <a:r>
              <a:rPr lang="en-US" altLang="zh-TW" sz="2800">
                <a:ea typeface="標楷體" pitchFamily="65" charset="-120"/>
              </a:rPr>
              <a:t>.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Monotype Sorts" pitchFamily="2" charset="2"/>
              <a:buChar char="*"/>
            </a:pPr>
            <a:r>
              <a:rPr lang="en-US" altLang="zh-TW" sz="2800">
                <a:ea typeface="標楷體" pitchFamily="65" charset="-120"/>
              </a:rPr>
              <a:t>Greedy methods </a:t>
            </a:r>
            <a:r>
              <a:rPr lang="zh-TW" altLang="en-US" sz="2800">
                <a:solidFill>
                  <a:srgbClr val="FF0000"/>
                </a:solidFill>
                <a:ea typeface="標楷體" pitchFamily="65" charset="-120"/>
              </a:rPr>
              <a:t>並不保證總是得到最佳解</a:t>
            </a:r>
            <a:r>
              <a:rPr lang="en-US" altLang="zh-TW" sz="2800">
                <a:ea typeface="標楷體" pitchFamily="65" charset="-120"/>
              </a:rPr>
              <a:t>, </a:t>
            </a:r>
            <a:r>
              <a:rPr lang="zh-TW" altLang="en-US" sz="2800">
                <a:ea typeface="標楷體" pitchFamily="65" charset="-120"/>
              </a:rPr>
              <a:t>但在有些問題卻可以得到最佳解</a:t>
            </a:r>
            <a:r>
              <a:rPr lang="en-US" altLang="zh-TW" sz="2800">
                <a:ea typeface="標楷體" pitchFamily="65" charset="-12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65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65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65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5635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Greedy Algorithms</a:t>
            </a:r>
          </a:p>
        </p:txBody>
      </p:sp>
      <p:sp>
        <p:nvSpPr>
          <p:cNvPr id="41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CC289-4D8A-49F6-ADCF-ADF95DC8D9CD}" type="slidenum">
              <a:rPr lang="en-US" altLang="zh-TW"/>
              <a:pPr/>
              <a:t>20</a:t>
            </a:fld>
            <a:endParaRPr lang="en-US" altLang="zh-TW"/>
          </a:p>
        </p:txBody>
      </p:sp>
      <p:sp>
        <p:nvSpPr>
          <p:cNvPr id="9861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76200"/>
            <a:ext cx="8362950" cy="933450"/>
          </a:xfrm>
        </p:spPr>
        <p:txBody>
          <a:bodyPr anchor="ctr"/>
          <a:lstStyle/>
          <a:p>
            <a:pPr algn="ctr">
              <a:lnSpc>
                <a:spcPct val="150000"/>
              </a:lnSpc>
            </a:pPr>
            <a:r>
              <a:rPr lang="en-US" altLang="zh-TW" sz="4000" b="1"/>
              <a:t>Huffman’s Algorithm </a:t>
            </a:r>
            <a:r>
              <a:rPr lang="en-US" altLang="zh-TW" sz="2800" b="1"/>
              <a:t>(</a:t>
            </a:r>
            <a:r>
              <a:rPr lang="zh-TW" altLang="en-US" sz="2800" b="1">
                <a:ea typeface="標楷體" pitchFamily="65" charset="-120"/>
              </a:rPr>
              <a:t>例</a:t>
            </a:r>
            <a:r>
              <a:rPr lang="en-US" altLang="zh-TW" sz="2800" b="1">
                <a:ea typeface="標楷體" pitchFamily="65" charset="-120"/>
              </a:rPr>
              <a:t>-</a:t>
            </a:r>
            <a:r>
              <a:rPr lang="zh-TW" altLang="en-US" sz="2800" b="1">
                <a:ea typeface="標楷體" pitchFamily="65" charset="-120"/>
              </a:rPr>
              <a:t>續</a:t>
            </a:r>
            <a:r>
              <a:rPr lang="en-US" altLang="zh-TW" sz="2800" b="1">
                <a:ea typeface="標楷體" pitchFamily="65" charset="-120"/>
              </a:rPr>
              <a:t>2</a:t>
            </a:r>
            <a:r>
              <a:rPr lang="en-US" altLang="zh-TW" sz="2800" b="1"/>
              <a:t>)</a:t>
            </a:r>
          </a:p>
        </p:txBody>
      </p:sp>
      <p:sp>
        <p:nvSpPr>
          <p:cNvPr id="986115" name="Text Box 3"/>
          <p:cNvSpPr txBox="1">
            <a:spLocks noChangeArrowheads="1"/>
          </p:cNvSpPr>
          <p:nvPr/>
        </p:nvSpPr>
        <p:spPr bwMode="auto">
          <a:xfrm>
            <a:off x="4381500" y="2371725"/>
            <a:ext cx="706438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d</a:t>
            </a:r>
            <a:r>
              <a:rPr lang="en-US" altLang="zh-TW" sz="2400" b="1"/>
              <a:t>:16</a:t>
            </a:r>
          </a:p>
        </p:txBody>
      </p:sp>
      <p:sp>
        <p:nvSpPr>
          <p:cNvPr id="986116" name="Text Box 4"/>
          <p:cNvSpPr txBox="1">
            <a:spLocks noChangeArrowheads="1"/>
          </p:cNvSpPr>
          <p:nvPr/>
        </p:nvSpPr>
        <p:spPr bwMode="auto">
          <a:xfrm>
            <a:off x="2590800" y="3282950"/>
            <a:ext cx="630238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f</a:t>
            </a:r>
            <a:r>
              <a:rPr lang="en-US" altLang="zh-TW" sz="2400" b="1"/>
              <a:t>: 5</a:t>
            </a:r>
          </a:p>
        </p:txBody>
      </p:sp>
      <p:sp>
        <p:nvSpPr>
          <p:cNvPr id="986117" name="Text Box 5"/>
          <p:cNvSpPr txBox="1">
            <a:spLocks noChangeArrowheads="1"/>
          </p:cNvSpPr>
          <p:nvPr/>
        </p:nvSpPr>
        <p:spPr bwMode="auto">
          <a:xfrm>
            <a:off x="3752850" y="3282950"/>
            <a:ext cx="630238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e</a:t>
            </a:r>
            <a:r>
              <a:rPr lang="en-US" altLang="zh-TW" sz="2400" b="1"/>
              <a:t>: 9</a:t>
            </a:r>
          </a:p>
        </p:txBody>
      </p:sp>
      <p:sp>
        <p:nvSpPr>
          <p:cNvPr id="986118" name="Oval 6"/>
          <p:cNvSpPr>
            <a:spLocks noChangeArrowheads="1"/>
          </p:cNvSpPr>
          <p:nvPr/>
        </p:nvSpPr>
        <p:spPr bwMode="auto">
          <a:xfrm>
            <a:off x="3248025" y="2298700"/>
            <a:ext cx="457200" cy="45720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/>
          <a:p>
            <a:r>
              <a:rPr lang="en-US" altLang="zh-TW" sz="2400" b="1">
                <a:solidFill>
                  <a:srgbClr val="FF0000"/>
                </a:solidFill>
              </a:rPr>
              <a:t>14</a:t>
            </a:r>
            <a:endParaRPr lang="en-US" altLang="zh-TW" sz="2400" b="1" baseline="-10000">
              <a:solidFill>
                <a:srgbClr val="FF0000"/>
              </a:solidFill>
            </a:endParaRPr>
          </a:p>
        </p:txBody>
      </p:sp>
      <p:cxnSp>
        <p:nvCxnSpPr>
          <p:cNvPr id="986119" name="AutoShape 7"/>
          <p:cNvCxnSpPr>
            <a:cxnSpLocks noChangeShapeType="1"/>
            <a:stCxn id="986118" idx="3"/>
            <a:endCxn id="986116" idx="0"/>
          </p:cNvCxnSpPr>
          <p:nvPr/>
        </p:nvCxnSpPr>
        <p:spPr bwMode="auto">
          <a:xfrm flipH="1">
            <a:off x="2906713" y="2708275"/>
            <a:ext cx="407987" cy="5746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6120" name="AutoShape 8"/>
          <p:cNvCxnSpPr>
            <a:cxnSpLocks noChangeShapeType="1"/>
            <a:stCxn id="986118" idx="5"/>
            <a:endCxn id="986117" idx="0"/>
          </p:cNvCxnSpPr>
          <p:nvPr/>
        </p:nvCxnSpPr>
        <p:spPr bwMode="auto">
          <a:xfrm>
            <a:off x="3638550" y="2708275"/>
            <a:ext cx="430213" cy="5746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6121" name="Oval 9"/>
          <p:cNvSpPr>
            <a:spLocks noChangeArrowheads="1"/>
          </p:cNvSpPr>
          <p:nvPr/>
        </p:nvSpPr>
        <p:spPr bwMode="auto">
          <a:xfrm>
            <a:off x="3924300" y="1454150"/>
            <a:ext cx="457200" cy="45720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/>
          <a:p>
            <a:r>
              <a:rPr lang="en-US" altLang="zh-TW" sz="2400" b="1">
                <a:solidFill>
                  <a:srgbClr val="FF0000"/>
                </a:solidFill>
              </a:rPr>
              <a:t>30</a:t>
            </a:r>
            <a:endParaRPr lang="en-US" altLang="zh-TW" sz="2400" b="1" baseline="-10000">
              <a:solidFill>
                <a:srgbClr val="FF0000"/>
              </a:solidFill>
            </a:endParaRPr>
          </a:p>
        </p:txBody>
      </p:sp>
      <p:cxnSp>
        <p:nvCxnSpPr>
          <p:cNvPr id="986122" name="AutoShape 10"/>
          <p:cNvCxnSpPr>
            <a:cxnSpLocks noChangeShapeType="1"/>
            <a:stCxn id="986121" idx="3"/>
            <a:endCxn id="986118" idx="7"/>
          </p:cNvCxnSpPr>
          <p:nvPr/>
        </p:nvCxnSpPr>
        <p:spPr bwMode="auto">
          <a:xfrm flipH="1">
            <a:off x="3638550" y="1863725"/>
            <a:ext cx="352425" cy="4826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6123" name="AutoShape 11"/>
          <p:cNvCxnSpPr>
            <a:cxnSpLocks noChangeShapeType="1"/>
            <a:stCxn id="986121" idx="5"/>
            <a:endCxn id="986115" idx="0"/>
          </p:cNvCxnSpPr>
          <p:nvPr/>
        </p:nvCxnSpPr>
        <p:spPr bwMode="auto">
          <a:xfrm>
            <a:off x="4314825" y="1863725"/>
            <a:ext cx="420688" cy="508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6124" name="Text Box 12"/>
          <p:cNvSpPr txBox="1">
            <a:spLocks noChangeArrowheads="1"/>
          </p:cNvSpPr>
          <p:nvPr/>
        </p:nvSpPr>
        <p:spPr bwMode="auto">
          <a:xfrm>
            <a:off x="969963" y="2368550"/>
            <a:ext cx="706437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c</a:t>
            </a:r>
            <a:r>
              <a:rPr lang="en-US" altLang="zh-TW" sz="2400" b="1"/>
              <a:t>:12</a:t>
            </a:r>
          </a:p>
        </p:txBody>
      </p:sp>
      <p:sp>
        <p:nvSpPr>
          <p:cNvPr id="986125" name="Text Box 13"/>
          <p:cNvSpPr txBox="1">
            <a:spLocks noChangeArrowheads="1"/>
          </p:cNvSpPr>
          <p:nvPr/>
        </p:nvSpPr>
        <p:spPr bwMode="auto">
          <a:xfrm>
            <a:off x="2112963" y="2368550"/>
            <a:ext cx="706437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b</a:t>
            </a:r>
            <a:r>
              <a:rPr lang="en-US" altLang="zh-TW" sz="2400" b="1"/>
              <a:t>:13</a:t>
            </a:r>
          </a:p>
        </p:txBody>
      </p:sp>
      <p:sp>
        <p:nvSpPr>
          <p:cNvPr id="986126" name="Oval 14"/>
          <p:cNvSpPr>
            <a:spLocks noChangeArrowheads="1"/>
          </p:cNvSpPr>
          <p:nvPr/>
        </p:nvSpPr>
        <p:spPr bwMode="auto">
          <a:xfrm>
            <a:off x="1655763" y="1447800"/>
            <a:ext cx="457200" cy="45720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/>
          <a:p>
            <a:r>
              <a:rPr lang="en-US" altLang="zh-TW" sz="2400" b="1">
                <a:solidFill>
                  <a:srgbClr val="FF0000"/>
                </a:solidFill>
              </a:rPr>
              <a:t>25</a:t>
            </a:r>
            <a:endParaRPr lang="en-US" altLang="zh-TW" sz="2400" b="1" baseline="-10000">
              <a:solidFill>
                <a:srgbClr val="FF0000"/>
              </a:solidFill>
            </a:endParaRPr>
          </a:p>
        </p:txBody>
      </p:sp>
      <p:cxnSp>
        <p:nvCxnSpPr>
          <p:cNvPr id="986127" name="AutoShape 15"/>
          <p:cNvCxnSpPr>
            <a:cxnSpLocks noChangeShapeType="1"/>
            <a:stCxn id="986126" idx="3"/>
            <a:endCxn id="986124" idx="0"/>
          </p:cNvCxnSpPr>
          <p:nvPr/>
        </p:nvCxnSpPr>
        <p:spPr bwMode="auto">
          <a:xfrm flipH="1">
            <a:off x="1323975" y="1857375"/>
            <a:ext cx="398463" cy="511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6128" name="AutoShape 16"/>
          <p:cNvCxnSpPr>
            <a:cxnSpLocks noChangeShapeType="1"/>
            <a:stCxn id="986126" idx="5"/>
            <a:endCxn id="986125" idx="0"/>
          </p:cNvCxnSpPr>
          <p:nvPr/>
        </p:nvCxnSpPr>
        <p:spPr bwMode="auto">
          <a:xfrm>
            <a:off x="2046288" y="1857375"/>
            <a:ext cx="420687" cy="511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6129" name="Text Box 17"/>
          <p:cNvSpPr txBox="1">
            <a:spLocks noChangeArrowheads="1"/>
          </p:cNvSpPr>
          <p:nvPr/>
        </p:nvSpPr>
        <p:spPr bwMode="auto">
          <a:xfrm>
            <a:off x="5562600" y="1454150"/>
            <a:ext cx="706438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a</a:t>
            </a:r>
            <a:r>
              <a:rPr lang="en-US" altLang="zh-TW" sz="2400" b="1"/>
              <a:t>:45</a:t>
            </a:r>
          </a:p>
        </p:txBody>
      </p:sp>
      <p:grpSp>
        <p:nvGrpSpPr>
          <p:cNvPr id="986130" name="Group 18"/>
          <p:cNvGrpSpPr>
            <a:grpSpLocks/>
          </p:cNvGrpSpPr>
          <p:nvPr/>
        </p:nvGrpSpPr>
        <p:grpSpPr bwMode="auto">
          <a:xfrm>
            <a:off x="5105400" y="3200400"/>
            <a:ext cx="3810000" cy="3124200"/>
            <a:chOff x="3120" y="2256"/>
            <a:chExt cx="2400" cy="1968"/>
          </a:xfrm>
        </p:grpSpPr>
        <p:sp>
          <p:nvSpPr>
            <p:cNvPr id="986131" name="Text Box 19"/>
            <p:cNvSpPr txBox="1">
              <a:spLocks noChangeArrowheads="1"/>
            </p:cNvSpPr>
            <p:nvPr/>
          </p:nvSpPr>
          <p:spPr bwMode="auto">
            <a:xfrm>
              <a:off x="3359" y="2304"/>
              <a:ext cx="445" cy="23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400" b="1">
                  <a:latin typeface="Courier New" pitchFamily="49" charset="0"/>
                </a:rPr>
                <a:t>a</a:t>
              </a:r>
              <a:r>
                <a:rPr lang="en-US" altLang="zh-TW" sz="2400" b="1"/>
                <a:t>:45</a:t>
              </a:r>
            </a:p>
          </p:txBody>
        </p:sp>
        <p:sp>
          <p:nvSpPr>
            <p:cNvPr id="986132" name="Oval 20"/>
            <p:cNvSpPr>
              <a:spLocks noChangeArrowheads="1"/>
            </p:cNvSpPr>
            <p:nvPr/>
          </p:nvSpPr>
          <p:spPr bwMode="auto">
            <a:xfrm>
              <a:off x="4175" y="2256"/>
              <a:ext cx="288" cy="288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 anchorCtr="1"/>
            <a:lstStyle/>
            <a:p>
              <a:r>
                <a:rPr lang="en-US" altLang="zh-TW" sz="2400" b="1">
                  <a:solidFill>
                    <a:srgbClr val="FF0000"/>
                  </a:solidFill>
                </a:rPr>
                <a:t>55</a:t>
              </a:r>
              <a:endParaRPr lang="en-US" altLang="zh-TW" sz="2400" b="1" baseline="-10000">
                <a:solidFill>
                  <a:srgbClr val="FF0000"/>
                </a:solidFill>
              </a:endParaRPr>
            </a:p>
          </p:txBody>
        </p:sp>
        <p:sp>
          <p:nvSpPr>
            <p:cNvPr id="986133" name="Text Box 21"/>
            <p:cNvSpPr txBox="1">
              <a:spLocks noChangeArrowheads="1"/>
            </p:cNvSpPr>
            <p:nvPr/>
          </p:nvSpPr>
          <p:spPr bwMode="auto">
            <a:xfrm>
              <a:off x="5075" y="3414"/>
              <a:ext cx="445" cy="23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400" b="1">
                  <a:latin typeface="Courier New" pitchFamily="49" charset="0"/>
                </a:rPr>
                <a:t>d</a:t>
              </a:r>
              <a:r>
                <a:rPr lang="en-US" altLang="zh-TW" sz="2400" b="1"/>
                <a:t>:16</a:t>
              </a:r>
            </a:p>
          </p:txBody>
        </p:sp>
        <p:sp>
          <p:nvSpPr>
            <p:cNvPr id="986134" name="Text Box 22"/>
            <p:cNvSpPr txBox="1">
              <a:spLocks noChangeArrowheads="1"/>
            </p:cNvSpPr>
            <p:nvPr/>
          </p:nvSpPr>
          <p:spPr bwMode="auto">
            <a:xfrm>
              <a:off x="3947" y="3988"/>
              <a:ext cx="397" cy="23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400" b="1">
                  <a:latin typeface="Courier New" pitchFamily="49" charset="0"/>
                </a:rPr>
                <a:t>f</a:t>
              </a:r>
              <a:r>
                <a:rPr lang="en-US" altLang="zh-TW" sz="2400" b="1"/>
                <a:t>: 5</a:t>
              </a:r>
            </a:p>
          </p:txBody>
        </p:sp>
        <p:sp>
          <p:nvSpPr>
            <p:cNvPr id="986135" name="Text Box 23"/>
            <p:cNvSpPr txBox="1">
              <a:spLocks noChangeArrowheads="1"/>
            </p:cNvSpPr>
            <p:nvPr/>
          </p:nvSpPr>
          <p:spPr bwMode="auto">
            <a:xfrm>
              <a:off x="4679" y="3988"/>
              <a:ext cx="397" cy="23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400" b="1">
                  <a:latin typeface="Courier New" pitchFamily="49" charset="0"/>
                </a:rPr>
                <a:t>e</a:t>
              </a:r>
              <a:r>
                <a:rPr lang="en-US" altLang="zh-TW" sz="2400" b="1"/>
                <a:t>: 9</a:t>
              </a:r>
            </a:p>
          </p:txBody>
        </p:sp>
        <p:sp>
          <p:nvSpPr>
            <p:cNvPr id="986136" name="Oval 24"/>
            <p:cNvSpPr>
              <a:spLocks noChangeArrowheads="1"/>
            </p:cNvSpPr>
            <p:nvPr/>
          </p:nvSpPr>
          <p:spPr bwMode="auto">
            <a:xfrm>
              <a:off x="4361" y="3368"/>
              <a:ext cx="288" cy="288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 anchorCtr="1"/>
            <a:lstStyle/>
            <a:p>
              <a:r>
                <a:rPr lang="en-US" altLang="zh-TW" sz="2400" b="1">
                  <a:solidFill>
                    <a:srgbClr val="FF0000"/>
                  </a:solidFill>
                </a:rPr>
                <a:t>14</a:t>
              </a:r>
              <a:endParaRPr lang="en-US" altLang="zh-TW" sz="2400" b="1" baseline="-10000">
                <a:solidFill>
                  <a:srgbClr val="FF0000"/>
                </a:solidFill>
              </a:endParaRPr>
            </a:p>
          </p:txBody>
        </p:sp>
        <p:cxnSp>
          <p:nvCxnSpPr>
            <p:cNvPr id="986137" name="AutoShape 25"/>
            <p:cNvCxnSpPr>
              <a:cxnSpLocks noChangeShapeType="1"/>
              <a:stCxn id="986136" idx="3"/>
              <a:endCxn id="986134" idx="0"/>
            </p:cNvCxnSpPr>
            <p:nvPr/>
          </p:nvCxnSpPr>
          <p:spPr bwMode="auto">
            <a:xfrm flipH="1">
              <a:off x="4146" y="3626"/>
              <a:ext cx="257" cy="36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86138" name="AutoShape 26"/>
            <p:cNvCxnSpPr>
              <a:cxnSpLocks noChangeShapeType="1"/>
              <a:stCxn id="986136" idx="5"/>
              <a:endCxn id="986135" idx="0"/>
            </p:cNvCxnSpPr>
            <p:nvPr/>
          </p:nvCxnSpPr>
          <p:spPr bwMode="auto">
            <a:xfrm>
              <a:off x="4607" y="3626"/>
              <a:ext cx="271" cy="36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986139" name="Oval 27"/>
            <p:cNvSpPr>
              <a:spLocks noChangeArrowheads="1"/>
            </p:cNvSpPr>
            <p:nvPr/>
          </p:nvSpPr>
          <p:spPr bwMode="auto">
            <a:xfrm>
              <a:off x="4787" y="2836"/>
              <a:ext cx="288" cy="288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 anchorCtr="1"/>
            <a:lstStyle/>
            <a:p>
              <a:r>
                <a:rPr lang="en-US" altLang="zh-TW" sz="2400" b="1">
                  <a:solidFill>
                    <a:srgbClr val="FF0000"/>
                  </a:solidFill>
                </a:rPr>
                <a:t>30</a:t>
              </a:r>
              <a:endParaRPr lang="en-US" altLang="zh-TW" sz="2400" b="1" baseline="-10000">
                <a:solidFill>
                  <a:srgbClr val="FF0000"/>
                </a:solidFill>
              </a:endParaRPr>
            </a:p>
          </p:txBody>
        </p:sp>
        <p:cxnSp>
          <p:nvCxnSpPr>
            <p:cNvPr id="986140" name="AutoShape 28"/>
            <p:cNvCxnSpPr>
              <a:cxnSpLocks noChangeShapeType="1"/>
              <a:stCxn id="986139" idx="3"/>
              <a:endCxn id="986136" idx="7"/>
            </p:cNvCxnSpPr>
            <p:nvPr/>
          </p:nvCxnSpPr>
          <p:spPr bwMode="auto">
            <a:xfrm flipH="1">
              <a:off x="4607" y="3094"/>
              <a:ext cx="222" cy="3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86141" name="AutoShape 29"/>
            <p:cNvCxnSpPr>
              <a:cxnSpLocks noChangeShapeType="1"/>
              <a:stCxn id="986139" idx="5"/>
              <a:endCxn id="986133" idx="0"/>
            </p:cNvCxnSpPr>
            <p:nvPr/>
          </p:nvCxnSpPr>
          <p:spPr bwMode="auto">
            <a:xfrm>
              <a:off x="5033" y="3094"/>
              <a:ext cx="265" cy="3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986142" name="Text Box 30"/>
            <p:cNvSpPr txBox="1">
              <a:spLocks noChangeArrowheads="1"/>
            </p:cNvSpPr>
            <p:nvPr/>
          </p:nvSpPr>
          <p:spPr bwMode="auto">
            <a:xfrm>
              <a:off x="3120" y="3412"/>
              <a:ext cx="445" cy="23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400" b="1">
                  <a:latin typeface="Courier New" pitchFamily="49" charset="0"/>
                </a:rPr>
                <a:t>c</a:t>
              </a:r>
              <a:r>
                <a:rPr lang="en-US" altLang="zh-TW" sz="2400" b="1"/>
                <a:t>:12</a:t>
              </a:r>
            </a:p>
          </p:txBody>
        </p:sp>
        <p:sp>
          <p:nvSpPr>
            <p:cNvPr id="986143" name="Text Box 31"/>
            <p:cNvSpPr txBox="1">
              <a:spLocks noChangeArrowheads="1"/>
            </p:cNvSpPr>
            <p:nvPr/>
          </p:nvSpPr>
          <p:spPr bwMode="auto">
            <a:xfrm>
              <a:off x="3840" y="3412"/>
              <a:ext cx="445" cy="23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4000" tIns="0" rIns="54000" bIns="0">
              <a:spAutoFit/>
            </a:bodyPr>
            <a:lstStyle/>
            <a:p>
              <a:r>
                <a:rPr lang="en-US" altLang="zh-TW" sz="2400" b="1">
                  <a:latin typeface="Courier New" pitchFamily="49" charset="0"/>
                </a:rPr>
                <a:t>b</a:t>
              </a:r>
              <a:r>
                <a:rPr lang="en-US" altLang="zh-TW" sz="2400" b="1"/>
                <a:t>:13</a:t>
              </a:r>
            </a:p>
          </p:txBody>
        </p:sp>
        <p:sp>
          <p:nvSpPr>
            <p:cNvPr id="986144" name="Oval 32"/>
            <p:cNvSpPr>
              <a:spLocks noChangeArrowheads="1"/>
            </p:cNvSpPr>
            <p:nvPr/>
          </p:nvSpPr>
          <p:spPr bwMode="auto">
            <a:xfrm>
              <a:off x="3552" y="2832"/>
              <a:ext cx="288" cy="288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 anchorCtr="1"/>
            <a:lstStyle/>
            <a:p>
              <a:r>
                <a:rPr lang="en-US" altLang="zh-TW" sz="2400" b="1">
                  <a:solidFill>
                    <a:srgbClr val="FF0000"/>
                  </a:solidFill>
                </a:rPr>
                <a:t>25</a:t>
              </a:r>
              <a:endParaRPr lang="en-US" altLang="zh-TW" sz="2400" b="1" baseline="-10000">
                <a:solidFill>
                  <a:srgbClr val="FF0000"/>
                </a:solidFill>
              </a:endParaRPr>
            </a:p>
          </p:txBody>
        </p:sp>
        <p:cxnSp>
          <p:nvCxnSpPr>
            <p:cNvPr id="986145" name="AutoShape 33"/>
            <p:cNvCxnSpPr>
              <a:cxnSpLocks noChangeShapeType="1"/>
              <a:stCxn id="986144" idx="3"/>
              <a:endCxn id="986142" idx="0"/>
            </p:cNvCxnSpPr>
            <p:nvPr/>
          </p:nvCxnSpPr>
          <p:spPr bwMode="auto">
            <a:xfrm flipH="1">
              <a:off x="3343" y="3090"/>
              <a:ext cx="251" cy="32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86146" name="AutoShape 34"/>
            <p:cNvCxnSpPr>
              <a:cxnSpLocks noChangeShapeType="1"/>
              <a:stCxn id="986144" idx="5"/>
              <a:endCxn id="986143" idx="0"/>
            </p:cNvCxnSpPr>
            <p:nvPr/>
          </p:nvCxnSpPr>
          <p:spPr bwMode="auto">
            <a:xfrm>
              <a:off x="3798" y="3090"/>
              <a:ext cx="265" cy="32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86147" name="AutoShape 35"/>
            <p:cNvCxnSpPr>
              <a:cxnSpLocks noChangeShapeType="1"/>
              <a:stCxn id="986132" idx="3"/>
              <a:endCxn id="986144" idx="7"/>
            </p:cNvCxnSpPr>
            <p:nvPr/>
          </p:nvCxnSpPr>
          <p:spPr bwMode="auto">
            <a:xfrm flipH="1">
              <a:off x="3798" y="2514"/>
              <a:ext cx="419" cy="34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86148" name="AutoShape 36"/>
            <p:cNvCxnSpPr>
              <a:cxnSpLocks noChangeShapeType="1"/>
              <a:stCxn id="986132" idx="5"/>
              <a:endCxn id="986139" idx="1"/>
            </p:cNvCxnSpPr>
            <p:nvPr/>
          </p:nvCxnSpPr>
          <p:spPr bwMode="auto">
            <a:xfrm>
              <a:off x="4421" y="2514"/>
              <a:ext cx="408" cy="35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986149" name="Group 37"/>
          <p:cNvGrpSpPr>
            <a:grpSpLocks/>
          </p:cNvGrpSpPr>
          <p:nvPr/>
        </p:nvGrpSpPr>
        <p:grpSpPr bwMode="auto">
          <a:xfrm>
            <a:off x="1295400" y="1219200"/>
            <a:ext cx="7239000" cy="4648200"/>
            <a:chOff x="816" y="768"/>
            <a:chExt cx="4560" cy="2928"/>
          </a:xfrm>
        </p:grpSpPr>
        <p:sp>
          <p:nvSpPr>
            <p:cNvPr id="986150" name="Freeform 38"/>
            <p:cNvSpPr>
              <a:spLocks/>
            </p:cNvSpPr>
            <p:nvPr/>
          </p:nvSpPr>
          <p:spPr bwMode="auto">
            <a:xfrm>
              <a:off x="816" y="768"/>
              <a:ext cx="4560" cy="2928"/>
            </a:xfrm>
            <a:custGeom>
              <a:avLst/>
              <a:gdLst>
                <a:gd name="T0" fmla="*/ 0 w 4560"/>
                <a:gd name="T1" fmla="*/ 2928 h 2928"/>
                <a:gd name="T2" fmla="*/ 1680 w 4560"/>
                <a:gd name="T3" fmla="*/ 2112 h 2928"/>
                <a:gd name="T4" fmla="*/ 2640 w 4560"/>
                <a:gd name="T5" fmla="*/ 1104 h 2928"/>
                <a:gd name="T6" fmla="*/ 4560 w 4560"/>
                <a:gd name="T7" fmla="*/ 0 h 2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60" h="2928">
                  <a:moveTo>
                    <a:pt x="0" y="2928"/>
                  </a:moveTo>
                  <a:cubicBezTo>
                    <a:pt x="620" y="2672"/>
                    <a:pt x="1240" y="2416"/>
                    <a:pt x="1680" y="2112"/>
                  </a:cubicBezTo>
                  <a:cubicBezTo>
                    <a:pt x="2120" y="1808"/>
                    <a:pt x="2160" y="1456"/>
                    <a:pt x="2640" y="1104"/>
                  </a:cubicBezTo>
                  <a:cubicBezTo>
                    <a:pt x="3120" y="752"/>
                    <a:pt x="3840" y="376"/>
                    <a:pt x="4560" y="0"/>
                  </a:cubicBez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86151" name="AutoShape 39"/>
            <p:cNvSpPr>
              <a:spLocks noChangeArrowheads="1"/>
            </p:cNvSpPr>
            <p:nvPr/>
          </p:nvSpPr>
          <p:spPr bwMode="auto">
            <a:xfrm rot="5400000">
              <a:off x="4080" y="1236"/>
              <a:ext cx="288" cy="360"/>
            </a:xfrm>
            <a:custGeom>
              <a:avLst/>
              <a:gdLst>
                <a:gd name="G0" fmla="+- 15126 0 0"/>
                <a:gd name="G1" fmla="+- 2912 0 0"/>
                <a:gd name="G2" fmla="+- 12158 0 2912"/>
                <a:gd name="G3" fmla="+- G2 0 2912"/>
                <a:gd name="G4" fmla="*/ G3 32768 32059"/>
                <a:gd name="G5" fmla="*/ G4 1 2"/>
                <a:gd name="G6" fmla="+- 21600 0 15126"/>
                <a:gd name="G7" fmla="*/ G6 2912 6079"/>
                <a:gd name="G8" fmla="+- G7 15126 0"/>
                <a:gd name="T0" fmla="*/ 15126 w 21600"/>
                <a:gd name="T1" fmla="*/ 0 h 21600"/>
                <a:gd name="T2" fmla="*/ 15126 w 21600"/>
                <a:gd name="T3" fmla="*/ 12158 h 21600"/>
                <a:gd name="T4" fmla="*/ 3237 w 21600"/>
                <a:gd name="T5" fmla="*/ 21600 h 21600"/>
                <a:gd name="T6" fmla="*/ 21600 w 21600"/>
                <a:gd name="T7" fmla="*/ 6079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7 w 21600"/>
                <a:gd name="T13" fmla="*/ G1 h 21600"/>
                <a:gd name="T14" fmla="*/ G8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solidFill>
              <a:srgbClr val="FFFF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Greedy Algorithms</a:t>
            </a:r>
          </a:p>
        </p:txBody>
      </p:sp>
      <p:sp>
        <p:nvSpPr>
          <p:cNvPr id="5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34DE-E225-47A1-B603-A0490DF832D7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9871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76200"/>
            <a:ext cx="8362950" cy="933450"/>
          </a:xfrm>
        </p:spPr>
        <p:txBody>
          <a:bodyPr anchor="ctr"/>
          <a:lstStyle/>
          <a:p>
            <a:pPr algn="ctr">
              <a:lnSpc>
                <a:spcPct val="150000"/>
              </a:lnSpc>
            </a:pPr>
            <a:r>
              <a:rPr lang="en-US" altLang="zh-TW" sz="4000" b="1"/>
              <a:t>Huffman’s Algorithm </a:t>
            </a:r>
            <a:r>
              <a:rPr lang="en-US" altLang="zh-TW" sz="2800" b="1"/>
              <a:t>(</a:t>
            </a:r>
            <a:r>
              <a:rPr lang="zh-TW" altLang="en-US" sz="2800" b="1">
                <a:ea typeface="標楷體" pitchFamily="65" charset="-120"/>
              </a:rPr>
              <a:t>例</a:t>
            </a:r>
            <a:r>
              <a:rPr lang="en-US" altLang="zh-TW" sz="2800" b="1">
                <a:ea typeface="標楷體" pitchFamily="65" charset="-120"/>
              </a:rPr>
              <a:t>-</a:t>
            </a:r>
            <a:r>
              <a:rPr lang="zh-TW" altLang="en-US" sz="2800" b="1">
                <a:ea typeface="標楷體" pitchFamily="65" charset="-120"/>
              </a:rPr>
              <a:t>續</a:t>
            </a:r>
            <a:r>
              <a:rPr lang="en-US" altLang="zh-TW" sz="2800" b="1">
                <a:ea typeface="標楷體" pitchFamily="65" charset="-120"/>
              </a:rPr>
              <a:t>3</a:t>
            </a:r>
            <a:r>
              <a:rPr lang="en-US" altLang="zh-TW" sz="2800" b="1"/>
              <a:t>)</a:t>
            </a:r>
          </a:p>
        </p:txBody>
      </p:sp>
      <p:sp>
        <p:nvSpPr>
          <p:cNvPr id="987139" name="Text Box 3"/>
          <p:cNvSpPr txBox="1">
            <a:spLocks noChangeArrowheads="1"/>
          </p:cNvSpPr>
          <p:nvPr/>
        </p:nvSpPr>
        <p:spPr bwMode="auto">
          <a:xfrm>
            <a:off x="912813" y="1981200"/>
            <a:ext cx="706437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a</a:t>
            </a:r>
            <a:r>
              <a:rPr lang="en-US" altLang="zh-TW" sz="2400" b="1"/>
              <a:t>:45</a:t>
            </a:r>
          </a:p>
        </p:txBody>
      </p:sp>
      <p:sp>
        <p:nvSpPr>
          <p:cNvPr id="987140" name="Oval 4"/>
          <p:cNvSpPr>
            <a:spLocks noChangeArrowheads="1"/>
          </p:cNvSpPr>
          <p:nvPr/>
        </p:nvSpPr>
        <p:spPr bwMode="auto">
          <a:xfrm>
            <a:off x="2208213" y="1905000"/>
            <a:ext cx="457200" cy="45720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/>
          <a:p>
            <a:r>
              <a:rPr lang="en-US" altLang="zh-TW" sz="2400" b="1">
                <a:solidFill>
                  <a:srgbClr val="FF0000"/>
                </a:solidFill>
              </a:rPr>
              <a:t>55</a:t>
            </a:r>
            <a:endParaRPr lang="en-US" altLang="zh-TW" sz="2400" b="1" baseline="-10000">
              <a:solidFill>
                <a:srgbClr val="FF0000"/>
              </a:solidFill>
            </a:endParaRPr>
          </a:p>
        </p:txBody>
      </p:sp>
      <p:sp>
        <p:nvSpPr>
          <p:cNvPr id="987141" name="Text Box 5"/>
          <p:cNvSpPr txBox="1">
            <a:spLocks noChangeArrowheads="1"/>
          </p:cNvSpPr>
          <p:nvPr/>
        </p:nvSpPr>
        <p:spPr bwMode="auto">
          <a:xfrm>
            <a:off x="3636963" y="3743325"/>
            <a:ext cx="706437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d</a:t>
            </a:r>
            <a:r>
              <a:rPr lang="en-US" altLang="zh-TW" sz="2400" b="1"/>
              <a:t>:16</a:t>
            </a:r>
          </a:p>
        </p:txBody>
      </p:sp>
      <p:sp>
        <p:nvSpPr>
          <p:cNvPr id="987142" name="Text Box 6"/>
          <p:cNvSpPr txBox="1">
            <a:spLocks noChangeArrowheads="1"/>
          </p:cNvSpPr>
          <p:nvPr/>
        </p:nvSpPr>
        <p:spPr bwMode="auto">
          <a:xfrm>
            <a:off x="1846263" y="4654550"/>
            <a:ext cx="630237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f</a:t>
            </a:r>
            <a:r>
              <a:rPr lang="en-US" altLang="zh-TW" sz="2400" b="1"/>
              <a:t>: 5</a:t>
            </a:r>
          </a:p>
        </p:txBody>
      </p:sp>
      <p:sp>
        <p:nvSpPr>
          <p:cNvPr id="987143" name="Text Box 7"/>
          <p:cNvSpPr txBox="1">
            <a:spLocks noChangeArrowheads="1"/>
          </p:cNvSpPr>
          <p:nvPr/>
        </p:nvSpPr>
        <p:spPr bwMode="auto">
          <a:xfrm>
            <a:off x="3008313" y="4654550"/>
            <a:ext cx="630237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e</a:t>
            </a:r>
            <a:r>
              <a:rPr lang="en-US" altLang="zh-TW" sz="2400" b="1"/>
              <a:t>: 9</a:t>
            </a:r>
          </a:p>
        </p:txBody>
      </p:sp>
      <p:sp>
        <p:nvSpPr>
          <p:cNvPr id="987144" name="Oval 8"/>
          <p:cNvSpPr>
            <a:spLocks noChangeArrowheads="1"/>
          </p:cNvSpPr>
          <p:nvPr/>
        </p:nvSpPr>
        <p:spPr bwMode="auto">
          <a:xfrm>
            <a:off x="2503488" y="3670300"/>
            <a:ext cx="457200" cy="45720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/>
          <a:p>
            <a:r>
              <a:rPr lang="en-US" altLang="zh-TW" sz="2400" b="1">
                <a:solidFill>
                  <a:srgbClr val="FF0000"/>
                </a:solidFill>
              </a:rPr>
              <a:t>14</a:t>
            </a:r>
            <a:endParaRPr lang="en-US" altLang="zh-TW" sz="2400" b="1" baseline="-10000">
              <a:solidFill>
                <a:srgbClr val="FF0000"/>
              </a:solidFill>
            </a:endParaRPr>
          </a:p>
        </p:txBody>
      </p:sp>
      <p:cxnSp>
        <p:nvCxnSpPr>
          <p:cNvPr id="987145" name="AutoShape 9"/>
          <p:cNvCxnSpPr>
            <a:cxnSpLocks noChangeShapeType="1"/>
            <a:stCxn id="987144" idx="3"/>
            <a:endCxn id="987142" idx="0"/>
          </p:cNvCxnSpPr>
          <p:nvPr/>
        </p:nvCxnSpPr>
        <p:spPr bwMode="auto">
          <a:xfrm flipH="1">
            <a:off x="2162175" y="4079875"/>
            <a:ext cx="407988" cy="5746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7146" name="AutoShape 10"/>
          <p:cNvCxnSpPr>
            <a:cxnSpLocks noChangeShapeType="1"/>
            <a:stCxn id="987144" idx="5"/>
            <a:endCxn id="987143" idx="0"/>
          </p:cNvCxnSpPr>
          <p:nvPr/>
        </p:nvCxnSpPr>
        <p:spPr bwMode="auto">
          <a:xfrm>
            <a:off x="2894013" y="4079875"/>
            <a:ext cx="430212" cy="5746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7147" name="Oval 11"/>
          <p:cNvSpPr>
            <a:spLocks noChangeArrowheads="1"/>
          </p:cNvSpPr>
          <p:nvPr/>
        </p:nvSpPr>
        <p:spPr bwMode="auto">
          <a:xfrm>
            <a:off x="3179763" y="2825750"/>
            <a:ext cx="457200" cy="45720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/>
          <a:p>
            <a:r>
              <a:rPr lang="en-US" altLang="zh-TW" sz="2400" b="1">
                <a:solidFill>
                  <a:srgbClr val="FF0000"/>
                </a:solidFill>
              </a:rPr>
              <a:t>30</a:t>
            </a:r>
            <a:endParaRPr lang="en-US" altLang="zh-TW" sz="2400" b="1" baseline="-10000">
              <a:solidFill>
                <a:srgbClr val="FF0000"/>
              </a:solidFill>
            </a:endParaRPr>
          </a:p>
        </p:txBody>
      </p:sp>
      <p:cxnSp>
        <p:nvCxnSpPr>
          <p:cNvPr id="987148" name="AutoShape 12"/>
          <p:cNvCxnSpPr>
            <a:cxnSpLocks noChangeShapeType="1"/>
            <a:stCxn id="987147" idx="3"/>
            <a:endCxn id="987144" idx="7"/>
          </p:cNvCxnSpPr>
          <p:nvPr/>
        </p:nvCxnSpPr>
        <p:spPr bwMode="auto">
          <a:xfrm flipH="1">
            <a:off x="2894013" y="3235325"/>
            <a:ext cx="352425" cy="4826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7149" name="AutoShape 13"/>
          <p:cNvCxnSpPr>
            <a:cxnSpLocks noChangeShapeType="1"/>
            <a:stCxn id="987147" idx="5"/>
            <a:endCxn id="987141" idx="0"/>
          </p:cNvCxnSpPr>
          <p:nvPr/>
        </p:nvCxnSpPr>
        <p:spPr bwMode="auto">
          <a:xfrm>
            <a:off x="3570288" y="3235325"/>
            <a:ext cx="420687" cy="508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7150" name="Text Box 14"/>
          <p:cNvSpPr txBox="1">
            <a:spLocks noChangeArrowheads="1"/>
          </p:cNvSpPr>
          <p:nvPr/>
        </p:nvSpPr>
        <p:spPr bwMode="auto">
          <a:xfrm>
            <a:off x="533400" y="3740150"/>
            <a:ext cx="706438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c</a:t>
            </a:r>
            <a:r>
              <a:rPr lang="en-US" altLang="zh-TW" sz="2400" b="1"/>
              <a:t>:12</a:t>
            </a:r>
          </a:p>
        </p:txBody>
      </p:sp>
      <p:sp>
        <p:nvSpPr>
          <p:cNvPr id="987151" name="Text Box 15"/>
          <p:cNvSpPr txBox="1">
            <a:spLocks noChangeArrowheads="1"/>
          </p:cNvSpPr>
          <p:nvPr/>
        </p:nvSpPr>
        <p:spPr bwMode="auto">
          <a:xfrm>
            <a:off x="1676400" y="3740150"/>
            <a:ext cx="706438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b</a:t>
            </a:r>
            <a:r>
              <a:rPr lang="en-US" altLang="zh-TW" sz="2400" b="1"/>
              <a:t>:13</a:t>
            </a:r>
          </a:p>
        </p:txBody>
      </p:sp>
      <p:sp>
        <p:nvSpPr>
          <p:cNvPr id="987152" name="Oval 16"/>
          <p:cNvSpPr>
            <a:spLocks noChangeArrowheads="1"/>
          </p:cNvSpPr>
          <p:nvPr/>
        </p:nvSpPr>
        <p:spPr bwMode="auto">
          <a:xfrm>
            <a:off x="1219200" y="2819400"/>
            <a:ext cx="457200" cy="45720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/>
          <a:p>
            <a:r>
              <a:rPr lang="en-US" altLang="zh-TW" sz="2400" b="1">
                <a:solidFill>
                  <a:srgbClr val="FF0000"/>
                </a:solidFill>
              </a:rPr>
              <a:t>25</a:t>
            </a:r>
            <a:endParaRPr lang="en-US" altLang="zh-TW" sz="2400" b="1" baseline="-10000">
              <a:solidFill>
                <a:srgbClr val="FF0000"/>
              </a:solidFill>
            </a:endParaRPr>
          </a:p>
        </p:txBody>
      </p:sp>
      <p:cxnSp>
        <p:nvCxnSpPr>
          <p:cNvPr id="987153" name="AutoShape 17"/>
          <p:cNvCxnSpPr>
            <a:cxnSpLocks noChangeShapeType="1"/>
            <a:stCxn id="987152" idx="3"/>
            <a:endCxn id="987150" idx="0"/>
          </p:cNvCxnSpPr>
          <p:nvPr/>
        </p:nvCxnSpPr>
        <p:spPr bwMode="auto">
          <a:xfrm flipH="1">
            <a:off x="887413" y="3228975"/>
            <a:ext cx="398462" cy="511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7154" name="AutoShape 18"/>
          <p:cNvCxnSpPr>
            <a:cxnSpLocks noChangeShapeType="1"/>
            <a:stCxn id="987152" idx="5"/>
            <a:endCxn id="987151" idx="0"/>
          </p:cNvCxnSpPr>
          <p:nvPr/>
        </p:nvCxnSpPr>
        <p:spPr bwMode="auto">
          <a:xfrm>
            <a:off x="1609725" y="3228975"/>
            <a:ext cx="420688" cy="511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7155" name="AutoShape 19"/>
          <p:cNvCxnSpPr>
            <a:cxnSpLocks noChangeShapeType="1"/>
            <a:stCxn id="987140" idx="3"/>
            <a:endCxn id="987152" idx="7"/>
          </p:cNvCxnSpPr>
          <p:nvPr/>
        </p:nvCxnSpPr>
        <p:spPr bwMode="auto">
          <a:xfrm flipH="1">
            <a:off x="1609725" y="2314575"/>
            <a:ext cx="665163" cy="552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7156" name="AutoShape 20"/>
          <p:cNvCxnSpPr>
            <a:cxnSpLocks noChangeShapeType="1"/>
            <a:stCxn id="987140" idx="5"/>
            <a:endCxn id="987147" idx="1"/>
          </p:cNvCxnSpPr>
          <p:nvPr/>
        </p:nvCxnSpPr>
        <p:spPr bwMode="auto">
          <a:xfrm>
            <a:off x="2598738" y="2314575"/>
            <a:ext cx="647700" cy="558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7157" name="Text Box 21"/>
          <p:cNvSpPr txBox="1">
            <a:spLocks noChangeArrowheads="1"/>
          </p:cNvSpPr>
          <p:nvPr/>
        </p:nvSpPr>
        <p:spPr bwMode="auto">
          <a:xfrm>
            <a:off x="4999038" y="2576513"/>
            <a:ext cx="706437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a</a:t>
            </a:r>
            <a:r>
              <a:rPr lang="en-US" altLang="zh-TW" sz="2400" b="1"/>
              <a:t>:45</a:t>
            </a:r>
          </a:p>
        </p:txBody>
      </p:sp>
      <p:sp>
        <p:nvSpPr>
          <p:cNvPr id="987158" name="Text Box 22"/>
          <p:cNvSpPr txBox="1">
            <a:spLocks noChangeArrowheads="1"/>
          </p:cNvSpPr>
          <p:nvPr/>
        </p:nvSpPr>
        <p:spPr bwMode="auto">
          <a:xfrm>
            <a:off x="4968875" y="4425950"/>
            <a:ext cx="706438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c</a:t>
            </a:r>
            <a:r>
              <a:rPr lang="en-US" altLang="zh-TW" sz="2400" b="1"/>
              <a:t>:12</a:t>
            </a:r>
          </a:p>
        </p:txBody>
      </p:sp>
      <p:sp>
        <p:nvSpPr>
          <p:cNvPr id="987159" name="Text Box 23"/>
          <p:cNvSpPr txBox="1">
            <a:spLocks noChangeArrowheads="1"/>
          </p:cNvSpPr>
          <p:nvPr/>
        </p:nvSpPr>
        <p:spPr bwMode="auto">
          <a:xfrm>
            <a:off x="6130925" y="4425950"/>
            <a:ext cx="706438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b</a:t>
            </a:r>
            <a:r>
              <a:rPr lang="en-US" altLang="zh-TW" sz="2400" b="1"/>
              <a:t>:13</a:t>
            </a:r>
          </a:p>
        </p:txBody>
      </p:sp>
      <p:sp>
        <p:nvSpPr>
          <p:cNvPr id="987160" name="Text Box 24"/>
          <p:cNvSpPr txBox="1">
            <a:spLocks noChangeArrowheads="1"/>
          </p:cNvSpPr>
          <p:nvPr/>
        </p:nvSpPr>
        <p:spPr bwMode="auto">
          <a:xfrm>
            <a:off x="8191500" y="4422775"/>
            <a:ext cx="706438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d</a:t>
            </a:r>
            <a:r>
              <a:rPr lang="en-US" altLang="zh-TW" sz="2400" b="1"/>
              <a:t>:16</a:t>
            </a:r>
          </a:p>
        </p:txBody>
      </p:sp>
      <p:sp>
        <p:nvSpPr>
          <p:cNvPr id="987161" name="Oval 25"/>
          <p:cNvSpPr>
            <a:spLocks noChangeArrowheads="1"/>
          </p:cNvSpPr>
          <p:nvPr/>
        </p:nvSpPr>
        <p:spPr bwMode="auto">
          <a:xfrm>
            <a:off x="5664200" y="3505200"/>
            <a:ext cx="457200" cy="45720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/>
          <a:p>
            <a:r>
              <a:rPr lang="en-US" altLang="zh-TW" sz="2400" b="1">
                <a:solidFill>
                  <a:srgbClr val="FF0000"/>
                </a:solidFill>
              </a:rPr>
              <a:t>25</a:t>
            </a:r>
            <a:endParaRPr lang="en-US" altLang="zh-TW" sz="2400" b="1" baseline="-10000">
              <a:solidFill>
                <a:srgbClr val="FF0000"/>
              </a:solidFill>
            </a:endParaRPr>
          </a:p>
        </p:txBody>
      </p:sp>
      <p:cxnSp>
        <p:nvCxnSpPr>
          <p:cNvPr id="987162" name="AutoShape 26"/>
          <p:cNvCxnSpPr>
            <a:cxnSpLocks noChangeShapeType="1"/>
            <a:stCxn id="987161" idx="3"/>
            <a:endCxn id="987158" idx="0"/>
          </p:cNvCxnSpPr>
          <p:nvPr/>
        </p:nvCxnSpPr>
        <p:spPr bwMode="auto">
          <a:xfrm flipH="1">
            <a:off x="5322888" y="3914775"/>
            <a:ext cx="407987" cy="511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7163" name="AutoShape 27"/>
          <p:cNvCxnSpPr>
            <a:cxnSpLocks noChangeShapeType="1"/>
            <a:stCxn id="987161" idx="5"/>
            <a:endCxn id="987159" idx="0"/>
          </p:cNvCxnSpPr>
          <p:nvPr/>
        </p:nvCxnSpPr>
        <p:spPr bwMode="auto">
          <a:xfrm>
            <a:off x="6054725" y="3914775"/>
            <a:ext cx="430213" cy="511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7164" name="Text Box 28"/>
          <p:cNvSpPr txBox="1">
            <a:spLocks noChangeArrowheads="1"/>
          </p:cNvSpPr>
          <p:nvPr/>
        </p:nvSpPr>
        <p:spPr bwMode="auto">
          <a:xfrm>
            <a:off x="6400800" y="5416550"/>
            <a:ext cx="630238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f</a:t>
            </a:r>
            <a:r>
              <a:rPr lang="en-US" altLang="zh-TW" sz="2400" b="1"/>
              <a:t>: 5</a:t>
            </a:r>
          </a:p>
        </p:txBody>
      </p:sp>
      <p:sp>
        <p:nvSpPr>
          <p:cNvPr id="987165" name="Text Box 29"/>
          <p:cNvSpPr txBox="1">
            <a:spLocks noChangeArrowheads="1"/>
          </p:cNvSpPr>
          <p:nvPr/>
        </p:nvSpPr>
        <p:spPr bwMode="auto">
          <a:xfrm>
            <a:off x="7562850" y="5416550"/>
            <a:ext cx="630238" cy="3746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0" rIns="54000" bIns="0">
            <a:spAutoFit/>
          </a:bodyPr>
          <a:lstStyle/>
          <a:p>
            <a:r>
              <a:rPr lang="en-US" altLang="zh-TW" sz="2400" b="1">
                <a:latin typeface="Courier New" pitchFamily="49" charset="0"/>
              </a:rPr>
              <a:t>e</a:t>
            </a:r>
            <a:r>
              <a:rPr lang="en-US" altLang="zh-TW" sz="2400" b="1"/>
              <a:t>: 9</a:t>
            </a:r>
          </a:p>
        </p:txBody>
      </p:sp>
      <p:sp>
        <p:nvSpPr>
          <p:cNvPr id="987166" name="Oval 30"/>
          <p:cNvSpPr>
            <a:spLocks noChangeArrowheads="1"/>
          </p:cNvSpPr>
          <p:nvPr/>
        </p:nvSpPr>
        <p:spPr bwMode="auto">
          <a:xfrm>
            <a:off x="7058025" y="4349750"/>
            <a:ext cx="457200" cy="45720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/>
          <a:p>
            <a:r>
              <a:rPr lang="en-US" altLang="zh-TW" sz="2400" b="1">
                <a:solidFill>
                  <a:srgbClr val="FF0000"/>
                </a:solidFill>
              </a:rPr>
              <a:t>14</a:t>
            </a:r>
            <a:endParaRPr lang="en-US" altLang="zh-TW" sz="2400" b="1" baseline="-10000">
              <a:solidFill>
                <a:srgbClr val="FF0000"/>
              </a:solidFill>
            </a:endParaRPr>
          </a:p>
        </p:txBody>
      </p:sp>
      <p:cxnSp>
        <p:nvCxnSpPr>
          <p:cNvPr id="987167" name="AutoShape 31"/>
          <p:cNvCxnSpPr>
            <a:cxnSpLocks noChangeShapeType="1"/>
            <a:stCxn id="987166" idx="3"/>
            <a:endCxn id="987164" idx="0"/>
          </p:cNvCxnSpPr>
          <p:nvPr/>
        </p:nvCxnSpPr>
        <p:spPr bwMode="auto">
          <a:xfrm flipH="1">
            <a:off x="6716713" y="4759325"/>
            <a:ext cx="407987" cy="657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7168" name="AutoShape 32"/>
          <p:cNvCxnSpPr>
            <a:cxnSpLocks noChangeShapeType="1"/>
            <a:stCxn id="987166" idx="5"/>
            <a:endCxn id="987165" idx="0"/>
          </p:cNvCxnSpPr>
          <p:nvPr/>
        </p:nvCxnSpPr>
        <p:spPr bwMode="auto">
          <a:xfrm>
            <a:off x="7448550" y="4759325"/>
            <a:ext cx="430213" cy="657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7169" name="Oval 33"/>
          <p:cNvSpPr>
            <a:spLocks noChangeArrowheads="1"/>
          </p:cNvSpPr>
          <p:nvPr/>
        </p:nvSpPr>
        <p:spPr bwMode="auto">
          <a:xfrm>
            <a:off x="7734300" y="3505200"/>
            <a:ext cx="457200" cy="45720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/>
          <a:p>
            <a:r>
              <a:rPr lang="en-US" altLang="zh-TW" sz="2400" b="1">
                <a:solidFill>
                  <a:srgbClr val="FF0000"/>
                </a:solidFill>
              </a:rPr>
              <a:t>30</a:t>
            </a:r>
            <a:endParaRPr lang="en-US" altLang="zh-TW" sz="2400" b="1" baseline="-10000">
              <a:solidFill>
                <a:srgbClr val="FF0000"/>
              </a:solidFill>
            </a:endParaRPr>
          </a:p>
        </p:txBody>
      </p:sp>
      <p:cxnSp>
        <p:nvCxnSpPr>
          <p:cNvPr id="987170" name="AutoShape 34"/>
          <p:cNvCxnSpPr>
            <a:cxnSpLocks noChangeShapeType="1"/>
            <a:stCxn id="987169" idx="3"/>
            <a:endCxn id="987166" idx="7"/>
          </p:cNvCxnSpPr>
          <p:nvPr/>
        </p:nvCxnSpPr>
        <p:spPr bwMode="auto">
          <a:xfrm flipH="1">
            <a:off x="7448550" y="3914775"/>
            <a:ext cx="352425" cy="4826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7171" name="AutoShape 35"/>
          <p:cNvCxnSpPr>
            <a:cxnSpLocks noChangeShapeType="1"/>
            <a:stCxn id="987169" idx="5"/>
            <a:endCxn id="987160" idx="0"/>
          </p:cNvCxnSpPr>
          <p:nvPr/>
        </p:nvCxnSpPr>
        <p:spPr bwMode="auto">
          <a:xfrm>
            <a:off x="8124825" y="3914775"/>
            <a:ext cx="420688" cy="508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7172" name="Oval 36"/>
          <p:cNvSpPr>
            <a:spLocks noChangeArrowheads="1"/>
          </p:cNvSpPr>
          <p:nvPr/>
        </p:nvSpPr>
        <p:spPr bwMode="auto">
          <a:xfrm>
            <a:off x="6684963" y="2514600"/>
            <a:ext cx="457200" cy="45720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/>
          <a:p>
            <a:r>
              <a:rPr lang="en-US" altLang="zh-TW" sz="2400" b="1">
                <a:solidFill>
                  <a:srgbClr val="FF0000"/>
                </a:solidFill>
              </a:rPr>
              <a:t>55</a:t>
            </a:r>
            <a:endParaRPr lang="en-US" altLang="zh-TW" sz="2400" b="1" baseline="-10000">
              <a:solidFill>
                <a:srgbClr val="FF0000"/>
              </a:solidFill>
            </a:endParaRPr>
          </a:p>
        </p:txBody>
      </p:sp>
      <p:cxnSp>
        <p:nvCxnSpPr>
          <p:cNvPr id="987173" name="AutoShape 37"/>
          <p:cNvCxnSpPr>
            <a:cxnSpLocks noChangeShapeType="1"/>
            <a:stCxn id="987172" idx="3"/>
            <a:endCxn id="987161" idx="7"/>
          </p:cNvCxnSpPr>
          <p:nvPr/>
        </p:nvCxnSpPr>
        <p:spPr bwMode="auto">
          <a:xfrm flipH="1">
            <a:off x="6054725" y="2924175"/>
            <a:ext cx="696913" cy="6286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7174" name="AutoShape 38"/>
          <p:cNvCxnSpPr>
            <a:cxnSpLocks noChangeShapeType="1"/>
            <a:stCxn id="987172" idx="5"/>
            <a:endCxn id="987169" idx="1"/>
          </p:cNvCxnSpPr>
          <p:nvPr/>
        </p:nvCxnSpPr>
        <p:spPr bwMode="auto">
          <a:xfrm>
            <a:off x="7075488" y="2924175"/>
            <a:ext cx="725487" cy="6286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7175" name="Oval 39"/>
          <p:cNvSpPr>
            <a:spLocks noChangeArrowheads="1"/>
          </p:cNvSpPr>
          <p:nvPr/>
        </p:nvSpPr>
        <p:spPr bwMode="auto">
          <a:xfrm>
            <a:off x="5715000" y="1676400"/>
            <a:ext cx="628650" cy="45720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/>
          <a:p>
            <a:r>
              <a:rPr lang="en-US" altLang="zh-TW" sz="2400" b="1">
                <a:solidFill>
                  <a:srgbClr val="FF0000"/>
                </a:solidFill>
              </a:rPr>
              <a:t>100</a:t>
            </a:r>
            <a:endParaRPr lang="en-US" altLang="zh-TW" sz="2400" b="1" baseline="-10000">
              <a:solidFill>
                <a:srgbClr val="FF0000"/>
              </a:solidFill>
            </a:endParaRPr>
          </a:p>
        </p:txBody>
      </p:sp>
      <p:cxnSp>
        <p:nvCxnSpPr>
          <p:cNvPr id="987176" name="AutoShape 40"/>
          <p:cNvCxnSpPr>
            <a:cxnSpLocks noChangeShapeType="1"/>
            <a:stCxn id="987175" idx="3"/>
            <a:endCxn id="987157" idx="0"/>
          </p:cNvCxnSpPr>
          <p:nvPr/>
        </p:nvCxnSpPr>
        <p:spPr bwMode="auto">
          <a:xfrm flipH="1">
            <a:off x="5353050" y="2085975"/>
            <a:ext cx="454025" cy="4905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7177" name="AutoShape 41"/>
          <p:cNvCxnSpPr>
            <a:cxnSpLocks noChangeShapeType="1"/>
            <a:stCxn id="987175" idx="5"/>
            <a:endCxn id="987172" idx="1"/>
          </p:cNvCxnSpPr>
          <p:nvPr/>
        </p:nvCxnSpPr>
        <p:spPr bwMode="auto">
          <a:xfrm>
            <a:off x="6251575" y="2085975"/>
            <a:ext cx="500063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7178" name="Rectangle 42"/>
          <p:cNvSpPr>
            <a:spLocks noChangeArrowheads="1"/>
          </p:cNvSpPr>
          <p:nvPr/>
        </p:nvSpPr>
        <p:spPr bwMode="auto">
          <a:xfrm>
            <a:off x="6467475" y="1970088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 b="1">
                <a:solidFill>
                  <a:srgbClr val="0000CC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987179" name="Rectangle 43"/>
          <p:cNvSpPr>
            <a:spLocks noChangeArrowheads="1"/>
          </p:cNvSpPr>
          <p:nvPr/>
        </p:nvSpPr>
        <p:spPr bwMode="auto">
          <a:xfrm>
            <a:off x="5257800" y="1995488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 b="1">
                <a:solidFill>
                  <a:srgbClr val="0000CC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987180" name="Rectangle 44"/>
          <p:cNvSpPr>
            <a:spLocks noChangeArrowheads="1"/>
          </p:cNvSpPr>
          <p:nvPr/>
        </p:nvSpPr>
        <p:spPr bwMode="auto">
          <a:xfrm>
            <a:off x="6115050" y="2833688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 b="1">
                <a:solidFill>
                  <a:srgbClr val="0000CC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987181" name="Rectangle 45"/>
          <p:cNvSpPr>
            <a:spLocks noChangeArrowheads="1"/>
          </p:cNvSpPr>
          <p:nvPr/>
        </p:nvSpPr>
        <p:spPr bwMode="auto">
          <a:xfrm>
            <a:off x="7391400" y="2819400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 b="1">
                <a:solidFill>
                  <a:srgbClr val="0000CC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987182" name="Rectangle 46"/>
          <p:cNvSpPr>
            <a:spLocks noChangeArrowheads="1"/>
          </p:cNvSpPr>
          <p:nvPr/>
        </p:nvSpPr>
        <p:spPr bwMode="auto">
          <a:xfrm>
            <a:off x="5200650" y="3848100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 b="1">
                <a:solidFill>
                  <a:srgbClr val="0000CC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987183" name="Rectangle 47"/>
          <p:cNvSpPr>
            <a:spLocks noChangeArrowheads="1"/>
          </p:cNvSpPr>
          <p:nvPr/>
        </p:nvSpPr>
        <p:spPr bwMode="auto">
          <a:xfrm>
            <a:off x="6191250" y="3824288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 b="1">
                <a:solidFill>
                  <a:srgbClr val="0000CC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987184" name="Rectangle 48"/>
          <p:cNvSpPr>
            <a:spLocks noChangeArrowheads="1"/>
          </p:cNvSpPr>
          <p:nvPr/>
        </p:nvSpPr>
        <p:spPr bwMode="auto">
          <a:xfrm>
            <a:off x="7715250" y="4814888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 b="1">
                <a:solidFill>
                  <a:srgbClr val="0000CC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987185" name="Rectangle 49"/>
          <p:cNvSpPr>
            <a:spLocks noChangeArrowheads="1"/>
          </p:cNvSpPr>
          <p:nvPr/>
        </p:nvSpPr>
        <p:spPr bwMode="auto">
          <a:xfrm>
            <a:off x="8324850" y="3824288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 b="1">
                <a:solidFill>
                  <a:srgbClr val="0000CC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987186" name="Rectangle 50"/>
          <p:cNvSpPr>
            <a:spLocks noChangeArrowheads="1"/>
          </p:cNvSpPr>
          <p:nvPr/>
        </p:nvSpPr>
        <p:spPr bwMode="auto">
          <a:xfrm>
            <a:off x="7315200" y="3824288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 b="1">
                <a:solidFill>
                  <a:srgbClr val="0000CC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987187" name="Rectangle 51"/>
          <p:cNvSpPr>
            <a:spLocks noChangeArrowheads="1"/>
          </p:cNvSpPr>
          <p:nvPr/>
        </p:nvSpPr>
        <p:spPr bwMode="auto">
          <a:xfrm>
            <a:off x="6572250" y="4814888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 b="1">
                <a:solidFill>
                  <a:srgbClr val="0000CC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987188" name="AutoShape 52"/>
          <p:cNvSpPr>
            <a:spLocks noChangeArrowheads="1"/>
          </p:cNvSpPr>
          <p:nvPr/>
        </p:nvSpPr>
        <p:spPr bwMode="auto">
          <a:xfrm>
            <a:off x="4114800" y="274320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Greedy Algorithms</a:t>
            </a:r>
          </a:p>
        </p:txBody>
      </p:sp>
      <p:sp>
        <p:nvSpPr>
          <p:cNvPr id="6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092B9-CF3C-4BD3-98D7-EE586F5908C4}" type="slidenum">
              <a:rPr lang="en-US" altLang="zh-TW"/>
              <a:pPr/>
              <a:t>22</a:t>
            </a:fld>
            <a:endParaRPr lang="en-US" altLang="zh-TW"/>
          </a:p>
        </p:txBody>
      </p:sp>
      <p:sp>
        <p:nvSpPr>
          <p:cNvPr id="9881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76200"/>
            <a:ext cx="8362950" cy="933450"/>
          </a:xfrm>
        </p:spPr>
        <p:txBody>
          <a:bodyPr anchor="ctr"/>
          <a:lstStyle/>
          <a:p>
            <a:pPr algn="ctr">
              <a:lnSpc>
                <a:spcPct val="150000"/>
              </a:lnSpc>
            </a:pPr>
            <a:r>
              <a:rPr lang="en-US" altLang="zh-TW" sz="4000" b="1"/>
              <a:t>Huffman’s Algorithm </a:t>
            </a:r>
            <a:r>
              <a:rPr lang="en-US" altLang="zh-TW" sz="2800" b="1"/>
              <a:t>(</a:t>
            </a:r>
            <a:r>
              <a:rPr lang="en-US" altLang="zh-TW" sz="2800" b="1">
                <a:ea typeface="標楷體" pitchFamily="65" charset="-120"/>
              </a:rPr>
              <a:t>pseudo-code</a:t>
            </a:r>
            <a:r>
              <a:rPr lang="en-US" altLang="zh-TW" sz="2800" b="1"/>
              <a:t>)</a:t>
            </a:r>
          </a:p>
        </p:txBody>
      </p:sp>
      <p:sp>
        <p:nvSpPr>
          <p:cNvPr id="988163" name="Text Box 3"/>
          <p:cNvSpPr txBox="1">
            <a:spLocks noChangeArrowheads="1"/>
          </p:cNvSpPr>
          <p:nvPr/>
        </p:nvSpPr>
        <p:spPr bwMode="auto">
          <a:xfrm>
            <a:off x="571500" y="1516063"/>
            <a:ext cx="8059738" cy="4133850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CC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5000"/>
              </a:lnSpc>
            </a:pP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Huffman(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C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)</a:t>
            </a:r>
          </a:p>
          <a:p>
            <a:pPr algn="l">
              <a:lnSpc>
                <a:spcPct val="105000"/>
              </a:lnSpc>
            </a:pP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  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Q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 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  <a:sym typeface="Symbol" pitchFamily="18" charset="2"/>
              </a:rPr>
              <a:t>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 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C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       // 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Q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 :priority queue</a:t>
            </a:r>
          </a:p>
          <a:p>
            <a:pPr algn="l">
              <a:lnSpc>
                <a:spcPct val="105000"/>
              </a:lnSpc>
            </a:pP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  while(|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Q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| &gt; 1)</a:t>
            </a:r>
            <a:endParaRPr lang="en-US" altLang="zh-TW" sz="2800">
              <a:solidFill>
                <a:srgbClr val="FF0000"/>
              </a:solidFill>
              <a:latin typeface="Arial" charset="0"/>
              <a:ea typeface="新細明體" pitchFamily="18" charset="-120"/>
            </a:endParaRPr>
          </a:p>
          <a:p>
            <a:pPr algn="l">
              <a:lnSpc>
                <a:spcPct val="105000"/>
              </a:lnSpc>
            </a:pP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        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z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 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  <a:sym typeface="Symbol" pitchFamily="18" charset="2"/>
              </a:rPr>
              <a:t> 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Allocate-Node( )</a:t>
            </a:r>
          </a:p>
          <a:p>
            <a:pPr algn="l">
              <a:lnSpc>
                <a:spcPct val="105000"/>
              </a:lnSpc>
            </a:pP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        x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 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  <a:sym typeface="Symbol" pitchFamily="18" charset="2"/>
              </a:rPr>
              <a:t> 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left[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z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] 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  <a:sym typeface="Symbol" pitchFamily="18" charset="2"/>
              </a:rPr>
              <a:t> 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Extract-Min(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Q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)</a:t>
            </a:r>
          </a:p>
          <a:p>
            <a:pPr algn="l">
              <a:lnSpc>
                <a:spcPct val="105000"/>
              </a:lnSpc>
            </a:pP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        y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 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  <a:sym typeface="Symbol" pitchFamily="18" charset="2"/>
              </a:rPr>
              <a:t> 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right[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z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] 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  <a:sym typeface="Symbol" pitchFamily="18" charset="2"/>
              </a:rPr>
              <a:t> 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Extract-Min(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Q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)</a:t>
            </a:r>
            <a:endParaRPr lang="en-US" altLang="zh-TW" sz="2800">
              <a:solidFill>
                <a:srgbClr val="FF0000"/>
              </a:solidFill>
              <a:latin typeface="Arial" charset="0"/>
              <a:ea typeface="新細明體" pitchFamily="18" charset="-120"/>
            </a:endParaRPr>
          </a:p>
          <a:p>
            <a:pPr algn="l">
              <a:lnSpc>
                <a:spcPct val="105000"/>
              </a:lnSpc>
            </a:pP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        </a:t>
            </a:r>
            <a:r>
              <a:rPr lang="en-US" altLang="zh-TW" sz="2800" b="1" i="1">
                <a:solidFill>
                  <a:srgbClr val="FF0000"/>
                </a:solidFill>
                <a:ea typeface="新細明體" pitchFamily="18" charset="-120"/>
              </a:rPr>
              <a:t>f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 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[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z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] 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  <a:sym typeface="Symbol" pitchFamily="18" charset="2"/>
              </a:rPr>
              <a:t> </a:t>
            </a:r>
            <a:r>
              <a:rPr lang="en-US" altLang="zh-TW" sz="2800" b="1" i="1">
                <a:solidFill>
                  <a:srgbClr val="FF0000"/>
                </a:solidFill>
                <a:ea typeface="新細明體" pitchFamily="18" charset="-120"/>
              </a:rPr>
              <a:t>f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 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[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x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] 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  <a:sym typeface="Symbol" pitchFamily="18" charset="2"/>
              </a:rPr>
              <a:t>+ </a:t>
            </a:r>
            <a:r>
              <a:rPr lang="en-US" altLang="zh-TW" sz="2800" b="1" i="1">
                <a:solidFill>
                  <a:srgbClr val="FF0000"/>
                </a:solidFill>
                <a:ea typeface="新細明體" pitchFamily="18" charset="-120"/>
              </a:rPr>
              <a:t>f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 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[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y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] </a:t>
            </a:r>
          </a:p>
          <a:p>
            <a:pPr algn="l">
              <a:lnSpc>
                <a:spcPct val="105000"/>
              </a:lnSpc>
            </a:pP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        insert(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Q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, 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z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)</a:t>
            </a:r>
            <a:endParaRPr lang="en-US" altLang="zh-TW" sz="2800">
              <a:solidFill>
                <a:srgbClr val="FF0000"/>
              </a:solidFill>
              <a:latin typeface="Arial" charset="0"/>
              <a:ea typeface="新細明體" pitchFamily="18" charset="-120"/>
            </a:endParaRPr>
          </a:p>
          <a:p>
            <a:pPr algn="l">
              <a:lnSpc>
                <a:spcPct val="105000"/>
              </a:lnSpc>
            </a:pP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  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return Extract-Min(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Q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)</a:t>
            </a:r>
            <a:endParaRPr lang="en-US" altLang="zh-TW" sz="2800">
              <a:solidFill>
                <a:srgbClr val="FF0000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988164" name="Comment 4"/>
          <p:cNvSpPr>
            <a:spLocks noChangeArrowheads="1"/>
          </p:cNvSpPr>
          <p:nvPr/>
        </p:nvSpPr>
        <p:spPr bwMode="auto">
          <a:xfrm>
            <a:off x="5029200" y="5467350"/>
            <a:ext cx="3619500" cy="528638"/>
          </a:xfrm>
          <a:prstGeom prst="rect">
            <a:avLst/>
          </a:prstGeom>
          <a:solidFill>
            <a:srgbClr val="FCFDC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txBody>
          <a:bodyPr>
            <a:spAutoFit/>
          </a:bodyPr>
          <a:lstStyle>
            <a:lvl1pPr marL="1809750" indent="-180975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20955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22860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24765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6670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3124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3581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403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4495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0" hangingPunct="0"/>
            <a:r>
              <a:rPr lang="en-US" altLang="zh-TW" sz="2800" b="1">
                <a:ea typeface="標楷體" pitchFamily="65" charset="-120"/>
              </a:rPr>
              <a:t>Time efficiency:</a:t>
            </a:r>
            <a:r>
              <a:rPr lang="en-US" altLang="zh-TW" sz="2800" b="1" u="sng">
                <a:ea typeface="標楷體" pitchFamily="65" charset="-120"/>
              </a:rPr>
              <a:t>          </a:t>
            </a:r>
            <a:r>
              <a:rPr lang="en-US" altLang="zh-TW" sz="2800" b="1">
                <a:ea typeface="標楷體" pitchFamily="65" charset="-12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Greedy Algorithms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6962F-0C3C-4F2F-8289-216D7A988578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9676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924800" cy="533400"/>
          </a:xfrm>
        </p:spPr>
        <p:txBody>
          <a:bodyPr/>
          <a:lstStyle/>
          <a:p>
            <a:pPr algn="ctr"/>
            <a:r>
              <a:rPr lang="en-US" altLang="zh-TW" sz="4000" b="1">
                <a:ea typeface="標楷體" pitchFamily="65" charset="-120"/>
              </a:rPr>
              <a:t>Greedy Methods</a:t>
            </a:r>
            <a:r>
              <a:rPr lang="en-US" altLang="zh-TW" sz="3600" b="1">
                <a:ea typeface="標楷體" pitchFamily="65" charset="-120"/>
              </a:rPr>
              <a:t> </a:t>
            </a:r>
            <a:r>
              <a:rPr lang="en-US" altLang="zh-TW" sz="2800" b="1">
                <a:ea typeface="標楷體" pitchFamily="65" charset="-120"/>
              </a:rPr>
              <a:t>(</a:t>
            </a:r>
            <a:r>
              <a:rPr lang="zh-TW" altLang="zh-TW" sz="2800" b="1">
                <a:ea typeface="標楷體" pitchFamily="65" charset="-120"/>
              </a:rPr>
              <a:t>描述2</a:t>
            </a:r>
            <a:r>
              <a:rPr lang="en-US" altLang="zh-TW" sz="2800" b="1">
                <a:ea typeface="標楷體" pitchFamily="65" charset="-120"/>
              </a:rPr>
              <a:t>)</a:t>
            </a:r>
          </a:p>
        </p:txBody>
      </p:sp>
      <p:sp>
        <p:nvSpPr>
          <p:cNvPr id="967683" name="Text Box 3"/>
          <p:cNvSpPr txBox="1">
            <a:spLocks noChangeArrowheads="1"/>
          </p:cNvSpPr>
          <p:nvPr/>
        </p:nvSpPr>
        <p:spPr bwMode="auto">
          <a:xfrm>
            <a:off x="482600" y="1131888"/>
            <a:ext cx="8337550" cy="22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00050" indent="-40005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1028700" indent="-4572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>
              <a:lnSpc>
                <a:spcPct val="120000"/>
              </a:lnSpc>
              <a:spcBef>
                <a:spcPts val="600"/>
              </a:spcBef>
              <a:buFont typeface="Monotype Sorts" pitchFamily="2" charset="2"/>
              <a:buChar char="*"/>
            </a:pPr>
            <a:r>
              <a:rPr lang="en-US" altLang="zh-TW" sz="2800">
                <a:ea typeface="標楷體" pitchFamily="65" charset="-120"/>
              </a:rPr>
              <a:t>Greedy </a:t>
            </a:r>
            <a:r>
              <a:rPr lang="zh-TW" altLang="en-US" sz="2800">
                <a:ea typeface="標楷體" pitchFamily="65" charset="-120"/>
              </a:rPr>
              <a:t>演算法經常</a:t>
            </a:r>
            <a:r>
              <a:rPr lang="zh-TW" altLang="en-US" sz="2800">
                <a:solidFill>
                  <a:srgbClr val="FF0000"/>
                </a:solidFill>
                <a:ea typeface="標楷體" pitchFamily="65" charset="-120"/>
              </a:rPr>
              <a:t>是非常有效率且簡單的演算</a:t>
            </a:r>
            <a:r>
              <a:rPr lang="en-US" altLang="zh-TW" sz="2800">
                <a:ea typeface="標楷體" pitchFamily="65" charset="-120"/>
              </a:rPr>
              <a:t>; </a:t>
            </a:r>
            <a:r>
              <a:rPr lang="zh-TW" altLang="en-US" sz="2800">
                <a:ea typeface="標楷體" pitchFamily="65" charset="-120"/>
              </a:rPr>
              <a:t>但 </a:t>
            </a:r>
            <a:r>
              <a:rPr lang="zh-TW" altLang="en-US" sz="2800">
                <a:solidFill>
                  <a:srgbClr val="FF0000"/>
                </a:solidFill>
                <a:ea typeface="標楷體" pitchFamily="65" charset="-120"/>
              </a:rPr>
              <a:t>但較難證明其正確性</a:t>
            </a:r>
            <a:r>
              <a:rPr lang="zh-TW" altLang="en-US" sz="2800">
                <a:ea typeface="標楷體" pitchFamily="65" charset="-120"/>
              </a:rPr>
              <a:t> </a:t>
            </a:r>
            <a:r>
              <a:rPr lang="en-US" altLang="zh-TW" sz="2800">
                <a:ea typeface="標楷體" pitchFamily="65" charset="-120"/>
              </a:rPr>
              <a:t>(</a:t>
            </a:r>
            <a:r>
              <a:rPr lang="zh-TW" altLang="en-US" sz="2800">
                <a:ea typeface="標楷體" pitchFamily="65" charset="-120"/>
              </a:rPr>
              <a:t>與 </a:t>
            </a:r>
            <a:r>
              <a:rPr lang="en-US" altLang="zh-TW" sz="2800">
                <a:ea typeface="標楷體" pitchFamily="65" charset="-120"/>
              </a:rPr>
              <a:t>DP </a:t>
            </a:r>
            <a:r>
              <a:rPr lang="zh-TW" altLang="en-US" sz="2800">
                <a:ea typeface="標楷體" pitchFamily="65" charset="-120"/>
              </a:rPr>
              <a:t>演算法比較</a:t>
            </a:r>
            <a:r>
              <a:rPr lang="en-US" altLang="zh-TW" sz="2800">
                <a:ea typeface="標楷體" pitchFamily="65" charset="-120"/>
              </a:rPr>
              <a:t>).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Monotype Sorts" pitchFamily="2" charset="2"/>
              <a:buChar char="*"/>
            </a:pPr>
            <a:r>
              <a:rPr lang="zh-TW" altLang="en-US" sz="2800">
                <a:ea typeface="標楷體" pitchFamily="65" charset="-120"/>
              </a:rPr>
              <a:t>很多 </a:t>
            </a:r>
            <a:r>
              <a:rPr lang="en-US" altLang="zh-TW" sz="2800">
                <a:ea typeface="標楷體" pitchFamily="65" charset="-120"/>
              </a:rPr>
              <a:t>heuristic algorithms </a:t>
            </a:r>
            <a:r>
              <a:rPr lang="zh-TW" altLang="en-US" sz="2800">
                <a:ea typeface="標楷體" pitchFamily="65" charset="-120"/>
              </a:rPr>
              <a:t>都採用 </a:t>
            </a:r>
            <a:r>
              <a:rPr lang="en-US" altLang="zh-TW" sz="2800">
                <a:ea typeface="標楷體" pitchFamily="65" charset="-120"/>
              </a:rPr>
              <a:t>greedy methods </a:t>
            </a:r>
            <a:r>
              <a:rPr lang="zh-TW" altLang="en-US" sz="2800">
                <a:ea typeface="標楷體" pitchFamily="65" charset="-120"/>
              </a:rPr>
              <a:t>的策略</a:t>
            </a:r>
            <a:r>
              <a:rPr lang="en-US" altLang="zh-TW" sz="2800">
                <a:ea typeface="標楷體" pitchFamily="65" charset="-12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Greedy Algorithms</a:t>
            </a:r>
          </a:p>
        </p:txBody>
      </p:sp>
      <p:sp>
        <p:nvSpPr>
          <p:cNvPr id="31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9541-D177-417B-BC19-0DEC961DBA82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9697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924800" cy="533400"/>
          </a:xfrm>
        </p:spPr>
        <p:txBody>
          <a:bodyPr/>
          <a:lstStyle/>
          <a:p>
            <a:pPr algn="ctr"/>
            <a:r>
              <a:rPr lang="zh-TW" altLang="en-US" sz="3600" b="1">
                <a:ea typeface="標楷體" pitchFamily="65" charset="-120"/>
              </a:rPr>
              <a:t>一個活動選擇問題 </a:t>
            </a:r>
            <a:r>
              <a:rPr lang="en-US" altLang="zh-TW" sz="2800" b="1">
                <a:solidFill>
                  <a:schemeClr val="tx1"/>
                </a:solidFill>
                <a:ea typeface="標楷體" pitchFamily="65" charset="-120"/>
              </a:rPr>
              <a:t>(</a:t>
            </a:r>
            <a:r>
              <a:rPr lang="zh-TW" altLang="zh-TW" sz="2800" b="1">
                <a:solidFill>
                  <a:schemeClr val="tx1"/>
                </a:solidFill>
                <a:ea typeface="標楷體" pitchFamily="65" charset="-120"/>
              </a:rPr>
              <a:t>定義</a:t>
            </a:r>
            <a:r>
              <a:rPr lang="en-US" altLang="zh-TW" sz="2800" b="1">
                <a:solidFill>
                  <a:schemeClr val="tx1"/>
                </a:solidFill>
                <a:ea typeface="標楷體" pitchFamily="65" charset="-120"/>
              </a:rPr>
              <a:t>)</a:t>
            </a:r>
          </a:p>
        </p:txBody>
      </p:sp>
      <p:sp>
        <p:nvSpPr>
          <p:cNvPr id="969731" name="Text Box 3"/>
          <p:cNvSpPr txBox="1">
            <a:spLocks noChangeArrowheads="1"/>
          </p:cNvSpPr>
          <p:nvPr/>
        </p:nvSpPr>
        <p:spPr bwMode="auto">
          <a:xfrm>
            <a:off x="465138" y="1071563"/>
            <a:ext cx="8339137" cy="1997075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5715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>
              <a:lnSpc>
                <a:spcPct val="110000"/>
              </a:lnSpc>
              <a:buFont typeface="Monotype Sorts" pitchFamily="2" charset="2"/>
              <a:buNone/>
            </a:pPr>
            <a:r>
              <a:rPr lang="zh-TW" altLang="en-US" sz="2800">
                <a:ea typeface="標楷體" pitchFamily="65" charset="-120"/>
              </a:rPr>
              <a:t>假設有 </a:t>
            </a:r>
            <a:r>
              <a:rPr lang="en-US" altLang="zh-TW" sz="2800" i="1">
                <a:solidFill>
                  <a:srgbClr val="FF0000"/>
                </a:solidFill>
                <a:ea typeface="標楷體" pitchFamily="65" charset="-120"/>
              </a:rPr>
              <a:t>n</a:t>
            </a:r>
            <a:r>
              <a:rPr lang="en-US" altLang="zh-TW" sz="2800">
                <a:ea typeface="標楷體" pitchFamily="65" charset="-120"/>
              </a:rPr>
              <a:t> </a:t>
            </a:r>
            <a:r>
              <a:rPr lang="zh-TW" altLang="en-US" sz="2800">
                <a:ea typeface="標楷體" pitchFamily="65" charset="-120"/>
              </a:rPr>
              <a:t>個 </a:t>
            </a:r>
            <a:r>
              <a:rPr lang="zh-TW" altLang="en-US" sz="2800">
                <a:solidFill>
                  <a:srgbClr val="FF0000"/>
                </a:solidFill>
                <a:ea typeface="標楷體" pitchFamily="65" charset="-120"/>
              </a:rPr>
              <a:t>活動</a:t>
            </a:r>
            <a:r>
              <a:rPr lang="zh-TW" altLang="en-US" sz="2800">
                <a:ea typeface="標楷體" pitchFamily="65" charset="-120"/>
              </a:rPr>
              <a:t> 提出申請要</a:t>
            </a:r>
            <a:r>
              <a:rPr lang="zh-TW" altLang="en-US" sz="2800">
                <a:solidFill>
                  <a:srgbClr val="FF0000"/>
                </a:solidFill>
                <a:ea typeface="標楷體" pitchFamily="65" charset="-120"/>
              </a:rPr>
              <a:t>使用一個場地</a:t>
            </a:r>
            <a:r>
              <a:rPr lang="en-US" altLang="zh-TW" sz="2800">
                <a:ea typeface="標楷體" pitchFamily="65" charset="-120"/>
              </a:rPr>
              <a:t>, </a:t>
            </a:r>
            <a:r>
              <a:rPr lang="zh-TW" altLang="en-US" sz="2800">
                <a:ea typeface="標楷體" pitchFamily="65" charset="-120"/>
              </a:rPr>
              <a:t>而這場地</a:t>
            </a:r>
            <a:r>
              <a:rPr lang="zh-TW" altLang="en-US" sz="2800">
                <a:solidFill>
                  <a:srgbClr val="FF0000"/>
                </a:solidFill>
                <a:ea typeface="標楷體" pitchFamily="65" charset="-120"/>
              </a:rPr>
              <a:t>在同一時間點時最多只能讓一個活動使用</a:t>
            </a:r>
            <a:r>
              <a:rPr lang="en-US" altLang="zh-TW" sz="2800">
                <a:ea typeface="標楷體" pitchFamily="65" charset="-120"/>
              </a:rPr>
              <a:t>. </a:t>
            </a:r>
            <a:r>
              <a:rPr lang="zh-TW" altLang="en-US" sz="2800">
                <a:ea typeface="標楷體" pitchFamily="65" charset="-120"/>
              </a:rPr>
              <a:t>問題是：從這 </a:t>
            </a:r>
            <a:r>
              <a:rPr lang="en-US" altLang="zh-TW" sz="2800" i="1">
                <a:solidFill>
                  <a:srgbClr val="FF0000"/>
                </a:solidFill>
                <a:ea typeface="標楷體" pitchFamily="65" charset="-120"/>
              </a:rPr>
              <a:t>n</a:t>
            </a:r>
            <a:r>
              <a:rPr lang="en-US" altLang="zh-TW" sz="2800">
                <a:ea typeface="標楷體" pitchFamily="65" charset="-120"/>
              </a:rPr>
              <a:t> </a:t>
            </a:r>
            <a:r>
              <a:rPr lang="zh-TW" altLang="en-US" sz="2800">
                <a:ea typeface="標楷體" pitchFamily="65" charset="-120"/>
              </a:rPr>
              <a:t>個活動選一組數量最多</a:t>
            </a:r>
            <a:r>
              <a:rPr lang="en-US" altLang="zh-TW" sz="2800">
                <a:ea typeface="標楷體" pitchFamily="65" charset="-120"/>
              </a:rPr>
              <a:t>, </a:t>
            </a:r>
            <a:r>
              <a:rPr lang="zh-TW" altLang="en-US" sz="2800">
                <a:ea typeface="標楷體" pitchFamily="65" charset="-120"/>
              </a:rPr>
              <a:t>且可以在這場地舉辦的活動集</a:t>
            </a:r>
            <a:r>
              <a:rPr lang="en-US" altLang="zh-TW" sz="2800">
                <a:ea typeface="標楷體" pitchFamily="65" charset="-120"/>
              </a:rPr>
              <a:t>.</a:t>
            </a:r>
          </a:p>
        </p:txBody>
      </p:sp>
      <p:grpSp>
        <p:nvGrpSpPr>
          <p:cNvPr id="969732" name="Group 4"/>
          <p:cNvGrpSpPr>
            <a:grpSpLocks/>
          </p:cNvGrpSpPr>
          <p:nvPr/>
        </p:nvGrpSpPr>
        <p:grpSpPr bwMode="auto">
          <a:xfrm>
            <a:off x="223838" y="3435350"/>
            <a:ext cx="8863012" cy="2652713"/>
            <a:chOff x="141" y="2164"/>
            <a:chExt cx="5583" cy="1671"/>
          </a:xfrm>
        </p:grpSpPr>
        <p:sp>
          <p:nvSpPr>
            <p:cNvPr id="969733" name="Line 5"/>
            <p:cNvSpPr>
              <a:spLocks noChangeShapeType="1"/>
            </p:cNvSpPr>
            <p:nvPr/>
          </p:nvSpPr>
          <p:spPr bwMode="auto">
            <a:xfrm>
              <a:off x="2496" y="2447"/>
              <a:ext cx="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69734" name="Text Box 6"/>
            <p:cNvSpPr txBox="1">
              <a:spLocks noChangeArrowheads="1"/>
            </p:cNvSpPr>
            <p:nvPr/>
          </p:nvSpPr>
          <p:spPr bwMode="auto">
            <a:xfrm>
              <a:off x="2766" y="216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 type="none" w="sm" len="sm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altLang="zh-TW" sz="2800" b="1">
                  <a:solidFill>
                    <a:srgbClr val="2B21FD"/>
                  </a:solidFill>
                </a:rPr>
                <a:t>1</a:t>
              </a:r>
            </a:p>
          </p:txBody>
        </p:sp>
        <p:sp>
          <p:nvSpPr>
            <p:cNvPr id="969735" name="Line 7"/>
            <p:cNvSpPr>
              <a:spLocks noChangeShapeType="1"/>
            </p:cNvSpPr>
            <p:nvPr/>
          </p:nvSpPr>
          <p:spPr bwMode="auto">
            <a:xfrm>
              <a:off x="2976" y="2736"/>
              <a:ext cx="46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69736" name="Text Box 8"/>
            <p:cNvSpPr txBox="1">
              <a:spLocks noChangeArrowheads="1"/>
            </p:cNvSpPr>
            <p:nvPr/>
          </p:nvSpPr>
          <p:spPr bwMode="auto">
            <a:xfrm>
              <a:off x="3114" y="2459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 type="none" w="sm" len="sm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altLang="zh-TW" sz="2800" b="1">
                  <a:solidFill>
                    <a:srgbClr val="2B21FD"/>
                  </a:solidFill>
                </a:rPr>
                <a:t>2</a:t>
              </a:r>
            </a:p>
          </p:txBody>
        </p:sp>
        <p:sp>
          <p:nvSpPr>
            <p:cNvPr id="969737" name="Line 9"/>
            <p:cNvSpPr>
              <a:spLocks noChangeShapeType="1"/>
            </p:cNvSpPr>
            <p:nvPr/>
          </p:nvSpPr>
          <p:spPr bwMode="auto">
            <a:xfrm>
              <a:off x="2256" y="3024"/>
              <a:ext cx="14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69738" name="Text Box 10"/>
            <p:cNvSpPr txBox="1">
              <a:spLocks noChangeArrowheads="1"/>
            </p:cNvSpPr>
            <p:nvPr/>
          </p:nvSpPr>
          <p:spPr bwMode="auto">
            <a:xfrm>
              <a:off x="2784" y="2749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 type="none" w="sm" len="sm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altLang="zh-TW" sz="2800" b="1">
                  <a:solidFill>
                    <a:srgbClr val="2B21FD"/>
                  </a:solidFill>
                </a:rPr>
                <a:t>3</a:t>
              </a:r>
            </a:p>
          </p:txBody>
        </p:sp>
        <p:sp>
          <p:nvSpPr>
            <p:cNvPr id="969739" name="Line 11"/>
            <p:cNvSpPr>
              <a:spLocks noChangeShapeType="1"/>
            </p:cNvSpPr>
            <p:nvPr/>
          </p:nvSpPr>
          <p:spPr bwMode="auto">
            <a:xfrm>
              <a:off x="3456" y="2448"/>
              <a:ext cx="49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69740" name="Text Box 12"/>
            <p:cNvSpPr txBox="1">
              <a:spLocks noChangeArrowheads="1"/>
            </p:cNvSpPr>
            <p:nvPr/>
          </p:nvSpPr>
          <p:spPr bwMode="auto">
            <a:xfrm>
              <a:off x="3582" y="216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 type="none" w="sm" len="sm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altLang="zh-TW" sz="2800" b="1">
                  <a:solidFill>
                    <a:srgbClr val="2B21FD"/>
                  </a:solidFill>
                </a:rPr>
                <a:t>4</a:t>
              </a:r>
            </a:p>
          </p:txBody>
        </p:sp>
        <p:sp>
          <p:nvSpPr>
            <p:cNvPr id="969741" name="Line 13"/>
            <p:cNvSpPr>
              <a:spLocks noChangeShapeType="1"/>
            </p:cNvSpPr>
            <p:nvPr/>
          </p:nvSpPr>
          <p:spPr bwMode="auto">
            <a:xfrm>
              <a:off x="2976" y="3315"/>
              <a:ext cx="12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69742" name="Text Box 14"/>
            <p:cNvSpPr txBox="1">
              <a:spLocks noChangeArrowheads="1"/>
            </p:cNvSpPr>
            <p:nvPr/>
          </p:nvSpPr>
          <p:spPr bwMode="auto">
            <a:xfrm>
              <a:off x="3552" y="3037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 type="none" w="sm" len="sm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altLang="zh-TW" sz="2800" b="1">
                  <a:solidFill>
                    <a:srgbClr val="2B21FD"/>
                  </a:solidFill>
                </a:rPr>
                <a:t>5</a:t>
              </a:r>
            </a:p>
          </p:txBody>
        </p:sp>
        <p:sp>
          <p:nvSpPr>
            <p:cNvPr id="969743" name="Line 15"/>
            <p:cNvSpPr>
              <a:spLocks noChangeShapeType="1"/>
            </p:cNvSpPr>
            <p:nvPr/>
          </p:nvSpPr>
          <p:spPr bwMode="auto">
            <a:xfrm>
              <a:off x="3456" y="3600"/>
              <a:ext cx="9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69744" name="Text Box 16"/>
            <p:cNvSpPr txBox="1">
              <a:spLocks noChangeArrowheads="1"/>
            </p:cNvSpPr>
            <p:nvPr/>
          </p:nvSpPr>
          <p:spPr bwMode="auto">
            <a:xfrm>
              <a:off x="3822" y="3327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 type="none" w="sm" len="sm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altLang="zh-TW" sz="2800" b="1">
                  <a:solidFill>
                    <a:srgbClr val="2B21FD"/>
                  </a:solidFill>
                </a:rPr>
                <a:t>6</a:t>
              </a:r>
            </a:p>
          </p:txBody>
        </p:sp>
        <p:sp>
          <p:nvSpPr>
            <p:cNvPr id="969745" name="Line 17"/>
            <p:cNvSpPr>
              <a:spLocks noChangeShapeType="1"/>
            </p:cNvSpPr>
            <p:nvPr/>
          </p:nvSpPr>
          <p:spPr bwMode="auto">
            <a:xfrm>
              <a:off x="3696" y="2736"/>
              <a:ext cx="9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69746" name="Text Box 18"/>
            <p:cNvSpPr txBox="1">
              <a:spLocks noChangeArrowheads="1"/>
            </p:cNvSpPr>
            <p:nvPr/>
          </p:nvSpPr>
          <p:spPr bwMode="auto">
            <a:xfrm>
              <a:off x="4062" y="2459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 type="none" w="sm" len="sm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altLang="zh-TW" sz="2800" b="1">
                  <a:solidFill>
                    <a:srgbClr val="2B21FD"/>
                  </a:solidFill>
                </a:rPr>
                <a:t>7</a:t>
              </a:r>
            </a:p>
          </p:txBody>
        </p:sp>
        <p:sp>
          <p:nvSpPr>
            <p:cNvPr id="969747" name="Line 19"/>
            <p:cNvSpPr>
              <a:spLocks noChangeShapeType="1"/>
            </p:cNvSpPr>
            <p:nvPr/>
          </p:nvSpPr>
          <p:spPr bwMode="auto">
            <a:xfrm>
              <a:off x="4176" y="3024"/>
              <a:ext cx="7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69748" name="Text Box 20"/>
            <p:cNvSpPr txBox="1">
              <a:spLocks noChangeArrowheads="1"/>
            </p:cNvSpPr>
            <p:nvPr/>
          </p:nvSpPr>
          <p:spPr bwMode="auto">
            <a:xfrm>
              <a:off x="4464" y="2749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 type="none" w="sm" len="sm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altLang="zh-TW" sz="2800" b="1">
                  <a:solidFill>
                    <a:srgbClr val="2B21FD"/>
                  </a:solidFill>
                </a:rPr>
                <a:t>8</a:t>
              </a:r>
            </a:p>
          </p:txBody>
        </p:sp>
        <p:sp>
          <p:nvSpPr>
            <p:cNvPr id="969749" name="Line 21"/>
            <p:cNvSpPr>
              <a:spLocks noChangeShapeType="1"/>
            </p:cNvSpPr>
            <p:nvPr/>
          </p:nvSpPr>
          <p:spPr bwMode="auto">
            <a:xfrm>
              <a:off x="4176" y="2441"/>
              <a:ext cx="9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69750" name="Text Box 22"/>
            <p:cNvSpPr txBox="1">
              <a:spLocks noChangeArrowheads="1"/>
            </p:cNvSpPr>
            <p:nvPr/>
          </p:nvSpPr>
          <p:spPr bwMode="auto">
            <a:xfrm>
              <a:off x="4542" y="216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 type="none" w="sm" len="sm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altLang="zh-TW" sz="2800" b="1">
                  <a:solidFill>
                    <a:srgbClr val="2B21FD"/>
                  </a:solidFill>
                </a:rPr>
                <a:t>9</a:t>
              </a:r>
            </a:p>
          </p:txBody>
        </p:sp>
        <p:sp>
          <p:nvSpPr>
            <p:cNvPr id="969751" name="Text Box 23"/>
            <p:cNvSpPr txBox="1">
              <a:spLocks noChangeArrowheads="1"/>
            </p:cNvSpPr>
            <p:nvPr/>
          </p:nvSpPr>
          <p:spPr bwMode="auto">
            <a:xfrm>
              <a:off x="5184" y="2459"/>
              <a:ext cx="3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 type="none" w="sm" len="sm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altLang="zh-TW" sz="2800" b="1">
                  <a:solidFill>
                    <a:srgbClr val="2B21FD"/>
                  </a:solidFill>
                </a:rPr>
                <a:t>11</a:t>
              </a:r>
            </a:p>
          </p:txBody>
        </p:sp>
        <p:sp>
          <p:nvSpPr>
            <p:cNvPr id="969752" name="Line 24"/>
            <p:cNvSpPr>
              <a:spLocks noChangeShapeType="1"/>
            </p:cNvSpPr>
            <p:nvPr/>
          </p:nvSpPr>
          <p:spPr bwMode="auto">
            <a:xfrm flipH="1">
              <a:off x="5136" y="2745"/>
              <a:ext cx="4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69753" name="Line 25"/>
            <p:cNvSpPr>
              <a:spLocks noChangeShapeType="1"/>
            </p:cNvSpPr>
            <p:nvPr/>
          </p:nvSpPr>
          <p:spPr bwMode="auto">
            <a:xfrm>
              <a:off x="4416" y="3312"/>
              <a:ext cx="9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69754" name="Text Box 26"/>
            <p:cNvSpPr txBox="1">
              <a:spLocks noChangeArrowheads="1"/>
            </p:cNvSpPr>
            <p:nvPr/>
          </p:nvSpPr>
          <p:spPr bwMode="auto">
            <a:xfrm>
              <a:off x="4848" y="3037"/>
              <a:ext cx="3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 type="none" w="sm" len="sm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altLang="zh-TW" sz="2800" b="1">
                  <a:solidFill>
                    <a:srgbClr val="2B21FD"/>
                  </a:solidFill>
                </a:rPr>
                <a:t>10</a:t>
              </a:r>
            </a:p>
          </p:txBody>
        </p:sp>
        <p:sp>
          <p:nvSpPr>
            <p:cNvPr id="969755" name="Line 27"/>
            <p:cNvSpPr>
              <a:spLocks noChangeShapeType="1"/>
            </p:cNvSpPr>
            <p:nvPr/>
          </p:nvSpPr>
          <p:spPr bwMode="auto">
            <a:xfrm>
              <a:off x="2208" y="3828"/>
              <a:ext cx="351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69756" name="Text Box 28"/>
            <p:cNvSpPr txBox="1">
              <a:spLocks noChangeArrowheads="1"/>
            </p:cNvSpPr>
            <p:nvPr/>
          </p:nvSpPr>
          <p:spPr bwMode="auto">
            <a:xfrm>
              <a:off x="2139" y="3547"/>
              <a:ext cx="6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 type="none" w="sm" len="sm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zh-TW" altLang="en-US" sz="2400"/>
                <a:t>時間軸</a:t>
              </a:r>
            </a:p>
          </p:txBody>
        </p:sp>
        <p:sp>
          <p:nvSpPr>
            <p:cNvPr id="969757" name="Text Box 29"/>
            <p:cNvSpPr txBox="1">
              <a:spLocks noChangeArrowheads="1"/>
            </p:cNvSpPr>
            <p:nvPr/>
          </p:nvSpPr>
          <p:spPr bwMode="auto">
            <a:xfrm>
              <a:off x="141" y="2218"/>
              <a:ext cx="2019" cy="1533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l"/>
              <a:r>
                <a:rPr lang="zh-TW" altLang="en-US" sz="2800"/>
                <a:t>假設活動</a:t>
              </a:r>
              <a:r>
                <a:rPr lang="zh-TW" altLang="en-US" sz="2800" b="1"/>
                <a:t> </a:t>
              </a:r>
              <a:r>
                <a:rPr lang="en-US" altLang="zh-TW" sz="3200" b="1" i="1">
                  <a:solidFill>
                    <a:srgbClr val="FF0000"/>
                  </a:solidFill>
                </a:rPr>
                <a:t>i</a:t>
              </a:r>
              <a:r>
                <a:rPr lang="en-US" altLang="zh-TW" sz="2800"/>
                <a:t>, </a:t>
              </a:r>
              <a:r>
                <a:rPr lang="zh-TW" altLang="en-US" sz="2800"/>
                <a:t>其提出申請使用場地的時段為一半關半開的區間 </a:t>
              </a:r>
              <a:r>
                <a:rPr lang="en-US" altLang="zh-TW" sz="3200" b="1">
                  <a:solidFill>
                    <a:srgbClr val="FF0000"/>
                  </a:solidFill>
                </a:rPr>
                <a:t>[</a:t>
              </a:r>
              <a:r>
                <a:rPr lang="en-US" altLang="zh-TW" sz="3200" b="1" i="1">
                  <a:solidFill>
                    <a:srgbClr val="FF0000"/>
                  </a:solidFill>
                </a:rPr>
                <a:t>s</a:t>
              </a:r>
              <a:r>
                <a:rPr lang="en-US" altLang="zh-TW" sz="3200" b="1" i="1" baseline="-25000">
                  <a:solidFill>
                    <a:srgbClr val="FF0000"/>
                  </a:solidFill>
                </a:rPr>
                <a:t>i</a:t>
              </a:r>
              <a:r>
                <a:rPr lang="en-US" altLang="zh-TW" sz="2800"/>
                <a:t>,</a:t>
              </a:r>
              <a:r>
                <a:rPr lang="en-US" altLang="zh-TW" sz="2000" b="1"/>
                <a:t> </a:t>
              </a:r>
              <a:r>
                <a:rPr lang="en-US" altLang="zh-TW" sz="2000" b="1">
                  <a:solidFill>
                    <a:srgbClr val="FF0000"/>
                  </a:solidFill>
                </a:rPr>
                <a:t> </a:t>
              </a:r>
              <a:r>
                <a:rPr lang="en-US" altLang="zh-TW" sz="3200" b="1" i="1">
                  <a:solidFill>
                    <a:srgbClr val="FF0000"/>
                  </a:solidFill>
                </a:rPr>
                <a:t>f</a:t>
              </a:r>
              <a:r>
                <a:rPr lang="en-US" altLang="zh-TW" sz="3200" b="1" i="1" baseline="-25000">
                  <a:solidFill>
                    <a:srgbClr val="FF0000"/>
                  </a:solidFill>
                </a:rPr>
                <a:t>i</a:t>
              </a:r>
              <a:r>
                <a:rPr lang="en-US" altLang="zh-TW" sz="3200" b="1">
                  <a:solidFill>
                    <a:srgbClr val="FF0000"/>
                  </a:solidFill>
                </a:rPr>
                <a:t>)</a:t>
              </a:r>
              <a:r>
                <a:rPr lang="en-US" altLang="zh-TW" sz="2800"/>
                <a:t>, </a:t>
              </a:r>
              <a:r>
                <a:rPr lang="zh-TW" altLang="en-US" sz="2800"/>
                <a:t>並以符號</a:t>
              </a:r>
              <a:r>
                <a:rPr lang="zh-TW" altLang="en-US" sz="2800" b="1"/>
                <a:t> </a:t>
              </a:r>
              <a:r>
                <a:rPr lang="en-US" altLang="zh-TW" sz="3200" b="1" i="1">
                  <a:solidFill>
                    <a:srgbClr val="FF0000"/>
                  </a:solidFill>
                </a:rPr>
                <a:t>I</a:t>
              </a:r>
              <a:r>
                <a:rPr lang="en-US" altLang="zh-TW" sz="3200" b="1" i="1" baseline="-25000">
                  <a:solidFill>
                    <a:srgbClr val="FF0000"/>
                  </a:solidFill>
                </a:rPr>
                <a:t>i</a:t>
              </a:r>
              <a:r>
                <a:rPr lang="en-US" altLang="zh-TW" sz="2800"/>
                <a:t> </a:t>
              </a:r>
              <a:r>
                <a:rPr lang="zh-TW" altLang="en-US" sz="2800"/>
                <a:t>代表</a:t>
              </a:r>
              <a:r>
                <a:rPr lang="en-US" altLang="zh-TW" sz="2800"/>
                <a:t>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Greedy Algorithms</a:t>
            </a:r>
          </a:p>
        </p:txBody>
      </p:sp>
      <p:sp>
        <p:nvSpPr>
          <p:cNvPr id="1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5CEA-1E36-43CF-B09A-6124408F539C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9717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924800" cy="533400"/>
          </a:xfrm>
        </p:spPr>
        <p:txBody>
          <a:bodyPr/>
          <a:lstStyle/>
          <a:p>
            <a:pPr algn="ctr"/>
            <a:r>
              <a:rPr lang="zh-TW" altLang="en-US" sz="3600" b="1">
                <a:ea typeface="標楷體" pitchFamily="65" charset="-120"/>
              </a:rPr>
              <a:t>一個活動選擇問題 </a:t>
            </a:r>
            <a:r>
              <a:rPr lang="en-US" altLang="zh-TW" sz="2800" b="1">
                <a:solidFill>
                  <a:schemeClr val="tx1"/>
                </a:solidFill>
                <a:ea typeface="標楷體" pitchFamily="65" charset="-120"/>
              </a:rPr>
              <a:t>(</a:t>
            </a:r>
            <a:r>
              <a:rPr lang="zh-TW" altLang="zh-TW" sz="2800" b="1">
                <a:solidFill>
                  <a:schemeClr val="tx1"/>
                </a:solidFill>
                <a:ea typeface="標楷體" pitchFamily="65" charset="-120"/>
              </a:rPr>
              <a:t>設計</a:t>
            </a:r>
            <a:r>
              <a:rPr lang="zh-TW" altLang="en-US" sz="2800" b="1">
                <a:solidFill>
                  <a:schemeClr val="tx1"/>
                </a:solidFill>
                <a:ea typeface="標楷體" pitchFamily="65" charset="-120"/>
              </a:rPr>
              <a:t> </a:t>
            </a:r>
            <a:r>
              <a:rPr lang="en-US" altLang="zh-TW" sz="2800" b="1">
                <a:solidFill>
                  <a:schemeClr val="tx1"/>
                </a:solidFill>
                <a:ea typeface="標楷體" pitchFamily="65" charset="-120"/>
              </a:rPr>
              <a:t>1)</a:t>
            </a:r>
          </a:p>
        </p:txBody>
      </p:sp>
      <p:sp>
        <p:nvSpPr>
          <p:cNvPr id="971779" name="Text Box 3"/>
          <p:cNvSpPr txBox="1">
            <a:spLocks noChangeArrowheads="1"/>
          </p:cNvSpPr>
          <p:nvPr/>
        </p:nvSpPr>
        <p:spPr bwMode="auto">
          <a:xfrm>
            <a:off x="457200" y="1041400"/>
            <a:ext cx="8448675" cy="360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00050" indent="-40005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857250" indent="-3429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0287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>
              <a:lnSpc>
                <a:spcPct val="110000"/>
              </a:lnSpc>
              <a:spcBef>
                <a:spcPts val="600"/>
              </a:spcBef>
              <a:buClr>
                <a:schemeClr val="tx1"/>
              </a:buClr>
              <a:buFont typeface="Monotype Sorts" pitchFamily="2" charset="2"/>
              <a:buChar char="*"/>
            </a:pPr>
            <a:r>
              <a:rPr lang="en-US" altLang="zh-TW" sz="2800" b="1">
                <a:ea typeface="標楷體" pitchFamily="65" charset="-120"/>
              </a:rPr>
              <a:t>Let </a:t>
            </a:r>
            <a:r>
              <a:rPr lang="en-US" altLang="zh-TW" sz="3200" b="1" i="1" noProof="1">
                <a:solidFill>
                  <a:srgbClr val="FF0000"/>
                </a:solidFill>
                <a:ea typeface="標楷體" pitchFamily="65" charset="-120"/>
              </a:rPr>
              <a:t>P</a:t>
            </a:r>
            <a:r>
              <a:rPr lang="en-US" altLang="zh-TW" sz="3200" b="1" noProof="1">
                <a:solidFill>
                  <a:srgbClr val="FF0000"/>
                </a:solidFill>
                <a:ea typeface="標楷體" pitchFamily="65" charset="-120"/>
              </a:rPr>
              <a:t>(</a:t>
            </a:r>
            <a:r>
              <a:rPr lang="en-US" altLang="zh-TW" sz="3200" b="1" i="1" noProof="1">
                <a:solidFill>
                  <a:srgbClr val="FF0000"/>
                </a:solidFill>
                <a:ea typeface="標楷體" pitchFamily="65" charset="-120"/>
              </a:rPr>
              <a:t>A</a:t>
            </a:r>
            <a:r>
              <a:rPr lang="en-US" altLang="zh-TW" sz="3200" b="1" noProof="1">
                <a:solidFill>
                  <a:srgbClr val="FF0000"/>
                </a:solidFill>
                <a:ea typeface="標楷體" pitchFamily="65" charset="-120"/>
              </a:rPr>
              <a:t>) </a:t>
            </a:r>
            <a:r>
              <a:rPr lang="en-US" altLang="zh-TW" sz="2800" b="1" noProof="1">
                <a:ea typeface="標楷體" pitchFamily="65" charset="-120"/>
              </a:rPr>
              <a:t>denote the problem with </a:t>
            </a:r>
            <a:r>
              <a:rPr lang="en-US" altLang="zh-TW" sz="3200" b="1" i="1" noProof="1">
                <a:solidFill>
                  <a:srgbClr val="FF0000"/>
                </a:solidFill>
                <a:ea typeface="標楷體" pitchFamily="65" charset="-120"/>
              </a:rPr>
              <a:t>A</a:t>
            </a:r>
            <a:r>
              <a:rPr lang="en-US" altLang="zh-TW" sz="2800" b="1" noProof="1">
                <a:ea typeface="標楷體" pitchFamily="65" charset="-120"/>
              </a:rPr>
              <a:t> as the given set of proposed activities and </a:t>
            </a:r>
            <a:r>
              <a:rPr lang="en-US" altLang="zh-TW" sz="3200" b="1" i="1" noProof="1">
                <a:solidFill>
                  <a:srgbClr val="FF0000"/>
                </a:solidFill>
                <a:ea typeface="標楷體" pitchFamily="65" charset="-120"/>
              </a:rPr>
              <a:t>S</a:t>
            </a:r>
            <a:r>
              <a:rPr lang="en-US" altLang="zh-TW" sz="2800" b="1" noProof="1">
                <a:ea typeface="標楷體" pitchFamily="65" charset="-120"/>
              </a:rPr>
              <a:t> denote an optimal solution of </a:t>
            </a:r>
            <a:r>
              <a:rPr lang="en-US" altLang="zh-TW" sz="3200" b="1" i="1" noProof="1">
                <a:solidFill>
                  <a:srgbClr val="FF0000"/>
                </a:solidFill>
                <a:ea typeface="標楷體" pitchFamily="65" charset="-120"/>
              </a:rPr>
              <a:t>P</a:t>
            </a:r>
            <a:r>
              <a:rPr lang="en-US" altLang="zh-TW" sz="3200" b="1" noProof="1">
                <a:solidFill>
                  <a:srgbClr val="FF0000"/>
                </a:solidFill>
                <a:ea typeface="標楷體" pitchFamily="65" charset="-120"/>
              </a:rPr>
              <a:t>(</a:t>
            </a:r>
            <a:r>
              <a:rPr lang="en-US" altLang="zh-TW" sz="3200" b="1" i="1" noProof="1">
                <a:solidFill>
                  <a:srgbClr val="FF0000"/>
                </a:solidFill>
                <a:ea typeface="標楷體" pitchFamily="65" charset="-120"/>
              </a:rPr>
              <a:t>A</a:t>
            </a:r>
            <a:r>
              <a:rPr lang="en-US" altLang="zh-TW" sz="3200" b="1" noProof="1">
                <a:solidFill>
                  <a:srgbClr val="FF0000"/>
                </a:solidFill>
                <a:ea typeface="標楷體" pitchFamily="65" charset="-120"/>
              </a:rPr>
              <a:t>)</a:t>
            </a:r>
            <a:r>
              <a:rPr lang="en-US" altLang="zh-TW" sz="2800" b="1" noProof="1">
                <a:ea typeface="標楷體" pitchFamily="65" charset="-120"/>
              </a:rPr>
              <a:t>.  For any activity </a:t>
            </a:r>
            <a:r>
              <a:rPr lang="en-US" altLang="zh-TW" sz="3200" b="1" i="1">
                <a:solidFill>
                  <a:srgbClr val="FF0000"/>
                </a:solidFill>
                <a:ea typeface="標楷體" pitchFamily="65" charset="-120"/>
              </a:rPr>
              <a:t>i</a:t>
            </a:r>
            <a:r>
              <a:rPr lang="en-US" altLang="zh-TW" sz="2800" b="1" noProof="1">
                <a:ea typeface="標楷體" pitchFamily="65" charset="-120"/>
              </a:rPr>
              <a:t> in </a:t>
            </a:r>
            <a:r>
              <a:rPr lang="en-US" altLang="zh-TW" sz="3200" b="1" i="1" noProof="1">
                <a:solidFill>
                  <a:srgbClr val="FF0000"/>
                </a:solidFill>
                <a:ea typeface="標楷體" pitchFamily="65" charset="-120"/>
              </a:rPr>
              <a:t>A</a:t>
            </a:r>
            <a:r>
              <a:rPr lang="en-US" altLang="zh-TW" sz="2800" b="1" noProof="1">
                <a:ea typeface="標楷體" pitchFamily="65" charset="-120"/>
              </a:rPr>
              <a:t>, we have</a:t>
            </a:r>
            <a:r>
              <a:rPr lang="en-US" altLang="zh-TW" sz="2800" b="1">
                <a:ea typeface="標楷體" pitchFamily="65" charset="-120"/>
              </a:rPr>
              <a:t> </a:t>
            </a:r>
          </a:p>
          <a:p>
            <a:pPr>
              <a:lnSpc>
                <a:spcPct val="120000"/>
              </a:lnSpc>
              <a:spcBef>
                <a:spcPts val="600"/>
              </a:spcBef>
              <a:buClr>
                <a:schemeClr val="tx1"/>
              </a:buClr>
              <a:buFont typeface="Monotype Sorts" pitchFamily="2" charset="2"/>
              <a:buNone/>
            </a:pPr>
            <a:r>
              <a:rPr lang="en-US" altLang="zh-TW" sz="2800" b="1">
                <a:ea typeface="標楷體" pitchFamily="65" charset="-120"/>
              </a:rPr>
              <a:t>1.	</a:t>
            </a:r>
            <a:r>
              <a:rPr lang="en-US" altLang="zh-TW" sz="3200" b="1" i="1">
                <a:solidFill>
                  <a:srgbClr val="FF0000"/>
                </a:solidFill>
                <a:ea typeface="標楷體" pitchFamily="65" charset="-120"/>
              </a:rPr>
              <a:t>i </a:t>
            </a:r>
            <a:r>
              <a:rPr lang="en-US" altLang="zh-TW" sz="3200" b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</a:t>
            </a:r>
            <a:r>
              <a:rPr lang="en-US" altLang="zh-TW" sz="2800" b="1">
                <a:ea typeface="標楷體" pitchFamily="65" charset="-120"/>
              </a:rPr>
              <a:t> </a:t>
            </a:r>
            <a:r>
              <a:rPr lang="en-US" altLang="zh-TW" sz="3200" b="1" i="1" noProof="1">
                <a:solidFill>
                  <a:srgbClr val="FF0000"/>
                </a:solidFill>
                <a:ea typeface="標楷體" pitchFamily="65" charset="-120"/>
              </a:rPr>
              <a:t>S </a:t>
            </a:r>
            <a:r>
              <a:rPr lang="en-US" altLang="zh-TW" sz="2800" b="1">
                <a:ea typeface="標楷體" pitchFamily="65" charset="-120"/>
                <a:sym typeface="Symbol" pitchFamily="18" charset="2"/>
              </a:rPr>
              <a:t></a:t>
            </a:r>
            <a:r>
              <a:rPr lang="en-US" altLang="zh-TW" sz="2800" b="1">
                <a:ea typeface="標楷體" pitchFamily="65" charset="-120"/>
              </a:rPr>
              <a:t> </a:t>
            </a:r>
            <a:r>
              <a:rPr lang="en-US" altLang="zh-TW" sz="3200" b="1" i="1" noProof="1">
                <a:solidFill>
                  <a:srgbClr val="FF0000"/>
                </a:solidFill>
                <a:ea typeface="標楷體" pitchFamily="65" charset="-120"/>
              </a:rPr>
              <a:t>S </a:t>
            </a:r>
            <a:r>
              <a:rPr lang="en-US" altLang="zh-TW" sz="2800" b="1">
                <a:ea typeface="標楷體" pitchFamily="65" charset="-120"/>
              </a:rPr>
              <a:t>is an optimal solution of </a:t>
            </a:r>
            <a:r>
              <a:rPr lang="en-US" altLang="zh-TW" sz="3200" b="1" i="1" noProof="1">
                <a:solidFill>
                  <a:srgbClr val="FF0000"/>
                </a:solidFill>
                <a:ea typeface="標楷體" pitchFamily="65" charset="-120"/>
              </a:rPr>
              <a:t>P</a:t>
            </a:r>
            <a:r>
              <a:rPr lang="en-US" altLang="zh-TW" sz="3200" b="1" noProof="1">
                <a:solidFill>
                  <a:srgbClr val="FF0000"/>
                </a:solidFill>
                <a:ea typeface="標楷體" pitchFamily="65" charset="-120"/>
              </a:rPr>
              <a:t>(</a:t>
            </a:r>
            <a:r>
              <a:rPr lang="en-US" altLang="zh-TW" sz="3200" b="1" i="1" noProof="1">
                <a:solidFill>
                  <a:srgbClr val="FF0000"/>
                </a:solidFill>
                <a:ea typeface="標楷體" pitchFamily="65" charset="-120"/>
              </a:rPr>
              <a:t>A</a:t>
            </a:r>
            <a:r>
              <a:rPr lang="en-US" altLang="zh-TW" sz="3200" b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\{</a:t>
            </a:r>
            <a:r>
              <a:rPr lang="en-US" altLang="zh-TW" sz="1200" b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 </a:t>
            </a:r>
            <a:r>
              <a:rPr lang="en-US" altLang="zh-TW" sz="3200" b="1" i="1">
                <a:solidFill>
                  <a:srgbClr val="FF0000"/>
                </a:solidFill>
                <a:ea typeface="標楷體" pitchFamily="65" charset="-120"/>
              </a:rPr>
              <a:t>i</a:t>
            </a:r>
            <a:r>
              <a:rPr lang="en-US" altLang="zh-TW" sz="1200" b="1" i="1">
                <a:solidFill>
                  <a:srgbClr val="FF0000"/>
                </a:solidFill>
                <a:ea typeface="標楷體" pitchFamily="65" charset="-120"/>
              </a:rPr>
              <a:t> </a:t>
            </a:r>
            <a:r>
              <a:rPr lang="en-US" altLang="zh-TW" sz="3200" b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}</a:t>
            </a:r>
            <a:r>
              <a:rPr lang="en-US" altLang="zh-TW" sz="3200" b="1" noProof="1">
                <a:solidFill>
                  <a:srgbClr val="FF0000"/>
                </a:solidFill>
                <a:ea typeface="標楷體" pitchFamily="65" charset="-120"/>
              </a:rPr>
              <a:t>)</a:t>
            </a:r>
            <a:r>
              <a:rPr lang="en-US" altLang="zh-TW" sz="2800" b="1">
                <a:ea typeface="標楷體" pitchFamily="65" charset="-120"/>
              </a:rPr>
              <a:t>.</a:t>
            </a:r>
          </a:p>
          <a:p>
            <a:pPr>
              <a:lnSpc>
                <a:spcPct val="120000"/>
              </a:lnSpc>
              <a:spcBef>
                <a:spcPts val="600"/>
              </a:spcBef>
              <a:buClr>
                <a:schemeClr val="tx1"/>
              </a:buClr>
              <a:buFont typeface="Monotype Sorts" pitchFamily="2" charset="2"/>
              <a:buNone/>
            </a:pPr>
            <a:r>
              <a:rPr lang="en-US" altLang="zh-TW" sz="2800" b="1">
                <a:ea typeface="標楷體" pitchFamily="65" charset="-120"/>
              </a:rPr>
              <a:t>2.</a:t>
            </a:r>
            <a:r>
              <a:rPr lang="en-US" altLang="zh-TW" sz="3200" b="1" i="1">
                <a:solidFill>
                  <a:srgbClr val="FF0000"/>
                </a:solidFill>
                <a:ea typeface="標楷體" pitchFamily="65" charset="-120"/>
              </a:rPr>
              <a:t>	i </a:t>
            </a:r>
            <a:r>
              <a:rPr lang="en-US" altLang="zh-TW" sz="3200" b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</a:t>
            </a:r>
            <a:r>
              <a:rPr lang="en-US" altLang="zh-TW" sz="2800" b="1">
                <a:ea typeface="標楷體" pitchFamily="65" charset="-120"/>
              </a:rPr>
              <a:t> </a:t>
            </a:r>
            <a:r>
              <a:rPr lang="en-US" altLang="zh-TW" sz="3200" b="1" i="1" noProof="1">
                <a:solidFill>
                  <a:srgbClr val="FF0000"/>
                </a:solidFill>
                <a:ea typeface="標楷體" pitchFamily="65" charset="-120"/>
              </a:rPr>
              <a:t>S </a:t>
            </a:r>
            <a:r>
              <a:rPr lang="en-US" altLang="zh-TW" sz="2800" b="1">
                <a:ea typeface="標楷體" pitchFamily="65" charset="-120"/>
                <a:sym typeface="Symbol" pitchFamily="18" charset="2"/>
              </a:rPr>
              <a:t></a:t>
            </a:r>
            <a:r>
              <a:rPr lang="en-US" altLang="zh-TW" sz="2800" b="1">
                <a:ea typeface="標楷體" pitchFamily="65" charset="-120"/>
              </a:rPr>
              <a:t> </a:t>
            </a:r>
            <a:r>
              <a:rPr lang="en-US" altLang="zh-TW" sz="3200" b="1" i="1" noProof="1">
                <a:solidFill>
                  <a:srgbClr val="FF0000"/>
                </a:solidFill>
                <a:ea typeface="標楷體" pitchFamily="65" charset="-120"/>
              </a:rPr>
              <a:t>S </a:t>
            </a:r>
            <a:r>
              <a:rPr lang="en-US" altLang="zh-TW" sz="3200" b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\{</a:t>
            </a:r>
            <a:r>
              <a:rPr lang="en-US" altLang="zh-TW" sz="1200" b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 </a:t>
            </a:r>
            <a:r>
              <a:rPr lang="en-US" altLang="zh-TW" sz="3200" b="1" i="1">
                <a:solidFill>
                  <a:srgbClr val="FF0000"/>
                </a:solidFill>
                <a:ea typeface="標楷體" pitchFamily="65" charset="-120"/>
              </a:rPr>
              <a:t>i</a:t>
            </a:r>
            <a:r>
              <a:rPr lang="en-US" altLang="zh-TW" sz="1200" b="1" i="1">
                <a:solidFill>
                  <a:srgbClr val="FF0000"/>
                </a:solidFill>
                <a:ea typeface="標楷體" pitchFamily="65" charset="-120"/>
              </a:rPr>
              <a:t> </a:t>
            </a:r>
            <a:r>
              <a:rPr lang="en-US" altLang="zh-TW" sz="3200" b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}</a:t>
            </a:r>
            <a:r>
              <a:rPr lang="en-US" altLang="zh-TW" sz="2800" b="1">
                <a:ea typeface="標楷體" pitchFamily="65" charset="-120"/>
              </a:rPr>
              <a:t> is an optimal solution of </a:t>
            </a:r>
            <a:r>
              <a:rPr lang="en-US" altLang="zh-TW" sz="3200" b="1" i="1" noProof="1">
                <a:solidFill>
                  <a:srgbClr val="FF0000"/>
                </a:solidFill>
                <a:ea typeface="標楷體" pitchFamily="65" charset="-120"/>
              </a:rPr>
              <a:t>P</a:t>
            </a:r>
            <a:r>
              <a:rPr lang="en-US" altLang="zh-TW" sz="3200" b="1" noProof="1">
                <a:solidFill>
                  <a:srgbClr val="FF0000"/>
                </a:solidFill>
                <a:ea typeface="標楷體" pitchFamily="65" charset="-120"/>
              </a:rPr>
              <a:t>(</a:t>
            </a:r>
            <a:r>
              <a:rPr lang="en-US" altLang="zh-TW" sz="3200" b="1" i="1" noProof="1">
                <a:solidFill>
                  <a:srgbClr val="FF0000"/>
                </a:solidFill>
                <a:ea typeface="標楷體" pitchFamily="65" charset="-120"/>
              </a:rPr>
              <a:t>A</a:t>
            </a:r>
            <a:r>
              <a:rPr lang="en-US" altLang="zh-TW" sz="3200" b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\</a:t>
            </a:r>
            <a:r>
              <a:rPr lang="en-US" altLang="zh-TW" sz="3200" b="1" i="1" noProof="1">
                <a:solidFill>
                  <a:srgbClr val="FF0000"/>
                </a:solidFill>
                <a:ea typeface="標楷體" pitchFamily="65" charset="-120"/>
              </a:rPr>
              <a:t>N</a:t>
            </a:r>
            <a:r>
              <a:rPr lang="en-US" altLang="zh-TW" sz="3200" b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[</a:t>
            </a:r>
            <a:r>
              <a:rPr lang="en-US" altLang="zh-TW" sz="1200" b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 </a:t>
            </a:r>
            <a:r>
              <a:rPr lang="en-US" altLang="zh-TW" sz="3200" b="1" i="1">
                <a:solidFill>
                  <a:srgbClr val="FF0000"/>
                </a:solidFill>
                <a:ea typeface="標楷體" pitchFamily="65" charset="-120"/>
              </a:rPr>
              <a:t>i</a:t>
            </a:r>
            <a:r>
              <a:rPr lang="en-US" altLang="zh-TW" sz="1200" b="1" i="1">
                <a:solidFill>
                  <a:srgbClr val="FF0000"/>
                </a:solidFill>
                <a:ea typeface="標楷體" pitchFamily="65" charset="-120"/>
              </a:rPr>
              <a:t> </a:t>
            </a:r>
            <a:r>
              <a:rPr lang="en-US" altLang="zh-TW" sz="3200" b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]</a:t>
            </a:r>
            <a:r>
              <a:rPr lang="en-US" altLang="zh-TW" sz="3200" b="1" noProof="1">
                <a:solidFill>
                  <a:srgbClr val="FF0000"/>
                </a:solidFill>
                <a:ea typeface="標楷體" pitchFamily="65" charset="-120"/>
              </a:rPr>
              <a:t>)</a:t>
            </a:r>
            <a:r>
              <a:rPr lang="en-US" altLang="zh-TW" sz="2800" b="1">
                <a:ea typeface="標楷體" pitchFamily="65" charset="-120"/>
              </a:rPr>
              <a:t> but not necessary an optima solution of </a:t>
            </a:r>
            <a:r>
              <a:rPr lang="en-US" altLang="zh-TW" sz="3200" b="1" i="1" noProof="1">
                <a:solidFill>
                  <a:srgbClr val="FF0000"/>
                </a:solidFill>
                <a:ea typeface="標楷體" pitchFamily="65" charset="-120"/>
              </a:rPr>
              <a:t>P</a:t>
            </a:r>
            <a:r>
              <a:rPr lang="en-US" altLang="zh-TW" sz="3200" b="1" noProof="1">
                <a:solidFill>
                  <a:srgbClr val="FF0000"/>
                </a:solidFill>
                <a:ea typeface="標楷體" pitchFamily="65" charset="-120"/>
              </a:rPr>
              <a:t>(</a:t>
            </a:r>
            <a:r>
              <a:rPr lang="en-US" altLang="zh-TW" sz="3200" b="1" i="1" noProof="1">
                <a:solidFill>
                  <a:srgbClr val="FF0000"/>
                </a:solidFill>
                <a:ea typeface="標楷體" pitchFamily="65" charset="-120"/>
              </a:rPr>
              <a:t>A</a:t>
            </a:r>
            <a:r>
              <a:rPr lang="en-US" altLang="zh-TW" sz="3200" b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\{</a:t>
            </a:r>
            <a:r>
              <a:rPr lang="en-US" altLang="zh-TW" sz="1200" b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 </a:t>
            </a:r>
            <a:r>
              <a:rPr lang="en-US" altLang="zh-TW" sz="3200" b="1" i="1">
                <a:solidFill>
                  <a:srgbClr val="FF0000"/>
                </a:solidFill>
                <a:ea typeface="標楷體" pitchFamily="65" charset="-120"/>
              </a:rPr>
              <a:t>i</a:t>
            </a:r>
            <a:r>
              <a:rPr lang="en-US" altLang="zh-TW" sz="1200" b="1" i="1">
                <a:solidFill>
                  <a:srgbClr val="FF0000"/>
                </a:solidFill>
                <a:ea typeface="標楷體" pitchFamily="65" charset="-120"/>
              </a:rPr>
              <a:t> </a:t>
            </a:r>
            <a:r>
              <a:rPr lang="en-US" altLang="zh-TW" sz="3200" b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}</a:t>
            </a:r>
            <a:r>
              <a:rPr lang="en-US" altLang="zh-TW" sz="3200" b="1" noProof="1">
                <a:solidFill>
                  <a:srgbClr val="FF0000"/>
                </a:solidFill>
                <a:ea typeface="標楷體" pitchFamily="65" charset="-120"/>
              </a:rPr>
              <a:t>)</a:t>
            </a:r>
            <a:r>
              <a:rPr lang="en-US" altLang="zh-TW" sz="2800" b="1">
                <a:ea typeface="標楷體" pitchFamily="65" charset="-120"/>
              </a:rPr>
              <a:t>.</a:t>
            </a:r>
          </a:p>
        </p:txBody>
      </p:sp>
      <p:grpSp>
        <p:nvGrpSpPr>
          <p:cNvPr id="971780" name="Group 4"/>
          <p:cNvGrpSpPr>
            <a:grpSpLocks/>
          </p:cNvGrpSpPr>
          <p:nvPr/>
        </p:nvGrpSpPr>
        <p:grpSpPr bwMode="auto">
          <a:xfrm>
            <a:off x="3543300" y="4686300"/>
            <a:ext cx="5067300" cy="1543050"/>
            <a:chOff x="2184" y="2964"/>
            <a:chExt cx="3192" cy="972"/>
          </a:xfrm>
        </p:grpSpPr>
        <p:sp>
          <p:nvSpPr>
            <p:cNvPr id="971781" name="Rectangle 5"/>
            <p:cNvSpPr>
              <a:spLocks noChangeArrowheads="1"/>
            </p:cNvSpPr>
            <p:nvPr/>
          </p:nvSpPr>
          <p:spPr bwMode="auto">
            <a:xfrm>
              <a:off x="2184" y="2964"/>
              <a:ext cx="3192" cy="972"/>
            </a:xfrm>
            <a:prstGeom prst="rect">
              <a:avLst/>
            </a:prstGeom>
            <a:solidFill>
              <a:schemeClr val="hlink"/>
            </a:solidFill>
            <a:ln w="25400">
              <a:solidFill>
                <a:schemeClr val="tx1"/>
              </a:solidFill>
              <a:miter lim="800000"/>
              <a:headEnd type="none" w="sm" len="sm"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71782" name="Line 6"/>
            <p:cNvSpPr>
              <a:spLocks noChangeShapeType="1"/>
            </p:cNvSpPr>
            <p:nvPr/>
          </p:nvSpPr>
          <p:spPr bwMode="auto">
            <a:xfrm>
              <a:off x="3228" y="3163"/>
              <a:ext cx="49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71783" name="Line 7"/>
            <p:cNvSpPr>
              <a:spLocks noChangeShapeType="1"/>
            </p:cNvSpPr>
            <p:nvPr/>
          </p:nvSpPr>
          <p:spPr bwMode="auto">
            <a:xfrm>
              <a:off x="2880" y="3636"/>
              <a:ext cx="12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71784" name="Line 8"/>
            <p:cNvSpPr>
              <a:spLocks noChangeShapeType="1"/>
            </p:cNvSpPr>
            <p:nvPr/>
          </p:nvSpPr>
          <p:spPr bwMode="auto">
            <a:xfrm>
              <a:off x="3468" y="3479"/>
              <a:ext cx="9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71785" name="Text Box 9"/>
            <p:cNvSpPr txBox="1">
              <a:spLocks noChangeArrowheads="1"/>
            </p:cNvSpPr>
            <p:nvPr/>
          </p:nvSpPr>
          <p:spPr bwMode="auto">
            <a:xfrm>
              <a:off x="3855" y="3183"/>
              <a:ext cx="18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 type="none" w="sm" len="sm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altLang="zh-TW" sz="3200" b="1" i="1">
                  <a:solidFill>
                    <a:srgbClr val="FF0000"/>
                  </a:solidFill>
                </a:rPr>
                <a:t>i</a:t>
              </a:r>
              <a:endParaRPr lang="en-US" altLang="zh-TW" sz="2800" b="1">
                <a:solidFill>
                  <a:srgbClr val="2B21FD"/>
                </a:solidFill>
              </a:endParaRPr>
            </a:p>
          </p:txBody>
        </p:sp>
        <p:sp>
          <p:nvSpPr>
            <p:cNvPr id="971786" name="Line 10"/>
            <p:cNvSpPr>
              <a:spLocks noChangeShapeType="1"/>
            </p:cNvSpPr>
            <p:nvPr/>
          </p:nvSpPr>
          <p:spPr bwMode="auto">
            <a:xfrm>
              <a:off x="3948" y="3767"/>
              <a:ext cx="7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71787" name="Line 11"/>
            <p:cNvSpPr>
              <a:spLocks noChangeShapeType="1"/>
            </p:cNvSpPr>
            <p:nvPr/>
          </p:nvSpPr>
          <p:spPr bwMode="auto">
            <a:xfrm>
              <a:off x="3948" y="3156"/>
              <a:ext cx="9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71788" name="Line 12"/>
            <p:cNvSpPr>
              <a:spLocks noChangeShapeType="1"/>
            </p:cNvSpPr>
            <p:nvPr/>
          </p:nvSpPr>
          <p:spPr bwMode="auto">
            <a:xfrm>
              <a:off x="4188" y="3348"/>
              <a:ext cx="9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71789" name="Rectangle 13"/>
            <p:cNvSpPr>
              <a:spLocks noChangeArrowheads="1"/>
            </p:cNvSpPr>
            <p:nvPr/>
          </p:nvSpPr>
          <p:spPr bwMode="auto">
            <a:xfrm>
              <a:off x="2276" y="3058"/>
              <a:ext cx="729" cy="365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 type="none" w="sm" len="sm"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altLang="zh-TW" sz="3200" b="1" i="1" noProof="1">
                  <a:solidFill>
                    <a:srgbClr val="FF0000"/>
                  </a:solidFill>
                </a:rPr>
                <a:t>N</a:t>
              </a:r>
              <a:r>
                <a:rPr lang="en-US" altLang="zh-TW" sz="3200" b="1">
                  <a:solidFill>
                    <a:srgbClr val="FF0000"/>
                  </a:solidFill>
                  <a:sym typeface="Symbol" pitchFamily="18" charset="2"/>
                </a:rPr>
                <a:t>[</a:t>
              </a:r>
              <a:r>
                <a:rPr lang="en-US" altLang="zh-TW" b="1">
                  <a:solidFill>
                    <a:srgbClr val="FF0000"/>
                  </a:solidFill>
                  <a:sym typeface="Symbol" pitchFamily="18" charset="2"/>
                </a:rPr>
                <a:t> </a:t>
              </a:r>
              <a:r>
                <a:rPr lang="en-US" altLang="zh-TW" sz="3200" b="1" i="1">
                  <a:solidFill>
                    <a:srgbClr val="FF0000"/>
                  </a:solidFill>
                </a:rPr>
                <a:t>i</a:t>
              </a:r>
              <a:r>
                <a:rPr lang="en-US" altLang="zh-TW" b="1" i="1">
                  <a:solidFill>
                    <a:srgbClr val="FF0000"/>
                  </a:solidFill>
                </a:rPr>
                <a:t> </a:t>
              </a:r>
              <a:r>
                <a:rPr lang="en-US" altLang="zh-TW" sz="3200" b="1">
                  <a:solidFill>
                    <a:srgbClr val="FF0000"/>
                  </a:solidFill>
                  <a:sym typeface="Symbol" pitchFamily="18" charset="2"/>
                </a:rPr>
                <a:t>]</a:t>
              </a:r>
              <a:r>
                <a:rPr lang="en-US" altLang="zh-TW" sz="3200" b="1" noProof="1">
                  <a:solidFill>
                    <a:srgbClr val="FF0000"/>
                  </a:solidFill>
                </a:rPr>
                <a:t> </a:t>
              </a:r>
              <a:r>
                <a:rPr lang="en-US" altLang="zh-TW" sz="2800" b="1"/>
                <a:t>:</a:t>
              </a:r>
            </a:p>
          </p:txBody>
        </p:sp>
      </p:grpSp>
      <p:sp>
        <p:nvSpPr>
          <p:cNvPr id="971790" name="Rectangle 14"/>
          <p:cNvSpPr>
            <a:spLocks noChangeArrowheads="1"/>
          </p:cNvSpPr>
          <p:nvPr/>
        </p:nvSpPr>
        <p:spPr bwMode="auto">
          <a:xfrm>
            <a:off x="966788" y="4800600"/>
            <a:ext cx="2309812" cy="1182688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bIns="137160" anchor="ctr">
            <a:spAutoFit/>
          </a:bodyPr>
          <a:lstStyle/>
          <a:p>
            <a:r>
              <a:rPr lang="en-US" altLang="zh-TW" sz="3200" b="1" i="1" noProof="1">
                <a:solidFill>
                  <a:srgbClr val="FF0000"/>
                </a:solidFill>
              </a:rPr>
              <a:t>N</a:t>
            </a:r>
            <a:r>
              <a:rPr lang="en-US" altLang="zh-TW" sz="3200" b="1">
                <a:solidFill>
                  <a:srgbClr val="FF0000"/>
                </a:solidFill>
                <a:sym typeface="Symbol" pitchFamily="18" charset="2"/>
              </a:rPr>
              <a:t>[</a:t>
            </a:r>
            <a:r>
              <a:rPr lang="en-US" altLang="zh-TW" b="1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altLang="zh-TW" sz="3200" b="1" i="1">
                <a:solidFill>
                  <a:srgbClr val="FF0000"/>
                </a:solidFill>
              </a:rPr>
              <a:t>i</a:t>
            </a:r>
            <a:r>
              <a:rPr lang="en-US" altLang="zh-TW" b="1" i="1">
                <a:solidFill>
                  <a:srgbClr val="FF0000"/>
                </a:solidFill>
              </a:rPr>
              <a:t> </a:t>
            </a:r>
            <a:r>
              <a:rPr lang="en-US" altLang="zh-TW" sz="3200" b="1">
                <a:solidFill>
                  <a:srgbClr val="FF0000"/>
                </a:solidFill>
                <a:sym typeface="Symbol" pitchFamily="18" charset="2"/>
              </a:rPr>
              <a:t>]</a:t>
            </a:r>
            <a:r>
              <a:rPr lang="en-US" altLang="zh-TW" sz="3200" b="1" noProof="1">
                <a:solidFill>
                  <a:srgbClr val="FF0000"/>
                </a:solidFill>
              </a:rPr>
              <a:t>={</a:t>
            </a:r>
            <a:r>
              <a:rPr lang="en-US" altLang="zh-TW" sz="3200" b="1" i="1">
                <a:solidFill>
                  <a:srgbClr val="FF0000"/>
                </a:solidFill>
              </a:rPr>
              <a:t>j</a:t>
            </a:r>
            <a:r>
              <a:rPr lang="en-US" altLang="zh-TW" sz="3200" b="1">
                <a:solidFill>
                  <a:srgbClr val="FF0000"/>
                </a:solidFill>
                <a:sym typeface="Symbol" pitchFamily="18" charset="2"/>
              </a:rPr>
              <a:t></a:t>
            </a:r>
            <a:r>
              <a:rPr lang="en-US" altLang="zh-TW" sz="3200" b="1" i="1" noProof="1">
                <a:solidFill>
                  <a:srgbClr val="FF0000"/>
                </a:solidFill>
              </a:rPr>
              <a:t>A</a:t>
            </a:r>
            <a:r>
              <a:rPr lang="en-US" altLang="zh-TW" sz="3200" b="1" noProof="1">
                <a:solidFill>
                  <a:srgbClr val="FF0000"/>
                </a:solidFill>
              </a:rPr>
              <a:t>: </a:t>
            </a:r>
            <a:r>
              <a:rPr lang="en-US" altLang="zh-TW" sz="3200" b="1" i="1">
                <a:solidFill>
                  <a:srgbClr val="FF0000"/>
                </a:solidFill>
              </a:rPr>
              <a:t>I</a:t>
            </a:r>
            <a:r>
              <a:rPr lang="en-US" altLang="zh-TW" sz="3200" b="1" i="1" baseline="-25000">
                <a:solidFill>
                  <a:srgbClr val="FF0000"/>
                </a:solidFill>
              </a:rPr>
              <a:t>j</a:t>
            </a:r>
            <a:r>
              <a:rPr lang="en-US" altLang="zh-TW" sz="3200" b="1" noProof="1">
                <a:solidFill>
                  <a:srgbClr val="FF0000"/>
                </a:solidFill>
              </a:rPr>
              <a:t> </a:t>
            </a:r>
            <a:r>
              <a:rPr lang="en-US" altLang="zh-TW" sz="2800" b="1" noProof="1">
                <a:solidFill>
                  <a:srgbClr val="FF0000"/>
                </a:solidFill>
                <a:sym typeface="Symbol" pitchFamily="18" charset="2"/>
              </a:rPr>
              <a:t></a:t>
            </a:r>
            <a:r>
              <a:rPr lang="en-US" altLang="zh-TW" sz="2400" b="1" noProof="1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altLang="zh-TW" sz="3200" b="1" i="1">
                <a:solidFill>
                  <a:srgbClr val="FF0000"/>
                </a:solidFill>
              </a:rPr>
              <a:t>I</a:t>
            </a:r>
            <a:r>
              <a:rPr lang="en-US" altLang="zh-TW" sz="3200" b="1" i="1" baseline="-25000">
                <a:solidFill>
                  <a:srgbClr val="FF0000"/>
                </a:solidFill>
              </a:rPr>
              <a:t>i</a:t>
            </a:r>
            <a:r>
              <a:rPr lang="en-US" altLang="zh-TW" sz="2400" b="1" noProof="1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altLang="zh-TW" sz="3200" b="1" noProof="1">
                <a:solidFill>
                  <a:srgbClr val="FF0000"/>
                </a:solidFill>
                <a:sym typeface="Symbol" pitchFamily="18" charset="2"/>
              </a:rPr>
              <a:t></a:t>
            </a:r>
            <a:r>
              <a:rPr lang="en-US" altLang="zh-TW" b="1" noProof="1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altLang="zh-TW" sz="2400" b="1" noProof="1">
                <a:solidFill>
                  <a:srgbClr val="FF0000"/>
                </a:solidFill>
                <a:sym typeface="Symbol" pitchFamily="18" charset="2"/>
              </a:rPr>
              <a:t></a:t>
            </a:r>
            <a:r>
              <a:rPr lang="en-US" altLang="zh-TW" sz="3200" b="1" noProof="1">
                <a:solidFill>
                  <a:srgbClr val="FF0000"/>
                </a:solidFill>
              </a:rPr>
              <a:t>}</a:t>
            </a:r>
            <a:endParaRPr lang="en-US" altLang="zh-TW"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Greedy Algorithms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4A4E9-E23F-4C74-A226-F99E159171B6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97382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924800" cy="533400"/>
          </a:xfrm>
        </p:spPr>
        <p:txBody>
          <a:bodyPr/>
          <a:lstStyle/>
          <a:p>
            <a:pPr algn="ctr"/>
            <a:r>
              <a:rPr lang="zh-TW" altLang="en-US" sz="3600" b="1">
                <a:ea typeface="標楷體" pitchFamily="65" charset="-120"/>
              </a:rPr>
              <a:t>一個活動選擇問題 </a:t>
            </a:r>
            <a:r>
              <a:rPr lang="en-US" altLang="zh-TW" sz="2800" b="1">
                <a:solidFill>
                  <a:schemeClr val="tx1"/>
                </a:solidFill>
                <a:ea typeface="標楷體" pitchFamily="65" charset="-120"/>
              </a:rPr>
              <a:t>(</a:t>
            </a:r>
            <a:r>
              <a:rPr lang="zh-TW" altLang="zh-TW" sz="2800" b="1">
                <a:solidFill>
                  <a:schemeClr val="tx1"/>
                </a:solidFill>
                <a:ea typeface="標楷體" pitchFamily="65" charset="-120"/>
              </a:rPr>
              <a:t>設計</a:t>
            </a:r>
            <a:r>
              <a:rPr lang="zh-TW" altLang="en-US" sz="2800" b="1">
                <a:solidFill>
                  <a:schemeClr val="tx1"/>
                </a:solidFill>
                <a:ea typeface="標楷體" pitchFamily="65" charset="-120"/>
              </a:rPr>
              <a:t> </a:t>
            </a:r>
            <a:r>
              <a:rPr lang="en-US" altLang="zh-TW" sz="2800" b="1">
                <a:solidFill>
                  <a:schemeClr val="tx1"/>
                </a:solidFill>
                <a:ea typeface="標楷體" pitchFamily="65" charset="-120"/>
              </a:rPr>
              <a:t>2)</a:t>
            </a:r>
          </a:p>
        </p:txBody>
      </p:sp>
      <p:sp>
        <p:nvSpPr>
          <p:cNvPr id="973827" name="Text Box 3"/>
          <p:cNvSpPr txBox="1">
            <a:spLocks noChangeArrowheads="1"/>
          </p:cNvSpPr>
          <p:nvPr/>
        </p:nvSpPr>
        <p:spPr bwMode="auto">
          <a:xfrm>
            <a:off x="457200" y="889000"/>
            <a:ext cx="8448675" cy="314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00050" indent="-40005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857250" indent="-3429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0287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>
              <a:lnSpc>
                <a:spcPct val="110000"/>
              </a:lnSpc>
              <a:spcBef>
                <a:spcPts val="600"/>
              </a:spcBef>
              <a:buClr>
                <a:schemeClr val="tx1"/>
              </a:buClr>
              <a:buFont typeface="Monotype Sorts" pitchFamily="2" charset="2"/>
              <a:buChar char="*"/>
            </a:pPr>
            <a:r>
              <a:rPr lang="en-US" altLang="zh-TW" sz="2800" b="1">
                <a:ea typeface="標楷體" pitchFamily="65" charset="-120"/>
              </a:rPr>
              <a:t>What kind of</a:t>
            </a:r>
            <a:r>
              <a:rPr lang="en-US" altLang="zh-TW" sz="2800" b="1" noProof="1">
                <a:ea typeface="標楷體" pitchFamily="65" charset="-120"/>
              </a:rPr>
              <a:t> activity </a:t>
            </a:r>
            <a:r>
              <a:rPr lang="en-US" altLang="zh-TW" sz="3200" b="1" i="1">
                <a:solidFill>
                  <a:srgbClr val="FF0000"/>
                </a:solidFill>
                <a:ea typeface="標楷體" pitchFamily="65" charset="-120"/>
              </a:rPr>
              <a:t>i</a:t>
            </a:r>
            <a:r>
              <a:rPr lang="en-US" altLang="zh-TW" sz="2800" b="1" noProof="1">
                <a:ea typeface="標楷體" pitchFamily="65" charset="-120"/>
              </a:rPr>
              <a:t> in </a:t>
            </a:r>
            <a:r>
              <a:rPr lang="en-US" altLang="zh-TW" sz="3200" b="1" i="1" noProof="1">
                <a:solidFill>
                  <a:srgbClr val="FF0000"/>
                </a:solidFill>
                <a:ea typeface="標楷體" pitchFamily="65" charset="-120"/>
              </a:rPr>
              <a:t>A</a:t>
            </a:r>
            <a:r>
              <a:rPr lang="en-US" altLang="zh-TW" sz="2800" b="1" noProof="1">
                <a:ea typeface="標楷體" pitchFamily="65" charset="-120"/>
              </a:rPr>
              <a:t> will be contained in an optimal solution of </a:t>
            </a:r>
            <a:r>
              <a:rPr lang="en-US" altLang="zh-TW" sz="3200" b="1" i="1" noProof="1">
                <a:solidFill>
                  <a:srgbClr val="FF0000"/>
                </a:solidFill>
                <a:ea typeface="標楷體" pitchFamily="65" charset="-120"/>
              </a:rPr>
              <a:t>P</a:t>
            </a:r>
            <a:r>
              <a:rPr lang="en-US" altLang="zh-TW" sz="3200" b="1" noProof="1">
                <a:solidFill>
                  <a:srgbClr val="FF0000"/>
                </a:solidFill>
                <a:ea typeface="標楷體" pitchFamily="65" charset="-120"/>
              </a:rPr>
              <a:t>(</a:t>
            </a:r>
            <a:r>
              <a:rPr lang="en-US" altLang="zh-TW" sz="3200" b="1" i="1" noProof="1">
                <a:solidFill>
                  <a:srgbClr val="FF0000"/>
                </a:solidFill>
                <a:ea typeface="標楷體" pitchFamily="65" charset="-120"/>
              </a:rPr>
              <a:t>A</a:t>
            </a:r>
            <a:r>
              <a:rPr lang="en-US" altLang="zh-TW" sz="3200" b="1" noProof="1">
                <a:solidFill>
                  <a:srgbClr val="FF0000"/>
                </a:solidFill>
                <a:ea typeface="標楷體" pitchFamily="65" charset="-120"/>
              </a:rPr>
              <a:t>)</a:t>
            </a:r>
            <a:r>
              <a:rPr lang="en-US" altLang="zh-TW" sz="2800" b="1" noProof="1">
                <a:ea typeface="標楷體" pitchFamily="65" charset="-120"/>
              </a:rPr>
              <a:t> : an activity with</a:t>
            </a:r>
            <a:endParaRPr lang="en-US" altLang="zh-TW" sz="2800" b="1">
              <a:ea typeface="標楷體" pitchFamily="65" charset="-12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buClr>
                <a:schemeClr val="tx1"/>
              </a:buClr>
              <a:buFont typeface="Monotype Sorts" pitchFamily="2" charset="2"/>
              <a:buNone/>
            </a:pPr>
            <a:r>
              <a:rPr lang="en-US" altLang="zh-TW" sz="2800" b="1">
                <a:ea typeface="標楷體" pitchFamily="65" charset="-120"/>
              </a:rPr>
              <a:t>1.	minimum  </a:t>
            </a:r>
            <a:r>
              <a:rPr lang="en-US" altLang="zh-TW" sz="3200" b="1" i="1">
                <a:solidFill>
                  <a:srgbClr val="FF0000"/>
                </a:solidFill>
                <a:ea typeface="標楷體" pitchFamily="65" charset="-120"/>
              </a:rPr>
              <a:t>f</a:t>
            </a:r>
            <a:r>
              <a:rPr lang="en-US" altLang="zh-TW" sz="3200" b="1" i="1" baseline="-25000">
                <a:solidFill>
                  <a:srgbClr val="FF0000"/>
                </a:solidFill>
                <a:ea typeface="標楷體" pitchFamily="65" charset="-120"/>
              </a:rPr>
              <a:t>i</a:t>
            </a:r>
            <a:r>
              <a:rPr lang="en-US" altLang="zh-TW" sz="2800" b="1">
                <a:ea typeface="標楷體" pitchFamily="65" charset="-120"/>
              </a:rPr>
              <a:t> </a:t>
            </a:r>
            <a:r>
              <a:rPr lang="en-US" altLang="zh-TW" sz="3200" b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</a:t>
            </a:r>
            <a:r>
              <a:rPr lang="en-US" altLang="zh-TW" sz="3200" b="1" i="1">
                <a:solidFill>
                  <a:srgbClr val="FF0000"/>
                </a:solidFill>
                <a:ea typeface="標楷體" pitchFamily="65" charset="-120"/>
              </a:rPr>
              <a:t>s</a:t>
            </a:r>
            <a:r>
              <a:rPr lang="en-US" altLang="zh-TW" sz="3200" b="1" i="1" baseline="-25000">
                <a:solidFill>
                  <a:srgbClr val="FF0000"/>
                </a:solidFill>
                <a:ea typeface="標楷體" pitchFamily="65" charset="-120"/>
              </a:rPr>
              <a:t>i</a:t>
            </a:r>
            <a:r>
              <a:rPr lang="en-US" altLang="zh-TW" sz="3200" b="1">
                <a:solidFill>
                  <a:srgbClr val="FF0000"/>
                </a:solidFill>
                <a:ea typeface="標楷體" pitchFamily="65" charset="-120"/>
              </a:rPr>
              <a:t>  </a:t>
            </a:r>
            <a:r>
              <a:rPr lang="en-US" altLang="zh-TW" sz="2800" b="1">
                <a:ea typeface="標楷體" pitchFamily="65" charset="-120"/>
              </a:rPr>
              <a:t>or        	2.minimum </a:t>
            </a:r>
            <a:r>
              <a:rPr lang="en-US" altLang="zh-TW" sz="3600" b="1" noProof="1">
                <a:solidFill>
                  <a:srgbClr val="FF0000"/>
                </a:solidFill>
                <a:ea typeface="標楷體" pitchFamily="65" charset="-120"/>
              </a:rPr>
              <a:t>|</a:t>
            </a:r>
            <a:r>
              <a:rPr lang="en-US" altLang="zh-TW" sz="3200" b="1" i="1" noProof="1">
                <a:solidFill>
                  <a:srgbClr val="FF0000"/>
                </a:solidFill>
                <a:ea typeface="標楷體" pitchFamily="65" charset="-120"/>
              </a:rPr>
              <a:t>N</a:t>
            </a:r>
            <a:r>
              <a:rPr lang="en-US" altLang="zh-TW" sz="3200" b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[</a:t>
            </a:r>
            <a:r>
              <a:rPr lang="en-US" altLang="zh-TW" sz="1200" b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 </a:t>
            </a:r>
            <a:r>
              <a:rPr lang="en-US" altLang="zh-TW" sz="3200" b="1" i="1">
                <a:solidFill>
                  <a:srgbClr val="FF0000"/>
                </a:solidFill>
                <a:ea typeface="標楷體" pitchFamily="65" charset="-120"/>
              </a:rPr>
              <a:t>i</a:t>
            </a:r>
            <a:r>
              <a:rPr lang="en-US" altLang="zh-TW" sz="1200" b="1" i="1">
                <a:solidFill>
                  <a:srgbClr val="FF0000"/>
                </a:solidFill>
                <a:ea typeface="標楷體" pitchFamily="65" charset="-120"/>
              </a:rPr>
              <a:t> </a:t>
            </a:r>
            <a:r>
              <a:rPr lang="en-US" altLang="zh-TW" sz="3200" b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]</a:t>
            </a:r>
            <a:r>
              <a:rPr lang="en-US" altLang="zh-TW" sz="3600" b="1" noProof="1">
                <a:solidFill>
                  <a:srgbClr val="FF0000"/>
                </a:solidFill>
                <a:ea typeface="標楷體" pitchFamily="65" charset="-120"/>
              </a:rPr>
              <a:t>| </a:t>
            </a:r>
            <a:r>
              <a:rPr lang="en-US" altLang="zh-TW" sz="2800" b="1">
                <a:ea typeface="標楷體" pitchFamily="65" charset="-120"/>
              </a:rPr>
              <a:t>or</a:t>
            </a:r>
          </a:p>
          <a:p>
            <a:pPr>
              <a:lnSpc>
                <a:spcPct val="120000"/>
              </a:lnSpc>
              <a:spcBef>
                <a:spcPts val="600"/>
              </a:spcBef>
              <a:buClr>
                <a:schemeClr val="tx1"/>
              </a:buClr>
              <a:buFont typeface="Monotype Sorts" pitchFamily="2" charset="2"/>
              <a:buNone/>
            </a:pPr>
            <a:r>
              <a:rPr lang="en-US" altLang="zh-TW" sz="2800" b="1">
                <a:ea typeface="標楷體" pitchFamily="65" charset="-120"/>
              </a:rPr>
              <a:t>3.	minimum  </a:t>
            </a:r>
            <a:r>
              <a:rPr lang="en-US" altLang="zh-TW" sz="3200" b="1" i="1">
                <a:solidFill>
                  <a:srgbClr val="FF0000"/>
                </a:solidFill>
                <a:ea typeface="標楷體" pitchFamily="65" charset="-120"/>
              </a:rPr>
              <a:t>f</a:t>
            </a:r>
            <a:r>
              <a:rPr lang="en-US" altLang="zh-TW" sz="3200" b="1" i="1" baseline="-25000">
                <a:solidFill>
                  <a:srgbClr val="FF0000"/>
                </a:solidFill>
                <a:ea typeface="標楷體" pitchFamily="65" charset="-120"/>
              </a:rPr>
              <a:t>i</a:t>
            </a:r>
            <a:r>
              <a:rPr lang="en-US" altLang="zh-TW" sz="2800" b="1">
                <a:ea typeface="標楷體" pitchFamily="65" charset="-120"/>
              </a:rPr>
              <a:t>  or 		4.minimum </a:t>
            </a:r>
            <a:r>
              <a:rPr lang="en-US" altLang="zh-TW" sz="3200" b="1" i="1">
                <a:solidFill>
                  <a:srgbClr val="FF0000"/>
                </a:solidFill>
                <a:ea typeface="標楷體" pitchFamily="65" charset="-120"/>
              </a:rPr>
              <a:t>s</a:t>
            </a:r>
            <a:r>
              <a:rPr lang="en-US" altLang="zh-TW" sz="3200" b="1" i="1" baseline="-25000">
                <a:solidFill>
                  <a:srgbClr val="FF0000"/>
                </a:solidFill>
                <a:ea typeface="標楷體" pitchFamily="65" charset="-120"/>
              </a:rPr>
              <a:t>i</a:t>
            </a:r>
            <a:r>
              <a:rPr lang="en-US" altLang="zh-TW" sz="2800" b="1">
                <a:ea typeface="標楷體" pitchFamily="65" charset="-120"/>
              </a:rPr>
              <a:t>.</a:t>
            </a:r>
          </a:p>
          <a:p>
            <a:pPr>
              <a:lnSpc>
                <a:spcPct val="120000"/>
              </a:lnSpc>
              <a:spcBef>
                <a:spcPts val="600"/>
              </a:spcBef>
              <a:buClr>
                <a:schemeClr val="tx1"/>
              </a:buClr>
              <a:buFont typeface="Monotype Sorts" pitchFamily="2" charset="2"/>
              <a:buNone/>
            </a:pPr>
            <a:r>
              <a:rPr lang="en-US" altLang="zh-TW" sz="2800" b="1">
                <a:ea typeface="標楷體" pitchFamily="65" charset="-120"/>
              </a:rPr>
              <a:t>Answer : </a:t>
            </a:r>
            <a:r>
              <a:rPr lang="en-US" altLang="zh-TW" sz="2800" b="1" u="sng">
                <a:ea typeface="標楷體" pitchFamily="65" charset="-120"/>
              </a:rPr>
              <a:t>         .</a:t>
            </a:r>
            <a:endParaRPr lang="en-US" altLang="zh-TW" sz="2800" b="1">
              <a:ea typeface="標楷體" pitchFamily="65" charset="-120"/>
            </a:endParaRPr>
          </a:p>
        </p:txBody>
      </p:sp>
      <p:sp>
        <p:nvSpPr>
          <p:cNvPr id="973828" name="Comment 4"/>
          <p:cNvSpPr>
            <a:spLocks noChangeArrowheads="1"/>
          </p:cNvSpPr>
          <p:nvPr/>
        </p:nvSpPr>
        <p:spPr bwMode="auto">
          <a:xfrm>
            <a:off x="549275" y="4210050"/>
            <a:ext cx="8118475" cy="2093913"/>
          </a:xfrm>
          <a:prstGeom prst="rect">
            <a:avLst/>
          </a:prstGeom>
          <a:solidFill>
            <a:srgbClr val="FCFDC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txBody>
          <a:bodyPr bIns="13716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sz="2800" b="1">
                <a:solidFill>
                  <a:srgbClr val="008000"/>
                </a:solidFill>
              </a:rPr>
              <a:t>Proof : Let </a:t>
            </a:r>
            <a:r>
              <a:rPr lang="en-US" altLang="zh-TW" sz="3200" b="1" i="1">
                <a:solidFill>
                  <a:srgbClr val="FF0000"/>
                </a:solidFill>
              </a:rPr>
              <a:t>f</a:t>
            </a:r>
            <a:r>
              <a:rPr lang="en-US" altLang="zh-TW" sz="3200" b="1" baseline="-25000">
                <a:solidFill>
                  <a:srgbClr val="FF0000"/>
                </a:solidFill>
              </a:rPr>
              <a:t>1</a:t>
            </a:r>
            <a:r>
              <a:rPr lang="en-US" altLang="zh-TW" sz="2800" b="1"/>
              <a:t> </a:t>
            </a:r>
            <a:r>
              <a:rPr lang="en-US" altLang="zh-TW" sz="3200" b="1">
                <a:solidFill>
                  <a:srgbClr val="FF0000"/>
                </a:solidFill>
                <a:sym typeface="Symbol" pitchFamily="18" charset="2"/>
              </a:rPr>
              <a:t>= </a:t>
            </a:r>
            <a:r>
              <a:rPr lang="en-US" altLang="zh-TW" sz="2800" b="1">
                <a:solidFill>
                  <a:srgbClr val="FF0000"/>
                </a:solidFill>
                <a:sym typeface="Symbol" pitchFamily="18" charset="2"/>
              </a:rPr>
              <a:t>min</a:t>
            </a:r>
            <a:r>
              <a:rPr lang="en-US" altLang="zh-TW" sz="3200" b="1">
                <a:solidFill>
                  <a:srgbClr val="FF0000"/>
                </a:solidFill>
                <a:sym typeface="Symbol" pitchFamily="18" charset="2"/>
              </a:rPr>
              <a:t> { </a:t>
            </a:r>
            <a:r>
              <a:rPr lang="en-US" altLang="zh-TW" sz="3200" b="1" i="1">
                <a:solidFill>
                  <a:srgbClr val="FF0000"/>
                </a:solidFill>
              </a:rPr>
              <a:t>f</a:t>
            </a:r>
            <a:r>
              <a:rPr lang="en-US" altLang="zh-TW" sz="3200" b="1" i="1" baseline="-25000">
                <a:solidFill>
                  <a:srgbClr val="FF0000"/>
                </a:solidFill>
              </a:rPr>
              <a:t>i </a:t>
            </a:r>
            <a:r>
              <a:rPr lang="en-US" altLang="zh-TW" sz="3200" b="1">
                <a:solidFill>
                  <a:srgbClr val="FF0000"/>
                </a:solidFill>
                <a:sym typeface="Symbol" pitchFamily="18" charset="2"/>
              </a:rPr>
              <a:t>} </a:t>
            </a:r>
            <a:r>
              <a:rPr lang="en-US" altLang="zh-TW" sz="2800" b="1" noProof="1">
                <a:solidFill>
                  <a:srgbClr val="008000"/>
                </a:solidFill>
              </a:rPr>
              <a:t>and</a:t>
            </a:r>
            <a:r>
              <a:rPr lang="en-US" altLang="zh-TW" sz="2800" b="1" noProof="1"/>
              <a:t> </a:t>
            </a:r>
            <a:r>
              <a:rPr lang="en-US" altLang="zh-TW" sz="3200" b="1" i="1" noProof="1">
                <a:solidFill>
                  <a:srgbClr val="FF0000"/>
                </a:solidFill>
              </a:rPr>
              <a:t>S</a:t>
            </a:r>
            <a:r>
              <a:rPr lang="en-US" altLang="zh-TW" sz="2800" b="1" noProof="1"/>
              <a:t> </a:t>
            </a:r>
            <a:r>
              <a:rPr lang="en-US" altLang="zh-TW" sz="2800" b="1" noProof="1">
                <a:solidFill>
                  <a:srgbClr val="008000"/>
                </a:solidFill>
              </a:rPr>
              <a:t>be an optimal solution of</a:t>
            </a:r>
            <a:r>
              <a:rPr lang="en-US" altLang="zh-TW" sz="2800" b="1" noProof="1"/>
              <a:t> </a:t>
            </a:r>
            <a:r>
              <a:rPr lang="en-US" altLang="zh-TW" sz="3200" b="1" i="1" noProof="1">
                <a:solidFill>
                  <a:srgbClr val="FF0000"/>
                </a:solidFill>
              </a:rPr>
              <a:t>P</a:t>
            </a:r>
            <a:r>
              <a:rPr lang="en-US" altLang="zh-TW" sz="3200" b="1" noProof="1">
                <a:solidFill>
                  <a:srgbClr val="FF0000"/>
                </a:solidFill>
              </a:rPr>
              <a:t>(</a:t>
            </a:r>
            <a:r>
              <a:rPr lang="en-US" altLang="zh-TW" sz="3200" b="1" i="1" noProof="1">
                <a:solidFill>
                  <a:srgbClr val="FF0000"/>
                </a:solidFill>
              </a:rPr>
              <a:t>A</a:t>
            </a:r>
            <a:r>
              <a:rPr lang="en-US" altLang="zh-TW" sz="3200" b="1" noProof="1">
                <a:solidFill>
                  <a:srgbClr val="FF0000"/>
                </a:solidFill>
              </a:rPr>
              <a:t>)</a:t>
            </a:r>
            <a:r>
              <a:rPr lang="en-US" altLang="zh-TW" sz="2800" b="1" noProof="1">
                <a:solidFill>
                  <a:srgbClr val="008000"/>
                </a:solidFill>
              </a:rPr>
              <a:t>. If </a:t>
            </a:r>
            <a:r>
              <a:rPr lang="en-US" altLang="zh-TW" sz="3200" b="1">
                <a:solidFill>
                  <a:srgbClr val="FF0000"/>
                </a:solidFill>
              </a:rPr>
              <a:t>1</a:t>
            </a:r>
            <a:r>
              <a:rPr lang="en-US" altLang="zh-TW" sz="3200" b="1">
                <a:solidFill>
                  <a:srgbClr val="FF0000"/>
                </a:solidFill>
                <a:sym typeface="Symbol" pitchFamily="18" charset="2"/>
              </a:rPr>
              <a:t></a:t>
            </a:r>
            <a:r>
              <a:rPr lang="en-US" altLang="zh-TW" sz="3200" b="1" i="1" noProof="1">
                <a:solidFill>
                  <a:srgbClr val="FF0000"/>
                </a:solidFill>
              </a:rPr>
              <a:t>S</a:t>
            </a:r>
            <a:r>
              <a:rPr lang="en-US" altLang="zh-TW" sz="2800" b="1" noProof="1">
                <a:solidFill>
                  <a:srgbClr val="008000"/>
                </a:solidFill>
              </a:rPr>
              <a:t> then there is one and only one activity in </a:t>
            </a:r>
            <a:r>
              <a:rPr lang="en-US" altLang="zh-TW" sz="3200" b="1" i="1" noProof="1">
                <a:solidFill>
                  <a:srgbClr val="FF0000"/>
                </a:solidFill>
              </a:rPr>
              <a:t>S</a:t>
            </a:r>
            <a:r>
              <a:rPr lang="en-US" altLang="zh-TW" sz="2800" b="1" noProof="1">
                <a:solidFill>
                  <a:srgbClr val="008000"/>
                </a:solidFill>
              </a:rPr>
              <a:t>, say </a:t>
            </a:r>
            <a:r>
              <a:rPr lang="en-US" altLang="zh-TW" sz="3200" b="1" i="1" noProof="1">
                <a:solidFill>
                  <a:srgbClr val="FF0000"/>
                </a:solidFill>
              </a:rPr>
              <a:t>j</a:t>
            </a:r>
            <a:r>
              <a:rPr lang="en-US" altLang="zh-TW" sz="2800" b="1" noProof="1">
                <a:solidFill>
                  <a:srgbClr val="008000"/>
                </a:solidFill>
              </a:rPr>
              <a:t>, such that </a:t>
            </a:r>
            <a:r>
              <a:rPr lang="en-US" altLang="zh-TW" sz="3200" b="1" i="1">
                <a:solidFill>
                  <a:srgbClr val="FF0000"/>
                </a:solidFill>
              </a:rPr>
              <a:t>I</a:t>
            </a:r>
            <a:r>
              <a:rPr lang="en-US" altLang="zh-TW" sz="3200" b="1" i="1" baseline="-25000">
                <a:solidFill>
                  <a:srgbClr val="FF0000"/>
                </a:solidFill>
              </a:rPr>
              <a:t>j</a:t>
            </a:r>
            <a:r>
              <a:rPr lang="en-US" altLang="zh-TW" sz="3200" b="1" noProof="1">
                <a:solidFill>
                  <a:srgbClr val="FF0000"/>
                </a:solidFill>
              </a:rPr>
              <a:t> </a:t>
            </a:r>
            <a:r>
              <a:rPr lang="en-US" altLang="zh-TW" sz="2800" b="1" noProof="1">
                <a:solidFill>
                  <a:srgbClr val="FF0000"/>
                </a:solidFill>
                <a:sym typeface="Symbol" pitchFamily="18" charset="2"/>
              </a:rPr>
              <a:t></a:t>
            </a:r>
            <a:r>
              <a:rPr lang="en-US" altLang="zh-TW" sz="2400" b="1" noProof="1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altLang="zh-TW" sz="3200" b="1" i="1">
                <a:solidFill>
                  <a:srgbClr val="FF0000"/>
                </a:solidFill>
              </a:rPr>
              <a:t>I</a:t>
            </a:r>
            <a:r>
              <a:rPr lang="en-US" altLang="zh-TW" sz="3200" b="1" baseline="-25000">
                <a:solidFill>
                  <a:srgbClr val="FF0000"/>
                </a:solidFill>
              </a:rPr>
              <a:t>1</a:t>
            </a:r>
            <a:r>
              <a:rPr lang="en-US" altLang="zh-TW" sz="2400" b="1" noProof="1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altLang="zh-TW" sz="3200" b="1" noProof="1">
                <a:solidFill>
                  <a:srgbClr val="FF0000"/>
                </a:solidFill>
                <a:sym typeface="Symbol" pitchFamily="18" charset="2"/>
              </a:rPr>
              <a:t></a:t>
            </a:r>
            <a:r>
              <a:rPr lang="en-US" altLang="zh-TW" b="1" noProof="1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altLang="zh-TW" sz="2400" b="1" noProof="1">
                <a:solidFill>
                  <a:srgbClr val="FF0000"/>
                </a:solidFill>
                <a:sym typeface="Symbol" pitchFamily="18" charset="2"/>
              </a:rPr>
              <a:t></a:t>
            </a:r>
            <a:r>
              <a:rPr lang="en-US" altLang="zh-TW" sz="2800" b="1" noProof="1">
                <a:solidFill>
                  <a:srgbClr val="008000"/>
                </a:solidFill>
              </a:rPr>
              <a:t>.  </a:t>
            </a:r>
          </a:p>
          <a:p>
            <a:pPr algn="l">
              <a:lnSpc>
                <a:spcPct val="40000"/>
              </a:lnSpc>
              <a:spcBef>
                <a:spcPct val="50000"/>
              </a:spcBef>
            </a:pPr>
            <a:r>
              <a:rPr lang="en-US" altLang="zh-TW" sz="2800" b="1" noProof="1">
                <a:solidFill>
                  <a:srgbClr val="008000"/>
                </a:solidFill>
              </a:rPr>
              <a:t>Then </a:t>
            </a:r>
            <a:r>
              <a:rPr lang="en-US" altLang="zh-TW" sz="3200" b="1" i="1" noProof="1">
                <a:solidFill>
                  <a:srgbClr val="FF0000"/>
                </a:solidFill>
              </a:rPr>
              <a:t>S </a:t>
            </a:r>
            <a:r>
              <a:rPr lang="en-US" altLang="zh-TW" sz="3200" b="1">
                <a:solidFill>
                  <a:srgbClr val="FF0000"/>
                </a:solidFill>
                <a:sym typeface="Symbol" pitchFamily="18" charset="2"/>
              </a:rPr>
              <a:t>\{</a:t>
            </a:r>
            <a:r>
              <a:rPr lang="en-US" altLang="zh-TW" b="1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altLang="zh-TW" sz="3200" b="1" i="1">
                <a:solidFill>
                  <a:srgbClr val="FF0000"/>
                </a:solidFill>
              </a:rPr>
              <a:t>j</a:t>
            </a:r>
            <a:r>
              <a:rPr lang="en-US" altLang="zh-TW" sz="3200" b="1">
                <a:solidFill>
                  <a:srgbClr val="FF0000"/>
                </a:solidFill>
                <a:sym typeface="Symbol" pitchFamily="18" charset="2"/>
              </a:rPr>
              <a:t>}</a:t>
            </a:r>
            <a:r>
              <a:rPr lang="en-US" altLang="zh-TW" sz="2800" b="1"/>
              <a:t> </a:t>
            </a:r>
            <a:r>
              <a:rPr lang="en-US" altLang="zh-TW" sz="3200" b="1">
                <a:solidFill>
                  <a:srgbClr val="FF0000"/>
                </a:solidFill>
                <a:sym typeface="Symbol" pitchFamily="18" charset="2"/>
              </a:rPr>
              <a:t>{</a:t>
            </a:r>
            <a:r>
              <a:rPr lang="en-US" altLang="zh-TW" b="1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altLang="zh-TW" sz="3200" b="1">
                <a:solidFill>
                  <a:srgbClr val="FF0000"/>
                </a:solidFill>
              </a:rPr>
              <a:t>1</a:t>
            </a:r>
            <a:r>
              <a:rPr lang="en-US" altLang="zh-TW" sz="3200" b="1">
                <a:solidFill>
                  <a:srgbClr val="FF0000"/>
                </a:solidFill>
                <a:sym typeface="Symbol" pitchFamily="18" charset="2"/>
              </a:rPr>
              <a:t>}</a:t>
            </a:r>
            <a:r>
              <a:rPr lang="en-US" altLang="zh-TW" sz="2800" b="1"/>
              <a:t> </a:t>
            </a:r>
            <a:r>
              <a:rPr lang="en-US" altLang="zh-TW" sz="2800" b="1" noProof="1">
                <a:solidFill>
                  <a:srgbClr val="008000"/>
                </a:solidFill>
              </a:rPr>
              <a:t>is also an optimal solution.</a:t>
            </a:r>
            <a:endParaRPr lang="en-US" altLang="zh-TW" sz="2800" b="1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Greedy Algorithms</a:t>
            </a:r>
          </a:p>
        </p:txBody>
      </p:sp>
      <p:sp>
        <p:nvSpPr>
          <p:cNvPr id="3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99AE0-F1AE-4129-AA4E-4AF157B165A2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975874" name="Line 2"/>
          <p:cNvSpPr>
            <a:spLocks noChangeShapeType="1"/>
          </p:cNvSpPr>
          <p:nvPr/>
        </p:nvSpPr>
        <p:spPr bwMode="auto">
          <a:xfrm>
            <a:off x="4705350" y="3771900"/>
            <a:ext cx="0" cy="1562100"/>
          </a:xfrm>
          <a:prstGeom prst="line">
            <a:avLst/>
          </a:prstGeom>
          <a:noFill/>
          <a:ln w="25400">
            <a:solidFill>
              <a:srgbClr val="333333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75875" name="Rectangle 3" descr="寬右斜對角線"/>
          <p:cNvSpPr>
            <a:spLocks noChangeArrowheads="1"/>
          </p:cNvSpPr>
          <p:nvPr/>
        </p:nvSpPr>
        <p:spPr bwMode="auto">
          <a:xfrm>
            <a:off x="7772400" y="4246563"/>
            <a:ext cx="769938" cy="227012"/>
          </a:xfrm>
          <a:prstGeom prst="rect">
            <a:avLst/>
          </a:prstGeom>
          <a:pattFill prst="wdUpDiag">
            <a:fgClr>
              <a:srgbClr val="FF00FF"/>
            </a:fgClr>
            <a:bgClr>
              <a:schemeClr val="bg1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 type="none" w="sm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75876" name="Rectangle 4" descr="寬右斜對角線"/>
          <p:cNvSpPr>
            <a:spLocks noChangeArrowheads="1"/>
          </p:cNvSpPr>
          <p:nvPr/>
        </p:nvSpPr>
        <p:spPr bwMode="auto">
          <a:xfrm>
            <a:off x="6246813" y="4678363"/>
            <a:ext cx="1158875" cy="227012"/>
          </a:xfrm>
          <a:prstGeom prst="rect">
            <a:avLst/>
          </a:prstGeom>
          <a:pattFill prst="wdUpDiag">
            <a:fgClr>
              <a:srgbClr val="FF00FF"/>
            </a:fgClr>
            <a:bgClr>
              <a:schemeClr val="bg1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 type="none" w="sm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75877" name="Rectangle 5" descr="寬右斜對角線"/>
          <p:cNvSpPr>
            <a:spLocks noChangeArrowheads="1"/>
          </p:cNvSpPr>
          <p:nvPr/>
        </p:nvSpPr>
        <p:spPr bwMode="auto">
          <a:xfrm>
            <a:off x="5103813" y="3781425"/>
            <a:ext cx="769937" cy="227013"/>
          </a:xfrm>
          <a:prstGeom prst="rect">
            <a:avLst/>
          </a:prstGeom>
          <a:pattFill prst="wdUpDiag">
            <a:fgClr>
              <a:srgbClr val="FF00FF"/>
            </a:fgClr>
            <a:bgClr>
              <a:schemeClr val="bg1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 type="none" w="sm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75878" name="Rectangle 6" descr="寬右斜對角線"/>
          <p:cNvSpPr>
            <a:spLocks noChangeArrowheads="1"/>
          </p:cNvSpPr>
          <p:nvPr/>
        </p:nvSpPr>
        <p:spPr bwMode="auto">
          <a:xfrm>
            <a:off x="3598863" y="3783013"/>
            <a:ext cx="1122362" cy="227012"/>
          </a:xfrm>
          <a:prstGeom prst="rect">
            <a:avLst/>
          </a:prstGeom>
          <a:pattFill prst="wdUpDiag">
            <a:fgClr>
              <a:srgbClr val="FF00FF"/>
            </a:fgClr>
            <a:bgClr>
              <a:schemeClr val="bg1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 type="none" w="sm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75879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/>
          <a:lstStyle/>
          <a:p>
            <a:pPr algn="ctr"/>
            <a:r>
              <a:rPr lang="zh-TW" altLang="en-US" sz="3600" b="1">
                <a:ea typeface="標楷體" pitchFamily="65" charset="-120"/>
              </a:rPr>
              <a:t>一個活動選擇問題 </a:t>
            </a:r>
            <a:r>
              <a:rPr lang="en-US" altLang="zh-TW" sz="2800" b="1">
                <a:solidFill>
                  <a:schemeClr val="tx1"/>
                </a:solidFill>
                <a:ea typeface="標楷體" pitchFamily="65" charset="-120"/>
              </a:rPr>
              <a:t>(</a:t>
            </a:r>
            <a:r>
              <a:rPr lang="zh-TW" altLang="zh-TW" sz="2800" b="1">
                <a:solidFill>
                  <a:schemeClr val="tx1"/>
                </a:solidFill>
                <a:ea typeface="標楷體" pitchFamily="65" charset="-120"/>
              </a:rPr>
              <a:t>程式+例子</a:t>
            </a:r>
            <a:r>
              <a:rPr lang="en-US" altLang="zh-TW" sz="2800" b="1">
                <a:solidFill>
                  <a:schemeClr val="tx1"/>
                </a:solidFill>
                <a:ea typeface="標楷體" pitchFamily="65" charset="-120"/>
              </a:rPr>
              <a:t>)</a:t>
            </a:r>
          </a:p>
        </p:txBody>
      </p:sp>
      <p:sp>
        <p:nvSpPr>
          <p:cNvPr id="975880" name="Text Box 8"/>
          <p:cNvSpPr txBox="1">
            <a:spLocks noChangeArrowheads="1"/>
          </p:cNvSpPr>
          <p:nvPr/>
        </p:nvSpPr>
        <p:spPr bwMode="auto">
          <a:xfrm>
            <a:off x="2473325" y="1143000"/>
            <a:ext cx="6365875" cy="1984375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CC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Greedy-ASP(s, f, n) </a:t>
            </a:r>
          </a:p>
          <a:p>
            <a:pPr algn="l">
              <a:lnSpc>
                <a:spcPct val="80000"/>
              </a:lnSpc>
            </a:pP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{                        /* f[1] 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  <a:sym typeface="Symbol" pitchFamily="18" charset="2"/>
              </a:rPr>
              <a:t>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 f[2] 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  <a:sym typeface="Symbol" pitchFamily="18" charset="2"/>
              </a:rPr>
              <a:t>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 … 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  <a:sym typeface="Symbol" pitchFamily="18" charset="2"/>
              </a:rPr>
              <a:t> 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f[n]*/</a:t>
            </a:r>
          </a:p>
          <a:p>
            <a:pPr algn="l">
              <a:lnSpc>
                <a:spcPct val="40000"/>
              </a:lnSpc>
            </a:pP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    Ans = {1};</a:t>
            </a:r>
          </a:p>
          <a:p>
            <a:pPr algn="l">
              <a:lnSpc>
                <a:spcPct val="90000"/>
              </a:lnSpc>
            </a:pP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    for(i=2, j=1; i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  <a:sym typeface="Symbol" pitchFamily="18" charset="2"/>
              </a:rPr>
              <a:t>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n; i++)</a:t>
            </a:r>
          </a:p>
          <a:p>
            <a:pPr algn="l"/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       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if(s[</a:t>
            </a:r>
            <a:r>
              <a:rPr lang="en-US" altLang="zh-TW" sz="10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 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i</a:t>
            </a:r>
            <a:r>
              <a:rPr lang="en-US" altLang="zh-TW" sz="10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 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]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  <a:sym typeface="Symbol" pitchFamily="18" charset="2"/>
              </a:rPr>
              <a:t>f[</a:t>
            </a:r>
            <a:r>
              <a:rPr lang="en-US" altLang="zh-TW">
                <a:solidFill>
                  <a:srgbClr val="FF0000"/>
                </a:solidFill>
                <a:latin typeface="Arial" charset="0"/>
                <a:ea typeface="新細明體" pitchFamily="18" charset="-120"/>
                <a:sym typeface="Symbol" pitchFamily="18" charset="2"/>
              </a:rPr>
              <a:t> 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  <a:sym typeface="Symbol" pitchFamily="18" charset="2"/>
              </a:rPr>
              <a:t>j</a:t>
            </a:r>
            <a:r>
              <a:rPr lang="en-US" altLang="zh-TW">
                <a:solidFill>
                  <a:srgbClr val="FF0000"/>
                </a:solidFill>
                <a:latin typeface="Arial" charset="0"/>
                <a:ea typeface="新細明體" pitchFamily="18" charset="-120"/>
                <a:sym typeface="Symbol" pitchFamily="18" charset="2"/>
              </a:rPr>
              <a:t> 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  <a:sym typeface="Symbol" pitchFamily="18" charset="2"/>
              </a:rPr>
              <a:t>]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)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 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{Ans = Ans </a:t>
            </a:r>
            <a:r>
              <a:rPr lang="en-US" altLang="zh-TW" sz="2800" b="1">
                <a:solidFill>
                  <a:srgbClr val="FF0000"/>
                </a:solidFill>
                <a:ea typeface="新細明體" pitchFamily="18" charset="-120"/>
                <a:sym typeface="Symbol" pitchFamily="18" charset="2"/>
              </a:rPr>
              <a:t></a:t>
            </a:r>
            <a:r>
              <a:rPr lang="en-US" altLang="zh-TW" sz="2400">
                <a:solidFill>
                  <a:srgbClr val="FF0000"/>
                </a:solidFill>
                <a:latin typeface="Arial" charset="0"/>
                <a:ea typeface="新細明體" pitchFamily="18" charset="-120"/>
                <a:sym typeface="Symbol" pitchFamily="18" charset="2"/>
              </a:rPr>
              <a:t> 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{</a:t>
            </a:r>
            <a:r>
              <a:rPr lang="en-US" altLang="zh-TW" sz="10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 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i</a:t>
            </a:r>
            <a:r>
              <a:rPr lang="en-US" altLang="zh-TW" sz="10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 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}; j = i; }</a:t>
            </a:r>
            <a:endParaRPr lang="en-US" altLang="zh-TW" sz="2800" b="1">
              <a:solidFill>
                <a:srgbClr val="FF0000"/>
              </a:solidFill>
              <a:ea typeface="新細明體" pitchFamily="18" charset="-120"/>
            </a:endParaRPr>
          </a:p>
          <a:p>
            <a:pPr algn="l">
              <a:lnSpc>
                <a:spcPct val="50000"/>
              </a:lnSpc>
            </a:pP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}</a:t>
            </a:r>
          </a:p>
        </p:txBody>
      </p:sp>
      <p:sp>
        <p:nvSpPr>
          <p:cNvPr id="975881" name="Line 9"/>
          <p:cNvSpPr>
            <a:spLocks noChangeShapeType="1"/>
          </p:cNvSpPr>
          <p:nvPr/>
        </p:nvSpPr>
        <p:spPr bwMode="auto">
          <a:xfrm>
            <a:off x="3581400" y="3884613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75882" name="Text Box 10"/>
          <p:cNvSpPr txBox="1">
            <a:spLocks noChangeArrowheads="1"/>
          </p:cNvSpPr>
          <p:nvPr/>
        </p:nvSpPr>
        <p:spPr bwMode="auto">
          <a:xfrm>
            <a:off x="4010025" y="3435350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 type="none" w="sm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zh-TW" sz="2800" b="1">
                <a:solidFill>
                  <a:srgbClr val="2B21FD"/>
                </a:solidFill>
              </a:rPr>
              <a:t>1</a:t>
            </a:r>
          </a:p>
        </p:txBody>
      </p:sp>
      <p:sp>
        <p:nvSpPr>
          <p:cNvPr id="975883" name="Line 11"/>
          <p:cNvSpPr>
            <a:spLocks noChangeShapeType="1"/>
          </p:cNvSpPr>
          <p:nvPr/>
        </p:nvSpPr>
        <p:spPr bwMode="auto">
          <a:xfrm>
            <a:off x="4343400" y="4343400"/>
            <a:ext cx="7429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75884" name="Text Box 12"/>
          <p:cNvSpPr txBox="1">
            <a:spLocks noChangeArrowheads="1"/>
          </p:cNvSpPr>
          <p:nvPr/>
        </p:nvSpPr>
        <p:spPr bwMode="auto">
          <a:xfrm>
            <a:off x="4562475" y="390366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 type="none" w="sm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zh-TW" sz="2800" b="1">
                <a:solidFill>
                  <a:srgbClr val="2B21FD"/>
                </a:solidFill>
              </a:rPr>
              <a:t>2</a:t>
            </a:r>
          </a:p>
        </p:txBody>
      </p:sp>
      <p:sp>
        <p:nvSpPr>
          <p:cNvPr id="975885" name="Line 13"/>
          <p:cNvSpPr>
            <a:spLocks noChangeShapeType="1"/>
          </p:cNvSpPr>
          <p:nvPr/>
        </p:nvSpPr>
        <p:spPr bwMode="auto">
          <a:xfrm>
            <a:off x="3200400" y="4800600"/>
            <a:ext cx="2286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75886" name="Text Box 14"/>
          <p:cNvSpPr txBox="1">
            <a:spLocks noChangeArrowheads="1"/>
          </p:cNvSpPr>
          <p:nvPr/>
        </p:nvSpPr>
        <p:spPr bwMode="auto">
          <a:xfrm>
            <a:off x="4038600" y="4364038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 type="none" w="sm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zh-TW" sz="2800" b="1">
                <a:solidFill>
                  <a:srgbClr val="2B21FD"/>
                </a:solidFill>
              </a:rPr>
              <a:t>3</a:t>
            </a:r>
          </a:p>
        </p:txBody>
      </p:sp>
      <p:sp>
        <p:nvSpPr>
          <p:cNvPr id="975887" name="Line 15"/>
          <p:cNvSpPr>
            <a:spLocks noChangeShapeType="1"/>
          </p:cNvSpPr>
          <p:nvPr/>
        </p:nvSpPr>
        <p:spPr bwMode="auto">
          <a:xfrm>
            <a:off x="5105400" y="3886200"/>
            <a:ext cx="7810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75888" name="Text Box 16"/>
          <p:cNvSpPr txBox="1">
            <a:spLocks noChangeArrowheads="1"/>
          </p:cNvSpPr>
          <p:nvPr/>
        </p:nvSpPr>
        <p:spPr bwMode="auto">
          <a:xfrm>
            <a:off x="5305425" y="3435350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 type="none" w="sm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zh-TW" sz="2800" b="1">
                <a:solidFill>
                  <a:srgbClr val="2B21FD"/>
                </a:solidFill>
              </a:rPr>
              <a:t>4</a:t>
            </a:r>
          </a:p>
        </p:txBody>
      </p:sp>
      <p:sp>
        <p:nvSpPr>
          <p:cNvPr id="975889" name="Line 17"/>
          <p:cNvSpPr>
            <a:spLocks noChangeShapeType="1"/>
          </p:cNvSpPr>
          <p:nvPr/>
        </p:nvSpPr>
        <p:spPr bwMode="auto">
          <a:xfrm>
            <a:off x="4343400" y="5262563"/>
            <a:ext cx="19240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75890" name="Text Box 18"/>
          <p:cNvSpPr txBox="1">
            <a:spLocks noChangeArrowheads="1"/>
          </p:cNvSpPr>
          <p:nvPr/>
        </p:nvSpPr>
        <p:spPr bwMode="auto">
          <a:xfrm>
            <a:off x="5257800" y="4821238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 type="none" w="sm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zh-TW" sz="2800" b="1">
                <a:solidFill>
                  <a:srgbClr val="2B21FD"/>
                </a:solidFill>
              </a:rPr>
              <a:t>5</a:t>
            </a:r>
          </a:p>
        </p:txBody>
      </p:sp>
      <p:sp>
        <p:nvSpPr>
          <p:cNvPr id="975891" name="Line 19"/>
          <p:cNvSpPr>
            <a:spLocks noChangeShapeType="1"/>
          </p:cNvSpPr>
          <p:nvPr/>
        </p:nvSpPr>
        <p:spPr bwMode="auto">
          <a:xfrm>
            <a:off x="5105400" y="5715000"/>
            <a:ext cx="152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75892" name="Text Box 20"/>
          <p:cNvSpPr txBox="1">
            <a:spLocks noChangeArrowheads="1"/>
          </p:cNvSpPr>
          <p:nvPr/>
        </p:nvSpPr>
        <p:spPr bwMode="auto">
          <a:xfrm>
            <a:off x="5686425" y="52816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 type="none" w="sm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zh-TW" sz="2800" b="1">
                <a:solidFill>
                  <a:srgbClr val="2B21FD"/>
                </a:solidFill>
              </a:rPr>
              <a:t>6</a:t>
            </a:r>
          </a:p>
        </p:txBody>
      </p:sp>
      <p:sp>
        <p:nvSpPr>
          <p:cNvPr id="975893" name="Line 21"/>
          <p:cNvSpPr>
            <a:spLocks noChangeShapeType="1"/>
          </p:cNvSpPr>
          <p:nvPr/>
        </p:nvSpPr>
        <p:spPr bwMode="auto">
          <a:xfrm>
            <a:off x="5486400" y="4343400"/>
            <a:ext cx="152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75894" name="Text Box 22"/>
          <p:cNvSpPr txBox="1">
            <a:spLocks noChangeArrowheads="1"/>
          </p:cNvSpPr>
          <p:nvPr/>
        </p:nvSpPr>
        <p:spPr bwMode="auto">
          <a:xfrm>
            <a:off x="6067425" y="390366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 type="none" w="sm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zh-TW" sz="2800" b="1">
                <a:solidFill>
                  <a:srgbClr val="2B21FD"/>
                </a:solidFill>
              </a:rPr>
              <a:t>7</a:t>
            </a:r>
          </a:p>
        </p:txBody>
      </p:sp>
      <p:sp>
        <p:nvSpPr>
          <p:cNvPr id="975895" name="Line 23"/>
          <p:cNvSpPr>
            <a:spLocks noChangeShapeType="1"/>
          </p:cNvSpPr>
          <p:nvPr/>
        </p:nvSpPr>
        <p:spPr bwMode="auto">
          <a:xfrm>
            <a:off x="6248400" y="4800600"/>
            <a:ext cx="11620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75896" name="Text Box 24"/>
          <p:cNvSpPr txBox="1">
            <a:spLocks noChangeArrowheads="1"/>
          </p:cNvSpPr>
          <p:nvPr/>
        </p:nvSpPr>
        <p:spPr bwMode="auto">
          <a:xfrm>
            <a:off x="6705600" y="4364038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 type="none" w="sm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zh-TW" sz="2800" b="1">
                <a:solidFill>
                  <a:srgbClr val="2B21FD"/>
                </a:solidFill>
              </a:rPr>
              <a:t>8</a:t>
            </a:r>
          </a:p>
        </p:txBody>
      </p:sp>
      <p:sp>
        <p:nvSpPr>
          <p:cNvPr id="975897" name="Line 25"/>
          <p:cNvSpPr>
            <a:spLocks noChangeShapeType="1"/>
          </p:cNvSpPr>
          <p:nvPr/>
        </p:nvSpPr>
        <p:spPr bwMode="auto">
          <a:xfrm>
            <a:off x="6248400" y="3875088"/>
            <a:ext cx="152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75898" name="Text Box 26"/>
          <p:cNvSpPr txBox="1">
            <a:spLocks noChangeArrowheads="1"/>
          </p:cNvSpPr>
          <p:nvPr/>
        </p:nvSpPr>
        <p:spPr bwMode="auto">
          <a:xfrm>
            <a:off x="6829425" y="3435350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 type="none" w="sm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zh-TW" sz="2800" b="1">
                <a:solidFill>
                  <a:srgbClr val="2B21FD"/>
                </a:solidFill>
              </a:rPr>
              <a:t>9</a:t>
            </a:r>
          </a:p>
        </p:txBody>
      </p:sp>
      <p:sp>
        <p:nvSpPr>
          <p:cNvPr id="975899" name="Text Box 27"/>
          <p:cNvSpPr txBox="1">
            <a:spLocks noChangeArrowheads="1"/>
          </p:cNvSpPr>
          <p:nvPr/>
        </p:nvSpPr>
        <p:spPr bwMode="auto">
          <a:xfrm>
            <a:off x="7848600" y="3903663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 type="none" w="sm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zh-TW" sz="2800" b="1">
                <a:solidFill>
                  <a:srgbClr val="2B21FD"/>
                </a:solidFill>
              </a:rPr>
              <a:t>11</a:t>
            </a:r>
          </a:p>
        </p:txBody>
      </p:sp>
      <p:sp>
        <p:nvSpPr>
          <p:cNvPr id="975900" name="Line 28"/>
          <p:cNvSpPr>
            <a:spLocks noChangeShapeType="1"/>
          </p:cNvSpPr>
          <p:nvPr/>
        </p:nvSpPr>
        <p:spPr bwMode="auto">
          <a:xfrm flipH="1">
            <a:off x="7772400" y="4357688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75901" name="Line 29"/>
          <p:cNvSpPr>
            <a:spLocks noChangeShapeType="1"/>
          </p:cNvSpPr>
          <p:nvPr/>
        </p:nvSpPr>
        <p:spPr bwMode="auto">
          <a:xfrm>
            <a:off x="6629400" y="5257800"/>
            <a:ext cx="15430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75902" name="Text Box 30"/>
          <p:cNvSpPr txBox="1">
            <a:spLocks noChangeArrowheads="1"/>
          </p:cNvSpPr>
          <p:nvPr/>
        </p:nvSpPr>
        <p:spPr bwMode="auto">
          <a:xfrm>
            <a:off x="7315200" y="4821238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 type="none" w="sm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zh-TW" sz="2800" b="1">
                <a:solidFill>
                  <a:srgbClr val="2B21FD"/>
                </a:solidFill>
              </a:rPr>
              <a:t>10</a:t>
            </a:r>
          </a:p>
        </p:txBody>
      </p:sp>
      <p:sp>
        <p:nvSpPr>
          <p:cNvPr id="975903" name="Line 31"/>
          <p:cNvSpPr>
            <a:spLocks noChangeShapeType="1"/>
          </p:cNvSpPr>
          <p:nvPr/>
        </p:nvSpPr>
        <p:spPr bwMode="auto">
          <a:xfrm>
            <a:off x="3124200" y="6076950"/>
            <a:ext cx="55816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75904" name="Text Box 32"/>
          <p:cNvSpPr txBox="1">
            <a:spLocks noChangeArrowheads="1"/>
          </p:cNvSpPr>
          <p:nvPr/>
        </p:nvSpPr>
        <p:spPr bwMode="auto">
          <a:xfrm>
            <a:off x="3136900" y="5600700"/>
            <a:ext cx="8556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 type="none" w="sm" len="sm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zh-TW" sz="2800" b="1"/>
              <a:t>time</a:t>
            </a:r>
          </a:p>
        </p:txBody>
      </p:sp>
      <p:sp>
        <p:nvSpPr>
          <p:cNvPr id="975905" name="Text Box 33"/>
          <p:cNvSpPr txBox="1">
            <a:spLocks noChangeArrowheads="1"/>
          </p:cNvSpPr>
          <p:nvPr/>
        </p:nvSpPr>
        <p:spPr bwMode="auto">
          <a:xfrm>
            <a:off x="303213" y="900113"/>
            <a:ext cx="2058987" cy="57292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 defTabSz="66675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algn="l" defTabSz="66675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algn="l" defTabSz="66675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algn="l" defTabSz="66675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algn="l" defTabSz="66675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defTabSz="66675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defTabSz="66675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defTabSz="66675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defTabSz="66675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r>
              <a:rPr lang="en-US" altLang="zh-TW" sz="2800" b="1">
                <a:ea typeface="標楷體" pitchFamily="65" charset="-120"/>
              </a:rPr>
              <a:t>Input:</a:t>
            </a:r>
          </a:p>
          <a:p>
            <a:r>
              <a:rPr lang="en-US" altLang="zh-TW" sz="2800" b="1" i="1">
                <a:solidFill>
                  <a:srgbClr val="FF0000"/>
                </a:solidFill>
                <a:ea typeface="標楷體" pitchFamily="65" charset="-120"/>
              </a:rPr>
              <a:t> i</a:t>
            </a:r>
            <a:r>
              <a:rPr lang="en-US" altLang="zh-TW" sz="2800" b="1">
                <a:ea typeface="標楷體" pitchFamily="65" charset="-120"/>
              </a:rPr>
              <a:t>	</a:t>
            </a:r>
            <a:r>
              <a:rPr lang="en-US" altLang="zh-TW" sz="3200" b="1" i="1">
                <a:solidFill>
                  <a:srgbClr val="FF0000"/>
                </a:solidFill>
                <a:ea typeface="標楷體" pitchFamily="65" charset="-120"/>
              </a:rPr>
              <a:t>s</a:t>
            </a:r>
            <a:r>
              <a:rPr lang="en-US" altLang="zh-TW" sz="3200" b="1" i="1" baseline="-25000">
                <a:solidFill>
                  <a:srgbClr val="FF0000"/>
                </a:solidFill>
                <a:ea typeface="標楷體" pitchFamily="65" charset="-120"/>
              </a:rPr>
              <a:t>i</a:t>
            </a:r>
            <a:r>
              <a:rPr lang="en-US" altLang="zh-TW" sz="2800" b="1">
                <a:ea typeface="標楷體" pitchFamily="65" charset="-120"/>
              </a:rPr>
              <a:t>	</a:t>
            </a:r>
            <a:r>
              <a:rPr lang="en-US" altLang="zh-TW" sz="2800" b="1" i="1">
                <a:solidFill>
                  <a:srgbClr val="FF0000"/>
                </a:solidFill>
                <a:ea typeface="標楷體" pitchFamily="65" charset="-120"/>
              </a:rPr>
              <a:t>f</a:t>
            </a:r>
            <a:r>
              <a:rPr lang="en-US" altLang="zh-TW" sz="2800" b="1" i="1" baseline="-25000">
                <a:solidFill>
                  <a:srgbClr val="FF0000"/>
                </a:solidFill>
                <a:ea typeface="標楷體" pitchFamily="65" charset="-120"/>
              </a:rPr>
              <a:t>i</a:t>
            </a:r>
          </a:p>
          <a:p>
            <a:r>
              <a:rPr lang="en-US" altLang="zh-TW" sz="2800" b="1">
                <a:solidFill>
                  <a:srgbClr val="FF0000"/>
                </a:solidFill>
                <a:ea typeface="標楷體" pitchFamily="65" charset="-120"/>
              </a:rPr>
              <a:t>1	1	4</a:t>
            </a:r>
          </a:p>
          <a:p>
            <a:r>
              <a:rPr lang="en-US" altLang="zh-TW" sz="2800" b="1">
                <a:solidFill>
                  <a:srgbClr val="FF0000"/>
                </a:solidFill>
                <a:ea typeface="標楷體" pitchFamily="65" charset="-120"/>
              </a:rPr>
              <a:t>2	3	5</a:t>
            </a:r>
          </a:p>
          <a:p>
            <a:r>
              <a:rPr lang="en-US" altLang="zh-TW" sz="2800" b="1">
                <a:solidFill>
                  <a:srgbClr val="FF0000"/>
                </a:solidFill>
                <a:ea typeface="標楷體" pitchFamily="65" charset="-120"/>
              </a:rPr>
              <a:t>3	0	6</a:t>
            </a:r>
          </a:p>
          <a:p>
            <a:r>
              <a:rPr lang="en-US" altLang="zh-TW" sz="2800" b="1">
                <a:solidFill>
                  <a:srgbClr val="FF0000"/>
                </a:solidFill>
                <a:ea typeface="標楷體" pitchFamily="65" charset="-120"/>
              </a:rPr>
              <a:t>4	5	7</a:t>
            </a:r>
          </a:p>
          <a:p>
            <a:r>
              <a:rPr lang="en-US" altLang="zh-TW" sz="2800" b="1">
                <a:solidFill>
                  <a:srgbClr val="FF0000"/>
                </a:solidFill>
                <a:ea typeface="標楷體" pitchFamily="65" charset="-120"/>
              </a:rPr>
              <a:t>5	3	8</a:t>
            </a:r>
          </a:p>
          <a:p>
            <a:r>
              <a:rPr lang="en-US" altLang="zh-TW" sz="2800" b="1">
                <a:solidFill>
                  <a:srgbClr val="FF0000"/>
                </a:solidFill>
                <a:ea typeface="標楷體" pitchFamily="65" charset="-120"/>
              </a:rPr>
              <a:t>6	5	9</a:t>
            </a:r>
          </a:p>
          <a:p>
            <a:r>
              <a:rPr lang="en-US" altLang="zh-TW" sz="2800" b="1">
                <a:solidFill>
                  <a:srgbClr val="FF0000"/>
                </a:solidFill>
                <a:ea typeface="標楷體" pitchFamily="65" charset="-120"/>
              </a:rPr>
              <a:t>7	6	10</a:t>
            </a:r>
          </a:p>
          <a:p>
            <a:r>
              <a:rPr lang="en-US" altLang="zh-TW" sz="2800" b="1">
                <a:solidFill>
                  <a:srgbClr val="FF0000"/>
                </a:solidFill>
                <a:ea typeface="標楷體" pitchFamily="65" charset="-120"/>
              </a:rPr>
              <a:t>8	8	11</a:t>
            </a:r>
          </a:p>
          <a:p>
            <a:r>
              <a:rPr lang="en-US" altLang="zh-TW" sz="2800" b="1">
                <a:solidFill>
                  <a:srgbClr val="FF0000"/>
                </a:solidFill>
                <a:ea typeface="標楷體" pitchFamily="65" charset="-120"/>
              </a:rPr>
              <a:t>9	8	12</a:t>
            </a:r>
          </a:p>
          <a:p>
            <a:r>
              <a:rPr lang="en-US" altLang="zh-TW" sz="2800" b="1">
                <a:solidFill>
                  <a:srgbClr val="FF0000"/>
                </a:solidFill>
                <a:ea typeface="標楷體" pitchFamily="65" charset="-120"/>
              </a:rPr>
              <a:t>10	9	13</a:t>
            </a:r>
          </a:p>
          <a:p>
            <a:r>
              <a:rPr lang="en-US" altLang="zh-TW" sz="2800" b="1">
                <a:solidFill>
                  <a:srgbClr val="FF0000"/>
                </a:solidFill>
                <a:ea typeface="標楷體" pitchFamily="65" charset="-120"/>
              </a:rPr>
              <a:t>11	12	14</a:t>
            </a:r>
            <a:r>
              <a:rPr lang="en-US" altLang="zh-TW" sz="2800" b="1">
                <a:ea typeface="標楷體" pitchFamily="65" charset="-120"/>
              </a:rPr>
              <a:t> </a:t>
            </a:r>
            <a:endParaRPr lang="en-US" altLang="zh-TW" sz="3200" b="1">
              <a:solidFill>
                <a:srgbClr val="FF0000"/>
              </a:solidFill>
              <a:ea typeface="標楷體" pitchFamily="65" charset="-120"/>
              <a:sym typeface="Symbol" pitchFamily="18" charset="2"/>
            </a:endParaRPr>
          </a:p>
        </p:txBody>
      </p:sp>
      <p:sp>
        <p:nvSpPr>
          <p:cNvPr id="975906" name="Line 34"/>
          <p:cNvSpPr>
            <a:spLocks noChangeShapeType="1"/>
          </p:cNvSpPr>
          <p:nvPr/>
        </p:nvSpPr>
        <p:spPr bwMode="auto">
          <a:xfrm>
            <a:off x="5867400" y="3810000"/>
            <a:ext cx="19050" cy="2190750"/>
          </a:xfrm>
          <a:prstGeom prst="line">
            <a:avLst/>
          </a:prstGeom>
          <a:noFill/>
          <a:ln w="25400">
            <a:solidFill>
              <a:srgbClr val="333333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Greedy Algorithms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D7C9D-98FA-451D-AAE5-1A1E321E94EF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9891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7924800" cy="533400"/>
          </a:xfrm>
        </p:spPr>
        <p:txBody>
          <a:bodyPr/>
          <a:lstStyle/>
          <a:p>
            <a:pPr algn="ctr"/>
            <a:r>
              <a:rPr lang="en-US" altLang="zh-TW" sz="3600" b="1">
                <a:ea typeface="標楷體" pitchFamily="65" charset="-120"/>
              </a:rPr>
              <a:t>Greedy </a:t>
            </a:r>
            <a:r>
              <a:rPr lang="zh-TW" altLang="en-US" sz="3600" b="1">
                <a:ea typeface="標楷體" pitchFamily="65" charset="-120"/>
              </a:rPr>
              <a:t>演算法的要素 </a:t>
            </a:r>
          </a:p>
        </p:txBody>
      </p:sp>
      <p:sp>
        <p:nvSpPr>
          <p:cNvPr id="989187" name="Text Box 3"/>
          <p:cNvSpPr txBox="1">
            <a:spLocks noChangeArrowheads="1"/>
          </p:cNvSpPr>
          <p:nvPr/>
        </p:nvSpPr>
        <p:spPr bwMode="auto">
          <a:xfrm>
            <a:off x="266700" y="1314450"/>
            <a:ext cx="8420100" cy="2859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 defTabSz="381000">
              <a:tabLst>
                <a:tab pos="48006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628650" algn="l" defTabSz="381000">
              <a:tabLst>
                <a:tab pos="48006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algn="l" defTabSz="381000">
              <a:tabLst>
                <a:tab pos="48006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algn="l" defTabSz="381000">
              <a:tabLst>
                <a:tab pos="48006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algn="l" defTabSz="381000">
              <a:tabLst>
                <a:tab pos="48006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defTabSz="381000" fontAlgn="base">
              <a:spcBef>
                <a:spcPct val="0"/>
              </a:spcBef>
              <a:spcAft>
                <a:spcPct val="0"/>
              </a:spcAft>
              <a:tabLst>
                <a:tab pos="48006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defTabSz="381000" fontAlgn="base">
              <a:spcBef>
                <a:spcPct val="0"/>
              </a:spcBef>
              <a:spcAft>
                <a:spcPct val="0"/>
              </a:spcAft>
              <a:tabLst>
                <a:tab pos="48006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defTabSz="381000" fontAlgn="base">
              <a:spcBef>
                <a:spcPct val="0"/>
              </a:spcBef>
              <a:spcAft>
                <a:spcPct val="0"/>
              </a:spcAft>
              <a:tabLst>
                <a:tab pos="48006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defTabSz="381000" fontAlgn="base">
              <a:spcBef>
                <a:spcPct val="0"/>
              </a:spcBef>
              <a:spcAft>
                <a:spcPct val="0"/>
              </a:spcAft>
              <a:tabLst>
                <a:tab pos="48006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>
              <a:lnSpc>
                <a:spcPct val="120000"/>
              </a:lnSpc>
              <a:spcBef>
                <a:spcPts val="800"/>
              </a:spcBef>
              <a:buFont typeface="Monotype Sorts" pitchFamily="2" charset="2"/>
              <a:buChar char="*"/>
            </a:pPr>
            <a:r>
              <a:rPr lang="en-US" altLang="zh-TW" sz="2800" b="1">
                <a:ea typeface="標楷體" pitchFamily="65" charset="-120"/>
              </a:rPr>
              <a:t>Optimal substructure (a problem exhibits </a:t>
            </a:r>
            <a:r>
              <a:rPr lang="en-US" altLang="zh-TW" sz="2800" b="1" i="1">
                <a:solidFill>
                  <a:srgbClr val="FF0000"/>
                </a:solidFill>
                <a:ea typeface="標楷體" pitchFamily="65" charset="-120"/>
              </a:rPr>
              <a:t>optimal substructure</a:t>
            </a:r>
            <a:r>
              <a:rPr lang="en-US" altLang="zh-TW" sz="2800" b="1">
                <a:ea typeface="標楷體" pitchFamily="65" charset="-120"/>
              </a:rPr>
              <a:t> if an optimal solution to the problem contains within it optimal solutions to subproblems)</a:t>
            </a:r>
          </a:p>
          <a:p>
            <a:pPr>
              <a:lnSpc>
                <a:spcPct val="120000"/>
              </a:lnSpc>
              <a:spcBef>
                <a:spcPts val="800"/>
              </a:spcBef>
              <a:buFont typeface="Monotype Sorts" pitchFamily="2" charset="2"/>
              <a:buChar char="*"/>
            </a:pPr>
            <a:r>
              <a:rPr lang="en-US" altLang="zh-TW" sz="2800" b="1">
                <a:ea typeface="標楷體" pitchFamily="65" charset="-120"/>
              </a:rPr>
              <a:t>Greedy-choice property</a:t>
            </a:r>
          </a:p>
          <a:p>
            <a:pPr>
              <a:lnSpc>
                <a:spcPct val="120000"/>
              </a:lnSpc>
              <a:spcBef>
                <a:spcPts val="800"/>
              </a:spcBef>
              <a:buFont typeface="Monotype Sorts" pitchFamily="2" charset="2"/>
              <a:buChar char="*"/>
            </a:pPr>
            <a:r>
              <a:rPr lang="en-US" altLang="zh-TW" sz="2800" b="1">
                <a:ea typeface="標楷體" pitchFamily="65" charset="-120"/>
              </a:rPr>
              <a:t>Priority queue or sorting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Greedy Algorithms</a:t>
            </a:r>
          </a:p>
        </p:txBody>
      </p:sp>
      <p:sp>
        <p:nvSpPr>
          <p:cNvPr id="5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65A1-1154-41D5-BB46-B075FDD43053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9912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76200"/>
            <a:ext cx="8362950" cy="933450"/>
          </a:xfrm>
        </p:spPr>
        <p:txBody>
          <a:bodyPr anchor="ctr"/>
          <a:lstStyle/>
          <a:p>
            <a:pPr algn="ctr">
              <a:lnSpc>
                <a:spcPct val="150000"/>
              </a:lnSpc>
            </a:pPr>
            <a:r>
              <a:rPr lang="en-US" altLang="zh-TW" sz="3600" b="1"/>
              <a:t>Knapsack Problem</a:t>
            </a:r>
            <a:r>
              <a:rPr lang="en-US" altLang="zh-TW" sz="4000" b="1"/>
              <a:t> </a:t>
            </a:r>
            <a:r>
              <a:rPr lang="en-US" altLang="zh-TW" sz="2800" b="1"/>
              <a:t>(Greedy vs. DP)</a:t>
            </a:r>
          </a:p>
        </p:txBody>
      </p:sp>
      <p:sp>
        <p:nvSpPr>
          <p:cNvPr id="991235" name="Rectangle 3"/>
          <p:cNvSpPr>
            <a:spLocks noChangeArrowheads="1"/>
          </p:cNvSpPr>
          <p:nvPr/>
        </p:nvSpPr>
        <p:spPr bwMode="auto">
          <a:xfrm>
            <a:off x="609600" y="1266825"/>
            <a:ext cx="8305800" cy="52863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1905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485900" indent="-3429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2019300" indent="-3429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552700" indent="-3429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3009900" indent="-342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3467100" indent="-342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924300" indent="-342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4381500" indent="-342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None/>
            </a:pPr>
            <a:r>
              <a:rPr lang="en-US" altLang="zh-TW" sz="2800" b="1"/>
              <a:t>Given </a:t>
            </a:r>
            <a:r>
              <a:rPr lang="en-US" altLang="zh-TW" sz="2800" b="1" i="1">
                <a:solidFill>
                  <a:srgbClr val="FF0000"/>
                </a:solidFill>
              </a:rPr>
              <a:t>n</a:t>
            </a:r>
            <a:r>
              <a:rPr lang="en-US" altLang="zh-TW" sz="2800" b="1"/>
              <a:t> items:	weights:    </a:t>
            </a:r>
            <a:r>
              <a:rPr lang="en-US" altLang="zh-TW" sz="2800" b="1" i="1">
                <a:solidFill>
                  <a:srgbClr val="FF0000"/>
                </a:solidFill>
              </a:rPr>
              <a:t>w</a:t>
            </a:r>
            <a:r>
              <a:rPr lang="en-US" altLang="zh-TW" sz="2800" b="1" baseline="-25000">
                <a:solidFill>
                  <a:srgbClr val="FF0000"/>
                </a:solidFill>
              </a:rPr>
              <a:t>1   </a:t>
            </a:r>
            <a:r>
              <a:rPr lang="en-US" altLang="zh-TW" sz="2800" b="1">
                <a:solidFill>
                  <a:srgbClr val="FF0000"/>
                </a:solidFill>
              </a:rPr>
              <a:t> </a:t>
            </a:r>
            <a:r>
              <a:rPr lang="en-US" altLang="zh-TW" sz="2800" b="1" i="1">
                <a:solidFill>
                  <a:srgbClr val="FF0000"/>
                </a:solidFill>
              </a:rPr>
              <a:t>w</a:t>
            </a:r>
            <a:r>
              <a:rPr lang="en-US" altLang="zh-TW" sz="2800" b="1" i="1" baseline="-25000">
                <a:solidFill>
                  <a:srgbClr val="FF0000"/>
                </a:solidFill>
              </a:rPr>
              <a:t>2</a:t>
            </a:r>
            <a:r>
              <a:rPr lang="en-US" altLang="zh-TW" sz="2800" b="1" i="1">
                <a:solidFill>
                  <a:srgbClr val="FF0000"/>
                </a:solidFill>
              </a:rPr>
              <a:t> …   w</a:t>
            </a:r>
            <a:r>
              <a:rPr lang="en-US" altLang="zh-TW" sz="2800" b="1" i="1" baseline="-25000">
                <a:solidFill>
                  <a:srgbClr val="FF0000"/>
                </a:solidFill>
              </a:rPr>
              <a:t>n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None/>
            </a:pPr>
            <a:r>
              <a:rPr lang="en-US" altLang="zh-TW" sz="2800" b="1"/>
              <a:t>			values:      </a:t>
            </a:r>
            <a:r>
              <a:rPr lang="en-US" altLang="zh-TW" sz="2800" b="1" i="1">
                <a:solidFill>
                  <a:srgbClr val="FF0000"/>
                </a:solidFill>
              </a:rPr>
              <a:t>v</a:t>
            </a:r>
            <a:r>
              <a:rPr lang="en-US" altLang="zh-TW" sz="2800" b="1" baseline="-25000">
                <a:solidFill>
                  <a:srgbClr val="FF0000"/>
                </a:solidFill>
              </a:rPr>
              <a:t>1     </a:t>
            </a:r>
            <a:r>
              <a:rPr lang="en-US" altLang="zh-TW" sz="2800" b="1">
                <a:solidFill>
                  <a:srgbClr val="FF0000"/>
                </a:solidFill>
              </a:rPr>
              <a:t> </a:t>
            </a:r>
            <a:r>
              <a:rPr lang="en-US" altLang="zh-TW" sz="2800" b="1" i="1">
                <a:solidFill>
                  <a:srgbClr val="FF0000"/>
                </a:solidFill>
              </a:rPr>
              <a:t>v</a:t>
            </a:r>
            <a:r>
              <a:rPr lang="en-US" altLang="zh-TW" sz="2800" b="1" i="1" baseline="-25000">
                <a:solidFill>
                  <a:srgbClr val="FF0000"/>
                </a:solidFill>
              </a:rPr>
              <a:t>2</a:t>
            </a:r>
            <a:r>
              <a:rPr lang="en-US" altLang="zh-TW" sz="2800" b="1" i="1">
                <a:solidFill>
                  <a:srgbClr val="FF0000"/>
                </a:solidFill>
              </a:rPr>
              <a:t> …   v</a:t>
            </a:r>
            <a:r>
              <a:rPr lang="en-US" altLang="zh-TW" sz="2800" b="1" i="1" baseline="-25000">
                <a:solidFill>
                  <a:srgbClr val="FF0000"/>
                </a:solidFill>
              </a:rPr>
              <a:t>n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None/>
            </a:pPr>
            <a:r>
              <a:rPr lang="en-US" altLang="zh-TW" sz="2800" b="1"/>
              <a:t>			a knapsack of capacity </a:t>
            </a:r>
            <a:r>
              <a:rPr lang="en-US" altLang="zh-TW" sz="2800" b="1" i="1">
                <a:solidFill>
                  <a:srgbClr val="FF0000"/>
                </a:solidFill>
              </a:rPr>
              <a:t>W</a:t>
            </a:r>
            <a:r>
              <a:rPr lang="en-US" altLang="zh-TW" i="1"/>
              <a:t> </a:t>
            </a:r>
            <a:endParaRPr lang="en-US" altLang="zh-TW" sz="2800" b="1">
              <a:solidFill>
                <a:srgbClr val="008000"/>
              </a:solidFill>
            </a:endParaRPr>
          </a:p>
          <a:p>
            <a: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None/>
            </a:pPr>
            <a:r>
              <a:rPr lang="en-US" altLang="zh-TW" sz="2800" b="1">
                <a:solidFill>
                  <a:srgbClr val="008000"/>
                </a:solidFill>
              </a:rPr>
              <a:t>Find the most valuable load of the items that fit into the knapsack</a:t>
            </a:r>
          </a:p>
          <a:p>
            <a: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None/>
            </a:pPr>
            <a:r>
              <a:rPr lang="en-US" altLang="zh-TW" sz="2800" u="sng"/>
              <a:t>Example:</a:t>
            </a:r>
            <a:endParaRPr lang="en-US" altLang="zh-TW" sz="2800" b="1" u="sng"/>
          </a:p>
          <a:p>
            <a: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None/>
            </a:pPr>
            <a:r>
              <a:rPr lang="en-US" altLang="zh-TW" sz="2800" b="1" i="1" u="sng"/>
              <a:t>item      weight      value     Knapsack capacity</a:t>
            </a:r>
            <a:r>
              <a:rPr lang="en-US" altLang="zh-TW" sz="2800" i="1" u="sng"/>
              <a:t> </a:t>
            </a:r>
            <a:r>
              <a:rPr lang="en-US" altLang="zh-TW" sz="2800" b="1" i="1" u="sng">
                <a:solidFill>
                  <a:srgbClr val="0000CC"/>
                </a:solidFill>
              </a:rPr>
              <a:t>W=</a:t>
            </a:r>
            <a:r>
              <a:rPr lang="en-US" altLang="zh-TW" sz="2800" b="1" u="sng">
                <a:solidFill>
                  <a:srgbClr val="0000CC"/>
                </a:solidFill>
              </a:rPr>
              <a:t>16</a:t>
            </a:r>
            <a:endParaRPr lang="en-US" altLang="zh-TW" sz="2800" b="1" i="1" u="sng">
              <a:solidFill>
                <a:srgbClr val="0000CC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None/>
            </a:pPr>
            <a:r>
              <a:rPr lang="en-US" altLang="zh-TW" sz="2800"/>
              <a:t>   </a:t>
            </a:r>
            <a:r>
              <a:rPr lang="en-US" altLang="zh-TW" sz="2800">
                <a:solidFill>
                  <a:srgbClr val="0000CC"/>
                </a:solidFill>
              </a:rPr>
              <a:t>1	      </a:t>
            </a:r>
            <a:r>
              <a:rPr lang="en-US" altLang="zh-TW" sz="2800" b="1">
                <a:solidFill>
                  <a:srgbClr val="0000CC"/>
                </a:solidFill>
              </a:rPr>
              <a:t>2             $20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None/>
            </a:pPr>
            <a:r>
              <a:rPr lang="en-US" altLang="zh-TW" sz="2800" b="1">
                <a:solidFill>
                  <a:srgbClr val="0000CC"/>
                </a:solidFill>
              </a:rPr>
              <a:t>   2	      5             $30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None/>
            </a:pPr>
            <a:r>
              <a:rPr lang="en-US" altLang="zh-TW" sz="2800" b="1">
                <a:solidFill>
                  <a:srgbClr val="0000CC"/>
                </a:solidFill>
              </a:rPr>
              <a:t>   3	     10            $50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None/>
            </a:pPr>
            <a:r>
              <a:rPr lang="en-US" altLang="zh-TW" sz="2800" b="1">
                <a:solidFill>
                  <a:srgbClr val="0000CC"/>
                </a:solidFill>
              </a:rPr>
              <a:t>   4	      5             $10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rene">
  <a:themeElements>
    <a:clrScheme name="Serene 1">
      <a:dk1>
        <a:srgbClr val="333333"/>
      </a:dk1>
      <a:lt1>
        <a:srgbClr val="A9BDA9"/>
      </a:lt1>
      <a:dk2>
        <a:srgbClr val="004C2B"/>
      </a:dk2>
      <a:lt2>
        <a:srgbClr val="578963"/>
      </a:lt2>
      <a:accent1>
        <a:srgbClr val="E1B7B7"/>
      </a:accent1>
      <a:accent2>
        <a:srgbClr val="B3E1B3"/>
      </a:accent2>
      <a:accent3>
        <a:srgbClr val="D1DBD1"/>
      </a:accent3>
      <a:accent4>
        <a:srgbClr val="2A2A2A"/>
      </a:accent4>
      <a:accent5>
        <a:srgbClr val="EED8D8"/>
      </a:accent5>
      <a:accent6>
        <a:srgbClr val="A2CCA2"/>
      </a:accent6>
      <a:hlink>
        <a:srgbClr val="BDD7E5"/>
      </a:hlink>
      <a:folHlink>
        <a:srgbClr val="D2AAD2"/>
      </a:folHlink>
    </a:clrScheme>
    <a:fontScheme name="Serene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lnDef>
  </a:objectDefaults>
  <a:extraClrSchemeLst>
    <a:extraClrScheme>
      <a:clrScheme name="Serene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ene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en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Office\Templates\簡報設計範本\SERENE.POT</Template>
  <TotalTime>62693</TotalTime>
  <Words>4020</Words>
  <Application>Microsoft Office PowerPoint</Application>
  <PresentationFormat>Letter 紙張 (8.5x11 英吋)</PresentationFormat>
  <Paragraphs>385</Paragraphs>
  <Slides>22</Slides>
  <Notes>22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22</vt:i4>
      </vt:variant>
    </vt:vector>
  </HeadingPairs>
  <TitlesOfParts>
    <vt:vector size="32" baseType="lpstr">
      <vt:lpstr>Monotype Sorts</vt:lpstr>
      <vt:lpstr>新細明體</vt:lpstr>
      <vt:lpstr>標楷體</vt:lpstr>
      <vt:lpstr>Arial</vt:lpstr>
      <vt:lpstr>Courier New</vt:lpstr>
      <vt:lpstr>Symbol</vt:lpstr>
      <vt:lpstr>Times New Roman</vt:lpstr>
      <vt:lpstr>Wingdings</vt:lpstr>
      <vt:lpstr>Serene</vt:lpstr>
      <vt:lpstr>預設簡報設計</vt:lpstr>
      <vt:lpstr>Greedy Algorithms</vt:lpstr>
      <vt:lpstr>Greedy Methods (描述1)</vt:lpstr>
      <vt:lpstr>Greedy Methods (描述2)</vt:lpstr>
      <vt:lpstr>一個活動選擇問題 (定義)</vt:lpstr>
      <vt:lpstr>一個活動選擇問題 (設計 1)</vt:lpstr>
      <vt:lpstr>一個活動選擇問題 (設計 2)</vt:lpstr>
      <vt:lpstr>一個活動選擇問題 (程式+例子)</vt:lpstr>
      <vt:lpstr>Greedy 演算法的要素 </vt:lpstr>
      <vt:lpstr>Knapsack Problem (Greedy vs. DP)</vt:lpstr>
      <vt:lpstr>Knapsack Problem</vt:lpstr>
      <vt:lpstr>0-1 and Fractional Knapsack Problem</vt:lpstr>
      <vt:lpstr>Huffman Codes</vt:lpstr>
      <vt:lpstr>Prefix Codes &amp; Coding Trees</vt:lpstr>
      <vt:lpstr>Optimal Coding Trees</vt:lpstr>
      <vt:lpstr>Observation 1</vt:lpstr>
      <vt:lpstr>Observation 2</vt:lpstr>
      <vt:lpstr>Observation 3</vt:lpstr>
      <vt:lpstr>Huffman’s Algorithm (例)</vt:lpstr>
      <vt:lpstr>Huffman’s Algorithm (例-續1)</vt:lpstr>
      <vt:lpstr>Huffman’s Algorithm (例-續2)</vt:lpstr>
      <vt:lpstr>Huffman’s Algorithm (例-續3)</vt:lpstr>
      <vt:lpstr>Huffman’s Algorithm (pseudo-code)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Greedy Algorithms</dc:title>
  <dc:creator>Ho, C.W.</dc:creator>
  <cp:lastModifiedBy>Yang</cp:lastModifiedBy>
  <cp:revision>577</cp:revision>
  <cp:lastPrinted>2001-03-06T15:40:11Z</cp:lastPrinted>
  <dcterms:created xsi:type="dcterms:W3CDTF">1996-04-09T06:43:02Z</dcterms:created>
  <dcterms:modified xsi:type="dcterms:W3CDTF">2014-02-19T05:55:25Z</dcterms:modified>
</cp:coreProperties>
</file>