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90" r:id="rId3"/>
    <p:sldId id="258" r:id="rId4"/>
    <p:sldId id="291" r:id="rId5"/>
    <p:sldId id="263" r:id="rId6"/>
    <p:sldId id="283" r:id="rId7"/>
    <p:sldId id="264" r:id="rId8"/>
    <p:sldId id="289" r:id="rId9"/>
    <p:sldId id="292" r:id="rId10"/>
    <p:sldId id="272" r:id="rId11"/>
    <p:sldId id="28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6964" autoAdjust="0"/>
  </p:normalViewPr>
  <p:slideViewPr>
    <p:cSldViewPr>
      <p:cViewPr varScale="1">
        <p:scale>
          <a:sx n="80" d="100"/>
          <a:sy n="80" d="100"/>
        </p:scale>
        <p:origin x="130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-936" y="-1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FB81A1-4A34-40F9-A8D4-B48D1CBCA7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8356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B3F3BD-CC92-4501-BBD7-C170213C1A1D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介紹兩個簡單的排序法，然後比較優劣</a:t>
            </a:r>
          </a:p>
        </p:txBody>
      </p:sp>
    </p:spTree>
    <p:extLst>
      <p:ext uri="{BB962C8B-B14F-4D97-AF65-F5344CB8AC3E}">
        <p14:creationId xmlns:p14="http://schemas.microsoft.com/office/powerpoint/2010/main" val="4191941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1B7385-B274-4D83-9C0B-5372BA172B5C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11865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B0F2D-A1FC-4244-8D5A-2BFE1ADC94CB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92767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F0316-E29F-42FC-B682-9FBC2F828CAC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14072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6C852-97F8-4401-9BD7-136560F9D754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71658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2A1AE-E5EB-443C-8F8D-B54126201186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從左到右掃瞄一遍，掃到某個數字的時候，</a:t>
            </a:r>
          </a:p>
          <a:p>
            <a:r>
              <a:rPr lang="zh-TW" altLang="en-US"/>
              <a:t>就從那個數字往左檢查，插入適當的位置。</a:t>
            </a:r>
          </a:p>
        </p:txBody>
      </p:sp>
    </p:spTree>
    <p:extLst>
      <p:ext uri="{BB962C8B-B14F-4D97-AF65-F5344CB8AC3E}">
        <p14:creationId xmlns:p14="http://schemas.microsoft.com/office/powerpoint/2010/main" val="33628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0ECC4-514F-4617-9D43-B7F9B9C9D5FF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60728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366AD8-4ECD-47BC-9645-A4CF8709B604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最好的情況是當輸入已經排序好的時候，花的時間跟 </a:t>
            </a:r>
            <a:r>
              <a:rPr lang="en-US" altLang="zh-TW" i="1"/>
              <a:t>n</a:t>
            </a:r>
            <a:r>
              <a:rPr lang="en-US" altLang="zh-TW"/>
              <a:t> </a:t>
            </a:r>
            <a:r>
              <a:rPr lang="zh-TW" altLang="en-US"/>
              <a:t>成正比，</a:t>
            </a:r>
          </a:p>
          <a:p>
            <a:r>
              <a:rPr lang="zh-TW" altLang="en-US"/>
              <a:t>最壞的情況則是輸入與最後排序的結果相反，需要花的時間跟 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 </a:t>
            </a:r>
            <a:r>
              <a:rPr lang="zh-TW" altLang="en-US"/>
              <a:t>成正比。</a:t>
            </a:r>
          </a:p>
        </p:txBody>
      </p:sp>
    </p:spTree>
    <p:extLst>
      <p:ext uri="{BB962C8B-B14F-4D97-AF65-F5344CB8AC3E}">
        <p14:creationId xmlns:p14="http://schemas.microsoft.com/office/powerpoint/2010/main" val="2916505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D2F5E6-0E93-41F8-8196-EB502405AA84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平均而言，</a:t>
            </a:r>
            <a:r>
              <a:rPr lang="en-US" altLang="zh-TW"/>
              <a:t>insertion sort </a:t>
            </a:r>
            <a:r>
              <a:rPr lang="zh-TW" altLang="en-US"/>
              <a:t>所需要的時間與 </a:t>
            </a:r>
            <a:r>
              <a:rPr lang="en-US" altLang="zh-TW" i="1"/>
              <a:t>n</a:t>
            </a:r>
            <a:r>
              <a:rPr lang="en-US" altLang="zh-TW" baseline="30000"/>
              <a:t>2</a:t>
            </a:r>
            <a:r>
              <a:rPr lang="en-US" altLang="zh-TW"/>
              <a:t> </a:t>
            </a:r>
            <a:r>
              <a:rPr lang="zh-TW" altLang="en-US"/>
              <a:t>成正比。</a:t>
            </a:r>
          </a:p>
          <a:p>
            <a:r>
              <a:rPr lang="zh-TW" altLang="en-US"/>
              <a:t>依照機率來看，當數字 </a:t>
            </a:r>
            <a:r>
              <a:rPr lang="en-US" altLang="zh-TW" i="1"/>
              <a:t>t</a:t>
            </a:r>
            <a:r>
              <a:rPr lang="en-US" altLang="zh-TW" i="1" baseline="-25000"/>
              <a:t>j</a:t>
            </a:r>
            <a:r>
              <a:rPr lang="en-US" altLang="zh-TW"/>
              <a:t> </a:t>
            </a:r>
            <a:r>
              <a:rPr lang="zh-TW" altLang="en-US"/>
              <a:t>往前檢查的時候，平均會往前跨 </a:t>
            </a:r>
            <a:r>
              <a:rPr lang="en-US" altLang="zh-TW" i="1"/>
              <a:t>j</a:t>
            </a:r>
            <a:r>
              <a:rPr lang="en-US" altLang="zh-TW"/>
              <a:t>/2 </a:t>
            </a:r>
            <a:r>
              <a:rPr lang="zh-TW" altLang="en-US"/>
              <a:t>步才會停下來</a:t>
            </a:r>
          </a:p>
          <a:p>
            <a:r>
              <a:rPr lang="zh-TW" altLang="en-US"/>
              <a:t>最好的時候一步就停，最慘的情況則是 </a:t>
            </a:r>
            <a:r>
              <a:rPr lang="en-US" altLang="zh-TW" i="1"/>
              <a:t>j</a:t>
            </a:r>
            <a:r>
              <a:rPr lang="en-US" altLang="zh-TW"/>
              <a:t> </a:t>
            </a:r>
            <a:r>
              <a:rPr lang="zh-TW" altLang="en-US"/>
              <a:t>步才會停。</a:t>
            </a:r>
          </a:p>
        </p:txBody>
      </p:sp>
    </p:spTree>
    <p:extLst>
      <p:ext uri="{BB962C8B-B14F-4D97-AF65-F5344CB8AC3E}">
        <p14:creationId xmlns:p14="http://schemas.microsoft.com/office/powerpoint/2010/main" val="4010684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283FF-D935-4497-8F81-71274B2A1677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Merge sort </a:t>
            </a:r>
            <a:r>
              <a:rPr lang="zh-TW" altLang="en-US"/>
              <a:t>是 </a:t>
            </a:r>
            <a:r>
              <a:rPr lang="en-US" altLang="zh-TW"/>
              <a:t>divide-and-conquer </a:t>
            </a:r>
            <a:r>
              <a:rPr lang="zh-TW" altLang="en-US"/>
              <a:t>的經典範例</a:t>
            </a:r>
          </a:p>
          <a:p>
            <a:r>
              <a:rPr lang="zh-TW" altLang="en-US"/>
              <a:t>要排序一堆數字，會先切成好幾段小數字直到切成一個數字為止</a:t>
            </a:r>
          </a:p>
          <a:p>
            <a:r>
              <a:rPr lang="zh-TW" altLang="en-US"/>
              <a:t>然後再合併答案</a:t>
            </a:r>
            <a:r>
              <a:rPr lang="en-US" altLang="zh-TW"/>
              <a:t>(Merge)</a:t>
            </a:r>
            <a:r>
              <a:rPr lang="zh-TW" altLang="en-US"/>
              <a:t>，把小問題的解合成大問題的解。</a:t>
            </a:r>
          </a:p>
        </p:txBody>
      </p:sp>
    </p:spTree>
    <p:extLst>
      <p:ext uri="{BB962C8B-B14F-4D97-AF65-F5344CB8AC3E}">
        <p14:creationId xmlns:p14="http://schemas.microsoft.com/office/powerpoint/2010/main" val="1438535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569D43-E2D9-4CA9-ACBD-655AA11D6131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最底層排序好的長度是</a:t>
            </a:r>
            <a:r>
              <a:rPr lang="en-US" altLang="zh-TW"/>
              <a:t>1(</a:t>
            </a:r>
            <a:r>
              <a:rPr lang="zh-TW" altLang="en-US"/>
              <a:t>我們會有一堆長度是</a:t>
            </a:r>
            <a:r>
              <a:rPr lang="en-US" altLang="zh-TW"/>
              <a:t>1</a:t>
            </a:r>
            <a:r>
              <a:rPr lang="zh-TW" altLang="en-US"/>
              <a:t>的排序好的數列</a:t>
            </a:r>
            <a:r>
              <a:rPr lang="en-US" altLang="zh-TW"/>
              <a:t>)</a:t>
            </a:r>
          </a:p>
          <a:p>
            <a:r>
              <a:rPr lang="zh-TW" altLang="en-US"/>
              <a:t>倒數第二層排序好的長度是</a:t>
            </a:r>
            <a:r>
              <a:rPr lang="en-US" altLang="zh-TW"/>
              <a:t>2(</a:t>
            </a:r>
            <a:r>
              <a:rPr lang="zh-TW" altLang="en-US"/>
              <a:t>我們會有一堆長度是</a:t>
            </a:r>
            <a:r>
              <a:rPr lang="en-US" altLang="zh-TW"/>
              <a:t>2</a:t>
            </a:r>
            <a:r>
              <a:rPr lang="zh-TW" altLang="en-US"/>
              <a:t>的排序好的數列</a:t>
            </a:r>
            <a:r>
              <a:rPr lang="en-US" altLang="zh-TW"/>
              <a:t>)</a:t>
            </a:r>
          </a:p>
          <a:p>
            <a:r>
              <a:rPr lang="zh-TW" altLang="en-US"/>
              <a:t>倒數第 </a:t>
            </a:r>
            <a:r>
              <a:rPr lang="en-US" altLang="zh-TW"/>
              <a:t>k </a:t>
            </a:r>
            <a:r>
              <a:rPr lang="zh-TW" altLang="en-US"/>
              <a:t>層排序好的長度是 </a:t>
            </a:r>
            <a:r>
              <a:rPr lang="en-US" altLang="zh-TW"/>
              <a:t>2</a:t>
            </a:r>
            <a:r>
              <a:rPr lang="en-US" altLang="zh-TW" baseline="30000"/>
              <a:t>k</a:t>
            </a:r>
            <a:endParaRPr lang="en-US" altLang="zh-TW"/>
          </a:p>
          <a:p>
            <a:r>
              <a:rPr lang="zh-TW" altLang="en-US"/>
              <a:t>以此類推，假設有 </a:t>
            </a:r>
            <a:r>
              <a:rPr lang="en-US" altLang="zh-TW" i="1"/>
              <a:t>n</a:t>
            </a:r>
            <a:r>
              <a:rPr lang="en-US" altLang="zh-TW"/>
              <a:t> </a:t>
            </a:r>
            <a:r>
              <a:rPr lang="zh-TW" altLang="en-US"/>
              <a:t>個數字，</a:t>
            </a:r>
            <a:r>
              <a:rPr lang="en-US" altLang="zh-TW"/>
              <a:t>merge log(n)</a:t>
            </a:r>
            <a:r>
              <a:rPr lang="zh-TW" altLang="en-US"/>
              <a:t>層就會結束了</a:t>
            </a:r>
          </a:p>
        </p:txBody>
      </p:sp>
    </p:spTree>
    <p:extLst>
      <p:ext uri="{BB962C8B-B14F-4D97-AF65-F5344CB8AC3E}">
        <p14:creationId xmlns:p14="http://schemas.microsoft.com/office/powerpoint/2010/main" val="2305522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1DDB9-CD35-4D76-ADF0-EABC8488A14E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第第三章會教到</a:t>
            </a:r>
            <a:r>
              <a:rPr lang="zh-TW" altLang="en-US">
                <a:sym typeface="Symbol" pitchFamily="18" charset="2"/>
              </a:rPr>
              <a:t></a:t>
            </a:r>
            <a:r>
              <a:rPr lang="zh-TW" altLang="en-US"/>
              <a:t>以及其他符號的定義，</a:t>
            </a:r>
          </a:p>
          <a:p>
            <a:r>
              <a:rPr lang="zh-TW" altLang="en-US"/>
              <a:t>在第四章會教到如何分析</a:t>
            </a:r>
            <a:r>
              <a:rPr lang="en-US" altLang="zh-TW"/>
              <a:t>recurrence</a:t>
            </a:r>
            <a:r>
              <a:rPr lang="zh-TW" altLang="en-US"/>
              <a:t>得到</a:t>
            </a:r>
            <a:r>
              <a:rPr lang="en-US" altLang="zh-TW"/>
              <a:t>T(n)= </a:t>
            </a:r>
            <a:r>
              <a:rPr lang="en-US" altLang="zh-TW">
                <a:sym typeface="Symbol" pitchFamily="18" charset="2"/>
              </a:rPr>
              <a:t></a:t>
            </a:r>
            <a:r>
              <a:rPr lang="en-US" altLang="zh-TW"/>
              <a:t>(</a:t>
            </a:r>
            <a:r>
              <a:rPr lang="en-US" altLang="zh-TW" i="1"/>
              <a:t>n</a:t>
            </a:r>
            <a:r>
              <a:rPr lang="en-US" altLang="zh-TW"/>
              <a:t>log </a:t>
            </a:r>
            <a:r>
              <a:rPr lang="en-US" altLang="zh-TW" i="1"/>
              <a:t>n</a:t>
            </a:r>
            <a:r>
              <a:rPr lang="en-US" altLang="zh-TW"/>
              <a:t>)</a:t>
            </a:r>
            <a:r>
              <a:rPr lang="zh-TW" altLang="en-US"/>
              <a:t>的結果</a:t>
            </a:r>
          </a:p>
        </p:txBody>
      </p:sp>
    </p:spTree>
    <p:extLst>
      <p:ext uri="{BB962C8B-B14F-4D97-AF65-F5344CB8AC3E}">
        <p14:creationId xmlns:p14="http://schemas.microsoft.com/office/powerpoint/2010/main" val="219748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E5088-B9F6-4E5B-96D2-F80A45207CDD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07657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82DFB-19E1-46BC-90D7-7F8989E724F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728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0A5A5-DF63-4A90-AE30-760E7E0A8B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696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1D4CD-6726-405F-83B6-F72C931DBF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0038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D337DF-2EE8-416F-8DB9-4C254E77C27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495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0F8F7-4C06-4B5A-A711-51DD125CBB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7669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77CF1-B1A7-4ED5-A5E8-BF4B3BB9560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9279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D79B2-1914-4E27-B67D-80895D1F554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52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0C091-F29A-43CC-9819-B2536A28C1E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798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B9DA1-2559-4F67-974A-7CDDA50906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440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CEFB9-190F-42ED-9C74-AC621A9583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251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5EA45-C0AD-4940-9A2D-419686FF25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053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0DF58-4721-4EF9-81F1-01EB075B4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394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TW"/>
              <a:t>Getting Started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A4AC7A-A779-479C-875D-A820C98C212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772400" cy="2232397"/>
          </a:xfrm>
        </p:spPr>
        <p:txBody>
          <a:bodyPr/>
          <a:lstStyle/>
          <a:p>
            <a:r>
              <a:rPr lang="en-US" altLang="zh-TW" b="1" dirty="0"/>
              <a:t>Getting Started</a:t>
            </a:r>
            <a:endParaRPr lang="en-US" altLang="zh-TW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07ED2-E984-46FC-9EF9-3AB45A0F5EE2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353425" cy="532765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zh-TW" sz="2800" b="1"/>
              <a:t>Analysis: (</a:t>
            </a:r>
            <a:r>
              <a:rPr lang="en-US" altLang="zh-TW" sz="2800" b="1" i="1"/>
              <a:t>recurrence</a:t>
            </a:r>
            <a:r>
              <a:rPr lang="en-US" altLang="zh-TW" sz="2800" b="1"/>
              <a:t>)</a:t>
            </a:r>
            <a:endParaRPr lang="en-US" altLang="zh-TW" sz="2800" i="1"/>
          </a:p>
          <a:p>
            <a:pPr marL="609600" indent="-609600">
              <a:buFontTx/>
              <a:buNone/>
            </a:pPr>
            <a:endParaRPr lang="en-US" altLang="zh-TW" sz="2800" i="1"/>
          </a:p>
          <a:p>
            <a:pPr marL="609600" indent="-609600">
              <a:buFontTx/>
              <a:buNone/>
            </a:pP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		=		</a:t>
            </a:r>
          </a:p>
          <a:p>
            <a:pPr marL="609600" indent="-609600">
              <a:buFontTx/>
              <a:buNone/>
            </a:pPr>
            <a:endParaRPr lang="en-US" altLang="zh-TW" sz="2800"/>
          </a:p>
          <a:p>
            <a:pPr marL="609600" indent="-609600">
              <a:buFontTx/>
              <a:buNone/>
            </a:pPr>
            <a:r>
              <a:rPr lang="en-US" altLang="zh-TW" sz="2800"/>
              <a:t>			=   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log 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  <a:endParaRPr lang="el-GR" altLang="zh-TW" sz="2800"/>
          </a:p>
        </p:txBody>
      </p:sp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2771775" y="1628775"/>
          <a:ext cx="43195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方程式" r:id="rId4" imgW="2019240" imgH="457200" progId="Equation.3">
                  <p:embed/>
                </p:oleObj>
              </mc:Choice>
              <mc:Fallback>
                <p:oleObj name="方程式" r:id="rId4" imgW="201924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628775"/>
                        <a:ext cx="4319588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5CD31-80D9-4285-9812-E5779304529C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/>
              <a:t>Problem 1:</a:t>
            </a:r>
          </a:p>
          <a:p>
            <a:pPr>
              <a:buFontTx/>
              <a:buNone/>
            </a:pPr>
            <a:r>
              <a:rPr lang="en-US" altLang="zh-TW" sz="2400">
                <a:latin typeface="標楷體" pitchFamily="65" charset="-120"/>
              </a:rPr>
              <a:t>	</a:t>
            </a:r>
            <a:r>
              <a:rPr lang="zh-TW" altLang="en-US" sz="2400">
                <a:latin typeface="標楷體" pitchFamily="65" charset="-120"/>
              </a:rPr>
              <a:t>給定一行文字，請你幫忙列出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字元的出現頻率。你可以假設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前 </a:t>
            </a:r>
            <a:r>
              <a:rPr lang="en-US" altLang="zh-TW" sz="2400">
                <a:latin typeface="標楷體" pitchFamily="65" charset="-120"/>
              </a:rPr>
              <a:t>32 </a:t>
            </a:r>
            <a:r>
              <a:rPr lang="zh-TW" altLang="en-US" sz="2400">
                <a:latin typeface="標楷體" pitchFamily="65" charset="-120"/>
              </a:rPr>
              <a:t>個字元以及後 </a:t>
            </a:r>
            <a:r>
              <a:rPr lang="en-US" altLang="zh-TW" sz="2400">
                <a:latin typeface="標楷體" pitchFamily="65" charset="-120"/>
              </a:rPr>
              <a:t>128 </a:t>
            </a:r>
            <a:r>
              <a:rPr lang="zh-TW" altLang="en-US" sz="2400">
                <a:latin typeface="標楷體" pitchFamily="65" charset="-120"/>
              </a:rPr>
              <a:t>個字元不會出現。每一行文字的後面可能會以 </a:t>
            </a:r>
            <a:r>
              <a:rPr lang="zh-TW" altLang="en-US" sz="2400">
                <a:latin typeface="Times New Roman"/>
              </a:rPr>
              <a:t>’</a:t>
            </a:r>
            <a:r>
              <a:rPr lang="en-US" altLang="zh-TW" sz="2400">
                <a:latin typeface="標楷體" pitchFamily="65" charset="-120"/>
              </a:rPr>
              <a:t>\n</a:t>
            </a:r>
            <a:r>
              <a:rPr lang="en-US" altLang="zh-TW" sz="2400">
                <a:latin typeface="Times New Roman"/>
              </a:rPr>
              <a:t>’</a:t>
            </a:r>
            <a:r>
              <a:rPr lang="en-US" altLang="zh-TW" sz="2400">
                <a:latin typeface="標楷體" pitchFamily="65" charset="-120"/>
              </a:rPr>
              <a:t> </a:t>
            </a:r>
            <a:r>
              <a:rPr lang="zh-TW" altLang="en-US" sz="2400">
                <a:latin typeface="標楷體" pitchFamily="65" charset="-120"/>
              </a:rPr>
              <a:t>和 </a:t>
            </a:r>
            <a:r>
              <a:rPr lang="zh-TW" altLang="en-US" sz="2400">
                <a:latin typeface="Times New Roman"/>
              </a:rPr>
              <a:t>’</a:t>
            </a:r>
            <a:r>
              <a:rPr lang="en-US" altLang="zh-TW" sz="2400">
                <a:latin typeface="標楷體" pitchFamily="65" charset="-120"/>
              </a:rPr>
              <a:t>\r</a:t>
            </a:r>
            <a:r>
              <a:rPr lang="en-US" altLang="zh-TW" sz="2400">
                <a:latin typeface="Times New Roman"/>
              </a:rPr>
              <a:t>’</a:t>
            </a:r>
            <a:r>
              <a:rPr lang="en-US" altLang="zh-TW" sz="2400">
                <a:latin typeface="標楷體" pitchFamily="65" charset="-120"/>
              </a:rPr>
              <a:t> </a:t>
            </a:r>
            <a:r>
              <a:rPr lang="zh-TW" altLang="en-US" sz="2400">
                <a:latin typeface="標楷體" pitchFamily="65" charset="-120"/>
              </a:rPr>
              <a:t>結束，但是不用把那些字元考慮進去。</a:t>
            </a:r>
          </a:p>
          <a:p>
            <a:pPr>
              <a:buFontTx/>
              <a:buNone/>
            </a:pPr>
            <a:endParaRPr lang="zh-TW" altLang="en-US" sz="2400">
              <a:latin typeface="標楷體" pitchFamily="65" charset="-120"/>
            </a:endParaRPr>
          </a:p>
          <a:p>
            <a:pPr>
              <a:buFontTx/>
              <a:buNone/>
            </a:pPr>
            <a:r>
              <a:rPr lang="zh-TW" altLang="en-US" sz="24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輸入：</a:t>
            </a:r>
            <a:r>
              <a:rPr lang="zh-TW" altLang="en-US" sz="2400">
                <a:latin typeface="標楷體" pitchFamily="65" charset="-120"/>
              </a:rPr>
              <a:t>會給好幾行文字。每一行的長度最大會到 </a:t>
            </a:r>
            <a:r>
              <a:rPr lang="en-US" altLang="zh-TW" sz="2400">
                <a:latin typeface="標楷體" pitchFamily="65" charset="-120"/>
              </a:rPr>
              <a:t>1000</a:t>
            </a:r>
            <a:r>
              <a:rPr lang="zh-TW" altLang="en-US" sz="2400">
                <a:latin typeface="標楷體" pitchFamily="65" charset="-120"/>
              </a:rPr>
              <a:t>。輸入以檔案結尾為結束。</a:t>
            </a:r>
          </a:p>
          <a:p>
            <a:pPr>
              <a:buFontTx/>
              <a:buNone/>
            </a:pPr>
            <a:r>
              <a:rPr lang="zh-TW" altLang="en-US" sz="2400">
                <a:latin typeface="標楷體" pitchFamily="65" charset="-120"/>
              </a:rPr>
              <a:t>	</a:t>
            </a:r>
            <a:r>
              <a:rPr lang="zh-TW" altLang="en-US" sz="2400" b="1">
                <a:latin typeface="標楷體" pitchFamily="65" charset="-120"/>
              </a:rPr>
              <a:t>輸出：</a:t>
            </a:r>
            <a:r>
              <a:rPr lang="zh-TW" altLang="en-US" sz="2400">
                <a:latin typeface="標楷體" pitchFamily="65" charset="-120"/>
              </a:rPr>
              <a:t>對於每一行輸入，根據出現的頻率高低印出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字元的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值以及該字元出現的頻率</a:t>
            </a:r>
            <a:r>
              <a:rPr lang="en-US" altLang="zh-TW" sz="2400">
                <a:latin typeface="標楷體" pitchFamily="65" charset="-120"/>
              </a:rPr>
              <a:t>(</a:t>
            </a:r>
            <a:r>
              <a:rPr lang="zh-TW" altLang="en-US" sz="2400">
                <a:latin typeface="標楷體" pitchFamily="65" charset="-120"/>
              </a:rPr>
              <a:t>頻率高的先印</a:t>
            </a:r>
            <a:r>
              <a:rPr lang="en-US" altLang="zh-TW" sz="2400">
                <a:latin typeface="標楷體" pitchFamily="65" charset="-120"/>
              </a:rPr>
              <a:t>)</a:t>
            </a:r>
            <a:r>
              <a:rPr lang="zh-TW" altLang="en-US" sz="2400">
                <a:latin typeface="標楷體" pitchFamily="65" charset="-120"/>
              </a:rPr>
              <a:t>。在每組輸出之間要印一個空行。如果兩個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字元有相同的頻率，那麼 </a:t>
            </a:r>
            <a:r>
              <a:rPr lang="en-US" altLang="zh-TW" sz="2400">
                <a:latin typeface="標楷體" pitchFamily="65" charset="-120"/>
              </a:rPr>
              <a:t>ASCII </a:t>
            </a:r>
            <a:r>
              <a:rPr lang="zh-TW" altLang="en-US" sz="2400">
                <a:latin typeface="標楷體" pitchFamily="65" charset="-120"/>
              </a:rPr>
              <a:t>值比較小的優先印出。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77DC-6820-4FA7-8467-25492F50663B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800"/>
              <a:t>以下是一個輸出入的實例</a:t>
            </a:r>
            <a:r>
              <a:rPr lang="en-US" altLang="zh-TW" sz="2800"/>
              <a:t>:</a:t>
            </a:r>
          </a:p>
        </p:txBody>
      </p:sp>
      <p:graphicFrame>
        <p:nvGraphicFramePr>
          <p:cNvPr id="89091" name="Group 3"/>
          <p:cNvGraphicFramePr>
            <a:graphicFrameLocks noGrp="1"/>
          </p:cNvGraphicFramePr>
          <p:nvPr/>
        </p:nvGraphicFramePr>
        <p:xfrm>
          <a:off x="684213" y="1233488"/>
          <a:ext cx="7777162" cy="4500562"/>
        </p:xfrm>
        <a:graphic>
          <a:graphicData uri="http://schemas.openxmlformats.org/drawingml/2006/table">
            <a:tbl>
              <a:tblPr/>
              <a:tblGrid>
                <a:gridCol w="4043362"/>
                <a:gridCol w="3733800"/>
              </a:tblGrid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Input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AAABBC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122333</a:t>
                      </a: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67 1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66 2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65 3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49 1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50 2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51 3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TW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7E00-CC21-4F58-A176-6CC535CCB467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/>
              <a:t>Problem 2:</a:t>
            </a:r>
            <a:endParaRPr lang="en-US" altLang="zh-TW" sz="2400"/>
          </a:p>
          <a:p>
            <a:pPr>
              <a:buFontTx/>
              <a:buNone/>
            </a:pPr>
            <a:r>
              <a:rPr lang="en-US" altLang="zh-TW" sz="2400"/>
              <a:t>	</a:t>
            </a:r>
            <a:r>
              <a:rPr lang="zh-TW" altLang="en-US" sz="2400"/>
              <a:t>測量一個序列“亂”的程度的方法是算出有幾對數字不是依照順序排好的。例如，在序列</a:t>
            </a:r>
            <a:r>
              <a:rPr lang="zh-TW" altLang="en-US" sz="2400">
                <a:latin typeface="標楷體"/>
              </a:rPr>
              <a:t>”</a:t>
            </a:r>
            <a:r>
              <a:rPr lang="en-US" altLang="zh-TW" sz="2400"/>
              <a:t>DAABEC</a:t>
            </a:r>
            <a:r>
              <a:rPr lang="en-US" altLang="zh-TW" sz="2400">
                <a:latin typeface="標楷體"/>
              </a:rPr>
              <a:t>”</a:t>
            </a:r>
            <a:r>
              <a:rPr lang="zh-TW" altLang="en-US" sz="2400"/>
              <a:t>中，依照上面的度量方法亂度是 </a:t>
            </a:r>
            <a:r>
              <a:rPr lang="en-US" altLang="zh-TW" sz="2400"/>
              <a:t>5</a:t>
            </a:r>
            <a:r>
              <a:rPr lang="zh-TW" altLang="en-US" sz="2400"/>
              <a:t>，因為 </a:t>
            </a:r>
            <a:r>
              <a:rPr lang="en-US" altLang="zh-TW" sz="2400"/>
              <a:t>D </a:t>
            </a:r>
            <a:r>
              <a:rPr lang="zh-TW" altLang="en-US" sz="2400"/>
              <a:t>比它右邊的四個字母還大，</a:t>
            </a:r>
            <a:r>
              <a:rPr lang="en-US" altLang="zh-TW" sz="2400"/>
              <a:t>E </a:t>
            </a:r>
            <a:r>
              <a:rPr lang="zh-TW" altLang="en-US" sz="2400"/>
              <a:t>也比右邊的一個字母大。其實這亂度的算法就是這個序列的 </a:t>
            </a:r>
            <a:r>
              <a:rPr lang="en-US" altLang="zh-TW" sz="2400"/>
              <a:t>inversion </a:t>
            </a:r>
            <a:r>
              <a:rPr lang="zh-TW" altLang="en-US" sz="2400"/>
              <a:t>數目。序列</a:t>
            </a:r>
            <a:r>
              <a:rPr lang="zh-TW" altLang="en-US" sz="2400">
                <a:latin typeface="標楷體"/>
              </a:rPr>
              <a:t>”</a:t>
            </a:r>
            <a:r>
              <a:rPr lang="en-US" altLang="zh-TW" sz="2400"/>
              <a:t>AACEDGG</a:t>
            </a:r>
            <a:r>
              <a:rPr lang="en-US" altLang="zh-TW" sz="2400">
                <a:latin typeface="標楷體"/>
              </a:rPr>
              <a:t>”</a:t>
            </a:r>
            <a:r>
              <a:rPr lang="zh-TW" altLang="en-US" sz="2400"/>
              <a:t>只有一個 </a:t>
            </a:r>
            <a:r>
              <a:rPr lang="en-US" altLang="zh-TW" sz="2400"/>
              <a:t>inversion (E </a:t>
            </a:r>
            <a:r>
              <a:rPr lang="zh-TW" altLang="en-US" sz="2400"/>
              <a:t>和 </a:t>
            </a:r>
            <a:r>
              <a:rPr lang="en-US" altLang="zh-TW" sz="2400"/>
              <a:t>D)</a:t>
            </a:r>
            <a:r>
              <a:rPr lang="zh-TW" altLang="en-US" sz="2400"/>
              <a:t>，幾乎是排序好的；然而</a:t>
            </a:r>
            <a:r>
              <a:rPr lang="zh-TW" altLang="en-US" sz="2400">
                <a:latin typeface="標楷體"/>
              </a:rPr>
              <a:t>”</a:t>
            </a:r>
            <a:r>
              <a:rPr lang="en-US" altLang="zh-TW" sz="2400"/>
              <a:t>ZWQM</a:t>
            </a:r>
            <a:r>
              <a:rPr lang="en-US" altLang="zh-TW" sz="2400">
                <a:latin typeface="標楷體"/>
              </a:rPr>
              <a:t>”</a:t>
            </a:r>
            <a:r>
              <a:rPr lang="zh-TW" altLang="en-US" sz="2400"/>
              <a:t>有六個 </a:t>
            </a:r>
            <a:r>
              <a:rPr lang="en-US" altLang="zh-TW" sz="2400"/>
              <a:t>inversion (</a:t>
            </a:r>
            <a:r>
              <a:rPr lang="zh-TW" altLang="en-US" sz="2400"/>
              <a:t>幾乎沒有排序，事實上正好是排序好的相反</a:t>
            </a:r>
            <a:r>
              <a:rPr lang="en-US" altLang="zh-TW" sz="2400"/>
              <a:t>) </a:t>
            </a:r>
            <a:r>
              <a:rPr lang="zh-TW" altLang="en-US" sz="2400"/>
              <a:t>。</a:t>
            </a:r>
          </a:p>
          <a:p>
            <a:pPr>
              <a:buFontTx/>
              <a:buNone/>
            </a:pPr>
            <a:r>
              <a:rPr lang="zh-TW" altLang="en-US" sz="2400"/>
              <a:t>	你負責要分類一堆 </a:t>
            </a:r>
            <a:r>
              <a:rPr lang="en-US" altLang="zh-TW" sz="2400"/>
              <a:t>DNA </a:t>
            </a:r>
            <a:r>
              <a:rPr lang="zh-TW" altLang="en-US" sz="2400"/>
              <a:t>序列（序列只由 </a:t>
            </a:r>
            <a:r>
              <a:rPr lang="en-US" altLang="zh-TW" sz="2400"/>
              <a:t>A, T, C, G </a:t>
            </a:r>
            <a:r>
              <a:rPr lang="zh-TW" altLang="en-US" sz="2400"/>
              <a:t>四個字母構成）。然而，你不是要根據字典順序排序這些序列，而是要根據他們的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不亂程度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，從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最接近排序好的序列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到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幾乎沒有排序好的序列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依序列出。所有的序列都有相同的長度。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116C-123B-4E51-91B1-AC8FB166C139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Exercises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41438"/>
            <a:ext cx="8675687" cy="5183187"/>
          </a:xfrm>
        </p:spPr>
        <p:txBody>
          <a:bodyPr/>
          <a:lstStyle/>
          <a:p>
            <a:pPr>
              <a:buFontTx/>
              <a:buNone/>
            </a:pPr>
            <a:endParaRPr lang="en-US" altLang="zh-TW" sz="2400"/>
          </a:p>
          <a:p>
            <a:pPr>
              <a:buFontTx/>
              <a:buNone/>
            </a:pPr>
            <a:r>
              <a:rPr lang="en-US" altLang="zh-TW" sz="2400"/>
              <a:t>	</a:t>
            </a:r>
            <a:r>
              <a:rPr lang="zh-TW" altLang="en-US" sz="2400" b="1"/>
              <a:t>輸入：</a:t>
            </a:r>
            <a:r>
              <a:rPr lang="zh-TW" altLang="en-US" sz="2400"/>
              <a:t>第一行是一個整數 </a:t>
            </a:r>
            <a:r>
              <a:rPr lang="en-US" altLang="zh-TW" sz="2400" i="1"/>
              <a:t>M</a:t>
            </a:r>
            <a:r>
              <a:rPr lang="zh-TW" altLang="en-US" sz="2400"/>
              <a:t>，然後在一個空行之後會接著 </a:t>
            </a:r>
            <a:r>
              <a:rPr lang="en-US" altLang="zh-TW" sz="2400" i="1"/>
              <a:t>M</a:t>
            </a:r>
            <a:r>
              <a:rPr lang="en-US" altLang="zh-TW" sz="2400"/>
              <a:t> </a:t>
            </a:r>
            <a:r>
              <a:rPr lang="zh-TW" altLang="en-US" sz="2400"/>
              <a:t>組測資。在每組測資之間會有一個空行當作間隔。每組測資的第一行包含兩個兩個正整數：</a:t>
            </a:r>
            <a:r>
              <a:rPr lang="en-US" altLang="zh-TW" sz="2400" i="1"/>
              <a:t>n</a:t>
            </a:r>
            <a:r>
              <a:rPr lang="en-US" altLang="zh-TW" sz="2400"/>
              <a:t> (0 &lt; </a:t>
            </a:r>
            <a:r>
              <a:rPr lang="en-US" altLang="zh-TW" sz="2400" i="1"/>
              <a:t>n</a:t>
            </a:r>
            <a:r>
              <a:rPr lang="en-US" altLang="zh-TW" sz="2400"/>
              <a:t> ≤ 50) </a:t>
            </a:r>
            <a:r>
              <a:rPr lang="zh-TW" altLang="en-US" sz="2400"/>
              <a:t>表示序列的長度；</a:t>
            </a:r>
            <a:r>
              <a:rPr lang="en-US" altLang="zh-TW" sz="2400" i="1"/>
              <a:t>m</a:t>
            </a:r>
            <a:r>
              <a:rPr lang="en-US" altLang="zh-TW" sz="2400"/>
              <a:t> (0 &lt; </a:t>
            </a:r>
            <a:r>
              <a:rPr lang="en-US" altLang="zh-TW" sz="2400" i="1"/>
              <a:t>m</a:t>
            </a:r>
            <a:r>
              <a:rPr lang="en-US" altLang="zh-TW" sz="2400"/>
              <a:t> ≤ 100) </a:t>
            </a:r>
            <a:r>
              <a:rPr lang="zh-TW" altLang="en-US" sz="2400"/>
              <a:t>表示序列的總數。接下來會有 </a:t>
            </a:r>
            <a:r>
              <a:rPr lang="en-US" altLang="zh-TW" sz="2400" i="1"/>
              <a:t>m</a:t>
            </a:r>
            <a:r>
              <a:rPr lang="en-US" altLang="zh-TW" sz="2400"/>
              <a:t> </a:t>
            </a:r>
            <a:r>
              <a:rPr lang="zh-TW" altLang="en-US" sz="2400"/>
              <a:t>行，每一行都是長度為 </a:t>
            </a:r>
            <a:r>
              <a:rPr lang="en-US" altLang="zh-TW" sz="2400" i="1"/>
              <a:t>n</a:t>
            </a:r>
            <a:r>
              <a:rPr lang="en-US" altLang="zh-TW" sz="2400"/>
              <a:t> </a:t>
            </a:r>
            <a:r>
              <a:rPr lang="zh-TW" altLang="en-US" sz="2400"/>
              <a:t>的 </a:t>
            </a:r>
            <a:r>
              <a:rPr lang="en-US" altLang="zh-TW" sz="2400"/>
              <a:t>DNA </a:t>
            </a:r>
            <a:r>
              <a:rPr lang="zh-TW" altLang="en-US" sz="2400"/>
              <a:t>序列。</a:t>
            </a:r>
          </a:p>
          <a:p>
            <a:pPr>
              <a:buFontTx/>
              <a:buNone/>
            </a:pPr>
            <a:endParaRPr lang="zh-TW" altLang="en-US" sz="2400"/>
          </a:p>
          <a:p>
            <a:pPr>
              <a:buFontTx/>
              <a:buNone/>
            </a:pPr>
            <a:r>
              <a:rPr lang="zh-TW" altLang="en-US" sz="2400"/>
              <a:t>	</a:t>
            </a:r>
            <a:r>
              <a:rPr lang="zh-TW" altLang="en-US" sz="2400" b="1"/>
              <a:t>輸出：</a:t>
            </a:r>
            <a:r>
              <a:rPr lang="zh-TW" altLang="en-US" sz="2400"/>
              <a:t>對於每一組測資，從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最接近排序好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的序列排到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幾乎沒有排序過</a:t>
            </a:r>
            <a:r>
              <a:rPr lang="zh-TW" altLang="en-US" sz="2400">
                <a:latin typeface="標楷體"/>
              </a:rPr>
              <a:t>”</a:t>
            </a:r>
            <a:r>
              <a:rPr lang="zh-TW" altLang="en-US" sz="2400"/>
              <a:t>的序列。如果兩個序列的亂度相同，先在輸入檔出現的要先印出。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03C5F-B7BA-4F48-8827-910A243368A9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2800"/>
              <a:t>以下是一個輸出入的實例</a:t>
            </a:r>
            <a:r>
              <a:rPr lang="en-US" altLang="zh-TW" sz="2800"/>
              <a:t>:</a:t>
            </a:r>
          </a:p>
        </p:txBody>
      </p:sp>
      <p:graphicFrame>
        <p:nvGraphicFramePr>
          <p:cNvPr id="95235" name="Group 3"/>
          <p:cNvGraphicFramePr>
            <a:graphicFrameLocks noGrp="1"/>
          </p:cNvGraphicFramePr>
          <p:nvPr/>
        </p:nvGraphicFramePr>
        <p:xfrm>
          <a:off x="684213" y="1233488"/>
          <a:ext cx="7777162" cy="4500562"/>
        </p:xfrm>
        <a:graphic>
          <a:graphicData uri="http://schemas.openxmlformats.org/drawingml/2006/table">
            <a:tbl>
              <a:tblPr/>
              <a:tblGrid>
                <a:gridCol w="4043362"/>
                <a:gridCol w="3733800"/>
              </a:tblGrid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Input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Sample Output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10 6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AACATGAAGG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TTTTGGCCAA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TTTGGCCAAA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GATCAGATTT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CCCGGGGGGA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ATCGATGCAT</a:t>
                      </a:r>
                      <a:endParaRPr kumimoji="1" lang="en-US" altLang="zh-TW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CCCGGGGGGA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AACATGAAGG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GATCAGATTT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ATCGATGCAT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TTTTGGCCAA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TTTGGCCAAA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2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92162-6D03-4C89-B7D5-79437BFE0016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99340" name="Oval 12"/>
          <p:cNvSpPr>
            <a:spLocks noChangeArrowheads="1"/>
          </p:cNvSpPr>
          <p:nvPr/>
        </p:nvSpPr>
        <p:spPr bwMode="auto">
          <a:xfrm>
            <a:off x="3635375" y="2349500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341" name="Oval 13"/>
          <p:cNvSpPr>
            <a:spLocks noChangeArrowheads="1"/>
          </p:cNvSpPr>
          <p:nvPr/>
        </p:nvSpPr>
        <p:spPr bwMode="auto">
          <a:xfrm>
            <a:off x="4643438" y="2997200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342" name="Oval 14"/>
          <p:cNvSpPr>
            <a:spLocks noChangeArrowheads="1"/>
          </p:cNvSpPr>
          <p:nvPr/>
        </p:nvSpPr>
        <p:spPr bwMode="auto">
          <a:xfrm>
            <a:off x="5724525" y="3716338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343" name="Oval 15"/>
          <p:cNvSpPr>
            <a:spLocks noChangeArrowheads="1"/>
          </p:cNvSpPr>
          <p:nvPr/>
        </p:nvSpPr>
        <p:spPr bwMode="auto">
          <a:xfrm>
            <a:off x="6804025" y="4437063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339" name="Oval 11"/>
          <p:cNvSpPr>
            <a:spLocks noChangeArrowheads="1"/>
          </p:cNvSpPr>
          <p:nvPr/>
        </p:nvSpPr>
        <p:spPr bwMode="auto">
          <a:xfrm>
            <a:off x="2555875" y="1628775"/>
            <a:ext cx="431800" cy="431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1223962"/>
          </a:xfrm>
        </p:spPr>
        <p:txBody>
          <a:bodyPr/>
          <a:lstStyle/>
          <a:p>
            <a:pPr marL="476250" indent="-476250">
              <a:buFontTx/>
              <a:buNone/>
            </a:pPr>
            <a:r>
              <a:rPr lang="en-US" altLang="zh-TW" sz="2800"/>
              <a:t>2.1 Insertion Sort: </a:t>
            </a:r>
            <a:r>
              <a:rPr lang="zh-TW" altLang="en-US" sz="2800"/>
              <a:t>能有效率地排序小數字的演算法</a:t>
            </a:r>
          </a:p>
          <a:p>
            <a:pPr marL="476250" indent="-476250">
              <a:buFontTx/>
              <a:buNone/>
            </a:pPr>
            <a:r>
              <a:rPr lang="zh-TW" altLang="en-US" sz="2800"/>
              <a:t>範例</a:t>
            </a:r>
            <a:r>
              <a:rPr lang="en-US" altLang="zh-TW" sz="2800"/>
              <a:t>:</a:t>
            </a:r>
          </a:p>
          <a:p>
            <a:pPr marL="476250" indent="-476250">
              <a:buFontTx/>
              <a:buNone/>
            </a:pPr>
            <a:endParaRPr lang="en-US" altLang="zh-TW" sz="2800"/>
          </a:p>
        </p:txBody>
      </p:sp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1428750" y="1023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TW" altLang="en-US"/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1547813" y="1628775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524613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547813" y="2349500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254613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547813" y="2997200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245613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1547813" y="3716338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245613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1547813" y="4437063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124563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1547813" y="5157788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/>
            <a:r>
              <a:rPr lang="en-US" altLang="zh-TW" sz="2400"/>
              <a:t>123456</a:t>
            </a:r>
          </a:p>
        </p:txBody>
      </p:sp>
      <p:sp>
        <p:nvSpPr>
          <p:cNvPr id="99350" name="Freeform 22"/>
          <p:cNvSpPr>
            <a:spLocks/>
          </p:cNvSpPr>
          <p:nvPr/>
        </p:nvSpPr>
        <p:spPr bwMode="auto">
          <a:xfrm>
            <a:off x="1476375" y="2060575"/>
            <a:ext cx="1295400" cy="144463"/>
          </a:xfrm>
          <a:custGeom>
            <a:avLst/>
            <a:gdLst>
              <a:gd name="T0" fmla="*/ 816 w 816"/>
              <a:gd name="T1" fmla="*/ 0 h 91"/>
              <a:gd name="T2" fmla="*/ 226 w 816"/>
              <a:gd name="T3" fmla="*/ 91 h 91"/>
              <a:gd name="T4" fmla="*/ 0 w 816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91">
                <a:moveTo>
                  <a:pt x="816" y="0"/>
                </a:moveTo>
                <a:cubicBezTo>
                  <a:pt x="589" y="45"/>
                  <a:pt x="362" y="91"/>
                  <a:pt x="226" y="91"/>
                </a:cubicBezTo>
                <a:cubicBezTo>
                  <a:pt x="90" y="91"/>
                  <a:pt x="38" y="15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 type="none" w="med" len="med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9351" name="Freeform 23"/>
          <p:cNvSpPr>
            <a:spLocks/>
          </p:cNvSpPr>
          <p:nvPr/>
        </p:nvSpPr>
        <p:spPr bwMode="auto">
          <a:xfrm>
            <a:off x="2484438" y="2781300"/>
            <a:ext cx="1295400" cy="144463"/>
          </a:xfrm>
          <a:custGeom>
            <a:avLst/>
            <a:gdLst>
              <a:gd name="T0" fmla="*/ 816 w 816"/>
              <a:gd name="T1" fmla="*/ 0 h 91"/>
              <a:gd name="T2" fmla="*/ 226 w 816"/>
              <a:gd name="T3" fmla="*/ 91 h 91"/>
              <a:gd name="T4" fmla="*/ 0 w 816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91">
                <a:moveTo>
                  <a:pt x="816" y="0"/>
                </a:moveTo>
                <a:cubicBezTo>
                  <a:pt x="589" y="45"/>
                  <a:pt x="362" y="91"/>
                  <a:pt x="226" y="91"/>
                </a:cubicBezTo>
                <a:cubicBezTo>
                  <a:pt x="90" y="91"/>
                  <a:pt x="38" y="15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 type="none" w="med" len="med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9352" name="Freeform 24"/>
          <p:cNvSpPr>
            <a:spLocks/>
          </p:cNvSpPr>
          <p:nvPr/>
        </p:nvSpPr>
        <p:spPr bwMode="auto">
          <a:xfrm>
            <a:off x="4284663" y="3429000"/>
            <a:ext cx="574675" cy="144463"/>
          </a:xfrm>
          <a:custGeom>
            <a:avLst/>
            <a:gdLst>
              <a:gd name="T0" fmla="*/ 816 w 816"/>
              <a:gd name="T1" fmla="*/ 0 h 91"/>
              <a:gd name="T2" fmla="*/ 226 w 816"/>
              <a:gd name="T3" fmla="*/ 91 h 91"/>
              <a:gd name="T4" fmla="*/ 0 w 816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91">
                <a:moveTo>
                  <a:pt x="816" y="0"/>
                </a:moveTo>
                <a:cubicBezTo>
                  <a:pt x="589" y="45"/>
                  <a:pt x="362" y="91"/>
                  <a:pt x="226" y="91"/>
                </a:cubicBezTo>
                <a:cubicBezTo>
                  <a:pt x="90" y="91"/>
                  <a:pt x="38" y="15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 type="none" w="med" len="med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9353" name="Freeform 25"/>
          <p:cNvSpPr>
            <a:spLocks/>
          </p:cNvSpPr>
          <p:nvPr/>
        </p:nvSpPr>
        <p:spPr bwMode="auto">
          <a:xfrm>
            <a:off x="1403350" y="4149725"/>
            <a:ext cx="4535488" cy="288925"/>
          </a:xfrm>
          <a:custGeom>
            <a:avLst/>
            <a:gdLst>
              <a:gd name="T0" fmla="*/ 816 w 816"/>
              <a:gd name="T1" fmla="*/ 0 h 91"/>
              <a:gd name="T2" fmla="*/ 226 w 816"/>
              <a:gd name="T3" fmla="*/ 91 h 91"/>
              <a:gd name="T4" fmla="*/ 0 w 816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91">
                <a:moveTo>
                  <a:pt x="816" y="0"/>
                </a:moveTo>
                <a:cubicBezTo>
                  <a:pt x="589" y="45"/>
                  <a:pt x="362" y="91"/>
                  <a:pt x="226" y="91"/>
                </a:cubicBezTo>
                <a:cubicBezTo>
                  <a:pt x="90" y="91"/>
                  <a:pt x="38" y="15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 type="none" w="med" len="med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9354" name="Freeform 26"/>
          <p:cNvSpPr>
            <a:spLocks/>
          </p:cNvSpPr>
          <p:nvPr/>
        </p:nvSpPr>
        <p:spPr bwMode="auto">
          <a:xfrm>
            <a:off x="3419475" y="4868863"/>
            <a:ext cx="3527425" cy="144462"/>
          </a:xfrm>
          <a:custGeom>
            <a:avLst/>
            <a:gdLst>
              <a:gd name="T0" fmla="*/ 816 w 816"/>
              <a:gd name="T1" fmla="*/ 0 h 91"/>
              <a:gd name="T2" fmla="*/ 226 w 816"/>
              <a:gd name="T3" fmla="*/ 91 h 91"/>
              <a:gd name="T4" fmla="*/ 0 w 816"/>
              <a:gd name="T5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91">
                <a:moveTo>
                  <a:pt x="816" y="0"/>
                </a:moveTo>
                <a:cubicBezTo>
                  <a:pt x="589" y="45"/>
                  <a:pt x="362" y="91"/>
                  <a:pt x="226" y="91"/>
                </a:cubicBezTo>
                <a:cubicBezTo>
                  <a:pt x="90" y="91"/>
                  <a:pt x="38" y="15"/>
                  <a:pt x="0" y="0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 type="none" w="med" len="med"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F31C3-FE95-4A10-A981-15028FF85EE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91513" cy="5699125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b="1">
                <a:cs typeface="Arial" charset="0"/>
              </a:rPr>
              <a:t>2.2 Analyzing Algorithms</a:t>
            </a:r>
            <a:endParaRPr lang="en-US" altLang="zh-TW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b="1">
                <a:cs typeface="Arial" charset="0"/>
              </a:rPr>
              <a:t> </a:t>
            </a:r>
            <a:endParaRPr lang="en-US" altLang="zh-TW" sz="28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sz="2800" b="1" i="1">
                <a:cs typeface="Arial" charset="0"/>
              </a:rPr>
              <a:t>RAM</a:t>
            </a:r>
            <a:r>
              <a:rPr lang="en-US" altLang="zh-TW" sz="2800" b="1">
                <a:cs typeface="Arial" charset="0"/>
              </a:rPr>
              <a:t>:</a:t>
            </a:r>
            <a:r>
              <a:rPr lang="en-US" altLang="zh-TW" sz="2800" i="1">
                <a:cs typeface="Arial" charset="0"/>
              </a:rPr>
              <a:t> Random-access machine</a:t>
            </a:r>
            <a:r>
              <a:rPr lang="en-US" altLang="zh-TW" sz="2800">
                <a:cs typeface="Arial" charset="0"/>
              </a:rPr>
              <a:t>, </a:t>
            </a:r>
            <a:r>
              <a:rPr lang="zh-TW" altLang="en-US" sz="2800"/>
              <a:t>在此機器上執行記憶體存取只需一單位的時間，且指令是依序一個一個執行。</a:t>
            </a:r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zh-TW" altLang="en-US" sz="2800">
                <a:cs typeface="Arial" charset="0"/>
              </a:rPr>
              <a:t> </a:t>
            </a:r>
            <a:endParaRPr lang="zh-TW" altLang="en-US" sz="2800"/>
          </a:p>
          <a:p>
            <a:pPr marL="609600" indent="-609600">
              <a:buClr>
                <a:schemeClr val="tx1"/>
              </a:buClr>
              <a:buFontTx/>
              <a:buNone/>
            </a:pPr>
            <a:r>
              <a:rPr lang="en-US" altLang="zh-TW" sz="2800" b="1" i="1">
                <a:cs typeface="Arial" charset="0"/>
              </a:rPr>
              <a:t>Running time</a:t>
            </a:r>
            <a:r>
              <a:rPr lang="en-US" altLang="zh-TW" sz="2800" b="1">
                <a:cs typeface="Arial" charset="0"/>
              </a:rPr>
              <a:t>:</a:t>
            </a:r>
            <a:r>
              <a:rPr lang="en-US" altLang="zh-TW" sz="2800">
                <a:cs typeface="Arial" charset="0"/>
              </a:rPr>
              <a:t> </a:t>
            </a:r>
            <a:r>
              <a:rPr lang="zh-TW" altLang="en-US" sz="2800"/>
              <a:t>執行的步驟的總數量，以 </a:t>
            </a:r>
            <a:r>
              <a:rPr lang="en-US" altLang="zh-TW" sz="2800" b="1" i="1">
                <a:cs typeface="Arial" charset="0"/>
              </a:rPr>
              <a:t>input size</a:t>
            </a:r>
            <a:r>
              <a:rPr lang="en-US" altLang="zh-TW" sz="2800">
                <a:cs typeface="Arial" charset="0"/>
              </a:rPr>
              <a:t> </a:t>
            </a:r>
            <a:r>
              <a:rPr lang="zh-TW" altLang="en-US" sz="2800"/>
              <a:t>的函數來表示之。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11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097B4-A07E-4310-9B35-60D552C7ECAD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620713"/>
            <a:ext cx="8147050" cy="550545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zh-TW" altLang="en-US" sz="2800" b="1"/>
              <a:t>範例</a:t>
            </a:r>
            <a:r>
              <a:rPr lang="en-US" altLang="zh-TW" sz="2800" b="1"/>
              <a:t>: </a:t>
            </a:r>
            <a:r>
              <a:rPr lang="en-US" altLang="zh-TW" sz="2800"/>
              <a:t>Insertion Sort</a:t>
            </a:r>
            <a:endParaRPr lang="en-US" altLang="zh-TW" sz="28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altLang="zh-TW" sz="2000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</a:rPr>
              <a:t>	Insertion-Sort(</a:t>
            </a:r>
            <a:r>
              <a:rPr lang="en-US" altLang="zh-TW" sz="2000" i="1">
                <a:latin typeface="Courier New" pitchFamily="49" charset="0"/>
              </a:rPr>
              <a:t>A</a:t>
            </a:r>
            <a:r>
              <a:rPr lang="en-US" altLang="zh-TW" sz="2000">
                <a:latin typeface="Courier New" pitchFamily="49" charset="0"/>
              </a:rPr>
              <a:t>)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</a:rPr>
              <a:t>	1 </a:t>
            </a:r>
            <a:r>
              <a:rPr lang="en-US" altLang="zh-TW" sz="2000" b="1">
                <a:latin typeface="Courier New" pitchFamily="49" charset="0"/>
              </a:rPr>
              <a:t>for</a:t>
            </a:r>
            <a:r>
              <a:rPr lang="en-US" altLang="zh-TW" sz="2000">
                <a:latin typeface="Courier New" pitchFamily="49" charset="0"/>
              </a:rPr>
              <a:t> </a:t>
            </a:r>
            <a:r>
              <a:rPr lang="en-US" altLang="zh-TW" sz="2000" i="1">
                <a:latin typeface="Courier New" pitchFamily="49" charset="0"/>
              </a:rPr>
              <a:t>j</a:t>
            </a:r>
            <a:r>
              <a:rPr lang="en-US" altLang="zh-TW" sz="2000">
                <a:latin typeface="Courier New" pitchFamily="49" charset="0"/>
              </a:rPr>
              <a:t>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2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to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length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]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2 	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do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key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j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]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3 		►insert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j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] into the sorted</a:t>
            </a:r>
            <a:br>
              <a:rPr lang="en-US" altLang="zh-TW" sz="2000">
                <a:latin typeface="Courier New" pitchFamily="49" charset="0"/>
                <a:cs typeface="Times New Roman" pitchFamily="18" charset="0"/>
              </a:rPr>
            </a:b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		sequence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[1..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j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- 1]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4		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j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– 1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5		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&gt; 0 and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] &gt;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key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6			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do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+ 1]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]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7			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– 1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8		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A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[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+ 1] </a:t>
            </a:r>
            <a:r>
              <a:rPr lang="en-US" altLang="zh-TW" sz="2000" b="1">
                <a:latin typeface="Courier New" pitchFamily="49" charset="0"/>
                <a:cs typeface="Times New Roman" pitchFamily="18" charset="0"/>
              </a:rPr>
              <a:t>←</a:t>
            </a: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altLang="zh-TW" sz="2000" i="1">
                <a:latin typeface="Courier New" pitchFamily="49" charset="0"/>
                <a:cs typeface="Times New Roman" pitchFamily="18" charset="0"/>
              </a:rPr>
              <a:t>key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000">
                <a:latin typeface="Courier New" pitchFamily="49" charset="0"/>
                <a:cs typeface="Times New Roman" pitchFamily="18" charset="0"/>
              </a:rPr>
              <a:t>	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endParaRPr lang="en-US" altLang="zh-TW" sz="2800" i="1">
              <a:latin typeface="Courier New" pitchFamily="49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= 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 i="1"/>
              <a:t>n</a:t>
            </a:r>
            <a:r>
              <a:rPr lang="en-US" altLang="zh-TW" sz="2800"/>
              <a:t>+(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4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8</a:t>
            </a:r>
            <a:r>
              <a:rPr lang="en-US" altLang="zh-TW" sz="2800"/>
              <a:t>)(</a:t>
            </a:r>
            <a:r>
              <a:rPr lang="en-US" altLang="zh-TW" sz="2800" i="1"/>
              <a:t>n</a:t>
            </a:r>
            <a:r>
              <a:rPr lang="en-US" altLang="zh-TW" sz="2800"/>
              <a:t>-1)+</a:t>
            </a:r>
            <a:r>
              <a:rPr lang="en-US" altLang="zh-TW" sz="2800" i="1"/>
              <a:t>c</a:t>
            </a:r>
            <a:r>
              <a:rPr lang="en-US" altLang="zh-TW" sz="2800" baseline="-25000"/>
              <a:t>5</a:t>
            </a:r>
            <a:r>
              <a:rPr lang="en-US" altLang="zh-TW" sz="2800"/>
              <a:t>       +(</a:t>
            </a:r>
            <a:r>
              <a:rPr lang="en-US" altLang="zh-TW" sz="2800" i="1"/>
              <a:t>c</a:t>
            </a:r>
            <a:r>
              <a:rPr lang="en-US" altLang="zh-TW" sz="2800" baseline="-25000"/>
              <a:t>6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7</a:t>
            </a:r>
            <a:r>
              <a:rPr lang="en-US" altLang="zh-TW" sz="2800"/>
              <a:t>)</a:t>
            </a:r>
          </a:p>
        </p:txBody>
      </p:sp>
      <p:graphicFrame>
        <p:nvGraphicFramePr>
          <p:cNvPr id="101396" name="Object 2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604125" y="3284538"/>
          <a:ext cx="8636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8" name="方程式" r:id="rId3" imgW="457200" imgH="304560" progId="Equation.3">
                  <p:embed/>
                </p:oleObj>
              </mc:Choice>
              <mc:Fallback>
                <p:oleObj name="方程式" r:id="rId3" imgW="457200" imgH="30456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25" y="3284538"/>
                        <a:ext cx="8636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859338" y="5300663"/>
          <a:ext cx="617537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9" name="方程式" r:id="rId5" imgW="330120" imgH="444240" progId="Equation.3">
                  <p:embed/>
                </p:oleObj>
              </mc:Choice>
              <mc:Fallback>
                <p:oleObj name="方程式" r:id="rId5" imgW="330120" imgH="4442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5300663"/>
                        <a:ext cx="617537" cy="82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4" name="Object 8"/>
          <p:cNvGraphicFramePr>
            <a:graphicFrameLocks noChangeAspect="1"/>
          </p:cNvGraphicFramePr>
          <p:nvPr/>
        </p:nvGraphicFramePr>
        <p:xfrm>
          <a:off x="6732588" y="5300663"/>
          <a:ext cx="1152525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0" name="方程式" r:id="rId7" imgW="596880" imgH="444240" progId="Equation.3">
                  <p:embed/>
                </p:oleObj>
              </mc:Choice>
              <mc:Fallback>
                <p:oleObj name="方程式" r:id="rId7" imgW="596880" imgH="4442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5300663"/>
                        <a:ext cx="1152525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6804025" y="1196975"/>
            <a:ext cx="741363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200" i="1"/>
              <a:t>cost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1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2</a:t>
            </a:r>
          </a:p>
          <a:p>
            <a:endParaRPr lang="en-US" altLang="zh-TW" sz="2200"/>
          </a:p>
          <a:p>
            <a:r>
              <a:rPr lang="en-US" altLang="zh-TW" sz="2200"/>
              <a:t>0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4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5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6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7</a:t>
            </a:r>
          </a:p>
          <a:p>
            <a:r>
              <a:rPr lang="en-US" altLang="zh-TW" sz="2200" i="1"/>
              <a:t>c</a:t>
            </a:r>
            <a:r>
              <a:rPr lang="en-US" altLang="zh-TW" sz="2200" baseline="-25000"/>
              <a:t>8</a:t>
            </a:r>
          </a:p>
          <a:p>
            <a:endParaRPr lang="en-US" altLang="zh-TW" sz="2200" baseline="-25000"/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7604125" y="1196975"/>
            <a:ext cx="936625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200" i="1"/>
              <a:t>times</a:t>
            </a:r>
          </a:p>
          <a:p>
            <a:r>
              <a:rPr lang="en-US" altLang="zh-TW" sz="2200" i="1"/>
              <a:t>n</a:t>
            </a:r>
            <a:endParaRPr lang="en-US" altLang="zh-TW" sz="2200" baseline="-25000"/>
          </a:p>
          <a:p>
            <a:r>
              <a:rPr lang="en-US" altLang="zh-TW" sz="2200" i="1"/>
              <a:t>n</a:t>
            </a:r>
            <a:r>
              <a:rPr lang="en-US" altLang="zh-TW" sz="2200"/>
              <a:t> - 1</a:t>
            </a:r>
            <a:endParaRPr lang="en-US" altLang="zh-TW" sz="2200" i="1"/>
          </a:p>
          <a:p>
            <a:endParaRPr lang="en-US" altLang="zh-TW" sz="2200"/>
          </a:p>
          <a:p>
            <a:r>
              <a:rPr lang="en-US" altLang="zh-TW" sz="2200" i="1"/>
              <a:t>n</a:t>
            </a:r>
            <a:r>
              <a:rPr lang="en-US" altLang="zh-TW" sz="2200"/>
              <a:t> - 1</a:t>
            </a:r>
            <a:endParaRPr lang="en-US" altLang="zh-TW" sz="2200" i="1"/>
          </a:p>
          <a:p>
            <a:r>
              <a:rPr lang="en-US" altLang="zh-TW" sz="2200" i="1"/>
              <a:t>n</a:t>
            </a:r>
            <a:r>
              <a:rPr lang="en-US" altLang="zh-TW" sz="2200"/>
              <a:t> - 1</a:t>
            </a:r>
            <a:endParaRPr lang="en-US" altLang="zh-TW" sz="2200" i="1"/>
          </a:p>
          <a:p>
            <a:endParaRPr lang="en-US" altLang="zh-TW" sz="2200" i="1"/>
          </a:p>
          <a:p>
            <a:endParaRPr lang="en-US" altLang="zh-TW" sz="2200" i="1"/>
          </a:p>
          <a:p>
            <a:endParaRPr lang="en-US" altLang="zh-TW" sz="2200" i="1"/>
          </a:p>
          <a:p>
            <a:r>
              <a:rPr lang="en-US" altLang="zh-TW" sz="2200" i="1"/>
              <a:t>n</a:t>
            </a:r>
            <a:r>
              <a:rPr lang="en-US" altLang="zh-TW" sz="2200"/>
              <a:t> - 1</a:t>
            </a:r>
            <a:endParaRPr lang="en-US" altLang="zh-TW" sz="2200" baseline="-25000"/>
          </a:p>
        </p:txBody>
      </p:sp>
      <p:graphicFrame>
        <p:nvGraphicFramePr>
          <p:cNvPr id="101399" name="Object 2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604125" y="3644900"/>
          <a:ext cx="115093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1" name="方程式" r:id="rId9" imgW="723600" imgH="304560" progId="Equation.3">
                  <p:embed/>
                </p:oleObj>
              </mc:Choice>
              <mc:Fallback>
                <p:oleObj name="方程式" r:id="rId9" imgW="723600" imgH="30456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25" y="3644900"/>
                        <a:ext cx="115093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402" name="Object 26"/>
          <p:cNvGraphicFramePr>
            <a:graphicFrameLocks noChangeAspect="1"/>
          </p:cNvGraphicFramePr>
          <p:nvPr/>
        </p:nvGraphicFramePr>
        <p:xfrm>
          <a:off x="7596188" y="4005263"/>
          <a:ext cx="12319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2" name="方程式" r:id="rId11" imgW="723600" imgH="304560" progId="Equation.3">
                  <p:embed/>
                </p:oleObj>
              </mc:Choice>
              <mc:Fallback>
                <p:oleObj name="方程式" r:id="rId11" imgW="723600" imgH="30456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4005263"/>
                        <a:ext cx="12319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9195-EB6D-45F4-B50C-270A59F8CA84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147050" cy="540067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</a:rPr>
              <a:t>Best-case:</a:t>
            </a:r>
          </a:p>
          <a:p>
            <a:pPr>
              <a:buFontTx/>
              <a:buNone/>
            </a:pPr>
            <a:r>
              <a:rPr lang="en-US" altLang="zh-TW" sz="2800"/>
              <a:t>	Each </a:t>
            </a:r>
            <a:r>
              <a:rPr lang="en-US" altLang="zh-TW" sz="2800" i="1"/>
              <a:t>t</a:t>
            </a:r>
            <a:r>
              <a:rPr lang="en-US" altLang="zh-TW" sz="2800" i="1" baseline="-25000"/>
              <a:t>j</a:t>
            </a:r>
            <a:r>
              <a:rPr lang="en-US" altLang="zh-TW" sz="2800"/>
              <a:t>=1. (</a:t>
            </a:r>
            <a:r>
              <a:rPr lang="zh-TW" altLang="en-US" sz="2800"/>
              <a:t>輸入 </a:t>
            </a:r>
            <a:r>
              <a:rPr lang="en-US" altLang="zh-TW" sz="2800" i="1"/>
              <a:t>A</a:t>
            </a:r>
            <a:r>
              <a:rPr lang="en-US" altLang="zh-TW" sz="2800"/>
              <a:t> </a:t>
            </a:r>
            <a:r>
              <a:rPr lang="zh-TW" altLang="en-US" sz="2800"/>
              <a:t>是排序好的</a:t>
            </a:r>
            <a:r>
              <a:rPr lang="en-US" altLang="zh-TW" sz="2800"/>
              <a:t>)</a:t>
            </a:r>
          </a:p>
          <a:p>
            <a:pPr>
              <a:buFontTx/>
              <a:buNone/>
            </a:pPr>
            <a:r>
              <a:rPr lang="en-US" altLang="zh-TW" sz="2800"/>
              <a:t>	</a:t>
            </a: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 =	(</a:t>
            </a:r>
            <a:r>
              <a:rPr lang="en-US" altLang="zh-TW" sz="2800" i="1"/>
              <a:t>c</a:t>
            </a:r>
            <a:r>
              <a:rPr lang="en-US" altLang="zh-TW" sz="2800" baseline="-25000"/>
              <a:t>1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4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5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8</a:t>
            </a:r>
            <a:r>
              <a:rPr lang="en-US" altLang="zh-TW" sz="2800"/>
              <a:t>)</a:t>
            </a:r>
            <a:r>
              <a:rPr lang="en-US" altLang="zh-TW" sz="2800" i="1"/>
              <a:t>n</a:t>
            </a:r>
            <a:r>
              <a:rPr lang="en-US" altLang="zh-TW" sz="2800"/>
              <a:t>-(</a:t>
            </a:r>
            <a:r>
              <a:rPr lang="en-US" altLang="zh-TW" sz="2800" i="1"/>
              <a:t>c</a:t>
            </a:r>
            <a:r>
              <a:rPr lang="en-US" altLang="zh-TW" sz="2800" baseline="-25000"/>
              <a:t>2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4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5</a:t>
            </a:r>
            <a:r>
              <a:rPr lang="en-US" altLang="zh-TW" sz="2800"/>
              <a:t>+</a:t>
            </a:r>
            <a:r>
              <a:rPr lang="en-US" altLang="zh-TW" sz="2800" i="1"/>
              <a:t>c</a:t>
            </a:r>
            <a:r>
              <a:rPr lang="en-US" altLang="zh-TW" sz="2800" baseline="-25000"/>
              <a:t>8</a:t>
            </a:r>
            <a:r>
              <a:rPr lang="en-US" altLang="zh-TW" sz="2800"/>
              <a:t>)</a:t>
            </a:r>
          </a:p>
          <a:p>
            <a:pPr>
              <a:buFontTx/>
              <a:buNone/>
            </a:pPr>
            <a:r>
              <a:rPr lang="en-US" altLang="zh-TW" sz="2800"/>
              <a:t>		  =	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</a:t>
            </a:r>
          </a:p>
          <a:p>
            <a:pPr>
              <a:buFontTx/>
              <a:buNone/>
            </a:pPr>
            <a:r>
              <a:rPr lang="en-US" altLang="zh-TW" sz="2800"/>
              <a:t>			(</a:t>
            </a:r>
            <a:r>
              <a:rPr lang="en-US" altLang="zh-TW" sz="2800" b="1" i="1"/>
              <a:t>rate of growth, order of growth</a:t>
            </a:r>
            <a:r>
              <a:rPr lang="en-US" altLang="zh-TW" sz="2800"/>
              <a:t>)</a:t>
            </a:r>
          </a:p>
          <a:p>
            <a:pPr>
              <a:buFontTx/>
              <a:buNone/>
            </a:pPr>
            <a:endParaRPr lang="en-US" altLang="zh-TW" sz="2800"/>
          </a:p>
          <a:p>
            <a:pPr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</a:rPr>
              <a:t>Worst-case:</a:t>
            </a:r>
            <a:r>
              <a:rPr lang="en-US" altLang="zh-TW" sz="2800"/>
              <a:t> (upper bound)</a:t>
            </a:r>
          </a:p>
          <a:p>
            <a:pPr>
              <a:buFontTx/>
              <a:buNone/>
            </a:pPr>
            <a:r>
              <a:rPr lang="en-US" altLang="zh-TW" sz="2800"/>
              <a:t>	Each </a:t>
            </a:r>
            <a:r>
              <a:rPr lang="en-US" altLang="zh-TW" sz="2800" i="1"/>
              <a:t>t</a:t>
            </a:r>
            <a:r>
              <a:rPr lang="en-US" altLang="zh-TW" sz="2800" i="1" baseline="-25000"/>
              <a:t>j</a:t>
            </a:r>
            <a:r>
              <a:rPr lang="en-US" altLang="zh-TW" sz="2800"/>
              <a:t>=</a:t>
            </a:r>
            <a:r>
              <a:rPr lang="en-US" altLang="zh-TW" sz="2800" i="1"/>
              <a:t>j</a:t>
            </a:r>
            <a:r>
              <a:rPr lang="en-US" altLang="zh-TW" sz="2800"/>
              <a:t>.</a:t>
            </a:r>
          </a:p>
          <a:p>
            <a:pPr>
              <a:buFontTx/>
              <a:buNone/>
            </a:pPr>
            <a:r>
              <a:rPr lang="en-US" altLang="zh-TW" sz="2800"/>
              <a:t>	</a:t>
            </a: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 =	</a:t>
            </a:r>
            <a:r>
              <a:rPr lang="en-US" altLang="zh-TW" sz="2800" i="1"/>
              <a:t>k</a:t>
            </a:r>
            <a:r>
              <a:rPr lang="en-US" altLang="zh-TW" sz="2800" baseline="-25000"/>
              <a:t>1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+ </a:t>
            </a:r>
            <a:r>
              <a:rPr lang="en-US" altLang="zh-TW" sz="2800" i="1"/>
              <a:t>k</a:t>
            </a:r>
            <a:r>
              <a:rPr lang="en-US" altLang="zh-TW" sz="2800" baseline="-25000"/>
              <a:t>2</a:t>
            </a:r>
            <a:r>
              <a:rPr lang="en-US" altLang="zh-TW" sz="2800" i="1"/>
              <a:t>n</a:t>
            </a:r>
            <a:r>
              <a:rPr lang="en-US" altLang="zh-TW" sz="2800"/>
              <a:t> + </a:t>
            </a:r>
            <a:r>
              <a:rPr lang="en-US" altLang="zh-TW" sz="2800" i="1"/>
              <a:t>k</a:t>
            </a:r>
            <a:r>
              <a:rPr lang="en-US" altLang="zh-TW" sz="2800" baseline="-25000"/>
              <a:t>3</a:t>
            </a:r>
          </a:p>
          <a:p>
            <a:pPr>
              <a:buFontTx/>
              <a:buNone/>
            </a:pPr>
            <a:r>
              <a:rPr lang="en-US" altLang="zh-TW" sz="2800"/>
              <a:t>		  =	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863E-DE9B-4783-B8A9-297607425596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147050" cy="5400675"/>
          </a:xfrm>
        </p:spPr>
        <p:txBody>
          <a:bodyPr/>
          <a:lstStyle/>
          <a:p>
            <a:pPr>
              <a:buFontTx/>
              <a:buNone/>
            </a:pPr>
            <a:endParaRPr lang="en-US" altLang="zh-TW" sz="2800" b="1" i="1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</a:rPr>
              <a:t>Average-case:</a:t>
            </a:r>
            <a:r>
              <a:rPr lang="en-US" altLang="zh-TW" sz="2800">
                <a:solidFill>
                  <a:schemeClr val="accent2"/>
                </a:solidFill>
              </a:rPr>
              <a:t> </a:t>
            </a:r>
            <a:r>
              <a:rPr lang="en-US" altLang="zh-TW" sz="2800"/>
              <a:t>(Expected running time)</a:t>
            </a:r>
            <a:endParaRPr lang="en-US" altLang="zh-TW" sz="2800" b="1" i="1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zh-TW" sz="2800"/>
          </a:p>
          <a:p>
            <a:pPr>
              <a:buFontTx/>
              <a:buNone/>
            </a:pPr>
            <a:r>
              <a:rPr lang="en-US" altLang="zh-TW" sz="2800"/>
              <a:t>	Each </a:t>
            </a:r>
            <a:r>
              <a:rPr lang="en-US" altLang="zh-TW" sz="2800" i="1"/>
              <a:t>t</a:t>
            </a:r>
            <a:r>
              <a:rPr lang="en-US" altLang="zh-TW" sz="2800" i="1" baseline="-25000"/>
              <a:t>j</a:t>
            </a:r>
            <a:r>
              <a:rPr lang="en-US" altLang="zh-TW" sz="2800"/>
              <a:t>=</a:t>
            </a:r>
            <a:r>
              <a:rPr lang="en-US" altLang="zh-TW" sz="2800" i="1"/>
              <a:t>j</a:t>
            </a:r>
            <a:r>
              <a:rPr lang="en-US" altLang="zh-TW" sz="2800"/>
              <a:t>/2</a:t>
            </a:r>
          </a:p>
          <a:p>
            <a:pPr>
              <a:buFontTx/>
              <a:buNone/>
            </a:pPr>
            <a:r>
              <a:rPr lang="en-US" altLang="zh-TW" sz="2800"/>
              <a:t>	</a:t>
            </a:r>
            <a:r>
              <a:rPr lang="en-US" altLang="zh-TW" sz="2800" i="1"/>
              <a:t>T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/>
              <a:t>)  =	</a:t>
            </a:r>
            <a:r>
              <a:rPr lang="en-US" altLang="zh-TW" sz="2800" i="1"/>
              <a:t>t</a:t>
            </a:r>
            <a:r>
              <a:rPr lang="en-US" altLang="zh-TW" sz="2800" baseline="-25000"/>
              <a:t>1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 + </a:t>
            </a:r>
            <a:r>
              <a:rPr lang="en-US" altLang="zh-TW" sz="2800" i="1"/>
              <a:t>t</a:t>
            </a:r>
            <a:r>
              <a:rPr lang="en-US" altLang="zh-TW" sz="2800" baseline="-25000"/>
              <a:t>2</a:t>
            </a:r>
            <a:r>
              <a:rPr lang="en-US" altLang="zh-TW" sz="2800" i="1"/>
              <a:t>n</a:t>
            </a:r>
            <a:r>
              <a:rPr lang="en-US" altLang="zh-TW" sz="2800"/>
              <a:t> + </a:t>
            </a:r>
            <a:r>
              <a:rPr lang="en-US" altLang="zh-TW" sz="2800" i="1"/>
              <a:t>t</a:t>
            </a:r>
            <a:r>
              <a:rPr lang="en-US" altLang="zh-TW" sz="2800" baseline="-25000"/>
              <a:t>3</a:t>
            </a:r>
          </a:p>
          <a:p>
            <a:pPr>
              <a:buFontTx/>
              <a:buNone/>
            </a:pPr>
            <a:r>
              <a:rPr lang="en-US" altLang="zh-TW" sz="2800"/>
              <a:t>		  =	</a:t>
            </a:r>
            <a:r>
              <a:rPr lang="en-US" altLang="zh-TW" sz="2800">
                <a:sym typeface="Symbol" pitchFamily="18" charset="2"/>
              </a:rPr>
              <a:t></a:t>
            </a:r>
            <a:r>
              <a:rPr lang="en-US" altLang="zh-TW" sz="2800"/>
              <a:t>(</a:t>
            </a:r>
            <a:r>
              <a:rPr lang="en-US" altLang="zh-TW" sz="2800" i="1"/>
              <a:t>n</a:t>
            </a:r>
            <a:r>
              <a:rPr lang="en-US" altLang="zh-TW" sz="2800" baseline="30000"/>
              <a:t>2</a:t>
            </a:r>
            <a:r>
              <a:rPr lang="en-US" altLang="zh-TW" sz="2800"/>
              <a:t>)</a:t>
            </a:r>
          </a:p>
          <a:p>
            <a:pPr>
              <a:buFontTx/>
              <a:buNone/>
            </a:pPr>
            <a:r>
              <a:rPr lang="en-US" altLang="zh-TW" sz="2800"/>
              <a:t>			(</a:t>
            </a:r>
            <a:r>
              <a:rPr lang="en-US" altLang="zh-TW" sz="2800" b="1" i="1"/>
              <a:t>rate of growth, order of growth</a:t>
            </a:r>
            <a:r>
              <a:rPr lang="en-US" altLang="zh-TW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9EA9-8696-4C62-95FC-384B1B6F3E26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444500" indent="-444500">
              <a:buFontTx/>
              <a:buNone/>
            </a:pPr>
            <a:r>
              <a:rPr lang="en-US" altLang="zh-TW" sz="2800" b="1"/>
              <a:t>2.3 Designing Algorithms</a:t>
            </a:r>
            <a:endParaRPr lang="en-US" altLang="zh-TW" sz="2800"/>
          </a:p>
          <a:p>
            <a:pPr marL="444500" indent="-444500">
              <a:buFontTx/>
              <a:buNone/>
            </a:pPr>
            <a:endParaRPr lang="en-US" altLang="zh-TW" sz="2800" b="1" i="1">
              <a:solidFill>
                <a:schemeClr val="accent2"/>
              </a:solidFill>
            </a:endParaRPr>
          </a:p>
          <a:p>
            <a:pPr marL="444500" indent="-444500">
              <a:buFontTx/>
              <a:buNone/>
            </a:pPr>
            <a:r>
              <a:rPr lang="en-US" altLang="zh-TW" sz="2800" b="1" i="1">
                <a:solidFill>
                  <a:schemeClr val="accent2"/>
                </a:solidFill>
              </a:rPr>
              <a:t>Divide-and-Conquer:</a:t>
            </a:r>
          </a:p>
          <a:p>
            <a:pPr marL="444500" indent="-444500">
              <a:buFontTx/>
              <a:buNone/>
            </a:pPr>
            <a:endParaRPr lang="en-US" altLang="zh-TW" sz="1000" b="1"/>
          </a:p>
          <a:p>
            <a:pPr marL="444500" indent="-444500">
              <a:buFontTx/>
              <a:buNone/>
            </a:pPr>
            <a:r>
              <a:rPr lang="en-US" altLang="zh-TW" sz="2800" b="1"/>
              <a:t>		Divide:(</a:t>
            </a:r>
            <a:r>
              <a:rPr lang="zh-TW" altLang="en-US" sz="2800" b="1"/>
              <a:t>把大問題切成幾個比較小的相同問題</a:t>
            </a:r>
            <a:r>
              <a:rPr lang="en-US" altLang="zh-TW" sz="2800" b="1"/>
              <a:t>)</a:t>
            </a:r>
          </a:p>
          <a:p>
            <a:pPr marL="444500" indent="-444500">
              <a:buFontTx/>
              <a:buNone/>
            </a:pPr>
            <a:endParaRPr lang="en-US" altLang="zh-TW" sz="1000" b="1"/>
          </a:p>
          <a:p>
            <a:pPr marL="444500" indent="-444500">
              <a:buFontTx/>
              <a:buNone/>
            </a:pPr>
            <a:r>
              <a:rPr lang="en-US" altLang="zh-TW" sz="2800" b="1"/>
              <a:t>		Conquer:(</a:t>
            </a:r>
            <a:r>
              <a:rPr lang="zh-TW" altLang="en-US" sz="2800" b="1"/>
              <a:t>解決問題</a:t>
            </a:r>
            <a:r>
              <a:rPr lang="en-US" altLang="zh-TW" sz="2800" b="1"/>
              <a:t>)</a:t>
            </a:r>
          </a:p>
          <a:p>
            <a:pPr marL="444500" indent="-444500">
              <a:buFontTx/>
              <a:buNone/>
            </a:pPr>
            <a:endParaRPr lang="en-US" altLang="zh-TW" sz="1000" b="1"/>
          </a:p>
          <a:p>
            <a:pPr marL="444500" indent="-444500">
              <a:buFontTx/>
              <a:buNone/>
            </a:pPr>
            <a:r>
              <a:rPr lang="en-US" altLang="zh-TW" sz="2800" b="1"/>
              <a:t>		Combine:(</a:t>
            </a:r>
            <a:r>
              <a:rPr lang="zh-TW" altLang="en-US" sz="2800" b="1"/>
              <a:t>把小問題的解合成大問題的解</a:t>
            </a:r>
            <a:r>
              <a:rPr lang="en-US" altLang="zh-TW" sz="2800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B3C04-8640-4863-863B-776B81A08877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91513" cy="5505450"/>
          </a:xfrm>
        </p:spPr>
        <p:txBody>
          <a:bodyPr/>
          <a:lstStyle/>
          <a:p>
            <a:pPr marL="444500" indent="-444500">
              <a:buFontTx/>
              <a:buNone/>
            </a:pPr>
            <a:endParaRPr lang="en-US" altLang="zh-TW" sz="2800" b="1"/>
          </a:p>
          <a:p>
            <a:pPr marL="444500" indent="-444500">
              <a:buFontTx/>
              <a:buNone/>
            </a:pPr>
            <a:r>
              <a:rPr lang="zh-TW" altLang="en-US" sz="2800" b="1"/>
              <a:t>範例</a:t>
            </a:r>
            <a:r>
              <a:rPr lang="en-US" altLang="zh-TW" sz="2800" b="1"/>
              <a:t>: </a:t>
            </a:r>
            <a:r>
              <a:rPr lang="en-US" altLang="zh-TW" sz="2800"/>
              <a:t>Merge Sort</a:t>
            </a:r>
            <a:endParaRPr lang="en-US" altLang="zh-TW" sz="2800" b="1"/>
          </a:p>
        </p:txBody>
      </p:sp>
      <p:pic>
        <p:nvPicPr>
          <p:cNvPr id="98307" name="Picture 3" descr="4-1"/>
          <p:cNvPicPr>
            <a:picLocks noChangeAspect="1" noChangeArrowheads="1"/>
          </p:cNvPicPr>
          <p:nvPr/>
        </p:nvPicPr>
        <p:blipFill>
          <a:blip r:embed="rId3" cstate="print">
            <a:lum bright="-40000" contrast="6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205038"/>
            <a:ext cx="5256213" cy="239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Getting Started</a:t>
            </a:r>
          </a:p>
        </p:txBody>
      </p:sp>
      <p:sp>
        <p:nvSpPr>
          <p:cNvPr id="41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AA54F-FB56-463E-8B83-8BAC50D3E937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1331913" y="765175"/>
            <a:ext cx="6121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12234566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1331913" y="2060575"/>
            <a:ext cx="237648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2456</a:t>
            </a:r>
          </a:p>
        </p:txBody>
      </p:sp>
      <p:sp>
        <p:nvSpPr>
          <p:cNvPr id="107527" name="Text Box 7"/>
          <p:cNvSpPr txBox="1">
            <a:spLocks noChangeArrowheads="1"/>
          </p:cNvSpPr>
          <p:nvPr/>
        </p:nvSpPr>
        <p:spPr bwMode="auto">
          <a:xfrm>
            <a:off x="4787900" y="2060575"/>
            <a:ext cx="23764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1236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1187450" y="3284538"/>
            <a:ext cx="10810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25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2987675" y="3284538"/>
            <a:ext cx="10810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46</a:t>
            </a: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5003800" y="3284538"/>
            <a:ext cx="10810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13</a:t>
            </a: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6732588" y="3284538"/>
            <a:ext cx="108108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26</a:t>
            </a:r>
          </a:p>
        </p:txBody>
      </p:sp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1116013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5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2051050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2987675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4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3851275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4932363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1</a:t>
            </a: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5867400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3</a:t>
            </a: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6804025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6</a:t>
            </a:r>
          </a:p>
        </p:txBody>
      </p:sp>
      <p:sp>
        <p:nvSpPr>
          <p:cNvPr id="107541" name="Text Box 21"/>
          <p:cNvSpPr txBox="1">
            <a:spLocks noChangeArrowheads="1"/>
          </p:cNvSpPr>
          <p:nvPr/>
        </p:nvSpPr>
        <p:spPr bwMode="auto">
          <a:xfrm>
            <a:off x="7667625" y="4292600"/>
            <a:ext cx="4318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altLang="zh-TW"/>
              <a:t>2</a:t>
            </a:r>
          </a:p>
        </p:txBody>
      </p:sp>
      <p:cxnSp>
        <p:nvCxnSpPr>
          <p:cNvPr id="107542" name="AutoShape 22"/>
          <p:cNvCxnSpPr>
            <a:cxnSpLocks noChangeShapeType="1"/>
            <a:stCxn id="107533" idx="0"/>
            <a:endCxn id="107528" idx="2"/>
          </p:cNvCxnSpPr>
          <p:nvPr/>
        </p:nvCxnSpPr>
        <p:spPr bwMode="auto">
          <a:xfrm flipV="1">
            <a:off x="1331913" y="3660775"/>
            <a:ext cx="396875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3" name="AutoShape 23"/>
          <p:cNvCxnSpPr>
            <a:cxnSpLocks noChangeShapeType="1"/>
            <a:stCxn id="107535" idx="0"/>
            <a:endCxn id="107528" idx="2"/>
          </p:cNvCxnSpPr>
          <p:nvPr/>
        </p:nvCxnSpPr>
        <p:spPr bwMode="auto">
          <a:xfrm flipH="1" flipV="1">
            <a:off x="1728788" y="3660775"/>
            <a:ext cx="538162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4" name="AutoShape 24"/>
          <p:cNvCxnSpPr>
            <a:cxnSpLocks noChangeShapeType="1"/>
            <a:stCxn id="107537" idx="0"/>
            <a:endCxn id="107530" idx="2"/>
          </p:cNvCxnSpPr>
          <p:nvPr/>
        </p:nvCxnSpPr>
        <p:spPr bwMode="auto">
          <a:xfrm flipH="1" flipV="1">
            <a:off x="3529013" y="3660775"/>
            <a:ext cx="538162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5" name="AutoShape 25"/>
          <p:cNvCxnSpPr>
            <a:cxnSpLocks noChangeShapeType="1"/>
            <a:stCxn id="107536" idx="0"/>
            <a:endCxn id="107530" idx="2"/>
          </p:cNvCxnSpPr>
          <p:nvPr/>
        </p:nvCxnSpPr>
        <p:spPr bwMode="auto">
          <a:xfrm flipV="1">
            <a:off x="3203575" y="3660775"/>
            <a:ext cx="325438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6" name="AutoShape 26"/>
          <p:cNvCxnSpPr>
            <a:cxnSpLocks noChangeShapeType="1"/>
            <a:stCxn id="107538" idx="0"/>
            <a:endCxn id="107531" idx="2"/>
          </p:cNvCxnSpPr>
          <p:nvPr/>
        </p:nvCxnSpPr>
        <p:spPr bwMode="auto">
          <a:xfrm flipV="1">
            <a:off x="5148263" y="3660775"/>
            <a:ext cx="396875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7" name="AutoShape 27"/>
          <p:cNvCxnSpPr>
            <a:cxnSpLocks noChangeShapeType="1"/>
            <a:stCxn id="107539" idx="0"/>
            <a:endCxn id="107531" idx="2"/>
          </p:cNvCxnSpPr>
          <p:nvPr/>
        </p:nvCxnSpPr>
        <p:spPr bwMode="auto">
          <a:xfrm flipH="1" flipV="1">
            <a:off x="5545138" y="3660775"/>
            <a:ext cx="538162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8" name="AutoShape 28"/>
          <p:cNvCxnSpPr>
            <a:cxnSpLocks noChangeShapeType="1"/>
            <a:stCxn id="107540" idx="0"/>
            <a:endCxn id="107532" idx="2"/>
          </p:cNvCxnSpPr>
          <p:nvPr/>
        </p:nvCxnSpPr>
        <p:spPr bwMode="auto">
          <a:xfrm flipV="1">
            <a:off x="7019925" y="3660775"/>
            <a:ext cx="254000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49" name="AutoShape 29"/>
          <p:cNvCxnSpPr>
            <a:cxnSpLocks noChangeShapeType="1"/>
            <a:stCxn id="107541" idx="0"/>
            <a:endCxn id="107532" idx="2"/>
          </p:cNvCxnSpPr>
          <p:nvPr/>
        </p:nvCxnSpPr>
        <p:spPr bwMode="auto">
          <a:xfrm flipH="1" flipV="1">
            <a:off x="7273925" y="3660775"/>
            <a:ext cx="609600" cy="631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0" name="AutoShape 30"/>
          <p:cNvCxnSpPr>
            <a:cxnSpLocks noChangeShapeType="1"/>
            <a:stCxn id="107528" idx="0"/>
            <a:endCxn id="107526" idx="2"/>
          </p:cNvCxnSpPr>
          <p:nvPr/>
        </p:nvCxnSpPr>
        <p:spPr bwMode="auto">
          <a:xfrm flipV="1">
            <a:off x="1728788" y="2436813"/>
            <a:ext cx="792162" cy="847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1" name="AutoShape 31"/>
          <p:cNvCxnSpPr>
            <a:cxnSpLocks noChangeShapeType="1"/>
            <a:stCxn id="107530" idx="0"/>
            <a:endCxn id="107526" idx="2"/>
          </p:cNvCxnSpPr>
          <p:nvPr/>
        </p:nvCxnSpPr>
        <p:spPr bwMode="auto">
          <a:xfrm flipH="1" flipV="1">
            <a:off x="2520950" y="2436813"/>
            <a:ext cx="1008063" cy="847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2" name="AutoShape 32"/>
          <p:cNvCxnSpPr>
            <a:cxnSpLocks noChangeShapeType="1"/>
            <a:stCxn id="107531" idx="0"/>
            <a:endCxn id="107527" idx="2"/>
          </p:cNvCxnSpPr>
          <p:nvPr/>
        </p:nvCxnSpPr>
        <p:spPr bwMode="auto">
          <a:xfrm flipV="1">
            <a:off x="5545138" y="2436813"/>
            <a:ext cx="431800" cy="847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3" name="AutoShape 33"/>
          <p:cNvCxnSpPr>
            <a:cxnSpLocks noChangeShapeType="1"/>
            <a:stCxn id="107532" idx="0"/>
            <a:endCxn id="107527" idx="2"/>
          </p:cNvCxnSpPr>
          <p:nvPr/>
        </p:nvCxnSpPr>
        <p:spPr bwMode="auto">
          <a:xfrm flipH="1" flipV="1">
            <a:off x="5976938" y="2436813"/>
            <a:ext cx="1296987" cy="847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4" name="AutoShape 34"/>
          <p:cNvCxnSpPr>
            <a:cxnSpLocks noChangeShapeType="1"/>
            <a:stCxn id="107526" idx="0"/>
            <a:endCxn id="107525" idx="2"/>
          </p:cNvCxnSpPr>
          <p:nvPr/>
        </p:nvCxnSpPr>
        <p:spPr bwMode="auto">
          <a:xfrm flipV="1">
            <a:off x="2520950" y="1141413"/>
            <a:ext cx="1871663" cy="919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555" name="AutoShape 35"/>
          <p:cNvCxnSpPr>
            <a:cxnSpLocks noChangeShapeType="1"/>
            <a:stCxn id="107527" idx="0"/>
            <a:endCxn id="107525" idx="2"/>
          </p:cNvCxnSpPr>
          <p:nvPr/>
        </p:nvCxnSpPr>
        <p:spPr bwMode="auto">
          <a:xfrm flipH="1" flipV="1">
            <a:off x="4392613" y="1141413"/>
            <a:ext cx="1584325" cy="9191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7556" name="Text Box 36"/>
          <p:cNvSpPr txBox="1">
            <a:spLocks noChangeArrowheads="1"/>
          </p:cNvSpPr>
          <p:nvPr/>
        </p:nvSpPr>
        <p:spPr bwMode="auto">
          <a:xfrm>
            <a:off x="3492500" y="404813"/>
            <a:ext cx="1638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sorted sequence</a:t>
            </a:r>
          </a:p>
        </p:txBody>
      </p:sp>
      <p:sp>
        <p:nvSpPr>
          <p:cNvPr id="107557" name="Text Box 37"/>
          <p:cNvSpPr txBox="1">
            <a:spLocks noChangeArrowheads="1"/>
          </p:cNvSpPr>
          <p:nvPr/>
        </p:nvSpPr>
        <p:spPr bwMode="auto">
          <a:xfrm>
            <a:off x="3995738" y="1412875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58" name="Text Box 38"/>
          <p:cNvSpPr txBox="1">
            <a:spLocks noChangeArrowheads="1"/>
          </p:cNvSpPr>
          <p:nvPr/>
        </p:nvSpPr>
        <p:spPr bwMode="auto">
          <a:xfrm>
            <a:off x="2195513" y="27813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59" name="Text Box 39"/>
          <p:cNvSpPr txBox="1">
            <a:spLocks noChangeArrowheads="1"/>
          </p:cNvSpPr>
          <p:nvPr/>
        </p:nvSpPr>
        <p:spPr bwMode="auto">
          <a:xfrm>
            <a:off x="5795963" y="27813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60" name="Text Box 40"/>
          <p:cNvSpPr txBox="1">
            <a:spLocks noChangeArrowheads="1"/>
          </p:cNvSpPr>
          <p:nvPr/>
        </p:nvSpPr>
        <p:spPr bwMode="auto">
          <a:xfrm>
            <a:off x="1403350" y="38608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61" name="Text Box 41"/>
          <p:cNvSpPr txBox="1">
            <a:spLocks noChangeArrowheads="1"/>
          </p:cNvSpPr>
          <p:nvPr/>
        </p:nvSpPr>
        <p:spPr bwMode="auto">
          <a:xfrm>
            <a:off x="3276600" y="38608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62" name="Text Box 42"/>
          <p:cNvSpPr txBox="1">
            <a:spLocks noChangeArrowheads="1"/>
          </p:cNvSpPr>
          <p:nvPr/>
        </p:nvSpPr>
        <p:spPr bwMode="auto">
          <a:xfrm>
            <a:off x="5219700" y="38608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63" name="Text Box 43"/>
          <p:cNvSpPr txBox="1">
            <a:spLocks noChangeArrowheads="1"/>
          </p:cNvSpPr>
          <p:nvPr/>
        </p:nvSpPr>
        <p:spPr bwMode="auto">
          <a:xfrm>
            <a:off x="7019925" y="3860800"/>
            <a:ext cx="75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merge</a:t>
            </a:r>
          </a:p>
        </p:txBody>
      </p:sp>
      <p:sp>
        <p:nvSpPr>
          <p:cNvPr id="107565" name="Text Box 45"/>
          <p:cNvSpPr txBox="1">
            <a:spLocks noChangeArrowheads="1"/>
          </p:cNvSpPr>
          <p:nvPr/>
        </p:nvSpPr>
        <p:spPr bwMode="auto">
          <a:xfrm>
            <a:off x="971550" y="5300663"/>
            <a:ext cx="71294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000"/>
              <a:t>被合併起來的排序好的數列長度會由下往上遞增。</a:t>
            </a:r>
            <a:r>
              <a:rPr lang="en-US" altLang="zh-TW" sz="2000"/>
              <a:t>(</a:t>
            </a:r>
            <a:r>
              <a:rPr lang="zh-TW" altLang="en-US" sz="2000"/>
              <a:t>例如：最底層為 </a:t>
            </a:r>
            <a:r>
              <a:rPr lang="en-US" altLang="zh-TW" sz="2000"/>
              <a:t>1</a:t>
            </a:r>
            <a:r>
              <a:rPr lang="zh-TW" altLang="en-US" sz="2000"/>
              <a:t>，倒數第二層為 </a:t>
            </a:r>
            <a:r>
              <a:rPr lang="en-US" altLang="zh-TW" sz="2000"/>
              <a:t>2</a:t>
            </a:r>
            <a:r>
              <a:rPr lang="zh-TW" altLang="en-US" sz="2000"/>
              <a:t>，最上層則為 </a:t>
            </a:r>
            <a:r>
              <a:rPr lang="en-US" altLang="zh-TW" sz="2000"/>
              <a:t>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538</Words>
  <Application>Microsoft Office PowerPoint</Application>
  <PresentationFormat>如螢幕大小 (4:3)</PresentationFormat>
  <Paragraphs>207</Paragraphs>
  <Slides>15</Slides>
  <Notes>13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標楷體</vt:lpstr>
      <vt:lpstr>Arial</vt:lpstr>
      <vt:lpstr>Courier New</vt:lpstr>
      <vt:lpstr>Symbol</vt:lpstr>
      <vt:lpstr>Times New Roman</vt:lpstr>
      <vt:lpstr>預設簡報設計</vt:lpstr>
      <vt:lpstr>方程式</vt:lpstr>
      <vt:lpstr>Getting Started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Exercises</vt:lpstr>
      <vt:lpstr>PowerPoint 簡報</vt:lpstr>
      <vt:lpstr>Exercises</vt:lpstr>
      <vt:lpstr>Exercises</vt:lpstr>
      <vt:lpstr>PowerPoint 簡報</vt:lpstr>
    </vt:vector>
  </TitlesOfParts>
  <Company>陳氏家族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</dc:title>
  <dc:creator>yiren</dc:creator>
  <cp:lastModifiedBy>Yang</cp:lastModifiedBy>
  <cp:revision>73</cp:revision>
  <dcterms:created xsi:type="dcterms:W3CDTF">2005-07-04T06:10:20Z</dcterms:created>
  <dcterms:modified xsi:type="dcterms:W3CDTF">2014-02-17T10:13:56Z</dcterms:modified>
</cp:coreProperties>
</file>