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3"/>
  </p:notesMasterIdLst>
  <p:handoutMasterIdLst>
    <p:handoutMasterId r:id="rId34"/>
  </p:handoutMasterIdLst>
  <p:sldIdLst>
    <p:sldId id="256" r:id="rId2"/>
    <p:sldId id="427" r:id="rId3"/>
    <p:sldId id="428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50" r:id="rId16"/>
    <p:sldId id="451" r:id="rId17"/>
    <p:sldId id="452" r:id="rId18"/>
    <p:sldId id="440" r:id="rId19"/>
    <p:sldId id="453" r:id="rId20"/>
    <p:sldId id="441" r:id="rId21"/>
    <p:sldId id="442" r:id="rId22"/>
    <p:sldId id="454" r:id="rId23"/>
    <p:sldId id="455" r:id="rId24"/>
    <p:sldId id="456" r:id="rId25"/>
    <p:sldId id="443" r:id="rId26"/>
    <p:sldId id="444" r:id="rId27"/>
    <p:sldId id="445" r:id="rId28"/>
    <p:sldId id="447" r:id="rId29"/>
    <p:sldId id="446" r:id="rId30"/>
    <p:sldId id="448" r:id="rId31"/>
    <p:sldId id="449" r:id="rId32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04A6"/>
    <a:srgbClr val="FF6600"/>
    <a:srgbClr val="996633"/>
    <a:srgbClr val="CCFF66"/>
    <a:srgbClr val="000099"/>
    <a:srgbClr val="CC0000"/>
    <a:srgbClr val="FAEE0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0353" autoAdjust="0"/>
  </p:normalViewPr>
  <p:slideViewPr>
    <p:cSldViewPr>
      <p:cViewPr varScale="1">
        <p:scale>
          <a:sx n="83" d="100"/>
          <a:sy n="83" d="100"/>
        </p:scale>
        <p:origin x="12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6"/>
    </p:cViewPr>
  </p:sorterViewPr>
  <p:notesViewPr>
    <p:cSldViewPr>
      <p:cViewPr varScale="1">
        <p:scale>
          <a:sx n="38" d="100"/>
          <a:sy n="38" d="100"/>
        </p:scale>
        <p:origin x="-1554" y="-90"/>
      </p:cViewPr>
      <p:guideLst>
        <p:guide orient="horz" pos="3119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5" Type="http://schemas.openxmlformats.org/officeDocument/2006/relationships/image" Target="../media/image8.e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BA69BA16-A9A5-4541-B4B7-A65BD1684A1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5376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782638"/>
            <a:ext cx="4900612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691063"/>
            <a:ext cx="4951412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B9730D0C-87BC-4703-9189-D7D3BC69CAD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4940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1766888"/>
            <a:ext cx="9009063" cy="1052512"/>
            <a:chOff x="0" y="1536"/>
            <a:chExt cx="5675" cy="663"/>
          </a:xfrm>
        </p:grpSpPr>
        <p:grpSp>
          <p:nvGrpSpPr>
            <p:cNvPr id="6553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15728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</a:defRPr>
            </a:lvl1pPr>
          </a:lstStyle>
          <a:p>
            <a:fld id="{AE141B5E-20C1-4FC9-8956-52A4C0CAF1E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470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38950" y="152400"/>
            <a:ext cx="1924050" cy="63246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6800" y="152400"/>
            <a:ext cx="5619750" cy="63246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75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99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5144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911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09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16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83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02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2384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894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28" name="Group 16"/>
          <p:cNvGrpSpPr>
            <a:grpSpLocks/>
          </p:cNvGrpSpPr>
          <p:nvPr userDrawn="1"/>
        </p:nvGrpSpPr>
        <p:grpSpPr bwMode="auto">
          <a:xfrm>
            <a:off x="152400" y="152400"/>
            <a:ext cx="8424863" cy="1052513"/>
            <a:chOff x="357" y="624"/>
            <a:chExt cx="5307" cy="663"/>
          </a:xfrm>
        </p:grpSpPr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781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4" name="Rectangle 2"/>
            <p:cNvSpPr>
              <a:spLocks noChangeArrowheads="1"/>
            </p:cNvSpPr>
            <p:nvPr userDrawn="1"/>
          </p:nvSpPr>
          <p:spPr bwMode="ltGray">
            <a:xfrm>
              <a:off x="540" y="692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6" name="Rectangle 4"/>
            <p:cNvSpPr>
              <a:spLocks noChangeArrowheads="1"/>
            </p:cNvSpPr>
            <p:nvPr userDrawn="1"/>
          </p:nvSpPr>
          <p:spPr bwMode="ltGray">
            <a:xfrm>
              <a:off x="618" y="958"/>
              <a:ext cx="266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7" name="Rectangle 5"/>
            <p:cNvSpPr>
              <a:spLocks noChangeArrowheads="1"/>
            </p:cNvSpPr>
            <p:nvPr userDrawn="1"/>
          </p:nvSpPr>
          <p:spPr bwMode="ltGray">
            <a:xfrm>
              <a:off x="851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8" name="Rectangle 6"/>
            <p:cNvSpPr>
              <a:spLocks noChangeArrowheads="1"/>
            </p:cNvSpPr>
            <p:nvPr userDrawn="1"/>
          </p:nvSpPr>
          <p:spPr bwMode="ltGray">
            <a:xfrm>
              <a:off x="357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9" name="Rectangle 7"/>
            <p:cNvSpPr>
              <a:spLocks noChangeArrowheads="1"/>
            </p:cNvSpPr>
            <p:nvPr userDrawn="1"/>
          </p:nvSpPr>
          <p:spPr bwMode="gray">
            <a:xfrm>
              <a:off x="757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20" name="Rectangle 8"/>
            <p:cNvSpPr>
              <a:spLocks noChangeArrowheads="1"/>
            </p:cNvSpPr>
            <p:nvPr userDrawn="1"/>
          </p:nvSpPr>
          <p:spPr bwMode="gray">
            <a:xfrm>
              <a:off x="482" y="1036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</p:grp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52400"/>
            <a:ext cx="60404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7696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8542338" y="6477000"/>
            <a:ext cx="601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400"/>
              <a:t>p</a:t>
            </a:r>
            <a:fld id="{737C3EBA-6775-443E-91CE-32F9C7EFBEE7}" type="slidenum">
              <a:rPr lang="en-US" altLang="zh-TW" sz="1400"/>
              <a:pPr/>
              <a:t>‹#›</a:t>
            </a:fld>
            <a:r>
              <a:rPr lang="en-US" altLang="zh-TW" sz="1400"/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4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rgbClr val="CC0000"/>
          </a:solidFill>
          <a:latin typeface="+mn-lt"/>
          <a:ea typeface="全真古印體" pitchFamily="49" charset="-12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全真中黑體" pitchFamily="49" charset="-12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1400">
          <a:solidFill>
            <a:srgbClr val="FF9900"/>
          </a:solidFill>
          <a:latin typeface="+mn-lt"/>
          <a:ea typeface="新細明體" pitchFamily="18" charset="-12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4.emf"/><Relationship Id="rId9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66800" y="1600200"/>
            <a:ext cx="7081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4400" b="1">
                <a:solidFill>
                  <a:srgbClr val="000099"/>
                </a:solidFill>
                <a:latin typeface="Comic Sans MS" pitchFamily="66" charset="0"/>
                <a:ea typeface="全真圓新書" pitchFamily="49" charset="-120"/>
              </a:rPr>
              <a:t>Fibonacci Heap</a:t>
            </a:r>
            <a:r>
              <a:rPr lang="en-US" altLang="zh-TW" sz="4400" b="1">
                <a:solidFill>
                  <a:srgbClr val="000099"/>
                </a:solidFill>
                <a:latin typeface="Times New Roman" pitchFamily="18" charset="0"/>
                <a:ea typeface="全真圓新書" pitchFamily="49" charset="-120"/>
              </a:rPr>
              <a:t> 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4346575" y="4114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TW">
              <a:solidFill>
                <a:srgbClr val="0000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>
                <a:ea typeface="新細明體" pitchFamily="18" charset="-120"/>
                <a:sym typeface="Symbol" pitchFamily="18" charset="2"/>
              </a:rPr>
              <a:t></a:t>
            </a:r>
            <a:r>
              <a:rPr lang="en-US" altLang="zh-TW">
                <a:sym typeface="Symbol" pitchFamily="18" charset="2"/>
              </a:rPr>
              <a:t>(H) - (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(H</a:t>
            </a:r>
            <a:r>
              <a:rPr lang="en-US" altLang="zh-TW" baseline="-25000">
                <a:ea typeface="新細明體" pitchFamily="18" charset="-120"/>
                <a:sym typeface="Symbol" pitchFamily="18" charset="2"/>
              </a:rPr>
              <a:t>1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)+</a:t>
            </a:r>
            <a:r>
              <a:rPr lang="en-US" altLang="zh-TW">
                <a:latin typeface="新細明體" pitchFamily="18" charset="-120"/>
                <a:ea typeface="新細明體" pitchFamily="18" charset="-120"/>
                <a:sym typeface="Symbol" pitchFamily="18" charset="2"/>
              </a:rPr>
              <a:t>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(H</a:t>
            </a:r>
            <a:r>
              <a:rPr lang="en-US" altLang="zh-TW" baseline="-25000">
                <a:ea typeface="新細明體" pitchFamily="18" charset="-120"/>
                <a:sym typeface="Symbol" pitchFamily="18" charset="2"/>
              </a:rPr>
              <a:t>2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))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	= (t(H)+2m(H)) – ((t(H</a:t>
            </a:r>
            <a:r>
              <a:rPr lang="en-US" altLang="zh-TW" baseline="-25000">
                <a:sym typeface="Symbol" pitchFamily="18" charset="2"/>
              </a:rPr>
              <a:t>1</a:t>
            </a:r>
            <a:r>
              <a:rPr lang="en-US" altLang="zh-TW">
                <a:sym typeface="Symbol" pitchFamily="18" charset="2"/>
              </a:rPr>
              <a:t>)+2m(H</a:t>
            </a:r>
            <a:r>
              <a:rPr lang="en-US" altLang="zh-TW" baseline="-25000">
                <a:sym typeface="Symbol" pitchFamily="18" charset="2"/>
              </a:rPr>
              <a:t>1</a:t>
            </a:r>
            <a:r>
              <a:rPr lang="en-US" altLang="zh-TW">
                <a:sym typeface="Symbol" pitchFamily="18" charset="2"/>
              </a:rPr>
              <a:t>)) + (t(H</a:t>
            </a:r>
            <a:r>
              <a:rPr lang="en-US" altLang="zh-TW" baseline="-25000">
                <a:sym typeface="Symbol" pitchFamily="18" charset="2"/>
              </a:rPr>
              <a:t>2</a:t>
            </a:r>
            <a:r>
              <a:rPr lang="en-US" altLang="zh-TW">
                <a:sym typeface="Symbol" pitchFamily="18" charset="2"/>
              </a:rPr>
              <a:t>)+2m(H</a:t>
            </a:r>
            <a:r>
              <a:rPr lang="en-US" altLang="zh-TW" baseline="-25000">
                <a:sym typeface="Symbol" pitchFamily="18" charset="2"/>
              </a:rPr>
              <a:t>2</a:t>
            </a:r>
            <a:r>
              <a:rPr lang="en-US" altLang="zh-TW">
                <a:sym typeface="Symbol" pitchFamily="18" charset="2"/>
              </a:rPr>
              <a:t>)))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  = 0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</p:txBody>
      </p:sp>
      <p:grpSp>
        <p:nvGrpSpPr>
          <p:cNvPr id="351238" name="Group 6"/>
          <p:cNvGrpSpPr>
            <a:grpSpLocks/>
          </p:cNvGrpSpPr>
          <p:nvPr/>
        </p:nvGrpSpPr>
        <p:grpSpPr bwMode="auto">
          <a:xfrm>
            <a:off x="1828800" y="2514600"/>
            <a:ext cx="5527675" cy="403225"/>
            <a:chOff x="1152" y="1584"/>
            <a:chExt cx="3482" cy="254"/>
          </a:xfrm>
        </p:grpSpPr>
        <p:sp>
          <p:nvSpPr>
            <p:cNvPr id="351236" name="Text Box 4"/>
            <p:cNvSpPr txBox="1">
              <a:spLocks noChangeArrowheads="1"/>
            </p:cNvSpPr>
            <p:nvPr/>
          </p:nvSpPr>
          <p:spPr bwMode="auto">
            <a:xfrm>
              <a:off x="1334" y="1588"/>
              <a:ext cx="33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solidFill>
                    <a:srgbClr val="006600"/>
                  </a:solidFill>
                </a:rPr>
                <a:t>t(H) = t(H</a:t>
              </a:r>
              <a:r>
                <a:rPr lang="en-US" altLang="zh-TW" sz="2000" baseline="-25000">
                  <a:solidFill>
                    <a:srgbClr val="006600"/>
                  </a:solidFill>
                </a:rPr>
                <a:t>1</a:t>
              </a:r>
              <a:r>
                <a:rPr lang="en-US" altLang="zh-TW" sz="2000">
                  <a:solidFill>
                    <a:srgbClr val="006600"/>
                  </a:solidFill>
                </a:rPr>
                <a:t>) + t(H</a:t>
              </a:r>
              <a:r>
                <a:rPr lang="en-US" altLang="zh-TW" sz="2000" baseline="-25000">
                  <a:solidFill>
                    <a:srgbClr val="006600"/>
                  </a:solidFill>
                </a:rPr>
                <a:t>2</a:t>
              </a:r>
              <a:r>
                <a:rPr lang="en-US" altLang="zh-TW" sz="2000">
                  <a:solidFill>
                    <a:srgbClr val="006600"/>
                  </a:solidFill>
                </a:rPr>
                <a:t>) , m(H) = m(H</a:t>
              </a:r>
              <a:r>
                <a:rPr lang="en-US" altLang="zh-TW" sz="2000" baseline="-25000">
                  <a:solidFill>
                    <a:srgbClr val="006600"/>
                  </a:solidFill>
                </a:rPr>
                <a:t>1</a:t>
              </a:r>
              <a:r>
                <a:rPr lang="en-US" altLang="zh-TW" sz="2000">
                  <a:solidFill>
                    <a:srgbClr val="006600"/>
                  </a:solidFill>
                </a:rPr>
                <a:t>) + m(H</a:t>
              </a:r>
              <a:r>
                <a:rPr lang="en-US" altLang="zh-TW" sz="2000" baseline="-25000">
                  <a:solidFill>
                    <a:srgbClr val="006600"/>
                  </a:solidFill>
                </a:rPr>
                <a:t>2</a:t>
              </a:r>
              <a:r>
                <a:rPr lang="en-US" altLang="zh-TW" sz="2000">
                  <a:solidFill>
                    <a:srgbClr val="006600"/>
                  </a:solidFill>
                </a:rPr>
                <a:t>)</a:t>
              </a:r>
            </a:p>
          </p:txBody>
        </p:sp>
        <p:graphicFrame>
          <p:nvGraphicFramePr>
            <p:cNvPr id="351237" name="Object 5"/>
            <p:cNvGraphicFramePr>
              <a:graphicFrameLocks noChangeAspect="1"/>
            </p:cNvGraphicFramePr>
            <p:nvPr/>
          </p:nvGraphicFramePr>
          <p:xfrm>
            <a:off x="1152" y="1584"/>
            <a:ext cx="240" cy="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1241" name="Equation" r:id="rId3" imgW="139680" imgH="126720" progId="Equation.DSMT4">
                    <p:embed/>
                  </p:oleObj>
                </mc:Choice>
                <mc:Fallback>
                  <p:oleObj name="Equation" r:id="rId3" imgW="139680" imgH="12672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1584"/>
                          <a:ext cx="240" cy="2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1239" name="Text Box 7"/>
          <p:cNvSpPr txBox="1">
            <a:spLocks noChangeArrowheads="1"/>
          </p:cNvSpPr>
          <p:nvPr/>
        </p:nvSpPr>
        <p:spPr bwMode="auto">
          <a:xfrm>
            <a:off x="1981200" y="3200400"/>
            <a:ext cx="53324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chemeClr val="folHlink"/>
                </a:solidFill>
              </a:rPr>
              <a:t>Thus the amortized cost of Fib-Heap-Union is 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therefore </a:t>
            </a:r>
            <a:r>
              <a:rPr lang="en-US" altLang="zh-TW" sz="2000">
                <a:solidFill>
                  <a:srgbClr val="CC0000"/>
                </a:solidFill>
              </a:rPr>
              <a:t>O(1)</a:t>
            </a:r>
            <a:r>
              <a:rPr lang="en-US" altLang="zh-TW" sz="2000">
                <a:solidFill>
                  <a:schemeClr val="folHlink"/>
                </a:solidFill>
              </a:rPr>
              <a:t> </a:t>
            </a:r>
            <a:r>
              <a:rPr lang="en-US" altLang="zh-TW" sz="2000">
                <a:solidFill>
                  <a:schemeClr val="folHlink"/>
                </a:solidFill>
                <a:ea typeface="全真行書" pitchFamily="49" charset="-120"/>
                <a:sym typeface="Symbol" pitchFamily="18" charset="2"/>
              </a:rPr>
              <a:t> actual 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696200" cy="5715000"/>
          </a:xfrm>
        </p:spPr>
        <p:txBody>
          <a:bodyPr/>
          <a:lstStyle/>
          <a:p>
            <a:pPr marL="838200" lvl="1" indent="-381000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Extracting the minimum node: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Fib-Heap-Extract-Min(H)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z = H.min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if z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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NIL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for each child x of z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    do { add x to the root list of H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       </a:t>
            </a:r>
            <a:r>
              <a:rPr lang="en-US" altLang="zh-TW">
                <a:sym typeface="Symbol" pitchFamily="18" charset="2"/>
              </a:rPr>
              <a:t>x.p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= NIL }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remove z from the root list of H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if z == z.right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     H. min  = NIL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else H.min = z.right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      </a:t>
            </a:r>
            <a:r>
              <a:rPr lang="en-US" altLang="zh-TW">
                <a:sym typeface="Symbol" pitchFamily="18" charset="2"/>
              </a:rPr>
              <a:t>Consolidate(H)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  H.n = H.n – 1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return z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6" name="Text Box 6"/>
          <p:cNvSpPr txBox="1">
            <a:spLocks noChangeArrowheads="1"/>
          </p:cNvSpPr>
          <p:nvPr/>
        </p:nvSpPr>
        <p:spPr bwMode="auto">
          <a:xfrm>
            <a:off x="5943600" y="533400"/>
            <a:ext cx="3200400" cy="2024063"/>
          </a:xfrm>
          <a:prstGeom prst="rect">
            <a:avLst/>
          </a:prstGeom>
          <a:solidFill>
            <a:srgbClr val="FAEE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1800">
                <a:solidFill>
                  <a:srgbClr val="CC0000"/>
                </a:solidFill>
              </a:rPr>
              <a:t>Fib-Heap-Link(H, y, x)</a:t>
            </a:r>
          </a:p>
          <a:p>
            <a:r>
              <a:rPr lang="en-US" altLang="zh-TW" sz="1800">
                <a:solidFill>
                  <a:srgbClr val="006600"/>
                </a:solidFill>
              </a:rPr>
              <a:t> </a:t>
            </a:r>
            <a:r>
              <a:rPr lang="en-US" altLang="zh-TW" sz="1800"/>
              <a:t>{1. remove y from</a:t>
            </a:r>
          </a:p>
          <a:p>
            <a:r>
              <a:rPr lang="en-US" altLang="zh-TW" sz="1800"/>
              <a:t>          the root list of H;</a:t>
            </a:r>
          </a:p>
          <a:p>
            <a:r>
              <a:rPr lang="en-US" altLang="zh-TW" sz="1800"/>
              <a:t>   2. make y a child of x;</a:t>
            </a:r>
          </a:p>
          <a:p>
            <a:r>
              <a:rPr lang="en-US" altLang="zh-TW" sz="1800"/>
              <a:t>       x.degree =x.degree+1;</a:t>
            </a:r>
          </a:p>
          <a:p>
            <a:r>
              <a:rPr lang="en-US" altLang="zh-TW" sz="1800"/>
              <a:t>   3. </a:t>
            </a:r>
            <a:r>
              <a:rPr lang="en-US" altLang="zh-TW" sz="1800">
                <a:solidFill>
                  <a:srgbClr val="CC0000"/>
                </a:solidFill>
              </a:rPr>
              <a:t>y.mark =</a:t>
            </a:r>
            <a:r>
              <a:rPr lang="en-US" altLang="zh-TW" sz="1800">
                <a:sym typeface="Symbol" pitchFamily="18" charset="2"/>
              </a:rPr>
              <a:t> FALSE;</a:t>
            </a:r>
          </a:p>
          <a:p>
            <a:r>
              <a:rPr lang="en-US" altLang="zh-TW" sz="1800">
                <a:sym typeface="Symbol" pitchFamily="18" charset="2"/>
              </a:rPr>
              <a:t>  }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229600" cy="5867400"/>
          </a:xfrm>
        </p:spPr>
        <p:txBody>
          <a:bodyPr/>
          <a:lstStyle/>
          <a:p>
            <a:pPr marL="838200" lvl="1" indent="-38100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1800">
                <a:sym typeface="Symbol" pitchFamily="18" charset="2"/>
              </a:rPr>
              <a:t>Consolidate(H)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let A[0..D(H.n)] be a new array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for i = 0 to D(n[H]) do A[i]=NIL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for each node w in the root list of H 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    do { x = w ; d = x.degree;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	while A[d] </a:t>
            </a:r>
            <a:r>
              <a:rPr lang="en-US" altLang="zh-TW" sz="1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</a:t>
            </a: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NIL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	   do {  y = A[d]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		if </a:t>
            </a:r>
            <a:r>
              <a:rPr lang="en-US" altLang="zh-TW" sz="1800">
                <a:solidFill>
                  <a:schemeClr val="folHlink"/>
                </a:solidFill>
                <a:sym typeface="Symbol" pitchFamily="18" charset="2"/>
              </a:rPr>
              <a:t>x.key &gt; y.key</a:t>
            </a: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exchange xy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	</a:t>
            </a:r>
            <a:r>
              <a:rPr lang="en-US" altLang="zh-TW" sz="1800">
                <a:sym typeface="Symbol" pitchFamily="18" charset="2"/>
              </a:rPr>
              <a:t>	Fib-Heap-Link(H, y, x)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		A[d] = NIL ; d = d+1;  }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       A[d] = x;  }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H.min = NIL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  for i = 0 to D(H.n) do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	      if A[i] </a:t>
            </a:r>
            <a:r>
              <a:rPr lang="en-US" altLang="zh-TW" sz="1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</a:t>
            </a: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NIL  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      if H.</a:t>
            </a:r>
            <a:r>
              <a:rPr lang="en-US" altLang="zh-TW" sz="1800">
                <a:solidFill>
                  <a:schemeClr val="folHlink"/>
                </a:solidFill>
                <a:sym typeface="Symbol" pitchFamily="18" charset="2"/>
              </a:rPr>
              <a:t>min==NIL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            create a root list for H containing just A[i]; H.min =A[i];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      else insert A[i] into H’s root list</a:t>
            </a:r>
          </a:p>
          <a:p>
            <a:pPr marL="838200" lvl="1" indent="-381000">
              <a:lnSpc>
                <a:spcPct val="90000"/>
              </a:lnSpc>
              <a:buSzPct val="90000"/>
              <a:buFont typeface="Wingdings" pitchFamily="2" charset="2"/>
              <a:buAutoNum type="arabicPeriod"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            if  </a:t>
            </a:r>
            <a:r>
              <a:rPr lang="en-US" altLang="zh-TW" sz="1800">
                <a:solidFill>
                  <a:schemeClr val="folHlink"/>
                </a:solidFill>
                <a:sym typeface="Symbol" pitchFamily="18" charset="2"/>
              </a:rPr>
              <a:t>A[i].key &lt; H.min.key</a:t>
            </a: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H.min = A[i]</a:t>
            </a:r>
          </a:p>
          <a:p>
            <a:pPr marL="838200" lvl="1" indent="-38100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1800">
                <a:solidFill>
                  <a:schemeClr val="tx1"/>
                </a:solidFill>
                <a:sym typeface="Symbol" pitchFamily="18" charset="2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54309" name="Group 5"/>
          <p:cNvGrpSpPr>
            <a:grpSpLocks/>
          </p:cNvGrpSpPr>
          <p:nvPr/>
        </p:nvGrpSpPr>
        <p:grpSpPr bwMode="auto">
          <a:xfrm>
            <a:off x="1176338" y="1417638"/>
            <a:ext cx="7086600" cy="2133600"/>
            <a:chOff x="1008" y="2400"/>
            <a:chExt cx="3465" cy="917"/>
          </a:xfrm>
        </p:grpSpPr>
        <p:sp>
          <p:nvSpPr>
            <p:cNvPr id="354310" name="Text Box 6"/>
            <p:cNvSpPr txBox="1">
              <a:spLocks noChangeArrowheads="1"/>
            </p:cNvSpPr>
            <p:nvPr/>
          </p:nvSpPr>
          <p:spPr bwMode="auto">
            <a:xfrm>
              <a:off x="1008" y="2405"/>
              <a:ext cx="258" cy="1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a)</a:t>
              </a:r>
            </a:p>
          </p:txBody>
        </p:sp>
        <p:sp>
          <p:nvSpPr>
            <p:cNvPr id="354311" name="Oval 7"/>
            <p:cNvSpPr>
              <a:spLocks noChangeArrowheads="1"/>
            </p:cNvSpPr>
            <p:nvPr/>
          </p:nvSpPr>
          <p:spPr bwMode="auto">
            <a:xfrm>
              <a:off x="1285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54312" name="Oval 8"/>
            <p:cNvSpPr>
              <a:spLocks noChangeArrowheads="1"/>
            </p:cNvSpPr>
            <p:nvPr/>
          </p:nvSpPr>
          <p:spPr bwMode="auto">
            <a:xfrm>
              <a:off x="1736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54313" name="Oval 9"/>
            <p:cNvSpPr>
              <a:spLocks noChangeArrowheads="1"/>
            </p:cNvSpPr>
            <p:nvPr/>
          </p:nvSpPr>
          <p:spPr bwMode="auto">
            <a:xfrm>
              <a:off x="2866" y="3153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41</a:t>
              </a:r>
            </a:p>
          </p:txBody>
        </p:sp>
        <p:sp>
          <p:nvSpPr>
            <p:cNvPr id="354314" name="Oval 10"/>
            <p:cNvSpPr>
              <a:spLocks noChangeArrowheads="1"/>
            </p:cNvSpPr>
            <p:nvPr/>
          </p:nvSpPr>
          <p:spPr bwMode="auto">
            <a:xfrm>
              <a:off x="2151" y="3126"/>
              <a:ext cx="174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54315" name="Oval 11"/>
            <p:cNvSpPr>
              <a:spLocks noChangeArrowheads="1"/>
            </p:cNvSpPr>
            <p:nvPr/>
          </p:nvSpPr>
          <p:spPr bwMode="auto">
            <a:xfrm>
              <a:off x="4127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54316" name="Oval 12"/>
            <p:cNvSpPr>
              <a:spLocks noChangeArrowheads="1"/>
            </p:cNvSpPr>
            <p:nvPr/>
          </p:nvSpPr>
          <p:spPr bwMode="auto">
            <a:xfrm>
              <a:off x="3314" y="2777"/>
              <a:ext cx="174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54317" name="Oval 13"/>
            <p:cNvSpPr>
              <a:spLocks noChangeArrowheads="1"/>
            </p:cNvSpPr>
            <p:nvPr/>
          </p:nvSpPr>
          <p:spPr bwMode="auto">
            <a:xfrm>
              <a:off x="3295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54318" name="Oval 14"/>
            <p:cNvSpPr>
              <a:spLocks noChangeArrowheads="1"/>
            </p:cNvSpPr>
            <p:nvPr/>
          </p:nvSpPr>
          <p:spPr bwMode="auto">
            <a:xfrm>
              <a:off x="2844" y="2798"/>
              <a:ext cx="174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38</a:t>
              </a:r>
            </a:p>
          </p:txBody>
        </p:sp>
        <p:sp>
          <p:nvSpPr>
            <p:cNvPr id="354319" name="Oval 15"/>
            <p:cNvSpPr>
              <a:spLocks noChangeArrowheads="1"/>
            </p:cNvSpPr>
            <p:nvPr/>
          </p:nvSpPr>
          <p:spPr bwMode="auto">
            <a:xfrm>
              <a:off x="2151" y="2798"/>
              <a:ext cx="174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54320" name="Oval 16"/>
            <p:cNvSpPr>
              <a:spLocks noChangeArrowheads="1"/>
            </p:cNvSpPr>
            <p:nvPr/>
          </p:nvSpPr>
          <p:spPr bwMode="auto">
            <a:xfrm>
              <a:off x="2501" y="2792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54321" name="Oval 17"/>
            <p:cNvSpPr>
              <a:spLocks noChangeArrowheads="1"/>
            </p:cNvSpPr>
            <p:nvPr/>
          </p:nvSpPr>
          <p:spPr bwMode="auto">
            <a:xfrm>
              <a:off x="3919" y="2765"/>
              <a:ext cx="173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54322" name="Oval 18"/>
            <p:cNvSpPr>
              <a:spLocks noChangeArrowheads="1"/>
            </p:cNvSpPr>
            <p:nvPr/>
          </p:nvSpPr>
          <p:spPr bwMode="auto">
            <a:xfrm>
              <a:off x="2498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</a:t>
              </a:r>
            </a:p>
          </p:txBody>
        </p:sp>
        <p:sp>
          <p:nvSpPr>
            <p:cNvPr id="354323" name="Oval 19"/>
            <p:cNvSpPr>
              <a:spLocks noChangeArrowheads="1"/>
            </p:cNvSpPr>
            <p:nvPr/>
          </p:nvSpPr>
          <p:spPr bwMode="auto">
            <a:xfrm>
              <a:off x="4300" y="2798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54324" name="Oval 20"/>
            <p:cNvSpPr>
              <a:spLocks noChangeArrowheads="1"/>
            </p:cNvSpPr>
            <p:nvPr/>
          </p:nvSpPr>
          <p:spPr bwMode="auto">
            <a:xfrm>
              <a:off x="3919" y="3122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54325" name="Line 21"/>
            <p:cNvSpPr>
              <a:spLocks noChangeShapeType="1"/>
            </p:cNvSpPr>
            <p:nvPr/>
          </p:nvSpPr>
          <p:spPr bwMode="auto">
            <a:xfrm>
              <a:off x="1458" y="2482"/>
              <a:ext cx="27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6" name="Line 22"/>
            <p:cNvSpPr>
              <a:spLocks noChangeShapeType="1"/>
            </p:cNvSpPr>
            <p:nvPr/>
          </p:nvSpPr>
          <p:spPr bwMode="auto">
            <a:xfrm>
              <a:off x="1931" y="2488"/>
              <a:ext cx="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7" name="Line 23"/>
            <p:cNvSpPr>
              <a:spLocks noChangeShapeType="1"/>
            </p:cNvSpPr>
            <p:nvPr/>
          </p:nvSpPr>
          <p:spPr bwMode="auto">
            <a:xfrm>
              <a:off x="2706" y="2485"/>
              <a:ext cx="58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8" name="Line 24"/>
            <p:cNvSpPr>
              <a:spLocks noChangeShapeType="1"/>
            </p:cNvSpPr>
            <p:nvPr/>
          </p:nvSpPr>
          <p:spPr bwMode="auto">
            <a:xfrm>
              <a:off x="3479" y="2488"/>
              <a:ext cx="64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9" name="Line 25"/>
            <p:cNvSpPr>
              <a:spLocks noChangeShapeType="1"/>
            </p:cNvSpPr>
            <p:nvPr/>
          </p:nvSpPr>
          <p:spPr bwMode="auto">
            <a:xfrm flipH="1">
              <a:off x="2255" y="2536"/>
              <a:ext cx="278" cy="2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0" name="Line 26"/>
            <p:cNvSpPr>
              <a:spLocks noChangeShapeType="1"/>
            </p:cNvSpPr>
            <p:nvPr/>
          </p:nvSpPr>
          <p:spPr bwMode="auto">
            <a:xfrm>
              <a:off x="2593" y="2569"/>
              <a:ext cx="0" cy="23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1" name="Line 27"/>
            <p:cNvSpPr>
              <a:spLocks noChangeShapeType="1"/>
            </p:cNvSpPr>
            <p:nvPr/>
          </p:nvSpPr>
          <p:spPr bwMode="auto">
            <a:xfrm>
              <a:off x="2637" y="2536"/>
              <a:ext cx="277" cy="2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2" name="Line 28"/>
            <p:cNvSpPr>
              <a:spLocks noChangeShapeType="1"/>
            </p:cNvSpPr>
            <p:nvPr/>
          </p:nvSpPr>
          <p:spPr bwMode="auto">
            <a:xfrm>
              <a:off x="2247" y="2968"/>
              <a:ext cx="0" cy="1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3" name="Line 29"/>
            <p:cNvSpPr>
              <a:spLocks noChangeShapeType="1"/>
            </p:cNvSpPr>
            <p:nvPr/>
          </p:nvSpPr>
          <p:spPr bwMode="auto">
            <a:xfrm>
              <a:off x="2948" y="2962"/>
              <a:ext cx="0" cy="1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4" name="Line 30"/>
            <p:cNvSpPr>
              <a:spLocks noChangeShapeType="1"/>
            </p:cNvSpPr>
            <p:nvPr/>
          </p:nvSpPr>
          <p:spPr bwMode="auto">
            <a:xfrm>
              <a:off x="3384" y="2562"/>
              <a:ext cx="0" cy="21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5" name="Line 31"/>
            <p:cNvSpPr>
              <a:spLocks noChangeShapeType="1"/>
            </p:cNvSpPr>
            <p:nvPr/>
          </p:nvSpPr>
          <p:spPr bwMode="auto">
            <a:xfrm flipH="1">
              <a:off x="4023" y="2556"/>
              <a:ext cx="145" cy="20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6" name="Line 32"/>
            <p:cNvSpPr>
              <a:spLocks noChangeShapeType="1"/>
            </p:cNvSpPr>
            <p:nvPr/>
          </p:nvSpPr>
          <p:spPr bwMode="auto">
            <a:xfrm>
              <a:off x="4259" y="2568"/>
              <a:ext cx="145" cy="23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7" name="Line 33"/>
            <p:cNvSpPr>
              <a:spLocks noChangeShapeType="1"/>
            </p:cNvSpPr>
            <p:nvPr/>
          </p:nvSpPr>
          <p:spPr bwMode="auto">
            <a:xfrm>
              <a:off x="3988" y="2929"/>
              <a:ext cx="0" cy="1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8" name="Oval 34"/>
            <p:cNvSpPr>
              <a:spLocks noChangeArrowheads="1"/>
            </p:cNvSpPr>
            <p:nvPr/>
          </p:nvSpPr>
          <p:spPr bwMode="auto">
            <a:xfrm>
              <a:off x="2064" y="2400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</p:grpSp>
      <p:grpSp>
        <p:nvGrpSpPr>
          <p:cNvPr id="354339" name="Group 35"/>
          <p:cNvGrpSpPr>
            <a:grpSpLocks/>
          </p:cNvGrpSpPr>
          <p:nvPr/>
        </p:nvGrpSpPr>
        <p:grpSpPr bwMode="auto">
          <a:xfrm>
            <a:off x="1328738" y="4618038"/>
            <a:ext cx="7086600" cy="2062162"/>
            <a:chOff x="768" y="2448"/>
            <a:chExt cx="4464" cy="1299"/>
          </a:xfrm>
        </p:grpSpPr>
        <p:sp>
          <p:nvSpPr>
            <p:cNvPr id="354340" name="Text Box 36"/>
            <p:cNvSpPr txBox="1">
              <a:spLocks noChangeArrowheads="1"/>
            </p:cNvSpPr>
            <p:nvPr/>
          </p:nvSpPr>
          <p:spPr bwMode="auto">
            <a:xfrm>
              <a:off x="768" y="2455"/>
              <a:ext cx="338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b)</a:t>
              </a:r>
            </a:p>
          </p:txBody>
        </p:sp>
        <p:sp>
          <p:nvSpPr>
            <p:cNvPr id="354341" name="Oval 37"/>
            <p:cNvSpPr>
              <a:spLocks noChangeArrowheads="1"/>
            </p:cNvSpPr>
            <p:nvPr/>
          </p:nvSpPr>
          <p:spPr bwMode="auto">
            <a:xfrm>
              <a:off x="1125" y="245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54342" name="Oval 38"/>
            <p:cNvSpPr>
              <a:spLocks noChangeArrowheads="1"/>
            </p:cNvSpPr>
            <p:nvPr/>
          </p:nvSpPr>
          <p:spPr bwMode="auto">
            <a:xfrm>
              <a:off x="1706" y="245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54343" name="Oval 39"/>
            <p:cNvSpPr>
              <a:spLocks noChangeArrowheads="1"/>
            </p:cNvSpPr>
            <p:nvPr/>
          </p:nvSpPr>
          <p:spPr bwMode="auto">
            <a:xfrm>
              <a:off x="4786" y="245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54344" name="Oval 40"/>
            <p:cNvSpPr>
              <a:spLocks noChangeArrowheads="1"/>
            </p:cNvSpPr>
            <p:nvPr/>
          </p:nvSpPr>
          <p:spPr bwMode="auto">
            <a:xfrm>
              <a:off x="4518" y="2983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54345" name="Oval 41"/>
            <p:cNvSpPr>
              <a:spLocks noChangeArrowheads="1"/>
            </p:cNvSpPr>
            <p:nvPr/>
          </p:nvSpPr>
          <p:spPr bwMode="auto">
            <a:xfrm>
              <a:off x="5009" y="3031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54346" name="Oval 42"/>
            <p:cNvSpPr>
              <a:spLocks noChangeArrowheads="1"/>
            </p:cNvSpPr>
            <p:nvPr/>
          </p:nvSpPr>
          <p:spPr bwMode="auto">
            <a:xfrm>
              <a:off x="4518" y="3506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54347" name="Line 43"/>
            <p:cNvSpPr>
              <a:spLocks noChangeShapeType="1"/>
            </p:cNvSpPr>
            <p:nvPr/>
          </p:nvSpPr>
          <p:spPr bwMode="auto">
            <a:xfrm>
              <a:off x="1348" y="2568"/>
              <a:ext cx="35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8" name="Line 44"/>
            <p:cNvSpPr>
              <a:spLocks noChangeShapeType="1"/>
            </p:cNvSpPr>
            <p:nvPr/>
          </p:nvSpPr>
          <p:spPr bwMode="auto">
            <a:xfrm>
              <a:off x="1957" y="2577"/>
              <a:ext cx="73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9" name="Line 45"/>
            <p:cNvSpPr>
              <a:spLocks noChangeShapeType="1"/>
            </p:cNvSpPr>
            <p:nvPr/>
          </p:nvSpPr>
          <p:spPr bwMode="auto">
            <a:xfrm>
              <a:off x="2956" y="2573"/>
              <a:ext cx="75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0" name="Line 46"/>
            <p:cNvSpPr>
              <a:spLocks noChangeShapeType="1"/>
            </p:cNvSpPr>
            <p:nvPr/>
          </p:nvSpPr>
          <p:spPr bwMode="auto">
            <a:xfrm>
              <a:off x="3648" y="2560"/>
              <a:ext cx="1138" cy="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54351" name="Group 47"/>
            <p:cNvGrpSpPr>
              <a:grpSpLocks/>
            </p:cNvGrpSpPr>
            <p:nvPr/>
          </p:nvGrpSpPr>
          <p:grpSpPr bwMode="auto">
            <a:xfrm>
              <a:off x="2688" y="2448"/>
              <a:ext cx="224" cy="721"/>
              <a:chOff x="2241" y="3031"/>
              <a:chExt cx="224" cy="721"/>
            </a:xfrm>
          </p:grpSpPr>
          <p:sp>
            <p:nvSpPr>
              <p:cNvPr id="354352" name="Oval 48"/>
              <p:cNvSpPr>
                <a:spLocks noChangeArrowheads="1"/>
              </p:cNvSpPr>
              <p:nvPr/>
            </p:nvSpPr>
            <p:spPr bwMode="auto">
              <a:xfrm>
                <a:off x="2241" y="3512"/>
                <a:ext cx="224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354353" name="Oval 49"/>
              <p:cNvSpPr>
                <a:spLocks noChangeArrowheads="1"/>
              </p:cNvSpPr>
              <p:nvPr/>
            </p:nvSpPr>
            <p:spPr bwMode="auto">
              <a:xfrm>
                <a:off x="2241" y="3031"/>
                <a:ext cx="224" cy="24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18</a:t>
                </a:r>
              </a:p>
            </p:txBody>
          </p:sp>
          <p:sp>
            <p:nvSpPr>
              <p:cNvPr id="354354" name="Line 50"/>
              <p:cNvSpPr>
                <a:spLocks noChangeShapeType="1"/>
              </p:cNvSpPr>
              <p:nvPr/>
            </p:nvSpPr>
            <p:spPr bwMode="auto">
              <a:xfrm>
                <a:off x="2364" y="3280"/>
                <a:ext cx="0" cy="24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54355" name="Group 51"/>
            <p:cNvGrpSpPr>
              <a:grpSpLocks/>
            </p:cNvGrpSpPr>
            <p:nvPr/>
          </p:nvGrpSpPr>
          <p:grpSpPr bwMode="auto">
            <a:xfrm>
              <a:off x="3456" y="2448"/>
              <a:ext cx="252" cy="761"/>
              <a:chOff x="3133" y="3031"/>
              <a:chExt cx="252" cy="761"/>
            </a:xfrm>
          </p:grpSpPr>
          <p:sp>
            <p:nvSpPr>
              <p:cNvPr id="354356" name="Oval 52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54357" name="Oval 53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54358" name="Line 54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54359" name="Group 55"/>
            <p:cNvGrpSpPr>
              <a:grpSpLocks/>
            </p:cNvGrpSpPr>
            <p:nvPr/>
          </p:nvGrpSpPr>
          <p:grpSpPr bwMode="auto">
            <a:xfrm>
              <a:off x="4032" y="2448"/>
              <a:ext cx="249" cy="786"/>
              <a:chOff x="3714" y="2455"/>
              <a:chExt cx="249" cy="786"/>
            </a:xfrm>
          </p:grpSpPr>
          <p:sp>
            <p:nvSpPr>
              <p:cNvPr id="354360" name="Oval 56"/>
              <p:cNvSpPr>
                <a:spLocks noChangeArrowheads="1"/>
              </p:cNvSpPr>
              <p:nvPr/>
            </p:nvSpPr>
            <p:spPr bwMode="auto">
              <a:xfrm>
                <a:off x="3739" y="3001"/>
                <a:ext cx="224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30</a:t>
                </a:r>
              </a:p>
            </p:txBody>
          </p:sp>
          <p:sp>
            <p:nvSpPr>
              <p:cNvPr id="354361" name="Oval 57"/>
              <p:cNvSpPr>
                <a:spLocks noChangeArrowheads="1"/>
              </p:cNvSpPr>
              <p:nvPr/>
            </p:nvSpPr>
            <p:spPr bwMode="auto">
              <a:xfrm>
                <a:off x="3714" y="245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17</a:t>
                </a:r>
              </a:p>
            </p:txBody>
          </p:sp>
          <p:sp>
            <p:nvSpPr>
              <p:cNvPr id="354362" name="Line 58"/>
              <p:cNvSpPr>
                <a:spLocks noChangeShapeType="1"/>
              </p:cNvSpPr>
              <p:nvPr/>
            </p:nvSpPr>
            <p:spPr bwMode="auto">
              <a:xfrm>
                <a:off x="3829" y="2685"/>
                <a:ext cx="0" cy="3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54363" name="Line 59"/>
            <p:cNvSpPr>
              <a:spLocks noChangeShapeType="1"/>
            </p:cNvSpPr>
            <p:nvPr/>
          </p:nvSpPr>
          <p:spPr bwMode="auto">
            <a:xfrm flipH="1">
              <a:off x="4652" y="2677"/>
              <a:ext cx="187" cy="3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4" name="Line 60"/>
            <p:cNvSpPr>
              <a:spLocks noChangeShapeType="1"/>
            </p:cNvSpPr>
            <p:nvPr/>
          </p:nvSpPr>
          <p:spPr bwMode="auto">
            <a:xfrm>
              <a:off x="4956" y="2694"/>
              <a:ext cx="187" cy="3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5" name="Line 61"/>
            <p:cNvSpPr>
              <a:spLocks noChangeShapeType="1"/>
            </p:cNvSpPr>
            <p:nvPr/>
          </p:nvSpPr>
          <p:spPr bwMode="auto">
            <a:xfrm>
              <a:off x="4607" y="3223"/>
              <a:ext cx="0" cy="2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6" name="Oval 62"/>
            <p:cNvSpPr>
              <a:spLocks noChangeArrowheads="1"/>
            </p:cNvSpPr>
            <p:nvPr/>
          </p:nvSpPr>
          <p:spPr bwMode="auto">
            <a:xfrm>
              <a:off x="2128" y="2448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54367" name="Oval 63"/>
            <p:cNvSpPr>
              <a:spLocks noChangeArrowheads="1"/>
            </p:cNvSpPr>
            <p:nvPr/>
          </p:nvSpPr>
          <p:spPr bwMode="auto">
            <a:xfrm>
              <a:off x="3093" y="2478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</p:grpSp>
      <p:sp>
        <p:nvSpPr>
          <p:cNvPr id="354368" name="Text Box 64"/>
          <p:cNvSpPr txBox="1">
            <a:spLocks noChangeArrowheads="1"/>
          </p:cNvSpPr>
          <p:nvPr/>
        </p:nvSpPr>
        <p:spPr bwMode="auto">
          <a:xfrm>
            <a:off x="3886200" y="838200"/>
            <a:ext cx="852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 i="1">
                <a:latin typeface="Times New Roman" pitchFamily="18" charset="0"/>
              </a:rPr>
              <a:t>H.min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354369" name="Line 65"/>
          <p:cNvSpPr>
            <a:spLocks noChangeShapeType="1"/>
          </p:cNvSpPr>
          <p:nvPr/>
        </p:nvSpPr>
        <p:spPr bwMode="auto">
          <a:xfrm>
            <a:off x="4419600" y="1231900"/>
            <a:ext cx="4763" cy="15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4370" name="Text Box 66"/>
          <p:cNvSpPr txBox="1">
            <a:spLocks noChangeArrowheads="1"/>
          </p:cNvSpPr>
          <p:nvPr/>
        </p:nvSpPr>
        <p:spPr bwMode="auto">
          <a:xfrm>
            <a:off x="6129338" y="4008438"/>
            <a:ext cx="8524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 i="1">
                <a:latin typeface="Times New Roman" pitchFamily="18" charset="0"/>
              </a:rPr>
              <a:t>H.min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354371" name="Line 67"/>
          <p:cNvSpPr>
            <a:spLocks noChangeShapeType="1"/>
          </p:cNvSpPr>
          <p:nvPr/>
        </p:nvSpPr>
        <p:spPr bwMode="auto">
          <a:xfrm>
            <a:off x="6662738" y="4402138"/>
            <a:ext cx="4762" cy="157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55418" name="Group 90"/>
          <p:cNvGrpSpPr>
            <a:grpSpLocks/>
          </p:cNvGrpSpPr>
          <p:nvPr/>
        </p:nvGrpSpPr>
        <p:grpSpPr bwMode="auto">
          <a:xfrm>
            <a:off x="1295400" y="381000"/>
            <a:ext cx="7162800" cy="6329363"/>
            <a:chOff x="624" y="333"/>
            <a:chExt cx="4512" cy="3987"/>
          </a:xfrm>
        </p:grpSpPr>
        <p:grpSp>
          <p:nvGrpSpPr>
            <p:cNvPr id="355332" name="Group 4"/>
            <p:cNvGrpSpPr>
              <a:grpSpLocks/>
            </p:cNvGrpSpPr>
            <p:nvPr/>
          </p:nvGrpSpPr>
          <p:grpSpPr bwMode="auto">
            <a:xfrm>
              <a:off x="624" y="333"/>
              <a:ext cx="4464" cy="1971"/>
              <a:chOff x="768" y="1776"/>
              <a:chExt cx="4464" cy="1971"/>
            </a:xfrm>
          </p:grpSpPr>
          <p:grpSp>
            <p:nvGrpSpPr>
              <p:cNvPr id="355333" name="Group 5"/>
              <p:cNvGrpSpPr>
                <a:grpSpLocks/>
              </p:cNvGrpSpPr>
              <p:nvPr/>
            </p:nvGrpSpPr>
            <p:grpSpPr bwMode="auto">
              <a:xfrm>
                <a:off x="768" y="2448"/>
                <a:ext cx="4464" cy="1299"/>
                <a:chOff x="768" y="2448"/>
                <a:chExt cx="4464" cy="1299"/>
              </a:xfrm>
            </p:grpSpPr>
            <p:sp>
              <p:nvSpPr>
                <p:cNvPr id="35533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68" y="2455"/>
                  <a:ext cx="32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sz="1800" b="1"/>
                    <a:t>(</a:t>
                  </a:r>
                  <a:r>
                    <a:rPr lang="en-US" altLang="zh-TW" sz="1800" b="1"/>
                    <a:t>c)</a:t>
                  </a:r>
                </a:p>
              </p:txBody>
            </p:sp>
            <p:sp>
              <p:nvSpPr>
                <p:cNvPr id="355335" name="Oval 7"/>
                <p:cNvSpPr>
                  <a:spLocks noChangeArrowheads="1"/>
                </p:cNvSpPr>
                <p:nvPr/>
              </p:nvSpPr>
              <p:spPr bwMode="auto">
                <a:xfrm>
                  <a:off x="1125" y="245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23</a:t>
                  </a:r>
                </a:p>
              </p:txBody>
            </p:sp>
            <p:sp>
              <p:nvSpPr>
                <p:cNvPr id="355336" name="Oval 8"/>
                <p:cNvSpPr>
                  <a:spLocks noChangeArrowheads="1"/>
                </p:cNvSpPr>
                <p:nvPr/>
              </p:nvSpPr>
              <p:spPr bwMode="auto">
                <a:xfrm>
                  <a:off x="1706" y="245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7</a:t>
                  </a:r>
                </a:p>
              </p:txBody>
            </p:sp>
            <p:sp>
              <p:nvSpPr>
                <p:cNvPr id="355337" name="Oval 9"/>
                <p:cNvSpPr>
                  <a:spLocks noChangeArrowheads="1"/>
                </p:cNvSpPr>
                <p:nvPr/>
              </p:nvSpPr>
              <p:spPr bwMode="auto">
                <a:xfrm>
                  <a:off x="4786" y="245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24</a:t>
                  </a:r>
                </a:p>
              </p:txBody>
            </p:sp>
            <p:sp>
              <p:nvSpPr>
                <p:cNvPr id="355338" name="Oval 10"/>
                <p:cNvSpPr>
                  <a:spLocks noChangeArrowheads="1"/>
                </p:cNvSpPr>
                <p:nvPr/>
              </p:nvSpPr>
              <p:spPr bwMode="auto">
                <a:xfrm>
                  <a:off x="4518" y="2983"/>
                  <a:ext cx="223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26</a:t>
                  </a:r>
                </a:p>
              </p:txBody>
            </p:sp>
            <p:sp>
              <p:nvSpPr>
                <p:cNvPr id="355339" name="Oval 11"/>
                <p:cNvSpPr>
                  <a:spLocks noChangeArrowheads="1"/>
                </p:cNvSpPr>
                <p:nvPr/>
              </p:nvSpPr>
              <p:spPr bwMode="auto">
                <a:xfrm>
                  <a:off x="5009" y="3031"/>
                  <a:ext cx="223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46</a:t>
                  </a:r>
                </a:p>
              </p:txBody>
            </p:sp>
            <p:sp>
              <p:nvSpPr>
                <p:cNvPr id="355340" name="Oval 12"/>
                <p:cNvSpPr>
                  <a:spLocks noChangeArrowheads="1"/>
                </p:cNvSpPr>
                <p:nvPr/>
              </p:nvSpPr>
              <p:spPr bwMode="auto">
                <a:xfrm>
                  <a:off x="4518" y="3506"/>
                  <a:ext cx="223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35</a:t>
                  </a:r>
                </a:p>
              </p:txBody>
            </p:sp>
            <p:sp>
              <p:nvSpPr>
                <p:cNvPr id="355341" name="Line 13"/>
                <p:cNvSpPr>
                  <a:spLocks noChangeShapeType="1"/>
                </p:cNvSpPr>
                <p:nvPr/>
              </p:nvSpPr>
              <p:spPr bwMode="auto">
                <a:xfrm>
                  <a:off x="1348" y="2568"/>
                  <a:ext cx="35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42" name="Line 14"/>
                <p:cNvSpPr>
                  <a:spLocks noChangeShapeType="1"/>
                </p:cNvSpPr>
                <p:nvPr/>
              </p:nvSpPr>
              <p:spPr bwMode="auto">
                <a:xfrm>
                  <a:off x="1957" y="2577"/>
                  <a:ext cx="731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43" name="Line 15"/>
                <p:cNvSpPr>
                  <a:spLocks noChangeShapeType="1"/>
                </p:cNvSpPr>
                <p:nvPr/>
              </p:nvSpPr>
              <p:spPr bwMode="auto">
                <a:xfrm>
                  <a:off x="2956" y="2573"/>
                  <a:ext cx="75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44" name="Line 16"/>
                <p:cNvSpPr>
                  <a:spLocks noChangeShapeType="1"/>
                </p:cNvSpPr>
                <p:nvPr/>
              </p:nvSpPr>
              <p:spPr bwMode="auto">
                <a:xfrm>
                  <a:off x="3648" y="2560"/>
                  <a:ext cx="1138" cy="35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grpSp>
              <p:nvGrpSpPr>
                <p:cNvPr id="355345" name="Group 17"/>
                <p:cNvGrpSpPr>
                  <a:grpSpLocks/>
                </p:cNvGrpSpPr>
                <p:nvPr/>
              </p:nvGrpSpPr>
              <p:grpSpPr bwMode="auto">
                <a:xfrm>
                  <a:off x="2688" y="2448"/>
                  <a:ext cx="224" cy="721"/>
                  <a:chOff x="2241" y="3031"/>
                  <a:chExt cx="224" cy="721"/>
                </a:xfrm>
              </p:grpSpPr>
              <p:sp>
                <p:nvSpPr>
                  <p:cNvPr id="35534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512"/>
                    <a:ext cx="224" cy="240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39</a:t>
                    </a:r>
                  </a:p>
                </p:txBody>
              </p:sp>
              <p:sp>
                <p:nvSpPr>
                  <p:cNvPr id="355347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031"/>
                    <a:ext cx="224" cy="241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18</a:t>
                    </a:r>
                  </a:p>
                </p:txBody>
              </p:sp>
              <p:sp>
                <p:nvSpPr>
                  <p:cNvPr id="355348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280"/>
                    <a:ext cx="0" cy="24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55349" name="Group 21"/>
                <p:cNvGrpSpPr>
                  <a:grpSpLocks/>
                </p:cNvGrpSpPr>
                <p:nvPr/>
              </p:nvGrpSpPr>
              <p:grpSpPr bwMode="auto">
                <a:xfrm>
                  <a:off x="3456" y="2448"/>
                  <a:ext cx="252" cy="761"/>
                  <a:chOff x="3133" y="3031"/>
                  <a:chExt cx="252" cy="761"/>
                </a:xfrm>
              </p:grpSpPr>
              <p:sp>
                <p:nvSpPr>
                  <p:cNvPr id="355350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3162" y="3552"/>
                    <a:ext cx="223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41</a:t>
                    </a:r>
                  </a:p>
                </p:txBody>
              </p:sp>
              <p:sp>
                <p:nvSpPr>
                  <p:cNvPr id="355351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3133" y="3031"/>
                    <a:ext cx="225" cy="24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38</a:t>
                    </a:r>
                  </a:p>
                </p:txBody>
              </p:sp>
              <p:sp>
                <p:nvSpPr>
                  <p:cNvPr id="355352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267" y="3272"/>
                    <a:ext cx="0" cy="288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55353" name="Group 25"/>
                <p:cNvGrpSpPr>
                  <a:grpSpLocks/>
                </p:cNvGrpSpPr>
                <p:nvPr/>
              </p:nvGrpSpPr>
              <p:grpSpPr bwMode="auto">
                <a:xfrm>
                  <a:off x="4032" y="2448"/>
                  <a:ext cx="249" cy="786"/>
                  <a:chOff x="3714" y="2455"/>
                  <a:chExt cx="249" cy="786"/>
                </a:xfrm>
              </p:grpSpPr>
              <p:sp>
                <p:nvSpPr>
                  <p:cNvPr id="355354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3739" y="3001"/>
                    <a:ext cx="224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30</a:t>
                    </a:r>
                  </a:p>
                </p:txBody>
              </p:sp>
              <p:sp>
                <p:nvSpPr>
                  <p:cNvPr id="35535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3714" y="2455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17</a:t>
                    </a:r>
                  </a:p>
                </p:txBody>
              </p:sp>
              <p:sp>
                <p:nvSpPr>
                  <p:cNvPr id="35535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829" y="2685"/>
                    <a:ext cx="0" cy="31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55357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4652" y="2677"/>
                  <a:ext cx="187" cy="30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58" name="Line 30"/>
                <p:cNvSpPr>
                  <a:spLocks noChangeShapeType="1"/>
                </p:cNvSpPr>
                <p:nvPr/>
              </p:nvSpPr>
              <p:spPr bwMode="auto">
                <a:xfrm>
                  <a:off x="4956" y="2694"/>
                  <a:ext cx="187" cy="3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59" name="Line 31"/>
                <p:cNvSpPr>
                  <a:spLocks noChangeShapeType="1"/>
                </p:cNvSpPr>
                <p:nvPr/>
              </p:nvSpPr>
              <p:spPr bwMode="auto">
                <a:xfrm>
                  <a:off x="4607" y="3223"/>
                  <a:ext cx="0" cy="28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360" name="Oval 32"/>
                <p:cNvSpPr>
                  <a:spLocks noChangeArrowheads="1"/>
                </p:cNvSpPr>
                <p:nvPr/>
              </p:nvSpPr>
              <p:spPr bwMode="auto">
                <a:xfrm>
                  <a:off x="2128" y="2448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21</a:t>
                  </a:r>
                </a:p>
              </p:txBody>
            </p:sp>
            <p:sp>
              <p:nvSpPr>
                <p:cNvPr id="355361" name="Oval 33"/>
                <p:cNvSpPr>
                  <a:spLocks noChangeArrowheads="1"/>
                </p:cNvSpPr>
                <p:nvPr/>
              </p:nvSpPr>
              <p:spPr bwMode="auto">
                <a:xfrm>
                  <a:off x="3093" y="2478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52</a:t>
                  </a:r>
                </a:p>
              </p:txBody>
            </p:sp>
          </p:grpSp>
          <p:grpSp>
            <p:nvGrpSpPr>
              <p:cNvPr id="355362" name="Group 34"/>
              <p:cNvGrpSpPr>
                <a:grpSpLocks/>
              </p:cNvGrpSpPr>
              <p:nvPr/>
            </p:nvGrpSpPr>
            <p:grpSpPr bwMode="auto">
              <a:xfrm>
                <a:off x="3216" y="1776"/>
                <a:ext cx="1025" cy="371"/>
                <a:chOff x="1488" y="1536"/>
                <a:chExt cx="1025" cy="371"/>
              </a:xfrm>
            </p:grpSpPr>
            <p:grpSp>
              <p:nvGrpSpPr>
                <p:cNvPr id="355363" name="Group 35"/>
                <p:cNvGrpSpPr>
                  <a:grpSpLocks/>
                </p:cNvGrpSpPr>
                <p:nvPr/>
              </p:nvGrpSpPr>
              <p:grpSpPr bwMode="auto">
                <a:xfrm>
                  <a:off x="1671" y="1737"/>
                  <a:ext cx="825" cy="135"/>
                  <a:chOff x="1680" y="1728"/>
                  <a:chExt cx="1200" cy="240"/>
                </a:xfrm>
              </p:grpSpPr>
              <p:sp>
                <p:nvSpPr>
                  <p:cNvPr id="355364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65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66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67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68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264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55369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1661" y="1536"/>
                  <a:ext cx="852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b="1">
                      <a:latin typeface="Times New Roman" pitchFamily="18" charset="0"/>
                    </a:rPr>
                    <a:t>0    1   2   3   4</a:t>
                  </a:r>
                </a:p>
              </p:txBody>
            </p:sp>
            <p:sp>
              <p:nvSpPr>
                <p:cNvPr id="355370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488" y="1695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b="1">
                      <a:latin typeface="Times New Roman" pitchFamily="18" charset="0"/>
                    </a:rPr>
                    <a:t>A</a:t>
                  </a:r>
                </a:p>
              </p:txBody>
            </p:sp>
          </p:grpSp>
          <p:cxnSp>
            <p:nvCxnSpPr>
              <p:cNvPr id="355371" name="AutoShape 43"/>
              <p:cNvCxnSpPr>
                <a:cxnSpLocks noChangeShapeType="1"/>
                <a:stCxn id="355365" idx="2"/>
                <a:endCxn id="355355" idx="0"/>
              </p:cNvCxnSpPr>
              <p:nvPr/>
            </p:nvCxnSpPr>
            <p:spPr bwMode="auto">
              <a:xfrm rot="16200000" flipH="1">
                <a:off x="3728" y="2031"/>
                <a:ext cx="336" cy="497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55372" name="Line 44"/>
              <p:cNvSpPr>
                <a:spLocks noChangeShapeType="1"/>
              </p:cNvSpPr>
              <p:nvPr/>
            </p:nvSpPr>
            <p:spPr bwMode="auto">
              <a:xfrm>
                <a:off x="3648" y="2064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5373" name="Text Box 45"/>
              <p:cNvSpPr txBox="1">
                <a:spLocks noChangeArrowheads="1"/>
              </p:cNvSpPr>
              <p:nvPr/>
            </p:nvSpPr>
            <p:spPr bwMode="auto">
              <a:xfrm>
                <a:off x="4176" y="2256"/>
                <a:ext cx="3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800">
                    <a:latin typeface="Times New Roman" pitchFamily="18" charset="0"/>
                  </a:rPr>
                  <a:t>w,x</a:t>
                </a:r>
              </a:p>
            </p:txBody>
          </p:sp>
        </p:grpSp>
        <p:grpSp>
          <p:nvGrpSpPr>
            <p:cNvPr id="355374" name="Group 46"/>
            <p:cNvGrpSpPr>
              <a:grpSpLocks/>
            </p:cNvGrpSpPr>
            <p:nvPr/>
          </p:nvGrpSpPr>
          <p:grpSpPr bwMode="auto">
            <a:xfrm>
              <a:off x="672" y="2349"/>
              <a:ext cx="4464" cy="1971"/>
              <a:chOff x="864" y="240"/>
              <a:chExt cx="4464" cy="1971"/>
            </a:xfrm>
          </p:grpSpPr>
          <p:grpSp>
            <p:nvGrpSpPr>
              <p:cNvPr id="355375" name="Group 47"/>
              <p:cNvGrpSpPr>
                <a:grpSpLocks/>
              </p:cNvGrpSpPr>
              <p:nvPr/>
            </p:nvGrpSpPr>
            <p:grpSpPr bwMode="auto">
              <a:xfrm>
                <a:off x="3312" y="240"/>
                <a:ext cx="1025" cy="371"/>
                <a:chOff x="1488" y="1536"/>
                <a:chExt cx="1025" cy="371"/>
              </a:xfrm>
            </p:grpSpPr>
            <p:grpSp>
              <p:nvGrpSpPr>
                <p:cNvPr id="355376" name="Group 48"/>
                <p:cNvGrpSpPr>
                  <a:grpSpLocks/>
                </p:cNvGrpSpPr>
                <p:nvPr/>
              </p:nvGrpSpPr>
              <p:grpSpPr bwMode="auto">
                <a:xfrm>
                  <a:off x="1671" y="1737"/>
                  <a:ext cx="825" cy="135"/>
                  <a:chOff x="1680" y="1728"/>
                  <a:chExt cx="1200" cy="240"/>
                </a:xfrm>
              </p:grpSpPr>
              <p:sp>
                <p:nvSpPr>
                  <p:cNvPr id="35537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78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79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80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81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64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5538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661" y="1536"/>
                  <a:ext cx="852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b="1">
                      <a:latin typeface="Times New Roman" pitchFamily="18" charset="0"/>
                    </a:rPr>
                    <a:t>0    1   2   3   4</a:t>
                  </a:r>
                </a:p>
              </p:txBody>
            </p:sp>
            <p:sp>
              <p:nvSpPr>
                <p:cNvPr id="35538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488" y="1695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b="1">
                      <a:latin typeface="Times New Roman" pitchFamily="18" charset="0"/>
                    </a:rPr>
                    <a:t>A</a:t>
                  </a:r>
                </a:p>
              </p:txBody>
            </p:sp>
          </p:grpSp>
          <p:grpSp>
            <p:nvGrpSpPr>
              <p:cNvPr id="355384" name="Group 56"/>
              <p:cNvGrpSpPr>
                <a:grpSpLocks/>
              </p:cNvGrpSpPr>
              <p:nvPr/>
            </p:nvGrpSpPr>
            <p:grpSpPr bwMode="auto">
              <a:xfrm>
                <a:off x="864" y="528"/>
                <a:ext cx="4464" cy="1683"/>
                <a:chOff x="864" y="528"/>
                <a:chExt cx="4464" cy="1683"/>
              </a:xfrm>
            </p:grpSpPr>
            <p:grpSp>
              <p:nvGrpSpPr>
                <p:cNvPr id="355385" name="Group 57"/>
                <p:cNvGrpSpPr>
                  <a:grpSpLocks/>
                </p:cNvGrpSpPr>
                <p:nvPr/>
              </p:nvGrpSpPr>
              <p:grpSpPr bwMode="auto">
                <a:xfrm>
                  <a:off x="864" y="912"/>
                  <a:ext cx="4464" cy="1299"/>
                  <a:chOff x="768" y="2448"/>
                  <a:chExt cx="4464" cy="1299"/>
                </a:xfrm>
              </p:grpSpPr>
              <p:sp>
                <p:nvSpPr>
                  <p:cNvPr id="355386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8" y="2455"/>
                    <a:ext cx="33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zh-TW" altLang="en-US" sz="1800" b="1"/>
                      <a:t>(</a:t>
                    </a:r>
                    <a:r>
                      <a:rPr lang="en-US" altLang="zh-TW" sz="1800" b="1"/>
                      <a:t>d)</a:t>
                    </a:r>
                  </a:p>
                </p:txBody>
              </p:sp>
              <p:sp>
                <p:nvSpPr>
                  <p:cNvPr id="355387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125" y="2455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23</a:t>
                    </a:r>
                  </a:p>
                </p:txBody>
              </p:sp>
              <p:sp>
                <p:nvSpPr>
                  <p:cNvPr id="355388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1706" y="2455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7</a:t>
                    </a:r>
                  </a:p>
                </p:txBody>
              </p:sp>
              <p:sp>
                <p:nvSpPr>
                  <p:cNvPr id="355389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4786" y="2455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24</a:t>
                    </a:r>
                  </a:p>
                </p:txBody>
              </p:sp>
              <p:sp>
                <p:nvSpPr>
                  <p:cNvPr id="355390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4518" y="2983"/>
                    <a:ext cx="223" cy="240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26</a:t>
                    </a:r>
                  </a:p>
                </p:txBody>
              </p:sp>
              <p:sp>
                <p:nvSpPr>
                  <p:cNvPr id="355391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009" y="3031"/>
                    <a:ext cx="223" cy="24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46</a:t>
                    </a:r>
                  </a:p>
                </p:txBody>
              </p:sp>
              <p:sp>
                <p:nvSpPr>
                  <p:cNvPr id="355392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4518" y="3506"/>
                    <a:ext cx="223" cy="24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35</a:t>
                    </a:r>
                  </a:p>
                </p:txBody>
              </p:sp>
              <p:sp>
                <p:nvSpPr>
                  <p:cNvPr id="355393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348" y="2568"/>
                    <a:ext cx="358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94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1957" y="2577"/>
                    <a:ext cx="731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95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956" y="2573"/>
                    <a:ext cx="758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39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2560"/>
                    <a:ext cx="1138" cy="35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grpSp>
                <p:nvGrpSpPr>
                  <p:cNvPr id="355397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688" y="2448"/>
                    <a:ext cx="224" cy="721"/>
                    <a:chOff x="2241" y="3031"/>
                    <a:chExt cx="224" cy="721"/>
                  </a:xfrm>
                </p:grpSpPr>
                <p:sp>
                  <p:nvSpPr>
                    <p:cNvPr id="355398" name="Oval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512"/>
                      <a:ext cx="224" cy="240"/>
                    </a:xfrm>
                    <a:prstGeom prst="ellipse">
                      <a:avLst/>
                    </a:prstGeom>
                    <a:solidFill>
                      <a:srgbClr val="0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>
                          <a:solidFill>
                            <a:schemeClr val="bg1"/>
                          </a:solidFill>
                        </a:rPr>
                        <a:t>39</a:t>
                      </a:r>
                    </a:p>
                  </p:txBody>
                </p:sp>
                <p:sp>
                  <p:nvSpPr>
                    <p:cNvPr id="355399" name="Oval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031"/>
                      <a:ext cx="224" cy="241"/>
                    </a:xfrm>
                    <a:prstGeom prst="ellipse">
                      <a:avLst/>
                    </a:prstGeom>
                    <a:solidFill>
                      <a:srgbClr val="0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p:txBody>
                </p:sp>
                <p:sp>
                  <p:nvSpPr>
                    <p:cNvPr id="355400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64" y="3280"/>
                      <a:ext cx="0" cy="24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  <p:grpSp>
                <p:nvGrpSpPr>
                  <p:cNvPr id="355401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3456" y="2448"/>
                    <a:ext cx="252" cy="761"/>
                    <a:chOff x="3133" y="3031"/>
                    <a:chExt cx="252" cy="761"/>
                  </a:xfrm>
                </p:grpSpPr>
                <p:sp>
                  <p:nvSpPr>
                    <p:cNvPr id="355402" name="Oval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2" y="3552"/>
                      <a:ext cx="223" cy="240"/>
                    </a:xfrm>
                    <a:prstGeom prst="ellipse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/>
                        <a:t>41</a:t>
                      </a:r>
                    </a:p>
                  </p:txBody>
                </p:sp>
                <p:sp>
                  <p:nvSpPr>
                    <p:cNvPr id="355403" name="Oval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3" y="3031"/>
                      <a:ext cx="225" cy="241"/>
                    </a:xfrm>
                    <a:prstGeom prst="ellipse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/>
                        <a:t>38</a:t>
                      </a:r>
                    </a:p>
                  </p:txBody>
                </p:sp>
                <p:sp>
                  <p:nvSpPr>
                    <p:cNvPr id="355404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67" y="3272"/>
                      <a:ext cx="0" cy="288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  <p:grpSp>
                <p:nvGrpSpPr>
                  <p:cNvPr id="355405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4032" y="2448"/>
                    <a:ext cx="249" cy="786"/>
                    <a:chOff x="3714" y="2455"/>
                    <a:chExt cx="249" cy="786"/>
                  </a:xfrm>
                </p:grpSpPr>
                <p:sp>
                  <p:nvSpPr>
                    <p:cNvPr id="355406" name="Oval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39" y="3001"/>
                      <a:ext cx="224" cy="240"/>
                    </a:xfrm>
                    <a:prstGeom prst="ellipse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/>
                        <a:t>30</a:t>
                      </a:r>
                    </a:p>
                  </p:txBody>
                </p:sp>
                <p:sp>
                  <p:nvSpPr>
                    <p:cNvPr id="355407" name="Oval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14" y="2455"/>
                      <a:ext cx="223" cy="239"/>
                    </a:xfrm>
                    <a:prstGeom prst="ellipse">
                      <a:avLst/>
                    </a:prstGeom>
                    <a:solidFill>
                      <a:srgbClr val="99CC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algn="ctr"/>
                      <a:r>
                        <a:rPr lang="zh-TW" altLang="en-US" sz="1800" b="1"/>
                        <a:t>17</a:t>
                      </a:r>
                    </a:p>
                  </p:txBody>
                </p:sp>
                <p:sp>
                  <p:nvSpPr>
                    <p:cNvPr id="355408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29" y="2685"/>
                      <a:ext cx="0" cy="31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355409" name="Line 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52" y="2677"/>
                    <a:ext cx="187" cy="306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410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4956" y="2694"/>
                    <a:ext cx="187" cy="337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411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607" y="3223"/>
                    <a:ext cx="0" cy="289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355412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2128" y="2448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21</a:t>
                    </a:r>
                  </a:p>
                </p:txBody>
              </p:sp>
              <p:sp>
                <p:nvSpPr>
                  <p:cNvPr id="355413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3093" y="2478"/>
                    <a:ext cx="223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52</a:t>
                    </a:r>
                  </a:p>
                </p:txBody>
              </p:sp>
            </p:grpSp>
            <p:cxnSp>
              <p:nvCxnSpPr>
                <p:cNvPr id="355414" name="AutoShape 86"/>
                <p:cNvCxnSpPr>
                  <a:cxnSpLocks noChangeShapeType="1"/>
                  <a:stCxn id="355378" idx="2"/>
                  <a:endCxn id="355407" idx="0"/>
                </p:cNvCxnSpPr>
                <p:nvPr/>
              </p:nvCxnSpPr>
              <p:spPr bwMode="auto">
                <a:xfrm rot="16200000" flipH="1">
                  <a:off x="3824" y="495"/>
                  <a:ext cx="336" cy="497"/>
                </a:xfrm>
                <a:prstGeom prst="bentConnector3">
                  <a:avLst>
                    <a:gd name="adj1" fmla="val 500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355415" name="Line 87"/>
                <p:cNvSpPr>
                  <a:spLocks noChangeShapeType="1"/>
                </p:cNvSpPr>
                <p:nvPr/>
              </p:nvSpPr>
              <p:spPr bwMode="auto">
                <a:xfrm>
                  <a:off x="3744" y="528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55416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4992" y="720"/>
                  <a:ext cx="32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1800">
                      <a:latin typeface="Times New Roman" pitchFamily="18" charset="0"/>
                    </a:rPr>
                    <a:t>w,x</a:t>
                  </a:r>
                </a:p>
              </p:txBody>
            </p:sp>
            <p:cxnSp>
              <p:nvCxnSpPr>
                <p:cNvPr id="355417" name="AutoShape 89"/>
                <p:cNvCxnSpPr>
                  <a:cxnSpLocks noChangeShapeType="1"/>
                  <a:stCxn id="355379" idx="2"/>
                  <a:endCxn id="355389" idx="0"/>
                </p:cNvCxnSpPr>
                <p:nvPr/>
              </p:nvCxnSpPr>
              <p:spPr bwMode="auto">
                <a:xfrm rot="16200000" flipH="1">
                  <a:off x="4279" y="205"/>
                  <a:ext cx="343" cy="1086"/>
                </a:xfrm>
                <a:prstGeom prst="bentConnector3">
                  <a:avLst>
                    <a:gd name="adj1" fmla="val 23319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67619" name="Group 3"/>
          <p:cNvGrpSpPr>
            <a:grpSpLocks/>
          </p:cNvGrpSpPr>
          <p:nvPr/>
        </p:nvGrpSpPr>
        <p:grpSpPr bwMode="auto">
          <a:xfrm>
            <a:off x="1295400" y="381000"/>
            <a:ext cx="7164388" cy="6253163"/>
            <a:chOff x="864" y="240"/>
            <a:chExt cx="4513" cy="3939"/>
          </a:xfrm>
        </p:grpSpPr>
        <p:grpSp>
          <p:nvGrpSpPr>
            <p:cNvPr id="367620" name="Group 4"/>
            <p:cNvGrpSpPr>
              <a:grpSpLocks/>
            </p:cNvGrpSpPr>
            <p:nvPr/>
          </p:nvGrpSpPr>
          <p:grpSpPr bwMode="auto">
            <a:xfrm>
              <a:off x="3312" y="240"/>
              <a:ext cx="1025" cy="371"/>
              <a:chOff x="1488" y="1536"/>
              <a:chExt cx="1025" cy="371"/>
            </a:xfrm>
          </p:grpSpPr>
          <p:grpSp>
            <p:nvGrpSpPr>
              <p:cNvPr id="367621" name="Group 5"/>
              <p:cNvGrpSpPr>
                <a:grpSpLocks/>
              </p:cNvGrpSpPr>
              <p:nvPr/>
            </p:nvGrpSpPr>
            <p:grpSpPr bwMode="auto">
              <a:xfrm>
                <a:off x="1671" y="1737"/>
                <a:ext cx="825" cy="135"/>
                <a:chOff x="1680" y="1728"/>
                <a:chExt cx="1200" cy="240"/>
              </a:xfrm>
            </p:grpSpPr>
            <p:sp>
              <p:nvSpPr>
                <p:cNvPr id="367622" name="Rectangle 6"/>
                <p:cNvSpPr>
                  <a:spLocks noChangeArrowheads="1"/>
                </p:cNvSpPr>
                <p:nvPr/>
              </p:nvSpPr>
              <p:spPr bwMode="auto">
                <a:xfrm>
                  <a:off x="168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23" name="Rectangle 7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24" name="Rectangle 8"/>
                <p:cNvSpPr>
                  <a:spLocks noChangeArrowheads="1"/>
                </p:cNvSpPr>
                <p:nvPr/>
              </p:nvSpPr>
              <p:spPr bwMode="auto">
                <a:xfrm>
                  <a:off x="216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25" name="Rectangle 9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26" name="Rectangle 10"/>
                <p:cNvSpPr>
                  <a:spLocks noChangeArrowheads="1"/>
                </p:cNvSpPr>
                <p:nvPr/>
              </p:nvSpPr>
              <p:spPr bwMode="auto">
                <a:xfrm>
                  <a:off x="264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67627" name="Text Box 11"/>
              <p:cNvSpPr txBox="1">
                <a:spLocks noChangeArrowheads="1"/>
              </p:cNvSpPr>
              <p:nvPr/>
            </p:nvSpPr>
            <p:spPr bwMode="auto">
              <a:xfrm>
                <a:off x="1661" y="1536"/>
                <a:ext cx="8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b="1">
                    <a:latin typeface="Times New Roman" pitchFamily="18" charset="0"/>
                  </a:rPr>
                  <a:t>0    1   2   3   4</a:t>
                </a:r>
              </a:p>
            </p:txBody>
          </p:sp>
          <p:sp>
            <p:nvSpPr>
              <p:cNvPr id="367628" name="Text Box 12"/>
              <p:cNvSpPr txBox="1">
                <a:spLocks noChangeArrowheads="1"/>
              </p:cNvSpPr>
              <p:nvPr/>
            </p:nvSpPr>
            <p:spPr bwMode="auto">
              <a:xfrm>
                <a:off x="1488" y="1695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b="1">
                    <a:latin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367629" name="Group 13"/>
            <p:cNvGrpSpPr>
              <a:grpSpLocks/>
            </p:cNvGrpSpPr>
            <p:nvPr/>
          </p:nvGrpSpPr>
          <p:grpSpPr bwMode="auto">
            <a:xfrm>
              <a:off x="864" y="912"/>
              <a:ext cx="4464" cy="1299"/>
              <a:chOff x="768" y="2448"/>
              <a:chExt cx="4464" cy="1299"/>
            </a:xfrm>
          </p:grpSpPr>
          <p:sp>
            <p:nvSpPr>
              <p:cNvPr id="367630" name="Text Box 14"/>
              <p:cNvSpPr txBox="1">
                <a:spLocks noChangeArrowheads="1"/>
              </p:cNvSpPr>
              <p:nvPr/>
            </p:nvSpPr>
            <p:spPr bwMode="auto">
              <a:xfrm>
                <a:off x="768" y="2455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sz="1800" b="1"/>
                  <a:t>(</a:t>
                </a:r>
                <a:r>
                  <a:rPr lang="en-US" altLang="zh-TW" sz="1800" b="1"/>
                  <a:t>e)</a:t>
                </a:r>
              </a:p>
            </p:txBody>
          </p:sp>
          <p:sp>
            <p:nvSpPr>
              <p:cNvPr id="367631" name="Oval 15"/>
              <p:cNvSpPr>
                <a:spLocks noChangeArrowheads="1"/>
              </p:cNvSpPr>
              <p:nvPr/>
            </p:nvSpPr>
            <p:spPr bwMode="auto">
              <a:xfrm>
                <a:off x="1125" y="245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23</a:t>
                </a:r>
              </a:p>
            </p:txBody>
          </p:sp>
          <p:sp>
            <p:nvSpPr>
              <p:cNvPr id="367632" name="Oval 16"/>
              <p:cNvSpPr>
                <a:spLocks noChangeArrowheads="1"/>
              </p:cNvSpPr>
              <p:nvPr/>
            </p:nvSpPr>
            <p:spPr bwMode="auto">
              <a:xfrm>
                <a:off x="1706" y="245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7</a:t>
                </a:r>
              </a:p>
            </p:txBody>
          </p:sp>
          <p:sp>
            <p:nvSpPr>
              <p:cNvPr id="367633" name="Oval 17"/>
              <p:cNvSpPr>
                <a:spLocks noChangeArrowheads="1"/>
              </p:cNvSpPr>
              <p:nvPr/>
            </p:nvSpPr>
            <p:spPr bwMode="auto">
              <a:xfrm>
                <a:off x="4786" y="245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24</a:t>
                </a:r>
              </a:p>
            </p:txBody>
          </p:sp>
          <p:sp>
            <p:nvSpPr>
              <p:cNvPr id="367634" name="Oval 18"/>
              <p:cNvSpPr>
                <a:spLocks noChangeArrowheads="1"/>
              </p:cNvSpPr>
              <p:nvPr/>
            </p:nvSpPr>
            <p:spPr bwMode="auto">
              <a:xfrm>
                <a:off x="4518" y="2983"/>
                <a:ext cx="223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26</a:t>
                </a:r>
              </a:p>
            </p:txBody>
          </p:sp>
          <p:sp>
            <p:nvSpPr>
              <p:cNvPr id="367635" name="Oval 19"/>
              <p:cNvSpPr>
                <a:spLocks noChangeArrowheads="1"/>
              </p:cNvSpPr>
              <p:nvPr/>
            </p:nvSpPr>
            <p:spPr bwMode="auto">
              <a:xfrm>
                <a:off x="5009" y="3031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46</a:t>
                </a:r>
              </a:p>
            </p:txBody>
          </p:sp>
          <p:sp>
            <p:nvSpPr>
              <p:cNvPr id="367636" name="Oval 20"/>
              <p:cNvSpPr>
                <a:spLocks noChangeArrowheads="1"/>
              </p:cNvSpPr>
              <p:nvPr/>
            </p:nvSpPr>
            <p:spPr bwMode="auto">
              <a:xfrm>
                <a:off x="4518" y="3506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35</a:t>
                </a:r>
              </a:p>
            </p:txBody>
          </p:sp>
          <p:sp>
            <p:nvSpPr>
              <p:cNvPr id="367637" name="Line 21"/>
              <p:cNvSpPr>
                <a:spLocks noChangeShapeType="1"/>
              </p:cNvSpPr>
              <p:nvPr/>
            </p:nvSpPr>
            <p:spPr bwMode="auto">
              <a:xfrm>
                <a:off x="1348" y="2568"/>
                <a:ext cx="35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38" name="Line 22"/>
              <p:cNvSpPr>
                <a:spLocks noChangeShapeType="1"/>
              </p:cNvSpPr>
              <p:nvPr/>
            </p:nvSpPr>
            <p:spPr bwMode="auto">
              <a:xfrm>
                <a:off x="1957" y="2577"/>
                <a:ext cx="73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39" name="Line 23"/>
              <p:cNvSpPr>
                <a:spLocks noChangeShapeType="1"/>
              </p:cNvSpPr>
              <p:nvPr/>
            </p:nvSpPr>
            <p:spPr bwMode="auto">
              <a:xfrm>
                <a:off x="2956" y="2573"/>
                <a:ext cx="75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40" name="Line 24"/>
              <p:cNvSpPr>
                <a:spLocks noChangeShapeType="1"/>
              </p:cNvSpPr>
              <p:nvPr/>
            </p:nvSpPr>
            <p:spPr bwMode="auto">
              <a:xfrm>
                <a:off x="3648" y="2560"/>
                <a:ext cx="1138" cy="3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367641" name="Group 25"/>
              <p:cNvGrpSpPr>
                <a:grpSpLocks/>
              </p:cNvGrpSpPr>
              <p:nvPr/>
            </p:nvGrpSpPr>
            <p:grpSpPr bwMode="auto">
              <a:xfrm>
                <a:off x="2688" y="2448"/>
                <a:ext cx="224" cy="721"/>
                <a:chOff x="2241" y="3031"/>
                <a:chExt cx="224" cy="721"/>
              </a:xfrm>
            </p:grpSpPr>
            <p:sp>
              <p:nvSpPr>
                <p:cNvPr id="367642" name="Oval 26"/>
                <p:cNvSpPr>
                  <a:spLocks noChangeArrowheads="1"/>
                </p:cNvSpPr>
                <p:nvPr/>
              </p:nvSpPr>
              <p:spPr bwMode="auto">
                <a:xfrm>
                  <a:off x="2241" y="3512"/>
                  <a:ext cx="224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39</a:t>
                  </a:r>
                </a:p>
              </p:txBody>
            </p:sp>
            <p:sp>
              <p:nvSpPr>
                <p:cNvPr id="367643" name="Oval 27"/>
                <p:cNvSpPr>
                  <a:spLocks noChangeArrowheads="1"/>
                </p:cNvSpPr>
                <p:nvPr/>
              </p:nvSpPr>
              <p:spPr bwMode="auto">
                <a:xfrm>
                  <a:off x="2241" y="3031"/>
                  <a:ext cx="224" cy="241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18</a:t>
                  </a:r>
                </a:p>
              </p:txBody>
            </p:sp>
            <p:sp>
              <p:nvSpPr>
                <p:cNvPr id="367644" name="Line 28"/>
                <p:cNvSpPr>
                  <a:spLocks noChangeShapeType="1"/>
                </p:cNvSpPr>
                <p:nvPr/>
              </p:nvSpPr>
              <p:spPr bwMode="auto">
                <a:xfrm>
                  <a:off x="2364" y="3280"/>
                  <a:ext cx="0" cy="24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67645" name="Group 29"/>
              <p:cNvGrpSpPr>
                <a:grpSpLocks/>
              </p:cNvGrpSpPr>
              <p:nvPr/>
            </p:nvGrpSpPr>
            <p:grpSpPr bwMode="auto">
              <a:xfrm>
                <a:off x="3456" y="2448"/>
                <a:ext cx="252" cy="761"/>
                <a:chOff x="3133" y="3031"/>
                <a:chExt cx="252" cy="761"/>
              </a:xfrm>
            </p:grpSpPr>
            <p:sp>
              <p:nvSpPr>
                <p:cNvPr id="367646" name="Oval 30"/>
                <p:cNvSpPr>
                  <a:spLocks noChangeArrowheads="1"/>
                </p:cNvSpPr>
                <p:nvPr/>
              </p:nvSpPr>
              <p:spPr bwMode="auto">
                <a:xfrm>
                  <a:off x="3162" y="3552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41</a:t>
                  </a:r>
                </a:p>
              </p:txBody>
            </p:sp>
            <p:sp>
              <p:nvSpPr>
                <p:cNvPr id="367647" name="Oval 31"/>
                <p:cNvSpPr>
                  <a:spLocks noChangeArrowheads="1"/>
                </p:cNvSpPr>
                <p:nvPr/>
              </p:nvSpPr>
              <p:spPr bwMode="auto">
                <a:xfrm>
                  <a:off x="3133" y="3031"/>
                  <a:ext cx="225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38</a:t>
                  </a:r>
                </a:p>
              </p:txBody>
            </p:sp>
            <p:sp>
              <p:nvSpPr>
                <p:cNvPr id="367648" name="Line 32"/>
                <p:cNvSpPr>
                  <a:spLocks noChangeShapeType="1"/>
                </p:cNvSpPr>
                <p:nvPr/>
              </p:nvSpPr>
              <p:spPr bwMode="auto">
                <a:xfrm>
                  <a:off x="3267" y="3272"/>
                  <a:ext cx="0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67649" name="Group 33"/>
              <p:cNvGrpSpPr>
                <a:grpSpLocks/>
              </p:cNvGrpSpPr>
              <p:nvPr/>
            </p:nvGrpSpPr>
            <p:grpSpPr bwMode="auto">
              <a:xfrm>
                <a:off x="4032" y="2448"/>
                <a:ext cx="249" cy="786"/>
                <a:chOff x="3714" y="2455"/>
                <a:chExt cx="249" cy="786"/>
              </a:xfrm>
            </p:grpSpPr>
            <p:sp>
              <p:nvSpPr>
                <p:cNvPr id="367650" name="Oval 34"/>
                <p:cNvSpPr>
                  <a:spLocks noChangeArrowheads="1"/>
                </p:cNvSpPr>
                <p:nvPr/>
              </p:nvSpPr>
              <p:spPr bwMode="auto">
                <a:xfrm>
                  <a:off x="3739" y="3001"/>
                  <a:ext cx="224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30</a:t>
                  </a:r>
                </a:p>
              </p:txBody>
            </p:sp>
            <p:sp>
              <p:nvSpPr>
                <p:cNvPr id="367651" name="Oval 35"/>
                <p:cNvSpPr>
                  <a:spLocks noChangeArrowheads="1"/>
                </p:cNvSpPr>
                <p:nvPr/>
              </p:nvSpPr>
              <p:spPr bwMode="auto">
                <a:xfrm>
                  <a:off x="3714" y="245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17</a:t>
                  </a:r>
                </a:p>
              </p:txBody>
            </p:sp>
            <p:sp>
              <p:nvSpPr>
                <p:cNvPr id="367652" name="Line 36"/>
                <p:cNvSpPr>
                  <a:spLocks noChangeShapeType="1"/>
                </p:cNvSpPr>
                <p:nvPr/>
              </p:nvSpPr>
              <p:spPr bwMode="auto">
                <a:xfrm>
                  <a:off x="3829" y="2685"/>
                  <a:ext cx="0" cy="31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67653" name="Line 37"/>
              <p:cNvSpPr>
                <a:spLocks noChangeShapeType="1"/>
              </p:cNvSpPr>
              <p:nvPr/>
            </p:nvSpPr>
            <p:spPr bwMode="auto">
              <a:xfrm flipH="1">
                <a:off x="4652" y="2677"/>
                <a:ext cx="187" cy="30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54" name="Line 38"/>
              <p:cNvSpPr>
                <a:spLocks noChangeShapeType="1"/>
              </p:cNvSpPr>
              <p:nvPr/>
            </p:nvSpPr>
            <p:spPr bwMode="auto">
              <a:xfrm>
                <a:off x="4956" y="2694"/>
                <a:ext cx="187" cy="3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55" name="Line 39"/>
              <p:cNvSpPr>
                <a:spLocks noChangeShapeType="1"/>
              </p:cNvSpPr>
              <p:nvPr/>
            </p:nvSpPr>
            <p:spPr bwMode="auto">
              <a:xfrm>
                <a:off x="4607" y="3223"/>
                <a:ext cx="0" cy="28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7656" name="Oval 40"/>
              <p:cNvSpPr>
                <a:spLocks noChangeArrowheads="1"/>
              </p:cNvSpPr>
              <p:nvPr/>
            </p:nvSpPr>
            <p:spPr bwMode="auto">
              <a:xfrm>
                <a:off x="2128" y="2448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67657" name="Oval 41"/>
              <p:cNvSpPr>
                <a:spLocks noChangeArrowheads="1"/>
              </p:cNvSpPr>
              <p:nvPr/>
            </p:nvSpPr>
            <p:spPr bwMode="auto">
              <a:xfrm>
                <a:off x="3093" y="2478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</p:grpSp>
        <p:cxnSp>
          <p:nvCxnSpPr>
            <p:cNvPr id="367658" name="AutoShape 42"/>
            <p:cNvCxnSpPr>
              <a:cxnSpLocks noChangeShapeType="1"/>
              <a:stCxn id="367623" idx="2"/>
              <a:endCxn id="367651" idx="0"/>
            </p:cNvCxnSpPr>
            <p:nvPr/>
          </p:nvCxnSpPr>
          <p:spPr bwMode="auto">
            <a:xfrm rot="16200000" flipH="1">
              <a:off x="3824" y="495"/>
              <a:ext cx="336" cy="497"/>
            </a:xfrm>
            <a:prstGeom prst="bentConnector3">
              <a:avLst>
                <a:gd name="adj1" fmla="val 66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7659" name="Line 43"/>
            <p:cNvSpPr>
              <a:spLocks noChangeShapeType="1"/>
            </p:cNvSpPr>
            <p:nvPr/>
          </p:nvSpPr>
          <p:spPr bwMode="auto">
            <a:xfrm>
              <a:off x="3744" y="52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cxnSp>
          <p:nvCxnSpPr>
            <p:cNvPr id="367660" name="AutoShape 44"/>
            <p:cNvCxnSpPr>
              <a:cxnSpLocks noChangeShapeType="1"/>
              <a:stCxn id="367624" idx="2"/>
              <a:endCxn id="367633" idx="0"/>
            </p:cNvCxnSpPr>
            <p:nvPr/>
          </p:nvCxnSpPr>
          <p:spPr bwMode="auto">
            <a:xfrm rot="16200000" flipH="1">
              <a:off x="4279" y="205"/>
              <a:ext cx="343" cy="1086"/>
            </a:xfrm>
            <a:prstGeom prst="bentConnector3">
              <a:avLst>
                <a:gd name="adj1" fmla="val 498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7661" name="AutoShape 45"/>
            <p:cNvCxnSpPr>
              <a:cxnSpLocks noChangeShapeType="1"/>
              <a:stCxn id="367622" idx="2"/>
              <a:endCxn id="367631" idx="0"/>
            </p:cNvCxnSpPr>
            <p:nvPr/>
          </p:nvCxnSpPr>
          <p:spPr bwMode="auto">
            <a:xfrm rot="5400000">
              <a:off x="2284" y="-375"/>
              <a:ext cx="343" cy="2245"/>
            </a:xfrm>
            <a:prstGeom prst="bentConnector3">
              <a:avLst>
                <a:gd name="adj1" fmla="val 498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7662" name="Text Box 46"/>
            <p:cNvSpPr txBox="1">
              <a:spLocks noChangeArrowheads="1"/>
            </p:cNvSpPr>
            <p:nvPr/>
          </p:nvSpPr>
          <p:spPr bwMode="auto">
            <a:xfrm>
              <a:off x="1392" y="768"/>
              <a:ext cx="3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</a:rPr>
                <a:t>w,x</a:t>
              </a:r>
            </a:p>
          </p:txBody>
        </p:sp>
        <p:sp>
          <p:nvSpPr>
            <p:cNvPr id="367663" name="Text Box 47"/>
            <p:cNvSpPr txBox="1">
              <a:spLocks noChangeArrowheads="1"/>
            </p:cNvSpPr>
            <p:nvPr/>
          </p:nvSpPr>
          <p:spPr bwMode="auto">
            <a:xfrm>
              <a:off x="913" y="2887"/>
              <a:ext cx="3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f)</a:t>
              </a:r>
            </a:p>
          </p:txBody>
        </p:sp>
        <p:sp>
          <p:nvSpPr>
            <p:cNvPr id="367664" name="Oval 48"/>
            <p:cNvSpPr>
              <a:spLocks noChangeArrowheads="1"/>
            </p:cNvSpPr>
            <p:nvPr/>
          </p:nvSpPr>
          <p:spPr bwMode="auto">
            <a:xfrm>
              <a:off x="1296" y="3312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67665" name="Oval 49"/>
            <p:cNvSpPr>
              <a:spLocks noChangeArrowheads="1"/>
            </p:cNvSpPr>
            <p:nvPr/>
          </p:nvSpPr>
          <p:spPr bwMode="auto">
            <a:xfrm>
              <a:off x="1296" y="2880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grpSp>
          <p:nvGrpSpPr>
            <p:cNvPr id="367666" name="Group 50"/>
            <p:cNvGrpSpPr>
              <a:grpSpLocks/>
            </p:cNvGrpSpPr>
            <p:nvPr/>
          </p:nvGrpSpPr>
          <p:grpSpPr bwMode="auto">
            <a:xfrm>
              <a:off x="3361" y="2208"/>
              <a:ext cx="1025" cy="371"/>
              <a:chOff x="1488" y="1536"/>
              <a:chExt cx="1025" cy="371"/>
            </a:xfrm>
          </p:grpSpPr>
          <p:grpSp>
            <p:nvGrpSpPr>
              <p:cNvPr id="367667" name="Group 51"/>
              <p:cNvGrpSpPr>
                <a:grpSpLocks/>
              </p:cNvGrpSpPr>
              <p:nvPr/>
            </p:nvGrpSpPr>
            <p:grpSpPr bwMode="auto">
              <a:xfrm>
                <a:off x="1671" y="1737"/>
                <a:ext cx="825" cy="135"/>
                <a:chOff x="1680" y="1728"/>
                <a:chExt cx="1200" cy="240"/>
              </a:xfrm>
            </p:grpSpPr>
            <p:sp>
              <p:nvSpPr>
                <p:cNvPr id="367668" name="Rectangle 52"/>
                <p:cNvSpPr>
                  <a:spLocks noChangeArrowheads="1"/>
                </p:cNvSpPr>
                <p:nvPr/>
              </p:nvSpPr>
              <p:spPr bwMode="auto">
                <a:xfrm>
                  <a:off x="168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69" name="Rectangle 53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70" name="Rectangle 54"/>
                <p:cNvSpPr>
                  <a:spLocks noChangeArrowheads="1"/>
                </p:cNvSpPr>
                <p:nvPr/>
              </p:nvSpPr>
              <p:spPr bwMode="auto">
                <a:xfrm>
                  <a:off x="216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71" name="Rectangle 55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7672" name="Rectangle 56"/>
                <p:cNvSpPr>
                  <a:spLocks noChangeArrowheads="1"/>
                </p:cNvSpPr>
                <p:nvPr/>
              </p:nvSpPr>
              <p:spPr bwMode="auto">
                <a:xfrm>
                  <a:off x="264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67673" name="Text Box 57"/>
              <p:cNvSpPr txBox="1">
                <a:spLocks noChangeArrowheads="1"/>
              </p:cNvSpPr>
              <p:nvPr/>
            </p:nvSpPr>
            <p:spPr bwMode="auto">
              <a:xfrm>
                <a:off x="1661" y="1536"/>
                <a:ext cx="8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b="1">
                    <a:latin typeface="Times New Roman" pitchFamily="18" charset="0"/>
                  </a:rPr>
                  <a:t>0    1   2   3   4</a:t>
                </a:r>
              </a:p>
            </p:txBody>
          </p:sp>
          <p:sp>
            <p:nvSpPr>
              <p:cNvPr id="367674" name="Text Box 58"/>
              <p:cNvSpPr txBox="1">
                <a:spLocks noChangeArrowheads="1"/>
              </p:cNvSpPr>
              <p:nvPr/>
            </p:nvSpPr>
            <p:spPr bwMode="auto">
              <a:xfrm>
                <a:off x="1488" y="1695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b="1">
                    <a:latin typeface="Times New Roman" pitchFamily="18" charset="0"/>
                  </a:rPr>
                  <a:t>A</a:t>
                </a:r>
              </a:p>
            </p:txBody>
          </p:sp>
        </p:grpSp>
        <p:sp>
          <p:nvSpPr>
            <p:cNvPr id="367675" name="Oval 59"/>
            <p:cNvSpPr>
              <a:spLocks noChangeArrowheads="1"/>
            </p:cNvSpPr>
            <p:nvPr/>
          </p:nvSpPr>
          <p:spPr bwMode="auto">
            <a:xfrm>
              <a:off x="4931" y="2887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67676" name="Oval 60"/>
            <p:cNvSpPr>
              <a:spLocks noChangeArrowheads="1"/>
            </p:cNvSpPr>
            <p:nvPr/>
          </p:nvSpPr>
          <p:spPr bwMode="auto">
            <a:xfrm>
              <a:off x="4663" y="3415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67677" name="Oval 61"/>
            <p:cNvSpPr>
              <a:spLocks noChangeArrowheads="1"/>
            </p:cNvSpPr>
            <p:nvPr/>
          </p:nvSpPr>
          <p:spPr bwMode="auto">
            <a:xfrm>
              <a:off x="5154" y="3463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67678" name="Oval 62"/>
            <p:cNvSpPr>
              <a:spLocks noChangeArrowheads="1"/>
            </p:cNvSpPr>
            <p:nvPr/>
          </p:nvSpPr>
          <p:spPr bwMode="auto">
            <a:xfrm>
              <a:off x="4663" y="3938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67679" name="Line 63"/>
            <p:cNvSpPr>
              <a:spLocks noChangeShapeType="1"/>
            </p:cNvSpPr>
            <p:nvPr/>
          </p:nvSpPr>
          <p:spPr bwMode="auto">
            <a:xfrm>
              <a:off x="1536" y="3009"/>
              <a:ext cx="12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7680" name="Line 64"/>
            <p:cNvSpPr>
              <a:spLocks noChangeShapeType="1"/>
            </p:cNvSpPr>
            <p:nvPr/>
          </p:nvSpPr>
          <p:spPr bwMode="auto">
            <a:xfrm>
              <a:off x="3101" y="3005"/>
              <a:ext cx="75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7681" name="Line 65"/>
            <p:cNvSpPr>
              <a:spLocks noChangeShapeType="1"/>
            </p:cNvSpPr>
            <p:nvPr/>
          </p:nvSpPr>
          <p:spPr bwMode="auto">
            <a:xfrm>
              <a:off x="3793" y="2992"/>
              <a:ext cx="1138" cy="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67682" name="Group 66"/>
            <p:cNvGrpSpPr>
              <a:grpSpLocks/>
            </p:cNvGrpSpPr>
            <p:nvPr/>
          </p:nvGrpSpPr>
          <p:grpSpPr bwMode="auto">
            <a:xfrm>
              <a:off x="2833" y="2880"/>
              <a:ext cx="224" cy="721"/>
              <a:chOff x="2241" y="3031"/>
              <a:chExt cx="224" cy="721"/>
            </a:xfrm>
          </p:grpSpPr>
          <p:sp>
            <p:nvSpPr>
              <p:cNvPr id="367683" name="Oval 67"/>
              <p:cNvSpPr>
                <a:spLocks noChangeArrowheads="1"/>
              </p:cNvSpPr>
              <p:nvPr/>
            </p:nvSpPr>
            <p:spPr bwMode="auto">
              <a:xfrm>
                <a:off x="2241" y="3512"/>
                <a:ext cx="224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367684" name="Oval 68"/>
              <p:cNvSpPr>
                <a:spLocks noChangeArrowheads="1"/>
              </p:cNvSpPr>
              <p:nvPr/>
            </p:nvSpPr>
            <p:spPr bwMode="auto">
              <a:xfrm>
                <a:off x="2241" y="3031"/>
                <a:ext cx="224" cy="24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18</a:t>
                </a:r>
              </a:p>
            </p:txBody>
          </p:sp>
          <p:sp>
            <p:nvSpPr>
              <p:cNvPr id="367685" name="Line 69"/>
              <p:cNvSpPr>
                <a:spLocks noChangeShapeType="1"/>
              </p:cNvSpPr>
              <p:nvPr/>
            </p:nvSpPr>
            <p:spPr bwMode="auto">
              <a:xfrm>
                <a:off x="2364" y="3280"/>
                <a:ext cx="0" cy="24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67686" name="Group 70"/>
            <p:cNvGrpSpPr>
              <a:grpSpLocks/>
            </p:cNvGrpSpPr>
            <p:nvPr/>
          </p:nvGrpSpPr>
          <p:grpSpPr bwMode="auto">
            <a:xfrm>
              <a:off x="3601" y="2880"/>
              <a:ext cx="252" cy="761"/>
              <a:chOff x="3133" y="3031"/>
              <a:chExt cx="252" cy="761"/>
            </a:xfrm>
          </p:grpSpPr>
          <p:sp>
            <p:nvSpPr>
              <p:cNvPr id="367687" name="Oval 71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67688" name="Oval 72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67689" name="Line 73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67690" name="Group 74"/>
            <p:cNvGrpSpPr>
              <a:grpSpLocks/>
            </p:cNvGrpSpPr>
            <p:nvPr/>
          </p:nvGrpSpPr>
          <p:grpSpPr bwMode="auto">
            <a:xfrm>
              <a:off x="4177" y="2880"/>
              <a:ext cx="249" cy="786"/>
              <a:chOff x="3714" y="2455"/>
              <a:chExt cx="249" cy="786"/>
            </a:xfrm>
          </p:grpSpPr>
          <p:sp>
            <p:nvSpPr>
              <p:cNvPr id="367691" name="Oval 75"/>
              <p:cNvSpPr>
                <a:spLocks noChangeArrowheads="1"/>
              </p:cNvSpPr>
              <p:nvPr/>
            </p:nvSpPr>
            <p:spPr bwMode="auto">
              <a:xfrm>
                <a:off x="3739" y="3001"/>
                <a:ext cx="224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30</a:t>
                </a:r>
              </a:p>
            </p:txBody>
          </p:sp>
          <p:sp>
            <p:nvSpPr>
              <p:cNvPr id="367692" name="Oval 76"/>
              <p:cNvSpPr>
                <a:spLocks noChangeArrowheads="1"/>
              </p:cNvSpPr>
              <p:nvPr/>
            </p:nvSpPr>
            <p:spPr bwMode="auto">
              <a:xfrm>
                <a:off x="3714" y="245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17</a:t>
                </a:r>
              </a:p>
            </p:txBody>
          </p:sp>
          <p:sp>
            <p:nvSpPr>
              <p:cNvPr id="367693" name="Line 77"/>
              <p:cNvSpPr>
                <a:spLocks noChangeShapeType="1"/>
              </p:cNvSpPr>
              <p:nvPr/>
            </p:nvSpPr>
            <p:spPr bwMode="auto">
              <a:xfrm>
                <a:off x="3829" y="2685"/>
                <a:ext cx="0" cy="3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67694" name="Line 78"/>
            <p:cNvSpPr>
              <a:spLocks noChangeShapeType="1"/>
            </p:cNvSpPr>
            <p:nvPr/>
          </p:nvSpPr>
          <p:spPr bwMode="auto">
            <a:xfrm flipH="1">
              <a:off x="4797" y="3109"/>
              <a:ext cx="187" cy="3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7695" name="Line 79"/>
            <p:cNvSpPr>
              <a:spLocks noChangeShapeType="1"/>
            </p:cNvSpPr>
            <p:nvPr/>
          </p:nvSpPr>
          <p:spPr bwMode="auto">
            <a:xfrm>
              <a:off x="5101" y="3126"/>
              <a:ext cx="187" cy="3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7696" name="Line 80"/>
            <p:cNvSpPr>
              <a:spLocks noChangeShapeType="1"/>
            </p:cNvSpPr>
            <p:nvPr/>
          </p:nvSpPr>
          <p:spPr bwMode="auto">
            <a:xfrm>
              <a:off x="4752" y="3655"/>
              <a:ext cx="0" cy="2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7697" name="Oval 81"/>
            <p:cNvSpPr>
              <a:spLocks noChangeArrowheads="1"/>
            </p:cNvSpPr>
            <p:nvPr/>
          </p:nvSpPr>
          <p:spPr bwMode="auto">
            <a:xfrm>
              <a:off x="2111" y="2889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67698" name="Oval 82"/>
            <p:cNvSpPr>
              <a:spLocks noChangeArrowheads="1"/>
            </p:cNvSpPr>
            <p:nvPr/>
          </p:nvSpPr>
          <p:spPr bwMode="auto">
            <a:xfrm>
              <a:off x="3238" y="2910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cxnSp>
          <p:nvCxnSpPr>
            <p:cNvPr id="367699" name="AutoShape 83"/>
            <p:cNvCxnSpPr>
              <a:cxnSpLocks noChangeShapeType="1"/>
              <a:stCxn id="367669" idx="2"/>
              <a:endCxn id="367692" idx="0"/>
            </p:cNvCxnSpPr>
            <p:nvPr/>
          </p:nvCxnSpPr>
          <p:spPr bwMode="auto">
            <a:xfrm rot="16200000" flipH="1">
              <a:off x="3873" y="2463"/>
              <a:ext cx="336" cy="497"/>
            </a:xfrm>
            <a:prstGeom prst="bentConnector3">
              <a:avLst>
                <a:gd name="adj1" fmla="val 6874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7700" name="Line 84"/>
            <p:cNvSpPr>
              <a:spLocks noChangeShapeType="1"/>
            </p:cNvSpPr>
            <p:nvPr/>
          </p:nvSpPr>
          <p:spPr bwMode="auto">
            <a:xfrm>
              <a:off x="3793" y="249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cxnSp>
          <p:nvCxnSpPr>
            <p:cNvPr id="367701" name="AutoShape 85"/>
            <p:cNvCxnSpPr>
              <a:cxnSpLocks noChangeShapeType="1"/>
              <a:stCxn id="367670" idx="2"/>
              <a:endCxn id="367675" idx="0"/>
            </p:cNvCxnSpPr>
            <p:nvPr/>
          </p:nvCxnSpPr>
          <p:spPr bwMode="auto">
            <a:xfrm rot="16200000" flipH="1">
              <a:off x="4328" y="2173"/>
              <a:ext cx="343" cy="1086"/>
            </a:xfrm>
            <a:prstGeom prst="bentConnector3">
              <a:avLst>
                <a:gd name="adj1" fmla="val 498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7702" name="Text Box 86"/>
            <p:cNvSpPr txBox="1">
              <a:spLocks noChangeArrowheads="1"/>
            </p:cNvSpPr>
            <p:nvPr/>
          </p:nvSpPr>
          <p:spPr bwMode="auto">
            <a:xfrm>
              <a:off x="1441" y="27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367703" name="Text Box 87"/>
            <p:cNvSpPr txBox="1">
              <a:spLocks noChangeArrowheads="1"/>
            </p:cNvSpPr>
            <p:nvPr/>
          </p:nvSpPr>
          <p:spPr bwMode="auto">
            <a:xfrm>
              <a:off x="1488" y="3168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367704" name="Line 88"/>
            <p:cNvSpPr>
              <a:spLocks noChangeShapeType="1"/>
            </p:cNvSpPr>
            <p:nvPr/>
          </p:nvSpPr>
          <p:spPr bwMode="auto">
            <a:xfrm>
              <a:off x="1392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68643" name="Group 3"/>
          <p:cNvGrpSpPr>
            <a:grpSpLocks/>
          </p:cNvGrpSpPr>
          <p:nvPr/>
        </p:nvGrpSpPr>
        <p:grpSpPr bwMode="auto">
          <a:xfrm>
            <a:off x="1371600" y="228600"/>
            <a:ext cx="7086600" cy="6423025"/>
            <a:chOff x="864" y="144"/>
            <a:chExt cx="4464" cy="4046"/>
          </a:xfrm>
        </p:grpSpPr>
        <p:grpSp>
          <p:nvGrpSpPr>
            <p:cNvPr id="368644" name="Group 4"/>
            <p:cNvGrpSpPr>
              <a:grpSpLocks/>
            </p:cNvGrpSpPr>
            <p:nvPr/>
          </p:nvGrpSpPr>
          <p:grpSpPr bwMode="auto">
            <a:xfrm>
              <a:off x="864" y="144"/>
              <a:ext cx="4464" cy="1971"/>
              <a:chOff x="864" y="144"/>
              <a:chExt cx="4464" cy="1971"/>
            </a:xfrm>
          </p:grpSpPr>
          <p:grpSp>
            <p:nvGrpSpPr>
              <p:cNvPr id="368645" name="Group 5"/>
              <p:cNvGrpSpPr>
                <a:grpSpLocks/>
              </p:cNvGrpSpPr>
              <p:nvPr/>
            </p:nvGrpSpPr>
            <p:grpSpPr bwMode="auto">
              <a:xfrm>
                <a:off x="3312" y="144"/>
                <a:ext cx="1025" cy="371"/>
                <a:chOff x="1488" y="1536"/>
                <a:chExt cx="1025" cy="371"/>
              </a:xfrm>
            </p:grpSpPr>
            <p:grpSp>
              <p:nvGrpSpPr>
                <p:cNvPr id="368646" name="Group 6"/>
                <p:cNvGrpSpPr>
                  <a:grpSpLocks/>
                </p:cNvGrpSpPr>
                <p:nvPr/>
              </p:nvGrpSpPr>
              <p:grpSpPr bwMode="auto">
                <a:xfrm>
                  <a:off x="1671" y="1737"/>
                  <a:ext cx="825" cy="135"/>
                  <a:chOff x="1680" y="1728"/>
                  <a:chExt cx="1200" cy="240"/>
                </a:xfrm>
              </p:grpSpPr>
              <p:sp>
                <p:nvSpPr>
                  <p:cNvPr id="3686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4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4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5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5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64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6865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661" y="1536"/>
                  <a:ext cx="852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b="1">
                      <a:latin typeface="Times New Roman" pitchFamily="18" charset="0"/>
                    </a:rPr>
                    <a:t>0    1   2   3   4</a:t>
                  </a:r>
                </a:p>
              </p:txBody>
            </p:sp>
            <p:sp>
              <p:nvSpPr>
                <p:cNvPr id="36865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488" y="1695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b="1">
                      <a:latin typeface="Times New Roman" pitchFamily="18" charset="0"/>
                    </a:rPr>
                    <a:t>A</a:t>
                  </a:r>
                </a:p>
              </p:txBody>
            </p:sp>
          </p:grpSp>
          <p:grpSp>
            <p:nvGrpSpPr>
              <p:cNvPr id="368654" name="Group 14"/>
              <p:cNvGrpSpPr>
                <a:grpSpLocks/>
              </p:cNvGrpSpPr>
              <p:nvPr/>
            </p:nvGrpSpPr>
            <p:grpSpPr bwMode="auto">
              <a:xfrm>
                <a:off x="864" y="480"/>
                <a:ext cx="4464" cy="1635"/>
                <a:chOff x="864" y="480"/>
                <a:chExt cx="4464" cy="1635"/>
              </a:xfrm>
            </p:grpSpPr>
            <p:sp>
              <p:nvSpPr>
                <p:cNvPr id="36865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864" y="823"/>
                  <a:ext cx="337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sz="1800" b="1"/>
                    <a:t>(</a:t>
                  </a:r>
                  <a:r>
                    <a:rPr lang="en-US" altLang="zh-TW" sz="1800" b="1"/>
                    <a:t>g)</a:t>
                  </a:r>
                </a:p>
              </p:txBody>
            </p:sp>
            <p:sp>
              <p:nvSpPr>
                <p:cNvPr id="368656" name="Oval 16"/>
                <p:cNvSpPr>
                  <a:spLocks noChangeArrowheads="1"/>
                </p:cNvSpPr>
                <p:nvPr/>
              </p:nvSpPr>
              <p:spPr bwMode="auto">
                <a:xfrm>
                  <a:off x="1247" y="1248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23</a:t>
                  </a:r>
                </a:p>
              </p:txBody>
            </p:sp>
            <p:sp>
              <p:nvSpPr>
                <p:cNvPr id="368657" name="Oval 17"/>
                <p:cNvSpPr>
                  <a:spLocks noChangeArrowheads="1"/>
                </p:cNvSpPr>
                <p:nvPr/>
              </p:nvSpPr>
              <p:spPr bwMode="auto">
                <a:xfrm>
                  <a:off x="1440" y="816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7</a:t>
                  </a:r>
                </a:p>
              </p:txBody>
            </p:sp>
            <p:sp>
              <p:nvSpPr>
                <p:cNvPr id="368658" name="Oval 18"/>
                <p:cNvSpPr>
                  <a:spLocks noChangeArrowheads="1"/>
                </p:cNvSpPr>
                <p:nvPr/>
              </p:nvSpPr>
              <p:spPr bwMode="auto">
                <a:xfrm>
                  <a:off x="4882" y="823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24</a:t>
                  </a:r>
                </a:p>
              </p:txBody>
            </p:sp>
            <p:sp>
              <p:nvSpPr>
                <p:cNvPr id="368659" name="Oval 19"/>
                <p:cNvSpPr>
                  <a:spLocks noChangeArrowheads="1"/>
                </p:cNvSpPr>
                <p:nvPr/>
              </p:nvSpPr>
              <p:spPr bwMode="auto">
                <a:xfrm>
                  <a:off x="4614" y="1351"/>
                  <a:ext cx="223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26</a:t>
                  </a:r>
                </a:p>
              </p:txBody>
            </p:sp>
            <p:sp>
              <p:nvSpPr>
                <p:cNvPr id="368660" name="Oval 20"/>
                <p:cNvSpPr>
                  <a:spLocks noChangeArrowheads="1"/>
                </p:cNvSpPr>
                <p:nvPr/>
              </p:nvSpPr>
              <p:spPr bwMode="auto">
                <a:xfrm>
                  <a:off x="5105" y="1399"/>
                  <a:ext cx="223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46</a:t>
                  </a:r>
                </a:p>
              </p:txBody>
            </p:sp>
            <p:sp>
              <p:nvSpPr>
                <p:cNvPr id="368661" name="Oval 21"/>
                <p:cNvSpPr>
                  <a:spLocks noChangeArrowheads="1"/>
                </p:cNvSpPr>
                <p:nvPr/>
              </p:nvSpPr>
              <p:spPr bwMode="auto">
                <a:xfrm>
                  <a:off x="4614" y="1874"/>
                  <a:ext cx="223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35</a:t>
                  </a:r>
                </a:p>
              </p:txBody>
            </p:sp>
            <p:sp>
              <p:nvSpPr>
                <p:cNvPr id="368662" name="Line 22"/>
                <p:cNvSpPr>
                  <a:spLocks noChangeShapeType="1"/>
                </p:cNvSpPr>
                <p:nvPr/>
              </p:nvSpPr>
              <p:spPr bwMode="auto">
                <a:xfrm>
                  <a:off x="1680" y="959"/>
                  <a:ext cx="1392" cy="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63" name="Line 23"/>
                <p:cNvSpPr>
                  <a:spLocks noChangeShapeType="1"/>
                </p:cNvSpPr>
                <p:nvPr/>
              </p:nvSpPr>
              <p:spPr bwMode="auto">
                <a:xfrm>
                  <a:off x="3052" y="941"/>
                  <a:ext cx="75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64" name="Line 24"/>
                <p:cNvSpPr>
                  <a:spLocks noChangeShapeType="1"/>
                </p:cNvSpPr>
                <p:nvPr/>
              </p:nvSpPr>
              <p:spPr bwMode="auto">
                <a:xfrm>
                  <a:off x="3744" y="928"/>
                  <a:ext cx="1138" cy="35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grpSp>
              <p:nvGrpSpPr>
                <p:cNvPr id="368665" name="Group 25"/>
                <p:cNvGrpSpPr>
                  <a:grpSpLocks/>
                </p:cNvGrpSpPr>
                <p:nvPr/>
              </p:nvGrpSpPr>
              <p:grpSpPr bwMode="auto">
                <a:xfrm>
                  <a:off x="3027" y="825"/>
                  <a:ext cx="224" cy="721"/>
                  <a:chOff x="2241" y="3031"/>
                  <a:chExt cx="224" cy="721"/>
                </a:xfrm>
              </p:grpSpPr>
              <p:sp>
                <p:nvSpPr>
                  <p:cNvPr id="368666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512"/>
                    <a:ext cx="224" cy="240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39</a:t>
                    </a:r>
                  </a:p>
                </p:txBody>
              </p:sp>
              <p:sp>
                <p:nvSpPr>
                  <p:cNvPr id="368667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031"/>
                    <a:ext cx="224" cy="241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18</a:t>
                    </a:r>
                  </a:p>
                </p:txBody>
              </p:sp>
              <p:sp>
                <p:nvSpPr>
                  <p:cNvPr id="368668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280"/>
                    <a:ext cx="0" cy="24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68669" name="Group 29"/>
                <p:cNvGrpSpPr>
                  <a:grpSpLocks/>
                </p:cNvGrpSpPr>
                <p:nvPr/>
              </p:nvGrpSpPr>
              <p:grpSpPr bwMode="auto">
                <a:xfrm>
                  <a:off x="4128" y="816"/>
                  <a:ext cx="252" cy="761"/>
                  <a:chOff x="3133" y="3031"/>
                  <a:chExt cx="252" cy="761"/>
                </a:xfrm>
              </p:grpSpPr>
              <p:sp>
                <p:nvSpPr>
                  <p:cNvPr id="368670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162" y="3552"/>
                    <a:ext cx="223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41</a:t>
                    </a:r>
                  </a:p>
                </p:txBody>
              </p:sp>
              <p:sp>
                <p:nvSpPr>
                  <p:cNvPr id="368671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133" y="3031"/>
                    <a:ext cx="225" cy="24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38</a:t>
                    </a:r>
                  </a:p>
                </p:txBody>
              </p:sp>
              <p:sp>
                <p:nvSpPr>
                  <p:cNvPr id="368672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3267" y="3272"/>
                    <a:ext cx="0" cy="288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68673" name="Group 33"/>
                <p:cNvGrpSpPr>
                  <a:grpSpLocks/>
                </p:cNvGrpSpPr>
                <p:nvPr/>
              </p:nvGrpSpPr>
              <p:grpSpPr bwMode="auto">
                <a:xfrm>
                  <a:off x="1743" y="1257"/>
                  <a:ext cx="249" cy="786"/>
                  <a:chOff x="3714" y="2455"/>
                  <a:chExt cx="249" cy="786"/>
                </a:xfrm>
              </p:grpSpPr>
              <p:sp>
                <p:nvSpPr>
                  <p:cNvPr id="368674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739" y="3001"/>
                    <a:ext cx="224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30</a:t>
                    </a:r>
                  </a:p>
                </p:txBody>
              </p:sp>
              <p:sp>
                <p:nvSpPr>
                  <p:cNvPr id="368675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3714" y="2455"/>
                    <a:ext cx="223" cy="23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17</a:t>
                    </a:r>
                  </a:p>
                </p:txBody>
              </p:sp>
              <p:sp>
                <p:nvSpPr>
                  <p:cNvPr id="368676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3829" y="2685"/>
                    <a:ext cx="0" cy="31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68677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4748" y="1045"/>
                  <a:ext cx="187" cy="30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78" name="Line 38"/>
                <p:cNvSpPr>
                  <a:spLocks noChangeShapeType="1"/>
                </p:cNvSpPr>
                <p:nvPr/>
              </p:nvSpPr>
              <p:spPr bwMode="auto">
                <a:xfrm>
                  <a:off x="5052" y="1062"/>
                  <a:ext cx="187" cy="3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79" name="Line 39"/>
                <p:cNvSpPr>
                  <a:spLocks noChangeShapeType="1"/>
                </p:cNvSpPr>
                <p:nvPr/>
              </p:nvSpPr>
              <p:spPr bwMode="auto">
                <a:xfrm>
                  <a:off x="4703" y="1591"/>
                  <a:ext cx="0" cy="28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80" name="Oval 40"/>
                <p:cNvSpPr>
                  <a:spLocks noChangeArrowheads="1"/>
                </p:cNvSpPr>
                <p:nvPr/>
              </p:nvSpPr>
              <p:spPr bwMode="auto">
                <a:xfrm>
                  <a:off x="2377" y="82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21</a:t>
                  </a:r>
                </a:p>
              </p:txBody>
            </p:sp>
            <p:sp>
              <p:nvSpPr>
                <p:cNvPr id="368681" name="Oval 41"/>
                <p:cNvSpPr>
                  <a:spLocks noChangeArrowheads="1"/>
                </p:cNvSpPr>
                <p:nvPr/>
              </p:nvSpPr>
              <p:spPr bwMode="auto">
                <a:xfrm>
                  <a:off x="3648" y="828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52</a:t>
                  </a:r>
                </a:p>
              </p:txBody>
            </p:sp>
            <p:cxnSp>
              <p:nvCxnSpPr>
                <p:cNvPr id="368682" name="AutoShape 42"/>
                <p:cNvCxnSpPr>
                  <a:cxnSpLocks noChangeShapeType="1"/>
                  <a:stCxn id="368649" idx="2"/>
                  <a:endCxn id="368658" idx="0"/>
                </p:cNvCxnSpPr>
                <p:nvPr/>
              </p:nvCxnSpPr>
              <p:spPr bwMode="auto">
                <a:xfrm rot="16200000" flipH="1">
                  <a:off x="4279" y="109"/>
                  <a:ext cx="343" cy="1086"/>
                </a:xfrm>
                <a:prstGeom prst="bentConnector3">
                  <a:avLst>
                    <a:gd name="adj1" fmla="val 49856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36868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584" y="672"/>
                  <a:ext cx="1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1800">
                      <a:latin typeface="Times New Roman" pitchFamily="18" charset="0"/>
                    </a:rPr>
                    <a:t>x</a:t>
                  </a:r>
                </a:p>
              </p:txBody>
            </p:sp>
            <p:sp>
              <p:nvSpPr>
                <p:cNvPr id="36868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920" y="1200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1800">
                      <a:latin typeface="Times New Roman" pitchFamily="18" charset="0"/>
                    </a:rPr>
                    <a:t>w</a:t>
                  </a:r>
                </a:p>
              </p:txBody>
            </p:sp>
            <p:sp>
              <p:nvSpPr>
                <p:cNvPr id="368685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343" y="1047"/>
                  <a:ext cx="135" cy="20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686" name="Line 46"/>
                <p:cNvSpPr>
                  <a:spLocks noChangeShapeType="1"/>
                </p:cNvSpPr>
                <p:nvPr/>
              </p:nvSpPr>
              <p:spPr bwMode="auto">
                <a:xfrm>
                  <a:off x="1596" y="1029"/>
                  <a:ext cx="228" cy="21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368687" name="Group 47"/>
            <p:cNvGrpSpPr>
              <a:grpSpLocks/>
            </p:cNvGrpSpPr>
            <p:nvPr/>
          </p:nvGrpSpPr>
          <p:grpSpPr bwMode="auto">
            <a:xfrm>
              <a:off x="864" y="2112"/>
              <a:ext cx="3945" cy="2078"/>
              <a:chOff x="864" y="2112"/>
              <a:chExt cx="3945" cy="2078"/>
            </a:xfrm>
          </p:grpSpPr>
          <p:sp>
            <p:nvSpPr>
              <p:cNvPr id="368688" name="Oval 48"/>
              <p:cNvSpPr>
                <a:spLocks noChangeArrowheads="1"/>
              </p:cNvSpPr>
              <p:nvPr/>
            </p:nvSpPr>
            <p:spPr bwMode="auto">
              <a:xfrm>
                <a:off x="1488" y="3949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35</a:t>
                </a:r>
              </a:p>
            </p:txBody>
          </p:sp>
          <p:grpSp>
            <p:nvGrpSpPr>
              <p:cNvPr id="368689" name="Group 49"/>
              <p:cNvGrpSpPr>
                <a:grpSpLocks/>
              </p:cNvGrpSpPr>
              <p:nvPr/>
            </p:nvGrpSpPr>
            <p:grpSpPr bwMode="auto">
              <a:xfrm>
                <a:off x="864" y="2112"/>
                <a:ext cx="3945" cy="1872"/>
                <a:chOff x="864" y="2112"/>
                <a:chExt cx="3945" cy="1872"/>
              </a:xfrm>
            </p:grpSpPr>
            <p:sp>
              <p:nvSpPr>
                <p:cNvPr id="36869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864" y="2839"/>
                  <a:ext cx="33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sz="1800" b="1"/>
                    <a:t>(</a:t>
                  </a:r>
                  <a:r>
                    <a:rPr lang="en-US" altLang="zh-TW" sz="1800" b="1"/>
                    <a:t>h)</a:t>
                  </a:r>
                </a:p>
              </p:txBody>
            </p:sp>
            <p:sp>
              <p:nvSpPr>
                <p:cNvPr id="36869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914" y="2112"/>
                  <a:ext cx="852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zh-TW" altLang="en-US" b="1">
                      <a:latin typeface="Times New Roman" pitchFamily="18" charset="0"/>
                    </a:rPr>
                    <a:t>0    1   2   3   4</a:t>
                  </a:r>
                </a:p>
              </p:txBody>
            </p:sp>
            <p:grpSp>
              <p:nvGrpSpPr>
                <p:cNvPr id="368692" name="Group 52"/>
                <p:cNvGrpSpPr>
                  <a:grpSpLocks/>
                </p:cNvGrpSpPr>
                <p:nvPr/>
              </p:nvGrpSpPr>
              <p:grpSpPr bwMode="auto">
                <a:xfrm>
                  <a:off x="3924" y="2313"/>
                  <a:ext cx="825" cy="135"/>
                  <a:chOff x="1680" y="1728"/>
                  <a:chExt cx="1200" cy="240"/>
                </a:xfrm>
              </p:grpSpPr>
              <p:sp>
                <p:nvSpPr>
                  <p:cNvPr id="36869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9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9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9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368697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2640" y="1728"/>
                    <a:ext cx="240" cy="24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6869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741" y="2271"/>
                  <a:ext cx="20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b="1">
                      <a:latin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368699" name="Oval 59"/>
                <p:cNvSpPr>
                  <a:spLocks noChangeArrowheads="1"/>
                </p:cNvSpPr>
                <p:nvPr/>
              </p:nvSpPr>
              <p:spPr bwMode="auto">
                <a:xfrm>
                  <a:off x="2421" y="3207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23</a:t>
                  </a:r>
                </a:p>
              </p:txBody>
            </p:sp>
            <p:sp>
              <p:nvSpPr>
                <p:cNvPr id="368700" name="Oval 60"/>
                <p:cNvSpPr>
                  <a:spLocks noChangeArrowheads="1"/>
                </p:cNvSpPr>
                <p:nvPr/>
              </p:nvSpPr>
              <p:spPr bwMode="auto">
                <a:xfrm>
                  <a:off x="2109" y="2784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7</a:t>
                  </a:r>
                </a:p>
              </p:txBody>
            </p:sp>
            <p:sp>
              <p:nvSpPr>
                <p:cNvPr id="368701" name="Line 61"/>
                <p:cNvSpPr>
                  <a:spLocks noChangeShapeType="1"/>
                </p:cNvSpPr>
                <p:nvPr/>
              </p:nvSpPr>
              <p:spPr bwMode="auto">
                <a:xfrm>
                  <a:off x="2349" y="2928"/>
                  <a:ext cx="115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02" name="Line 62"/>
                <p:cNvSpPr>
                  <a:spLocks noChangeShapeType="1"/>
                </p:cNvSpPr>
                <p:nvPr/>
              </p:nvSpPr>
              <p:spPr bwMode="auto">
                <a:xfrm>
                  <a:off x="3481" y="2909"/>
                  <a:ext cx="75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03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4173" y="2880"/>
                  <a:ext cx="384" cy="1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grpSp>
              <p:nvGrpSpPr>
                <p:cNvPr id="368704" name="Group 64"/>
                <p:cNvGrpSpPr>
                  <a:grpSpLocks/>
                </p:cNvGrpSpPr>
                <p:nvPr/>
              </p:nvGrpSpPr>
              <p:grpSpPr bwMode="auto">
                <a:xfrm>
                  <a:off x="3456" y="2793"/>
                  <a:ext cx="224" cy="721"/>
                  <a:chOff x="2241" y="3031"/>
                  <a:chExt cx="224" cy="721"/>
                </a:xfrm>
              </p:grpSpPr>
              <p:sp>
                <p:nvSpPr>
                  <p:cNvPr id="368705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512"/>
                    <a:ext cx="224" cy="240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39</a:t>
                    </a:r>
                  </a:p>
                </p:txBody>
              </p:sp>
              <p:sp>
                <p:nvSpPr>
                  <p:cNvPr id="368706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2241" y="3031"/>
                    <a:ext cx="224" cy="241"/>
                  </a:xfrm>
                  <a:prstGeom prst="ellipse">
                    <a:avLst/>
                  </a:prstGeom>
                  <a:solidFill>
                    <a:srgbClr val="0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>
                        <a:solidFill>
                          <a:schemeClr val="bg1"/>
                        </a:solidFill>
                      </a:rPr>
                      <a:t>18</a:t>
                    </a:r>
                  </a:p>
                </p:txBody>
              </p:sp>
              <p:sp>
                <p:nvSpPr>
                  <p:cNvPr id="368707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280"/>
                    <a:ext cx="0" cy="241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368708" name="Group 68"/>
                <p:cNvGrpSpPr>
                  <a:grpSpLocks/>
                </p:cNvGrpSpPr>
                <p:nvPr/>
              </p:nvGrpSpPr>
              <p:grpSpPr bwMode="auto">
                <a:xfrm>
                  <a:off x="4557" y="2784"/>
                  <a:ext cx="252" cy="761"/>
                  <a:chOff x="3133" y="3031"/>
                  <a:chExt cx="252" cy="761"/>
                </a:xfrm>
              </p:grpSpPr>
              <p:sp>
                <p:nvSpPr>
                  <p:cNvPr id="368709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162" y="3552"/>
                    <a:ext cx="223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41</a:t>
                    </a:r>
                  </a:p>
                </p:txBody>
              </p:sp>
              <p:sp>
                <p:nvSpPr>
                  <p:cNvPr id="368710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3133" y="3031"/>
                    <a:ext cx="225" cy="24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zh-TW" altLang="en-US" sz="1800" b="1"/>
                      <a:t>38</a:t>
                    </a:r>
                  </a:p>
                </p:txBody>
              </p:sp>
              <p:sp>
                <p:nvSpPr>
                  <p:cNvPr id="368711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3267" y="3272"/>
                    <a:ext cx="0" cy="288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368712" name="Oval 72"/>
                <p:cNvSpPr>
                  <a:spLocks noChangeArrowheads="1"/>
                </p:cNvSpPr>
                <p:nvPr/>
              </p:nvSpPr>
              <p:spPr bwMode="auto">
                <a:xfrm>
                  <a:off x="2107" y="3636"/>
                  <a:ext cx="224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30</a:t>
                  </a:r>
                </a:p>
              </p:txBody>
            </p:sp>
            <p:sp>
              <p:nvSpPr>
                <p:cNvPr id="368713" name="Oval 73"/>
                <p:cNvSpPr>
                  <a:spLocks noChangeArrowheads="1"/>
                </p:cNvSpPr>
                <p:nvPr/>
              </p:nvSpPr>
              <p:spPr bwMode="auto">
                <a:xfrm>
                  <a:off x="2091" y="3225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17</a:t>
                  </a:r>
                </a:p>
              </p:txBody>
            </p:sp>
            <p:sp>
              <p:nvSpPr>
                <p:cNvPr id="368714" name="Line 74"/>
                <p:cNvSpPr>
                  <a:spLocks noChangeShapeType="1"/>
                </p:cNvSpPr>
                <p:nvPr/>
              </p:nvSpPr>
              <p:spPr bwMode="auto">
                <a:xfrm>
                  <a:off x="2206" y="3455"/>
                  <a:ext cx="0" cy="19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15" name="Oval 75"/>
                <p:cNvSpPr>
                  <a:spLocks noChangeArrowheads="1"/>
                </p:cNvSpPr>
                <p:nvPr/>
              </p:nvSpPr>
              <p:spPr bwMode="auto">
                <a:xfrm>
                  <a:off x="1774" y="3213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24</a:t>
                  </a:r>
                </a:p>
              </p:txBody>
            </p:sp>
            <p:sp>
              <p:nvSpPr>
                <p:cNvPr id="368716" name="Oval 76"/>
                <p:cNvSpPr>
                  <a:spLocks noChangeArrowheads="1"/>
                </p:cNvSpPr>
                <p:nvPr/>
              </p:nvSpPr>
              <p:spPr bwMode="auto">
                <a:xfrm>
                  <a:off x="1488" y="3615"/>
                  <a:ext cx="223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26</a:t>
                  </a:r>
                </a:p>
              </p:txBody>
            </p:sp>
            <p:sp>
              <p:nvSpPr>
                <p:cNvPr id="368717" name="Oval 77"/>
                <p:cNvSpPr>
                  <a:spLocks noChangeArrowheads="1"/>
                </p:cNvSpPr>
                <p:nvPr/>
              </p:nvSpPr>
              <p:spPr bwMode="auto">
                <a:xfrm>
                  <a:off x="1785" y="3639"/>
                  <a:ext cx="223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46</a:t>
                  </a:r>
                </a:p>
              </p:txBody>
            </p:sp>
            <p:sp>
              <p:nvSpPr>
                <p:cNvPr id="368718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1629" y="3408"/>
                  <a:ext cx="192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19" name="Line 79"/>
                <p:cNvSpPr>
                  <a:spLocks noChangeShapeType="1"/>
                </p:cNvSpPr>
                <p:nvPr/>
              </p:nvSpPr>
              <p:spPr bwMode="auto">
                <a:xfrm>
                  <a:off x="1869" y="3456"/>
                  <a:ext cx="28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20" name="Line 80"/>
                <p:cNvSpPr>
                  <a:spLocks noChangeShapeType="1"/>
                </p:cNvSpPr>
                <p:nvPr/>
              </p:nvSpPr>
              <p:spPr bwMode="auto">
                <a:xfrm>
                  <a:off x="1581" y="384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21" name="Oval 81"/>
                <p:cNvSpPr>
                  <a:spLocks noChangeArrowheads="1"/>
                </p:cNvSpPr>
                <p:nvPr/>
              </p:nvSpPr>
              <p:spPr bwMode="auto">
                <a:xfrm>
                  <a:off x="2806" y="2793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21</a:t>
                  </a:r>
                </a:p>
              </p:txBody>
            </p:sp>
            <p:sp>
              <p:nvSpPr>
                <p:cNvPr id="368722" name="Oval 82"/>
                <p:cNvSpPr>
                  <a:spLocks noChangeArrowheads="1"/>
                </p:cNvSpPr>
                <p:nvPr/>
              </p:nvSpPr>
              <p:spPr bwMode="auto">
                <a:xfrm>
                  <a:off x="4077" y="2796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52</a:t>
                  </a:r>
                </a:p>
              </p:txBody>
            </p:sp>
            <p:sp>
              <p:nvSpPr>
                <p:cNvPr id="368723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013" y="2640"/>
                  <a:ext cx="1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1800">
                      <a:latin typeface="Times New Roman" pitchFamily="18" charset="0"/>
                    </a:rPr>
                    <a:t>x</a:t>
                  </a:r>
                </a:p>
              </p:txBody>
            </p:sp>
            <p:sp>
              <p:nvSpPr>
                <p:cNvPr id="368724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2637" y="3168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zh-TW" sz="1800">
                      <a:latin typeface="Times New Roman" pitchFamily="18" charset="0"/>
                    </a:rPr>
                    <a:t>w</a:t>
                  </a:r>
                </a:p>
              </p:txBody>
            </p:sp>
            <p:sp>
              <p:nvSpPr>
                <p:cNvPr id="368725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2199" y="3024"/>
                  <a:ext cx="6" cy="22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26" name="Line 86"/>
                <p:cNvSpPr>
                  <a:spLocks noChangeShapeType="1"/>
                </p:cNvSpPr>
                <p:nvPr/>
              </p:nvSpPr>
              <p:spPr bwMode="auto">
                <a:xfrm>
                  <a:off x="2295" y="2988"/>
                  <a:ext cx="228" cy="21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8727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917" y="2976"/>
                  <a:ext cx="240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cxnSp>
              <p:nvCxnSpPr>
                <p:cNvPr id="368728" name="AutoShape 88"/>
                <p:cNvCxnSpPr>
                  <a:cxnSpLocks noChangeShapeType="1"/>
                  <a:stCxn id="368696" idx="2"/>
                  <a:endCxn id="368700" idx="0"/>
                </p:cNvCxnSpPr>
                <p:nvPr/>
              </p:nvCxnSpPr>
              <p:spPr bwMode="auto">
                <a:xfrm rot="5400000">
                  <a:off x="3194" y="1475"/>
                  <a:ext cx="336" cy="2281"/>
                </a:xfrm>
                <a:prstGeom prst="bentConnector3">
                  <a:avLst>
                    <a:gd name="adj1" fmla="val 500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69667" name="Group 3"/>
          <p:cNvGrpSpPr>
            <a:grpSpLocks/>
          </p:cNvGrpSpPr>
          <p:nvPr/>
        </p:nvGrpSpPr>
        <p:grpSpPr bwMode="auto">
          <a:xfrm>
            <a:off x="1600200" y="457200"/>
            <a:ext cx="6262688" cy="6118225"/>
            <a:chOff x="1008" y="144"/>
            <a:chExt cx="3945" cy="3854"/>
          </a:xfrm>
        </p:grpSpPr>
        <p:grpSp>
          <p:nvGrpSpPr>
            <p:cNvPr id="369668" name="Group 4"/>
            <p:cNvGrpSpPr>
              <a:grpSpLocks/>
            </p:cNvGrpSpPr>
            <p:nvPr/>
          </p:nvGrpSpPr>
          <p:grpSpPr bwMode="auto">
            <a:xfrm>
              <a:off x="1008" y="144"/>
              <a:ext cx="3945" cy="2078"/>
              <a:chOff x="1008" y="144"/>
              <a:chExt cx="3945" cy="2078"/>
            </a:xfrm>
          </p:grpSpPr>
          <p:sp>
            <p:nvSpPr>
              <p:cNvPr id="369669" name="Text Box 5"/>
              <p:cNvSpPr txBox="1">
                <a:spLocks noChangeArrowheads="1"/>
              </p:cNvSpPr>
              <p:nvPr/>
            </p:nvSpPr>
            <p:spPr bwMode="auto">
              <a:xfrm>
                <a:off x="4058" y="144"/>
                <a:ext cx="8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b="1">
                    <a:latin typeface="Times New Roman" pitchFamily="18" charset="0"/>
                  </a:rPr>
                  <a:t>0    1   2   3   4</a:t>
                </a:r>
              </a:p>
            </p:txBody>
          </p:sp>
          <p:sp>
            <p:nvSpPr>
              <p:cNvPr id="369670" name="Oval 6"/>
              <p:cNvSpPr>
                <a:spLocks noChangeArrowheads="1"/>
              </p:cNvSpPr>
              <p:nvPr/>
            </p:nvSpPr>
            <p:spPr bwMode="auto">
              <a:xfrm>
                <a:off x="1632" y="1981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35</a:t>
                </a:r>
              </a:p>
            </p:txBody>
          </p:sp>
          <p:sp>
            <p:nvSpPr>
              <p:cNvPr id="369671" name="Text Box 7"/>
              <p:cNvSpPr txBox="1">
                <a:spLocks noChangeArrowheads="1"/>
              </p:cNvSpPr>
              <p:nvPr/>
            </p:nvSpPr>
            <p:spPr bwMode="auto">
              <a:xfrm>
                <a:off x="1008" y="871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sz="1800" b="1"/>
                  <a:t>(</a:t>
                </a:r>
                <a:r>
                  <a:rPr lang="en-US" altLang="zh-TW" sz="1800" b="1"/>
                  <a:t>i)</a:t>
                </a:r>
              </a:p>
            </p:txBody>
          </p:sp>
          <p:grpSp>
            <p:nvGrpSpPr>
              <p:cNvPr id="369672" name="Group 8"/>
              <p:cNvGrpSpPr>
                <a:grpSpLocks/>
              </p:cNvGrpSpPr>
              <p:nvPr/>
            </p:nvGrpSpPr>
            <p:grpSpPr bwMode="auto">
              <a:xfrm>
                <a:off x="4068" y="345"/>
                <a:ext cx="825" cy="135"/>
                <a:chOff x="1680" y="1728"/>
                <a:chExt cx="1200" cy="240"/>
              </a:xfrm>
            </p:grpSpPr>
            <p:sp>
              <p:nvSpPr>
                <p:cNvPr id="369673" name="Rectangle 9"/>
                <p:cNvSpPr>
                  <a:spLocks noChangeArrowheads="1"/>
                </p:cNvSpPr>
                <p:nvPr/>
              </p:nvSpPr>
              <p:spPr bwMode="auto">
                <a:xfrm>
                  <a:off x="168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674" name="Rectangle 10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675" name="Rectangle 11"/>
                <p:cNvSpPr>
                  <a:spLocks noChangeArrowheads="1"/>
                </p:cNvSpPr>
                <p:nvPr/>
              </p:nvSpPr>
              <p:spPr bwMode="auto">
                <a:xfrm>
                  <a:off x="216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676" name="Rectangle 12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677" name="Rectangle 13"/>
                <p:cNvSpPr>
                  <a:spLocks noChangeArrowheads="1"/>
                </p:cNvSpPr>
                <p:nvPr/>
              </p:nvSpPr>
              <p:spPr bwMode="auto">
                <a:xfrm>
                  <a:off x="264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69678" name="Text Box 14"/>
              <p:cNvSpPr txBox="1">
                <a:spLocks noChangeArrowheads="1"/>
              </p:cNvSpPr>
              <p:nvPr/>
            </p:nvSpPr>
            <p:spPr bwMode="auto">
              <a:xfrm>
                <a:off x="3885" y="303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b="1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369679" name="Oval 15"/>
              <p:cNvSpPr>
                <a:spLocks noChangeArrowheads="1"/>
              </p:cNvSpPr>
              <p:nvPr/>
            </p:nvSpPr>
            <p:spPr bwMode="auto">
              <a:xfrm>
                <a:off x="2565" y="1239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23</a:t>
                </a:r>
              </a:p>
            </p:txBody>
          </p:sp>
          <p:sp>
            <p:nvSpPr>
              <p:cNvPr id="369680" name="Oval 16"/>
              <p:cNvSpPr>
                <a:spLocks noChangeArrowheads="1"/>
              </p:cNvSpPr>
              <p:nvPr/>
            </p:nvSpPr>
            <p:spPr bwMode="auto">
              <a:xfrm>
                <a:off x="2253" y="816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7</a:t>
                </a:r>
              </a:p>
            </p:txBody>
          </p:sp>
          <p:sp>
            <p:nvSpPr>
              <p:cNvPr id="369681" name="Line 17"/>
              <p:cNvSpPr>
                <a:spLocks noChangeShapeType="1"/>
              </p:cNvSpPr>
              <p:nvPr/>
            </p:nvSpPr>
            <p:spPr bwMode="auto">
              <a:xfrm>
                <a:off x="2493" y="960"/>
                <a:ext cx="115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682" name="Line 18"/>
              <p:cNvSpPr>
                <a:spLocks noChangeShapeType="1"/>
              </p:cNvSpPr>
              <p:nvPr/>
            </p:nvSpPr>
            <p:spPr bwMode="auto">
              <a:xfrm>
                <a:off x="3625" y="941"/>
                <a:ext cx="75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683" name="Line 19"/>
              <p:cNvSpPr>
                <a:spLocks noChangeShapeType="1"/>
              </p:cNvSpPr>
              <p:nvPr/>
            </p:nvSpPr>
            <p:spPr bwMode="auto">
              <a:xfrm flipV="1">
                <a:off x="4317" y="912"/>
                <a:ext cx="384" cy="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369684" name="Group 20"/>
              <p:cNvGrpSpPr>
                <a:grpSpLocks/>
              </p:cNvGrpSpPr>
              <p:nvPr/>
            </p:nvGrpSpPr>
            <p:grpSpPr bwMode="auto">
              <a:xfrm>
                <a:off x="3600" y="825"/>
                <a:ext cx="224" cy="721"/>
                <a:chOff x="2241" y="3031"/>
                <a:chExt cx="224" cy="721"/>
              </a:xfrm>
            </p:grpSpPr>
            <p:sp>
              <p:nvSpPr>
                <p:cNvPr id="369685" name="Oval 21"/>
                <p:cNvSpPr>
                  <a:spLocks noChangeArrowheads="1"/>
                </p:cNvSpPr>
                <p:nvPr/>
              </p:nvSpPr>
              <p:spPr bwMode="auto">
                <a:xfrm>
                  <a:off x="2241" y="3512"/>
                  <a:ext cx="224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39</a:t>
                  </a:r>
                </a:p>
              </p:txBody>
            </p:sp>
            <p:sp>
              <p:nvSpPr>
                <p:cNvPr id="369686" name="Oval 22"/>
                <p:cNvSpPr>
                  <a:spLocks noChangeArrowheads="1"/>
                </p:cNvSpPr>
                <p:nvPr/>
              </p:nvSpPr>
              <p:spPr bwMode="auto">
                <a:xfrm>
                  <a:off x="2241" y="3031"/>
                  <a:ext cx="224" cy="241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18</a:t>
                  </a:r>
                </a:p>
              </p:txBody>
            </p:sp>
            <p:sp>
              <p:nvSpPr>
                <p:cNvPr id="369687" name="Line 23"/>
                <p:cNvSpPr>
                  <a:spLocks noChangeShapeType="1"/>
                </p:cNvSpPr>
                <p:nvPr/>
              </p:nvSpPr>
              <p:spPr bwMode="auto">
                <a:xfrm>
                  <a:off x="2364" y="3280"/>
                  <a:ext cx="0" cy="24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69688" name="Group 24"/>
              <p:cNvGrpSpPr>
                <a:grpSpLocks/>
              </p:cNvGrpSpPr>
              <p:nvPr/>
            </p:nvGrpSpPr>
            <p:grpSpPr bwMode="auto">
              <a:xfrm>
                <a:off x="4701" y="816"/>
                <a:ext cx="252" cy="761"/>
                <a:chOff x="3133" y="3031"/>
                <a:chExt cx="252" cy="761"/>
              </a:xfrm>
            </p:grpSpPr>
            <p:sp>
              <p:nvSpPr>
                <p:cNvPr id="369689" name="Oval 25"/>
                <p:cNvSpPr>
                  <a:spLocks noChangeArrowheads="1"/>
                </p:cNvSpPr>
                <p:nvPr/>
              </p:nvSpPr>
              <p:spPr bwMode="auto">
                <a:xfrm>
                  <a:off x="3162" y="3552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41</a:t>
                  </a:r>
                </a:p>
              </p:txBody>
            </p:sp>
            <p:sp>
              <p:nvSpPr>
                <p:cNvPr id="369690" name="Oval 26"/>
                <p:cNvSpPr>
                  <a:spLocks noChangeArrowheads="1"/>
                </p:cNvSpPr>
                <p:nvPr/>
              </p:nvSpPr>
              <p:spPr bwMode="auto">
                <a:xfrm>
                  <a:off x="3133" y="3031"/>
                  <a:ext cx="225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38</a:t>
                  </a:r>
                </a:p>
              </p:txBody>
            </p:sp>
            <p:sp>
              <p:nvSpPr>
                <p:cNvPr id="369691" name="Line 27"/>
                <p:cNvSpPr>
                  <a:spLocks noChangeShapeType="1"/>
                </p:cNvSpPr>
                <p:nvPr/>
              </p:nvSpPr>
              <p:spPr bwMode="auto">
                <a:xfrm>
                  <a:off x="3267" y="3272"/>
                  <a:ext cx="0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69692" name="Oval 28"/>
              <p:cNvSpPr>
                <a:spLocks noChangeArrowheads="1"/>
              </p:cNvSpPr>
              <p:nvPr/>
            </p:nvSpPr>
            <p:spPr bwMode="auto">
              <a:xfrm>
                <a:off x="2251" y="1668"/>
                <a:ext cx="224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30</a:t>
                </a:r>
              </a:p>
            </p:txBody>
          </p:sp>
          <p:sp>
            <p:nvSpPr>
              <p:cNvPr id="369693" name="Oval 29"/>
              <p:cNvSpPr>
                <a:spLocks noChangeArrowheads="1"/>
              </p:cNvSpPr>
              <p:nvPr/>
            </p:nvSpPr>
            <p:spPr bwMode="auto">
              <a:xfrm>
                <a:off x="2235" y="1257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17</a:t>
                </a:r>
              </a:p>
            </p:txBody>
          </p:sp>
          <p:sp>
            <p:nvSpPr>
              <p:cNvPr id="369694" name="Line 30"/>
              <p:cNvSpPr>
                <a:spLocks noChangeShapeType="1"/>
              </p:cNvSpPr>
              <p:nvPr/>
            </p:nvSpPr>
            <p:spPr bwMode="auto">
              <a:xfrm>
                <a:off x="2350" y="1487"/>
                <a:ext cx="0" cy="19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695" name="Oval 31"/>
              <p:cNvSpPr>
                <a:spLocks noChangeArrowheads="1"/>
              </p:cNvSpPr>
              <p:nvPr/>
            </p:nvSpPr>
            <p:spPr bwMode="auto">
              <a:xfrm>
                <a:off x="1918" y="124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24</a:t>
                </a:r>
              </a:p>
            </p:txBody>
          </p:sp>
          <p:sp>
            <p:nvSpPr>
              <p:cNvPr id="369696" name="Oval 32"/>
              <p:cNvSpPr>
                <a:spLocks noChangeArrowheads="1"/>
              </p:cNvSpPr>
              <p:nvPr/>
            </p:nvSpPr>
            <p:spPr bwMode="auto">
              <a:xfrm>
                <a:off x="1632" y="1647"/>
                <a:ext cx="223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26</a:t>
                </a:r>
              </a:p>
            </p:txBody>
          </p:sp>
          <p:sp>
            <p:nvSpPr>
              <p:cNvPr id="369697" name="Oval 33"/>
              <p:cNvSpPr>
                <a:spLocks noChangeArrowheads="1"/>
              </p:cNvSpPr>
              <p:nvPr/>
            </p:nvSpPr>
            <p:spPr bwMode="auto">
              <a:xfrm>
                <a:off x="1929" y="1671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46</a:t>
                </a:r>
              </a:p>
            </p:txBody>
          </p:sp>
          <p:sp>
            <p:nvSpPr>
              <p:cNvPr id="369698" name="Line 34"/>
              <p:cNvSpPr>
                <a:spLocks noChangeShapeType="1"/>
              </p:cNvSpPr>
              <p:nvPr/>
            </p:nvSpPr>
            <p:spPr bwMode="auto">
              <a:xfrm flipH="1">
                <a:off x="1773" y="1440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699" name="Line 35"/>
              <p:cNvSpPr>
                <a:spLocks noChangeShapeType="1"/>
              </p:cNvSpPr>
              <p:nvPr/>
            </p:nvSpPr>
            <p:spPr bwMode="auto">
              <a:xfrm>
                <a:off x="2013" y="1488"/>
                <a:ext cx="28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00" name="Line 36"/>
              <p:cNvSpPr>
                <a:spLocks noChangeShapeType="1"/>
              </p:cNvSpPr>
              <p:nvPr/>
            </p:nvSpPr>
            <p:spPr bwMode="auto">
              <a:xfrm>
                <a:off x="1725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01" name="Oval 37"/>
              <p:cNvSpPr>
                <a:spLocks noChangeArrowheads="1"/>
              </p:cNvSpPr>
              <p:nvPr/>
            </p:nvSpPr>
            <p:spPr bwMode="auto">
              <a:xfrm>
                <a:off x="2950" y="82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69702" name="Oval 38"/>
              <p:cNvSpPr>
                <a:spLocks noChangeArrowheads="1"/>
              </p:cNvSpPr>
              <p:nvPr/>
            </p:nvSpPr>
            <p:spPr bwMode="auto">
              <a:xfrm>
                <a:off x="4221" y="828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  <p:sp>
            <p:nvSpPr>
              <p:cNvPr id="369703" name="Text Box 39"/>
              <p:cNvSpPr txBox="1">
                <a:spLocks noChangeArrowheads="1"/>
              </p:cNvSpPr>
              <p:nvPr/>
            </p:nvSpPr>
            <p:spPr bwMode="auto">
              <a:xfrm>
                <a:off x="3120" y="672"/>
                <a:ext cx="36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800">
                    <a:latin typeface="Times New Roman" pitchFamily="18" charset="0"/>
                  </a:rPr>
                  <a:t>w, x</a:t>
                </a:r>
              </a:p>
            </p:txBody>
          </p:sp>
          <p:sp>
            <p:nvSpPr>
              <p:cNvPr id="369704" name="Line 40"/>
              <p:cNvSpPr>
                <a:spLocks noChangeShapeType="1"/>
              </p:cNvSpPr>
              <p:nvPr/>
            </p:nvSpPr>
            <p:spPr bwMode="auto">
              <a:xfrm flipH="1">
                <a:off x="2343" y="1056"/>
                <a:ext cx="6" cy="2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05" name="Line 41"/>
              <p:cNvSpPr>
                <a:spLocks noChangeShapeType="1"/>
              </p:cNvSpPr>
              <p:nvPr/>
            </p:nvSpPr>
            <p:spPr bwMode="auto">
              <a:xfrm>
                <a:off x="2439" y="1020"/>
                <a:ext cx="228" cy="21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06" name="Line 42"/>
              <p:cNvSpPr>
                <a:spLocks noChangeShapeType="1"/>
              </p:cNvSpPr>
              <p:nvPr/>
            </p:nvSpPr>
            <p:spPr bwMode="auto">
              <a:xfrm flipH="1">
                <a:off x="2061" y="1008"/>
                <a:ext cx="24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cxnSp>
            <p:nvCxnSpPr>
              <p:cNvPr id="369707" name="AutoShape 43"/>
              <p:cNvCxnSpPr>
                <a:cxnSpLocks noChangeShapeType="1"/>
                <a:stCxn id="369676" idx="2"/>
                <a:endCxn id="369680" idx="0"/>
              </p:cNvCxnSpPr>
              <p:nvPr/>
            </p:nvCxnSpPr>
            <p:spPr bwMode="auto">
              <a:xfrm rot="5400000">
                <a:off x="3338" y="-493"/>
                <a:ext cx="336" cy="2281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9708" name="AutoShape 44"/>
              <p:cNvCxnSpPr>
                <a:cxnSpLocks noChangeShapeType="1"/>
                <a:stCxn id="369673" idx="2"/>
                <a:endCxn id="369701" idx="0"/>
              </p:cNvCxnSpPr>
              <p:nvPr/>
            </p:nvCxnSpPr>
            <p:spPr bwMode="auto">
              <a:xfrm rot="5400000">
                <a:off x="3434" y="108"/>
                <a:ext cx="345" cy="1089"/>
              </a:xfrm>
              <a:prstGeom prst="bentConnector3">
                <a:avLst>
                  <a:gd name="adj1" fmla="val 21449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69709" name="Group 45"/>
            <p:cNvGrpSpPr>
              <a:grpSpLocks/>
            </p:cNvGrpSpPr>
            <p:nvPr/>
          </p:nvGrpSpPr>
          <p:grpSpPr bwMode="auto">
            <a:xfrm>
              <a:off x="1008" y="1920"/>
              <a:ext cx="3945" cy="2078"/>
              <a:chOff x="1008" y="1920"/>
              <a:chExt cx="3945" cy="2078"/>
            </a:xfrm>
          </p:grpSpPr>
          <p:sp>
            <p:nvSpPr>
              <p:cNvPr id="369710" name="Text Box 46"/>
              <p:cNvSpPr txBox="1">
                <a:spLocks noChangeArrowheads="1"/>
              </p:cNvSpPr>
              <p:nvPr/>
            </p:nvSpPr>
            <p:spPr bwMode="auto">
              <a:xfrm>
                <a:off x="4058" y="1920"/>
                <a:ext cx="8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b="1">
                    <a:latin typeface="Times New Roman" pitchFamily="18" charset="0"/>
                  </a:rPr>
                  <a:t>0    1   2   3   4</a:t>
                </a:r>
              </a:p>
            </p:txBody>
          </p:sp>
          <p:sp>
            <p:nvSpPr>
              <p:cNvPr id="369711" name="Oval 47"/>
              <p:cNvSpPr>
                <a:spLocks noChangeArrowheads="1"/>
              </p:cNvSpPr>
              <p:nvPr/>
            </p:nvSpPr>
            <p:spPr bwMode="auto">
              <a:xfrm>
                <a:off x="1632" y="3757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35</a:t>
                </a:r>
              </a:p>
            </p:txBody>
          </p:sp>
          <p:sp>
            <p:nvSpPr>
              <p:cNvPr id="369712" name="Text Box 48"/>
              <p:cNvSpPr txBox="1">
                <a:spLocks noChangeArrowheads="1"/>
              </p:cNvSpPr>
              <p:nvPr/>
            </p:nvSpPr>
            <p:spPr bwMode="auto">
              <a:xfrm>
                <a:off x="1008" y="2647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sz="1800" b="1"/>
                  <a:t>(</a:t>
                </a:r>
                <a:r>
                  <a:rPr lang="en-US" altLang="zh-TW" sz="1800" b="1"/>
                  <a:t>j)</a:t>
                </a:r>
              </a:p>
            </p:txBody>
          </p:sp>
          <p:grpSp>
            <p:nvGrpSpPr>
              <p:cNvPr id="369713" name="Group 49"/>
              <p:cNvGrpSpPr>
                <a:grpSpLocks/>
              </p:cNvGrpSpPr>
              <p:nvPr/>
            </p:nvGrpSpPr>
            <p:grpSpPr bwMode="auto">
              <a:xfrm>
                <a:off x="4068" y="2121"/>
                <a:ext cx="825" cy="135"/>
                <a:chOff x="1680" y="1728"/>
                <a:chExt cx="1200" cy="240"/>
              </a:xfrm>
            </p:grpSpPr>
            <p:sp>
              <p:nvSpPr>
                <p:cNvPr id="369714" name="Rectangle 50"/>
                <p:cNvSpPr>
                  <a:spLocks noChangeArrowheads="1"/>
                </p:cNvSpPr>
                <p:nvPr/>
              </p:nvSpPr>
              <p:spPr bwMode="auto">
                <a:xfrm>
                  <a:off x="168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715" name="Rectangle 51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716" name="Rectangle 52"/>
                <p:cNvSpPr>
                  <a:spLocks noChangeArrowheads="1"/>
                </p:cNvSpPr>
                <p:nvPr/>
              </p:nvSpPr>
              <p:spPr bwMode="auto">
                <a:xfrm>
                  <a:off x="216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717" name="Rectangle 53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69718" name="Rectangle 54"/>
                <p:cNvSpPr>
                  <a:spLocks noChangeArrowheads="1"/>
                </p:cNvSpPr>
                <p:nvPr/>
              </p:nvSpPr>
              <p:spPr bwMode="auto">
                <a:xfrm>
                  <a:off x="2640" y="1728"/>
                  <a:ext cx="240" cy="24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69719" name="Text Box 55"/>
              <p:cNvSpPr txBox="1">
                <a:spLocks noChangeArrowheads="1"/>
              </p:cNvSpPr>
              <p:nvPr/>
            </p:nvSpPr>
            <p:spPr bwMode="auto">
              <a:xfrm>
                <a:off x="3885" y="2079"/>
                <a:ext cx="2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b="1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369720" name="Oval 56"/>
              <p:cNvSpPr>
                <a:spLocks noChangeArrowheads="1"/>
              </p:cNvSpPr>
              <p:nvPr/>
            </p:nvSpPr>
            <p:spPr bwMode="auto">
              <a:xfrm>
                <a:off x="2565" y="301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23</a:t>
                </a:r>
              </a:p>
            </p:txBody>
          </p:sp>
          <p:sp>
            <p:nvSpPr>
              <p:cNvPr id="369721" name="Oval 57"/>
              <p:cNvSpPr>
                <a:spLocks noChangeArrowheads="1"/>
              </p:cNvSpPr>
              <p:nvPr/>
            </p:nvSpPr>
            <p:spPr bwMode="auto">
              <a:xfrm>
                <a:off x="2253" y="2592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7</a:t>
                </a:r>
              </a:p>
            </p:txBody>
          </p:sp>
          <p:sp>
            <p:nvSpPr>
              <p:cNvPr id="369722" name="Line 58"/>
              <p:cNvSpPr>
                <a:spLocks noChangeShapeType="1"/>
              </p:cNvSpPr>
              <p:nvPr/>
            </p:nvSpPr>
            <p:spPr bwMode="auto">
              <a:xfrm>
                <a:off x="2493" y="2736"/>
                <a:ext cx="115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23" name="Line 59"/>
              <p:cNvSpPr>
                <a:spLocks noChangeShapeType="1"/>
              </p:cNvSpPr>
              <p:nvPr/>
            </p:nvSpPr>
            <p:spPr bwMode="auto">
              <a:xfrm>
                <a:off x="3625" y="2717"/>
                <a:ext cx="75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24" name="Line 60"/>
              <p:cNvSpPr>
                <a:spLocks noChangeShapeType="1"/>
              </p:cNvSpPr>
              <p:nvPr/>
            </p:nvSpPr>
            <p:spPr bwMode="auto">
              <a:xfrm flipV="1">
                <a:off x="4317" y="2688"/>
                <a:ext cx="384" cy="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369725" name="Group 61"/>
              <p:cNvGrpSpPr>
                <a:grpSpLocks/>
              </p:cNvGrpSpPr>
              <p:nvPr/>
            </p:nvGrpSpPr>
            <p:grpSpPr bwMode="auto">
              <a:xfrm>
                <a:off x="3600" y="2601"/>
                <a:ext cx="224" cy="721"/>
                <a:chOff x="2241" y="3031"/>
                <a:chExt cx="224" cy="721"/>
              </a:xfrm>
            </p:grpSpPr>
            <p:sp>
              <p:nvSpPr>
                <p:cNvPr id="369726" name="Oval 62"/>
                <p:cNvSpPr>
                  <a:spLocks noChangeArrowheads="1"/>
                </p:cNvSpPr>
                <p:nvPr/>
              </p:nvSpPr>
              <p:spPr bwMode="auto">
                <a:xfrm>
                  <a:off x="2241" y="3512"/>
                  <a:ext cx="224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39</a:t>
                  </a:r>
                </a:p>
              </p:txBody>
            </p:sp>
            <p:sp>
              <p:nvSpPr>
                <p:cNvPr id="369727" name="Oval 63"/>
                <p:cNvSpPr>
                  <a:spLocks noChangeArrowheads="1"/>
                </p:cNvSpPr>
                <p:nvPr/>
              </p:nvSpPr>
              <p:spPr bwMode="auto">
                <a:xfrm>
                  <a:off x="2241" y="3031"/>
                  <a:ext cx="224" cy="241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18</a:t>
                  </a:r>
                </a:p>
              </p:txBody>
            </p:sp>
            <p:sp>
              <p:nvSpPr>
                <p:cNvPr id="369728" name="Line 64"/>
                <p:cNvSpPr>
                  <a:spLocks noChangeShapeType="1"/>
                </p:cNvSpPr>
                <p:nvPr/>
              </p:nvSpPr>
              <p:spPr bwMode="auto">
                <a:xfrm>
                  <a:off x="2364" y="3280"/>
                  <a:ext cx="0" cy="24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69729" name="Group 65"/>
              <p:cNvGrpSpPr>
                <a:grpSpLocks/>
              </p:cNvGrpSpPr>
              <p:nvPr/>
            </p:nvGrpSpPr>
            <p:grpSpPr bwMode="auto">
              <a:xfrm>
                <a:off x="4701" y="2592"/>
                <a:ext cx="252" cy="761"/>
                <a:chOff x="3133" y="3031"/>
                <a:chExt cx="252" cy="761"/>
              </a:xfrm>
            </p:grpSpPr>
            <p:sp>
              <p:nvSpPr>
                <p:cNvPr id="369730" name="Oval 66"/>
                <p:cNvSpPr>
                  <a:spLocks noChangeArrowheads="1"/>
                </p:cNvSpPr>
                <p:nvPr/>
              </p:nvSpPr>
              <p:spPr bwMode="auto">
                <a:xfrm>
                  <a:off x="3162" y="3552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41</a:t>
                  </a:r>
                </a:p>
              </p:txBody>
            </p:sp>
            <p:sp>
              <p:nvSpPr>
                <p:cNvPr id="369731" name="Oval 67"/>
                <p:cNvSpPr>
                  <a:spLocks noChangeArrowheads="1"/>
                </p:cNvSpPr>
                <p:nvPr/>
              </p:nvSpPr>
              <p:spPr bwMode="auto">
                <a:xfrm>
                  <a:off x="3133" y="3031"/>
                  <a:ext cx="225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38</a:t>
                  </a:r>
                </a:p>
              </p:txBody>
            </p:sp>
            <p:sp>
              <p:nvSpPr>
                <p:cNvPr id="369732" name="Line 68"/>
                <p:cNvSpPr>
                  <a:spLocks noChangeShapeType="1"/>
                </p:cNvSpPr>
                <p:nvPr/>
              </p:nvSpPr>
              <p:spPr bwMode="auto">
                <a:xfrm>
                  <a:off x="3267" y="3272"/>
                  <a:ext cx="0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69733" name="Oval 69"/>
              <p:cNvSpPr>
                <a:spLocks noChangeArrowheads="1"/>
              </p:cNvSpPr>
              <p:nvPr/>
            </p:nvSpPr>
            <p:spPr bwMode="auto">
              <a:xfrm>
                <a:off x="2251" y="3444"/>
                <a:ext cx="224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30</a:t>
                </a:r>
              </a:p>
            </p:txBody>
          </p:sp>
          <p:sp>
            <p:nvSpPr>
              <p:cNvPr id="369734" name="Oval 70"/>
              <p:cNvSpPr>
                <a:spLocks noChangeArrowheads="1"/>
              </p:cNvSpPr>
              <p:nvPr/>
            </p:nvSpPr>
            <p:spPr bwMode="auto">
              <a:xfrm>
                <a:off x="2235" y="3033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17</a:t>
                </a:r>
              </a:p>
            </p:txBody>
          </p:sp>
          <p:sp>
            <p:nvSpPr>
              <p:cNvPr id="369735" name="Line 71"/>
              <p:cNvSpPr>
                <a:spLocks noChangeShapeType="1"/>
              </p:cNvSpPr>
              <p:nvPr/>
            </p:nvSpPr>
            <p:spPr bwMode="auto">
              <a:xfrm>
                <a:off x="2350" y="3263"/>
                <a:ext cx="0" cy="19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36" name="Oval 72"/>
              <p:cNvSpPr>
                <a:spLocks noChangeArrowheads="1"/>
              </p:cNvSpPr>
              <p:nvPr/>
            </p:nvSpPr>
            <p:spPr bwMode="auto">
              <a:xfrm>
                <a:off x="1918" y="3021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24</a:t>
                </a:r>
              </a:p>
            </p:txBody>
          </p:sp>
          <p:sp>
            <p:nvSpPr>
              <p:cNvPr id="369737" name="Oval 73"/>
              <p:cNvSpPr>
                <a:spLocks noChangeArrowheads="1"/>
              </p:cNvSpPr>
              <p:nvPr/>
            </p:nvSpPr>
            <p:spPr bwMode="auto">
              <a:xfrm>
                <a:off x="1632" y="3423"/>
                <a:ext cx="223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26</a:t>
                </a:r>
              </a:p>
            </p:txBody>
          </p:sp>
          <p:sp>
            <p:nvSpPr>
              <p:cNvPr id="369738" name="Oval 74"/>
              <p:cNvSpPr>
                <a:spLocks noChangeArrowheads="1"/>
              </p:cNvSpPr>
              <p:nvPr/>
            </p:nvSpPr>
            <p:spPr bwMode="auto">
              <a:xfrm>
                <a:off x="1929" y="3447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46</a:t>
                </a:r>
              </a:p>
            </p:txBody>
          </p:sp>
          <p:sp>
            <p:nvSpPr>
              <p:cNvPr id="369739" name="Line 75"/>
              <p:cNvSpPr>
                <a:spLocks noChangeShapeType="1"/>
              </p:cNvSpPr>
              <p:nvPr/>
            </p:nvSpPr>
            <p:spPr bwMode="auto">
              <a:xfrm flipH="1">
                <a:off x="1773" y="321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40" name="Line 76"/>
              <p:cNvSpPr>
                <a:spLocks noChangeShapeType="1"/>
              </p:cNvSpPr>
              <p:nvPr/>
            </p:nvSpPr>
            <p:spPr bwMode="auto">
              <a:xfrm>
                <a:off x="2013" y="3264"/>
                <a:ext cx="28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41" name="Line 77"/>
              <p:cNvSpPr>
                <a:spLocks noChangeShapeType="1"/>
              </p:cNvSpPr>
              <p:nvPr/>
            </p:nvSpPr>
            <p:spPr bwMode="auto">
              <a:xfrm>
                <a:off x="1725" y="364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42" name="Oval 78"/>
              <p:cNvSpPr>
                <a:spLocks noChangeArrowheads="1"/>
              </p:cNvSpPr>
              <p:nvPr/>
            </p:nvSpPr>
            <p:spPr bwMode="auto">
              <a:xfrm>
                <a:off x="2950" y="2601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69743" name="Oval 79"/>
              <p:cNvSpPr>
                <a:spLocks noChangeArrowheads="1"/>
              </p:cNvSpPr>
              <p:nvPr/>
            </p:nvSpPr>
            <p:spPr bwMode="auto">
              <a:xfrm>
                <a:off x="4221" y="2604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  <p:sp>
            <p:nvSpPr>
              <p:cNvPr id="369744" name="Text Box 80"/>
              <p:cNvSpPr txBox="1">
                <a:spLocks noChangeArrowheads="1"/>
              </p:cNvSpPr>
              <p:nvPr/>
            </p:nvSpPr>
            <p:spPr bwMode="auto">
              <a:xfrm>
                <a:off x="3744" y="2448"/>
                <a:ext cx="36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1800">
                    <a:latin typeface="Times New Roman" pitchFamily="18" charset="0"/>
                  </a:rPr>
                  <a:t>w, x</a:t>
                </a:r>
              </a:p>
            </p:txBody>
          </p:sp>
          <p:sp>
            <p:nvSpPr>
              <p:cNvPr id="369745" name="Line 81"/>
              <p:cNvSpPr>
                <a:spLocks noChangeShapeType="1"/>
              </p:cNvSpPr>
              <p:nvPr/>
            </p:nvSpPr>
            <p:spPr bwMode="auto">
              <a:xfrm flipH="1">
                <a:off x="2343" y="2832"/>
                <a:ext cx="6" cy="2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46" name="Line 82"/>
              <p:cNvSpPr>
                <a:spLocks noChangeShapeType="1"/>
              </p:cNvSpPr>
              <p:nvPr/>
            </p:nvSpPr>
            <p:spPr bwMode="auto">
              <a:xfrm>
                <a:off x="2439" y="2796"/>
                <a:ext cx="228" cy="21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9747" name="Line 83"/>
              <p:cNvSpPr>
                <a:spLocks noChangeShapeType="1"/>
              </p:cNvSpPr>
              <p:nvPr/>
            </p:nvSpPr>
            <p:spPr bwMode="auto">
              <a:xfrm flipH="1">
                <a:off x="2061" y="2784"/>
                <a:ext cx="24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cxnSp>
            <p:nvCxnSpPr>
              <p:cNvPr id="369748" name="AutoShape 84"/>
              <p:cNvCxnSpPr>
                <a:cxnSpLocks noChangeShapeType="1"/>
                <a:stCxn id="369717" idx="2"/>
                <a:endCxn id="369721" idx="0"/>
              </p:cNvCxnSpPr>
              <p:nvPr/>
            </p:nvCxnSpPr>
            <p:spPr bwMode="auto">
              <a:xfrm rot="5400000">
                <a:off x="3338" y="1283"/>
                <a:ext cx="336" cy="2281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9749" name="AutoShape 85"/>
              <p:cNvCxnSpPr>
                <a:cxnSpLocks noChangeShapeType="1"/>
                <a:stCxn id="369714" idx="2"/>
                <a:endCxn id="369742" idx="0"/>
              </p:cNvCxnSpPr>
              <p:nvPr/>
            </p:nvCxnSpPr>
            <p:spPr bwMode="auto">
              <a:xfrm rot="5400000">
                <a:off x="3434" y="1884"/>
                <a:ext cx="345" cy="1089"/>
              </a:xfrm>
              <a:prstGeom prst="bentConnector3">
                <a:avLst>
                  <a:gd name="adj1" fmla="val 21449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9750" name="AutoShape 86"/>
              <p:cNvCxnSpPr>
                <a:cxnSpLocks noChangeShapeType="1"/>
                <a:stCxn id="369715" idx="2"/>
                <a:endCxn id="369727" idx="0"/>
              </p:cNvCxnSpPr>
              <p:nvPr/>
            </p:nvCxnSpPr>
            <p:spPr bwMode="auto">
              <a:xfrm rot="5400000">
                <a:off x="3841" y="2127"/>
                <a:ext cx="345" cy="604"/>
              </a:xfrm>
              <a:prstGeom prst="bentConnector3">
                <a:avLst>
                  <a:gd name="adj1" fmla="val 68116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56356" name="Group 4"/>
          <p:cNvGrpSpPr>
            <a:grpSpLocks/>
          </p:cNvGrpSpPr>
          <p:nvPr/>
        </p:nvGrpSpPr>
        <p:grpSpPr bwMode="auto">
          <a:xfrm>
            <a:off x="1371600" y="228600"/>
            <a:ext cx="6262688" cy="3298825"/>
            <a:chOff x="864" y="144"/>
            <a:chExt cx="3945" cy="2078"/>
          </a:xfrm>
        </p:grpSpPr>
        <p:sp>
          <p:nvSpPr>
            <p:cNvPr id="356357" name="Text Box 5"/>
            <p:cNvSpPr txBox="1">
              <a:spLocks noChangeArrowheads="1"/>
            </p:cNvSpPr>
            <p:nvPr/>
          </p:nvSpPr>
          <p:spPr bwMode="auto">
            <a:xfrm>
              <a:off x="3914" y="144"/>
              <a:ext cx="8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b="1">
                  <a:latin typeface="Times New Roman" pitchFamily="18" charset="0"/>
                </a:rPr>
                <a:t>0    1   2   3   4</a:t>
              </a:r>
            </a:p>
          </p:txBody>
        </p:sp>
        <p:sp>
          <p:nvSpPr>
            <p:cNvPr id="356358" name="Oval 6"/>
            <p:cNvSpPr>
              <a:spLocks noChangeArrowheads="1"/>
            </p:cNvSpPr>
            <p:nvPr/>
          </p:nvSpPr>
          <p:spPr bwMode="auto">
            <a:xfrm>
              <a:off x="1488" y="1981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56359" name="Text Box 7"/>
            <p:cNvSpPr txBox="1">
              <a:spLocks noChangeArrowheads="1"/>
            </p:cNvSpPr>
            <p:nvPr/>
          </p:nvSpPr>
          <p:spPr bwMode="auto">
            <a:xfrm>
              <a:off x="864" y="871"/>
              <a:ext cx="3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k)</a:t>
              </a:r>
            </a:p>
          </p:txBody>
        </p:sp>
        <p:grpSp>
          <p:nvGrpSpPr>
            <p:cNvPr id="356360" name="Group 8"/>
            <p:cNvGrpSpPr>
              <a:grpSpLocks/>
            </p:cNvGrpSpPr>
            <p:nvPr/>
          </p:nvGrpSpPr>
          <p:grpSpPr bwMode="auto">
            <a:xfrm>
              <a:off x="3924" y="345"/>
              <a:ext cx="825" cy="135"/>
              <a:chOff x="1680" y="1728"/>
              <a:chExt cx="1200" cy="240"/>
            </a:xfrm>
          </p:grpSpPr>
          <p:sp>
            <p:nvSpPr>
              <p:cNvPr id="356361" name="Rectangle 9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362" name="Rectangle 10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363" name="Rectangle 11"/>
              <p:cNvSpPr>
                <a:spLocks noChangeArrowheads="1"/>
              </p:cNvSpPr>
              <p:nvPr/>
            </p:nvSpPr>
            <p:spPr bwMode="auto">
              <a:xfrm>
                <a:off x="216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364" name="Rectangle 12"/>
              <p:cNvSpPr>
                <a:spLocks noChangeArrowheads="1"/>
              </p:cNvSpPr>
              <p:nvPr/>
            </p:nvSpPr>
            <p:spPr bwMode="auto">
              <a:xfrm>
                <a:off x="240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365" name="Rectangle 13"/>
              <p:cNvSpPr>
                <a:spLocks noChangeArrowheads="1"/>
              </p:cNvSpPr>
              <p:nvPr/>
            </p:nvSpPr>
            <p:spPr bwMode="auto">
              <a:xfrm>
                <a:off x="264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356366" name="Text Box 14"/>
            <p:cNvSpPr txBox="1">
              <a:spLocks noChangeArrowheads="1"/>
            </p:cNvSpPr>
            <p:nvPr/>
          </p:nvSpPr>
          <p:spPr bwMode="auto">
            <a:xfrm>
              <a:off x="3741" y="303"/>
              <a:ext cx="2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56367" name="Oval 15"/>
            <p:cNvSpPr>
              <a:spLocks noChangeArrowheads="1"/>
            </p:cNvSpPr>
            <p:nvPr/>
          </p:nvSpPr>
          <p:spPr bwMode="auto">
            <a:xfrm>
              <a:off x="2421" y="1239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56368" name="Oval 16"/>
            <p:cNvSpPr>
              <a:spLocks noChangeArrowheads="1"/>
            </p:cNvSpPr>
            <p:nvPr/>
          </p:nvSpPr>
          <p:spPr bwMode="auto">
            <a:xfrm>
              <a:off x="2109" y="816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56369" name="Line 17"/>
            <p:cNvSpPr>
              <a:spLocks noChangeShapeType="1"/>
            </p:cNvSpPr>
            <p:nvPr/>
          </p:nvSpPr>
          <p:spPr bwMode="auto">
            <a:xfrm>
              <a:off x="2349" y="960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70" name="Line 18"/>
            <p:cNvSpPr>
              <a:spLocks noChangeShapeType="1"/>
            </p:cNvSpPr>
            <p:nvPr/>
          </p:nvSpPr>
          <p:spPr bwMode="auto">
            <a:xfrm>
              <a:off x="3481" y="941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71" name="Oval 19"/>
            <p:cNvSpPr>
              <a:spLocks noChangeArrowheads="1"/>
            </p:cNvSpPr>
            <p:nvPr/>
          </p:nvSpPr>
          <p:spPr bwMode="auto">
            <a:xfrm>
              <a:off x="3699" y="1252"/>
              <a:ext cx="224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56372" name="Oval 20"/>
            <p:cNvSpPr>
              <a:spLocks noChangeArrowheads="1"/>
            </p:cNvSpPr>
            <p:nvPr/>
          </p:nvSpPr>
          <p:spPr bwMode="auto">
            <a:xfrm>
              <a:off x="3456" y="816"/>
              <a:ext cx="224" cy="241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56373" name="Line 21"/>
            <p:cNvSpPr>
              <a:spLocks noChangeShapeType="1"/>
            </p:cNvSpPr>
            <p:nvPr/>
          </p:nvSpPr>
          <p:spPr bwMode="auto">
            <a:xfrm>
              <a:off x="3627" y="1056"/>
              <a:ext cx="18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56374" name="Group 22"/>
            <p:cNvGrpSpPr>
              <a:grpSpLocks/>
            </p:cNvGrpSpPr>
            <p:nvPr/>
          </p:nvGrpSpPr>
          <p:grpSpPr bwMode="auto">
            <a:xfrm>
              <a:off x="4557" y="816"/>
              <a:ext cx="252" cy="761"/>
              <a:chOff x="3133" y="3031"/>
              <a:chExt cx="252" cy="761"/>
            </a:xfrm>
          </p:grpSpPr>
          <p:sp>
            <p:nvSpPr>
              <p:cNvPr id="356375" name="Oval 23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56376" name="Oval 24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56377" name="Line 25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56378" name="Oval 26"/>
            <p:cNvSpPr>
              <a:spLocks noChangeArrowheads="1"/>
            </p:cNvSpPr>
            <p:nvPr/>
          </p:nvSpPr>
          <p:spPr bwMode="auto">
            <a:xfrm>
              <a:off x="2107" y="1668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56379" name="Oval 27"/>
            <p:cNvSpPr>
              <a:spLocks noChangeArrowheads="1"/>
            </p:cNvSpPr>
            <p:nvPr/>
          </p:nvSpPr>
          <p:spPr bwMode="auto">
            <a:xfrm>
              <a:off x="2091" y="1257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56380" name="Line 28"/>
            <p:cNvSpPr>
              <a:spLocks noChangeShapeType="1"/>
            </p:cNvSpPr>
            <p:nvPr/>
          </p:nvSpPr>
          <p:spPr bwMode="auto">
            <a:xfrm>
              <a:off x="2206" y="1487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81" name="Oval 29"/>
            <p:cNvSpPr>
              <a:spLocks noChangeArrowheads="1"/>
            </p:cNvSpPr>
            <p:nvPr/>
          </p:nvSpPr>
          <p:spPr bwMode="auto">
            <a:xfrm>
              <a:off x="1774" y="124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56382" name="Oval 30"/>
            <p:cNvSpPr>
              <a:spLocks noChangeArrowheads="1"/>
            </p:cNvSpPr>
            <p:nvPr/>
          </p:nvSpPr>
          <p:spPr bwMode="auto">
            <a:xfrm>
              <a:off x="1488" y="1647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56383" name="Oval 31"/>
            <p:cNvSpPr>
              <a:spLocks noChangeArrowheads="1"/>
            </p:cNvSpPr>
            <p:nvPr/>
          </p:nvSpPr>
          <p:spPr bwMode="auto">
            <a:xfrm>
              <a:off x="1785" y="1671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56384" name="Line 32"/>
            <p:cNvSpPr>
              <a:spLocks noChangeShapeType="1"/>
            </p:cNvSpPr>
            <p:nvPr/>
          </p:nvSpPr>
          <p:spPr bwMode="auto">
            <a:xfrm flipH="1">
              <a:off x="1629" y="1440"/>
              <a:ext cx="192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85" name="Line 33"/>
            <p:cNvSpPr>
              <a:spLocks noChangeShapeType="1"/>
            </p:cNvSpPr>
            <p:nvPr/>
          </p:nvSpPr>
          <p:spPr bwMode="auto">
            <a:xfrm>
              <a:off x="1869" y="1488"/>
              <a:ext cx="28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86" name="Line 34"/>
            <p:cNvSpPr>
              <a:spLocks noChangeShapeType="1"/>
            </p:cNvSpPr>
            <p:nvPr/>
          </p:nvSpPr>
          <p:spPr bwMode="auto">
            <a:xfrm>
              <a:off x="1581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87" name="Oval 35"/>
            <p:cNvSpPr>
              <a:spLocks noChangeArrowheads="1"/>
            </p:cNvSpPr>
            <p:nvPr/>
          </p:nvSpPr>
          <p:spPr bwMode="auto">
            <a:xfrm>
              <a:off x="3312" y="1248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56388" name="Oval 36"/>
            <p:cNvSpPr>
              <a:spLocks noChangeArrowheads="1"/>
            </p:cNvSpPr>
            <p:nvPr/>
          </p:nvSpPr>
          <p:spPr bwMode="auto">
            <a:xfrm>
              <a:off x="3312" y="1728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56389" name="Text Box 37"/>
            <p:cNvSpPr txBox="1">
              <a:spLocks noChangeArrowheads="1"/>
            </p:cNvSpPr>
            <p:nvPr/>
          </p:nvSpPr>
          <p:spPr bwMode="auto">
            <a:xfrm>
              <a:off x="3600" y="672"/>
              <a:ext cx="3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</a:rPr>
                <a:t>w, x</a:t>
              </a:r>
            </a:p>
          </p:txBody>
        </p:sp>
        <p:sp>
          <p:nvSpPr>
            <p:cNvPr id="356390" name="Line 38"/>
            <p:cNvSpPr>
              <a:spLocks noChangeShapeType="1"/>
            </p:cNvSpPr>
            <p:nvPr/>
          </p:nvSpPr>
          <p:spPr bwMode="auto">
            <a:xfrm flipH="1">
              <a:off x="2199" y="1056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91" name="Line 39"/>
            <p:cNvSpPr>
              <a:spLocks noChangeShapeType="1"/>
            </p:cNvSpPr>
            <p:nvPr/>
          </p:nvSpPr>
          <p:spPr bwMode="auto">
            <a:xfrm>
              <a:off x="2295" y="1020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92" name="Line 40"/>
            <p:cNvSpPr>
              <a:spLocks noChangeShapeType="1"/>
            </p:cNvSpPr>
            <p:nvPr/>
          </p:nvSpPr>
          <p:spPr bwMode="auto">
            <a:xfrm flipH="1">
              <a:off x="1917" y="1008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cxnSp>
          <p:nvCxnSpPr>
            <p:cNvPr id="356393" name="AutoShape 41"/>
            <p:cNvCxnSpPr>
              <a:cxnSpLocks noChangeShapeType="1"/>
              <a:stCxn id="356364" idx="2"/>
              <a:endCxn id="356368" idx="0"/>
            </p:cNvCxnSpPr>
            <p:nvPr/>
          </p:nvCxnSpPr>
          <p:spPr bwMode="auto">
            <a:xfrm rot="5400000">
              <a:off x="3194" y="-493"/>
              <a:ext cx="336" cy="228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6394" name="AutoShape 42"/>
            <p:cNvCxnSpPr>
              <a:cxnSpLocks noChangeShapeType="1"/>
              <a:stCxn id="356363" idx="2"/>
              <a:endCxn id="356372" idx="0"/>
            </p:cNvCxnSpPr>
            <p:nvPr/>
          </p:nvCxnSpPr>
          <p:spPr bwMode="auto">
            <a:xfrm rot="5400000">
              <a:off x="3785" y="263"/>
              <a:ext cx="336" cy="769"/>
            </a:xfrm>
            <a:prstGeom prst="bentConnector3">
              <a:avLst>
                <a:gd name="adj1" fmla="val 28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6395" name="Line 43"/>
            <p:cNvSpPr>
              <a:spLocks noChangeShapeType="1"/>
            </p:cNvSpPr>
            <p:nvPr/>
          </p:nvSpPr>
          <p:spPr bwMode="auto">
            <a:xfrm>
              <a:off x="3408" y="14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396" name="Line 44"/>
            <p:cNvSpPr>
              <a:spLocks noChangeShapeType="1"/>
            </p:cNvSpPr>
            <p:nvPr/>
          </p:nvSpPr>
          <p:spPr bwMode="auto">
            <a:xfrm flipH="1">
              <a:off x="3453" y="1056"/>
              <a:ext cx="5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6397" name="Group 45"/>
          <p:cNvGrpSpPr>
            <a:grpSpLocks/>
          </p:cNvGrpSpPr>
          <p:nvPr/>
        </p:nvGrpSpPr>
        <p:grpSpPr bwMode="auto">
          <a:xfrm>
            <a:off x="1447800" y="3200400"/>
            <a:ext cx="6750050" cy="3298825"/>
            <a:chOff x="912" y="2016"/>
            <a:chExt cx="4252" cy="2078"/>
          </a:xfrm>
        </p:grpSpPr>
        <p:sp>
          <p:nvSpPr>
            <p:cNvPr id="356398" name="Text Box 46"/>
            <p:cNvSpPr txBox="1">
              <a:spLocks noChangeArrowheads="1"/>
            </p:cNvSpPr>
            <p:nvPr/>
          </p:nvSpPr>
          <p:spPr bwMode="auto">
            <a:xfrm>
              <a:off x="3962" y="2016"/>
              <a:ext cx="8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b="1">
                  <a:latin typeface="Times New Roman" pitchFamily="18" charset="0"/>
                </a:rPr>
                <a:t>0    1   2   3   4</a:t>
              </a:r>
            </a:p>
          </p:txBody>
        </p:sp>
        <p:sp>
          <p:nvSpPr>
            <p:cNvPr id="356399" name="Oval 47"/>
            <p:cNvSpPr>
              <a:spLocks noChangeArrowheads="1"/>
            </p:cNvSpPr>
            <p:nvPr/>
          </p:nvSpPr>
          <p:spPr bwMode="auto">
            <a:xfrm>
              <a:off x="1536" y="3853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56400" name="Text Box 48"/>
            <p:cNvSpPr txBox="1">
              <a:spLocks noChangeArrowheads="1"/>
            </p:cNvSpPr>
            <p:nvPr/>
          </p:nvSpPr>
          <p:spPr bwMode="auto">
            <a:xfrm>
              <a:off x="912" y="2743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l)</a:t>
              </a:r>
            </a:p>
          </p:txBody>
        </p:sp>
        <p:grpSp>
          <p:nvGrpSpPr>
            <p:cNvPr id="356401" name="Group 49"/>
            <p:cNvGrpSpPr>
              <a:grpSpLocks/>
            </p:cNvGrpSpPr>
            <p:nvPr/>
          </p:nvGrpSpPr>
          <p:grpSpPr bwMode="auto">
            <a:xfrm>
              <a:off x="3972" y="2217"/>
              <a:ext cx="825" cy="135"/>
              <a:chOff x="1680" y="1728"/>
              <a:chExt cx="1200" cy="240"/>
            </a:xfrm>
          </p:grpSpPr>
          <p:sp>
            <p:nvSpPr>
              <p:cNvPr id="356402" name="Rectangle 50"/>
              <p:cNvSpPr>
                <a:spLocks noChangeArrowheads="1"/>
              </p:cNvSpPr>
              <p:nvPr/>
            </p:nvSpPr>
            <p:spPr bwMode="auto">
              <a:xfrm>
                <a:off x="168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403" name="Rectangle 51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404" name="Rectangle 52"/>
              <p:cNvSpPr>
                <a:spLocks noChangeArrowheads="1"/>
              </p:cNvSpPr>
              <p:nvPr/>
            </p:nvSpPr>
            <p:spPr bwMode="auto">
              <a:xfrm>
                <a:off x="216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405" name="Rectangle 53"/>
              <p:cNvSpPr>
                <a:spLocks noChangeArrowheads="1"/>
              </p:cNvSpPr>
              <p:nvPr/>
            </p:nvSpPr>
            <p:spPr bwMode="auto">
              <a:xfrm>
                <a:off x="240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56406" name="Rectangle 54"/>
              <p:cNvSpPr>
                <a:spLocks noChangeArrowheads="1"/>
              </p:cNvSpPr>
              <p:nvPr/>
            </p:nvSpPr>
            <p:spPr bwMode="auto">
              <a:xfrm>
                <a:off x="2640" y="1728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356407" name="Text Box 55"/>
            <p:cNvSpPr txBox="1">
              <a:spLocks noChangeArrowheads="1"/>
            </p:cNvSpPr>
            <p:nvPr/>
          </p:nvSpPr>
          <p:spPr bwMode="auto">
            <a:xfrm>
              <a:off x="3789" y="2175"/>
              <a:ext cx="2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56408" name="Oval 56"/>
            <p:cNvSpPr>
              <a:spLocks noChangeArrowheads="1"/>
            </p:cNvSpPr>
            <p:nvPr/>
          </p:nvSpPr>
          <p:spPr bwMode="auto">
            <a:xfrm>
              <a:off x="2469" y="3111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56409" name="Oval 57"/>
            <p:cNvSpPr>
              <a:spLocks noChangeArrowheads="1"/>
            </p:cNvSpPr>
            <p:nvPr/>
          </p:nvSpPr>
          <p:spPr bwMode="auto">
            <a:xfrm>
              <a:off x="2157" y="2688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56410" name="Line 58"/>
            <p:cNvSpPr>
              <a:spLocks noChangeShapeType="1"/>
            </p:cNvSpPr>
            <p:nvPr/>
          </p:nvSpPr>
          <p:spPr bwMode="auto">
            <a:xfrm>
              <a:off x="2397" y="2832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11" name="Line 59"/>
            <p:cNvSpPr>
              <a:spLocks noChangeShapeType="1"/>
            </p:cNvSpPr>
            <p:nvPr/>
          </p:nvSpPr>
          <p:spPr bwMode="auto">
            <a:xfrm>
              <a:off x="3529" y="2813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12" name="Oval 60"/>
            <p:cNvSpPr>
              <a:spLocks noChangeArrowheads="1"/>
            </p:cNvSpPr>
            <p:nvPr/>
          </p:nvSpPr>
          <p:spPr bwMode="auto">
            <a:xfrm>
              <a:off x="3747" y="3124"/>
              <a:ext cx="224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56413" name="Oval 61"/>
            <p:cNvSpPr>
              <a:spLocks noChangeArrowheads="1"/>
            </p:cNvSpPr>
            <p:nvPr/>
          </p:nvSpPr>
          <p:spPr bwMode="auto">
            <a:xfrm>
              <a:off x="3504" y="2688"/>
              <a:ext cx="224" cy="241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56414" name="Line 62"/>
            <p:cNvSpPr>
              <a:spLocks noChangeShapeType="1"/>
            </p:cNvSpPr>
            <p:nvPr/>
          </p:nvSpPr>
          <p:spPr bwMode="auto">
            <a:xfrm>
              <a:off x="3675" y="2928"/>
              <a:ext cx="18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56415" name="Group 63"/>
            <p:cNvGrpSpPr>
              <a:grpSpLocks/>
            </p:cNvGrpSpPr>
            <p:nvPr/>
          </p:nvGrpSpPr>
          <p:grpSpPr bwMode="auto">
            <a:xfrm>
              <a:off x="4605" y="2688"/>
              <a:ext cx="252" cy="761"/>
              <a:chOff x="3133" y="3031"/>
              <a:chExt cx="252" cy="761"/>
            </a:xfrm>
          </p:grpSpPr>
          <p:sp>
            <p:nvSpPr>
              <p:cNvPr id="356416" name="Oval 64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56417" name="Oval 65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56418" name="Line 66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56419" name="Oval 67"/>
            <p:cNvSpPr>
              <a:spLocks noChangeArrowheads="1"/>
            </p:cNvSpPr>
            <p:nvPr/>
          </p:nvSpPr>
          <p:spPr bwMode="auto">
            <a:xfrm>
              <a:off x="2155" y="3540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56420" name="Oval 68"/>
            <p:cNvSpPr>
              <a:spLocks noChangeArrowheads="1"/>
            </p:cNvSpPr>
            <p:nvPr/>
          </p:nvSpPr>
          <p:spPr bwMode="auto">
            <a:xfrm>
              <a:off x="2139" y="3129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56421" name="Line 69"/>
            <p:cNvSpPr>
              <a:spLocks noChangeShapeType="1"/>
            </p:cNvSpPr>
            <p:nvPr/>
          </p:nvSpPr>
          <p:spPr bwMode="auto">
            <a:xfrm>
              <a:off x="2254" y="3359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22" name="Oval 70"/>
            <p:cNvSpPr>
              <a:spLocks noChangeArrowheads="1"/>
            </p:cNvSpPr>
            <p:nvPr/>
          </p:nvSpPr>
          <p:spPr bwMode="auto">
            <a:xfrm>
              <a:off x="1822" y="3117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56423" name="Oval 71"/>
            <p:cNvSpPr>
              <a:spLocks noChangeArrowheads="1"/>
            </p:cNvSpPr>
            <p:nvPr/>
          </p:nvSpPr>
          <p:spPr bwMode="auto">
            <a:xfrm>
              <a:off x="1536" y="3519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56424" name="Oval 72"/>
            <p:cNvSpPr>
              <a:spLocks noChangeArrowheads="1"/>
            </p:cNvSpPr>
            <p:nvPr/>
          </p:nvSpPr>
          <p:spPr bwMode="auto">
            <a:xfrm>
              <a:off x="1833" y="3543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56425" name="Line 73"/>
            <p:cNvSpPr>
              <a:spLocks noChangeShapeType="1"/>
            </p:cNvSpPr>
            <p:nvPr/>
          </p:nvSpPr>
          <p:spPr bwMode="auto">
            <a:xfrm flipH="1">
              <a:off x="1677" y="3312"/>
              <a:ext cx="192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26" name="Line 74"/>
            <p:cNvSpPr>
              <a:spLocks noChangeShapeType="1"/>
            </p:cNvSpPr>
            <p:nvPr/>
          </p:nvSpPr>
          <p:spPr bwMode="auto">
            <a:xfrm>
              <a:off x="1917" y="3360"/>
              <a:ext cx="28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27" name="Line 75"/>
            <p:cNvSpPr>
              <a:spLocks noChangeShapeType="1"/>
            </p:cNvSpPr>
            <p:nvPr/>
          </p:nvSpPr>
          <p:spPr bwMode="auto">
            <a:xfrm>
              <a:off x="1629" y="3744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28" name="Oval 76"/>
            <p:cNvSpPr>
              <a:spLocks noChangeArrowheads="1"/>
            </p:cNvSpPr>
            <p:nvPr/>
          </p:nvSpPr>
          <p:spPr bwMode="auto">
            <a:xfrm>
              <a:off x="3360" y="3120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56429" name="Oval 77"/>
            <p:cNvSpPr>
              <a:spLocks noChangeArrowheads="1"/>
            </p:cNvSpPr>
            <p:nvPr/>
          </p:nvSpPr>
          <p:spPr bwMode="auto">
            <a:xfrm>
              <a:off x="3360" y="3600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56430" name="Line 78"/>
            <p:cNvSpPr>
              <a:spLocks noChangeShapeType="1"/>
            </p:cNvSpPr>
            <p:nvPr/>
          </p:nvSpPr>
          <p:spPr bwMode="auto">
            <a:xfrm flipH="1">
              <a:off x="2247" y="2928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31" name="Line 79"/>
            <p:cNvSpPr>
              <a:spLocks noChangeShapeType="1"/>
            </p:cNvSpPr>
            <p:nvPr/>
          </p:nvSpPr>
          <p:spPr bwMode="auto">
            <a:xfrm>
              <a:off x="2343" y="2892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32" name="Line 80"/>
            <p:cNvSpPr>
              <a:spLocks noChangeShapeType="1"/>
            </p:cNvSpPr>
            <p:nvPr/>
          </p:nvSpPr>
          <p:spPr bwMode="auto">
            <a:xfrm flipH="1">
              <a:off x="1965" y="2880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cxnSp>
          <p:nvCxnSpPr>
            <p:cNvPr id="356433" name="AutoShape 81"/>
            <p:cNvCxnSpPr>
              <a:cxnSpLocks noChangeShapeType="1"/>
              <a:stCxn id="356405" idx="2"/>
              <a:endCxn id="356409" idx="0"/>
            </p:cNvCxnSpPr>
            <p:nvPr/>
          </p:nvCxnSpPr>
          <p:spPr bwMode="auto">
            <a:xfrm rot="5400000">
              <a:off x="3242" y="1379"/>
              <a:ext cx="336" cy="228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6434" name="AutoShape 82"/>
            <p:cNvCxnSpPr>
              <a:cxnSpLocks noChangeShapeType="1"/>
              <a:stCxn id="356404" idx="2"/>
              <a:endCxn id="356413" idx="0"/>
            </p:cNvCxnSpPr>
            <p:nvPr/>
          </p:nvCxnSpPr>
          <p:spPr bwMode="auto">
            <a:xfrm rot="5400000">
              <a:off x="3833" y="2135"/>
              <a:ext cx="336" cy="769"/>
            </a:xfrm>
            <a:prstGeom prst="bentConnector3">
              <a:avLst>
                <a:gd name="adj1" fmla="val 28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6435" name="Line 83"/>
            <p:cNvSpPr>
              <a:spLocks noChangeShapeType="1"/>
            </p:cNvSpPr>
            <p:nvPr/>
          </p:nvSpPr>
          <p:spPr bwMode="auto">
            <a:xfrm>
              <a:off x="3456" y="3360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6436" name="Line 84"/>
            <p:cNvSpPr>
              <a:spLocks noChangeShapeType="1"/>
            </p:cNvSpPr>
            <p:nvPr/>
          </p:nvSpPr>
          <p:spPr bwMode="auto">
            <a:xfrm flipH="1">
              <a:off x="3501" y="2928"/>
              <a:ext cx="5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cxnSp>
          <p:nvCxnSpPr>
            <p:cNvPr id="356437" name="AutoShape 85"/>
            <p:cNvCxnSpPr>
              <a:cxnSpLocks noChangeShapeType="1"/>
              <a:stCxn id="356403" idx="2"/>
              <a:endCxn id="356417" idx="0"/>
            </p:cNvCxnSpPr>
            <p:nvPr/>
          </p:nvCxnSpPr>
          <p:spPr bwMode="auto">
            <a:xfrm rot="16200000" flipH="1">
              <a:off x="4301" y="2271"/>
              <a:ext cx="336" cy="498"/>
            </a:xfrm>
            <a:prstGeom prst="bentConnector3">
              <a:avLst>
                <a:gd name="adj1" fmla="val 7113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6438" name="Text Box 86"/>
            <p:cNvSpPr txBox="1">
              <a:spLocks noChangeArrowheads="1"/>
            </p:cNvSpPr>
            <p:nvPr/>
          </p:nvSpPr>
          <p:spPr bwMode="auto">
            <a:xfrm>
              <a:off x="4800" y="2592"/>
              <a:ext cx="3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</a:rPr>
                <a:t>w, 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70691" name="Group 3"/>
          <p:cNvGrpSpPr>
            <a:grpSpLocks/>
          </p:cNvGrpSpPr>
          <p:nvPr/>
        </p:nvGrpSpPr>
        <p:grpSpPr bwMode="auto">
          <a:xfrm>
            <a:off x="1371600" y="1371600"/>
            <a:ext cx="6262688" cy="2841625"/>
            <a:chOff x="864" y="528"/>
            <a:chExt cx="3945" cy="1790"/>
          </a:xfrm>
        </p:grpSpPr>
        <p:sp>
          <p:nvSpPr>
            <p:cNvPr id="370692" name="Oval 4"/>
            <p:cNvSpPr>
              <a:spLocks noChangeArrowheads="1"/>
            </p:cNvSpPr>
            <p:nvPr/>
          </p:nvSpPr>
          <p:spPr bwMode="auto">
            <a:xfrm>
              <a:off x="1488" y="2077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70693" name="Text Box 5"/>
            <p:cNvSpPr txBox="1">
              <a:spLocks noChangeArrowheads="1"/>
            </p:cNvSpPr>
            <p:nvPr/>
          </p:nvSpPr>
          <p:spPr bwMode="auto">
            <a:xfrm>
              <a:off x="864" y="967"/>
              <a:ext cx="3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m)</a:t>
              </a:r>
            </a:p>
          </p:txBody>
        </p:sp>
        <p:sp>
          <p:nvSpPr>
            <p:cNvPr id="370694" name="Oval 6"/>
            <p:cNvSpPr>
              <a:spLocks noChangeArrowheads="1"/>
            </p:cNvSpPr>
            <p:nvPr/>
          </p:nvSpPr>
          <p:spPr bwMode="auto">
            <a:xfrm>
              <a:off x="2421" y="133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70695" name="Oval 7"/>
            <p:cNvSpPr>
              <a:spLocks noChangeArrowheads="1"/>
            </p:cNvSpPr>
            <p:nvPr/>
          </p:nvSpPr>
          <p:spPr bwMode="auto">
            <a:xfrm>
              <a:off x="2109" y="912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70696" name="Line 8"/>
            <p:cNvSpPr>
              <a:spLocks noChangeShapeType="1"/>
            </p:cNvSpPr>
            <p:nvPr/>
          </p:nvSpPr>
          <p:spPr bwMode="auto">
            <a:xfrm>
              <a:off x="2349" y="105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697" name="Line 9"/>
            <p:cNvSpPr>
              <a:spLocks noChangeShapeType="1"/>
            </p:cNvSpPr>
            <p:nvPr/>
          </p:nvSpPr>
          <p:spPr bwMode="auto">
            <a:xfrm>
              <a:off x="3481" y="1037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698" name="Oval 10"/>
            <p:cNvSpPr>
              <a:spLocks noChangeArrowheads="1"/>
            </p:cNvSpPr>
            <p:nvPr/>
          </p:nvSpPr>
          <p:spPr bwMode="auto">
            <a:xfrm>
              <a:off x="3699" y="1348"/>
              <a:ext cx="224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70699" name="Oval 11"/>
            <p:cNvSpPr>
              <a:spLocks noChangeArrowheads="1"/>
            </p:cNvSpPr>
            <p:nvPr/>
          </p:nvSpPr>
          <p:spPr bwMode="auto">
            <a:xfrm>
              <a:off x="3456" y="912"/>
              <a:ext cx="224" cy="241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70700" name="Line 12"/>
            <p:cNvSpPr>
              <a:spLocks noChangeShapeType="1"/>
            </p:cNvSpPr>
            <p:nvPr/>
          </p:nvSpPr>
          <p:spPr bwMode="auto">
            <a:xfrm>
              <a:off x="3627" y="1152"/>
              <a:ext cx="18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0701" name="Group 13"/>
            <p:cNvGrpSpPr>
              <a:grpSpLocks/>
            </p:cNvGrpSpPr>
            <p:nvPr/>
          </p:nvGrpSpPr>
          <p:grpSpPr bwMode="auto">
            <a:xfrm>
              <a:off x="4557" y="912"/>
              <a:ext cx="252" cy="761"/>
              <a:chOff x="3133" y="3031"/>
              <a:chExt cx="252" cy="761"/>
            </a:xfrm>
          </p:grpSpPr>
          <p:sp>
            <p:nvSpPr>
              <p:cNvPr id="370702" name="Oval 14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70703" name="Oval 15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70704" name="Line 16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0705" name="Oval 17"/>
            <p:cNvSpPr>
              <a:spLocks noChangeArrowheads="1"/>
            </p:cNvSpPr>
            <p:nvPr/>
          </p:nvSpPr>
          <p:spPr bwMode="auto">
            <a:xfrm>
              <a:off x="2107" y="1764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70706" name="Oval 18"/>
            <p:cNvSpPr>
              <a:spLocks noChangeArrowheads="1"/>
            </p:cNvSpPr>
            <p:nvPr/>
          </p:nvSpPr>
          <p:spPr bwMode="auto">
            <a:xfrm>
              <a:off x="2091" y="1353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70707" name="Line 19"/>
            <p:cNvSpPr>
              <a:spLocks noChangeShapeType="1"/>
            </p:cNvSpPr>
            <p:nvPr/>
          </p:nvSpPr>
          <p:spPr bwMode="auto">
            <a:xfrm>
              <a:off x="2206" y="1583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08" name="Oval 20"/>
            <p:cNvSpPr>
              <a:spLocks noChangeArrowheads="1"/>
            </p:cNvSpPr>
            <p:nvPr/>
          </p:nvSpPr>
          <p:spPr bwMode="auto">
            <a:xfrm>
              <a:off x="1774" y="1341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70709" name="Oval 21"/>
            <p:cNvSpPr>
              <a:spLocks noChangeArrowheads="1"/>
            </p:cNvSpPr>
            <p:nvPr/>
          </p:nvSpPr>
          <p:spPr bwMode="auto">
            <a:xfrm>
              <a:off x="1488" y="1743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70710" name="Oval 22"/>
            <p:cNvSpPr>
              <a:spLocks noChangeArrowheads="1"/>
            </p:cNvSpPr>
            <p:nvPr/>
          </p:nvSpPr>
          <p:spPr bwMode="auto">
            <a:xfrm>
              <a:off x="1785" y="1767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70711" name="Line 23"/>
            <p:cNvSpPr>
              <a:spLocks noChangeShapeType="1"/>
            </p:cNvSpPr>
            <p:nvPr/>
          </p:nvSpPr>
          <p:spPr bwMode="auto">
            <a:xfrm flipH="1">
              <a:off x="1629" y="1536"/>
              <a:ext cx="192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2" name="Line 24"/>
            <p:cNvSpPr>
              <a:spLocks noChangeShapeType="1"/>
            </p:cNvSpPr>
            <p:nvPr/>
          </p:nvSpPr>
          <p:spPr bwMode="auto">
            <a:xfrm>
              <a:off x="1869" y="1584"/>
              <a:ext cx="28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3" name="Line 25"/>
            <p:cNvSpPr>
              <a:spLocks noChangeShapeType="1"/>
            </p:cNvSpPr>
            <p:nvPr/>
          </p:nvSpPr>
          <p:spPr bwMode="auto">
            <a:xfrm>
              <a:off x="1581" y="1968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4" name="Oval 26"/>
            <p:cNvSpPr>
              <a:spLocks noChangeArrowheads="1"/>
            </p:cNvSpPr>
            <p:nvPr/>
          </p:nvSpPr>
          <p:spPr bwMode="auto">
            <a:xfrm>
              <a:off x="3312" y="1344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70715" name="Oval 27"/>
            <p:cNvSpPr>
              <a:spLocks noChangeArrowheads="1"/>
            </p:cNvSpPr>
            <p:nvPr/>
          </p:nvSpPr>
          <p:spPr bwMode="auto">
            <a:xfrm>
              <a:off x="3312" y="1824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70716" name="Line 28"/>
            <p:cNvSpPr>
              <a:spLocks noChangeShapeType="1"/>
            </p:cNvSpPr>
            <p:nvPr/>
          </p:nvSpPr>
          <p:spPr bwMode="auto">
            <a:xfrm flipH="1">
              <a:off x="2199" y="1152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7" name="Line 29"/>
            <p:cNvSpPr>
              <a:spLocks noChangeShapeType="1"/>
            </p:cNvSpPr>
            <p:nvPr/>
          </p:nvSpPr>
          <p:spPr bwMode="auto">
            <a:xfrm>
              <a:off x="2295" y="1116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8" name="Line 30"/>
            <p:cNvSpPr>
              <a:spLocks noChangeShapeType="1"/>
            </p:cNvSpPr>
            <p:nvPr/>
          </p:nvSpPr>
          <p:spPr bwMode="auto">
            <a:xfrm flipH="1">
              <a:off x="1917" y="1104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19" name="Line 31"/>
            <p:cNvSpPr>
              <a:spLocks noChangeShapeType="1"/>
            </p:cNvSpPr>
            <p:nvPr/>
          </p:nvSpPr>
          <p:spPr bwMode="auto">
            <a:xfrm>
              <a:off x="3408" y="158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20" name="Line 32"/>
            <p:cNvSpPr>
              <a:spLocks noChangeShapeType="1"/>
            </p:cNvSpPr>
            <p:nvPr/>
          </p:nvSpPr>
          <p:spPr bwMode="auto">
            <a:xfrm flipH="1">
              <a:off x="3453" y="1152"/>
              <a:ext cx="5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0721" name="Text Box 33"/>
            <p:cNvSpPr txBox="1">
              <a:spLocks noChangeArrowheads="1"/>
            </p:cNvSpPr>
            <p:nvPr/>
          </p:nvSpPr>
          <p:spPr bwMode="auto">
            <a:xfrm>
              <a:off x="1872" y="528"/>
              <a:ext cx="5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 b="1" i="1">
                  <a:latin typeface="Times New Roman" pitchFamily="18" charset="0"/>
                </a:rPr>
                <a:t>H.min</a:t>
              </a:r>
              <a:endParaRPr lang="en-US" altLang="zh-TW" sz="2000" b="1">
                <a:latin typeface="Times New Roman" pitchFamily="18" charset="0"/>
              </a:endParaRPr>
            </a:p>
          </p:txBody>
        </p:sp>
        <p:sp>
          <p:nvSpPr>
            <p:cNvPr id="370722" name="Line 34"/>
            <p:cNvSpPr>
              <a:spLocks noChangeShapeType="1"/>
            </p:cNvSpPr>
            <p:nvPr/>
          </p:nvSpPr>
          <p:spPr bwMode="auto">
            <a:xfrm>
              <a:off x="2208" y="776"/>
              <a:ext cx="3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>
              <a:sym typeface="Symbol" pitchFamily="18" charset="2"/>
            </a:endParaRPr>
          </a:p>
        </p:txBody>
      </p:sp>
      <p:graphicFrame>
        <p:nvGraphicFramePr>
          <p:cNvPr id="316532" name="Group 116"/>
          <p:cNvGraphicFramePr>
            <a:graphicFrameLocks noGrp="1"/>
          </p:cNvGraphicFramePr>
          <p:nvPr/>
        </p:nvGraphicFramePr>
        <p:xfrm>
          <a:off x="381000" y="1295400"/>
          <a:ext cx="8345488" cy="5181601"/>
        </p:xfrm>
        <a:graphic>
          <a:graphicData uri="http://schemas.openxmlformats.org/drawingml/2006/table">
            <a:tbl>
              <a:tblPr/>
              <a:tblGrid>
                <a:gridCol w="2217738"/>
                <a:gridCol w="1893887"/>
                <a:gridCol w="2076450"/>
                <a:gridCol w="2157413"/>
              </a:tblGrid>
              <a:tr h="1046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Procedure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Binary heap</a:t>
                      </a:r>
                      <a:b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</a:b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(worst-case) 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Binomial heap </a:t>
                      </a:r>
                      <a:b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</a:b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(worst-case)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Fibonacci heap </a:t>
                      </a:r>
                      <a:b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</a:b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(amortized)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MAKE-HEAP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INSERT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O(lg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MINIMUM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O(lg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EXTRACT-MIN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O(lg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UNION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O(lg n)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DECREASE-KEY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  <a:sym typeface="Symbol" pitchFamily="18" charset="2"/>
                        </a:rPr>
                        <a:t> (1)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DELETE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  <a:sym typeface="Symbol" pitchFamily="18" charset="2"/>
                        </a:rPr>
                        <a:t>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 (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kumimoji="1" sz="2000" b="1">
                          <a:solidFill>
                            <a:srgbClr val="000099"/>
                          </a:solidFill>
                          <a:latin typeface="Tahoma" pitchFamily="34" charset="0"/>
                          <a:ea typeface="全真行書" pitchFamily="49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ahoma" pitchFamily="34" charset="0"/>
                          <a:ea typeface="全真古印體" pitchFamily="49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buFont typeface="Wingdings" pitchFamily="2" charset="2"/>
                        <a:defRPr kumimoji="1" sz="1400">
                          <a:solidFill>
                            <a:schemeClr val="tx1"/>
                          </a:solidFill>
                          <a:latin typeface="Tahoma" pitchFamily="34" charset="0"/>
                          <a:ea typeface="全真中黑體" pitchFamily="49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200">
                          <a:solidFill>
                            <a:srgbClr val="FF9900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ea typeface="全真行書" pitchFamily="49" charset="-120"/>
                        </a:rPr>
                        <a:t>O(lg n)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ahoma" pitchFamily="34" charset="0"/>
                        <a:ea typeface="全真行書" pitchFamily="49" charset="-12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8077200" cy="5638800"/>
          </a:xfrm>
        </p:spPr>
        <p:txBody>
          <a:bodyPr/>
          <a:lstStyle/>
          <a:p>
            <a:pPr marL="838200" lvl="1" indent="-381000"/>
            <a:r>
              <a:rPr lang="en-US" altLang="zh-TW" b="1">
                <a:sym typeface="Symbol" pitchFamily="18" charset="2"/>
              </a:rPr>
              <a:t>Decreasing a key and deleting a node: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do not preserve the property that all trees in the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Fibonacci heap are unordered binomial trees.</a:t>
            </a:r>
          </a:p>
          <a:p>
            <a:pPr marL="838200" lvl="1" indent="-381000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Fib-Heap-Decrease-key(H, x, k)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if k&gt;x.key 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error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“new key is greater than current key”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x.key = k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y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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ym typeface="Symbol" pitchFamily="18" charset="2"/>
              </a:rPr>
              <a:t>x.p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if y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NIL and x.key&lt; y.key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{ </a:t>
            </a:r>
            <a:r>
              <a:rPr lang="en-US" altLang="zh-TW">
                <a:sym typeface="Symbol" pitchFamily="18" charset="2"/>
              </a:rPr>
              <a:t>CUT(H, x, y)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  </a:t>
            </a:r>
            <a:r>
              <a:rPr lang="en-US" altLang="zh-TW">
                <a:sym typeface="Symbol" pitchFamily="18" charset="2"/>
              </a:rPr>
              <a:t>CASCADING-CUT(H, y)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}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if x.key&lt; H.min.key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H.min = x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CUT(H, x, y)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1. remove x from the child list of y, decrease </a:t>
            </a:r>
            <a:r>
              <a:rPr lang="en-US" altLang="zh-TW">
                <a:sym typeface="Symbol" pitchFamily="18" charset="2"/>
              </a:rPr>
              <a:t>y.degree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2. add x to the root list of H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en-US" altLang="zh-TW">
                <a:sym typeface="Symbol" pitchFamily="18" charset="2"/>
              </a:rPr>
              <a:t>3. x.p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NIL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en-US" altLang="zh-TW">
                <a:sym typeface="Symbol" pitchFamily="18" charset="2"/>
              </a:rPr>
              <a:t>4. x.mark 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FALSE  </a:t>
            </a:r>
          </a:p>
          <a:p>
            <a:pPr marL="838200" lvl="1" indent="-381000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CASCADING-CUT(H, y)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z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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ym typeface="Symbol" pitchFamily="18" charset="2"/>
              </a:rPr>
              <a:t>y.p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if z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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NIL 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     if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y.mark == FALSE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       </a:t>
            </a:r>
            <a:r>
              <a:rPr lang="en-US" altLang="zh-TW">
                <a:sym typeface="Symbol" pitchFamily="18" charset="2"/>
              </a:rPr>
              <a:t>y.mark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= TRUE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else   </a:t>
            </a:r>
            <a:r>
              <a:rPr lang="en-US" altLang="zh-TW">
                <a:sym typeface="Symbol" pitchFamily="18" charset="2"/>
              </a:rPr>
              <a:t>CUT(H, y, z)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</a:t>
            </a:r>
            <a:r>
              <a:rPr lang="en-US" altLang="zh-TW">
                <a:sym typeface="Symbol" pitchFamily="18" charset="2"/>
              </a:rPr>
              <a:t>  CASCADING-CUT(H, z)</a:t>
            </a: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</p:txBody>
      </p:sp>
      <p:sp>
        <p:nvSpPr>
          <p:cNvPr id="358404" name="Text Box 4"/>
          <p:cNvSpPr txBox="1">
            <a:spLocks noChangeArrowheads="1"/>
          </p:cNvSpPr>
          <p:nvPr/>
        </p:nvSpPr>
        <p:spPr bwMode="auto">
          <a:xfrm>
            <a:off x="4648200" y="2743200"/>
            <a:ext cx="4343400" cy="132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>
                <a:solidFill>
                  <a:srgbClr val="CC0000"/>
                </a:solidFill>
              </a:rPr>
              <a:t>Fib-Heap-Delete(H, x)</a:t>
            </a:r>
          </a:p>
          <a:p>
            <a:r>
              <a:rPr lang="en-US" altLang="zh-TW" sz="2000"/>
              <a:t>  {  </a:t>
            </a:r>
            <a:r>
              <a:rPr lang="en-US" altLang="zh-TW" sz="2000">
                <a:solidFill>
                  <a:srgbClr val="CC0000"/>
                </a:solidFill>
              </a:rPr>
              <a:t>Fib-Heap-Decrease-key(H, x, -</a:t>
            </a:r>
            <a:r>
              <a:rPr lang="en-US" altLang="zh-TW" sz="2000">
                <a:solidFill>
                  <a:srgbClr val="CC0000"/>
                </a:solidFill>
                <a:latin typeface="Times New Roman" pitchFamily="18" charset="0"/>
                <a:sym typeface="Symbol" pitchFamily="18" charset="2"/>
              </a:rPr>
              <a:t></a:t>
            </a:r>
            <a:r>
              <a:rPr lang="en-US" altLang="zh-TW" sz="2000">
                <a:solidFill>
                  <a:srgbClr val="CC0000"/>
                </a:solidFill>
              </a:rPr>
              <a:t>)</a:t>
            </a:r>
          </a:p>
          <a:p>
            <a:r>
              <a:rPr lang="en-US" altLang="zh-TW" sz="2000">
                <a:solidFill>
                  <a:srgbClr val="CC0000"/>
                </a:solidFill>
              </a:rPr>
              <a:t>      Fib-Heap-Extract-Min(H)</a:t>
            </a:r>
          </a:p>
          <a:p>
            <a:r>
              <a:rPr lang="en-US" altLang="zh-TW" sz="2000"/>
              <a:t>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71715" name="Group 3"/>
          <p:cNvGrpSpPr>
            <a:grpSpLocks/>
          </p:cNvGrpSpPr>
          <p:nvPr/>
        </p:nvGrpSpPr>
        <p:grpSpPr bwMode="auto">
          <a:xfrm>
            <a:off x="1066800" y="762000"/>
            <a:ext cx="7100888" cy="5889625"/>
            <a:chOff x="864" y="288"/>
            <a:chExt cx="4473" cy="3710"/>
          </a:xfrm>
        </p:grpSpPr>
        <p:sp>
          <p:nvSpPr>
            <p:cNvPr id="371716" name="Oval 4"/>
            <p:cNvSpPr>
              <a:spLocks noChangeArrowheads="1"/>
            </p:cNvSpPr>
            <p:nvPr/>
          </p:nvSpPr>
          <p:spPr bwMode="auto">
            <a:xfrm>
              <a:off x="1536" y="1837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71717" name="Text Box 5"/>
            <p:cNvSpPr txBox="1">
              <a:spLocks noChangeArrowheads="1"/>
            </p:cNvSpPr>
            <p:nvPr/>
          </p:nvSpPr>
          <p:spPr bwMode="auto">
            <a:xfrm>
              <a:off x="912" y="727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a)</a:t>
              </a:r>
            </a:p>
          </p:txBody>
        </p:sp>
        <p:sp>
          <p:nvSpPr>
            <p:cNvPr id="371718" name="Oval 6"/>
            <p:cNvSpPr>
              <a:spLocks noChangeArrowheads="1"/>
            </p:cNvSpPr>
            <p:nvPr/>
          </p:nvSpPr>
          <p:spPr bwMode="auto">
            <a:xfrm>
              <a:off x="2469" y="109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71719" name="Oval 7"/>
            <p:cNvSpPr>
              <a:spLocks noChangeArrowheads="1"/>
            </p:cNvSpPr>
            <p:nvPr/>
          </p:nvSpPr>
          <p:spPr bwMode="auto">
            <a:xfrm>
              <a:off x="2157" y="672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71720" name="Line 8"/>
            <p:cNvSpPr>
              <a:spLocks noChangeShapeType="1"/>
            </p:cNvSpPr>
            <p:nvPr/>
          </p:nvSpPr>
          <p:spPr bwMode="auto">
            <a:xfrm>
              <a:off x="2397" y="81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21" name="Line 9"/>
            <p:cNvSpPr>
              <a:spLocks noChangeShapeType="1"/>
            </p:cNvSpPr>
            <p:nvPr/>
          </p:nvSpPr>
          <p:spPr bwMode="auto">
            <a:xfrm>
              <a:off x="3529" y="797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22" name="Oval 10"/>
            <p:cNvSpPr>
              <a:spLocks noChangeArrowheads="1"/>
            </p:cNvSpPr>
            <p:nvPr/>
          </p:nvSpPr>
          <p:spPr bwMode="auto">
            <a:xfrm>
              <a:off x="3747" y="1108"/>
              <a:ext cx="224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71723" name="Oval 11"/>
            <p:cNvSpPr>
              <a:spLocks noChangeArrowheads="1"/>
            </p:cNvSpPr>
            <p:nvPr/>
          </p:nvSpPr>
          <p:spPr bwMode="auto">
            <a:xfrm>
              <a:off x="3504" y="672"/>
              <a:ext cx="224" cy="241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71724" name="Line 12"/>
            <p:cNvSpPr>
              <a:spLocks noChangeShapeType="1"/>
            </p:cNvSpPr>
            <p:nvPr/>
          </p:nvSpPr>
          <p:spPr bwMode="auto">
            <a:xfrm>
              <a:off x="3675" y="912"/>
              <a:ext cx="18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1725" name="Group 13"/>
            <p:cNvGrpSpPr>
              <a:grpSpLocks/>
            </p:cNvGrpSpPr>
            <p:nvPr/>
          </p:nvGrpSpPr>
          <p:grpSpPr bwMode="auto">
            <a:xfrm>
              <a:off x="4605" y="672"/>
              <a:ext cx="252" cy="761"/>
              <a:chOff x="3133" y="3031"/>
              <a:chExt cx="252" cy="761"/>
            </a:xfrm>
          </p:grpSpPr>
          <p:sp>
            <p:nvSpPr>
              <p:cNvPr id="371726" name="Oval 14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71727" name="Oval 15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71728" name="Line 16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1729" name="Oval 17"/>
            <p:cNvSpPr>
              <a:spLocks noChangeArrowheads="1"/>
            </p:cNvSpPr>
            <p:nvPr/>
          </p:nvSpPr>
          <p:spPr bwMode="auto">
            <a:xfrm>
              <a:off x="2155" y="1524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71730" name="Oval 18"/>
            <p:cNvSpPr>
              <a:spLocks noChangeArrowheads="1"/>
            </p:cNvSpPr>
            <p:nvPr/>
          </p:nvSpPr>
          <p:spPr bwMode="auto">
            <a:xfrm>
              <a:off x="2139" y="1113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71731" name="Line 19"/>
            <p:cNvSpPr>
              <a:spLocks noChangeShapeType="1"/>
            </p:cNvSpPr>
            <p:nvPr/>
          </p:nvSpPr>
          <p:spPr bwMode="auto">
            <a:xfrm>
              <a:off x="2254" y="1343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32" name="Oval 20"/>
            <p:cNvSpPr>
              <a:spLocks noChangeArrowheads="1"/>
            </p:cNvSpPr>
            <p:nvPr/>
          </p:nvSpPr>
          <p:spPr bwMode="auto">
            <a:xfrm>
              <a:off x="1822" y="1101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71733" name="Oval 21"/>
            <p:cNvSpPr>
              <a:spLocks noChangeArrowheads="1"/>
            </p:cNvSpPr>
            <p:nvPr/>
          </p:nvSpPr>
          <p:spPr bwMode="auto">
            <a:xfrm>
              <a:off x="1536" y="1503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71734" name="Oval 22"/>
            <p:cNvSpPr>
              <a:spLocks noChangeArrowheads="1"/>
            </p:cNvSpPr>
            <p:nvPr/>
          </p:nvSpPr>
          <p:spPr bwMode="auto">
            <a:xfrm>
              <a:off x="1833" y="1527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71735" name="Line 23"/>
            <p:cNvSpPr>
              <a:spLocks noChangeShapeType="1"/>
            </p:cNvSpPr>
            <p:nvPr/>
          </p:nvSpPr>
          <p:spPr bwMode="auto">
            <a:xfrm flipH="1">
              <a:off x="1677" y="1296"/>
              <a:ext cx="192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36" name="Line 24"/>
            <p:cNvSpPr>
              <a:spLocks noChangeShapeType="1"/>
            </p:cNvSpPr>
            <p:nvPr/>
          </p:nvSpPr>
          <p:spPr bwMode="auto">
            <a:xfrm>
              <a:off x="1917" y="1344"/>
              <a:ext cx="28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37" name="Line 25"/>
            <p:cNvSpPr>
              <a:spLocks noChangeShapeType="1"/>
            </p:cNvSpPr>
            <p:nvPr/>
          </p:nvSpPr>
          <p:spPr bwMode="auto">
            <a:xfrm>
              <a:off x="1629" y="1728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38" name="Oval 26"/>
            <p:cNvSpPr>
              <a:spLocks noChangeArrowheads="1"/>
            </p:cNvSpPr>
            <p:nvPr/>
          </p:nvSpPr>
          <p:spPr bwMode="auto">
            <a:xfrm>
              <a:off x="3360" y="1104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  <p:sp>
          <p:nvSpPr>
            <p:cNvPr id="371739" name="Oval 27"/>
            <p:cNvSpPr>
              <a:spLocks noChangeArrowheads="1"/>
            </p:cNvSpPr>
            <p:nvPr/>
          </p:nvSpPr>
          <p:spPr bwMode="auto">
            <a:xfrm>
              <a:off x="3360" y="1584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71740" name="Line 28"/>
            <p:cNvSpPr>
              <a:spLocks noChangeShapeType="1"/>
            </p:cNvSpPr>
            <p:nvPr/>
          </p:nvSpPr>
          <p:spPr bwMode="auto">
            <a:xfrm flipH="1">
              <a:off x="2247" y="912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41" name="Line 29"/>
            <p:cNvSpPr>
              <a:spLocks noChangeShapeType="1"/>
            </p:cNvSpPr>
            <p:nvPr/>
          </p:nvSpPr>
          <p:spPr bwMode="auto">
            <a:xfrm>
              <a:off x="2343" y="876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42" name="Line 30"/>
            <p:cNvSpPr>
              <a:spLocks noChangeShapeType="1"/>
            </p:cNvSpPr>
            <p:nvPr/>
          </p:nvSpPr>
          <p:spPr bwMode="auto">
            <a:xfrm flipH="1">
              <a:off x="1965" y="864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43" name="Line 31"/>
            <p:cNvSpPr>
              <a:spLocks noChangeShapeType="1"/>
            </p:cNvSpPr>
            <p:nvPr/>
          </p:nvSpPr>
          <p:spPr bwMode="auto">
            <a:xfrm>
              <a:off x="3456" y="1344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44" name="Line 32"/>
            <p:cNvSpPr>
              <a:spLocks noChangeShapeType="1"/>
            </p:cNvSpPr>
            <p:nvPr/>
          </p:nvSpPr>
          <p:spPr bwMode="auto">
            <a:xfrm flipH="1">
              <a:off x="3501" y="912"/>
              <a:ext cx="5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1745" name="Text Box 33"/>
            <p:cNvSpPr txBox="1">
              <a:spLocks noChangeArrowheads="1"/>
            </p:cNvSpPr>
            <p:nvPr/>
          </p:nvSpPr>
          <p:spPr bwMode="auto">
            <a:xfrm>
              <a:off x="1920" y="288"/>
              <a:ext cx="5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 b="1" i="1">
                  <a:latin typeface="Times New Roman" pitchFamily="18" charset="0"/>
                </a:rPr>
                <a:t>H.min</a:t>
              </a:r>
              <a:endParaRPr lang="en-US" altLang="zh-TW" sz="2000" b="1">
                <a:latin typeface="Times New Roman" pitchFamily="18" charset="0"/>
              </a:endParaRPr>
            </a:p>
          </p:txBody>
        </p:sp>
        <p:sp>
          <p:nvSpPr>
            <p:cNvPr id="371746" name="Line 34"/>
            <p:cNvSpPr>
              <a:spLocks noChangeShapeType="1"/>
            </p:cNvSpPr>
            <p:nvPr/>
          </p:nvSpPr>
          <p:spPr bwMode="auto">
            <a:xfrm>
              <a:off x="2256" y="536"/>
              <a:ext cx="3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1747" name="Group 35"/>
            <p:cNvGrpSpPr>
              <a:grpSpLocks/>
            </p:cNvGrpSpPr>
            <p:nvPr/>
          </p:nvGrpSpPr>
          <p:grpSpPr bwMode="auto">
            <a:xfrm>
              <a:off x="864" y="2208"/>
              <a:ext cx="4473" cy="1790"/>
              <a:chOff x="864" y="2208"/>
              <a:chExt cx="4473" cy="1790"/>
            </a:xfrm>
          </p:grpSpPr>
          <p:sp>
            <p:nvSpPr>
              <p:cNvPr id="371748" name="Text Box 36"/>
              <p:cNvSpPr txBox="1">
                <a:spLocks noChangeArrowheads="1"/>
              </p:cNvSpPr>
              <p:nvPr/>
            </p:nvSpPr>
            <p:spPr bwMode="auto">
              <a:xfrm>
                <a:off x="864" y="2647"/>
                <a:ext cx="33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TW" altLang="en-US" sz="1800" b="1"/>
                  <a:t>(</a:t>
                </a:r>
                <a:r>
                  <a:rPr lang="en-US" altLang="zh-TW" sz="1800" b="1"/>
                  <a:t>b)</a:t>
                </a:r>
              </a:p>
            </p:txBody>
          </p:sp>
          <p:sp>
            <p:nvSpPr>
              <p:cNvPr id="371749" name="Oval 37"/>
              <p:cNvSpPr>
                <a:spLocks noChangeArrowheads="1"/>
              </p:cNvSpPr>
              <p:nvPr/>
            </p:nvSpPr>
            <p:spPr bwMode="auto">
              <a:xfrm>
                <a:off x="1392" y="2592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15</a:t>
                </a:r>
              </a:p>
            </p:txBody>
          </p:sp>
          <p:sp>
            <p:nvSpPr>
              <p:cNvPr id="371750" name="Oval 38"/>
              <p:cNvSpPr>
                <a:spLocks noChangeArrowheads="1"/>
              </p:cNvSpPr>
              <p:nvPr/>
            </p:nvSpPr>
            <p:spPr bwMode="auto">
              <a:xfrm>
                <a:off x="2016" y="3757"/>
                <a:ext cx="223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35</a:t>
                </a:r>
              </a:p>
            </p:txBody>
          </p:sp>
          <p:sp>
            <p:nvSpPr>
              <p:cNvPr id="371751" name="Oval 39"/>
              <p:cNvSpPr>
                <a:spLocks noChangeArrowheads="1"/>
              </p:cNvSpPr>
              <p:nvPr/>
            </p:nvSpPr>
            <p:spPr bwMode="auto">
              <a:xfrm>
                <a:off x="2016" y="3423"/>
                <a:ext cx="223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26</a:t>
                </a:r>
              </a:p>
            </p:txBody>
          </p:sp>
          <p:sp>
            <p:nvSpPr>
              <p:cNvPr id="371752" name="Oval 40"/>
              <p:cNvSpPr>
                <a:spLocks noChangeArrowheads="1"/>
              </p:cNvSpPr>
              <p:nvPr/>
            </p:nvSpPr>
            <p:spPr bwMode="auto">
              <a:xfrm>
                <a:off x="2949" y="3015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23</a:t>
                </a:r>
              </a:p>
            </p:txBody>
          </p:sp>
          <p:sp>
            <p:nvSpPr>
              <p:cNvPr id="371753" name="Oval 41"/>
              <p:cNvSpPr>
                <a:spLocks noChangeArrowheads="1"/>
              </p:cNvSpPr>
              <p:nvPr/>
            </p:nvSpPr>
            <p:spPr bwMode="auto">
              <a:xfrm>
                <a:off x="2637" y="2592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7</a:t>
                </a:r>
              </a:p>
            </p:txBody>
          </p:sp>
          <p:sp>
            <p:nvSpPr>
              <p:cNvPr id="371754" name="Line 42"/>
              <p:cNvSpPr>
                <a:spLocks noChangeShapeType="1"/>
              </p:cNvSpPr>
              <p:nvPr/>
            </p:nvSpPr>
            <p:spPr bwMode="auto">
              <a:xfrm>
                <a:off x="2877" y="2736"/>
                <a:ext cx="115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55" name="Line 43"/>
              <p:cNvSpPr>
                <a:spLocks noChangeShapeType="1"/>
              </p:cNvSpPr>
              <p:nvPr/>
            </p:nvSpPr>
            <p:spPr bwMode="auto">
              <a:xfrm>
                <a:off x="4009" y="2717"/>
                <a:ext cx="107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371756" name="Group 44"/>
              <p:cNvGrpSpPr>
                <a:grpSpLocks/>
              </p:cNvGrpSpPr>
              <p:nvPr/>
            </p:nvGrpSpPr>
            <p:grpSpPr bwMode="auto">
              <a:xfrm>
                <a:off x="5085" y="2592"/>
                <a:ext cx="252" cy="761"/>
                <a:chOff x="3133" y="3031"/>
                <a:chExt cx="252" cy="761"/>
              </a:xfrm>
            </p:grpSpPr>
            <p:sp>
              <p:nvSpPr>
                <p:cNvPr id="371757" name="Oval 45"/>
                <p:cNvSpPr>
                  <a:spLocks noChangeArrowheads="1"/>
                </p:cNvSpPr>
                <p:nvPr/>
              </p:nvSpPr>
              <p:spPr bwMode="auto">
                <a:xfrm>
                  <a:off x="3162" y="3552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41</a:t>
                  </a:r>
                </a:p>
              </p:txBody>
            </p:sp>
            <p:sp>
              <p:nvSpPr>
                <p:cNvPr id="371758" name="Oval 46"/>
                <p:cNvSpPr>
                  <a:spLocks noChangeArrowheads="1"/>
                </p:cNvSpPr>
                <p:nvPr/>
              </p:nvSpPr>
              <p:spPr bwMode="auto">
                <a:xfrm>
                  <a:off x="3133" y="3031"/>
                  <a:ext cx="225" cy="24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38</a:t>
                  </a:r>
                </a:p>
              </p:txBody>
            </p:sp>
            <p:sp>
              <p:nvSpPr>
                <p:cNvPr id="371759" name="Line 47"/>
                <p:cNvSpPr>
                  <a:spLocks noChangeShapeType="1"/>
                </p:cNvSpPr>
                <p:nvPr/>
              </p:nvSpPr>
              <p:spPr bwMode="auto">
                <a:xfrm>
                  <a:off x="3267" y="3272"/>
                  <a:ext cx="0" cy="28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71760" name="Oval 48"/>
              <p:cNvSpPr>
                <a:spLocks noChangeArrowheads="1"/>
              </p:cNvSpPr>
              <p:nvPr/>
            </p:nvSpPr>
            <p:spPr bwMode="auto">
              <a:xfrm>
                <a:off x="2635" y="3444"/>
                <a:ext cx="224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30</a:t>
                </a:r>
              </a:p>
            </p:txBody>
          </p:sp>
          <p:sp>
            <p:nvSpPr>
              <p:cNvPr id="371761" name="Oval 49"/>
              <p:cNvSpPr>
                <a:spLocks noChangeArrowheads="1"/>
              </p:cNvSpPr>
              <p:nvPr/>
            </p:nvSpPr>
            <p:spPr bwMode="auto">
              <a:xfrm>
                <a:off x="2619" y="3033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17</a:t>
                </a:r>
              </a:p>
            </p:txBody>
          </p:sp>
          <p:sp>
            <p:nvSpPr>
              <p:cNvPr id="371762" name="Line 50"/>
              <p:cNvSpPr>
                <a:spLocks noChangeShapeType="1"/>
              </p:cNvSpPr>
              <p:nvPr/>
            </p:nvSpPr>
            <p:spPr bwMode="auto">
              <a:xfrm>
                <a:off x="2734" y="3263"/>
                <a:ext cx="0" cy="19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63" name="Oval 51"/>
              <p:cNvSpPr>
                <a:spLocks noChangeArrowheads="1"/>
              </p:cNvSpPr>
              <p:nvPr/>
            </p:nvSpPr>
            <p:spPr bwMode="auto">
              <a:xfrm>
                <a:off x="2302" y="3021"/>
                <a:ext cx="223" cy="239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24</a:t>
                </a:r>
              </a:p>
            </p:txBody>
          </p:sp>
          <p:sp>
            <p:nvSpPr>
              <p:cNvPr id="371764" name="Line 52"/>
              <p:cNvSpPr>
                <a:spLocks noChangeShapeType="1"/>
              </p:cNvSpPr>
              <p:nvPr/>
            </p:nvSpPr>
            <p:spPr bwMode="auto">
              <a:xfrm flipH="1">
                <a:off x="2157" y="321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65" name="Line 53"/>
              <p:cNvSpPr>
                <a:spLocks noChangeShapeType="1"/>
              </p:cNvSpPr>
              <p:nvPr/>
            </p:nvSpPr>
            <p:spPr bwMode="auto">
              <a:xfrm>
                <a:off x="2109" y="364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66" name="Line 54"/>
              <p:cNvSpPr>
                <a:spLocks noChangeShapeType="1"/>
              </p:cNvSpPr>
              <p:nvPr/>
            </p:nvSpPr>
            <p:spPr bwMode="auto">
              <a:xfrm flipH="1">
                <a:off x="2727" y="2832"/>
                <a:ext cx="6" cy="2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67" name="Line 55"/>
              <p:cNvSpPr>
                <a:spLocks noChangeShapeType="1"/>
              </p:cNvSpPr>
              <p:nvPr/>
            </p:nvSpPr>
            <p:spPr bwMode="auto">
              <a:xfrm>
                <a:off x="2823" y="2796"/>
                <a:ext cx="228" cy="21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68" name="Line 56"/>
              <p:cNvSpPr>
                <a:spLocks noChangeShapeType="1"/>
              </p:cNvSpPr>
              <p:nvPr/>
            </p:nvSpPr>
            <p:spPr bwMode="auto">
              <a:xfrm flipH="1">
                <a:off x="2445" y="2784"/>
                <a:ext cx="24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371769" name="Group 57"/>
              <p:cNvGrpSpPr>
                <a:grpSpLocks/>
              </p:cNvGrpSpPr>
              <p:nvPr/>
            </p:nvGrpSpPr>
            <p:grpSpPr bwMode="auto">
              <a:xfrm>
                <a:off x="3840" y="2592"/>
                <a:ext cx="611" cy="1152"/>
                <a:chOff x="3312" y="2592"/>
                <a:chExt cx="611" cy="1152"/>
              </a:xfrm>
            </p:grpSpPr>
            <p:sp>
              <p:nvSpPr>
                <p:cNvPr id="371770" name="Oval 58"/>
                <p:cNvSpPr>
                  <a:spLocks noChangeArrowheads="1"/>
                </p:cNvSpPr>
                <p:nvPr/>
              </p:nvSpPr>
              <p:spPr bwMode="auto">
                <a:xfrm>
                  <a:off x="3699" y="3028"/>
                  <a:ext cx="224" cy="240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39</a:t>
                  </a:r>
                </a:p>
              </p:txBody>
            </p:sp>
            <p:sp>
              <p:nvSpPr>
                <p:cNvPr id="371771" name="Oval 59"/>
                <p:cNvSpPr>
                  <a:spLocks noChangeArrowheads="1"/>
                </p:cNvSpPr>
                <p:nvPr/>
              </p:nvSpPr>
              <p:spPr bwMode="auto">
                <a:xfrm>
                  <a:off x="3456" y="2592"/>
                  <a:ext cx="224" cy="241"/>
                </a:xfrm>
                <a:prstGeom prst="ellipse">
                  <a:avLst/>
                </a:prstGeom>
                <a:solidFill>
                  <a:srgbClr val="0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>
                      <a:solidFill>
                        <a:schemeClr val="bg1"/>
                      </a:solidFill>
                    </a:rPr>
                    <a:t>18</a:t>
                  </a:r>
                </a:p>
              </p:txBody>
            </p:sp>
            <p:sp>
              <p:nvSpPr>
                <p:cNvPr id="371772" name="Line 60"/>
                <p:cNvSpPr>
                  <a:spLocks noChangeShapeType="1"/>
                </p:cNvSpPr>
                <p:nvPr/>
              </p:nvSpPr>
              <p:spPr bwMode="auto">
                <a:xfrm>
                  <a:off x="3627" y="2832"/>
                  <a:ext cx="180" cy="21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71773" name="Oval 61"/>
                <p:cNvSpPr>
                  <a:spLocks noChangeArrowheads="1"/>
                </p:cNvSpPr>
                <p:nvPr/>
              </p:nvSpPr>
              <p:spPr bwMode="auto">
                <a:xfrm>
                  <a:off x="3312" y="3024"/>
                  <a:ext cx="223" cy="23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21</a:t>
                  </a:r>
                </a:p>
              </p:txBody>
            </p:sp>
            <p:sp>
              <p:nvSpPr>
                <p:cNvPr id="371774" name="Oval 62"/>
                <p:cNvSpPr>
                  <a:spLocks noChangeArrowheads="1"/>
                </p:cNvSpPr>
                <p:nvPr/>
              </p:nvSpPr>
              <p:spPr bwMode="auto">
                <a:xfrm>
                  <a:off x="3312" y="3504"/>
                  <a:ext cx="22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zh-TW" altLang="en-US" sz="1800" b="1"/>
                    <a:t>52</a:t>
                  </a:r>
                </a:p>
              </p:txBody>
            </p:sp>
            <p:sp>
              <p:nvSpPr>
                <p:cNvPr id="371775" name="Line 63"/>
                <p:cNvSpPr>
                  <a:spLocks noChangeShapeType="1"/>
                </p:cNvSpPr>
                <p:nvPr/>
              </p:nvSpPr>
              <p:spPr bwMode="auto">
                <a:xfrm>
                  <a:off x="3408" y="3264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71776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3453" y="2832"/>
                  <a:ext cx="51" cy="1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71777" name="Text Box 65"/>
              <p:cNvSpPr txBox="1">
                <a:spLocks noChangeArrowheads="1"/>
              </p:cNvSpPr>
              <p:nvPr/>
            </p:nvSpPr>
            <p:spPr bwMode="auto">
              <a:xfrm>
                <a:off x="2400" y="2208"/>
                <a:ext cx="53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TW" sz="2000" b="1" i="1">
                    <a:latin typeface="Times New Roman" pitchFamily="18" charset="0"/>
                  </a:rPr>
                  <a:t>H.min</a:t>
                </a:r>
                <a:endParaRPr lang="en-US" altLang="zh-TW" sz="2000" b="1">
                  <a:latin typeface="Times New Roman" pitchFamily="18" charset="0"/>
                </a:endParaRPr>
              </a:p>
            </p:txBody>
          </p:sp>
          <p:sp>
            <p:nvSpPr>
              <p:cNvPr id="371778" name="Line 66"/>
              <p:cNvSpPr>
                <a:spLocks noChangeShapeType="1"/>
              </p:cNvSpPr>
              <p:nvPr/>
            </p:nvSpPr>
            <p:spPr bwMode="auto">
              <a:xfrm>
                <a:off x="2736" y="2456"/>
                <a:ext cx="3" cy="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1779" name="Line 67"/>
              <p:cNvSpPr>
                <a:spLocks noChangeShapeType="1"/>
              </p:cNvSpPr>
              <p:nvPr/>
            </p:nvSpPr>
            <p:spPr bwMode="auto">
              <a:xfrm>
                <a:off x="1632" y="2736"/>
                <a:ext cx="10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72739" name="Group 3"/>
          <p:cNvGrpSpPr>
            <a:grpSpLocks/>
          </p:cNvGrpSpPr>
          <p:nvPr/>
        </p:nvGrpSpPr>
        <p:grpSpPr bwMode="auto">
          <a:xfrm>
            <a:off x="914400" y="914400"/>
            <a:ext cx="7100888" cy="2438400"/>
            <a:chOff x="816" y="192"/>
            <a:chExt cx="4473" cy="1536"/>
          </a:xfrm>
        </p:grpSpPr>
        <p:sp>
          <p:nvSpPr>
            <p:cNvPr id="372740" name="Text Box 4"/>
            <p:cNvSpPr txBox="1">
              <a:spLocks noChangeArrowheads="1"/>
            </p:cNvSpPr>
            <p:nvPr/>
          </p:nvSpPr>
          <p:spPr bwMode="auto">
            <a:xfrm>
              <a:off x="816" y="631"/>
              <a:ext cx="3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c)</a:t>
              </a:r>
            </a:p>
          </p:txBody>
        </p:sp>
        <p:sp>
          <p:nvSpPr>
            <p:cNvPr id="372741" name="Oval 5"/>
            <p:cNvSpPr>
              <a:spLocks noChangeArrowheads="1"/>
            </p:cNvSpPr>
            <p:nvPr/>
          </p:nvSpPr>
          <p:spPr bwMode="auto">
            <a:xfrm>
              <a:off x="1344" y="576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15</a:t>
              </a:r>
            </a:p>
          </p:txBody>
        </p:sp>
        <p:sp>
          <p:nvSpPr>
            <p:cNvPr id="372742" name="Oval 6"/>
            <p:cNvSpPr>
              <a:spLocks noChangeArrowheads="1"/>
            </p:cNvSpPr>
            <p:nvPr/>
          </p:nvSpPr>
          <p:spPr bwMode="auto">
            <a:xfrm>
              <a:off x="2244" y="1449"/>
              <a:ext cx="223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72743" name="Oval 7"/>
            <p:cNvSpPr>
              <a:spLocks noChangeArrowheads="1"/>
            </p:cNvSpPr>
            <p:nvPr/>
          </p:nvSpPr>
          <p:spPr bwMode="auto">
            <a:xfrm>
              <a:off x="2901" y="999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72744" name="Oval 8"/>
            <p:cNvSpPr>
              <a:spLocks noChangeArrowheads="1"/>
            </p:cNvSpPr>
            <p:nvPr/>
          </p:nvSpPr>
          <p:spPr bwMode="auto">
            <a:xfrm>
              <a:off x="2589" y="576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72745" name="Line 9"/>
            <p:cNvSpPr>
              <a:spLocks noChangeShapeType="1"/>
            </p:cNvSpPr>
            <p:nvPr/>
          </p:nvSpPr>
          <p:spPr bwMode="auto">
            <a:xfrm>
              <a:off x="2829" y="720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46" name="Line 10"/>
            <p:cNvSpPr>
              <a:spLocks noChangeShapeType="1"/>
            </p:cNvSpPr>
            <p:nvPr/>
          </p:nvSpPr>
          <p:spPr bwMode="auto">
            <a:xfrm>
              <a:off x="3961" y="701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2747" name="Group 11"/>
            <p:cNvGrpSpPr>
              <a:grpSpLocks/>
            </p:cNvGrpSpPr>
            <p:nvPr/>
          </p:nvGrpSpPr>
          <p:grpSpPr bwMode="auto">
            <a:xfrm>
              <a:off x="5037" y="576"/>
              <a:ext cx="252" cy="761"/>
              <a:chOff x="3133" y="3031"/>
              <a:chExt cx="252" cy="761"/>
            </a:xfrm>
          </p:grpSpPr>
          <p:sp>
            <p:nvSpPr>
              <p:cNvPr id="372748" name="Oval 12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72749" name="Oval 13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72750" name="Line 14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2751" name="Oval 15"/>
            <p:cNvSpPr>
              <a:spLocks noChangeArrowheads="1"/>
            </p:cNvSpPr>
            <p:nvPr/>
          </p:nvSpPr>
          <p:spPr bwMode="auto">
            <a:xfrm>
              <a:off x="2587" y="1428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72752" name="Oval 16"/>
            <p:cNvSpPr>
              <a:spLocks noChangeArrowheads="1"/>
            </p:cNvSpPr>
            <p:nvPr/>
          </p:nvSpPr>
          <p:spPr bwMode="auto">
            <a:xfrm>
              <a:off x="2571" y="1017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72753" name="Line 17"/>
            <p:cNvSpPr>
              <a:spLocks noChangeShapeType="1"/>
            </p:cNvSpPr>
            <p:nvPr/>
          </p:nvSpPr>
          <p:spPr bwMode="auto">
            <a:xfrm>
              <a:off x="2686" y="1247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54" name="Oval 18"/>
            <p:cNvSpPr>
              <a:spLocks noChangeArrowheads="1"/>
            </p:cNvSpPr>
            <p:nvPr/>
          </p:nvSpPr>
          <p:spPr bwMode="auto">
            <a:xfrm>
              <a:off x="2254" y="1005"/>
              <a:ext cx="223" cy="239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24</a:t>
              </a:r>
            </a:p>
          </p:txBody>
        </p:sp>
        <p:sp>
          <p:nvSpPr>
            <p:cNvPr id="372755" name="Line 19"/>
            <p:cNvSpPr>
              <a:spLocks noChangeShapeType="1"/>
            </p:cNvSpPr>
            <p:nvPr/>
          </p:nvSpPr>
          <p:spPr bwMode="auto">
            <a:xfrm>
              <a:off x="2340" y="1233"/>
              <a:ext cx="3" cy="2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56" name="Line 20"/>
            <p:cNvSpPr>
              <a:spLocks noChangeShapeType="1"/>
            </p:cNvSpPr>
            <p:nvPr/>
          </p:nvSpPr>
          <p:spPr bwMode="auto">
            <a:xfrm flipH="1">
              <a:off x="2679" y="816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57" name="Line 21"/>
            <p:cNvSpPr>
              <a:spLocks noChangeShapeType="1"/>
            </p:cNvSpPr>
            <p:nvPr/>
          </p:nvSpPr>
          <p:spPr bwMode="auto">
            <a:xfrm>
              <a:off x="2775" y="780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58" name="Line 22"/>
            <p:cNvSpPr>
              <a:spLocks noChangeShapeType="1"/>
            </p:cNvSpPr>
            <p:nvPr/>
          </p:nvSpPr>
          <p:spPr bwMode="auto">
            <a:xfrm flipH="1">
              <a:off x="2397" y="768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2759" name="Group 23"/>
            <p:cNvGrpSpPr>
              <a:grpSpLocks/>
            </p:cNvGrpSpPr>
            <p:nvPr/>
          </p:nvGrpSpPr>
          <p:grpSpPr bwMode="auto">
            <a:xfrm>
              <a:off x="3792" y="576"/>
              <a:ext cx="611" cy="1152"/>
              <a:chOff x="3312" y="2592"/>
              <a:chExt cx="611" cy="1152"/>
            </a:xfrm>
          </p:grpSpPr>
          <p:sp>
            <p:nvSpPr>
              <p:cNvPr id="372760" name="Oval 24"/>
              <p:cNvSpPr>
                <a:spLocks noChangeArrowheads="1"/>
              </p:cNvSpPr>
              <p:nvPr/>
            </p:nvSpPr>
            <p:spPr bwMode="auto">
              <a:xfrm>
                <a:off x="3699" y="3028"/>
                <a:ext cx="224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372761" name="Oval 25"/>
              <p:cNvSpPr>
                <a:spLocks noChangeArrowheads="1"/>
              </p:cNvSpPr>
              <p:nvPr/>
            </p:nvSpPr>
            <p:spPr bwMode="auto">
              <a:xfrm>
                <a:off x="3456" y="2592"/>
                <a:ext cx="224" cy="24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18</a:t>
                </a:r>
              </a:p>
            </p:txBody>
          </p:sp>
          <p:sp>
            <p:nvSpPr>
              <p:cNvPr id="372762" name="Line 26"/>
              <p:cNvSpPr>
                <a:spLocks noChangeShapeType="1"/>
              </p:cNvSpPr>
              <p:nvPr/>
            </p:nvSpPr>
            <p:spPr bwMode="auto">
              <a:xfrm>
                <a:off x="3627" y="2832"/>
                <a:ext cx="180" cy="2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2763" name="Oval 27"/>
              <p:cNvSpPr>
                <a:spLocks noChangeArrowheads="1"/>
              </p:cNvSpPr>
              <p:nvPr/>
            </p:nvSpPr>
            <p:spPr bwMode="auto">
              <a:xfrm>
                <a:off x="3312" y="3024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72764" name="Oval 28"/>
              <p:cNvSpPr>
                <a:spLocks noChangeArrowheads="1"/>
              </p:cNvSpPr>
              <p:nvPr/>
            </p:nvSpPr>
            <p:spPr bwMode="auto">
              <a:xfrm>
                <a:off x="3312" y="3504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  <p:sp>
            <p:nvSpPr>
              <p:cNvPr id="372765" name="Line 29"/>
              <p:cNvSpPr>
                <a:spLocks noChangeShapeType="1"/>
              </p:cNvSpPr>
              <p:nvPr/>
            </p:nvSpPr>
            <p:spPr bwMode="auto">
              <a:xfrm>
                <a:off x="3408" y="3264"/>
                <a:ext cx="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2766" name="Line 30"/>
              <p:cNvSpPr>
                <a:spLocks noChangeShapeType="1"/>
              </p:cNvSpPr>
              <p:nvPr/>
            </p:nvSpPr>
            <p:spPr bwMode="auto">
              <a:xfrm flipH="1">
                <a:off x="3453" y="2832"/>
                <a:ext cx="51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2767" name="Text Box 31"/>
            <p:cNvSpPr txBox="1">
              <a:spLocks noChangeArrowheads="1"/>
            </p:cNvSpPr>
            <p:nvPr/>
          </p:nvSpPr>
          <p:spPr bwMode="auto">
            <a:xfrm>
              <a:off x="2352" y="192"/>
              <a:ext cx="5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 b="1" i="1">
                  <a:latin typeface="Times New Roman" pitchFamily="18" charset="0"/>
                </a:rPr>
                <a:t>H.min</a:t>
              </a:r>
              <a:endParaRPr lang="en-US" altLang="zh-TW" sz="2000" b="1">
                <a:latin typeface="Times New Roman" pitchFamily="18" charset="0"/>
              </a:endParaRPr>
            </a:p>
          </p:txBody>
        </p:sp>
        <p:sp>
          <p:nvSpPr>
            <p:cNvPr id="372768" name="Line 32"/>
            <p:cNvSpPr>
              <a:spLocks noChangeShapeType="1"/>
            </p:cNvSpPr>
            <p:nvPr/>
          </p:nvSpPr>
          <p:spPr bwMode="auto">
            <a:xfrm>
              <a:off x="2688" y="440"/>
              <a:ext cx="3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69" name="Line 33"/>
            <p:cNvSpPr>
              <a:spLocks noChangeShapeType="1"/>
            </p:cNvSpPr>
            <p:nvPr/>
          </p:nvSpPr>
          <p:spPr bwMode="auto">
            <a:xfrm>
              <a:off x="1584" y="720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70" name="Oval 34"/>
            <p:cNvSpPr>
              <a:spLocks noChangeArrowheads="1"/>
            </p:cNvSpPr>
            <p:nvPr/>
          </p:nvSpPr>
          <p:spPr bwMode="auto">
            <a:xfrm>
              <a:off x="1776" y="576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</a:t>
              </a:r>
            </a:p>
          </p:txBody>
        </p:sp>
      </p:grpSp>
      <p:grpSp>
        <p:nvGrpSpPr>
          <p:cNvPr id="372771" name="Group 35"/>
          <p:cNvGrpSpPr>
            <a:grpSpLocks/>
          </p:cNvGrpSpPr>
          <p:nvPr/>
        </p:nvGrpSpPr>
        <p:grpSpPr bwMode="auto">
          <a:xfrm>
            <a:off x="990600" y="4114800"/>
            <a:ext cx="7100888" cy="2438400"/>
            <a:chOff x="1008" y="2208"/>
            <a:chExt cx="4473" cy="1536"/>
          </a:xfrm>
        </p:grpSpPr>
        <p:sp>
          <p:nvSpPr>
            <p:cNvPr id="372772" name="Text Box 36"/>
            <p:cNvSpPr txBox="1">
              <a:spLocks noChangeArrowheads="1"/>
            </p:cNvSpPr>
            <p:nvPr/>
          </p:nvSpPr>
          <p:spPr bwMode="auto">
            <a:xfrm>
              <a:off x="1008" y="2647"/>
              <a:ext cx="3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d)</a:t>
              </a:r>
            </a:p>
          </p:txBody>
        </p:sp>
        <p:sp>
          <p:nvSpPr>
            <p:cNvPr id="372773" name="Oval 37"/>
            <p:cNvSpPr>
              <a:spLocks noChangeArrowheads="1"/>
            </p:cNvSpPr>
            <p:nvPr/>
          </p:nvSpPr>
          <p:spPr bwMode="auto">
            <a:xfrm>
              <a:off x="1536" y="2592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15</a:t>
              </a:r>
            </a:p>
          </p:txBody>
        </p:sp>
        <p:sp>
          <p:nvSpPr>
            <p:cNvPr id="372774" name="Line 38"/>
            <p:cNvSpPr>
              <a:spLocks noChangeShapeType="1"/>
            </p:cNvSpPr>
            <p:nvPr/>
          </p:nvSpPr>
          <p:spPr bwMode="auto">
            <a:xfrm>
              <a:off x="3021" y="27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75" name="Line 39"/>
            <p:cNvSpPr>
              <a:spLocks noChangeShapeType="1"/>
            </p:cNvSpPr>
            <p:nvPr/>
          </p:nvSpPr>
          <p:spPr bwMode="auto">
            <a:xfrm>
              <a:off x="4153" y="2717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2776" name="Group 40"/>
            <p:cNvGrpSpPr>
              <a:grpSpLocks/>
            </p:cNvGrpSpPr>
            <p:nvPr/>
          </p:nvGrpSpPr>
          <p:grpSpPr bwMode="auto">
            <a:xfrm>
              <a:off x="5229" y="2592"/>
              <a:ext cx="252" cy="761"/>
              <a:chOff x="3133" y="3031"/>
              <a:chExt cx="252" cy="761"/>
            </a:xfrm>
          </p:grpSpPr>
          <p:sp>
            <p:nvSpPr>
              <p:cNvPr id="372777" name="Oval 41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72778" name="Oval 42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72779" name="Line 43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72780" name="Group 44"/>
            <p:cNvGrpSpPr>
              <a:grpSpLocks/>
            </p:cNvGrpSpPr>
            <p:nvPr/>
          </p:nvGrpSpPr>
          <p:grpSpPr bwMode="auto">
            <a:xfrm>
              <a:off x="3984" y="2592"/>
              <a:ext cx="611" cy="1152"/>
              <a:chOff x="3312" y="2592"/>
              <a:chExt cx="611" cy="1152"/>
            </a:xfrm>
          </p:grpSpPr>
          <p:sp>
            <p:nvSpPr>
              <p:cNvPr id="372781" name="Oval 45"/>
              <p:cNvSpPr>
                <a:spLocks noChangeArrowheads="1"/>
              </p:cNvSpPr>
              <p:nvPr/>
            </p:nvSpPr>
            <p:spPr bwMode="auto">
              <a:xfrm>
                <a:off x="3699" y="3028"/>
                <a:ext cx="224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372782" name="Oval 46"/>
              <p:cNvSpPr>
                <a:spLocks noChangeArrowheads="1"/>
              </p:cNvSpPr>
              <p:nvPr/>
            </p:nvSpPr>
            <p:spPr bwMode="auto">
              <a:xfrm>
                <a:off x="3456" y="2592"/>
                <a:ext cx="224" cy="24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18</a:t>
                </a:r>
              </a:p>
            </p:txBody>
          </p:sp>
          <p:sp>
            <p:nvSpPr>
              <p:cNvPr id="372783" name="Line 47"/>
              <p:cNvSpPr>
                <a:spLocks noChangeShapeType="1"/>
              </p:cNvSpPr>
              <p:nvPr/>
            </p:nvSpPr>
            <p:spPr bwMode="auto">
              <a:xfrm>
                <a:off x="3627" y="2832"/>
                <a:ext cx="180" cy="2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2784" name="Oval 48"/>
              <p:cNvSpPr>
                <a:spLocks noChangeArrowheads="1"/>
              </p:cNvSpPr>
              <p:nvPr/>
            </p:nvSpPr>
            <p:spPr bwMode="auto">
              <a:xfrm>
                <a:off x="3312" y="3024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72785" name="Oval 49"/>
              <p:cNvSpPr>
                <a:spLocks noChangeArrowheads="1"/>
              </p:cNvSpPr>
              <p:nvPr/>
            </p:nvSpPr>
            <p:spPr bwMode="auto">
              <a:xfrm>
                <a:off x="3312" y="3504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  <p:sp>
            <p:nvSpPr>
              <p:cNvPr id="372786" name="Line 50"/>
              <p:cNvSpPr>
                <a:spLocks noChangeShapeType="1"/>
              </p:cNvSpPr>
              <p:nvPr/>
            </p:nvSpPr>
            <p:spPr bwMode="auto">
              <a:xfrm>
                <a:off x="3408" y="3264"/>
                <a:ext cx="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2787" name="Line 51"/>
              <p:cNvSpPr>
                <a:spLocks noChangeShapeType="1"/>
              </p:cNvSpPr>
              <p:nvPr/>
            </p:nvSpPr>
            <p:spPr bwMode="auto">
              <a:xfrm flipH="1">
                <a:off x="3453" y="2832"/>
                <a:ext cx="51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2788" name="Oval 52"/>
            <p:cNvSpPr>
              <a:spLocks noChangeArrowheads="1"/>
            </p:cNvSpPr>
            <p:nvPr/>
          </p:nvSpPr>
          <p:spPr bwMode="auto">
            <a:xfrm>
              <a:off x="3393" y="3015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72789" name="Oval 53"/>
            <p:cNvSpPr>
              <a:spLocks noChangeArrowheads="1"/>
            </p:cNvSpPr>
            <p:nvPr/>
          </p:nvSpPr>
          <p:spPr bwMode="auto">
            <a:xfrm>
              <a:off x="3081" y="2592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72790" name="Oval 54"/>
            <p:cNvSpPr>
              <a:spLocks noChangeArrowheads="1"/>
            </p:cNvSpPr>
            <p:nvPr/>
          </p:nvSpPr>
          <p:spPr bwMode="auto">
            <a:xfrm>
              <a:off x="3079" y="3444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72791" name="Oval 55"/>
            <p:cNvSpPr>
              <a:spLocks noChangeArrowheads="1"/>
            </p:cNvSpPr>
            <p:nvPr/>
          </p:nvSpPr>
          <p:spPr bwMode="auto">
            <a:xfrm>
              <a:off x="3063" y="3033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72792" name="Line 56"/>
            <p:cNvSpPr>
              <a:spLocks noChangeShapeType="1"/>
            </p:cNvSpPr>
            <p:nvPr/>
          </p:nvSpPr>
          <p:spPr bwMode="auto">
            <a:xfrm>
              <a:off x="3178" y="3263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93" name="Oval 57"/>
            <p:cNvSpPr>
              <a:spLocks noChangeArrowheads="1"/>
            </p:cNvSpPr>
            <p:nvPr/>
          </p:nvSpPr>
          <p:spPr bwMode="auto">
            <a:xfrm>
              <a:off x="2746" y="3021"/>
              <a:ext cx="223" cy="239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24</a:t>
              </a:r>
            </a:p>
          </p:txBody>
        </p:sp>
        <p:sp>
          <p:nvSpPr>
            <p:cNvPr id="372794" name="Line 58"/>
            <p:cNvSpPr>
              <a:spLocks noChangeShapeType="1"/>
            </p:cNvSpPr>
            <p:nvPr/>
          </p:nvSpPr>
          <p:spPr bwMode="auto">
            <a:xfrm flipH="1">
              <a:off x="3171" y="2832"/>
              <a:ext cx="6" cy="2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95" name="Line 59"/>
            <p:cNvSpPr>
              <a:spLocks noChangeShapeType="1"/>
            </p:cNvSpPr>
            <p:nvPr/>
          </p:nvSpPr>
          <p:spPr bwMode="auto">
            <a:xfrm>
              <a:off x="3267" y="2796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96" name="Line 60"/>
            <p:cNvSpPr>
              <a:spLocks noChangeShapeType="1"/>
            </p:cNvSpPr>
            <p:nvPr/>
          </p:nvSpPr>
          <p:spPr bwMode="auto">
            <a:xfrm flipH="1">
              <a:off x="2889" y="2784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97" name="Text Box 61"/>
            <p:cNvSpPr txBox="1">
              <a:spLocks noChangeArrowheads="1"/>
            </p:cNvSpPr>
            <p:nvPr/>
          </p:nvSpPr>
          <p:spPr bwMode="auto">
            <a:xfrm>
              <a:off x="2844" y="2208"/>
              <a:ext cx="5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 b="1" i="1">
                  <a:latin typeface="Times New Roman" pitchFamily="18" charset="0"/>
                </a:rPr>
                <a:t>H.min</a:t>
              </a:r>
              <a:endParaRPr lang="en-US" altLang="zh-TW" sz="2000" b="1">
                <a:latin typeface="Times New Roman" pitchFamily="18" charset="0"/>
              </a:endParaRPr>
            </a:p>
          </p:txBody>
        </p:sp>
        <p:sp>
          <p:nvSpPr>
            <p:cNvPr id="372798" name="Line 62"/>
            <p:cNvSpPr>
              <a:spLocks noChangeShapeType="1"/>
            </p:cNvSpPr>
            <p:nvPr/>
          </p:nvSpPr>
          <p:spPr bwMode="auto">
            <a:xfrm>
              <a:off x="3180" y="2456"/>
              <a:ext cx="3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799" name="Line 63"/>
            <p:cNvSpPr>
              <a:spLocks noChangeShapeType="1"/>
            </p:cNvSpPr>
            <p:nvPr/>
          </p:nvSpPr>
          <p:spPr bwMode="auto">
            <a:xfrm>
              <a:off x="1776" y="2736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2800" name="Oval 64"/>
            <p:cNvSpPr>
              <a:spLocks noChangeArrowheads="1"/>
            </p:cNvSpPr>
            <p:nvPr/>
          </p:nvSpPr>
          <p:spPr bwMode="auto">
            <a:xfrm>
              <a:off x="1968" y="2592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</a:t>
              </a:r>
            </a:p>
          </p:txBody>
        </p:sp>
        <p:sp>
          <p:nvSpPr>
            <p:cNvPr id="372801" name="Oval 65"/>
            <p:cNvSpPr>
              <a:spLocks noChangeArrowheads="1"/>
            </p:cNvSpPr>
            <p:nvPr/>
          </p:nvSpPr>
          <p:spPr bwMode="auto">
            <a:xfrm>
              <a:off x="2313" y="2619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73763" name="Group 3"/>
          <p:cNvGrpSpPr>
            <a:grpSpLocks/>
          </p:cNvGrpSpPr>
          <p:nvPr/>
        </p:nvGrpSpPr>
        <p:grpSpPr bwMode="auto">
          <a:xfrm>
            <a:off x="914400" y="1447800"/>
            <a:ext cx="7100888" cy="2438400"/>
            <a:chOff x="624" y="240"/>
            <a:chExt cx="4473" cy="1536"/>
          </a:xfrm>
        </p:grpSpPr>
        <p:sp>
          <p:nvSpPr>
            <p:cNvPr id="373764" name="Text Box 4"/>
            <p:cNvSpPr txBox="1">
              <a:spLocks noChangeArrowheads="1"/>
            </p:cNvSpPr>
            <p:nvPr/>
          </p:nvSpPr>
          <p:spPr bwMode="auto">
            <a:xfrm>
              <a:off x="624" y="679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e)</a:t>
              </a:r>
            </a:p>
          </p:txBody>
        </p:sp>
        <p:sp>
          <p:nvSpPr>
            <p:cNvPr id="373765" name="Oval 5"/>
            <p:cNvSpPr>
              <a:spLocks noChangeArrowheads="1"/>
            </p:cNvSpPr>
            <p:nvPr/>
          </p:nvSpPr>
          <p:spPr bwMode="auto">
            <a:xfrm>
              <a:off x="1152" y="624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15</a:t>
              </a:r>
            </a:p>
          </p:txBody>
        </p:sp>
        <p:sp>
          <p:nvSpPr>
            <p:cNvPr id="373766" name="Line 6"/>
            <p:cNvSpPr>
              <a:spLocks noChangeShapeType="1"/>
            </p:cNvSpPr>
            <p:nvPr/>
          </p:nvSpPr>
          <p:spPr bwMode="auto">
            <a:xfrm>
              <a:off x="2637" y="768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67" name="Line 7"/>
            <p:cNvSpPr>
              <a:spLocks noChangeShapeType="1"/>
            </p:cNvSpPr>
            <p:nvPr/>
          </p:nvSpPr>
          <p:spPr bwMode="auto">
            <a:xfrm>
              <a:off x="3769" y="749"/>
              <a:ext cx="10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73768" name="Group 8"/>
            <p:cNvGrpSpPr>
              <a:grpSpLocks/>
            </p:cNvGrpSpPr>
            <p:nvPr/>
          </p:nvGrpSpPr>
          <p:grpSpPr bwMode="auto">
            <a:xfrm>
              <a:off x="4845" y="624"/>
              <a:ext cx="252" cy="761"/>
              <a:chOff x="3133" y="3031"/>
              <a:chExt cx="252" cy="761"/>
            </a:xfrm>
          </p:grpSpPr>
          <p:sp>
            <p:nvSpPr>
              <p:cNvPr id="373769" name="Oval 9"/>
              <p:cNvSpPr>
                <a:spLocks noChangeArrowheads="1"/>
              </p:cNvSpPr>
              <p:nvPr/>
            </p:nvSpPr>
            <p:spPr bwMode="auto">
              <a:xfrm>
                <a:off x="3162" y="3552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41</a:t>
                </a:r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auto">
              <a:xfrm>
                <a:off x="3133" y="3031"/>
                <a:ext cx="225" cy="24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38</a:t>
                </a:r>
              </a:p>
            </p:txBody>
          </p:sp>
          <p:sp>
            <p:nvSpPr>
              <p:cNvPr id="373771" name="Line 11"/>
              <p:cNvSpPr>
                <a:spLocks noChangeShapeType="1"/>
              </p:cNvSpPr>
              <p:nvPr/>
            </p:nvSpPr>
            <p:spPr bwMode="auto">
              <a:xfrm>
                <a:off x="3267" y="3272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373772" name="Group 12"/>
            <p:cNvGrpSpPr>
              <a:grpSpLocks/>
            </p:cNvGrpSpPr>
            <p:nvPr/>
          </p:nvGrpSpPr>
          <p:grpSpPr bwMode="auto">
            <a:xfrm>
              <a:off x="3600" y="624"/>
              <a:ext cx="611" cy="1152"/>
              <a:chOff x="3312" y="2592"/>
              <a:chExt cx="611" cy="1152"/>
            </a:xfrm>
          </p:grpSpPr>
          <p:sp>
            <p:nvSpPr>
              <p:cNvPr id="373773" name="Oval 13"/>
              <p:cNvSpPr>
                <a:spLocks noChangeArrowheads="1"/>
              </p:cNvSpPr>
              <p:nvPr/>
            </p:nvSpPr>
            <p:spPr bwMode="auto">
              <a:xfrm>
                <a:off x="3699" y="3028"/>
                <a:ext cx="224" cy="240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373774" name="Oval 14"/>
              <p:cNvSpPr>
                <a:spLocks noChangeArrowheads="1"/>
              </p:cNvSpPr>
              <p:nvPr/>
            </p:nvSpPr>
            <p:spPr bwMode="auto">
              <a:xfrm>
                <a:off x="3456" y="2592"/>
                <a:ext cx="224" cy="241"/>
              </a:xfrm>
              <a:prstGeom prst="ellipse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>
                    <a:solidFill>
                      <a:schemeClr val="bg1"/>
                    </a:solidFill>
                  </a:rPr>
                  <a:t>18</a:t>
                </a:r>
              </a:p>
            </p:txBody>
          </p:sp>
          <p:sp>
            <p:nvSpPr>
              <p:cNvPr id="373775" name="Line 15"/>
              <p:cNvSpPr>
                <a:spLocks noChangeShapeType="1"/>
              </p:cNvSpPr>
              <p:nvPr/>
            </p:nvSpPr>
            <p:spPr bwMode="auto">
              <a:xfrm>
                <a:off x="3627" y="2832"/>
                <a:ext cx="180" cy="2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auto">
              <a:xfrm>
                <a:off x="3312" y="3024"/>
                <a:ext cx="223" cy="239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21</a:t>
                </a:r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auto">
              <a:xfrm>
                <a:off x="3312" y="3504"/>
                <a:ext cx="223" cy="240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zh-TW" altLang="en-US" sz="1800" b="1"/>
                  <a:t>52</a:t>
                </a:r>
              </a:p>
            </p:txBody>
          </p:sp>
          <p:sp>
            <p:nvSpPr>
              <p:cNvPr id="373778" name="Line 18"/>
              <p:cNvSpPr>
                <a:spLocks noChangeShapeType="1"/>
              </p:cNvSpPr>
              <p:nvPr/>
            </p:nvSpPr>
            <p:spPr bwMode="auto">
              <a:xfrm>
                <a:off x="3408" y="3264"/>
                <a:ext cx="0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3779" name="Line 19"/>
              <p:cNvSpPr>
                <a:spLocks noChangeShapeType="1"/>
              </p:cNvSpPr>
              <p:nvPr/>
            </p:nvSpPr>
            <p:spPr bwMode="auto">
              <a:xfrm flipH="1">
                <a:off x="3453" y="2832"/>
                <a:ext cx="51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73780" name="Oval 20"/>
            <p:cNvSpPr>
              <a:spLocks noChangeArrowheads="1"/>
            </p:cNvSpPr>
            <p:nvPr/>
          </p:nvSpPr>
          <p:spPr bwMode="auto">
            <a:xfrm>
              <a:off x="3240" y="1047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73781" name="Oval 21"/>
            <p:cNvSpPr>
              <a:spLocks noChangeArrowheads="1"/>
            </p:cNvSpPr>
            <p:nvPr/>
          </p:nvSpPr>
          <p:spPr bwMode="auto">
            <a:xfrm>
              <a:off x="2928" y="624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73782" name="Oval 22"/>
            <p:cNvSpPr>
              <a:spLocks noChangeArrowheads="1"/>
            </p:cNvSpPr>
            <p:nvPr/>
          </p:nvSpPr>
          <p:spPr bwMode="auto">
            <a:xfrm>
              <a:off x="2752" y="1467"/>
              <a:ext cx="224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73783" name="Oval 23"/>
            <p:cNvSpPr>
              <a:spLocks noChangeArrowheads="1"/>
            </p:cNvSpPr>
            <p:nvPr/>
          </p:nvSpPr>
          <p:spPr bwMode="auto">
            <a:xfrm>
              <a:off x="2736" y="1056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73784" name="Line 24"/>
            <p:cNvSpPr>
              <a:spLocks noChangeShapeType="1"/>
            </p:cNvSpPr>
            <p:nvPr/>
          </p:nvSpPr>
          <p:spPr bwMode="auto">
            <a:xfrm>
              <a:off x="2851" y="1286"/>
              <a:ext cx="0" cy="1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85" name="Line 25"/>
            <p:cNvSpPr>
              <a:spLocks noChangeShapeType="1"/>
            </p:cNvSpPr>
            <p:nvPr/>
          </p:nvSpPr>
          <p:spPr bwMode="auto">
            <a:xfrm flipH="1">
              <a:off x="2880" y="816"/>
              <a:ext cx="9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86" name="Line 26"/>
            <p:cNvSpPr>
              <a:spLocks noChangeShapeType="1"/>
            </p:cNvSpPr>
            <p:nvPr/>
          </p:nvSpPr>
          <p:spPr bwMode="auto">
            <a:xfrm>
              <a:off x="3114" y="828"/>
              <a:ext cx="228" cy="2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87" name="Line 27"/>
            <p:cNvSpPr>
              <a:spLocks noChangeShapeType="1"/>
            </p:cNvSpPr>
            <p:nvPr/>
          </p:nvSpPr>
          <p:spPr bwMode="auto">
            <a:xfrm>
              <a:off x="1392" y="768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88" name="Oval 28"/>
            <p:cNvSpPr>
              <a:spLocks noChangeArrowheads="1"/>
            </p:cNvSpPr>
            <p:nvPr/>
          </p:nvSpPr>
          <p:spPr bwMode="auto">
            <a:xfrm>
              <a:off x="1584" y="624"/>
              <a:ext cx="223" cy="241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</a:t>
              </a:r>
            </a:p>
          </p:txBody>
        </p:sp>
        <p:sp>
          <p:nvSpPr>
            <p:cNvPr id="373789" name="Oval 29"/>
            <p:cNvSpPr>
              <a:spLocks noChangeArrowheads="1"/>
            </p:cNvSpPr>
            <p:nvPr/>
          </p:nvSpPr>
          <p:spPr bwMode="auto">
            <a:xfrm>
              <a:off x="1929" y="651"/>
              <a:ext cx="223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26</a:t>
              </a:r>
            </a:p>
          </p:txBody>
        </p:sp>
        <p:sp>
          <p:nvSpPr>
            <p:cNvPr id="373790" name="Text Box 30"/>
            <p:cNvSpPr txBox="1">
              <a:spLocks noChangeArrowheads="1"/>
            </p:cNvSpPr>
            <p:nvPr/>
          </p:nvSpPr>
          <p:spPr bwMode="auto">
            <a:xfrm>
              <a:off x="1344" y="240"/>
              <a:ext cx="5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 b="1" i="1">
                  <a:latin typeface="Times New Roman" pitchFamily="18" charset="0"/>
                </a:rPr>
                <a:t>H.min</a:t>
              </a:r>
              <a:endParaRPr lang="en-US" altLang="zh-TW" sz="2000" b="1">
                <a:latin typeface="Times New Roman" pitchFamily="18" charset="0"/>
              </a:endParaRPr>
            </a:p>
          </p:txBody>
        </p:sp>
        <p:sp>
          <p:nvSpPr>
            <p:cNvPr id="373791" name="Line 31"/>
            <p:cNvSpPr>
              <a:spLocks noChangeShapeType="1"/>
            </p:cNvSpPr>
            <p:nvPr/>
          </p:nvSpPr>
          <p:spPr bwMode="auto">
            <a:xfrm>
              <a:off x="1680" y="488"/>
              <a:ext cx="3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3792" name="Oval 32"/>
            <p:cNvSpPr>
              <a:spLocks noChangeArrowheads="1"/>
            </p:cNvSpPr>
            <p:nvPr/>
          </p:nvSpPr>
          <p:spPr bwMode="auto">
            <a:xfrm>
              <a:off x="2389" y="646"/>
              <a:ext cx="223" cy="23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Symbol" pitchFamily="18" charset="2"/>
              </a:rPr>
              <a:t>Analysis of Decrease-key:</a:t>
            </a:r>
            <a:endParaRPr lang="en-US" altLang="zh-TW">
              <a:solidFill>
                <a:schemeClr val="fol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Actual cost : </a:t>
            </a:r>
            <a:r>
              <a:rPr lang="en-US" altLang="zh-TW">
                <a:sym typeface="Symbol" pitchFamily="18" charset="2"/>
              </a:rPr>
              <a:t>O(c)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   suppose </a:t>
            </a:r>
            <a:r>
              <a:rPr lang="en-US" altLang="zh-TW">
                <a:sym typeface="Symbol" pitchFamily="18" charset="2"/>
              </a:rPr>
              <a:t>CASCADING-CUT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is called</a:t>
            </a:r>
            <a:r>
              <a:rPr lang="en-US" altLang="zh-TW">
                <a:sym typeface="Symbol" pitchFamily="18" charset="2"/>
              </a:rPr>
              <a:t> c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times</a:t>
            </a:r>
            <a:r>
              <a:rPr lang="en-US" altLang="zh-TW">
                <a:sym typeface="Symbol" pitchFamily="18" charset="2"/>
              </a:rPr>
              <a:t> </a:t>
            </a: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/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Each recursive call of </a:t>
            </a:r>
            <a:r>
              <a:rPr lang="en-US" altLang="zh-TW">
                <a:sym typeface="Symbol" pitchFamily="18" charset="2"/>
              </a:rPr>
              <a:t>CASCADING-CUT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except for the last one, cuts a marked node and clears the mark bit.</a:t>
            </a:r>
            <a:endParaRPr lang="en-US" altLang="zh-TW">
              <a:solidFill>
                <a:srgbClr val="006600"/>
              </a:solidFill>
              <a:sym typeface="Symbol" pitchFamily="18" charset="2"/>
            </a:endParaRPr>
          </a:p>
          <a:p>
            <a:pPr lvl="1"/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After </a:t>
            </a:r>
            <a:r>
              <a:rPr lang="en-US" altLang="zh-TW">
                <a:sym typeface="Symbol" pitchFamily="18" charset="2"/>
              </a:rPr>
              <a:t>Decrease-key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, there are at most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t(H)+c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 trees, and at most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m(H)-c+2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 marked nodes. </a:t>
            </a:r>
          </a:p>
        </p:txBody>
      </p:sp>
      <p:sp>
        <p:nvSpPr>
          <p:cNvPr id="359428" name="Text Box 4"/>
          <p:cNvSpPr txBox="1">
            <a:spLocks noChangeArrowheads="1"/>
          </p:cNvSpPr>
          <p:nvPr/>
        </p:nvSpPr>
        <p:spPr bwMode="auto">
          <a:xfrm>
            <a:off x="2590800" y="3505200"/>
            <a:ext cx="4027488" cy="711200"/>
          </a:xfrm>
          <a:prstGeom prst="rect">
            <a:avLst/>
          </a:prstGeom>
          <a:solidFill>
            <a:srgbClr val="FAEE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rgbClr val="CC0000"/>
                </a:solidFill>
              </a:rPr>
              <a:t>Last call of CASCADING-CUT may </a:t>
            </a:r>
          </a:p>
          <a:p>
            <a:r>
              <a:rPr lang="en-US" altLang="zh-TW" sz="2000">
                <a:solidFill>
                  <a:srgbClr val="CC0000"/>
                </a:solidFill>
              </a:rPr>
              <a:t>have marked a node</a:t>
            </a:r>
          </a:p>
        </p:txBody>
      </p:sp>
      <p:sp>
        <p:nvSpPr>
          <p:cNvPr id="359429" name="Line 5"/>
          <p:cNvSpPr>
            <a:spLocks noChangeShapeType="1"/>
          </p:cNvSpPr>
          <p:nvPr/>
        </p:nvSpPr>
        <p:spPr bwMode="auto">
          <a:xfrm>
            <a:off x="2514600" y="3429000"/>
            <a:ext cx="11430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9430" name="Text Box 6"/>
          <p:cNvSpPr txBox="1">
            <a:spLocks noChangeArrowheads="1"/>
          </p:cNvSpPr>
          <p:nvPr/>
        </p:nvSpPr>
        <p:spPr bwMode="auto">
          <a:xfrm>
            <a:off x="1752600" y="4267200"/>
            <a:ext cx="455136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chemeClr val="folHlink"/>
                </a:solidFill>
              </a:rPr>
              <a:t>Thus; the potential change is :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[t(H)+c+2(m(H)-c+2)] - [t(H)+2m(H)]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= 4-c</a:t>
            </a:r>
            <a:endParaRPr lang="en-US" altLang="zh-TW" sz="2000">
              <a:solidFill>
                <a:srgbClr val="CC0000"/>
              </a:solidFill>
            </a:endParaRPr>
          </a:p>
          <a:p>
            <a:r>
              <a:rPr lang="en-US" altLang="zh-TW" sz="2000">
                <a:solidFill>
                  <a:srgbClr val="CC0000"/>
                </a:solidFill>
              </a:rPr>
              <a:t>Amortized cost:</a:t>
            </a:r>
          </a:p>
          <a:p>
            <a:r>
              <a:rPr lang="en-US" altLang="zh-TW" sz="2000">
                <a:solidFill>
                  <a:srgbClr val="CC0000"/>
                </a:solidFill>
              </a:rPr>
              <a:t>  O(c)+4-c = O(1)</a:t>
            </a:r>
          </a:p>
        </p:txBody>
      </p:sp>
      <p:sp>
        <p:nvSpPr>
          <p:cNvPr id="359431" name="Text Box 7"/>
          <p:cNvSpPr txBox="1">
            <a:spLocks noChangeArrowheads="1"/>
          </p:cNvSpPr>
          <p:nvPr/>
        </p:nvSpPr>
        <p:spPr bwMode="auto">
          <a:xfrm>
            <a:off x="2057400" y="5943600"/>
            <a:ext cx="4465638" cy="71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chemeClr val="folHlink"/>
                </a:solidFill>
              </a:rPr>
              <a:t>By scaling up the units of potential to 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dominate the constant hidden in O(c)</a:t>
            </a:r>
          </a:p>
        </p:txBody>
      </p:sp>
      <p:sp>
        <p:nvSpPr>
          <p:cNvPr id="359432" name="Line 8"/>
          <p:cNvSpPr>
            <a:spLocks noChangeShapeType="1"/>
          </p:cNvSpPr>
          <p:nvPr/>
        </p:nvSpPr>
        <p:spPr bwMode="auto">
          <a:xfrm>
            <a:off x="1981200" y="5867400"/>
            <a:ext cx="5334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14400"/>
            <a:ext cx="7696200" cy="5562600"/>
          </a:xfrm>
        </p:spPr>
        <p:txBody>
          <a:bodyPr/>
          <a:lstStyle/>
          <a:p>
            <a:r>
              <a:rPr lang="en-US" altLang="zh-TW">
                <a:sym typeface="Symbol" pitchFamily="18" charset="2"/>
              </a:rPr>
              <a:t>Analysis of Fib-Heap-Extract-Min: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H : n-node Fib-Heap</a:t>
            </a:r>
            <a:endParaRPr lang="en-US" altLang="zh-TW">
              <a:solidFill>
                <a:srgbClr val="006600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Actual cost 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O(D(n))</a:t>
            </a:r>
            <a:r>
              <a:rPr lang="en-US" altLang="zh-TW">
                <a:sym typeface="Symbol" pitchFamily="18" charset="2"/>
              </a:rPr>
              <a:t> : for-loop in Fib-Heap-Extract-Min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D(n)+t(H)-1</a:t>
            </a:r>
            <a:r>
              <a:rPr lang="en-US" altLang="zh-TW">
                <a:sym typeface="Symbol" pitchFamily="18" charset="2"/>
              </a:rPr>
              <a:t> : size of the root list</a:t>
            </a:r>
            <a:endParaRPr lang="en-US" altLang="zh-TW">
              <a:solidFill>
                <a:srgbClr val="006600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Total actual cost: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O(D(n))+t(H)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Potential </a:t>
            </a:r>
            <a:r>
              <a:rPr lang="en-US" altLang="zh-TW" i="1">
                <a:solidFill>
                  <a:srgbClr val="006600"/>
                </a:solidFill>
                <a:sym typeface="Symbol" pitchFamily="18" charset="2"/>
              </a:rPr>
              <a:t>before</a:t>
            </a:r>
            <a:r>
              <a:rPr lang="en-US" altLang="zh-TW">
                <a:sym typeface="Symbol" pitchFamily="18" charset="2"/>
              </a:rPr>
              <a:t> extracting :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t(H)+2m(H)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Potential </a:t>
            </a:r>
            <a:r>
              <a:rPr lang="en-US" altLang="zh-TW" i="1">
                <a:solidFill>
                  <a:srgbClr val="006600"/>
                </a:solidFill>
                <a:sym typeface="Symbol" pitchFamily="18" charset="2"/>
              </a:rPr>
              <a:t>after</a:t>
            </a:r>
            <a:r>
              <a:rPr lang="en-US" altLang="zh-TW">
                <a:sym typeface="Symbol" pitchFamily="18" charset="2"/>
              </a:rPr>
              <a:t> extracting : </a:t>
            </a:r>
            <a:r>
              <a:rPr lang="en-US" altLang="zh-TW">
                <a:solidFill>
                  <a:schemeClr val="fol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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D(n)+1+2m(H)</a:t>
            </a:r>
          </a:p>
        </p:txBody>
      </p:sp>
      <p:grpSp>
        <p:nvGrpSpPr>
          <p:cNvPr id="360456" name="Group 8"/>
          <p:cNvGrpSpPr>
            <a:grpSpLocks/>
          </p:cNvGrpSpPr>
          <p:nvPr/>
        </p:nvGrpSpPr>
        <p:grpSpPr bwMode="auto">
          <a:xfrm>
            <a:off x="3657600" y="4343400"/>
            <a:ext cx="5156200" cy="711200"/>
            <a:chOff x="2208" y="2976"/>
            <a:chExt cx="3248" cy="448"/>
          </a:xfrm>
        </p:grpSpPr>
        <p:sp>
          <p:nvSpPr>
            <p:cNvPr id="360452" name="Text Box 4"/>
            <p:cNvSpPr txBox="1">
              <a:spLocks noChangeArrowheads="1"/>
            </p:cNvSpPr>
            <p:nvPr/>
          </p:nvSpPr>
          <p:spPr bwMode="auto">
            <a:xfrm>
              <a:off x="2208" y="2976"/>
              <a:ext cx="3248" cy="448"/>
            </a:xfrm>
            <a:prstGeom prst="rect">
              <a:avLst/>
            </a:prstGeom>
            <a:solidFill>
              <a:srgbClr val="FAEE0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/>
                <a:t>    At most </a:t>
              </a:r>
              <a:r>
                <a:rPr lang="en-US" altLang="zh-TW" sz="2000">
                  <a:solidFill>
                    <a:schemeClr val="hlink"/>
                  </a:solidFill>
                </a:rPr>
                <a:t>D(n)+1</a:t>
              </a:r>
              <a:r>
                <a:rPr lang="en-US" altLang="zh-TW" sz="2000"/>
                <a:t> nodes remain on the list </a:t>
              </a:r>
            </a:p>
            <a:p>
              <a:r>
                <a:rPr lang="en-US" altLang="zh-TW" sz="2000"/>
                <a:t>    and no nodes become marked </a:t>
              </a:r>
            </a:p>
          </p:txBody>
        </p:sp>
        <p:graphicFrame>
          <p:nvGraphicFramePr>
            <p:cNvPr id="360453" name="Object 5"/>
            <p:cNvGraphicFramePr>
              <a:graphicFrameLocks noChangeAspect="1"/>
            </p:cNvGraphicFramePr>
            <p:nvPr/>
          </p:nvGraphicFramePr>
          <p:xfrm flipV="1">
            <a:off x="2256" y="3024"/>
            <a:ext cx="192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60" name="Equation" r:id="rId3" imgW="139680" imgH="126720" progId="Equation.DSMT4">
                    <p:embed/>
                  </p:oleObj>
                </mc:Choice>
                <mc:Fallback>
                  <p:oleObj name="Equation" r:id="rId3" imgW="139680" imgH="12672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 flipV="1">
                          <a:off x="2256" y="3024"/>
                          <a:ext cx="192" cy="175"/>
                        </a:xfrm>
                        <a:prstGeom prst="rect">
                          <a:avLst/>
                        </a:prstGeom>
                        <a:solidFill>
                          <a:srgbClr val="FAEE06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0457" name="Text Box 9"/>
          <p:cNvSpPr txBox="1">
            <a:spLocks noChangeArrowheads="1"/>
          </p:cNvSpPr>
          <p:nvPr/>
        </p:nvSpPr>
        <p:spPr bwMode="auto">
          <a:xfrm>
            <a:off x="1676400" y="5257800"/>
            <a:ext cx="5853113" cy="132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Thus the amortized cost is at most:</a:t>
            </a:r>
            <a:endParaRPr lang="en-US" altLang="zh-TW" sz="2000">
              <a:solidFill>
                <a:schemeClr val="folHlink"/>
              </a:solidFill>
            </a:endParaRPr>
          </a:p>
          <a:p>
            <a:r>
              <a:rPr lang="en-US" altLang="zh-TW" sz="2000">
                <a:solidFill>
                  <a:schemeClr val="folHlink"/>
                </a:solidFill>
              </a:rPr>
              <a:t>O(D(n))+t(H)+[(</a:t>
            </a:r>
            <a:r>
              <a:rPr lang="en-US" altLang="zh-TW" sz="2000">
                <a:solidFill>
                  <a:schemeClr val="folHlink"/>
                </a:solidFill>
                <a:ea typeface="全真行書" pitchFamily="49" charset="-120"/>
                <a:sym typeface="Symbol" pitchFamily="18" charset="2"/>
              </a:rPr>
              <a:t>D(n)+1+2m(H)</a:t>
            </a:r>
            <a:r>
              <a:rPr lang="en-US" altLang="zh-TW" sz="2000">
                <a:solidFill>
                  <a:schemeClr val="folHlink"/>
                </a:solidFill>
              </a:rPr>
              <a:t>) – (</a:t>
            </a:r>
            <a:r>
              <a:rPr lang="en-US" altLang="zh-TW" sz="2000">
                <a:solidFill>
                  <a:schemeClr val="folHlink"/>
                </a:solidFill>
                <a:ea typeface="全真行書" pitchFamily="49" charset="-120"/>
                <a:sym typeface="Symbol" pitchFamily="18" charset="2"/>
              </a:rPr>
              <a:t>t(H)+2m(H)</a:t>
            </a:r>
            <a:r>
              <a:rPr lang="en-US" altLang="zh-TW" sz="2000">
                <a:solidFill>
                  <a:schemeClr val="folHlink"/>
                </a:solidFill>
              </a:rPr>
              <a:t>)]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= O(D(n)+t(H)-t(H))</a:t>
            </a:r>
          </a:p>
          <a:p>
            <a:r>
              <a:rPr lang="en-US" altLang="zh-TW" sz="2000">
                <a:solidFill>
                  <a:schemeClr val="folHlink"/>
                </a:solidFill>
              </a:rPr>
              <a:t>= O(D(n))</a:t>
            </a:r>
          </a:p>
        </p:txBody>
      </p:sp>
      <p:sp>
        <p:nvSpPr>
          <p:cNvPr id="360458" name="Line 10"/>
          <p:cNvSpPr>
            <a:spLocks noChangeShapeType="1"/>
          </p:cNvSpPr>
          <p:nvPr/>
        </p:nvSpPr>
        <p:spPr bwMode="auto">
          <a:xfrm>
            <a:off x="4876800" y="4267200"/>
            <a:ext cx="8382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Symbol" pitchFamily="18" charset="2"/>
              </a:rPr>
              <a:t>Bounding the maximum degree:</a:t>
            </a:r>
            <a:endParaRPr lang="en-US" altLang="zh-TW" b="0">
              <a:solidFill>
                <a:srgbClr val="006600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rgbClr val="006600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Goal :</a:t>
            </a:r>
            <a:r>
              <a:rPr lang="en-US" altLang="zh-TW">
                <a:sym typeface="Symbol" pitchFamily="18" charset="2"/>
              </a:rPr>
              <a:t> D(n) </a:t>
            </a:r>
            <a:r>
              <a:rPr lang="en-US" altLang="zh-TW"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</a:t>
            </a:r>
            <a:r>
              <a:rPr lang="en-US" altLang="zh-TW">
                <a:sym typeface="Symbol" pitchFamily="18" charset="2"/>
              </a:rPr>
              <a:t> log</a:t>
            </a:r>
            <a:r>
              <a:rPr lang="en-US" altLang="zh-TW" baseline="-25000">
                <a:sym typeface="Symbol" pitchFamily="18" charset="2"/>
              </a:rPr>
              <a:t></a:t>
            </a:r>
            <a:r>
              <a:rPr lang="en-US" altLang="zh-TW">
                <a:sym typeface="Symbol" pitchFamily="18" charset="2"/>
              </a:rPr>
              <a:t>n ,  =</a:t>
            </a:r>
            <a:endParaRPr lang="en-US" altLang="zh-TW">
              <a:solidFill>
                <a:schemeClr val="fol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fol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Let size(x) be the number of nodes, including x itself,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in the subtree rooted at x</a:t>
            </a:r>
            <a:endParaRPr lang="en-US" altLang="zh-TW">
              <a:sym typeface="Symbol" pitchFamily="18" charset="2"/>
            </a:endParaRPr>
          </a:p>
        </p:txBody>
      </p:sp>
      <p:graphicFrame>
        <p:nvGraphicFramePr>
          <p:cNvPr id="361476" name="Object 4"/>
          <p:cNvGraphicFramePr>
            <a:graphicFrameLocks noChangeAspect="1"/>
          </p:cNvGraphicFramePr>
          <p:nvPr/>
        </p:nvGraphicFramePr>
        <p:xfrm>
          <a:off x="4572000" y="2057400"/>
          <a:ext cx="11874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478" name="Equation" r:id="rId3" imgW="698400" imgH="241200" progId="Equation.DSMT4">
                  <p:embed/>
                </p:oleObj>
              </mc:Choice>
              <mc:Fallback>
                <p:oleObj name="Equation" r:id="rId3" imgW="69840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57400"/>
                        <a:ext cx="11874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696200" cy="5486400"/>
          </a:xfrm>
        </p:spPr>
        <p:txBody>
          <a:bodyPr/>
          <a:lstStyle/>
          <a:p>
            <a:pPr lvl="1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Lemma 1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x :  any node in a Fibonacci heap and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x.degree=k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y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, …, y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k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: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children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of x in the order in which they were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	 linked to x. (from the earliest to the latest)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Then,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y</a:t>
            </a:r>
            <a:r>
              <a:rPr lang="en-US" altLang="zh-TW" baseline="-25000">
                <a:solidFill>
                  <a:schemeClr val="hlink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degree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 0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and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y</a:t>
            </a:r>
            <a:r>
              <a:rPr lang="en-US" altLang="zh-TW" baseline="-25000">
                <a:solidFill>
                  <a:schemeClr val="hlink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degree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 i-2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  for i=2,3,…,k</a:t>
            </a:r>
            <a:endParaRPr lang="en-US" altLang="zh-TW">
              <a:solidFill>
                <a:srgbClr val="006600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Pf: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Clearly,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.degree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0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For i 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 2, note that when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was linked to x, all of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, …,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i-1</a:t>
            </a:r>
          </a:p>
          <a:p>
            <a:pPr lvl="1">
              <a:buFont typeface="Wingdings" pitchFamily="2" charset="2"/>
              <a:buNone/>
            </a:pP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were children of x, so we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MUST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have had 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x.degree 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 i-1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Node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is linked to x only if 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x.degree = y</a:t>
            </a:r>
            <a:r>
              <a:rPr lang="en-US" altLang="zh-TW" baseline="-25000">
                <a:solidFill>
                  <a:srgbClr val="006600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.degree,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thus 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y</a:t>
            </a:r>
            <a:r>
              <a:rPr lang="en-US" altLang="zh-TW" baseline="-25000">
                <a:solidFill>
                  <a:srgbClr val="006600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.degree 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 i-1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at that time.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Since then, node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has lost at most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ONE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child, since it would have been cut from x if it had lost two children.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We conclude that y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.degree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i-2</a:t>
            </a:r>
          </a:p>
        </p:txBody>
      </p:sp>
      <p:grpSp>
        <p:nvGrpSpPr>
          <p:cNvPr id="363536" name="Group 16"/>
          <p:cNvGrpSpPr>
            <a:grpSpLocks/>
          </p:cNvGrpSpPr>
          <p:nvPr/>
        </p:nvGrpSpPr>
        <p:grpSpPr bwMode="auto">
          <a:xfrm>
            <a:off x="152400" y="1219200"/>
            <a:ext cx="1600200" cy="1706563"/>
            <a:chOff x="96" y="836"/>
            <a:chExt cx="1008" cy="1075"/>
          </a:xfrm>
        </p:grpSpPr>
        <p:sp>
          <p:nvSpPr>
            <p:cNvPr id="363524" name="Oval 4"/>
            <p:cNvSpPr>
              <a:spLocks noChangeArrowheads="1"/>
            </p:cNvSpPr>
            <p:nvPr/>
          </p:nvSpPr>
          <p:spPr bwMode="auto">
            <a:xfrm>
              <a:off x="480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3525" name="Oval 5"/>
            <p:cNvSpPr>
              <a:spLocks noChangeArrowheads="1"/>
            </p:cNvSpPr>
            <p:nvPr/>
          </p:nvSpPr>
          <p:spPr bwMode="auto">
            <a:xfrm>
              <a:off x="144" y="15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3526" name="Oval 6"/>
            <p:cNvSpPr>
              <a:spLocks noChangeArrowheads="1"/>
            </p:cNvSpPr>
            <p:nvPr/>
          </p:nvSpPr>
          <p:spPr bwMode="auto">
            <a:xfrm>
              <a:off x="432" y="15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3527" name="Oval 7"/>
            <p:cNvSpPr>
              <a:spLocks noChangeArrowheads="1"/>
            </p:cNvSpPr>
            <p:nvPr/>
          </p:nvSpPr>
          <p:spPr bwMode="auto">
            <a:xfrm>
              <a:off x="960" y="15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3528" name="Line 8"/>
            <p:cNvSpPr>
              <a:spLocks noChangeShapeType="1"/>
            </p:cNvSpPr>
            <p:nvPr/>
          </p:nvSpPr>
          <p:spPr bwMode="auto">
            <a:xfrm flipH="1">
              <a:off x="288" y="129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3529" name="Line 9"/>
            <p:cNvSpPr>
              <a:spLocks noChangeShapeType="1"/>
            </p:cNvSpPr>
            <p:nvPr/>
          </p:nvSpPr>
          <p:spPr bwMode="auto">
            <a:xfrm>
              <a:off x="528" y="134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3530" name="Line 10"/>
            <p:cNvSpPr>
              <a:spLocks noChangeShapeType="1"/>
            </p:cNvSpPr>
            <p:nvPr/>
          </p:nvSpPr>
          <p:spPr bwMode="auto">
            <a:xfrm>
              <a:off x="624" y="1296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3531" name="Line 11"/>
            <p:cNvSpPr>
              <a:spLocks noChangeShapeType="1"/>
            </p:cNvSpPr>
            <p:nvPr/>
          </p:nvSpPr>
          <p:spPr bwMode="auto">
            <a:xfrm>
              <a:off x="384" y="1056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3532" name="Text Box 12"/>
            <p:cNvSpPr txBox="1">
              <a:spLocks noChangeArrowheads="1"/>
            </p:cNvSpPr>
            <p:nvPr/>
          </p:nvSpPr>
          <p:spPr bwMode="auto">
            <a:xfrm>
              <a:off x="278" y="836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x</a:t>
              </a:r>
            </a:p>
          </p:txBody>
        </p:sp>
        <p:sp>
          <p:nvSpPr>
            <p:cNvPr id="363533" name="Text Box 13"/>
            <p:cNvSpPr txBox="1">
              <a:spLocks noChangeArrowheads="1"/>
            </p:cNvSpPr>
            <p:nvPr/>
          </p:nvSpPr>
          <p:spPr bwMode="auto">
            <a:xfrm>
              <a:off x="96" y="1680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1</a:t>
              </a:r>
            </a:p>
          </p:txBody>
        </p:sp>
        <p:sp>
          <p:nvSpPr>
            <p:cNvPr id="363534" name="Text Box 14"/>
            <p:cNvSpPr txBox="1">
              <a:spLocks noChangeArrowheads="1"/>
            </p:cNvSpPr>
            <p:nvPr/>
          </p:nvSpPr>
          <p:spPr bwMode="auto">
            <a:xfrm>
              <a:off x="384" y="1680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2</a:t>
              </a:r>
            </a:p>
          </p:txBody>
        </p:sp>
        <p:sp>
          <p:nvSpPr>
            <p:cNvPr id="363535" name="Text Box 15"/>
            <p:cNvSpPr txBox="1">
              <a:spLocks noChangeArrowheads="1"/>
            </p:cNvSpPr>
            <p:nvPr/>
          </p:nvSpPr>
          <p:spPr bwMode="auto">
            <a:xfrm>
              <a:off x="864" y="1632"/>
              <a:ext cx="2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743200"/>
            <a:ext cx="7696200" cy="3733800"/>
          </a:xfrm>
        </p:spPr>
        <p:txBody>
          <a:bodyPr/>
          <a:lstStyle/>
          <a:p>
            <a:pPr lvl="1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Lemma 2: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For all integer k</a:t>
            </a:r>
            <a:r>
              <a:rPr lang="en-US" altLang="zh-TW">
                <a:solidFill>
                  <a:schemeClr val="fol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0,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	pf: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By induction on k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k=0, F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=F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+F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0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=1 = 1+F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0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Suppose</a:t>
            </a:r>
          </a:p>
        </p:txBody>
      </p:sp>
      <p:grpSp>
        <p:nvGrpSpPr>
          <p:cNvPr id="362507" name="Group 11"/>
          <p:cNvGrpSpPr>
            <a:grpSpLocks/>
          </p:cNvGrpSpPr>
          <p:nvPr/>
        </p:nvGrpSpPr>
        <p:grpSpPr bwMode="auto">
          <a:xfrm>
            <a:off x="1752600" y="914400"/>
            <a:ext cx="3505200" cy="1828800"/>
            <a:chOff x="3264" y="1968"/>
            <a:chExt cx="2208" cy="1248"/>
          </a:xfrm>
        </p:grpSpPr>
        <p:sp>
          <p:nvSpPr>
            <p:cNvPr id="362503" name="Rectangle 7"/>
            <p:cNvSpPr>
              <a:spLocks noChangeArrowheads="1"/>
            </p:cNvSpPr>
            <p:nvPr/>
          </p:nvSpPr>
          <p:spPr bwMode="auto">
            <a:xfrm>
              <a:off x="3264" y="1968"/>
              <a:ext cx="2208" cy="1248"/>
            </a:xfrm>
            <a:prstGeom prst="rect">
              <a:avLst/>
            </a:prstGeom>
            <a:solidFill>
              <a:srgbClr val="FAEE0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2501" name="Text Box 5"/>
            <p:cNvSpPr txBox="1">
              <a:spLocks noChangeArrowheads="1"/>
            </p:cNvSpPr>
            <p:nvPr/>
          </p:nvSpPr>
          <p:spPr bwMode="auto">
            <a:xfrm>
              <a:off x="3350" y="2068"/>
              <a:ext cx="1418" cy="4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000">
                  <a:solidFill>
                    <a:srgbClr val="CC0000"/>
                  </a:solidFill>
                </a:rPr>
                <a:t>Fibonacci number:</a:t>
              </a:r>
            </a:p>
            <a:p>
              <a:endParaRPr lang="en-US" altLang="zh-TW" sz="2000"/>
            </a:p>
          </p:txBody>
        </p:sp>
        <p:graphicFrame>
          <p:nvGraphicFramePr>
            <p:cNvPr id="362502" name="Object 6"/>
            <p:cNvGraphicFramePr>
              <a:graphicFrameLocks noChangeAspect="1"/>
            </p:cNvGraphicFramePr>
            <p:nvPr/>
          </p:nvGraphicFramePr>
          <p:xfrm>
            <a:off x="3456" y="2304"/>
            <a:ext cx="1920" cy="8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2516" name="Equation" r:id="rId3" imgW="1650960" imgH="711000" progId="Equation.DSMT4">
                    <p:embed/>
                  </p:oleObj>
                </mc:Choice>
                <mc:Fallback>
                  <p:oleObj name="Equation" r:id="rId3" imgW="1650960" imgH="7110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304"/>
                          <a:ext cx="1920" cy="8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2510" name="Group 14"/>
          <p:cNvGrpSpPr>
            <a:grpSpLocks/>
          </p:cNvGrpSpPr>
          <p:nvPr/>
        </p:nvGrpSpPr>
        <p:grpSpPr bwMode="auto">
          <a:xfrm>
            <a:off x="2057400" y="2971800"/>
            <a:ext cx="5641975" cy="3498850"/>
            <a:chOff x="1296" y="1872"/>
            <a:chExt cx="3554" cy="2204"/>
          </a:xfrm>
        </p:grpSpPr>
        <p:graphicFrame>
          <p:nvGraphicFramePr>
            <p:cNvPr id="362500" name="Object 4"/>
            <p:cNvGraphicFramePr>
              <a:graphicFrameLocks noChangeAspect="1"/>
            </p:cNvGraphicFramePr>
            <p:nvPr/>
          </p:nvGraphicFramePr>
          <p:xfrm>
            <a:off x="2688" y="1872"/>
            <a:ext cx="1048" cy="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2517" name="Equation" r:id="rId5" imgW="939600" imgH="431640" progId="Equation.DSMT4">
                    <p:embed/>
                  </p:oleObj>
                </mc:Choice>
                <mc:Fallback>
                  <p:oleObj name="Equation" r:id="rId5" imgW="939600" imgH="43164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8" y="1872"/>
                          <a:ext cx="1048" cy="4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2505" name="Object 9"/>
            <p:cNvGraphicFramePr>
              <a:graphicFrameLocks noChangeAspect="1"/>
            </p:cNvGraphicFramePr>
            <p:nvPr/>
          </p:nvGraphicFramePr>
          <p:xfrm>
            <a:off x="1968" y="2832"/>
            <a:ext cx="1056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2518" name="Equation" r:id="rId7" imgW="939600" imgH="431640" progId="Equation.DSMT4">
                    <p:embed/>
                  </p:oleObj>
                </mc:Choice>
                <mc:Fallback>
                  <p:oleObj name="Equation" r:id="rId7" imgW="939600" imgH="43164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2832"/>
                          <a:ext cx="1056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2506" name="Object 10"/>
            <p:cNvGraphicFramePr>
              <a:graphicFrameLocks noChangeAspect="1"/>
            </p:cNvGraphicFramePr>
            <p:nvPr/>
          </p:nvGraphicFramePr>
          <p:xfrm>
            <a:off x="1968" y="3216"/>
            <a:ext cx="2882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2519" name="Equation" r:id="rId9" imgW="2565360" imgH="431640" progId="Equation.DSMT4">
                    <p:embed/>
                  </p:oleObj>
                </mc:Choice>
                <mc:Fallback>
                  <p:oleObj name="Equation" r:id="rId9" imgW="2565360" imgH="43164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3216"/>
                          <a:ext cx="2882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2508" name="Object 12"/>
            <p:cNvGraphicFramePr>
              <a:graphicFrameLocks noChangeAspect="1"/>
            </p:cNvGraphicFramePr>
            <p:nvPr/>
          </p:nvGraphicFramePr>
          <p:xfrm>
            <a:off x="1296" y="3792"/>
            <a:ext cx="2569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2520" name="Equation" r:id="rId11" imgW="2286000" imgH="253800" progId="Equation.DSMT4">
                    <p:embed/>
                  </p:oleObj>
                </mc:Choice>
                <mc:Fallback>
                  <p:oleObj name="Equation" r:id="rId11" imgW="2286000" imgH="25380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3792"/>
                          <a:ext cx="2569" cy="284"/>
                        </a:xfrm>
                        <a:prstGeom prst="rect">
                          <a:avLst/>
                        </a:prstGeom>
                        <a:solidFill>
                          <a:srgbClr val="CCFF66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44068" name="Group 4"/>
          <p:cNvGrpSpPr>
            <a:grpSpLocks/>
          </p:cNvGrpSpPr>
          <p:nvPr/>
        </p:nvGrpSpPr>
        <p:grpSpPr bwMode="auto">
          <a:xfrm>
            <a:off x="609600" y="914400"/>
            <a:ext cx="7620000" cy="2689225"/>
            <a:chOff x="432" y="1274"/>
            <a:chExt cx="4800" cy="1694"/>
          </a:xfrm>
        </p:grpSpPr>
        <p:sp>
          <p:nvSpPr>
            <p:cNvPr id="344069" name="Text Box 5"/>
            <p:cNvSpPr txBox="1">
              <a:spLocks noChangeArrowheads="1"/>
            </p:cNvSpPr>
            <p:nvPr/>
          </p:nvSpPr>
          <p:spPr bwMode="auto">
            <a:xfrm>
              <a:off x="432" y="1632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a)</a:t>
              </a:r>
            </a:p>
          </p:txBody>
        </p:sp>
        <p:sp>
          <p:nvSpPr>
            <p:cNvPr id="344070" name="Oval 6"/>
            <p:cNvSpPr>
              <a:spLocks noChangeArrowheads="1"/>
            </p:cNvSpPr>
            <p:nvPr/>
          </p:nvSpPr>
          <p:spPr bwMode="auto">
            <a:xfrm>
              <a:off x="81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44071" name="Oval 7"/>
            <p:cNvSpPr>
              <a:spLocks noChangeArrowheads="1"/>
            </p:cNvSpPr>
            <p:nvPr/>
          </p:nvSpPr>
          <p:spPr bwMode="auto">
            <a:xfrm>
              <a:off x="144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44072" name="Oval 8"/>
            <p:cNvSpPr>
              <a:spLocks noChangeArrowheads="1"/>
            </p:cNvSpPr>
            <p:nvPr/>
          </p:nvSpPr>
          <p:spPr bwMode="auto">
            <a:xfrm>
              <a:off x="3006" y="272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41</a:t>
              </a:r>
            </a:p>
          </p:txBody>
        </p:sp>
        <p:sp>
          <p:nvSpPr>
            <p:cNvPr id="344073" name="Oval 9"/>
            <p:cNvSpPr>
              <a:spLocks noChangeArrowheads="1"/>
            </p:cNvSpPr>
            <p:nvPr/>
          </p:nvSpPr>
          <p:spPr bwMode="auto">
            <a:xfrm>
              <a:off x="2016" y="268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44074" name="Oval 10"/>
            <p:cNvSpPr>
              <a:spLocks noChangeArrowheads="1"/>
            </p:cNvSpPr>
            <p:nvPr/>
          </p:nvSpPr>
          <p:spPr bwMode="auto">
            <a:xfrm>
              <a:off x="4752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44075" name="Oval 11"/>
            <p:cNvSpPr>
              <a:spLocks noChangeArrowheads="1"/>
            </p:cNvSpPr>
            <p:nvPr/>
          </p:nvSpPr>
          <p:spPr bwMode="auto">
            <a:xfrm>
              <a:off x="3627" y="2177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44076" name="Oval 12"/>
            <p:cNvSpPr>
              <a:spLocks noChangeArrowheads="1"/>
            </p:cNvSpPr>
            <p:nvPr/>
          </p:nvSpPr>
          <p:spPr bwMode="auto">
            <a:xfrm>
              <a:off x="360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44077" name="Oval 13"/>
            <p:cNvSpPr>
              <a:spLocks noChangeArrowheads="1"/>
            </p:cNvSpPr>
            <p:nvPr/>
          </p:nvSpPr>
          <p:spPr bwMode="auto">
            <a:xfrm>
              <a:off x="2976" y="220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38</a:t>
              </a:r>
            </a:p>
          </p:txBody>
        </p:sp>
        <p:sp>
          <p:nvSpPr>
            <p:cNvPr id="344078" name="Oval 14"/>
            <p:cNvSpPr>
              <a:spLocks noChangeArrowheads="1"/>
            </p:cNvSpPr>
            <p:nvPr/>
          </p:nvSpPr>
          <p:spPr bwMode="auto">
            <a:xfrm>
              <a:off x="2016" y="220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44079" name="Oval 15"/>
            <p:cNvSpPr>
              <a:spLocks noChangeArrowheads="1"/>
            </p:cNvSpPr>
            <p:nvPr/>
          </p:nvSpPr>
          <p:spPr bwMode="auto">
            <a:xfrm>
              <a:off x="2500" y="2199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44080" name="Oval 16"/>
            <p:cNvSpPr>
              <a:spLocks noChangeArrowheads="1"/>
            </p:cNvSpPr>
            <p:nvPr/>
          </p:nvSpPr>
          <p:spPr bwMode="auto">
            <a:xfrm>
              <a:off x="4464" y="2160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44081" name="Oval 17"/>
            <p:cNvSpPr>
              <a:spLocks noChangeArrowheads="1"/>
            </p:cNvSpPr>
            <p:nvPr/>
          </p:nvSpPr>
          <p:spPr bwMode="auto">
            <a:xfrm>
              <a:off x="249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</a:t>
              </a:r>
            </a:p>
          </p:txBody>
        </p:sp>
        <p:sp>
          <p:nvSpPr>
            <p:cNvPr id="344082" name="Oval 18"/>
            <p:cNvSpPr>
              <a:spLocks noChangeArrowheads="1"/>
            </p:cNvSpPr>
            <p:nvPr/>
          </p:nvSpPr>
          <p:spPr bwMode="auto">
            <a:xfrm>
              <a:off x="4992" y="220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44083" name="Oval 19"/>
            <p:cNvSpPr>
              <a:spLocks noChangeArrowheads="1"/>
            </p:cNvSpPr>
            <p:nvPr/>
          </p:nvSpPr>
          <p:spPr bwMode="auto">
            <a:xfrm>
              <a:off x="4464" y="268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44084" name="Line 20"/>
            <p:cNvSpPr>
              <a:spLocks noChangeShapeType="1"/>
            </p:cNvSpPr>
            <p:nvPr/>
          </p:nvSpPr>
          <p:spPr bwMode="auto">
            <a:xfrm>
              <a:off x="1056" y="1746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85" name="Line 21"/>
            <p:cNvSpPr>
              <a:spLocks noChangeShapeType="1"/>
            </p:cNvSpPr>
            <p:nvPr/>
          </p:nvSpPr>
          <p:spPr bwMode="auto">
            <a:xfrm>
              <a:off x="1710" y="1754"/>
              <a:ext cx="78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86" name="Line 22"/>
            <p:cNvSpPr>
              <a:spLocks noChangeShapeType="1"/>
            </p:cNvSpPr>
            <p:nvPr/>
          </p:nvSpPr>
          <p:spPr bwMode="auto">
            <a:xfrm>
              <a:off x="2784" y="1750"/>
              <a:ext cx="8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87" name="Line 23"/>
            <p:cNvSpPr>
              <a:spLocks noChangeShapeType="1"/>
            </p:cNvSpPr>
            <p:nvPr/>
          </p:nvSpPr>
          <p:spPr bwMode="auto">
            <a:xfrm>
              <a:off x="3855" y="1754"/>
              <a:ext cx="8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88" name="Line 24"/>
            <p:cNvSpPr>
              <a:spLocks noChangeShapeType="1"/>
            </p:cNvSpPr>
            <p:nvPr/>
          </p:nvSpPr>
          <p:spPr bwMode="auto">
            <a:xfrm flipH="1">
              <a:off x="2160" y="1824"/>
              <a:ext cx="384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89" name="Line 25"/>
            <p:cNvSpPr>
              <a:spLocks noChangeShapeType="1"/>
            </p:cNvSpPr>
            <p:nvPr/>
          </p:nvSpPr>
          <p:spPr bwMode="auto">
            <a:xfrm>
              <a:off x="2627" y="1873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0" name="Line 26"/>
            <p:cNvSpPr>
              <a:spLocks noChangeShapeType="1"/>
            </p:cNvSpPr>
            <p:nvPr/>
          </p:nvSpPr>
          <p:spPr bwMode="auto">
            <a:xfrm>
              <a:off x="2688" y="1824"/>
              <a:ext cx="384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1" name="Line 27"/>
            <p:cNvSpPr>
              <a:spLocks noChangeShapeType="1"/>
            </p:cNvSpPr>
            <p:nvPr/>
          </p:nvSpPr>
          <p:spPr bwMode="auto">
            <a:xfrm>
              <a:off x="2148" y="2457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2" name="Line 28"/>
            <p:cNvSpPr>
              <a:spLocks noChangeShapeType="1"/>
            </p:cNvSpPr>
            <p:nvPr/>
          </p:nvSpPr>
          <p:spPr bwMode="auto">
            <a:xfrm>
              <a:off x="3120" y="2448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3" name="Line 29"/>
            <p:cNvSpPr>
              <a:spLocks noChangeShapeType="1"/>
            </p:cNvSpPr>
            <p:nvPr/>
          </p:nvSpPr>
          <p:spPr bwMode="auto">
            <a:xfrm>
              <a:off x="3723" y="1863"/>
              <a:ext cx="0" cy="30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4" name="Line 30"/>
            <p:cNvSpPr>
              <a:spLocks noChangeShapeType="1"/>
            </p:cNvSpPr>
            <p:nvPr/>
          </p:nvSpPr>
          <p:spPr bwMode="auto">
            <a:xfrm flipH="1">
              <a:off x="4608" y="1854"/>
              <a:ext cx="201" cy="3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5" name="Line 31"/>
            <p:cNvSpPr>
              <a:spLocks noChangeShapeType="1"/>
            </p:cNvSpPr>
            <p:nvPr/>
          </p:nvSpPr>
          <p:spPr bwMode="auto">
            <a:xfrm>
              <a:off x="4935" y="1872"/>
              <a:ext cx="201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6" name="Line 32"/>
            <p:cNvSpPr>
              <a:spLocks noChangeShapeType="1"/>
            </p:cNvSpPr>
            <p:nvPr/>
          </p:nvSpPr>
          <p:spPr bwMode="auto">
            <a:xfrm>
              <a:off x="4560" y="240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2342" y="1274"/>
              <a:ext cx="5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400">
                  <a:latin typeface="Times New Roman" pitchFamily="18" charset="0"/>
                </a:rPr>
                <a:t>H</a:t>
              </a:r>
              <a:r>
                <a:rPr lang="en-US" altLang="zh-TW" sz="2400" i="1">
                  <a:latin typeface="Times New Roman" pitchFamily="18" charset="0"/>
                </a:rPr>
                <a:t>.min</a:t>
              </a:r>
              <a:endParaRPr lang="en-US" altLang="zh-TW" sz="2400">
                <a:latin typeface="Times New Roman" pitchFamily="18" charset="0"/>
              </a:endParaRP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685800" y="3733800"/>
            <a:ext cx="7872413" cy="2743200"/>
            <a:chOff x="432" y="1248"/>
            <a:chExt cx="4959" cy="1728"/>
          </a:xfrm>
        </p:grpSpPr>
        <p:sp>
          <p:nvSpPr>
            <p:cNvPr id="344099" name="AutoShape 35"/>
            <p:cNvSpPr>
              <a:spLocks noChangeArrowheads="1"/>
            </p:cNvSpPr>
            <p:nvPr/>
          </p:nvSpPr>
          <p:spPr bwMode="auto">
            <a:xfrm>
              <a:off x="4317" y="2817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0" name="AutoShape 36"/>
            <p:cNvSpPr>
              <a:spLocks noChangeArrowheads="1"/>
            </p:cNvSpPr>
            <p:nvPr/>
          </p:nvSpPr>
          <p:spPr bwMode="auto">
            <a:xfrm>
              <a:off x="4326" y="2619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1" name="AutoShape 37"/>
            <p:cNvSpPr>
              <a:spLocks noChangeArrowheads="1"/>
            </p:cNvSpPr>
            <p:nvPr/>
          </p:nvSpPr>
          <p:spPr bwMode="auto">
            <a:xfrm>
              <a:off x="4335" y="2307"/>
              <a:ext cx="1056" cy="144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2" name="AutoShape 38"/>
            <p:cNvSpPr>
              <a:spLocks noChangeArrowheads="1"/>
            </p:cNvSpPr>
            <p:nvPr/>
          </p:nvSpPr>
          <p:spPr bwMode="auto">
            <a:xfrm>
              <a:off x="4320" y="2130"/>
              <a:ext cx="1056" cy="126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3" name="AutoShape 39"/>
            <p:cNvSpPr>
              <a:spLocks noChangeArrowheads="1"/>
            </p:cNvSpPr>
            <p:nvPr/>
          </p:nvSpPr>
          <p:spPr bwMode="auto">
            <a:xfrm>
              <a:off x="3498" y="2142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4" name="AutoShape 40"/>
            <p:cNvSpPr>
              <a:spLocks noChangeArrowheads="1"/>
            </p:cNvSpPr>
            <p:nvPr/>
          </p:nvSpPr>
          <p:spPr bwMode="auto">
            <a:xfrm>
              <a:off x="3492" y="2316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5" name="AutoShape 41"/>
            <p:cNvSpPr>
              <a:spLocks noChangeArrowheads="1"/>
            </p:cNvSpPr>
            <p:nvPr/>
          </p:nvSpPr>
          <p:spPr bwMode="auto">
            <a:xfrm>
              <a:off x="2859" y="2670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6" name="AutoShape 42"/>
            <p:cNvSpPr>
              <a:spLocks noChangeArrowheads="1"/>
            </p:cNvSpPr>
            <p:nvPr/>
          </p:nvSpPr>
          <p:spPr bwMode="auto">
            <a:xfrm>
              <a:off x="2859" y="2853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7" name="AutoShape 43"/>
            <p:cNvSpPr>
              <a:spLocks noChangeArrowheads="1"/>
            </p:cNvSpPr>
            <p:nvPr/>
          </p:nvSpPr>
          <p:spPr bwMode="auto">
            <a:xfrm>
              <a:off x="1872" y="2832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8" name="AutoShape 44"/>
            <p:cNvSpPr>
              <a:spLocks noChangeArrowheads="1"/>
            </p:cNvSpPr>
            <p:nvPr/>
          </p:nvSpPr>
          <p:spPr bwMode="auto">
            <a:xfrm>
              <a:off x="1872" y="2640"/>
              <a:ext cx="531" cy="123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9" name="AutoShape 45"/>
            <p:cNvSpPr>
              <a:spLocks noChangeArrowheads="1"/>
            </p:cNvSpPr>
            <p:nvPr/>
          </p:nvSpPr>
          <p:spPr bwMode="auto">
            <a:xfrm>
              <a:off x="1851" y="2343"/>
              <a:ext cx="1575" cy="150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10" name="AutoShape 46"/>
            <p:cNvSpPr>
              <a:spLocks noChangeArrowheads="1"/>
            </p:cNvSpPr>
            <p:nvPr/>
          </p:nvSpPr>
          <p:spPr bwMode="auto">
            <a:xfrm>
              <a:off x="1845" y="2136"/>
              <a:ext cx="1575" cy="150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11" name="AutoShape 47"/>
            <p:cNvSpPr>
              <a:spLocks noChangeArrowheads="1"/>
            </p:cNvSpPr>
            <p:nvPr/>
          </p:nvSpPr>
          <p:spPr bwMode="auto">
            <a:xfrm>
              <a:off x="720" y="1794"/>
              <a:ext cx="4416" cy="144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12" name="AutoShape 48"/>
            <p:cNvSpPr>
              <a:spLocks noChangeArrowheads="1"/>
            </p:cNvSpPr>
            <p:nvPr/>
          </p:nvSpPr>
          <p:spPr bwMode="auto">
            <a:xfrm>
              <a:off x="711" y="1536"/>
              <a:ext cx="4416" cy="144"/>
            </a:xfrm>
            <a:prstGeom prst="octagon">
              <a:avLst>
                <a:gd name="adj" fmla="val 29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13" name="Text Box 49"/>
            <p:cNvSpPr txBox="1">
              <a:spLocks noChangeArrowheads="1"/>
            </p:cNvSpPr>
            <p:nvPr/>
          </p:nvSpPr>
          <p:spPr bwMode="auto">
            <a:xfrm>
              <a:off x="432" y="1632"/>
              <a:ext cx="3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b)</a:t>
              </a:r>
            </a:p>
          </p:txBody>
        </p:sp>
        <p:sp>
          <p:nvSpPr>
            <p:cNvPr id="344114" name="Oval 50"/>
            <p:cNvSpPr>
              <a:spLocks noChangeArrowheads="1"/>
            </p:cNvSpPr>
            <p:nvPr/>
          </p:nvSpPr>
          <p:spPr bwMode="auto">
            <a:xfrm>
              <a:off x="81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44115" name="Oval 51"/>
            <p:cNvSpPr>
              <a:spLocks noChangeArrowheads="1"/>
            </p:cNvSpPr>
            <p:nvPr/>
          </p:nvSpPr>
          <p:spPr bwMode="auto">
            <a:xfrm>
              <a:off x="144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44116" name="Oval 52"/>
            <p:cNvSpPr>
              <a:spLocks noChangeArrowheads="1"/>
            </p:cNvSpPr>
            <p:nvPr/>
          </p:nvSpPr>
          <p:spPr bwMode="auto">
            <a:xfrm>
              <a:off x="3006" y="272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41</a:t>
              </a:r>
            </a:p>
          </p:txBody>
        </p:sp>
        <p:sp>
          <p:nvSpPr>
            <p:cNvPr id="344117" name="Oval 53"/>
            <p:cNvSpPr>
              <a:spLocks noChangeArrowheads="1"/>
            </p:cNvSpPr>
            <p:nvPr/>
          </p:nvSpPr>
          <p:spPr bwMode="auto">
            <a:xfrm>
              <a:off x="2016" y="268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44118" name="Oval 54"/>
            <p:cNvSpPr>
              <a:spLocks noChangeArrowheads="1"/>
            </p:cNvSpPr>
            <p:nvPr/>
          </p:nvSpPr>
          <p:spPr bwMode="auto">
            <a:xfrm>
              <a:off x="4752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44119" name="Oval 55"/>
            <p:cNvSpPr>
              <a:spLocks noChangeArrowheads="1"/>
            </p:cNvSpPr>
            <p:nvPr/>
          </p:nvSpPr>
          <p:spPr bwMode="auto">
            <a:xfrm>
              <a:off x="3627" y="2177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44120" name="Oval 56"/>
            <p:cNvSpPr>
              <a:spLocks noChangeArrowheads="1"/>
            </p:cNvSpPr>
            <p:nvPr/>
          </p:nvSpPr>
          <p:spPr bwMode="auto">
            <a:xfrm>
              <a:off x="360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44121" name="Oval 57"/>
            <p:cNvSpPr>
              <a:spLocks noChangeArrowheads="1"/>
            </p:cNvSpPr>
            <p:nvPr/>
          </p:nvSpPr>
          <p:spPr bwMode="auto">
            <a:xfrm>
              <a:off x="2976" y="220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38</a:t>
              </a:r>
            </a:p>
          </p:txBody>
        </p:sp>
        <p:sp>
          <p:nvSpPr>
            <p:cNvPr id="344122" name="Oval 58"/>
            <p:cNvSpPr>
              <a:spLocks noChangeArrowheads="1"/>
            </p:cNvSpPr>
            <p:nvPr/>
          </p:nvSpPr>
          <p:spPr bwMode="auto">
            <a:xfrm>
              <a:off x="2016" y="220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44123" name="Oval 59"/>
            <p:cNvSpPr>
              <a:spLocks noChangeArrowheads="1"/>
            </p:cNvSpPr>
            <p:nvPr/>
          </p:nvSpPr>
          <p:spPr bwMode="auto">
            <a:xfrm>
              <a:off x="2500" y="2199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44124" name="Oval 60"/>
            <p:cNvSpPr>
              <a:spLocks noChangeArrowheads="1"/>
            </p:cNvSpPr>
            <p:nvPr/>
          </p:nvSpPr>
          <p:spPr bwMode="auto">
            <a:xfrm>
              <a:off x="4464" y="2160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44125" name="Oval 61"/>
            <p:cNvSpPr>
              <a:spLocks noChangeArrowheads="1"/>
            </p:cNvSpPr>
            <p:nvPr/>
          </p:nvSpPr>
          <p:spPr bwMode="auto">
            <a:xfrm>
              <a:off x="249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</a:t>
              </a:r>
            </a:p>
          </p:txBody>
        </p:sp>
        <p:sp>
          <p:nvSpPr>
            <p:cNvPr id="344126" name="Oval 62"/>
            <p:cNvSpPr>
              <a:spLocks noChangeArrowheads="1"/>
            </p:cNvSpPr>
            <p:nvPr/>
          </p:nvSpPr>
          <p:spPr bwMode="auto">
            <a:xfrm>
              <a:off x="5022" y="2160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44127" name="Oval 63"/>
            <p:cNvSpPr>
              <a:spLocks noChangeArrowheads="1"/>
            </p:cNvSpPr>
            <p:nvPr/>
          </p:nvSpPr>
          <p:spPr bwMode="auto">
            <a:xfrm>
              <a:off x="4464" y="268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44128" name="Text Box 64"/>
            <p:cNvSpPr txBox="1">
              <a:spLocks noChangeArrowheads="1"/>
            </p:cNvSpPr>
            <p:nvPr/>
          </p:nvSpPr>
          <p:spPr bwMode="auto">
            <a:xfrm>
              <a:off x="2304" y="1248"/>
              <a:ext cx="5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400">
                  <a:latin typeface="Times New Roman" pitchFamily="18" charset="0"/>
                </a:rPr>
                <a:t>H.</a:t>
              </a:r>
              <a:r>
                <a:rPr lang="en-US" altLang="zh-TW" sz="2400" i="1">
                  <a:latin typeface="Times New Roman" pitchFamily="18" charset="0"/>
                </a:rPr>
                <a:t>min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44129" name="Line 65"/>
            <p:cNvSpPr>
              <a:spLocks noChangeShapeType="1"/>
            </p:cNvSpPr>
            <p:nvPr/>
          </p:nvSpPr>
          <p:spPr bwMode="auto">
            <a:xfrm>
              <a:off x="768" y="168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0" name="Line 66"/>
            <p:cNvSpPr>
              <a:spLocks noChangeShapeType="1"/>
            </p:cNvSpPr>
            <p:nvPr/>
          </p:nvSpPr>
          <p:spPr bwMode="auto">
            <a:xfrm>
              <a:off x="1392" y="168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1" name="Line 67"/>
            <p:cNvSpPr>
              <a:spLocks noChangeShapeType="1"/>
            </p:cNvSpPr>
            <p:nvPr/>
          </p:nvSpPr>
          <p:spPr bwMode="auto">
            <a:xfrm>
              <a:off x="2448" y="168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2" name="Line 68"/>
            <p:cNvSpPr>
              <a:spLocks noChangeShapeType="1"/>
            </p:cNvSpPr>
            <p:nvPr/>
          </p:nvSpPr>
          <p:spPr bwMode="auto">
            <a:xfrm>
              <a:off x="3600" y="168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3" name="Line 69"/>
            <p:cNvSpPr>
              <a:spLocks noChangeShapeType="1"/>
            </p:cNvSpPr>
            <p:nvPr/>
          </p:nvSpPr>
          <p:spPr bwMode="auto">
            <a:xfrm>
              <a:off x="4752" y="168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4" name="Line 70"/>
            <p:cNvSpPr>
              <a:spLocks noChangeShapeType="1"/>
            </p:cNvSpPr>
            <p:nvPr/>
          </p:nvSpPr>
          <p:spPr bwMode="auto">
            <a:xfrm>
              <a:off x="1968" y="2292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5" name="Line 71"/>
            <p:cNvSpPr>
              <a:spLocks noChangeShapeType="1"/>
            </p:cNvSpPr>
            <p:nvPr/>
          </p:nvSpPr>
          <p:spPr bwMode="auto">
            <a:xfrm>
              <a:off x="2466" y="227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6" name="Line 72"/>
            <p:cNvSpPr>
              <a:spLocks noChangeShapeType="1"/>
            </p:cNvSpPr>
            <p:nvPr/>
          </p:nvSpPr>
          <p:spPr bwMode="auto">
            <a:xfrm>
              <a:off x="2937" y="2283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7" name="Line 73"/>
            <p:cNvSpPr>
              <a:spLocks noChangeShapeType="1"/>
            </p:cNvSpPr>
            <p:nvPr/>
          </p:nvSpPr>
          <p:spPr bwMode="auto">
            <a:xfrm>
              <a:off x="3609" y="2262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8" name="Line 74"/>
            <p:cNvSpPr>
              <a:spLocks noChangeShapeType="1"/>
            </p:cNvSpPr>
            <p:nvPr/>
          </p:nvSpPr>
          <p:spPr bwMode="auto">
            <a:xfrm>
              <a:off x="4446" y="2253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39" name="Line 75"/>
            <p:cNvSpPr>
              <a:spLocks noChangeShapeType="1"/>
            </p:cNvSpPr>
            <p:nvPr/>
          </p:nvSpPr>
          <p:spPr bwMode="auto">
            <a:xfrm>
              <a:off x="5004" y="2253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0" name="Line 76"/>
            <p:cNvSpPr>
              <a:spLocks noChangeShapeType="1"/>
            </p:cNvSpPr>
            <p:nvPr/>
          </p:nvSpPr>
          <p:spPr bwMode="auto">
            <a:xfrm>
              <a:off x="1998" y="276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1" name="Line 77"/>
            <p:cNvSpPr>
              <a:spLocks noChangeShapeType="1"/>
            </p:cNvSpPr>
            <p:nvPr/>
          </p:nvSpPr>
          <p:spPr bwMode="auto">
            <a:xfrm>
              <a:off x="2988" y="2802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2" name="Line 78"/>
            <p:cNvSpPr>
              <a:spLocks noChangeShapeType="1"/>
            </p:cNvSpPr>
            <p:nvPr/>
          </p:nvSpPr>
          <p:spPr bwMode="auto">
            <a:xfrm>
              <a:off x="4437" y="2739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3" name="Line 79"/>
            <p:cNvSpPr>
              <a:spLocks noChangeShapeType="1"/>
            </p:cNvSpPr>
            <p:nvPr/>
          </p:nvSpPr>
          <p:spPr bwMode="auto">
            <a:xfrm flipH="1">
              <a:off x="2256" y="2832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4" name="Line 80"/>
            <p:cNvSpPr>
              <a:spLocks noChangeShapeType="1"/>
            </p:cNvSpPr>
            <p:nvPr/>
          </p:nvSpPr>
          <p:spPr bwMode="auto">
            <a:xfrm flipH="1">
              <a:off x="3264" y="284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5" name="Line 81"/>
            <p:cNvSpPr>
              <a:spLocks noChangeShapeType="1"/>
            </p:cNvSpPr>
            <p:nvPr/>
          </p:nvSpPr>
          <p:spPr bwMode="auto">
            <a:xfrm flipH="1">
              <a:off x="4746" y="282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6" name="Line 82"/>
            <p:cNvSpPr>
              <a:spLocks noChangeShapeType="1"/>
            </p:cNvSpPr>
            <p:nvPr/>
          </p:nvSpPr>
          <p:spPr bwMode="auto">
            <a:xfrm flipH="1">
              <a:off x="3252" y="233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7" name="Line 83"/>
            <p:cNvSpPr>
              <a:spLocks noChangeShapeType="1"/>
            </p:cNvSpPr>
            <p:nvPr/>
          </p:nvSpPr>
          <p:spPr bwMode="auto">
            <a:xfrm flipH="1">
              <a:off x="2739" y="2343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8" name="Line 84"/>
            <p:cNvSpPr>
              <a:spLocks noChangeShapeType="1"/>
            </p:cNvSpPr>
            <p:nvPr/>
          </p:nvSpPr>
          <p:spPr bwMode="auto">
            <a:xfrm flipH="1">
              <a:off x="2262" y="233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49" name="Line 85"/>
            <p:cNvSpPr>
              <a:spLocks noChangeShapeType="1"/>
            </p:cNvSpPr>
            <p:nvPr/>
          </p:nvSpPr>
          <p:spPr bwMode="auto">
            <a:xfrm flipH="1">
              <a:off x="3882" y="2307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0" name="Line 86"/>
            <p:cNvSpPr>
              <a:spLocks noChangeShapeType="1"/>
            </p:cNvSpPr>
            <p:nvPr/>
          </p:nvSpPr>
          <p:spPr bwMode="auto">
            <a:xfrm flipH="1">
              <a:off x="5268" y="2298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1" name="Line 87"/>
            <p:cNvSpPr>
              <a:spLocks noChangeShapeType="1"/>
            </p:cNvSpPr>
            <p:nvPr/>
          </p:nvSpPr>
          <p:spPr bwMode="auto">
            <a:xfrm flipH="1">
              <a:off x="4737" y="2298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2" name="Line 88"/>
            <p:cNvSpPr>
              <a:spLocks noChangeShapeType="1"/>
            </p:cNvSpPr>
            <p:nvPr/>
          </p:nvSpPr>
          <p:spPr bwMode="auto">
            <a:xfrm flipH="1">
              <a:off x="5025" y="179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3" name="Line 89"/>
            <p:cNvSpPr>
              <a:spLocks noChangeShapeType="1"/>
            </p:cNvSpPr>
            <p:nvPr/>
          </p:nvSpPr>
          <p:spPr bwMode="auto">
            <a:xfrm flipH="1">
              <a:off x="3882" y="1785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4" name="Line 90"/>
            <p:cNvSpPr>
              <a:spLocks noChangeShapeType="1"/>
            </p:cNvSpPr>
            <p:nvPr/>
          </p:nvSpPr>
          <p:spPr bwMode="auto">
            <a:xfrm flipH="1">
              <a:off x="2748" y="179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5" name="Line 91"/>
            <p:cNvSpPr>
              <a:spLocks noChangeShapeType="1"/>
            </p:cNvSpPr>
            <p:nvPr/>
          </p:nvSpPr>
          <p:spPr bwMode="auto">
            <a:xfrm flipH="1">
              <a:off x="1728" y="177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6" name="Line 92"/>
            <p:cNvSpPr>
              <a:spLocks noChangeShapeType="1"/>
            </p:cNvSpPr>
            <p:nvPr/>
          </p:nvSpPr>
          <p:spPr bwMode="auto">
            <a:xfrm flipH="1">
              <a:off x="1104" y="177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7" name="Line 93"/>
            <p:cNvSpPr>
              <a:spLocks noChangeShapeType="1"/>
            </p:cNvSpPr>
            <p:nvPr/>
          </p:nvSpPr>
          <p:spPr bwMode="auto">
            <a:xfrm flipV="1">
              <a:off x="2160" y="1824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8" name="Line 94"/>
            <p:cNvSpPr>
              <a:spLocks noChangeShapeType="1"/>
            </p:cNvSpPr>
            <p:nvPr/>
          </p:nvSpPr>
          <p:spPr bwMode="auto">
            <a:xfrm flipV="1">
              <a:off x="2592" y="18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59" name="Line 95"/>
            <p:cNvSpPr>
              <a:spLocks noChangeShapeType="1"/>
            </p:cNvSpPr>
            <p:nvPr/>
          </p:nvSpPr>
          <p:spPr bwMode="auto">
            <a:xfrm>
              <a:off x="2640" y="18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0" name="Line 96"/>
            <p:cNvSpPr>
              <a:spLocks noChangeShapeType="1"/>
            </p:cNvSpPr>
            <p:nvPr/>
          </p:nvSpPr>
          <p:spPr bwMode="auto">
            <a:xfrm flipH="1" flipV="1">
              <a:off x="2640" y="1824"/>
              <a:ext cx="43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1" name="Line 97"/>
            <p:cNvSpPr>
              <a:spLocks noChangeShapeType="1"/>
            </p:cNvSpPr>
            <p:nvPr/>
          </p:nvSpPr>
          <p:spPr bwMode="auto">
            <a:xfrm flipV="1">
              <a:off x="2112" y="24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2" name="Line 98"/>
            <p:cNvSpPr>
              <a:spLocks noChangeShapeType="1"/>
            </p:cNvSpPr>
            <p:nvPr/>
          </p:nvSpPr>
          <p:spPr bwMode="auto">
            <a:xfrm>
              <a:off x="2160" y="24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3" name="Line 99"/>
            <p:cNvSpPr>
              <a:spLocks noChangeShapeType="1"/>
            </p:cNvSpPr>
            <p:nvPr/>
          </p:nvSpPr>
          <p:spPr bwMode="auto">
            <a:xfrm flipV="1">
              <a:off x="3072" y="244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4" name="Line 100"/>
            <p:cNvSpPr>
              <a:spLocks noChangeShapeType="1"/>
            </p:cNvSpPr>
            <p:nvPr/>
          </p:nvSpPr>
          <p:spPr bwMode="auto">
            <a:xfrm>
              <a:off x="3120" y="244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5" name="Line 101"/>
            <p:cNvSpPr>
              <a:spLocks noChangeShapeType="1"/>
            </p:cNvSpPr>
            <p:nvPr/>
          </p:nvSpPr>
          <p:spPr bwMode="auto">
            <a:xfrm flipV="1">
              <a:off x="4560" y="24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6" name="Line 102"/>
            <p:cNvSpPr>
              <a:spLocks noChangeShapeType="1"/>
            </p:cNvSpPr>
            <p:nvPr/>
          </p:nvSpPr>
          <p:spPr bwMode="auto">
            <a:xfrm>
              <a:off x="4608" y="24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7" name="Line 103"/>
            <p:cNvSpPr>
              <a:spLocks noChangeShapeType="1"/>
            </p:cNvSpPr>
            <p:nvPr/>
          </p:nvSpPr>
          <p:spPr bwMode="auto">
            <a:xfrm>
              <a:off x="3696" y="18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8" name="Line 104"/>
            <p:cNvSpPr>
              <a:spLocks noChangeShapeType="1"/>
            </p:cNvSpPr>
            <p:nvPr/>
          </p:nvSpPr>
          <p:spPr bwMode="auto">
            <a:xfrm flipV="1">
              <a:off x="3744" y="18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69" name="Line 105"/>
            <p:cNvSpPr>
              <a:spLocks noChangeShapeType="1"/>
            </p:cNvSpPr>
            <p:nvPr/>
          </p:nvSpPr>
          <p:spPr bwMode="auto">
            <a:xfrm flipH="1" flipV="1">
              <a:off x="4944" y="1872"/>
              <a:ext cx="19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70" name="Line 106"/>
            <p:cNvSpPr>
              <a:spLocks noChangeShapeType="1"/>
            </p:cNvSpPr>
            <p:nvPr/>
          </p:nvSpPr>
          <p:spPr bwMode="auto">
            <a:xfrm flipV="1">
              <a:off x="4560" y="1824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71" name="Line 107"/>
            <p:cNvSpPr>
              <a:spLocks noChangeShapeType="1"/>
            </p:cNvSpPr>
            <p:nvPr/>
          </p:nvSpPr>
          <p:spPr bwMode="auto">
            <a:xfrm flipH="1">
              <a:off x="4608" y="1872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4172" name="Line 108"/>
            <p:cNvSpPr>
              <a:spLocks noChangeShapeType="1"/>
            </p:cNvSpPr>
            <p:nvPr/>
          </p:nvSpPr>
          <p:spPr bwMode="auto">
            <a:xfrm>
              <a:off x="2592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990600"/>
            <a:ext cx="7239000" cy="5638800"/>
          </a:xfrm>
        </p:spPr>
        <p:txBody>
          <a:bodyPr/>
          <a:lstStyle/>
          <a:p>
            <a:pPr lvl="1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Lemma 3: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x: any node in a Fibonacci heap, and let k=x.degree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Then,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size(x)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 F</a:t>
            </a:r>
            <a:r>
              <a:rPr lang="en-US" altLang="zh-TW" baseline="-25000">
                <a:solidFill>
                  <a:schemeClr val="hlink"/>
                </a:solidFill>
                <a:sym typeface="Symbol" pitchFamily="18" charset="2"/>
              </a:rPr>
              <a:t>k+2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 </a:t>
            </a:r>
            <a:r>
              <a:rPr lang="en-US" altLang="zh-TW" baseline="30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	pf: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ea typeface="新細明體" pitchFamily="18" charset="-120"/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S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: denote the min possible value of size(z) over all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      nodes z such that z.degree=k.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Trivially, S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0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=1, S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=2, and S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=3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	S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 size(x)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   ,  size(y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)  1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	size(x) 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 S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k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		          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 2+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i=2,…,k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S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i-2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By induction on k that 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S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F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k+2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 Clearly for k=0 and 1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Assume that k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2 and that S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i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F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i+2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 for i=0,…,k-1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We have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S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k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 2+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i=2,…,k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S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i-2 </a:t>
            </a:r>
            <a:r>
              <a:rPr lang="en-US" altLang="zh-TW">
                <a:solidFill>
                  <a:srgbClr val="006600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2+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i=2,…,k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F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 </a:t>
            </a:r>
          </a:p>
          <a:p>
            <a:pPr lvl="1">
              <a:buFont typeface="Wingdings" pitchFamily="2" charset="2"/>
              <a:buNone/>
            </a:pP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				                    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= 1+ 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i=0,…,k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F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i </a:t>
            </a:r>
            <a:r>
              <a:rPr lang="en-US" altLang="zh-TW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= F</a:t>
            </a:r>
            <a:r>
              <a:rPr lang="en-US" altLang="zh-TW" baseline="-25000">
                <a:solidFill>
                  <a:srgbClr val="006600"/>
                </a:solidFill>
                <a:ea typeface="新細明體" pitchFamily="18" charset="-120"/>
                <a:sym typeface="Symbol" pitchFamily="18" charset="2"/>
              </a:rPr>
              <a:t>k+2</a:t>
            </a:r>
          </a:p>
          <a:p>
            <a:pPr lvl="1">
              <a:buFont typeface="Wingdings" pitchFamily="2" charset="2"/>
              <a:buNone/>
            </a:pP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Thus, 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size(x)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 S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 F</a:t>
            </a:r>
            <a:r>
              <a:rPr lang="en-US" altLang="zh-TW" baseline="-25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k+2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>
                <a:solidFill>
                  <a:schemeClr val="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 </a:t>
            </a:r>
            <a:r>
              <a:rPr lang="en-US" altLang="zh-TW" baseline="30000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k</a:t>
            </a:r>
          </a:p>
        </p:txBody>
      </p:sp>
      <p:grpSp>
        <p:nvGrpSpPr>
          <p:cNvPr id="364578" name="Group 34"/>
          <p:cNvGrpSpPr>
            <a:grpSpLocks/>
          </p:cNvGrpSpPr>
          <p:nvPr/>
        </p:nvGrpSpPr>
        <p:grpSpPr bwMode="auto">
          <a:xfrm>
            <a:off x="304800" y="2667000"/>
            <a:ext cx="2398713" cy="2424113"/>
            <a:chOff x="144" y="1728"/>
            <a:chExt cx="1511" cy="1527"/>
          </a:xfrm>
        </p:grpSpPr>
        <p:sp>
          <p:nvSpPr>
            <p:cNvPr id="364550" name="Oval 6"/>
            <p:cNvSpPr>
              <a:spLocks noChangeArrowheads="1"/>
            </p:cNvSpPr>
            <p:nvPr/>
          </p:nvSpPr>
          <p:spPr bwMode="auto">
            <a:xfrm>
              <a:off x="528" y="204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51" name="Oval 7"/>
            <p:cNvSpPr>
              <a:spLocks noChangeArrowheads="1"/>
            </p:cNvSpPr>
            <p:nvPr/>
          </p:nvSpPr>
          <p:spPr bwMode="auto">
            <a:xfrm>
              <a:off x="192" y="247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52" name="Oval 8"/>
            <p:cNvSpPr>
              <a:spLocks noChangeArrowheads="1"/>
            </p:cNvSpPr>
            <p:nvPr/>
          </p:nvSpPr>
          <p:spPr bwMode="auto">
            <a:xfrm>
              <a:off x="480" y="247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53" name="Oval 9"/>
            <p:cNvSpPr>
              <a:spLocks noChangeArrowheads="1"/>
            </p:cNvSpPr>
            <p:nvPr/>
          </p:nvSpPr>
          <p:spPr bwMode="auto">
            <a:xfrm>
              <a:off x="1008" y="242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54" name="Line 10"/>
            <p:cNvSpPr>
              <a:spLocks noChangeShapeType="1"/>
            </p:cNvSpPr>
            <p:nvPr/>
          </p:nvSpPr>
          <p:spPr bwMode="auto">
            <a:xfrm flipH="1">
              <a:off x="336" y="218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4555" name="Line 11"/>
            <p:cNvSpPr>
              <a:spLocks noChangeShapeType="1"/>
            </p:cNvSpPr>
            <p:nvPr/>
          </p:nvSpPr>
          <p:spPr bwMode="auto">
            <a:xfrm>
              <a:off x="576" y="223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4556" name="Line 12"/>
            <p:cNvSpPr>
              <a:spLocks noChangeShapeType="1"/>
            </p:cNvSpPr>
            <p:nvPr/>
          </p:nvSpPr>
          <p:spPr bwMode="auto">
            <a:xfrm>
              <a:off x="672" y="2188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4557" name="Line 13"/>
            <p:cNvSpPr>
              <a:spLocks noChangeShapeType="1"/>
            </p:cNvSpPr>
            <p:nvPr/>
          </p:nvSpPr>
          <p:spPr bwMode="auto">
            <a:xfrm>
              <a:off x="432" y="1948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64558" name="Text Box 14"/>
            <p:cNvSpPr txBox="1">
              <a:spLocks noChangeArrowheads="1"/>
            </p:cNvSpPr>
            <p:nvPr/>
          </p:nvSpPr>
          <p:spPr bwMode="auto">
            <a:xfrm>
              <a:off x="326" y="1728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x</a:t>
              </a:r>
            </a:p>
          </p:txBody>
        </p:sp>
        <p:sp>
          <p:nvSpPr>
            <p:cNvPr id="364559" name="Text Box 15"/>
            <p:cNvSpPr txBox="1">
              <a:spLocks noChangeArrowheads="1"/>
            </p:cNvSpPr>
            <p:nvPr/>
          </p:nvSpPr>
          <p:spPr bwMode="auto">
            <a:xfrm>
              <a:off x="144" y="2572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1</a:t>
              </a:r>
            </a:p>
          </p:txBody>
        </p:sp>
        <p:sp>
          <p:nvSpPr>
            <p:cNvPr id="364560" name="Text Box 16"/>
            <p:cNvSpPr txBox="1">
              <a:spLocks noChangeArrowheads="1"/>
            </p:cNvSpPr>
            <p:nvPr/>
          </p:nvSpPr>
          <p:spPr bwMode="auto">
            <a:xfrm>
              <a:off x="432" y="2572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2</a:t>
              </a:r>
            </a:p>
          </p:txBody>
        </p:sp>
        <p:sp>
          <p:nvSpPr>
            <p:cNvPr id="364561" name="Text Box 17"/>
            <p:cNvSpPr txBox="1">
              <a:spLocks noChangeArrowheads="1"/>
            </p:cNvSpPr>
            <p:nvPr/>
          </p:nvSpPr>
          <p:spPr bwMode="auto">
            <a:xfrm>
              <a:off x="912" y="2524"/>
              <a:ext cx="2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/>
                <a:t>y</a:t>
              </a:r>
              <a:r>
                <a:rPr lang="en-US" altLang="zh-TW" sz="1800" baseline="-25000"/>
                <a:t>k</a:t>
              </a:r>
            </a:p>
          </p:txBody>
        </p:sp>
        <p:sp>
          <p:nvSpPr>
            <p:cNvPr id="364562" name="AutoShape 18"/>
            <p:cNvSpPr>
              <a:spLocks noChangeArrowheads="1"/>
            </p:cNvSpPr>
            <p:nvPr/>
          </p:nvSpPr>
          <p:spPr bwMode="auto">
            <a:xfrm rot="-660576">
              <a:off x="576" y="2640"/>
              <a:ext cx="192" cy="432"/>
            </a:xfrm>
            <a:prstGeom prst="triangle">
              <a:avLst>
                <a:gd name="adj" fmla="val 50000"/>
              </a:avLst>
            </a:prstGeom>
            <a:solidFill>
              <a:srgbClr val="FAEE0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63" name="AutoShape 19"/>
            <p:cNvSpPr>
              <a:spLocks noChangeArrowheads="1"/>
            </p:cNvSpPr>
            <p:nvPr/>
          </p:nvSpPr>
          <p:spPr bwMode="auto">
            <a:xfrm rot="-462515">
              <a:off x="1056" y="2592"/>
              <a:ext cx="192" cy="432"/>
            </a:xfrm>
            <a:prstGeom prst="triangle">
              <a:avLst>
                <a:gd name="adj" fmla="val 50000"/>
              </a:avLst>
            </a:prstGeom>
            <a:solidFill>
              <a:srgbClr val="FAEE0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4576" name="Text Box 32"/>
            <p:cNvSpPr txBox="1">
              <a:spLocks noChangeArrowheads="1"/>
            </p:cNvSpPr>
            <p:nvPr/>
          </p:nvSpPr>
          <p:spPr bwMode="auto">
            <a:xfrm>
              <a:off x="624" y="3024"/>
              <a:ext cx="3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  <a:sym typeface="Symbol" pitchFamily="18" charset="2"/>
                </a:rPr>
                <a:t></a:t>
              </a:r>
              <a:r>
                <a:rPr lang="en-US" altLang="zh-TW" sz="1800"/>
                <a:t> S</a:t>
              </a:r>
              <a:r>
                <a:rPr lang="en-US" altLang="zh-TW" sz="1800" baseline="-25000"/>
                <a:t>0</a:t>
              </a:r>
            </a:p>
          </p:txBody>
        </p:sp>
        <p:sp>
          <p:nvSpPr>
            <p:cNvPr id="364577" name="Text Box 33"/>
            <p:cNvSpPr txBox="1">
              <a:spLocks noChangeArrowheads="1"/>
            </p:cNvSpPr>
            <p:nvPr/>
          </p:nvSpPr>
          <p:spPr bwMode="auto">
            <a:xfrm>
              <a:off x="1200" y="2736"/>
              <a:ext cx="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1800">
                  <a:latin typeface="Times New Roman" pitchFamily="18" charset="0"/>
                  <a:sym typeface="Symbol" pitchFamily="18" charset="2"/>
                </a:rPr>
                <a:t></a:t>
              </a:r>
              <a:r>
                <a:rPr lang="en-US" altLang="zh-TW" sz="1800"/>
                <a:t> S</a:t>
              </a:r>
              <a:r>
                <a:rPr lang="en-US" altLang="zh-TW" sz="1800" baseline="-25000"/>
                <a:t>k-2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Corollary 4: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The max degree D(n) of any node in an n-node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Fibonacci heap is </a:t>
            </a:r>
            <a:r>
              <a:rPr lang="en-US" altLang="zh-TW">
                <a:solidFill>
                  <a:schemeClr val="hlink"/>
                </a:solidFill>
                <a:sym typeface="Symbol" pitchFamily="18" charset="2"/>
              </a:rPr>
              <a:t>O(lg n)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6600"/>
                </a:solidFill>
                <a:sym typeface="Symbol" pitchFamily="18" charset="2"/>
              </a:rPr>
              <a:t>	pf: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x: any node in an n-node Fibonacci heap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k=degree[x]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</a:t>
            </a:r>
            <a:r>
              <a:rPr lang="en-US" altLang="zh-TW">
                <a:sym typeface="Symbol" pitchFamily="18" charset="2"/>
              </a:rPr>
              <a:t>	n </a:t>
            </a:r>
            <a:r>
              <a:rPr lang="en-US" altLang="zh-TW"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ym typeface="Symbol" pitchFamily="18" charset="2"/>
              </a:rPr>
              <a:t> size(x) </a:t>
            </a:r>
            <a:r>
              <a:rPr lang="en-US" altLang="zh-TW"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sym typeface="Symbol" pitchFamily="18" charset="2"/>
              </a:rPr>
              <a:t> 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</a:t>
            </a:r>
            <a:r>
              <a:rPr lang="en-US" altLang="zh-TW" baseline="30000">
                <a:ea typeface="新細明體" pitchFamily="18" charset="-120"/>
                <a:sym typeface="Symbol" pitchFamily="18" charset="2"/>
              </a:rPr>
              <a:t>k</a:t>
            </a:r>
            <a:endParaRPr lang="en-US" altLang="zh-TW">
              <a:ea typeface="新細明體" pitchFamily="18" charset="-120"/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	log</a:t>
            </a:r>
            <a:r>
              <a:rPr lang="en-US" altLang="zh-TW" baseline="-25000">
                <a:ea typeface="新細明體" pitchFamily="18" charset="-120"/>
                <a:sym typeface="Symbol" pitchFamily="18" charset="2"/>
              </a:rPr>
              <a:t>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n </a:t>
            </a:r>
            <a:r>
              <a:rPr lang="en-US" altLang="zh-TW"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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 k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		Thus the max degree D(n) of any node is </a:t>
            </a:r>
            <a:r>
              <a:rPr lang="en-US" altLang="zh-TW">
                <a:solidFill>
                  <a:schemeClr val="hlink"/>
                </a:solidFill>
                <a:ea typeface="新細明體" pitchFamily="18" charset="-120"/>
                <a:sym typeface="Symbol" pitchFamily="18" charset="2"/>
              </a:rPr>
              <a:t>O(lg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345092" name="Group 4"/>
          <p:cNvGrpSpPr>
            <a:grpSpLocks/>
          </p:cNvGrpSpPr>
          <p:nvPr/>
        </p:nvGrpSpPr>
        <p:grpSpPr bwMode="auto">
          <a:xfrm>
            <a:off x="914400" y="990600"/>
            <a:ext cx="7239000" cy="2416175"/>
            <a:chOff x="432" y="1274"/>
            <a:chExt cx="4800" cy="1694"/>
          </a:xfrm>
        </p:grpSpPr>
        <p:sp>
          <p:nvSpPr>
            <p:cNvPr id="345093" name="Text Box 5"/>
            <p:cNvSpPr txBox="1">
              <a:spLocks noChangeArrowheads="1"/>
            </p:cNvSpPr>
            <p:nvPr/>
          </p:nvSpPr>
          <p:spPr bwMode="auto">
            <a:xfrm>
              <a:off x="432" y="1634"/>
              <a:ext cx="349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a)</a:t>
              </a:r>
            </a:p>
          </p:txBody>
        </p:sp>
        <p:sp>
          <p:nvSpPr>
            <p:cNvPr id="345094" name="Oval 6"/>
            <p:cNvSpPr>
              <a:spLocks noChangeArrowheads="1"/>
            </p:cNvSpPr>
            <p:nvPr/>
          </p:nvSpPr>
          <p:spPr bwMode="auto">
            <a:xfrm>
              <a:off x="81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45095" name="Oval 7"/>
            <p:cNvSpPr>
              <a:spLocks noChangeArrowheads="1"/>
            </p:cNvSpPr>
            <p:nvPr/>
          </p:nvSpPr>
          <p:spPr bwMode="auto">
            <a:xfrm>
              <a:off x="144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45096" name="Oval 8"/>
            <p:cNvSpPr>
              <a:spLocks noChangeArrowheads="1"/>
            </p:cNvSpPr>
            <p:nvPr/>
          </p:nvSpPr>
          <p:spPr bwMode="auto">
            <a:xfrm>
              <a:off x="3006" y="272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41</a:t>
              </a:r>
            </a:p>
          </p:txBody>
        </p:sp>
        <p:sp>
          <p:nvSpPr>
            <p:cNvPr id="345097" name="Oval 9"/>
            <p:cNvSpPr>
              <a:spLocks noChangeArrowheads="1"/>
            </p:cNvSpPr>
            <p:nvPr/>
          </p:nvSpPr>
          <p:spPr bwMode="auto">
            <a:xfrm>
              <a:off x="2016" y="268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45098" name="Oval 10"/>
            <p:cNvSpPr>
              <a:spLocks noChangeArrowheads="1"/>
            </p:cNvSpPr>
            <p:nvPr/>
          </p:nvSpPr>
          <p:spPr bwMode="auto">
            <a:xfrm>
              <a:off x="4752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45099" name="Oval 11"/>
            <p:cNvSpPr>
              <a:spLocks noChangeArrowheads="1"/>
            </p:cNvSpPr>
            <p:nvPr/>
          </p:nvSpPr>
          <p:spPr bwMode="auto">
            <a:xfrm>
              <a:off x="3627" y="2177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45100" name="Oval 12"/>
            <p:cNvSpPr>
              <a:spLocks noChangeArrowheads="1"/>
            </p:cNvSpPr>
            <p:nvPr/>
          </p:nvSpPr>
          <p:spPr bwMode="auto">
            <a:xfrm>
              <a:off x="3600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45101" name="Oval 13"/>
            <p:cNvSpPr>
              <a:spLocks noChangeArrowheads="1"/>
            </p:cNvSpPr>
            <p:nvPr/>
          </p:nvSpPr>
          <p:spPr bwMode="auto">
            <a:xfrm>
              <a:off x="2976" y="220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38</a:t>
              </a:r>
            </a:p>
          </p:txBody>
        </p:sp>
        <p:sp>
          <p:nvSpPr>
            <p:cNvPr id="345102" name="Oval 14"/>
            <p:cNvSpPr>
              <a:spLocks noChangeArrowheads="1"/>
            </p:cNvSpPr>
            <p:nvPr/>
          </p:nvSpPr>
          <p:spPr bwMode="auto">
            <a:xfrm>
              <a:off x="2016" y="2208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45103" name="Oval 15"/>
            <p:cNvSpPr>
              <a:spLocks noChangeArrowheads="1"/>
            </p:cNvSpPr>
            <p:nvPr/>
          </p:nvSpPr>
          <p:spPr bwMode="auto">
            <a:xfrm>
              <a:off x="2500" y="2199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45104" name="Oval 16"/>
            <p:cNvSpPr>
              <a:spLocks noChangeArrowheads="1"/>
            </p:cNvSpPr>
            <p:nvPr/>
          </p:nvSpPr>
          <p:spPr bwMode="auto">
            <a:xfrm>
              <a:off x="4464" y="2160"/>
              <a:ext cx="240" cy="240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45105" name="Oval 17"/>
            <p:cNvSpPr>
              <a:spLocks noChangeArrowheads="1"/>
            </p:cNvSpPr>
            <p:nvPr/>
          </p:nvSpPr>
          <p:spPr bwMode="auto">
            <a:xfrm>
              <a:off x="2496" y="163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</a:t>
              </a:r>
            </a:p>
          </p:txBody>
        </p:sp>
        <p:sp>
          <p:nvSpPr>
            <p:cNvPr id="345106" name="Oval 18"/>
            <p:cNvSpPr>
              <a:spLocks noChangeArrowheads="1"/>
            </p:cNvSpPr>
            <p:nvPr/>
          </p:nvSpPr>
          <p:spPr bwMode="auto">
            <a:xfrm>
              <a:off x="4992" y="2208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45107" name="Oval 19"/>
            <p:cNvSpPr>
              <a:spLocks noChangeArrowheads="1"/>
            </p:cNvSpPr>
            <p:nvPr/>
          </p:nvSpPr>
          <p:spPr bwMode="auto">
            <a:xfrm>
              <a:off x="4464" y="2682"/>
              <a:ext cx="240" cy="240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45108" name="Line 20"/>
            <p:cNvSpPr>
              <a:spLocks noChangeShapeType="1"/>
            </p:cNvSpPr>
            <p:nvPr/>
          </p:nvSpPr>
          <p:spPr bwMode="auto">
            <a:xfrm>
              <a:off x="1056" y="1746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09" name="Line 21"/>
            <p:cNvSpPr>
              <a:spLocks noChangeShapeType="1"/>
            </p:cNvSpPr>
            <p:nvPr/>
          </p:nvSpPr>
          <p:spPr bwMode="auto">
            <a:xfrm>
              <a:off x="1710" y="1754"/>
              <a:ext cx="78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0" name="Line 22"/>
            <p:cNvSpPr>
              <a:spLocks noChangeShapeType="1"/>
            </p:cNvSpPr>
            <p:nvPr/>
          </p:nvSpPr>
          <p:spPr bwMode="auto">
            <a:xfrm>
              <a:off x="2784" y="1750"/>
              <a:ext cx="8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1" name="Line 23"/>
            <p:cNvSpPr>
              <a:spLocks noChangeShapeType="1"/>
            </p:cNvSpPr>
            <p:nvPr/>
          </p:nvSpPr>
          <p:spPr bwMode="auto">
            <a:xfrm>
              <a:off x="3855" y="1754"/>
              <a:ext cx="8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2" name="Line 24"/>
            <p:cNvSpPr>
              <a:spLocks noChangeShapeType="1"/>
            </p:cNvSpPr>
            <p:nvPr/>
          </p:nvSpPr>
          <p:spPr bwMode="auto">
            <a:xfrm flipH="1">
              <a:off x="2160" y="1824"/>
              <a:ext cx="384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3" name="Line 25"/>
            <p:cNvSpPr>
              <a:spLocks noChangeShapeType="1"/>
            </p:cNvSpPr>
            <p:nvPr/>
          </p:nvSpPr>
          <p:spPr bwMode="auto">
            <a:xfrm>
              <a:off x="2627" y="1873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4" name="Line 26"/>
            <p:cNvSpPr>
              <a:spLocks noChangeShapeType="1"/>
            </p:cNvSpPr>
            <p:nvPr/>
          </p:nvSpPr>
          <p:spPr bwMode="auto">
            <a:xfrm>
              <a:off x="2688" y="1824"/>
              <a:ext cx="384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5" name="Line 27"/>
            <p:cNvSpPr>
              <a:spLocks noChangeShapeType="1"/>
            </p:cNvSpPr>
            <p:nvPr/>
          </p:nvSpPr>
          <p:spPr bwMode="auto">
            <a:xfrm>
              <a:off x="2148" y="2457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6" name="Line 28"/>
            <p:cNvSpPr>
              <a:spLocks noChangeShapeType="1"/>
            </p:cNvSpPr>
            <p:nvPr/>
          </p:nvSpPr>
          <p:spPr bwMode="auto">
            <a:xfrm>
              <a:off x="3120" y="2448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7" name="Line 29"/>
            <p:cNvSpPr>
              <a:spLocks noChangeShapeType="1"/>
            </p:cNvSpPr>
            <p:nvPr/>
          </p:nvSpPr>
          <p:spPr bwMode="auto">
            <a:xfrm>
              <a:off x="3723" y="1863"/>
              <a:ext cx="0" cy="30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8" name="Line 30"/>
            <p:cNvSpPr>
              <a:spLocks noChangeShapeType="1"/>
            </p:cNvSpPr>
            <p:nvPr/>
          </p:nvSpPr>
          <p:spPr bwMode="auto">
            <a:xfrm flipH="1">
              <a:off x="4608" y="1854"/>
              <a:ext cx="201" cy="3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19" name="Line 31"/>
            <p:cNvSpPr>
              <a:spLocks noChangeShapeType="1"/>
            </p:cNvSpPr>
            <p:nvPr/>
          </p:nvSpPr>
          <p:spPr bwMode="auto">
            <a:xfrm>
              <a:off x="4935" y="1872"/>
              <a:ext cx="201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20" name="Line 32"/>
            <p:cNvSpPr>
              <a:spLocks noChangeShapeType="1"/>
            </p:cNvSpPr>
            <p:nvPr/>
          </p:nvSpPr>
          <p:spPr bwMode="auto">
            <a:xfrm>
              <a:off x="4560" y="2400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21" name="Text Box 33"/>
            <p:cNvSpPr txBox="1">
              <a:spLocks noChangeArrowheads="1"/>
            </p:cNvSpPr>
            <p:nvPr/>
          </p:nvSpPr>
          <p:spPr bwMode="auto">
            <a:xfrm>
              <a:off x="2343" y="1274"/>
              <a:ext cx="622" cy="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sz="2400">
                  <a:latin typeface="Times New Roman" pitchFamily="18" charset="0"/>
                </a:rPr>
                <a:t>H.</a:t>
              </a:r>
              <a:r>
                <a:rPr lang="en-US" altLang="zh-TW" sz="2400" i="1">
                  <a:latin typeface="Times New Roman" pitchFamily="18" charset="0"/>
                </a:rPr>
                <a:t>min</a:t>
              </a:r>
              <a:endParaRPr lang="en-US" altLang="zh-TW" sz="2400">
                <a:latin typeface="Times New Roman" pitchFamily="18" charset="0"/>
              </a:endParaRPr>
            </a:p>
          </p:txBody>
        </p:sp>
      </p:grpSp>
      <p:sp>
        <p:nvSpPr>
          <p:cNvPr id="345122" name="Text Box 34"/>
          <p:cNvSpPr txBox="1">
            <a:spLocks noChangeArrowheads="1"/>
          </p:cNvSpPr>
          <p:nvPr/>
        </p:nvSpPr>
        <p:spPr bwMode="auto">
          <a:xfrm>
            <a:off x="3636963" y="38862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itchFamily="18" charset="0"/>
              </a:rPr>
              <a:t>H.</a:t>
            </a:r>
            <a:r>
              <a:rPr lang="en-US" altLang="zh-TW" sz="2400" i="1">
                <a:latin typeface="Times New Roman" pitchFamily="18" charset="0"/>
              </a:rPr>
              <a:t>min</a:t>
            </a:r>
            <a:endParaRPr lang="en-US" altLang="zh-TW" sz="2400">
              <a:latin typeface="Times New Roman" pitchFamily="18" charset="0"/>
            </a:endParaRPr>
          </a:p>
        </p:txBody>
      </p:sp>
      <p:grpSp>
        <p:nvGrpSpPr>
          <p:cNvPr id="345123" name="Group 35"/>
          <p:cNvGrpSpPr>
            <a:grpSpLocks/>
          </p:cNvGrpSpPr>
          <p:nvPr/>
        </p:nvGrpSpPr>
        <p:grpSpPr bwMode="auto">
          <a:xfrm>
            <a:off x="1066800" y="4343400"/>
            <a:ext cx="7086600" cy="2133600"/>
            <a:chOff x="1008" y="2400"/>
            <a:chExt cx="3465" cy="917"/>
          </a:xfrm>
        </p:grpSpPr>
        <p:sp>
          <p:nvSpPr>
            <p:cNvPr id="345124" name="Text Box 36"/>
            <p:cNvSpPr txBox="1">
              <a:spLocks noChangeArrowheads="1"/>
            </p:cNvSpPr>
            <p:nvPr/>
          </p:nvSpPr>
          <p:spPr bwMode="auto">
            <a:xfrm>
              <a:off x="1008" y="2405"/>
              <a:ext cx="262" cy="1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sz="1800" b="1"/>
                <a:t>(</a:t>
              </a:r>
              <a:r>
                <a:rPr lang="en-US" altLang="zh-TW" sz="1800" b="1"/>
                <a:t>b)</a:t>
              </a:r>
            </a:p>
          </p:txBody>
        </p:sp>
        <p:sp>
          <p:nvSpPr>
            <p:cNvPr id="345125" name="Oval 37"/>
            <p:cNvSpPr>
              <a:spLocks noChangeArrowheads="1"/>
            </p:cNvSpPr>
            <p:nvPr/>
          </p:nvSpPr>
          <p:spPr bwMode="auto">
            <a:xfrm>
              <a:off x="1285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23</a:t>
              </a:r>
            </a:p>
          </p:txBody>
        </p:sp>
        <p:sp>
          <p:nvSpPr>
            <p:cNvPr id="345126" name="Oval 38"/>
            <p:cNvSpPr>
              <a:spLocks noChangeArrowheads="1"/>
            </p:cNvSpPr>
            <p:nvPr/>
          </p:nvSpPr>
          <p:spPr bwMode="auto">
            <a:xfrm>
              <a:off x="1736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7</a:t>
              </a:r>
            </a:p>
          </p:txBody>
        </p:sp>
        <p:sp>
          <p:nvSpPr>
            <p:cNvPr id="345127" name="Oval 39"/>
            <p:cNvSpPr>
              <a:spLocks noChangeArrowheads="1"/>
            </p:cNvSpPr>
            <p:nvPr/>
          </p:nvSpPr>
          <p:spPr bwMode="auto">
            <a:xfrm>
              <a:off x="2866" y="3153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41</a:t>
              </a:r>
            </a:p>
          </p:txBody>
        </p:sp>
        <p:sp>
          <p:nvSpPr>
            <p:cNvPr id="345128" name="Oval 40"/>
            <p:cNvSpPr>
              <a:spLocks noChangeArrowheads="1"/>
            </p:cNvSpPr>
            <p:nvPr/>
          </p:nvSpPr>
          <p:spPr bwMode="auto">
            <a:xfrm>
              <a:off x="2151" y="3126"/>
              <a:ext cx="174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39</a:t>
              </a:r>
            </a:p>
          </p:txBody>
        </p:sp>
        <p:sp>
          <p:nvSpPr>
            <p:cNvPr id="345129" name="Oval 41"/>
            <p:cNvSpPr>
              <a:spLocks noChangeArrowheads="1"/>
            </p:cNvSpPr>
            <p:nvPr/>
          </p:nvSpPr>
          <p:spPr bwMode="auto">
            <a:xfrm>
              <a:off x="4127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24</a:t>
              </a:r>
            </a:p>
          </p:txBody>
        </p:sp>
        <p:sp>
          <p:nvSpPr>
            <p:cNvPr id="345130" name="Oval 42"/>
            <p:cNvSpPr>
              <a:spLocks noChangeArrowheads="1"/>
            </p:cNvSpPr>
            <p:nvPr/>
          </p:nvSpPr>
          <p:spPr bwMode="auto">
            <a:xfrm>
              <a:off x="3314" y="2777"/>
              <a:ext cx="174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30</a:t>
              </a:r>
            </a:p>
          </p:txBody>
        </p:sp>
        <p:sp>
          <p:nvSpPr>
            <p:cNvPr id="345131" name="Oval 43"/>
            <p:cNvSpPr>
              <a:spLocks noChangeArrowheads="1"/>
            </p:cNvSpPr>
            <p:nvPr/>
          </p:nvSpPr>
          <p:spPr bwMode="auto">
            <a:xfrm>
              <a:off x="3295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17</a:t>
              </a:r>
            </a:p>
          </p:txBody>
        </p:sp>
        <p:sp>
          <p:nvSpPr>
            <p:cNvPr id="345132" name="Oval 44"/>
            <p:cNvSpPr>
              <a:spLocks noChangeArrowheads="1"/>
            </p:cNvSpPr>
            <p:nvPr/>
          </p:nvSpPr>
          <p:spPr bwMode="auto">
            <a:xfrm>
              <a:off x="2844" y="2798"/>
              <a:ext cx="174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38</a:t>
              </a:r>
            </a:p>
          </p:txBody>
        </p:sp>
        <p:sp>
          <p:nvSpPr>
            <p:cNvPr id="345133" name="Oval 45"/>
            <p:cNvSpPr>
              <a:spLocks noChangeArrowheads="1"/>
            </p:cNvSpPr>
            <p:nvPr/>
          </p:nvSpPr>
          <p:spPr bwMode="auto">
            <a:xfrm>
              <a:off x="2151" y="2798"/>
              <a:ext cx="174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18</a:t>
              </a:r>
            </a:p>
          </p:txBody>
        </p:sp>
        <p:sp>
          <p:nvSpPr>
            <p:cNvPr id="345134" name="Oval 46"/>
            <p:cNvSpPr>
              <a:spLocks noChangeArrowheads="1"/>
            </p:cNvSpPr>
            <p:nvPr/>
          </p:nvSpPr>
          <p:spPr bwMode="auto">
            <a:xfrm>
              <a:off x="2501" y="2792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52</a:t>
              </a:r>
            </a:p>
          </p:txBody>
        </p:sp>
        <p:sp>
          <p:nvSpPr>
            <p:cNvPr id="345135" name="Oval 47"/>
            <p:cNvSpPr>
              <a:spLocks noChangeArrowheads="1"/>
            </p:cNvSpPr>
            <p:nvPr/>
          </p:nvSpPr>
          <p:spPr bwMode="auto">
            <a:xfrm>
              <a:off x="3919" y="2765"/>
              <a:ext cx="173" cy="164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>
                  <a:solidFill>
                    <a:schemeClr val="bg1"/>
                  </a:solidFill>
                </a:rPr>
                <a:t>26</a:t>
              </a:r>
            </a:p>
          </p:txBody>
        </p:sp>
        <p:sp>
          <p:nvSpPr>
            <p:cNvPr id="345136" name="Oval 48"/>
            <p:cNvSpPr>
              <a:spLocks noChangeArrowheads="1"/>
            </p:cNvSpPr>
            <p:nvPr/>
          </p:nvSpPr>
          <p:spPr bwMode="auto">
            <a:xfrm>
              <a:off x="2498" y="2405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</a:t>
              </a:r>
            </a:p>
          </p:txBody>
        </p:sp>
        <p:sp>
          <p:nvSpPr>
            <p:cNvPr id="345137" name="Oval 49"/>
            <p:cNvSpPr>
              <a:spLocks noChangeArrowheads="1"/>
            </p:cNvSpPr>
            <p:nvPr/>
          </p:nvSpPr>
          <p:spPr bwMode="auto">
            <a:xfrm>
              <a:off x="4300" y="2798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46</a:t>
              </a:r>
            </a:p>
          </p:txBody>
        </p:sp>
        <p:sp>
          <p:nvSpPr>
            <p:cNvPr id="345138" name="Oval 50"/>
            <p:cNvSpPr>
              <a:spLocks noChangeArrowheads="1"/>
            </p:cNvSpPr>
            <p:nvPr/>
          </p:nvSpPr>
          <p:spPr bwMode="auto">
            <a:xfrm>
              <a:off x="3919" y="3122"/>
              <a:ext cx="173" cy="16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35</a:t>
              </a:r>
            </a:p>
          </p:txBody>
        </p:sp>
        <p:sp>
          <p:nvSpPr>
            <p:cNvPr id="345139" name="Line 51"/>
            <p:cNvSpPr>
              <a:spLocks noChangeShapeType="1"/>
            </p:cNvSpPr>
            <p:nvPr/>
          </p:nvSpPr>
          <p:spPr bwMode="auto">
            <a:xfrm>
              <a:off x="1458" y="2482"/>
              <a:ext cx="27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0" name="Line 52"/>
            <p:cNvSpPr>
              <a:spLocks noChangeShapeType="1"/>
            </p:cNvSpPr>
            <p:nvPr/>
          </p:nvSpPr>
          <p:spPr bwMode="auto">
            <a:xfrm>
              <a:off x="1931" y="2488"/>
              <a:ext cx="56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1" name="Line 53"/>
            <p:cNvSpPr>
              <a:spLocks noChangeShapeType="1"/>
            </p:cNvSpPr>
            <p:nvPr/>
          </p:nvSpPr>
          <p:spPr bwMode="auto">
            <a:xfrm>
              <a:off x="2706" y="2485"/>
              <a:ext cx="58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2" name="Line 54"/>
            <p:cNvSpPr>
              <a:spLocks noChangeShapeType="1"/>
            </p:cNvSpPr>
            <p:nvPr/>
          </p:nvSpPr>
          <p:spPr bwMode="auto">
            <a:xfrm>
              <a:off x="3479" y="2488"/>
              <a:ext cx="64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3" name="Line 55"/>
            <p:cNvSpPr>
              <a:spLocks noChangeShapeType="1"/>
            </p:cNvSpPr>
            <p:nvPr/>
          </p:nvSpPr>
          <p:spPr bwMode="auto">
            <a:xfrm flipH="1">
              <a:off x="2255" y="2536"/>
              <a:ext cx="278" cy="2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4" name="Line 56"/>
            <p:cNvSpPr>
              <a:spLocks noChangeShapeType="1"/>
            </p:cNvSpPr>
            <p:nvPr/>
          </p:nvSpPr>
          <p:spPr bwMode="auto">
            <a:xfrm>
              <a:off x="2593" y="2569"/>
              <a:ext cx="0" cy="23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5" name="Line 57"/>
            <p:cNvSpPr>
              <a:spLocks noChangeShapeType="1"/>
            </p:cNvSpPr>
            <p:nvPr/>
          </p:nvSpPr>
          <p:spPr bwMode="auto">
            <a:xfrm>
              <a:off x="2637" y="2536"/>
              <a:ext cx="277" cy="2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6" name="Line 58"/>
            <p:cNvSpPr>
              <a:spLocks noChangeShapeType="1"/>
            </p:cNvSpPr>
            <p:nvPr/>
          </p:nvSpPr>
          <p:spPr bwMode="auto">
            <a:xfrm>
              <a:off x="2247" y="2968"/>
              <a:ext cx="0" cy="1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7" name="Line 59"/>
            <p:cNvSpPr>
              <a:spLocks noChangeShapeType="1"/>
            </p:cNvSpPr>
            <p:nvPr/>
          </p:nvSpPr>
          <p:spPr bwMode="auto">
            <a:xfrm>
              <a:off x="2948" y="2962"/>
              <a:ext cx="0" cy="1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8" name="Line 60"/>
            <p:cNvSpPr>
              <a:spLocks noChangeShapeType="1"/>
            </p:cNvSpPr>
            <p:nvPr/>
          </p:nvSpPr>
          <p:spPr bwMode="auto">
            <a:xfrm>
              <a:off x="3384" y="2562"/>
              <a:ext cx="0" cy="21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49" name="Line 61"/>
            <p:cNvSpPr>
              <a:spLocks noChangeShapeType="1"/>
            </p:cNvSpPr>
            <p:nvPr/>
          </p:nvSpPr>
          <p:spPr bwMode="auto">
            <a:xfrm flipH="1">
              <a:off x="4023" y="2556"/>
              <a:ext cx="145" cy="20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50" name="Line 62"/>
            <p:cNvSpPr>
              <a:spLocks noChangeShapeType="1"/>
            </p:cNvSpPr>
            <p:nvPr/>
          </p:nvSpPr>
          <p:spPr bwMode="auto">
            <a:xfrm>
              <a:off x="4259" y="2568"/>
              <a:ext cx="145" cy="23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51" name="Line 63"/>
            <p:cNvSpPr>
              <a:spLocks noChangeShapeType="1"/>
            </p:cNvSpPr>
            <p:nvPr/>
          </p:nvSpPr>
          <p:spPr bwMode="auto">
            <a:xfrm>
              <a:off x="3988" y="2929"/>
              <a:ext cx="0" cy="1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5152" name="Oval 64"/>
            <p:cNvSpPr>
              <a:spLocks noChangeArrowheads="1"/>
            </p:cNvSpPr>
            <p:nvPr/>
          </p:nvSpPr>
          <p:spPr bwMode="auto">
            <a:xfrm>
              <a:off x="2064" y="2400"/>
              <a:ext cx="173" cy="163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1800" b="1"/>
                <a:t>21</a:t>
              </a:r>
            </a:p>
          </p:txBody>
        </p:sp>
      </p:grpSp>
      <p:sp>
        <p:nvSpPr>
          <p:cNvPr id="345153" name="Text Box 65"/>
          <p:cNvSpPr txBox="1">
            <a:spLocks noChangeArrowheads="1"/>
          </p:cNvSpPr>
          <p:nvPr/>
        </p:nvSpPr>
        <p:spPr bwMode="auto">
          <a:xfrm>
            <a:off x="1066800" y="3467100"/>
            <a:ext cx="1828800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Insert key 21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Symbol" pitchFamily="18" charset="2"/>
              </a:rPr>
              <a:t>Fibonacci Heaps:</a:t>
            </a: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A collection of heap-ordered trees.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trees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rooted but unordered</a:t>
            </a:r>
            <a:endParaRPr lang="en-US" altLang="zh-TW">
              <a:solidFill>
                <a:srgbClr val="000099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Each node x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</a:t>
            </a: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x.p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points to its parent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           </a:t>
            </a:r>
            <a:r>
              <a:rPr lang="en-US" altLang="zh-TW" b="1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 b="1">
                <a:sym typeface="Symbol" pitchFamily="18" charset="2"/>
              </a:rPr>
              <a:t>x.</a:t>
            </a: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child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points to any one of its children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children of x are linked together in a circular doubly linked list</a:t>
            </a:r>
          </a:p>
          <a:p>
            <a:pPr lvl="1">
              <a:buFont typeface="Wingdings" pitchFamily="2" charset="2"/>
              <a:buNone/>
            </a:pPr>
            <a:r>
              <a:rPr lang="en-US" altLang="zh-TW" b="1">
                <a:sym typeface="Symbol" pitchFamily="18" charset="2"/>
              </a:rPr>
              <a:t>x.Left, x.right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points to its left and right siblings.</a:t>
            </a:r>
            <a:endParaRPr lang="en-US" altLang="zh-TW" b="1">
              <a:solidFill>
                <a:schemeClr val="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x.degree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number of children in the child list of x</a:t>
            </a:r>
            <a:endParaRPr lang="en-US" altLang="zh-TW" b="1">
              <a:solidFill>
                <a:schemeClr val="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x.mark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indicate whether node x has lost a child since the last time x was mode the child of another node</a:t>
            </a:r>
            <a:endParaRPr lang="en-US" altLang="zh-TW" b="1">
              <a:solidFill>
                <a:schemeClr val="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H.min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points to the root of the tree containing a minimum key</a:t>
            </a:r>
            <a:endParaRPr lang="en-US" altLang="zh-TW" b="1">
              <a:solidFill>
                <a:schemeClr val="hlink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 b="1">
                <a:solidFill>
                  <a:schemeClr val="hlink"/>
                </a:solidFill>
                <a:sym typeface="Symbol" pitchFamily="18" charset="2"/>
              </a:rPr>
              <a:t>H.n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number of nodes in 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Symbol" pitchFamily="18" charset="2"/>
              </a:rPr>
              <a:t>Potential function: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latin typeface="新細明體" pitchFamily="18" charset="-120"/>
                <a:ea typeface="新細明體" pitchFamily="18" charset="-120"/>
                <a:sym typeface="Symbol" pitchFamily="18" charset="2"/>
              </a:rPr>
              <a:t>	</a:t>
            </a:r>
            <a:endParaRPr lang="en-US" altLang="zh-TW">
              <a:sym typeface="Symbol" pitchFamily="18" charset="2"/>
            </a:endParaRPr>
          </a:p>
        </p:txBody>
      </p:sp>
      <p:sp>
        <p:nvSpPr>
          <p:cNvPr id="347148" name="Text Box 12"/>
          <p:cNvSpPr txBox="1">
            <a:spLocks noChangeArrowheads="1"/>
          </p:cNvSpPr>
          <p:nvPr/>
        </p:nvSpPr>
        <p:spPr bwMode="auto">
          <a:xfrm>
            <a:off x="1447800" y="3429000"/>
            <a:ext cx="5988050" cy="711200"/>
          </a:xfrm>
          <a:prstGeom prst="rect">
            <a:avLst/>
          </a:prstGeom>
          <a:solidFill>
            <a:srgbClr val="FAEE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rgbClr val="CC0000"/>
                </a:solidFill>
              </a:rPr>
              <a:t>D(n): upper bound on the max degree of any node </a:t>
            </a:r>
          </a:p>
          <a:p>
            <a:r>
              <a:rPr lang="en-US" altLang="zh-TW" sz="2000">
                <a:solidFill>
                  <a:srgbClr val="CC0000"/>
                </a:solidFill>
              </a:rPr>
              <a:t>	in an n-node Fibonacci heap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1143000" y="2590800"/>
            <a:ext cx="184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rgbClr val="006600"/>
                </a:solidFill>
              </a:rPr>
              <a:t>Fibonacci heap</a:t>
            </a:r>
          </a:p>
        </p:txBody>
      </p:sp>
      <p:sp>
        <p:nvSpPr>
          <p:cNvPr id="347141" name="Text Box 5"/>
          <p:cNvSpPr txBox="1">
            <a:spLocks noChangeArrowheads="1"/>
          </p:cNvSpPr>
          <p:nvPr/>
        </p:nvSpPr>
        <p:spPr bwMode="auto">
          <a:xfrm>
            <a:off x="3810000" y="2514600"/>
            <a:ext cx="3773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rgbClr val="006600"/>
                </a:solidFill>
              </a:rPr>
              <a:t># of trees in the rooted list of H</a:t>
            </a:r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4953000" y="1828800"/>
            <a:ext cx="2859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rgbClr val="006600"/>
                </a:solidFill>
              </a:rPr>
              <a:t># of marked nodes in H</a:t>
            </a:r>
          </a:p>
        </p:txBody>
      </p:sp>
      <p:sp>
        <p:nvSpPr>
          <p:cNvPr id="347143" name="Line 7"/>
          <p:cNvSpPr>
            <a:spLocks noChangeShapeType="1"/>
          </p:cNvSpPr>
          <p:nvPr/>
        </p:nvSpPr>
        <p:spPr bwMode="auto">
          <a:xfrm flipV="1">
            <a:off x="2590800" y="2514600"/>
            <a:ext cx="152400" cy="152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144" name="Line 8"/>
          <p:cNvSpPr>
            <a:spLocks noChangeShapeType="1"/>
          </p:cNvSpPr>
          <p:nvPr/>
        </p:nvSpPr>
        <p:spPr bwMode="auto">
          <a:xfrm flipH="1" flipV="1">
            <a:off x="3581400" y="2514600"/>
            <a:ext cx="304800" cy="152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147" name="Line 11"/>
          <p:cNvSpPr>
            <a:spLocks noChangeShapeType="1"/>
          </p:cNvSpPr>
          <p:nvPr/>
        </p:nvSpPr>
        <p:spPr bwMode="auto">
          <a:xfrm flipH="1">
            <a:off x="4800600" y="2057400"/>
            <a:ext cx="152400" cy="152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149" name="Text Box 13"/>
          <p:cNvSpPr txBox="1">
            <a:spLocks noChangeArrowheads="1"/>
          </p:cNvSpPr>
          <p:nvPr/>
        </p:nvSpPr>
        <p:spPr bwMode="auto">
          <a:xfrm>
            <a:off x="2133600" y="2133600"/>
            <a:ext cx="295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solidFill>
                  <a:srgbClr val="CC0000"/>
                </a:solidFill>
                <a:sym typeface="Symbol" pitchFamily="18" charset="2"/>
              </a:rPr>
              <a:t></a:t>
            </a:r>
            <a:r>
              <a:rPr lang="en-US" altLang="zh-TW" sz="2000" b="1">
                <a:solidFill>
                  <a:srgbClr val="CC0000"/>
                </a:solidFill>
                <a:ea typeface="全真行書" pitchFamily="49" charset="-120"/>
                <a:sym typeface="Symbol" pitchFamily="18" charset="2"/>
              </a:rPr>
              <a:t> (H) = t(H) + 2m(H)</a:t>
            </a:r>
            <a:endParaRPr lang="zh-TW" altLang="en-US" sz="2000" b="1">
              <a:solidFill>
                <a:srgbClr val="CC0000"/>
              </a:solidFill>
              <a:ea typeface="全真行書" pitchFamily="49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Symbol" pitchFamily="18" charset="2"/>
              </a:rPr>
              <a:t>Unordered binomial tree:</a:t>
            </a: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U</a:t>
            </a:r>
            <a:r>
              <a:rPr lang="en-US" altLang="zh-TW" baseline="-25000">
                <a:sym typeface="Symbol" pitchFamily="18" charset="2"/>
              </a:rPr>
              <a:t>0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a single node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U</a:t>
            </a:r>
            <a:r>
              <a:rPr lang="en-US" altLang="zh-TW" baseline="-25000">
                <a:sym typeface="Symbol" pitchFamily="18" charset="2"/>
              </a:rPr>
              <a:t>k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: consists of 2 unordered binomial trees </a:t>
            </a:r>
            <a:r>
              <a:rPr lang="en-US" altLang="zh-TW">
                <a:sym typeface="Symbol" pitchFamily="18" charset="2"/>
              </a:rPr>
              <a:t>U</a:t>
            </a:r>
            <a:r>
              <a:rPr lang="en-US" altLang="zh-TW" baseline="-25000">
                <a:sym typeface="Symbol" pitchFamily="18" charset="2"/>
              </a:rPr>
              <a:t>k-1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for which the root of one is made into </a:t>
            </a: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any child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of the root of the other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olidFill>
                <a:schemeClr val="tx1"/>
              </a:solidFill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chemeClr val="tx2"/>
                </a:solidFill>
                <a:sym typeface="Symbol" pitchFamily="18" charset="2"/>
              </a:rPr>
              <a:t>若只用 </a:t>
            </a:r>
            <a:r>
              <a:rPr lang="en-US" altLang="zh-TW">
                <a:solidFill>
                  <a:schemeClr val="tx2"/>
                </a:solidFill>
                <a:sym typeface="Symbol" pitchFamily="18" charset="2"/>
              </a:rPr>
              <a:t>Make-Heap, Insert, Minimum, Extract-Min &amp; Union.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tx2"/>
                </a:solidFill>
                <a:sym typeface="Symbol" pitchFamily="18" charset="2"/>
              </a:rPr>
              <a:t>Fibonacci heap </a:t>
            </a:r>
            <a:r>
              <a:rPr lang="zh-TW" altLang="en-US">
                <a:solidFill>
                  <a:schemeClr val="tx2"/>
                </a:solidFill>
                <a:sym typeface="Symbol" pitchFamily="18" charset="2"/>
              </a:rPr>
              <a:t>只含 </a:t>
            </a:r>
            <a:r>
              <a:rPr lang="en-US" altLang="zh-TW">
                <a:solidFill>
                  <a:schemeClr val="tx2"/>
                </a:solidFill>
                <a:sym typeface="Symbol" pitchFamily="18" charset="2"/>
              </a:rPr>
              <a:t>unordered binomial trees.</a:t>
            </a:r>
          </a:p>
          <a:p>
            <a:pPr lvl="1">
              <a:buFont typeface="Wingdings" pitchFamily="2" charset="2"/>
              <a:buNone/>
            </a:pPr>
            <a:endParaRPr lang="en-US" altLang="zh-TW">
              <a:sym typeface="Symbol" pitchFamily="18" charset="2"/>
            </a:endParaRPr>
          </a:p>
          <a:p>
            <a:pPr lvl="1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Make-Heap, Make-Fib-Heap(H):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	Allocate and return the Fibonacci heap object </a:t>
            </a: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H</a:t>
            </a: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with </a:t>
            </a: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H.n=0</a:t>
            </a: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and H.</a:t>
            </a:r>
            <a:r>
              <a:rPr lang="en-US" altLang="zh-TW">
                <a:solidFill>
                  <a:srgbClr val="000099"/>
                </a:solidFill>
                <a:sym typeface="Symbol" pitchFamily="18" charset="2"/>
              </a:rPr>
              <a:t>min=nil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	     t(H)=0 , m(H)=0 so </a:t>
            </a:r>
            <a:r>
              <a:rPr lang="en-US" altLang="zh-TW">
                <a:solidFill>
                  <a:schemeClr val="bg2"/>
                </a:solidFill>
                <a:latin typeface="新細明體" pitchFamily="18" charset="-120"/>
                <a:ea typeface="新細明體" pitchFamily="18" charset="-120"/>
                <a:sym typeface="Symbol" pitchFamily="18" charset="2"/>
              </a:rPr>
              <a:t></a:t>
            </a: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(H)=0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     </a:t>
            </a:r>
            <a:r>
              <a:rPr lang="en-US" altLang="zh-TW">
                <a:solidFill>
                  <a:schemeClr val="bg2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</a:t>
            </a: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The amortized cost of Make-Fib-Heap is equal to </a:t>
            </a:r>
          </a:p>
          <a:p>
            <a:pPr lvl="1">
              <a:buFont typeface="Wingdings" pitchFamily="2" charset="2"/>
              <a:buNone/>
            </a:pP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		     its </a:t>
            </a:r>
            <a:r>
              <a:rPr lang="en-US" altLang="zh-TW">
                <a:sym typeface="Symbol" pitchFamily="18" charset="2"/>
              </a:rPr>
              <a:t>O(1)</a:t>
            </a:r>
            <a:r>
              <a:rPr lang="en-US" altLang="zh-TW">
                <a:solidFill>
                  <a:schemeClr val="bg2"/>
                </a:solidFill>
                <a:sym typeface="Symbol" pitchFamily="18" charset="2"/>
              </a:rPr>
              <a:t> actual cost.</a:t>
            </a:r>
          </a:p>
        </p:txBody>
      </p:sp>
      <p:graphicFrame>
        <p:nvGraphicFramePr>
          <p:cNvPr id="348164" name="Object 4"/>
          <p:cNvGraphicFramePr>
            <a:graphicFrameLocks noChangeAspect="1"/>
          </p:cNvGraphicFramePr>
          <p:nvPr/>
        </p:nvGraphicFramePr>
        <p:xfrm flipV="1">
          <a:off x="1981200" y="5257800"/>
          <a:ext cx="3810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66" name="Equation" r:id="rId3" imgW="139680" imgH="126720" progId="Equation.DSMT4">
                  <p:embed/>
                </p:oleObj>
              </mc:Choice>
              <mc:Fallback>
                <p:oleObj name="Equation" r:id="rId3" imgW="139680" imgH="126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V="1">
                        <a:off x="1981200" y="5257800"/>
                        <a:ext cx="3810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Fib-Heap-Insert(H, x)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ym typeface="Symbol" pitchFamily="18" charset="2"/>
              </a:rPr>
              <a:t>x.degree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 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0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ym typeface="Symbol" pitchFamily="18" charset="2"/>
              </a:rPr>
              <a:t>x.p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 =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NIL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ym typeface="Symbol" pitchFamily="18" charset="2"/>
              </a:rPr>
              <a:t>x.child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NIL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ym typeface="Symbol" pitchFamily="18" charset="2"/>
              </a:rPr>
              <a:t>x.mark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FALSE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if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H.min == NIL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create a root list for H containing just x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H.min = x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else insert x into H’s root list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if 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x.key &lt; H.min.key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  H.min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 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x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H.n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 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H.n +1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Actual cost: O(1); Amortized cost: O(1) + 1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610600" cy="5638800"/>
          </a:xfrm>
        </p:spPr>
        <p:txBody>
          <a:bodyPr/>
          <a:lstStyle/>
          <a:p>
            <a:pPr marL="838200" lvl="1" indent="-381000"/>
            <a:r>
              <a:rPr lang="en-US" altLang="zh-TW" b="1">
                <a:sym typeface="Symbol" pitchFamily="18" charset="2"/>
              </a:rPr>
              <a:t>Finding the minimum node: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min[H]    O(1)  Amortized cost O(1)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				 </a:t>
            </a:r>
            <a:r>
              <a:rPr lang="en-US" altLang="zh-TW">
                <a:solidFill>
                  <a:schemeClr val="folHlink"/>
                </a:solidFill>
                <a:latin typeface="新細明體" pitchFamily="18" charset="-120"/>
                <a:ea typeface="新細明體" pitchFamily="18" charset="-120"/>
                <a:sym typeface="Symbol" pitchFamily="18" charset="2"/>
              </a:rPr>
              <a:t>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is not changed</a:t>
            </a:r>
          </a:p>
          <a:p>
            <a:pPr marL="838200" lvl="1" indent="-381000">
              <a:buFont typeface="Wingdings" pitchFamily="2" charset="2"/>
              <a:buNone/>
            </a:pPr>
            <a:endParaRPr lang="en-US" altLang="zh-TW" b="1">
              <a:solidFill>
                <a:schemeClr val="folHlink"/>
              </a:solidFill>
              <a:sym typeface="Symbol" pitchFamily="18" charset="2"/>
            </a:endParaRPr>
          </a:p>
          <a:p>
            <a:pPr marL="838200" lvl="1" indent="-381000"/>
            <a:r>
              <a:rPr lang="en-US" altLang="zh-TW" b="1">
                <a:solidFill>
                  <a:schemeClr val="folHlink"/>
                </a:solidFill>
                <a:sym typeface="Symbol" pitchFamily="18" charset="2"/>
              </a:rPr>
              <a:t>Uniting 2 Fibonacci heaps: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ym typeface="Symbol" pitchFamily="18" charset="2"/>
              </a:rPr>
              <a:t>	Fib-Heap-Union(H</a:t>
            </a:r>
            <a:r>
              <a:rPr lang="en-US" altLang="zh-TW" baseline="-25000">
                <a:sym typeface="Symbol" pitchFamily="18" charset="2"/>
              </a:rPr>
              <a:t>1</a:t>
            </a:r>
            <a:r>
              <a:rPr lang="en-US" altLang="zh-TW">
                <a:sym typeface="Symbol" pitchFamily="18" charset="2"/>
              </a:rPr>
              <a:t>, H</a:t>
            </a:r>
            <a:r>
              <a:rPr lang="en-US" altLang="zh-TW" baseline="-25000">
                <a:sym typeface="Symbol" pitchFamily="18" charset="2"/>
              </a:rPr>
              <a:t>2</a:t>
            </a:r>
            <a:r>
              <a:rPr lang="en-US" altLang="zh-TW">
                <a:sym typeface="Symbol" pitchFamily="18" charset="2"/>
              </a:rPr>
              <a:t>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 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zh-TW">
                <a:sym typeface="Symbol" pitchFamily="18" charset="2"/>
              </a:rPr>
              <a:t>Make-Fib-Heap( 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H.min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.min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concatenate the root list of H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with the root list of H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if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(H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.min == NIL)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or 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(H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.min </a:t>
            </a:r>
            <a:r>
              <a:rPr lang="en-US" altLang="zh-TW">
                <a:solidFill>
                  <a:schemeClr val="folHlink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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 NIL and H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.min.key&lt;H</a:t>
            </a:r>
            <a:r>
              <a:rPr lang="en-US" altLang="zh-TW" baseline="-25000">
                <a:solidFill>
                  <a:schemeClr val="folHlink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folHlink"/>
                </a:solidFill>
                <a:sym typeface="Symbol" pitchFamily="18" charset="2"/>
              </a:rPr>
              <a:t>.min.key)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      H.min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.min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H.n  </a:t>
            </a:r>
            <a:r>
              <a:rPr lang="en-US" altLang="zh-TW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sym typeface="Symbol" pitchFamily="18" charset="2"/>
              </a:rPr>
              <a:t>=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H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.n + H</a:t>
            </a:r>
            <a:r>
              <a:rPr lang="en-US" altLang="zh-TW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.n</a:t>
            </a:r>
          </a:p>
          <a:p>
            <a:pPr marL="838200" lvl="1" indent="-381000">
              <a:buSzPct val="90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 return H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  <a:sym typeface="Symbol" pitchFamily="18" charset="2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全真圓新書"/>
        <a:cs typeface=""/>
      </a:majorFont>
      <a:minorFont>
        <a:latin typeface="Tahoma"/>
        <a:ea typeface="全真行書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5476</TotalTime>
  <Words>1212</Words>
  <Application>Microsoft Office PowerPoint</Application>
  <PresentationFormat>如螢幕大小 (4:3)</PresentationFormat>
  <Paragraphs>637</Paragraphs>
  <Slides>31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5" baseType="lpstr">
      <vt:lpstr>全真中黑體</vt:lpstr>
      <vt:lpstr>全真古印體</vt:lpstr>
      <vt:lpstr>全真圓新書</vt:lpstr>
      <vt:lpstr>全真行書</vt:lpstr>
      <vt:lpstr>新細明體</vt:lpstr>
      <vt:lpstr>標楷體</vt:lpstr>
      <vt:lpstr>Arial</vt:lpstr>
      <vt:lpstr>Comic Sans MS</vt:lpstr>
      <vt:lpstr>Symbol</vt:lpstr>
      <vt:lpstr>Tahoma</vt:lpstr>
      <vt:lpstr>Times New Roman</vt:lpstr>
      <vt:lpstr>Wingdings</vt:lpstr>
      <vt:lpstr>Blends</vt:lpstr>
      <vt:lpstr>Equation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anine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Fibonacci Heap</dc:title>
  <dc:creator>anine</dc:creator>
  <cp:lastModifiedBy>Yang</cp:lastModifiedBy>
  <cp:revision>316</cp:revision>
  <cp:lastPrinted>1601-01-01T00:00:00Z</cp:lastPrinted>
  <dcterms:created xsi:type="dcterms:W3CDTF">2000-03-26T21:29:52Z</dcterms:created>
  <dcterms:modified xsi:type="dcterms:W3CDTF">2014-02-19T05:55:46Z</dcterms:modified>
</cp:coreProperties>
</file>