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7"/>
  </p:notesMasterIdLst>
  <p:sldIdLst>
    <p:sldId id="256" r:id="rId2"/>
    <p:sldId id="257" r:id="rId3"/>
    <p:sldId id="283" r:id="rId4"/>
    <p:sldId id="258" r:id="rId5"/>
    <p:sldId id="259" r:id="rId6"/>
    <p:sldId id="284" r:id="rId7"/>
    <p:sldId id="285" r:id="rId8"/>
    <p:sldId id="261" r:id="rId9"/>
    <p:sldId id="286" r:id="rId10"/>
    <p:sldId id="262" r:id="rId11"/>
    <p:sldId id="287" r:id="rId12"/>
    <p:sldId id="263" r:id="rId13"/>
    <p:sldId id="264" r:id="rId14"/>
    <p:sldId id="265" r:id="rId15"/>
    <p:sldId id="266" r:id="rId16"/>
    <p:sldId id="288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5" r:id="rId25"/>
    <p:sldId id="276" r:id="rId26"/>
    <p:sldId id="279" r:id="rId27"/>
    <p:sldId id="274" r:id="rId28"/>
    <p:sldId id="277" r:id="rId29"/>
    <p:sldId id="278" r:id="rId30"/>
    <p:sldId id="280" r:id="rId31"/>
    <p:sldId id="289" r:id="rId32"/>
    <p:sldId id="281" r:id="rId33"/>
    <p:sldId id="282" r:id="rId34"/>
    <p:sldId id="294" r:id="rId35"/>
    <p:sldId id="295" r:id="rId36"/>
    <p:sldId id="290" r:id="rId37"/>
    <p:sldId id="291" r:id="rId38"/>
    <p:sldId id="292" r:id="rId39"/>
    <p:sldId id="293" r:id="rId40"/>
    <p:sldId id="296" r:id="rId41"/>
    <p:sldId id="297" r:id="rId42"/>
    <p:sldId id="301" r:id="rId43"/>
    <p:sldId id="298" r:id="rId44"/>
    <p:sldId id="299" r:id="rId45"/>
    <p:sldId id="300" r:id="rId46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367" autoAdjust="0"/>
  </p:normalViewPr>
  <p:slideViewPr>
    <p:cSldViewPr>
      <p:cViewPr varScale="1">
        <p:scale>
          <a:sx n="80" d="100"/>
          <a:sy n="80" d="100"/>
        </p:scale>
        <p:origin x="130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zh-TW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zh-TW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zh-TW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C7224A2-2528-4D1A-AA0B-B97A78BC271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526138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1D9BEE9-6ACD-471A-B581-C190432B3FEE}" type="slidenum">
              <a:rPr lang="en-US" altLang="zh-TW"/>
              <a:pPr/>
              <a:t>1</a:t>
            </a:fld>
            <a:endParaRPr lang="en-US" altLang="zh-TW"/>
          </a:p>
        </p:txBody>
      </p:sp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本章內容將包含基本的圖形表示法，以及先深搜尋，先廣搜尋，拓樸排序，</a:t>
            </a:r>
            <a:r>
              <a:rPr lang="en-US" altLang="zh-TW"/>
              <a:t>Strongly Connected Components</a:t>
            </a:r>
            <a:r>
              <a:rPr lang="zh-TW" altLang="en-US"/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73525229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A5EE97D-D8FE-4354-936E-744A260980F9}" type="slidenum">
              <a:rPr lang="en-US" altLang="zh-TW"/>
              <a:pPr/>
              <a:t>19</a:t>
            </a:fld>
            <a:endParaRPr lang="en-US" altLang="zh-TW"/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/>
              <a:t>d[u]</a:t>
            </a:r>
            <a:r>
              <a:rPr lang="zh-TW" altLang="en-US"/>
              <a:t>之所以必然比</a:t>
            </a:r>
            <a:r>
              <a:rPr lang="en-US" altLang="zh-TW"/>
              <a:t>f[u]</a:t>
            </a:r>
            <a:r>
              <a:rPr lang="zh-TW" altLang="en-US"/>
              <a:t>小是因為要先發現以後才能執行</a:t>
            </a:r>
            <a:r>
              <a:rPr lang="en-US" altLang="zh-TW"/>
              <a:t>DFS-visit</a:t>
            </a:r>
          </a:p>
        </p:txBody>
      </p:sp>
    </p:spTree>
    <p:extLst>
      <p:ext uri="{BB962C8B-B14F-4D97-AF65-F5344CB8AC3E}">
        <p14:creationId xmlns:p14="http://schemas.microsoft.com/office/powerpoint/2010/main" val="2482240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62785C2-6A9C-4209-B24C-A392263FD14E}" type="slidenum">
              <a:rPr lang="en-US" altLang="zh-TW"/>
              <a:pPr/>
              <a:t>20</a:t>
            </a:fld>
            <a:endParaRPr lang="en-US" altLang="zh-TW"/>
          </a:p>
        </p:txBody>
      </p:sp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飆上淺藍色的是</a:t>
            </a:r>
            <a:r>
              <a:rPr lang="en-US" altLang="zh-TW"/>
              <a:t>Tree edge</a:t>
            </a:r>
          </a:p>
        </p:txBody>
      </p:sp>
    </p:spTree>
    <p:extLst>
      <p:ext uri="{BB962C8B-B14F-4D97-AF65-F5344CB8AC3E}">
        <p14:creationId xmlns:p14="http://schemas.microsoft.com/office/powerpoint/2010/main" val="175978364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F2ECA3E-DD7C-4902-84C6-97F2A24D5935}" type="slidenum">
              <a:rPr lang="en-US" altLang="zh-TW"/>
              <a:pPr/>
              <a:t>21</a:t>
            </a:fld>
            <a:endParaRPr lang="en-US" altLang="zh-TW"/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虛線</a:t>
            </a:r>
            <a:r>
              <a:rPr lang="en-US" altLang="zh-TW"/>
              <a:t>+B</a:t>
            </a:r>
            <a:r>
              <a:rPr lang="zh-TW" altLang="en-US"/>
              <a:t>的是代表</a:t>
            </a:r>
            <a:r>
              <a:rPr lang="en-US" altLang="zh-TW"/>
              <a:t>Back edge</a:t>
            </a:r>
          </a:p>
        </p:txBody>
      </p:sp>
    </p:spTree>
    <p:extLst>
      <p:ext uri="{BB962C8B-B14F-4D97-AF65-F5344CB8AC3E}">
        <p14:creationId xmlns:p14="http://schemas.microsoft.com/office/powerpoint/2010/main" val="222878373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08F823A-A278-4F9F-A096-CE4C0478CA78}" type="slidenum">
              <a:rPr lang="en-US" altLang="zh-TW"/>
              <a:pPr/>
              <a:t>22</a:t>
            </a:fld>
            <a:endParaRPr lang="en-US" altLang="zh-TW"/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虛線加上</a:t>
            </a:r>
            <a:r>
              <a:rPr lang="en-US" altLang="zh-TW"/>
              <a:t>F</a:t>
            </a:r>
            <a:r>
              <a:rPr lang="zh-TW" altLang="en-US"/>
              <a:t>的是</a:t>
            </a:r>
            <a:r>
              <a:rPr lang="en-US" altLang="zh-TW"/>
              <a:t>Forward edge</a:t>
            </a:r>
          </a:p>
          <a:p>
            <a:r>
              <a:rPr lang="zh-TW" altLang="en-US"/>
              <a:t>虛線加上</a:t>
            </a:r>
            <a:r>
              <a:rPr lang="en-US" altLang="zh-TW"/>
              <a:t>C</a:t>
            </a:r>
            <a:r>
              <a:rPr lang="zh-TW" altLang="en-US"/>
              <a:t>的是</a:t>
            </a:r>
            <a:r>
              <a:rPr lang="en-US" altLang="zh-TW"/>
              <a:t>Cross edge</a:t>
            </a:r>
          </a:p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6661539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847779D-C58D-4882-8156-E5103E3F12A5}" type="slidenum">
              <a:rPr lang="en-US" altLang="zh-TW"/>
              <a:pPr/>
              <a:t>26</a:t>
            </a:fld>
            <a:endParaRPr lang="en-US" altLang="zh-TW"/>
          </a:p>
        </p:txBody>
      </p:sp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時間複雜度由每個點執行過一次</a:t>
            </a:r>
            <a:r>
              <a:rPr lang="en-US" altLang="zh-TW"/>
              <a:t>DFS-Visit</a:t>
            </a:r>
            <a:r>
              <a:rPr lang="zh-TW" altLang="en-US"/>
              <a:t>而所有的</a:t>
            </a:r>
            <a:r>
              <a:rPr lang="en-US" altLang="zh-TW"/>
              <a:t>DFS-Visit</a:t>
            </a:r>
            <a:r>
              <a:rPr lang="zh-TW" altLang="en-US"/>
              <a:t>正巧把所有邊都瀏覽過一次。</a:t>
            </a:r>
          </a:p>
        </p:txBody>
      </p:sp>
    </p:spTree>
    <p:extLst>
      <p:ext uri="{BB962C8B-B14F-4D97-AF65-F5344CB8AC3E}">
        <p14:creationId xmlns:p14="http://schemas.microsoft.com/office/powerpoint/2010/main" val="39005252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82C7F4-BDFC-42D2-9472-9342A8031B45}" type="slidenum">
              <a:rPr lang="en-US" altLang="zh-TW"/>
              <a:pPr/>
              <a:t>27</a:t>
            </a:fld>
            <a:endParaRPr lang="en-US" altLang="zh-TW"/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下頁有範例，將一個圖進行</a:t>
            </a:r>
            <a:r>
              <a:rPr lang="en-US" altLang="zh-TW"/>
              <a:t>DFS</a:t>
            </a:r>
            <a:r>
              <a:rPr lang="zh-TW" altLang="en-US"/>
              <a:t>之後，所建成的</a:t>
            </a:r>
            <a:r>
              <a:rPr lang="en-US" altLang="zh-TW"/>
              <a:t>Depth-first forest</a:t>
            </a:r>
            <a:r>
              <a:rPr lang="zh-TW" altLang="en-US"/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356426483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32AC952-F2FE-4012-BDE4-520AA0B80B2A}" type="slidenum">
              <a:rPr lang="en-US" altLang="zh-TW"/>
              <a:pPr/>
              <a:t>28</a:t>
            </a:fld>
            <a:endParaRPr lang="en-US" altLang="zh-TW"/>
          </a:p>
        </p:txBody>
      </p:sp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/>
              <a:t>(a)</a:t>
            </a:r>
            <a:r>
              <a:rPr lang="zh-TW" altLang="en-US"/>
              <a:t>是執行</a:t>
            </a:r>
            <a:r>
              <a:rPr lang="en-US" altLang="zh-TW"/>
              <a:t>DFS</a:t>
            </a:r>
            <a:r>
              <a:rPr lang="zh-TW" altLang="en-US"/>
              <a:t>之後的圖</a:t>
            </a:r>
          </a:p>
          <a:p>
            <a:r>
              <a:rPr lang="en-US" altLang="zh-TW"/>
              <a:t>(b)</a:t>
            </a:r>
            <a:r>
              <a:rPr lang="zh-TW" altLang="en-US"/>
              <a:t>圖是表示</a:t>
            </a:r>
            <a:r>
              <a:rPr lang="en-US" altLang="zh-TW"/>
              <a:t>Depth-first forest</a:t>
            </a:r>
          </a:p>
        </p:txBody>
      </p:sp>
    </p:spTree>
    <p:extLst>
      <p:ext uri="{BB962C8B-B14F-4D97-AF65-F5344CB8AC3E}">
        <p14:creationId xmlns:p14="http://schemas.microsoft.com/office/powerpoint/2010/main" val="127952224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706FB95-898A-4A28-839A-8EA435413944}" type="slidenum">
              <a:rPr lang="en-US" altLang="zh-TW"/>
              <a:pPr/>
              <a:t>29</a:t>
            </a:fld>
            <a:endParaRPr lang="en-US" altLang="zh-TW"/>
          </a:p>
        </p:txBody>
      </p:sp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本圖中</a:t>
            </a:r>
            <a:r>
              <a:rPr lang="en-US" altLang="zh-TW"/>
              <a:t>C</a:t>
            </a:r>
            <a:r>
              <a:rPr lang="zh-TW" altLang="en-US"/>
              <a:t>是</a:t>
            </a:r>
            <a:r>
              <a:rPr lang="en-US" altLang="zh-TW"/>
              <a:t>Cross edge</a:t>
            </a:r>
          </a:p>
          <a:p>
            <a:r>
              <a:rPr lang="en-US" altLang="zh-TW"/>
              <a:t>B</a:t>
            </a:r>
            <a:r>
              <a:rPr lang="zh-TW" altLang="en-US"/>
              <a:t>是</a:t>
            </a:r>
            <a:r>
              <a:rPr lang="en-US" altLang="zh-TW"/>
              <a:t>Back edge</a:t>
            </a:r>
          </a:p>
          <a:p>
            <a:r>
              <a:rPr lang="en-US" altLang="zh-TW"/>
              <a:t>F</a:t>
            </a:r>
            <a:r>
              <a:rPr lang="zh-TW" altLang="en-US"/>
              <a:t>是</a:t>
            </a:r>
            <a:r>
              <a:rPr lang="en-US" altLang="zh-TW"/>
              <a:t>Forward edge</a:t>
            </a:r>
          </a:p>
        </p:txBody>
      </p:sp>
    </p:spTree>
    <p:extLst>
      <p:ext uri="{BB962C8B-B14F-4D97-AF65-F5344CB8AC3E}">
        <p14:creationId xmlns:p14="http://schemas.microsoft.com/office/powerpoint/2010/main" val="2472438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48650BE-D41B-4EB7-BBA0-0C8444F4B281}" type="slidenum">
              <a:rPr lang="en-US" altLang="zh-TW"/>
              <a:pPr/>
              <a:t>30</a:t>
            </a:fld>
            <a:endParaRPr lang="en-US" altLang="zh-TW"/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上面的圖是一個</a:t>
            </a:r>
            <a:r>
              <a:rPr lang="en-US" altLang="zh-TW"/>
              <a:t>DAG</a:t>
            </a:r>
            <a:r>
              <a:rPr lang="zh-TW" altLang="en-US"/>
              <a:t>。</a:t>
            </a:r>
          </a:p>
          <a:p>
            <a:r>
              <a:rPr lang="zh-TW" altLang="en-US"/>
              <a:t>下面則是此</a:t>
            </a:r>
            <a:r>
              <a:rPr lang="en-US" altLang="zh-TW"/>
              <a:t>DAG</a:t>
            </a:r>
            <a:r>
              <a:rPr lang="zh-TW" altLang="en-US"/>
              <a:t>對應的一個</a:t>
            </a:r>
            <a:r>
              <a:rPr lang="en-US" altLang="zh-TW"/>
              <a:t>Topological sort</a:t>
            </a:r>
            <a:r>
              <a:rPr lang="zh-TW" altLang="en-US"/>
              <a:t>。</a:t>
            </a:r>
          </a:p>
          <a:p>
            <a:r>
              <a:rPr kumimoji="0" lang="zh-TW" altLang="en-US"/>
              <a:t>上圖是一個穿衣服的優先順序，穿內褲</a:t>
            </a:r>
            <a:r>
              <a:rPr kumimoji="0" lang="en-US" altLang="zh-TW"/>
              <a:t>(undershorts)</a:t>
            </a:r>
            <a:r>
              <a:rPr kumimoji="0" lang="zh-TW" altLang="en-US"/>
              <a:t>之後才能穿長褲</a:t>
            </a:r>
            <a:r>
              <a:rPr kumimoji="0" lang="en-US" altLang="zh-TW"/>
              <a:t>(pants)</a:t>
            </a:r>
            <a:r>
              <a:rPr kumimoji="0" lang="zh-TW" altLang="en-US"/>
              <a:t>，</a:t>
            </a:r>
          </a:p>
          <a:p>
            <a:r>
              <a:rPr kumimoji="0" lang="zh-TW" altLang="en-US"/>
              <a:t>穿襪子</a:t>
            </a:r>
            <a:r>
              <a:rPr kumimoji="0" lang="en-US" altLang="zh-TW"/>
              <a:t>(socks)</a:t>
            </a:r>
            <a:r>
              <a:rPr kumimoji="0" lang="zh-TW" altLang="en-US"/>
              <a:t>之後才能穿鞋子</a:t>
            </a:r>
            <a:r>
              <a:rPr kumimoji="0" lang="en-US" altLang="zh-TW"/>
              <a:t>(shoes)</a:t>
            </a:r>
            <a:r>
              <a:rPr kumimoji="0" lang="zh-TW" altLang="en-US"/>
              <a:t>等等。</a:t>
            </a:r>
          </a:p>
        </p:txBody>
      </p:sp>
    </p:spTree>
    <p:extLst>
      <p:ext uri="{BB962C8B-B14F-4D97-AF65-F5344CB8AC3E}">
        <p14:creationId xmlns:p14="http://schemas.microsoft.com/office/powerpoint/2010/main" val="40396763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E1ED696-A326-468C-A59E-5D86F674E1D2}" type="slidenum">
              <a:rPr lang="en-US" altLang="zh-TW"/>
              <a:pPr/>
              <a:t>2</a:t>
            </a:fld>
            <a:endParaRPr lang="en-US" altLang="zh-TW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/>
              <a:t>Adjacency-list</a:t>
            </a:r>
            <a:r>
              <a:rPr lang="zh-TW" altLang="en-US"/>
              <a:t>及</a:t>
            </a:r>
            <a:r>
              <a:rPr lang="en-US" altLang="zh-TW"/>
              <a:t>Adjacency-array</a:t>
            </a:r>
            <a:r>
              <a:rPr lang="zh-TW" altLang="en-US"/>
              <a:t>在下頁有範例。</a:t>
            </a:r>
          </a:p>
          <a:p>
            <a:r>
              <a:rPr lang="zh-TW" altLang="en-US"/>
              <a:t>此兩種方法為比較常用的圖形表示法，</a:t>
            </a:r>
          </a:p>
          <a:p>
            <a:r>
              <a:rPr lang="zh-TW" altLang="en-US"/>
              <a:t>其中</a:t>
            </a:r>
            <a:r>
              <a:rPr lang="en-US" altLang="zh-TW"/>
              <a:t>Adjacency-list</a:t>
            </a:r>
            <a:r>
              <a:rPr lang="zh-TW" altLang="en-US"/>
              <a:t>比較適合表示邊比較稀疏的圖，</a:t>
            </a:r>
          </a:p>
          <a:p>
            <a:r>
              <a:rPr lang="zh-TW" altLang="en-US"/>
              <a:t>而</a:t>
            </a:r>
            <a:r>
              <a:rPr lang="en-US" altLang="zh-TW"/>
              <a:t>Adjacency-array</a:t>
            </a:r>
            <a:r>
              <a:rPr lang="zh-TW" altLang="en-US"/>
              <a:t>比較合適表示邊比較多的圖。</a:t>
            </a:r>
          </a:p>
          <a:p>
            <a:r>
              <a:rPr lang="zh-TW" altLang="en-US"/>
              <a:t>但是表示的方式不只這兩種，有時候為了提升搜尋速度，</a:t>
            </a:r>
          </a:p>
          <a:p>
            <a:r>
              <a:rPr lang="zh-TW" altLang="en-US"/>
              <a:t>也有使用其他更複雜的資料結構如</a:t>
            </a:r>
            <a:r>
              <a:rPr lang="en-US" altLang="zh-TW"/>
              <a:t>Search tree</a:t>
            </a:r>
            <a:r>
              <a:rPr lang="zh-TW" altLang="en-US"/>
              <a:t>或</a:t>
            </a:r>
            <a:r>
              <a:rPr lang="en-US" altLang="zh-TW"/>
              <a:t>Hash table</a:t>
            </a:r>
            <a:r>
              <a:rPr lang="zh-TW" altLang="en-US"/>
              <a:t>來儲存。</a:t>
            </a:r>
          </a:p>
        </p:txBody>
      </p:sp>
    </p:spTree>
    <p:extLst>
      <p:ext uri="{BB962C8B-B14F-4D97-AF65-F5344CB8AC3E}">
        <p14:creationId xmlns:p14="http://schemas.microsoft.com/office/powerpoint/2010/main" val="23167019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50CB59-B6A7-4454-AAAF-6BB33FA8F86D}" type="slidenum">
              <a:rPr lang="en-US" altLang="zh-TW"/>
              <a:pPr/>
              <a:t>5</a:t>
            </a:fld>
            <a:endParaRPr lang="en-US" altLang="zh-TW"/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/>
              <a:t>Adjacency-list</a:t>
            </a:r>
            <a:r>
              <a:rPr lang="zh-TW" altLang="en-US"/>
              <a:t>及</a:t>
            </a:r>
            <a:r>
              <a:rPr lang="en-US" altLang="zh-TW"/>
              <a:t>Adjacency-array</a:t>
            </a:r>
            <a:r>
              <a:rPr lang="zh-TW" altLang="en-US"/>
              <a:t>在下頁有範例。</a:t>
            </a:r>
          </a:p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07133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0230CCA-7A66-4885-9027-0E6E73CB8349}" type="slidenum">
              <a:rPr lang="en-US" altLang="zh-TW"/>
              <a:pPr/>
              <a:t>8</a:t>
            </a:fld>
            <a:endParaRPr lang="en-US" altLang="zh-TW"/>
          </a:p>
        </p:txBody>
      </p:sp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所謂的</a:t>
            </a:r>
            <a:r>
              <a:rPr lang="en-US" altLang="zh-TW"/>
              <a:t>Breadth-first</a:t>
            </a:r>
            <a:r>
              <a:rPr lang="zh-TW" altLang="en-US"/>
              <a:t>就是先探出最靠近</a:t>
            </a:r>
            <a:r>
              <a:rPr lang="en-US" altLang="zh-TW"/>
              <a:t>s</a:t>
            </a:r>
            <a:r>
              <a:rPr lang="zh-TW" altLang="en-US"/>
              <a:t>的點，</a:t>
            </a:r>
          </a:p>
          <a:p>
            <a:r>
              <a:rPr lang="zh-TW" altLang="en-US"/>
              <a:t>再由這些點探次靠近</a:t>
            </a:r>
            <a:r>
              <a:rPr lang="en-US" altLang="zh-TW"/>
              <a:t>s</a:t>
            </a:r>
            <a:r>
              <a:rPr lang="zh-TW" altLang="en-US"/>
              <a:t>的點，以此類推。</a:t>
            </a:r>
          </a:p>
          <a:p>
            <a:r>
              <a:rPr lang="zh-TW" altLang="en-US"/>
              <a:t>亦可用於找出</a:t>
            </a:r>
            <a:r>
              <a:rPr lang="en-US" altLang="zh-TW"/>
              <a:t>Unweighted graph</a:t>
            </a:r>
            <a:r>
              <a:rPr lang="zh-TW" altLang="en-US"/>
              <a:t>的最短路徑。</a:t>
            </a:r>
          </a:p>
        </p:txBody>
      </p:sp>
    </p:spTree>
    <p:extLst>
      <p:ext uri="{BB962C8B-B14F-4D97-AF65-F5344CB8AC3E}">
        <p14:creationId xmlns:p14="http://schemas.microsoft.com/office/powerpoint/2010/main" val="12811289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1A67C13-0B0C-4E8B-A2E5-437BC6AFA15A}" type="slidenum">
              <a:rPr lang="en-US" altLang="zh-TW"/>
              <a:pPr/>
              <a:t>10</a:t>
            </a:fld>
            <a:endParaRPr lang="en-US" altLang="zh-TW"/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綠色，已經探索過的。</a:t>
            </a:r>
          </a:p>
          <a:p>
            <a:r>
              <a:rPr lang="zh-TW" altLang="en-US"/>
              <a:t>紅色，已經展開過的。</a:t>
            </a:r>
          </a:p>
          <a:p>
            <a:r>
              <a:rPr lang="zh-TW" altLang="en-US"/>
              <a:t>以</a:t>
            </a:r>
            <a:r>
              <a:rPr lang="en-US" altLang="zh-TW"/>
              <a:t>s</a:t>
            </a:r>
            <a:r>
              <a:rPr lang="zh-TW" altLang="en-US"/>
              <a:t>為探索起點。</a:t>
            </a:r>
          </a:p>
          <a:p>
            <a:r>
              <a:rPr kumimoji="0" lang="zh-TW" altLang="en-US"/>
              <a:t>節點上的數字代表跟</a:t>
            </a:r>
            <a:r>
              <a:rPr kumimoji="0" lang="en-US" altLang="zh-TW"/>
              <a:t>s</a:t>
            </a:r>
            <a:r>
              <a:rPr kumimoji="0" lang="zh-TW" altLang="en-US"/>
              <a:t>的最短距離。</a:t>
            </a:r>
          </a:p>
        </p:txBody>
      </p:sp>
    </p:spTree>
    <p:extLst>
      <p:ext uri="{BB962C8B-B14F-4D97-AF65-F5344CB8AC3E}">
        <p14:creationId xmlns:p14="http://schemas.microsoft.com/office/powerpoint/2010/main" val="23851966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36946E-A614-42E0-8F98-8A7BF2957D5E}" type="slidenum">
              <a:rPr lang="en-US" altLang="zh-TW"/>
              <a:pPr/>
              <a:t>13</a:t>
            </a:fld>
            <a:endParaRPr lang="en-US" altLang="zh-TW"/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主要對照先前</a:t>
            </a:r>
          </a:p>
        </p:txBody>
      </p:sp>
    </p:spTree>
    <p:extLst>
      <p:ext uri="{BB962C8B-B14F-4D97-AF65-F5344CB8AC3E}">
        <p14:creationId xmlns:p14="http://schemas.microsoft.com/office/powerpoint/2010/main" val="32769173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F7A0A04-D4D3-45C7-A2E5-2F8A113FE36F}" type="slidenum">
              <a:rPr lang="en-US" altLang="zh-TW"/>
              <a:pPr/>
              <a:t>14</a:t>
            </a:fld>
            <a:endParaRPr lang="en-US" altLang="zh-TW"/>
          </a:p>
        </p:txBody>
      </p:sp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第一個迴圈，初始化除</a:t>
            </a:r>
            <a:r>
              <a:rPr lang="en-US" altLang="zh-TW"/>
              <a:t>s</a:t>
            </a:r>
            <a:r>
              <a:rPr lang="zh-TW" altLang="en-US"/>
              <a:t>外所有的節點成白色，距離無限大，前一個點為空。</a:t>
            </a:r>
          </a:p>
          <a:p>
            <a:r>
              <a:rPr lang="zh-TW" altLang="en-US"/>
              <a:t>之後初始化</a:t>
            </a:r>
            <a:r>
              <a:rPr lang="en-US" altLang="zh-TW"/>
              <a:t>s</a:t>
            </a:r>
            <a:r>
              <a:rPr lang="zh-TW" altLang="en-US"/>
              <a:t>為綠色，距離</a:t>
            </a:r>
            <a:r>
              <a:rPr lang="en-US" altLang="zh-TW"/>
              <a:t>0</a:t>
            </a:r>
            <a:r>
              <a:rPr lang="zh-TW" altLang="en-US"/>
              <a:t>，前一個點是空。至此花去</a:t>
            </a:r>
            <a:r>
              <a:rPr lang="en-US" altLang="zh-TW"/>
              <a:t>O(|V|)</a:t>
            </a:r>
          </a:p>
          <a:p>
            <a:r>
              <a:rPr lang="zh-TW" altLang="en-US"/>
              <a:t>接下來將</a:t>
            </a:r>
            <a:r>
              <a:rPr lang="en-US" altLang="zh-TW"/>
              <a:t>s</a:t>
            </a:r>
            <a:r>
              <a:rPr lang="zh-TW" altLang="en-US"/>
              <a:t>放入</a:t>
            </a:r>
            <a:r>
              <a:rPr lang="en-US" altLang="zh-TW"/>
              <a:t>Q</a:t>
            </a:r>
            <a:r>
              <a:rPr lang="zh-TW" altLang="en-US"/>
              <a:t>中，之後反覆執行</a:t>
            </a:r>
            <a:r>
              <a:rPr lang="en-US" altLang="zh-TW"/>
              <a:t>Dequeue</a:t>
            </a:r>
            <a:r>
              <a:rPr lang="zh-TW" altLang="en-US"/>
              <a:t>，直到</a:t>
            </a:r>
            <a:r>
              <a:rPr lang="en-US" altLang="zh-TW"/>
              <a:t>Q</a:t>
            </a:r>
            <a:r>
              <a:rPr lang="zh-TW" altLang="en-US"/>
              <a:t>空了為止。</a:t>
            </a:r>
          </a:p>
          <a:p>
            <a:r>
              <a:rPr lang="zh-TW" altLang="en-US"/>
              <a:t>每個</a:t>
            </a:r>
            <a:r>
              <a:rPr lang="en-US" altLang="zh-TW"/>
              <a:t>Dequeue</a:t>
            </a:r>
            <a:r>
              <a:rPr lang="zh-TW" altLang="en-US"/>
              <a:t>出來的點</a:t>
            </a:r>
            <a:r>
              <a:rPr lang="en-US" altLang="zh-TW"/>
              <a:t>u</a:t>
            </a:r>
            <a:r>
              <a:rPr lang="zh-TW" altLang="en-US"/>
              <a:t>，均將其白色的鄰居放入</a:t>
            </a:r>
            <a:r>
              <a:rPr lang="en-US" altLang="zh-TW"/>
              <a:t>Q</a:t>
            </a:r>
            <a:r>
              <a:rPr lang="zh-TW" altLang="en-US"/>
              <a:t>中，</a:t>
            </a:r>
          </a:p>
          <a:p>
            <a:r>
              <a:rPr lang="zh-TW" altLang="en-US"/>
              <a:t>並且將他們塗成綠色，距離設定成</a:t>
            </a:r>
            <a:r>
              <a:rPr lang="en-US" altLang="zh-TW"/>
              <a:t>d[u]+1</a:t>
            </a:r>
            <a:r>
              <a:rPr lang="zh-TW" altLang="en-US"/>
              <a:t>以及將前一個點設定為</a:t>
            </a:r>
            <a:r>
              <a:rPr lang="en-US" altLang="zh-TW"/>
              <a:t>u</a:t>
            </a:r>
            <a:r>
              <a:rPr lang="zh-TW" altLang="en-US"/>
              <a:t>。</a:t>
            </a:r>
          </a:p>
          <a:p>
            <a:r>
              <a:rPr lang="zh-TW" altLang="en-US"/>
              <a:t>處理完所有的鄰居之後，就將</a:t>
            </a:r>
            <a:r>
              <a:rPr lang="en-US" altLang="zh-TW"/>
              <a:t>u</a:t>
            </a:r>
            <a:r>
              <a:rPr lang="zh-TW" altLang="en-US"/>
              <a:t>塗成紅色。</a:t>
            </a:r>
          </a:p>
          <a:p>
            <a:r>
              <a:rPr lang="zh-TW" altLang="en-US"/>
              <a:t>因此每個點被放入</a:t>
            </a:r>
            <a:r>
              <a:rPr lang="en-US" altLang="zh-TW"/>
              <a:t>Q</a:t>
            </a:r>
            <a:r>
              <a:rPr lang="zh-TW" altLang="en-US"/>
              <a:t>一次，並且一個點被檢驗是不是白色的總次數為</a:t>
            </a:r>
            <a:r>
              <a:rPr lang="en-US" altLang="zh-TW"/>
              <a:t>|E|</a:t>
            </a:r>
            <a:r>
              <a:rPr lang="zh-TW" altLang="en-US"/>
              <a:t>，</a:t>
            </a:r>
          </a:p>
          <a:p>
            <a:r>
              <a:rPr lang="zh-TW" altLang="en-US"/>
              <a:t>故此部分花費</a:t>
            </a:r>
            <a:r>
              <a:rPr lang="en-US" altLang="zh-TW"/>
              <a:t>O(|E|+|V|)</a:t>
            </a:r>
            <a:r>
              <a:rPr lang="zh-TW" altLang="en-US"/>
              <a:t>的時間。</a:t>
            </a:r>
          </a:p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373301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722F3D0-54D9-44A3-A56E-25282C9DC245}" type="slidenum">
              <a:rPr lang="en-US" altLang="zh-TW"/>
              <a:pPr/>
              <a:t>15</a:t>
            </a:fld>
            <a:endParaRPr lang="en-US" altLang="zh-TW"/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/>
              <a:t>v</a:t>
            </a:r>
            <a:r>
              <a:rPr lang="zh-TW" altLang="en-US"/>
              <a:t>自</a:t>
            </a:r>
            <a:r>
              <a:rPr lang="en-US" altLang="zh-TW"/>
              <a:t>s</a:t>
            </a:r>
            <a:r>
              <a:rPr lang="zh-TW" altLang="en-US"/>
              <a:t>可達就是代表存在一個路徑，起點是</a:t>
            </a:r>
            <a:r>
              <a:rPr lang="en-US" altLang="zh-TW"/>
              <a:t>s</a:t>
            </a:r>
            <a:r>
              <a:rPr lang="zh-TW" altLang="en-US"/>
              <a:t>終點是</a:t>
            </a:r>
            <a:r>
              <a:rPr lang="en-US" altLang="zh-TW"/>
              <a:t>v</a:t>
            </a:r>
            <a:r>
              <a:rPr lang="zh-TW" altLang="en-US"/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421064277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AC10EAB-19BA-43FE-A4F9-17028B9E3D8E}" type="slidenum">
              <a:rPr lang="en-US" altLang="zh-TW"/>
              <a:pPr/>
              <a:t>17</a:t>
            </a:fld>
            <a:endParaRPr lang="en-US" altLang="zh-TW"/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此演算法利用</a:t>
            </a:r>
            <a:r>
              <a:rPr lang="en-US" altLang="zh-TW"/>
              <a:t>BFS</a:t>
            </a:r>
            <a:r>
              <a:rPr lang="zh-TW" altLang="en-US"/>
              <a:t>建立的表格</a:t>
            </a:r>
            <a:r>
              <a:rPr lang="el-GR" altLang="zh-TW" sz="1000">
                <a:latin typeface="Courier New" pitchFamily="49" charset="0"/>
                <a:cs typeface="Times New Roman" pitchFamily="18" charset="0"/>
              </a:rPr>
              <a:t>π</a:t>
            </a:r>
            <a:r>
              <a:rPr lang="zh-TW" altLang="el-GR" sz="1000">
                <a:latin typeface="Courier New" pitchFamily="49" charset="0"/>
                <a:cs typeface="Times New Roman" pitchFamily="18" charset="0"/>
              </a:rPr>
              <a:t>，並利用遞迴的方式，</a:t>
            </a:r>
            <a:endParaRPr lang="zh-TW" altLang="en-US" sz="1000">
              <a:latin typeface="Courier New" pitchFamily="49" charset="0"/>
              <a:cs typeface="Times New Roman" pitchFamily="18" charset="0"/>
            </a:endParaRPr>
          </a:p>
          <a:p>
            <a:r>
              <a:rPr lang="zh-TW" altLang="en-US" sz="1000">
                <a:latin typeface="Courier New" pitchFamily="49" charset="0"/>
                <a:cs typeface="Times New Roman" pitchFamily="18" charset="0"/>
              </a:rPr>
              <a:t>利用之前提過的</a:t>
            </a:r>
            <a:r>
              <a:rPr lang="en-US" altLang="zh-TW" sz="1000">
                <a:latin typeface="Courier New" pitchFamily="49" charset="0"/>
                <a:cs typeface="Times New Roman" pitchFamily="18" charset="0"/>
              </a:rPr>
              <a:t>BFS</a:t>
            </a:r>
            <a:r>
              <a:rPr lang="zh-TW" altLang="en-US" sz="1000">
                <a:latin typeface="Courier New" pitchFamily="49" charset="0"/>
                <a:cs typeface="Times New Roman" pitchFamily="18" charset="0"/>
              </a:rPr>
              <a:t>性質，</a:t>
            </a:r>
          </a:p>
          <a:p>
            <a:r>
              <a:rPr lang="en-US" altLang="zh-TW" sz="1000">
                <a:latin typeface="Courier New" pitchFamily="49" charset="0"/>
                <a:cs typeface="Times New Roman" pitchFamily="18" charset="0"/>
              </a:rPr>
              <a:t>(</a:t>
            </a:r>
            <a:r>
              <a:rPr lang="el-GR" altLang="zh-TW" sz="1000">
                <a:latin typeface="Courier New" pitchFamily="49" charset="0"/>
                <a:cs typeface="Times New Roman" pitchFamily="18" charset="0"/>
              </a:rPr>
              <a:t>π[</a:t>
            </a:r>
            <a:r>
              <a:rPr lang="en-US" altLang="zh-TW" sz="1000">
                <a:latin typeface="Courier New" pitchFamily="49" charset="0"/>
                <a:cs typeface="Times New Roman" pitchFamily="18" charset="0"/>
              </a:rPr>
              <a:t>v],v)</a:t>
            </a:r>
            <a:r>
              <a:rPr lang="zh-TW" altLang="en-US" sz="1000">
                <a:latin typeface="Courier New" pitchFamily="49" charset="0"/>
                <a:cs typeface="Times New Roman" pitchFamily="18" charset="0"/>
              </a:rPr>
              <a:t>是某一條最短路徑上的一邊，</a:t>
            </a:r>
          </a:p>
          <a:p>
            <a:r>
              <a:rPr lang="zh-TW" altLang="en-US" sz="1000">
                <a:latin typeface="Courier New" pitchFamily="49" charset="0"/>
                <a:cs typeface="Times New Roman" pitchFamily="18" charset="0"/>
              </a:rPr>
              <a:t>找出一條</a:t>
            </a:r>
            <a:r>
              <a:rPr lang="en-US" altLang="zh-TW" sz="1000">
                <a:latin typeface="Courier New" pitchFamily="49" charset="0"/>
                <a:cs typeface="Times New Roman" pitchFamily="18" charset="0"/>
              </a:rPr>
              <a:t>path</a:t>
            </a:r>
            <a:r>
              <a:rPr lang="zh-TW" altLang="en-US" sz="1000">
                <a:latin typeface="Courier New" pitchFamily="49" charset="0"/>
                <a:cs typeface="Times New Roman" pitchFamily="18" charset="0"/>
              </a:rPr>
              <a:t>並且列印出來。</a:t>
            </a:r>
          </a:p>
        </p:txBody>
      </p:sp>
    </p:spTree>
    <p:extLst>
      <p:ext uri="{BB962C8B-B14F-4D97-AF65-F5344CB8AC3E}">
        <p14:creationId xmlns:p14="http://schemas.microsoft.com/office/powerpoint/2010/main" val="16552756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Elementary Graph Algorithms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BDF133-62EF-4EE9-9DA7-AA9D6FF0341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30270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Elementary Graph Algorithms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F44BEB-1EFB-4116-B95D-C1F473E4488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62489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Elementary Graph Algorithms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8CA9F3-2CD6-4CD7-9507-580DF304257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10479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Elementary Graph Algorithms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F0A94A-E719-48EF-A4A5-F215E4B6F51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2121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Elementary Graph Algorithms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369CAE-FB8D-45D5-A55F-1B9008A0BDE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4569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Elementary Graph Algorithms</a:t>
            </a: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37DC96-08FC-47F9-9899-F2F7188CED3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76599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Elementary Graph Algorithms</a:t>
            </a:r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D5DA34-29A2-4A0B-8C9A-0894D95FCFA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19584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Elementary Graph Algorithms</a:t>
            </a: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F69013-E08D-4174-96F2-D184CA25B06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16940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Elementary Graph Algorithms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CF6B66-E40B-4E46-8B0F-05EB03206B9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02015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Elementary Graph Algorithms</a:t>
            </a: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F34730-6843-4CBB-BF46-C2005C8746E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24477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Elementary Graph Algorithms</a:t>
            </a: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505520-5011-4EC1-ABC0-C87558F904D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7666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zh-TW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altLang="zh-TW"/>
              <a:t>Elementary Graph Algorithms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5AF1E8E-0A7A-4335-812C-A93B5285B16F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fontAlgn="base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Times New Roman" pitchFamily="18" charset="0"/>
          <a:ea typeface="標楷體" pitchFamily="65" charset="-120"/>
          <a:cs typeface="新細明體" pitchFamily="18" charset="-120"/>
        </a:defRPr>
      </a:lvl2pPr>
      <a:lvl3pPr algn="ctr" rtl="0" fontAlgn="base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Times New Roman" pitchFamily="18" charset="0"/>
          <a:ea typeface="標楷體" pitchFamily="65" charset="-120"/>
          <a:cs typeface="新細明體" pitchFamily="18" charset="-120"/>
        </a:defRPr>
      </a:lvl3pPr>
      <a:lvl4pPr algn="ctr" rtl="0" fontAlgn="base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Times New Roman" pitchFamily="18" charset="0"/>
          <a:ea typeface="標楷體" pitchFamily="65" charset="-120"/>
          <a:cs typeface="新細明體" pitchFamily="18" charset="-120"/>
        </a:defRPr>
      </a:lvl4pPr>
      <a:lvl5pPr algn="ctr" rtl="0" fontAlgn="base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Times New Roman" pitchFamily="18" charset="0"/>
          <a:ea typeface="標楷體" pitchFamily="65" charset="-120"/>
          <a:cs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Times New Roman" pitchFamily="18" charset="0"/>
          <a:ea typeface="標楷體" pitchFamily="65" charset="-120"/>
          <a:cs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Times New Roman" pitchFamily="18" charset="0"/>
          <a:ea typeface="標楷體" pitchFamily="65" charset="-120"/>
          <a:cs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Times New Roman" pitchFamily="18" charset="0"/>
          <a:ea typeface="標楷體" pitchFamily="65" charset="-120"/>
          <a:cs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Times New Roman" pitchFamily="18" charset="0"/>
          <a:ea typeface="標楷體" pitchFamily="65" charset="-120"/>
          <a:cs typeface="新細明體" pitchFamily="18" charset="-12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8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b="1"/>
              <a:t/>
            </a:r>
            <a:br>
              <a:rPr lang="en-US" altLang="zh-TW" b="1"/>
            </a:br>
            <a:r>
              <a:rPr lang="en-US" altLang="zh-TW" b="1"/>
              <a:t>Elementary Graph Algorithms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Elementary Graph Algorithms</a:t>
            </a:r>
          </a:p>
        </p:txBody>
      </p:sp>
      <p:sp>
        <p:nvSpPr>
          <p:cNvPr id="102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2E5D2-0D6D-47AC-B131-EC65377FC4AA}" type="slidenum">
              <a:rPr lang="en-US" altLang="zh-TW"/>
              <a:pPr/>
              <a:t>10</a:t>
            </a:fld>
            <a:endParaRPr lang="en-US" altLang="zh-TW"/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333375"/>
            <a:ext cx="8229600" cy="1143000"/>
          </a:xfrm>
        </p:spPr>
        <p:txBody>
          <a:bodyPr/>
          <a:lstStyle/>
          <a:p>
            <a:r>
              <a:rPr lang="en-US" altLang="zh-TW" b="1"/>
              <a:t>BFS</a:t>
            </a:r>
            <a:r>
              <a:rPr lang="zh-TW" altLang="en-US" b="1"/>
              <a:t>的運作範例</a:t>
            </a:r>
          </a:p>
        </p:txBody>
      </p:sp>
      <p:grpSp>
        <p:nvGrpSpPr>
          <p:cNvPr id="22781" name="Group 253"/>
          <p:cNvGrpSpPr>
            <a:grpSpLocks/>
          </p:cNvGrpSpPr>
          <p:nvPr/>
        </p:nvGrpSpPr>
        <p:grpSpPr bwMode="auto">
          <a:xfrm>
            <a:off x="2843213" y="1557338"/>
            <a:ext cx="3457575" cy="4327525"/>
            <a:chOff x="1701" y="1163"/>
            <a:chExt cx="2178" cy="2726"/>
          </a:xfrm>
        </p:grpSpPr>
        <p:sp>
          <p:nvSpPr>
            <p:cNvPr id="22532" name="Oval 4"/>
            <p:cNvSpPr>
              <a:spLocks noChangeArrowheads="1"/>
            </p:cNvSpPr>
            <p:nvPr/>
          </p:nvSpPr>
          <p:spPr bwMode="auto">
            <a:xfrm>
              <a:off x="1928" y="1344"/>
              <a:ext cx="182" cy="18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>
                  <a:latin typeface="Times New Roman" pitchFamily="18" charset="0"/>
                </a:rPr>
                <a:t>∞</a:t>
              </a:r>
            </a:p>
          </p:txBody>
        </p:sp>
        <p:sp>
          <p:nvSpPr>
            <p:cNvPr id="22533" name="Oval 5"/>
            <p:cNvSpPr>
              <a:spLocks noChangeArrowheads="1"/>
            </p:cNvSpPr>
            <p:nvPr/>
          </p:nvSpPr>
          <p:spPr bwMode="auto">
            <a:xfrm>
              <a:off x="1928" y="1707"/>
              <a:ext cx="182" cy="18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>
                  <a:latin typeface="Times New Roman" pitchFamily="18" charset="0"/>
                </a:rPr>
                <a:t>∞</a:t>
              </a:r>
            </a:p>
          </p:txBody>
        </p:sp>
        <p:sp>
          <p:nvSpPr>
            <p:cNvPr id="22534" name="Oval 6"/>
            <p:cNvSpPr>
              <a:spLocks noChangeArrowheads="1"/>
            </p:cNvSpPr>
            <p:nvPr/>
          </p:nvSpPr>
          <p:spPr bwMode="auto">
            <a:xfrm>
              <a:off x="2291" y="1344"/>
              <a:ext cx="182" cy="182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>
                  <a:latin typeface="Times New Roman" pitchFamily="18" charset="0"/>
                </a:rPr>
                <a:t>0</a:t>
              </a:r>
            </a:p>
          </p:txBody>
        </p:sp>
        <p:sp>
          <p:nvSpPr>
            <p:cNvPr id="22535" name="Oval 7"/>
            <p:cNvSpPr>
              <a:spLocks noChangeArrowheads="1"/>
            </p:cNvSpPr>
            <p:nvPr/>
          </p:nvSpPr>
          <p:spPr bwMode="auto">
            <a:xfrm>
              <a:off x="2291" y="1707"/>
              <a:ext cx="182" cy="18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>
                  <a:latin typeface="Times New Roman" pitchFamily="18" charset="0"/>
                </a:rPr>
                <a:t>∞</a:t>
              </a:r>
            </a:p>
          </p:txBody>
        </p:sp>
        <p:sp>
          <p:nvSpPr>
            <p:cNvPr id="22536" name="Oval 8"/>
            <p:cNvSpPr>
              <a:spLocks noChangeArrowheads="1"/>
            </p:cNvSpPr>
            <p:nvPr/>
          </p:nvSpPr>
          <p:spPr bwMode="auto">
            <a:xfrm>
              <a:off x="2654" y="1344"/>
              <a:ext cx="182" cy="18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>
                  <a:latin typeface="Times New Roman" pitchFamily="18" charset="0"/>
                </a:rPr>
                <a:t>∞</a:t>
              </a:r>
            </a:p>
          </p:txBody>
        </p:sp>
        <p:sp>
          <p:nvSpPr>
            <p:cNvPr id="22537" name="Oval 9"/>
            <p:cNvSpPr>
              <a:spLocks noChangeArrowheads="1"/>
            </p:cNvSpPr>
            <p:nvPr/>
          </p:nvSpPr>
          <p:spPr bwMode="auto">
            <a:xfrm>
              <a:off x="2654" y="1707"/>
              <a:ext cx="182" cy="18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>
                  <a:latin typeface="Times New Roman" pitchFamily="18" charset="0"/>
                </a:rPr>
                <a:t>∞</a:t>
              </a:r>
            </a:p>
          </p:txBody>
        </p:sp>
        <p:sp>
          <p:nvSpPr>
            <p:cNvPr id="22538" name="Oval 10"/>
            <p:cNvSpPr>
              <a:spLocks noChangeArrowheads="1"/>
            </p:cNvSpPr>
            <p:nvPr/>
          </p:nvSpPr>
          <p:spPr bwMode="auto">
            <a:xfrm>
              <a:off x="3017" y="1344"/>
              <a:ext cx="182" cy="18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>
                  <a:latin typeface="Times New Roman" pitchFamily="18" charset="0"/>
                </a:rPr>
                <a:t>∞</a:t>
              </a:r>
            </a:p>
          </p:txBody>
        </p:sp>
        <p:sp>
          <p:nvSpPr>
            <p:cNvPr id="22539" name="Oval 11"/>
            <p:cNvSpPr>
              <a:spLocks noChangeArrowheads="1"/>
            </p:cNvSpPr>
            <p:nvPr/>
          </p:nvSpPr>
          <p:spPr bwMode="auto">
            <a:xfrm>
              <a:off x="3017" y="1707"/>
              <a:ext cx="182" cy="18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>
                  <a:latin typeface="Times New Roman" pitchFamily="18" charset="0"/>
                </a:rPr>
                <a:t>∞</a:t>
              </a:r>
            </a:p>
          </p:txBody>
        </p:sp>
        <p:cxnSp>
          <p:nvCxnSpPr>
            <p:cNvPr id="22540" name="AutoShape 12"/>
            <p:cNvCxnSpPr>
              <a:cxnSpLocks noChangeShapeType="1"/>
              <a:stCxn id="22532" idx="4"/>
              <a:endCxn id="22533" idx="0"/>
            </p:cNvCxnSpPr>
            <p:nvPr/>
          </p:nvCxnSpPr>
          <p:spPr bwMode="auto">
            <a:xfrm>
              <a:off x="2019" y="1526"/>
              <a:ext cx="0" cy="181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2541" name="AutoShape 13"/>
            <p:cNvCxnSpPr>
              <a:cxnSpLocks noChangeShapeType="1"/>
              <a:stCxn id="22532" idx="6"/>
              <a:endCxn id="22534" idx="2"/>
            </p:cNvCxnSpPr>
            <p:nvPr/>
          </p:nvCxnSpPr>
          <p:spPr bwMode="auto">
            <a:xfrm>
              <a:off x="2110" y="1435"/>
              <a:ext cx="181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2542" name="AutoShape 14"/>
            <p:cNvCxnSpPr>
              <a:cxnSpLocks noChangeShapeType="1"/>
              <a:stCxn id="22534" idx="4"/>
              <a:endCxn id="22535" idx="0"/>
            </p:cNvCxnSpPr>
            <p:nvPr/>
          </p:nvCxnSpPr>
          <p:spPr bwMode="auto">
            <a:xfrm>
              <a:off x="2382" y="1526"/>
              <a:ext cx="0" cy="181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2543" name="AutoShape 15"/>
            <p:cNvCxnSpPr>
              <a:cxnSpLocks noChangeShapeType="1"/>
              <a:stCxn id="22535" idx="7"/>
              <a:endCxn id="22536" idx="3"/>
            </p:cNvCxnSpPr>
            <p:nvPr/>
          </p:nvCxnSpPr>
          <p:spPr bwMode="auto">
            <a:xfrm flipV="1">
              <a:off x="2446" y="1499"/>
              <a:ext cx="235" cy="23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2544" name="AutoShape 16"/>
            <p:cNvCxnSpPr>
              <a:cxnSpLocks noChangeShapeType="1"/>
              <a:stCxn id="22537" idx="2"/>
              <a:endCxn id="22535" idx="6"/>
            </p:cNvCxnSpPr>
            <p:nvPr/>
          </p:nvCxnSpPr>
          <p:spPr bwMode="auto">
            <a:xfrm flipH="1">
              <a:off x="2473" y="1798"/>
              <a:ext cx="181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2545" name="AutoShape 17"/>
            <p:cNvCxnSpPr>
              <a:cxnSpLocks noChangeShapeType="1"/>
              <a:stCxn id="22536" idx="4"/>
              <a:endCxn id="22537" idx="0"/>
            </p:cNvCxnSpPr>
            <p:nvPr/>
          </p:nvCxnSpPr>
          <p:spPr bwMode="auto">
            <a:xfrm>
              <a:off x="2745" y="1526"/>
              <a:ext cx="0" cy="181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2546" name="AutoShape 18"/>
            <p:cNvCxnSpPr>
              <a:cxnSpLocks noChangeShapeType="1"/>
              <a:stCxn id="22538" idx="4"/>
              <a:endCxn id="22539" idx="0"/>
            </p:cNvCxnSpPr>
            <p:nvPr/>
          </p:nvCxnSpPr>
          <p:spPr bwMode="auto">
            <a:xfrm>
              <a:off x="3108" y="1526"/>
              <a:ext cx="0" cy="181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2547" name="AutoShape 19"/>
            <p:cNvCxnSpPr>
              <a:cxnSpLocks noChangeShapeType="1"/>
              <a:stCxn id="22537" idx="6"/>
              <a:endCxn id="22539" idx="2"/>
            </p:cNvCxnSpPr>
            <p:nvPr/>
          </p:nvCxnSpPr>
          <p:spPr bwMode="auto">
            <a:xfrm>
              <a:off x="2836" y="1798"/>
              <a:ext cx="181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2548" name="AutoShape 20"/>
            <p:cNvCxnSpPr>
              <a:cxnSpLocks noChangeShapeType="1"/>
              <a:stCxn id="22536" idx="6"/>
              <a:endCxn id="22538" idx="2"/>
            </p:cNvCxnSpPr>
            <p:nvPr/>
          </p:nvCxnSpPr>
          <p:spPr bwMode="auto">
            <a:xfrm>
              <a:off x="2836" y="1435"/>
              <a:ext cx="181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2549" name="AutoShape 21"/>
            <p:cNvCxnSpPr>
              <a:cxnSpLocks noChangeShapeType="1"/>
              <a:stCxn id="22538" idx="3"/>
              <a:endCxn id="22537" idx="7"/>
            </p:cNvCxnSpPr>
            <p:nvPr/>
          </p:nvCxnSpPr>
          <p:spPr bwMode="auto">
            <a:xfrm flipH="1">
              <a:off x="2809" y="1499"/>
              <a:ext cx="235" cy="23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2568" name="Text Box 40"/>
            <p:cNvSpPr txBox="1">
              <a:spLocks noChangeArrowheads="1"/>
            </p:cNvSpPr>
            <p:nvPr/>
          </p:nvSpPr>
          <p:spPr bwMode="auto">
            <a:xfrm>
              <a:off x="1928" y="1163"/>
              <a:ext cx="18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TW">
                  <a:latin typeface="Times New Roman" pitchFamily="18" charset="0"/>
                </a:rPr>
                <a:t>r</a:t>
              </a:r>
            </a:p>
          </p:txBody>
        </p:sp>
        <p:sp>
          <p:nvSpPr>
            <p:cNvPr id="22569" name="Text Box 41"/>
            <p:cNvSpPr txBox="1">
              <a:spLocks noChangeArrowheads="1"/>
            </p:cNvSpPr>
            <p:nvPr/>
          </p:nvSpPr>
          <p:spPr bwMode="auto">
            <a:xfrm>
              <a:off x="2291" y="1163"/>
              <a:ext cx="18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TW">
                  <a:latin typeface="Times New Roman" pitchFamily="18" charset="0"/>
                </a:rPr>
                <a:t>s</a:t>
              </a:r>
            </a:p>
          </p:txBody>
        </p:sp>
        <p:sp>
          <p:nvSpPr>
            <p:cNvPr id="22570" name="Text Box 42"/>
            <p:cNvSpPr txBox="1">
              <a:spLocks noChangeArrowheads="1"/>
            </p:cNvSpPr>
            <p:nvPr/>
          </p:nvSpPr>
          <p:spPr bwMode="auto">
            <a:xfrm>
              <a:off x="2654" y="1163"/>
              <a:ext cx="18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TW">
                  <a:latin typeface="Times New Roman" pitchFamily="18" charset="0"/>
                </a:rPr>
                <a:t>t</a:t>
              </a:r>
            </a:p>
          </p:txBody>
        </p:sp>
        <p:sp>
          <p:nvSpPr>
            <p:cNvPr id="22571" name="Text Box 43"/>
            <p:cNvSpPr txBox="1">
              <a:spLocks noChangeArrowheads="1"/>
            </p:cNvSpPr>
            <p:nvPr/>
          </p:nvSpPr>
          <p:spPr bwMode="auto">
            <a:xfrm>
              <a:off x="3017" y="1163"/>
              <a:ext cx="18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TW">
                  <a:latin typeface="Times New Roman" pitchFamily="18" charset="0"/>
                </a:rPr>
                <a:t>u</a:t>
              </a:r>
            </a:p>
          </p:txBody>
        </p:sp>
        <p:sp>
          <p:nvSpPr>
            <p:cNvPr id="22572" name="Text Box 44"/>
            <p:cNvSpPr txBox="1">
              <a:spLocks noChangeArrowheads="1"/>
            </p:cNvSpPr>
            <p:nvPr/>
          </p:nvSpPr>
          <p:spPr bwMode="auto">
            <a:xfrm>
              <a:off x="1928" y="1798"/>
              <a:ext cx="18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TW">
                  <a:latin typeface="Times New Roman" pitchFamily="18" charset="0"/>
                </a:rPr>
                <a:t>v</a:t>
              </a:r>
            </a:p>
          </p:txBody>
        </p:sp>
        <p:sp>
          <p:nvSpPr>
            <p:cNvPr id="22573" name="Text Box 45"/>
            <p:cNvSpPr txBox="1">
              <a:spLocks noChangeArrowheads="1"/>
            </p:cNvSpPr>
            <p:nvPr/>
          </p:nvSpPr>
          <p:spPr bwMode="auto">
            <a:xfrm>
              <a:off x="2291" y="1798"/>
              <a:ext cx="18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TW">
                  <a:latin typeface="Times New Roman" pitchFamily="18" charset="0"/>
                </a:rPr>
                <a:t>w</a:t>
              </a:r>
            </a:p>
          </p:txBody>
        </p:sp>
        <p:sp>
          <p:nvSpPr>
            <p:cNvPr id="22574" name="Text Box 46"/>
            <p:cNvSpPr txBox="1">
              <a:spLocks noChangeArrowheads="1"/>
            </p:cNvSpPr>
            <p:nvPr/>
          </p:nvSpPr>
          <p:spPr bwMode="auto">
            <a:xfrm>
              <a:off x="2654" y="1798"/>
              <a:ext cx="18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TW">
                  <a:latin typeface="Times New Roman" pitchFamily="18" charset="0"/>
                </a:rPr>
                <a:t>x</a:t>
              </a:r>
            </a:p>
          </p:txBody>
        </p:sp>
        <p:sp>
          <p:nvSpPr>
            <p:cNvPr id="22575" name="Text Box 47"/>
            <p:cNvSpPr txBox="1">
              <a:spLocks noChangeArrowheads="1"/>
            </p:cNvSpPr>
            <p:nvPr/>
          </p:nvSpPr>
          <p:spPr bwMode="auto">
            <a:xfrm>
              <a:off x="3017" y="1798"/>
              <a:ext cx="18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TW">
                  <a:latin typeface="Times New Roman" pitchFamily="18" charset="0"/>
                </a:rPr>
                <a:t>y</a:t>
              </a:r>
            </a:p>
          </p:txBody>
        </p:sp>
        <p:sp>
          <p:nvSpPr>
            <p:cNvPr id="22576" name="Text Box 48"/>
            <p:cNvSpPr txBox="1">
              <a:spLocks noChangeArrowheads="1"/>
            </p:cNvSpPr>
            <p:nvPr/>
          </p:nvSpPr>
          <p:spPr bwMode="auto">
            <a:xfrm>
              <a:off x="1701" y="1480"/>
              <a:ext cx="36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TW">
                  <a:latin typeface="Times New Roman" pitchFamily="18" charset="0"/>
                </a:rPr>
                <a:t>(a)</a:t>
              </a:r>
            </a:p>
          </p:txBody>
        </p:sp>
        <p:sp>
          <p:nvSpPr>
            <p:cNvPr id="22607" name="Text Box 79"/>
            <p:cNvSpPr txBox="1">
              <a:spLocks noChangeArrowheads="1"/>
            </p:cNvSpPr>
            <p:nvPr/>
          </p:nvSpPr>
          <p:spPr bwMode="auto">
            <a:xfrm>
              <a:off x="3243" y="1299"/>
              <a:ext cx="27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TW">
                  <a:latin typeface="Times New Roman" pitchFamily="18" charset="0"/>
                </a:rPr>
                <a:t>Q</a:t>
              </a:r>
            </a:p>
          </p:txBody>
        </p:sp>
        <p:sp>
          <p:nvSpPr>
            <p:cNvPr id="22609" name="Rectangle 81"/>
            <p:cNvSpPr>
              <a:spLocks noChangeArrowheads="1"/>
            </p:cNvSpPr>
            <p:nvPr/>
          </p:nvSpPr>
          <p:spPr bwMode="auto">
            <a:xfrm>
              <a:off x="3334" y="1526"/>
              <a:ext cx="182" cy="18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>
                  <a:latin typeface="Times New Roman" pitchFamily="18" charset="0"/>
                </a:rPr>
                <a:t>s</a:t>
              </a:r>
            </a:p>
          </p:txBody>
        </p:sp>
        <p:sp>
          <p:nvSpPr>
            <p:cNvPr id="22610" name="Oval 82"/>
            <p:cNvSpPr>
              <a:spLocks noChangeArrowheads="1"/>
            </p:cNvSpPr>
            <p:nvPr/>
          </p:nvSpPr>
          <p:spPr bwMode="auto">
            <a:xfrm>
              <a:off x="1928" y="2297"/>
              <a:ext cx="182" cy="182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22611" name="Oval 83"/>
            <p:cNvSpPr>
              <a:spLocks noChangeArrowheads="1"/>
            </p:cNvSpPr>
            <p:nvPr/>
          </p:nvSpPr>
          <p:spPr bwMode="auto">
            <a:xfrm>
              <a:off x="1928" y="2660"/>
              <a:ext cx="182" cy="18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>
                  <a:latin typeface="Times New Roman" pitchFamily="18" charset="0"/>
                </a:rPr>
                <a:t>∞</a:t>
              </a:r>
            </a:p>
          </p:txBody>
        </p:sp>
        <p:sp>
          <p:nvSpPr>
            <p:cNvPr id="22612" name="Oval 84"/>
            <p:cNvSpPr>
              <a:spLocks noChangeArrowheads="1"/>
            </p:cNvSpPr>
            <p:nvPr/>
          </p:nvSpPr>
          <p:spPr bwMode="auto">
            <a:xfrm>
              <a:off x="2291" y="2297"/>
              <a:ext cx="182" cy="18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>
                  <a:latin typeface="Times New Roman" pitchFamily="18" charset="0"/>
                </a:rPr>
                <a:t>0</a:t>
              </a:r>
            </a:p>
          </p:txBody>
        </p:sp>
        <p:sp>
          <p:nvSpPr>
            <p:cNvPr id="22613" name="Oval 85"/>
            <p:cNvSpPr>
              <a:spLocks noChangeArrowheads="1"/>
            </p:cNvSpPr>
            <p:nvPr/>
          </p:nvSpPr>
          <p:spPr bwMode="auto">
            <a:xfrm>
              <a:off x="2291" y="2660"/>
              <a:ext cx="182" cy="182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22614" name="Oval 86"/>
            <p:cNvSpPr>
              <a:spLocks noChangeArrowheads="1"/>
            </p:cNvSpPr>
            <p:nvPr/>
          </p:nvSpPr>
          <p:spPr bwMode="auto">
            <a:xfrm>
              <a:off x="2654" y="2297"/>
              <a:ext cx="182" cy="18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>
                  <a:latin typeface="Times New Roman" pitchFamily="18" charset="0"/>
                </a:rPr>
                <a:t>∞</a:t>
              </a:r>
            </a:p>
          </p:txBody>
        </p:sp>
        <p:sp>
          <p:nvSpPr>
            <p:cNvPr id="22615" name="Oval 87"/>
            <p:cNvSpPr>
              <a:spLocks noChangeArrowheads="1"/>
            </p:cNvSpPr>
            <p:nvPr/>
          </p:nvSpPr>
          <p:spPr bwMode="auto">
            <a:xfrm>
              <a:off x="2654" y="2660"/>
              <a:ext cx="182" cy="18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>
                  <a:latin typeface="Times New Roman" pitchFamily="18" charset="0"/>
                </a:rPr>
                <a:t>∞</a:t>
              </a:r>
            </a:p>
          </p:txBody>
        </p:sp>
        <p:sp>
          <p:nvSpPr>
            <p:cNvPr id="22616" name="Oval 88"/>
            <p:cNvSpPr>
              <a:spLocks noChangeArrowheads="1"/>
            </p:cNvSpPr>
            <p:nvPr/>
          </p:nvSpPr>
          <p:spPr bwMode="auto">
            <a:xfrm>
              <a:off x="3017" y="2297"/>
              <a:ext cx="182" cy="18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>
                  <a:latin typeface="Times New Roman" pitchFamily="18" charset="0"/>
                </a:rPr>
                <a:t>∞</a:t>
              </a:r>
            </a:p>
          </p:txBody>
        </p:sp>
        <p:sp>
          <p:nvSpPr>
            <p:cNvPr id="22617" name="Oval 89"/>
            <p:cNvSpPr>
              <a:spLocks noChangeArrowheads="1"/>
            </p:cNvSpPr>
            <p:nvPr/>
          </p:nvSpPr>
          <p:spPr bwMode="auto">
            <a:xfrm>
              <a:off x="3017" y="2660"/>
              <a:ext cx="182" cy="18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>
                  <a:latin typeface="Times New Roman" pitchFamily="18" charset="0"/>
                </a:rPr>
                <a:t>∞</a:t>
              </a:r>
            </a:p>
          </p:txBody>
        </p:sp>
        <p:cxnSp>
          <p:nvCxnSpPr>
            <p:cNvPr id="22618" name="AutoShape 90"/>
            <p:cNvCxnSpPr>
              <a:cxnSpLocks noChangeShapeType="1"/>
              <a:stCxn id="22610" idx="4"/>
              <a:endCxn id="22611" idx="0"/>
            </p:cNvCxnSpPr>
            <p:nvPr/>
          </p:nvCxnSpPr>
          <p:spPr bwMode="auto">
            <a:xfrm>
              <a:off x="2019" y="2479"/>
              <a:ext cx="0" cy="181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2619" name="AutoShape 91"/>
            <p:cNvCxnSpPr>
              <a:cxnSpLocks noChangeShapeType="1"/>
              <a:stCxn id="22610" idx="6"/>
              <a:endCxn id="22612" idx="2"/>
            </p:cNvCxnSpPr>
            <p:nvPr/>
          </p:nvCxnSpPr>
          <p:spPr bwMode="auto">
            <a:xfrm>
              <a:off x="2110" y="2388"/>
              <a:ext cx="181" cy="0"/>
            </a:xfrm>
            <a:prstGeom prst="straightConnector1">
              <a:avLst/>
            </a:prstGeom>
            <a:noFill/>
            <a:ln w="34925">
              <a:solidFill>
                <a:srgbClr val="3366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2620" name="AutoShape 92"/>
            <p:cNvCxnSpPr>
              <a:cxnSpLocks noChangeShapeType="1"/>
              <a:stCxn id="22612" idx="4"/>
              <a:endCxn id="22613" idx="0"/>
            </p:cNvCxnSpPr>
            <p:nvPr/>
          </p:nvCxnSpPr>
          <p:spPr bwMode="auto">
            <a:xfrm>
              <a:off x="2382" y="2479"/>
              <a:ext cx="0" cy="181"/>
            </a:xfrm>
            <a:prstGeom prst="straightConnector1">
              <a:avLst/>
            </a:prstGeom>
            <a:noFill/>
            <a:ln w="34925">
              <a:solidFill>
                <a:srgbClr val="3366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2621" name="AutoShape 93"/>
            <p:cNvCxnSpPr>
              <a:cxnSpLocks noChangeShapeType="1"/>
              <a:stCxn id="22613" idx="7"/>
              <a:endCxn id="22614" idx="3"/>
            </p:cNvCxnSpPr>
            <p:nvPr/>
          </p:nvCxnSpPr>
          <p:spPr bwMode="auto">
            <a:xfrm flipV="1">
              <a:off x="2446" y="2452"/>
              <a:ext cx="235" cy="23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2622" name="AutoShape 94"/>
            <p:cNvCxnSpPr>
              <a:cxnSpLocks noChangeShapeType="1"/>
              <a:stCxn id="22615" idx="2"/>
              <a:endCxn id="22613" idx="6"/>
            </p:cNvCxnSpPr>
            <p:nvPr/>
          </p:nvCxnSpPr>
          <p:spPr bwMode="auto">
            <a:xfrm flipH="1">
              <a:off x="2473" y="2751"/>
              <a:ext cx="181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2623" name="AutoShape 95"/>
            <p:cNvCxnSpPr>
              <a:cxnSpLocks noChangeShapeType="1"/>
              <a:stCxn id="22614" idx="4"/>
              <a:endCxn id="22615" idx="0"/>
            </p:cNvCxnSpPr>
            <p:nvPr/>
          </p:nvCxnSpPr>
          <p:spPr bwMode="auto">
            <a:xfrm>
              <a:off x="2745" y="2479"/>
              <a:ext cx="0" cy="181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2624" name="AutoShape 96"/>
            <p:cNvCxnSpPr>
              <a:cxnSpLocks noChangeShapeType="1"/>
              <a:stCxn id="22616" idx="4"/>
              <a:endCxn id="22617" idx="0"/>
            </p:cNvCxnSpPr>
            <p:nvPr/>
          </p:nvCxnSpPr>
          <p:spPr bwMode="auto">
            <a:xfrm>
              <a:off x="3108" y="2479"/>
              <a:ext cx="0" cy="181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2625" name="AutoShape 97"/>
            <p:cNvCxnSpPr>
              <a:cxnSpLocks noChangeShapeType="1"/>
              <a:stCxn id="22615" idx="6"/>
              <a:endCxn id="22617" idx="2"/>
            </p:cNvCxnSpPr>
            <p:nvPr/>
          </p:nvCxnSpPr>
          <p:spPr bwMode="auto">
            <a:xfrm>
              <a:off x="2836" y="2751"/>
              <a:ext cx="181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2626" name="AutoShape 98"/>
            <p:cNvCxnSpPr>
              <a:cxnSpLocks noChangeShapeType="1"/>
              <a:stCxn id="22614" idx="6"/>
              <a:endCxn id="22616" idx="2"/>
            </p:cNvCxnSpPr>
            <p:nvPr/>
          </p:nvCxnSpPr>
          <p:spPr bwMode="auto">
            <a:xfrm>
              <a:off x="2836" y="2388"/>
              <a:ext cx="181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2627" name="AutoShape 99"/>
            <p:cNvCxnSpPr>
              <a:cxnSpLocks noChangeShapeType="1"/>
              <a:stCxn id="22616" idx="3"/>
              <a:endCxn id="22615" idx="7"/>
            </p:cNvCxnSpPr>
            <p:nvPr/>
          </p:nvCxnSpPr>
          <p:spPr bwMode="auto">
            <a:xfrm flipH="1">
              <a:off x="2809" y="2452"/>
              <a:ext cx="235" cy="23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2628" name="Text Box 100"/>
            <p:cNvSpPr txBox="1">
              <a:spLocks noChangeArrowheads="1"/>
            </p:cNvSpPr>
            <p:nvPr/>
          </p:nvSpPr>
          <p:spPr bwMode="auto">
            <a:xfrm>
              <a:off x="1928" y="2116"/>
              <a:ext cx="18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TW">
                  <a:latin typeface="Times New Roman" pitchFamily="18" charset="0"/>
                </a:rPr>
                <a:t>r</a:t>
              </a:r>
            </a:p>
          </p:txBody>
        </p:sp>
        <p:sp>
          <p:nvSpPr>
            <p:cNvPr id="22629" name="Text Box 101"/>
            <p:cNvSpPr txBox="1">
              <a:spLocks noChangeArrowheads="1"/>
            </p:cNvSpPr>
            <p:nvPr/>
          </p:nvSpPr>
          <p:spPr bwMode="auto">
            <a:xfrm>
              <a:off x="2291" y="2116"/>
              <a:ext cx="18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TW">
                  <a:latin typeface="Times New Roman" pitchFamily="18" charset="0"/>
                </a:rPr>
                <a:t>s</a:t>
              </a:r>
            </a:p>
          </p:txBody>
        </p:sp>
        <p:sp>
          <p:nvSpPr>
            <p:cNvPr id="22630" name="Text Box 102"/>
            <p:cNvSpPr txBox="1">
              <a:spLocks noChangeArrowheads="1"/>
            </p:cNvSpPr>
            <p:nvPr/>
          </p:nvSpPr>
          <p:spPr bwMode="auto">
            <a:xfrm>
              <a:off x="2654" y="2116"/>
              <a:ext cx="18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TW">
                  <a:latin typeface="Times New Roman" pitchFamily="18" charset="0"/>
                </a:rPr>
                <a:t>t</a:t>
              </a:r>
            </a:p>
          </p:txBody>
        </p:sp>
        <p:sp>
          <p:nvSpPr>
            <p:cNvPr id="22631" name="Text Box 103"/>
            <p:cNvSpPr txBox="1">
              <a:spLocks noChangeArrowheads="1"/>
            </p:cNvSpPr>
            <p:nvPr/>
          </p:nvSpPr>
          <p:spPr bwMode="auto">
            <a:xfrm>
              <a:off x="3017" y="2116"/>
              <a:ext cx="18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TW">
                  <a:latin typeface="Times New Roman" pitchFamily="18" charset="0"/>
                </a:rPr>
                <a:t>u</a:t>
              </a:r>
            </a:p>
          </p:txBody>
        </p:sp>
        <p:sp>
          <p:nvSpPr>
            <p:cNvPr id="22632" name="Text Box 104"/>
            <p:cNvSpPr txBox="1">
              <a:spLocks noChangeArrowheads="1"/>
            </p:cNvSpPr>
            <p:nvPr/>
          </p:nvSpPr>
          <p:spPr bwMode="auto">
            <a:xfrm>
              <a:off x="1928" y="2751"/>
              <a:ext cx="18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TW">
                  <a:latin typeface="Times New Roman" pitchFamily="18" charset="0"/>
                </a:rPr>
                <a:t>v</a:t>
              </a:r>
            </a:p>
          </p:txBody>
        </p:sp>
        <p:sp>
          <p:nvSpPr>
            <p:cNvPr id="22633" name="Text Box 105"/>
            <p:cNvSpPr txBox="1">
              <a:spLocks noChangeArrowheads="1"/>
            </p:cNvSpPr>
            <p:nvPr/>
          </p:nvSpPr>
          <p:spPr bwMode="auto">
            <a:xfrm>
              <a:off x="2291" y="2751"/>
              <a:ext cx="18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TW">
                  <a:latin typeface="Times New Roman" pitchFamily="18" charset="0"/>
                </a:rPr>
                <a:t>w</a:t>
              </a:r>
            </a:p>
          </p:txBody>
        </p:sp>
        <p:sp>
          <p:nvSpPr>
            <p:cNvPr id="22634" name="Text Box 106"/>
            <p:cNvSpPr txBox="1">
              <a:spLocks noChangeArrowheads="1"/>
            </p:cNvSpPr>
            <p:nvPr/>
          </p:nvSpPr>
          <p:spPr bwMode="auto">
            <a:xfrm>
              <a:off x="2654" y="2751"/>
              <a:ext cx="18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TW">
                  <a:latin typeface="Times New Roman" pitchFamily="18" charset="0"/>
                </a:rPr>
                <a:t>x</a:t>
              </a:r>
            </a:p>
          </p:txBody>
        </p:sp>
        <p:sp>
          <p:nvSpPr>
            <p:cNvPr id="22635" name="Text Box 107"/>
            <p:cNvSpPr txBox="1">
              <a:spLocks noChangeArrowheads="1"/>
            </p:cNvSpPr>
            <p:nvPr/>
          </p:nvSpPr>
          <p:spPr bwMode="auto">
            <a:xfrm>
              <a:off x="3017" y="2751"/>
              <a:ext cx="18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TW">
                  <a:latin typeface="Times New Roman" pitchFamily="18" charset="0"/>
                </a:rPr>
                <a:t>y</a:t>
              </a:r>
            </a:p>
          </p:txBody>
        </p:sp>
        <p:sp>
          <p:nvSpPr>
            <p:cNvPr id="22636" name="Text Box 108"/>
            <p:cNvSpPr txBox="1">
              <a:spLocks noChangeArrowheads="1"/>
            </p:cNvSpPr>
            <p:nvPr/>
          </p:nvSpPr>
          <p:spPr bwMode="auto">
            <a:xfrm>
              <a:off x="1701" y="2433"/>
              <a:ext cx="36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TW">
                  <a:latin typeface="Times New Roman" pitchFamily="18" charset="0"/>
                </a:rPr>
                <a:t>(b)</a:t>
              </a:r>
            </a:p>
          </p:txBody>
        </p:sp>
        <p:sp>
          <p:nvSpPr>
            <p:cNvPr id="22637" name="Text Box 109"/>
            <p:cNvSpPr txBox="1">
              <a:spLocks noChangeArrowheads="1"/>
            </p:cNvSpPr>
            <p:nvPr/>
          </p:nvSpPr>
          <p:spPr bwMode="auto">
            <a:xfrm>
              <a:off x="3243" y="2252"/>
              <a:ext cx="27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TW">
                  <a:latin typeface="Times New Roman" pitchFamily="18" charset="0"/>
                </a:rPr>
                <a:t>Q</a:t>
              </a:r>
            </a:p>
          </p:txBody>
        </p:sp>
        <p:sp>
          <p:nvSpPr>
            <p:cNvPr id="22638" name="Rectangle 110"/>
            <p:cNvSpPr>
              <a:spLocks noChangeArrowheads="1"/>
            </p:cNvSpPr>
            <p:nvPr/>
          </p:nvSpPr>
          <p:spPr bwMode="auto">
            <a:xfrm>
              <a:off x="3334" y="2479"/>
              <a:ext cx="182" cy="18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>
                  <a:latin typeface="Times New Roman" pitchFamily="18" charset="0"/>
                </a:rPr>
                <a:t>w</a:t>
              </a:r>
            </a:p>
          </p:txBody>
        </p:sp>
        <p:sp>
          <p:nvSpPr>
            <p:cNvPr id="22639" name="Rectangle 111"/>
            <p:cNvSpPr>
              <a:spLocks noChangeArrowheads="1"/>
            </p:cNvSpPr>
            <p:nvPr/>
          </p:nvSpPr>
          <p:spPr bwMode="auto">
            <a:xfrm>
              <a:off x="3516" y="2479"/>
              <a:ext cx="182" cy="18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>
                  <a:latin typeface="Times New Roman" pitchFamily="18" charset="0"/>
                </a:rPr>
                <a:t>r</a:t>
              </a:r>
            </a:p>
          </p:txBody>
        </p:sp>
        <p:sp>
          <p:nvSpPr>
            <p:cNvPr id="22640" name="Oval 112"/>
            <p:cNvSpPr>
              <a:spLocks noChangeArrowheads="1"/>
            </p:cNvSpPr>
            <p:nvPr/>
          </p:nvSpPr>
          <p:spPr bwMode="auto">
            <a:xfrm>
              <a:off x="1928" y="3204"/>
              <a:ext cx="182" cy="182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22641" name="Oval 113"/>
            <p:cNvSpPr>
              <a:spLocks noChangeArrowheads="1"/>
            </p:cNvSpPr>
            <p:nvPr/>
          </p:nvSpPr>
          <p:spPr bwMode="auto">
            <a:xfrm>
              <a:off x="1928" y="3567"/>
              <a:ext cx="182" cy="18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>
                  <a:latin typeface="Times New Roman" pitchFamily="18" charset="0"/>
                </a:rPr>
                <a:t>∞</a:t>
              </a:r>
            </a:p>
          </p:txBody>
        </p:sp>
        <p:sp>
          <p:nvSpPr>
            <p:cNvPr id="22642" name="Oval 114"/>
            <p:cNvSpPr>
              <a:spLocks noChangeArrowheads="1"/>
            </p:cNvSpPr>
            <p:nvPr/>
          </p:nvSpPr>
          <p:spPr bwMode="auto">
            <a:xfrm>
              <a:off x="2291" y="3204"/>
              <a:ext cx="182" cy="18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>
                  <a:latin typeface="Times New Roman" pitchFamily="18" charset="0"/>
                </a:rPr>
                <a:t>0</a:t>
              </a:r>
            </a:p>
          </p:txBody>
        </p:sp>
        <p:sp>
          <p:nvSpPr>
            <p:cNvPr id="22643" name="Oval 115"/>
            <p:cNvSpPr>
              <a:spLocks noChangeArrowheads="1"/>
            </p:cNvSpPr>
            <p:nvPr/>
          </p:nvSpPr>
          <p:spPr bwMode="auto">
            <a:xfrm>
              <a:off x="2291" y="3567"/>
              <a:ext cx="182" cy="18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22644" name="Oval 116"/>
            <p:cNvSpPr>
              <a:spLocks noChangeArrowheads="1"/>
            </p:cNvSpPr>
            <p:nvPr/>
          </p:nvSpPr>
          <p:spPr bwMode="auto">
            <a:xfrm>
              <a:off x="2654" y="3204"/>
              <a:ext cx="182" cy="182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22645" name="Oval 117"/>
            <p:cNvSpPr>
              <a:spLocks noChangeArrowheads="1"/>
            </p:cNvSpPr>
            <p:nvPr/>
          </p:nvSpPr>
          <p:spPr bwMode="auto">
            <a:xfrm>
              <a:off x="2654" y="3567"/>
              <a:ext cx="182" cy="182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22646" name="Oval 118"/>
            <p:cNvSpPr>
              <a:spLocks noChangeArrowheads="1"/>
            </p:cNvSpPr>
            <p:nvPr/>
          </p:nvSpPr>
          <p:spPr bwMode="auto">
            <a:xfrm>
              <a:off x="3017" y="3204"/>
              <a:ext cx="182" cy="18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>
                  <a:latin typeface="Times New Roman" pitchFamily="18" charset="0"/>
                </a:rPr>
                <a:t>∞</a:t>
              </a:r>
            </a:p>
          </p:txBody>
        </p:sp>
        <p:sp>
          <p:nvSpPr>
            <p:cNvPr id="22647" name="Oval 119"/>
            <p:cNvSpPr>
              <a:spLocks noChangeArrowheads="1"/>
            </p:cNvSpPr>
            <p:nvPr/>
          </p:nvSpPr>
          <p:spPr bwMode="auto">
            <a:xfrm>
              <a:off x="3017" y="3567"/>
              <a:ext cx="182" cy="18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>
                  <a:latin typeface="Times New Roman" pitchFamily="18" charset="0"/>
                </a:rPr>
                <a:t>∞</a:t>
              </a:r>
            </a:p>
          </p:txBody>
        </p:sp>
        <p:cxnSp>
          <p:nvCxnSpPr>
            <p:cNvPr id="22648" name="AutoShape 120"/>
            <p:cNvCxnSpPr>
              <a:cxnSpLocks noChangeShapeType="1"/>
              <a:stCxn id="22640" idx="4"/>
              <a:endCxn id="22641" idx="0"/>
            </p:cNvCxnSpPr>
            <p:nvPr/>
          </p:nvCxnSpPr>
          <p:spPr bwMode="auto">
            <a:xfrm>
              <a:off x="2019" y="3386"/>
              <a:ext cx="0" cy="181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2649" name="AutoShape 121"/>
            <p:cNvCxnSpPr>
              <a:cxnSpLocks noChangeShapeType="1"/>
              <a:stCxn id="22640" idx="6"/>
              <a:endCxn id="22642" idx="2"/>
            </p:cNvCxnSpPr>
            <p:nvPr/>
          </p:nvCxnSpPr>
          <p:spPr bwMode="auto">
            <a:xfrm>
              <a:off x="2110" y="3295"/>
              <a:ext cx="181" cy="0"/>
            </a:xfrm>
            <a:prstGeom prst="straightConnector1">
              <a:avLst/>
            </a:prstGeom>
            <a:noFill/>
            <a:ln w="34925">
              <a:solidFill>
                <a:srgbClr val="3366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2650" name="AutoShape 122"/>
            <p:cNvCxnSpPr>
              <a:cxnSpLocks noChangeShapeType="1"/>
              <a:stCxn id="22642" idx="4"/>
              <a:endCxn id="22643" idx="0"/>
            </p:cNvCxnSpPr>
            <p:nvPr/>
          </p:nvCxnSpPr>
          <p:spPr bwMode="auto">
            <a:xfrm>
              <a:off x="2382" y="3386"/>
              <a:ext cx="0" cy="181"/>
            </a:xfrm>
            <a:prstGeom prst="straightConnector1">
              <a:avLst/>
            </a:prstGeom>
            <a:noFill/>
            <a:ln w="34925">
              <a:solidFill>
                <a:srgbClr val="3366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2651" name="AutoShape 123"/>
            <p:cNvCxnSpPr>
              <a:cxnSpLocks noChangeShapeType="1"/>
              <a:stCxn id="22643" idx="7"/>
              <a:endCxn id="22644" idx="3"/>
            </p:cNvCxnSpPr>
            <p:nvPr/>
          </p:nvCxnSpPr>
          <p:spPr bwMode="auto">
            <a:xfrm flipV="1">
              <a:off x="2446" y="3359"/>
              <a:ext cx="235" cy="235"/>
            </a:xfrm>
            <a:prstGeom prst="straightConnector1">
              <a:avLst/>
            </a:prstGeom>
            <a:noFill/>
            <a:ln w="34925">
              <a:solidFill>
                <a:srgbClr val="3366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2652" name="AutoShape 124"/>
            <p:cNvCxnSpPr>
              <a:cxnSpLocks noChangeShapeType="1"/>
              <a:stCxn id="22645" idx="2"/>
              <a:endCxn id="22643" idx="6"/>
            </p:cNvCxnSpPr>
            <p:nvPr/>
          </p:nvCxnSpPr>
          <p:spPr bwMode="auto">
            <a:xfrm flipH="1">
              <a:off x="2473" y="3658"/>
              <a:ext cx="181" cy="0"/>
            </a:xfrm>
            <a:prstGeom prst="straightConnector1">
              <a:avLst/>
            </a:prstGeom>
            <a:noFill/>
            <a:ln w="34925">
              <a:solidFill>
                <a:srgbClr val="3366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2653" name="AutoShape 125"/>
            <p:cNvCxnSpPr>
              <a:cxnSpLocks noChangeShapeType="1"/>
              <a:stCxn id="22644" idx="4"/>
              <a:endCxn id="22645" idx="0"/>
            </p:cNvCxnSpPr>
            <p:nvPr/>
          </p:nvCxnSpPr>
          <p:spPr bwMode="auto">
            <a:xfrm>
              <a:off x="2745" y="3386"/>
              <a:ext cx="0" cy="181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2654" name="AutoShape 126"/>
            <p:cNvCxnSpPr>
              <a:cxnSpLocks noChangeShapeType="1"/>
              <a:stCxn id="22646" idx="4"/>
              <a:endCxn id="22647" idx="0"/>
            </p:cNvCxnSpPr>
            <p:nvPr/>
          </p:nvCxnSpPr>
          <p:spPr bwMode="auto">
            <a:xfrm>
              <a:off x="3108" y="3386"/>
              <a:ext cx="0" cy="181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2655" name="AutoShape 127"/>
            <p:cNvCxnSpPr>
              <a:cxnSpLocks noChangeShapeType="1"/>
              <a:stCxn id="22645" idx="6"/>
              <a:endCxn id="22647" idx="2"/>
            </p:cNvCxnSpPr>
            <p:nvPr/>
          </p:nvCxnSpPr>
          <p:spPr bwMode="auto">
            <a:xfrm>
              <a:off x="2836" y="3658"/>
              <a:ext cx="181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2656" name="AutoShape 128"/>
            <p:cNvCxnSpPr>
              <a:cxnSpLocks noChangeShapeType="1"/>
              <a:stCxn id="22644" idx="6"/>
              <a:endCxn id="22646" idx="2"/>
            </p:cNvCxnSpPr>
            <p:nvPr/>
          </p:nvCxnSpPr>
          <p:spPr bwMode="auto">
            <a:xfrm>
              <a:off x="2836" y="3295"/>
              <a:ext cx="181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2657" name="AutoShape 129"/>
            <p:cNvCxnSpPr>
              <a:cxnSpLocks noChangeShapeType="1"/>
              <a:stCxn id="22646" idx="3"/>
              <a:endCxn id="22645" idx="7"/>
            </p:cNvCxnSpPr>
            <p:nvPr/>
          </p:nvCxnSpPr>
          <p:spPr bwMode="auto">
            <a:xfrm flipH="1">
              <a:off x="2809" y="3359"/>
              <a:ext cx="235" cy="23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2658" name="Text Box 130"/>
            <p:cNvSpPr txBox="1">
              <a:spLocks noChangeArrowheads="1"/>
            </p:cNvSpPr>
            <p:nvPr/>
          </p:nvSpPr>
          <p:spPr bwMode="auto">
            <a:xfrm>
              <a:off x="1928" y="3023"/>
              <a:ext cx="18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TW">
                  <a:latin typeface="Times New Roman" pitchFamily="18" charset="0"/>
                </a:rPr>
                <a:t>r</a:t>
              </a:r>
            </a:p>
          </p:txBody>
        </p:sp>
        <p:sp>
          <p:nvSpPr>
            <p:cNvPr id="22659" name="Text Box 131"/>
            <p:cNvSpPr txBox="1">
              <a:spLocks noChangeArrowheads="1"/>
            </p:cNvSpPr>
            <p:nvPr/>
          </p:nvSpPr>
          <p:spPr bwMode="auto">
            <a:xfrm>
              <a:off x="2291" y="3023"/>
              <a:ext cx="18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TW">
                  <a:latin typeface="Times New Roman" pitchFamily="18" charset="0"/>
                </a:rPr>
                <a:t>s</a:t>
              </a:r>
            </a:p>
          </p:txBody>
        </p:sp>
        <p:sp>
          <p:nvSpPr>
            <p:cNvPr id="22660" name="Text Box 132"/>
            <p:cNvSpPr txBox="1">
              <a:spLocks noChangeArrowheads="1"/>
            </p:cNvSpPr>
            <p:nvPr/>
          </p:nvSpPr>
          <p:spPr bwMode="auto">
            <a:xfrm>
              <a:off x="2654" y="3023"/>
              <a:ext cx="18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TW">
                  <a:latin typeface="Times New Roman" pitchFamily="18" charset="0"/>
                </a:rPr>
                <a:t>t</a:t>
              </a:r>
            </a:p>
          </p:txBody>
        </p:sp>
        <p:sp>
          <p:nvSpPr>
            <p:cNvPr id="22661" name="Text Box 133"/>
            <p:cNvSpPr txBox="1">
              <a:spLocks noChangeArrowheads="1"/>
            </p:cNvSpPr>
            <p:nvPr/>
          </p:nvSpPr>
          <p:spPr bwMode="auto">
            <a:xfrm>
              <a:off x="3017" y="3023"/>
              <a:ext cx="18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TW">
                  <a:latin typeface="Times New Roman" pitchFamily="18" charset="0"/>
                </a:rPr>
                <a:t>u</a:t>
              </a:r>
            </a:p>
          </p:txBody>
        </p:sp>
        <p:sp>
          <p:nvSpPr>
            <p:cNvPr id="22662" name="Text Box 134"/>
            <p:cNvSpPr txBox="1">
              <a:spLocks noChangeArrowheads="1"/>
            </p:cNvSpPr>
            <p:nvPr/>
          </p:nvSpPr>
          <p:spPr bwMode="auto">
            <a:xfrm>
              <a:off x="1928" y="3658"/>
              <a:ext cx="18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TW">
                  <a:latin typeface="Times New Roman" pitchFamily="18" charset="0"/>
                </a:rPr>
                <a:t>v</a:t>
              </a:r>
            </a:p>
          </p:txBody>
        </p:sp>
        <p:sp>
          <p:nvSpPr>
            <p:cNvPr id="22663" name="Text Box 135"/>
            <p:cNvSpPr txBox="1">
              <a:spLocks noChangeArrowheads="1"/>
            </p:cNvSpPr>
            <p:nvPr/>
          </p:nvSpPr>
          <p:spPr bwMode="auto">
            <a:xfrm>
              <a:off x="2291" y="3658"/>
              <a:ext cx="18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TW">
                  <a:latin typeface="Times New Roman" pitchFamily="18" charset="0"/>
                </a:rPr>
                <a:t>w</a:t>
              </a:r>
            </a:p>
          </p:txBody>
        </p:sp>
        <p:sp>
          <p:nvSpPr>
            <p:cNvPr id="22664" name="Text Box 136"/>
            <p:cNvSpPr txBox="1">
              <a:spLocks noChangeArrowheads="1"/>
            </p:cNvSpPr>
            <p:nvPr/>
          </p:nvSpPr>
          <p:spPr bwMode="auto">
            <a:xfrm>
              <a:off x="2654" y="3658"/>
              <a:ext cx="18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TW">
                  <a:latin typeface="Times New Roman" pitchFamily="18" charset="0"/>
                </a:rPr>
                <a:t>x</a:t>
              </a:r>
            </a:p>
          </p:txBody>
        </p:sp>
        <p:sp>
          <p:nvSpPr>
            <p:cNvPr id="22665" name="Text Box 137"/>
            <p:cNvSpPr txBox="1">
              <a:spLocks noChangeArrowheads="1"/>
            </p:cNvSpPr>
            <p:nvPr/>
          </p:nvSpPr>
          <p:spPr bwMode="auto">
            <a:xfrm>
              <a:off x="3017" y="3658"/>
              <a:ext cx="18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TW">
                  <a:latin typeface="Times New Roman" pitchFamily="18" charset="0"/>
                </a:rPr>
                <a:t>y</a:t>
              </a:r>
            </a:p>
          </p:txBody>
        </p:sp>
        <p:sp>
          <p:nvSpPr>
            <p:cNvPr id="22666" name="Text Box 138"/>
            <p:cNvSpPr txBox="1">
              <a:spLocks noChangeArrowheads="1"/>
            </p:cNvSpPr>
            <p:nvPr/>
          </p:nvSpPr>
          <p:spPr bwMode="auto">
            <a:xfrm>
              <a:off x="1701" y="3340"/>
              <a:ext cx="36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TW">
                  <a:latin typeface="Times New Roman" pitchFamily="18" charset="0"/>
                </a:rPr>
                <a:t>(c)</a:t>
              </a:r>
            </a:p>
          </p:txBody>
        </p:sp>
        <p:sp>
          <p:nvSpPr>
            <p:cNvPr id="22667" name="Text Box 139"/>
            <p:cNvSpPr txBox="1">
              <a:spLocks noChangeArrowheads="1"/>
            </p:cNvSpPr>
            <p:nvPr/>
          </p:nvSpPr>
          <p:spPr bwMode="auto">
            <a:xfrm>
              <a:off x="3243" y="3159"/>
              <a:ext cx="27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TW">
                  <a:latin typeface="Times New Roman" pitchFamily="18" charset="0"/>
                </a:rPr>
                <a:t>Q</a:t>
              </a:r>
            </a:p>
          </p:txBody>
        </p:sp>
        <p:sp>
          <p:nvSpPr>
            <p:cNvPr id="22758" name="Rectangle 230"/>
            <p:cNvSpPr>
              <a:spLocks noChangeArrowheads="1"/>
            </p:cNvSpPr>
            <p:nvPr/>
          </p:nvSpPr>
          <p:spPr bwMode="auto">
            <a:xfrm>
              <a:off x="3515" y="3385"/>
              <a:ext cx="182" cy="18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>
                  <a:latin typeface="Times New Roman" pitchFamily="18" charset="0"/>
                </a:rPr>
                <a:t>t</a:t>
              </a:r>
            </a:p>
          </p:txBody>
        </p:sp>
        <p:sp>
          <p:nvSpPr>
            <p:cNvPr id="22759" name="Rectangle 231"/>
            <p:cNvSpPr>
              <a:spLocks noChangeArrowheads="1"/>
            </p:cNvSpPr>
            <p:nvPr/>
          </p:nvSpPr>
          <p:spPr bwMode="auto">
            <a:xfrm>
              <a:off x="3697" y="3385"/>
              <a:ext cx="182" cy="18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>
                  <a:latin typeface="Times New Roman" pitchFamily="18" charset="0"/>
                </a:rPr>
                <a:t>x</a:t>
              </a:r>
            </a:p>
          </p:txBody>
        </p:sp>
        <p:sp>
          <p:nvSpPr>
            <p:cNvPr id="22764" name="Rectangle 236"/>
            <p:cNvSpPr>
              <a:spLocks noChangeArrowheads="1"/>
            </p:cNvSpPr>
            <p:nvPr/>
          </p:nvSpPr>
          <p:spPr bwMode="auto">
            <a:xfrm>
              <a:off x="3334" y="3385"/>
              <a:ext cx="182" cy="18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>
                  <a:latin typeface="Times New Roman" pitchFamily="18" charset="0"/>
                </a:rPr>
                <a:t>r</a:t>
              </a:r>
            </a:p>
          </p:txBody>
        </p:sp>
        <p:sp>
          <p:nvSpPr>
            <p:cNvPr id="22766" name="Text Box 238"/>
            <p:cNvSpPr txBox="1">
              <a:spLocks noChangeArrowheads="1"/>
            </p:cNvSpPr>
            <p:nvPr/>
          </p:nvSpPr>
          <p:spPr bwMode="auto">
            <a:xfrm>
              <a:off x="3334" y="1662"/>
              <a:ext cx="18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TW">
                  <a:latin typeface="Times New Roman" pitchFamily="18" charset="0"/>
                </a:rPr>
                <a:t>0</a:t>
              </a:r>
            </a:p>
          </p:txBody>
        </p:sp>
        <p:sp>
          <p:nvSpPr>
            <p:cNvPr id="22767" name="Text Box 239"/>
            <p:cNvSpPr txBox="1">
              <a:spLocks noChangeArrowheads="1"/>
            </p:cNvSpPr>
            <p:nvPr/>
          </p:nvSpPr>
          <p:spPr bwMode="auto">
            <a:xfrm>
              <a:off x="3334" y="2615"/>
              <a:ext cx="18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TW"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22768" name="Text Box 240"/>
            <p:cNvSpPr txBox="1">
              <a:spLocks noChangeArrowheads="1"/>
            </p:cNvSpPr>
            <p:nvPr/>
          </p:nvSpPr>
          <p:spPr bwMode="auto">
            <a:xfrm>
              <a:off x="3516" y="2615"/>
              <a:ext cx="18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TW"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22769" name="Text Box 241"/>
            <p:cNvSpPr txBox="1">
              <a:spLocks noChangeArrowheads="1"/>
            </p:cNvSpPr>
            <p:nvPr/>
          </p:nvSpPr>
          <p:spPr bwMode="auto">
            <a:xfrm>
              <a:off x="3334" y="3521"/>
              <a:ext cx="18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TW"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22770" name="Text Box 242"/>
            <p:cNvSpPr txBox="1">
              <a:spLocks noChangeArrowheads="1"/>
            </p:cNvSpPr>
            <p:nvPr/>
          </p:nvSpPr>
          <p:spPr bwMode="auto">
            <a:xfrm>
              <a:off x="3516" y="3521"/>
              <a:ext cx="18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TW"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22771" name="Text Box 243"/>
            <p:cNvSpPr txBox="1">
              <a:spLocks noChangeArrowheads="1"/>
            </p:cNvSpPr>
            <p:nvPr/>
          </p:nvSpPr>
          <p:spPr bwMode="auto">
            <a:xfrm>
              <a:off x="3697" y="3521"/>
              <a:ext cx="18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TW">
                  <a:latin typeface="Times New Roman" pitchFamily="18" charset="0"/>
                </a:rPr>
                <a:t>2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Elementary Graph Algorithms</a:t>
            </a:r>
          </a:p>
        </p:txBody>
      </p:sp>
      <p:sp>
        <p:nvSpPr>
          <p:cNvPr id="10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56868-F557-4096-97AF-4807A582D35A}" type="slidenum">
              <a:rPr lang="en-US" altLang="zh-TW"/>
              <a:pPr/>
              <a:t>11</a:t>
            </a:fld>
            <a:endParaRPr lang="en-US" altLang="zh-TW"/>
          </a:p>
        </p:txBody>
      </p:sp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BFS</a:t>
            </a:r>
            <a:r>
              <a:rPr lang="zh-TW" altLang="en-US" b="1"/>
              <a:t>的運作範例</a:t>
            </a:r>
          </a:p>
        </p:txBody>
      </p:sp>
      <p:sp>
        <p:nvSpPr>
          <p:cNvPr id="68710" name="Oval 102"/>
          <p:cNvSpPr>
            <a:spLocks noChangeArrowheads="1"/>
          </p:cNvSpPr>
          <p:nvPr/>
        </p:nvSpPr>
        <p:spPr bwMode="auto">
          <a:xfrm>
            <a:off x="3203575" y="1917700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1</a:t>
            </a:r>
          </a:p>
        </p:txBody>
      </p:sp>
      <p:sp>
        <p:nvSpPr>
          <p:cNvPr id="68711" name="Oval 103"/>
          <p:cNvSpPr>
            <a:spLocks noChangeArrowheads="1"/>
          </p:cNvSpPr>
          <p:nvPr/>
        </p:nvSpPr>
        <p:spPr bwMode="auto">
          <a:xfrm>
            <a:off x="3203575" y="2493963"/>
            <a:ext cx="288925" cy="288925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2</a:t>
            </a:r>
          </a:p>
        </p:txBody>
      </p:sp>
      <p:sp>
        <p:nvSpPr>
          <p:cNvPr id="68712" name="Oval 104"/>
          <p:cNvSpPr>
            <a:spLocks noChangeArrowheads="1"/>
          </p:cNvSpPr>
          <p:nvPr/>
        </p:nvSpPr>
        <p:spPr bwMode="auto">
          <a:xfrm>
            <a:off x="3779838" y="1917700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0</a:t>
            </a:r>
          </a:p>
        </p:txBody>
      </p:sp>
      <p:sp>
        <p:nvSpPr>
          <p:cNvPr id="68713" name="Oval 105"/>
          <p:cNvSpPr>
            <a:spLocks noChangeArrowheads="1"/>
          </p:cNvSpPr>
          <p:nvPr/>
        </p:nvSpPr>
        <p:spPr bwMode="auto">
          <a:xfrm>
            <a:off x="3779838" y="2493963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1</a:t>
            </a:r>
          </a:p>
        </p:txBody>
      </p:sp>
      <p:sp>
        <p:nvSpPr>
          <p:cNvPr id="68714" name="Oval 106"/>
          <p:cNvSpPr>
            <a:spLocks noChangeArrowheads="1"/>
          </p:cNvSpPr>
          <p:nvPr/>
        </p:nvSpPr>
        <p:spPr bwMode="auto">
          <a:xfrm>
            <a:off x="4356100" y="1917700"/>
            <a:ext cx="288925" cy="288925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2</a:t>
            </a:r>
          </a:p>
        </p:txBody>
      </p:sp>
      <p:sp>
        <p:nvSpPr>
          <p:cNvPr id="68715" name="Oval 107"/>
          <p:cNvSpPr>
            <a:spLocks noChangeArrowheads="1"/>
          </p:cNvSpPr>
          <p:nvPr/>
        </p:nvSpPr>
        <p:spPr bwMode="auto">
          <a:xfrm>
            <a:off x="4356100" y="2493963"/>
            <a:ext cx="288925" cy="288925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2</a:t>
            </a:r>
          </a:p>
        </p:txBody>
      </p:sp>
      <p:sp>
        <p:nvSpPr>
          <p:cNvPr id="68716" name="Oval 108"/>
          <p:cNvSpPr>
            <a:spLocks noChangeArrowheads="1"/>
          </p:cNvSpPr>
          <p:nvPr/>
        </p:nvSpPr>
        <p:spPr bwMode="auto">
          <a:xfrm>
            <a:off x="4932363" y="1917700"/>
            <a:ext cx="288925" cy="288925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∞</a:t>
            </a:r>
          </a:p>
        </p:txBody>
      </p:sp>
      <p:sp>
        <p:nvSpPr>
          <p:cNvPr id="68717" name="Oval 109"/>
          <p:cNvSpPr>
            <a:spLocks noChangeArrowheads="1"/>
          </p:cNvSpPr>
          <p:nvPr/>
        </p:nvSpPr>
        <p:spPr bwMode="auto">
          <a:xfrm>
            <a:off x="4932363" y="2493963"/>
            <a:ext cx="288925" cy="288925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∞</a:t>
            </a:r>
          </a:p>
        </p:txBody>
      </p:sp>
      <p:cxnSp>
        <p:nvCxnSpPr>
          <p:cNvPr id="68718" name="AutoShape 110"/>
          <p:cNvCxnSpPr>
            <a:cxnSpLocks noChangeShapeType="1"/>
            <a:stCxn id="68710" idx="4"/>
            <a:endCxn id="68711" idx="0"/>
          </p:cNvCxnSpPr>
          <p:nvPr/>
        </p:nvCxnSpPr>
        <p:spPr bwMode="auto">
          <a:xfrm>
            <a:off x="3348038" y="2206625"/>
            <a:ext cx="0" cy="287338"/>
          </a:xfrm>
          <a:prstGeom prst="straightConnector1">
            <a:avLst/>
          </a:prstGeom>
          <a:noFill/>
          <a:ln w="34925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8719" name="AutoShape 111"/>
          <p:cNvCxnSpPr>
            <a:cxnSpLocks noChangeShapeType="1"/>
          </p:cNvCxnSpPr>
          <p:nvPr/>
        </p:nvCxnSpPr>
        <p:spPr bwMode="auto">
          <a:xfrm>
            <a:off x="3492500" y="2062163"/>
            <a:ext cx="287338" cy="0"/>
          </a:xfrm>
          <a:prstGeom prst="straightConnector1">
            <a:avLst/>
          </a:prstGeom>
          <a:noFill/>
          <a:ln w="34925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8720" name="AutoShape 112"/>
          <p:cNvCxnSpPr>
            <a:cxnSpLocks noChangeShapeType="1"/>
            <a:stCxn id="68712" idx="4"/>
            <a:endCxn id="68713" idx="0"/>
          </p:cNvCxnSpPr>
          <p:nvPr/>
        </p:nvCxnSpPr>
        <p:spPr bwMode="auto">
          <a:xfrm>
            <a:off x="3924300" y="2206625"/>
            <a:ext cx="0" cy="287338"/>
          </a:xfrm>
          <a:prstGeom prst="straightConnector1">
            <a:avLst/>
          </a:prstGeom>
          <a:noFill/>
          <a:ln w="34925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8721" name="AutoShape 113"/>
          <p:cNvCxnSpPr>
            <a:cxnSpLocks noChangeShapeType="1"/>
            <a:stCxn id="68713" idx="7"/>
            <a:endCxn id="68714" idx="3"/>
          </p:cNvCxnSpPr>
          <p:nvPr/>
        </p:nvCxnSpPr>
        <p:spPr bwMode="auto">
          <a:xfrm flipV="1">
            <a:off x="4025900" y="2163763"/>
            <a:ext cx="373063" cy="373062"/>
          </a:xfrm>
          <a:prstGeom prst="straightConnector1">
            <a:avLst/>
          </a:prstGeom>
          <a:noFill/>
          <a:ln w="34925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8722" name="AutoShape 114"/>
          <p:cNvCxnSpPr>
            <a:cxnSpLocks noChangeShapeType="1"/>
            <a:stCxn id="68715" idx="2"/>
            <a:endCxn id="68713" idx="6"/>
          </p:cNvCxnSpPr>
          <p:nvPr/>
        </p:nvCxnSpPr>
        <p:spPr bwMode="auto">
          <a:xfrm flipH="1">
            <a:off x="4068763" y="2638425"/>
            <a:ext cx="287337" cy="0"/>
          </a:xfrm>
          <a:prstGeom prst="straightConnector1">
            <a:avLst/>
          </a:prstGeom>
          <a:noFill/>
          <a:ln w="34925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8723" name="AutoShape 115"/>
          <p:cNvCxnSpPr>
            <a:cxnSpLocks noChangeShapeType="1"/>
            <a:stCxn id="68714" idx="4"/>
            <a:endCxn id="68715" idx="0"/>
          </p:cNvCxnSpPr>
          <p:nvPr/>
        </p:nvCxnSpPr>
        <p:spPr bwMode="auto">
          <a:xfrm>
            <a:off x="4500563" y="2206625"/>
            <a:ext cx="0" cy="2873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8724" name="AutoShape 116"/>
          <p:cNvCxnSpPr>
            <a:cxnSpLocks noChangeShapeType="1"/>
            <a:stCxn id="68716" idx="4"/>
            <a:endCxn id="68717" idx="0"/>
          </p:cNvCxnSpPr>
          <p:nvPr/>
        </p:nvCxnSpPr>
        <p:spPr bwMode="auto">
          <a:xfrm>
            <a:off x="5076825" y="2206625"/>
            <a:ext cx="0" cy="2873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8725" name="AutoShape 117"/>
          <p:cNvCxnSpPr>
            <a:cxnSpLocks noChangeShapeType="1"/>
            <a:stCxn id="68715" idx="6"/>
            <a:endCxn id="68717" idx="2"/>
          </p:cNvCxnSpPr>
          <p:nvPr/>
        </p:nvCxnSpPr>
        <p:spPr bwMode="auto">
          <a:xfrm>
            <a:off x="4645025" y="2638425"/>
            <a:ext cx="287338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8726" name="AutoShape 118"/>
          <p:cNvCxnSpPr>
            <a:cxnSpLocks noChangeShapeType="1"/>
            <a:stCxn id="68714" idx="6"/>
            <a:endCxn id="68716" idx="2"/>
          </p:cNvCxnSpPr>
          <p:nvPr/>
        </p:nvCxnSpPr>
        <p:spPr bwMode="auto">
          <a:xfrm>
            <a:off x="4645025" y="2062163"/>
            <a:ext cx="287338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8727" name="AutoShape 119"/>
          <p:cNvCxnSpPr>
            <a:cxnSpLocks noChangeShapeType="1"/>
            <a:stCxn id="68716" idx="3"/>
            <a:endCxn id="68715" idx="7"/>
          </p:cNvCxnSpPr>
          <p:nvPr/>
        </p:nvCxnSpPr>
        <p:spPr bwMode="auto">
          <a:xfrm flipH="1">
            <a:off x="4602163" y="2163763"/>
            <a:ext cx="373062" cy="3730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8728" name="Text Box 120"/>
          <p:cNvSpPr txBox="1">
            <a:spLocks noChangeArrowheads="1"/>
          </p:cNvSpPr>
          <p:nvPr/>
        </p:nvSpPr>
        <p:spPr bwMode="auto">
          <a:xfrm>
            <a:off x="3203575" y="1630363"/>
            <a:ext cx="2873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r</a:t>
            </a:r>
          </a:p>
        </p:txBody>
      </p:sp>
      <p:sp>
        <p:nvSpPr>
          <p:cNvPr id="68729" name="Text Box 121"/>
          <p:cNvSpPr txBox="1">
            <a:spLocks noChangeArrowheads="1"/>
          </p:cNvSpPr>
          <p:nvPr/>
        </p:nvSpPr>
        <p:spPr bwMode="auto">
          <a:xfrm>
            <a:off x="3779838" y="1630363"/>
            <a:ext cx="2873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s</a:t>
            </a:r>
          </a:p>
        </p:txBody>
      </p:sp>
      <p:sp>
        <p:nvSpPr>
          <p:cNvPr id="68730" name="Text Box 122"/>
          <p:cNvSpPr txBox="1">
            <a:spLocks noChangeArrowheads="1"/>
          </p:cNvSpPr>
          <p:nvPr/>
        </p:nvSpPr>
        <p:spPr bwMode="auto">
          <a:xfrm>
            <a:off x="4356100" y="1630363"/>
            <a:ext cx="2873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t</a:t>
            </a:r>
          </a:p>
        </p:txBody>
      </p:sp>
      <p:sp>
        <p:nvSpPr>
          <p:cNvPr id="68731" name="Text Box 123"/>
          <p:cNvSpPr txBox="1">
            <a:spLocks noChangeArrowheads="1"/>
          </p:cNvSpPr>
          <p:nvPr/>
        </p:nvSpPr>
        <p:spPr bwMode="auto">
          <a:xfrm>
            <a:off x="4932363" y="1630363"/>
            <a:ext cx="2873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u</a:t>
            </a:r>
          </a:p>
        </p:txBody>
      </p:sp>
      <p:sp>
        <p:nvSpPr>
          <p:cNvPr id="68732" name="Text Box 124"/>
          <p:cNvSpPr txBox="1">
            <a:spLocks noChangeArrowheads="1"/>
          </p:cNvSpPr>
          <p:nvPr/>
        </p:nvSpPr>
        <p:spPr bwMode="auto">
          <a:xfrm>
            <a:off x="3203575" y="2638425"/>
            <a:ext cx="2873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v</a:t>
            </a:r>
          </a:p>
        </p:txBody>
      </p:sp>
      <p:sp>
        <p:nvSpPr>
          <p:cNvPr id="68733" name="Text Box 125"/>
          <p:cNvSpPr txBox="1">
            <a:spLocks noChangeArrowheads="1"/>
          </p:cNvSpPr>
          <p:nvPr/>
        </p:nvSpPr>
        <p:spPr bwMode="auto">
          <a:xfrm>
            <a:off x="3779838" y="2638425"/>
            <a:ext cx="2873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w</a:t>
            </a:r>
          </a:p>
        </p:txBody>
      </p:sp>
      <p:sp>
        <p:nvSpPr>
          <p:cNvPr id="68734" name="Text Box 126"/>
          <p:cNvSpPr txBox="1">
            <a:spLocks noChangeArrowheads="1"/>
          </p:cNvSpPr>
          <p:nvPr/>
        </p:nvSpPr>
        <p:spPr bwMode="auto">
          <a:xfrm>
            <a:off x="4356100" y="2638425"/>
            <a:ext cx="2873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x</a:t>
            </a:r>
          </a:p>
        </p:txBody>
      </p:sp>
      <p:sp>
        <p:nvSpPr>
          <p:cNvPr id="68735" name="Text Box 127"/>
          <p:cNvSpPr txBox="1">
            <a:spLocks noChangeArrowheads="1"/>
          </p:cNvSpPr>
          <p:nvPr/>
        </p:nvSpPr>
        <p:spPr bwMode="auto">
          <a:xfrm>
            <a:off x="4932363" y="2638425"/>
            <a:ext cx="2873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y</a:t>
            </a:r>
          </a:p>
        </p:txBody>
      </p:sp>
      <p:sp>
        <p:nvSpPr>
          <p:cNvPr id="68736" name="Text Box 128"/>
          <p:cNvSpPr txBox="1">
            <a:spLocks noChangeArrowheads="1"/>
          </p:cNvSpPr>
          <p:nvPr/>
        </p:nvSpPr>
        <p:spPr bwMode="auto">
          <a:xfrm>
            <a:off x="2843213" y="2133600"/>
            <a:ext cx="5762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(d)</a:t>
            </a:r>
          </a:p>
        </p:txBody>
      </p:sp>
      <p:sp>
        <p:nvSpPr>
          <p:cNvPr id="68737" name="Text Box 129"/>
          <p:cNvSpPr txBox="1">
            <a:spLocks noChangeArrowheads="1"/>
          </p:cNvSpPr>
          <p:nvPr/>
        </p:nvSpPr>
        <p:spPr bwMode="auto">
          <a:xfrm>
            <a:off x="5291138" y="1846263"/>
            <a:ext cx="43338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Q</a:t>
            </a:r>
          </a:p>
        </p:txBody>
      </p:sp>
      <p:sp>
        <p:nvSpPr>
          <p:cNvPr id="68738" name="Rectangle 130"/>
          <p:cNvSpPr>
            <a:spLocks noChangeArrowheads="1"/>
          </p:cNvSpPr>
          <p:nvPr/>
        </p:nvSpPr>
        <p:spPr bwMode="auto">
          <a:xfrm>
            <a:off x="5435600" y="2206625"/>
            <a:ext cx="288925" cy="2873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t</a:t>
            </a:r>
          </a:p>
        </p:txBody>
      </p:sp>
      <p:sp>
        <p:nvSpPr>
          <p:cNvPr id="68739" name="Rectangle 131"/>
          <p:cNvSpPr>
            <a:spLocks noChangeArrowheads="1"/>
          </p:cNvSpPr>
          <p:nvPr/>
        </p:nvSpPr>
        <p:spPr bwMode="auto">
          <a:xfrm>
            <a:off x="5724525" y="2206625"/>
            <a:ext cx="288925" cy="2873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x</a:t>
            </a:r>
          </a:p>
        </p:txBody>
      </p:sp>
      <p:sp>
        <p:nvSpPr>
          <p:cNvPr id="68740" name="Oval 132"/>
          <p:cNvSpPr>
            <a:spLocks noChangeArrowheads="1"/>
          </p:cNvSpPr>
          <p:nvPr/>
        </p:nvSpPr>
        <p:spPr bwMode="auto">
          <a:xfrm>
            <a:off x="3203575" y="3284538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1</a:t>
            </a:r>
          </a:p>
        </p:txBody>
      </p:sp>
      <p:sp>
        <p:nvSpPr>
          <p:cNvPr id="68741" name="Oval 133"/>
          <p:cNvSpPr>
            <a:spLocks noChangeArrowheads="1"/>
          </p:cNvSpPr>
          <p:nvPr/>
        </p:nvSpPr>
        <p:spPr bwMode="auto">
          <a:xfrm>
            <a:off x="3203575" y="3860800"/>
            <a:ext cx="288925" cy="288925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2</a:t>
            </a:r>
          </a:p>
        </p:txBody>
      </p:sp>
      <p:sp>
        <p:nvSpPr>
          <p:cNvPr id="68742" name="Oval 134"/>
          <p:cNvSpPr>
            <a:spLocks noChangeArrowheads="1"/>
          </p:cNvSpPr>
          <p:nvPr/>
        </p:nvSpPr>
        <p:spPr bwMode="auto">
          <a:xfrm>
            <a:off x="3779838" y="3284538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0</a:t>
            </a:r>
          </a:p>
        </p:txBody>
      </p:sp>
      <p:sp>
        <p:nvSpPr>
          <p:cNvPr id="68743" name="Oval 135"/>
          <p:cNvSpPr>
            <a:spLocks noChangeArrowheads="1"/>
          </p:cNvSpPr>
          <p:nvPr/>
        </p:nvSpPr>
        <p:spPr bwMode="auto">
          <a:xfrm>
            <a:off x="3779838" y="3860800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1</a:t>
            </a:r>
          </a:p>
        </p:txBody>
      </p:sp>
      <p:sp>
        <p:nvSpPr>
          <p:cNvPr id="68744" name="Oval 136"/>
          <p:cNvSpPr>
            <a:spLocks noChangeArrowheads="1"/>
          </p:cNvSpPr>
          <p:nvPr/>
        </p:nvSpPr>
        <p:spPr bwMode="auto">
          <a:xfrm>
            <a:off x="4356100" y="3284538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2</a:t>
            </a:r>
          </a:p>
        </p:txBody>
      </p:sp>
      <p:sp>
        <p:nvSpPr>
          <p:cNvPr id="68745" name="Oval 137"/>
          <p:cNvSpPr>
            <a:spLocks noChangeArrowheads="1"/>
          </p:cNvSpPr>
          <p:nvPr/>
        </p:nvSpPr>
        <p:spPr bwMode="auto">
          <a:xfrm>
            <a:off x="4356100" y="3860800"/>
            <a:ext cx="288925" cy="288925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2</a:t>
            </a:r>
          </a:p>
        </p:txBody>
      </p:sp>
      <p:sp>
        <p:nvSpPr>
          <p:cNvPr id="68746" name="Oval 138"/>
          <p:cNvSpPr>
            <a:spLocks noChangeArrowheads="1"/>
          </p:cNvSpPr>
          <p:nvPr/>
        </p:nvSpPr>
        <p:spPr bwMode="auto">
          <a:xfrm>
            <a:off x="4932363" y="3284538"/>
            <a:ext cx="288925" cy="288925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3</a:t>
            </a:r>
          </a:p>
        </p:txBody>
      </p:sp>
      <p:sp>
        <p:nvSpPr>
          <p:cNvPr id="68747" name="Oval 139"/>
          <p:cNvSpPr>
            <a:spLocks noChangeArrowheads="1"/>
          </p:cNvSpPr>
          <p:nvPr/>
        </p:nvSpPr>
        <p:spPr bwMode="auto">
          <a:xfrm>
            <a:off x="4932363" y="3860800"/>
            <a:ext cx="288925" cy="288925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∞</a:t>
            </a:r>
          </a:p>
        </p:txBody>
      </p:sp>
      <p:cxnSp>
        <p:nvCxnSpPr>
          <p:cNvPr id="68748" name="AutoShape 140"/>
          <p:cNvCxnSpPr>
            <a:cxnSpLocks noChangeShapeType="1"/>
            <a:stCxn id="68740" idx="4"/>
            <a:endCxn id="68741" idx="0"/>
          </p:cNvCxnSpPr>
          <p:nvPr/>
        </p:nvCxnSpPr>
        <p:spPr bwMode="auto">
          <a:xfrm>
            <a:off x="3348038" y="3573463"/>
            <a:ext cx="0" cy="287337"/>
          </a:xfrm>
          <a:prstGeom prst="straightConnector1">
            <a:avLst/>
          </a:prstGeom>
          <a:noFill/>
          <a:ln w="34925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8749" name="AutoShape 141"/>
          <p:cNvCxnSpPr>
            <a:cxnSpLocks noChangeShapeType="1"/>
            <a:stCxn id="68740" idx="6"/>
            <a:endCxn id="68742" idx="2"/>
          </p:cNvCxnSpPr>
          <p:nvPr/>
        </p:nvCxnSpPr>
        <p:spPr bwMode="auto">
          <a:xfrm>
            <a:off x="3492500" y="3429000"/>
            <a:ext cx="287338" cy="0"/>
          </a:xfrm>
          <a:prstGeom prst="straightConnector1">
            <a:avLst/>
          </a:prstGeom>
          <a:noFill/>
          <a:ln w="34925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8750" name="AutoShape 142"/>
          <p:cNvCxnSpPr>
            <a:cxnSpLocks noChangeShapeType="1"/>
            <a:stCxn id="68742" idx="4"/>
            <a:endCxn id="68743" idx="0"/>
          </p:cNvCxnSpPr>
          <p:nvPr/>
        </p:nvCxnSpPr>
        <p:spPr bwMode="auto">
          <a:xfrm>
            <a:off x="3924300" y="3573463"/>
            <a:ext cx="0" cy="287337"/>
          </a:xfrm>
          <a:prstGeom prst="straightConnector1">
            <a:avLst/>
          </a:prstGeom>
          <a:noFill/>
          <a:ln w="34925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8751" name="AutoShape 143"/>
          <p:cNvCxnSpPr>
            <a:cxnSpLocks noChangeShapeType="1"/>
            <a:stCxn id="68743" idx="7"/>
            <a:endCxn id="68744" idx="3"/>
          </p:cNvCxnSpPr>
          <p:nvPr/>
        </p:nvCxnSpPr>
        <p:spPr bwMode="auto">
          <a:xfrm flipV="1">
            <a:off x="4025900" y="3530600"/>
            <a:ext cx="373063" cy="373063"/>
          </a:xfrm>
          <a:prstGeom prst="straightConnector1">
            <a:avLst/>
          </a:prstGeom>
          <a:noFill/>
          <a:ln w="34925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8752" name="AutoShape 144"/>
          <p:cNvCxnSpPr>
            <a:cxnSpLocks noChangeShapeType="1"/>
            <a:stCxn id="68745" idx="2"/>
            <a:endCxn id="68743" idx="6"/>
          </p:cNvCxnSpPr>
          <p:nvPr/>
        </p:nvCxnSpPr>
        <p:spPr bwMode="auto">
          <a:xfrm flipH="1">
            <a:off x="4068763" y="4005263"/>
            <a:ext cx="287337" cy="0"/>
          </a:xfrm>
          <a:prstGeom prst="straightConnector1">
            <a:avLst/>
          </a:prstGeom>
          <a:noFill/>
          <a:ln w="34925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8753" name="AutoShape 145"/>
          <p:cNvCxnSpPr>
            <a:cxnSpLocks noChangeShapeType="1"/>
            <a:stCxn id="68744" idx="4"/>
            <a:endCxn id="68745" idx="0"/>
          </p:cNvCxnSpPr>
          <p:nvPr/>
        </p:nvCxnSpPr>
        <p:spPr bwMode="auto">
          <a:xfrm>
            <a:off x="4500563" y="3573463"/>
            <a:ext cx="0" cy="2873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8754" name="AutoShape 146"/>
          <p:cNvCxnSpPr>
            <a:cxnSpLocks noChangeShapeType="1"/>
            <a:stCxn id="68746" idx="4"/>
            <a:endCxn id="68747" idx="0"/>
          </p:cNvCxnSpPr>
          <p:nvPr/>
        </p:nvCxnSpPr>
        <p:spPr bwMode="auto">
          <a:xfrm>
            <a:off x="5076825" y="3573463"/>
            <a:ext cx="0" cy="2873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8755" name="AutoShape 147"/>
          <p:cNvCxnSpPr>
            <a:cxnSpLocks noChangeShapeType="1"/>
            <a:stCxn id="68745" idx="6"/>
            <a:endCxn id="68747" idx="2"/>
          </p:cNvCxnSpPr>
          <p:nvPr/>
        </p:nvCxnSpPr>
        <p:spPr bwMode="auto">
          <a:xfrm>
            <a:off x="4645025" y="4005263"/>
            <a:ext cx="287338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8756" name="AutoShape 148"/>
          <p:cNvCxnSpPr>
            <a:cxnSpLocks noChangeShapeType="1"/>
            <a:stCxn id="68744" idx="6"/>
            <a:endCxn id="68746" idx="2"/>
          </p:cNvCxnSpPr>
          <p:nvPr/>
        </p:nvCxnSpPr>
        <p:spPr bwMode="auto">
          <a:xfrm>
            <a:off x="4645025" y="3429000"/>
            <a:ext cx="287338" cy="0"/>
          </a:xfrm>
          <a:prstGeom prst="straightConnector1">
            <a:avLst/>
          </a:prstGeom>
          <a:noFill/>
          <a:ln w="34925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8757" name="AutoShape 149"/>
          <p:cNvCxnSpPr>
            <a:cxnSpLocks noChangeShapeType="1"/>
            <a:stCxn id="68746" idx="3"/>
            <a:endCxn id="68745" idx="7"/>
          </p:cNvCxnSpPr>
          <p:nvPr/>
        </p:nvCxnSpPr>
        <p:spPr bwMode="auto">
          <a:xfrm flipH="1">
            <a:off x="4602163" y="3530600"/>
            <a:ext cx="373062" cy="3730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8758" name="Text Box 150"/>
          <p:cNvSpPr txBox="1">
            <a:spLocks noChangeArrowheads="1"/>
          </p:cNvSpPr>
          <p:nvPr/>
        </p:nvSpPr>
        <p:spPr bwMode="auto">
          <a:xfrm>
            <a:off x="3203575" y="2997200"/>
            <a:ext cx="2873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r</a:t>
            </a:r>
          </a:p>
        </p:txBody>
      </p:sp>
      <p:sp>
        <p:nvSpPr>
          <p:cNvPr id="68759" name="Text Box 151"/>
          <p:cNvSpPr txBox="1">
            <a:spLocks noChangeArrowheads="1"/>
          </p:cNvSpPr>
          <p:nvPr/>
        </p:nvSpPr>
        <p:spPr bwMode="auto">
          <a:xfrm>
            <a:off x="3779838" y="2997200"/>
            <a:ext cx="2873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s</a:t>
            </a:r>
          </a:p>
        </p:txBody>
      </p:sp>
      <p:sp>
        <p:nvSpPr>
          <p:cNvPr id="68760" name="Text Box 152"/>
          <p:cNvSpPr txBox="1">
            <a:spLocks noChangeArrowheads="1"/>
          </p:cNvSpPr>
          <p:nvPr/>
        </p:nvSpPr>
        <p:spPr bwMode="auto">
          <a:xfrm>
            <a:off x="4356100" y="2997200"/>
            <a:ext cx="2873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t</a:t>
            </a:r>
          </a:p>
        </p:txBody>
      </p:sp>
      <p:sp>
        <p:nvSpPr>
          <p:cNvPr id="68761" name="Text Box 153"/>
          <p:cNvSpPr txBox="1">
            <a:spLocks noChangeArrowheads="1"/>
          </p:cNvSpPr>
          <p:nvPr/>
        </p:nvSpPr>
        <p:spPr bwMode="auto">
          <a:xfrm>
            <a:off x="4932363" y="2997200"/>
            <a:ext cx="2873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u</a:t>
            </a:r>
          </a:p>
        </p:txBody>
      </p:sp>
      <p:sp>
        <p:nvSpPr>
          <p:cNvPr id="68762" name="Text Box 154"/>
          <p:cNvSpPr txBox="1">
            <a:spLocks noChangeArrowheads="1"/>
          </p:cNvSpPr>
          <p:nvPr/>
        </p:nvSpPr>
        <p:spPr bwMode="auto">
          <a:xfrm>
            <a:off x="3203575" y="4005263"/>
            <a:ext cx="2873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v</a:t>
            </a:r>
          </a:p>
        </p:txBody>
      </p:sp>
      <p:sp>
        <p:nvSpPr>
          <p:cNvPr id="68763" name="Text Box 155"/>
          <p:cNvSpPr txBox="1">
            <a:spLocks noChangeArrowheads="1"/>
          </p:cNvSpPr>
          <p:nvPr/>
        </p:nvSpPr>
        <p:spPr bwMode="auto">
          <a:xfrm>
            <a:off x="3779838" y="4005263"/>
            <a:ext cx="2873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w</a:t>
            </a:r>
          </a:p>
        </p:txBody>
      </p:sp>
      <p:sp>
        <p:nvSpPr>
          <p:cNvPr id="68764" name="Text Box 156"/>
          <p:cNvSpPr txBox="1">
            <a:spLocks noChangeArrowheads="1"/>
          </p:cNvSpPr>
          <p:nvPr/>
        </p:nvSpPr>
        <p:spPr bwMode="auto">
          <a:xfrm>
            <a:off x="4356100" y="4005263"/>
            <a:ext cx="2873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x</a:t>
            </a:r>
          </a:p>
        </p:txBody>
      </p:sp>
      <p:sp>
        <p:nvSpPr>
          <p:cNvPr id="68765" name="Text Box 157"/>
          <p:cNvSpPr txBox="1">
            <a:spLocks noChangeArrowheads="1"/>
          </p:cNvSpPr>
          <p:nvPr/>
        </p:nvSpPr>
        <p:spPr bwMode="auto">
          <a:xfrm>
            <a:off x="4932363" y="4005263"/>
            <a:ext cx="2873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y</a:t>
            </a:r>
          </a:p>
        </p:txBody>
      </p:sp>
      <p:sp>
        <p:nvSpPr>
          <p:cNvPr id="68766" name="Text Box 158"/>
          <p:cNvSpPr txBox="1">
            <a:spLocks noChangeArrowheads="1"/>
          </p:cNvSpPr>
          <p:nvPr/>
        </p:nvSpPr>
        <p:spPr bwMode="auto">
          <a:xfrm>
            <a:off x="2843213" y="3500438"/>
            <a:ext cx="5762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(e)</a:t>
            </a:r>
          </a:p>
        </p:txBody>
      </p:sp>
      <p:sp>
        <p:nvSpPr>
          <p:cNvPr id="68767" name="Text Box 159"/>
          <p:cNvSpPr txBox="1">
            <a:spLocks noChangeArrowheads="1"/>
          </p:cNvSpPr>
          <p:nvPr/>
        </p:nvSpPr>
        <p:spPr bwMode="auto">
          <a:xfrm>
            <a:off x="5291138" y="3213100"/>
            <a:ext cx="43338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Q</a:t>
            </a:r>
          </a:p>
        </p:txBody>
      </p:sp>
      <p:sp>
        <p:nvSpPr>
          <p:cNvPr id="68768" name="Rectangle 160"/>
          <p:cNvSpPr>
            <a:spLocks noChangeArrowheads="1"/>
          </p:cNvSpPr>
          <p:nvPr/>
        </p:nvSpPr>
        <p:spPr bwMode="auto">
          <a:xfrm>
            <a:off x="5435600" y="3573463"/>
            <a:ext cx="288925" cy="2873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x</a:t>
            </a:r>
          </a:p>
        </p:txBody>
      </p:sp>
      <p:sp>
        <p:nvSpPr>
          <p:cNvPr id="68769" name="Oval 161"/>
          <p:cNvSpPr>
            <a:spLocks noChangeArrowheads="1"/>
          </p:cNvSpPr>
          <p:nvPr/>
        </p:nvSpPr>
        <p:spPr bwMode="auto">
          <a:xfrm>
            <a:off x="3203575" y="4652963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1</a:t>
            </a:r>
          </a:p>
        </p:txBody>
      </p:sp>
      <p:sp>
        <p:nvSpPr>
          <p:cNvPr id="68770" name="Oval 162"/>
          <p:cNvSpPr>
            <a:spLocks noChangeArrowheads="1"/>
          </p:cNvSpPr>
          <p:nvPr/>
        </p:nvSpPr>
        <p:spPr bwMode="auto">
          <a:xfrm>
            <a:off x="3203575" y="5229225"/>
            <a:ext cx="288925" cy="288925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2</a:t>
            </a:r>
          </a:p>
        </p:txBody>
      </p:sp>
      <p:sp>
        <p:nvSpPr>
          <p:cNvPr id="68771" name="Oval 163"/>
          <p:cNvSpPr>
            <a:spLocks noChangeArrowheads="1"/>
          </p:cNvSpPr>
          <p:nvPr/>
        </p:nvSpPr>
        <p:spPr bwMode="auto">
          <a:xfrm>
            <a:off x="3779838" y="4652963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0</a:t>
            </a:r>
          </a:p>
        </p:txBody>
      </p:sp>
      <p:sp>
        <p:nvSpPr>
          <p:cNvPr id="68772" name="Oval 164"/>
          <p:cNvSpPr>
            <a:spLocks noChangeArrowheads="1"/>
          </p:cNvSpPr>
          <p:nvPr/>
        </p:nvSpPr>
        <p:spPr bwMode="auto">
          <a:xfrm>
            <a:off x="3779838" y="5229225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1</a:t>
            </a:r>
          </a:p>
        </p:txBody>
      </p:sp>
      <p:sp>
        <p:nvSpPr>
          <p:cNvPr id="68773" name="Oval 165"/>
          <p:cNvSpPr>
            <a:spLocks noChangeArrowheads="1"/>
          </p:cNvSpPr>
          <p:nvPr/>
        </p:nvSpPr>
        <p:spPr bwMode="auto">
          <a:xfrm>
            <a:off x="4356100" y="4652963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2</a:t>
            </a:r>
          </a:p>
        </p:txBody>
      </p:sp>
      <p:sp>
        <p:nvSpPr>
          <p:cNvPr id="68774" name="Oval 166"/>
          <p:cNvSpPr>
            <a:spLocks noChangeArrowheads="1"/>
          </p:cNvSpPr>
          <p:nvPr/>
        </p:nvSpPr>
        <p:spPr bwMode="auto">
          <a:xfrm>
            <a:off x="4356100" y="5229225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2</a:t>
            </a:r>
          </a:p>
        </p:txBody>
      </p:sp>
      <p:sp>
        <p:nvSpPr>
          <p:cNvPr id="68775" name="Oval 167"/>
          <p:cNvSpPr>
            <a:spLocks noChangeArrowheads="1"/>
          </p:cNvSpPr>
          <p:nvPr/>
        </p:nvSpPr>
        <p:spPr bwMode="auto">
          <a:xfrm>
            <a:off x="4932363" y="4652963"/>
            <a:ext cx="288925" cy="288925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3</a:t>
            </a:r>
          </a:p>
        </p:txBody>
      </p:sp>
      <p:sp>
        <p:nvSpPr>
          <p:cNvPr id="68776" name="Oval 168"/>
          <p:cNvSpPr>
            <a:spLocks noChangeArrowheads="1"/>
          </p:cNvSpPr>
          <p:nvPr/>
        </p:nvSpPr>
        <p:spPr bwMode="auto">
          <a:xfrm>
            <a:off x="4932363" y="5229225"/>
            <a:ext cx="288925" cy="288925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3</a:t>
            </a:r>
          </a:p>
        </p:txBody>
      </p:sp>
      <p:cxnSp>
        <p:nvCxnSpPr>
          <p:cNvPr id="68777" name="AutoShape 169"/>
          <p:cNvCxnSpPr>
            <a:cxnSpLocks noChangeShapeType="1"/>
            <a:stCxn id="68769" idx="4"/>
            <a:endCxn id="68770" idx="0"/>
          </p:cNvCxnSpPr>
          <p:nvPr/>
        </p:nvCxnSpPr>
        <p:spPr bwMode="auto">
          <a:xfrm>
            <a:off x="3348038" y="4941888"/>
            <a:ext cx="0" cy="287337"/>
          </a:xfrm>
          <a:prstGeom prst="straightConnector1">
            <a:avLst/>
          </a:prstGeom>
          <a:noFill/>
          <a:ln w="34925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8778" name="AutoShape 170"/>
          <p:cNvCxnSpPr>
            <a:cxnSpLocks noChangeShapeType="1"/>
            <a:stCxn id="68769" idx="6"/>
            <a:endCxn id="68771" idx="2"/>
          </p:cNvCxnSpPr>
          <p:nvPr/>
        </p:nvCxnSpPr>
        <p:spPr bwMode="auto">
          <a:xfrm>
            <a:off x="3492500" y="4797425"/>
            <a:ext cx="287338" cy="0"/>
          </a:xfrm>
          <a:prstGeom prst="straightConnector1">
            <a:avLst/>
          </a:prstGeom>
          <a:noFill/>
          <a:ln w="34925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8779" name="AutoShape 171"/>
          <p:cNvCxnSpPr>
            <a:cxnSpLocks noChangeShapeType="1"/>
            <a:stCxn id="68771" idx="4"/>
            <a:endCxn id="68772" idx="0"/>
          </p:cNvCxnSpPr>
          <p:nvPr/>
        </p:nvCxnSpPr>
        <p:spPr bwMode="auto">
          <a:xfrm>
            <a:off x="3924300" y="4941888"/>
            <a:ext cx="0" cy="287337"/>
          </a:xfrm>
          <a:prstGeom prst="straightConnector1">
            <a:avLst/>
          </a:prstGeom>
          <a:noFill/>
          <a:ln w="34925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8780" name="AutoShape 172"/>
          <p:cNvCxnSpPr>
            <a:cxnSpLocks noChangeShapeType="1"/>
            <a:stCxn id="68772" idx="7"/>
            <a:endCxn id="68773" idx="3"/>
          </p:cNvCxnSpPr>
          <p:nvPr/>
        </p:nvCxnSpPr>
        <p:spPr bwMode="auto">
          <a:xfrm flipV="1">
            <a:off x="4025900" y="4899025"/>
            <a:ext cx="373063" cy="373063"/>
          </a:xfrm>
          <a:prstGeom prst="straightConnector1">
            <a:avLst/>
          </a:prstGeom>
          <a:noFill/>
          <a:ln w="34925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8781" name="AutoShape 173"/>
          <p:cNvCxnSpPr>
            <a:cxnSpLocks noChangeShapeType="1"/>
            <a:stCxn id="68774" idx="2"/>
            <a:endCxn id="68772" idx="6"/>
          </p:cNvCxnSpPr>
          <p:nvPr/>
        </p:nvCxnSpPr>
        <p:spPr bwMode="auto">
          <a:xfrm flipH="1">
            <a:off x="4068763" y="5373688"/>
            <a:ext cx="287337" cy="0"/>
          </a:xfrm>
          <a:prstGeom prst="straightConnector1">
            <a:avLst/>
          </a:prstGeom>
          <a:noFill/>
          <a:ln w="34925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8782" name="AutoShape 174"/>
          <p:cNvCxnSpPr>
            <a:cxnSpLocks noChangeShapeType="1"/>
            <a:stCxn id="68773" idx="4"/>
            <a:endCxn id="68774" idx="0"/>
          </p:cNvCxnSpPr>
          <p:nvPr/>
        </p:nvCxnSpPr>
        <p:spPr bwMode="auto">
          <a:xfrm>
            <a:off x="4500563" y="4941888"/>
            <a:ext cx="0" cy="2873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8783" name="AutoShape 175"/>
          <p:cNvCxnSpPr>
            <a:cxnSpLocks noChangeShapeType="1"/>
            <a:stCxn id="68775" idx="4"/>
            <a:endCxn id="68776" idx="0"/>
          </p:cNvCxnSpPr>
          <p:nvPr/>
        </p:nvCxnSpPr>
        <p:spPr bwMode="auto">
          <a:xfrm>
            <a:off x="5076825" y="4941888"/>
            <a:ext cx="0" cy="2873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8784" name="AutoShape 176"/>
          <p:cNvCxnSpPr>
            <a:cxnSpLocks noChangeShapeType="1"/>
            <a:stCxn id="68774" idx="6"/>
            <a:endCxn id="68776" idx="2"/>
          </p:cNvCxnSpPr>
          <p:nvPr/>
        </p:nvCxnSpPr>
        <p:spPr bwMode="auto">
          <a:xfrm>
            <a:off x="4645025" y="5373688"/>
            <a:ext cx="287338" cy="0"/>
          </a:xfrm>
          <a:prstGeom prst="straightConnector1">
            <a:avLst/>
          </a:prstGeom>
          <a:noFill/>
          <a:ln w="34925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8785" name="AutoShape 177"/>
          <p:cNvCxnSpPr>
            <a:cxnSpLocks noChangeShapeType="1"/>
            <a:stCxn id="68773" idx="6"/>
            <a:endCxn id="68775" idx="2"/>
          </p:cNvCxnSpPr>
          <p:nvPr/>
        </p:nvCxnSpPr>
        <p:spPr bwMode="auto">
          <a:xfrm>
            <a:off x="4645025" y="4797425"/>
            <a:ext cx="287338" cy="0"/>
          </a:xfrm>
          <a:prstGeom prst="straightConnector1">
            <a:avLst/>
          </a:prstGeom>
          <a:noFill/>
          <a:ln w="34925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8786" name="AutoShape 178"/>
          <p:cNvCxnSpPr>
            <a:cxnSpLocks noChangeShapeType="1"/>
            <a:stCxn id="68775" idx="3"/>
            <a:endCxn id="68774" idx="7"/>
          </p:cNvCxnSpPr>
          <p:nvPr/>
        </p:nvCxnSpPr>
        <p:spPr bwMode="auto">
          <a:xfrm flipH="1">
            <a:off x="4602163" y="4899025"/>
            <a:ext cx="373062" cy="3730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8787" name="Text Box 179"/>
          <p:cNvSpPr txBox="1">
            <a:spLocks noChangeArrowheads="1"/>
          </p:cNvSpPr>
          <p:nvPr/>
        </p:nvSpPr>
        <p:spPr bwMode="auto">
          <a:xfrm>
            <a:off x="3203575" y="4365625"/>
            <a:ext cx="2873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r</a:t>
            </a:r>
          </a:p>
        </p:txBody>
      </p:sp>
      <p:sp>
        <p:nvSpPr>
          <p:cNvPr id="68788" name="Text Box 180"/>
          <p:cNvSpPr txBox="1">
            <a:spLocks noChangeArrowheads="1"/>
          </p:cNvSpPr>
          <p:nvPr/>
        </p:nvSpPr>
        <p:spPr bwMode="auto">
          <a:xfrm>
            <a:off x="3779838" y="4365625"/>
            <a:ext cx="2873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s</a:t>
            </a:r>
          </a:p>
        </p:txBody>
      </p:sp>
      <p:sp>
        <p:nvSpPr>
          <p:cNvPr id="68789" name="Text Box 181"/>
          <p:cNvSpPr txBox="1">
            <a:spLocks noChangeArrowheads="1"/>
          </p:cNvSpPr>
          <p:nvPr/>
        </p:nvSpPr>
        <p:spPr bwMode="auto">
          <a:xfrm>
            <a:off x="4356100" y="4365625"/>
            <a:ext cx="2873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t</a:t>
            </a:r>
          </a:p>
        </p:txBody>
      </p:sp>
      <p:sp>
        <p:nvSpPr>
          <p:cNvPr id="68790" name="Text Box 182"/>
          <p:cNvSpPr txBox="1">
            <a:spLocks noChangeArrowheads="1"/>
          </p:cNvSpPr>
          <p:nvPr/>
        </p:nvSpPr>
        <p:spPr bwMode="auto">
          <a:xfrm>
            <a:off x="4932363" y="4365625"/>
            <a:ext cx="2873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u</a:t>
            </a:r>
          </a:p>
        </p:txBody>
      </p:sp>
      <p:sp>
        <p:nvSpPr>
          <p:cNvPr id="68791" name="Text Box 183"/>
          <p:cNvSpPr txBox="1">
            <a:spLocks noChangeArrowheads="1"/>
          </p:cNvSpPr>
          <p:nvPr/>
        </p:nvSpPr>
        <p:spPr bwMode="auto">
          <a:xfrm>
            <a:off x="3203575" y="5373688"/>
            <a:ext cx="2873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v</a:t>
            </a:r>
          </a:p>
        </p:txBody>
      </p:sp>
      <p:sp>
        <p:nvSpPr>
          <p:cNvPr id="68792" name="Text Box 184"/>
          <p:cNvSpPr txBox="1">
            <a:spLocks noChangeArrowheads="1"/>
          </p:cNvSpPr>
          <p:nvPr/>
        </p:nvSpPr>
        <p:spPr bwMode="auto">
          <a:xfrm>
            <a:off x="3779838" y="5373688"/>
            <a:ext cx="2873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w</a:t>
            </a:r>
          </a:p>
        </p:txBody>
      </p:sp>
      <p:sp>
        <p:nvSpPr>
          <p:cNvPr id="68793" name="Text Box 185"/>
          <p:cNvSpPr txBox="1">
            <a:spLocks noChangeArrowheads="1"/>
          </p:cNvSpPr>
          <p:nvPr/>
        </p:nvSpPr>
        <p:spPr bwMode="auto">
          <a:xfrm>
            <a:off x="4356100" y="5373688"/>
            <a:ext cx="2873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x</a:t>
            </a:r>
          </a:p>
        </p:txBody>
      </p:sp>
      <p:sp>
        <p:nvSpPr>
          <p:cNvPr id="68794" name="Text Box 186"/>
          <p:cNvSpPr txBox="1">
            <a:spLocks noChangeArrowheads="1"/>
          </p:cNvSpPr>
          <p:nvPr/>
        </p:nvSpPr>
        <p:spPr bwMode="auto">
          <a:xfrm>
            <a:off x="4932363" y="5373688"/>
            <a:ext cx="2873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y</a:t>
            </a:r>
          </a:p>
        </p:txBody>
      </p:sp>
      <p:sp>
        <p:nvSpPr>
          <p:cNvPr id="68795" name="Text Box 187"/>
          <p:cNvSpPr txBox="1">
            <a:spLocks noChangeArrowheads="1"/>
          </p:cNvSpPr>
          <p:nvPr/>
        </p:nvSpPr>
        <p:spPr bwMode="auto">
          <a:xfrm>
            <a:off x="2843213" y="4868863"/>
            <a:ext cx="5762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(f)</a:t>
            </a:r>
          </a:p>
        </p:txBody>
      </p:sp>
      <p:sp>
        <p:nvSpPr>
          <p:cNvPr id="68796" name="Text Box 188"/>
          <p:cNvSpPr txBox="1">
            <a:spLocks noChangeArrowheads="1"/>
          </p:cNvSpPr>
          <p:nvPr/>
        </p:nvSpPr>
        <p:spPr bwMode="auto">
          <a:xfrm>
            <a:off x="5291138" y="4581525"/>
            <a:ext cx="43338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Q</a:t>
            </a:r>
          </a:p>
        </p:txBody>
      </p:sp>
      <p:sp>
        <p:nvSpPr>
          <p:cNvPr id="68797" name="Rectangle 189"/>
          <p:cNvSpPr>
            <a:spLocks noChangeArrowheads="1"/>
          </p:cNvSpPr>
          <p:nvPr/>
        </p:nvSpPr>
        <p:spPr bwMode="auto">
          <a:xfrm>
            <a:off x="5435600" y="4941888"/>
            <a:ext cx="288925" cy="2873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v</a:t>
            </a:r>
          </a:p>
        </p:txBody>
      </p:sp>
      <p:sp>
        <p:nvSpPr>
          <p:cNvPr id="68798" name="Rectangle 190"/>
          <p:cNvSpPr>
            <a:spLocks noChangeArrowheads="1"/>
          </p:cNvSpPr>
          <p:nvPr/>
        </p:nvSpPr>
        <p:spPr bwMode="auto">
          <a:xfrm>
            <a:off x="5724525" y="4941888"/>
            <a:ext cx="288925" cy="2873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u</a:t>
            </a:r>
          </a:p>
        </p:txBody>
      </p:sp>
      <p:sp>
        <p:nvSpPr>
          <p:cNvPr id="68799" name="Rectangle 191"/>
          <p:cNvSpPr>
            <a:spLocks noChangeArrowheads="1"/>
          </p:cNvSpPr>
          <p:nvPr/>
        </p:nvSpPr>
        <p:spPr bwMode="auto">
          <a:xfrm>
            <a:off x="5722938" y="3571875"/>
            <a:ext cx="288925" cy="2873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v</a:t>
            </a:r>
          </a:p>
        </p:txBody>
      </p:sp>
      <p:sp>
        <p:nvSpPr>
          <p:cNvPr id="68800" name="Rectangle 192"/>
          <p:cNvSpPr>
            <a:spLocks noChangeArrowheads="1"/>
          </p:cNvSpPr>
          <p:nvPr/>
        </p:nvSpPr>
        <p:spPr bwMode="auto">
          <a:xfrm>
            <a:off x="6011863" y="3571875"/>
            <a:ext cx="288925" cy="2873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u</a:t>
            </a:r>
          </a:p>
        </p:txBody>
      </p:sp>
      <p:sp>
        <p:nvSpPr>
          <p:cNvPr id="68801" name="Rectangle 193"/>
          <p:cNvSpPr>
            <a:spLocks noChangeArrowheads="1"/>
          </p:cNvSpPr>
          <p:nvPr/>
        </p:nvSpPr>
        <p:spPr bwMode="auto">
          <a:xfrm>
            <a:off x="6011863" y="2206625"/>
            <a:ext cx="288925" cy="2873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v</a:t>
            </a:r>
          </a:p>
        </p:txBody>
      </p:sp>
      <p:sp>
        <p:nvSpPr>
          <p:cNvPr id="68802" name="Rectangle 194"/>
          <p:cNvSpPr>
            <a:spLocks noChangeArrowheads="1"/>
          </p:cNvSpPr>
          <p:nvPr/>
        </p:nvSpPr>
        <p:spPr bwMode="auto">
          <a:xfrm>
            <a:off x="6011863" y="4941888"/>
            <a:ext cx="288925" cy="2873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y</a:t>
            </a:r>
          </a:p>
        </p:txBody>
      </p:sp>
      <p:sp>
        <p:nvSpPr>
          <p:cNvPr id="68803" name="Text Box 195"/>
          <p:cNvSpPr txBox="1">
            <a:spLocks noChangeArrowheads="1"/>
          </p:cNvSpPr>
          <p:nvPr/>
        </p:nvSpPr>
        <p:spPr bwMode="auto">
          <a:xfrm>
            <a:off x="5435600" y="2422525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2</a:t>
            </a:r>
          </a:p>
        </p:txBody>
      </p:sp>
      <p:sp>
        <p:nvSpPr>
          <p:cNvPr id="68804" name="Text Box 196"/>
          <p:cNvSpPr txBox="1">
            <a:spLocks noChangeArrowheads="1"/>
          </p:cNvSpPr>
          <p:nvPr/>
        </p:nvSpPr>
        <p:spPr bwMode="auto">
          <a:xfrm>
            <a:off x="5724525" y="2422525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2</a:t>
            </a:r>
          </a:p>
        </p:txBody>
      </p:sp>
      <p:sp>
        <p:nvSpPr>
          <p:cNvPr id="68805" name="Text Box 197"/>
          <p:cNvSpPr txBox="1">
            <a:spLocks noChangeArrowheads="1"/>
          </p:cNvSpPr>
          <p:nvPr/>
        </p:nvSpPr>
        <p:spPr bwMode="auto">
          <a:xfrm>
            <a:off x="6011863" y="2422525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2</a:t>
            </a:r>
          </a:p>
        </p:txBody>
      </p:sp>
      <p:sp>
        <p:nvSpPr>
          <p:cNvPr id="68806" name="Text Box 198"/>
          <p:cNvSpPr txBox="1">
            <a:spLocks noChangeArrowheads="1"/>
          </p:cNvSpPr>
          <p:nvPr/>
        </p:nvSpPr>
        <p:spPr bwMode="auto">
          <a:xfrm>
            <a:off x="5435600" y="3787775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2</a:t>
            </a:r>
          </a:p>
        </p:txBody>
      </p:sp>
      <p:sp>
        <p:nvSpPr>
          <p:cNvPr id="68807" name="Text Box 199"/>
          <p:cNvSpPr txBox="1">
            <a:spLocks noChangeArrowheads="1"/>
          </p:cNvSpPr>
          <p:nvPr/>
        </p:nvSpPr>
        <p:spPr bwMode="auto">
          <a:xfrm>
            <a:off x="5724525" y="3787775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2</a:t>
            </a:r>
          </a:p>
        </p:txBody>
      </p:sp>
      <p:sp>
        <p:nvSpPr>
          <p:cNvPr id="68808" name="Text Box 200"/>
          <p:cNvSpPr txBox="1">
            <a:spLocks noChangeArrowheads="1"/>
          </p:cNvSpPr>
          <p:nvPr/>
        </p:nvSpPr>
        <p:spPr bwMode="auto">
          <a:xfrm>
            <a:off x="6011863" y="3787775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3</a:t>
            </a:r>
          </a:p>
        </p:txBody>
      </p:sp>
      <p:sp>
        <p:nvSpPr>
          <p:cNvPr id="68809" name="Text Box 201"/>
          <p:cNvSpPr txBox="1">
            <a:spLocks noChangeArrowheads="1"/>
          </p:cNvSpPr>
          <p:nvPr/>
        </p:nvSpPr>
        <p:spPr bwMode="auto">
          <a:xfrm>
            <a:off x="5435600" y="5157788"/>
            <a:ext cx="2889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2</a:t>
            </a:r>
          </a:p>
        </p:txBody>
      </p:sp>
      <p:sp>
        <p:nvSpPr>
          <p:cNvPr id="68810" name="Text Box 202"/>
          <p:cNvSpPr txBox="1">
            <a:spLocks noChangeArrowheads="1"/>
          </p:cNvSpPr>
          <p:nvPr/>
        </p:nvSpPr>
        <p:spPr bwMode="auto">
          <a:xfrm>
            <a:off x="5724525" y="5157788"/>
            <a:ext cx="2889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3</a:t>
            </a:r>
          </a:p>
        </p:txBody>
      </p:sp>
      <p:sp>
        <p:nvSpPr>
          <p:cNvPr id="68811" name="Text Box 203"/>
          <p:cNvSpPr txBox="1">
            <a:spLocks noChangeArrowheads="1"/>
          </p:cNvSpPr>
          <p:nvPr/>
        </p:nvSpPr>
        <p:spPr bwMode="auto">
          <a:xfrm>
            <a:off x="6011863" y="5157788"/>
            <a:ext cx="2889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Elementary Graph Algorithms</a:t>
            </a:r>
          </a:p>
        </p:txBody>
      </p:sp>
      <p:sp>
        <p:nvSpPr>
          <p:cNvPr id="9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AC88-5FD4-4F5A-A485-FDC3021A934B}" type="slidenum">
              <a:rPr lang="en-US" altLang="zh-TW"/>
              <a:pPr/>
              <a:t>12</a:t>
            </a:fld>
            <a:endParaRPr lang="en-US" altLang="zh-TW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BFS</a:t>
            </a:r>
            <a:r>
              <a:rPr lang="zh-TW" altLang="en-US" b="1"/>
              <a:t>的運作範例</a:t>
            </a:r>
          </a:p>
        </p:txBody>
      </p:sp>
      <p:sp>
        <p:nvSpPr>
          <p:cNvPr id="23556" name="Oval 4"/>
          <p:cNvSpPr>
            <a:spLocks noChangeArrowheads="1"/>
          </p:cNvSpPr>
          <p:nvPr/>
        </p:nvSpPr>
        <p:spPr bwMode="auto">
          <a:xfrm>
            <a:off x="3203575" y="1989138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1</a:t>
            </a:r>
          </a:p>
        </p:txBody>
      </p:sp>
      <p:sp>
        <p:nvSpPr>
          <p:cNvPr id="23557" name="Oval 5"/>
          <p:cNvSpPr>
            <a:spLocks noChangeArrowheads="1"/>
          </p:cNvSpPr>
          <p:nvPr/>
        </p:nvSpPr>
        <p:spPr bwMode="auto">
          <a:xfrm>
            <a:off x="3203575" y="2565400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2</a:t>
            </a:r>
          </a:p>
        </p:txBody>
      </p:sp>
      <p:sp>
        <p:nvSpPr>
          <p:cNvPr id="23558" name="Oval 6"/>
          <p:cNvSpPr>
            <a:spLocks noChangeArrowheads="1"/>
          </p:cNvSpPr>
          <p:nvPr/>
        </p:nvSpPr>
        <p:spPr bwMode="auto">
          <a:xfrm>
            <a:off x="3779838" y="1989138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0</a:t>
            </a:r>
          </a:p>
        </p:txBody>
      </p:sp>
      <p:sp>
        <p:nvSpPr>
          <p:cNvPr id="23559" name="Oval 7"/>
          <p:cNvSpPr>
            <a:spLocks noChangeArrowheads="1"/>
          </p:cNvSpPr>
          <p:nvPr/>
        </p:nvSpPr>
        <p:spPr bwMode="auto">
          <a:xfrm>
            <a:off x="3779838" y="2565400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1</a:t>
            </a:r>
          </a:p>
        </p:txBody>
      </p:sp>
      <p:sp>
        <p:nvSpPr>
          <p:cNvPr id="23560" name="Oval 8"/>
          <p:cNvSpPr>
            <a:spLocks noChangeArrowheads="1"/>
          </p:cNvSpPr>
          <p:nvPr/>
        </p:nvSpPr>
        <p:spPr bwMode="auto">
          <a:xfrm>
            <a:off x="4356100" y="1989138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2</a:t>
            </a:r>
          </a:p>
        </p:txBody>
      </p:sp>
      <p:sp>
        <p:nvSpPr>
          <p:cNvPr id="23561" name="Oval 9"/>
          <p:cNvSpPr>
            <a:spLocks noChangeArrowheads="1"/>
          </p:cNvSpPr>
          <p:nvPr/>
        </p:nvSpPr>
        <p:spPr bwMode="auto">
          <a:xfrm>
            <a:off x="4356100" y="2565400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2</a:t>
            </a:r>
          </a:p>
        </p:txBody>
      </p:sp>
      <p:sp>
        <p:nvSpPr>
          <p:cNvPr id="23562" name="Oval 10"/>
          <p:cNvSpPr>
            <a:spLocks noChangeArrowheads="1"/>
          </p:cNvSpPr>
          <p:nvPr/>
        </p:nvSpPr>
        <p:spPr bwMode="auto">
          <a:xfrm>
            <a:off x="4932363" y="1989138"/>
            <a:ext cx="288925" cy="288925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3</a:t>
            </a:r>
          </a:p>
        </p:txBody>
      </p:sp>
      <p:sp>
        <p:nvSpPr>
          <p:cNvPr id="23563" name="Oval 11"/>
          <p:cNvSpPr>
            <a:spLocks noChangeArrowheads="1"/>
          </p:cNvSpPr>
          <p:nvPr/>
        </p:nvSpPr>
        <p:spPr bwMode="auto">
          <a:xfrm>
            <a:off x="4932363" y="2565400"/>
            <a:ext cx="288925" cy="288925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3</a:t>
            </a:r>
          </a:p>
        </p:txBody>
      </p:sp>
      <p:cxnSp>
        <p:nvCxnSpPr>
          <p:cNvPr id="23564" name="AutoShape 12"/>
          <p:cNvCxnSpPr>
            <a:cxnSpLocks noChangeShapeType="1"/>
            <a:stCxn id="23556" idx="4"/>
            <a:endCxn id="23557" idx="0"/>
          </p:cNvCxnSpPr>
          <p:nvPr/>
        </p:nvCxnSpPr>
        <p:spPr bwMode="auto">
          <a:xfrm>
            <a:off x="3348038" y="2278063"/>
            <a:ext cx="0" cy="287337"/>
          </a:xfrm>
          <a:prstGeom prst="straightConnector1">
            <a:avLst/>
          </a:prstGeom>
          <a:noFill/>
          <a:ln w="34925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3565" name="AutoShape 13"/>
          <p:cNvCxnSpPr>
            <a:cxnSpLocks noChangeShapeType="1"/>
            <a:stCxn id="23556" idx="6"/>
            <a:endCxn id="23558" idx="2"/>
          </p:cNvCxnSpPr>
          <p:nvPr/>
        </p:nvCxnSpPr>
        <p:spPr bwMode="auto">
          <a:xfrm>
            <a:off x="3492500" y="2133600"/>
            <a:ext cx="287338" cy="0"/>
          </a:xfrm>
          <a:prstGeom prst="straightConnector1">
            <a:avLst/>
          </a:prstGeom>
          <a:noFill/>
          <a:ln w="34925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3566" name="AutoShape 14"/>
          <p:cNvCxnSpPr>
            <a:cxnSpLocks noChangeShapeType="1"/>
            <a:stCxn id="23558" idx="4"/>
            <a:endCxn id="23559" idx="0"/>
          </p:cNvCxnSpPr>
          <p:nvPr/>
        </p:nvCxnSpPr>
        <p:spPr bwMode="auto">
          <a:xfrm>
            <a:off x="3924300" y="2278063"/>
            <a:ext cx="0" cy="287337"/>
          </a:xfrm>
          <a:prstGeom prst="straightConnector1">
            <a:avLst/>
          </a:prstGeom>
          <a:noFill/>
          <a:ln w="34925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3567" name="AutoShape 15"/>
          <p:cNvCxnSpPr>
            <a:cxnSpLocks noChangeShapeType="1"/>
            <a:stCxn id="23559" idx="7"/>
            <a:endCxn id="23560" idx="3"/>
          </p:cNvCxnSpPr>
          <p:nvPr/>
        </p:nvCxnSpPr>
        <p:spPr bwMode="auto">
          <a:xfrm flipV="1">
            <a:off x="4025900" y="2235200"/>
            <a:ext cx="373063" cy="373063"/>
          </a:xfrm>
          <a:prstGeom prst="straightConnector1">
            <a:avLst/>
          </a:prstGeom>
          <a:noFill/>
          <a:ln w="34925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3568" name="AutoShape 16"/>
          <p:cNvCxnSpPr>
            <a:cxnSpLocks noChangeShapeType="1"/>
            <a:stCxn id="23561" idx="2"/>
            <a:endCxn id="23559" idx="6"/>
          </p:cNvCxnSpPr>
          <p:nvPr/>
        </p:nvCxnSpPr>
        <p:spPr bwMode="auto">
          <a:xfrm flipH="1">
            <a:off x="4068763" y="2709863"/>
            <a:ext cx="287337" cy="0"/>
          </a:xfrm>
          <a:prstGeom prst="straightConnector1">
            <a:avLst/>
          </a:prstGeom>
          <a:noFill/>
          <a:ln w="34925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3569" name="AutoShape 17"/>
          <p:cNvCxnSpPr>
            <a:cxnSpLocks noChangeShapeType="1"/>
            <a:stCxn id="23560" idx="4"/>
            <a:endCxn id="23561" idx="0"/>
          </p:cNvCxnSpPr>
          <p:nvPr/>
        </p:nvCxnSpPr>
        <p:spPr bwMode="auto">
          <a:xfrm>
            <a:off x="4500563" y="2278063"/>
            <a:ext cx="0" cy="2873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3570" name="AutoShape 18"/>
          <p:cNvCxnSpPr>
            <a:cxnSpLocks noChangeShapeType="1"/>
            <a:stCxn id="23562" idx="4"/>
            <a:endCxn id="23563" idx="0"/>
          </p:cNvCxnSpPr>
          <p:nvPr/>
        </p:nvCxnSpPr>
        <p:spPr bwMode="auto">
          <a:xfrm>
            <a:off x="5076825" y="2278063"/>
            <a:ext cx="0" cy="2873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3571" name="AutoShape 19"/>
          <p:cNvCxnSpPr>
            <a:cxnSpLocks noChangeShapeType="1"/>
            <a:stCxn id="23561" idx="6"/>
            <a:endCxn id="23563" idx="2"/>
          </p:cNvCxnSpPr>
          <p:nvPr/>
        </p:nvCxnSpPr>
        <p:spPr bwMode="auto">
          <a:xfrm>
            <a:off x="4645025" y="2709863"/>
            <a:ext cx="287338" cy="0"/>
          </a:xfrm>
          <a:prstGeom prst="straightConnector1">
            <a:avLst/>
          </a:prstGeom>
          <a:noFill/>
          <a:ln w="34925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3572" name="AutoShape 20"/>
          <p:cNvCxnSpPr>
            <a:cxnSpLocks noChangeShapeType="1"/>
            <a:stCxn id="23560" idx="6"/>
            <a:endCxn id="23562" idx="2"/>
          </p:cNvCxnSpPr>
          <p:nvPr/>
        </p:nvCxnSpPr>
        <p:spPr bwMode="auto">
          <a:xfrm>
            <a:off x="4645025" y="2133600"/>
            <a:ext cx="287338" cy="0"/>
          </a:xfrm>
          <a:prstGeom prst="straightConnector1">
            <a:avLst/>
          </a:prstGeom>
          <a:noFill/>
          <a:ln w="34925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3573" name="AutoShape 21"/>
          <p:cNvCxnSpPr>
            <a:cxnSpLocks noChangeShapeType="1"/>
            <a:stCxn id="23562" idx="3"/>
            <a:endCxn id="23561" idx="7"/>
          </p:cNvCxnSpPr>
          <p:nvPr/>
        </p:nvCxnSpPr>
        <p:spPr bwMode="auto">
          <a:xfrm flipH="1">
            <a:off x="4602163" y="2235200"/>
            <a:ext cx="373062" cy="3730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3574" name="Text Box 22"/>
          <p:cNvSpPr txBox="1">
            <a:spLocks noChangeArrowheads="1"/>
          </p:cNvSpPr>
          <p:nvPr/>
        </p:nvSpPr>
        <p:spPr bwMode="auto">
          <a:xfrm>
            <a:off x="3203575" y="1701800"/>
            <a:ext cx="2873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r</a:t>
            </a:r>
          </a:p>
        </p:txBody>
      </p:sp>
      <p:sp>
        <p:nvSpPr>
          <p:cNvPr id="23575" name="Text Box 23"/>
          <p:cNvSpPr txBox="1">
            <a:spLocks noChangeArrowheads="1"/>
          </p:cNvSpPr>
          <p:nvPr/>
        </p:nvSpPr>
        <p:spPr bwMode="auto">
          <a:xfrm>
            <a:off x="3779838" y="1701800"/>
            <a:ext cx="2873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s</a:t>
            </a:r>
          </a:p>
        </p:txBody>
      </p:sp>
      <p:sp>
        <p:nvSpPr>
          <p:cNvPr id="23576" name="Text Box 24"/>
          <p:cNvSpPr txBox="1">
            <a:spLocks noChangeArrowheads="1"/>
          </p:cNvSpPr>
          <p:nvPr/>
        </p:nvSpPr>
        <p:spPr bwMode="auto">
          <a:xfrm>
            <a:off x="4356100" y="1701800"/>
            <a:ext cx="2873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t</a:t>
            </a:r>
          </a:p>
        </p:txBody>
      </p:sp>
      <p:sp>
        <p:nvSpPr>
          <p:cNvPr id="23577" name="Text Box 25"/>
          <p:cNvSpPr txBox="1">
            <a:spLocks noChangeArrowheads="1"/>
          </p:cNvSpPr>
          <p:nvPr/>
        </p:nvSpPr>
        <p:spPr bwMode="auto">
          <a:xfrm>
            <a:off x="4932363" y="1701800"/>
            <a:ext cx="2873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u</a:t>
            </a:r>
          </a:p>
        </p:txBody>
      </p:sp>
      <p:sp>
        <p:nvSpPr>
          <p:cNvPr id="23578" name="Text Box 26"/>
          <p:cNvSpPr txBox="1">
            <a:spLocks noChangeArrowheads="1"/>
          </p:cNvSpPr>
          <p:nvPr/>
        </p:nvSpPr>
        <p:spPr bwMode="auto">
          <a:xfrm>
            <a:off x="3203575" y="2709863"/>
            <a:ext cx="2873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v</a:t>
            </a:r>
          </a:p>
        </p:txBody>
      </p:sp>
      <p:sp>
        <p:nvSpPr>
          <p:cNvPr id="23579" name="Text Box 27"/>
          <p:cNvSpPr txBox="1">
            <a:spLocks noChangeArrowheads="1"/>
          </p:cNvSpPr>
          <p:nvPr/>
        </p:nvSpPr>
        <p:spPr bwMode="auto">
          <a:xfrm>
            <a:off x="3779838" y="2709863"/>
            <a:ext cx="2873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w</a:t>
            </a:r>
          </a:p>
        </p:txBody>
      </p:sp>
      <p:sp>
        <p:nvSpPr>
          <p:cNvPr id="23580" name="Text Box 28"/>
          <p:cNvSpPr txBox="1">
            <a:spLocks noChangeArrowheads="1"/>
          </p:cNvSpPr>
          <p:nvPr/>
        </p:nvSpPr>
        <p:spPr bwMode="auto">
          <a:xfrm>
            <a:off x="4356100" y="2709863"/>
            <a:ext cx="2873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x</a:t>
            </a:r>
          </a:p>
        </p:txBody>
      </p:sp>
      <p:sp>
        <p:nvSpPr>
          <p:cNvPr id="23581" name="Text Box 29"/>
          <p:cNvSpPr txBox="1">
            <a:spLocks noChangeArrowheads="1"/>
          </p:cNvSpPr>
          <p:nvPr/>
        </p:nvSpPr>
        <p:spPr bwMode="auto">
          <a:xfrm>
            <a:off x="4932363" y="2709863"/>
            <a:ext cx="2873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y</a:t>
            </a:r>
          </a:p>
        </p:txBody>
      </p:sp>
      <p:sp>
        <p:nvSpPr>
          <p:cNvPr id="23582" name="Text Box 30"/>
          <p:cNvSpPr txBox="1">
            <a:spLocks noChangeArrowheads="1"/>
          </p:cNvSpPr>
          <p:nvPr/>
        </p:nvSpPr>
        <p:spPr bwMode="auto">
          <a:xfrm>
            <a:off x="2843213" y="2205038"/>
            <a:ext cx="5762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(g)</a:t>
            </a:r>
          </a:p>
        </p:txBody>
      </p:sp>
      <p:sp>
        <p:nvSpPr>
          <p:cNvPr id="23583" name="Text Box 31"/>
          <p:cNvSpPr txBox="1">
            <a:spLocks noChangeArrowheads="1"/>
          </p:cNvSpPr>
          <p:nvPr/>
        </p:nvSpPr>
        <p:spPr bwMode="auto">
          <a:xfrm>
            <a:off x="5291138" y="1917700"/>
            <a:ext cx="43338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Q</a:t>
            </a:r>
          </a:p>
        </p:txBody>
      </p:sp>
      <p:sp>
        <p:nvSpPr>
          <p:cNvPr id="23585" name="Rectangle 33"/>
          <p:cNvSpPr>
            <a:spLocks noChangeArrowheads="1"/>
          </p:cNvSpPr>
          <p:nvPr/>
        </p:nvSpPr>
        <p:spPr bwMode="auto">
          <a:xfrm>
            <a:off x="5435600" y="2278063"/>
            <a:ext cx="288925" cy="2873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u</a:t>
            </a:r>
          </a:p>
        </p:txBody>
      </p:sp>
      <p:sp>
        <p:nvSpPr>
          <p:cNvPr id="23586" name="Rectangle 34"/>
          <p:cNvSpPr>
            <a:spLocks noChangeArrowheads="1"/>
          </p:cNvSpPr>
          <p:nvPr/>
        </p:nvSpPr>
        <p:spPr bwMode="auto">
          <a:xfrm>
            <a:off x="5722938" y="2278063"/>
            <a:ext cx="288925" cy="2873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y</a:t>
            </a:r>
          </a:p>
        </p:txBody>
      </p:sp>
      <p:sp>
        <p:nvSpPr>
          <p:cNvPr id="23588" name="Text Box 36"/>
          <p:cNvSpPr txBox="1">
            <a:spLocks noChangeArrowheads="1"/>
          </p:cNvSpPr>
          <p:nvPr/>
        </p:nvSpPr>
        <p:spPr bwMode="auto">
          <a:xfrm>
            <a:off x="5435600" y="2493963"/>
            <a:ext cx="2889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3</a:t>
            </a:r>
          </a:p>
        </p:txBody>
      </p:sp>
      <p:sp>
        <p:nvSpPr>
          <p:cNvPr id="23589" name="Text Box 37"/>
          <p:cNvSpPr txBox="1">
            <a:spLocks noChangeArrowheads="1"/>
          </p:cNvSpPr>
          <p:nvPr/>
        </p:nvSpPr>
        <p:spPr bwMode="auto">
          <a:xfrm>
            <a:off x="5722938" y="2493963"/>
            <a:ext cx="2889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3</a:t>
            </a:r>
          </a:p>
        </p:txBody>
      </p:sp>
      <p:sp>
        <p:nvSpPr>
          <p:cNvPr id="23590" name="Oval 38"/>
          <p:cNvSpPr>
            <a:spLocks noChangeArrowheads="1"/>
          </p:cNvSpPr>
          <p:nvPr/>
        </p:nvSpPr>
        <p:spPr bwMode="auto">
          <a:xfrm>
            <a:off x="3203575" y="3573463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1</a:t>
            </a:r>
          </a:p>
        </p:txBody>
      </p:sp>
      <p:sp>
        <p:nvSpPr>
          <p:cNvPr id="23591" name="Oval 39"/>
          <p:cNvSpPr>
            <a:spLocks noChangeArrowheads="1"/>
          </p:cNvSpPr>
          <p:nvPr/>
        </p:nvSpPr>
        <p:spPr bwMode="auto">
          <a:xfrm>
            <a:off x="3203575" y="4149725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2</a:t>
            </a:r>
          </a:p>
        </p:txBody>
      </p:sp>
      <p:sp>
        <p:nvSpPr>
          <p:cNvPr id="23592" name="Oval 40"/>
          <p:cNvSpPr>
            <a:spLocks noChangeArrowheads="1"/>
          </p:cNvSpPr>
          <p:nvPr/>
        </p:nvSpPr>
        <p:spPr bwMode="auto">
          <a:xfrm>
            <a:off x="3779838" y="3573463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0</a:t>
            </a:r>
          </a:p>
        </p:txBody>
      </p:sp>
      <p:sp>
        <p:nvSpPr>
          <p:cNvPr id="23593" name="Oval 41"/>
          <p:cNvSpPr>
            <a:spLocks noChangeArrowheads="1"/>
          </p:cNvSpPr>
          <p:nvPr/>
        </p:nvSpPr>
        <p:spPr bwMode="auto">
          <a:xfrm>
            <a:off x="3779838" y="4149725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1</a:t>
            </a:r>
          </a:p>
        </p:txBody>
      </p:sp>
      <p:sp>
        <p:nvSpPr>
          <p:cNvPr id="23594" name="Oval 42"/>
          <p:cNvSpPr>
            <a:spLocks noChangeArrowheads="1"/>
          </p:cNvSpPr>
          <p:nvPr/>
        </p:nvSpPr>
        <p:spPr bwMode="auto">
          <a:xfrm>
            <a:off x="4356100" y="3573463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2</a:t>
            </a:r>
          </a:p>
        </p:txBody>
      </p:sp>
      <p:sp>
        <p:nvSpPr>
          <p:cNvPr id="23595" name="Oval 43"/>
          <p:cNvSpPr>
            <a:spLocks noChangeArrowheads="1"/>
          </p:cNvSpPr>
          <p:nvPr/>
        </p:nvSpPr>
        <p:spPr bwMode="auto">
          <a:xfrm>
            <a:off x="4356100" y="4149725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2</a:t>
            </a:r>
          </a:p>
        </p:txBody>
      </p:sp>
      <p:sp>
        <p:nvSpPr>
          <p:cNvPr id="23596" name="Oval 44"/>
          <p:cNvSpPr>
            <a:spLocks noChangeArrowheads="1"/>
          </p:cNvSpPr>
          <p:nvPr/>
        </p:nvSpPr>
        <p:spPr bwMode="auto">
          <a:xfrm>
            <a:off x="4932363" y="3573463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3</a:t>
            </a:r>
          </a:p>
        </p:txBody>
      </p:sp>
      <p:sp>
        <p:nvSpPr>
          <p:cNvPr id="23597" name="Oval 45"/>
          <p:cNvSpPr>
            <a:spLocks noChangeArrowheads="1"/>
          </p:cNvSpPr>
          <p:nvPr/>
        </p:nvSpPr>
        <p:spPr bwMode="auto">
          <a:xfrm>
            <a:off x="4932363" y="4149725"/>
            <a:ext cx="288925" cy="288925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3</a:t>
            </a:r>
          </a:p>
        </p:txBody>
      </p:sp>
      <p:cxnSp>
        <p:nvCxnSpPr>
          <p:cNvPr id="23598" name="AutoShape 46"/>
          <p:cNvCxnSpPr>
            <a:cxnSpLocks noChangeShapeType="1"/>
            <a:stCxn id="23590" idx="4"/>
            <a:endCxn id="23591" idx="0"/>
          </p:cNvCxnSpPr>
          <p:nvPr/>
        </p:nvCxnSpPr>
        <p:spPr bwMode="auto">
          <a:xfrm>
            <a:off x="3348038" y="3862388"/>
            <a:ext cx="0" cy="287337"/>
          </a:xfrm>
          <a:prstGeom prst="straightConnector1">
            <a:avLst/>
          </a:prstGeom>
          <a:noFill/>
          <a:ln w="34925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3599" name="AutoShape 47"/>
          <p:cNvCxnSpPr>
            <a:cxnSpLocks noChangeShapeType="1"/>
            <a:stCxn id="23590" idx="6"/>
            <a:endCxn id="23592" idx="2"/>
          </p:cNvCxnSpPr>
          <p:nvPr/>
        </p:nvCxnSpPr>
        <p:spPr bwMode="auto">
          <a:xfrm>
            <a:off x="3492500" y="3717925"/>
            <a:ext cx="287338" cy="0"/>
          </a:xfrm>
          <a:prstGeom prst="straightConnector1">
            <a:avLst/>
          </a:prstGeom>
          <a:noFill/>
          <a:ln w="34925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3600" name="AutoShape 48"/>
          <p:cNvCxnSpPr>
            <a:cxnSpLocks noChangeShapeType="1"/>
            <a:stCxn id="23592" idx="4"/>
            <a:endCxn id="23593" idx="0"/>
          </p:cNvCxnSpPr>
          <p:nvPr/>
        </p:nvCxnSpPr>
        <p:spPr bwMode="auto">
          <a:xfrm>
            <a:off x="3924300" y="3862388"/>
            <a:ext cx="0" cy="287337"/>
          </a:xfrm>
          <a:prstGeom prst="straightConnector1">
            <a:avLst/>
          </a:prstGeom>
          <a:noFill/>
          <a:ln w="34925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3601" name="AutoShape 49"/>
          <p:cNvCxnSpPr>
            <a:cxnSpLocks noChangeShapeType="1"/>
            <a:stCxn id="23593" idx="7"/>
            <a:endCxn id="23594" idx="3"/>
          </p:cNvCxnSpPr>
          <p:nvPr/>
        </p:nvCxnSpPr>
        <p:spPr bwMode="auto">
          <a:xfrm flipV="1">
            <a:off x="4025900" y="3819525"/>
            <a:ext cx="373063" cy="373063"/>
          </a:xfrm>
          <a:prstGeom prst="straightConnector1">
            <a:avLst/>
          </a:prstGeom>
          <a:noFill/>
          <a:ln w="34925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3602" name="AutoShape 50"/>
          <p:cNvCxnSpPr>
            <a:cxnSpLocks noChangeShapeType="1"/>
            <a:stCxn id="23595" idx="2"/>
            <a:endCxn id="23593" idx="6"/>
          </p:cNvCxnSpPr>
          <p:nvPr/>
        </p:nvCxnSpPr>
        <p:spPr bwMode="auto">
          <a:xfrm flipH="1">
            <a:off x="4068763" y="4294188"/>
            <a:ext cx="287337" cy="0"/>
          </a:xfrm>
          <a:prstGeom prst="straightConnector1">
            <a:avLst/>
          </a:prstGeom>
          <a:noFill/>
          <a:ln w="34925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3603" name="AutoShape 51"/>
          <p:cNvCxnSpPr>
            <a:cxnSpLocks noChangeShapeType="1"/>
            <a:stCxn id="23594" idx="4"/>
            <a:endCxn id="23595" idx="0"/>
          </p:cNvCxnSpPr>
          <p:nvPr/>
        </p:nvCxnSpPr>
        <p:spPr bwMode="auto">
          <a:xfrm>
            <a:off x="4500563" y="3862388"/>
            <a:ext cx="0" cy="2873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3604" name="AutoShape 52"/>
          <p:cNvCxnSpPr>
            <a:cxnSpLocks noChangeShapeType="1"/>
            <a:stCxn id="23596" idx="4"/>
            <a:endCxn id="23597" idx="0"/>
          </p:cNvCxnSpPr>
          <p:nvPr/>
        </p:nvCxnSpPr>
        <p:spPr bwMode="auto">
          <a:xfrm>
            <a:off x="5076825" y="3862388"/>
            <a:ext cx="0" cy="2873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3605" name="AutoShape 53"/>
          <p:cNvCxnSpPr>
            <a:cxnSpLocks noChangeShapeType="1"/>
            <a:stCxn id="23595" idx="6"/>
            <a:endCxn id="23597" idx="2"/>
          </p:cNvCxnSpPr>
          <p:nvPr/>
        </p:nvCxnSpPr>
        <p:spPr bwMode="auto">
          <a:xfrm>
            <a:off x="4645025" y="4294188"/>
            <a:ext cx="287338" cy="0"/>
          </a:xfrm>
          <a:prstGeom prst="straightConnector1">
            <a:avLst/>
          </a:prstGeom>
          <a:noFill/>
          <a:ln w="34925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3606" name="AutoShape 54"/>
          <p:cNvCxnSpPr>
            <a:cxnSpLocks noChangeShapeType="1"/>
            <a:stCxn id="23594" idx="6"/>
            <a:endCxn id="23596" idx="2"/>
          </p:cNvCxnSpPr>
          <p:nvPr/>
        </p:nvCxnSpPr>
        <p:spPr bwMode="auto">
          <a:xfrm>
            <a:off x="4645025" y="3717925"/>
            <a:ext cx="287338" cy="0"/>
          </a:xfrm>
          <a:prstGeom prst="straightConnector1">
            <a:avLst/>
          </a:prstGeom>
          <a:noFill/>
          <a:ln w="34925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3607" name="AutoShape 55"/>
          <p:cNvCxnSpPr>
            <a:cxnSpLocks noChangeShapeType="1"/>
            <a:stCxn id="23596" idx="3"/>
            <a:endCxn id="23595" idx="7"/>
          </p:cNvCxnSpPr>
          <p:nvPr/>
        </p:nvCxnSpPr>
        <p:spPr bwMode="auto">
          <a:xfrm flipH="1">
            <a:off x="4602163" y="3819525"/>
            <a:ext cx="373062" cy="3730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3608" name="Text Box 56"/>
          <p:cNvSpPr txBox="1">
            <a:spLocks noChangeArrowheads="1"/>
          </p:cNvSpPr>
          <p:nvPr/>
        </p:nvSpPr>
        <p:spPr bwMode="auto">
          <a:xfrm>
            <a:off x="3203575" y="3286125"/>
            <a:ext cx="2873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r</a:t>
            </a:r>
          </a:p>
        </p:txBody>
      </p:sp>
      <p:sp>
        <p:nvSpPr>
          <p:cNvPr id="23609" name="Text Box 57"/>
          <p:cNvSpPr txBox="1">
            <a:spLocks noChangeArrowheads="1"/>
          </p:cNvSpPr>
          <p:nvPr/>
        </p:nvSpPr>
        <p:spPr bwMode="auto">
          <a:xfrm>
            <a:off x="3779838" y="3286125"/>
            <a:ext cx="2873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s</a:t>
            </a:r>
          </a:p>
        </p:txBody>
      </p:sp>
      <p:sp>
        <p:nvSpPr>
          <p:cNvPr id="23610" name="Text Box 58"/>
          <p:cNvSpPr txBox="1">
            <a:spLocks noChangeArrowheads="1"/>
          </p:cNvSpPr>
          <p:nvPr/>
        </p:nvSpPr>
        <p:spPr bwMode="auto">
          <a:xfrm>
            <a:off x="4356100" y="3286125"/>
            <a:ext cx="2873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t</a:t>
            </a:r>
          </a:p>
        </p:txBody>
      </p:sp>
      <p:sp>
        <p:nvSpPr>
          <p:cNvPr id="23611" name="Text Box 59"/>
          <p:cNvSpPr txBox="1">
            <a:spLocks noChangeArrowheads="1"/>
          </p:cNvSpPr>
          <p:nvPr/>
        </p:nvSpPr>
        <p:spPr bwMode="auto">
          <a:xfrm>
            <a:off x="4932363" y="3286125"/>
            <a:ext cx="2873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u</a:t>
            </a:r>
          </a:p>
        </p:txBody>
      </p:sp>
      <p:sp>
        <p:nvSpPr>
          <p:cNvPr id="23612" name="Text Box 60"/>
          <p:cNvSpPr txBox="1">
            <a:spLocks noChangeArrowheads="1"/>
          </p:cNvSpPr>
          <p:nvPr/>
        </p:nvSpPr>
        <p:spPr bwMode="auto">
          <a:xfrm>
            <a:off x="3203575" y="4294188"/>
            <a:ext cx="2873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v</a:t>
            </a:r>
          </a:p>
        </p:txBody>
      </p:sp>
      <p:sp>
        <p:nvSpPr>
          <p:cNvPr id="23613" name="Text Box 61"/>
          <p:cNvSpPr txBox="1">
            <a:spLocks noChangeArrowheads="1"/>
          </p:cNvSpPr>
          <p:nvPr/>
        </p:nvSpPr>
        <p:spPr bwMode="auto">
          <a:xfrm>
            <a:off x="3779838" y="4294188"/>
            <a:ext cx="2873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w</a:t>
            </a:r>
          </a:p>
        </p:txBody>
      </p:sp>
      <p:sp>
        <p:nvSpPr>
          <p:cNvPr id="23614" name="Text Box 62"/>
          <p:cNvSpPr txBox="1">
            <a:spLocks noChangeArrowheads="1"/>
          </p:cNvSpPr>
          <p:nvPr/>
        </p:nvSpPr>
        <p:spPr bwMode="auto">
          <a:xfrm>
            <a:off x="4356100" y="4294188"/>
            <a:ext cx="2873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x</a:t>
            </a:r>
          </a:p>
        </p:txBody>
      </p:sp>
      <p:sp>
        <p:nvSpPr>
          <p:cNvPr id="23615" name="Text Box 63"/>
          <p:cNvSpPr txBox="1">
            <a:spLocks noChangeArrowheads="1"/>
          </p:cNvSpPr>
          <p:nvPr/>
        </p:nvSpPr>
        <p:spPr bwMode="auto">
          <a:xfrm>
            <a:off x="4932363" y="4294188"/>
            <a:ext cx="2873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y</a:t>
            </a:r>
          </a:p>
        </p:txBody>
      </p:sp>
      <p:sp>
        <p:nvSpPr>
          <p:cNvPr id="23616" name="Text Box 64"/>
          <p:cNvSpPr txBox="1">
            <a:spLocks noChangeArrowheads="1"/>
          </p:cNvSpPr>
          <p:nvPr/>
        </p:nvSpPr>
        <p:spPr bwMode="auto">
          <a:xfrm>
            <a:off x="2843213" y="3789363"/>
            <a:ext cx="5762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(h)</a:t>
            </a:r>
          </a:p>
        </p:txBody>
      </p:sp>
      <p:sp>
        <p:nvSpPr>
          <p:cNvPr id="23617" name="Text Box 65"/>
          <p:cNvSpPr txBox="1">
            <a:spLocks noChangeArrowheads="1"/>
          </p:cNvSpPr>
          <p:nvPr/>
        </p:nvSpPr>
        <p:spPr bwMode="auto">
          <a:xfrm>
            <a:off x="5291138" y="3502025"/>
            <a:ext cx="43338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Q</a:t>
            </a:r>
          </a:p>
        </p:txBody>
      </p:sp>
      <p:sp>
        <p:nvSpPr>
          <p:cNvPr id="23620" name="Rectangle 68"/>
          <p:cNvSpPr>
            <a:spLocks noChangeArrowheads="1"/>
          </p:cNvSpPr>
          <p:nvPr/>
        </p:nvSpPr>
        <p:spPr bwMode="auto">
          <a:xfrm>
            <a:off x="5507038" y="3862388"/>
            <a:ext cx="288925" cy="2873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y</a:t>
            </a:r>
          </a:p>
        </p:txBody>
      </p:sp>
      <p:sp>
        <p:nvSpPr>
          <p:cNvPr id="23623" name="Text Box 71"/>
          <p:cNvSpPr txBox="1">
            <a:spLocks noChangeArrowheads="1"/>
          </p:cNvSpPr>
          <p:nvPr/>
        </p:nvSpPr>
        <p:spPr bwMode="auto">
          <a:xfrm>
            <a:off x="5507038" y="4078288"/>
            <a:ext cx="2889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3</a:t>
            </a:r>
          </a:p>
        </p:txBody>
      </p:sp>
      <p:sp>
        <p:nvSpPr>
          <p:cNvPr id="23624" name="Oval 72"/>
          <p:cNvSpPr>
            <a:spLocks noChangeArrowheads="1"/>
          </p:cNvSpPr>
          <p:nvPr/>
        </p:nvSpPr>
        <p:spPr bwMode="auto">
          <a:xfrm>
            <a:off x="3203575" y="5157788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1</a:t>
            </a:r>
          </a:p>
        </p:txBody>
      </p:sp>
      <p:sp>
        <p:nvSpPr>
          <p:cNvPr id="23625" name="Oval 73"/>
          <p:cNvSpPr>
            <a:spLocks noChangeArrowheads="1"/>
          </p:cNvSpPr>
          <p:nvPr/>
        </p:nvSpPr>
        <p:spPr bwMode="auto">
          <a:xfrm>
            <a:off x="3203575" y="5734050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2</a:t>
            </a:r>
          </a:p>
        </p:txBody>
      </p:sp>
      <p:sp>
        <p:nvSpPr>
          <p:cNvPr id="23626" name="Oval 74"/>
          <p:cNvSpPr>
            <a:spLocks noChangeArrowheads="1"/>
          </p:cNvSpPr>
          <p:nvPr/>
        </p:nvSpPr>
        <p:spPr bwMode="auto">
          <a:xfrm>
            <a:off x="3779838" y="5157788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0</a:t>
            </a:r>
          </a:p>
        </p:txBody>
      </p:sp>
      <p:sp>
        <p:nvSpPr>
          <p:cNvPr id="23627" name="Oval 75"/>
          <p:cNvSpPr>
            <a:spLocks noChangeArrowheads="1"/>
          </p:cNvSpPr>
          <p:nvPr/>
        </p:nvSpPr>
        <p:spPr bwMode="auto">
          <a:xfrm>
            <a:off x="3779838" y="5734050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1</a:t>
            </a:r>
          </a:p>
        </p:txBody>
      </p:sp>
      <p:sp>
        <p:nvSpPr>
          <p:cNvPr id="23628" name="Oval 76"/>
          <p:cNvSpPr>
            <a:spLocks noChangeArrowheads="1"/>
          </p:cNvSpPr>
          <p:nvPr/>
        </p:nvSpPr>
        <p:spPr bwMode="auto">
          <a:xfrm>
            <a:off x="4356100" y="5157788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2</a:t>
            </a:r>
          </a:p>
        </p:txBody>
      </p:sp>
      <p:sp>
        <p:nvSpPr>
          <p:cNvPr id="23629" name="Oval 77"/>
          <p:cNvSpPr>
            <a:spLocks noChangeArrowheads="1"/>
          </p:cNvSpPr>
          <p:nvPr/>
        </p:nvSpPr>
        <p:spPr bwMode="auto">
          <a:xfrm>
            <a:off x="4356100" y="5734050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2</a:t>
            </a:r>
          </a:p>
        </p:txBody>
      </p:sp>
      <p:sp>
        <p:nvSpPr>
          <p:cNvPr id="23630" name="Oval 78"/>
          <p:cNvSpPr>
            <a:spLocks noChangeArrowheads="1"/>
          </p:cNvSpPr>
          <p:nvPr/>
        </p:nvSpPr>
        <p:spPr bwMode="auto">
          <a:xfrm>
            <a:off x="4932363" y="5157788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3</a:t>
            </a:r>
          </a:p>
        </p:txBody>
      </p:sp>
      <p:sp>
        <p:nvSpPr>
          <p:cNvPr id="23631" name="Oval 79"/>
          <p:cNvSpPr>
            <a:spLocks noChangeArrowheads="1"/>
          </p:cNvSpPr>
          <p:nvPr/>
        </p:nvSpPr>
        <p:spPr bwMode="auto">
          <a:xfrm>
            <a:off x="4932363" y="5734050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3</a:t>
            </a:r>
          </a:p>
        </p:txBody>
      </p:sp>
      <p:cxnSp>
        <p:nvCxnSpPr>
          <p:cNvPr id="23632" name="AutoShape 80"/>
          <p:cNvCxnSpPr>
            <a:cxnSpLocks noChangeShapeType="1"/>
            <a:stCxn id="23624" idx="4"/>
            <a:endCxn id="23625" idx="0"/>
          </p:cNvCxnSpPr>
          <p:nvPr/>
        </p:nvCxnSpPr>
        <p:spPr bwMode="auto">
          <a:xfrm>
            <a:off x="3348038" y="5446713"/>
            <a:ext cx="0" cy="287337"/>
          </a:xfrm>
          <a:prstGeom prst="straightConnector1">
            <a:avLst/>
          </a:prstGeom>
          <a:noFill/>
          <a:ln w="34925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3633" name="AutoShape 81"/>
          <p:cNvCxnSpPr>
            <a:cxnSpLocks noChangeShapeType="1"/>
            <a:stCxn id="23624" idx="6"/>
            <a:endCxn id="23626" idx="2"/>
          </p:cNvCxnSpPr>
          <p:nvPr/>
        </p:nvCxnSpPr>
        <p:spPr bwMode="auto">
          <a:xfrm>
            <a:off x="3492500" y="5302250"/>
            <a:ext cx="287338" cy="0"/>
          </a:xfrm>
          <a:prstGeom prst="straightConnector1">
            <a:avLst/>
          </a:prstGeom>
          <a:noFill/>
          <a:ln w="34925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3634" name="AutoShape 82"/>
          <p:cNvCxnSpPr>
            <a:cxnSpLocks noChangeShapeType="1"/>
            <a:stCxn id="23626" idx="4"/>
            <a:endCxn id="23627" idx="0"/>
          </p:cNvCxnSpPr>
          <p:nvPr/>
        </p:nvCxnSpPr>
        <p:spPr bwMode="auto">
          <a:xfrm>
            <a:off x="3924300" y="5446713"/>
            <a:ext cx="0" cy="287337"/>
          </a:xfrm>
          <a:prstGeom prst="straightConnector1">
            <a:avLst/>
          </a:prstGeom>
          <a:noFill/>
          <a:ln w="34925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3635" name="AutoShape 83"/>
          <p:cNvCxnSpPr>
            <a:cxnSpLocks noChangeShapeType="1"/>
            <a:stCxn id="23627" idx="7"/>
            <a:endCxn id="23628" idx="3"/>
          </p:cNvCxnSpPr>
          <p:nvPr/>
        </p:nvCxnSpPr>
        <p:spPr bwMode="auto">
          <a:xfrm flipV="1">
            <a:off x="4025900" y="5403850"/>
            <a:ext cx="373063" cy="373063"/>
          </a:xfrm>
          <a:prstGeom prst="straightConnector1">
            <a:avLst/>
          </a:prstGeom>
          <a:noFill/>
          <a:ln w="34925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3636" name="AutoShape 84"/>
          <p:cNvCxnSpPr>
            <a:cxnSpLocks noChangeShapeType="1"/>
            <a:stCxn id="23629" idx="2"/>
            <a:endCxn id="23627" idx="6"/>
          </p:cNvCxnSpPr>
          <p:nvPr/>
        </p:nvCxnSpPr>
        <p:spPr bwMode="auto">
          <a:xfrm flipH="1">
            <a:off x="4068763" y="5878513"/>
            <a:ext cx="287337" cy="0"/>
          </a:xfrm>
          <a:prstGeom prst="straightConnector1">
            <a:avLst/>
          </a:prstGeom>
          <a:noFill/>
          <a:ln w="34925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3637" name="AutoShape 85"/>
          <p:cNvCxnSpPr>
            <a:cxnSpLocks noChangeShapeType="1"/>
            <a:stCxn id="23628" idx="4"/>
            <a:endCxn id="23629" idx="0"/>
          </p:cNvCxnSpPr>
          <p:nvPr/>
        </p:nvCxnSpPr>
        <p:spPr bwMode="auto">
          <a:xfrm>
            <a:off x="4500563" y="5446713"/>
            <a:ext cx="0" cy="2873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3638" name="AutoShape 86"/>
          <p:cNvCxnSpPr>
            <a:cxnSpLocks noChangeShapeType="1"/>
            <a:stCxn id="23630" idx="4"/>
            <a:endCxn id="23631" idx="0"/>
          </p:cNvCxnSpPr>
          <p:nvPr/>
        </p:nvCxnSpPr>
        <p:spPr bwMode="auto">
          <a:xfrm>
            <a:off x="5076825" y="5446713"/>
            <a:ext cx="0" cy="2873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3639" name="AutoShape 87"/>
          <p:cNvCxnSpPr>
            <a:cxnSpLocks noChangeShapeType="1"/>
            <a:stCxn id="23629" idx="6"/>
            <a:endCxn id="23631" idx="2"/>
          </p:cNvCxnSpPr>
          <p:nvPr/>
        </p:nvCxnSpPr>
        <p:spPr bwMode="auto">
          <a:xfrm>
            <a:off x="4645025" y="5878513"/>
            <a:ext cx="287338" cy="0"/>
          </a:xfrm>
          <a:prstGeom prst="straightConnector1">
            <a:avLst/>
          </a:prstGeom>
          <a:noFill/>
          <a:ln w="34925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3640" name="AutoShape 88"/>
          <p:cNvCxnSpPr>
            <a:cxnSpLocks noChangeShapeType="1"/>
            <a:stCxn id="23628" idx="6"/>
            <a:endCxn id="23630" idx="2"/>
          </p:cNvCxnSpPr>
          <p:nvPr/>
        </p:nvCxnSpPr>
        <p:spPr bwMode="auto">
          <a:xfrm>
            <a:off x="4645025" y="5302250"/>
            <a:ext cx="287338" cy="0"/>
          </a:xfrm>
          <a:prstGeom prst="straightConnector1">
            <a:avLst/>
          </a:prstGeom>
          <a:noFill/>
          <a:ln w="34925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3641" name="AutoShape 89"/>
          <p:cNvCxnSpPr>
            <a:cxnSpLocks noChangeShapeType="1"/>
            <a:stCxn id="23630" idx="3"/>
            <a:endCxn id="23629" idx="7"/>
          </p:cNvCxnSpPr>
          <p:nvPr/>
        </p:nvCxnSpPr>
        <p:spPr bwMode="auto">
          <a:xfrm flipH="1">
            <a:off x="4602163" y="5403850"/>
            <a:ext cx="373062" cy="3730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3642" name="Text Box 90"/>
          <p:cNvSpPr txBox="1">
            <a:spLocks noChangeArrowheads="1"/>
          </p:cNvSpPr>
          <p:nvPr/>
        </p:nvSpPr>
        <p:spPr bwMode="auto">
          <a:xfrm>
            <a:off x="3203575" y="4870450"/>
            <a:ext cx="2873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r</a:t>
            </a:r>
          </a:p>
        </p:txBody>
      </p:sp>
      <p:sp>
        <p:nvSpPr>
          <p:cNvPr id="23643" name="Text Box 91"/>
          <p:cNvSpPr txBox="1">
            <a:spLocks noChangeArrowheads="1"/>
          </p:cNvSpPr>
          <p:nvPr/>
        </p:nvSpPr>
        <p:spPr bwMode="auto">
          <a:xfrm>
            <a:off x="3779838" y="4870450"/>
            <a:ext cx="2873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s</a:t>
            </a:r>
          </a:p>
        </p:txBody>
      </p:sp>
      <p:sp>
        <p:nvSpPr>
          <p:cNvPr id="23644" name="Text Box 92"/>
          <p:cNvSpPr txBox="1">
            <a:spLocks noChangeArrowheads="1"/>
          </p:cNvSpPr>
          <p:nvPr/>
        </p:nvSpPr>
        <p:spPr bwMode="auto">
          <a:xfrm>
            <a:off x="4356100" y="4870450"/>
            <a:ext cx="2873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t</a:t>
            </a:r>
          </a:p>
        </p:txBody>
      </p:sp>
      <p:sp>
        <p:nvSpPr>
          <p:cNvPr id="23645" name="Text Box 93"/>
          <p:cNvSpPr txBox="1">
            <a:spLocks noChangeArrowheads="1"/>
          </p:cNvSpPr>
          <p:nvPr/>
        </p:nvSpPr>
        <p:spPr bwMode="auto">
          <a:xfrm>
            <a:off x="4932363" y="4870450"/>
            <a:ext cx="2873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u</a:t>
            </a:r>
          </a:p>
        </p:txBody>
      </p:sp>
      <p:sp>
        <p:nvSpPr>
          <p:cNvPr id="23646" name="Text Box 94"/>
          <p:cNvSpPr txBox="1">
            <a:spLocks noChangeArrowheads="1"/>
          </p:cNvSpPr>
          <p:nvPr/>
        </p:nvSpPr>
        <p:spPr bwMode="auto">
          <a:xfrm>
            <a:off x="3203575" y="5878513"/>
            <a:ext cx="2873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v</a:t>
            </a:r>
          </a:p>
        </p:txBody>
      </p:sp>
      <p:sp>
        <p:nvSpPr>
          <p:cNvPr id="23647" name="Text Box 95"/>
          <p:cNvSpPr txBox="1">
            <a:spLocks noChangeArrowheads="1"/>
          </p:cNvSpPr>
          <p:nvPr/>
        </p:nvSpPr>
        <p:spPr bwMode="auto">
          <a:xfrm>
            <a:off x="3779838" y="5878513"/>
            <a:ext cx="2873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w</a:t>
            </a:r>
          </a:p>
        </p:txBody>
      </p:sp>
      <p:sp>
        <p:nvSpPr>
          <p:cNvPr id="23648" name="Text Box 96"/>
          <p:cNvSpPr txBox="1">
            <a:spLocks noChangeArrowheads="1"/>
          </p:cNvSpPr>
          <p:nvPr/>
        </p:nvSpPr>
        <p:spPr bwMode="auto">
          <a:xfrm>
            <a:off x="4356100" y="5878513"/>
            <a:ext cx="2873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x</a:t>
            </a:r>
          </a:p>
        </p:txBody>
      </p:sp>
      <p:sp>
        <p:nvSpPr>
          <p:cNvPr id="23649" name="Text Box 97"/>
          <p:cNvSpPr txBox="1">
            <a:spLocks noChangeArrowheads="1"/>
          </p:cNvSpPr>
          <p:nvPr/>
        </p:nvSpPr>
        <p:spPr bwMode="auto">
          <a:xfrm>
            <a:off x="4932363" y="5878513"/>
            <a:ext cx="2873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y</a:t>
            </a:r>
          </a:p>
        </p:txBody>
      </p:sp>
      <p:sp>
        <p:nvSpPr>
          <p:cNvPr id="23650" name="Text Box 98"/>
          <p:cNvSpPr txBox="1">
            <a:spLocks noChangeArrowheads="1"/>
          </p:cNvSpPr>
          <p:nvPr/>
        </p:nvSpPr>
        <p:spPr bwMode="auto">
          <a:xfrm>
            <a:off x="2843213" y="5373688"/>
            <a:ext cx="5762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(i)</a:t>
            </a:r>
          </a:p>
        </p:txBody>
      </p:sp>
      <p:sp>
        <p:nvSpPr>
          <p:cNvPr id="23651" name="Text Box 99"/>
          <p:cNvSpPr txBox="1">
            <a:spLocks noChangeArrowheads="1"/>
          </p:cNvSpPr>
          <p:nvPr/>
        </p:nvSpPr>
        <p:spPr bwMode="auto">
          <a:xfrm>
            <a:off x="5291138" y="5086350"/>
            <a:ext cx="43338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Q</a:t>
            </a:r>
          </a:p>
        </p:txBody>
      </p:sp>
      <p:sp>
        <p:nvSpPr>
          <p:cNvPr id="23658" name="Text Box 106"/>
          <p:cNvSpPr txBox="1">
            <a:spLocks noChangeArrowheads="1"/>
          </p:cNvSpPr>
          <p:nvPr/>
        </p:nvSpPr>
        <p:spPr bwMode="auto">
          <a:xfrm>
            <a:off x="5507038" y="5373688"/>
            <a:ext cx="7921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empty</a:t>
            </a:r>
            <a:endParaRPr lang="el-GR" altLang="en-US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Elementary Graph Algorithms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6FC4A-807D-4528-8D65-73C8E1F371FF}" type="slidenum">
              <a:rPr lang="en-US" altLang="zh-TW"/>
              <a:pPr/>
              <a:t>13</a:t>
            </a:fld>
            <a:endParaRPr lang="en-US" altLang="zh-TW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BFS</a:t>
            </a:r>
            <a:r>
              <a:rPr lang="zh-TW" altLang="en-US" b="1"/>
              <a:t>演算法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起始點是</a:t>
            </a:r>
            <a:r>
              <a:rPr lang="en-US" altLang="zh-TW"/>
              <a:t>s</a:t>
            </a:r>
            <a:r>
              <a:rPr lang="zh-TW" altLang="en-US"/>
              <a:t>。</a:t>
            </a:r>
          </a:p>
          <a:p>
            <a:r>
              <a:rPr lang="zh-TW" altLang="en-US"/>
              <a:t>初始化時，將所有的點塗成白色。</a:t>
            </a:r>
          </a:p>
          <a:p>
            <a:r>
              <a:rPr lang="zh-TW" altLang="en-US"/>
              <a:t>已經發現的點，塗成綠色。</a:t>
            </a:r>
          </a:p>
          <a:p>
            <a:r>
              <a:rPr lang="zh-TW" altLang="en-US"/>
              <a:t>已經展開所有相鄰節點的點，塗成紅色。</a:t>
            </a:r>
          </a:p>
          <a:p>
            <a:r>
              <a:rPr lang="en-US" altLang="zh-TW"/>
              <a:t>u.d</a:t>
            </a:r>
            <a:r>
              <a:rPr lang="zh-TW" altLang="en-US"/>
              <a:t>儲存</a:t>
            </a:r>
            <a:r>
              <a:rPr lang="en-US" altLang="zh-TW"/>
              <a:t>s</a:t>
            </a:r>
            <a:r>
              <a:rPr lang="zh-TW" altLang="en-US"/>
              <a:t>到</a:t>
            </a:r>
            <a:r>
              <a:rPr lang="en-US" altLang="zh-TW"/>
              <a:t>u</a:t>
            </a:r>
            <a:r>
              <a:rPr lang="zh-TW" altLang="en-US"/>
              <a:t>的距離。</a:t>
            </a:r>
          </a:p>
          <a:p>
            <a:r>
              <a:rPr lang="en-US" altLang="zh-TW">
                <a:cs typeface="Times New Roman" pitchFamily="18" charset="0"/>
              </a:rPr>
              <a:t>u.</a:t>
            </a:r>
            <a:r>
              <a:rPr lang="el-GR" altLang="zh-TW">
                <a:cs typeface="Times New Roman" pitchFamily="18" charset="0"/>
              </a:rPr>
              <a:t>π</a:t>
            </a:r>
            <a:r>
              <a:rPr lang="zh-TW" altLang="en-US">
                <a:cs typeface="Times New Roman" pitchFamily="18" charset="0"/>
              </a:rPr>
              <a:t>儲存自</a:t>
            </a:r>
            <a:r>
              <a:rPr lang="en-US" altLang="zh-TW">
                <a:cs typeface="Times New Roman" pitchFamily="18" charset="0"/>
              </a:rPr>
              <a:t>s</a:t>
            </a:r>
            <a:r>
              <a:rPr lang="zh-TW" altLang="en-US">
                <a:cs typeface="Times New Roman" pitchFamily="18" charset="0"/>
              </a:rPr>
              <a:t>到</a:t>
            </a:r>
            <a:r>
              <a:rPr lang="en-US" altLang="zh-TW">
                <a:cs typeface="Times New Roman" pitchFamily="18" charset="0"/>
              </a:rPr>
              <a:t>u</a:t>
            </a:r>
            <a:r>
              <a:rPr lang="zh-TW" altLang="en-US">
                <a:cs typeface="Times New Roman" pitchFamily="18" charset="0"/>
              </a:rPr>
              <a:t>的最短路徑中，</a:t>
            </a:r>
            <a:r>
              <a:rPr lang="en-US" altLang="zh-TW">
                <a:cs typeface="Times New Roman" pitchFamily="18" charset="0"/>
              </a:rPr>
              <a:t>u</a:t>
            </a:r>
            <a:r>
              <a:rPr lang="zh-TW" altLang="en-US">
                <a:cs typeface="Times New Roman" pitchFamily="18" charset="0"/>
              </a:rPr>
              <a:t>之前的一個點。</a:t>
            </a:r>
            <a:endParaRPr lang="el-GR" altLang="zh-TW">
              <a:cs typeface="Times New Roman" pitchFamily="18" charset="0"/>
            </a:endParaRPr>
          </a:p>
          <a:p>
            <a:endParaRPr kumimoji="0"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Elementary Graph Algorithms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E3FF2-F545-4B4E-A419-782A00EA599D}" type="slidenum">
              <a:rPr lang="en-US" altLang="zh-TW"/>
              <a:pPr/>
              <a:t>14</a:t>
            </a:fld>
            <a:endParaRPr lang="en-US" altLang="zh-TW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60350"/>
            <a:ext cx="8229600" cy="6337300"/>
          </a:xfrm>
        </p:spPr>
        <p:txBody>
          <a:bodyPr/>
          <a:lstStyle/>
          <a:p>
            <a:pPr marL="533400" indent="-533400">
              <a:lnSpc>
                <a:spcPct val="80000"/>
              </a:lnSpc>
              <a:buFontTx/>
              <a:buNone/>
            </a:pPr>
            <a:r>
              <a:rPr lang="en-US" altLang="zh-TW" sz="2000">
                <a:latin typeface="Arial" charset="0"/>
                <a:ea typeface="Arial Unicode MS" pitchFamily="34" charset="-120"/>
                <a:cs typeface="Arial Unicode MS" pitchFamily="34" charset="-120"/>
              </a:rPr>
              <a:t>BFS(G,s)</a:t>
            </a:r>
          </a:p>
          <a:p>
            <a:pPr marL="533400" indent="-533400">
              <a:lnSpc>
                <a:spcPct val="80000"/>
              </a:lnSpc>
              <a:buFontTx/>
              <a:buAutoNum type="arabicPeriod"/>
            </a:pPr>
            <a:r>
              <a:rPr lang="en-US" altLang="zh-TW" sz="2000">
                <a:latin typeface="Arial" charset="0"/>
                <a:ea typeface="Arial Unicode MS" pitchFamily="34" charset="-120"/>
                <a:cs typeface="Arial Unicode MS" pitchFamily="34" charset="-120"/>
              </a:rPr>
              <a:t>for each vertex u∈ G.V-{s}</a:t>
            </a:r>
          </a:p>
          <a:p>
            <a:pPr marL="533400" indent="-533400">
              <a:lnSpc>
                <a:spcPct val="80000"/>
              </a:lnSpc>
              <a:buFontTx/>
              <a:buAutoNum type="arabicPeriod"/>
            </a:pPr>
            <a:r>
              <a:rPr lang="en-US" altLang="zh-TW" sz="2000">
                <a:latin typeface="Arial" charset="0"/>
                <a:ea typeface="Arial Unicode MS" pitchFamily="34" charset="-120"/>
                <a:cs typeface="Arial Unicode MS" pitchFamily="34" charset="-120"/>
              </a:rPr>
              <a:t>	   u.color = </a:t>
            </a:r>
            <a:r>
              <a:rPr lang="en-US" altLang="zh-TW" sz="2000">
                <a:latin typeface="Arial" charset="0"/>
                <a:ea typeface="Arial Unicode MS" pitchFamily="34" charset="-120"/>
                <a:cs typeface="Arial Unicode MS" pitchFamily="34" charset="-120"/>
                <a:sym typeface="Wingdings" pitchFamily="2" charset="2"/>
              </a:rPr>
              <a:t>WHITE</a:t>
            </a:r>
          </a:p>
          <a:p>
            <a:pPr marL="533400" indent="-533400">
              <a:lnSpc>
                <a:spcPct val="80000"/>
              </a:lnSpc>
              <a:buFontTx/>
              <a:buAutoNum type="arabicPeriod"/>
            </a:pPr>
            <a:r>
              <a:rPr lang="en-US" altLang="zh-TW" sz="2000">
                <a:latin typeface="Arial" charset="0"/>
                <a:ea typeface="Arial Unicode MS" pitchFamily="34" charset="-120"/>
                <a:cs typeface="Arial Unicode MS" pitchFamily="34" charset="-120"/>
                <a:sym typeface="Wingdings" pitchFamily="2" charset="2"/>
              </a:rPr>
              <a:t>	   u.d = ∞</a:t>
            </a:r>
          </a:p>
          <a:p>
            <a:pPr marL="533400" indent="-533400">
              <a:lnSpc>
                <a:spcPct val="80000"/>
              </a:lnSpc>
              <a:buFontTx/>
              <a:buAutoNum type="arabicPeriod"/>
            </a:pPr>
            <a:r>
              <a:rPr lang="en-US" altLang="zh-TW" sz="2000">
                <a:latin typeface="Arial" charset="0"/>
                <a:ea typeface="Arial Unicode MS" pitchFamily="34" charset="-120"/>
                <a:cs typeface="Arial Unicode MS" pitchFamily="34" charset="-120"/>
                <a:sym typeface="Wingdings" pitchFamily="2" charset="2"/>
              </a:rPr>
              <a:t>	   u.π = NIL</a:t>
            </a:r>
          </a:p>
          <a:p>
            <a:pPr marL="533400" indent="-533400">
              <a:lnSpc>
                <a:spcPct val="80000"/>
              </a:lnSpc>
              <a:buFontTx/>
              <a:buAutoNum type="arabicPeriod"/>
            </a:pPr>
            <a:r>
              <a:rPr lang="en-US" altLang="zh-TW" sz="2000">
                <a:latin typeface="Arial" charset="0"/>
                <a:ea typeface="Arial Unicode MS" pitchFamily="34" charset="-120"/>
                <a:cs typeface="Arial Unicode MS" pitchFamily="34" charset="-120"/>
                <a:sym typeface="Wingdings" pitchFamily="2" charset="2"/>
              </a:rPr>
              <a:t>s.color = GREEN</a:t>
            </a:r>
          </a:p>
          <a:p>
            <a:pPr marL="533400" indent="-533400">
              <a:lnSpc>
                <a:spcPct val="80000"/>
              </a:lnSpc>
              <a:buFontTx/>
              <a:buAutoNum type="arabicPeriod"/>
            </a:pPr>
            <a:r>
              <a:rPr lang="en-US" altLang="zh-TW" sz="2000">
                <a:latin typeface="Arial" charset="0"/>
                <a:ea typeface="Arial Unicode MS" pitchFamily="34" charset="-120"/>
                <a:cs typeface="Arial Unicode MS" pitchFamily="34" charset="-120"/>
                <a:sym typeface="Wingdings" pitchFamily="2" charset="2"/>
              </a:rPr>
              <a:t>s.d = 0</a:t>
            </a:r>
          </a:p>
          <a:p>
            <a:pPr marL="533400" indent="-533400">
              <a:lnSpc>
                <a:spcPct val="80000"/>
              </a:lnSpc>
              <a:buFontTx/>
              <a:buAutoNum type="arabicPeriod"/>
            </a:pPr>
            <a:r>
              <a:rPr lang="en-US" altLang="zh-TW" sz="2000">
                <a:latin typeface="Arial" charset="0"/>
                <a:ea typeface="Arial Unicode MS" pitchFamily="34" charset="-120"/>
                <a:cs typeface="Arial Unicode MS" pitchFamily="34" charset="-120"/>
                <a:sym typeface="Wingdings" pitchFamily="2" charset="2"/>
              </a:rPr>
              <a:t>s.π = NIL</a:t>
            </a:r>
          </a:p>
          <a:p>
            <a:pPr marL="533400" indent="-533400">
              <a:lnSpc>
                <a:spcPct val="80000"/>
              </a:lnSpc>
              <a:buFontTx/>
              <a:buAutoNum type="arabicPeriod"/>
            </a:pPr>
            <a:r>
              <a:rPr lang="en-US" altLang="zh-TW" sz="2000">
                <a:latin typeface="Arial" charset="0"/>
                <a:ea typeface="Arial Unicode MS" pitchFamily="34" charset="-120"/>
                <a:cs typeface="Arial Unicode MS" pitchFamily="34" charset="-120"/>
                <a:sym typeface="Wingdings" pitchFamily="2" charset="2"/>
              </a:rPr>
              <a:t>Q = empty</a:t>
            </a:r>
          </a:p>
          <a:p>
            <a:pPr marL="533400" indent="-533400">
              <a:lnSpc>
                <a:spcPct val="80000"/>
              </a:lnSpc>
              <a:buFontTx/>
              <a:buAutoNum type="arabicPeriod"/>
            </a:pPr>
            <a:r>
              <a:rPr lang="en-US" altLang="zh-TW" sz="2000">
                <a:latin typeface="Arial" charset="0"/>
                <a:ea typeface="Arial Unicode MS" pitchFamily="34" charset="-120"/>
                <a:cs typeface="Arial Unicode MS" pitchFamily="34" charset="-120"/>
                <a:sym typeface="Wingdings" pitchFamily="2" charset="2"/>
              </a:rPr>
              <a:t>Enqueue(Q,s)</a:t>
            </a:r>
          </a:p>
          <a:p>
            <a:pPr marL="533400" indent="-533400">
              <a:lnSpc>
                <a:spcPct val="80000"/>
              </a:lnSpc>
              <a:buFontTx/>
              <a:buAutoNum type="arabicPeriod"/>
            </a:pPr>
            <a:r>
              <a:rPr lang="en-US" altLang="zh-TW" sz="2000">
                <a:latin typeface="Arial" charset="0"/>
                <a:ea typeface="Arial Unicode MS" pitchFamily="34" charset="-120"/>
                <a:cs typeface="Arial Unicode MS" pitchFamily="34" charset="-120"/>
                <a:sym typeface="Wingdings" pitchFamily="2" charset="2"/>
              </a:rPr>
              <a:t>while Q</a:t>
            </a:r>
            <a:r>
              <a:rPr lang="en-US" altLang="zh-TW" sz="2000">
                <a:latin typeface="Arial" charset="0"/>
                <a:ea typeface="Arial Unicode MS" pitchFamily="34" charset="-120"/>
                <a:cs typeface="Courier New" pitchFamily="49" charset="0"/>
                <a:sym typeface="Wingdings" pitchFamily="2" charset="2"/>
              </a:rPr>
              <a:t>≠empty</a:t>
            </a:r>
          </a:p>
          <a:p>
            <a:pPr marL="533400" indent="-533400">
              <a:lnSpc>
                <a:spcPct val="80000"/>
              </a:lnSpc>
              <a:buFontTx/>
              <a:buAutoNum type="arabicPeriod"/>
            </a:pPr>
            <a:r>
              <a:rPr lang="en-US" altLang="zh-TW" sz="2000">
                <a:latin typeface="Arial" charset="0"/>
                <a:ea typeface="Arial Unicode MS" pitchFamily="34" charset="-120"/>
                <a:cs typeface="Courier New" pitchFamily="49" charset="0"/>
                <a:sym typeface="Wingdings" pitchFamily="2" charset="2"/>
              </a:rPr>
              <a:t>	u = Dequeue(Q)</a:t>
            </a:r>
          </a:p>
          <a:p>
            <a:pPr marL="533400" indent="-533400">
              <a:lnSpc>
                <a:spcPct val="80000"/>
              </a:lnSpc>
              <a:buFontTx/>
              <a:buAutoNum type="arabicPeriod"/>
            </a:pPr>
            <a:r>
              <a:rPr lang="en-US" altLang="zh-TW" sz="2000">
                <a:latin typeface="Arial" charset="0"/>
                <a:ea typeface="Arial Unicode MS" pitchFamily="34" charset="-120"/>
                <a:cs typeface="Courier New" pitchFamily="49" charset="0"/>
                <a:sym typeface="Wingdings" pitchFamily="2" charset="2"/>
              </a:rPr>
              <a:t>	for each v</a:t>
            </a:r>
            <a:r>
              <a:rPr lang="en-US" altLang="zh-TW" sz="2000">
                <a:latin typeface="Arial" charset="0"/>
                <a:ea typeface="Arial Unicode MS" pitchFamily="34" charset="-120"/>
                <a:cs typeface="Arial Unicode MS" pitchFamily="34" charset="-120"/>
              </a:rPr>
              <a:t>∈ G.Adj[u]</a:t>
            </a:r>
          </a:p>
          <a:p>
            <a:pPr marL="533400" indent="-533400">
              <a:lnSpc>
                <a:spcPct val="80000"/>
              </a:lnSpc>
              <a:buFontTx/>
              <a:buAutoNum type="arabicPeriod"/>
            </a:pPr>
            <a:r>
              <a:rPr lang="en-US" altLang="zh-TW" sz="2000">
                <a:latin typeface="Arial" charset="0"/>
                <a:ea typeface="Arial Unicode MS" pitchFamily="34" charset="-120"/>
                <a:cs typeface="Arial Unicode MS" pitchFamily="34" charset="-120"/>
                <a:sym typeface="Wingdings" pitchFamily="2" charset="2"/>
              </a:rPr>
              <a:t>	    if v.color == WHITE</a:t>
            </a:r>
          </a:p>
          <a:p>
            <a:pPr marL="533400" indent="-533400">
              <a:lnSpc>
                <a:spcPct val="80000"/>
              </a:lnSpc>
              <a:buFontTx/>
              <a:buAutoNum type="arabicPeriod"/>
            </a:pPr>
            <a:r>
              <a:rPr lang="en-US" altLang="zh-TW" sz="2000">
                <a:latin typeface="Arial" charset="0"/>
                <a:ea typeface="Arial Unicode MS" pitchFamily="34" charset="-120"/>
                <a:cs typeface="Arial Unicode MS" pitchFamily="34" charset="-120"/>
                <a:sym typeface="Wingdings" pitchFamily="2" charset="2"/>
              </a:rPr>
              <a:t>		v.color = GREEN</a:t>
            </a:r>
          </a:p>
          <a:p>
            <a:pPr marL="533400" indent="-533400">
              <a:lnSpc>
                <a:spcPct val="80000"/>
              </a:lnSpc>
              <a:buFontTx/>
              <a:buAutoNum type="arabicPeriod"/>
            </a:pPr>
            <a:r>
              <a:rPr lang="en-US" altLang="zh-TW" sz="2000">
                <a:latin typeface="Arial" charset="0"/>
                <a:ea typeface="Arial Unicode MS" pitchFamily="34" charset="-120"/>
                <a:cs typeface="Arial Unicode MS" pitchFamily="34" charset="-120"/>
                <a:sym typeface="Wingdings" pitchFamily="2" charset="2"/>
              </a:rPr>
              <a:t>                   v.d = u.d + 1</a:t>
            </a:r>
          </a:p>
          <a:p>
            <a:pPr marL="533400" indent="-533400">
              <a:lnSpc>
                <a:spcPct val="80000"/>
              </a:lnSpc>
              <a:buFontTx/>
              <a:buAutoNum type="arabicPeriod"/>
            </a:pPr>
            <a:r>
              <a:rPr lang="en-US" altLang="zh-TW" sz="2000">
                <a:latin typeface="Arial" charset="0"/>
                <a:ea typeface="Arial Unicode MS" pitchFamily="34" charset="-120"/>
                <a:cs typeface="Arial Unicode MS" pitchFamily="34" charset="-120"/>
                <a:sym typeface="Wingdings" pitchFamily="2" charset="2"/>
              </a:rPr>
              <a:t>	             v.π = u</a:t>
            </a:r>
          </a:p>
          <a:p>
            <a:pPr marL="533400" indent="-533400">
              <a:lnSpc>
                <a:spcPct val="80000"/>
              </a:lnSpc>
              <a:buFontTx/>
              <a:buAutoNum type="arabicPeriod"/>
            </a:pPr>
            <a:r>
              <a:rPr lang="en-US" altLang="zh-TW" sz="2000">
                <a:latin typeface="Arial" charset="0"/>
                <a:ea typeface="Arial Unicode MS" pitchFamily="34" charset="-120"/>
                <a:cs typeface="Arial Unicode MS" pitchFamily="34" charset="-120"/>
                <a:sym typeface="Wingdings" pitchFamily="2" charset="2"/>
              </a:rPr>
              <a:t>		Enqueue(Q,v)</a:t>
            </a:r>
          </a:p>
          <a:p>
            <a:pPr marL="533400" indent="-533400">
              <a:lnSpc>
                <a:spcPct val="80000"/>
              </a:lnSpc>
              <a:buFontTx/>
              <a:buAutoNum type="arabicPeriod"/>
            </a:pPr>
            <a:r>
              <a:rPr lang="en-US" altLang="zh-TW" sz="2000">
                <a:latin typeface="Arial" charset="0"/>
                <a:ea typeface="Arial Unicode MS" pitchFamily="34" charset="-120"/>
                <a:cs typeface="Arial Unicode MS" pitchFamily="34" charset="-120"/>
                <a:sym typeface="Wingdings" pitchFamily="2" charset="2"/>
              </a:rPr>
              <a:t>	u.color = RED</a:t>
            </a:r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5435600" y="1125538"/>
            <a:ext cx="3455988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 sz="2800">
                <a:solidFill>
                  <a:srgbClr val="FF0000"/>
                </a:solidFill>
                <a:latin typeface="Times New Roman" pitchFamily="18" charset="0"/>
              </a:rPr>
              <a:t>Time Complexity: O(|E|+|V|)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Elementary Graph Algorithms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30482-D62F-4903-B7A7-8A5E52B88295}" type="slidenum">
              <a:rPr lang="en-US" altLang="zh-TW"/>
              <a:pPr/>
              <a:t>15</a:t>
            </a:fld>
            <a:endParaRPr lang="en-US" altLang="zh-TW"/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BFS</a:t>
            </a:r>
            <a:r>
              <a:rPr lang="zh-TW" altLang="en-US" b="1"/>
              <a:t>演算法的性質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執行過</a:t>
            </a:r>
            <a:r>
              <a:rPr lang="en-US" altLang="zh-TW"/>
              <a:t>BFS</a:t>
            </a:r>
            <a:r>
              <a:rPr lang="zh-TW" altLang="en-US"/>
              <a:t>之後，自</a:t>
            </a:r>
            <a:r>
              <a:rPr lang="en-US" altLang="zh-TW"/>
              <a:t>s</a:t>
            </a:r>
            <a:r>
              <a:rPr lang="zh-TW" altLang="en-US"/>
              <a:t>可達的點都被塗成紅色。</a:t>
            </a:r>
          </a:p>
          <a:p>
            <a:endParaRPr lang="zh-TW" altLang="en-US"/>
          </a:p>
          <a:p>
            <a:r>
              <a:rPr lang="zh-TW" altLang="en-US"/>
              <a:t>如</a:t>
            </a:r>
            <a:r>
              <a:rPr lang="en-US" altLang="zh-TW"/>
              <a:t>v</a:t>
            </a:r>
            <a:r>
              <a:rPr lang="zh-TW" altLang="en-US"/>
              <a:t>是</a:t>
            </a:r>
            <a:r>
              <a:rPr lang="en-US" altLang="zh-TW"/>
              <a:t>s</a:t>
            </a:r>
            <a:r>
              <a:rPr lang="zh-TW" altLang="en-US"/>
              <a:t>可達的點，則</a:t>
            </a:r>
            <a:r>
              <a:rPr lang="en-US" altLang="zh-TW"/>
              <a:t>v.d</a:t>
            </a:r>
            <a:r>
              <a:rPr lang="zh-TW" altLang="en-US"/>
              <a:t>代表</a:t>
            </a:r>
            <a:r>
              <a:rPr lang="en-US" altLang="zh-TW"/>
              <a:t>s</a:t>
            </a:r>
            <a:r>
              <a:rPr lang="zh-TW" altLang="en-US"/>
              <a:t>到</a:t>
            </a:r>
            <a:r>
              <a:rPr lang="en-US" altLang="zh-TW"/>
              <a:t>v</a:t>
            </a:r>
            <a:r>
              <a:rPr lang="zh-TW" altLang="en-US"/>
              <a:t>的最短路徑長。</a:t>
            </a:r>
          </a:p>
          <a:p>
            <a:endParaRPr lang="zh-TW" altLang="en-US"/>
          </a:p>
          <a:p>
            <a:r>
              <a:rPr lang="zh-TW" altLang="en-US"/>
              <a:t>如</a:t>
            </a:r>
            <a:r>
              <a:rPr lang="en-US" altLang="zh-TW"/>
              <a:t>v</a:t>
            </a:r>
            <a:r>
              <a:rPr lang="zh-TW" altLang="en-US"/>
              <a:t>是</a:t>
            </a:r>
            <a:r>
              <a:rPr lang="en-US" altLang="zh-TW"/>
              <a:t>s</a:t>
            </a:r>
            <a:r>
              <a:rPr lang="zh-TW" altLang="en-US"/>
              <a:t>可達的點，則</a:t>
            </a:r>
            <a:r>
              <a:rPr lang="en-US" altLang="zh-TW"/>
              <a:t>(v.</a:t>
            </a:r>
            <a:r>
              <a:rPr lang="el-GR" altLang="zh-TW">
                <a:cs typeface="Times New Roman" pitchFamily="18" charset="0"/>
              </a:rPr>
              <a:t>π</a:t>
            </a:r>
            <a:r>
              <a:rPr lang="en-US" altLang="zh-TW">
                <a:cs typeface="Times New Roman" pitchFamily="18" charset="0"/>
              </a:rPr>
              <a:t>, v)</a:t>
            </a:r>
            <a:r>
              <a:rPr lang="zh-TW" altLang="en-US">
                <a:cs typeface="Times New Roman" pitchFamily="18" charset="0"/>
              </a:rPr>
              <a:t>是某條自</a:t>
            </a:r>
            <a:r>
              <a:rPr lang="en-US" altLang="zh-TW">
                <a:cs typeface="Times New Roman" pitchFamily="18" charset="0"/>
              </a:rPr>
              <a:t>s</a:t>
            </a:r>
            <a:r>
              <a:rPr lang="zh-TW" altLang="en-US">
                <a:cs typeface="Times New Roman" pitchFamily="18" charset="0"/>
              </a:rPr>
              <a:t>到</a:t>
            </a:r>
            <a:r>
              <a:rPr lang="en-US" altLang="zh-TW">
                <a:cs typeface="Times New Roman" pitchFamily="18" charset="0"/>
              </a:rPr>
              <a:t>v</a:t>
            </a:r>
            <a:r>
              <a:rPr lang="zh-TW" altLang="en-US">
                <a:cs typeface="Times New Roman" pitchFamily="18" charset="0"/>
              </a:rPr>
              <a:t>最短路徑的一個邊。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Elementary Graph Algorithms</a:t>
            </a:r>
          </a:p>
        </p:txBody>
      </p:sp>
      <p:sp>
        <p:nvSpPr>
          <p:cNvPr id="34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1873A-CD67-46B2-958A-FB574A71D9A5}" type="slidenum">
              <a:rPr lang="en-US" altLang="zh-TW"/>
              <a:pPr/>
              <a:t>16</a:t>
            </a:fld>
            <a:endParaRPr lang="en-US" altLang="zh-TW"/>
          </a:p>
        </p:txBody>
      </p:sp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BFS</a:t>
            </a:r>
            <a:r>
              <a:rPr lang="zh-TW" altLang="en-US" b="1"/>
              <a:t>演算法的性質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>
                <a:cs typeface="Times New Roman" pitchFamily="18" charset="0"/>
              </a:rPr>
              <a:t>邊集合</a:t>
            </a:r>
            <a:r>
              <a:rPr lang="en-US" altLang="zh-TW">
                <a:cs typeface="Times New Roman" pitchFamily="18" charset="0"/>
              </a:rPr>
              <a:t>T={(v.</a:t>
            </a:r>
            <a:r>
              <a:rPr lang="el-GR" altLang="zh-TW">
                <a:cs typeface="Times New Roman" pitchFamily="18" charset="0"/>
              </a:rPr>
              <a:t>π</a:t>
            </a:r>
            <a:r>
              <a:rPr lang="en-US" altLang="zh-TW">
                <a:cs typeface="Times New Roman" pitchFamily="18" charset="0"/>
              </a:rPr>
              <a:t>,v): v</a:t>
            </a:r>
            <a:r>
              <a:rPr lang="zh-TW" altLang="en-US">
                <a:cs typeface="Times New Roman" pitchFamily="18" charset="0"/>
              </a:rPr>
              <a:t>自</a:t>
            </a:r>
            <a:r>
              <a:rPr lang="en-US" altLang="zh-TW">
                <a:cs typeface="Times New Roman" pitchFamily="18" charset="0"/>
              </a:rPr>
              <a:t>s</a:t>
            </a:r>
            <a:r>
              <a:rPr lang="zh-TW" altLang="en-US">
                <a:cs typeface="Times New Roman" pitchFamily="18" charset="0"/>
              </a:rPr>
              <a:t>可達</a:t>
            </a:r>
            <a:r>
              <a:rPr lang="en-US" altLang="zh-TW">
                <a:cs typeface="Times New Roman" pitchFamily="18" charset="0"/>
              </a:rPr>
              <a:t>}</a:t>
            </a:r>
            <a:r>
              <a:rPr lang="zh-TW" altLang="en-US">
                <a:cs typeface="Times New Roman" pitchFamily="18" charset="0"/>
              </a:rPr>
              <a:t>形成一個</a:t>
            </a:r>
            <a:r>
              <a:rPr lang="en-US" altLang="zh-TW">
                <a:cs typeface="Times New Roman" pitchFamily="18" charset="0"/>
              </a:rPr>
              <a:t>breadth-first tree</a:t>
            </a:r>
            <a:r>
              <a:rPr lang="zh-TW" altLang="en-US">
                <a:cs typeface="Times New Roman" pitchFamily="18" charset="0"/>
              </a:rPr>
              <a:t>。</a:t>
            </a:r>
          </a:p>
          <a:p>
            <a:endParaRPr lang="en-US" altLang="zh-TW"/>
          </a:p>
        </p:txBody>
      </p:sp>
      <p:grpSp>
        <p:nvGrpSpPr>
          <p:cNvPr id="69664" name="Group 32"/>
          <p:cNvGrpSpPr>
            <a:grpSpLocks/>
          </p:cNvGrpSpPr>
          <p:nvPr/>
        </p:nvGrpSpPr>
        <p:grpSpPr bwMode="auto">
          <a:xfrm>
            <a:off x="2700338" y="2636838"/>
            <a:ext cx="3743325" cy="2332037"/>
            <a:chOff x="2064" y="1752"/>
            <a:chExt cx="1271" cy="861"/>
          </a:xfrm>
        </p:grpSpPr>
        <p:sp>
          <p:nvSpPr>
            <p:cNvPr id="69636" name="Oval 4"/>
            <p:cNvSpPr>
              <a:spLocks noChangeArrowheads="1"/>
            </p:cNvSpPr>
            <p:nvPr/>
          </p:nvSpPr>
          <p:spPr bwMode="auto">
            <a:xfrm>
              <a:off x="2064" y="1933"/>
              <a:ext cx="182" cy="18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69637" name="Oval 5"/>
            <p:cNvSpPr>
              <a:spLocks noChangeArrowheads="1"/>
            </p:cNvSpPr>
            <p:nvPr/>
          </p:nvSpPr>
          <p:spPr bwMode="auto">
            <a:xfrm>
              <a:off x="2064" y="2296"/>
              <a:ext cx="182" cy="18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69638" name="Oval 6"/>
            <p:cNvSpPr>
              <a:spLocks noChangeArrowheads="1"/>
            </p:cNvSpPr>
            <p:nvPr/>
          </p:nvSpPr>
          <p:spPr bwMode="auto">
            <a:xfrm>
              <a:off x="2427" y="1933"/>
              <a:ext cx="182" cy="18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>
                  <a:latin typeface="Times New Roman" pitchFamily="18" charset="0"/>
                </a:rPr>
                <a:t>0</a:t>
              </a:r>
            </a:p>
          </p:txBody>
        </p:sp>
        <p:sp>
          <p:nvSpPr>
            <p:cNvPr id="69639" name="Oval 7"/>
            <p:cNvSpPr>
              <a:spLocks noChangeArrowheads="1"/>
            </p:cNvSpPr>
            <p:nvPr/>
          </p:nvSpPr>
          <p:spPr bwMode="auto">
            <a:xfrm>
              <a:off x="2427" y="2296"/>
              <a:ext cx="182" cy="18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69640" name="Oval 8"/>
            <p:cNvSpPr>
              <a:spLocks noChangeArrowheads="1"/>
            </p:cNvSpPr>
            <p:nvPr/>
          </p:nvSpPr>
          <p:spPr bwMode="auto">
            <a:xfrm>
              <a:off x="2790" y="1933"/>
              <a:ext cx="182" cy="18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69641" name="Oval 9"/>
            <p:cNvSpPr>
              <a:spLocks noChangeArrowheads="1"/>
            </p:cNvSpPr>
            <p:nvPr/>
          </p:nvSpPr>
          <p:spPr bwMode="auto">
            <a:xfrm>
              <a:off x="2790" y="2296"/>
              <a:ext cx="182" cy="18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69642" name="Oval 10"/>
            <p:cNvSpPr>
              <a:spLocks noChangeArrowheads="1"/>
            </p:cNvSpPr>
            <p:nvPr/>
          </p:nvSpPr>
          <p:spPr bwMode="auto">
            <a:xfrm>
              <a:off x="3153" y="1933"/>
              <a:ext cx="182" cy="18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>
                  <a:latin typeface="Times New Roman" pitchFamily="18" charset="0"/>
                </a:rPr>
                <a:t>3</a:t>
              </a:r>
            </a:p>
          </p:txBody>
        </p:sp>
        <p:sp>
          <p:nvSpPr>
            <p:cNvPr id="69643" name="Oval 11"/>
            <p:cNvSpPr>
              <a:spLocks noChangeArrowheads="1"/>
            </p:cNvSpPr>
            <p:nvPr/>
          </p:nvSpPr>
          <p:spPr bwMode="auto">
            <a:xfrm>
              <a:off x="3153" y="2296"/>
              <a:ext cx="182" cy="18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>
                  <a:latin typeface="Times New Roman" pitchFamily="18" charset="0"/>
                </a:rPr>
                <a:t>3</a:t>
              </a:r>
            </a:p>
          </p:txBody>
        </p:sp>
        <p:cxnSp>
          <p:nvCxnSpPr>
            <p:cNvPr id="69644" name="AutoShape 12"/>
            <p:cNvCxnSpPr>
              <a:cxnSpLocks noChangeShapeType="1"/>
              <a:stCxn id="69636" idx="4"/>
              <a:endCxn id="69637" idx="0"/>
            </p:cNvCxnSpPr>
            <p:nvPr/>
          </p:nvCxnSpPr>
          <p:spPr bwMode="auto">
            <a:xfrm>
              <a:off x="2155" y="2115"/>
              <a:ext cx="0" cy="181"/>
            </a:xfrm>
            <a:prstGeom prst="straightConnector1">
              <a:avLst/>
            </a:prstGeom>
            <a:noFill/>
            <a:ln w="34925">
              <a:solidFill>
                <a:srgbClr val="3366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9645" name="AutoShape 13"/>
            <p:cNvCxnSpPr>
              <a:cxnSpLocks noChangeShapeType="1"/>
              <a:stCxn id="69636" idx="6"/>
              <a:endCxn id="69638" idx="2"/>
            </p:cNvCxnSpPr>
            <p:nvPr/>
          </p:nvCxnSpPr>
          <p:spPr bwMode="auto">
            <a:xfrm>
              <a:off x="2246" y="2024"/>
              <a:ext cx="181" cy="0"/>
            </a:xfrm>
            <a:prstGeom prst="straightConnector1">
              <a:avLst/>
            </a:prstGeom>
            <a:noFill/>
            <a:ln w="34925">
              <a:solidFill>
                <a:srgbClr val="3366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9646" name="AutoShape 14"/>
            <p:cNvCxnSpPr>
              <a:cxnSpLocks noChangeShapeType="1"/>
              <a:stCxn id="69638" idx="4"/>
              <a:endCxn id="69639" idx="0"/>
            </p:cNvCxnSpPr>
            <p:nvPr/>
          </p:nvCxnSpPr>
          <p:spPr bwMode="auto">
            <a:xfrm>
              <a:off x="2518" y="2115"/>
              <a:ext cx="0" cy="181"/>
            </a:xfrm>
            <a:prstGeom prst="straightConnector1">
              <a:avLst/>
            </a:prstGeom>
            <a:noFill/>
            <a:ln w="34925">
              <a:solidFill>
                <a:srgbClr val="3366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9647" name="AutoShape 15"/>
            <p:cNvCxnSpPr>
              <a:cxnSpLocks noChangeShapeType="1"/>
              <a:stCxn id="69639" idx="7"/>
              <a:endCxn id="69640" idx="3"/>
            </p:cNvCxnSpPr>
            <p:nvPr/>
          </p:nvCxnSpPr>
          <p:spPr bwMode="auto">
            <a:xfrm flipV="1">
              <a:off x="2582" y="2088"/>
              <a:ext cx="235" cy="235"/>
            </a:xfrm>
            <a:prstGeom prst="straightConnector1">
              <a:avLst/>
            </a:prstGeom>
            <a:noFill/>
            <a:ln w="34925">
              <a:solidFill>
                <a:srgbClr val="3366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9648" name="AutoShape 16"/>
            <p:cNvCxnSpPr>
              <a:cxnSpLocks noChangeShapeType="1"/>
              <a:stCxn id="69641" idx="2"/>
              <a:endCxn id="69639" idx="6"/>
            </p:cNvCxnSpPr>
            <p:nvPr/>
          </p:nvCxnSpPr>
          <p:spPr bwMode="auto">
            <a:xfrm flipH="1">
              <a:off x="2609" y="2387"/>
              <a:ext cx="181" cy="0"/>
            </a:xfrm>
            <a:prstGeom prst="straightConnector1">
              <a:avLst/>
            </a:prstGeom>
            <a:noFill/>
            <a:ln w="34925">
              <a:solidFill>
                <a:srgbClr val="3366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9649" name="AutoShape 17"/>
            <p:cNvCxnSpPr>
              <a:cxnSpLocks noChangeShapeType="1"/>
              <a:stCxn id="69640" idx="4"/>
              <a:endCxn id="69641" idx="0"/>
            </p:cNvCxnSpPr>
            <p:nvPr/>
          </p:nvCxnSpPr>
          <p:spPr bwMode="auto">
            <a:xfrm>
              <a:off x="2881" y="2115"/>
              <a:ext cx="0" cy="181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9650" name="AutoShape 18"/>
            <p:cNvCxnSpPr>
              <a:cxnSpLocks noChangeShapeType="1"/>
              <a:stCxn id="69642" idx="4"/>
              <a:endCxn id="69643" idx="0"/>
            </p:cNvCxnSpPr>
            <p:nvPr/>
          </p:nvCxnSpPr>
          <p:spPr bwMode="auto">
            <a:xfrm>
              <a:off x="3244" y="2115"/>
              <a:ext cx="0" cy="181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9651" name="AutoShape 19"/>
            <p:cNvCxnSpPr>
              <a:cxnSpLocks noChangeShapeType="1"/>
              <a:stCxn id="69641" idx="6"/>
              <a:endCxn id="69643" idx="2"/>
            </p:cNvCxnSpPr>
            <p:nvPr/>
          </p:nvCxnSpPr>
          <p:spPr bwMode="auto">
            <a:xfrm>
              <a:off x="2972" y="2387"/>
              <a:ext cx="181" cy="0"/>
            </a:xfrm>
            <a:prstGeom prst="straightConnector1">
              <a:avLst/>
            </a:prstGeom>
            <a:noFill/>
            <a:ln w="34925">
              <a:solidFill>
                <a:srgbClr val="3366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9652" name="AutoShape 20"/>
            <p:cNvCxnSpPr>
              <a:cxnSpLocks noChangeShapeType="1"/>
              <a:stCxn id="69640" idx="6"/>
              <a:endCxn id="69642" idx="2"/>
            </p:cNvCxnSpPr>
            <p:nvPr/>
          </p:nvCxnSpPr>
          <p:spPr bwMode="auto">
            <a:xfrm>
              <a:off x="2972" y="2024"/>
              <a:ext cx="181" cy="0"/>
            </a:xfrm>
            <a:prstGeom prst="straightConnector1">
              <a:avLst/>
            </a:prstGeom>
            <a:noFill/>
            <a:ln w="34925">
              <a:solidFill>
                <a:srgbClr val="3366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9653" name="AutoShape 21"/>
            <p:cNvCxnSpPr>
              <a:cxnSpLocks noChangeShapeType="1"/>
              <a:stCxn id="69642" idx="3"/>
              <a:endCxn id="69641" idx="7"/>
            </p:cNvCxnSpPr>
            <p:nvPr/>
          </p:nvCxnSpPr>
          <p:spPr bwMode="auto">
            <a:xfrm flipH="1">
              <a:off x="2945" y="2088"/>
              <a:ext cx="235" cy="23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69654" name="Text Box 22"/>
            <p:cNvSpPr txBox="1">
              <a:spLocks noChangeArrowheads="1"/>
            </p:cNvSpPr>
            <p:nvPr/>
          </p:nvSpPr>
          <p:spPr bwMode="auto">
            <a:xfrm>
              <a:off x="2064" y="1752"/>
              <a:ext cx="181" cy="1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TW">
                  <a:latin typeface="Times New Roman" pitchFamily="18" charset="0"/>
                </a:rPr>
                <a:t>r</a:t>
              </a:r>
            </a:p>
          </p:txBody>
        </p:sp>
        <p:sp>
          <p:nvSpPr>
            <p:cNvPr id="69655" name="Text Box 23"/>
            <p:cNvSpPr txBox="1">
              <a:spLocks noChangeArrowheads="1"/>
            </p:cNvSpPr>
            <p:nvPr/>
          </p:nvSpPr>
          <p:spPr bwMode="auto">
            <a:xfrm>
              <a:off x="2427" y="1752"/>
              <a:ext cx="181" cy="1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TW">
                  <a:latin typeface="Times New Roman" pitchFamily="18" charset="0"/>
                </a:rPr>
                <a:t>s</a:t>
              </a:r>
            </a:p>
          </p:txBody>
        </p:sp>
        <p:sp>
          <p:nvSpPr>
            <p:cNvPr id="69656" name="Text Box 24"/>
            <p:cNvSpPr txBox="1">
              <a:spLocks noChangeArrowheads="1"/>
            </p:cNvSpPr>
            <p:nvPr/>
          </p:nvSpPr>
          <p:spPr bwMode="auto">
            <a:xfrm>
              <a:off x="2790" y="1752"/>
              <a:ext cx="181" cy="1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TW">
                  <a:latin typeface="Times New Roman" pitchFamily="18" charset="0"/>
                </a:rPr>
                <a:t>t</a:t>
              </a:r>
            </a:p>
          </p:txBody>
        </p:sp>
        <p:sp>
          <p:nvSpPr>
            <p:cNvPr id="69657" name="Text Box 25"/>
            <p:cNvSpPr txBox="1">
              <a:spLocks noChangeArrowheads="1"/>
            </p:cNvSpPr>
            <p:nvPr/>
          </p:nvSpPr>
          <p:spPr bwMode="auto">
            <a:xfrm>
              <a:off x="3153" y="1752"/>
              <a:ext cx="181" cy="1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TW">
                  <a:latin typeface="Times New Roman" pitchFamily="18" charset="0"/>
                </a:rPr>
                <a:t>u</a:t>
              </a:r>
            </a:p>
          </p:txBody>
        </p:sp>
        <p:sp>
          <p:nvSpPr>
            <p:cNvPr id="69658" name="Text Box 26"/>
            <p:cNvSpPr txBox="1">
              <a:spLocks noChangeArrowheads="1"/>
            </p:cNvSpPr>
            <p:nvPr/>
          </p:nvSpPr>
          <p:spPr bwMode="auto">
            <a:xfrm>
              <a:off x="2064" y="2478"/>
              <a:ext cx="181" cy="1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TW">
                  <a:latin typeface="Times New Roman" pitchFamily="18" charset="0"/>
                </a:rPr>
                <a:t>v</a:t>
              </a:r>
            </a:p>
          </p:txBody>
        </p:sp>
        <p:sp>
          <p:nvSpPr>
            <p:cNvPr id="69659" name="Text Box 27"/>
            <p:cNvSpPr txBox="1">
              <a:spLocks noChangeArrowheads="1"/>
            </p:cNvSpPr>
            <p:nvPr/>
          </p:nvSpPr>
          <p:spPr bwMode="auto">
            <a:xfrm>
              <a:off x="2426" y="2478"/>
              <a:ext cx="181" cy="1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TW">
                  <a:latin typeface="Times New Roman" pitchFamily="18" charset="0"/>
                </a:rPr>
                <a:t>w</a:t>
              </a:r>
            </a:p>
          </p:txBody>
        </p:sp>
        <p:sp>
          <p:nvSpPr>
            <p:cNvPr id="69660" name="Text Box 28"/>
            <p:cNvSpPr txBox="1">
              <a:spLocks noChangeArrowheads="1"/>
            </p:cNvSpPr>
            <p:nvPr/>
          </p:nvSpPr>
          <p:spPr bwMode="auto">
            <a:xfrm>
              <a:off x="2789" y="2478"/>
              <a:ext cx="181" cy="1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TW">
                  <a:latin typeface="Times New Roman" pitchFamily="18" charset="0"/>
                </a:rPr>
                <a:t>x</a:t>
              </a:r>
            </a:p>
          </p:txBody>
        </p:sp>
        <p:sp>
          <p:nvSpPr>
            <p:cNvPr id="69661" name="Text Box 29"/>
            <p:cNvSpPr txBox="1">
              <a:spLocks noChangeArrowheads="1"/>
            </p:cNvSpPr>
            <p:nvPr/>
          </p:nvSpPr>
          <p:spPr bwMode="auto">
            <a:xfrm>
              <a:off x="3152" y="2478"/>
              <a:ext cx="181" cy="1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TW">
                  <a:latin typeface="Times New Roman" pitchFamily="18" charset="0"/>
                </a:rPr>
                <a:t>y</a:t>
              </a:r>
            </a:p>
          </p:txBody>
        </p:sp>
      </p:grpSp>
      <p:sp>
        <p:nvSpPr>
          <p:cNvPr id="69662" name="Text Box 30"/>
          <p:cNvSpPr txBox="1">
            <a:spLocks noChangeArrowheads="1"/>
          </p:cNvSpPr>
          <p:nvPr/>
        </p:nvSpPr>
        <p:spPr bwMode="auto">
          <a:xfrm>
            <a:off x="2771775" y="5157788"/>
            <a:ext cx="3529013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 sz="2800">
                <a:latin typeface="標楷體" pitchFamily="65" charset="-120"/>
                <a:ea typeface="標楷體" pitchFamily="65" charset="-120"/>
              </a:rPr>
              <a:t>藍色的邊形成一個</a:t>
            </a:r>
            <a:r>
              <a:rPr lang="en-US" altLang="zh-TW" sz="2800">
                <a:latin typeface="Times New Roman" pitchFamily="18" charset="0"/>
                <a:ea typeface="標楷體" pitchFamily="65" charset="-120"/>
              </a:rPr>
              <a:t>Breadth-first tree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Elementary Graph Algorithms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6C833-83CA-4FDD-8A44-DBE9D5ADB474}" type="slidenum">
              <a:rPr lang="en-US" altLang="zh-TW"/>
              <a:pPr/>
              <a:t>17</a:t>
            </a:fld>
            <a:endParaRPr lang="en-US" altLang="zh-TW"/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Print path</a:t>
            </a:r>
            <a:r>
              <a:rPr lang="zh-TW" altLang="en-US" b="1"/>
              <a:t>演算法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/>
            <a:r>
              <a:rPr lang="zh-TW" altLang="en-US"/>
              <a:t>可在執行過</a:t>
            </a:r>
            <a:r>
              <a:rPr lang="en-US" altLang="zh-TW"/>
              <a:t>BFS</a:t>
            </a:r>
            <a:r>
              <a:rPr lang="zh-TW" altLang="en-US"/>
              <a:t>演算法的圖上印出</a:t>
            </a:r>
            <a:r>
              <a:rPr lang="en-US" altLang="zh-TW"/>
              <a:t>s</a:t>
            </a:r>
            <a:r>
              <a:rPr lang="zh-TW" altLang="en-US"/>
              <a:t>到</a:t>
            </a:r>
            <a:r>
              <a:rPr lang="en-US" altLang="zh-TW"/>
              <a:t>v</a:t>
            </a:r>
            <a:r>
              <a:rPr lang="zh-TW" altLang="en-US"/>
              <a:t>的最短路徑。如無路徑也會印出沒有路徑的訊息。</a:t>
            </a:r>
          </a:p>
          <a:p>
            <a:pPr marL="533400" indent="-533400">
              <a:buFontTx/>
              <a:buNone/>
            </a:pPr>
            <a:r>
              <a:rPr lang="en-US" altLang="zh-TW" sz="2400">
                <a:latin typeface="Arial" charset="0"/>
              </a:rPr>
              <a:t>Print-Path(G,s,v)</a:t>
            </a:r>
          </a:p>
          <a:p>
            <a:pPr marL="533400" indent="-533400">
              <a:buFontTx/>
              <a:buAutoNum type="arabicPeriod"/>
            </a:pPr>
            <a:r>
              <a:rPr lang="en-US" altLang="zh-TW" sz="2400" b="1">
                <a:latin typeface="Arial" charset="0"/>
              </a:rPr>
              <a:t>if</a:t>
            </a:r>
            <a:r>
              <a:rPr lang="en-US" altLang="zh-TW" sz="2400">
                <a:latin typeface="Arial" charset="0"/>
              </a:rPr>
              <a:t> v == s</a:t>
            </a:r>
          </a:p>
          <a:p>
            <a:pPr marL="533400" indent="-533400">
              <a:buFontTx/>
              <a:buAutoNum type="arabicPeriod"/>
            </a:pPr>
            <a:r>
              <a:rPr lang="en-US" altLang="zh-TW" sz="2400">
                <a:latin typeface="Arial" charset="0"/>
              </a:rPr>
              <a:t>	 print  s</a:t>
            </a:r>
          </a:p>
          <a:p>
            <a:pPr marL="533400" indent="-533400">
              <a:buFontTx/>
              <a:buAutoNum type="arabicPeriod"/>
            </a:pPr>
            <a:r>
              <a:rPr lang="en-US" altLang="zh-TW" sz="2400" b="1">
                <a:latin typeface="Arial" charset="0"/>
              </a:rPr>
              <a:t>elseif</a:t>
            </a:r>
            <a:r>
              <a:rPr lang="en-US" altLang="zh-TW" sz="2400">
                <a:latin typeface="Arial" charset="0"/>
              </a:rPr>
              <a:t> v.</a:t>
            </a:r>
            <a:r>
              <a:rPr lang="el-GR" altLang="zh-TW" sz="2400">
                <a:latin typeface="Arial" charset="0"/>
                <a:cs typeface="Times New Roman" pitchFamily="18" charset="0"/>
              </a:rPr>
              <a:t>π</a:t>
            </a:r>
            <a:r>
              <a:rPr lang="en-US" altLang="zh-TW" sz="2400">
                <a:latin typeface="Arial" charset="0"/>
                <a:cs typeface="Times New Roman" pitchFamily="18" charset="0"/>
              </a:rPr>
              <a:t>== NIL</a:t>
            </a:r>
          </a:p>
          <a:p>
            <a:pPr marL="533400" indent="-533400">
              <a:buFontTx/>
              <a:buAutoNum type="arabicPeriod"/>
            </a:pPr>
            <a:r>
              <a:rPr lang="en-US" altLang="zh-TW" sz="2400">
                <a:latin typeface="Arial" charset="0"/>
              </a:rPr>
              <a:t>       print “no path from” s “to” v</a:t>
            </a:r>
          </a:p>
          <a:p>
            <a:pPr marL="533400" indent="-533400">
              <a:buFontTx/>
              <a:buAutoNum type="arabicPeriod"/>
            </a:pPr>
            <a:r>
              <a:rPr lang="en-US" altLang="zh-TW" sz="2400" b="1">
                <a:latin typeface="Arial" charset="0"/>
              </a:rPr>
              <a:t>else</a:t>
            </a:r>
            <a:r>
              <a:rPr lang="en-US" altLang="zh-TW" sz="2400">
                <a:latin typeface="Arial" charset="0"/>
              </a:rPr>
              <a:t> Print-Path(G,s,v.</a:t>
            </a:r>
            <a:r>
              <a:rPr lang="el-GR" altLang="zh-TW" sz="2400">
                <a:latin typeface="Arial" charset="0"/>
                <a:cs typeface="Times New Roman" pitchFamily="18" charset="0"/>
              </a:rPr>
              <a:t>π</a:t>
            </a:r>
            <a:r>
              <a:rPr lang="en-US" altLang="zh-TW" sz="2400">
                <a:latin typeface="Arial" charset="0"/>
                <a:cs typeface="Times New Roman" pitchFamily="18" charset="0"/>
              </a:rPr>
              <a:t>)</a:t>
            </a:r>
          </a:p>
          <a:p>
            <a:pPr marL="533400" indent="-533400">
              <a:buFontTx/>
              <a:buAutoNum type="arabicPeriod"/>
            </a:pPr>
            <a:r>
              <a:rPr lang="en-US" altLang="zh-TW" sz="2400">
                <a:latin typeface="Arial" charset="0"/>
              </a:rPr>
              <a:t>	   print v</a:t>
            </a:r>
          </a:p>
          <a:p>
            <a:pPr marL="533400" indent="-533400">
              <a:buFontTx/>
              <a:buNone/>
            </a:pPr>
            <a:endParaRPr lang="en-US" altLang="zh-TW" sz="240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Elementary Graph Algorithms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78E1E-7142-4390-B95A-7916099E38E4}" type="slidenum">
              <a:rPr lang="en-US" altLang="zh-TW"/>
              <a:pPr/>
              <a:t>18</a:t>
            </a:fld>
            <a:endParaRPr lang="en-US" altLang="zh-TW"/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Depth-first search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/>
              <a:t>Depth-first search(</a:t>
            </a:r>
            <a:r>
              <a:rPr lang="zh-TW" altLang="en-US"/>
              <a:t>簡稱</a:t>
            </a:r>
            <a:r>
              <a:rPr lang="en-US" altLang="zh-TW"/>
              <a:t>DFS</a:t>
            </a:r>
            <a:r>
              <a:rPr lang="zh-TW" altLang="en-US"/>
              <a:t>，先深搜尋</a:t>
            </a:r>
            <a:r>
              <a:rPr lang="en-US" altLang="zh-TW"/>
              <a:t>)</a:t>
            </a:r>
            <a:r>
              <a:rPr lang="zh-TW" altLang="en-US"/>
              <a:t>是最簡單的圖形搜尋演算法之一。同樣用於搜尋圖形</a:t>
            </a:r>
            <a:r>
              <a:rPr lang="en-US" altLang="zh-TW"/>
              <a:t>G</a:t>
            </a:r>
            <a:r>
              <a:rPr lang="zh-TW" altLang="en-US"/>
              <a:t>中，所有自點</a:t>
            </a:r>
            <a:r>
              <a:rPr lang="en-US" altLang="zh-TW"/>
              <a:t>s</a:t>
            </a:r>
            <a:r>
              <a:rPr lang="zh-TW" altLang="en-US"/>
              <a:t>開始出發，有路徑可以到達的點。</a:t>
            </a:r>
          </a:p>
          <a:p>
            <a:r>
              <a:rPr lang="en-US" altLang="zh-TW"/>
              <a:t>DFS</a:t>
            </a:r>
            <a:r>
              <a:rPr lang="zh-TW" altLang="en-US"/>
              <a:t>利用</a:t>
            </a:r>
            <a:r>
              <a:rPr lang="en-US" altLang="zh-TW"/>
              <a:t>Stack</a:t>
            </a:r>
            <a:r>
              <a:rPr lang="zh-TW" altLang="en-US"/>
              <a:t>作為儲存已經開始探索但尚未結束的點的資料結構。</a:t>
            </a:r>
          </a:p>
          <a:p>
            <a:r>
              <a:rPr lang="zh-TW" altLang="en-US"/>
              <a:t>相較於</a:t>
            </a:r>
            <a:r>
              <a:rPr lang="en-US" altLang="zh-TW"/>
              <a:t>BFS</a:t>
            </a:r>
            <a:r>
              <a:rPr lang="zh-TW" altLang="en-US"/>
              <a:t>，</a:t>
            </a:r>
            <a:r>
              <a:rPr lang="en-US" altLang="zh-TW"/>
              <a:t>DFS</a:t>
            </a:r>
            <a:r>
              <a:rPr lang="zh-TW" altLang="en-US"/>
              <a:t>可以利用程式語言的遞迴來避免自行實做資料結構。</a:t>
            </a:r>
          </a:p>
          <a:p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Elementary Graph Algorithms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45F83-1026-40CD-822A-3F9BFC8C7980}" type="slidenum">
              <a:rPr lang="en-US" altLang="zh-TW"/>
              <a:pPr/>
              <a:t>19</a:t>
            </a:fld>
            <a:endParaRPr lang="en-US" altLang="zh-TW"/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DFS</a:t>
            </a:r>
            <a:r>
              <a:rPr lang="zh-TW" altLang="en-US" b="1"/>
              <a:t>演算法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起始點是</a:t>
            </a:r>
            <a:r>
              <a:rPr lang="en-US" altLang="zh-TW"/>
              <a:t>s</a:t>
            </a:r>
            <a:r>
              <a:rPr lang="zh-TW" altLang="en-US"/>
              <a:t>。</a:t>
            </a:r>
          </a:p>
          <a:p>
            <a:r>
              <a:rPr lang="zh-TW" altLang="en-US"/>
              <a:t>初始化時，將所有的點塗成白色。</a:t>
            </a:r>
          </a:p>
          <a:p>
            <a:r>
              <a:rPr lang="zh-TW" altLang="en-US"/>
              <a:t>點初次被發現的時候，塗成灰色。</a:t>
            </a:r>
          </a:p>
          <a:p>
            <a:r>
              <a:rPr lang="zh-TW" altLang="en-US"/>
              <a:t>點做完</a:t>
            </a:r>
            <a:r>
              <a:rPr lang="en-US" altLang="zh-TW"/>
              <a:t>DFS-Visit</a:t>
            </a:r>
            <a:r>
              <a:rPr lang="zh-TW" altLang="en-US"/>
              <a:t>的時候，塗成黑色。</a:t>
            </a:r>
          </a:p>
          <a:p>
            <a:r>
              <a:rPr lang="en-US" altLang="zh-TW"/>
              <a:t>u.d</a:t>
            </a:r>
            <a:r>
              <a:rPr lang="zh-TW" altLang="en-US"/>
              <a:t>儲存</a:t>
            </a:r>
            <a:r>
              <a:rPr lang="en-US" altLang="zh-TW"/>
              <a:t>u</a:t>
            </a:r>
            <a:r>
              <a:rPr lang="zh-TW" altLang="en-US"/>
              <a:t>被發現的時間。</a:t>
            </a:r>
          </a:p>
          <a:p>
            <a:r>
              <a:rPr lang="en-US" altLang="zh-TW">
                <a:cs typeface="Times New Roman" pitchFamily="18" charset="0"/>
              </a:rPr>
              <a:t>u.f</a:t>
            </a:r>
            <a:r>
              <a:rPr lang="zh-TW" altLang="en-US">
                <a:cs typeface="Times New Roman" pitchFamily="18" charset="0"/>
              </a:rPr>
              <a:t>儲存</a:t>
            </a:r>
            <a:r>
              <a:rPr lang="en-US" altLang="zh-TW">
                <a:cs typeface="Times New Roman" pitchFamily="18" charset="0"/>
              </a:rPr>
              <a:t>u</a:t>
            </a:r>
            <a:r>
              <a:rPr lang="zh-TW" altLang="en-US">
                <a:cs typeface="Times New Roman" pitchFamily="18" charset="0"/>
              </a:rPr>
              <a:t>做完</a:t>
            </a:r>
            <a:r>
              <a:rPr lang="en-US" altLang="zh-TW">
                <a:cs typeface="Times New Roman" pitchFamily="18" charset="0"/>
              </a:rPr>
              <a:t>DFS-Visit</a:t>
            </a:r>
            <a:r>
              <a:rPr lang="zh-TW" altLang="en-US">
                <a:cs typeface="Times New Roman" pitchFamily="18" charset="0"/>
              </a:rPr>
              <a:t>的時間。</a:t>
            </a:r>
          </a:p>
          <a:p>
            <a:r>
              <a:rPr lang="en-US" altLang="zh-TW">
                <a:cs typeface="Times New Roman" pitchFamily="18" charset="0"/>
              </a:rPr>
              <a:t>u.d &lt; u.f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Elementary Graph Algorithms</a:t>
            </a:r>
          </a:p>
        </p:txBody>
      </p:sp>
      <p:sp>
        <p:nvSpPr>
          <p:cNvPr id="18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4A67D-0933-46E8-ABF0-91A65F76C8CE}" type="slidenum">
              <a:rPr lang="en-US" altLang="zh-TW"/>
              <a:pPr/>
              <a:t>2</a:t>
            </a:fld>
            <a:endParaRPr lang="en-US" altLang="zh-TW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Representations of graphs:</a:t>
            </a:r>
            <a:br>
              <a:rPr lang="en-US" altLang="zh-TW" b="1"/>
            </a:br>
            <a:r>
              <a:rPr lang="en-US" altLang="zh-TW" b="1"/>
              <a:t>undirected graph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484313"/>
            <a:ext cx="8229600" cy="5184775"/>
          </a:xfrm>
        </p:spPr>
        <p:txBody>
          <a:bodyPr/>
          <a:lstStyle/>
          <a:p>
            <a:r>
              <a:rPr lang="zh-TW" altLang="en-US"/>
              <a:t>一個</a:t>
            </a:r>
            <a:r>
              <a:rPr lang="en-US" altLang="zh-TW"/>
              <a:t>Undirected graph (</a:t>
            </a:r>
            <a:r>
              <a:rPr lang="zh-TW" altLang="en-US"/>
              <a:t>無向圖</a:t>
            </a:r>
            <a:r>
              <a:rPr lang="en-US" altLang="zh-TW"/>
              <a:t>)</a:t>
            </a:r>
            <a:r>
              <a:rPr lang="zh-TW" altLang="en-US"/>
              <a:t>，有</a:t>
            </a:r>
            <a:r>
              <a:rPr lang="en-US" altLang="zh-TW"/>
              <a:t>5</a:t>
            </a:r>
            <a:r>
              <a:rPr lang="zh-TW" altLang="en-US"/>
              <a:t>個點</a:t>
            </a:r>
            <a:r>
              <a:rPr lang="en-US" altLang="zh-TW"/>
              <a:t>7</a:t>
            </a:r>
            <a:r>
              <a:rPr lang="zh-TW" altLang="en-US"/>
              <a:t>個邊：</a:t>
            </a:r>
          </a:p>
          <a:p>
            <a:endParaRPr lang="zh-TW" altLang="en-US"/>
          </a:p>
          <a:p>
            <a:endParaRPr lang="zh-TW" altLang="en-US"/>
          </a:p>
          <a:p>
            <a:endParaRPr kumimoji="0" lang="zh-TW" altLang="en-US"/>
          </a:p>
          <a:p>
            <a:endParaRPr kumimoji="0" lang="zh-TW" altLang="en-US"/>
          </a:p>
          <a:p>
            <a:endParaRPr kumimoji="0" lang="zh-TW" altLang="en-US"/>
          </a:p>
          <a:p>
            <a:r>
              <a:rPr kumimoji="0" lang="zh-TW" altLang="en-US"/>
              <a:t>無向圖</a:t>
            </a:r>
            <a:r>
              <a:rPr kumimoji="0" lang="en-US" altLang="zh-TW"/>
              <a:t>G=(V,E)</a:t>
            </a:r>
            <a:r>
              <a:rPr kumimoji="0" lang="zh-TW" altLang="en-US"/>
              <a:t>，</a:t>
            </a:r>
            <a:r>
              <a:rPr kumimoji="0" lang="en-US" altLang="zh-TW"/>
              <a:t>V</a:t>
            </a:r>
            <a:r>
              <a:rPr kumimoji="0" lang="zh-TW" altLang="en-US"/>
              <a:t>代表點集合，</a:t>
            </a:r>
            <a:r>
              <a:rPr kumimoji="0" lang="en-US" altLang="zh-TW"/>
              <a:t>E</a:t>
            </a:r>
            <a:r>
              <a:rPr kumimoji="0" lang="zh-TW" altLang="en-US"/>
              <a:t>代表邊集合。</a:t>
            </a:r>
            <a:r>
              <a:rPr kumimoji="0" lang="en-US" altLang="zh-TW"/>
              <a:t>E</a:t>
            </a:r>
            <a:r>
              <a:rPr kumimoji="0" lang="zh-TW" altLang="en-US"/>
              <a:t>中的元素形式為集合</a:t>
            </a:r>
            <a:r>
              <a:rPr kumimoji="0" lang="en-US" altLang="zh-TW"/>
              <a:t>{u,v}</a:t>
            </a:r>
            <a:r>
              <a:rPr kumimoji="0" lang="zh-TW" altLang="en-US"/>
              <a:t>，代表邊的兩端。</a:t>
            </a:r>
          </a:p>
        </p:txBody>
      </p:sp>
      <p:sp>
        <p:nvSpPr>
          <p:cNvPr id="3076" name="Oval 4"/>
          <p:cNvSpPr>
            <a:spLocks noChangeArrowheads="1"/>
          </p:cNvSpPr>
          <p:nvPr/>
        </p:nvSpPr>
        <p:spPr bwMode="auto">
          <a:xfrm>
            <a:off x="2627313" y="2133600"/>
            <a:ext cx="287337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1</a:t>
            </a:r>
          </a:p>
        </p:txBody>
      </p:sp>
      <p:sp>
        <p:nvSpPr>
          <p:cNvPr id="3077" name="Oval 5"/>
          <p:cNvSpPr>
            <a:spLocks noChangeArrowheads="1"/>
          </p:cNvSpPr>
          <p:nvPr/>
        </p:nvSpPr>
        <p:spPr bwMode="auto">
          <a:xfrm>
            <a:off x="2627313" y="3789363"/>
            <a:ext cx="287337" cy="2873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5</a:t>
            </a:r>
          </a:p>
        </p:txBody>
      </p:sp>
      <p:sp>
        <p:nvSpPr>
          <p:cNvPr id="3078" name="Oval 6"/>
          <p:cNvSpPr>
            <a:spLocks noChangeArrowheads="1"/>
          </p:cNvSpPr>
          <p:nvPr/>
        </p:nvSpPr>
        <p:spPr bwMode="auto">
          <a:xfrm>
            <a:off x="4356100" y="2133600"/>
            <a:ext cx="287338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2</a:t>
            </a:r>
          </a:p>
        </p:txBody>
      </p:sp>
      <p:sp>
        <p:nvSpPr>
          <p:cNvPr id="3079" name="Oval 7"/>
          <p:cNvSpPr>
            <a:spLocks noChangeArrowheads="1"/>
          </p:cNvSpPr>
          <p:nvPr/>
        </p:nvSpPr>
        <p:spPr bwMode="auto">
          <a:xfrm>
            <a:off x="4356100" y="3789363"/>
            <a:ext cx="287338" cy="2873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4</a:t>
            </a:r>
          </a:p>
        </p:txBody>
      </p:sp>
      <p:sp>
        <p:nvSpPr>
          <p:cNvPr id="3080" name="Oval 8"/>
          <p:cNvSpPr>
            <a:spLocks noChangeArrowheads="1"/>
          </p:cNvSpPr>
          <p:nvPr/>
        </p:nvSpPr>
        <p:spPr bwMode="auto">
          <a:xfrm>
            <a:off x="5364163" y="3068638"/>
            <a:ext cx="287337" cy="2873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3</a:t>
            </a:r>
          </a:p>
        </p:txBody>
      </p:sp>
      <p:cxnSp>
        <p:nvCxnSpPr>
          <p:cNvPr id="3145" name="AutoShape 73"/>
          <p:cNvCxnSpPr>
            <a:cxnSpLocks noChangeShapeType="1"/>
            <a:stCxn id="3076" idx="4"/>
            <a:endCxn id="3077" idx="0"/>
          </p:cNvCxnSpPr>
          <p:nvPr/>
        </p:nvCxnSpPr>
        <p:spPr bwMode="auto">
          <a:xfrm>
            <a:off x="2771775" y="2420938"/>
            <a:ext cx="0" cy="13684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46" name="AutoShape 74"/>
          <p:cNvCxnSpPr>
            <a:cxnSpLocks noChangeShapeType="1"/>
            <a:stCxn id="3076" idx="6"/>
            <a:endCxn id="3078" idx="2"/>
          </p:cNvCxnSpPr>
          <p:nvPr/>
        </p:nvCxnSpPr>
        <p:spPr bwMode="auto">
          <a:xfrm>
            <a:off x="2914650" y="2278063"/>
            <a:ext cx="144145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47" name="AutoShape 75"/>
          <p:cNvCxnSpPr>
            <a:cxnSpLocks noChangeShapeType="1"/>
            <a:stCxn id="3078" idx="4"/>
            <a:endCxn id="3079" idx="0"/>
          </p:cNvCxnSpPr>
          <p:nvPr/>
        </p:nvCxnSpPr>
        <p:spPr bwMode="auto">
          <a:xfrm>
            <a:off x="4500563" y="2420938"/>
            <a:ext cx="0" cy="13684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48" name="AutoShape 76"/>
          <p:cNvCxnSpPr>
            <a:cxnSpLocks noChangeShapeType="1"/>
            <a:stCxn id="3077" idx="6"/>
            <a:endCxn id="3079" idx="2"/>
          </p:cNvCxnSpPr>
          <p:nvPr/>
        </p:nvCxnSpPr>
        <p:spPr bwMode="auto">
          <a:xfrm>
            <a:off x="2914650" y="3933825"/>
            <a:ext cx="144145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49" name="AutoShape 77"/>
          <p:cNvCxnSpPr>
            <a:cxnSpLocks noChangeShapeType="1"/>
            <a:stCxn id="3078" idx="3"/>
            <a:endCxn id="3077" idx="7"/>
          </p:cNvCxnSpPr>
          <p:nvPr/>
        </p:nvCxnSpPr>
        <p:spPr bwMode="auto">
          <a:xfrm flipH="1">
            <a:off x="2871788" y="2378075"/>
            <a:ext cx="1527175" cy="14541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50" name="AutoShape 78"/>
          <p:cNvCxnSpPr>
            <a:cxnSpLocks noChangeShapeType="1"/>
            <a:stCxn id="3078" idx="5"/>
            <a:endCxn id="3080" idx="1"/>
          </p:cNvCxnSpPr>
          <p:nvPr/>
        </p:nvCxnSpPr>
        <p:spPr bwMode="auto">
          <a:xfrm>
            <a:off x="4600575" y="2378075"/>
            <a:ext cx="806450" cy="7334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51" name="AutoShape 79"/>
          <p:cNvCxnSpPr>
            <a:cxnSpLocks noChangeShapeType="1"/>
            <a:stCxn id="3079" idx="7"/>
            <a:endCxn id="3080" idx="3"/>
          </p:cNvCxnSpPr>
          <p:nvPr/>
        </p:nvCxnSpPr>
        <p:spPr bwMode="auto">
          <a:xfrm flipV="1">
            <a:off x="4600575" y="3313113"/>
            <a:ext cx="806450" cy="5191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Elementary Graph Algorithms</a:t>
            </a:r>
          </a:p>
        </p:txBody>
      </p:sp>
      <p:sp>
        <p:nvSpPr>
          <p:cNvPr id="9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2D42E-1014-498D-B808-08C862640E2C}" type="slidenum">
              <a:rPr lang="en-US" altLang="zh-TW"/>
              <a:pPr/>
              <a:t>20</a:t>
            </a:fld>
            <a:endParaRPr lang="en-US" altLang="zh-TW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DFS</a:t>
            </a:r>
            <a:r>
              <a:rPr lang="zh-TW" altLang="en-US"/>
              <a:t>運作範例</a:t>
            </a:r>
          </a:p>
        </p:txBody>
      </p:sp>
      <p:sp>
        <p:nvSpPr>
          <p:cNvPr id="35952" name="Rectangle 112"/>
          <p:cNvSpPr>
            <a:spLocks noChangeArrowheads="1"/>
          </p:cNvSpPr>
          <p:nvPr/>
        </p:nvSpPr>
        <p:spPr bwMode="auto">
          <a:xfrm>
            <a:off x="6405563" y="5205413"/>
            <a:ext cx="444500" cy="128587"/>
          </a:xfrm>
          <a:prstGeom prst="rect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 sz="2400">
              <a:latin typeface="Times New Roman" pitchFamily="18" charset="0"/>
            </a:endParaRPr>
          </a:p>
        </p:txBody>
      </p:sp>
      <p:sp>
        <p:nvSpPr>
          <p:cNvPr id="35953" name="Rectangle 113"/>
          <p:cNvSpPr>
            <a:spLocks noChangeArrowheads="1"/>
          </p:cNvSpPr>
          <p:nvPr/>
        </p:nvSpPr>
        <p:spPr bwMode="auto">
          <a:xfrm>
            <a:off x="6400800" y="4267200"/>
            <a:ext cx="444500" cy="128588"/>
          </a:xfrm>
          <a:prstGeom prst="rect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 sz="2400">
              <a:latin typeface="Times New Roman" pitchFamily="18" charset="0"/>
            </a:endParaRPr>
          </a:p>
        </p:txBody>
      </p:sp>
      <p:sp>
        <p:nvSpPr>
          <p:cNvPr id="35954" name="Rectangle 114"/>
          <p:cNvSpPr>
            <a:spLocks noChangeArrowheads="1"/>
          </p:cNvSpPr>
          <p:nvPr/>
        </p:nvSpPr>
        <p:spPr bwMode="auto">
          <a:xfrm>
            <a:off x="2357438" y="4246563"/>
            <a:ext cx="444500" cy="128587"/>
          </a:xfrm>
          <a:prstGeom prst="rect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 sz="2400">
              <a:latin typeface="Times New Roman" pitchFamily="18" charset="0"/>
            </a:endParaRPr>
          </a:p>
        </p:txBody>
      </p:sp>
      <p:sp>
        <p:nvSpPr>
          <p:cNvPr id="35955" name="Rectangle 115"/>
          <p:cNvSpPr>
            <a:spLocks noChangeArrowheads="1"/>
          </p:cNvSpPr>
          <p:nvPr/>
        </p:nvSpPr>
        <p:spPr bwMode="auto">
          <a:xfrm>
            <a:off x="7010400" y="4495800"/>
            <a:ext cx="152400" cy="609600"/>
          </a:xfrm>
          <a:prstGeom prst="rect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5956" name="Rectangle 116"/>
          <p:cNvSpPr>
            <a:spLocks noChangeArrowheads="1"/>
          </p:cNvSpPr>
          <p:nvPr/>
        </p:nvSpPr>
        <p:spPr bwMode="auto">
          <a:xfrm>
            <a:off x="2971800" y="4495800"/>
            <a:ext cx="152400" cy="609600"/>
          </a:xfrm>
          <a:prstGeom prst="rect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5957" name="Oval 117"/>
          <p:cNvSpPr>
            <a:spLocks noChangeArrowheads="1"/>
          </p:cNvSpPr>
          <p:nvPr/>
        </p:nvSpPr>
        <p:spPr bwMode="auto">
          <a:xfrm>
            <a:off x="1371600" y="1600200"/>
            <a:ext cx="685800" cy="381000"/>
          </a:xfrm>
          <a:prstGeom prst="ellipse">
            <a:avLst/>
          </a:prstGeom>
          <a:solidFill>
            <a:srgbClr val="C0C0C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400">
                <a:latin typeface="Times New Roman" pitchFamily="18" charset="0"/>
              </a:rPr>
              <a:t>1/</a:t>
            </a:r>
          </a:p>
        </p:txBody>
      </p:sp>
      <p:sp>
        <p:nvSpPr>
          <p:cNvPr id="35958" name="Oval 118"/>
          <p:cNvSpPr>
            <a:spLocks noChangeArrowheads="1"/>
          </p:cNvSpPr>
          <p:nvPr/>
        </p:nvSpPr>
        <p:spPr bwMode="auto">
          <a:xfrm>
            <a:off x="2438400" y="1600200"/>
            <a:ext cx="685800" cy="3810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 sz="2400">
              <a:latin typeface="Times New Roman" pitchFamily="18" charset="0"/>
            </a:endParaRPr>
          </a:p>
        </p:txBody>
      </p:sp>
      <p:sp>
        <p:nvSpPr>
          <p:cNvPr id="35959" name="Oval 119"/>
          <p:cNvSpPr>
            <a:spLocks noChangeArrowheads="1"/>
          </p:cNvSpPr>
          <p:nvPr/>
        </p:nvSpPr>
        <p:spPr bwMode="auto">
          <a:xfrm>
            <a:off x="3505200" y="1600200"/>
            <a:ext cx="685800" cy="3810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 sz="2400">
              <a:latin typeface="Times New Roman" pitchFamily="18" charset="0"/>
            </a:endParaRPr>
          </a:p>
        </p:txBody>
      </p:sp>
      <p:sp>
        <p:nvSpPr>
          <p:cNvPr id="35960" name="Oval 120"/>
          <p:cNvSpPr>
            <a:spLocks noChangeArrowheads="1"/>
          </p:cNvSpPr>
          <p:nvPr/>
        </p:nvSpPr>
        <p:spPr bwMode="auto">
          <a:xfrm>
            <a:off x="1371600" y="2590800"/>
            <a:ext cx="685800" cy="3810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 sz="2400">
              <a:latin typeface="Times New Roman" pitchFamily="18" charset="0"/>
            </a:endParaRPr>
          </a:p>
        </p:txBody>
      </p:sp>
      <p:sp>
        <p:nvSpPr>
          <p:cNvPr id="35961" name="Oval 121"/>
          <p:cNvSpPr>
            <a:spLocks noChangeArrowheads="1"/>
          </p:cNvSpPr>
          <p:nvPr/>
        </p:nvSpPr>
        <p:spPr bwMode="auto">
          <a:xfrm>
            <a:off x="2438400" y="2590800"/>
            <a:ext cx="685800" cy="381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 sz="2400">
              <a:latin typeface="Times New Roman" pitchFamily="18" charset="0"/>
            </a:endParaRPr>
          </a:p>
        </p:txBody>
      </p:sp>
      <p:sp>
        <p:nvSpPr>
          <p:cNvPr id="35962" name="Oval 122"/>
          <p:cNvSpPr>
            <a:spLocks noChangeArrowheads="1"/>
          </p:cNvSpPr>
          <p:nvPr/>
        </p:nvSpPr>
        <p:spPr bwMode="auto">
          <a:xfrm>
            <a:off x="3505200" y="2590800"/>
            <a:ext cx="685800" cy="3810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 sz="2400">
              <a:latin typeface="Times New Roman" pitchFamily="18" charset="0"/>
            </a:endParaRPr>
          </a:p>
        </p:txBody>
      </p:sp>
      <p:sp>
        <p:nvSpPr>
          <p:cNvPr id="35963" name="Text Box 123"/>
          <p:cNvSpPr txBox="1">
            <a:spLocks noChangeArrowheads="1"/>
          </p:cNvSpPr>
          <p:nvPr/>
        </p:nvSpPr>
        <p:spPr bwMode="auto">
          <a:xfrm>
            <a:off x="838200" y="1219200"/>
            <a:ext cx="5222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>
                <a:latin typeface="Times New Roman" pitchFamily="18" charset="0"/>
              </a:rPr>
              <a:t>(a)</a:t>
            </a:r>
          </a:p>
        </p:txBody>
      </p:sp>
      <p:sp>
        <p:nvSpPr>
          <p:cNvPr id="35964" name="Line 124"/>
          <p:cNvSpPr>
            <a:spLocks noChangeShapeType="1"/>
          </p:cNvSpPr>
          <p:nvPr/>
        </p:nvSpPr>
        <p:spPr bwMode="auto">
          <a:xfrm>
            <a:off x="2071688" y="1795463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5965" name="Line 125"/>
          <p:cNvSpPr>
            <a:spLocks noChangeShapeType="1"/>
          </p:cNvSpPr>
          <p:nvPr/>
        </p:nvSpPr>
        <p:spPr bwMode="auto">
          <a:xfrm>
            <a:off x="1676400" y="1981200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5966" name="Line 126"/>
          <p:cNvSpPr>
            <a:spLocks noChangeShapeType="1"/>
          </p:cNvSpPr>
          <p:nvPr/>
        </p:nvSpPr>
        <p:spPr bwMode="auto">
          <a:xfrm flipV="1">
            <a:off x="1924050" y="1925638"/>
            <a:ext cx="628650" cy="6921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5967" name="Line 127"/>
          <p:cNvSpPr>
            <a:spLocks noChangeShapeType="1"/>
          </p:cNvSpPr>
          <p:nvPr/>
        </p:nvSpPr>
        <p:spPr bwMode="auto">
          <a:xfrm flipH="1">
            <a:off x="2057400" y="2743200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5968" name="Line 128"/>
          <p:cNvSpPr>
            <a:spLocks noChangeShapeType="1"/>
          </p:cNvSpPr>
          <p:nvPr/>
        </p:nvSpPr>
        <p:spPr bwMode="auto">
          <a:xfrm>
            <a:off x="2743200" y="1981200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5969" name="Line 129"/>
          <p:cNvSpPr>
            <a:spLocks noChangeShapeType="1"/>
          </p:cNvSpPr>
          <p:nvPr/>
        </p:nvSpPr>
        <p:spPr bwMode="auto">
          <a:xfrm flipH="1">
            <a:off x="2986088" y="1960563"/>
            <a:ext cx="685800" cy="685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5970" name="Line 130"/>
          <p:cNvSpPr>
            <a:spLocks noChangeShapeType="1"/>
          </p:cNvSpPr>
          <p:nvPr/>
        </p:nvSpPr>
        <p:spPr bwMode="auto">
          <a:xfrm>
            <a:off x="3810000" y="1981200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cxnSp>
        <p:nvCxnSpPr>
          <p:cNvPr id="35971" name="AutoShape 131"/>
          <p:cNvCxnSpPr>
            <a:cxnSpLocks noChangeShapeType="1"/>
            <a:stCxn id="35962" idx="5"/>
            <a:endCxn id="35962" idx="7"/>
          </p:cNvCxnSpPr>
          <p:nvPr/>
        </p:nvCxnSpPr>
        <p:spPr bwMode="auto">
          <a:xfrm rot="5400000" flipH="1" flipV="1">
            <a:off x="3956844" y="2780507"/>
            <a:ext cx="269875" cy="1587"/>
          </a:xfrm>
          <a:prstGeom prst="curvedConnector5">
            <a:avLst>
              <a:gd name="adj1" fmla="val -7060"/>
              <a:gd name="adj2" fmla="val 23099995"/>
              <a:gd name="adj3" fmla="val 137644"/>
            </a:avLst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5972" name="Text Box 132"/>
          <p:cNvSpPr txBox="1">
            <a:spLocks noChangeArrowheads="1"/>
          </p:cNvSpPr>
          <p:nvPr/>
        </p:nvSpPr>
        <p:spPr bwMode="auto">
          <a:xfrm>
            <a:off x="1600200" y="1266825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u</a:t>
            </a:r>
          </a:p>
        </p:txBody>
      </p:sp>
      <p:sp>
        <p:nvSpPr>
          <p:cNvPr id="35973" name="Text Box 133"/>
          <p:cNvSpPr txBox="1">
            <a:spLocks noChangeArrowheads="1"/>
          </p:cNvSpPr>
          <p:nvPr/>
        </p:nvSpPr>
        <p:spPr bwMode="auto">
          <a:xfrm>
            <a:off x="2651125" y="1233488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v</a:t>
            </a:r>
          </a:p>
        </p:txBody>
      </p:sp>
      <p:sp>
        <p:nvSpPr>
          <p:cNvPr id="35974" name="Text Box 134"/>
          <p:cNvSpPr txBox="1">
            <a:spLocks noChangeArrowheads="1"/>
          </p:cNvSpPr>
          <p:nvPr/>
        </p:nvSpPr>
        <p:spPr bwMode="auto">
          <a:xfrm>
            <a:off x="3717925" y="1233488"/>
            <a:ext cx="3683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w</a:t>
            </a:r>
          </a:p>
        </p:txBody>
      </p:sp>
      <p:sp>
        <p:nvSpPr>
          <p:cNvPr id="35975" name="Text Box 135"/>
          <p:cNvSpPr txBox="1">
            <a:spLocks noChangeArrowheads="1"/>
          </p:cNvSpPr>
          <p:nvPr/>
        </p:nvSpPr>
        <p:spPr bwMode="auto">
          <a:xfrm>
            <a:off x="1600200" y="2944813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x</a:t>
            </a:r>
          </a:p>
        </p:txBody>
      </p:sp>
      <p:sp>
        <p:nvSpPr>
          <p:cNvPr id="35976" name="Text Box 136"/>
          <p:cNvSpPr txBox="1">
            <a:spLocks noChangeArrowheads="1"/>
          </p:cNvSpPr>
          <p:nvPr/>
        </p:nvSpPr>
        <p:spPr bwMode="auto">
          <a:xfrm>
            <a:off x="2651125" y="2909888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y</a:t>
            </a:r>
          </a:p>
        </p:txBody>
      </p:sp>
      <p:sp>
        <p:nvSpPr>
          <p:cNvPr id="35977" name="Text Box 137"/>
          <p:cNvSpPr txBox="1">
            <a:spLocks noChangeArrowheads="1"/>
          </p:cNvSpPr>
          <p:nvPr/>
        </p:nvSpPr>
        <p:spPr bwMode="auto">
          <a:xfrm>
            <a:off x="3717925" y="2909888"/>
            <a:ext cx="2968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z</a:t>
            </a:r>
          </a:p>
        </p:txBody>
      </p:sp>
      <p:sp>
        <p:nvSpPr>
          <p:cNvPr id="35978" name="Rectangle 138"/>
          <p:cNvSpPr>
            <a:spLocks noChangeArrowheads="1"/>
          </p:cNvSpPr>
          <p:nvPr/>
        </p:nvSpPr>
        <p:spPr bwMode="auto">
          <a:xfrm>
            <a:off x="6289675" y="1724025"/>
            <a:ext cx="444500" cy="128588"/>
          </a:xfrm>
          <a:prstGeom prst="rect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 sz="2400">
              <a:latin typeface="Times New Roman" pitchFamily="18" charset="0"/>
            </a:endParaRPr>
          </a:p>
        </p:txBody>
      </p:sp>
      <p:sp>
        <p:nvSpPr>
          <p:cNvPr id="35979" name="Oval 139"/>
          <p:cNvSpPr>
            <a:spLocks noChangeArrowheads="1"/>
          </p:cNvSpPr>
          <p:nvPr/>
        </p:nvSpPr>
        <p:spPr bwMode="auto">
          <a:xfrm>
            <a:off x="5638800" y="1600200"/>
            <a:ext cx="685800" cy="381000"/>
          </a:xfrm>
          <a:prstGeom prst="ellipse">
            <a:avLst/>
          </a:prstGeom>
          <a:solidFill>
            <a:srgbClr val="C0C0C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400">
                <a:latin typeface="Times New Roman" pitchFamily="18" charset="0"/>
              </a:rPr>
              <a:t>1/</a:t>
            </a:r>
          </a:p>
        </p:txBody>
      </p:sp>
      <p:sp>
        <p:nvSpPr>
          <p:cNvPr id="35980" name="Oval 140"/>
          <p:cNvSpPr>
            <a:spLocks noChangeArrowheads="1"/>
          </p:cNvSpPr>
          <p:nvPr/>
        </p:nvSpPr>
        <p:spPr bwMode="auto">
          <a:xfrm>
            <a:off x="6705600" y="1600200"/>
            <a:ext cx="685800" cy="381000"/>
          </a:xfrm>
          <a:prstGeom prst="ellipse">
            <a:avLst/>
          </a:prstGeom>
          <a:solidFill>
            <a:srgbClr val="C0C0C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400">
                <a:latin typeface="Times New Roman" pitchFamily="18" charset="0"/>
              </a:rPr>
              <a:t>2/</a:t>
            </a:r>
          </a:p>
        </p:txBody>
      </p:sp>
      <p:sp>
        <p:nvSpPr>
          <p:cNvPr id="35981" name="Oval 141"/>
          <p:cNvSpPr>
            <a:spLocks noChangeArrowheads="1"/>
          </p:cNvSpPr>
          <p:nvPr/>
        </p:nvSpPr>
        <p:spPr bwMode="auto">
          <a:xfrm>
            <a:off x="7772400" y="1600200"/>
            <a:ext cx="685800" cy="3810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 sz="2400">
              <a:latin typeface="Times New Roman" pitchFamily="18" charset="0"/>
            </a:endParaRPr>
          </a:p>
        </p:txBody>
      </p:sp>
      <p:sp>
        <p:nvSpPr>
          <p:cNvPr id="35982" name="Oval 142"/>
          <p:cNvSpPr>
            <a:spLocks noChangeArrowheads="1"/>
          </p:cNvSpPr>
          <p:nvPr/>
        </p:nvSpPr>
        <p:spPr bwMode="auto">
          <a:xfrm>
            <a:off x="5638800" y="2590800"/>
            <a:ext cx="685800" cy="3810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 sz="2400">
              <a:latin typeface="Times New Roman" pitchFamily="18" charset="0"/>
            </a:endParaRPr>
          </a:p>
        </p:txBody>
      </p:sp>
      <p:sp>
        <p:nvSpPr>
          <p:cNvPr id="35983" name="Oval 143"/>
          <p:cNvSpPr>
            <a:spLocks noChangeArrowheads="1"/>
          </p:cNvSpPr>
          <p:nvPr/>
        </p:nvSpPr>
        <p:spPr bwMode="auto">
          <a:xfrm>
            <a:off x="6705600" y="2590800"/>
            <a:ext cx="685800" cy="381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 sz="2400">
              <a:latin typeface="Times New Roman" pitchFamily="18" charset="0"/>
            </a:endParaRPr>
          </a:p>
        </p:txBody>
      </p:sp>
      <p:sp>
        <p:nvSpPr>
          <p:cNvPr id="35984" name="Oval 144"/>
          <p:cNvSpPr>
            <a:spLocks noChangeArrowheads="1"/>
          </p:cNvSpPr>
          <p:nvPr/>
        </p:nvSpPr>
        <p:spPr bwMode="auto">
          <a:xfrm>
            <a:off x="7772400" y="2590800"/>
            <a:ext cx="685800" cy="3810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 sz="2400">
              <a:latin typeface="Times New Roman" pitchFamily="18" charset="0"/>
            </a:endParaRPr>
          </a:p>
        </p:txBody>
      </p:sp>
      <p:sp>
        <p:nvSpPr>
          <p:cNvPr id="35985" name="Text Box 145"/>
          <p:cNvSpPr txBox="1">
            <a:spLocks noChangeArrowheads="1"/>
          </p:cNvSpPr>
          <p:nvPr/>
        </p:nvSpPr>
        <p:spPr bwMode="auto">
          <a:xfrm>
            <a:off x="5105400" y="1219200"/>
            <a:ext cx="539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>
                <a:latin typeface="Times New Roman" pitchFamily="18" charset="0"/>
              </a:rPr>
              <a:t>(b)</a:t>
            </a:r>
          </a:p>
        </p:txBody>
      </p:sp>
      <p:sp>
        <p:nvSpPr>
          <p:cNvPr id="35986" name="Line 146"/>
          <p:cNvSpPr>
            <a:spLocks noChangeShapeType="1"/>
          </p:cNvSpPr>
          <p:nvPr/>
        </p:nvSpPr>
        <p:spPr bwMode="auto">
          <a:xfrm>
            <a:off x="6338888" y="1795463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5987" name="Line 147"/>
          <p:cNvSpPr>
            <a:spLocks noChangeShapeType="1"/>
          </p:cNvSpPr>
          <p:nvPr/>
        </p:nvSpPr>
        <p:spPr bwMode="auto">
          <a:xfrm>
            <a:off x="5943600" y="1981200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5988" name="Line 148"/>
          <p:cNvSpPr>
            <a:spLocks noChangeShapeType="1"/>
          </p:cNvSpPr>
          <p:nvPr/>
        </p:nvSpPr>
        <p:spPr bwMode="auto">
          <a:xfrm flipV="1">
            <a:off x="6191250" y="1925638"/>
            <a:ext cx="628650" cy="6921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5989" name="Line 149"/>
          <p:cNvSpPr>
            <a:spLocks noChangeShapeType="1"/>
          </p:cNvSpPr>
          <p:nvPr/>
        </p:nvSpPr>
        <p:spPr bwMode="auto">
          <a:xfrm flipH="1">
            <a:off x="6324600" y="2743200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5990" name="Line 150"/>
          <p:cNvSpPr>
            <a:spLocks noChangeShapeType="1"/>
          </p:cNvSpPr>
          <p:nvPr/>
        </p:nvSpPr>
        <p:spPr bwMode="auto">
          <a:xfrm>
            <a:off x="7010400" y="1981200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5991" name="Line 151"/>
          <p:cNvSpPr>
            <a:spLocks noChangeShapeType="1"/>
          </p:cNvSpPr>
          <p:nvPr/>
        </p:nvSpPr>
        <p:spPr bwMode="auto">
          <a:xfrm flipH="1">
            <a:off x="7253288" y="1960563"/>
            <a:ext cx="685800" cy="685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5992" name="Line 152"/>
          <p:cNvSpPr>
            <a:spLocks noChangeShapeType="1"/>
          </p:cNvSpPr>
          <p:nvPr/>
        </p:nvSpPr>
        <p:spPr bwMode="auto">
          <a:xfrm>
            <a:off x="8077200" y="1981200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cxnSp>
        <p:nvCxnSpPr>
          <p:cNvPr id="35993" name="AutoShape 153"/>
          <p:cNvCxnSpPr>
            <a:cxnSpLocks noChangeShapeType="1"/>
            <a:stCxn id="35984" idx="5"/>
            <a:endCxn id="35984" idx="7"/>
          </p:cNvCxnSpPr>
          <p:nvPr/>
        </p:nvCxnSpPr>
        <p:spPr bwMode="auto">
          <a:xfrm rot="5400000" flipH="1" flipV="1">
            <a:off x="8224044" y="2780507"/>
            <a:ext cx="269875" cy="1587"/>
          </a:xfrm>
          <a:prstGeom prst="curvedConnector5">
            <a:avLst>
              <a:gd name="adj1" fmla="val -7060"/>
              <a:gd name="adj2" fmla="val 23099995"/>
              <a:gd name="adj3" fmla="val 137644"/>
            </a:avLst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5994" name="Text Box 154"/>
          <p:cNvSpPr txBox="1">
            <a:spLocks noChangeArrowheads="1"/>
          </p:cNvSpPr>
          <p:nvPr/>
        </p:nvSpPr>
        <p:spPr bwMode="auto">
          <a:xfrm>
            <a:off x="5867400" y="1266825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u</a:t>
            </a:r>
          </a:p>
        </p:txBody>
      </p:sp>
      <p:sp>
        <p:nvSpPr>
          <p:cNvPr id="35995" name="Text Box 155"/>
          <p:cNvSpPr txBox="1">
            <a:spLocks noChangeArrowheads="1"/>
          </p:cNvSpPr>
          <p:nvPr/>
        </p:nvSpPr>
        <p:spPr bwMode="auto">
          <a:xfrm>
            <a:off x="6918325" y="1233488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v</a:t>
            </a:r>
          </a:p>
        </p:txBody>
      </p:sp>
      <p:sp>
        <p:nvSpPr>
          <p:cNvPr id="35996" name="Text Box 156"/>
          <p:cNvSpPr txBox="1">
            <a:spLocks noChangeArrowheads="1"/>
          </p:cNvSpPr>
          <p:nvPr/>
        </p:nvSpPr>
        <p:spPr bwMode="auto">
          <a:xfrm>
            <a:off x="7985125" y="1233488"/>
            <a:ext cx="3683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w</a:t>
            </a:r>
          </a:p>
        </p:txBody>
      </p:sp>
      <p:sp>
        <p:nvSpPr>
          <p:cNvPr id="35997" name="Text Box 157"/>
          <p:cNvSpPr txBox="1">
            <a:spLocks noChangeArrowheads="1"/>
          </p:cNvSpPr>
          <p:nvPr/>
        </p:nvSpPr>
        <p:spPr bwMode="auto">
          <a:xfrm>
            <a:off x="5867400" y="2944813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x</a:t>
            </a:r>
          </a:p>
        </p:txBody>
      </p:sp>
      <p:sp>
        <p:nvSpPr>
          <p:cNvPr id="35998" name="Text Box 158"/>
          <p:cNvSpPr txBox="1">
            <a:spLocks noChangeArrowheads="1"/>
          </p:cNvSpPr>
          <p:nvPr/>
        </p:nvSpPr>
        <p:spPr bwMode="auto">
          <a:xfrm>
            <a:off x="6918325" y="2909888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y</a:t>
            </a:r>
          </a:p>
        </p:txBody>
      </p:sp>
      <p:sp>
        <p:nvSpPr>
          <p:cNvPr id="35999" name="Text Box 159"/>
          <p:cNvSpPr txBox="1">
            <a:spLocks noChangeArrowheads="1"/>
          </p:cNvSpPr>
          <p:nvPr/>
        </p:nvSpPr>
        <p:spPr bwMode="auto">
          <a:xfrm>
            <a:off x="7985125" y="2909888"/>
            <a:ext cx="2968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z</a:t>
            </a:r>
          </a:p>
        </p:txBody>
      </p:sp>
      <p:sp>
        <p:nvSpPr>
          <p:cNvPr id="36000" name="Oval 160"/>
          <p:cNvSpPr>
            <a:spLocks noChangeArrowheads="1"/>
          </p:cNvSpPr>
          <p:nvPr/>
        </p:nvSpPr>
        <p:spPr bwMode="auto">
          <a:xfrm>
            <a:off x="1676400" y="4114800"/>
            <a:ext cx="685800" cy="381000"/>
          </a:xfrm>
          <a:prstGeom prst="ellipse">
            <a:avLst/>
          </a:prstGeom>
          <a:solidFill>
            <a:srgbClr val="C0C0C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400">
                <a:latin typeface="Times New Roman" pitchFamily="18" charset="0"/>
              </a:rPr>
              <a:t>1/</a:t>
            </a:r>
          </a:p>
        </p:txBody>
      </p:sp>
      <p:sp>
        <p:nvSpPr>
          <p:cNvPr id="36001" name="Oval 161"/>
          <p:cNvSpPr>
            <a:spLocks noChangeArrowheads="1"/>
          </p:cNvSpPr>
          <p:nvPr/>
        </p:nvSpPr>
        <p:spPr bwMode="auto">
          <a:xfrm>
            <a:off x="2743200" y="4114800"/>
            <a:ext cx="685800" cy="381000"/>
          </a:xfrm>
          <a:prstGeom prst="ellipse">
            <a:avLst/>
          </a:prstGeom>
          <a:solidFill>
            <a:srgbClr val="C0C0C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400">
                <a:latin typeface="Times New Roman" pitchFamily="18" charset="0"/>
              </a:rPr>
              <a:t>2/</a:t>
            </a:r>
          </a:p>
        </p:txBody>
      </p:sp>
      <p:sp>
        <p:nvSpPr>
          <p:cNvPr id="36002" name="Oval 162"/>
          <p:cNvSpPr>
            <a:spLocks noChangeArrowheads="1"/>
          </p:cNvSpPr>
          <p:nvPr/>
        </p:nvSpPr>
        <p:spPr bwMode="auto">
          <a:xfrm>
            <a:off x="3810000" y="4114800"/>
            <a:ext cx="685800" cy="3810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 sz="2400">
              <a:latin typeface="Times New Roman" pitchFamily="18" charset="0"/>
            </a:endParaRPr>
          </a:p>
        </p:txBody>
      </p:sp>
      <p:sp>
        <p:nvSpPr>
          <p:cNvPr id="36003" name="Oval 163"/>
          <p:cNvSpPr>
            <a:spLocks noChangeArrowheads="1"/>
          </p:cNvSpPr>
          <p:nvPr/>
        </p:nvSpPr>
        <p:spPr bwMode="auto">
          <a:xfrm>
            <a:off x="1676400" y="5105400"/>
            <a:ext cx="685800" cy="3810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 sz="2400">
              <a:latin typeface="Times New Roman" pitchFamily="18" charset="0"/>
            </a:endParaRPr>
          </a:p>
        </p:txBody>
      </p:sp>
      <p:sp>
        <p:nvSpPr>
          <p:cNvPr id="36004" name="Oval 164"/>
          <p:cNvSpPr>
            <a:spLocks noChangeArrowheads="1"/>
          </p:cNvSpPr>
          <p:nvPr/>
        </p:nvSpPr>
        <p:spPr bwMode="auto">
          <a:xfrm>
            <a:off x="2743200" y="5105400"/>
            <a:ext cx="685800" cy="381000"/>
          </a:xfrm>
          <a:prstGeom prst="ellipse">
            <a:avLst/>
          </a:prstGeom>
          <a:solidFill>
            <a:srgbClr val="C0C0C0"/>
          </a:solidFill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400">
                <a:latin typeface="Times New Roman" pitchFamily="18" charset="0"/>
              </a:rPr>
              <a:t>3/</a:t>
            </a:r>
          </a:p>
        </p:txBody>
      </p:sp>
      <p:sp>
        <p:nvSpPr>
          <p:cNvPr id="36005" name="Oval 165"/>
          <p:cNvSpPr>
            <a:spLocks noChangeArrowheads="1"/>
          </p:cNvSpPr>
          <p:nvPr/>
        </p:nvSpPr>
        <p:spPr bwMode="auto">
          <a:xfrm>
            <a:off x="3810000" y="5105400"/>
            <a:ext cx="685800" cy="3810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 sz="2400">
              <a:latin typeface="Times New Roman" pitchFamily="18" charset="0"/>
            </a:endParaRPr>
          </a:p>
        </p:txBody>
      </p:sp>
      <p:sp>
        <p:nvSpPr>
          <p:cNvPr id="36006" name="Text Box 166"/>
          <p:cNvSpPr txBox="1">
            <a:spLocks noChangeArrowheads="1"/>
          </p:cNvSpPr>
          <p:nvPr/>
        </p:nvSpPr>
        <p:spPr bwMode="auto">
          <a:xfrm>
            <a:off x="1143000" y="3733800"/>
            <a:ext cx="5222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>
                <a:latin typeface="Times New Roman" pitchFamily="18" charset="0"/>
              </a:rPr>
              <a:t>(c)</a:t>
            </a:r>
          </a:p>
        </p:txBody>
      </p:sp>
      <p:sp>
        <p:nvSpPr>
          <p:cNvPr id="36007" name="Line 167"/>
          <p:cNvSpPr>
            <a:spLocks noChangeShapeType="1"/>
          </p:cNvSpPr>
          <p:nvPr/>
        </p:nvSpPr>
        <p:spPr bwMode="auto">
          <a:xfrm>
            <a:off x="2376488" y="4310063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6008" name="Line 168"/>
          <p:cNvSpPr>
            <a:spLocks noChangeShapeType="1"/>
          </p:cNvSpPr>
          <p:nvPr/>
        </p:nvSpPr>
        <p:spPr bwMode="auto">
          <a:xfrm>
            <a:off x="1981200" y="4495800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6009" name="Line 169"/>
          <p:cNvSpPr>
            <a:spLocks noChangeShapeType="1"/>
          </p:cNvSpPr>
          <p:nvPr/>
        </p:nvSpPr>
        <p:spPr bwMode="auto">
          <a:xfrm flipV="1">
            <a:off x="2228850" y="4440238"/>
            <a:ext cx="628650" cy="6921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6010" name="Line 170"/>
          <p:cNvSpPr>
            <a:spLocks noChangeShapeType="1"/>
          </p:cNvSpPr>
          <p:nvPr/>
        </p:nvSpPr>
        <p:spPr bwMode="auto">
          <a:xfrm flipH="1">
            <a:off x="2362200" y="5257800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6011" name="Line 171"/>
          <p:cNvSpPr>
            <a:spLocks noChangeShapeType="1"/>
          </p:cNvSpPr>
          <p:nvPr/>
        </p:nvSpPr>
        <p:spPr bwMode="auto">
          <a:xfrm>
            <a:off x="3048000" y="4495800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6012" name="Line 172"/>
          <p:cNvSpPr>
            <a:spLocks noChangeShapeType="1"/>
          </p:cNvSpPr>
          <p:nvPr/>
        </p:nvSpPr>
        <p:spPr bwMode="auto">
          <a:xfrm flipH="1">
            <a:off x="3290888" y="4475163"/>
            <a:ext cx="685800" cy="685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6013" name="Line 173"/>
          <p:cNvSpPr>
            <a:spLocks noChangeShapeType="1"/>
          </p:cNvSpPr>
          <p:nvPr/>
        </p:nvSpPr>
        <p:spPr bwMode="auto">
          <a:xfrm>
            <a:off x="4114800" y="4495800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cxnSp>
        <p:nvCxnSpPr>
          <p:cNvPr id="36014" name="AutoShape 174"/>
          <p:cNvCxnSpPr>
            <a:cxnSpLocks noChangeShapeType="1"/>
            <a:stCxn id="36005" idx="5"/>
            <a:endCxn id="36005" idx="7"/>
          </p:cNvCxnSpPr>
          <p:nvPr/>
        </p:nvCxnSpPr>
        <p:spPr bwMode="auto">
          <a:xfrm rot="5400000" flipH="1" flipV="1">
            <a:off x="4261644" y="5295107"/>
            <a:ext cx="269875" cy="1587"/>
          </a:xfrm>
          <a:prstGeom prst="curvedConnector5">
            <a:avLst>
              <a:gd name="adj1" fmla="val -7060"/>
              <a:gd name="adj2" fmla="val 23099995"/>
              <a:gd name="adj3" fmla="val 137644"/>
            </a:avLst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6015" name="Text Box 175"/>
          <p:cNvSpPr txBox="1">
            <a:spLocks noChangeArrowheads="1"/>
          </p:cNvSpPr>
          <p:nvPr/>
        </p:nvSpPr>
        <p:spPr bwMode="auto">
          <a:xfrm>
            <a:off x="1905000" y="3781425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u</a:t>
            </a:r>
          </a:p>
        </p:txBody>
      </p:sp>
      <p:sp>
        <p:nvSpPr>
          <p:cNvPr id="36016" name="Text Box 176"/>
          <p:cNvSpPr txBox="1">
            <a:spLocks noChangeArrowheads="1"/>
          </p:cNvSpPr>
          <p:nvPr/>
        </p:nvSpPr>
        <p:spPr bwMode="auto">
          <a:xfrm>
            <a:off x="2955925" y="3748088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v</a:t>
            </a:r>
          </a:p>
        </p:txBody>
      </p:sp>
      <p:sp>
        <p:nvSpPr>
          <p:cNvPr id="36017" name="Text Box 177"/>
          <p:cNvSpPr txBox="1">
            <a:spLocks noChangeArrowheads="1"/>
          </p:cNvSpPr>
          <p:nvPr/>
        </p:nvSpPr>
        <p:spPr bwMode="auto">
          <a:xfrm>
            <a:off x="4022725" y="3748088"/>
            <a:ext cx="3683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w</a:t>
            </a:r>
          </a:p>
        </p:txBody>
      </p:sp>
      <p:sp>
        <p:nvSpPr>
          <p:cNvPr id="36018" name="Text Box 178"/>
          <p:cNvSpPr txBox="1">
            <a:spLocks noChangeArrowheads="1"/>
          </p:cNvSpPr>
          <p:nvPr/>
        </p:nvSpPr>
        <p:spPr bwMode="auto">
          <a:xfrm>
            <a:off x="1905000" y="5459413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x</a:t>
            </a:r>
          </a:p>
        </p:txBody>
      </p:sp>
      <p:sp>
        <p:nvSpPr>
          <p:cNvPr id="36019" name="Text Box 179"/>
          <p:cNvSpPr txBox="1">
            <a:spLocks noChangeArrowheads="1"/>
          </p:cNvSpPr>
          <p:nvPr/>
        </p:nvSpPr>
        <p:spPr bwMode="auto">
          <a:xfrm>
            <a:off x="2955925" y="5424488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y</a:t>
            </a:r>
          </a:p>
        </p:txBody>
      </p:sp>
      <p:sp>
        <p:nvSpPr>
          <p:cNvPr id="36020" name="Text Box 180"/>
          <p:cNvSpPr txBox="1">
            <a:spLocks noChangeArrowheads="1"/>
          </p:cNvSpPr>
          <p:nvPr/>
        </p:nvSpPr>
        <p:spPr bwMode="auto">
          <a:xfrm>
            <a:off x="4022725" y="5424488"/>
            <a:ext cx="2968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z</a:t>
            </a:r>
          </a:p>
        </p:txBody>
      </p:sp>
      <p:sp>
        <p:nvSpPr>
          <p:cNvPr id="36021" name="Oval 181"/>
          <p:cNvSpPr>
            <a:spLocks noChangeArrowheads="1"/>
          </p:cNvSpPr>
          <p:nvPr/>
        </p:nvSpPr>
        <p:spPr bwMode="auto">
          <a:xfrm>
            <a:off x="5715000" y="4114800"/>
            <a:ext cx="685800" cy="381000"/>
          </a:xfrm>
          <a:prstGeom prst="ellipse">
            <a:avLst/>
          </a:prstGeom>
          <a:solidFill>
            <a:srgbClr val="C0C0C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400">
                <a:latin typeface="Times New Roman" pitchFamily="18" charset="0"/>
              </a:rPr>
              <a:t>1/</a:t>
            </a:r>
          </a:p>
        </p:txBody>
      </p:sp>
      <p:sp>
        <p:nvSpPr>
          <p:cNvPr id="36022" name="Oval 182"/>
          <p:cNvSpPr>
            <a:spLocks noChangeArrowheads="1"/>
          </p:cNvSpPr>
          <p:nvPr/>
        </p:nvSpPr>
        <p:spPr bwMode="auto">
          <a:xfrm>
            <a:off x="6781800" y="4114800"/>
            <a:ext cx="685800" cy="381000"/>
          </a:xfrm>
          <a:prstGeom prst="ellipse">
            <a:avLst/>
          </a:prstGeom>
          <a:solidFill>
            <a:srgbClr val="C0C0C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400">
                <a:latin typeface="Times New Roman" pitchFamily="18" charset="0"/>
              </a:rPr>
              <a:t>2/</a:t>
            </a:r>
          </a:p>
        </p:txBody>
      </p:sp>
      <p:sp>
        <p:nvSpPr>
          <p:cNvPr id="36023" name="Oval 183"/>
          <p:cNvSpPr>
            <a:spLocks noChangeArrowheads="1"/>
          </p:cNvSpPr>
          <p:nvPr/>
        </p:nvSpPr>
        <p:spPr bwMode="auto">
          <a:xfrm>
            <a:off x="7848600" y="4114800"/>
            <a:ext cx="685800" cy="3810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 sz="2400">
              <a:latin typeface="Times New Roman" pitchFamily="18" charset="0"/>
            </a:endParaRPr>
          </a:p>
        </p:txBody>
      </p:sp>
      <p:sp>
        <p:nvSpPr>
          <p:cNvPr id="36024" name="Oval 184"/>
          <p:cNvSpPr>
            <a:spLocks noChangeArrowheads="1"/>
          </p:cNvSpPr>
          <p:nvPr/>
        </p:nvSpPr>
        <p:spPr bwMode="auto">
          <a:xfrm>
            <a:off x="5715000" y="5105400"/>
            <a:ext cx="685800" cy="381000"/>
          </a:xfrm>
          <a:prstGeom prst="ellipse">
            <a:avLst/>
          </a:prstGeom>
          <a:solidFill>
            <a:srgbClr val="C0C0C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400">
                <a:latin typeface="Times New Roman" pitchFamily="18" charset="0"/>
              </a:rPr>
              <a:t>4/</a:t>
            </a:r>
          </a:p>
        </p:txBody>
      </p:sp>
      <p:sp>
        <p:nvSpPr>
          <p:cNvPr id="36025" name="Oval 185"/>
          <p:cNvSpPr>
            <a:spLocks noChangeArrowheads="1"/>
          </p:cNvSpPr>
          <p:nvPr/>
        </p:nvSpPr>
        <p:spPr bwMode="auto">
          <a:xfrm>
            <a:off x="6781800" y="5105400"/>
            <a:ext cx="685800" cy="381000"/>
          </a:xfrm>
          <a:prstGeom prst="ellipse">
            <a:avLst/>
          </a:prstGeom>
          <a:solidFill>
            <a:srgbClr val="C0C0C0"/>
          </a:solidFill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400">
                <a:latin typeface="Times New Roman" pitchFamily="18" charset="0"/>
              </a:rPr>
              <a:t>3/</a:t>
            </a:r>
          </a:p>
        </p:txBody>
      </p:sp>
      <p:sp>
        <p:nvSpPr>
          <p:cNvPr id="36026" name="Oval 186"/>
          <p:cNvSpPr>
            <a:spLocks noChangeArrowheads="1"/>
          </p:cNvSpPr>
          <p:nvPr/>
        </p:nvSpPr>
        <p:spPr bwMode="auto">
          <a:xfrm>
            <a:off x="7848600" y="5105400"/>
            <a:ext cx="685800" cy="3810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 sz="2400">
              <a:latin typeface="Times New Roman" pitchFamily="18" charset="0"/>
            </a:endParaRPr>
          </a:p>
        </p:txBody>
      </p:sp>
      <p:sp>
        <p:nvSpPr>
          <p:cNvPr id="36027" name="Text Box 187"/>
          <p:cNvSpPr txBox="1">
            <a:spLocks noChangeArrowheads="1"/>
          </p:cNvSpPr>
          <p:nvPr/>
        </p:nvSpPr>
        <p:spPr bwMode="auto">
          <a:xfrm>
            <a:off x="5181600" y="3733800"/>
            <a:ext cx="539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>
                <a:latin typeface="Times New Roman" pitchFamily="18" charset="0"/>
              </a:rPr>
              <a:t>(d)</a:t>
            </a:r>
          </a:p>
        </p:txBody>
      </p:sp>
      <p:sp>
        <p:nvSpPr>
          <p:cNvPr id="36028" name="Line 188"/>
          <p:cNvSpPr>
            <a:spLocks noChangeShapeType="1"/>
          </p:cNvSpPr>
          <p:nvPr/>
        </p:nvSpPr>
        <p:spPr bwMode="auto">
          <a:xfrm>
            <a:off x="6415088" y="4310063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6029" name="Line 189"/>
          <p:cNvSpPr>
            <a:spLocks noChangeShapeType="1"/>
          </p:cNvSpPr>
          <p:nvPr/>
        </p:nvSpPr>
        <p:spPr bwMode="auto">
          <a:xfrm>
            <a:off x="6019800" y="4495800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6030" name="Line 190"/>
          <p:cNvSpPr>
            <a:spLocks noChangeShapeType="1"/>
          </p:cNvSpPr>
          <p:nvPr/>
        </p:nvSpPr>
        <p:spPr bwMode="auto">
          <a:xfrm flipV="1">
            <a:off x="6267450" y="4440238"/>
            <a:ext cx="628650" cy="6921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6031" name="Line 191"/>
          <p:cNvSpPr>
            <a:spLocks noChangeShapeType="1"/>
          </p:cNvSpPr>
          <p:nvPr/>
        </p:nvSpPr>
        <p:spPr bwMode="auto">
          <a:xfrm flipH="1">
            <a:off x="6400800" y="5257800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6032" name="Line 192"/>
          <p:cNvSpPr>
            <a:spLocks noChangeShapeType="1"/>
          </p:cNvSpPr>
          <p:nvPr/>
        </p:nvSpPr>
        <p:spPr bwMode="auto">
          <a:xfrm>
            <a:off x="7086600" y="4495800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6033" name="Line 193"/>
          <p:cNvSpPr>
            <a:spLocks noChangeShapeType="1"/>
          </p:cNvSpPr>
          <p:nvPr/>
        </p:nvSpPr>
        <p:spPr bwMode="auto">
          <a:xfrm flipH="1">
            <a:off x="7329488" y="4475163"/>
            <a:ext cx="685800" cy="685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6034" name="Line 194"/>
          <p:cNvSpPr>
            <a:spLocks noChangeShapeType="1"/>
          </p:cNvSpPr>
          <p:nvPr/>
        </p:nvSpPr>
        <p:spPr bwMode="auto">
          <a:xfrm>
            <a:off x="8153400" y="4495800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cxnSp>
        <p:nvCxnSpPr>
          <p:cNvPr id="36035" name="AutoShape 195"/>
          <p:cNvCxnSpPr>
            <a:cxnSpLocks noChangeShapeType="1"/>
            <a:stCxn id="36026" idx="5"/>
            <a:endCxn id="36026" idx="7"/>
          </p:cNvCxnSpPr>
          <p:nvPr/>
        </p:nvCxnSpPr>
        <p:spPr bwMode="auto">
          <a:xfrm rot="5400000" flipH="1" flipV="1">
            <a:off x="8300244" y="5295107"/>
            <a:ext cx="269875" cy="1587"/>
          </a:xfrm>
          <a:prstGeom prst="curvedConnector5">
            <a:avLst>
              <a:gd name="adj1" fmla="val -7060"/>
              <a:gd name="adj2" fmla="val 23099995"/>
              <a:gd name="adj3" fmla="val 137644"/>
            </a:avLst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6036" name="Text Box 196"/>
          <p:cNvSpPr txBox="1">
            <a:spLocks noChangeArrowheads="1"/>
          </p:cNvSpPr>
          <p:nvPr/>
        </p:nvSpPr>
        <p:spPr bwMode="auto">
          <a:xfrm>
            <a:off x="5943600" y="3781425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u</a:t>
            </a:r>
          </a:p>
        </p:txBody>
      </p:sp>
      <p:sp>
        <p:nvSpPr>
          <p:cNvPr id="36037" name="Text Box 197"/>
          <p:cNvSpPr txBox="1">
            <a:spLocks noChangeArrowheads="1"/>
          </p:cNvSpPr>
          <p:nvPr/>
        </p:nvSpPr>
        <p:spPr bwMode="auto">
          <a:xfrm>
            <a:off x="6994525" y="3748088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v</a:t>
            </a:r>
          </a:p>
        </p:txBody>
      </p:sp>
      <p:sp>
        <p:nvSpPr>
          <p:cNvPr id="36038" name="Text Box 198"/>
          <p:cNvSpPr txBox="1">
            <a:spLocks noChangeArrowheads="1"/>
          </p:cNvSpPr>
          <p:nvPr/>
        </p:nvSpPr>
        <p:spPr bwMode="auto">
          <a:xfrm>
            <a:off x="8061325" y="3748088"/>
            <a:ext cx="3683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w</a:t>
            </a:r>
          </a:p>
        </p:txBody>
      </p:sp>
      <p:sp>
        <p:nvSpPr>
          <p:cNvPr id="36039" name="Text Box 199"/>
          <p:cNvSpPr txBox="1">
            <a:spLocks noChangeArrowheads="1"/>
          </p:cNvSpPr>
          <p:nvPr/>
        </p:nvSpPr>
        <p:spPr bwMode="auto">
          <a:xfrm>
            <a:off x="5943600" y="5459413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x</a:t>
            </a:r>
          </a:p>
        </p:txBody>
      </p:sp>
      <p:sp>
        <p:nvSpPr>
          <p:cNvPr id="36040" name="Text Box 200"/>
          <p:cNvSpPr txBox="1">
            <a:spLocks noChangeArrowheads="1"/>
          </p:cNvSpPr>
          <p:nvPr/>
        </p:nvSpPr>
        <p:spPr bwMode="auto">
          <a:xfrm>
            <a:off x="6994525" y="5424488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y</a:t>
            </a:r>
          </a:p>
        </p:txBody>
      </p:sp>
      <p:sp>
        <p:nvSpPr>
          <p:cNvPr id="36041" name="Text Box 201"/>
          <p:cNvSpPr txBox="1">
            <a:spLocks noChangeArrowheads="1"/>
          </p:cNvSpPr>
          <p:nvPr/>
        </p:nvSpPr>
        <p:spPr bwMode="auto">
          <a:xfrm>
            <a:off x="8061325" y="5424488"/>
            <a:ext cx="2968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z</a:t>
            </a:r>
          </a:p>
        </p:txBody>
      </p:sp>
      <p:sp>
        <p:nvSpPr>
          <p:cNvPr id="36042" name="Text Box 202"/>
          <p:cNvSpPr txBox="1">
            <a:spLocks noChangeArrowheads="1"/>
          </p:cNvSpPr>
          <p:nvPr/>
        </p:nvSpPr>
        <p:spPr bwMode="auto">
          <a:xfrm>
            <a:off x="1304925" y="1054100"/>
            <a:ext cx="9969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TW" altLang="en-US" sz="1600" b="1">
                <a:solidFill>
                  <a:srgbClr val="CC0000"/>
                </a:solidFill>
                <a:latin typeface="Tahoma" pitchFamily="34" charset="0"/>
                <a:ea typeface="標楷體" pitchFamily="65" charset="-120"/>
              </a:rPr>
              <a:t>發現時間</a:t>
            </a:r>
          </a:p>
        </p:txBody>
      </p:sp>
      <p:cxnSp>
        <p:nvCxnSpPr>
          <p:cNvPr id="36043" name="AutoShape 203"/>
          <p:cNvCxnSpPr>
            <a:cxnSpLocks noChangeShapeType="1"/>
            <a:stCxn id="35957" idx="1"/>
          </p:cNvCxnSpPr>
          <p:nvPr/>
        </p:nvCxnSpPr>
        <p:spPr bwMode="auto">
          <a:xfrm rot="16200000">
            <a:off x="1370806" y="1480345"/>
            <a:ext cx="276225" cy="74612"/>
          </a:xfrm>
          <a:prstGeom prst="curvedConnector3">
            <a:avLst>
              <a:gd name="adj1" fmla="val 59769"/>
            </a:avLst>
          </a:prstGeom>
          <a:noFill/>
          <a:ln w="22225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Elementary Graph Algorithms</a:t>
            </a:r>
          </a:p>
        </p:txBody>
      </p:sp>
      <p:sp>
        <p:nvSpPr>
          <p:cNvPr id="10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62252-8780-42B5-B67E-53BC7351F6C3}" type="slidenum">
              <a:rPr lang="en-US" altLang="zh-TW"/>
              <a:pPr/>
              <a:t>21</a:t>
            </a:fld>
            <a:endParaRPr lang="en-US" altLang="zh-TW"/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DFS</a:t>
            </a:r>
            <a:r>
              <a:rPr lang="zh-TW" altLang="en-US"/>
              <a:t>運作範例</a:t>
            </a:r>
          </a:p>
        </p:txBody>
      </p:sp>
      <p:sp>
        <p:nvSpPr>
          <p:cNvPr id="36868" name="Rectangle 4"/>
          <p:cNvSpPr>
            <a:spLocks noChangeArrowheads="1"/>
          </p:cNvSpPr>
          <p:nvPr/>
        </p:nvSpPr>
        <p:spPr bwMode="auto">
          <a:xfrm>
            <a:off x="6254750" y="5130800"/>
            <a:ext cx="444500" cy="128588"/>
          </a:xfrm>
          <a:prstGeom prst="rect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 sz="2400">
              <a:latin typeface="Times New Roman" pitchFamily="18" charset="0"/>
            </a:endParaRPr>
          </a:p>
        </p:txBody>
      </p:sp>
      <p:sp>
        <p:nvSpPr>
          <p:cNvPr id="36869" name="Rectangle 5"/>
          <p:cNvSpPr>
            <a:spLocks noChangeArrowheads="1"/>
          </p:cNvSpPr>
          <p:nvPr/>
        </p:nvSpPr>
        <p:spPr bwMode="auto">
          <a:xfrm>
            <a:off x="6226175" y="4141788"/>
            <a:ext cx="444500" cy="128587"/>
          </a:xfrm>
          <a:prstGeom prst="rect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 sz="2400">
              <a:latin typeface="Times New Roman" pitchFamily="18" charset="0"/>
            </a:endParaRPr>
          </a:p>
        </p:txBody>
      </p:sp>
      <p:sp>
        <p:nvSpPr>
          <p:cNvPr id="36870" name="Rectangle 6"/>
          <p:cNvSpPr>
            <a:spLocks noChangeArrowheads="1"/>
          </p:cNvSpPr>
          <p:nvPr/>
        </p:nvSpPr>
        <p:spPr bwMode="auto">
          <a:xfrm>
            <a:off x="2163763" y="5056188"/>
            <a:ext cx="444500" cy="128587"/>
          </a:xfrm>
          <a:prstGeom prst="rect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 sz="2400">
              <a:latin typeface="Times New Roman" pitchFamily="18" charset="0"/>
            </a:endParaRPr>
          </a:p>
        </p:txBody>
      </p:sp>
      <p:sp>
        <p:nvSpPr>
          <p:cNvPr id="36871" name="Rectangle 7"/>
          <p:cNvSpPr>
            <a:spLocks noChangeArrowheads="1"/>
          </p:cNvSpPr>
          <p:nvPr/>
        </p:nvSpPr>
        <p:spPr bwMode="auto">
          <a:xfrm>
            <a:off x="2178050" y="4081463"/>
            <a:ext cx="444500" cy="128587"/>
          </a:xfrm>
          <a:prstGeom prst="rect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 sz="2400">
              <a:latin typeface="Times New Roman" pitchFamily="18" charset="0"/>
            </a:endParaRPr>
          </a:p>
        </p:txBody>
      </p:sp>
      <p:sp>
        <p:nvSpPr>
          <p:cNvPr id="36872" name="Rectangle 8"/>
          <p:cNvSpPr>
            <a:spLocks noChangeArrowheads="1"/>
          </p:cNvSpPr>
          <p:nvPr/>
        </p:nvSpPr>
        <p:spPr bwMode="auto">
          <a:xfrm>
            <a:off x="6858000" y="4419600"/>
            <a:ext cx="152400" cy="609600"/>
          </a:xfrm>
          <a:prstGeom prst="rect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6873" name="Rectangle 9"/>
          <p:cNvSpPr>
            <a:spLocks noChangeArrowheads="1"/>
          </p:cNvSpPr>
          <p:nvPr/>
        </p:nvSpPr>
        <p:spPr bwMode="auto">
          <a:xfrm>
            <a:off x="2819400" y="4343400"/>
            <a:ext cx="152400" cy="609600"/>
          </a:xfrm>
          <a:prstGeom prst="rect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6874" name="Rectangle 10"/>
          <p:cNvSpPr>
            <a:spLocks noChangeArrowheads="1"/>
          </p:cNvSpPr>
          <p:nvPr/>
        </p:nvSpPr>
        <p:spPr bwMode="auto">
          <a:xfrm>
            <a:off x="1952625" y="2668588"/>
            <a:ext cx="444500" cy="128587"/>
          </a:xfrm>
          <a:prstGeom prst="rect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 sz="2400">
              <a:latin typeface="Times New Roman" pitchFamily="18" charset="0"/>
            </a:endParaRPr>
          </a:p>
        </p:txBody>
      </p:sp>
      <p:sp>
        <p:nvSpPr>
          <p:cNvPr id="36875" name="Rectangle 11"/>
          <p:cNvSpPr>
            <a:spLocks noChangeArrowheads="1"/>
          </p:cNvSpPr>
          <p:nvPr/>
        </p:nvSpPr>
        <p:spPr bwMode="auto">
          <a:xfrm>
            <a:off x="1936750" y="1722438"/>
            <a:ext cx="444500" cy="128587"/>
          </a:xfrm>
          <a:prstGeom prst="rect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 sz="2400">
              <a:latin typeface="Times New Roman" pitchFamily="18" charset="0"/>
            </a:endParaRPr>
          </a:p>
        </p:txBody>
      </p:sp>
      <p:sp>
        <p:nvSpPr>
          <p:cNvPr id="36876" name="Rectangle 12"/>
          <p:cNvSpPr>
            <a:spLocks noChangeArrowheads="1"/>
          </p:cNvSpPr>
          <p:nvPr/>
        </p:nvSpPr>
        <p:spPr bwMode="auto">
          <a:xfrm>
            <a:off x="2590800" y="1981200"/>
            <a:ext cx="152400" cy="609600"/>
          </a:xfrm>
          <a:prstGeom prst="rect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6877" name="Oval 13"/>
          <p:cNvSpPr>
            <a:spLocks noChangeArrowheads="1"/>
          </p:cNvSpPr>
          <p:nvPr/>
        </p:nvSpPr>
        <p:spPr bwMode="auto">
          <a:xfrm>
            <a:off x="1295400" y="1600200"/>
            <a:ext cx="685800" cy="381000"/>
          </a:xfrm>
          <a:prstGeom prst="ellipse">
            <a:avLst/>
          </a:prstGeom>
          <a:solidFill>
            <a:srgbClr val="C0C0C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400">
                <a:latin typeface="Times New Roman" pitchFamily="18" charset="0"/>
              </a:rPr>
              <a:t>1/</a:t>
            </a:r>
          </a:p>
        </p:txBody>
      </p:sp>
      <p:sp>
        <p:nvSpPr>
          <p:cNvPr id="36878" name="Oval 14"/>
          <p:cNvSpPr>
            <a:spLocks noChangeArrowheads="1"/>
          </p:cNvSpPr>
          <p:nvPr/>
        </p:nvSpPr>
        <p:spPr bwMode="auto">
          <a:xfrm>
            <a:off x="2362200" y="1600200"/>
            <a:ext cx="685800" cy="381000"/>
          </a:xfrm>
          <a:prstGeom prst="ellipse">
            <a:avLst/>
          </a:prstGeom>
          <a:solidFill>
            <a:srgbClr val="C0C0C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400">
                <a:latin typeface="Times New Roman" pitchFamily="18" charset="0"/>
              </a:rPr>
              <a:t>2/</a:t>
            </a:r>
          </a:p>
        </p:txBody>
      </p:sp>
      <p:sp>
        <p:nvSpPr>
          <p:cNvPr id="36879" name="Oval 15"/>
          <p:cNvSpPr>
            <a:spLocks noChangeArrowheads="1"/>
          </p:cNvSpPr>
          <p:nvPr/>
        </p:nvSpPr>
        <p:spPr bwMode="auto">
          <a:xfrm>
            <a:off x="3429000" y="1600200"/>
            <a:ext cx="685800" cy="3810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 sz="2400">
              <a:latin typeface="Times New Roman" pitchFamily="18" charset="0"/>
            </a:endParaRPr>
          </a:p>
        </p:txBody>
      </p:sp>
      <p:sp>
        <p:nvSpPr>
          <p:cNvPr id="36880" name="Oval 16"/>
          <p:cNvSpPr>
            <a:spLocks noChangeArrowheads="1"/>
          </p:cNvSpPr>
          <p:nvPr/>
        </p:nvSpPr>
        <p:spPr bwMode="auto">
          <a:xfrm>
            <a:off x="1295400" y="2590800"/>
            <a:ext cx="685800" cy="381000"/>
          </a:xfrm>
          <a:prstGeom prst="ellipse">
            <a:avLst/>
          </a:prstGeom>
          <a:solidFill>
            <a:srgbClr val="C0C0C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400">
                <a:latin typeface="Times New Roman" pitchFamily="18" charset="0"/>
              </a:rPr>
              <a:t>4/</a:t>
            </a:r>
          </a:p>
        </p:txBody>
      </p:sp>
      <p:sp>
        <p:nvSpPr>
          <p:cNvPr id="36881" name="Oval 17"/>
          <p:cNvSpPr>
            <a:spLocks noChangeArrowheads="1"/>
          </p:cNvSpPr>
          <p:nvPr/>
        </p:nvSpPr>
        <p:spPr bwMode="auto">
          <a:xfrm>
            <a:off x="2362200" y="2590800"/>
            <a:ext cx="685800" cy="381000"/>
          </a:xfrm>
          <a:prstGeom prst="ellipse">
            <a:avLst/>
          </a:prstGeom>
          <a:solidFill>
            <a:srgbClr val="C0C0C0"/>
          </a:solidFill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400">
                <a:latin typeface="Times New Roman" pitchFamily="18" charset="0"/>
              </a:rPr>
              <a:t>3/</a:t>
            </a:r>
          </a:p>
        </p:txBody>
      </p:sp>
      <p:sp>
        <p:nvSpPr>
          <p:cNvPr id="36882" name="Oval 18"/>
          <p:cNvSpPr>
            <a:spLocks noChangeArrowheads="1"/>
          </p:cNvSpPr>
          <p:nvPr/>
        </p:nvSpPr>
        <p:spPr bwMode="auto">
          <a:xfrm>
            <a:off x="3429000" y="2590800"/>
            <a:ext cx="685800" cy="3810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 sz="2400">
              <a:latin typeface="Times New Roman" pitchFamily="18" charset="0"/>
            </a:endParaRPr>
          </a:p>
        </p:txBody>
      </p:sp>
      <p:sp>
        <p:nvSpPr>
          <p:cNvPr id="36883" name="Text Box 19"/>
          <p:cNvSpPr txBox="1">
            <a:spLocks noChangeArrowheads="1"/>
          </p:cNvSpPr>
          <p:nvPr/>
        </p:nvSpPr>
        <p:spPr bwMode="auto">
          <a:xfrm>
            <a:off x="762000" y="1219200"/>
            <a:ext cx="5222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>
                <a:latin typeface="Times New Roman" pitchFamily="18" charset="0"/>
              </a:rPr>
              <a:t>(e)</a:t>
            </a:r>
          </a:p>
        </p:txBody>
      </p:sp>
      <p:sp>
        <p:nvSpPr>
          <p:cNvPr id="36884" name="Line 20"/>
          <p:cNvSpPr>
            <a:spLocks noChangeShapeType="1"/>
          </p:cNvSpPr>
          <p:nvPr/>
        </p:nvSpPr>
        <p:spPr bwMode="auto">
          <a:xfrm>
            <a:off x="1995488" y="1795463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6885" name="Line 21"/>
          <p:cNvSpPr>
            <a:spLocks noChangeShapeType="1"/>
          </p:cNvSpPr>
          <p:nvPr/>
        </p:nvSpPr>
        <p:spPr bwMode="auto">
          <a:xfrm>
            <a:off x="1600200" y="1981200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6886" name="Line 22"/>
          <p:cNvSpPr>
            <a:spLocks noChangeShapeType="1"/>
          </p:cNvSpPr>
          <p:nvPr/>
        </p:nvSpPr>
        <p:spPr bwMode="auto">
          <a:xfrm flipV="1">
            <a:off x="1847850" y="1925638"/>
            <a:ext cx="628650" cy="69215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6887" name="Line 23"/>
          <p:cNvSpPr>
            <a:spLocks noChangeShapeType="1"/>
          </p:cNvSpPr>
          <p:nvPr/>
        </p:nvSpPr>
        <p:spPr bwMode="auto">
          <a:xfrm flipH="1">
            <a:off x="1981200" y="2743200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6888" name="Line 24"/>
          <p:cNvSpPr>
            <a:spLocks noChangeShapeType="1"/>
          </p:cNvSpPr>
          <p:nvPr/>
        </p:nvSpPr>
        <p:spPr bwMode="auto">
          <a:xfrm>
            <a:off x="2667000" y="1981200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6889" name="Line 25"/>
          <p:cNvSpPr>
            <a:spLocks noChangeShapeType="1"/>
          </p:cNvSpPr>
          <p:nvPr/>
        </p:nvSpPr>
        <p:spPr bwMode="auto">
          <a:xfrm flipH="1">
            <a:off x="2909888" y="1960563"/>
            <a:ext cx="685800" cy="685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6890" name="Line 26"/>
          <p:cNvSpPr>
            <a:spLocks noChangeShapeType="1"/>
          </p:cNvSpPr>
          <p:nvPr/>
        </p:nvSpPr>
        <p:spPr bwMode="auto">
          <a:xfrm>
            <a:off x="3733800" y="1981200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cxnSp>
        <p:nvCxnSpPr>
          <p:cNvPr id="36891" name="AutoShape 27"/>
          <p:cNvCxnSpPr>
            <a:cxnSpLocks noChangeShapeType="1"/>
            <a:stCxn id="36882" idx="5"/>
            <a:endCxn id="36882" idx="7"/>
          </p:cNvCxnSpPr>
          <p:nvPr/>
        </p:nvCxnSpPr>
        <p:spPr bwMode="auto">
          <a:xfrm rot="5400000" flipH="1" flipV="1">
            <a:off x="3880644" y="2780507"/>
            <a:ext cx="269875" cy="1587"/>
          </a:xfrm>
          <a:prstGeom prst="curvedConnector5">
            <a:avLst>
              <a:gd name="adj1" fmla="val -7060"/>
              <a:gd name="adj2" fmla="val 23099995"/>
              <a:gd name="adj3" fmla="val 137644"/>
            </a:avLst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6892" name="Text Box 28"/>
          <p:cNvSpPr txBox="1">
            <a:spLocks noChangeArrowheads="1"/>
          </p:cNvSpPr>
          <p:nvPr/>
        </p:nvSpPr>
        <p:spPr bwMode="auto">
          <a:xfrm>
            <a:off x="1524000" y="1266825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u</a:t>
            </a:r>
          </a:p>
        </p:txBody>
      </p:sp>
      <p:sp>
        <p:nvSpPr>
          <p:cNvPr id="36893" name="Text Box 29"/>
          <p:cNvSpPr txBox="1">
            <a:spLocks noChangeArrowheads="1"/>
          </p:cNvSpPr>
          <p:nvPr/>
        </p:nvSpPr>
        <p:spPr bwMode="auto">
          <a:xfrm>
            <a:off x="2574925" y="1233488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v</a:t>
            </a:r>
          </a:p>
        </p:txBody>
      </p:sp>
      <p:sp>
        <p:nvSpPr>
          <p:cNvPr id="36894" name="Text Box 30"/>
          <p:cNvSpPr txBox="1">
            <a:spLocks noChangeArrowheads="1"/>
          </p:cNvSpPr>
          <p:nvPr/>
        </p:nvSpPr>
        <p:spPr bwMode="auto">
          <a:xfrm>
            <a:off x="3641725" y="1233488"/>
            <a:ext cx="3683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w</a:t>
            </a:r>
          </a:p>
        </p:txBody>
      </p:sp>
      <p:sp>
        <p:nvSpPr>
          <p:cNvPr id="36895" name="Text Box 31"/>
          <p:cNvSpPr txBox="1">
            <a:spLocks noChangeArrowheads="1"/>
          </p:cNvSpPr>
          <p:nvPr/>
        </p:nvSpPr>
        <p:spPr bwMode="auto">
          <a:xfrm>
            <a:off x="1524000" y="2944813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x</a:t>
            </a:r>
          </a:p>
        </p:txBody>
      </p:sp>
      <p:sp>
        <p:nvSpPr>
          <p:cNvPr id="36896" name="Text Box 32"/>
          <p:cNvSpPr txBox="1">
            <a:spLocks noChangeArrowheads="1"/>
          </p:cNvSpPr>
          <p:nvPr/>
        </p:nvSpPr>
        <p:spPr bwMode="auto">
          <a:xfrm>
            <a:off x="2574925" y="2909888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y</a:t>
            </a:r>
          </a:p>
        </p:txBody>
      </p:sp>
      <p:sp>
        <p:nvSpPr>
          <p:cNvPr id="36897" name="Text Box 33"/>
          <p:cNvSpPr txBox="1">
            <a:spLocks noChangeArrowheads="1"/>
          </p:cNvSpPr>
          <p:nvPr/>
        </p:nvSpPr>
        <p:spPr bwMode="auto">
          <a:xfrm>
            <a:off x="3641725" y="2909888"/>
            <a:ext cx="2968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z</a:t>
            </a:r>
          </a:p>
        </p:txBody>
      </p:sp>
      <p:sp>
        <p:nvSpPr>
          <p:cNvPr id="36898" name="Text Box 34"/>
          <p:cNvSpPr txBox="1">
            <a:spLocks noChangeArrowheads="1"/>
          </p:cNvSpPr>
          <p:nvPr/>
        </p:nvSpPr>
        <p:spPr bwMode="auto">
          <a:xfrm>
            <a:off x="1889125" y="1966913"/>
            <a:ext cx="3540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B</a:t>
            </a:r>
          </a:p>
        </p:txBody>
      </p:sp>
      <p:sp>
        <p:nvSpPr>
          <p:cNvPr id="36899" name="Rectangle 35"/>
          <p:cNvSpPr>
            <a:spLocks noChangeArrowheads="1"/>
          </p:cNvSpPr>
          <p:nvPr/>
        </p:nvSpPr>
        <p:spPr bwMode="auto">
          <a:xfrm>
            <a:off x="6089650" y="2681288"/>
            <a:ext cx="444500" cy="128587"/>
          </a:xfrm>
          <a:prstGeom prst="rect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 sz="2400">
              <a:latin typeface="Times New Roman" pitchFamily="18" charset="0"/>
            </a:endParaRPr>
          </a:p>
        </p:txBody>
      </p:sp>
      <p:sp>
        <p:nvSpPr>
          <p:cNvPr id="36900" name="Rectangle 36"/>
          <p:cNvSpPr>
            <a:spLocks noChangeArrowheads="1"/>
          </p:cNvSpPr>
          <p:nvPr/>
        </p:nvSpPr>
        <p:spPr bwMode="auto">
          <a:xfrm>
            <a:off x="6075363" y="1722438"/>
            <a:ext cx="444500" cy="128587"/>
          </a:xfrm>
          <a:prstGeom prst="rect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 sz="2400">
              <a:latin typeface="Times New Roman" pitchFamily="18" charset="0"/>
            </a:endParaRPr>
          </a:p>
        </p:txBody>
      </p:sp>
      <p:sp>
        <p:nvSpPr>
          <p:cNvPr id="36901" name="Rectangle 37"/>
          <p:cNvSpPr>
            <a:spLocks noChangeArrowheads="1"/>
          </p:cNvSpPr>
          <p:nvPr/>
        </p:nvSpPr>
        <p:spPr bwMode="auto">
          <a:xfrm>
            <a:off x="6705600" y="1981200"/>
            <a:ext cx="152400" cy="609600"/>
          </a:xfrm>
          <a:prstGeom prst="rect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6902" name="Oval 38"/>
          <p:cNvSpPr>
            <a:spLocks noChangeArrowheads="1"/>
          </p:cNvSpPr>
          <p:nvPr/>
        </p:nvSpPr>
        <p:spPr bwMode="auto">
          <a:xfrm>
            <a:off x="5410200" y="1600200"/>
            <a:ext cx="685800" cy="381000"/>
          </a:xfrm>
          <a:prstGeom prst="ellipse">
            <a:avLst/>
          </a:prstGeom>
          <a:solidFill>
            <a:srgbClr val="C0C0C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400">
                <a:latin typeface="Times New Roman" pitchFamily="18" charset="0"/>
              </a:rPr>
              <a:t>1/</a:t>
            </a:r>
          </a:p>
        </p:txBody>
      </p:sp>
      <p:sp>
        <p:nvSpPr>
          <p:cNvPr id="36903" name="Oval 39"/>
          <p:cNvSpPr>
            <a:spLocks noChangeArrowheads="1"/>
          </p:cNvSpPr>
          <p:nvPr/>
        </p:nvSpPr>
        <p:spPr bwMode="auto">
          <a:xfrm>
            <a:off x="6477000" y="1600200"/>
            <a:ext cx="685800" cy="381000"/>
          </a:xfrm>
          <a:prstGeom prst="ellipse">
            <a:avLst/>
          </a:prstGeom>
          <a:solidFill>
            <a:srgbClr val="C0C0C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400">
                <a:latin typeface="Times New Roman" pitchFamily="18" charset="0"/>
              </a:rPr>
              <a:t>2/</a:t>
            </a:r>
          </a:p>
        </p:txBody>
      </p:sp>
      <p:sp>
        <p:nvSpPr>
          <p:cNvPr id="36904" name="Oval 40"/>
          <p:cNvSpPr>
            <a:spLocks noChangeArrowheads="1"/>
          </p:cNvSpPr>
          <p:nvPr/>
        </p:nvSpPr>
        <p:spPr bwMode="auto">
          <a:xfrm>
            <a:off x="7543800" y="1600200"/>
            <a:ext cx="685800" cy="3810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 sz="2400">
              <a:latin typeface="Times New Roman" pitchFamily="18" charset="0"/>
            </a:endParaRPr>
          </a:p>
        </p:txBody>
      </p:sp>
      <p:sp>
        <p:nvSpPr>
          <p:cNvPr id="36905" name="Oval 41"/>
          <p:cNvSpPr>
            <a:spLocks noChangeArrowheads="1"/>
          </p:cNvSpPr>
          <p:nvPr/>
        </p:nvSpPr>
        <p:spPr bwMode="auto">
          <a:xfrm>
            <a:off x="5410200" y="2590800"/>
            <a:ext cx="685800" cy="3810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400">
                <a:solidFill>
                  <a:schemeClr val="bg1"/>
                </a:solidFill>
                <a:latin typeface="Times New Roman" pitchFamily="18" charset="0"/>
              </a:rPr>
              <a:t>4/5</a:t>
            </a:r>
          </a:p>
        </p:txBody>
      </p:sp>
      <p:sp>
        <p:nvSpPr>
          <p:cNvPr id="36906" name="Oval 42"/>
          <p:cNvSpPr>
            <a:spLocks noChangeArrowheads="1"/>
          </p:cNvSpPr>
          <p:nvPr/>
        </p:nvSpPr>
        <p:spPr bwMode="auto">
          <a:xfrm>
            <a:off x="6477000" y="2590800"/>
            <a:ext cx="685800" cy="381000"/>
          </a:xfrm>
          <a:prstGeom prst="ellipse">
            <a:avLst/>
          </a:prstGeom>
          <a:solidFill>
            <a:srgbClr val="C0C0C0"/>
          </a:solidFill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400">
                <a:latin typeface="Times New Roman" pitchFamily="18" charset="0"/>
              </a:rPr>
              <a:t>3/</a:t>
            </a:r>
          </a:p>
        </p:txBody>
      </p:sp>
      <p:sp>
        <p:nvSpPr>
          <p:cNvPr id="36907" name="Oval 43"/>
          <p:cNvSpPr>
            <a:spLocks noChangeArrowheads="1"/>
          </p:cNvSpPr>
          <p:nvPr/>
        </p:nvSpPr>
        <p:spPr bwMode="auto">
          <a:xfrm>
            <a:off x="7543800" y="2590800"/>
            <a:ext cx="685800" cy="3810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 sz="2400">
              <a:latin typeface="Times New Roman" pitchFamily="18" charset="0"/>
            </a:endParaRPr>
          </a:p>
        </p:txBody>
      </p:sp>
      <p:sp>
        <p:nvSpPr>
          <p:cNvPr id="36908" name="Text Box 44"/>
          <p:cNvSpPr txBox="1">
            <a:spLocks noChangeArrowheads="1"/>
          </p:cNvSpPr>
          <p:nvPr/>
        </p:nvSpPr>
        <p:spPr bwMode="auto">
          <a:xfrm>
            <a:off x="4876800" y="1219200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>
                <a:latin typeface="Times New Roman" pitchFamily="18" charset="0"/>
              </a:rPr>
              <a:t>(f)</a:t>
            </a:r>
          </a:p>
        </p:txBody>
      </p:sp>
      <p:sp>
        <p:nvSpPr>
          <p:cNvPr id="36909" name="Line 45"/>
          <p:cNvSpPr>
            <a:spLocks noChangeShapeType="1"/>
          </p:cNvSpPr>
          <p:nvPr/>
        </p:nvSpPr>
        <p:spPr bwMode="auto">
          <a:xfrm>
            <a:off x="6110288" y="1795463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6910" name="Line 46"/>
          <p:cNvSpPr>
            <a:spLocks noChangeShapeType="1"/>
          </p:cNvSpPr>
          <p:nvPr/>
        </p:nvSpPr>
        <p:spPr bwMode="auto">
          <a:xfrm>
            <a:off x="5715000" y="1981200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6911" name="Line 47"/>
          <p:cNvSpPr>
            <a:spLocks noChangeShapeType="1"/>
          </p:cNvSpPr>
          <p:nvPr/>
        </p:nvSpPr>
        <p:spPr bwMode="auto">
          <a:xfrm flipV="1">
            <a:off x="5962650" y="1925638"/>
            <a:ext cx="628650" cy="69215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6912" name="Line 48"/>
          <p:cNvSpPr>
            <a:spLocks noChangeShapeType="1"/>
          </p:cNvSpPr>
          <p:nvPr/>
        </p:nvSpPr>
        <p:spPr bwMode="auto">
          <a:xfrm flipH="1">
            <a:off x="6096000" y="2743200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6913" name="Line 49"/>
          <p:cNvSpPr>
            <a:spLocks noChangeShapeType="1"/>
          </p:cNvSpPr>
          <p:nvPr/>
        </p:nvSpPr>
        <p:spPr bwMode="auto">
          <a:xfrm>
            <a:off x="6781800" y="1981200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6914" name="Line 50"/>
          <p:cNvSpPr>
            <a:spLocks noChangeShapeType="1"/>
          </p:cNvSpPr>
          <p:nvPr/>
        </p:nvSpPr>
        <p:spPr bwMode="auto">
          <a:xfrm flipH="1">
            <a:off x="7024688" y="1960563"/>
            <a:ext cx="685800" cy="685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6915" name="Line 51"/>
          <p:cNvSpPr>
            <a:spLocks noChangeShapeType="1"/>
          </p:cNvSpPr>
          <p:nvPr/>
        </p:nvSpPr>
        <p:spPr bwMode="auto">
          <a:xfrm>
            <a:off x="7848600" y="1981200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cxnSp>
        <p:nvCxnSpPr>
          <p:cNvPr id="36916" name="AutoShape 52"/>
          <p:cNvCxnSpPr>
            <a:cxnSpLocks noChangeShapeType="1"/>
            <a:stCxn id="36907" idx="5"/>
            <a:endCxn id="36907" idx="7"/>
          </p:cNvCxnSpPr>
          <p:nvPr/>
        </p:nvCxnSpPr>
        <p:spPr bwMode="auto">
          <a:xfrm rot="5400000" flipH="1" flipV="1">
            <a:off x="7995444" y="2780507"/>
            <a:ext cx="269875" cy="1587"/>
          </a:xfrm>
          <a:prstGeom prst="curvedConnector5">
            <a:avLst>
              <a:gd name="adj1" fmla="val -7060"/>
              <a:gd name="adj2" fmla="val 23099995"/>
              <a:gd name="adj3" fmla="val 137644"/>
            </a:avLst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6917" name="Text Box 53"/>
          <p:cNvSpPr txBox="1">
            <a:spLocks noChangeArrowheads="1"/>
          </p:cNvSpPr>
          <p:nvPr/>
        </p:nvSpPr>
        <p:spPr bwMode="auto">
          <a:xfrm>
            <a:off x="5638800" y="1266825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u</a:t>
            </a:r>
          </a:p>
        </p:txBody>
      </p:sp>
      <p:sp>
        <p:nvSpPr>
          <p:cNvPr id="36918" name="Text Box 54"/>
          <p:cNvSpPr txBox="1">
            <a:spLocks noChangeArrowheads="1"/>
          </p:cNvSpPr>
          <p:nvPr/>
        </p:nvSpPr>
        <p:spPr bwMode="auto">
          <a:xfrm>
            <a:off x="6689725" y="1233488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v</a:t>
            </a:r>
          </a:p>
        </p:txBody>
      </p:sp>
      <p:sp>
        <p:nvSpPr>
          <p:cNvPr id="36919" name="Text Box 55"/>
          <p:cNvSpPr txBox="1">
            <a:spLocks noChangeArrowheads="1"/>
          </p:cNvSpPr>
          <p:nvPr/>
        </p:nvSpPr>
        <p:spPr bwMode="auto">
          <a:xfrm>
            <a:off x="7756525" y="1233488"/>
            <a:ext cx="3683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w</a:t>
            </a:r>
          </a:p>
        </p:txBody>
      </p:sp>
      <p:sp>
        <p:nvSpPr>
          <p:cNvPr id="36920" name="Text Box 56"/>
          <p:cNvSpPr txBox="1">
            <a:spLocks noChangeArrowheads="1"/>
          </p:cNvSpPr>
          <p:nvPr/>
        </p:nvSpPr>
        <p:spPr bwMode="auto">
          <a:xfrm>
            <a:off x="5638800" y="2944813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x</a:t>
            </a:r>
          </a:p>
        </p:txBody>
      </p:sp>
      <p:sp>
        <p:nvSpPr>
          <p:cNvPr id="36921" name="Text Box 57"/>
          <p:cNvSpPr txBox="1">
            <a:spLocks noChangeArrowheads="1"/>
          </p:cNvSpPr>
          <p:nvPr/>
        </p:nvSpPr>
        <p:spPr bwMode="auto">
          <a:xfrm>
            <a:off x="6689725" y="2909888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y</a:t>
            </a:r>
          </a:p>
        </p:txBody>
      </p:sp>
      <p:sp>
        <p:nvSpPr>
          <p:cNvPr id="36922" name="Text Box 58"/>
          <p:cNvSpPr txBox="1">
            <a:spLocks noChangeArrowheads="1"/>
          </p:cNvSpPr>
          <p:nvPr/>
        </p:nvSpPr>
        <p:spPr bwMode="auto">
          <a:xfrm>
            <a:off x="7756525" y="2909888"/>
            <a:ext cx="2968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z</a:t>
            </a:r>
          </a:p>
        </p:txBody>
      </p:sp>
      <p:sp>
        <p:nvSpPr>
          <p:cNvPr id="36923" name="Text Box 59"/>
          <p:cNvSpPr txBox="1">
            <a:spLocks noChangeArrowheads="1"/>
          </p:cNvSpPr>
          <p:nvPr/>
        </p:nvSpPr>
        <p:spPr bwMode="auto">
          <a:xfrm>
            <a:off x="6003925" y="1966913"/>
            <a:ext cx="3540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B</a:t>
            </a:r>
          </a:p>
        </p:txBody>
      </p:sp>
      <p:sp>
        <p:nvSpPr>
          <p:cNvPr id="36924" name="Oval 60"/>
          <p:cNvSpPr>
            <a:spLocks noChangeArrowheads="1"/>
          </p:cNvSpPr>
          <p:nvPr/>
        </p:nvSpPr>
        <p:spPr bwMode="auto">
          <a:xfrm>
            <a:off x="1524000" y="3962400"/>
            <a:ext cx="685800" cy="381000"/>
          </a:xfrm>
          <a:prstGeom prst="ellipse">
            <a:avLst/>
          </a:prstGeom>
          <a:solidFill>
            <a:srgbClr val="C0C0C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400">
                <a:latin typeface="Times New Roman" pitchFamily="18" charset="0"/>
              </a:rPr>
              <a:t>1/</a:t>
            </a:r>
          </a:p>
        </p:txBody>
      </p:sp>
      <p:sp>
        <p:nvSpPr>
          <p:cNvPr id="36925" name="Oval 61"/>
          <p:cNvSpPr>
            <a:spLocks noChangeArrowheads="1"/>
          </p:cNvSpPr>
          <p:nvPr/>
        </p:nvSpPr>
        <p:spPr bwMode="auto">
          <a:xfrm>
            <a:off x="2590800" y="3962400"/>
            <a:ext cx="685800" cy="381000"/>
          </a:xfrm>
          <a:prstGeom prst="ellipse">
            <a:avLst/>
          </a:prstGeom>
          <a:solidFill>
            <a:srgbClr val="C0C0C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400">
                <a:latin typeface="Times New Roman" pitchFamily="18" charset="0"/>
              </a:rPr>
              <a:t>2/</a:t>
            </a:r>
          </a:p>
        </p:txBody>
      </p:sp>
      <p:sp>
        <p:nvSpPr>
          <p:cNvPr id="36926" name="Oval 62"/>
          <p:cNvSpPr>
            <a:spLocks noChangeArrowheads="1"/>
          </p:cNvSpPr>
          <p:nvPr/>
        </p:nvSpPr>
        <p:spPr bwMode="auto">
          <a:xfrm>
            <a:off x="3657600" y="3962400"/>
            <a:ext cx="685800" cy="3810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 sz="2400">
              <a:latin typeface="Times New Roman" pitchFamily="18" charset="0"/>
            </a:endParaRPr>
          </a:p>
        </p:txBody>
      </p:sp>
      <p:sp>
        <p:nvSpPr>
          <p:cNvPr id="36927" name="Oval 63"/>
          <p:cNvSpPr>
            <a:spLocks noChangeArrowheads="1"/>
          </p:cNvSpPr>
          <p:nvPr/>
        </p:nvSpPr>
        <p:spPr bwMode="auto">
          <a:xfrm>
            <a:off x="1524000" y="4953000"/>
            <a:ext cx="685800" cy="3810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400">
                <a:solidFill>
                  <a:schemeClr val="bg1"/>
                </a:solidFill>
                <a:latin typeface="Times New Roman" pitchFamily="18" charset="0"/>
              </a:rPr>
              <a:t>4/5</a:t>
            </a:r>
          </a:p>
        </p:txBody>
      </p:sp>
      <p:sp>
        <p:nvSpPr>
          <p:cNvPr id="36928" name="Oval 64"/>
          <p:cNvSpPr>
            <a:spLocks noChangeArrowheads="1"/>
          </p:cNvSpPr>
          <p:nvPr/>
        </p:nvSpPr>
        <p:spPr bwMode="auto">
          <a:xfrm>
            <a:off x="2590800" y="4953000"/>
            <a:ext cx="685800" cy="381000"/>
          </a:xfrm>
          <a:prstGeom prst="ellipse">
            <a:avLst/>
          </a:prstGeom>
          <a:solidFill>
            <a:srgbClr val="000000"/>
          </a:solidFill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400">
                <a:solidFill>
                  <a:schemeClr val="bg1"/>
                </a:solidFill>
                <a:latin typeface="Times New Roman" pitchFamily="18" charset="0"/>
              </a:rPr>
              <a:t>3/6</a:t>
            </a:r>
          </a:p>
        </p:txBody>
      </p:sp>
      <p:sp>
        <p:nvSpPr>
          <p:cNvPr id="36929" name="Oval 65"/>
          <p:cNvSpPr>
            <a:spLocks noChangeArrowheads="1"/>
          </p:cNvSpPr>
          <p:nvPr/>
        </p:nvSpPr>
        <p:spPr bwMode="auto">
          <a:xfrm>
            <a:off x="3657600" y="4953000"/>
            <a:ext cx="685800" cy="3810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 sz="2400">
              <a:latin typeface="Times New Roman" pitchFamily="18" charset="0"/>
            </a:endParaRPr>
          </a:p>
        </p:txBody>
      </p:sp>
      <p:sp>
        <p:nvSpPr>
          <p:cNvPr id="36930" name="Text Box 66"/>
          <p:cNvSpPr txBox="1">
            <a:spLocks noChangeArrowheads="1"/>
          </p:cNvSpPr>
          <p:nvPr/>
        </p:nvSpPr>
        <p:spPr bwMode="auto">
          <a:xfrm>
            <a:off x="990600" y="3581400"/>
            <a:ext cx="539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>
                <a:latin typeface="Times New Roman" pitchFamily="18" charset="0"/>
              </a:rPr>
              <a:t>(g)</a:t>
            </a:r>
          </a:p>
        </p:txBody>
      </p:sp>
      <p:sp>
        <p:nvSpPr>
          <p:cNvPr id="36931" name="Line 67"/>
          <p:cNvSpPr>
            <a:spLocks noChangeShapeType="1"/>
          </p:cNvSpPr>
          <p:nvPr/>
        </p:nvSpPr>
        <p:spPr bwMode="auto">
          <a:xfrm>
            <a:off x="2224088" y="4157663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6932" name="Line 68"/>
          <p:cNvSpPr>
            <a:spLocks noChangeShapeType="1"/>
          </p:cNvSpPr>
          <p:nvPr/>
        </p:nvSpPr>
        <p:spPr bwMode="auto">
          <a:xfrm>
            <a:off x="1828800" y="4343400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6933" name="Line 69"/>
          <p:cNvSpPr>
            <a:spLocks noChangeShapeType="1"/>
          </p:cNvSpPr>
          <p:nvPr/>
        </p:nvSpPr>
        <p:spPr bwMode="auto">
          <a:xfrm flipV="1">
            <a:off x="2076450" y="4287838"/>
            <a:ext cx="628650" cy="69215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6934" name="Line 70"/>
          <p:cNvSpPr>
            <a:spLocks noChangeShapeType="1"/>
          </p:cNvSpPr>
          <p:nvPr/>
        </p:nvSpPr>
        <p:spPr bwMode="auto">
          <a:xfrm flipH="1">
            <a:off x="2209800" y="5105400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6935" name="Line 71"/>
          <p:cNvSpPr>
            <a:spLocks noChangeShapeType="1"/>
          </p:cNvSpPr>
          <p:nvPr/>
        </p:nvSpPr>
        <p:spPr bwMode="auto">
          <a:xfrm>
            <a:off x="2895600" y="4343400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6936" name="Line 72"/>
          <p:cNvSpPr>
            <a:spLocks noChangeShapeType="1"/>
          </p:cNvSpPr>
          <p:nvPr/>
        </p:nvSpPr>
        <p:spPr bwMode="auto">
          <a:xfrm flipH="1">
            <a:off x="3138488" y="4322763"/>
            <a:ext cx="685800" cy="685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6937" name="Line 73"/>
          <p:cNvSpPr>
            <a:spLocks noChangeShapeType="1"/>
          </p:cNvSpPr>
          <p:nvPr/>
        </p:nvSpPr>
        <p:spPr bwMode="auto">
          <a:xfrm>
            <a:off x="3962400" y="4343400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cxnSp>
        <p:nvCxnSpPr>
          <p:cNvPr id="36938" name="AutoShape 74"/>
          <p:cNvCxnSpPr>
            <a:cxnSpLocks noChangeShapeType="1"/>
            <a:stCxn id="36929" idx="5"/>
            <a:endCxn id="36929" idx="7"/>
          </p:cNvCxnSpPr>
          <p:nvPr/>
        </p:nvCxnSpPr>
        <p:spPr bwMode="auto">
          <a:xfrm rot="5400000" flipH="1" flipV="1">
            <a:off x="4109244" y="5142707"/>
            <a:ext cx="269875" cy="1587"/>
          </a:xfrm>
          <a:prstGeom prst="curvedConnector5">
            <a:avLst>
              <a:gd name="adj1" fmla="val -7060"/>
              <a:gd name="adj2" fmla="val 23099995"/>
              <a:gd name="adj3" fmla="val 137644"/>
            </a:avLst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6939" name="Text Box 75"/>
          <p:cNvSpPr txBox="1">
            <a:spLocks noChangeArrowheads="1"/>
          </p:cNvSpPr>
          <p:nvPr/>
        </p:nvSpPr>
        <p:spPr bwMode="auto">
          <a:xfrm>
            <a:off x="1752600" y="3629025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u</a:t>
            </a:r>
          </a:p>
        </p:txBody>
      </p:sp>
      <p:sp>
        <p:nvSpPr>
          <p:cNvPr id="36940" name="Text Box 76"/>
          <p:cNvSpPr txBox="1">
            <a:spLocks noChangeArrowheads="1"/>
          </p:cNvSpPr>
          <p:nvPr/>
        </p:nvSpPr>
        <p:spPr bwMode="auto">
          <a:xfrm>
            <a:off x="2803525" y="3595688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v</a:t>
            </a:r>
          </a:p>
        </p:txBody>
      </p:sp>
      <p:sp>
        <p:nvSpPr>
          <p:cNvPr id="36941" name="Text Box 77"/>
          <p:cNvSpPr txBox="1">
            <a:spLocks noChangeArrowheads="1"/>
          </p:cNvSpPr>
          <p:nvPr/>
        </p:nvSpPr>
        <p:spPr bwMode="auto">
          <a:xfrm>
            <a:off x="3870325" y="3595688"/>
            <a:ext cx="3683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w</a:t>
            </a:r>
          </a:p>
        </p:txBody>
      </p:sp>
      <p:sp>
        <p:nvSpPr>
          <p:cNvPr id="36942" name="Text Box 78"/>
          <p:cNvSpPr txBox="1">
            <a:spLocks noChangeArrowheads="1"/>
          </p:cNvSpPr>
          <p:nvPr/>
        </p:nvSpPr>
        <p:spPr bwMode="auto">
          <a:xfrm>
            <a:off x="1752600" y="5307013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x</a:t>
            </a:r>
          </a:p>
        </p:txBody>
      </p:sp>
      <p:sp>
        <p:nvSpPr>
          <p:cNvPr id="36943" name="Text Box 79"/>
          <p:cNvSpPr txBox="1">
            <a:spLocks noChangeArrowheads="1"/>
          </p:cNvSpPr>
          <p:nvPr/>
        </p:nvSpPr>
        <p:spPr bwMode="auto">
          <a:xfrm>
            <a:off x="2803525" y="5272088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y</a:t>
            </a:r>
          </a:p>
        </p:txBody>
      </p:sp>
      <p:sp>
        <p:nvSpPr>
          <p:cNvPr id="36944" name="Text Box 80"/>
          <p:cNvSpPr txBox="1">
            <a:spLocks noChangeArrowheads="1"/>
          </p:cNvSpPr>
          <p:nvPr/>
        </p:nvSpPr>
        <p:spPr bwMode="auto">
          <a:xfrm>
            <a:off x="3870325" y="5272088"/>
            <a:ext cx="2968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z</a:t>
            </a:r>
          </a:p>
        </p:txBody>
      </p:sp>
      <p:sp>
        <p:nvSpPr>
          <p:cNvPr id="36945" name="Text Box 81"/>
          <p:cNvSpPr txBox="1">
            <a:spLocks noChangeArrowheads="1"/>
          </p:cNvSpPr>
          <p:nvPr/>
        </p:nvSpPr>
        <p:spPr bwMode="auto">
          <a:xfrm>
            <a:off x="2117725" y="4329113"/>
            <a:ext cx="3540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B</a:t>
            </a:r>
          </a:p>
        </p:txBody>
      </p:sp>
      <p:sp>
        <p:nvSpPr>
          <p:cNvPr id="36946" name="Oval 82"/>
          <p:cNvSpPr>
            <a:spLocks noChangeArrowheads="1"/>
          </p:cNvSpPr>
          <p:nvPr/>
        </p:nvSpPr>
        <p:spPr bwMode="auto">
          <a:xfrm>
            <a:off x="5562600" y="4038600"/>
            <a:ext cx="685800" cy="381000"/>
          </a:xfrm>
          <a:prstGeom prst="ellipse">
            <a:avLst/>
          </a:prstGeom>
          <a:solidFill>
            <a:srgbClr val="C0C0C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400">
                <a:latin typeface="Times New Roman" pitchFamily="18" charset="0"/>
              </a:rPr>
              <a:t>1/</a:t>
            </a:r>
          </a:p>
        </p:txBody>
      </p:sp>
      <p:sp>
        <p:nvSpPr>
          <p:cNvPr id="36947" name="Oval 83"/>
          <p:cNvSpPr>
            <a:spLocks noChangeArrowheads="1"/>
          </p:cNvSpPr>
          <p:nvPr/>
        </p:nvSpPr>
        <p:spPr bwMode="auto">
          <a:xfrm>
            <a:off x="6629400" y="4038600"/>
            <a:ext cx="685800" cy="3810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400">
                <a:solidFill>
                  <a:schemeClr val="bg1"/>
                </a:solidFill>
                <a:latin typeface="Times New Roman" pitchFamily="18" charset="0"/>
              </a:rPr>
              <a:t>2/7</a:t>
            </a:r>
          </a:p>
        </p:txBody>
      </p:sp>
      <p:sp>
        <p:nvSpPr>
          <p:cNvPr id="36948" name="Oval 84"/>
          <p:cNvSpPr>
            <a:spLocks noChangeArrowheads="1"/>
          </p:cNvSpPr>
          <p:nvPr/>
        </p:nvSpPr>
        <p:spPr bwMode="auto">
          <a:xfrm>
            <a:off x="7696200" y="4038600"/>
            <a:ext cx="685800" cy="3810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 sz="2400">
              <a:latin typeface="Times New Roman" pitchFamily="18" charset="0"/>
            </a:endParaRPr>
          </a:p>
        </p:txBody>
      </p:sp>
      <p:sp>
        <p:nvSpPr>
          <p:cNvPr id="36949" name="Oval 85"/>
          <p:cNvSpPr>
            <a:spLocks noChangeArrowheads="1"/>
          </p:cNvSpPr>
          <p:nvPr/>
        </p:nvSpPr>
        <p:spPr bwMode="auto">
          <a:xfrm>
            <a:off x="5562600" y="5029200"/>
            <a:ext cx="685800" cy="3810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400">
                <a:solidFill>
                  <a:schemeClr val="bg1"/>
                </a:solidFill>
                <a:latin typeface="Times New Roman" pitchFamily="18" charset="0"/>
              </a:rPr>
              <a:t>4/5</a:t>
            </a:r>
          </a:p>
        </p:txBody>
      </p:sp>
      <p:sp>
        <p:nvSpPr>
          <p:cNvPr id="36950" name="Oval 86"/>
          <p:cNvSpPr>
            <a:spLocks noChangeArrowheads="1"/>
          </p:cNvSpPr>
          <p:nvPr/>
        </p:nvSpPr>
        <p:spPr bwMode="auto">
          <a:xfrm>
            <a:off x="6629400" y="5029200"/>
            <a:ext cx="685800" cy="381000"/>
          </a:xfrm>
          <a:prstGeom prst="ellipse">
            <a:avLst/>
          </a:prstGeom>
          <a:solidFill>
            <a:srgbClr val="000000"/>
          </a:solidFill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400">
                <a:solidFill>
                  <a:schemeClr val="bg1"/>
                </a:solidFill>
                <a:latin typeface="Times New Roman" pitchFamily="18" charset="0"/>
              </a:rPr>
              <a:t>3/6</a:t>
            </a:r>
          </a:p>
        </p:txBody>
      </p:sp>
      <p:sp>
        <p:nvSpPr>
          <p:cNvPr id="36951" name="Oval 87"/>
          <p:cNvSpPr>
            <a:spLocks noChangeArrowheads="1"/>
          </p:cNvSpPr>
          <p:nvPr/>
        </p:nvSpPr>
        <p:spPr bwMode="auto">
          <a:xfrm>
            <a:off x="7696200" y="5029200"/>
            <a:ext cx="685800" cy="3810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 sz="2400">
              <a:latin typeface="Times New Roman" pitchFamily="18" charset="0"/>
            </a:endParaRPr>
          </a:p>
        </p:txBody>
      </p:sp>
      <p:sp>
        <p:nvSpPr>
          <p:cNvPr id="36952" name="Text Box 88"/>
          <p:cNvSpPr txBox="1">
            <a:spLocks noChangeArrowheads="1"/>
          </p:cNvSpPr>
          <p:nvPr/>
        </p:nvSpPr>
        <p:spPr bwMode="auto">
          <a:xfrm>
            <a:off x="5029200" y="3657600"/>
            <a:ext cx="539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>
                <a:latin typeface="Times New Roman" pitchFamily="18" charset="0"/>
              </a:rPr>
              <a:t>(h)</a:t>
            </a:r>
          </a:p>
        </p:txBody>
      </p:sp>
      <p:sp>
        <p:nvSpPr>
          <p:cNvPr id="36953" name="Line 89"/>
          <p:cNvSpPr>
            <a:spLocks noChangeShapeType="1"/>
          </p:cNvSpPr>
          <p:nvPr/>
        </p:nvSpPr>
        <p:spPr bwMode="auto">
          <a:xfrm>
            <a:off x="6262688" y="4233863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6954" name="Line 90"/>
          <p:cNvSpPr>
            <a:spLocks noChangeShapeType="1"/>
          </p:cNvSpPr>
          <p:nvPr/>
        </p:nvSpPr>
        <p:spPr bwMode="auto">
          <a:xfrm>
            <a:off x="5867400" y="4419600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6955" name="Line 91"/>
          <p:cNvSpPr>
            <a:spLocks noChangeShapeType="1"/>
          </p:cNvSpPr>
          <p:nvPr/>
        </p:nvSpPr>
        <p:spPr bwMode="auto">
          <a:xfrm flipV="1">
            <a:off x="6115050" y="4364038"/>
            <a:ext cx="628650" cy="69215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6956" name="Line 92"/>
          <p:cNvSpPr>
            <a:spLocks noChangeShapeType="1"/>
          </p:cNvSpPr>
          <p:nvPr/>
        </p:nvSpPr>
        <p:spPr bwMode="auto">
          <a:xfrm flipH="1">
            <a:off x="6248400" y="5181600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6957" name="Line 93"/>
          <p:cNvSpPr>
            <a:spLocks noChangeShapeType="1"/>
          </p:cNvSpPr>
          <p:nvPr/>
        </p:nvSpPr>
        <p:spPr bwMode="auto">
          <a:xfrm>
            <a:off x="6934200" y="4419600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6958" name="Line 94"/>
          <p:cNvSpPr>
            <a:spLocks noChangeShapeType="1"/>
          </p:cNvSpPr>
          <p:nvPr/>
        </p:nvSpPr>
        <p:spPr bwMode="auto">
          <a:xfrm flipH="1">
            <a:off x="7177088" y="4398963"/>
            <a:ext cx="685800" cy="685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6959" name="Line 95"/>
          <p:cNvSpPr>
            <a:spLocks noChangeShapeType="1"/>
          </p:cNvSpPr>
          <p:nvPr/>
        </p:nvSpPr>
        <p:spPr bwMode="auto">
          <a:xfrm>
            <a:off x="8001000" y="4419600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cxnSp>
        <p:nvCxnSpPr>
          <p:cNvPr id="36960" name="AutoShape 96"/>
          <p:cNvCxnSpPr>
            <a:cxnSpLocks noChangeShapeType="1"/>
            <a:stCxn id="36951" idx="5"/>
            <a:endCxn id="36951" idx="7"/>
          </p:cNvCxnSpPr>
          <p:nvPr/>
        </p:nvCxnSpPr>
        <p:spPr bwMode="auto">
          <a:xfrm rot="5400000" flipH="1" flipV="1">
            <a:off x="8147844" y="5218907"/>
            <a:ext cx="269875" cy="1587"/>
          </a:xfrm>
          <a:prstGeom prst="curvedConnector5">
            <a:avLst>
              <a:gd name="adj1" fmla="val -7060"/>
              <a:gd name="adj2" fmla="val 23099995"/>
              <a:gd name="adj3" fmla="val 137644"/>
            </a:avLst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6961" name="Text Box 97"/>
          <p:cNvSpPr txBox="1">
            <a:spLocks noChangeArrowheads="1"/>
          </p:cNvSpPr>
          <p:nvPr/>
        </p:nvSpPr>
        <p:spPr bwMode="auto">
          <a:xfrm>
            <a:off x="5791200" y="3705225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u</a:t>
            </a:r>
          </a:p>
        </p:txBody>
      </p:sp>
      <p:sp>
        <p:nvSpPr>
          <p:cNvPr id="36962" name="Text Box 98"/>
          <p:cNvSpPr txBox="1">
            <a:spLocks noChangeArrowheads="1"/>
          </p:cNvSpPr>
          <p:nvPr/>
        </p:nvSpPr>
        <p:spPr bwMode="auto">
          <a:xfrm>
            <a:off x="6842125" y="3671888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v</a:t>
            </a:r>
          </a:p>
        </p:txBody>
      </p:sp>
      <p:sp>
        <p:nvSpPr>
          <p:cNvPr id="36963" name="Text Box 99"/>
          <p:cNvSpPr txBox="1">
            <a:spLocks noChangeArrowheads="1"/>
          </p:cNvSpPr>
          <p:nvPr/>
        </p:nvSpPr>
        <p:spPr bwMode="auto">
          <a:xfrm>
            <a:off x="7908925" y="3671888"/>
            <a:ext cx="3683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w</a:t>
            </a:r>
          </a:p>
        </p:txBody>
      </p:sp>
      <p:sp>
        <p:nvSpPr>
          <p:cNvPr id="36964" name="Text Box 100"/>
          <p:cNvSpPr txBox="1">
            <a:spLocks noChangeArrowheads="1"/>
          </p:cNvSpPr>
          <p:nvPr/>
        </p:nvSpPr>
        <p:spPr bwMode="auto">
          <a:xfrm>
            <a:off x="5791200" y="5383213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x</a:t>
            </a:r>
          </a:p>
        </p:txBody>
      </p:sp>
      <p:sp>
        <p:nvSpPr>
          <p:cNvPr id="36965" name="Text Box 101"/>
          <p:cNvSpPr txBox="1">
            <a:spLocks noChangeArrowheads="1"/>
          </p:cNvSpPr>
          <p:nvPr/>
        </p:nvSpPr>
        <p:spPr bwMode="auto">
          <a:xfrm>
            <a:off x="6842125" y="5348288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y</a:t>
            </a:r>
          </a:p>
        </p:txBody>
      </p:sp>
      <p:sp>
        <p:nvSpPr>
          <p:cNvPr id="36966" name="Text Box 102"/>
          <p:cNvSpPr txBox="1">
            <a:spLocks noChangeArrowheads="1"/>
          </p:cNvSpPr>
          <p:nvPr/>
        </p:nvSpPr>
        <p:spPr bwMode="auto">
          <a:xfrm>
            <a:off x="7908925" y="5348288"/>
            <a:ext cx="2968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z</a:t>
            </a:r>
          </a:p>
        </p:txBody>
      </p:sp>
      <p:sp>
        <p:nvSpPr>
          <p:cNvPr id="36967" name="Text Box 103"/>
          <p:cNvSpPr txBox="1">
            <a:spLocks noChangeArrowheads="1"/>
          </p:cNvSpPr>
          <p:nvPr/>
        </p:nvSpPr>
        <p:spPr bwMode="auto">
          <a:xfrm>
            <a:off x="6156325" y="4405313"/>
            <a:ext cx="3540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Elementary Graph Algorithms</a:t>
            </a:r>
          </a:p>
        </p:txBody>
      </p:sp>
      <p:sp>
        <p:nvSpPr>
          <p:cNvPr id="110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D83F3-6F9E-455F-AF80-FA5848EE1626}" type="slidenum">
              <a:rPr lang="en-US" altLang="zh-TW"/>
              <a:pPr/>
              <a:t>22</a:t>
            </a:fld>
            <a:endParaRPr lang="en-US" altLang="zh-TW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DFS</a:t>
            </a:r>
            <a:r>
              <a:rPr lang="zh-TW" altLang="en-US"/>
              <a:t>運作範例</a:t>
            </a:r>
          </a:p>
        </p:txBody>
      </p:sp>
      <p:sp>
        <p:nvSpPr>
          <p:cNvPr id="38091" name="Rectangle 203"/>
          <p:cNvSpPr>
            <a:spLocks noChangeArrowheads="1"/>
          </p:cNvSpPr>
          <p:nvPr/>
        </p:nvSpPr>
        <p:spPr bwMode="auto">
          <a:xfrm>
            <a:off x="6465888" y="5130800"/>
            <a:ext cx="444500" cy="128588"/>
          </a:xfrm>
          <a:prstGeom prst="rect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 sz="2400">
              <a:latin typeface="Times New Roman" pitchFamily="18" charset="0"/>
            </a:endParaRPr>
          </a:p>
        </p:txBody>
      </p:sp>
      <p:sp>
        <p:nvSpPr>
          <p:cNvPr id="38092" name="Rectangle 204"/>
          <p:cNvSpPr>
            <a:spLocks noChangeArrowheads="1"/>
          </p:cNvSpPr>
          <p:nvPr/>
        </p:nvSpPr>
        <p:spPr bwMode="auto">
          <a:xfrm>
            <a:off x="2343150" y="4981575"/>
            <a:ext cx="444500" cy="128588"/>
          </a:xfrm>
          <a:prstGeom prst="rect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 sz="2400">
              <a:latin typeface="Times New Roman" pitchFamily="18" charset="0"/>
            </a:endParaRPr>
          </a:p>
        </p:txBody>
      </p:sp>
      <p:sp>
        <p:nvSpPr>
          <p:cNvPr id="38093" name="Rectangle 205"/>
          <p:cNvSpPr>
            <a:spLocks noChangeArrowheads="1"/>
          </p:cNvSpPr>
          <p:nvPr/>
        </p:nvSpPr>
        <p:spPr bwMode="auto">
          <a:xfrm>
            <a:off x="6465888" y="4171950"/>
            <a:ext cx="444500" cy="128588"/>
          </a:xfrm>
          <a:prstGeom prst="rect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 sz="2400">
              <a:latin typeface="Times New Roman" pitchFamily="18" charset="0"/>
            </a:endParaRPr>
          </a:p>
        </p:txBody>
      </p:sp>
      <p:sp>
        <p:nvSpPr>
          <p:cNvPr id="38094" name="Rectangle 206"/>
          <p:cNvSpPr>
            <a:spLocks noChangeArrowheads="1"/>
          </p:cNvSpPr>
          <p:nvPr/>
        </p:nvSpPr>
        <p:spPr bwMode="auto">
          <a:xfrm>
            <a:off x="2327275" y="4021138"/>
            <a:ext cx="444500" cy="128587"/>
          </a:xfrm>
          <a:prstGeom prst="rect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 sz="2400">
              <a:latin typeface="Times New Roman" pitchFamily="18" charset="0"/>
            </a:endParaRPr>
          </a:p>
        </p:txBody>
      </p:sp>
      <p:sp>
        <p:nvSpPr>
          <p:cNvPr id="38095" name="Rectangle 207"/>
          <p:cNvSpPr>
            <a:spLocks noChangeArrowheads="1"/>
          </p:cNvSpPr>
          <p:nvPr/>
        </p:nvSpPr>
        <p:spPr bwMode="auto">
          <a:xfrm>
            <a:off x="7086600" y="4419600"/>
            <a:ext cx="152400" cy="609600"/>
          </a:xfrm>
          <a:prstGeom prst="rect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8096" name="Rectangle 208"/>
          <p:cNvSpPr>
            <a:spLocks noChangeArrowheads="1"/>
          </p:cNvSpPr>
          <p:nvPr/>
        </p:nvSpPr>
        <p:spPr bwMode="auto">
          <a:xfrm>
            <a:off x="2971800" y="4267200"/>
            <a:ext cx="152400" cy="609600"/>
          </a:xfrm>
          <a:prstGeom prst="rect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8097" name="Rectangle 209"/>
          <p:cNvSpPr>
            <a:spLocks noChangeArrowheads="1"/>
          </p:cNvSpPr>
          <p:nvPr/>
        </p:nvSpPr>
        <p:spPr bwMode="auto">
          <a:xfrm>
            <a:off x="2119313" y="2697163"/>
            <a:ext cx="444500" cy="128587"/>
          </a:xfrm>
          <a:prstGeom prst="rect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 sz="2400">
              <a:latin typeface="Times New Roman" pitchFamily="18" charset="0"/>
            </a:endParaRPr>
          </a:p>
        </p:txBody>
      </p:sp>
      <p:sp>
        <p:nvSpPr>
          <p:cNvPr id="38098" name="Rectangle 210"/>
          <p:cNvSpPr>
            <a:spLocks noChangeArrowheads="1"/>
          </p:cNvSpPr>
          <p:nvPr/>
        </p:nvSpPr>
        <p:spPr bwMode="auto">
          <a:xfrm>
            <a:off x="2089150" y="1738313"/>
            <a:ext cx="444500" cy="128587"/>
          </a:xfrm>
          <a:prstGeom prst="rect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 sz="2400">
              <a:latin typeface="Times New Roman" pitchFamily="18" charset="0"/>
            </a:endParaRPr>
          </a:p>
        </p:txBody>
      </p:sp>
      <p:sp>
        <p:nvSpPr>
          <p:cNvPr id="38099" name="Rectangle 211"/>
          <p:cNvSpPr>
            <a:spLocks noChangeArrowheads="1"/>
          </p:cNvSpPr>
          <p:nvPr/>
        </p:nvSpPr>
        <p:spPr bwMode="auto">
          <a:xfrm>
            <a:off x="2743200" y="1981200"/>
            <a:ext cx="152400" cy="609600"/>
          </a:xfrm>
          <a:prstGeom prst="rect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8100" name="Oval 212"/>
          <p:cNvSpPr>
            <a:spLocks noChangeArrowheads="1"/>
          </p:cNvSpPr>
          <p:nvPr/>
        </p:nvSpPr>
        <p:spPr bwMode="auto">
          <a:xfrm>
            <a:off x="1447800" y="1600200"/>
            <a:ext cx="685800" cy="381000"/>
          </a:xfrm>
          <a:prstGeom prst="ellipse">
            <a:avLst/>
          </a:prstGeom>
          <a:solidFill>
            <a:srgbClr val="C0C0C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400">
                <a:latin typeface="Times New Roman" pitchFamily="18" charset="0"/>
              </a:rPr>
              <a:t>1/</a:t>
            </a:r>
          </a:p>
        </p:txBody>
      </p:sp>
      <p:sp>
        <p:nvSpPr>
          <p:cNvPr id="38101" name="Oval 213"/>
          <p:cNvSpPr>
            <a:spLocks noChangeArrowheads="1"/>
          </p:cNvSpPr>
          <p:nvPr/>
        </p:nvSpPr>
        <p:spPr bwMode="auto">
          <a:xfrm>
            <a:off x="2514600" y="1600200"/>
            <a:ext cx="685800" cy="3810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400">
                <a:solidFill>
                  <a:schemeClr val="bg1"/>
                </a:solidFill>
                <a:latin typeface="Times New Roman" pitchFamily="18" charset="0"/>
              </a:rPr>
              <a:t>2/7</a:t>
            </a:r>
          </a:p>
        </p:txBody>
      </p:sp>
      <p:sp>
        <p:nvSpPr>
          <p:cNvPr id="38102" name="Oval 214"/>
          <p:cNvSpPr>
            <a:spLocks noChangeArrowheads="1"/>
          </p:cNvSpPr>
          <p:nvPr/>
        </p:nvSpPr>
        <p:spPr bwMode="auto">
          <a:xfrm>
            <a:off x="3581400" y="1600200"/>
            <a:ext cx="685800" cy="3810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 sz="2400">
              <a:latin typeface="Times New Roman" pitchFamily="18" charset="0"/>
            </a:endParaRPr>
          </a:p>
        </p:txBody>
      </p:sp>
      <p:sp>
        <p:nvSpPr>
          <p:cNvPr id="38103" name="Oval 215"/>
          <p:cNvSpPr>
            <a:spLocks noChangeArrowheads="1"/>
          </p:cNvSpPr>
          <p:nvPr/>
        </p:nvSpPr>
        <p:spPr bwMode="auto">
          <a:xfrm>
            <a:off x="1447800" y="2590800"/>
            <a:ext cx="685800" cy="3810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400">
                <a:solidFill>
                  <a:schemeClr val="bg1"/>
                </a:solidFill>
                <a:latin typeface="Times New Roman" pitchFamily="18" charset="0"/>
              </a:rPr>
              <a:t>4/5</a:t>
            </a:r>
          </a:p>
        </p:txBody>
      </p:sp>
      <p:sp>
        <p:nvSpPr>
          <p:cNvPr id="38104" name="Oval 216"/>
          <p:cNvSpPr>
            <a:spLocks noChangeArrowheads="1"/>
          </p:cNvSpPr>
          <p:nvPr/>
        </p:nvSpPr>
        <p:spPr bwMode="auto">
          <a:xfrm>
            <a:off x="2514600" y="2590800"/>
            <a:ext cx="685800" cy="381000"/>
          </a:xfrm>
          <a:prstGeom prst="ellipse">
            <a:avLst/>
          </a:prstGeom>
          <a:solidFill>
            <a:srgbClr val="000000"/>
          </a:solidFill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400">
                <a:solidFill>
                  <a:schemeClr val="bg1"/>
                </a:solidFill>
                <a:latin typeface="Times New Roman" pitchFamily="18" charset="0"/>
              </a:rPr>
              <a:t>3/6</a:t>
            </a:r>
          </a:p>
        </p:txBody>
      </p:sp>
      <p:sp>
        <p:nvSpPr>
          <p:cNvPr id="38105" name="Oval 217"/>
          <p:cNvSpPr>
            <a:spLocks noChangeArrowheads="1"/>
          </p:cNvSpPr>
          <p:nvPr/>
        </p:nvSpPr>
        <p:spPr bwMode="auto">
          <a:xfrm>
            <a:off x="3581400" y="2590800"/>
            <a:ext cx="685800" cy="3810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 sz="2400">
              <a:latin typeface="Times New Roman" pitchFamily="18" charset="0"/>
            </a:endParaRPr>
          </a:p>
        </p:txBody>
      </p:sp>
      <p:sp>
        <p:nvSpPr>
          <p:cNvPr id="38106" name="Text Box 218"/>
          <p:cNvSpPr txBox="1">
            <a:spLocks noChangeArrowheads="1"/>
          </p:cNvSpPr>
          <p:nvPr/>
        </p:nvSpPr>
        <p:spPr bwMode="auto">
          <a:xfrm>
            <a:off x="914400" y="1219200"/>
            <a:ext cx="471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>
                <a:latin typeface="Times New Roman" pitchFamily="18" charset="0"/>
              </a:rPr>
              <a:t>(i)</a:t>
            </a:r>
          </a:p>
        </p:txBody>
      </p:sp>
      <p:sp>
        <p:nvSpPr>
          <p:cNvPr id="38107" name="Line 219"/>
          <p:cNvSpPr>
            <a:spLocks noChangeShapeType="1"/>
          </p:cNvSpPr>
          <p:nvPr/>
        </p:nvSpPr>
        <p:spPr bwMode="auto">
          <a:xfrm>
            <a:off x="2147888" y="1795463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8108" name="Line 220"/>
          <p:cNvSpPr>
            <a:spLocks noChangeShapeType="1"/>
          </p:cNvSpPr>
          <p:nvPr/>
        </p:nvSpPr>
        <p:spPr bwMode="auto">
          <a:xfrm>
            <a:off x="1752600" y="1981200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8109" name="Line 221"/>
          <p:cNvSpPr>
            <a:spLocks noChangeShapeType="1"/>
          </p:cNvSpPr>
          <p:nvPr/>
        </p:nvSpPr>
        <p:spPr bwMode="auto">
          <a:xfrm flipV="1">
            <a:off x="2000250" y="1925638"/>
            <a:ext cx="628650" cy="69215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8110" name="Line 222"/>
          <p:cNvSpPr>
            <a:spLocks noChangeShapeType="1"/>
          </p:cNvSpPr>
          <p:nvPr/>
        </p:nvSpPr>
        <p:spPr bwMode="auto">
          <a:xfrm flipH="1">
            <a:off x="2133600" y="2743200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8111" name="Line 223"/>
          <p:cNvSpPr>
            <a:spLocks noChangeShapeType="1"/>
          </p:cNvSpPr>
          <p:nvPr/>
        </p:nvSpPr>
        <p:spPr bwMode="auto">
          <a:xfrm>
            <a:off x="2819400" y="1981200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8112" name="Line 224"/>
          <p:cNvSpPr>
            <a:spLocks noChangeShapeType="1"/>
          </p:cNvSpPr>
          <p:nvPr/>
        </p:nvSpPr>
        <p:spPr bwMode="auto">
          <a:xfrm flipH="1">
            <a:off x="3062288" y="1960563"/>
            <a:ext cx="685800" cy="685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8113" name="Line 225"/>
          <p:cNvSpPr>
            <a:spLocks noChangeShapeType="1"/>
          </p:cNvSpPr>
          <p:nvPr/>
        </p:nvSpPr>
        <p:spPr bwMode="auto">
          <a:xfrm>
            <a:off x="3886200" y="1981200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cxnSp>
        <p:nvCxnSpPr>
          <p:cNvPr id="38114" name="AutoShape 226"/>
          <p:cNvCxnSpPr>
            <a:cxnSpLocks noChangeShapeType="1"/>
            <a:stCxn id="38105" idx="5"/>
            <a:endCxn id="38105" idx="7"/>
          </p:cNvCxnSpPr>
          <p:nvPr/>
        </p:nvCxnSpPr>
        <p:spPr bwMode="auto">
          <a:xfrm rot="5400000" flipH="1" flipV="1">
            <a:off x="4033044" y="2780507"/>
            <a:ext cx="269875" cy="1587"/>
          </a:xfrm>
          <a:prstGeom prst="curvedConnector5">
            <a:avLst>
              <a:gd name="adj1" fmla="val -7060"/>
              <a:gd name="adj2" fmla="val 23099995"/>
              <a:gd name="adj3" fmla="val 137644"/>
            </a:avLst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8115" name="Text Box 227"/>
          <p:cNvSpPr txBox="1">
            <a:spLocks noChangeArrowheads="1"/>
          </p:cNvSpPr>
          <p:nvPr/>
        </p:nvSpPr>
        <p:spPr bwMode="auto">
          <a:xfrm>
            <a:off x="1676400" y="1266825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u</a:t>
            </a:r>
          </a:p>
        </p:txBody>
      </p:sp>
      <p:sp>
        <p:nvSpPr>
          <p:cNvPr id="38116" name="Text Box 228"/>
          <p:cNvSpPr txBox="1">
            <a:spLocks noChangeArrowheads="1"/>
          </p:cNvSpPr>
          <p:nvPr/>
        </p:nvSpPr>
        <p:spPr bwMode="auto">
          <a:xfrm>
            <a:off x="2727325" y="1233488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v</a:t>
            </a:r>
          </a:p>
        </p:txBody>
      </p:sp>
      <p:sp>
        <p:nvSpPr>
          <p:cNvPr id="38117" name="Text Box 229"/>
          <p:cNvSpPr txBox="1">
            <a:spLocks noChangeArrowheads="1"/>
          </p:cNvSpPr>
          <p:nvPr/>
        </p:nvSpPr>
        <p:spPr bwMode="auto">
          <a:xfrm>
            <a:off x="3794125" y="1233488"/>
            <a:ext cx="3683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w</a:t>
            </a:r>
          </a:p>
        </p:txBody>
      </p:sp>
      <p:sp>
        <p:nvSpPr>
          <p:cNvPr id="38118" name="Text Box 230"/>
          <p:cNvSpPr txBox="1">
            <a:spLocks noChangeArrowheads="1"/>
          </p:cNvSpPr>
          <p:nvPr/>
        </p:nvSpPr>
        <p:spPr bwMode="auto">
          <a:xfrm>
            <a:off x="1676400" y="2944813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x</a:t>
            </a:r>
          </a:p>
        </p:txBody>
      </p:sp>
      <p:sp>
        <p:nvSpPr>
          <p:cNvPr id="38119" name="Text Box 231"/>
          <p:cNvSpPr txBox="1">
            <a:spLocks noChangeArrowheads="1"/>
          </p:cNvSpPr>
          <p:nvPr/>
        </p:nvSpPr>
        <p:spPr bwMode="auto">
          <a:xfrm>
            <a:off x="2727325" y="2909888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y</a:t>
            </a:r>
          </a:p>
        </p:txBody>
      </p:sp>
      <p:sp>
        <p:nvSpPr>
          <p:cNvPr id="38120" name="Text Box 232"/>
          <p:cNvSpPr txBox="1">
            <a:spLocks noChangeArrowheads="1"/>
          </p:cNvSpPr>
          <p:nvPr/>
        </p:nvSpPr>
        <p:spPr bwMode="auto">
          <a:xfrm>
            <a:off x="3794125" y="2909888"/>
            <a:ext cx="2968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z</a:t>
            </a:r>
          </a:p>
        </p:txBody>
      </p:sp>
      <p:sp>
        <p:nvSpPr>
          <p:cNvPr id="38121" name="Text Box 233"/>
          <p:cNvSpPr txBox="1">
            <a:spLocks noChangeArrowheads="1"/>
          </p:cNvSpPr>
          <p:nvPr/>
        </p:nvSpPr>
        <p:spPr bwMode="auto">
          <a:xfrm>
            <a:off x="2041525" y="1966913"/>
            <a:ext cx="3540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B</a:t>
            </a:r>
          </a:p>
        </p:txBody>
      </p:sp>
      <p:sp>
        <p:nvSpPr>
          <p:cNvPr id="38122" name="Text Box 234"/>
          <p:cNvSpPr txBox="1">
            <a:spLocks noChangeArrowheads="1"/>
          </p:cNvSpPr>
          <p:nvPr/>
        </p:nvSpPr>
        <p:spPr bwMode="auto">
          <a:xfrm>
            <a:off x="1447800" y="2057400"/>
            <a:ext cx="3254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F</a:t>
            </a:r>
          </a:p>
        </p:txBody>
      </p:sp>
      <p:sp>
        <p:nvSpPr>
          <p:cNvPr id="38123" name="Rectangle 235"/>
          <p:cNvSpPr>
            <a:spLocks noChangeArrowheads="1"/>
          </p:cNvSpPr>
          <p:nvPr/>
        </p:nvSpPr>
        <p:spPr bwMode="auto">
          <a:xfrm>
            <a:off x="6226175" y="2757488"/>
            <a:ext cx="444500" cy="128587"/>
          </a:xfrm>
          <a:prstGeom prst="rect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 sz="2400">
              <a:latin typeface="Times New Roman" pitchFamily="18" charset="0"/>
            </a:endParaRPr>
          </a:p>
        </p:txBody>
      </p:sp>
      <p:sp>
        <p:nvSpPr>
          <p:cNvPr id="38124" name="Rectangle 236"/>
          <p:cNvSpPr>
            <a:spLocks noChangeArrowheads="1"/>
          </p:cNvSpPr>
          <p:nvPr/>
        </p:nvSpPr>
        <p:spPr bwMode="auto">
          <a:xfrm>
            <a:off x="6224588" y="1798638"/>
            <a:ext cx="444500" cy="128587"/>
          </a:xfrm>
          <a:prstGeom prst="rect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 sz="2400">
              <a:latin typeface="Times New Roman" pitchFamily="18" charset="0"/>
            </a:endParaRPr>
          </a:p>
        </p:txBody>
      </p:sp>
      <p:sp>
        <p:nvSpPr>
          <p:cNvPr id="38125" name="Rectangle 237"/>
          <p:cNvSpPr>
            <a:spLocks noChangeArrowheads="1"/>
          </p:cNvSpPr>
          <p:nvPr/>
        </p:nvSpPr>
        <p:spPr bwMode="auto">
          <a:xfrm>
            <a:off x="6858000" y="2057400"/>
            <a:ext cx="152400" cy="609600"/>
          </a:xfrm>
          <a:prstGeom prst="rect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8126" name="Oval 238"/>
          <p:cNvSpPr>
            <a:spLocks noChangeArrowheads="1"/>
          </p:cNvSpPr>
          <p:nvPr/>
        </p:nvSpPr>
        <p:spPr bwMode="auto">
          <a:xfrm>
            <a:off x="5562600" y="1676400"/>
            <a:ext cx="685800" cy="3810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400">
                <a:solidFill>
                  <a:schemeClr val="bg1"/>
                </a:solidFill>
                <a:latin typeface="Times New Roman" pitchFamily="18" charset="0"/>
              </a:rPr>
              <a:t>1/8</a:t>
            </a:r>
          </a:p>
        </p:txBody>
      </p:sp>
      <p:sp>
        <p:nvSpPr>
          <p:cNvPr id="38127" name="Oval 239"/>
          <p:cNvSpPr>
            <a:spLocks noChangeArrowheads="1"/>
          </p:cNvSpPr>
          <p:nvPr/>
        </p:nvSpPr>
        <p:spPr bwMode="auto">
          <a:xfrm>
            <a:off x="6629400" y="1676400"/>
            <a:ext cx="685800" cy="3810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400">
                <a:solidFill>
                  <a:schemeClr val="bg1"/>
                </a:solidFill>
                <a:latin typeface="Times New Roman" pitchFamily="18" charset="0"/>
              </a:rPr>
              <a:t>2/7</a:t>
            </a:r>
          </a:p>
        </p:txBody>
      </p:sp>
      <p:sp>
        <p:nvSpPr>
          <p:cNvPr id="38128" name="Oval 240"/>
          <p:cNvSpPr>
            <a:spLocks noChangeArrowheads="1"/>
          </p:cNvSpPr>
          <p:nvPr/>
        </p:nvSpPr>
        <p:spPr bwMode="auto">
          <a:xfrm>
            <a:off x="7696200" y="1676400"/>
            <a:ext cx="685800" cy="3810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 sz="2400">
              <a:latin typeface="Times New Roman" pitchFamily="18" charset="0"/>
            </a:endParaRPr>
          </a:p>
        </p:txBody>
      </p:sp>
      <p:sp>
        <p:nvSpPr>
          <p:cNvPr id="38129" name="Oval 241"/>
          <p:cNvSpPr>
            <a:spLocks noChangeArrowheads="1"/>
          </p:cNvSpPr>
          <p:nvPr/>
        </p:nvSpPr>
        <p:spPr bwMode="auto">
          <a:xfrm>
            <a:off x="5562600" y="2667000"/>
            <a:ext cx="685800" cy="3810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400">
                <a:solidFill>
                  <a:schemeClr val="bg1"/>
                </a:solidFill>
                <a:latin typeface="Times New Roman" pitchFamily="18" charset="0"/>
              </a:rPr>
              <a:t>4/5</a:t>
            </a:r>
          </a:p>
        </p:txBody>
      </p:sp>
      <p:sp>
        <p:nvSpPr>
          <p:cNvPr id="38130" name="Oval 242"/>
          <p:cNvSpPr>
            <a:spLocks noChangeArrowheads="1"/>
          </p:cNvSpPr>
          <p:nvPr/>
        </p:nvSpPr>
        <p:spPr bwMode="auto">
          <a:xfrm>
            <a:off x="6629400" y="2667000"/>
            <a:ext cx="685800" cy="381000"/>
          </a:xfrm>
          <a:prstGeom prst="ellipse">
            <a:avLst/>
          </a:prstGeom>
          <a:solidFill>
            <a:srgbClr val="000000"/>
          </a:solidFill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400">
                <a:solidFill>
                  <a:schemeClr val="bg1"/>
                </a:solidFill>
                <a:latin typeface="Times New Roman" pitchFamily="18" charset="0"/>
              </a:rPr>
              <a:t>3/6</a:t>
            </a:r>
          </a:p>
        </p:txBody>
      </p:sp>
      <p:sp>
        <p:nvSpPr>
          <p:cNvPr id="38131" name="Oval 243"/>
          <p:cNvSpPr>
            <a:spLocks noChangeArrowheads="1"/>
          </p:cNvSpPr>
          <p:nvPr/>
        </p:nvSpPr>
        <p:spPr bwMode="auto">
          <a:xfrm>
            <a:off x="7696200" y="2667000"/>
            <a:ext cx="685800" cy="3810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 sz="2400">
              <a:latin typeface="Times New Roman" pitchFamily="18" charset="0"/>
            </a:endParaRPr>
          </a:p>
        </p:txBody>
      </p:sp>
      <p:sp>
        <p:nvSpPr>
          <p:cNvPr id="38132" name="Text Box 244"/>
          <p:cNvSpPr txBox="1">
            <a:spLocks noChangeArrowheads="1"/>
          </p:cNvSpPr>
          <p:nvPr/>
        </p:nvSpPr>
        <p:spPr bwMode="auto">
          <a:xfrm>
            <a:off x="5029200" y="1295400"/>
            <a:ext cx="471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>
                <a:latin typeface="Times New Roman" pitchFamily="18" charset="0"/>
              </a:rPr>
              <a:t>(j)</a:t>
            </a:r>
          </a:p>
        </p:txBody>
      </p:sp>
      <p:sp>
        <p:nvSpPr>
          <p:cNvPr id="38133" name="Line 245"/>
          <p:cNvSpPr>
            <a:spLocks noChangeShapeType="1"/>
          </p:cNvSpPr>
          <p:nvPr/>
        </p:nvSpPr>
        <p:spPr bwMode="auto">
          <a:xfrm>
            <a:off x="6262688" y="1871663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8134" name="Line 246"/>
          <p:cNvSpPr>
            <a:spLocks noChangeShapeType="1"/>
          </p:cNvSpPr>
          <p:nvPr/>
        </p:nvSpPr>
        <p:spPr bwMode="auto">
          <a:xfrm>
            <a:off x="5867400" y="2057400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8135" name="Line 247"/>
          <p:cNvSpPr>
            <a:spLocks noChangeShapeType="1"/>
          </p:cNvSpPr>
          <p:nvPr/>
        </p:nvSpPr>
        <p:spPr bwMode="auto">
          <a:xfrm flipV="1">
            <a:off x="6115050" y="2001838"/>
            <a:ext cx="628650" cy="69215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8136" name="Line 248"/>
          <p:cNvSpPr>
            <a:spLocks noChangeShapeType="1"/>
          </p:cNvSpPr>
          <p:nvPr/>
        </p:nvSpPr>
        <p:spPr bwMode="auto">
          <a:xfrm flipH="1">
            <a:off x="6248400" y="2819400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8137" name="Line 249"/>
          <p:cNvSpPr>
            <a:spLocks noChangeShapeType="1"/>
          </p:cNvSpPr>
          <p:nvPr/>
        </p:nvSpPr>
        <p:spPr bwMode="auto">
          <a:xfrm>
            <a:off x="6934200" y="2057400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8138" name="Line 250"/>
          <p:cNvSpPr>
            <a:spLocks noChangeShapeType="1"/>
          </p:cNvSpPr>
          <p:nvPr/>
        </p:nvSpPr>
        <p:spPr bwMode="auto">
          <a:xfrm flipH="1">
            <a:off x="7177088" y="2036763"/>
            <a:ext cx="685800" cy="685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8139" name="Line 251"/>
          <p:cNvSpPr>
            <a:spLocks noChangeShapeType="1"/>
          </p:cNvSpPr>
          <p:nvPr/>
        </p:nvSpPr>
        <p:spPr bwMode="auto">
          <a:xfrm>
            <a:off x="8001000" y="2057400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cxnSp>
        <p:nvCxnSpPr>
          <p:cNvPr id="38140" name="AutoShape 252"/>
          <p:cNvCxnSpPr>
            <a:cxnSpLocks noChangeShapeType="1"/>
            <a:stCxn id="38131" idx="5"/>
            <a:endCxn id="38131" idx="7"/>
          </p:cNvCxnSpPr>
          <p:nvPr/>
        </p:nvCxnSpPr>
        <p:spPr bwMode="auto">
          <a:xfrm rot="5400000" flipH="1" flipV="1">
            <a:off x="8147844" y="2856707"/>
            <a:ext cx="269875" cy="1587"/>
          </a:xfrm>
          <a:prstGeom prst="curvedConnector5">
            <a:avLst>
              <a:gd name="adj1" fmla="val -7060"/>
              <a:gd name="adj2" fmla="val 23099995"/>
              <a:gd name="adj3" fmla="val 137644"/>
            </a:avLst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8141" name="Text Box 253"/>
          <p:cNvSpPr txBox="1">
            <a:spLocks noChangeArrowheads="1"/>
          </p:cNvSpPr>
          <p:nvPr/>
        </p:nvSpPr>
        <p:spPr bwMode="auto">
          <a:xfrm>
            <a:off x="5791200" y="1343025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u</a:t>
            </a:r>
          </a:p>
        </p:txBody>
      </p:sp>
      <p:sp>
        <p:nvSpPr>
          <p:cNvPr id="38142" name="Text Box 254"/>
          <p:cNvSpPr txBox="1">
            <a:spLocks noChangeArrowheads="1"/>
          </p:cNvSpPr>
          <p:nvPr/>
        </p:nvSpPr>
        <p:spPr bwMode="auto">
          <a:xfrm>
            <a:off x="6842125" y="1309688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v</a:t>
            </a:r>
          </a:p>
        </p:txBody>
      </p:sp>
      <p:sp>
        <p:nvSpPr>
          <p:cNvPr id="38143" name="Text Box 255"/>
          <p:cNvSpPr txBox="1">
            <a:spLocks noChangeArrowheads="1"/>
          </p:cNvSpPr>
          <p:nvPr/>
        </p:nvSpPr>
        <p:spPr bwMode="auto">
          <a:xfrm>
            <a:off x="7908925" y="1309688"/>
            <a:ext cx="3683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w</a:t>
            </a:r>
          </a:p>
        </p:txBody>
      </p:sp>
      <p:sp>
        <p:nvSpPr>
          <p:cNvPr id="38144" name="Text Box 256"/>
          <p:cNvSpPr txBox="1">
            <a:spLocks noChangeArrowheads="1"/>
          </p:cNvSpPr>
          <p:nvPr/>
        </p:nvSpPr>
        <p:spPr bwMode="auto">
          <a:xfrm>
            <a:off x="5791200" y="3021013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x</a:t>
            </a:r>
          </a:p>
        </p:txBody>
      </p:sp>
      <p:sp>
        <p:nvSpPr>
          <p:cNvPr id="38145" name="Text Box 257"/>
          <p:cNvSpPr txBox="1">
            <a:spLocks noChangeArrowheads="1"/>
          </p:cNvSpPr>
          <p:nvPr/>
        </p:nvSpPr>
        <p:spPr bwMode="auto">
          <a:xfrm>
            <a:off x="6842125" y="2986088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y</a:t>
            </a:r>
          </a:p>
        </p:txBody>
      </p:sp>
      <p:sp>
        <p:nvSpPr>
          <p:cNvPr id="38146" name="Text Box 258"/>
          <p:cNvSpPr txBox="1">
            <a:spLocks noChangeArrowheads="1"/>
          </p:cNvSpPr>
          <p:nvPr/>
        </p:nvSpPr>
        <p:spPr bwMode="auto">
          <a:xfrm>
            <a:off x="7908925" y="2986088"/>
            <a:ext cx="2968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z</a:t>
            </a:r>
          </a:p>
        </p:txBody>
      </p:sp>
      <p:sp>
        <p:nvSpPr>
          <p:cNvPr id="38147" name="Text Box 259"/>
          <p:cNvSpPr txBox="1">
            <a:spLocks noChangeArrowheads="1"/>
          </p:cNvSpPr>
          <p:nvPr/>
        </p:nvSpPr>
        <p:spPr bwMode="auto">
          <a:xfrm>
            <a:off x="6156325" y="2043113"/>
            <a:ext cx="3540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B</a:t>
            </a:r>
          </a:p>
        </p:txBody>
      </p:sp>
      <p:sp>
        <p:nvSpPr>
          <p:cNvPr id="38148" name="Text Box 260"/>
          <p:cNvSpPr txBox="1">
            <a:spLocks noChangeArrowheads="1"/>
          </p:cNvSpPr>
          <p:nvPr/>
        </p:nvSpPr>
        <p:spPr bwMode="auto">
          <a:xfrm>
            <a:off x="5562600" y="2133600"/>
            <a:ext cx="3254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F</a:t>
            </a:r>
          </a:p>
        </p:txBody>
      </p:sp>
      <p:sp>
        <p:nvSpPr>
          <p:cNvPr id="38149" name="Oval 261"/>
          <p:cNvSpPr>
            <a:spLocks noChangeArrowheads="1"/>
          </p:cNvSpPr>
          <p:nvPr/>
        </p:nvSpPr>
        <p:spPr bwMode="auto">
          <a:xfrm>
            <a:off x="1676400" y="3886200"/>
            <a:ext cx="685800" cy="3810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400">
                <a:solidFill>
                  <a:schemeClr val="bg1"/>
                </a:solidFill>
                <a:latin typeface="Times New Roman" pitchFamily="18" charset="0"/>
              </a:rPr>
              <a:t>1/8</a:t>
            </a:r>
          </a:p>
        </p:txBody>
      </p:sp>
      <p:sp>
        <p:nvSpPr>
          <p:cNvPr id="38150" name="Oval 262"/>
          <p:cNvSpPr>
            <a:spLocks noChangeArrowheads="1"/>
          </p:cNvSpPr>
          <p:nvPr/>
        </p:nvSpPr>
        <p:spPr bwMode="auto">
          <a:xfrm>
            <a:off x="2743200" y="3886200"/>
            <a:ext cx="685800" cy="3810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400">
                <a:solidFill>
                  <a:schemeClr val="bg1"/>
                </a:solidFill>
                <a:latin typeface="Times New Roman" pitchFamily="18" charset="0"/>
              </a:rPr>
              <a:t>2/7</a:t>
            </a:r>
          </a:p>
        </p:txBody>
      </p:sp>
      <p:sp>
        <p:nvSpPr>
          <p:cNvPr id="38151" name="Oval 263"/>
          <p:cNvSpPr>
            <a:spLocks noChangeArrowheads="1"/>
          </p:cNvSpPr>
          <p:nvPr/>
        </p:nvSpPr>
        <p:spPr bwMode="auto">
          <a:xfrm>
            <a:off x="3810000" y="3886200"/>
            <a:ext cx="685800" cy="381000"/>
          </a:xfrm>
          <a:prstGeom prst="ellipse">
            <a:avLst/>
          </a:prstGeom>
          <a:solidFill>
            <a:srgbClr val="C0C0C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400">
                <a:latin typeface="Times New Roman" pitchFamily="18" charset="0"/>
              </a:rPr>
              <a:t>9/</a:t>
            </a:r>
          </a:p>
        </p:txBody>
      </p:sp>
      <p:sp>
        <p:nvSpPr>
          <p:cNvPr id="38152" name="Oval 264"/>
          <p:cNvSpPr>
            <a:spLocks noChangeArrowheads="1"/>
          </p:cNvSpPr>
          <p:nvPr/>
        </p:nvSpPr>
        <p:spPr bwMode="auto">
          <a:xfrm>
            <a:off x="1676400" y="4876800"/>
            <a:ext cx="685800" cy="3810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400">
                <a:solidFill>
                  <a:schemeClr val="bg1"/>
                </a:solidFill>
                <a:latin typeface="Times New Roman" pitchFamily="18" charset="0"/>
              </a:rPr>
              <a:t>4/5</a:t>
            </a:r>
          </a:p>
        </p:txBody>
      </p:sp>
      <p:sp>
        <p:nvSpPr>
          <p:cNvPr id="38153" name="Oval 265"/>
          <p:cNvSpPr>
            <a:spLocks noChangeArrowheads="1"/>
          </p:cNvSpPr>
          <p:nvPr/>
        </p:nvSpPr>
        <p:spPr bwMode="auto">
          <a:xfrm>
            <a:off x="2743200" y="4876800"/>
            <a:ext cx="685800" cy="381000"/>
          </a:xfrm>
          <a:prstGeom prst="ellipse">
            <a:avLst/>
          </a:prstGeom>
          <a:solidFill>
            <a:srgbClr val="000000"/>
          </a:solidFill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400">
                <a:solidFill>
                  <a:schemeClr val="bg1"/>
                </a:solidFill>
                <a:latin typeface="Times New Roman" pitchFamily="18" charset="0"/>
              </a:rPr>
              <a:t>3/6</a:t>
            </a:r>
          </a:p>
        </p:txBody>
      </p:sp>
      <p:sp>
        <p:nvSpPr>
          <p:cNvPr id="38154" name="Oval 266"/>
          <p:cNvSpPr>
            <a:spLocks noChangeArrowheads="1"/>
          </p:cNvSpPr>
          <p:nvPr/>
        </p:nvSpPr>
        <p:spPr bwMode="auto">
          <a:xfrm>
            <a:off x="3810000" y="4876800"/>
            <a:ext cx="685800" cy="3810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 sz="2400">
              <a:latin typeface="Times New Roman" pitchFamily="18" charset="0"/>
            </a:endParaRPr>
          </a:p>
        </p:txBody>
      </p:sp>
      <p:sp>
        <p:nvSpPr>
          <p:cNvPr id="38155" name="Text Box 267"/>
          <p:cNvSpPr txBox="1">
            <a:spLocks noChangeArrowheads="1"/>
          </p:cNvSpPr>
          <p:nvPr/>
        </p:nvSpPr>
        <p:spPr bwMode="auto">
          <a:xfrm>
            <a:off x="1143000" y="3505200"/>
            <a:ext cx="539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>
                <a:latin typeface="Times New Roman" pitchFamily="18" charset="0"/>
              </a:rPr>
              <a:t>(k)</a:t>
            </a:r>
          </a:p>
        </p:txBody>
      </p:sp>
      <p:sp>
        <p:nvSpPr>
          <p:cNvPr id="38156" name="Line 268"/>
          <p:cNvSpPr>
            <a:spLocks noChangeShapeType="1"/>
          </p:cNvSpPr>
          <p:nvPr/>
        </p:nvSpPr>
        <p:spPr bwMode="auto">
          <a:xfrm>
            <a:off x="2376488" y="4081463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8157" name="Line 269"/>
          <p:cNvSpPr>
            <a:spLocks noChangeShapeType="1"/>
          </p:cNvSpPr>
          <p:nvPr/>
        </p:nvSpPr>
        <p:spPr bwMode="auto">
          <a:xfrm>
            <a:off x="1981200" y="4267200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8158" name="Line 270"/>
          <p:cNvSpPr>
            <a:spLocks noChangeShapeType="1"/>
          </p:cNvSpPr>
          <p:nvPr/>
        </p:nvSpPr>
        <p:spPr bwMode="auto">
          <a:xfrm flipV="1">
            <a:off x="2228850" y="4211638"/>
            <a:ext cx="628650" cy="69215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8159" name="Line 271"/>
          <p:cNvSpPr>
            <a:spLocks noChangeShapeType="1"/>
          </p:cNvSpPr>
          <p:nvPr/>
        </p:nvSpPr>
        <p:spPr bwMode="auto">
          <a:xfrm flipH="1">
            <a:off x="2362200" y="5029200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8160" name="Line 272"/>
          <p:cNvSpPr>
            <a:spLocks noChangeShapeType="1"/>
          </p:cNvSpPr>
          <p:nvPr/>
        </p:nvSpPr>
        <p:spPr bwMode="auto">
          <a:xfrm>
            <a:off x="3048000" y="4267200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8161" name="Line 273"/>
          <p:cNvSpPr>
            <a:spLocks noChangeShapeType="1"/>
          </p:cNvSpPr>
          <p:nvPr/>
        </p:nvSpPr>
        <p:spPr bwMode="auto">
          <a:xfrm flipH="1">
            <a:off x="3290888" y="4246563"/>
            <a:ext cx="685800" cy="685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8162" name="Line 274"/>
          <p:cNvSpPr>
            <a:spLocks noChangeShapeType="1"/>
          </p:cNvSpPr>
          <p:nvPr/>
        </p:nvSpPr>
        <p:spPr bwMode="auto">
          <a:xfrm>
            <a:off x="4114800" y="4267200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cxnSp>
        <p:nvCxnSpPr>
          <p:cNvPr id="38163" name="AutoShape 275"/>
          <p:cNvCxnSpPr>
            <a:cxnSpLocks noChangeShapeType="1"/>
            <a:stCxn id="38154" idx="5"/>
            <a:endCxn id="38154" idx="7"/>
          </p:cNvCxnSpPr>
          <p:nvPr/>
        </p:nvCxnSpPr>
        <p:spPr bwMode="auto">
          <a:xfrm rot="5400000" flipH="1" flipV="1">
            <a:off x="4261644" y="5066507"/>
            <a:ext cx="269875" cy="1587"/>
          </a:xfrm>
          <a:prstGeom prst="curvedConnector5">
            <a:avLst>
              <a:gd name="adj1" fmla="val -7060"/>
              <a:gd name="adj2" fmla="val 23099995"/>
              <a:gd name="adj3" fmla="val 137644"/>
            </a:avLst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8164" name="Text Box 276"/>
          <p:cNvSpPr txBox="1">
            <a:spLocks noChangeArrowheads="1"/>
          </p:cNvSpPr>
          <p:nvPr/>
        </p:nvSpPr>
        <p:spPr bwMode="auto">
          <a:xfrm>
            <a:off x="1905000" y="3552825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u</a:t>
            </a:r>
          </a:p>
        </p:txBody>
      </p:sp>
      <p:sp>
        <p:nvSpPr>
          <p:cNvPr id="38165" name="Text Box 277"/>
          <p:cNvSpPr txBox="1">
            <a:spLocks noChangeArrowheads="1"/>
          </p:cNvSpPr>
          <p:nvPr/>
        </p:nvSpPr>
        <p:spPr bwMode="auto">
          <a:xfrm>
            <a:off x="2955925" y="3519488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v</a:t>
            </a:r>
          </a:p>
        </p:txBody>
      </p:sp>
      <p:sp>
        <p:nvSpPr>
          <p:cNvPr id="38166" name="Text Box 278"/>
          <p:cNvSpPr txBox="1">
            <a:spLocks noChangeArrowheads="1"/>
          </p:cNvSpPr>
          <p:nvPr/>
        </p:nvSpPr>
        <p:spPr bwMode="auto">
          <a:xfrm>
            <a:off x="4022725" y="3519488"/>
            <a:ext cx="3683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w</a:t>
            </a:r>
          </a:p>
        </p:txBody>
      </p:sp>
      <p:sp>
        <p:nvSpPr>
          <p:cNvPr id="38167" name="Text Box 279"/>
          <p:cNvSpPr txBox="1">
            <a:spLocks noChangeArrowheads="1"/>
          </p:cNvSpPr>
          <p:nvPr/>
        </p:nvSpPr>
        <p:spPr bwMode="auto">
          <a:xfrm>
            <a:off x="1905000" y="5230813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x</a:t>
            </a:r>
          </a:p>
        </p:txBody>
      </p:sp>
      <p:sp>
        <p:nvSpPr>
          <p:cNvPr id="38168" name="Text Box 280"/>
          <p:cNvSpPr txBox="1">
            <a:spLocks noChangeArrowheads="1"/>
          </p:cNvSpPr>
          <p:nvPr/>
        </p:nvSpPr>
        <p:spPr bwMode="auto">
          <a:xfrm>
            <a:off x="2955925" y="5195888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y</a:t>
            </a:r>
          </a:p>
        </p:txBody>
      </p:sp>
      <p:sp>
        <p:nvSpPr>
          <p:cNvPr id="38169" name="Text Box 281"/>
          <p:cNvSpPr txBox="1">
            <a:spLocks noChangeArrowheads="1"/>
          </p:cNvSpPr>
          <p:nvPr/>
        </p:nvSpPr>
        <p:spPr bwMode="auto">
          <a:xfrm>
            <a:off x="4022725" y="5195888"/>
            <a:ext cx="2968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z</a:t>
            </a:r>
          </a:p>
        </p:txBody>
      </p:sp>
      <p:sp>
        <p:nvSpPr>
          <p:cNvPr id="38170" name="Text Box 282"/>
          <p:cNvSpPr txBox="1">
            <a:spLocks noChangeArrowheads="1"/>
          </p:cNvSpPr>
          <p:nvPr/>
        </p:nvSpPr>
        <p:spPr bwMode="auto">
          <a:xfrm>
            <a:off x="2270125" y="4252913"/>
            <a:ext cx="3540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B</a:t>
            </a:r>
          </a:p>
        </p:txBody>
      </p:sp>
      <p:sp>
        <p:nvSpPr>
          <p:cNvPr id="38171" name="Text Box 283"/>
          <p:cNvSpPr txBox="1">
            <a:spLocks noChangeArrowheads="1"/>
          </p:cNvSpPr>
          <p:nvPr/>
        </p:nvSpPr>
        <p:spPr bwMode="auto">
          <a:xfrm>
            <a:off x="1676400" y="4343400"/>
            <a:ext cx="3254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F</a:t>
            </a:r>
          </a:p>
        </p:txBody>
      </p:sp>
      <p:sp>
        <p:nvSpPr>
          <p:cNvPr id="38172" name="Oval 284"/>
          <p:cNvSpPr>
            <a:spLocks noChangeArrowheads="1"/>
          </p:cNvSpPr>
          <p:nvPr/>
        </p:nvSpPr>
        <p:spPr bwMode="auto">
          <a:xfrm>
            <a:off x="5791200" y="4038600"/>
            <a:ext cx="685800" cy="3810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400">
                <a:solidFill>
                  <a:schemeClr val="bg1"/>
                </a:solidFill>
                <a:latin typeface="Times New Roman" pitchFamily="18" charset="0"/>
              </a:rPr>
              <a:t>1/8</a:t>
            </a:r>
          </a:p>
        </p:txBody>
      </p:sp>
      <p:sp>
        <p:nvSpPr>
          <p:cNvPr id="38173" name="Oval 285"/>
          <p:cNvSpPr>
            <a:spLocks noChangeArrowheads="1"/>
          </p:cNvSpPr>
          <p:nvPr/>
        </p:nvSpPr>
        <p:spPr bwMode="auto">
          <a:xfrm>
            <a:off x="6858000" y="4038600"/>
            <a:ext cx="685800" cy="3810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400">
                <a:solidFill>
                  <a:schemeClr val="bg1"/>
                </a:solidFill>
                <a:latin typeface="Times New Roman" pitchFamily="18" charset="0"/>
              </a:rPr>
              <a:t>2/7</a:t>
            </a:r>
          </a:p>
        </p:txBody>
      </p:sp>
      <p:sp>
        <p:nvSpPr>
          <p:cNvPr id="38174" name="Oval 286"/>
          <p:cNvSpPr>
            <a:spLocks noChangeArrowheads="1"/>
          </p:cNvSpPr>
          <p:nvPr/>
        </p:nvSpPr>
        <p:spPr bwMode="auto">
          <a:xfrm>
            <a:off x="7924800" y="4038600"/>
            <a:ext cx="685800" cy="381000"/>
          </a:xfrm>
          <a:prstGeom prst="ellipse">
            <a:avLst/>
          </a:prstGeom>
          <a:solidFill>
            <a:srgbClr val="C0C0C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400">
                <a:latin typeface="Times New Roman" pitchFamily="18" charset="0"/>
              </a:rPr>
              <a:t>9/</a:t>
            </a:r>
          </a:p>
        </p:txBody>
      </p:sp>
      <p:sp>
        <p:nvSpPr>
          <p:cNvPr id="38175" name="Oval 287"/>
          <p:cNvSpPr>
            <a:spLocks noChangeArrowheads="1"/>
          </p:cNvSpPr>
          <p:nvPr/>
        </p:nvSpPr>
        <p:spPr bwMode="auto">
          <a:xfrm>
            <a:off x="5791200" y="5029200"/>
            <a:ext cx="685800" cy="3810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400">
                <a:solidFill>
                  <a:schemeClr val="bg1"/>
                </a:solidFill>
                <a:latin typeface="Times New Roman" pitchFamily="18" charset="0"/>
              </a:rPr>
              <a:t>4/5</a:t>
            </a:r>
          </a:p>
        </p:txBody>
      </p:sp>
      <p:sp>
        <p:nvSpPr>
          <p:cNvPr id="38176" name="Oval 288"/>
          <p:cNvSpPr>
            <a:spLocks noChangeArrowheads="1"/>
          </p:cNvSpPr>
          <p:nvPr/>
        </p:nvSpPr>
        <p:spPr bwMode="auto">
          <a:xfrm>
            <a:off x="6858000" y="5029200"/>
            <a:ext cx="685800" cy="381000"/>
          </a:xfrm>
          <a:prstGeom prst="ellipse">
            <a:avLst/>
          </a:prstGeom>
          <a:solidFill>
            <a:srgbClr val="000000"/>
          </a:solidFill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400">
                <a:solidFill>
                  <a:schemeClr val="bg1"/>
                </a:solidFill>
                <a:latin typeface="Times New Roman" pitchFamily="18" charset="0"/>
              </a:rPr>
              <a:t>3/6</a:t>
            </a:r>
          </a:p>
        </p:txBody>
      </p:sp>
      <p:sp>
        <p:nvSpPr>
          <p:cNvPr id="38177" name="Oval 289"/>
          <p:cNvSpPr>
            <a:spLocks noChangeArrowheads="1"/>
          </p:cNvSpPr>
          <p:nvPr/>
        </p:nvSpPr>
        <p:spPr bwMode="auto">
          <a:xfrm>
            <a:off x="7924800" y="5029200"/>
            <a:ext cx="685800" cy="3810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 sz="2400">
              <a:latin typeface="Times New Roman" pitchFamily="18" charset="0"/>
            </a:endParaRPr>
          </a:p>
        </p:txBody>
      </p:sp>
      <p:sp>
        <p:nvSpPr>
          <p:cNvPr id="38178" name="Text Box 290"/>
          <p:cNvSpPr txBox="1">
            <a:spLocks noChangeArrowheads="1"/>
          </p:cNvSpPr>
          <p:nvPr/>
        </p:nvSpPr>
        <p:spPr bwMode="auto">
          <a:xfrm>
            <a:off x="5257800" y="3657600"/>
            <a:ext cx="471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>
                <a:latin typeface="Times New Roman" pitchFamily="18" charset="0"/>
              </a:rPr>
              <a:t>(l)</a:t>
            </a:r>
          </a:p>
        </p:txBody>
      </p:sp>
      <p:sp>
        <p:nvSpPr>
          <p:cNvPr id="38179" name="Line 291"/>
          <p:cNvSpPr>
            <a:spLocks noChangeShapeType="1"/>
          </p:cNvSpPr>
          <p:nvPr/>
        </p:nvSpPr>
        <p:spPr bwMode="auto">
          <a:xfrm>
            <a:off x="6491288" y="4233863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8180" name="Line 292"/>
          <p:cNvSpPr>
            <a:spLocks noChangeShapeType="1"/>
          </p:cNvSpPr>
          <p:nvPr/>
        </p:nvSpPr>
        <p:spPr bwMode="auto">
          <a:xfrm>
            <a:off x="6096000" y="4419600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8181" name="Line 293"/>
          <p:cNvSpPr>
            <a:spLocks noChangeShapeType="1"/>
          </p:cNvSpPr>
          <p:nvPr/>
        </p:nvSpPr>
        <p:spPr bwMode="auto">
          <a:xfrm flipV="1">
            <a:off x="6343650" y="4364038"/>
            <a:ext cx="628650" cy="69215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8182" name="Line 294"/>
          <p:cNvSpPr>
            <a:spLocks noChangeShapeType="1"/>
          </p:cNvSpPr>
          <p:nvPr/>
        </p:nvSpPr>
        <p:spPr bwMode="auto">
          <a:xfrm flipH="1">
            <a:off x="6477000" y="5181600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8183" name="Line 295"/>
          <p:cNvSpPr>
            <a:spLocks noChangeShapeType="1"/>
          </p:cNvSpPr>
          <p:nvPr/>
        </p:nvSpPr>
        <p:spPr bwMode="auto">
          <a:xfrm>
            <a:off x="7162800" y="4419600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8184" name="Line 296"/>
          <p:cNvSpPr>
            <a:spLocks noChangeShapeType="1"/>
          </p:cNvSpPr>
          <p:nvPr/>
        </p:nvSpPr>
        <p:spPr bwMode="auto">
          <a:xfrm flipH="1">
            <a:off x="7405688" y="4398963"/>
            <a:ext cx="685800" cy="6858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8185" name="Line 297"/>
          <p:cNvSpPr>
            <a:spLocks noChangeShapeType="1"/>
          </p:cNvSpPr>
          <p:nvPr/>
        </p:nvSpPr>
        <p:spPr bwMode="auto">
          <a:xfrm>
            <a:off x="8229600" y="4419600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cxnSp>
        <p:nvCxnSpPr>
          <p:cNvPr id="38186" name="AutoShape 298"/>
          <p:cNvCxnSpPr>
            <a:cxnSpLocks noChangeShapeType="1"/>
            <a:stCxn id="38177" idx="5"/>
            <a:endCxn id="38177" idx="7"/>
          </p:cNvCxnSpPr>
          <p:nvPr/>
        </p:nvCxnSpPr>
        <p:spPr bwMode="auto">
          <a:xfrm rot="5400000" flipH="1" flipV="1">
            <a:off x="8376444" y="5218907"/>
            <a:ext cx="269875" cy="1587"/>
          </a:xfrm>
          <a:prstGeom prst="curvedConnector5">
            <a:avLst>
              <a:gd name="adj1" fmla="val -7060"/>
              <a:gd name="adj2" fmla="val 23099995"/>
              <a:gd name="adj3" fmla="val 137644"/>
            </a:avLst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8187" name="Text Box 299"/>
          <p:cNvSpPr txBox="1">
            <a:spLocks noChangeArrowheads="1"/>
          </p:cNvSpPr>
          <p:nvPr/>
        </p:nvSpPr>
        <p:spPr bwMode="auto">
          <a:xfrm>
            <a:off x="6019800" y="3705225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u</a:t>
            </a:r>
          </a:p>
        </p:txBody>
      </p:sp>
      <p:sp>
        <p:nvSpPr>
          <p:cNvPr id="38188" name="Text Box 300"/>
          <p:cNvSpPr txBox="1">
            <a:spLocks noChangeArrowheads="1"/>
          </p:cNvSpPr>
          <p:nvPr/>
        </p:nvSpPr>
        <p:spPr bwMode="auto">
          <a:xfrm>
            <a:off x="7070725" y="3671888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v</a:t>
            </a:r>
          </a:p>
        </p:txBody>
      </p:sp>
      <p:sp>
        <p:nvSpPr>
          <p:cNvPr id="38189" name="Text Box 301"/>
          <p:cNvSpPr txBox="1">
            <a:spLocks noChangeArrowheads="1"/>
          </p:cNvSpPr>
          <p:nvPr/>
        </p:nvSpPr>
        <p:spPr bwMode="auto">
          <a:xfrm>
            <a:off x="8137525" y="3671888"/>
            <a:ext cx="3683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w</a:t>
            </a:r>
          </a:p>
        </p:txBody>
      </p:sp>
      <p:sp>
        <p:nvSpPr>
          <p:cNvPr id="38190" name="Text Box 302"/>
          <p:cNvSpPr txBox="1">
            <a:spLocks noChangeArrowheads="1"/>
          </p:cNvSpPr>
          <p:nvPr/>
        </p:nvSpPr>
        <p:spPr bwMode="auto">
          <a:xfrm>
            <a:off x="6019800" y="5383213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x</a:t>
            </a:r>
          </a:p>
        </p:txBody>
      </p:sp>
      <p:sp>
        <p:nvSpPr>
          <p:cNvPr id="38191" name="Text Box 303"/>
          <p:cNvSpPr txBox="1">
            <a:spLocks noChangeArrowheads="1"/>
          </p:cNvSpPr>
          <p:nvPr/>
        </p:nvSpPr>
        <p:spPr bwMode="auto">
          <a:xfrm>
            <a:off x="7070725" y="5348288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y</a:t>
            </a:r>
          </a:p>
        </p:txBody>
      </p:sp>
      <p:sp>
        <p:nvSpPr>
          <p:cNvPr id="38192" name="Text Box 304"/>
          <p:cNvSpPr txBox="1">
            <a:spLocks noChangeArrowheads="1"/>
          </p:cNvSpPr>
          <p:nvPr/>
        </p:nvSpPr>
        <p:spPr bwMode="auto">
          <a:xfrm>
            <a:off x="8137525" y="5348288"/>
            <a:ext cx="2968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z</a:t>
            </a:r>
          </a:p>
        </p:txBody>
      </p:sp>
      <p:sp>
        <p:nvSpPr>
          <p:cNvPr id="38193" name="Text Box 305"/>
          <p:cNvSpPr txBox="1">
            <a:spLocks noChangeArrowheads="1"/>
          </p:cNvSpPr>
          <p:nvPr/>
        </p:nvSpPr>
        <p:spPr bwMode="auto">
          <a:xfrm>
            <a:off x="6384925" y="4405313"/>
            <a:ext cx="3540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B</a:t>
            </a:r>
          </a:p>
        </p:txBody>
      </p:sp>
      <p:sp>
        <p:nvSpPr>
          <p:cNvPr id="38194" name="Text Box 306"/>
          <p:cNvSpPr txBox="1">
            <a:spLocks noChangeArrowheads="1"/>
          </p:cNvSpPr>
          <p:nvPr/>
        </p:nvSpPr>
        <p:spPr bwMode="auto">
          <a:xfrm>
            <a:off x="5791200" y="4495800"/>
            <a:ext cx="3254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F</a:t>
            </a:r>
          </a:p>
        </p:txBody>
      </p:sp>
      <p:sp>
        <p:nvSpPr>
          <p:cNvPr id="38195" name="Text Box 307"/>
          <p:cNvSpPr txBox="1">
            <a:spLocks noChangeArrowheads="1"/>
          </p:cNvSpPr>
          <p:nvPr/>
        </p:nvSpPr>
        <p:spPr bwMode="auto">
          <a:xfrm>
            <a:off x="7467600" y="4419600"/>
            <a:ext cx="3540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Elementary Graph Algorithms</a:t>
            </a:r>
          </a:p>
        </p:txBody>
      </p:sp>
      <p:sp>
        <p:nvSpPr>
          <p:cNvPr id="118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130E8-986A-467E-B59C-DCCAE48E1DE2}" type="slidenum">
              <a:rPr lang="en-US" altLang="zh-TW"/>
              <a:pPr/>
              <a:t>23</a:t>
            </a:fld>
            <a:endParaRPr lang="en-US" altLang="zh-TW"/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DFS</a:t>
            </a:r>
            <a:r>
              <a:rPr lang="zh-TW" altLang="en-US"/>
              <a:t>運作範例</a:t>
            </a:r>
          </a:p>
        </p:txBody>
      </p:sp>
      <p:sp>
        <p:nvSpPr>
          <p:cNvPr id="38916" name="Rectangle 4"/>
          <p:cNvSpPr>
            <a:spLocks noChangeArrowheads="1"/>
          </p:cNvSpPr>
          <p:nvPr/>
        </p:nvSpPr>
        <p:spPr bwMode="auto">
          <a:xfrm>
            <a:off x="6224588" y="4891088"/>
            <a:ext cx="444500" cy="128587"/>
          </a:xfrm>
          <a:prstGeom prst="rect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 sz="2400">
              <a:latin typeface="Times New Roman" pitchFamily="18" charset="0"/>
            </a:endParaRPr>
          </a:p>
        </p:txBody>
      </p:sp>
      <p:sp>
        <p:nvSpPr>
          <p:cNvPr id="38917" name="Rectangle 5"/>
          <p:cNvSpPr>
            <a:spLocks noChangeArrowheads="1"/>
          </p:cNvSpPr>
          <p:nvPr/>
        </p:nvSpPr>
        <p:spPr bwMode="auto">
          <a:xfrm>
            <a:off x="1968500" y="4862513"/>
            <a:ext cx="444500" cy="128587"/>
          </a:xfrm>
          <a:prstGeom prst="rect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 sz="2400">
              <a:latin typeface="Times New Roman" pitchFamily="18" charset="0"/>
            </a:endParaRPr>
          </a:p>
        </p:txBody>
      </p:sp>
      <p:sp>
        <p:nvSpPr>
          <p:cNvPr id="38918" name="Rectangle 6"/>
          <p:cNvSpPr>
            <a:spLocks noChangeArrowheads="1"/>
          </p:cNvSpPr>
          <p:nvPr/>
        </p:nvSpPr>
        <p:spPr bwMode="auto">
          <a:xfrm>
            <a:off x="1968500" y="3946525"/>
            <a:ext cx="444500" cy="128588"/>
          </a:xfrm>
          <a:prstGeom prst="rect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 sz="2400">
              <a:latin typeface="Times New Roman" pitchFamily="18" charset="0"/>
            </a:endParaRPr>
          </a:p>
        </p:txBody>
      </p:sp>
      <p:sp>
        <p:nvSpPr>
          <p:cNvPr id="38919" name="Rectangle 7"/>
          <p:cNvSpPr>
            <a:spLocks noChangeArrowheads="1"/>
          </p:cNvSpPr>
          <p:nvPr/>
        </p:nvSpPr>
        <p:spPr bwMode="auto">
          <a:xfrm>
            <a:off x="6224588" y="3948113"/>
            <a:ext cx="444500" cy="128587"/>
          </a:xfrm>
          <a:prstGeom prst="rect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 sz="2400">
              <a:latin typeface="Times New Roman" pitchFamily="18" charset="0"/>
            </a:endParaRPr>
          </a:p>
        </p:txBody>
      </p:sp>
      <p:sp>
        <p:nvSpPr>
          <p:cNvPr id="38920" name="Rectangle 8"/>
          <p:cNvSpPr>
            <a:spLocks noChangeArrowheads="1"/>
          </p:cNvSpPr>
          <p:nvPr/>
        </p:nvSpPr>
        <p:spPr bwMode="auto">
          <a:xfrm>
            <a:off x="6858000" y="4191000"/>
            <a:ext cx="152400" cy="609600"/>
          </a:xfrm>
          <a:prstGeom prst="rect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8921" name="Rectangle 9"/>
          <p:cNvSpPr>
            <a:spLocks noChangeArrowheads="1"/>
          </p:cNvSpPr>
          <p:nvPr/>
        </p:nvSpPr>
        <p:spPr bwMode="auto">
          <a:xfrm>
            <a:off x="2590800" y="4191000"/>
            <a:ext cx="152400" cy="609600"/>
          </a:xfrm>
          <a:prstGeom prst="rect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8922" name="Rectangle 10"/>
          <p:cNvSpPr>
            <a:spLocks noChangeArrowheads="1"/>
          </p:cNvSpPr>
          <p:nvPr/>
        </p:nvSpPr>
        <p:spPr bwMode="auto">
          <a:xfrm>
            <a:off x="7924800" y="4191000"/>
            <a:ext cx="152400" cy="609600"/>
          </a:xfrm>
          <a:prstGeom prst="rect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8923" name="Rectangle 11"/>
          <p:cNvSpPr>
            <a:spLocks noChangeArrowheads="1"/>
          </p:cNvSpPr>
          <p:nvPr/>
        </p:nvSpPr>
        <p:spPr bwMode="auto">
          <a:xfrm>
            <a:off x="3657600" y="4191000"/>
            <a:ext cx="152400" cy="609600"/>
          </a:xfrm>
          <a:prstGeom prst="rect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8924" name="Rectangle 12"/>
          <p:cNvSpPr>
            <a:spLocks noChangeArrowheads="1"/>
          </p:cNvSpPr>
          <p:nvPr/>
        </p:nvSpPr>
        <p:spPr bwMode="auto">
          <a:xfrm>
            <a:off x="1968500" y="1651000"/>
            <a:ext cx="444500" cy="128588"/>
          </a:xfrm>
          <a:prstGeom prst="rect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 sz="2400">
              <a:latin typeface="Times New Roman" pitchFamily="18" charset="0"/>
            </a:endParaRPr>
          </a:p>
        </p:txBody>
      </p:sp>
      <p:sp>
        <p:nvSpPr>
          <p:cNvPr id="38925" name="Rectangle 13"/>
          <p:cNvSpPr>
            <a:spLocks noChangeArrowheads="1"/>
          </p:cNvSpPr>
          <p:nvPr/>
        </p:nvSpPr>
        <p:spPr bwMode="auto">
          <a:xfrm>
            <a:off x="2590800" y="1905000"/>
            <a:ext cx="152400" cy="609600"/>
          </a:xfrm>
          <a:prstGeom prst="rect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8926" name="Rectangle 14"/>
          <p:cNvSpPr>
            <a:spLocks noChangeArrowheads="1"/>
          </p:cNvSpPr>
          <p:nvPr/>
        </p:nvSpPr>
        <p:spPr bwMode="auto">
          <a:xfrm>
            <a:off x="3657600" y="1905000"/>
            <a:ext cx="152400" cy="609600"/>
          </a:xfrm>
          <a:prstGeom prst="rect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8927" name="Oval 15"/>
          <p:cNvSpPr>
            <a:spLocks noChangeArrowheads="1"/>
          </p:cNvSpPr>
          <p:nvPr/>
        </p:nvSpPr>
        <p:spPr bwMode="auto">
          <a:xfrm>
            <a:off x="1295400" y="1524000"/>
            <a:ext cx="685800" cy="3810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400">
                <a:solidFill>
                  <a:schemeClr val="bg1"/>
                </a:solidFill>
                <a:latin typeface="Times New Roman" pitchFamily="18" charset="0"/>
              </a:rPr>
              <a:t>1/8</a:t>
            </a:r>
          </a:p>
        </p:txBody>
      </p:sp>
      <p:sp>
        <p:nvSpPr>
          <p:cNvPr id="38928" name="Oval 16"/>
          <p:cNvSpPr>
            <a:spLocks noChangeArrowheads="1"/>
          </p:cNvSpPr>
          <p:nvPr/>
        </p:nvSpPr>
        <p:spPr bwMode="auto">
          <a:xfrm>
            <a:off x="2362200" y="1524000"/>
            <a:ext cx="685800" cy="3810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400">
                <a:solidFill>
                  <a:schemeClr val="bg1"/>
                </a:solidFill>
                <a:latin typeface="Times New Roman" pitchFamily="18" charset="0"/>
              </a:rPr>
              <a:t>2/7</a:t>
            </a:r>
          </a:p>
        </p:txBody>
      </p:sp>
      <p:sp>
        <p:nvSpPr>
          <p:cNvPr id="38929" name="Oval 17"/>
          <p:cNvSpPr>
            <a:spLocks noChangeArrowheads="1"/>
          </p:cNvSpPr>
          <p:nvPr/>
        </p:nvSpPr>
        <p:spPr bwMode="auto">
          <a:xfrm>
            <a:off x="3429000" y="1524000"/>
            <a:ext cx="685800" cy="381000"/>
          </a:xfrm>
          <a:prstGeom prst="ellipse">
            <a:avLst/>
          </a:prstGeom>
          <a:solidFill>
            <a:srgbClr val="C0C0C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400">
                <a:latin typeface="Times New Roman" pitchFamily="18" charset="0"/>
              </a:rPr>
              <a:t>9/</a:t>
            </a:r>
          </a:p>
        </p:txBody>
      </p:sp>
      <p:sp>
        <p:nvSpPr>
          <p:cNvPr id="38930" name="Oval 18"/>
          <p:cNvSpPr>
            <a:spLocks noChangeArrowheads="1"/>
          </p:cNvSpPr>
          <p:nvPr/>
        </p:nvSpPr>
        <p:spPr bwMode="auto">
          <a:xfrm>
            <a:off x="1295400" y="2514600"/>
            <a:ext cx="685800" cy="3810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400">
                <a:solidFill>
                  <a:schemeClr val="bg1"/>
                </a:solidFill>
                <a:latin typeface="Times New Roman" pitchFamily="18" charset="0"/>
              </a:rPr>
              <a:t>4/5</a:t>
            </a:r>
          </a:p>
        </p:txBody>
      </p:sp>
      <p:sp>
        <p:nvSpPr>
          <p:cNvPr id="38931" name="Oval 19"/>
          <p:cNvSpPr>
            <a:spLocks noChangeArrowheads="1"/>
          </p:cNvSpPr>
          <p:nvPr/>
        </p:nvSpPr>
        <p:spPr bwMode="auto">
          <a:xfrm>
            <a:off x="2362200" y="2514600"/>
            <a:ext cx="685800" cy="381000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400">
                <a:solidFill>
                  <a:schemeClr val="bg1"/>
                </a:solidFill>
                <a:latin typeface="Times New Roman" pitchFamily="18" charset="0"/>
              </a:rPr>
              <a:t>3/6</a:t>
            </a:r>
          </a:p>
        </p:txBody>
      </p:sp>
      <p:sp>
        <p:nvSpPr>
          <p:cNvPr id="38932" name="Oval 20"/>
          <p:cNvSpPr>
            <a:spLocks noChangeArrowheads="1"/>
          </p:cNvSpPr>
          <p:nvPr/>
        </p:nvSpPr>
        <p:spPr bwMode="auto">
          <a:xfrm>
            <a:off x="3429000" y="2514600"/>
            <a:ext cx="685800" cy="381000"/>
          </a:xfrm>
          <a:prstGeom prst="ellipse">
            <a:avLst/>
          </a:prstGeom>
          <a:solidFill>
            <a:srgbClr val="C0C0C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400">
                <a:latin typeface="Times New Roman" pitchFamily="18" charset="0"/>
              </a:rPr>
              <a:t>10/</a:t>
            </a:r>
          </a:p>
        </p:txBody>
      </p:sp>
      <p:sp>
        <p:nvSpPr>
          <p:cNvPr id="38933" name="Text Box 21"/>
          <p:cNvSpPr txBox="1">
            <a:spLocks noChangeArrowheads="1"/>
          </p:cNvSpPr>
          <p:nvPr/>
        </p:nvSpPr>
        <p:spPr bwMode="auto">
          <a:xfrm>
            <a:off x="762000" y="1143000"/>
            <a:ext cx="623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>
                <a:latin typeface="Times New Roman" pitchFamily="18" charset="0"/>
              </a:rPr>
              <a:t>(m)</a:t>
            </a:r>
          </a:p>
        </p:txBody>
      </p:sp>
      <p:sp>
        <p:nvSpPr>
          <p:cNvPr id="38934" name="Line 22"/>
          <p:cNvSpPr>
            <a:spLocks noChangeShapeType="1"/>
          </p:cNvSpPr>
          <p:nvPr/>
        </p:nvSpPr>
        <p:spPr bwMode="auto">
          <a:xfrm>
            <a:off x="1995488" y="1719263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8935" name="Line 23"/>
          <p:cNvSpPr>
            <a:spLocks noChangeShapeType="1"/>
          </p:cNvSpPr>
          <p:nvPr/>
        </p:nvSpPr>
        <p:spPr bwMode="auto">
          <a:xfrm>
            <a:off x="1600200" y="1905000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8936" name="Line 24"/>
          <p:cNvSpPr>
            <a:spLocks noChangeShapeType="1"/>
          </p:cNvSpPr>
          <p:nvPr/>
        </p:nvSpPr>
        <p:spPr bwMode="auto">
          <a:xfrm flipV="1">
            <a:off x="1847850" y="1849438"/>
            <a:ext cx="628650" cy="69215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8937" name="Line 25"/>
          <p:cNvSpPr>
            <a:spLocks noChangeShapeType="1"/>
          </p:cNvSpPr>
          <p:nvPr/>
        </p:nvSpPr>
        <p:spPr bwMode="auto">
          <a:xfrm flipH="1">
            <a:off x="1981200" y="2667000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8938" name="Line 26"/>
          <p:cNvSpPr>
            <a:spLocks noChangeShapeType="1"/>
          </p:cNvSpPr>
          <p:nvPr/>
        </p:nvSpPr>
        <p:spPr bwMode="auto">
          <a:xfrm>
            <a:off x="2667000" y="1905000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8939" name="Line 27"/>
          <p:cNvSpPr>
            <a:spLocks noChangeShapeType="1"/>
          </p:cNvSpPr>
          <p:nvPr/>
        </p:nvSpPr>
        <p:spPr bwMode="auto">
          <a:xfrm flipH="1">
            <a:off x="2909888" y="1884363"/>
            <a:ext cx="685800" cy="6858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8940" name="Line 28"/>
          <p:cNvSpPr>
            <a:spLocks noChangeShapeType="1"/>
          </p:cNvSpPr>
          <p:nvPr/>
        </p:nvSpPr>
        <p:spPr bwMode="auto">
          <a:xfrm>
            <a:off x="3733800" y="1905000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cxnSp>
        <p:nvCxnSpPr>
          <p:cNvPr id="38941" name="AutoShape 29"/>
          <p:cNvCxnSpPr>
            <a:cxnSpLocks noChangeShapeType="1"/>
            <a:stCxn id="38932" idx="5"/>
            <a:endCxn id="38932" idx="7"/>
          </p:cNvCxnSpPr>
          <p:nvPr/>
        </p:nvCxnSpPr>
        <p:spPr bwMode="auto">
          <a:xfrm rot="5400000" flipH="1" flipV="1">
            <a:off x="3880644" y="2704307"/>
            <a:ext cx="269875" cy="1587"/>
          </a:xfrm>
          <a:prstGeom prst="curvedConnector5">
            <a:avLst>
              <a:gd name="adj1" fmla="val -7060"/>
              <a:gd name="adj2" fmla="val 23099995"/>
              <a:gd name="adj3" fmla="val 137644"/>
            </a:avLst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8942" name="Text Box 30"/>
          <p:cNvSpPr txBox="1">
            <a:spLocks noChangeArrowheads="1"/>
          </p:cNvSpPr>
          <p:nvPr/>
        </p:nvSpPr>
        <p:spPr bwMode="auto">
          <a:xfrm>
            <a:off x="1524000" y="1190625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u</a:t>
            </a:r>
          </a:p>
        </p:txBody>
      </p:sp>
      <p:sp>
        <p:nvSpPr>
          <p:cNvPr id="38943" name="Text Box 31"/>
          <p:cNvSpPr txBox="1">
            <a:spLocks noChangeArrowheads="1"/>
          </p:cNvSpPr>
          <p:nvPr/>
        </p:nvSpPr>
        <p:spPr bwMode="auto">
          <a:xfrm>
            <a:off x="2574925" y="1157288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v</a:t>
            </a:r>
          </a:p>
        </p:txBody>
      </p:sp>
      <p:sp>
        <p:nvSpPr>
          <p:cNvPr id="38944" name="Text Box 32"/>
          <p:cNvSpPr txBox="1">
            <a:spLocks noChangeArrowheads="1"/>
          </p:cNvSpPr>
          <p:nvPr/>
        </p:nvSpPr>
        <p:spPr bwMode="auto">
          <a:xfrm>
            <a:off x="3641725" y="1157288"/>
            <a:ext cx="3683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w</a:t>
            </a:r>
          </a:p>
        </p:txBody>
      </p:sp>
      <p:sp>
        <p:nvSpPr>
          <p:cNvPr id="38945" name="Text Box 33"/>
          <p:cNvSpPr txBox="1">
            <a:spLocks noChangeArrowheads="1"/>
          </p:cNvSpPr>
          <p:nvPr/>
        </p:nvSpPr>
        <p:spPr bwMode="auto">
          <a:xfrm>
            <a:off x="1524000" y="2868613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x</a:t>
            </a:r>
          </a:p>
        </p:txBody>
      </p:sp>
      <p:sp>
        <p:nvSpPr>
          <p:cNvPr id="38946" name="Text Box 34"/>
          <p:cNvSpPr txBox="1">
            <a:spLocks noChangeArrowheads="1"/>
          </p:cNvSpPr>
          <p:nvPr/>
        </p:nvSpPr>
        <p:spPr bwMode="auto">
          <a:xfrm>
            <a:off x="2574925" y="2833688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y</a:t>
            </a:r>
          </a:p>
        </p:txBody>
      </p:sp>
      <p:sp>
        <p:nvSpPr>
          <p:cNvPr id="38947" name="Text Box 35"/>
          <p:cNvSpPr txBox="1">
            <a:spLocks noChangeArrowheads="1"/>
          </p:cNvSpPr>
          <p:nvPr/>
        </p:nvSpPr>
        <p:spPr bwMode="auto">
          <a:xfrm>
            <a:off x="3641725" y="2833688"/>
            <a:ext cx="2968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z</a:t>
            </a:r>
          </a:p>
        </p:txBody>
      </p:sp>
      <p:sp>
        <p:nvSpPr>
          <p:cNvPr id="38948" name="Text Box 36"/>
          <p:cNvSpPr txBox="1">
            <a:spLocks noChangeArrowheads="1"/>
          </p:cNvSpPr>
          <p:nvPr/>
        </p:nvSpPr>
        <p:spPr bwMode="auto">
          <a:xfrm>
            <a:off x="1889125" y="1890713"/>
            <a:ext cx="3540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B</a:t>
            </a:r>
          </a:p>
        </p:txBody>
      </p:sp>
      <p:sp>
        <p:nvSpPr>
          <p:cNvPr id="38949" name="Text Box 37"/>
          <p:cNvSpPr txBox="1">
            <a:spLocks noChangeArrowheads="1"/>
          </p:cNvSpPr>
          <p:nvPr/>
        </p:nvSpPr>
        <p:spPr bwMode="auto">
          <a:xfrm>
            <a:off x="1295400" y="1981200"/>
            <a:ext cx="3254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F</a:t>
            </a:r>
          </a:p>
        </p:txBody>
      </p:sp>
      <p:sp>
        <p:nvSpPr>
          <p:cNvPr id="38950" name="Text Box 38"/>
          <p:cNvSpPr txBox="1">
            <a:spLocks noChangeArrowheads="1"/>
          </p:cNvSpPr>
          <p:nvPr/>
        </p:nvSpPr>
        <p:spPr bwMode="auto">
          <a:xfrm>
            <a:off x="2971800" y="1905000"/>
            <a:ext cx="3540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C</a:t>
            </a:r>
          </a:p>
        </p:txBody>
      </p:sp>
      <p:sp>
        <p:nvSpPr>
          <p:cNvPr id="38951" name="Rectangle 39"/>
          <p:cNvSpPr>
            <a:spLocks noChangeArrowheads="1"/>
          </p:cNvSpPr>
          <p:nvPr/>
        </p:nvSpPr>
        <p:spPr bwMode="auto">
          <a:xfrm>
            <a:off x="6091238" y="1725613"/>
            <a:ext cx="444500" cy="128587"/>
          </a:xfrm>
          <a:prstGeom prst="rect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 sz="2400">
              <a:latin typeface="Times New Roman" pitchFamily="18" charset="0"/>
            </a:endParaRPr>
          </a:p>
        </p:txBody>
      </p:sp>
      <p:sp>
        <p:nvSpPr>
          <p:cNvPr id="38952" name="Rectangle 40"/>
          <p:cNvSpPr>
            <a:spLocks noChangeArrowheads="1"/>
          </p:cNvSpPr>
          <p:nvPr/>
        </p:nvSpPr>
        <p:spPr bwMode="auto">
          <a:xfrm>
            <a:off x="6705600" y="1981200"/>
            <a:ext cx="152400" cy="609600"/>
          </a:xfrm>
          <a:prstGeom prst="rect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8953" name="Rectangle 41"/>
          <p:cNvSpPr>
            <a:spLocks noChangeArrowheads="1"/>
          </p:cNvSpPr>
          <p:nvPr/>
        </p:nvSpPr>
        <p:spPr bwMode="auto">
          <a:xfrm>
            <a:off x="7772400" y="1981200"/>
            <a:ext cx="152400" cy="609600"/>
          </a:xfrm>
          <a:prstGeom prst="rect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8954" name="Oval 42"/>
          <p:cNvSpPr>
            <a:spLocks noChangeArrowheads="1"/>
          </p:cNvSpPr>
          <p:nvPr/>
        </p:nvSpPr>
        <p:spPr bwMode="auto">
          <a:xfrm>
            <a:off x="5410200" y="1600200"/>
            <a:ext cx="685800" cy="3810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400">
                <a:solidFill>
                  <a:schemeClr val="bg1"/>
                </a:solidFill>
                <a:latin typeface="Times New Roman" pitchFamily="18" charset="0"/>
              </a:rPr>
              <a:t>1/8</a:t>
            </a:r>
          </a:p>
        </p:txBody>
      </p:sp>
      <p:sp>
        <p:nvSpPr>
          <p:cNvPr id="38955" name="Oval 43"/>
          <p:cNvSpPr>
            <a:spLocks noChangeArrowheads="1"/>
          </p:cNvSpPr>
          <p:nvPr/>
        </p:nvSpPr>
        <p:spPr bwMode="auto">
          <a:xfrm>
            <a:off x="6477000" y="1600200"/>
            <a:ext cx="685800" cy="3810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400">
                <a:solidFill>
                  <a:schemeClr val="bg1"/>
                </a:solidFill>
                <a:latin typeface="Times New Roman" pitchFamily="18" charset="0"/>
              </a:rPr>
              <a:t>2/7</a:t>
            </a:r>
          </a:p>
        </p:txBody>
      </p:sp>
      <p:sp>
        <p:nvSpPr>
          <p:cNvPr id="38956" name="Oval 44"/>
          <p:cNvSpPr>
            <a:spLocks noChangeArrowheads="1"/>
          </p:cNvSpPr>
          <p:nvPr/>
        </p:nvSpPr>
        <p:spPr bwMode="auto">
          <a:xfrm>
            <a:off x="7543800" y="1600200"/>
            <a:ext cx="685800" cy="381000"/>
          </a:xfrm>
          <a:prstGeom prst="ellipse">
            <a:avLst/>
          </a:prstGeom>
          <a:solidFill>
            <a:srgbClr val="C0C0C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400">
                <a:latin typeface="Times New Roman" pitchFamily="18" charset="0"/>
              </a:rPr>
              <a:t>9/</a:t>
            </a:r>
          </a:p>
        </p:txBody>
      </p:sp>
      <p:sp>
        <p:nvSpPr>
          <p:cNvPr id="38957" name="Oval 45"/>
          <p:cNvSpPr>
            <a:spLocks noChangeArrowheads="1"/>
          </p:cNvSpPr>
          <p:nvPr/>
        </p:nvSpPr>
        <p:spPr bwMode="auto">
          <a:xfrm>
            <a:off x="5410200" y="2590800"/>
            <a:ext cx="685800" cy="3810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400">
                <a:solidFill>
                  <a:schemeClr val="bg1"/>
                </a:solidFill>
                <a:latin typeface="Times New Roman" pitchFamily="18" charset="0"/>
              </a:rPr>
              <a:t>4/5</a:t>
            </a:r>
          </a:p>
        </p:txBody>
      </p:sp>
      <p:sp>
        <p:nvSpPr>
          <p:cNvPr id="38958" name="Oval 46"/>
          <p:cNvSpPr>
            <a:spLocks noChangeArrowheads="1"/>
          </p:cNvSpPr>
          <p:nvPr/>
        </p:nvSpPr>
        <p:spPr bwMode="auto">
          <a:xfrm>
            <a:off x="6477000" y="2590800"/>
            <a:ext cx="685800" cy="381000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400">
                <a:solidFill>
                  <a:schemeClr val="bg1"/>
                </a:solidFill>
                <a:latin typeface="Times New Roman" pitchFamily="18" charset="0"/>
              </a:rPr>
              <a:t>3/6</a:t>
            </a:r>
          </a:p>
        </p:txBody>
      </p:sp>
      <p:sp>
        <p:nvSpPr>
          <p:cNvPr id="38959" name="Oval 47"/>
          <p:cNvSpPr>
            <a:spLocks noChangeArrowheads="1"/>
          </p:cNvSpPr>
          <p:nvPr/>
        </p:nvSpPr>
        <p:spPr bwMode="auto">
          <a:xfrm>
            <a:off x="7543800" y="2590800"/>
            <a:ext cx="685800" cy="381000"/>
          </a:xfrm>
          <a:prstGeom prst="ellipse">
            <a:avLst/>
          </a:prstGeom>
          <a:solidFill>
            <a:srgbClr val="C0C0C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400">
                <a:latin typeface="Times New Roman" pitchFamily="18" charset="0"/>
              </a:rPr>
              <a:t>10/</a:t>
            </a:r>
          </a:p>
        </p:txBody>
      </p:sp>
      <p:sp>
        <p:nvSpPr>
          <p:cNvPr id="38960" name="Text Box 48"/>
          <p:cNvSpPr txBox="1">
            <a:spLocks noChangeArrowheads="1"/>
          </p:cNvSpPr>
          <p:nvPr/>
        </p:nvSpPr>
        <p:spPr bwMode="auto">
          <a:xfrm>
            <a:off x="4876800" y="1219200"/>
            <a:ext cx="539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>
                <a:latin typeface="Times New Roman" pitchFamily="18" charset="0"/>
              </a:rPr>
              <a:t>(n)</a:t>
            </a:r>
          </a:p>
        </p:txBody>
      </p:sp>
      <p:sp>
        <p:nvSpPr>
          <p:cNvPr id="38961" name="Line 49"/>
          <p:cNvSpPr>
            <a:spLocks noChangeShapeType="1"/>
          </p:cNvSpPr>
          <p:nvPr/>
        </p:nvSpPr>
        <p:spPr bwMode="auto">
          <a:xfrm>
            <a:off x="6110288" y="1795463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8962" name="Line 50"/>
          <p:cNvSpPr>
            <a:spLocks noChangeShapeType="1"/>
          </p:cNvSpPr>
          <p:nvPr/>
        </p:nvSpPr>
        <p:spPr bwMode="auto">
          <a:xfrm>
            <a:off x="5715000" y="1981200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8963" name="Line 51"/>
          <p:cNvSpPr>
            <a:spLocks noChangeShapeType="1"/>
          </p:cNvSpPr>
          <p:nvPr/>
        </p:nvSpPr>
        <p:spPr bwMode="auto">
          <a:xfrm flipV="1">
            <a:off x="5962650" y="1925638"/>
            <a:ext cx="628650" cy="69215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8964" name="Line 52"/>
          <p:cNvSpPr>
            <a:spLocks noChangeShapeType="1"/>
          </p:cNvSpPr>
          <p:nvPr/>
        </p:nvSpPr>
        <p:spPr bwMode="auto">
          <a:xfrm flipH="1">
            <a:off x="6096000" y="2743200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8965" name="Line 53"/>
          <p:cNvSpPr>
            <a:spLocks noChangeShapeType="1"/>
          </p:cNvSpPr>
          <p:nvPr/>
        </p:nvSpPr>
        <p:spPr bwMode="auto">
          <a:xfrm>
            <a:off x="6781800" y="1981200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8966" name="Line 54"/>
          <p:cNvSpPr>
            <a:spLocks noChangeShapeType="1"/>
          </p:cNvSpPr>
          <p:nvPr/>
        </p:nvSpPr>
        <p:spPr bwMode="auto">
          <a:xfrm flipH="1">
            <a:off x="7024688" y="1960563"/>
            <a:ext cx="685800" cy="6858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8967" name="Line 55"/>
          <p:cNvSpPr>
            <a:spLocks noChangeShapeType="1"/>
          </p:cNvSpPr>
          <p:nvPr/>
        </p:nvSpPr>
        <p:spPr bwMode="auto">
          <a:xfrm>
            <a:off x="7848600" y="1981200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cxnSp>
        <p:nvCxnSpPr>
          <p:cNvPr id="38968" name="AutoShape 56"/>
          <p:cNvCxnSpPr>
            <a:cxnSpLocks noChangeShapeType="1"/>
            <a:stCxn id="38959" idx="5"/>
            <a:endCxn id="38959" idx="7"/>
          </p:cNvCxnSpPr>
          <p:nvPr/>
        </p:nvCxnSpPr>
        <p:spPr bwMode="auto">
          <a:xfrm rot="5400000" flipH="1" flipV="1">
            <a:off x="7995444" y="2780507"/>
            <a:ext cx="269875" cy="1587"/>
          </a:xfrm>
          <a:prstGeom prst="curvedConnector5">
            <a:avLst>
              <a:gd name="adj1" fmla="val -7060"/>
              <a:gd name="adj2" fmla="val 23099995"/>
              <a:gd name="adj3" fmla="val 137644"/>
            </a:avLst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8969" name="Text Box 57"/>
          <p:cNvSpPr txBox="1">
            <a:spLocks noChangeArrowheads="1"/>
          </p:cNvSpPr>
          <p:nvPr/>
        </p:nvSpPr>
        <p:spPr bwMode="auto">
          <a:xfrm>
            <a:off x="5638800" y="1266825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u</a:t>
            </a:r>
          </a:p>
        </p:txBody>
      </p:sp>
      <p:sp>
        <p:nvSpPr>
          <p:cNvPr id="38970" name="Text Box 58"/>
          <p:cNvSpPr txBox="1">
            <a:spLocks noChangeArrowheads="1"/>
          </p:cNvSpPr>
          <p:nvPr/>
        </p:nvSpPr>
        <p:spPr bwMode="auto">
          <a:xfrm>
            <a:off x="6689725" y="1233488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v</a:t>
            </a:r>
          </a:p>
        </p:txBody>
      </p:sp>
      <p:sp>
        <p:nvSpPr>
          <p:cNvPr id="38971" name="Text Box 59"/>
          <p:cNvSpPr txBox="1">
            <a:spLocks noChangeArrowheads="1"/>
          </p:cNvSpPr>
          <p:nvPr/>
        </p:nvSpPr>
        <p:spPr bwMode="auto">
          <a:xfrm>
            <a:off x="7756525" y="1233488"/>
            <a:ext cx="3683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w</a:t>
            </a:r>
          </a:p>
        </p:txBody>
      </p:sp>
      <p:sp>
        <p:nvSpPr>
          <p:cNvPr id="38972" name="Text Box 60"/>
          <p:cNvSpPr txBox="1">
            <a:spLocks noChangeArrowheads="1"/>
          </p:cNvSpPr>
          <p:nvPr/>
        </p:nvSpPr>
        <p:spPr bwMode="auto">
          <a:xfrm>
            <a:off x="5638800" y="2944813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x</a:t>
            </a:r>
          </a:p>
        </p:txBody>
      </p:sp>
      <p:sp>
        <p:nvSpPr>
          <p:cNvPr id="38973" name="Text Box 61"/>
          <p:cNvSpPr txBox="1">
            <a:spLocks noChangeArrowheads="1"/>
          </p:cNvSpPr>
          <p:nvPr/>
        </p:nvSpPr>
        <p:spPr bwMode="auto">
          <a:xfrm>
            <a:off x="6689725" y="2909888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y</a:t>
            </a:r>
          </a:p>
        </p:txBody>
      </p:sp>
      <p:sp>
        <p:nvSpPr>
          <p:cNvPr id="38974" name="Text Box 62"/>
          <p:cNvSpPr txBox="1">
            <a:spLocks noChangeArrowheads="1"/>
          </p:cNvSpPr>
          <p:nvPr/>
        </p:nvSpPr>
        <p:spPr bwMode="auto">
          <a:xfrm>
            <a:off x="7756525" y="2909888"/>
            <a:ext cx="2968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z</a:t>
            </a:r>
          </a:p>
        </p:txBody>
      </p:sp>
      <p:sp>
        <p:nvSpPr>
          <p:cNvPr id="38975" name="Text Box 63"/>
          <p:cNvSpPr txBox="1">
            <a:spLocks noChangeArrowheads="1"/>
          </p:cNvSpPr>
          <p:nvPr/>
        </p:nvSpPr>
        <p:spPr bwMode="auto">
          <a:xfrm>
            <a:off x="6003925" y="1966913"/>
            <a:ext cx="3540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B</a:t>
            </a:r>
          </a:p>
        </p:txBody>
      </p:sp>
      <p:sp>
        <p:nvSpPr>
          <p:cNvPr id="38976" name="Text Box 64"/>
          <p:cNvSpPr txBox="1">
            <a:spLocks noChangeArrowheads="1"/>
          </p:cNvSpPr>
          <p:nvPr/>
        </p:nvSpPr>
        <p:spPr bwMode="auto">
          <a:xfrm>
            <a:off x="5410200" y="2057400"/>
            <a:ext cx="3254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F</a:t>
            </a:r>
          </a:p>
        </p:txBody>
      </p:sp>
      <p:sp>
        <p:nvSpPr>
          <p:cNvPr id="38977" name="Text Box 65"/>
          <p:cNvSpPr txBox="1">
            <a:spLocks noChangeArrowheads="1"/>
          </p:cNvSpPr>
          <p:nvPr/>
        </p:nvSpPr>
        <p:spPr bwMode="auto">
          <a:xfrm>
            <a:off x="7086600" y="1981200"/>
            <a:ext cx="3540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C</a:t>
            </a:r>
          </a:p>
        </p:txBody>
      </p:sp>
      <p:sp>
        <p:nvSpPr>
          <p:cNvPr id="38978" name="Text Box 66"/>
          <p:cNvSpPr txBox="1">
            <a:spLocks noChangeArrowheads="1"/>
          </p:cNvSpPr>
          <p:nvPr/>
        </p:nvSpPr>
        <p:spPr bwMode="auto">
          <a:xfrm>
            <a:off x="8382000" y="2286000"/>
            <a:ext cx="3540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B</a:t>
            </a:r>
          </a:p>
        </p:txBody>
      </p:sp>
      <p:sp>
        <p:nvSpPr>
          <p:cNvPr id="38979" name="Oval 67"/>
          <p:cNvSpPr>
            <a:spLocks noChangeArrowheads="1"/>
          </p:cNvSpPr>
          <p:nvPr/>
        </p:nvSpPr>
        <p:spPr bwMode="auto">
          <a:xfrm>
            <a:off x="1295400" y="3810000"/>
            <a:ext cx="685800" cy="3810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400">
                <a:solidFill>
                  <a:schemeClr val="bg1"/>
                </a:solidFill>
                <a:latin typeface="Times New Roman" pitchFamily="18" charset="0"/>
              </a:rPr>
              <a:t>1/8</a:t>
            </a:r>
          </a:p>
        </p:txBody>
      </p:sp>
      <p:sp>
        <p:nvSpPr>
          <p:cNvPr id="38980" name="Oval 68"/>
          <p:cNvSpPr>
            <a:spLocks noChangeArrowheads="1"/>
          </p:cNvSpPr>
          <p:nvPr/>
        </p:nvSpPr>
        <p:spPr bwMode="auto">
          <a:xfrm>
            <a:off x="2362200" y="3810000"/>
            <a:ext cx="685800" cy="3810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400">
                <a:solidFill>
                  <a:schemeClr val="bg1"/>
                </a:solidFill>
                <a:latin typeface="Times New Roman" pitchFamily="18" charset="0"/>
              </a:rPr>
              <a:t>2/7</a:t>
            </a:r>
          </a:p>
        </p:txBody>
      </p:sp>
      <p:sp>
        <p:nvSpPr>
          <p:cNvPr id="38981" name="Oval 69"/>
          <p:cNvSpPr>
            <a:spLocks noChangeArrowheads="1"/>
          </p:cNvSpPr>
          <p:nvPr/>
        </p:nvSpPr>
        <p:spPr bwMode="auto">
          <a:xfrm>
            <a:off x="3429000" y="3810000"/>
            <a:ext cx="685800" cy="381000"/>
          </a:xfrm>
          <a:prstGeom prst="ellipse">
            <a:avLst/>
          </a:prstGeom>
          <a:solidFill>
            <a:srgbClr val="C0C0C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400">
                <a:latin typeface="Times New Roman" pitchFamily="18" charset="0"/>
              </a:rPr>
              <a:t>9/</a:t>
            </a:r>
          </a:p>
        </p:txBody>
      </p:sp>
      <p:sp>
        <p:nvSpPr>
          <p:cNvPr id="38982" name="Oval 70"/>
          <p:cNvSpPr>
            <a:spLocks noChangeArrowheads="1"/>
          </p:cNvSpPr>
          <p:nvPr/>
        </p:nvSpPr>
        <p:spPr bwMode="auto">
          <a:xfrm>
            <a:off x="1295400" y="4800600"/>
            <a:ext cx="685800" cy="3810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400">
                <a:solidFill>
                  <a:schemeClr val="bg1"/>
                </a:solidFill>
                <a:latin typeface="Times New Roman" pitchFamily="18" charset="0"/>
              </a:rPr>
              <a:t>4/5</a:t>
            </a:r>
          </a:p>
        </p:txBody>
      </p:sp>
      <p:sp>
        <p:nvSpPr>
          <p:cNvPr id="38983" name="Oval 71"/>
          <p:cNvSpPr>
            <a:spLocks noChangeArrowheads="1"/>
          </p:cNvSpPr>
          <p:nvPr/>
        </p:nvSpPr>
        <p:spPr bwMode="auto">
          <a:xfrm>
            <a:off x="2362200" y="4800600"/>
            <a:ext cx="685800" cy="381000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400">
                <a:solidFill>
                  <a:schemeClr val="bg1"/>
                </a:solidFill>
                <a:latin typeface="Times New Roman" pitchFamily="18" charset="0"/>
              </a:rPr>
              <a:t>3/6</a:t>
            </a:r>
          </a:p>
        </p:txBody>
      </p:sp>
      <p:sp>
        <p:nvSpPr>
          <p:cNvPr id="38984" name="Oval 72"/>
          <p:cNvSpPr>
            <a:spLocks noChangeArrowheads="1"/>
          </p:cNvSpPr>
          <p:nvPr/>
        </p:nvSpPr>
        <p:spPr bwMode="auto">
          <a:xfrm>
            <a:off x="3429000" y="4800600"/>
            <a:ext cx="685800" cy="3810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400">
                <a:solidFill>
                  <a:schemeClr val="bg1"/>
                </a:solidFill>
                <a:latin typeface="Times New Roman" pitchFamily="18" charset="0"/>
              </a:rPr>
              <a:t>10/11</a:t>
            </a:r>
          </a:p>
        </p:txBody>
      </p:sp>
      <p:sp>
        <p:nvSpPr>
          <p:cNvPr id="38985" name="Text Box 73"/>
          <p:cNvSpPr txBox="1">
            <a:spLocks noChangeArrowheads="1"/>
          </p:cNvSpPr>
          <p:nvPr/>
        </p:nvSpPr>
        <p:spPr bwMode="auto">
          <a:xfrm>
            <a:off x="762000" y="3429000"/>
            <a:ext cx="539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>
                <a:latin typeface="Times New Roman" pitchFamily="18" charset="0"/>
              </a:rPr>
              <a:t>(o)</a:t>
            </a:r>
          </a:p>
        </p:txBody>
      </p:sp>
      <p:sp>
        <p:nvSpPr>
          <p:cNvPr id="38986" name="Line 74"/>
          <p:cNvSpPr>
            <a:spLocks noChangeShapeType="1"/>
          </p:cNvSpPr>
          <p:nvPr/>
        </p:nvSpPr>
        <p:spPr bwMode="auto">
          <a:xfrm>
            <a:off x="1995488" y="4005263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8987" name="Line 75"/>
          <p:cNvSpPr>
            <a:spLocks noChangeShapeType="1"/>
          </p:cNvSpPr>
          <p:nvPr/>
        </p:nvSpPr>
        <p:spPr bwMode="auto">
          <a:xfrm>
            <a:off x="1600200" y="4191000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8988" name="Line 76"/>
          <p:cNvSpPr>
            <a:spLocks noChangeShapeType="1"/>
          </p:cNvSpPr>
          <p:nvPr/>
        </p:nvSpPr>
        <p:spPr bwMode="auto">
          <a:xfrm flipV="1">
            <a:off x="1847850" y="4135438"/>
            <a:ext cx="628650" cy="69215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8989" name="Line 77"/>
          <p:cNvSpPr>
            <a:spLocks noChangeShapeType="1"/>
          </p:cNvSpPr>
          <p:nvPr/>
        </p:nvSpPr>
        <p:spPr bwMode="auto">
          <a:xfrm flipH="1">
            <a:off x="1981200" y="4953000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8990" name="Line 78"/>
          <p:cNvSpPr>
            <a:spLocks noChangeShapeType="1"/>
          </p:cNvSpPr>
          <p:nvPr/>
        </p:nvSpPr>
        <p:spPr bwMode="auto">
          <a:xfrm>
            <a:off x="2667000" y="4191000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8991" name="Line 79"/>
          <p:cNvSpPr>
            <a:spLocks noChangeShapeType="1"/>
          </p:cNvSpPr>
          <p:nvPr/>
        </p:nvSpPr>
        <p:spPr bwMode="auto">
          <a:xfrm flipH="1">
            <a:off x="2909888" y="4170363"/>
            <a:ext cx="685800" cy="6858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8992" name="Line 80"/>
          <p:cNvSpPr>
            <a:spLocks noChangeShapeType="1"/>
          </p:cNvSpPr>
          <p:nvPr/>
        </p:nvSpPr>
        <p:spPr bwMode="auto">
          <a:xfrm>
            <a:off x="3733800" y="4191000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cxnSp>
        <p:nvCxnSpPr>
          <p:cNvPr id="38993" name="AutoShape 81"/>
          <p:cNvCxnSpPr>
            <a:cxnSpLocks noChangeShapeType="1"/>
            <a:stCxn id="38984" idx="5"/>
            <a:endCxn id="38984" idx="7"/>
          </p:cNvCxnSpPr>
          <p:nvPr/>
        </p:nvCxnSpPr>
        <p:spPr bwMode="auto">
          <a:xfrm rot="5400000" flipH="1" flipV="1">
            <a:off x="3880644" y="4990307"/>
            <a:ext cx="269875" cy="1587"/>
          </a:xfrm>
          <a:prstGeom prst="curvedConnector5">
            <a:avLst>
              <a:gd name="adj1" fmla="val -7060"/>
              <a:gd name="adj2" fmla="val 23099995"/>
              <a:gd name="adj3" fmla="val 137644"/>
            </a:avLst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8994" name="Text Box 82"/>
          <p:cNvSpPr txBox="1">
            <a:spLocks noChangeArrowheads="1"/>
          </p:cNvSpPr>
          <p:nvPr/>
        </p:nvSpPr>
        <p:spPr bwMode="auto">
          <a:xfrm>
            <a:off x="1524000" y="3476625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u</a:t>
            </a:r>
          </a:p>
        </p:txBody>
      </p:sp>
      <p:sp>
        <p:nvSpPr>
          <p:cNvPr id="38995" name="Text Box 83"/>
          <p:cNvSpPr txBox="1">
            <a:spLocks noChangeArrowheads="1"/>
          </p:cNvSpPr>
          <p:nvPr/>
        </p:nvSpPr>
        <p:spPr bwMode="auto">
          <a:xfrm>
            <a:off x="2574925" y="3443288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v</a:t>
            </a:r>
          </a:p>
        </p:txBody>
      </p:sp>
      <p:sp>
        <p:nvSpPr>
          <p:cNvPr id="38996" name="Text Box 84"/>
          <p:cNvSpPr txBox="1">
            <a:spLocks noChangeArrowheads="1"/>
          </p:cNvSpPr>
          <p:nvPr/>
        </p:nvSpPr>
        <p:spPr bwMode="auto">
          <a:xfrm>
            <a:off x="3641725" y="3443288"/>
            <a:ext cx="3683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w</a:t>
            </a:r>
          </a:p>
        </p:txBody>
      </p:sp>
      <p:sp>
        <p:nvSpPr>
          <p:cNvPr id="38997" name="Text Box 85"/>
          <p:cNvSpPr txBox="1">
            <a:spLocks noChangeArrowheads="1"/>
          </p:cNvSpPr>
          <p:nvPr/>
        </p:nvSpPr>
        <p:spPr bwMode="auto">
          <a:xfrm>
            <a:off x="1524000" y="5154613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x</a:t>
            </a:r>
          </a:p>
        </p:txBody>
      </p:sp>
      <p:sp>
        <p:nvSpPr>
          <p:cNvPr id="38998" name="Text Box 86"/>
          <p:cNvSpPr txBox="1">
            <a:spLocks noChangeArrowheads="1"/>
          </p:cNvSpPr>
          <p:nvPr/>
        </p:nvSpPr>
        <p:spPr bwMode="auto">
          <a:xfrm>
            <a:off x="2574925" y="5119688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y</a:t>
            </a:r>
          </a:p>
        </p:txBody>
      </p:sp>
      <p:sp>
        <p:nvSpPr>
          <p:cNvPr id="38999" name="Text Box 87"/>
          <p:cNvSpPr txBox="1">
            <a:spLocks noChangeArrowheads="1"/>
          </p:cNvSpPr>
          <p:nvPr/>
        </p:nvSpPr>
        <p:spPr bwMode="auto">
          <a:xfrm>
            <a:off x="3641725" y="5119688"/>
            <a:ext cx="2968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z</a:t>
            </a:r>
          </a:p>
        </p:txBody>
      </p:sp>
      <p:sp>
        <p:nvSpPr>
          <p:cNvPr id="39000" name="Text Box 88"/>
          <p:cNvSpPr txBox="1">
            <a:spLocks noChangeArrowheads="1"/>
          </p:cNvSpPr>
          <p:nvPr/>
        </p:nvSpPr>
        <p:spPr bwMode="auto">
          <a:xfrm>
            <a:off x="1889125" y="4176713"/>
            <a:ext cx="3540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B</a:t>
            </a:r>
          </a:p>
        </p:txBody>
      </p:sp>
      <p:sp>
        <p:nvSpPr>
          <p:cNvPr id="39001" name="Text Box 89"/>
          <p:cNvSpPr txBox="1">
            <a:spLocks noChangeArrowheads="1"/>
          </p:cNvSpPr>
          <p:nvPr/>
        </p:nvSpPr>
        <p:spPr bwMode="auto">
          <a:xfrm>
            <a:off x="1295400" y="4267200"/>
            <a:ext cx="3254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F</a:t>
            </a:r>
          </a:p>
        </p:txBody>
      </p:sp>
      <p:sp>
        <p:nvSpPr>
          <p:cNvPr id="39002" name="Text Box 90"/>
          <p:cNvSpPr txBox="1">
            <a:spLocks noChangeArrowheads="1"/>
          </p:cNvSpPr>
          <p:nvPr/>
        </p:nvSpPr>
        <p:spPr bwMode="auto">
          <a:xfrm>
            <a:off x="2971800" y="4191000"/>
            <a:ext cx="3540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C</a:t>
            </a:r>
          </a:p>
        </p:txBody>
      </p:sp>
      <p:sp>
        <p:nvSpPr>
          <p:cNvPr id="39003" name="Text Box 91"/>
          <p:cNvSpPr txBox="1">
            <a:spLocks noChangeArrowheads="1"/>
          </p:cNvSpPr>
          <p:nvPr/>
        </p:nvSpPr>
        <p:spPr bwMode="auto">
          <a:xfrm>
            <a:off x="4267200" y="4495800"/>
            <a:ext cx="3540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B</a:t>
            </a:r>
          </a:p>
        </p:txBody>
      </p:sp>
      <p:sp>
        <p:nvSpPr>
          <p:cNvPr id="39004" name="Oval 92"/>
          <p:cNvSpPr>
            <a:spLocks noChangeArrowheads="1"/>
          </p:cNvSpPr>
          <p:nvPr/>
        </p:nvSpPr>
        <p:spPr bwMode="auto">
          <a:xfrm>
            <a:off x="5562600" y="3810000"/>
            <a:ext cx="685800" cy="3810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400">
                <a:solidFill>
                  <a:schemeClr val="bg1"/>
                </a:solidFill>
                <a:latin typeface="Times New Roman" pitchFamily="18" charset="0"/>
              </a:rPr>
              <a:t>1/8</a:t>
            </a:r>
          </a:p>
        </p:txBody>
      </p:sp>
      <p:sp>
        <p:nvSpPr>
          <p:cNvPr id="39005" name="Oval 93"/>
          <p:cNvSpPr>
            <a:spLocks noChangeArrowheads="1"/>
          </p:cNvSpPr>
          <p:nvPr/>
        </p:nvSpPr>
        <p:spPr bwMode="auto">
          <a:xfrm>
            <a:off x="6629400" y="3810000"/>
            <a:ext cx="685800" cy="3810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400">
                <a:solidFill>
                  <a:schemeClr val="bg1"/>
                </a:solidFill>
                <a:latin typeface="Times New Roman" pitchFamily="18" charset="0"/>
              </a:rPr>
              <a:t>2/7</a:t>
            </a:r>
          </a:p>
        </p:txBody>
      </p:sp>
      <p:sp>
        <p:nvSpPr>
          <p:cNvPr id="39006" name="Oval 94"/>
          <p:cNvSpPr>
            <a:spLocks noChangeArrowheads="1"/>
          </p:cNvSpPr>
          <p:nvPr/>
        </p:nvSpPr>
        <p:spPr bwMode="auto">
          <a:xfrm>
            <a:off x="7696200" y="3810000"/>
            <a:ext cx="685800" cy="3810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400">
                <a:solidFill>
                  <a:schemeClr val="bg1"/>
                </a:solidFill>
                <a:latin typeface="Times New Roman" pitchFamily="18" charset="0"/>
              </a:rPr>
              <a:t>9/12</a:t>
            </a:r>
          </a:p>
        </p:txBody>
      </p:sp>
      <p:sp>
        <p:nvSpPr>
          <p:cNvPr id="39007" name="Oval 95"/>
          <p:cNvSpPr>
            <a:spLocks noChangeArrowheads="1"/>
          </p:cNvSpPr>
          <p:nvPr/>
        </p:nvSpPr>
        <p:spPr bwMode="auto">
          <a:xfrm>
            <a:off x="5562600" y="4800600"/>
            <a:ext cx="685800" cy="3810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400">
                <a:solidFill>
                  <a:schemeClr val="bg1"/>
                </a:solidFill>
                <a:latin typeface="Times New Roman" pitchFamily="18" charset="0"/>
              </a:rPr>
              <a:t>4/5</a:t>
            </a:r>
          </a:p>
        </p:txBody>
      </p:sp>
      <p:sp>
        <p:nvSpPr>
          <p:cNvPr id="39008" name="Oval 96"/>
          <p:cNvSpPr>
            <a:spLocks noChangeArrowheads="1"/>
          </p:cNvSpPr>
          <p:nvPr/>
        </p:nvSpPr>
        <p:spPr bwMode="auto">
          <a:xfrm>
            <a:off x="6629400" y="4800600"/>
            <a:ext cx="685800" cy="381000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400">
                <a:solidFill>
                  <a:schemeClr val="bg1"/>
                </a:solidFill>
                <a:latin typeface="Times New Roman" pitchFamily="18" charset="0"/>
              </a:rPr>
              <a:t>3/6</a:t>
            </a:r>
          </a:p>
        </p:txBody>
      </p:sp>
      <p:sp>
        <p:nvSpPr>
          <p:cNvPr id="39009" name="Oval 97"/>
          <p:cNvSpPr>
            <a:spLocks noChangeArrowheads="1"/>
          </p:cNvSpPr>
          <p:nvPr/>
        </p:nvSpPr>
        <p:spPr bwMode="auto">
          <a:xfrm>
            <a:off x="7696200" y="4800600"/>
            <a:ext cx="685800" cy="3810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400">
                <a:solidFill>
                  <a:schemeClr val="bg1"/>
                </a:solidFill>
                <a:latin typeface="Times New Roman" pitchFamily="18" charset="0"/>
              </a:rPr>
              <a:t>10/11</a:t>
            </a:r>
          </a:p>
        </p:txBody>
      </p:sp>
      <p:sp>
        <p:nvSpPr>
          <p:cNvPr id="39010" name="Text Box 98"/>
          <p:cNvSpPr txBox="1">
            <a:spLocks noChangeArrowheads="1"/>
          </p:cNvSpPr>
          <p:nvPr/>
        </p:nvSpPr>
        <p:spPr bwMode="auto">
          <a:xfrm>
            <a:off x="5029200" y="3429000"/>
            <a:ext cx="539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>
                <a:latin typeface="Times New Roman" pitchFamily="18" charset="0"/>
              </a:rPr>
              <a:t>(o)</a:t>
            </a:r>
          </a:p>
        </p:txBody>
      </p:sp>
      <p:sp>
        <p:nvSpPr>
          <p:cNvPr id="39011" name="Line 99"/>
          <p:cNvSpPr>
            <a:spLocks noChangeShapeType="1"/>
          </p:cNvSpPr>
          <p:nvPr/>
        </p:nvSpPr>
        <p:spPr bwMode="auto">
          <a:xfrm>
            <a:off x="6262688" y="4005263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9012" name="Line 100"/>
          <p:cNvSpPr>
            <a:spLocks noChangeShapeType="1"/>
          </p:cNvSpPr>
          <p:nvPr/>
        </p:nvSpPr>
        <p:spPr bwMode="auto">
          <a:xfrm>
            <a:off x="5867400" y="4191000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9013" name="Line 101"/>
          <p:cNvSpPr>
            <a:spLocks noChangeShapeType="1"/>
          </p:cNvSpPr>
          <p:nvPr/>
        </p:nvSpPr>
        <p:spPr bwMode="auto">
          <a:xfrm flipV="1">
            <a:off x="6115050" y="4135438"/>
            <a:ext cx="628650" cy="69215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9014" name="Line 102"/>
          <p:cNvSpPr>
            <a:spLocks noChangeShapeType="1"/>
          </p:cNvSpPr>
          <p:nvPr/>
        </p:nvSpPr>
        <p:spPr bwMode="auto">
          <a:xfrm flipH="1">
            <a:off x="6248400" y="4953000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9015" name="Line 103"/>
          <p:cNvSpPr>
            <a:spLocks noChangeShapeType="1"/>
          </p:cNvSpPr>
          <p:nvPr/>
        </p:nvSpPr>
        <p:spPr bwMode="auto">
          <a:xfrm>
            <a:off x="6934200" y="4191000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9016" name="Line 104"/>
          <p:cNvSpPr>
            <a:spLocks noChangeShapeType="1"/>
          </p:cNvSpPr>
          <p:nvPr/>
        </p:nvSpPr>
        <p:spPr bwMode="auto">
          <a:xfrm flipH="1">
            <a:off x="7177088" y="4170363"/>
            <a:ext cx="685800" cy="6858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9017" name="Line 105"/>
          <p:cNvSpPr>
            <a:spLocks noChangeShapeType="1"/>
          </p:cNvSpPr>
          <p:nvPr/>
        </p:nvSpPr>
        <p:spPr bwMode="auto">
          <a:xfrm>
            <a:off x="8001000" y="4191000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cxnSp>
        <p:nvCxnSpPr>
          <p:cNvPr id="39018" name="AutoShape 106"/>
          <p:cNvCxnSpPr>
            <a:cxnSpLocks noChangeShapeType="1"/>
            <a:stCxn id="39009" idx="5"/>
            <a:endCxn id="39009" idx="7"/>
          </p:cNvCxnSpPr>
          <p:nvPr/>
        </p:nvCxnSpPr>
        <p:spPr bwMode="auto">
          <a:xfrm rot="5400000" flipH="1" flipV="1">
            <a:off x="8147844" y="4990307"/>
            <a:ext cx="269875" cy="1587"/>
          </a:xfrm>
          <a:prstGeom prst="curvedConnector5">
            <a:avLst>
              <a:gd name="adj1" fmla="val -7060"/>
              <a:gd name="adj2" fmla="val 23099995"/>
              <a:gd name="adj3" fmla="val 137644"/>
            </a:avLst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9019" name="Text Box 107"/>
          <p:cNvSpPr txBox="1">
            <a:spLocks noChangeArrowheads="1"/>
          </p:cNvSpPr>
          <p:nvPr/>
        </p:nvSpPr>
        <p:spPr bwMode="auto">
          <a:xfrm>
            <a:off x="5791200" y="3476625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u</a:t>
            </a:r>
          </a:p>
        </p:txBody>
      </p:sp>
      <p:sp>
        <p:nvSpPr>
          <p:cNvPr id="39020" name="Text Box 108"/>
          <p:cNvSpPr txBox="1">
            <a:spLocks noChangeArrowheads="1"/>
          </p:cNvSpPr>
          <p:nvPr/>
        </p:nvSpPr>
        <p:spPr bwMode="auto">
          <a:xfrm>
            <a:off x="6842125" y="3443288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v</a:t>
            </a:r>
          </a:p>
        </p:txBody>
      </p:sp>
      <p:sp>
        <p:nvSpPr>
          <p:cNvPr id="39021" name="Text Box 109"/>
          <p:cNvSpPr txBox="1">
            <a:spLocks noChangeArrowheads="1"/>
          </p:cNvSpPr>
          <p:nvPr/>
        </p:nvSpPr>
        <p:spPr bwMode="auto">
          <a:xfrm>
            <a:off x="7908925" y="3443288"/>
            <a:ext cx="3683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w</a:t>
            </a:r>
          </a:p>
        </p:txBody>
      </p:sp>
      <p:sp>
        <p:nvSpPr>
          <p:cNvPr id="39022" name="Text Box 110"/>
          <p:cNvSpPr txBox="1">
            <a:spLocks noChangeArrowheads="1"/>
          </p:cNvSpPr>
          <p:nvPr/>
        </p:nvSpPr>
        <p:spPr bwMode="auto">
          <a:xfrm>
            <a:off x="5791200" y="5154613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x</a:t>
            </a:r>
          </a:p>
        </p:txBody>
      </p:sp>
      <p:sp>
        <p:nvSpPr>
          <p:cNvPr id="39023" name="Text Box 111"/>
          <p:cNvSpPr txBox="1">
            <a:spLocks noChangeArrowheads="1"/>
          </p:cNvSpPr>
          <p:nvPr/>
        </p:nvSpPr>
        <p:spPr bwMode="auto">
          <a:xfrm>
            <a:off x="6842125" y="5119688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y</a:t>
            </a:r>
          </a:p>
        </p:txBody>
      </p:sp>
      <p:sp>
        <p:nvSpPr>
          <p:cNvPr id="39024" name="Text Box 112"/>
          <p:cNvSpPr txBox="1">
            <a:spLocks noChangeArrowheads="1"/>
          </p:cNvSpPr>
          <p:nvPr/>
        </p:nvSpPr>
        <p:spPr bwMode="auto">
          <a:xfrm>
            <a:off x="7908925" y="5119688"/>
            <a:ext cx="2968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z</a:t>
            </a:r>
          </a:p>
        </p:txBody>
      </p:sp>
      <p:sp>
        <p:nvSpPr>
          <p:cNvPr id="39025" name="Text Box 113"/>
          <p:cNvSpPr txBox="1">
            <a:spLocks noChangeArrowheads="1"/>
          </p:cNvSpPr>
          <p:nvPr/>
        </p:nvSpPr>
        <p:spPr bwMode="auto">
          <a:xfrm>
            <a:off x="6156325" y="4176713"/>
            <a:ext cx="3540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B</a:t>
            </a:r>
          </a:p>
        </p:txBody>
      </p:sp>
      <p:sp>
        <p:nvSpPr>
          <p:cNvPr id="39026" name="Text Box 114"/>
          <p:cNvSpPr txBox="1">
            <a:spLocks noChangeArrowheads="1"/>
          </p:cNvSpPr>
          <p:nvPr/>
        </p:nvSpPr>
        <p:spPr bwMode="auto">
          <a:xfrm>
            <a:off x="5562600" y="4267200"/>
            <a:ext cx="3254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F</a:t>
            </a:r>
          </a:p>
        </p:txBody>
      </p:sp>
      <p:sp>
        <p:nvSpPr>
          <p:cNvPr id="39027" name="Text Box 115"/>
          <p:cNvSpPr txBox="1">
            <a:spLocks noChangeArrowheads="1"/>
          </p:cNvSpPr>
          <p:nvPr/>
        </p:nvSpPr>
        <p:spPr bwMode="auto">
          <a:xfrm>
            <a:off x="7239000" y="4191000"/>
            <a:ext cx="3540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C</a:t>
            </a:r>
          </a:p>
        </p:txBody>
      </p:sp>
      <p:sp>
        <p:nvSpPr>
          <p:cNvPr id="39028" name="Text Box 116"/>
          <p:cNvSpPr txBox="1">
            <a:spLocks noChangeArrowheads="1"/>
          </p:cNvSpPr>
          <p:nvPr/>
        </p:nvSpPr>
        <p:spPr bwMode="auto">
          <a:xfrm>
            <a:off x="8534400" y="4495800"/>
            <a:ext cx="3540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itchFamily="18" charset="0"/>
              </a:rPr>
              <a:t>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Elementary Graph Algorithms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C3F-1BEE-40CD-9FF6-49E8964384AC}" type="slidenum">
              <a:rPr lang="en-US" altLang="zh-TW"/>
              <a:pPr/>
              <a:t>24</a:t>
            </a:fld>
            <a:endParaRPr lang="en-US" altLang="zh-TW"/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DFS</a:t>
            </a:r>
            <a:r>
              <a:rPr lang="zh-TW" altLang="en-US" b="1"/>
              <a:t>演算法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>
              <a:buFontTx/>
              <a:buNone/>
            </a:pPr>
            <a:r>
              <a:rPr lang="en-US" altLang="zh-TW" sz="2400">
                <a:latin typeface="Arial" charset="0"/>
              </a:rPr>
              <a:t>DFS(G)</a:t>
            </a:r>
          </a:p>
          <a:p>
            <a:pPr marL="533400" indent="-533400">
              <a:buFontTx/>
              <a:buAutoNum type="arabicPeriod"/>
            </a:pPr>
            <a:r>
              <a:rPr lang="en-US" altLang="zh-TW" sz="2400" b="1">
                <a:latin typeface="Arial" charset="0"/>
              </a:rPr>
              <a:t>for</a:t>
            </a:r>
            <a:r>
              <a:rPr lang="en-US" altLang="zh-TW" sz="2400">
                <a:latin typeface="Arial" charset="0"/>
              </a:rPr>
              <a:t> each vertex u</a:t>
            </a:r>
            <a:r>
              <a:rPr lang="en-US" altLang="zh-TW" sz="2400">
                <a:latin typeface="Arial" charset="0"/>
                <a:ea typeface="Arial Unicode MS" pitchFamily="34" charset="-120"/>
                <a:cs typeface="Arial Unicode MS" pitchFamily="34" charset="-120"/>
              </a:rPr>
              <a:t>∈ G.V</a:t>
            </a:r>
          </a:p>
          <a:p>
            <a:pPr marL="533400" indent="-533400">
              <a:buFontTx/>
              <a:buAutoNum type="arabicPeriod"/>
            </a:pPr>
            <a:r>
              <a:rPr lang="en-US" altLang="zh-TW" sz="2400">
                <a:latin typeface="Arial" charset="0"/>
                <a:ea typeface="Arial Unicode MS" pitchFamily="34" charset="-120"/>
                <a:cs typeface="Arial Unicode MS" pitchFamily="34" charset="-120"/>
              </a:rPr>
              <a:t>	</a:t>
            </a:r>
            <a:r>
              <a:rPr lang="en-US" altLang="zh-TW" sz="2400" b="1">
                <a:latin typeface="Arial" charset="0"/>
                <a:ea typeface="Arial Unicode MS" pitchFamily="34" charset="-120"/>
                <a:cs typeface="Arial Unicode MS" pitchFamily="34" charset="-120"/>
              </a:rPr>
              <a:t>do</a:t>
            </a:r>
            <a:r>
              <a:rPr lang="en-US" altLang="zh-TW" sz="2400">
                <a:latin typeface="Arial" charset="0"/>
                <a:ea typeface="Arial Unicode MS" pitchFamily="34" charset="-120"/>
                <a:cs typeface="Arial Unicode MS" pitchFamily="34" charset="-120"/>
              </a:rPr>
              <a:t> u.color</a:t>
            </a:r>
            <a:r>
              <a:rPr lang="en-US" altLang="zh-TW" sz="2400">
                <a:latin typeface="Arial" charset="0"/>
                <a:ea typeface="Arial Unicode MS" pitchFamily="34" charset="-120"/>
                <a:cs typeface="Arial Unicode MS" pitchFamily="34" charset="-120"/>
                <a:sym typeface="Wingdings" pitchFamily="2" charset="2"/>
              </a:rPr>
              <a:t> = WHITE</a:t>
            </a:r>
          </a:p>
          <a:p>
            <a:pPr marL="533400" indent="-533400">
              <a:buFontTx/>
              <a:buAutoNum type="arabicPeriod"/>
            </a:pPr>
            <a:r>
              <a:rPr lang="en-US" altLang="zh-TW" sz="2400">
                <a:latin typeface="Arial" charset="0"/>
                <a:ea typeface="Arial Unicode MS" pitchFamily="34" charset="-120"/>
                <a:cs typeface="Arial Unicode MS" pitchFamily="34" charset="-120"/>
                <a:sym typeface="Wingdings" pitchFamily="2" charset="2"/>
              </a:rPr>
              <a:t>	   u.</a:t>
            </a:r>
            <a:r>
              <a:rPr lang="en-US" altLang="zh-TW" sz="2400">
                <a:latin typeface="Arial" charset="0"/>
                <a:sym typeface="Wingdings" pitchFamily="2" charset="2"/>
              </a:rPr>
              <a:t>π = NIL</a:t>
            </a:r>
          </a:p>
          <a:p>
            <a:pPr marL="533400" indent="-533400">
              <a:buFontTx/>
              <a:buAutoNum type="arabicPeriod"/>
            </a:pPr>
            <a:r>
              <a:rPr lang="en-US" altLang="zh-TW" sz="2400">
                <a:latin typeface="Arial" charset="0"/>
                <a:sym typeface="Wingdings" pitchFamily="2" charset="2"/>
              </a:rPr>
              <a:t>time = 0</a:t>
            </a:r>
          </a:p>
          <a:p>
            <a:pPr marL="533400" indent="-533400">
              <a:buFontTx/>
              <a:buAutoNum type="arabicPeriod"/>
            </a:pPr>
            <a:r>
              <a:rPr lang="en-US" altLang="zh-TW" sz="2400" b="1">
                <a:latin typeface="Arial" charset="0"/>
                <a:sym typeface="Wingdings" pitchFamily="2" charset="2"/>
              </a:rPr>
              <a:t>for</a:t>
            </a:r>
            <a:r>
              <a:rPr lang="en-US" altLang="zh-TW" sz="2400">
                <a:latin typeface="Arial" charset="0"/>
                <a:sym typeface="Wingdings" pitchFamily="2" charset="2"/>
              </a:rPr>
              <a:t> each </a:t>
            </a:r>
            <a:r>
              <a:rPr lang="en-US" altLang="zh-TW" sz="2400">
                <a:latin typeface="Arial" charset="0"/>
              </a:rPr>
              <a:t>vertex u </a:t>
            </a:r>
            <a:r>
              <a:rPr lang="en-US" altLang="zh-TW" sz="2400">
                <a:latin typeface="Arial" charset="0"/>
                <a:ea typeface="Arial Unicode MS" pitchFamily="34" charset="-120"/>
                <a:cs typeface="Arial Unicode MS" pitchFamily="34" charset="-120"/>
              </a:rPr>
              <a:t>∈ G.V</a:t>
            </a:r>
          </a:p>
          <a:p>
            <a:pPr marL="533400" indent="-533400">
              <a:buFontTx/>
              <a:buAutoNum type="arabicPeriod"/>
            </a:pPr>
            <a:r>
              <a:rPr lang="en-US" altLang="zh-TW" sz="2400">
                <a:latin typeface="Arial" charset="0"/>
                <a:ea typeface="Arial Unicode MS" pitchFamily="34" charset="-120"/>
                <a:cs typeface="Arial Unicode MS" pitchFamily="34" charset="-120"/>
              </a:rPr>
              <a:t>	</a:t>
            </a:r>
            <a:r>
              <a:rPr lang="en-US" altLang="zh-TW" sz="2400" b="1">
                <a:latin typeface="Arial" charset="0"/>
                <a:ea typeface="Arial Unicode MS" pitchFamily="34" charset="-120"/>
                <a:cs typeface="Arial Unicode MS" pitchFamily="34" charset="-120"/>
              </a:rPr>
              <a:t> if</a:t>
            </a:r>
            <a:r>
              <a:rPr lang="en-US" altLang="zh-TW" sz="2400">
                <a:latin typeface="Arial" charset="0"/>
                <a:ea typeface="Arial Unicode MS" pitchFamily="34" charset="-120"/>
                <a:cs typeface="Arial Unicode MS" pitchFamily="34" charset="-120"/>
              </a:rPr>
              <a:t> u.color</a:t>
            </a:r>
            <a:r>
              <a:rPr lang="en-US" altLang="zh-TW" sz="2400">
                <a:latin typeface="Arial" charset="0"/>
                <a:ea typeface="Arial Unicode MS" pitchFamily="34" charset="-120"/>
                <a:cs typeface="Arial Unicode MS" pitchFamily="34" charset="-120"/>
                <a:sym typeface="Wingdings" pitchFamily="2" charset="2"/>
              </a:rPr>
              <a:t> == WHITE</a:t>
            </a:r>
          </a:p>
          <a:p>
            <a:pPr marL="533400" indent="-533400">
              <a:buFontTx/>
              <a:buAutoNum type="arabicPeriod"/>
            </a:pPr>
            <a:r>
              <a:rPr lang="en-US" altLang="zh-TW" sz="2400">
                <a:latin typeface="Arial" charset="0"/>
                <a:ea typeface="Arial Unicode MS" pitchFamily="34" charset="-120"/>
                <a:cs typeface="Arial Unicode MS" pitchFamily="34" charset="-120"/>
              </a:rPr>
              <a:t>		 DFS-Visit(G,u)</a:t>
            </a:r>
          </a:p>
          <a:p>
            <a:pPr marL="533400" indent="-533400">
              <a:buFontTx/>
              <a:buNone/>
            </a:pPr>
            <a:endParaRPr lang="en-US" altLang="zh-TW" sz="24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Elementary Graph Algorithms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ECC51-5523-4F95-9EC7-4F4371B8384A}" type="slidenum">
              <a:rPr lang="en-US" altLang="zh-TW"/>
              <a:pPr/>
              <a:t>25</a:t>
            </a:fld>
            <a:endParaRPr lang="en-US" altLang="zh-TW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DFS-Visit</a:t>
            </a:r>
            <a:r>
              <a:rPr lang="zh-TW" altLang="en-US" b="1"/>
              <a:t>演算法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268413"/>
            <a:ext cx="8424863" cy="4857750"/>
          </a:xfrm>
        </p:spPr>
        <p:txBody>
          <a:bodyPr/>
          <a:lstStyle/>
          <a:p>
            <a:pPr marL="533400" indent="-533400">
              <a:buFontTx/>
              <a:buNone/>
            </a:pPr>
            <a:r>
              <a:rPr lang="en-US" altLang="zh-TW" sz="2400">
                <a:latin typeface="Arial" charset="0"/>
                <a:ea typeface="Arial Unicode MS" pitchFamily="34" charset="-120"/>
                <a:cs typeface="Arial Unicode MS" pitchFamily="34" charset="-120"/>
              </a:rPr>
              <a:t>DFS-Visit(G, u)</a:t>
            </a:r>
          </a:p>
          <a:p>
            <a:pPr marL="533400" indent="-533400">
              <a:buFontTx/>
              <a:buAutoNum type="arabicPeriod"/>
            </a:pPr>
            <a:r>
              <a:rPr lang="en-US" altLang="zh-TW" sz="2400">
                <a:latin typeface="Arial" charset="0"/>
                <a:ea typeface="Arial Unicode MS" pitchFamily="34" charset="-120"/>
                <a:cs typeface="Arial Unicode MS" pitchFamily="34" charset="-120"/>
              </a:rPr>
              <a:t>time = time+1     </a:t>
            </a:r>
            <a:r>
              <a:rPr lang="en-US" altLang="zh-TW" sz="2400">
                <a:latin typeface="Arial" charset="0"/>
                <a:ea typeface="Arial Unicode MS" pitchFamily="34" charset="-120"/>
                <a:cs typeface="Arial Unicode MS" pitchFamily="34" charset="-120"/>
                <a:sym typeface="Wingdings" pitchFamily="2" charset="2"/>
              </a:rPr>
              <a:t>//</a:t>
            </a:r>
            <a:r>
              <a:rPr lang="en-US" altLang="zh-TW" sz="2400">
                <a:solidFill>
                  <a:srgbClr val="006600"/>
                </a:solidFill>
                <a:latin typeface="Arial" charset="0"/>
                <a:ea typeface="Arial Unicode MS" pitchFamily="34" charset="-120"/>
                <a:cs typeface="Arial Unicode MS" pitchFamily="34" charset="-120"/>
                <a:sym typeface="Wingdings" pitchFamily="2" charset="2"/>
              </a:rPr>
              <a:t>u has just been discovered</a:t>
            </a:r>
            <a:endParaRPr lang="en-US" altLang="zh-TW" sz="2400">
              <a:solidFill>
                <a:srgbClr val="006600"/>
              </a:solidFill>
              <a:latin typeface="Arial" charset="0"/>
              <a:ea typeface="Arial Unicode MS" pitchFamily="34" charset="-120"/>
              <a:cs typeface="Arial Unicode MS" pitchFamily="34" charset="-120"/>
            </a:endParaRPr>
          </a:p>
          <a:p>
            <a:pPr marL="533400" indent="-533400">
              <a:buFontTx/>
              <a:buAutoNum type="arabicPeriod"/>
            </a:pPr>
            <a:r>
              <a:rPr lang="en-US" altLang="zh-TW" sz="2400">
                <a:latin typeface="Arial" charset="0"/>
                <a:ea typeface="Arial Unicode MS" pitchFamily="34" charset="-120"/>
                <a:cs typeface="Arial Unicode MS" pitchFamily="34" charset="-120"/>
              </a:rPr>
              <a:t> u.d = time</a:t>
            </a:r>
          </a:p>
          <a:p>
            <a:pPr marL="533400" indent="-533400">
              <a:buFontTx/>
              <a:buAutoNum type="arabicPeriod"/>
            </a:pPr>
            <a:r>
              <a:rPr lang="en-US" altLang="zh-TW" sz="2400">
                <a:latin typeface="Arial" charset="0"/>
                <a:ea typeface="Arial Unicode MS" pitchFamily="34" charset="-120"/>
                <a:cs typeface="Arial Unicode MS" pitchFamily="34" charset="-120"/>
              </a:rPr>
              <a:t> u.color = </a:t>
            </a:r>
            <a:r>
              <a:rPr lang="en-US" altLang="zh-TW" sz="2400">
                <a:latin typeface="Arial" charset="0"/>
                <a:ea typeface="Arial Unicode MS" pitchFamily="34" charset="-120"/>
                <a:cs typeface="Arial Unicode MS" pitchFamily="34" charset="-120"/>
                <a:sym typeface="Wingdings" pitchFamily="2" charset="2"/>
              </a:rPr>
              <a:t>GRAY</a:t>
            </a:r>
          </a:p>
          <a:p>
            <a:pPr marL="533400" indent="-533400">
              <a:buFontTx/>
              <a:buAutoNum type="arabicPeriod"/>
            </a:pPr>
            <a:r>
              <a:rPr lang="en-US" altLang="zh-TW" sz="2400" b="1">
                <a:latin typeface="Arial" charset="0"/>
                <a:ea typeface="Arial Unicode MS" pitchFamily="34" charset="-120"/>
                <a:cs typeface="Arial Unicode MS" pitchFamily="34" charset="-120"/>
                <a:sym typeface="Wingdings" pitchFamily="2" charset="2"/>
              </a:rPr>
              <a:t> for</a:t>
            </a:r>
            <a:r>
              <a:rPr lang="en-US" altLang="zh-TW" sz="2400">
                <a:latin typeface="Arial" charset="0"/>
                <a:ea typeface="Arial Unicode MS" pitchFamily="34" charset="-120"/>
                <a:cs typeface="Arial Unicode MS" pitchFamily="34" charset="-120"/>
                <a:sym typeface="Wingdings" pitchFamily="2" charset="2"/>
              </a:rPr>
              <a:t> each v ∈ G.Adj[u]</a:t>
            </a:r>
          </a:p>
          <a:p>
            <a:pPr marL="533400" indent="-533400">
              <a:buFontTx/>
              <a:buAutoNum type="arabicPeriod"/>
            </a:pPr>
            <a:r>
              <a:rPr lang="en-US" altLang="zh-TW" sz="2400" b="1">
                <a:latin typeface="Arial" charset="0"/>
                <a:ea typeface="Arial Unicode MS" pitchFamily="34" charset="-120"/>
                <a:cs typeface="Arial Unicode MS" pitchFamily="34" charset="-120"/>
                <a:sym typeface="Wingdings" pitchFamily="2" charset="2"/>
              </a:rPr>
              <a:t>      if</a:t>
            </a:r>
            <a:r>
              <a:rPr lang="en-US" altLang="zh-TW" sz="2400">
                <a:latin typeface="Arial" charset="0"/>
                <a:ea typeface="Arial Unicode MS" pitchFamily="34" charset="-120"/>
                <a:cs typeface="Arial Unicode MS" pitchFamily="34" charset="-120"/>
                <a:sym typeface="Wingdings" pitchFamily="2" charset="2"/>
              </a:rPr>
              <a:t> v.color == WHITE</a:t>
            </a:r>
          </a:p>
          <a:p>
            <a:pPr marL="533400" indent="-533400">
              <a:buFontTx/>
              <a:buAutoNum type="arabicPeriod"/>
            </a:pPr>
            <a:r>
              <a:rPr lang="en-US" altLang="zh-TW" sz="2400">
                <a:latin typeface="Arial" charset="0"/>
                <a:sym typeface="Wingdings" pitchFamily="2" charset="2"/>
              </a:rPr>
              <a:t>            v.π = u</a:t>
            </a:r>
          </a:p>
          <a:p>
            <a:pPr marL="533400" indent="-533400">
              <a:buFontTx/>
              <a:buAutoNum type="arabicPeriod"/>
            </a:pPr>
            <a:r>
              <a:rPr lang="en-US" altLang="zh-TW" sz="2400">
                <a:latin typeface="Arial" charset="0"/>
                <a:sym typeface="Wingdings" pitchFamily="2" charset="2"/>
              </a:rPr>
              <a:t>	       DFS-Visit(G, v)</a:t>
            </a:r>
          </a:p>
          <a:p>
            <a:pPr marL="533400" indent="-533400">
              <a:buFontTx/>
              <a:buAutoNum type="arabicPeriod"/>
            </a:pPr>
            <a:r>
              <a:rPr lang="en-US" altLang="zh-TW" sz="2400">
                <a:latin typeface="Arial" charset="0"/>
                <a:ea typeface="Arial Unicode MS" pitchFamily="34" charset="-120"/>
                <a:cs typeface="Arial Unicode MS" pitchFamily="34" charset="-120"/>
              </a:rPr>
              <a:t> u.color = </a:t>
            </a:r>
            <a:r>
              <a:rPr lang="en-US" altLang="zh-TW" sz="2400">
                <a:latin typeface="Arial" charset="0"/>
                <a:ea typeface="Arial Unicode MS" pitchFamily="34" charset="-120"/>
                <a:cs typeface="Arial Unicode MS" pitchFamily="34" charset="-120"/>
                <a:sym typeface="Wingdings" pitchFamily="2" charset="2"/>
              </a:rPr>
              <a:t>BLACK 	//DFS-Visit(G, u) is done</a:t>
            </a:r>
          </a:p>
          <a:p>
            <a:pPr marL="533400" indent="-533400">
              <a:buFontTx/>
              <a:buAutoNum type="arabicPeriod"/>
            </a:pPr>
            <a:r>
              <a:rPr lang="en-US" altLang="zh-TW" sz="2400">
                <a:latin typeface="Arial" charset="0"/>
                <a:ea typeface="Arial Unicode MS" pitchFamily="34" charset="-120"/>
                <a:cs typeface="Arial Unicode MS" pitchFamily="34" charset="-120"/>
                <a:sym typeface="Wingdings" pitchFamily="2" charset="2"/>
              </a:rPr>
              <a:t> time = time + 1</a:t>
            </a:r>
          </a:p>
          <a:p>
            <a:pPr marL="533400" indent="-533400">
              <a:buFontTx/>
              <a:buAutoNum type="arabicPeriod"/>
            </a:pPr>
            <a:r>
              <a:rPr lang="en-US" altLang="zh-TW" sz="2400">
                <a:latin typeface="Arial" charset="0"/>
                <a:ea typeface="Arial Unicode MS" pitchFamily="34" charset="-120"/>
                <a:cs typeface="Arial Unicode MS" pitchFamily="34" charset="-120"/>
              </a:rPr>
              <a:t> u.f = time</a:t>
            </a:r>
          </a:p>
          <a:p>
            <a:pPr marL="533400" indent="-533400">
              <a:buFontTx/>
              <a:buNone/>
            </a:pPr>
            <a:endParaRPr lang="en-US" altLang="zh-TW" sz="2400">
              <a:latin typeface="Arial" charset="0"/>
              <a:ea typeface="Arial Unicode MS" pitchFamily="34" charset="-120"/>
              <a:cs typeface="Arial Unicode MS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Elementary Graph Algorithms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18BAF-C9C9-4A39-AC35-3F8CF419F82B}" type="slidenum">
              <a:rPr lang="en-US" altLang="zh-TW"/>
              <a:pPr/>
              <a:t>26</a:t>
            </a:fld>
            <a:endParaRPr lang="en-US" altLang="zh-TW"/>
          </a:p>
        </p:txBody>
      </p:sp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DFS</a:t>
            </a:r>
            <a:r>
              <a:rPr lang="zh-TW" altLang="en-US" b="1"/>
              <a:t>的性質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/>
              <a:t>DFS</a:t>
            </a:r>
            <a:r>
              <a:rPr lang="zh-TW" altLang="en-US"/>
              <a:t>演算法的時間複雜度為</a:t>
            </a:r>
            <a:r>
              <a:rPr lang="en-US" altLang="zh-TW"/>
              <a:t>O(|V|+|E|)</a:t>
            </a:r>
            <a:r>
              <a:rPr lang="zh-TW" altLang="en-US"/>
              <a:t>。</a:t>
            </a:r>
          </a:p>
          <a:p>
            <a:endParaRPr lang="zh-TW" altLang="en-US"/>
          </a:p>
          <a:p>
            <a:r>
              <a:rPr lang="zh-TW" altLang="en-US"/>
              <a:t>執行過</a:t>
            </a:r>
            <a:r>
              <a:rPr lang="en-US" altLang="zh-TW"/>
              <a:t>DFS</a:t>
            </a:r>
            <a:r>
              <a:rPr lang="zh-TW" altLang="en-US"/>
              <a:t>演算法之後，所有的點都是黑色的。</a:t>
            </a:r>
          </a:p>
          <a:p>
            <a:endParaRPr lang="zh-TW" altLang="en-US"/>
          </a:p>
          <a:p>
            <a:r>
              <a:rPr lang="en-US" altLang="zh-TW"/>
              <a:t>{(v.π,v):v.π</a:t>
            </a:r>
            <a:r>
              <a:rPr lang="en-US" altLang="zh-TW">
                <a:cs typeface="Times New Roman" pitchFamily="18" charset="0"/>
              </a:rPr>
              <a:t>≠NIL}</a:t>
            </a:r>
            <a:r>
              <a:rPr lang="zh-TW" altLang="en-US">
                <a:cs typeface="Times New Roman" pitchFamily="18" charset="0"/>
              </a:rPr>
              <a:t>將形成一個</a:t>
            </a:r>
            <a:r>
              <a:rPr lang="en-US" altLang="zh-TW">
                <a:cs typeface="Times New Roman" pitchFamily="18" charset="0"/>
              </a:rPr>
              <a:t>Depth-first forest</a:t>
            </a:r>
            <a:r>
              <a:rPr lang="zh-TW" altLang="en-US">
                <a:cs typeface="Times New Roman" pitchFamily="18" charset="0"/>
              </a:rPr>
              <a:t>，也就是一個元素為</a:t>
            </a:r>
            <a:r>
              <a:rPr lang="en-US" altLang="zh-TW">
                <a:cs typeface="Times New Roman" pitchFamily="18" charset="0"/>
              </a:rPr>
              <a:t>Depth-first tree</a:t>
            </a:r>
            <a:r>
              <a:rPr lang="zh-TW" altLang="en-US">
                <a:cs typeface="Times New Roman" pitchFamily="18" charset="0"/>
              </a:rPr>
              <a:t>的集合。</a:t>
            </a:r>
          </a:p>
          <a:p>
            <a:endParaRPr lang="zh-TW" altLang="en-US">
              <a:cs typeface="Times New Roman" pitchFamily="18" charset="0"/>
            </a:endParaRPr>
          </a:p>
          <a:p>
            <a:r>
              <a:rPr lang="zh-TW" altLang="en-US">
                <a:cs typeface="Times New Roman" pitchFamily="18" charset="0"/>
              </a:rPr>
              <a:t>如</a:t>
            </a:r>
            <a:r>
              <a:rPr lang="en-US" altLang="zh-TW">
                <a:cs typeface="Times New Roman" pitchFamily="18" charset="0"/>
              </a:rPr>
              <a:t>u</a:t>
            </a:r>
            <a:r>
              <a:rPr lang="zh-TW" altLang="en-US">
                <a:cs typeface="Times New Roman" pitchFamily="18" charset="0"/>
              </a:rPr>
              <a:t>到</a:t>
            </a:r>
            <a:r>
              <a:rPr lang="en-US" altLang="zh-TW">
                <a:cs typeface="Times New Roman" pitchFamily="18" charset="0"/>
              </a:rPr>
              <a:t>v</a:t>
            </a:r>
            <a:r>
              <a:rPr lang="zh-TW" altLang="en-US">
                <a:cs typeface="Times New Roman" pitchFamily="18" charset="0"/>
              </a:rPr>
              <a:t>之間在</a:t>
            </a:r>
            <a:r>
              <a:rPr lang="en-US" altLang="zh-TW">
                <a:cs typeface="Times New Roman" pitchFamily="18" charset="0"/>
              </a:rPr>
              <a:t>Depth-first forest</a:t>
            </a:r>
            <a:r>
              <a:rPr lang="zh-TW" altLang="en-US">
                <a:cs typeface="Times New Roman" pitchFamily="18" charset="0"/>
              </a:rPr>
              <a:t>中有一路徑，則稱</a:t>
            </a:r>
            <a:r>
              <a:rPr lang="en-US" altLang="zh-TW">
                <a:cs typeface="Times New Roman" pitchFamily="18" charset="0"/>
              </a:rPr>
              <a:t>u</a:t>
            </a:r>
            <a:r>
              <a:rPr lang="zh-TW" altLang="en-US">
                <a:cs typeface="Times New Roman" pitchFamily="18" charset="0"/>
              </a:rPr>
              <a:t>是</a:t>
            </a:r>
            <a:r>
              <a:rPr lang="en-US" altLang="zh-TW">
                <a:cs typeface="Times New Roman" pitchFamily="18" charset="0"/>
              </a:rPr>
              <a:t>v</a:t>
            </a:r>
            <a:r>
              <a:rPr lang="zh-TW" altLang="en-US">
                <a:cs typeface="Times New Roman" pitchFamily="18" charset="0"/>
              </a:rPr>
              <a:t>的</a:t>
            </a:r>
            <a:r>
              <a:rPr lang="en-US" altLang="zh-TW">
                <a:cs typeface="Times New Roman" pitchFamily="18" charset="0"/>
              </a:rPr>
              <a:t>ancestor</a:t>
            </a:r>
            <a:r>
              <a:rPr lang="zh-TW" altLang="en-US">
                <a:cs typeface="Times New Roman" pitchFamily="18" charset="0"/>
              </a:rPr>
              <a:t>，稱</a:t>
            </a:r>
            <a:r>
              <a:rPr lang="en-US" altLang="zh-TW">
                <a:cs typeface="Times New Roman" pitchFamily="18" charset="0"/>
              </a:rPr>
              <a:t>v</a:t>
            </a:r>
            <a:r>
              <a:rPr lang="zh-TW" altLang="en-US">
                <a:cs typeface="Times New Roman" pitchFamily="18" charset="0"/>
              </a:rPr>
              <a:t>是</a:t>
            </a:r>
            <a:r>
              <a:rPr lang="en-US" altLang="zh-TW">
                <a:cs typeface="Times New Roman" pitchFamily="18" charset="0"/>
              </a:rPr>
              <a:t>u</a:t>
            </a:r>
            <a:r>
              <a:rPr lang="zh-TW" altLang="en-US">
                <a:cs typeface="Times New Roman" pitchFamily="18" charset="0"/>
              </a:rPr>
              <a:t>的</a:t>
            </a:r>
            <a:r>
              <a:rPr lang="en-US" altLang="zh-TW">
                <a:cs typeface="Times New Roman" pitchFamily="18" charset="0"/>
              </a:rPr>
              <a:t>descendant</a:t>
            </a:r>
            <a:r>
              <a:rPr lang="zh-TW" altLang="en-US">
                <a:cs typeface="Times New Roman" pitchFamily="18" charset="0"/>
              </a:rPr>
              <a:t>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Elementary Graph Algorithms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F2684-54D6-4E89-8668-E746AB40F840}" type="slidenum">
              <a:rPr lang="en-US" altLang="zh-TW"/>
              <a:pPr/>
              <a:t>27</a:t>
            </a:fld>
            <a:endParaRPr lang="en-US" altLang="zh-TW"/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/>
              <a:t>邊的分類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假定邊為</a:t>
            </a:r>
            <a:r>
              <a:rPr lang="en-US" altLang="zh-TW"/>
              <a:t>(u,v)</a:t>
            </a:r>
          </a:p>
          <a:p>
            <a:r>
              <a:rPr lang="en-US" altLang="zh-TW"/>
              <a:t>Tree edges: </a:t>
            </a:r>
            <a:r>
              <a:rPr lang="zh-TW" altLang="en-US"/>
              <a:t>若初次發現</a:t>
            </a:r>
            <a:r>
              <a:rPr lang="en-US" altLang="zh-TW"/>
              <a:t>v</a:t>
            </a:r>
            <a:r>
              <a:rPr lang="zh-TW" altLang="en-US"/>
              <a:t>時是藉由</a:t>
            </a:r>
            <a:r>
              <a:rPr lang="en-US" altLang="zh-TW"/>
              <a:t>(u,v)</a:t>
            </a:r>
            <a:r>
              <a:rPr lang="zh-TW" altLang="en-US"/>
              <a:t>，即</a:t>
            </a:r>
            <a:r>
              <a:rPr lang="en-US" altLang="zh-TW"/>
              <a:t>v.π=u</a:t>
            </a:r>
            <a:r>
              <a:rPr lang="zh-TW" altLang="en-US"/>
              <a:t>，則此邊稱作</a:t>
            </a:r>
            <a:r>
              <a:rPr lang="en-US" altLang="zh-TW"/>
              <a:t>tree edge</a:t>
            </a:r>
            <a:r>
              <a:rPr lang="zh-TW" altLang="en-US"/>
              <a:t>。</a:t>
            </a:r>
          </a:p>
          <a:p>
            <a:r>
              <a:rPr lang="en-US" altLang="zh-TW"/>
              <a:t>Back edges: </a:t>
            </a:r>
            <a:r>
              <a:rPr lang="zh-TW" altLang="en-US"/>
              <a:t>若</a:t>
            </a:r>
            <a:r>
              <a:rPr lang="en-US" altLang="zh-TW"/>
              <a:t>v</a:t>
            </a:r>
            <a:r>
              <a:rPr lang="zh-TW" altLang="en-US"/>
              <a:t>是</a:t>
            </a:r>
            <a:r>
              <a:rPr lang="en-US" altLang="zh-TW"/>
              <a:t>u</a:t>
            </a:r>
            <a:r>
              <a:rPr lang="zh-TW" altLang="en-US"/>
              <a:t>的</a:t>
            </a:r>
            <a:r>
              <a:rPr lang="en-US" altLang="zh-TW"/>
              <a:t>ancestor</a:t>
            </a:r>
            <a:r>
              <a:rPr lang="zh-TW" altLang="en-US"/>
              <a:t>，則此邊稱作</a:t>
            </a:r>
            <a:r>
              <a:rPr lang="en-US" altLang="zh-TW"/>
              <a:t>back edge</a:t>
            </a:r>
            <a:r>
              <a:rPr lang="zh-TW" altLang="en-US"/>
              <a:t>。</a:t>
            </a:r>
          </a:p>
          <a:p>
            <a:r>
              <a:rPr kumimoji="0" lang="en-US" altLang="zh-TW"/>
              <a:t>Forward edges: </a:t>
            </a:r>
            <a:r>
              <a:rPr kumimoji="0" lang="zh-TW" altLang="en-US"/>
              <a:t>若</a:t>
            </a:r>
            <a:r>
              <a:rPr kumimoji="0" lang="en-US" altLang="zh-TW"/>
              <a:t>v</a:t>
            </a:r>
            <a:r>
              <a:rPr kumimoji="0" lang="zh-TW" altLang="en-US"/>
              <a:t>是</a:t>
            </a:r>
            <a:r>
              <a:rPr kumimoji="0" lang="en-US" altLang="zh-TW"/>
              <a:t>u</a:t>
            </a:r>
            <a:r>
              <a:rPr kumimoji="0" lang="zh-TW" altLang="en-US"/>
              <a:t>的</a:t>
            </a:r>
            <a:r>
              <a:rPr kumimoji="0" lang="en-US" altLang="zh-TW"/>
              <a:t>descendant</a:t>
            </a:r>
            <a:r>
              <a:rPr kumimoji="0" lang="zh-TW" altLang="en-US"/>
              <a:t>且</a:t>
            </a:r>
            <a:r>
              <a:rPr kumimoji="0" lang="en-US" altLang="zh-TW"/>
              <a:t>(u,v)</a:t>
            </a:r>
            <a:r>
              <a:rPr kumimoji="0" lang="zh-TW" altLang="en-US"/>
              <a:t>不是</a:t>
            </a:r>
            <a:r>
              <a:rPr kumimoji="0" lang="en-US" altLang="zh-TW"/>
              <a:t>tree edge</a:t>
            </a:r>
            <a:r>
              <a:rPr kumimoji="0" lang="zh-TW" altLang="en-US"/>
              <a:t>，則此邊稱作</a:t>
            </a:r>
            <a:r>
              <a:rPr kumimoji="0" lang="en-US" altLang="zh-TW"/>
              <a:t>forward edge</a:t>
            </a:r>
            <a:r>
              <a:rPr kumimoji="0" lang="zh-TW" altLang="en-US"/>
              <a:t>。</a:t>
            </a:r>
          </a:p>
          <a:p>
            <a:r>
              <a:rPr kumimoji="0" lang="en-US" altLang="zh-TW"/>
              <a:t>Cross edges: </a:t>
            </a:r>
            <a:r>
              <a:rPr kumimoji="0" lang="zh-TW" altLang="en-US"/>
              <a:t>不屬於前三類的邊均稱為</a:t>
            </a:r>
            <a:r>
              <a:rPr kumimoji="0" lang="en-US" altLang="zh-TW"/>
              <a:t>Cross edges</a:t>
            </a:r>
            <a:r>
              <a:rPr kumimoji="0" lang="zh-TW" altLang="en-US"/>
              <a:t>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Elementary Graph Algorithms</a:t>
            </a:r>
          </a:p>
        </p:txBody>
      </p:sp>
      <p:sp>
        <p:nvSpPr>
          <p:cNvPr id="93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0770E-FFE4-4D3D-B1C6-67A6659DBA0F}" type="slidenum">
              <a:rPr lang="en-US" altLang="zh-TW"/>
              <a:pPr/>
              <a:t>28</a:t>
            </a:fld>
            <a:endParaRPr lang="en-US" altLang="zh-TW"/>
          </a:p>
        </p:txBody>
      </p:sp>
      <p:sp>
        <p:nvSpPr>
          <p:cNvPr id="44036" name="AutoShape 4"/>
          <p:cNvSpPr>
            <a:spLocks noChangeArrowheads="1"/>
          </p:cNvSpPr>
          <p:nvPr/>
        </p:nvSpPr>
        <p:spPr bwMode="auto">
          <a:xfrm flipH="1">
            <a:off x="6600825" y="3703638"/>
            <a:ext cx="536575" cy="342900"/>
          </a:xfrm>
          <a:prstGeom prst="parallelogram">
            <a:avLst>
              <a:gd name="adj" fmla="val 98141"/>
            </a:avLst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4037" name="AutoShape 5"/>
          <p:cNvSpPr>
            <a:spLocks noChangeArrowheads="1"/>
          </p:cNvSpPr>
          <p:nvPr/>
        </p:nvSpPr>
        <p:spPr bwMode="auto">
          <a:xfrm>
            <a:off x="6219825" y="3702050"/>
            <a:ext cx="450850" cy="330200"/>
          </a:xfrm>
          <a:prstGeom prst="parallelogram">
            <a:avLst>
              <a:gd name="adj" fmla="val 79805"/>
            </a:avLst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4038" name="Rectangle 6"/>
          <p:cNvSpPr>
            <a:spLocks noChangeArrowheads="1"/>
          </p:cNvSpPr>
          <p:nvPr/>
        </p:nvSpPr>
        <p:spPr bwMode="auto">
          <a:xfrm>
            <a:off x="3135313" y="4875213"/>
            <a:ext cx="134937" cy="358775"/>
          </a:xfrm>
          <a:prstGeom prst="rect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4039" name="AutoShape 7"/>
          <p:cNvSpPr>
            <a:spLocks noChangeArrowheads="1"/>
          </p:cNvSpPr>
          <p:nvPr/>
        </p:nvSpPr>
        <p:spPr bwMode="auto">
          <a:xfrm flipH="1">
            <a:off x="3443288" y="4252913"/>
            <a:ext cx="1006475" cy="336550"/>
          </a:xfrm>
          <a:prstGeom prst="parallelogram">
            <a:avLst>
              <a:gd name="adj" fmla="val 221219"/>
            </a:avLst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4040" name="Line 8"/>
          <p:cNvSpPr>
            <a:spLocks noChangeShapeType="1"/>
          </p:cNvSpPr>
          <p:nvPr/>
        </p:nvSpPr>
        <p:spPr bwMode="auto">
          <a:xfrm>
            <a:off x="3567113" y="4287838"/>
            <a:ext cx="765175" cy="2841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44041" name="AutoShape 9"/>
          <p:cNvSpPr>
            <a:spLocks noChangeArrowheads="1"/>
          </p:cNvSpPr>
          <p:nvPr/>
        </p:nvSpPr>
        <p:spPr bwMode="auto">
          <a:xfrm>
            <a:off x="3109913" y="4267200"/>
            <a:ext cx="471487" cy="349250"/>
          </a:xfrm>
          <a:prstGeom prst="parallelogram">
            <a:avLst>
              <a:gd name="adj" fmla="val 92687"/>
            </a:avLst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4042" name="Rectangle 10"/>
          <p:cNvSpPr>
            <a:spLocks noChangeArrowheads="1"/>
          </p:cNvSpPr>
          <p:nvPr/>
        </p:nvSpPr>
        <p:spPr bwMode="auto">
          <a:xfrm>
            <a:off x="3462338" y="3717925"/>
            <a:ext cx="134937" cy="358775"/>
          </a:xfrm>
          <a:prstGeom prst="rect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grpSp>
        <p:nvGrpSpPr>
          <p:cNvPr id="44043" name="Group 11"/>
          <p:cNvGrpSpPr>
            <a:grpSpLocks/>
          </p:cNvGrpSpPr>
          <p:nvPr/>
        </p:nvGrpSpPr>
        <p:grpSpPr bwMode="auto">
          <a:xfrm>
            <a:off x="1219200" y="914400"/>
            <a:ext cx="4662488" cy="2122488"/>
            <a:chOff x="768" y="864"/>
            <a:chExt cx="2937" cy="1337"/>
          </a:xfrm>
        </p:grpSpPr>
        <p:sp>
          <p:nvSpPr>
            <p:cNvPr id="44044" name="Rectangle 12"/>
            <p:cNvSpPr>
              <a:spLocks noChangeArrowheads="1"/>
            </p:cNvSpPr>
            <p:nvPr/>
          </p:nvSpPr>
          <p:spPr bwMode="auto">
            <a:xfrm>
              <a:off x="3310" y="1337"/>
              <a:ext cx="96" cy="384"/>
            </a:xfrm>
            <a:prstGeom prst="rect">
              <a:avLst/>
            </a:prstGeom>
            <a:solidFill>
              <a:srgbClr val="99C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4045" name="Rectangle 13"/>
            <p:cNvSpPr>
              <a:spLocks noChangeArrowheads="1"/>
            </p:cNvSpPr>
            <p:nvPr/>
          </p:nvSpPr>
          <p:spPr bwMode="auto">
            <a:xfrm>
              <a:off x="1248" y="1344"/>
              <a:ext cx="96" cy="384"/>
            </a:xfrm>
            <a:prstGeom prst="rect">
              <a:avLst/>
            </a:prstGeom>
            <a:solidFill>
              <a:srgbClr val="99C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4046" name="AutoShape 14"/>
            <p:cNvSpPr>
              <a:spLocks noChangeArrowheads="1"/>
            </p:cNvSpPr>
            <p:nvPr/>
          </p:nvSpPr>
          <p:spPr bwMode="auto">
            <a:xfrm>
              <a:off x="2659" y="1200"/>
              <a:ext cx="672" cy="576"/>
            </a:xfrm>
            <a:prstGeom prst="parallelogram">
              <a:avLst>
                <a:gd name="adj" fmla="val 93576"/>
              </a:avLst>
            </a:prstGeom>
            <a:solidFill>
              <a:srgbClr val="99C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4047" name="Rectangle 15"/>
            <p:cNvSpPr>
              <a:spLocks noChangeArrowheads="1"/>
            </p:cNvSpPr>
            <p:nvPr/>
          </p:nvSpPr>
          <p:spPr bwMode="auto">
            <a:xfrm>
              <a:off x="1509" y="1188"/>
              <a:ext cx="280" cy="81"/>
            </a:xfrm>
            <a:prstGeom prst="rect">
              <a:avLst/>
            </a:prstGeom>
            <a:solidFill>
              <a:srgbClr val="99C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zh-TW" altLang="zh-TW" sz="2400">
                <a:latin typeface="Times New Roman" pitchFamily="18" charset="0"/>
              </a:endParaRPr>
            </a:p>
          </p:txBody>
        </p:sp>
        <p:sp>
          <p:nvSpPr>
            <p:cNvPr id="44048" name="Line 16"/>
            <p:cNvSpPr>
              <a:spLocks noChangeShapeType="1"/>
            </p:cNvSpPr>
            <p:nvPr/>
          </p:nvSpPr>
          <p:spPr bwMode="auto">
            <a:xfrm flipH="1">
              <a:off x="1524" y="1227"/>
              <a:ext cx="24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4049" name="Rectangle 17"/>
            <p:cNvSpPr>
              <a:spLocks noChangeArrowheads="1"/>
            </p:cNvSpPr>
            <p:nvPr/>
          </p:nvSpPr>
          <p:spPr bwMode="auto">
            <a:xfrm>
              <a:off x="2184" y="1170"/>
              <a:ext cx="280" cy="81"/>
            </a:xfrm>
            <a:prstGeom prst="rect">
              <a:avLst/>
            </a:prstGeom>
            <a:solidFill>
              <a:srgbClr val="99C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zh-TW" altLang="zh-TW" sz="2400">
                <a:latin typeface="Times New Roman" pitchFamily="18" charset="0"/>
              </a:endParaRPr>
            </a:p>
          </p:txBody>
        </p:sp>
        <p:sp>
          <p:nvSpPr>
            <p:cNvPr id="44050" name="Rectangle 18"/>
            <p:cNvSpPr>
              <a:spLocks noChangeArrowheads="1"/>
            </p:cNvSpPr>
            <p:nvPr/>
          </p:nvSpPr>
          <p:spPr bwMode="auto">
            <a:xfrm>
              <a:off x="1920" y="1344"/>
              <a:ext cx="96" cy="384"/>
            </a:xfrm>
            <a:prstGeom prst="rect">
              <a:avLst/>
            </a:prstGeom>
            <a:solidFill>
              <a:srgbClr val="99C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4051" name="Rectangle 19"/>
            <p:cNvSpPr>
              <a:spLocks noChangeArrowheads="1"/>
            </p:cNvSpPr>
            <p:nvPr/>
          </p:nvSpPr>
          <p:spPr bwMode="auto">
            <a:xfrm>
              <a:off x="2592" y="1344"/>
              <a:ext cx="96" cy="3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CC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4052" name="Oval 20"/>
            <p:cNvSpPr>
              <a:spLocks noChangeArrowheads="1"/>
            </p:cNvSpPr>
            <p:nvPr/>
          </p:nvSpPr>
          <p:spPr bwMode="auto">
            <a:xfrm>
              <a:off x="1104" y="1104"/>
              <a:ext cx="432" cy="240"/>
            </a:xfrm>
            <a:prstGeom prst="ellipse">
              <a:avLst/>
            </a:prstGeom>
            <a:solidFill>
              <a:srgbClr val="00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 sz="2400">
                  <a:solidFill>
                    <a:schemeClr val="bg1"/>
                  </a:solidFill>
                  <a:latin typeface="Times New Roman" pitchFamily="18" charset="0"/>
                </a:rPr>
                <a:t>3/6</a:t>
              </a:r>
            </a:p>
          </p:txBody>
        </p:sp>
        <p:sp>
          <p:nvSpPr>
            <p:cNvPr id="44053" name="Oval 21"/>
            <p:cNvSpPr>
              <a:spLocks noChangeArrowheads="1"/>
            </p:cNvSpPr>
            <p:nvPr/>
          </p:nvSpPr>
          <p:spPr bwMode="auto">
            <a:xfrm>
              <a:off x="1776" y="1104"/>
              <a:ext cx="432" cy="240"/>
            </a:xfrm>
            <a:prstGeom prst="ellipse">
              <a:avLst/>
            </a:prstGeom>
            <a:solidFill>
              <a:srgbClr val="00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 sz="2400">
                  <a:solidFill>
                    <a:schemeClr val="bg1"/>
                  </a:solidFill>
                  <a:latin typeface="Times New Roman" pitchFamily="18" charset="0"/>
                </a:rPr>
                <a:t>2/9</a:t>
              </a:r>
            </a:p>
          </p:txBody>
        </p:sp>
        <p:sp>
          <p:nvSpPr>
            <p:cNvPr id="44054" name="Oval 22"/>
            <p:cNvSpPr>
              <a:spLocks noChangeArrowheads="1"/>
            </p:cNvSpPr>
            <p:nvPr/>
          </p:nvSpPr>
          <p:spPr bwMode="auto">
            <a:xfrm>
              <a:off x="2448" y="1104"/>
              <a:ext cx="432" cy="240"/>
            </a:xfrm>
            <a:prstGeom prst="ellipse">
              <a:avLst/>
            </a:prstGeom>
            <a:solidFill>
              <a:srgbClr val="00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 sz="2400">
                  <a:solidFill>
                    <a:schemeClr val="bg1"/>
                  </a:solidFill>
                  <a:latin typeface="Times New Roman" pitchFamily="18" charset="0"/>
                </a:rPr>
                <a:t>1/10</a:t>
              </a:r>
            </a:p>
          </p:txBody>
        </p:sp>
        <p:sp>
          <p:nvSpPr>
            <p:cNvPr id="44055" name="Oval 23"/>
            <p:cNvSpPr>
              <a:spLocks noChangeArrowheads="1"/>
            </p:cNvSpPr>
            <p:nvPr/>
          </p:nvSpPr>
          <p:spPr bwMode="auto">
            <a:xfrm>
              <a:off x="1104" y="1728"/>
              <a:ext cx="432" cy="240"/>
            </a:xfrm>
            <a:prstGeom prst="ellipse">
              <a:avLst/>
            </a:prstGeom>
            <a:solidFill>
              <a:srgbClr val="00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 sz="2400">
                  <a:solidFill>
                    <a:schemeClr val="bg1"/>
                  </a:solidFill>
                  <a:latin typeface="Times New Roman" pitchFamily="18" charset="0"/>
                </a:rPr>
                <a:t>4/5</a:t>
              </a:r>
            </a:p>
          </p:txBody>
        </p:sp>
        <p:sp>
          <p:nvSpPr>
            <p:cNvPr id="44056" name="Oval 24"/>
            <p:cNvSpPr>
              <a:spLocks noChangeArrowheads="1"/>
            </p:cNvSpPr>
            <p:nvPr/>
          </p:nvSpPr>
          <p:spPr bwMode="auto">
            <a:xfrm>
              <a:off x="1776" y="1728"/>
              <a:ext cx="432" cy="240"/>
            </a:xfrm>
            <a:prstGeom prst="ellipse">
              <a:avLst/>
            </a:prstGeom>
            <a:solidFill>
              <a:srgbClr val="003300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 sz="2400">
                  <a:solidFill>
                    <a:schemeClr val="bg1"/>
                  </a:solidFill>
                  <a:latin typeface="Times New Roman" pitchFamily="18" charset="0"/>
                </a:rPr>
                <a:t>7/8</a:t>
              </a:r>
            </a:p>
          </p:txBody>
        </p:sp>
        <p:sp>
          <p:nvSpPr>
            <p:cNvPr id="44057" name="Oval 25"/>
            <p:cNvSpPr>
              <a:spLocks noChangeArrowheads="1"/>
            </p:cNvSpPr>
            <p:nvPr/>
          </p:nvSpPr>
          <p:spPr bwMode="auto">
            <a:xfrm>
              <a:off x="2448" y="1728"/>
              <a:ext cx="432" cy="240"/>
            </a:xfrm>
            <a:prstGeom prst="ellipse">
              <a:avLst/>
            </a:prstGeom>
            <a:solidFill>
              <a:srgbClr val="00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 sz="2400">
                  <a:solidFill>
                    <a:schemeClr val="bg1"/>
                  </a:solidFill>
                  <a:latin typeface="Times New Roman" pitchFamily="18" charset="0"/>
                </a:rPr>
                <a:t>12/13</a:t>
              </a:r>
            </a:p>
          </p:txBody>
        </p:sp>
        <p:sp>
          <p:nvSpPr>
            <p:cNvPr id="44058" name="Text Box 26"/>
            <p:cNvSpPr txBox="1">
              <a:spLocks noChangeArrowheads="1"/>
            </p:cNvSpPr>
            <p:nvPr/>
          </p:nvSpPr>
          <p:spPr bwMode="auto">
            <a:xfrm>
              <a:off x="768" y="864"/>
              <a:ext cx="32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 sz="2400">
                  <a:latin typeface="Times New Roman" pitchFamily="18" charset="0"/>
                </a:rPr>
                <a:t>(a)</a:t>
              </a:r>
            </a:p>
          </p:txBody>
        </p:sp>
        <p:sp>
          <p:nvSpPr>
            <p:cNvPr id="44059" name="Line 27"/>
            <p:cNvSpPr>
              <a:spLocks noChangeShapeType="1"/>
            </p:cNvSpPr>
            <p:nvPr/>
          </p:nvSpPr>
          <p:spPr bwMode="auto">
            <a:xfrm>
              <a:off x="1296" y="1344"/>
              <a:ext cx="0" cy="38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4060" name="Line 28"/>
            <p:cNvSpPr>
              <a:spLocks noChangeShapeType="1"/>
            </p:cNvSpPr>
            <p:nvPr/>
          </p:nvSpPr>
          <p:spPr bwMode="auto">
            <a:xfrm flipV="1">
              <a:off x="1452" y="1309"/>
              <a:ext cx="396" cy="43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4061" name="Line 29"/>
            <p:cNvSpPr>
              <a:spLocks noChangeShapeType="1"/>
            </p:cNvSpPr>
            <p:nvPr/>
          </p:nvSpPr>
          <p:spPr bwMode="auto">
            <a:xfrm flipH="1">
              <a:off x="1527" y="1842"/>
              <a:ext cx="24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4062" name="Line 30"/>
            <p:cNvSpPr>
              <a:spLocks noChangeShapeType="1"/>
            </p:cNvSpPr>
            <p:nvPr/>
          </p:nvSpPr>
          <p:spPr bwMode="auto">
            <a:xfrm>
              <a:off x="1968" y="1344"/>
              <a:ext cx="0" cy="38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4063" name="Line 31"/>
            <p:cNvSpPr>
              <a:spLocks noChangeShapeType="1"/>
            </p:cNvSpPr>
            <p:nvPr/>
          </p:nvSpPr>
          <p:spPr bwMode="auto">
            <a:xfrm flipH="1">
              <a:off x="2121" y="1331"/>
              <a:ext cx="432" cy="43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4064" name="Text Box 32"/>
            <p:cNvSpPr txBox="1">
              <a:spLocks noChangeArrowheads="1"/>
            </p:cNvSpPr>
            <p:nvPr/>
          </p:nvSpPr>
          <p:spPr bwMode="auto">
            <a:xfrm>
              <a:off x="1248" y="894"/>
              <a:ext cx="19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 sz="2000">
                  <a:latin typeface="Times New Roman" pitchFamily="18" charset="0"/>
                </a:rPr>
                <a:t>y</a:t>
              </a:r>
            </a:p>
          </p:txBody>
        </p:sp>
        <p:sp>
          <p:nvSpPr>
            <p:cNvPr id="44065" name="Text Box 33"/>
            <p:cNvSpPr txBox="1">
              <a:spLocks noChangeArrowheads="1"/>
            </p:cNvSpPr>
            <p:nvPr/>
          </p:nvSpPr>
          <p:spPr bwMode="auto">
            <a:xfrm>
              <a:off x="1910" y="873"/>
              <a:ext cx="18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 sz="2000">
                  <a:latin typeface="Times New Roman" pitchFamily="18" charset="0"/>
                </a:rPr>
                <a:t>z</a:t>
              </a:r>
            </a:p>
          </p:txBody>
        </p:sp>
        <p:sp>
          <p:nvSpPr>
            <p:cNvPr id="44066" name="Text Box 34"/>
            <p:cNvSpPr txBox="1">
              <a:spLocks noChangeArrowheads="1"/>
            </p:cNvSpPr>
            <p:nvPr/>
          </p:nvSpPr>
          <p:spPr bwMode="auto">
            <a:xfrm>
              <a:off x="2582" y="873"/>
              <a:ext cx="17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 sz="2000">
                  <a:latin typeface="Times New Roman" pitchFamily="18" charset="0"/>
                </a:rPr>
                <a:t>s</a:t>
              </a:r>
            </a:p>
          </p:txBody>
        </p:sp>
        <p:sp>
          <p:nvSpPr>
            <p:cNvPr id="44067" name="Text Box 35"/>
            <p:cNvSpPr txBox="1">
              <a:spLocks noChangeArrowheads="1"/>
            </p:cNvSpPr>
            <p:nvPr/>
          </p:nvSpPr>
          <p:spPr bwMode="auto">
            <a:xfrm>
              <a:off x="1248" y="1951"/>
              <a:ext cx="19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 sz="2000">
                  <a:latin typeface="Times New Roman" pitchFamily="18" charset="0"/>
                </a:rPr>
                <a:t>x</a:t>
              </a:r>
            </a:p>
          </p:txBody>
        </p:sp>
        <p:sp>
          <p:nvSpPr>
            <p:cNvPr id="44068" name="Text Box 36"/>
            <p:cNvSpPr txBox="1">
              <a:spLocks noChangeArrowheads="1"/>
            </p:cNvSpPr>
            <p:nvPr/>
          </p:nvSpPr>
          <p:spPr bwMode="auto">
            <a:xfrm>
              <a:off x="1910" y="1929"/>
              <a:ext cx="23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 sz="2000">
                  <a:latin typeface="Times New Roman" pitchFamily="18" charset="0"/>
                </a:rPr>
                <a:t>w</a:t>
              </a:r>
            </a:p>
          </p:txBody>
        </p:sp>
        <p:sp>
          <p:nvSpPr>
            <p:cNvPr id="44069" name="Text Box 37"/>
            <p:cNvSpPr txBox="1">
              <a:spLocks noChangeArrowheads="1"/>
            </p:cNvSpPr>
            <p:nvPr/>
          </p:nvSpPr>
          <p:spPr bwMode="auto">
            <a:xfrm>
              <a:off x="2582" y="1929"/>
              <a:ext cx="19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 sz="2000">
                  <a:latin typeface="Times New Roman" pitchFamily="18" charset="0"/>
                </a:rPr>
                <a:t>v</a:t>
              </a:r>
            </a:p>
          </p:txBody>
        </p:sp>
        <p:sp>
          <p:nvSpPr>
            <p:cNvPr id="44070" name="Text Box 38"/>
            <p:cNvSpPr txBox="1">
              <a:spLocks noChangeArrowheads="1"/>
            </p:cNvSpPr>
            <p:nvPr/>
          </p:nvSpPr>
          <p:spPr bwMode="auto">
            <a:xfrm>
              <a:off x="1478" y="1335"/>
              <a:ext cx="22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 sz="2000">
                  <a:latin typeface="Times New Roman" pitchFamily="18" charset="0"/>
                </a:rPr>
                <a:t>B</a:t>
              </a:r>
            </a:p>
          </p:txBody>
        </p:sp>
        <p:sp>
          <p:nvSpPr>
            <p:cNvPr id="44071" name="Text Box 39"/>
            <p:cNvSpPr txBox="1">
              <a:spLocks noChangeArrowheads="1"/>
            </p:cNvSpPr>
            <p:nvPr/>
          </p:nvSpPr>
          <p:spPr bwMode="auto">
            <a:xfrm>
              <a:off x="1572" y="1833"/>
              <a:ext cx="22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 sz="2000">
                  <a:latin typeface="Times New Roman" pitchFamily="18" charset="0"/>
                </a:rPr>
                <a:t>C</a:t>
              </a:r>
            </a:p>
          </p:txBody>
        </p:sp>
        <p:sp>
          <p:nvSpPr>
            <p:cNvPr id="44072" name="Line 40"/>
            <p:cNvSpPr>
              <a:spLocks noChangeShapeType="1"/>
            </p:cNvSpPr>
            <p:nvPr/>
          </p:nvSpPr>
          <p:spPr bwMode="auto">
            <a:xfrm flipH="1">
              <a:off x="2199" y="1209"/>
              <a:ext cx="24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4073" name="Line 41"/>
            <p:cNvSpPr>
              <a:spLocks noChangeShapeType="1"/>
            </p:cNvSpPr>
            <p:nvPr/>
          </p:nvSpPr>
          <p:spPr bwMode="auto">
            <a:xfrm flipH="1">
              <a:off x="2208" y="1848"/>
              <a:ext cx="24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4074" name="Text Box 42"/>
            <p:cNvSpPr txBox="1">
              <a:spLocks noChangeArrowheads="1"/>
            </p:cNvSpPr>
            <p:nvPr/>
          </p:nvSpPr>
          <p:spPr bwMode="auto">
            <a:xfrm>
              <a:off x="2232" y="1839"/>
              <a:ext cx="22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 sz="2000">
                  <a:latin typeface="Times New Roman" pitchFamily="18" charset="0"/>
                </a:rPr>
                <a:t>C</a:t>
              </a:r>
            </a:p>
          </p:txBody>
        </p:sp>
        <p:sp>
          <p:nvSpPr>
            <p:cNvPr id="44075" name="Oval 43"/>
            <p:cNvSpPr>
              <a:spLocks noChangeArrowheads="1"/>
            </p:cNvSpPr>
            <p:nvPr/>
          </p:nvSpPr>
          <p:spPr bwMode="auto">
            <a:xfrm>
              <a:off x="3222" y="1698"/>
              <a:ext cx="432" cy="240"/>
            </a:xfrm>
            <a:prstGeom prst="ellipse">
              <a:avLst/>
            </a:prstGeom>
            <a:solidFill>
              <a:srgbClr val="00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 sz="2400">
                  <a:solidFill>
                    <a:schemeClr val="bg1"/>
                  </a:solidFill>
                  <a:latin typeface="Times New Roman" pitchFamily="18" charset="0"/>
                </a:rPr>
                <a:t>14/15</a:t>
              </a:r>
            </a:p>
          </p:txBody>
        </p:sp>
        <p:sp>
          <p:nvSpPr>
            <p:cNvPr id="44076" name="Text Box 44"/>
            <p:cNvSpPr txBox="1">
              <a:spLocks noChangeArrowheads="1"/>
            </p:cNvSpPr>
            <p:nvPr/>
          </p:nvSpPr>
          <p:spPr bwMode="auto">
            <a:xfrm>
              <a:off x="3356" y="1899"/>
              <a:ext cx="19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 sz="2000">
                  <a:latin typeface="Times New Roman" pitchFamily="18" charset="0"/>
                </a:rPr>
                <a:t>u</a:t>
              </a:r>
            </a:p>
          </p:txBody>
        </p:sp>
        <p:sp>
          <p:nvSpPr>
            <p:cNvPr id="44077" name="Oval 45"/>
            <p:cNvSpPr>
              <a:spLocks noChangeArrowheads="1"/>
            </p:cNvSpPr>
            <p:nvPr/>
          </p:nvSpPr>
          <p:spPr bwMode="auto">
            <a:xfrm>
              <a:off x="3178" y="1095"/>
              <a:ext cx="432" cy="240"/>
            </a:xfrm>
            <a:prstGeom prst="ellipse">
              <a:avLst/>
            </a:prstGeom>
            <a:solidFill>
              <a:srgbClr val="00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 sz="2400">
                  <a:solidFill>
                    <a:schemeClr val="bg1"/>
                  </a:solidFill>
                  <a:latin typeface="Times New Roman" pitchFamily="18" charset="0"/>
                </a:rPr>
                <a:t>11/16</a:t>
              </a:r>
            </a:p>
          </p:txBody>
        </p:sp>
        <p:sp>
          <p:nvSpPr>
            <p:cNvPr id="44078" name="Text Box 46"/>
            <p:cNvSpPr txBox="1">
              <a:spLocks noChangeArrowheads="1"/>
            </p:cNvSpPr>
            <p:nvPr/>
          </p:nvSpPr>
          <p:spPr bwMode="auto">
            <a:xfrm>
              <a:off x="3312" y="864"/>
              <a:ext cx="16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 sz="2000">
                  <a:latin typeface="Times New Roman" pitchFamily="18" charset="0"/>
                </a:rPr>
                <a:t>t</a:t>
              </a:r>
            </a:p>
          </p:txBody>
        </p:sp>
        <p:sp>
          <p:nvSpPr>
            <p:cNvPr id="44079" name="Line 47"/>
            <p:cNvSpPr>
              <a:spLocks noChangeShapeType="1"/>
            </p:cNvSpPr>
            <p:nvPr/>
          </p:nvSpPr>
          <p:spPr bwMode="auto">
            <a:xfrm flipH="1">
              <a:off x="2880" y="1824"/>
              <a:ext cx="33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44080" name="Line 48"/>
            <p:cNvSpPr>
              <a:spLocks noChangeShapeType="1"/>
            </p:cNvSpPr>
            <p:nvPr/>
          </p:nvSpPr>
          <p:spPr bwMode="auto">
            <a:xfrm flipV="1">
              <a:off x="3504" y="1296"/>
              <a:ext cx="0" cy="43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44081" name="Line 49"/>
            <p:cNvSpPr>
              <a:spLocks noChangeShapeType="1"/>
            </p:cNvSpPr>
            <p:nvPr/>
          </p:nvSpPr>
          <p:spPr bwMode="auto">
            <a:xfrm>
              <a:off x="3360" y="1344"/>
              <a:ext cx="0" cy="38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44082" name="Line 50"/>
            <p:cNvSpPr>
              <a:spLocks noChangeShapeType="1"/>
            </p:cNvSpPr>
            <p:nvPr/>
          </p:nvSpPr>
          <p:spPr bwMode="auto">
            <a:xfrm flipH="1">
              <a:off x="2765" y="1248"/>
              <a:ext cx="451" cy="499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44083" name="Text Box 51"/>
            <p:cNvSpPr txBox="1">
              <a:spLocks noChangeArrowheads="1"/>
            </p:cNvSpPr>
            <p:nvPr/>
          </p:nvSpPr>
          <p:spPr bwMode="auto">
            <a:xfrm>
              <a:off x="2162" y="1345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 sz="2000">
                  <a:latin typeface="Times New Roman" pitchFamily="18" charset="0"/>
                </a:rPr>
                <a:t>F</a:t>
              </a:r>
            </a:p>
          </p:txBody>
        </p:sp>
        <p:sp>
          <p:nvSpPr>
            <p:cNvPr id="44084" name="Line 52"/>
            <p:cNvSpPr>
              <a:spLocks noChangeShapeType="1"/>
            </p:cNvSpPr>
            <p:nvPr/>
          </p:nvSpPr>
          <p:spPr bwMode="auto">
            <a:xfrm flipV="1">
              <a:off x="2644" y="1344"/>
              <a:ext cx="0" cy="37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44085" name="Text Box 53"/>
            <p:cNvSpPr txBox="1">
              <a:spLocks noChangeArrowheads="1"/>
            </p:cNvSpPr>
            <p:nvPr/>
          </p:nvSpPr>
          <p:spPr bwMode="auto">
            <a:xfrm>
              <a:off x="3008" y="1812"/>
              <a:ext cx="22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 sz="2000">
                  <a:latin typeface="Times New Roman" pitchFamily="18" charset="0"/>
                </a:rPr>
                <a:t>C</a:t>
              </a:r>
            </a:p>
          </p:txBody>
        </p:sp>
        <p:sp>
          <p:nvSpPr>
            <p:cNvPr id="44086" name="Text Box 54"/>
            <p:cNvSpPr txBox="1">
              <a:spLocks noChangeArrowheads="1"/>
            </p:cNvSpPr>
            <p:nvPr/>
          </p:nvSpPr>
          <p:spPr bwMode="auto">
            <a:xfrm>
              <a:off x="2639" y="1387"/>
              <a:ext cx="22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 sz="2000">
                  <a:latin typeface="Times New Roman" pitchFamily="18" charset="0"/>
                </a:rPr>
                <a:t>C</a:t>
              </a:r>
            </a:p>
          </p:txBody>
        </p:sp>
        <p:sp>
          <p:nvSpPr>
            <p:cNvPr id="44087" name="Text Box 55"/>
            <p:cNvSpPr txBox="1">
              <a:spLocks noChangeArrowheads="1"/>
            </p:cNvSpPr>
            <p:nvPr/>
          </p:nvSpPr>
          <p:spPr bwMode="auto">
            <a:xfrm>
              <a:off x="3482" y="1412"/>
              <a:ext cx="22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 sz="2000">
                  <a:latin typeface="Times New Roman" pitchFamily="18" charset="0"/>
                </a:rPr>
                <a:t>B</a:t>
              </a:r>
            </a:p>
          </p:txBody>
        </p:sp>
      </p:grpSp>
      <p:grpSp>
        <p:nvGrpSpPr>
          <p:cNvPr id="44088" name="Group 56"/>
          <p:cNvGrpSpPr>
            <a:grpSpLocks/>
          </p:cNvGrpSpPr>
          <p:nvPr/>
        </p:nvGrpSpPr>
        <p:grpSpPr bwMode="auto">
          <a:xfrm>
            <a:off x="1828800" y="3276600"/>
            <a:ext cx="5791200" cy="2452688"/>
            <a:chOff x="1152" y="2064"/>
            <a:chExt cx="2526" cy="1545"/>
          </a:xfrm>
        </p:grpSpPr>
        <p:grpSp>
          <p:nvGrpSpPr>
            <p:cNvPr id="44089" name="Group 57"/>
            <p:cNvGrpSpPr>
              <a:grpSpLocks/>
            </p:cNvGrpSpPr>
            <p:nvPr/>
          </p:nvGrpSpPr>
          <p:grpSpPr bwMode="auto">
            <a:xfrm>
              <a:off x="1152" y="2064"/>
              <a:ext cx="510" cy="1545"/>
              <a:chOff x="1152" y="2064"/>
              <a:chExt cx="510" cy="1545"/>
            </a:xfrm>
          </p:grpSpPr>
          <p:sp>
            <p:nvSpPr>
              <p:cNvPr id="44090" name="Line 58"/>
              <p:cNvSpPr>
                <a:spLocks noChangeShapeType="1"/>
              </p:cNvSpPr>
              <p:nvPr/>
            </p:nvSpPr>
            <p:spPr bwMode="auto">
              <a:xfrm>
                <a:off x="1152" y="2064"/>
                <a:ext cx="0" cy="153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zh-TW" altLang="en-US"/>
              </a:p>
            </p:txBody>
          </p:sp>
          <p:sp>
            <p:nvSpPr>
              <p:cNvPr id="44091" name="Line 59"/>
              <p:cNvSpPr>
                <a:spLocks noChangeShapeType="1"/>
              </p:cNvSpPr>
              <p:nvPr/>
            </p:nvSpPr>
            <p:spPr bwMode="auto">
              <a:xfrm>
                <a:off x="1314" y="2066"/>
                <a:ext cx="0" cy="153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zh-TW" altLang="en-US"/>
              </a:p>
            </p:txBody>
          </p:sp>
          <p:sp>
            <p:nvSpPr>
              <p:cNvPr id="44092" name="Line 60"/>
              <p:cNvSpPr>
                <a:spLocks noChangeShapeType="1"/>
              </p:cNvSpPr>
              <p:nvPr/>
            </p:nvSpPr>
            <p:spPr bwMode="auto">
              <a:xfrm>
                <a:off x="1480" y="2073"/>
                <a:ext cx="0" cy="153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zh-TW" altLang="en-US"/>
              </a:p>
            </p:txBody>
          </p:sp>
          <p:sp>
            <p:nvSpPr>
              <p:cNvPr id="44093" name="Line 61"/>
              <p:cNvSpPr>
                <a:spLocks noChangeShapeType="1"/>
              </p:cNvSpPr>
              <p:nvPr/>
            </p:nvSpPr>
            <p:spPr bwMode="auto">
              <a:xfrm>
                <a:off x="1662" y="2064"/>
                <a:ext cx="0" cy="153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zh-TW" altLang="en-US"/>
              </a:p>
            </p:txBody>
          </p:sp>
        </p:grpSp>
        <p:grpSp>
          <p:nvGrpSpPr>
            <p:cNvPr id="44094" name="Group 62"/>
            <p:cNvGrpSpPr>
              <a:grpSpLocks/>
            </p:cNvGrpSpPr>
            <p:nvPr/>
          </p:nvGrpSpPr>
          <p:grpSpPr bwMode="auto">
            <a:xfrm>
              <a:off x="1824" y="2064"/>
              <a:ext cx="510" cy="1545"/>
              <a:chOff x="1152" y="2064"/>
              <a:chExt cx="510" cy="1545"/>
            </a:xfrm>
          </p:grpSpPr>
          <p:sp>
            <p:nvSpPr>
              <p:cNvPr id="44095" name="Line 63"/>
              <p:cNvSpPr>
                <a:spLocks noChangeShapeType="1"/>
              </p:cNvSpPr>
              <p:nvPr/>
            </p:nvSpPr>
            <p:spPr bwMode="auto">
              <a:xfrm>
                <a:off x="1152" y="2064"/>
                <a:ext cx="0" cy="153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zh-TW" altLang="en-US"/>
              </a:p>
            </p:txBody>
          </p:sp>
          <p:sp>
            <p:nvSpPr>
              <p:cNvPr id="44096" name="Line 64"/>
              <p:cNvSpPr>
                <a:spLocks noChangeShapeType="1"/>
              </p:cNvSpPr>
              <p:nvPr/>
            </p:nvSpPr>
            <p:spPr bwMode="auto">
              <a:xfrm>
                <a:off x="1314" y="2066"/>
                <a:ext cx="0" cy="153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zh-TW" altLang="en-US"/>
              </a:p>
            </p:txBody>
          </p:sp>
          <p:sp>
            <p:nvSpPr>
              <p:cNvPr id="44097" name="Line 65"/>
              <p:cNvSpPr>
                <a:spLocks noChangeShapeType="1"/>
              </p:cNvSpPr>
              <p:nvPr/>
            </p:nvSpPr>
            <p:spPr bwMode="auto">
              <a:xfrm>
                <a:off x="1480" y="2073"/>
                <a:ext cx="0" cy="153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zh-TW" altLang="en-US"/>
              </a:p>
            </p:txBody>
          </p:sp>
          <p:sp>
            <p:nvSpPr>
              <p:cNvPr id="44098" name="Line 66"/>
              <p:cNvSpPr>
                <a:spLocks noChangeShapeType="1"/>
              </p:cNvSpPr>
              <p:nvPr/>
            </p:nvSpPr>
            <p:spPr bwMode="auto">
              <a:xfrm>
                <a:off x="1662" y="2064"/>
                <a:ext cx="0" cy="153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zh-TW" altLang="en-US"/>
              </a:p>
            </p:txBody>
          </p:sp>
        </p:grpSp>
        <p:grpSp>
          <p:nvGrpSpPr>
            <p:cNvPr id="44099" name="Group 67"/>
            <p:cNvGrpSpPr>
              <a:grpSpLocks/>
            </p:cNvGrpSpPr>
            <p:nvPr/>
          </p:nvGrpSpPr>
          <p:grpSpPr bwMode="auto">
            <a:xfrm>
              <a:off x="2496" y="2064"/>
              <a:ext cx="510" cy="1545"/>
              <a:chOff x="1152" y="2064"/>
              <a:chExt cx="510" cy="1545"/>
            </a:xfrm>
          </p:grpSpPr>
          <p:sp>
            <p:nvSpPr>
              <p:cNvPr id="44100" name="Line 68"/>
              <p:cNvSpPr>
                <a:spLocks noChangeShapeType="1"/>
              </p:cNvSpPr>
              <p:nvPr/>
            </p:nvSpPr>
            <p:spPr bwMode="auto">
              <a:xfrm>
                <a:off x="1152" y="2064"/>
                <a:ext cx="0" cy="153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zh-TW" altLang="en-US"/>
              </a:p>
            </p:txBody>
          </p:sp>
          <p:sp>
            <p:nvSpPr>
              <p:cNvPr id="44101" name="Line 69"/>
              <p:cNvSpPr>
                <a:spLocks noChangeShapeType="1"/>
              </p:cNvSpPr>
              <p:nvPr/>
            </p:nvSpPr>
            <p:spPr bwMode="auto">
              <a:xfrm>
                <a:off x="1314" y="2066"/>
                <a:ext cx="0" cy="153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zh-TW" altLang="en-US"/>
              </a:p>
            </p:txBody>
          </p:sp>
          <p:sp>
            <p:nvSpPr>
              <p:cNvPr id="44102" name="Line 70"/>
              <p:cNvSpPr>
                <a:spLocks noChangeShapeType="1"/>
              </p:cNvSpPr>
              <p:nvPr/>
            </p:nvSpPr>
            <p:spPr bwMode="auto">
              <a:xfrm>
                <a:off x="1480" y="2073"/>
                <a:ext cx="0" cy="153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zh-TW" altLang="en-US"/>
              </a:p>
            </p:txBody>
          </p:sp>
          <p:sp>
            <p:nvSpPr>
              <p:cNvPr id="44103" name="Line 71"/>
              <p:cNvSpPr>
                <a:spLocks noChangeShapeType="1"/>
              </p:cNvSpPr>
              <p:nvPr/>
            </p:nvSpPr>
            <p:spPr bwMode="auto">
              <a:xfrm>
                <a:off x="1662" y="2064"/>
                <a:ext cx="0" cy="153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zh-TW" altLang="en-US"/>
              </a:p>
            </p:txBody>
          </p:sp>
        </p:grpSp>
        <p:grpSp>
          <p:nvGrpSpPr>
            <p:cNvPr id="44104" name="Group 72"/>
            <p:cNvGrpSpPr>
              <a:grpSpLocks/>
            </p:cNvGrpSpPr>
            <p:nvPr/>
          </p:nvGrpSpPr>
          <p:grpSpPr bwMode="auto">
            <a:xfrm>
              <a:off x="3168" y="2064"/>
              <a:ext cx="510" cy="1545"/>
              <a:chOff x="1152" y="2064"/>
              <a:chExt cx="510" cy="1545"/>
            </a:xfrm>
          </p:grpSpPr>
          <p:sp>
            <p:nvSpPr>
              <p:cNvPr id="44105" name="Line 73"/>
              <p:cNvSpPr>
                <a:spLocks noChangeShapeType="1"/>
              </p:cNvSpPr>
              <p:nvPr/>
            </p:nvSpPr>
            <p:spPr bwMode="auto">
              <a:xfrm>
                <a:off x="1152" y="2064"/>
                <a:ext cx="0" cy="153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zh-TW" altLang="en-US"/>
              </a:p>
            </p:txBody>
          </p:sp>
          <p:sp>
            <p:nvSpPr>
              <p:cNvPr id="44106" name="Line 74"/>
              <p:cNvSpPr>
                <a:spLocks noChangeShapeType="1"/>
              </p:cNvSpPr>
              <p:nvPr/>
            </p:nvSpPr>
            <p:spPr bwMode="auto">
              <a:xfrm>
                <a:off x="1314" y="2066"/>
                <a:ext cx="0" cy="153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zh-TW" altLang="en-US"/>
              </a:p>
            </p:txBody>
          </p:sp>
          <p:sp>
            <p:nvSpPr>
              <p:cNvPr id="44107" name="Line 75"/>
              <p:cNvSpPr>
                <a:spLocks noChangeShapeType="1"/>
              </p:cNvSpPr>
              <p:nvPr/>
            </p:nvSpPr>
            <p:spPr bwMode="auto">
              <a:xfrm>
                <a:off x="1480" y="2073"/>
                <a:ext cx="0" cy="153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zh-TW" altLang="en-US"/>
              </a:p>
            </p:txBody>
          </p:sp>
          <p:sp>
            <p:nvSpPr>
              <p:cNvPr id="44108" name="Line 76"/>
              <p:cNvSpPr>
                <a:spLocks noChangeShapeType="1"/>
              </p:cNvSpPr>
              <p:nvPr/>
            </p:nvSpPr>
            <p:spPr bwMode="auto">
              <a:xfrm>
                <a:off x="1662" y="2064"/>
                <a:ext cx="0" cy="153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zh-TW" altLang="en-US"/>
              </a:p>
            </p:txBody>
          </p:sp>
        </p:grpSp>
      </p:grpSp>
      <p:sp>
        <p:nvSpPr>
          <p:cNvPr id="44109" name="Text Box 77"/>
          <p:cNvSpPr txBox="1">
            <a:spLocks noChangeArrowheads="1"/>
          </p:cNvSpPr>
          <p:nvPr/>
        </p:nvSpPr>
        <p:spPr bwMode="auto">
          <a:xfrm>
            <a:off x="1676400" y="5707063"/>
            <a:ext cx="61944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1600" b="1">
                <a:latin typeface="Tahoma" pitchFamily="34" charset="0"/>
              </a:rPr>
              <a:t>1    2    3     4    5     6   7    8    9   10   11  12  13  14  15   16</a:t>
            </a:r>
          </a:p>
        </p:txBody>
      </p:sp>
      <p:sp>
        <p:nvSpPr>
          <p:cNvPr id="44110" name="Text Box 78"/>
          <p:cNvSpPr txBox="1">
            <a:spLocks noChangeArrowheads="1"/>
          </p:cNvSpPr>
          <p:nvPr/>
        </p:nvSpPr>
        <p:spPr bwMode="auto">
          <a:xfrm>
            <a:off x="1524000" y="5943600"/>
            <a:ext cx="63627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1600">
                <a:latin typeface="Tahoma" pitchFamily="34" charset="0"/>
              </a:rPr>
              <a:t>( s    (z   (y    (x    x)   y)  (w    w)   z)   s)  (t     (v    v)  (u   u)     t)</a:t>
            </a:r>
          </a:p>
        </p:txBody>
      </p:sp>
      <p:sp>
        <p:nvSpPr>
          <p:cNvPr id="44111" name="Rectangle 79"/>
          <p:cNvSpPr>
            <a:spLocks noChangeArrowheads="1"/>
          </p:cNvSpPr>
          <p:nvPr/>
        </p:nvSpPr>
        <p:spPr bwMode="auto">
          <a:xfrm>
            <a:off x="1828800" y="3429000"/>
            <a:ext cx="3429000" cy="274638"/>
          </a:xfrm>
          <a:prstGeom prst="rect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1600" b="1">
                <a:solidFill>
                  <a:schemeClr val="bg1"/>
                </a:solidFill>
                <a:latin typeface="Times New Roman" pitchFamily="18" charset="0"/>
              </a:rPr>
              <a:t>s</a:t>
            </a:r>
          </a:p>
        </p:txBody>
      </p:sp>
      <p:sp>
        <p:nvSpPr>
          <p:cNvPr id="44112" name="Rectangle 80"/>
          <p:cNvSpPr>
            <a:spLocks noChangeArrowheads="1"/>
          </p:cNvSpPr>
          <p:nvPr/>
        </p:nvSpPr>
        <p:spPr bwMode="auto">
          <a:xfrm>
            <a:off x="2209800" y="4038600"/>
            <a:ext cx="2713038" cy="228600"/>
          </a:xfrm>
          <a:prstGeom prst="rect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1600" b="1">
                <a:solidFill>
                  <a:schemeClr val="bg1"/>
                </a:solidFill>
                <a:latin typeface="Times New Roman" pitchFamily="18" charset="0"/>
              </a:rPr>
              <a:t>z</a:t>
            </a:r>
          </a:p>
        </p:txBody>
      </p:sp>
      <p:sp>
        <p:nvSpPr>
          <p:cNvPr id="44113" name="Rectangle 81"/>
          <p:cNvSpPr>
            <a:spLocks noChangeArrowheads="1"/>
          </p:cNvSpPr>
          <p:nvPr/>
        </p:nvSpPr>
        <p:spPr bwMode="auto">
          <a:xfrm>
            <a:off x="2557463" y="4610100"/>
            <a:ext cx="1176337" cy="266700"/>
          </a:xfrm>
          <a:prstGeom prst="rect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1600" b="1">
                <a:solidFill>
                  <a:schemeClr val="bg1"/>
                </a:solidFill>
                <a:latin typeface="Times New Roman" pitchFamily="18" charset="0"/>
              </a:rPr>
              <a:t>y</a:t>
            </a:r>
          </a:p>
        </p:txBody>
      </p:sp>
      <p:sp>
        <p:nvSpPr>
          <p:cNvPr id="44114" name="Rectangle 82"/>
          <p:cNvSpPr>
            <a:spLocks noChangeArrowheads="1"/>
          </p:cNvSpPr>
          <p:nvPr/>
        </p:nvSpPr>
        <p:spPr bwMode="auto">
          <a:xfrm>
            <a:off x="4100513" y="4603750"/>
            <a:ext cx="427037" cy="246063"/>
          </a:xfrm>
          <a:prstGeom prst="rect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1600" b="1">
                <a:solidFill>
                  <a:schemeClr val="bg1"/>
                </a:solidFill>
                <a:latin typeface="Times New Roman" pitchFamily="18" charset="0"/>
              </a:rPr>
              <a:t>w</a:t>
            </a:r>
          </a:p>
        </p:txBody>
      </p:sp>
      <p:sp>
        <p:nvSpPr>
          <p:cNvPr id="44115" name="Rectangle 83"/>
          <p:cNvSpPr>
            <a:spLocks noChangeArrowheads="1"/>
          </p:cNvSpPr>
          <p:nvPr/>
        </p:nvSpPr>
        <p:spPr bwMode="auto">
          <a:xfrm>
            <a:off x="2971800" y="5181600"/>
            <a:ext cx="427038" cy="246063"/>
          </a:xfrm>
          <a:prstGeom prst="rect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1600" b="1">
                <a:solidFill>
                  <a:schemeClr val="bg1"/>
                </a:solidFill>
                <a:latin typeface="Times New Roman" pitchFamily="18" charset="0"/>
              </a:rPr>
              <a:t>x</a:t>
            </a:r>
          </a:p>
        </p:txBody>
      </p:sp>
      <p:sp>
        <p:nvSpPr>
          <p:cNvPr id="44116" name="Rectangle 84"/>
          <p:cNvSpPr>
            <a:spLocks noChangeArrowheads="1"/>
          </p:cNvSpPr>
          <p:nvPr/>
        </p:nvSpPr>
        <p:spPr bwMode="auto">
          <a:xfrm>
            <a:off x="5638800" y="3429000"/>
            <a:ext cx="1947863" cy="265113"/>
          </a:xfrm>
          <a:prstGeom prst="rect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1600" b="1">
                <a:solidFill>
                  <a:schemeClr val="bg1"/>
                </a:solidFill>
                <a:latin typeface="Times New Roman" pitchFamily="18" charset="0"/>
              </a:rPr>
              <a:t>t</a:t>
            </a:r>
          </a:p>
        </p:txBody>
      </p:sp>
      <p:sp>
        <p:nvSpPr>
          <p:cNvPr id="44117" name="Rectangle 85"/>
          <p:cNvSpPr>
            <a:spLocks noChangeArrowheads="1"/>
          </p:cNvSpPr>
          <p:nvPr/>
        </p:nvSpPr>
        <p:spPr bwMode="auto">
          <a:xfrm>
            <a:off x="6065838" y="4051300"/>
            <a:ext cx="427037" cy="246063"/>
          </a:xfrm>
          <a:prstGeom prst="rect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1600" b="1">
                <a:solidFill>
                  <a:schemeClr val="bg1"/>
                </a:solidFill>
                <a:latin typeface="Times New Roman" pitchFamily="18" charset="0"/>
              </a:rPr>
              <a:t>v</a:t>
            </a:r>
          </a:p>
        </p:txBody>
      </p:sp>
      <p:sp>
        <p:nvSpPr>
          <p:cNvPr id="44118" name="Rectangle 86"/>
          <p:cNvSpPr>
            <a:spLocks noChangeArrowheads="1"/>
          </p:cNvSpPr>
          <p:nvPr/>
        </p:nvSpPr>
        <p:spPr bwMode="auto">
          <a:xfrm>
            <a:off x="6816725" y="4051300"/>
            <a:ext cx="427038" cy="246063"/>
          </a:xfrm>
          <a:prstGeom prst="rect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1600" b="1">
                <a:solidFill>
                  <a:schemeClr val="bg1"/>
                </a:solidFill>
                <a:latin typeface="Times New Roman" pitchFamily="18" charset="0"/>
              </a:rPr>
              <a:t>u</a:t>
            </a:r>
          </a:p>
        </p:txBody>
      </p:sp>
      <p:sp>
        <p:nvSpPr>
          <p:cNvPr id="44119" name="Line 87"/>
          <p:cNvSpPr>
            <a:spLocks noChangeShapeType="1"/>
          </p:cNvSpPr>
          <p:nvPr/>
        </p:nvSpPr>
        <p:spPr bwMode="auto">
          <a:xfrm>
            <a:off x="3522663" y="3732213"/>
            <a:ext cx="0" cy="3444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44120" name="Line 88"/>
          <p:cNvSpPr>
            <a:spLocks noChangeShapeType="1"/>
          </p:cNvSpPr>
          <p:nvPr/>
        </p:nvSpPr>
        <p:spPr bwMode="auto">
          <a:xfrm flipH="1">
            <a:off x="3103563" y="4287838"/>
            <a:ext cx="449262" cy="3587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44121" name="Line 89"/>
          <p:cNvSpPr>
            <a:spLocks noChangeShapeType="1"/>
          </p:cNvSpPr>
          <p:nvPr/>
        </p:nvSpPr>
        <p:spPr bwMode="auto">
          <a:xfrm>
            <a:off x="3178175" y="4886325"/>
            <a:ext cx="14288" cy="2857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44122" name="Line 90"/>
          <p:cNvSpPr>
            <a:spLocks noChangeShapeType="1"/>
          </p:cNvSpPr>
          <p:nvPr/>
        </p:nvSpPr>
        <p:spPr bwMode="auto">
          <a:xfrm flipH="1">
            <a:off x="6248400" y="3702050"/>
            <a:ext cx="377825" cy="3365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44123" name="Line 91"/>
          <p:cNvSpPr>
            <a:spLocks noChangeShapeType="1"/>
          </p:cNvSpPr>
          <p:nvPr/>
        </p:nvSpPr>
        <p:spPr bwMode="auto">
          <a:xfrm>
            <a:off x="6629400" y="3657600"/>
            <a:ext cx="38100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44124" name="Text Box 92"/>
          <p:cNvSpPr txBox="1">
            <a:spLocks noChangeArrowheads="1"/>
          </p:cNvSpPr>
          <p:nvPr/>
        </p:nvSpPr>
        <p:spPr bwMode="auto">
          <a:xfrm>
            <a:off x="1292225" y="3033713"/>
            <a:ext cx="4333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1600" b="1">
                <a:latin typeface="Times New Roman" pitchFamily="18" charset="0"/>
              </a:rPr>
              <a:t>(b)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Elementary Graph Algorithms</a:t>
            </a:r>
          </a:p>
        </p:txBody>
      </p:sp>
      <p:sp>
        <p:nvSpPr>
          <p:cNvPr id="39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8E6A9-B854-45C0-A132-1E4F0D94C85D}" type="slidenum">
              <a:rPr lang="en-US" altLang="zh-TW"/>
              <a:pPr/>
              <a:t>29</a:t>
            </a:fld>
            <a:endParaRPr lang="en-US" altLang="zh-TW"/>
          </a:p>
        </p:txBody>
      </p:sp>
      <p:sp>
        <p:nvSpPr>
          <p:cNvPr id="45060" name="Line 4"/>
          <p:cNvSpPr>
            <a:spLocks noChangeShapeType="1"/>
          </p:cNvSpPr>
          <p:nvPr/>
        </p:nvSpPr>
        <p:spPr bwMode="auto">
          <a:xfrm>
            <a:off x="5973763" y="2320925"/>
            <a:ext cx="447675" cy="481013"/>
          </a:xfrm>
          <a:prstGeom prst="line">
            <a:avLst/>
          </a:prstGeom>
          <a:noFill/>
          <a:ln w="127000">
            <a:solidFill>
              <a:srgbClr val="99CC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45061" name="Line 5"/>
          <p:cNvSpPr>
            <a:spLocks noChangeShapeType="1"/>
          </p:cNvSpPr>
          <p:nvPr/>
        </p:nvSpPr>
        <p:spPr bwMode="auto">
          <a:xfrm flipH="1">
            <a:off x="5297488" y="2290763"/>
            <a:ext cx="360362" cy="663575"/>
          </a:xfrm>
          <a:prstGeom prst="line">
            <a:avLst/>
          </a:prstGeom>
          <a:noFill/>
          <a:ln w="127000">
            <a:solidFill>
              <a:srgbClr val="99CC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45062" name="Line 6"/>
          <p:cNvSpPr>
            <a:spLocks noChangeShapeType="1"/>
          </p:cNvSpPr>
          <p:nvPr/>
        </p:nvSpPr>
        <p:spPr bwMode="auto">
          <a:xfrm>
            <a:off x="3260725" y="3092450"/>
            <a:ext cx="769938" cy="922338"/>
          </a:xfrm>
          <a:prstGeom prst="line">
            <a:avLst/>
          </a:prstGeom>
          <a:noFill/>
          <a:ln w="127000">
            <a:solidFill>
              <a:srgbClr val="99CC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45063" name="Line 7"/>
          <p:cNvSpPr>
            <a:spLocks noChangeShapeType="1"/>
          </p:cNvSpPr>
          <p:nvPr/>
        </p:nvSpPr>
        <p:spPr bwMode="auto">
          <a:xfrm>
            <a:off x="1889125" y="4138613"/>
            <a:ext cx="244475" cy="800100"/>
          </a:xfrm>
          <a:prstGeom prst="line">
            <a:avLst/>
          </a:prstGeom>
          <a:noFill/>
          <a:ln w="127000">
            <a:solidFill>
              <a:srgbClr val="99CC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45064" name="Line 8"/>
          <p:cNvSpPr>
            <a:spLocks noChangeShapeType="1"/>
          </p:cNvSpPr>
          <p:nvPr/>
        </p:nvSpPr>
        <p:spPr bwMode="auto">
          <a:xfrm flipH="1">
            <a:off x="2028825" y="3108325"/>
            <a:ext cx="927100" cy="654050"/>
          </a:xfrm>
          <a:prstGeom prst="line">
            <a:avLst/>
          </a:prstGeom>
          <a:noFill/>
          <a:ln w="127000">
            <a:solidFill>
              <a:srgbClr val="99CC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45065" name="Line 9"/>
          <p:cNvSpPr>
            <a:spLocks noChangeShapeType="1"/>
          </p:cNvSpPr>
          <p:nvPr/>
        </p:nvSpPr>
        <p:spPr bwMode="auto">
          <a:xfrm>
            <a:off x="3048000" y="1905000"/>
            <a:ext cx="76200" cy="838200"/>
          </a:xfrm>
          <a:prstGeom prst="line">
            <a:avLst/>
          </a:prstGeom>
          <a:noFill/>
          <a:ln w="114300">
            <a:solidFill>
              <a:srgbClr val="99CC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45066" name="Text Box 10"/>
          <p:cNvSpPr txBox="1">
            <a:spLocks noChangeArrowheads="1"/>
          </p:cNvSpPr>
          <p:nvPr/>
        </p:nvSpPr>
        <p:spPr bwMode="auto">
          <a:xfrm>
            <a:off x="1203325" y="1204913"/>
            <a:ext cx="4111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1600" b="1">
                <a:latin typeface="Times New Roman" pitchFamily="18" charset="0"/>
              </a:rPr>
              <a:t>(c)</a:t>
            </a:r>
          </a:p>
        </p:txBody>
      </p:sp>
      <p:sp>
        <p:nvSpPr>
          <p:cNvPr id="45067" name="Oval 11"/>
          <p:cNvSpPr>
            <a:spLocks noChangeArrowheads="1"/>
          </p:cNvSpPr>
          <p:nvPr/>
        </p:nvSpPr>
        <p:spPr bwMode="auto">
          <a:xfrm>
            <a:off x="2819400" y="15240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1600" b="1">
                <a:latin typeface="Times New Roman" pitchFamily="18" charset="0"/>
              </a:rPr>
              <a:t>s</a:t>
            </a:r>
          </a:p>
        </p:txBody>
      </p:sp>
      <p:sp>
        <p:nvSpPr>
          <p:cNvPr id="45068" name="Oval 12"/>
          <p:cNvSpPr>
            <a:spLocks noChangeArrowheads="1"/>
          </p:cNvSpPr>
          <p:nvPr/>
        </p:nvSpPr>
        <p:spPr bwMode="auto">
          <a:xfrm>
            <a:off x="2895600" y="27432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1600" b="1">
                <a:latin typeface="Times New Roman" pitchFamily="18" charset="0"/>
              </a:rPr>
              <a:t>z</a:t>
            </a:r>
          </a:p>
        </p:txBody>
      </p:sp>
      <p:sp>
        <p:nvSpPr>
          <p:cNvPr id="45069" name="Oval 13"/>
          <p:cNvSpPr>
            <a:spLocks noChangeArrowheads="1"/>
          </p:cNvSpPr>
          <p:nvPr/>
        </p:nvSpPr>
        <p:spPr bwMode="auto">
          <a:xfrm>
            <a:off x="1676400" y="36576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1600" b="1">
                <a:latin typeface="Times New Roman" pitchFamily="18" charset="0"/>
              </a:rPr>
              <a:t>y</a:t>
            </a:r>
          </a:p>
        </p:txBody>
      </p:sp>
      <p:sp>
        <p:nvSpPr>
          <p:cNvPr id="45070" name="Oval 14"/>
          <p:cNvSpPr>
            <a:spLocks noChangeArrowheads="1"/>
          </p:cNvSpPr>
          <p:nvPr/>
        </p:nvSpPr>
        <p:spPr bwMode="auto">
          <a:xfrm>
            <a:off x="1981200" y="49530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1600" b="1">
                <a:latin typeface="Times New Roman" pitchFamily="18" charset="0"/>
              </a:rPr>
              <a:t>x</a:t>
            </a:r>
          </a:p>
        </p:txBody>
      </p:sp>
      <p:sp>
        <p:nvSpPr>
          <p:cNvPr id="45071" name="Oval 15"/>
          <p:cNvSpPr>
            <a:spLocks noChangeArrowheads="1"/>
          </p:cNvSpPr>
          <p:nvPr/>
        </p:nvSpPr>
        <p:spPr bwMode="auto">
          <a:xfrm>
            <a:off x="3962400" y="39624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1600" b="1">
                <a:latin typeface="Times New Roman" pitchFamily="18" charset="0"/>
              </a:rPr>
              <a:t>w</a:t>
            </a:r>
          </a:p>
        </p:txBody>
      </p:sp>
      <p:sp>
        <p:nvSpPr>
          <p:cNvPr id="45072" name="Oval 16"/>
          <p:cNvSpPr>
            <a:spLocks noChangeArrowheads="1"/>
          </p:cNvSpPr>
          <p:nvPr/>
        </p:nvSpPr>
        <p:spPr bwMode="auto">
          <a:xfrm>
            <a:off x="4953000" y="28956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1600" b="1">
                <a:latin typeface="Times New Roman" pitchFamily="18" charset="0"/>
              </a:rPr>
              <a:t>v</a:t>
            </a:r>
          </a:p>
        </p:txBody>
      </p:sp>
      <p:sp>
        <p:nvSpPr>
          <p:cNvPr id="45073" name="Oval 17"/>
          <p:cNvSpPr>
            <a:spLocks noChangeArrowheads="1"/>
          </p:cNvSpPr>
          <p:nvPr/>
        </p:nvSpPr>
        <p:spPr bwMode="auto">
          <a:xfrm>
            <a:off x="6248400" y="28194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1600" b="1">
                <a:latin typeface="Times New Roman" pitchFamily="18" charset="0"/>
              </a:rPr>
              <a:t>u</a:t>
            </a:r>
          </a:p>
        </p:txBody>
      </p:sp>
      <p:sp>
        <p:nvSpPr>
          <p:cNvPr id="45074" name="Oval 18"/>
          <p:cNvSpPr>
            <a:spLocks noChangeArrowheads="1"/>
          </p:cNvSpPr>
          <p:nvPr/>
        </p:nvSpPr>
        <p:spPr bwMode="auto">
          <a:xfrm>
            <a:off x="5562600" y="19050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1600" b="1">
                <a:latin typeface="Times New Roman" pitchFamily="18" charset="0"/>
              </a:rPr>
              <a:t>t</a:t>
            </a:r>
          </a:p>
        </p:txBody>
      </p:sp>
      <p:sp>
        <p:nvSpPr>
          <p:cNvPr id="45075" name="Line 19"/>
          <p:cNvSpPr>
            <a:spLocks noChangeShapeType="1"/>
          </p:cNvSpPr>
          <p:nvPr/>
        </p:nvSpPr>
        <p:spPr bwMode="auto">
          <a:xfrm>
            <a:off x="3048000" y="1981200"/>
            <a:ext cx="76200" cy="762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45076" name="Line 20"/>
          <p:cNvSpPr>
            <a:spLocks noChangeShapeType="1"/>
          </p:cNvSpPr>
          <p:nvPr/>
        </p:nvSpPr>
        <p:spPr bwMode="auto">
          <a:xfrm flipH="1">
            <a:off x="2084388" y="3079750"/>
            <a:ext cx="869950" cy="6223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45077" name="Line 21"/>
          <p:cNvSpPr>
            <a:spLocks noChangeShapeType="1"/>
          </p:cNvSpPr>
          <p:nvPr/>
        </p:nvSpPr>
        <p:spPr bwMode="auto">
          <a:xfrm>
            <a:off x="1905000" y="4114800"/>
            <a:ext cx="228600" cy="838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45078" name="Line 22"/>
          <p:cNvSpPr>
            <a:spLocks noChangeShapeType="1"/>
          </p:cNvSpPr>
          <p:nvPr/>
        </p:nvSpPr>
        <p:spPr bwMode="auto">
          <a:xfrm flipH="1">
            <a:off x="2392363" y="4343400"/>
            <a:ext cx="1646237" cy="76041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45079" name="Line 23"/>
          <p:cNvSpPr>
            <a:spLocks noChangeShapeType="1"/>
          </p:cNvSpPr>
          <p:nvPr/>
        </p:nvSpPr>
        <p:spPr bwMode="auto">
          <a:xfrm flipH="1">
            <a:off x="4343400" y="3352800"/>
            <a:ext cx="685800" cy="685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45080" name="Line 24"/>
          <p:cNvSpPr>
            <a:spLocks noChangeShapeType="1"/>
          </p:cNvSpPr>
          <p:nvPr/>
        </p:nvSpPr>
        <p:spPr bwMode="auto">
          <a:xfrm>
            <a:off x="3200400" y="1981200"/>
            <a:ext cx="952500" cy="19605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45081" name="Line 25"/>
          <p:cNvSpPr>
            <a:spLocks noChangeShapeType="1"/>
          </p:cNvSpPr>
          <p:nvPr/>
        </p:nvSpPr>
        <p:spPr bwMode="auto">
          <a:xfrm>
            <a:off x="3276600" y="3124200"/>
            <a:ext cx="762000" cy="914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45082" name="Line 26"/>
          <p:cNvSpPr>
            <a:spLocks noChangeShapeType="1"/>
          </p:cNvSpPr>
          <p:nvPr/>
        </p:nvSpPr>
        <p:spPr bwMode="auto">
          <a:xfrm flipH="1" flipV="1">
            <a:off x="3276600" y="1752600"/>
            <a:ext cx="1752600" cy="1219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45083" name="Line 27"/>
          <p:cNvSpPr>
            <a:spLocks noChangeShapeType="1"/>
          </p:cNvSpPr>
          <p:nvPr/>
        </p:nvSpPr>
        <p:spPr bwMode="auto">
          <a:xfrm flipH="1">
            <a:off x="5272088" y="2332038"/>
            <a:ext cx="366712" cy="6381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45084" name="Line 28"/>
          <p:cNvSpPr>
            <a:spLocks noChangeShapeType="1"/>
          </p:cNvSpPr>
          <p:nvPr/>
        </p:nvSpPr>
        <p:spPr bwMode="auto">
          <a:xfrm flipH="1">
            <a:off x="5410200" y="3124200"/>
            <a:ext cx="838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45085" name="Line 29"/>
          <p:cNvSpPr>
            <a:spLocks noChangeShapeType="1"/>
          </p:cNvSpPr>
          <p:nvPr/>
        </p:nvSpPr>
        <p:spPr bwMode="auto">
          <a:xfrm>
            <a:off x="5943600" y="2286000"/>
            <a:ext cx="45720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cxnSp>
        <p:nvCxnSpPr>
          <p:cNvPr id="45086" name="AutoShape 30"/>
          <p:cNvCxnSpPr>
            <a:cxnSpLocks noChangeShapeType="1"/>
            <a:stCxn id="45070" idx="2"/>
            <a:endCxn id="45068" idx="2"/>
          </p:cNvCxnSpPr>
          <p:nvPr/>
        </p:nvCxnSpPr>
        <p:spPr bwMode="auto">
          <a:xfrm rot="10800000" flipH="1">
            <a:off x="1981200" y="2971800"/>
            <a:ext cx="914400" cy="2209800"/>
          </a:xfrm>
          <a:prstGeom prst="curvedConnector3">
            <a:avLst>
              <a:gd name="adj1" fmla="val -72921"/>
            </a:avLst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087" name="AutoShape 31"/>
          <p:cNvCxnSpPr>
            <a:cxnSpLocks noChangeShapeType="1"/>
            <a:stCxn id="45073" idx="6"/>
            <a:endCxn id="45074" idx="6"/>
          </p:cNvCxnSpPr>
          <p:nvPr/>
        </p:nvCxnSpPr>
        <p:spPr bwMode="auto">
          <a:xfrm flipH="1" flipV="1">
            <a:off x="6019800" y="2133600"/>
            <a:ext cx="685800" cy="914400"/>
          </a:xfrm>
          <a:prstGeom prst="curvedConnector3">
            <a:avLst>
              <a:gd name="adj1" fmla="val -6944"/>
            </a:avLst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5088" name="Text Box 32"/>
          <p:cNvSpPr txBox="1">
            <a:spLocks noChangeArrowheads="1"/>
          </p:cNvSpPr>
          <p:nvPr/>
        </p:nvSpPr>
        <p:spPr bwMode="auto">
          <a:xfrm>
            <a:off x="6675438" y="2193925"/>
            <a:ext cx="3190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1600" b="1">
                <a:latin typeface="Times New Roman" pitchFamily="18" charset="0"/>
              </a:rPr>
              <a:t>B</a:t>
            </a:r>
          </a:p>
        </p:txBody>
      </p:sp>
      <p:sp>
        <p:nvSpPr>
          <p:cNvPr id="45089" name="Text Box 33"/>
          <p:cNvSpPr txBox="1">
            <a:spLocks noChangeArrowheads="1"/>
          </p:cNvSpPr>
          <p:nvPr/>
        </p:nvSpPr>
        <p:spPr bwMode="auto">
          <a:xfrm>
            <a:off x="1295400" y="3206750"/>
            <a:ext cx="3190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1600" b="1">
                <a:latin typeface="Times New Roman" pitchFamily="18" charset="0"/>
              </a:rPr>
              <a:t>B</a:t>
            </a:r>
          </a:p>
        </p:txBody>
      </p:sp>
      <p:sp>
        <p:nvSpPr>
          <p:cNvPr id="45090" name="Text Box 34"/>
          <p:cNvSpPr txBox="1">
            <a:spLocks noChangeArrowheads="1"/>
          </p:cNvSpPr>
          <p:nvPr/>
        </p:nvSpPr>
        <p:spPr bwMode="auto">
          <a:xfrm>
            <a:off x="5775325" y="2809875"/>
            <a:ext cx="330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1600" b="1">
                <a:latin typeface="Times New Roman" pitchFamily="18" charset="0"/>
              </a:rPr>
              <a:t>C</a:t>
            </a:r>
          </a:p>
        </p:txBody>
      </p:sp>
      <p:sp>
        <p:nvSpPr>
          <p:cNvPr id="45091" name="Text Box 35"/>
          <p:cNvSpPr txBox="1">
            <a:spLocks noChangeArrowheads="1"/>
          </p:cNvSpPr>
          <p:nvPr/>
        </p:nvSpPr>
        <p:spPr bwMode="auto">
          <a:xfrm>
            <a:off x="4495800" y="3282950"/>
            <a:ext cx="330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1600" b="1">
                <a:latin typeface="Times New Roman" pitchFamily="18" charset="0"/>
              </a:rPr>
              <a:t>C</a:t>
            </a:r>
          </a:p>
        </p:txBody>
      </p:sp>
      <p:sp>
        <p:nvSpPr>
          <p:cNvPr id="45092" name="Text Box 36"/>
          <p:cNvSpPr txBox="1">
            <a:spLocks noChangeArrowheads="1"/>
          </p:cNvSpPr>
          <p:nvPr/>
        </p:nvSpPr>
        <p:spPr bwMode="auto">
          <a:xfrm>
            <a:off x="3905250" y="1957388"/>
            <a:ext cx="330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1600" b="1">
                <a:latin typeface="Times New Roman" pitchFamily="18" charset="0"/>
              </a:rPr>
              <a:t>C</a:t>
            </a:r>
          </a:p>
        </p:txBody>
      </p:sp>
      <p:sp>
        <p:nvSpPr>
          <p:cNvPr id="45093" name="Text Box 37"/>
          <p:cNvSpPr txBox="1">
            <a:spLocks noChangeArrowheads="1"/>
          </p:cNvSpPr>
          <p:nvPr/>
        </p:nvSpPr>
        <p:spPr bwMode="auto">
          <a:xfrm>
            <a:off x="3005138" y="4416425"/>
            <a:ext cx="330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1600" b="1">
                <a:latin typeface="Times New Roman" pitchFamily="18" charset="0"/>
              </a:rPr>
              <a:t>C</a:t>
            </a:r>
          </a:p>
        </p:txBody>
      </p:sp>
      <p:sp>
        <p:nvSpPr>
          <p:cNvPr id="45094" name="Text Box 38"/>
          <p:cNvSpPr txBox="1">
            <a:spLocks noChangeArrowheads="1"/>
          </p:cNvSpPr>
          <p:nvPr/>
        </p:nvSpPr>
        <p:spPr bwMode="auto">
          <a:xfrm>
            <a:off x="3429000" y="2292350"/>
            <a:ext cx="3079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1600" b="1">
                <a:latin typeface="Times New Roman" pitchFamily="18" charset="0"/>
              </a:rPr>
              <a:t>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Elementary Graph Algorithms</a:t>
            </a:r>
          </a:p>
        </p:txBody>
      </p:sp>
      <p:sp>
        <p:nvSpPr>
          <p:cNvPr id="64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CF47F-F40D-41D0-956B-1717E616EE60}" type="slidenum">
              <a:rPr lang="en-US" altLang="zh-TW"/>
              <a:pPr/>
              <a:t>3</a:t>
            </a:fld>
            <a:endParaRPr lang="en-US" altLang="zh-TW"/>
          </a:p>
        </p:txBody>
      </p:sp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Adjacency-list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可藉由</a:t>
            </a:r>
            <a:r>
              <a:rPr lang="en-US" altLang="zh-TW"/>
              <a:t>Adjacency-list</a:t>
            </a:r>
            <a:r>
              <a:rPr lang="zh-TW" altLang="en-US"/>
              <a:t>表示，將每個點相鄰的點集合用一個</a:t>
            </a:r>
            <a:r>
              <a:rPr lang="en-US" altLang="zh-TW"/>
              <a:t>List</a:t>
            </a:r>
            <a:r>
              <a:rPr lang="zh-TW" altLang="en-US"/>
              <a:t>存起來。</a:t>
            </a:r>
          </a:p>
          <a:p>
            <a:endParaRPr lang="en-US" altLang="zh-TW"/>
          </a:p>
        </p:txBody>
      </p:sp>
      <p:grpSp>
        <p:nvGrpSpPr>
          <p:cNvPr id="60478" name="Group 62"/>
          <p:cNvGrpSpPr>
            <a:grpSpLocks/>
          </p:cNvGrpSpPr>
          <p:nvPr/>
        </p:nvGrpSpPr>
        <p:grpSpPr bwMode="auto">
          <a:xfrm>
            <a:off x="1692275" y="3068638"/>
            <a:ext cx="6192838" cy="3000375"/>
            <a:chOff x="1111" y="1752"/>
            <a:chExt cx="2539" cy="908"/>
          </a:xfrm>
        </p:grpSpPr>
        <p:sp>
          <p:nvSpPr>
            <p:cNvPr id="60420" name="Rectangle 4"/>
            <p:cNvSpPr>
              <a:spLocks noChangeArrowheads="1"/>
            </p:cNvSpPr>
            <p:nvPr/>
          </p:nvSpPr>
          <p:spPr bwMode="auto">
            <a:xfrm>
              <a:off x="1293" y="1752"/>
              <a:ext cx="181" cy="18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zh-TW" altLang="zh-TW">
                <a:latin typeface="Times New Roman" pitchFamily="18" charset="0"/>
              </a:endParaRPr>
            </a:p>
          </p:txBody>
        </p:sp>
        <p:sp>
          <p:nvSpPr>
            <p:cNvPr id="60421" name="Rectangle 5"/>
            <p:cNvSpPr>
              <a:spLocks noChangeArrowheads="1"/>
            </p:cNvSpPr>
            <p:nvPr/>
          </p:nvSpPr>
          <p:spPr bwMode="auto">
            <a:xfrm>
              <a:off x="1293" y="1934"/>
              <a:ext cx="181" cy="18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zh-TW" altLang="zh-TW">
                <a:latin typeface="Times New Roman" pitchFamily="18" charset="0"/>
              </a:endParaRPr>
            </a:p>
          </p:txBody>
        </p:sp>
        <p:sp>
          <p:nvSpPr>
            <p:cNvPr id="60422" name="Rectangle 6"/>
            <p:cNvSpPr>
              <a:spLocks noChangeArrowheads="1"/>
            </p:cNvSpPr>
            <p:nvPr/>
          </p:nvSpPr>
          <p:spPr bwMode="auto">
            <a:xfrm>
              <a:off x="1293" y="2115"/>
              <a:ext cx="181" cy="18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zh-TW" altLang="zh-TW">
                <a:latin typeface="Times New Roman" pitchFamily="18" charset="0"/>
              </a:endParaRPr>
            </a:p>
          </p:txBody>
        </p:sp>
        <p:sp>
          <p:nvSpPr>
            <p:cNvPr id="60423" name="Rectangle 7"/>
            <p:cNvSpPr>
              <a:spLocks noChangeArrowheads="1"/>
            </p:cNvSpPr>
            <p:nvPr/>
          </p:nvSpPr>
          <p:spPr bwMode="auto">
            <a:xfrm>
              <a:off x="1293" y="2297"/>
              <a:ext cx="181" cy="18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zh-TW" altLang="zh-TW">
                <a:latin typeface="Times New Roman" pitchFamily="18" charset="0"/>
              </a:endParaRPr>
            </a:p>
          </p:txBody>
        </p:sp>
        <p:sp>
          <p:nvSpPr>
            <p:cNvPr id="60424" name="Rectangle 8"/>
            <p:cNvSpPr>
              <a:spLocks noChangeArrowheads="1"/>
            </p:cNvSpPr>
            <p:nvPr/>
          </p:nvSpPr>
          <p:spPr bwMode="auto">
            <a:xfrm>
              <a:off x="1293" y="2478"/>
              <a:ext cx="181" cy="18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zh-TW" altLang="zh-TW">
                <a:latin typeface="Times New Roman" pitchFamily="18" charset="0"/>
              </a:endParaRPr>
            </a:p>
          </p:txBody>
        </p:sp>
        <p:sp>
          <p:nvSpPr>
            <p:cNvPr id="60425" name="Rectangle 9"/>
            <p:cNvSpPr>
              <a:spLocks noChangeArrowheads="1"/>
            </p:cNvSpPr>
            <p:nvPr/>
          </p:nvSpPr>
          <p:spPr bwMode="auto">
            <a:xfrm>
              <a:off x="1655" y="1752"/>
              <a:ext cx="181" cy="1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60426" name="Rectangle 10"/>
            <p:cNvSpPr>
              <a:spLocks noChangeArrowheads="1"/>
            </p:cNvSpPr>
            <p:nvPr/>
          </p:nvSpPr>
          <p:spPr bwMode="auto">
            <a:xfrm>
              <a:off x="1836" y="1752"/>
              <a:ext cx="181" cy="1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zh-TW" altLang="zh-TW">
                <a:latin typeface="Times New Roman" pitchFamily="18" charset="0"/>
              </a:endParaRPr>
            </a:p>
          </p:txBody>
        </p:sp>
        <p:sp>
          <p:nvSpPr>
            <p:cNvPr id="60427" name="Rectangle 11"/>
            <p:cNvSpPr>
              <a:spLocks noChangeArrowheads="1"/>
            </p:cNvSpPr>
            <p:nvPr/>
          </p:nvSpPr>
          <p:spPr bwMode="auto">
            <a:xfrm>
              <a:off x="2199" y="1752"/>
              <a:ext cx="181" cy="1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>
                  <a:latin typeface="Times New Roman" pitchFamily="18" charset="0"/>
                </a:rPr>
                <a:t>5</a:t>
              </a:r>
            </a:p>
          </p:txBody>
        </p:sp>
        <p:sp>
          <p:nvSpPr>
            <p:cNvPr id="60428" name="Rectangle 12"/>
            <p:cNvSpPr>
              <a:spLocks noChangeArrowheads="1"/>
            </p:cNvSpPr>
            <p:nvPr/>
          </p:nvSpPr>
          <p:spPr bwMode="auto">
            <a:xfrm>
              <a:off x="2380" y="1752"/>
              <a:ext cx="181" cy="1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zh-TW" altLang="zh-TW">
                <a:latin typeface="Times New Roman" pitchFamily="18" charset="0"/>
              </a:endParaRPr>
            </a:p>
          </p:txBody>
        </p:sp>
        <p:sp>
          <p:nvSpPr>
            <p:cNvPr id="60429" name="Rectangle 13"/>
            <p:cNvSpPr>
              <a:spLocks noChangeArrowheads="1"/>
            </p:cNvSpPr>
            <p:nvPr/>
          </p:nvSpPr>
          <p:spPr bwMode="auto">
            <a:xfrm>
              <a:off x="1655" y="1934"/>
              <a:ext cx="181" cy="1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60430" name="Rectangle 14"/>
            <p:cNvSpPr>
              <a:spLocks noChangeArrowheads="1"/>
            </p:cNvSpPr>
            <p:nvPr/>
          </p:nvSpPr>
          <p:spPr bwMode="auto">
            <a:xfrm>
              <a:off x="1836" y="1934"/>
              <a:ext cx="181" cy="1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zh-TW" altLang="zh-TW">
                <a:latin typeface="Times New Roman" pitchFamily="18" charset="0"/>
              </a:endParaRPr>
            </a:p>
          </p:txBody>
        </p:sp>
        <p:sp>
          <p:nvSpPr>
            <p:cNvPr id="60431" name="Rectangle 15"/>
            <p:cNvSpPr>
              <a:spLocks noChangeArrowheads="1"/>
            </p:cNvSpPr>
            <p:nvPr/>
          </p:nvSpPr>
          <p:spPr bwMode="auto">
            <a:xfrm>
              <a:off x="2199" y="1934"/>
              <a:ext cx="181" cy="1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>
                  <a:latin typeface="Times New Roman" pitchFamily="18" charset="0"/>
                </a:rPr>
                <a:t>3</a:t>
              </a:r>
            </a:p>
          </p:txBody>
        </p:sp>
        <p:sp>
          <p:nvSpPr>
            <p:cNvPr id="60432" name="Rectangle 16"/>
            <p:cNvSpPr>
              <a:spLocks noChangeArrowheads="1"/>
            </p:cNvSpPr>
            <p:nvPr/>
          </p:nvSpPr>
          <p:spPr bwMode="auto">
            <a:xfrm>
              <a:off x="2380" y="1934"/>
              <a:ext cx="181" cy="1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zh-TW" altLang="zh-TW">
                <a:latin typeface="Times New Roman" pitchFamily="18" charset="0"/>
              </a:endParaRPr>
            </a:p>
          </p:txBody>
        </p:sp>
        <p:sp>
          <p:nvSpPr>
            <p:cNvPr id="60433" name="Rectangle 17"/>
            <p:cNvSpPr>
              <a:spLocks noChangeArrowheads="1"/>
            </p:cNvSpPr>
            <p:nvPr/>
          </p:nvSpPr>
          <p:spPr bwMode="auto">
            <a:xfrm>
              <a:off x="2744" y="1934"/>
              <a:ext cx="181" cy="1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>
                  <a:latin typeface="Times New Roman" pitchFamily="18" charset="0"/>
                </a:rPr>
                <a:t>4</a:t>
              </a:r>
            </a:p>
          </p:txBody>
        </p:sp>
        <p:sp>
          <p:nvSpPr>
            <p:cNvPr id="60434" name="Rectangle 18"/>
            <p:cNvSpPr>
              <a:spLocks noChangeArrowheads="1"/>
            </p:cNvSpPr>
            <p:nvPr/>
          </p:nvSpPr>
          <p:spPr bwMode="auto">
            <a:xfrm>
              <a:off x="2925" y="1934"/>
              <a:ext cx="181" cy="1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zh-TW" altLang="zh-TW">
                <a:latin typeface="Times New Roman" pitchFamily="18" charset="0"/>
              </a:endParaRPr>
            </a:p>
          </p:txBody>
        </p:sp>
        <p:sp>
          <p:nvSpPr>
            <p:cNvPr id="60435" name="Rectangle 19"/>
            <p:cNvSpPr>
              <a:spLocks noChangeArrowheads="1"/>
            </p:cNvSpPr>
            <p:nvPr/>
          </p:nvSpPr>
          <p:spPr bwMode="auto">
            <a:xfrm>
              <a:off x="3288" y="1934"/>
              <a:ext cx="181" cy="1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>
                  <a:latin typeface="Times New Roman" pitchFamily="18" charset="0"/>
                </a:rPr>
                <a:t>5</a:t>
              </a:r>
            </a:p>
          </p:txBody>
        </p:sp>
        <p:sp>
          <p:nvSpPr>
            <p:cNvPr id="60436" name="Rectangle 20"/>
            <p:cNvSpPr>
              <a:spLocks noChangeArrowheads="1"/>
            </p:cNvSpPr>
            <p:nvPr/>
          </p:nvSpPr>
          <p:spPr bwMode="auto">
            <a:xfrm>
              <a:off x="3469" y="1934"/>
              <a:ext cx="181" cy="1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zh-TW" altLang="zh-TW">
                <a:latin typeface="Times New Roman" pitchFamily="18" charset="0"/>
              </a:endParaRPr>
            </a:p>
          </p:txBody>
        </p:sp>
        <p:sp>
          <p:nvSpPr>
            <p:cNvPr id="60437" name="Rectangle 21"/>
            <p:cNvSpPr>
              <a:spLocks noChangeArrowheads="1"/>
            </p:cNvSpPr>
            <p:nvPr/>
          </p:nvSpPr>
          <p:spPr bwMode="auto">
            <a:xfrm>
              <a:off x="1655" y="2115"/>
              <a:ext cx="181" cy="1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60438" name="Rectangle 22"/>
            <p:cNvSpPr>
              <a:spLocks noChangeArrowheads="1"/>
            </p:cNvSpPr>
            <p:nvPr/>
          </p:nvSpPr>
          <p:spPr bwMode="auto">
            <a:xfrm>
              <a:off x="1836" y="2115"/>
              <a:ext cx="181" cy="1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zh-TW" altLang="zh-TW">
                <a:latin typeface="Times New Roman" pitchFamily="18" charset="0"/>
              </a:endParaRPr>
            </a:p>
          </p:txBody>
        </p:sp>
        <p:sp>
          <p:nvSpPr>
            <p:cNvPr id="60439" name="Rectangle 23"/>
            <p:cNvSpPr>
              <a:spLocks noChangeArrowheads="1"/>
            </p:cNvSpPr>
            <p:nvPr/>
          </p:nvSpPr>
          <p:spPr bwMode="auto">
            <a:xfrm>
              <a:off x="2199" y="2115"/>
              <a:ext cx="181" cy="1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>
                  <a:latin typeface="Times New Roman" pitchFamily="18" charset="0"/>
                </a:rPr>
                <a:t>4</a:t>
              </a:r>
            </a:p>
          </p:txBody>
        </p:sp>
        <p:sp>
          <p:nvSpPr>
            <p:cNvPr id="60440" name="Rectangle 24"/>
            <p:cNvSpPr>
              <a:spLocks noChangeArrowheads="1"/>
            </p:cNvSpPr>
            <p:nvPr/>
          </p:nvSpPr>
          <p:spPr bwMode="auto">
            <a:xfrm>
              <a:off x="2380" y="2115"/>
              <a:ext cx="181" cy="1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zh-TW" altLang="zh-TW">
                <a:latin typeface="Times New Roman" pitchFamily="18" charset="0"/>
              </a:endParaRPr>
            </a:p>
          </p:txBody>
        </p:sp>
        <p:sp>
          <p:nvSpPr>
            <p:cNvPr id="60441" name="Rectangle 25"/>
            <p:cNvSpPr>
              <a:spLocks noChangeArrowheads="1"/>
            </p:cNvSpPr>
            <p:nvPr/>
          </p:nvSpPr>
          <p:spPr bwMode="auto">
            <a:xfrm>
              <a:off x="1655" y="2297"/>
              <a:ext cx="181" cy="1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60442" name="Rectangle 26"/>
            <p:cNvSpPr>
              <a:spLocks noChangeArrowheads="1"/>
            </p:cNvSpPr>
            <p:nvPr/>
          </p:nvSpPr>
          <p:spPr bwMode="auto">
            <a:xfrm>
              <a:off x="1836" y="2297"/>
              <a:ext cx="181" cy="1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zh-TW" altLang="zh-TW">
                <a:latin typeface="Times New Roman" pitchFamily="18" charset="0"/>
              </a:endParaRPr>
            </a:p>
          </p:txBody>
        </p:sp>
        <p:sp>
          <p:nvSpPr>
            <p:cNvPr id="60443" name="Rectangle 27"/>
            <p:cNvSpPr>
              <a:spLocks noChangeArrowheads="1"/>
            </p:cNvSpPr>
            <p:nvPr/>
          </p:nvSpPr>
          <p:spPr bwMode="auto">
            <a:xfrm>
              <a:off x="2199" y="2297"/>
              <a:ext cx="181" cy="1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>
                  <a:latin typeface="Times New Roman" pitchFamily="18" charset="0"/>
                </a:rPr>
                <a:t>3</a:t>
              </a:r>
            </a:p>
          </p:txBody>
        </p:sp>
        <p:sp>
          <p:nvSpPr>
            <p:cNvPr id="60444" name="Rectangle 28"/>
            <p:cNvSpPr>
              <a:spLocks noChangeArrowheads="1"/>
            </p:cNvSpPr>
            <p:nvPr/>
          </p:nvSpPr>
          <p:spPr bwMode="auto">
            <a:xfrm>
              <a:off x="2380" y="2297"/>
              <a:ext cx="181" cy="1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zh-TW" altLang="zh-TW">
                <a:latin typeface="Times New Roman" pitchFamily="18" charset="0"/>
              </a:endParaRPr>
            </a:p>
          </p:txBody>
        </p:sp>
        <p:sp>
          <p:nvSpPr>
            <p:cNvPr id="60445" name="Rectangle 29"/>
            <p:cNvSpPr>
              <a:spLocks noChangeArrowheads="1"/>
            </p:cNvSpPr>
            <p:nvPr/>
          </p:nvSpPr>
          <p:spPr bwMode="auto">
            <a:xfrm>
              <a:off x="2744" y="2297"/>
              <a:ext cx="181" cy="1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>
                  <a:latin typeface="Times New Roman" pitchFamily="18" charset="0"/>
                </a:rPr>
                <a:t>5</a:t>
              </a:r>
            </a:p>
          </p:txBody>
        </p:sp>
        <p:sp>
          <p:nvSpPr>
            <p:cNvPr id="60446" name="Rectangle 30"/>
            <p:cNvSpPr>
              <a:spLocks noChangeArrowheads="1"/>
            </p:cNvSpPr>
            <p:nvPr/>
          </p:nvSpPr>
          <p:spPr bwMode="auto">
            <a:xfrm>
              <a:off x="2925" y="2297"/>
              <a:ext cx="181" cy="1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zh-TW" altLang="zh-TW">
                <a:latin typeface="Times New Roman" pitchFamily="18" charset="0"/>
              </a:endParaRPr>
            </a:p>
          </p:txBody>
        </p:sp>
        <p:sp>
          <p:nvSpPr>
            <p:cNvPr id="60447" name="Rectangle 31"/>
            <p:cNvSpPr>
              <a:spLocks noChangeArrowheads="1"/>
            </p:cNvSpPr>
            <p:nvPr/>
          </p:nvSpPr>
          <p:spPr bwMode="auto">
            <a:xfrm>
              <a:off x="1655" y="2478"/>
              <a:ext cx="181" cy="1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60448" name="Rectangle 32"/>
            <p:cNvSpPr>
              <a:spLocks noChangeArrowheads="1"/>
            </p:cNvSpPr>
            <p:nvPr/>
          </p:nvSpPr>
          <p:spPr bwMode="auto">
            <a:xfrm>
              <a:off x="1836" y="2478"/>
              <a:ext cx="181" cy="1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zh-TW" altLang="zh-TW">
                <a:latin typeface="Times New Roman" pitchFamily="18" charset="0"/>
              </a:endParaRPr>
            </a:p>
          </p:txBody>
        </p:sp>
        <p:sp>
          <p:nvSpPr>
            <p:cNvPr id="60449" name="Rectangle 33"/>
            <p:cNvSpPr>
              <a:spLocks noChangeArrowheads="1"/>
            </p:cNvSpPr>
            <p:nvPr/>
          </p:nvSpPr>
          <p:spPr bwMode="auto">
            <a:xfrm>
              <a:off x="2199" y="2478"/>
              <a:ext cx="181" cy="1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60450" name="Rectangle 34"/>
            <p:cNvSpPr>
              <a:spLocks noChangeArrowheads="1"/>
            </p:cNvSpPr>
            <p:nvPr/>
          </p:nvSpPr>
          <p:spPr bwMode="auto">
            <a:xfrm>
              <a:off x="2380" y="2478"/>
              <a:ext cx="181" cy="1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zh-TW" altLang="zh-TW">
                <a:latin typeface="Times New Roman" pitchFamily="18" charset="0"/>
              </a:endParaRPr>
            </a:p>
          </p:txBody>
        </p:sp>
        <p:sp>
          <p:nvSpPr>
            <p:cNvPr id="60451" name="Rectangle 35"/>
            <p:cNvSpPr>
              <a:spLocks noChangeArrowheads="1"/>
            </p:cNvSpPr>
            <p:nvPr/>
          </p:nvSpPr>
          <p:spPr bwMode="auto">
            <a:xfrm>
              <a:off x="2744" y="2478"/>
              <a:ext cx="181" cy="1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>
                  <a:latin typeface="Times New Roman" pitchFamily="18" charset="0"/>
                </a:rPr>
                <a:t>4</a:t>
              </a:r>
            </a:p>
          </p:txBody>
        </p:sp>
        <p:sp>
          <p:nvSpPr>
            <p:cNvPr id="60452" name="Rectangle 36"/>
            <p:cNvSpPr>
              <a:spLocks noChangeArrowheads="1"/>
            </p:cNvSpPr>
            <p:nvPr/>
          </p:nvSpPr>
          <p:spPr bwMode="auto">
            <a:xfrm>
              <a:off x="2925" y="2478"/>
              <a:ext cx="181" cy="1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zh-TW" altLang="zh-TW">
                <a:latin typeface="Times New Roman" pitchFamily="18" charset="0"/>
              </a:endParaRPr>
            </a:p>
          </p:txBody>
        </p:sp>
        <p:sp>
          <p:nvSpPr>
            <p:cNvPr id="60453" name="Text Box 37"/>
            <p:cNvSpPr txBox="1">
              <a:spLocks noChangeArrowheads="1"/>
            </p:cNvSpPr>
            <p:nvPr/>
          </p:nvSpPr>
          <p:spPr bwMode="auto">
            <a:xfrm>
              <a:off x="1111" y="1797"/>
              <a:ext cx="227" cy="1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TW"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60454" name="Text Box 38"/>
            <p:cNvSpPr txBox="1">
              <a:spLocks noChangeArrowheads="1"/>
            </p:cNvSpPr>
            <p:nvPr/>
          </p:nvSpPr>
          <p:spPr bwMode="auto">
            <a:xfrm>
              <a:off x="1111" y="1978"/>
              <a:ext cx="227" cy="1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TW"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60455" name="Text Box 39"/>
            <p:cNvSpPr txBox="1">
              <a:spLocks noChangeArrowheads="1"/>
            </p:cNvSpPr>
            <p:nvPr/>
          </p:nvSpPr>
          <p:spPr bwMode="auto">
            <a:xfrm>
              <a:off x="1111" y="2160"/>
              <a:ext cx="227" cy="1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TW">
                  <a:latin typeface="Times New Roman" pitchFamily="18" charset="0"/>
                </a:rPr>
                <a:t>3</a:t>
              </a:r>
            </a:p>
          </p:txBody>
        </p:sp>
        <p:sp>
          <p:nvSpPr>
            <p:cNvPr id="60456" name="Text Box 40"/>
            <p:cNvSpPr txBox="1">
              <a:spLocks noChangeArrowheads="1"/>
            </p:cNvSpPr>
            <p:nvPr/>
          </p:nvSpPr>
          <p:spPr bwMode="auto">
            <a:xfrm>
              <a:off x="1111" y="2341"/>
              <a:ext cx="227" cy="1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TW">
                  <a:latin typeface="Times New Roman" pitchFamily="18" charset="0"/>
                </a:rPr>
                <a:t>4</a:t>
              </a:r>
            </a:p>
          </p:txBody>
        </p:sp>
        <p:sp>
          <p:nvSpPr>
            <p:cNvPr id="60457" name="Text Box 41"/>
            <p:cNvSpPr txBox="1">
              <a:spLocks noChangeArrowheads="1"/>
            </p:cNvSpPr>
            <p:nvPr/>
          </p:nvSpPr>
          <p:spPr bwMode="auto">
            <a:xfrm>
              <a:off x="1111" y="2523"/>
              <a:ext cx="227" cy="1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TW">
                  <a:latin typeface="Times New Roman" pitchFamily="18" charset="0"/>
                </a:rPr>
                <a:t>5</a:t>
              </a:r>
            </a:p>
          </p:txBody>
        </p:sp>
        <p:sp>
          <p:nvSpPr>
            <p:cNvPr id="60458" name="Line 42"/>
            <p:cNvSpPr>
              <a:spLocks noChangeShapeType="1"/>
            </p:cNvSpPr>
            <p:nvPr/>
          </p:nvSpPr>
          <p:spPr bwMode="auto">
            <a:xfrm>
              <a:off x="1383" y="1798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60459" name="Line 43"/>
            <p:cNvSpPr>
              <a:spLocks noChangeShapeType="1"/>
            </p:cNvSpPr>
            <p:nvPr/>
          </p:nvSpPr>
          <p:spPr bwMode="auto">
            <a:xfrm>
              <a:off x="1928" y="1798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60460" name="Line 44"/>
            <p:cNvSpPr>
              <a:spLocks noChangeShapeType="1"/>
            </p:cNvSpPr>
            <p:nvPr/>
          </p:nvSpPr>
          <p:spPr bwMode="auto">
            <a:xfrm>
              <a:off x="1383" y="1979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60461" name="Line 45"/>
            <p:cNvSpPr>
              <a:spLocks noChangeShapeType="1"/>
            </p:cNvSpPr>
            <p:nvPr/>
          </p:nvSpPr>
          <p:spPr bwMode="auto">
            <a:xfrm>
              <a:off x="1928" y="1979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60462" name="Line 46"/>
            <p:cNvSpPr>
              <a:spLocks noChangeShapeType="1"/>
            </p:cNvSpPr>
            <p:nvPr/>
          </p:nvSpPr>
          <p:spPr bwMode="auto">
            <a:xfrm>
              <a:off x="1383" y="2161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60463" name="Line 47"/>
            <p:cNvSpPr>
              <a:spLocks noChangeShapeType="1"/>
            </p:cNvSpPr>
            <p:nvPr/>
          </p:nvSpPr>
          <p:spPr bwMode="auto">
            <a:xfrm>
              <a:off x="1383" y="2342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60464" name="Line 48"/>
            <p:cNvSpPr>
              <a:spLocks noChangeShapeType="1"/>
            </p:cNvSpPr>
            <p:nvPr/>
          </p:nvSpPr>
          <p:spPr bwMode="auto">
            <a:xfrm>
              <a:off x="1383" y="2523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60465" name="Line 49"/>
            <p:cNvSpPr>
              <a:spLocks noChangeShapeType="1"/>
            </p:cNvSpPr>
            <p:nvPr/>
          </p:nvSpPr>
          <p:spPr bwMode="auto">
            <a:xfrm>
              <a:off x="1928" y="2161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60466" name="Line 50"/>
            <p:cNvSpPr>
              <a:spLocks noChangeShapeType="1"/>
            </p:cNvSpPr>
            <p:nvPr/>
          </p:nvSpPr>
          <p:spPr bwMode="auto">
            <a:xfrm>
              <a:off x="1928" y="2342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60467" name="Line 51"/>
            <p:cNvSpPr>
              <a:spLocks noChangeShapeType="1"/>
            </p:cNvSpPr>
            <p:nvPr/>
          </p:nvSpPr>
          <p:spPr bwMode="auto">
            <a:xfrm>
              <a:off x="1928" y="2523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60468" name="Line 52"/>
            <p:cNvSpPr>
              <a:spLocks noChangeShapeType="1"/>
            </p:cNvSpPr>
            <p:nvPr/>
          </p:nvSpPr>
          <p:spPr bwMode="auto">
            <a:xfrm>
              <a:off x="2472" y="1979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60469" name="Line 53"/>
            <p:cNvSpPr>
              <a:spLocks noChangeShapeType="1"/>
            </p:cNvSpPr>
            <p:nvPr/>
          </p:nvSpPr>
          <p:spPr bwMode="auto">
            <a:xfrm>
              <a:off x="2472" y="2342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60470" name="Line 54"/>
            <p:cNvSpPr>
              <a:spLocks noChangeShapeType="1"/>
            </p:cNvSpPr>
            <p:nvPr/>
          </p:nvSpPr>
          <p:spPr bwMode="auto">
            <a:xfrm>
              <a:off x="2472" y="2523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60471" name="Line 55"/>
            <p:cNvSpPr>
              <a:spLocks noChangeShapeType="1"/>
            </p:cNvSpPr>
            <p:nvPr/>
          </p:nvSpPr>
          <p:spPr bwMode="auto">
            <a:xfrm>
              <a:off x="3016" y="1979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60472" name="Line 56"/>
            <p:cNvSpPr>
              <a:spLocks noChangeShapeType="1"/>
            </p:cNvSpPr>
            <p:nvPr/>
          </p:nvSpPr>
          <p:spPr bwMode="auto">
            <a:xfrm flipH="1">
              <a:off x="2427" y="1752"/>
              <a:ext cx="90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60473" name="Line 57"/>
            <p:cNvSpPr>
              <a:spLocks noChangeShapeType="1"/>
            </p:cNvSpPr>
            <p:nvPr/>
          </p:nvSpPr>
          <p:spPr bwMode="auto">
            <a:xfrm flipH="1">
              <a:off x="2427" y="2115"/>
              <a:ext cx="90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60474" name="Line 58"/>
            <p:cNvSpPr>
              <a:spLocks noChangeShapeType="1"/>
            </p:cNvSpPr>
            <p:nvPr/>
          </p:nvSpPr>
          <p:spPr bwMode="auto">
            <a:xfrm flipH="1">
              <a:off x="2971" y="2297"/>
              <a:ext cx="90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60475" name="Line 59"/>
            <p:cNvSpPr>
              <a:spLocks noChangeShapeType="1"/>
            </p:cNvSpPr>
            <p:nvPr/>
          </p:nvSpPr>
          <p:spPr bwMode="auto">
            <a:xfrm flipH="1">
              <a:off x="2971" y="2478"/>
              <a:ext cx="90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60476" name="Line 60"/>
            <p:cNvSpPr>
              <a:spLocks noChangeShapeType="1"/>
            </p:cNvSpPr>
            <p:nvPr/>
          </p:nvSpPr>
          <p:spPr bwMode="auto">
            <a:xfrm flipH="1">
              <a:off x="3515" y="1934"/>
              <a:ext cx="90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Elementary Graph Algorithms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3DE53-EF52-421E-B2CE-7C7DB30A787C}" type="slidenum">
              <a:rPr lang="en-US" altLang="zh-TW"/>
              <a:pPr/>
              <a:t>30</a:t>
            </a:fld>
            <a:endParaRPr lang="en-US" altLang="zh-TW"/>
          </a:p>
        </p:txBody>
      </p:sp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Topological sort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對一</a:t>
            </a:r>
            <a:r>
              <a:rPr lang="en-US" altLang="zh-TW"/>
              <a:t>DAG (Directed acyclic graph</a:t>
            </a:r>
            <a:r>
              <a:rPr lang="zh-TW" altLang="en-US"/>
              <a:t>，有向無迴圈圖</a:t>
            </a:r>
            <a:r>
              <a:rPr lang="en-US" altLang="zh-TW"/>
              <a:t>) G=(V,E)</a:t>
            </a:r>
            <a:r>
              <a:rPr lang="zh-TW" altLang="en-US"/>
              <a:t>，</a:t>
            </a:r>
            <a:r>
              <a:rPr lang="en-US" altLang="zh-TW"/>
              <a:t>Topological sort(</a:t>
            </a:r>
            <a:r>
              <a:rPr lang="zh-TW" altLang="en-US"/>
              <a:t>拓樸排序</a:t>
            </a:r>
            <a:r>
              <a:rPr lang="en-US" altLang="zh-TW"/>
              <a:t>)</a:t>
            </a:r>
            <a:r>
              <a:rPr lang="zh-TW" altLang="en-US"/>
              <a:t>是一對</a:t>
            </a:r>
            <a:r>
              <a:rPr lang="en-US" altLang="zh-TW"/>
              <a:t>V</a:t>
            </a:r>
            <a:r>
              <a:rPr lang="zh-TW" altLang="en-US"/>
              <a:t>的排序，其中若</a:t>
            </a:r>
            <a:r>
              <a:rPr lang="en-US" altLang="zh-TW"/>
              <a:t>(u,v) </a:t>
            </a:r>
            <a:r>
              <a:rPr lang="en-US" altLang="zh-TW"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∈</a:t>
            </a:r>
            <a:r>
              <a:rPr lang="en-US" altLang="zh-TW"/>
              <a:t> E</a:t>
            </a:r>
            <a:r>
              <a:rPr lang="zh-TW" altLang="en-US"/>
              <a:t>則在排序中</a:t>
            </a:r>
            <a:r>
              <a:rPr lang="en-US" altLang="zh-TW"/>
              <a:t>u</a:t>
            </a:r>
            <a:r>
              <a:rPr lang="zh-TW" altLang="en-US"/>
              <a:t>必須排在</a:t>
            </a:r>
            <a:r>
              <a:rPr lang="en-US" altLang="zh-TW"/>
              <a:t>v</a:t>
            </a:r>
            <a:r>
              <a:rPr lang="zh-TW" altLang="en-US"/>
              <a:t>之前。</a:t>
            </a:r>
          </a:p>
          <a:p>
            <a:endParaRPr lang="zh-TW" altLang="en-US"/>
          </a:p>
          <a:p>
            <a:r>
              <a:rPr lang="zh-TW" altLang="en-US"/>
              <a:t>常用於決定排程。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Elementary Graph Algorithms</a:t>
            </a:r>
          </a:p>
        </p:txBody>
      </p:sp>
      <p:sp>
        <p:nvSpPr>
          <p:cNvPr id="63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3C7B6-169A-42ED-BBCB-C734684D1CC9}" type="slidenum">
              <a:rPr lang="en-US" altLang="zh-TW"/>
              <a:pPr/>
              <a:t>31</a:t>
            </a:fld>
            <a:endParaRPr lang="en-US" altLang="zh-TW"/>
          </a:p>
        </p:txBody>
      </p:sp>
      <p:grpSp>
        <p:nvGrpSpPr>
          <p:cNvPr id="70717" name="Group 61"/>
          <p:cNvGrpSpPr>
            <a:grpSpLocks/>
          </p:cNvGrpSpPr>
          <p:nvPr/>
        </p:nvGrpSpPr>
        <p:grpSpPr bwMode="auto">
          <a:xfrm>
            <a:off x="250825" y="5084763"/>
            <a:ext cx="8610600" cy="838200"/>
            <a:chOff x="240" y="3696"/>
            <a:chExt cx="5424" cy="528"/>
          </a:xfrm>
        </p:grpSpPr>
        <p:sp>
          <p:nvSpPr>
            <p:cNvPr id="70718" name="Oval 62"/>
            <p:cNvSpPr>
              <a:spLocks noChangeArrowheads="1"/>
            </p:cNvSpPr>
            <p:nvPr/>
          </p:nvSpPr>
          <p:spPr bwMode="auto">
            <a:xfrm>
              <a:off x="240" y="3936"/>
              <a:ext cx="384" cy="288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400" b="1">
                  <a:latin typeface="Times New Roman" pitchFamily="18" charset="0"/>
                  <a:ea typeface="標楷體" pitchFamily="65" charset="-120"/>
                </a:rPr>
                <a:t>襪子</a:t>
              </a:r>
            </a:p>
          </p:txBody>
        </p:sp>
        <p:sp>
          <p:nvSpPr>
            <p:cNvPr id="70719" name="Oval 63"/>
            <p:cNvSpPr>
              <a:spLocks noChangeArrowheads="1"/>
            </p:cNvSpPr>
            <p:nvPr/>
          </p:nvSpPr>
          <p:spPr bwMode="auto">
            <a:xfrm>
              <a:off x="768" y="3936"/>
              <a:ext cx="816" cy="288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400" b="1">
                  <a:latin typeface="Times New Roman" pitchFamily="18" charset="0"/>
                  <a:ea typeface="標楷體" pitchFamily="65" charset="-120"/>
                </a:rPr>
                <a:t>內褲</a:t>
              </a:r>
            </a:p>
          </p:txBody>
        </p:sp>
        <p:sp>
          <p:nvSpPr>
            <p:cNvPr id="70720" name="Oval 64"/>
            <p:cNvSpPr>
              <a:spLocks noChangeArrowheads="1"/>
            </p:cNvSpPr>
            <p:nvPr/>
          </p:nvSpPr>
          <p:spPr bwMode="auto">
            <a:xfrm>
              <a:off x="1728" y="3936"/>
              <a:ext cx="384" cy="288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400" b="1">
                  <a:latin typeface="Times New Roman" pitchFamily="18" charset="0"/>
                  <a:ea typeface="標楷體" pitchFamily="65" charset="-120"/>
                </a:rPr>
                <a:t>長褲</a:t>
              </a:r>
            </a:p>
          </p:txBody>
        </p:sp>
        <p:sp>
          <p:nvSpPr>
            <p:cNvPr id="70721" name="Oval 65"/>
            <p:cNvSpPr>
              <a:spLocks noChangeArrowheads="1"/>
            </p:cNvSpPr>
            <p:nvPr/>
          </p:nvSpPr>
          <p:spPr bwMode="auto">
            <a:xfrm>
              <a:off x="2352" y="3936"/>
              <a:ext cx="384" cy="288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400" b="1">
                  <a:latin typeface="Times New Roman" pitchFamily="18" charset="0"/>
                  <a:ea typeface="標楷體" pitchFamily="65" charset="-120"/>
                </a:rPr>
                <a:t>鞋子</a:t>
              </a:r>
            </a:p>
          </p:txBody>
        </p:sp>
        <p:sp>
          <p:nvSpPr>
            <p:cNvPr id="70722" name="Oval 66"/>
            <p:cNvSpPr>
              <a:spLocks noChangeArrowheads="1"/>
            </p:cNvSpPr>
            <p:nvPr/>
          </p:nvSpPr>
          <p:spPr bwMode="auto">
            <a:xfrm>
              <a:off x="2976" y="3936"/>
              <a:ext cx="384" cy="288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400" b="1">
                  <a:latin typeface="Times New Roman" pitchFamily="18" charset="0"/>
                  <a:ea typeface="標楷體" pitchFamily="65" charset="-120"/>
                </a:rPr>
                <a:t>手錶</a:t>
              </a:r>
            </a:p>
          </p:txBody>
        </p:sp>
        <p:sp>
          <p:nvSpPr>
            <p:cNvPr id="70723" name="Oval 67"/>
            <p:cNvSpPr>
              <a:spLocks noChangeArrowheads="1"/>
            </p:cNvSpPr>
            <p:nvPr/>
          </p:nvSpPr>
          <p:spPr bwMode="auto">
            <a:xfrm>
              <a:off x="3600" y="3936"/>
              <a:ext cx="384" cy="288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400" b="1">
                  <a:latin typeface="Times New Roman" pitchFamily="18" charset="0"/>
                  <a:ea typeface="標楷體" pitchFamily="65" charset="-120"/>
                </a:rPr>
                <a:t>襯衫</a:t>
              </a:r>
            </a:p>
          </p:txBody>
        </p:sp>
        <p:sp>
          <p:nvSpPr>
            <p:cNvPr id="70724" name="Oval 68"/>
            <p:cNvSpPr>
              <a:spLocks noChangeArrowheads="1"/>
            </p:cNvSpPr>
            <p:nvPr/>
          </p:nvSpPr>
          <p:spPr bwMode="auto">
            <a:xfrm>
              <a:off x="4176" y="3936"/>
              <a:ext cx="336" cy="288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400" b="1">
                  <a:latin typeface="Times New Roman" pitchFamily="18" charset="0"/>
                  <a:ea typeface="標楷體" pitchFamily="65" charset="-120"/>
                </a:rPr>
                <a:t>皮帶</a:t>
              </a:r>
            </a:p>
          </p:txBody>
        </p:sp>
        <p:sp>
          <p:nvSpPr>
            <p:cNvPr id="70725" name="Oval 69"/>
            <p:cNvSpPr>
              <a:spLocks noChangeArrowheads="1"/>
            </p:cNvSpPr>
            <p:nvPr/>
          </p:nvSpPr>
          <p:spPr bwMode="auto">
            <a:xfrm>
              <a:off x="4656" y="3936"/>
              <a:ext cx="336" cy="288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400" b="1">
                  <a:latin typeface="Times New Roman" pitchFamily="18" charset="0"/>
                  <a:ea typeface="標楷體" pitchFamily="65" charset="-120"/>
                </a:rPr>
                <a:t>領帶</a:t>
              </a:r>
            </a:p>
          </p:txBody>
        </p:sp>
        <p:sp>
          <p:nvSpPr>
            <p:cNvPr id="70726" name="Oval 70"/>
            <p:cNvSpPr>
              <a:spLocks noChangeArrowheads="1"/>
            </p:cNvSpPr>
            <p:nvPr/>
          </p:nvSpPr>
          <p:spPr bwMode="auto">
            <a:xfrm>
              <a:off x="5184" y="3936"/>
              <a:ext cx="480" cy="288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400" b="1">
                  <a:latin typeface="Times New Roman" pitchFamily="18" charset="0"/>
                  <a:ea typeface="標楷體" pitchFamily="65" charset="-120"/>
                </a:rPr>
                <a:t>夾克</a:t>
              </a:r>
            </a:p>
          </p:txBody>
        </p:sp>
        <p:sp>
          <p:nvSpPr>
            <p:cNvPr id="70727" name="Line 71"/>
            <p:cNvSpPr>
              <a:spLocks noChangeShapeType="1"/>
            </p:cNvSpPr>
            <p:nvPr/>
          </p:nvSpPr>
          <p:spPr bwMode="auto">
            <a:xfrm>
              <a:off x="1584" y="4080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70728" name="Line 72"/>
            <p:cNvSpPr>
              <a:spLocks noChangeShapeType="1"/>
            </p:cNvSpPr>
            <p:nvPr/>
          </p:nvSpPr>
          <p:spPr bwMode="auto">
            <a:xfrm>
              <a:off x="2112" y="4080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70729" name="Line 73"/>
            <p:cNvSpPr>
              <a:spLocks noChangeShapeType="1"/>
            </p:cNvSpPr>
            <p:nvPr/>
          </p:nvSpPr>
          <p:spPr bwMode="auto">
            <a:xfrm>
              <a:off x="3984" y="4080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70730" name="Line 74"/>
            <p:cNvSpPr>
              <a:spLocks noChangeShapeType="1"/>
            </p:cNvSpPr>
            <p:nvPr/>
          </p:nvSpPr>
          <p:spPr bwMode="auto">
            <a:xfrm>
              <a:off x="4992" y="4080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70731" name="Line 75"/>
            <p:cNvSpPr>
              <a:spLocks noChangeShapeType="1"/>
            </p:cNvSpPr>
            <p:nvPr/>
          </p:nvSpPr>
          <p:spPr bwMode="auto">
            <a:xfrm flipV="1">
              <a:off x="1152" y="3840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70732" name="Line 76"/>
            <p:cNvSpPr>
              <a:spLocks noChangeShapeType="1"/>
            </p:cNvSpPr>
            <p:nvPr/>
          </p:nvSpPr>
          <p:spPr bwMode="auto">
            <a:xfrm>
              <a:off x="1152" y="3840"/>
              <a:ext cx="13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70733" name="Line 77"/>
            <p:cNvSpPr>
              <a:spLocks noChangeShapeType="1"/>
            </p:cNvSpPr>
            <p:nvPr/>
          </p:nvSpPr>
          <p:spPr bwMode="auto">
            <a:xfrm>
              <a:off x="2544" y="3840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70734" name="Line 78"/>
            <p:cNvSpPr>
              <a:spLocks noChangeShapeType="1"/>
            </p:cNvSpPr>
            <p:nvPr/>
          </p:nvSpPr>
          <p:spPr bwMode="auto">
            <a:xfrm flipV="1">
              <a:off x="432" y="3744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70735" name="Line 79"/>
            <p:cNvSpPr>
              <a:spLocks noChangeShapeType="1"/>
            </p:cNvSpPr>
            <p:nvPr/>
          </p:nvSpPr>
          <p:spPr bwMode="auto">
            <a:xfrm>
              <a:off x="432" y="3744"/>
              <a:ext cx="216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70736" name="Line 80"/>
            <p:cNvSpPr>
              <a:spLocks noChangeShapeType="1"/>
            </p:cNvSpPr>
            <p:nvPr/>
          </p:nvSpPr>
          <p:spPr bwMode="auto">
            <a:xfrm>
              <a:off x="2592" y="3744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70737" name="Line 81"/>
            <p:cNvSpPr>
              <a:spLocks noChangeShapeType="1"/>
            </p:cNvSpPr>
            <p:nvPr/>
          </p:nvSpPr>
          <p:spPr bwMode="auto">
            <a:xfrm flipV="1">
              <a:off x="1920" y="3696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70738" name="Line 82"/>
            <p:cNvSpPr>
              <a:spLocks noChangeShapeType="1"/>
            </p:cNvSpPr>
            <p:nvPr/>
          </p:nvSpPr>
          <p:spPr bwMode="auto">
            <a:xfrm>
              <a:off x="1920" y="3696"/>
              <a:ext cx="2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70739" name="Line 83"/>
            <p:cNvSpPr>
              <a:spLocks noChangeShapeType="1"/>
            </p:cNvSpPr>
            <p:nvPr/>
          </p:nvSpPr>
          <p:spPr bwMode="auto">
            <a:xfrm>
              <a:off x="4320" y="3696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70740" name="Line 84"/>
            <p:cNvSpPr>
              <a:spLocks noChangeShapeType="1"/>
            </p:cNvSpPr>
            <p:nvPr/>
          </p:nvSpPr>
          <p:spPr bwMode="auto">
            <a:xfrm flipV="1">
              <a:off x="4368" y="3744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70741" name="Line 85"/>
            <p:cNvSpPr>
              <a:spLocks noChangeShapeType="1"/>
            </p:cNvSpPr>
            <p:nvPr/>
          </p:nvSpPr>
          <p:spPr bwMode="auto">
            <a:xfrm>
              <a:off x="4368" y="3744"/>
              <a:ext cx="105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70742" name="Line 86"/>
            <p:cNvSpPr>
              <a:spLocks noChangeShapeType="1"/>
            </p:cNvSpPr>
            <p:nvPr/>
          </p:nvSpPr>
          <p:spPr bwMode="auto">
            <a:xfrm>
              <a:off x="5424" y="3744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70743" name="Line 87"/>
            <p:cNvSpPr>
              <a:spLocks noChangeShapeType="1"/>
            </p:cNvSpPr>
            <p:nvPr/>
          </p:nvSpPr>
          <p:spPr bwMode="auto">
            <a:xfrm flipV="1">
              <a:off x="3792" y="3792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70744" name="Line 88"/>
            <p:cNvSpPr>
              <a:spLocks noChangeShapeType="1"/>
            </p:cNvSpPr>
            <p:nvPr/>
          </p:nvSpPr>
          <p:spPr bwMode="auto">
            <a:xfrm>
              <a:off x="3792" y="3792"/>
              <a:ext cx="100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70745" name="Line 89"/>
            <p:cNvSpPr>
              <a:spLocks noChangeShapeType="1"/>
            </p:cNvSpPr>
            <p:nvPr/>
          </p:nvSpPr>
          <p:spPr bwMode="auto">
            <a:xfrm>
              <a:off x="4800" y="3792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</p:grpSp>
      <p:grpSp>
        <p:nvGrpSpPr>
          <p:cNvPr id="70746" name="Group 90"/>
          <p:cNvGrpSpPr>
            <a:grpSpLocks/>
          </p:cNvGrpSpPr>
          <p:nvPr/>
        </p:nvGrpSpPr>
        <p:grpSpPr bwMode="auto">
          <a:xfrm>
            <a:off x="1619250" y="1412875"/>
            <a:ext cx="5822950" cy="2443163"/>
            <a:chOff x="864" y="1872"/>
            <a:chExt cx="3668" cy="1539"/>
          </a:xfrm>
        </p:grpSpPr>
        <p:sp>
          <p:nvSpPr>
            <p:cNvPr id="70747" name="Oval 91"/>
            <p:cNvSpPr>
              <a:spLocks noChangeArrowheads="1"/>
            </p:cNvSpPr>
            <p:nvPr/>
          </p:nvSpPr>
          <p:spPr bwMode="auto">
            <a:xfrm>
              <a:off x="864" y="1872"/>
              <a:ext cx="81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400" b="1">
                  <a:latin typeface="Times New Roman" pitchFamily="18" charset="0"/>
                  <a:ea typeface="標楷體" pitchFamily="65" charset="-120"/>
                </a:rPr>
                <a:t>內褲</a:t>
              </a:r>
            </a:p>
          </p:txBody>
        </p:sp>
        <p:sp>
          <p:nvSpPr>
            <p:cNvPr id="70748" name="Oval 92"/>
            <p:cNvSpPr>
              <a:spLocks noChangeArrowheads="1"/>
            </p:cNvSpPr>
            <p:nvPr/>
          </p:nvSpPr>
          <p:spPr bwMode="auto">
            <a:xfrm>
              <a:off x="2784" y="1872"/>
              <a:ext cx="432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400" b="1">
                  <a:latin typeface="Times New Roman" pitchFamily="18" charset="0"/>
                  <a:ea typeface="標楷體" pitchFamily="65" charset="-120"/>
                </a:rPr>
                <a:t>襪子</a:t>
              </a:r>
            </a:p>
          </p:txBody>
        </p:sp>
        <p:sp>
          <p:nvSpPr>
            <p:cNvPr id="70749" name="Oval 93"/>
            <p:cNvSpPr>
              <a:spLocks noChangeArrowheads="1"/>
            </p:cNvSpPr>
            <p:nvPr/>
          </p:nvSpPr>
          <p:spPr bwMode="auto">
            <a:xfrm>
              <a:off x="1056" y="2352"/>
              <a:ext cx="384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400" b="1">
                  <a:latin typeface="Times New Roman" pitchFamily="18" charset="0"/>
                  <a:ea typeface="標楷體" pitchFamily="65" charset="-120"/>
                </a:rPr>
                <a:t>長褲</a:t>
              </a:r>
            </a:p>
          </p:txBody>
        </p:sp>
        <p:sp>
          <p:nvSpPr>
            <p:cNvPr id="70750" name="Oval 94"/>
            <p:cNvSpPr>
              <a:spLocks noChangeArrowheads="1"/>
            </p:cNvSpPr>
            <p:nvPr/>
          </p:nvSpPr>
          <p:spPr bwMode="auto">
            <a:xfrm>
              <a:off x="2784" y="2352"/>
              <a:ext cx="432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400" b="1">
                  <a:latin typeface="Times New Roman" pitchFamily="18" charset="0"/>
                  <a:ea typeface="標楷體" pitchFamily="65" charset="-120"/>
                </a:rPr>
                <a:t>鞋子</a:t>
              </a:r>
            </a:p>
          </p:txBody>
        </p:sp>
        <p:sp>
          <p:nvSpPr>
            <p:cNvPr id="70751" name="Oval 95"/>
            <p:cNvSpPr>
              <a:spLocks noChangeArrowheads="1"/>
            </p:cNvSpPr>
            <p:nvPr/>
          </p:nvSpPr>
          <p:spPr bwMode="auto">
            <a:xfrm>
              <a:off x="1056" y="2784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400" b="1">
                  <a:latin typeface="Times New Roman" pitchFamily="18" charset="0"/>
                  <a:ea typeface="標楷體" pitchFamily="65" charset="-120"/>
                </a:rPr>
                <a:t>皮帶</a:t>
              </a:r>
            </a:p>
          </p:txBody>
        </p:sp>
        <p:sp>
          <p:nvSpPr>
            <p:cNvPr id="70752" name="Oval 96"/>
            <p:cNvSpPr>
              <a:spLocks noChangeArrowheads="1"/>
            </p:cNvSpPr>
            <p:nvPr/>
          </p:nvSpPr>
          <p:spPr bwMode="auto">
            <a:xfrm>
              <a:off x="1872" y="2640"/>
              <a:ext cx="384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400" b="1">
                  <a:latin typeface="Times New Roman" pitchFamily="18" charset="0"/>
                  <a:ea typeface="標楷體" pitchFamily="65" charset="-120"/>
                </a:rPr>
                <a:t>襯衫</a:t>
              </a:r>
            </a:p>
          </p:txBody>
        </p:sp>
        <p:sp>
          <p:nvSpPr>
            <p:cNvPr id="70753" name="Oval 97"/>
            <p:cNvSpPr>
              <a:spLocks noChangeArrowheads="1"/>
            </p:cNvSpPr>
            <p:nvPr/>
          </p:nvSpPr>
          <p:spPr bwMode="auto">
            <a:xfrm>
              <a:off x="2592" y="2832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400" b="1">
                  <a:latin typeface="Times New Roman" pitchFamily="18" charset="0"/>
                  <a:ea typeface="標楷體" pitchFamily="65" charset="-120"/>
                </a:rPr>
                <a:t>領帶</a:t>
              </a:r>
            </a:p>
          </p:txBody>
        </p:sp>
        <p:sp>
          <p:nvSpPr>
            <p:cNvPr id="70754" name="Oval 98"/>
            <p:cNvSpPr>
              <a:spLocks noChangeArrowheads="1"/>
            </p:cNvSpPr>
            <p:nvPr/>
          </p:nvSpPr>
          <p:spPr bwMode="auto">
            <a:xfrm>
              <a:off x="1872" y="3120"/>
              <a:ext cx="480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400" b="1">
                  <a:latin typeface="Times New Roman" pitchFamily="18" charset="0"/>
                  <a:ea typeface="標楷體" pitchFamily="65" charset="-120"/>
                </a:rPr>
                <a:t>夾克</a:t>
              </a:r>
            </a:p>
          </p:txBody>
        </p:sp>
        <p:sp>
          <p:nvSpPr>
            <p:cNvPr id="70755" name="Oval 99"/>
            <p:cNvSpPr>
              <a:spLocks noChangeArrowheads="1"/>
            </p:cNvSpPr>
            <p:nvPr/>
          </p:nvSpPr>
          <p:spPr bwMode="auto">
            <a:xfrm>
              <a:off x="4032" y="2016"/>
              <a:ext cx="384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400" b="1">
                  <a:latin typeface="Times New Roman" pitchFamily="18" charset="0"/>
                  <a:ea typeface="標楷體" pitchFamily="65" charset="-120"/>
                </a:rPr>
                <a:t>手錶</a:t>
              </a:r>
            </a:p>
          </p:txBody>
        </p:sp>
        <p:sp>
          <p:nvSpPr>
            <p:cNvPr id="70756" name="Line 100"/>
            <p:cNvSpPr>
              <a:spLocks noChangeShapeType="1"/>
            </p:cNvSpPr>
            <p:nvPr/>
          </p:nvSpPr>
          <p:spPr bwMode="auto">
            <a:xfrm>
              <a:off x="1248" y="2160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70757" name="Line 101"/>
            <p:cNvSpPr>
              <a:spLocks noChangeShapeType="1"/>
            </p:cNvSpPr>
            <p:nvPr/>
          </p:nvSpPr>
          <p:spPr bwMode="auto">
            <a:xfrm>
              <a:off x="1248" y="2640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70758" name="Line 102"/>
            <p:cNvSpPr>
              <a:spLocks noChangeShapeType="1"/>
            </p:cNvSpPr>
            <p:nvPr/>
          </p:nvSpPr>
          <p:spPr bwMode="auto">
            <a:xfrm>
              <a:off x="1440" y="2496"/>
              <a:ext cx="13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70759" name="Line 103"/>
            <p:cNvSpPr>
              <a:spLocks noChangeShapeType="1"/>
            </p:cNvSpPr>
            <p:nvPr/>
          </p:nvSpPr>
          <p:spPr bwMode="auto">
            <a:xfrm flipH="1">
              <a:off x="1392" y="2784"/>
              <a:ext cx="48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70760" name="Line 104"/>
            <p:cNvSpPr>
              <a:spLocks noChangeShapeType="1"/>
            </p:cNvSpPr>
            <p:nvPr/>
          </p:nvSpPr>
          <p:spPr bwMode="auto">
            <a:xfrm>
              <a:off x="2256" y="2784"/>
              <a:ext cx="336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70761" name="Line 105"/>
            <p:cNvSpPr>
              <a:spLocks noChangeShapeType="1"/>
            </p:cNvSpPr>
            <p:nvPr/>
          </p:nvSpPr>
          <p:spPr bwMode="auto">
            <a:xfrm flipH="1">
              <a:off x="2352" y="3120"/>
              <a:ext cx="288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70762" name="Line 106"/>
            <p:cNvSpPr>
              <a:spLocks noChangeShapeType="1"/>
            </p:cNvSpPr>
            <p:nvPr/>
          </p:nvSpPr>
          <p:spPr bwMode="auto">
            <a:xfrm>
              <a:off x="1632" y="2064"/>
              <a:ext cx="1152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70763" name="Line 107"/>
            <p:cNvSpPr>
              <a:spLocks noChangeShapeType="1"/>
            </p:cNvSpPr>
            <p:nvPr/>
          </p:nvSpPr>
          <p:spPr bwMode="auto">
            <a:xfrm>
              <a:off x="3024" y="2160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70764" name="Text Box 108"/>
            <p:cNvSpPr txBox="1">
              <a:spLocks noChangeArrowheads="1"/>
            </p:cNvSpPr>
            <p:nvPr/>
          </p:nvSpPr>
          <p:spPr bwMode="auto">
            <a:xfrm>
              <a:off x="1670" y="1927"/>
              <a:ext cx="11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endParaRPr lang="zh-TW" altLang="zh-TW" sz="1400" b="1">
                <a:latin typeface="Times New Roman" pitchFamily="18" charset="0"/>
                <a:ea typeface="標楷體" pitchFamily="65" charset="-120"/>
              </a:endParaRPr>
            </a:p>
          </p:txBody>
        </p:sp>
        <p:sp>
          <p:nvSpPr>
            <p:cNvPr id="70765" name="Text Box 109"/>
            <p:cNvSpPr txBox="1">
              <a:spLocks noChangeArrowheads="1"/>
            </p:cNvSpPr>
            <p:nvPr/>
          </p:nvSpPr>
          <p:spPr bwMode="auto">
            <a:xfrm>
              <a:off x="1440" y="2307"/>
              <a:ext cx="11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endParaRPr lang="zh-TW" altLang="zh-TW" sz="1400" b="1">
                <a:latin typeface="Times New Roman" pitchFamily="18" charset="0"/>
                <a:ea typeface="標楷體" pitchFamily="65" charset="-120"/>
              </a:endParaRPr>
            </a:p>
          </p:txBody>
        </p:sp>
        <p:sp>
          <p:nvSpPr>
            <p:cNvPr id="70766" name="Text Box 110"/>
            <p:cNvSpPr txBox="1">
              <a:spLocks noChangeArrowheads="1"/>
            </p:cNvSpPr>
            <p:nvPr/>
          </p:nvSpPr>
          <p:spPr bwMode="auto">
            <a:xfrm>
              <a:off x="960" y="3075"/>
              <a:ext cx="11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endParaRPr lang="zh-TW" altLang="zh-TW" sz="1400" b="1">
                <a:latin typeface="Times New Roman" pitchFamily="18" charset="0"/>
                <a:ea typeface="標楷體" pitchFamily="65" charset="-120"/>
              </a:endParaRPr>
            </a:p>
          </p:txBody>
        </p:sp>
        <p:sp>
          <p:nvSpPr>
            <p:cNvPr id="70767" name="Text Box 111"/>
            <p:cNvSpPr txBox="1">
              <a:spLocks noChangeArrowheads="1"/>
            </p:cNvSpPr>
            <p:nvPr/>
          </p:nvSpPr>
          <p:spPr bwMode="auto">
            <a:xfrm>
              <a:off x="2208" y="2595"/>
              <a:ext cx="11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endParaRPr lang="zh-TW" altLang="zh-TW" sz="1400" b="1">
                <a:latin typeface="Times New Roman" pitchFamily="18" charset="0"/>
                <a:ea typeface="標楷體" pitchFamily="65" charset="-120"/>
              </a:endParaRPr>
            </a:p>
          </p:txBody>
        </p:sp>
        <p:sp>
          <p:nvSpPr>
            <p:cNvPr id="70768" name="Text Box 112"/>
            <p:cNvSpPr txBox="1">
              <a:spLocks noChangeArrowheads="1"/>
            </p:cNvSpPr>
            <p:nvPr/>
          </p:nvSpPr>
          <p:spPr bwMode="auto">
            <a:xfrm>
              <a:off x="2928" y="2883"/>
              <a:ext cx="11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endParaRPr lang="zh-TW" altLang="zh-TW" sz="1400" b="1">
                <a:latin typeface="Times New Roman" pitchFamily="18" charset="0"/>
                <a:ea typeface="標楷體" pitchFamily="65" charset="-120"/>
              </a:endParaRPr>
            </a:p>
          </p:txBody>
        </p:sp>
        <p:sp>
          <p:nvSpPr>
            <p:cNvPr id="70769" name="Text Box 113"/>
            <p:cNvSpPr txBox="1">
              <a:spLocks noChangeArrowheads="1"/>
            </p:cNvSpPr>
            <p:nvPr/>
          </p:nvSpPr>
          <p:spPr bwMode="auto">
            <a:xfrm>
              <a:off x="2352" y="3219"/>
              <a:ext cx="11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endParaRPr lang="zh-TW" altLang="zh-TW" sz="1400" b="1">
                <a:latin typeface="Times New Roman" pitchFamily="18" charset="0"/>
                <a:ea typeface="標楷體" pitchFamily="65" charset="-120"/>
              </a:endParaRPr>
            </a:p>
          </p:txBody>
        </p:sp>
        <p:sp>
          <p:nvSpPr>
            <p:cNvPr id="70770" name="Text Box 114"/>
            <p:cNvSpPr txBox="1">
              <a:spLocks noChangeArrowheads="1"/>
            </p:cNvSpPr>
            <p:nvPr/>
          </p:nvSpPr>
          <p:spPr bwMode="auto">
            <a:xfrm>
              <a:off x="3216" y="1923"/>
              <a:ext cx="11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endParaRPr lang="zh-TW" altLang="zh-TW" sz="1400" b="1">
                <a:latin typeface="Times New Roman" pitchFamily="18" charset="0"/>
                <a:ea typeface="標楷體" pitchFamily="65" charset="-120"/>
              </a:endParaRPr>
            </a:p>
          </p:txBody>
        </p:sp>
        <p:sp>
          <p:nvSpPr>
            <p:cNvPr id="70771" name="Text Box 115"/>
            <p:cNvSpPr txBox="1">
              <a:spLocks noChangeArrowheads="1"/>
            </p:cNvSpPr>
            <p:nvPr/>
          </p:nvSpPr>
          <p:spPr bwMode="auto">
            <a:xfrm>
              <a:off x="3216" y="2403"/>
              <a:ext cx="11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endParaRPr lang="zh-TW" altLang="zh-TW" sz="1400" b="1">
                <a:latin typeface="Times New Roman" pitchFamily="18" charset="0"/>
                <a:ea typeface="標楷體" pitchFamily="65" charset="-120"/>
              </a:endParaRPr>
            </a:p>
          </p:txBody>
        </p:sp>
        <p:sp>
          <p:nvSpPr>
            <p:cNvPr id="70772" name="Text Box 116"/>
            <p:cNvSpPr txBox="1">
              <a:spLocks noChangeArrowheads="1"/>
            </p:cNvSpPr>
            <p:nvPr/>
          </p:nvSpPr>
          <p:spPr bwMode="auto">
            <a:xfrm>
              <a:off x="4416" y="2067"/>
              <a:ext cx="11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endParaRPr lang="zh-TW" altLang="zh-TW" sz="1400" b="1">
                <a:latin typeface="Times New Roman" pitchFamily="18" charset="0"/>
                <a:ea typeface="標楷體" pitchFamily="65" charset="-120"/>
              </a:endParaRPr>
            </a:p>
          </p:txBody>
        </p:sp>
      </p:grpSp>
      <p:sp>
        <p:nvSpPr>
          <p:cNvPr id="70773" name="Line 117"/>
          <p:cNvSpPr>
            <a:spLocks noChangeShapeType="1"/>
          </p:cNvSpPr>
          <p:nvPr/>
        </p:nvSpPr>
        <p:spPr bwMode="auto">
          <a:xfrm>
            <a:off x="2381250" y="3317875"/>
            <a:ext cx="838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70775" name="Text Box 119"/>
          <p:cNvSpPr txBox="1">
            <a:spLocks noChangeArrowheads="1"/>
          </p:cNvSpPr>
          <p:nvPr/>
        </p:nvSpPr>
        <p:spPr bwMode="auto">
          <a:xfrm>
            <a:off x="2484438" y="620713"/>
            <a:ext cx="49688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 sz="2800">
                <a:ea typeface="標楷體" pitchFamily="65" charset="-120"/>
              </a:rPr>
              <a:t>一個表示穿衣服先後順序的圖</a:t>
            </a:r>
          </a:p>
        </p:txBody>
      </p:sp>
      <p:sp>
        <p:nvSpPr>
          <p:cNvPr id="70776" name="Text Box 120"/>
          <p:cNvSpPr txBox="1">
            <a:spLocks noChangeArrowheads="1"/>
          </p:cNvSpPr>
          <p:nvPr/>
        </p:nvSpPr>
        <p:spPr bwMode="auto">
          <a:xfrm>
            <a:off x="1258888" y="4292600"/>
            <a:ext cx="712946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 sz="2800">
                <a:ea typeface="標楷體" pitchFamily="65" charset="-120"/>
              </a:rPr>
              <a:t>經拓樸排序後，可依此順序穿上所有衣物。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Elementary Graph Algorithms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BFB85-852D-4A96-9A8D-0F15F044C6E4}" type="slidenum">
              <a:rPr lang="en-US" altLang="zh-TW"/>
              <a:pPr/>
              <a:t>32</a:t>
            </a:fld>
            <a:endParaRPr lang="en-US" altLang="zh-TW"/>
          </a:p>
        </p:txBody>
      </p:sp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Topological sort</a:t>
            </a:r>
            <a:r>
              <a:rPr lang="zh-TW" altLang="en-US" b="1"/>
              <a:t>演算法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利用</a:t>
            </a:r>
            <a:r>
              <a:rPr lang="en-US" altLang="zh-TW"/>
              <a:t>DFS</a:t>
            </a:r>
            <a:r>
              <a:rPr lang="zh-TW" altLang="en-US"/>
              <a:t>演算法，計算出每一個點</a:t>
            </a:r>
            <a:r>
              <a:rPr lang="en-US" altLang="zh-TW"/>
              <a:t>u</a:t>
            </a:r>
            <a:r>
              <a:rPr lang="zh-TW" altLang="en-US"/>
              <a:t>的</a:t>
            </a:r>
            <a:r>
              <a:rPr lang="en-US" altLang="zh-TW"/>
              <a:t>Finish time (u.f)</a:t>
            </a:r>
            <a:r>
              <a:rPr lang="zh-TW" altLang="en-US"/>
              <a:t>。</a:t>
            </a:r>
          </a:p>
          <a:p>
            <a:r>
              <a:rPr lang="zh-TW" altLang="en-US"/>
              <a:t>當一個點執行完畢</a:t>
            </a:r>
            <a:r>
              <a:rPr lang="en-US" altLang="zh-TW"/>
              <a:t>DFS-Visit</a:t>
            </a:r>
            <a:r>
              <a:rPr lang="zh-TW" altLang="en-US"/>
              <a:t>時，將該點放入一公用的</a:t>
            </a:r>
            <a:r>
              <a:rPr lang="en-US" altLang="zh-TW"/>
              <a:t>Linked List</a:t>
            </a:r>
            <a:r>
              <a:rPr lang="zh-TW" altLang="en-US"/>
              <a:t>前端。</a:t>
            </a:r>
          </a:p>
          <a:p>
            <a:r>
              <a:rPr lang="zh-TW" altLang="en-US"/>
              <a:t>最後此</a:t>
            </a:r>
            <a:r>
              <a:rPr lang="en-US" altLang="zh-TW"/>
              <a:t>Linked List</a:t>
            </a:r>
            <a:r>
              <a:rPr lang="zh-TW" altLang="en-US"/>
              <a:t>存放的順序即為一</a:t>
            </a:r>
            <a:r>
              <a:rPr lang="en-US" altLang="zh-TW"/>
              <a:t>Topological sort</a:t>
            </a:r>
            <a:r>
              <a:rPr lang="zh-TW" altLang="en-US"/>
              <a:t>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20DB4-675F-4EAC-AF8B-ACD7ADFF108B}" type="slidenum">
              <a:rPr lang="en-US" altLang="zh-TW"/>
              <a:pPr/>
              <a:t>33</a:t>
            </a:fld>
            <a:endParaRPr lang="en-US" altLang="zh-TW"/>
          </a:p>
        </p:txBody>
      </p:sp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Topological sort</a:t>
            </a:r>
            <a:r>
              <a:rPr lang="zh-TW" altLang="en-US" b="1"/>
              <a:t>操作範例</a:t>
            </a:r>
          </a:p>
        </p:txBody>
      </p:sp>
      <p:grpSp>
        <p:nvGrpSpPr>
          <p:cNvPr id="57480" name="Group 136"/>
          <p:cNvGrpSpPr>
            <a:grpSpLocks/>
          </p:cNvGrpSpPr>
          <p:nvPr/>
        </p:nvGrpSpPr>
        <p:grpSpPr bwMode="auto">
          <a:xfrm>
            <a:off x="1403350" y="1844675"/>
            <a:ext cx="6138863" cy="2443163"/>
            <a:chOff x="768" y="1872"/>
            <a:chExt cx="3867" cy="1539"/>
          </a:xfrm>
        </p:grpSpPr>
        <p:sp>
          <p:nvSpPr>
            <p:cNvPr id="57481" name="Oval 137"/>
            <p:cNvSpPr>
              <a:spLocks noChangeArrowheads="1"/>
            </p:cNvSpPr>
            <p:nvPr/>
          </p:nvSpPr>
          <p:spPr bwMode="auto">
            <a:xfrm>
              <a:off x="768" y="1872"/>
              <a:ext cx="81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400" b="1">
                  <a:latin typeface="Times New Roman" pitchFamily="18" charset="0"/>
                  <a:ea typeface="標楷體" pitchFamily="65" charset="-120"/>
                </a:rPr>
                <a:t>內褲</a:t>
              </a:r>
            </a:p>
          </p:txBody>
        </p:sp>
        <p:sp>
          <p:nvSpPr>
            <p:cNvPr id="57482" name="Oval 138"/>
            <p:cNvSpPr>
              <a:spLocks noChangeArrowheads="1"/>
            </p:cNvSpPr>
            <p:nvPr/>
          </p:nvSpPr>
          <p:spPr bwMode="auto">
            <a:xfrm>
              <a:off x="2688" y="1872"/>
              <a:ext cx="432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400" b="1">
                  <a:latin typeface="Times New Roman" pitchFamily="18" charset="0"/>
                  <a:ea typeface="標楷體" pitchFamily="65" charset="-120"/>
                </a:rPr>
                <a:t>襪子</a:t>
              </a:r>
            </a:p>
          </p:txBody>
        </p:sp>
        <p:sp>
          <p:nvSpPr>
            <p:cNvPr id="57483" name="Oval 139"/>
            <p:cNvSpPr>
              <a:spLocks noChangeArrowheads="1"/>
            </p:cNvSpPr>
            <p:nvPr/>
          </p:nvSpPr>
          <p:spPr bwMode="auto">
            <a:xfrm>
              <a:off x="960" y="2352"/>
              <a:ext cx="384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400" b="1">
                  <a:latin typeface="Times New Roman" pitchFamily="18" charset="0"/>
                  <a:ea typeface="標楷體" pitchFamily="65" charset="-120"/>
                </a:rPr>
                <a:t>長褲</a:t>
              </a:r>
            </a:p>
          </p:txBody>
        </p:sp>
        <p:sp>
          <p:nvSpPr>
            <p:cNvPr id="57484" name="Oval 140"/>
            <p:cNvSpPr>
              <a:spLocks noChangeArrowheads="1"/>
            </p:cNvSpPr>
            <p:nvPr/>
          </p:nvSpPr>
          <p:spPr bwMode="auto">
            <a:xfrm>
              <a:off x="2688" y="2352"/>
              <a:ext cx="432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400" b="1">
                  <a:latin typeface="Times New Roman" pitchFamily="18" charset="0"/>
                  <a:ea typeface="標楷體" pitchFamily="65" charset="-120"/>
                </a:rPr>
                <a:t>鞋子</a:t>
              </a:r>
            </a:p>
          </p:txBody>
        </p:sp>
        <p:sp>
          <p:nvSpPr>
            <p:cNvPr id="57485" name="Oval 141"/>
            <p:cNvSpPr>
              <a:spLocks noChangeArrowheads="1"/>
            </p:cNvSpPr>
            <p:nvPr/>
          </p:nvSpPr>
          <p:spPr bwMode="auto">
            <a:xfrm>
              <a:off x="960" y="2784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400" b="1">
                  <a:latin typeface="Times New Roman" pitchFamily="18" charset="0"/>
                  <a:ea typeface="標楷體" pitchFamily="65" charset="-120"/>
                </a:rPr>
                <a:t>皮帶</a:t>
              </a:r>
            </a:p>
          </p:txBody>
        </p:sp>
        <p:sp>
          <p:nvSpPr>
            <p:cNvPr id="57486" name="Oval 142"/>
            <p:cNvSpPr>
              <a:spLocks noChangeArrowheads="1"/>
            </p:cNvSpPr>
            <p:nvPr/>
          </p:nvSpPr>
          <p:spPr bwMode="auto">
            <a:xfrm>
              <a:off x="1776" y="2640"/>
              <a:ext cx="384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400" b="1">
                  <a:latin typeface="Times New Roman" pitchFamily="18" charset="0"/>
                  <a:ea typeface="標楷體" pitchFamily="65" charset="-120"/>
                </a:rPr>
                <a:t>襯衫</a:t>
              </a:r>
            </a:p>
          </p:txBody>
        </p:sp>
        <p:sp>
          <p:nvSpPr>
            <p:cNvPr id="57487" name="Oval 143"/>
            <p:cNvSpPr>
              <a:spLocks noChangeArrowheads="1"/>
            </p:cNvSpPr>
            <p:nvPr/>
          </p:nvSpPr>
          <p:spPr bwMode="auto">
            <a:xfrm>
              <a:off x="2496" y="2832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400" b="1">
                  <a:latin typeface="Times New Roman" pitchFamily="18" charset="0"/>
                  <a:ea typeface="標楷體" pitchFamily="65" charset="-120"/>
                </a:rPr>
                <a:t>領帶</a:t>
              </a:r>
            </a:p>
          </p:txBody>
        </p:sp>
        <p:sp>
          <p:nvSpPr>
            <p:cNvPr id="57488" name="Oval 144"/>
            <p:cNvSpPr>
              <a:spLocks noChangeArrowheads="1"/>
            </p:cNvSpPr>
            <p:nvPr/>
          </p:nvSpPr>
          <p:spPr bwMode="auto">
            <a:xfrm>
              <a:off x="1776" y="3120"/>
              <a:ext cx="480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400" b="1">
                  <a:latin typeface="Times New Roman" pitchFamily="18" charset="0"/>
                  <a:ea typeface="標楷體" pitchFamily="65" charset="-120"/>
                </a:rPr>
                <a:t>夾克</a:t>
              </a:r>
            </a:p>
          </p:txBody>
        </p:sp>
        <p:sp>
          <p:nvSpPr>
            <p:cNvPr id="57489" name="Oval 145"/>
            <p:cNvSpPr>
              <a:spLocks noChangeArrowheads="1"/>
            </p:cNvSpPr>
            <p:nvPr/>
          </p:nvSpPr>
          <p:spPr bwMode="auto">
            <a:xfrm>
              <a:off x="3936" y="2016"/>
              <a:ext cx="384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400" b="1">
                  <a:latin typeface="Times New Roman" pitchFamily="18" charset="0"/>
                  <a:ea typeface="標楷體" pitchFamily="65" charset="-120"/>
                </a:rPr>
                <a:t>手錶</a:t>
              </a:r>
            </a:p>
          </p:txBody>
        </p:sp>
        <p:sp>
          <p:nvSpPr>
            <p:cNvPr id="57490" name="Line 146"/>
            <p:cNvSpPr>
              <a:spLocks noChangeShapeType="1"/>
            </p:cNvSpPr>
            <p:nvPr/>
          </p:nvSpPr>
          <p:spPr bwMode="auto">
            <a:xfrm>
              <a:off x="1152" y="2160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57491" name="Line 147"/>
            <p:cNvSpPr>
              <a:spLocks noChangeShapeType="1"/>
            </p:cNvSpPr>
            <p:nvPr/>
          </p:nvSpPr>
          <p:spPr bwMode="auto">
            <a:xfrm>
              <a:off x="1152" y="2640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57492" name="Line 148"/>
            <p:cNvSpPr>
              <a:spLocks noChangeShapeType="1"/>
            </p:cNvSpPr>
            <p:nvPr/>
          </p:nvSpPr>
          <p:spPr bwMode="auto">
            <a:xfrm>
              <a:off x="1344" y="2496"/>
              <a:ext cx="13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57493" name="Line 149"/>
            <p:cNvSpPr>
              <a:spLocks noChangeShapeType="1"/>
            </p:cNvSpPr>
            <p:nvPr/>
          </p:nvSpPr>
          <p:spPr bwMode="auto">
            <a:xfrm flipH="1">
              <a:off x="1296" y="2784"/>
              <a:ext cx="48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57494" name="Line 150"/>
            <p:cNvSpPr>
              <a:spLocks noChangeShapeType="1"/>
            </p:cNvSpPr>
            <p:nvPr/>
          </p:nvSpPr>
          <p:spPr bwMode="auto">
            <a:xfrm>
              <a:off x="2160" y="2784"/>
              <a:ext cx="336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57495" name="Line 151"/>
            <p:cNvSpPr>
              <a:spLocks noChangeShapeType="1"/>
            </p:cNvSpPr>
            <p:nvPr/>
          </p:nvSpPr>
          <p:spPr bwMode="auto">
            <a:xfrm flipH="1">
              <a:off x="2256" y="3120"/>
              <a:ext cx="288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57496" name="Line 152"/>
            <p:cNvSpPr>
              <a:spLocks noChangeShapeType="1"/>
            </p:cNvSpPr>
            <p:nvPr/>
          </p:nvSpPr>
          <p:spPr bwMode="auto">
            <a:xfrm>
              <a:off x="1536" y="2064"/>
              <a:ext cx="1152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57497" name="Line 153"/>
            <p:cNvSpPr>
              <a:spLocks noChangeShapeType="1"/>
            </p:cNvSpPr>
            <p:nvPr/>
          </p:nvSpPr>
          <p:spPr bwMode="auto">
            <a:xfrm>
              <a:off x="2928" y="2160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57498" name="Text Box 154"/>
            <p:cNvSpPr txBox="1">
              <a:spLocks noChangeArrowheads="1"/>
            </p:cNvSpPr>
            <p:nvPr/>
          </p:nvSpPr>
          <p:spPr bwMode="auto">
            <a:xfrm>
              <a:off x="1574" y="1927"/>
              <a:ext cx="371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 sz="1400" b="1">
                  <a:latin typeface="Times New Roman" pitchFamily="18" charset="0"/>
                </a:rPr>
                <a:t>11/16</a:t>
              </a:r>
            </a:p>
          </p:txBody>
        </p:sp>
        <p:sp>
          <p:nvSpPr>
            <p:cNvPr id="57499" name="Text Box 155"/>
            <p:cNvSpPr txBox="1">
              <a:spLocks noChangeArrowheads="1"/>
            </p:cNvSpPr>
            <p:nvPr/>
          </p:nvSpPr>
          <p:spPr bwMode="auto">
            <a:xfrm>
              <a:off x="1344" y="2307"/>
              <a:ext cx="371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 sz="1400" b="1">
                  <a:latin typeface="Times New Roman" pitchFamily="18" charset="0"/>
                </a:rPr>
                <a:t>12/15</a:t>
              </a:r>
            </a:p>
          </p:txBody>
        </p:sp>
        <p:sp>
          <p:nvSpPr>
            <p:cNvPr id="57500" name="Text Box 156"/>
            <p:cNvSpPr txBox="1">
              <a:spLocks noChangeArrowheads="1"/>
            </p:cNvSpPr>
            <p:nvPr/>
          </p:nvSpPr>
          <p:spPr bwMode="auto">
            <a:xfrm>
              <a:off x="864" y="3075"/>
              <a:ext cx="259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 sz="1400" b="1">
                  <a:latin typeface="Times New Roman" pitchFamily="18" charset="0"/>
                </a:rPr>
                <a:t>6/7</a:t>
              </a:r>
            </a:p>
          </p:txBody>
        </p:sp>
        <p:sp>
          <p:nvSpPr>
            <p:cNvPr id="57501" name="Text Box 157"/>
            <p:cNvSpPr txBox="1">
              <a:spLocks noChangeArrowheads="1"/>
            </p:cNvSpPr>
            <p:nvPr/>
          </p:nvSpPr>
          <p:spPr bwMode="auto">
            <a:xfrm>
              <a:off x="2112" y="2595"/>
              <a:ext cx="259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 sz="1400" b="1">
                  <a:latin typeface="Times New Roman" pitchFamily="18" charset="0"/>
                </a:rPr>
                <a:t>1/8</a:t>
              </a:r>
            </a:p>
          </p:txBody>
        </p:sp>
        <p:sp>
          <p:nvSpPr>
            <p:cNvPr id="57502" name="Text Box 158"/>
            <p:cNvSpPr txBox="1">
              <a:spLocks noChangeArrowheads="1"/>
            </p:cNvSpPr>
            <p:nvPr/>
          </p:nvSpPr>
          <p:spPr bwMode="auto">
            <a:xfrm>
              <a:off x="2832" y="2883"/>
              <a:ext cx="259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 sz="1400" b="1">
                  <a:latin typeface="Times New Roman" pitchFamily="18" charset="0"/>
                </a:rPr>
                <a:t>2/5</a:t>
              </a:r>
            </a:p>
          </p:txBody>
        </p:sp>
        <p:sp>
          <p:nvSpPr>
            <p:cNvPr id="57503" name="Text Box 159"/>
            <p:cNvSpPr txBox="1">
              <a:spLocks noChangeArrowheads="1"/>
            </p:cNvSpPr>
            <p:nvPr/>
          </p:nvSpPr>
          <p:spPr bwMode="auto">
            <a:xfrm>
              <a:off x="2256" y="3219"/>
              <a:ext cx="259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 sz="1400" b="1">
                  <a:latin typeface="Times New Roman" pitchFamily="18" charset="0"/>
                </a:rPr>
                <a:t>3/4</a:t>
              </a:r>
            </a:p>
          </p:txBody>
        </p:sp>
        <p:sp>
          <p:nvSpPr>
            <p:cNvPr id="57504" name="Text Box 160"/>
            <p:cNvSpPr txBox="1">
              <a:spLocks noChangeArrowheads="1"/>
            </p:cNvSpPr>
            <p:nvPr/>
          </p:nvSpPr>
          <p:spPr bwMode="auto">
            <a:xfrm>
              <a:off x="3120" y="1923"/>
              <a:ext cx="371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 sz="1400" b="1">
                  <a:latin typeface="Times New Roman" pitchFamily="18" charset="0"/>
                </a:rPr>
                <a:t>17/18</a:t>
              </a:r>
            </a:p>
          </p:txBody>
        </p:sp>
        <p:sp>
          <p:nvSpPr>
            <p:cNvPr id="57505" name="Text Box 161"/>
            <p:cNvSpPr txBox="1">
              <a:spLocks noChangeArrowheads="1"/>
            </p:cNvSpPr>
            <p:nvPr/>
          </p:nvSpPr>
          <p:spPr bwMode="auto">
            <a:xfrm>
              <a:off x="3120" y="2403"/>
              <a:ext cx="371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 sz="1400" b="1">
                  <a:latin typeface="Times New Roman" pitchFamily="18" charset="0"/>
                </a:rPr>
                <a:t>13/14</a:t>
              </a:r>
            </a:p>
          </p:txBody>
        </p:sp>
        <p:sp>
          <p:nvSpPr>
            <p:cNvPr id="57506" name="Text Box 162"/>
            <p:cNvSpPr txBox="1">
              <a:spLocks noChangeArrowheads="1"/>
            </p:cNvSpPr>
            <p:nvPr/>
          </p:nvSpPr>
          <p:spPr bwMode="auto">
            <a:xfrm>
              <a:off x="4320" y="2067"/>
              <a:ext cx="315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 sz="1400" b="1">
                  <a:latin typeface="Times New Roman" pitchFamily="18" charset="0"/>
                </a:rPr>
                <a:t>9/10</a:t>
              </a:r>
            </a:p>
          </p:txBody>
        </p:sp>
      </p:grpSp>
      <p:grpSp>
        <p:nvGrpSpPr>
          <p:cNvPr id="57507" name="Group 163"/>
          <p:cNvGrpSpPr>
            <a:grpSpLocks/>
          </p:cNvGrpSpPr>
          <p:nvPr/>
        </p:nvGrpSpPr>
        <p:grpSpPr bwMode="auto">
          <a:xfrm>
            <a:off x="323850" y="4652963"/>
            <a:ext cx="8610600" cy="1147762"/>
            <a:chOff x="96" y="3504"/>
            <a:chExt cx="5424" cy="723"/>
          </a:xfrm>
        </p:grpSpPr>
        <p:sp>
          <p:nvSpPr>
            <p:cNvPr id="57508" name="Oval 164"/>
            <p:cNvSpPr>
              <a:spLocks noChangeArrowheads="1"/>
            </p:cNvSpPr>
            <p:nvPr/>
          </p:nvSpPr>
          <p:spPr bwMode="auto">
            <a:xfrm>
              <a:off x="96" y="3744"/>
              <a:ext cx="384" cy="288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400" b="1">
                  <a:latin typeface="Times New Roman" pitchFamily="18" charset="0"/>
                  <a:ea typeface="標楷體" pitchFamily="65" charset="-120"/>
                </a:rPr>
                <a:t>襪子</a:t>
              </a:r>
            </a:p>
          </p:txBody>
        </p:sp>
        <p:sp>
          <p:nvSpPr>
            <p:cNvPr id="57509" name="Oval 165"/>
            <p:cNvSpPr>
              <a:spLocks noChangeArrowheads="1"/>
            </p:cNvSpPr>
            <p:nvPr/>
          </p:nvSpPr>
          <p:spPr bwMode="auto">
            <a:xfrm>
              <a:off x="624" y="3744"/>
              <a:ext cx="816" cy="288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400" b="1">
                  <a:latin typeface="Times New Roman" pitchFamily="18" charset="0"/>
                  <a:ea typeface="標楷體" pitchFamily="65" charset="-120"/>
                </a:rPr>
                <a:t>內褲</a:t>
              </a:r>
            </a:p>
          </p:txBody>
        </p:sp>
        <p:sp>
          <p:nvSpPr>
            <p:cNvPr id="57510" name="Oval 166"/>
            <p:cNvSpPr>
              <a:spLocks noChangeArrowheads="1"/>
            </p:cNvSpPr>
            <p:nvPr/>
          </p:nvSpPr>
          <p:spPr bwMode="auto">
            <a:xfrm>
              <a:off x="1584" y="3744"/>
              <a:ext cx="384" cy="288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400" b="1">
                  <a:latin typeface="Times New Roman" pitchFamily="18" charset="0"/>
                  <a:ea typeface="標楷體" pitchFamily="65" charset="-120"/>
                </a:rPr>
                <a:t>長褲</a:t>
              </a:r>
            </a:p>
          </p:txBody>
        </p:sp>
        <p:sp>
          <p:nvSpPr>
            <p:cNvPr id="57511" name="Oval 167"/>
            <p:cNvSpPr>
              <a:spLocks noChangeArrowheads="1"/>
            </p:cNvSpPr>
            <p:nvPr/>
          </p:nvSpPr>
          <p:spPr bwMode="auto">
            <a:xfrm>
              <a:off x="2208" y="3744"/>
              <a:ext cx="384" cy="288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400" b="1">
                  <a:latin typeface="Times New Roman" pitchFamily="18" charset="0"/>
                  <a:ea typeface="標楷體" pitchFamily="65" charset="-120"/>
                </a:rPr>
                <a:t>鞋子</a:t>
              </a:r>
            </a:p>
          </p:txBody>
        </p:sp>
        <p:sp>
          <p:nvSpPr>
            <p:cNvPr id="57512" name="Oval 168"/>
            <p:cNvSpPr>
              <a:spLocks noChangeArrowheads="1"/>
            </p:cNvSpPr>
            <p:nvPr/>
          </p:nvSpPr>
          <p:spPr bwMode="auto">
            <a:xfrm>
              <a:off x="2832" y="3744"/>
              <a:ext cx="384" cy="288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400" b="1">
                  <a:latin typeface="Times New Roman" pitchFamily="18" charset="0"/>
                  <a:ea typeface="標楷體" pitchFamily="65" charset="-120"/>
                </a:rPr>
                <a:t>手錶</a:t>
              </a:r>
            </a:p>
          </p:txBody>
        </p:sp>
        <p:sp>
          <p:nvSpPr>
            <p:cNvPr id="57513" name="Oval 169"/>
            <p:cNvSpPr>
              <a:spLocks noChangeArrowheads="1"/>
            </p:cNvSpPr>
            <p:nvPr/>
          </p:nvSpPr>
          <p:spPr bwMode="auto">
            <a:xfrm>
              <a:off x="3456" y="3744"/>
              <a:ext cx="384" cy="288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400" b="1">
                  <a:latin typeface="Times New Roman" pitchFamily="18" charset="0"/>
                  <a:ea typeface="標楷體" pitchFamily="65" charset="-120"/>
                </a:rPr>
                <a:t>襯衫</a:t>
              </a:r>
            </a:p>
          </p:txBody>
        </p:sp>
        <p:sp>
          <p:nvSpPr>
            <p:cNvPr id="57514" name="Oval 170"/>
            <p:cNvSpPr>
              <a:spLocks noChangeArrowheads="1"/>
            </p:cNvSpPr>
            <p:nvPr/>
          </p:nvSpPr>
          <p:spPr bwMode="auto">
            <a:xfrm>
              <a:off x="4032" y="3744"/>
              <a:ext cx="336" cy="288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400" b="1">
                  <a:latin typeface="Times New Roman" pitchFamily="18" charset="0"/>
                  <a:ea typeface="標楷體" pitchFamily="65" charset="-120"/>
                </a:rPr>
                <a:t>皮帶</a:t>
              </a:r>
            </a:p>
          </p:txBody>
        </p:sp>
        <p:sp>
          <p:nvSpPr>
            <p:cNvPr id="57515" name="Oval 171"/>
            <p:cNvSpPr>
              <a:spLocks noChangeArrowheads="1"/>
            </p:cNvSpPr>
            <p:nvPr/>
          </p:nvSpPr>
          <p:spPr bwMode="auto">
            <a:xfrm>
              <a:off x="4512" y="3744"/>
              <a:ext cx="336" cy="288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400" b="1">
                  <a:latin typeface="Times New Roman" pitchFamily="18" charset="0"/>
                  <a:ea typeface="標楷體" pitchFamily="65" charset="-120"/>
                </a:rPr>
                <a:t>領帶</a:t>
              </a:r>
            </a:p>
          </p:txBody>
        </p:sp>
        <p:sp>
          <p:nvSpPr>
            <p:cNvPr id="57516" name="Oval 172"/>
            <p:cNvSpPr>
              <a:spLocks noChangeArrowheads="1"/>
            </p:cNvSpPr>
            <p:nvPr/>
          </p:nvSpPr>
          <p:spPr bwMode="auto">
            <a:xfrm>
              <a:off x="5040" y="3744"/>
              <a:ext cx="480" cy="288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400" b="1">
                  <a:latin typeface="Times New Roman" pitchFamily="18" charset="0"/>
                  <a:ea typeface="標楷體" pitchFamily="65" charset="-120"/>
                </a:rPr>
                <a:t>夾克</a:t>
              </a:r>
            </a:p>
          </p:txBody>
        </p:sp>
        <p:sp>
          <p:nvSpPr>
            <p:cNvPr id="57517" name="Line 173"/>
            <p:cNvSpPr>
              <a:spLocks noChangeShapeType="1"/>
            </p:cNvSpPr>
            <p:nvPr/>
          </p:nvSpPr>
          <p:spPr bwMode="auto">
            <a:xfrm>
              <a:off x="1440" y="3888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57518" name="Line 174"/>
            <p:cNvSpPr>
              <a:spLocks noChangeShapeType="1"/>
            </p:cNvSpPr>
            <p:nvPr/>
          </p:nvSpPr>
          <p:spPr bwMode="auto">
            <a:xfrm>
              <a:off x="1968" y="3888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57519" name="Line 175"/>
            <p:cNvSpPr>
              <a:spLocks noChangeShapeType="1"/>
            </p:cNvSpPr>
            <p:nvPr/>
          </p:nvSpPr>
          <p:spPr bwMode="auto">
            <a:xfrm>
              <a:off x="3840" y="3888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57520" name="Line 176"/>
            <p:cNvSpPr>
              <a:spLocks noChangeShapeType="1"/>
            </p:cNvSpPr>
            <p:nvPr/>
          </p:nvSpPr>
          <p:spPr bwMode="auto">
            <a:xfrm>
              <a:off x="4848" y="3888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57521" name="Line 177"/>
            <p:cNvSpPr>
              <a:spLocks noChangeShapeType="1"/>
            </p:cNvSpPr>
            <p:nvPr/>
          </p:nvSpPr>
          <p:spPr bwMode="auto">
            <a:xfrm flipV="1">
              <a:off x="1008" y="3648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57522" name="Line 178"/>
            <p:cNvSpPr>
              <a:spLocks noChangeShapeType="1"/>
            </p:cNvSpPr>
            <p:nvPr/>
          </p:nvSpPr>
          <p:spPr bwMode="auto">
            <a:xfrm>
              <a:off x="1008" y="3648"/>
              <a:ext cx="13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57523" name="Line 179"/>
            <p:cNvSpPr>
              <a:spLocks noChangeShapeType="1"/>
            </p:cNvSpPr>
            <p:nvPr/>
          </p:nvSpPr>
          <p:spPr bwMode="auto">
            <a:xfrm>
              <a:off x="2400" y="3648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57524" name="Line 180"/>
            <p:cNvSpPr>
              <a:spLocks noChangeShapeType="1"/>
            </p:cNvSpPr>
            <p:nvPr/>
          </p:nvSpPr>
          <p:spPr bwMode="auto">
            <a:xfrm flipV="1">
              <a:off x="288" y="3552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57525" name="Line 181"/>
            <p:cNvSpPr>
              <a:spLocks noChangeShapeType="1"/>
            </p:cNvSpPr>
            <p:nvPr/>
          </p:nvSpPr>
          <p:spPr bwMode="auto">
            <a:xfrm>
              <a:off x="288" y="3552"/>
              <a:ext cx="216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57526" name="Line 182"/>
            <p:cNvSpPr>
              <a:spLocks noChangeShapeType="1"/>
            </p:cNvSpPr>
            <p:nvPr/>
          </p:nvSpPr>
          <p:spPr bwMode="auto">
            <a:xfrm>
              <a:off x="2448" y="3552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57527" name="Line 183"/>
            <p:cNvSpPr>
              <a:spLocks noChangeShapeType="1"/>
            </p:cNvSpPr>
            <p:nvPr/>
          </p:nvSpPr>
          <p:spPr bwMode="auto">
            <a:xfrm flipV="1">
              <a:off x="1776" y="350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57528" name="Line 184"/>
            <p:cNvSpPr>
              <a:spLocks noChangeShapeType="1"/>
            </p:cNvSpPr>
            <p:nvPr/>
          </p:nvSpPr>
          <p:spPr bwMode="auto">
            <a:xfrm>
              <a:off x="1776" y="3504"/>
              <a:ext cx="2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57529" name="Line 185"/>
            <p:cNvSpPr>
              <a:spLocks noChangeShapeType="1"/>
            </p:cNvSpPr>
            <p:nvPr/>
          </p:nvSpPr>
          <p:spPr bwMode="auto">
            <a:xfrm>
              <a:off x="4176" y="350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57530" name="Line 186"/>
            <p:cNvSpPr>
              <a:spLocks noChangeShapeType="1"/>
            </p:cNvSpPr>
            <p:nvPr/>
          </p:nvSpPr>
          <p:spPr bwMode="auto">
            <a:xfrm flipV="1">
              <a:off x="4224" y="3552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57531" name="Line 187"/>
            <p:cNvSpPr>
              <a:spLocks noChangeShapeType="1"/>
            </p:cNvSpPr>
            <p:nvPr/>
          </p:nvSpPr>
          <p:spPr bwMode="auto">
            <a:xfrm>
              <a:off x="4224" y="3552"/>
              <a:ext cx="105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57532" name="Line 188"/>
            <p:cNvSpPr>
              <a:spLocks noChangeShapeType="1"/>
            </p:cNvSpPr>
            <p:nvPr/>
          </p:nvSpPr>
          <p:spPr bwMode="auto">
            <a:xfrm>
              <a:off x="5280" y="3552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57533" name="Line 189"/>
            <p:cNvSpPr>
              <a:spLocks noChangeShapeType="1"/>
            </p:cNvSpPr>
            <p:nvPr/>
          </p:nvSpPr>
          <p:spPr bwMode="auto">
            <a:xfrm flipV="1">
              <a:off x="3648" y="3600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57534" name="Line 190"/>
            <p:cNvSpPr>
              <a:spLocks noChangeShapeType="1"/>
            </p:cNvSpPr>
            <p:nvPr/>
          </p:nvSpPr>
          <p:spPr bwMode="auto">
            <a:xfrm>
              <a:off x="3648" y="3600"/>
              <a:ext cx="100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57535" name="Line 191"/>
            <p:cNvSpPr>
              <a:spLocks noChangeShapeType="1"/>
            </p:cNvSpPr>
            <p:nvPr/>
          </p:nvSpPr>
          <p:spPr bwMode="auto">
            <a:xfrm>
              <a:off x="4656" y="3600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57536" name="Text Box 192"/>
            <p:cNvSpPr txBox="1">
              <a:spLocks noChangeArrowheads="1"/>
            </p:cNvSpPr>
            <p:nvPr/>
          </p:nvSpPr>
          <p:spPr bwMode="auto">
            <a:xfrm>
              <a:off x="768" y="4035"/>
              <a:ext cx="371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 sz="1400" b="1">
                  <a:latin typeface="Times New Roman" pitchFamily="18" charset="0"/>
                </a:rPr>
                <a:t>11/16</a:t>
              </a:r>
            </a:p>
          </p:txBody>
        </p:sp>
        <p:sp>
          <p:nvSpPr>
            <p:cNvPr id="57537" name="Text Box 193"/>
            <p:cNvSpPr txBox="1">
              <a:spLocks noChangeArrowheads="1"/>
            </p:cNvSpPr>
            <p:nvPr/>
          </p:nvSpPr>
          <p:spPr bwMode="auto">
            <a:xfrm>
              <a:off x="1536" y="4035"/>
              <a:ext cx="371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 sz="1400" b="1">
                  <a:latin typeface="Times New Roman" pitchFamily="18" charset="0"/>
                </a:rPr>
                <a:t>12/15</a:t>
              </a:r>
            </a:p>
          </p:txBody>
        </p:sp>
        <p:sp>
          <p:nvSpPr>
            <p:cNvPr id="57538" name="Text Box 194"/>
            <p:cNvSpPr txBox="1">
              <a:spLocks noChangeArrowheads="1"/>
            </p:cNvSpPr>
            <p:nvPr/>
          </p:nvSpPr>
          <p:spPr bwMode="auto">
            <a:xfrm>
              <a:off x="4032" y="4035"/>
              <a:ext cx="259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 sz="1400" b="1">
                  <a:latin typeface="Times New Roman" pitchFamily="18" charset="0"/>
                </a:rPr>
                <a:t>6/7</a:t>
              </a:r>
            </a:p>
          </p:txBody>
        </p:sp>
        <p:sp>
          <p:nvSpPr>
            <p:cNvPr id="57539" name="Text Box 195"/>
            <p:cNvSpPr txBox="1">
              <a:spLocks noChangeArrowheads="1"/>
            </p:cNvSpPr>
            <p:nvPr/>
          </p:nvSpPr>
          <p:spPr bwMode="auto">
            <a:xfrm>
              <a:off x="3504" y="4035"/>
              <a:ext cx="259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 sz="1400" b="1">
                  <a:latin typeface="Times New Roman" pitchFamily="18" charset="0"/>
                </a:rPr>
                <a:t>1/8</a:t>
              </a:r>
            </a:p>
          </p:txBody>
        </p:sp>
        <p:sp>
          <p:nvSpPr>
            <p:cNvPr id="57540" name="Text Box 196"/>
            <p:cNvSpPr txBox="1">
              <a:spLocks noChangeArrowheads="1"/>
            </p:cNvSpPr>
            <p:nvPr/>
          </p:nvSpPr>
          <p:spPr bwMode="auto">
            <a:xfrm>
              <a:off x="5088" y="4035"/>
              <a:ext cx="259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 sz="1400" b="1">
                  <a:latin typeface="Times New Roman" pitchFamily="18" charset="0"/>
                </a:rPr>
                <a:t>3/4</a:t>
              </a:r>
            </a:p>
          </p:txBody>
        </p:sp>
        <p:sp>
          <p:nvSpPr>
            <p:cNvPr id="57541" name="Text Box 197"/>
            <p:cNvSpPr txBox="1">
              <a:spLocks noChangeArrowheads="1"/>
            </p:cNvSpPr>
            <p:nvPr/>
          </p:nvSpPr>
          <p:spPr bwMode="auto">
            <a:xfrm>
              <a:off x="2160" y="4035"/>
              <a:ext cx="371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 sz="1400" b="1">
                  <a:latin typeface="Times New Roman" pitchFamily="18" charset="0"/>
                </a:rPr>
                <a:t>13/14</a:t>
              </a:r>
            </a:p>
          </p:txBody>
        </p:sp>
        <p:sp>
          <p:nvSpPr>
            <p:cNvPr id="57542" name="Text Box 198"/>
            <p:cNvSpPr txBox="1">
              <a:spLocks noChangeArrowheads="1"/>
            </p:cNvSpPr>
            <p:nvPr/>
          </p:nvSpPr>
          <p:spPr bwMode="auto">
            <a:xfrm>
              <a:off x="96" y="4035"/>
              <a:ext cx="371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 sz="1400" b="1">
                  <a:latin typeface="Times New Roman" pitchFamily="18" charset="0"/>
                </a:rPr>
                <a:t>17/18</a:t>
              </a:r>
            </a:p>
          </p:txBody>
        </p:sp>
        <p:sp>
          <p:nvSpPr>
            <p:cNvPr id="57543" name="Text Box 199"/>
            <p:cNvSpPr txBox="1">
              <a:spLocks noChangeArrowheads="1"/>
            </p:cNvSpPr>
            <p:nvPr/>
          </p:nvSpPr>
          <p:spPr bwMode="auto">
            <a:xfrm>
              <a:off x="2832" y="4035"/>
              <a:ext cx="315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 sz="1400" b="1">
                  <a:latin typeface="Times New Roman" pitchFamily="18" charset="0"/>
                </a:rPr>
                <a:t>9/10</a:t>
              </a:r>
            </a:p>
          </p:txBody>
        </p:sp>
        <p:sp>
          <p:nvSpPr>
            <p:cNvPr id="57544" name="Text Box 200"/>
            <p:cNvSpPr txBox="1">
              <a:spLocks noChangeArrowheads="1"/>
            </p:cNvSpPr>
            <p:nvPr/>
          </p:nvSpPr>
          <p:spPr bwMode="auto">
            <a:xfrm>
              <a:off x="4512" y="4035"/>
              <a:ext cx="259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 sz="1400" b="1">
                  <a:latin typeface="Times New Roman" pitchFamily="18" charset="0"/>
                </a:rPr>
                <a:t>2/5</a:t>
              </a:r>
            </a:p>
          </p:txBody>
        </p:sp>
      </p:grpSp>
      <p:sp>
        <p:nvSpPr>
          <p:cNvPr id="57545" name="Line 201"/>
          <p:cNvSpPr>
            <a:spLocks noChangeShapeType="1"/>
          </p:cNvSpPr>
          <p:nvPr/>
        </p:nvSpPr>
        <p:spPr bwMode="auto">
          <a:xfrm>
            <a:off x="2241550" y="3597275"/>
            <a:ext cx="7620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57546" name="Text Box 202"/>
          <p:cNvSpPr txBox="1">
            <a:spLocks noChangeArrowheads="1"/>
          </p:cNvSpPr>
          <p:nvPr/>
        </p:nvSpPr>
        <p:spPr bwMode="auto">
          <a:xfrm>
            <a:off x="468313" y="5949950"/>
            <a:ext cx="8280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 sz="2800">
                <a:solidFill>
                  <a:srgbClr val="FF0000"/>
                </a:solidFill>
                <a:latin typeface="Times New Roman" pitchFamily="18" charset="0"/>
                <a:ea typeface="標楷體" pitchFamily="65" charset="-120"/>
              </a:rPr>
              <a:t>以上為公用的</a:t>
            </a:r>
            <a:r>
              <a:rPr lang="en-US" altLang="zh-TW" sz="2800">
                <a:solidFill>
                  <a:srgbClr val="FF0000"/>
                </a:solidFill>
                <a:latin typeface="Times New Roman" pitchFamily="18" charset="0"/>
                <a:ea typeface="標楷體" pitchFamily="65" charset="-120"/>
              </a:rPr>
              <a:t>Linked List</a:t>
            </a:r>
            <a:r>
              <a:rPr lang="zh-TW" altLang="en-US" sz="2800">
                <a:solidFill>
                  <a:srgbClr val="FF0000"/>
                </a:solidFill>
                <a:latin typeface="Times New Roman" pitchFamily="18" charset="0"/>
                <a:ea typeface="標楷體" pitchFamily="65" charset="-120"/>
              </a:rPr>
              <a:t>在執行完</a:t>
            </a:r>
            <a:r>
              <a:rPr lang="en-US" altLang="zh-TW" sz="2800">
                <a:solidFill>
                  <a:srgbClr val="FF0000"/>
                </a:solidFill>
                <a:latin typeface="Times New Roman" pitchFamily="18" charset="0"/>
                <a:ea typeface="標楷體" pitchFamily="65" charset="-120"/>
              </a:rPr>
              <a:t>DFS</a:t>
            </a:r>
            <a:r>
              <a:rPr lang="zh-TW" altLang="en-US" sz="2800">
                <a:solidFill>
                  <a:srgbClr val="FF0000"/>
                </a:solidFill>
                <a:latin typeface="Times New Roman" pitchFamily="18" charset="0"/>
                <a:ea typeface="標楷體" pitchFamily="65" charset="-120"/>
              </a:rPr>
              <a:t>之後的順序。</a:t>
            </a:r>
          </a:p>
        </p:txBody>
      </p:sp>
      <p:sp>
        <p:nvSpPr>
          <p:cNvPr id="57547" name="Text Box 203"/>
          <p:cNvSpPr txBox="1">
            <a:spLocks noChangeArrowheads="1"/>
          </p:cNvSpPr>
          <p:nvPr/>
        </p:nvSpPr>
        <p:spPr bwMode="auto">
          <a:xfrm>
            <a:off x="5003800" y="3068638"/>
            <a:ext cx="4032250" cy="884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 sz="2800">
                <a:solidFill>
                  <a:srgbClr val="FF0000"/>
                </a:solidFill>
                <a:latin typeface="Times New Roman" pitchFamily="18" charset="0"/>
                <a:ea typeface="標楷體" pitchFamily="65" charset="-120"/>
              </a:rPr>
              <a:t>每個點旁的數字代表</a:t>
            </a:r>
            <a:r>
              <a:rPr lang="en-US" altLang="zh-TW" sz="2400">
                <a:solidFill>
                  <a:srgbClr val="FF0000"/>
                </a:solidFill>
                <a:latin typeface="Times New Roman" pitchFamily="18" charset="0"/>
                <a:ea typeface="標楷體" pitchFamily="65" charset="-120"/>
              </a:rPr>
              <a:t>Discovery time/Finish Time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Elementary Graph Algorithms</a:t>
            </a:r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BCEEC-DB15-443C-90CB-83AA2AC0B042}" type="slidenum">
              <a:rPr lang="en-US" altLang="zh-TW"/>
              <a:pPr/>
              <a:t>34</a:t>
            </a:fld>
            <a:endParaRPr lang="en-US" altLang="zh-TW"/>
          </a:p>
        </p:txBody>
      </p:sp>
      <p:sp>
        <p:nvSpPr>
          <p:cNvPr id="76808" name="Rectangle 8"/>
          <p:cNvSpPr>
            <a:spLocks noChangeArrowheads="1"/>
          </p:cNvSpPr>
          <p:nvPr/>
        </p:nvSpPr>
        <p:spPr bwMode="auto">
          <a:xfrm>
            <a:off x="250825" y="404813"/>
            <a:ext cx="8569325" cy="600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E4A8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lvl="1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</a:pPr>
            <a:r>
              <a:rPr lang="en-US" altLang="zh-TW" sz="2400">
                <a:solidFill>
                  <a:srgbClr val="CC0000"/>
                </a:solidFill>
                <a:ea typeface="全真古印體" pitchFamily="49" charset="-120"/>
              </a:rPr>
              <a:t>Lemma 22.11:  </a:t>
            </a:r>
          </a:p>
          <a:p>
            <a:pPr lvl="1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None/>
            </a:pPr>
            <a:r>
              <a:rPr lang="en-US" altLang="zh-TW" sz="2400">
                <a:solidFill>
                  <a:srgbClr val="3333CC"/>
                </a:solidFill>
                <a:ea typeface="全真古印體" pitchFamily="49" charset="-120"/>
              </a:rPr>
              <a:t>A directed graph G is acyclic iff DFS(G) yields no back edges.</a:t>
            </a:r>
          </a:p>
          <a:p>
            <a:pPr lvl="1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None/>
            </a:pPr>
            <a:r>
              <a:rPr lang="en-US" altLang="zh-TW" sz="2400">
                <a:solidFill>
                  <a:srgbClr val="000000"/>
                </a:solidFill>
                <a:ea typeface="全真古印體" pitchFamily="49" charset="-120"/>
                <a:sym typeface="Symbol" pitchFamily="18" charset="2"/>
              </a:rPr>
              <a:t>Pf: </a:t>
            </a:r>
            <a:r>
              <a:rPr lang="en-US" altLang="zh-TW" sz="2400">
                <a:solidFill>
                  <a:srgbClr val="FF0000"/>
                </a:solidFill>
                <a:sym typeface="Euclid Symbol" pitchFamily="18" charset="2"/>
              </a:rPr>
              <a:t></a:t>
            </a:r>
            <a:r>
              <a:rPr lang="en-US" altLang="zh-TW" sz="2400">
                <a:solidFill>
                  <a:srgbClr val="000000"/>
                </a:solidFill>
                <a:ea typeface="全真古印體" pitchFamily="49" charset="-120"/>
                <a:sym typeface="Symbol" pitchFamily="18" charset="2"/>
              </a:rPr>
              <a:t> Suppose there is a </a:t>
            </a:r>
            <a:r>
              <a:rPr lang="en-US" altLang="zh-TW" sz="2400">
                <a:solidFill>
                  <a:srgbClr val="FF0000"/>
                </a:solidFill>
                <a:ea typeface="全真古印體" pitchFamily="49" charset="-120"/>
                <a:sym typeface="Symbol" pitchFamily="18" charset="2"/>
              </a:rPr>
              <a:t>back edge</a:t>
            </a:r>
            <a:r>
              <a:rPr lang="en-US" altLang="zh-TW" sz="2400">
                <a:solidFill>
                  <a:srgbClr val="000000"/>
                </a:solidFill>
                <a:ea typeface="全真古印體" pitchFamily="49" charset="-120"/>
                <a:sym typeface="Symbol" pitchFamily="18" charset="2"/>
              </a:rPr>
              <a:t> (u,v), v is an </a:t>
            </a:r>
            <a:r>
              <a:rPr lang="en-US" altLang="zh-TW" sz="2400">
                <a:solidFill>
                  <a:srgbClr val="FF0000"/>
                </a:solidFill>
                <a:ea typeface="全真古印體" pitchFamily="49" charset="-120"/>
                <a:sym typeface="Symbol" pitchFamily="18" charset="2"/>
              </a:rPr>
              <a:t>ancestor</a:t>
            </a:r>
            <a:r>
              <a:rPr lang="en-US" altLang="zh-TW" sz="2400">
                <a:solidFill>
                  <a:srgbClr val="000000"/>
                </a:solidFill>
                <a:ea typeface="全真古印體" pitchFamily="49" charset="-120"/>
                <a:sym typeface="Symbol" pitchFamily="18" charset="2"/>
              </a:rPr>
              <a:t> of u.  Thus there is a path from v to u and a </a:t>
            </a:r>
            <a:r>
              <a:rPr lang="en-US" altLang="zh-TW" sz="2400">
                <a:solidFill>
                  <a:srgbClr val="FF0000"/>
                </a:solidFill>
                <a:ea typeface="全真古印體" pitchFamily="49" charset="-120"/>
                <a:sym typeface="Symbol" pitchFamily="18" charset="2"/>
              </a:rPr>
              <a:t>cycle</a:t>
            </a:r>
            <a:r>
              <a:rPr lang="en-US" altLang="zh-TW" sz="2400">
                <a:solidFill>
                  <a:srgbClr val="000000"/>
                </a:solidFill>
                <a:ea typeface="全真古印體" pitchFamily="49" charset="-120"/>
                <a:sym typeface="Symbol" pitchFamily="18" charset="2"/>
              </a:rPr>
              <a:t> exists.</a:t>
            </a:r>
          </a:p>
          <a:p>
            <a:pPr lvl="1">
              <a:spcBef>
                <a:spcPct val="20000"/>
              </a:spcBef>
              <a:buClr>
                <a:schemeClr val="hlink"/>
              </a:buClr>
              <a:buSzPct val="55000"/>
              <a:buFont typeface="Symbol" pitchFamily="18" charset="2"/>
              <a:buNone/>
            </a:pPr>
            <a:r>
              <a:rPr lang="en-US" altLang="zh-TW" sz="2400">
                <a:solidFill>
                  <a:srgbClr val="000000"/>
                </a:solidFill>
                <a:ea typeface="全真古印體" pitchFamily="49" charset="-120"/>
                <a:sym typeface="Symbol" pitchFamily="18" charset="2"/>
              </a:rPr>
              <a:t> </a:t>
            </a:r>
          </a:p>
          <a:p>
            <a:pPr lvl="1">
              <a:spcBef>
                <a:spcPct val="20000"/>
              </a:spcBef>
              <a:buClr>
                <a:schemeClr val="hlink"/>
              </a:buClr>
              <a:buSzPct val="55000"/>
              <a:buFont typeface="Symbol" pitchFamily="18" charset="2"/>
              <a:buNone/>
            </a:pPr>
            <a:r>
              <a:rPr lang="en-US" altLang="zh-TW" sz="2400">
                <a:solidFill>
                  <a:srgbClr val="FF0000"/>
                </a:solidFill>
                <a:ea typeface="全真古印體" pitchFamily="49" charset="-120"/>
                <a:sym typeface="Euclid Symbol" pitchFamily="18" charset="2"/>
              </a:rPr>
              <a:t></a:t>
            </a:r>
            <a:r>
              <a:rPr lang="en-US" altLang="zh-TW" sz="2400">
                <a:solidFill>
                  <a:srgbClr val="000000"/>
                </a:solidFill>
                <a:ea typeface="全真古印體" pitchFamily="49" charset="-120"/>
                <a:sym typeface="Euclid Symbol" pitchFamily="18" charset="2"/>
              </a:rPr>
              <a:t> </a:t>
            </a:r>
            <a:r>
              <a:rPr lang="en-US" altLang="zh-TW" sz="2400">
                <a:solidFill>
                  <a:srgbClr val="000000"/>
                </a:solidFill>
                <a:ea typeface="全真古印體" pitchFamily="49" charset="-120"/>
                <a:sym typeface="Symbol" pitchFamily="18" charset="2"/>
              </a:rPr>
              <a:t>Suppose G has a </a:t>
            </a:r>
            <a:r>
              <a:rPr lang="en-US" altLang="zh-TW" sz="2400">
                <a:solidFill>
                  <a:srgbClr val="FF0000"/>
                </a:solidFill>
                <a:ea typeface="全真古印體" pitchFamily="49" charset="-120"/>
                <a:sym typeface="Symbol" pitchFamily="18" charset="2"/>
              </a:rPr>
              <a:t>cycle </a:t>
            </a:r>
            <a:r>
              <a:rPr lang="en-US" altLang="zh-TW" sz="2400">
                <a:solidFill>
                  <a:srgbClr val="3333CC"/>
                </a:solidFill>
                <a:ea typeface="全真古印體" pitchFamily="49" charset="-120"/>
                <a:sym typeface="Symbol" pitchFamily="18" charset="2"/>
              </a:rPr>
              <a:t>c</a:t>
            </a:r>
            <a:r>
              <a:rPr lang="en-US" altLang="zh-TW" sz="2400">
                <a:solidFill>
                  <a:srgbClr val="000000"/>
                </a:solidFill>
                <a:ea typeface="全真古印體" pitchFamily="49" charset="-120"/>
                <a:sym typeface="Symbol" pitchFamily="18" charset="2"/>
              </a:rPr>
              <a:t>. We show DFS(G) yields a</a:t>
            </a:r>
          </a:p>
          <a:p>
            <a:pPr lvl="1">
              <a:spcBef>
                <a:spcPct val="20000"/>
              </a:spcBef>
              <a:buClr>
                <a:schemeClr val="hlink"/>
              </a:buClr>
              <a:buSzPct val="55000"/>
              <a:buFont typeface="Symbol" pitchFamily="18" charset="2"/>
              <a:buNone/>
            </a:pPr>
            <a:r>
              <a:rPr lang="en-US" altLang="zh-TW" sz="2400">
                <a:solidFill>
                  <a:srgbClr val="000000"/>
                </a:solidFill>
                <a:ea typeface="全真古印體" pitchFamily="49" charset="-120"/>
                <a:sym typeface="Symbol" pitchFamily="18" charset="2"/>
              </a:rPr>
              <a:t>            back edge. </a:t>
            </a:r>
          </a:p>
          <a:p>
            <a:pPr lvl="1">
              <a:spcBef>
                <a:spcPct val="20000"/>
              </a:spcBef>
              <a:buClr>
                <a:schemeClr val="hlink"/>
              </a:buClr>
              <a:buSzPct val="55000"/>
              <a:buFont typeface="Symbol" pitchFamily="18" charset="2"/>
              <a:buNone/>
            </a:pPr>
            <a:r>
              <a:rPr lang="en-US" altLang="zh-TW" sz="2400">
                <a:solidFill>
                  <a:srgbClr val="000000"/>
                </a:solidFill>
                <a:ea typeface="全真古印體" pitchFamily="49" charset="-120"/>
                <a:sym typeface="Symbol" pitchFamily="18" charset="2"/>
              </a:rPr>
              <a:t>Let </a:t>
            </a:r>
            <a:r>
              <a:rPr lang="en-US" altLang="zh-TW" sz="2400">
                <a:solidFill>
                  <a:srgbClr val="3333CC"/>
                </a:solidFill>
                <a:ea typeface="全真古印體" pitchFamily="49" charset="-120"/>
                <a:sym typeface="Symbol" pitchFamily="18" charset="2"/>
              </a:rPr>
              <a:t>v</a:t>
            </a:r>
            <a:r>
              <a:rPr lang="en-US" altLang="zh-TW" sz="2400">
                <a:solidFill>
                  <a:srgbClr val="000000"/>
                </a:solidFill>
                <a:ea typeface="全真古印體" pitchFamily="49" charset="-120"/>
                <a:sym typeface="Symbol" pitchFamily="18" charset="2"/>
              </a:rPr>
              <a:t> be the first vertex to be discovered in c, and </a:t>
            </a:r>
            <a:r>
              <a:rPr lang="en-US" altLang="zh-TW" sz="2400">
                <a:solidFill>
                  <a:srgbClr val="3333CC"/>
                </a:solidFill>
                <a:ea typeface="全真古印體" pitchFamily="49" charset="-120"/>
                <a:sym typeface="Symbol" pitchFamily="18" charset="2"/>
              </a:rPr>
              <a:t>(u,v)</a:t>
            </a:r>
            <a:r>
              <a:rPr lang="en-US" altLang="zh-TW" sz="2400">
                <a:solidFill>
                  <a:srgbClr val="000000"/>
                </a:solidFill>
                <a:ea typeface="全真古印體" pitchFamily="49" charset="-120"/>
                <a:sym typeface="Symbol" pitchFamily="18" charset="2"/>
              </a:rPr>
              <a:t> </a:t>
            </a:r>
          </a:p>
          <a:p>
            <a:pPr lvl="1">
              <a:spcBef>
                <a:spcPct val="20000"/>
              </a:spcBef>
              <a:buClr>
                <a:schemeClr val="hlink"/>
              </a:buClr>
              <a:buSzPct val="55000"/>
              <a:buFont typeface="Symbol" pitchFamily="18" charset="2"/>
              <a:buNone/>
            </a:pPr>
            <a:r>
              <a:rPr lang="en-US" altLang="zh-TW" sz="2400">
                <a:solidFill>
                  <a:srgbClr val="000000"/>
                </a:solidFill>
                <a:ea typeface="全真古印體" pitchFamily="49" charset="-120"/>
                <a:sym typeface="Symbol" pitchFamily="18" charset="2"/>
              </a:rPr>
              <a:t>     be the preceding edge in c. </a:t>
            </a:r>
          </a:p>
          <a:p>
            <a:pPr lvl="1">
              <a:spcBef>
                <a:spcPct val="20000"/>
              </a:spcBef>
              <a:buClr>
                <a:schemeClr val="hlink"/>
              </a:buClr>
              <a:buSzPct val="55000"/>
              <a:buFont typeface="Symbol" pitchFamily="18" charset="2"/>
              <a:buNone/>
            </a:pPr>
            <a:r>
              <a:rPr lang="en-US" altLang="zh-TW" sz="2400">
                <a:solidFill>
                  <a:srgbClr val="000000"/>
                </a:solidFill>
                <a:ea typeface="全真古印體" pitchFamily="49" charset="-120"/>
                <a:sym typeface="Symbol" pitchFamily="18" charset="2"/>
              </a:rPr>
              <a:t>At time v.</a:t>
            </a:r>
            <a:r>
              <a:rPr lang="en-US" altLang="zh-TW" sz="2400">
                <a:solidFill>
                  <a:srgbClr val="3333CC"/>
                </a:solidFill>
                <a:ea typeface="全真古印體" pitchFamily="49" charset="-120"/>
                <a:sym typeface="Symbol" pitchFamily="18" charset="2"/>
              </a:rPr>
              <a:t>d</a:t>
            </a:r>
            <a:r>
              <a:rPr lang="en-US" altLang="zh-TW" sz="2400">
                <a:solidFill>
                  <a:srgbClr val="000000"/>
                </a:solidFill>
                <a:ea typeface="全真古印體" pitchFamily="49" charset="-120"/>
                <a:sym typeface="Symbol" pitchFamily="18" charset="2"/>
              </a:rPr>
              <a:t>, there is a path of </a:t>
            </a:r>
            <a:r>
              <a:rPr lang="en-US" altLang="zh-TW" sz="2400">
                <a:solidFill>
                  <a:srgbClr val="FF0000"/>
                </a:solidFill>
                <a:ea typeface="全真古印體" pitchFamily="49" charset="-120"/>
                <a:sym typeface="Symbol" pitchFamily="18" charset="2"/>
              </a:rPr>
              <a:t>white</a:t>
            </a:r>
            <a:r>
              <a:rPr lang="en-US" altLang="zh-TW" sz="2400">
                <a:solidFill>
                  <a:srgbClr val="000000"/>
                </a:solidFill>
                <a:ea typeface="全真古印體" pitchFamily="49" charset="-120"/>
                <a:sym typeface="Symbol" pitchFamily="18" charset="2"/>
              </a:rPr>
              <a:t> vertices from v to u. </a:t>
            </a:r>
          </a:p>
          <a:p>
            <a:pPr lvl="1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None/>
            </a:pPr>
            <a:r>
              <a:rPr lang="en-US" altLang="zh-TW" sz="2400">
                <a:solidFill>
                  <a:srgbClr val="000000"/>
                </a:solidFill>
                <a:ea typeface="全真古印體" pitchFamily="49" charset="-120"/>
                <a:sym typeface="Symbol" pitchFamily="18" charset="2"/>
              </a:rPr>
              <a:t>By the </a:t>
            </a:r>
            <a:r>
              <a:rPr lang="en-US" altLang="zh-TW" sz="2400">
                <a:solidFill>
                  <a:srgbClr val="FF0000"/>
                </a:solidFill>
                <a:ea typeface="全真古印體" pitchFamily="49" charset="-120"/>
                <a:sym typeface="Symbol" pitchFamily="18" charset="2"/>
              </a:rPr>
              <a:t>white-path thm</a:t>
            </a:r>
            <a:r>
              <a:rPr lang="en-US" altLang="zh-TW" sz="2400">
                <a:solidFill>
                  <a:srgbClr val="000000"/>
                </a:solidFill>
                <a:ea typeface="全真古印體" pitchFamily="49" charset="-120"/>
                <a:sym typeface="Symbol" pitchFamily="18" charset="2"/>
              </a:rPr>
              <a:t>., </a:t>
            </a:r>
            <a:r>
              <a:rPr lang="en-US" altLang="zh-TW" sz="2400">
                <a:solidFill>
                  <a:srgbClr val="3333CC"/>
                </a:solidFill>
                <a:ea typeface="全真古印體" pitchFamily="49" charset="-120"/>
                <a:sym typeface="Symbol" pitchFamily="18" charset="2"/>
              </a:rPr>
              <a:t>u</a:t>
            </a:r>
            <a:r>
              <a:rPr lang="en-US" altLang="zh-TW" sz="2400">
                <a:solidFill>
                  <a:srgbClr val="000000"/>
                </a:solidFill>
                <a:ea typeface="全真古印體" pitchFamily="49" charset="-120"/>
                <a:sym typeface="Symbol" pitchFamily="18" charset="2"/>
              </a:rPr>
              <a:t> becomes a </a:t>
            </a:r>
            <a:r>
              <a:rPr lang="en-US" altLang="zh-TW" sz="2400">
                <a:solidFill>
                  <a:srgbClr val="FF0000"/>
                </a:solidFill>
                <a:ea typeface="全真古印體" pitchFamily="49" charset="-120"/>
                <a:sym typeface="Symbol" pitchFamily="18" charset="2"/>
              </a:rPr>
              <a:t>descendant</a:t>
            </a:r>
            <a:r>
              <a:rPr lang="en-US" altLang="zh-TW" sz="2400">
                <a:solidFill>
                  <a:srgbClr val="000000"/>
                </a:solidFill>
                <a:ea typeface="全真古印體" pitchFamily="49" charset="-120"/>
                <a:sym typeface="Symbol" pitchFamily="18" charset="2"/>
              </a:rPr>
              <a:t> of v in</a:t>
            </a:r>
          </a:p>
          <a:p>
            <a:pPr lvl="1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None/>
            </a:pPr>
            <a:r>
              <a:rPr lang="en-US" altLang="zh-TW" sz="2400">
                <a:solidFill>
                  <a:srgbClr val="000000"/>
                </a:solidFill>
                <a:ea typeface="全真古印體" pitchFamily="49" charset="-120"/>
                <a:sym typeface="Symbol" pitchFamily="18" charset="2"/>
              </a:rPr>
              <a:t>     the DF forest.   Thus (u,v)is a </a:t>
            </a:r>
            <a:r>
              <a:rPr lang="en-US" altLang="zh-TW" sz="2400">
                <a:solidFill>
                  <a:srgbClr val="FF0000"/>
                </a:solidFill>
                <a:ea typeface="全真古印體" pitchFamily="49" charset="-120"/>
                <a:sym typeface="Symbol" pitchFamily="18" charset="2"/>
              </a:rPr>
              <a:t>back edge</a:t>
            </a:r>
            <a:r>
              <a:rPr lang="en-US" altLang="zh-TW" sz="2400">
                <a:solidFill>
                  <a:srgbClr val="000000"/>
                </a:solidFill>
                <a:ea typeface="全真古印體" pitchFamily="49" charset="-120"/>
                <a:sym typeface="Symbol" pitchFamily="18" charset="2"/>
              </a:rPr>
              <a:t>.</a:t>
            </a:r>
            <a:endParaRPr lang="en-US" altLang="zh-TW" sz="2400">
              <a:solidFill>
                <a:srgbClr val="000000"/>
              </a:solidFill>
              <a:ea typeface="全真古印體" pitchFamily="49" charset="-120"/>
            </a:endParaRPr>
          </a:p>
          <a:p>
            <a:pPr lvl="1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None/>
            </a:pPr>
            <a:endParaRPr lang="en-US" altLang="zh-TW" sz="2400" b="1">
              <a:solidFill>
                <a:srgbClr val="000099"/>
              </a:solidFill>
              <a:latin typeface="Tahoma" pitchFamily="34" charset="0"/>
              <a:ea typeface="全真行書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Elementary Graph Algorithms</a:t>
            </a:r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98672-0CF3-49CD-B5F7-E7373A1C8393}" type="slidenum">
              <a:rPr lang="en-US" altLang="zh-TW"/>
              <a:pPr/>
              <a:t>35</a:t>
            </a:fld>
            <a:endParaRPr lang="en-US" altLang="zh-TW"/>
          </a:p>
        </p:txBody>
      </p:sp>
      <p:sp>
        <p:nvSpPr>
          <p:cNvPr id="7783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179388" y="476250"/>
            <a:ext cx="8713787" cy="51816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00E4A8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lvl="1">
              <a:buFontTx/>
              <a:buNone/>
            </a:pPr>
            <a:r>
              <a:rPr lang="en-US" altLang="zh-TW" sz="2400">
                <a:solidFill>
                  <a:srgbClr val="000000"/>
                </a:solidFill>
                <a:latin typeface="Arial" charset="0"/>
              </a:rPr>
              <a:t>Thm 22.12</a:t>
            </a:r>
          </a:p>
          <a:p>
            <a:pPr lvl="1">
              <a:buFontTx/>
              <a:buNone/>
            </a:pPr>
            <a:r>
              <a:rPr lang="en-US" altLang="zh-TW" sz="2400">
                <a:solidFill>
                  <a:srgbClr val="3333CC"/>
                </a:solidFill>
                <a:latin typeface="Arial" charset="0"/>
              </a:rPr>
              <a:t>TOPOLOGICAL-SORT(G) produces a topological sort of G</a:t>
            </a:r>
          </a:p>
          <a:p>
            <a:pPr lvl="1">
              <a:buFontTx/>
              <a:buNone/>
            </a:pPr>
            <a:r>
              <a:rPr lang="en-US" altLang="zh-TW" sz="2400">
                <a:solidFill>
                  <a:srgbClr val="000000"/>
                </a:solidFill>
                <a:latin typeface="Arial" charset="0"/>
              </a:rPr>
              <a:t>	pf:</a:t>
            </a:r>
          </a:p>
          <a:p>
            <a:pPr lvl="1">
              <a:buFont typeface="Wingdings" pitchFamily="2" charset="2"/>
              <a:buChar char="l"/>
            </a:pPr>
            <a:r>
              <a:rPr lang="en-US" altLang="zh-TW" sz="2400">
                <a:solidFill>
                  <a:srgbClr val="000000"/>
                </a:solidFill>
                <a:latin typeface="Arial" charset="0"/>
              </a:rPr>
              <a:t>	Suppose DFS is run to determinate finishing times for vertices.</a:t>
            </a:r>
          </a:p>
          <a:p>
            <a:pPr lvl="1">
              <a:buFont typeface="Wingdings" pitchFamily="2" charset="2"/>
              <a:buChar char="l"/>
            </a:pPr>
            <a:r>
              <a:rPr lang="en-US" altLang="zh-TW" sz="2400">
                <a:solidFill>
                  <a:srgbClr val="000000"/>
                </a:solidFill>
                <a:latin typeface="Arial" charset="0"/>
              </a:rPr>
              <a:t>  It suffices to show that for any pair of </a:t>
            </a:r>
            <a:r>
              <a:rPr lang="en-US" altLang="zh-TW" sz="2400">
                <a:solidFill>
                  <a:srgbClr val="3333CC"/>
                </a:solidFill>
                <a:latin typeface="Arial" charset="0"/>
              </a:rPr>
              <a:t>u,v</a:t>
            </a:r>
            <a:r>
              <a:rPr lang="en-US" altLang="zh-TW" sz="2400">
                <a:solidFill>
                  <a:srgbClr val="000000"/>
                </a:solidFill>
                <a:latin typeface="Arial" charset="0"/>
              </a:rPr>
              <a:t> ,</a:t>
            </a:r>
            <a:br>
              <a:rPr lang="en-US" altLang="zh-TW" sz="2400">
                <a:solidFill>
                  <a:srgbClr val="000000"/>
                </a:solidFill>
                <a:latin typeface="Arial" charset="0"/>
              </a:rPr>
            </a:br>
            <a:r>
              <a:rPr lang="en-US" altLang="zh-TW" sz="2400">
                <a:solidFill>
                  <a:srgbClr val="000000"/>
                </a:solidFill>
                <a:latin typeface="Arial" charset="0"/>
              </a:rPr>
              <a:t>	if there is an edge from u to v, then </a:t>
            </a:r>
            <a:r>
              <a:rPr lang="en-US" altLang="zh-TW" sz="2400">
                <a:solidFill>
                  <a:srgbClr val="FF0000"/>
                </a:solidFill>
                <a:latin typeface="Arial" charset="0"/>
              </a:rPr>
              <a:t>v.f &lt; u.f</a:t>
            </a:r>
            <a:r>
              <a:rPr lang="en-US" altLang="zh-TW" sz="2400">
                <a:solidFill>
                  <a:srgbClr val="000000"/>
                </a:solidFill>
                <a:latin typeface="Arial" charset="0"/>
              </a:rPr>
              <a:t>.</a:t>
            </a:r>
          </a:p>
          <a:p>
            <a:pPr lvl="1">
              <a:buFont typeface="Wingdings" pitchFamily="2" charset="2"/>
              <a:buChar char="l"/>
            </a:pPr>
            <a:r>
              <a:rPr lang="en-US" altLang="zh-TW" sz="2400">
                <a:solidFill>
                  <a:srgbClr val="000000"/>
                </a:solidFill>
                <a:latin typeface="Arial" charset="0"/>
              </a:rPr>
              <a:t>  When (u,v) is explored by </a:t>
            </a:r>
            <a:r>
              <a:rPr lang="en-US" altLang="zh-TW" sz="2400">
                <a:solidFill>
                  <a:srgbClr val="FF0000"/>
                </a:solidFill>
                <a:latin typeface="Arial" charset="0"/>
              </a:rPr>
              <a:t>DFS(G)</a:t>
            </a:r>
            <a:r>
              <a:rPr lang="en-US" altLang="zh-TW" sz="2400">
                <a:solidFill>
                  <a:srgbClr val="000000"/>
                </a:solidFill>
                <a:latin typeface="Arial" charset="0"/>
              </a:rPr>
              <a:t>, </a:t>
            </a:r>
            <a:r>
              <a:rPr lang="en-US" altLang="zh-TW" sz="2400">
                <a:solidFill>
                  <a:srgbClr val="3333CC"/>
                </a:solidFill>
                <a:latin typeface="Arial" charset="0"/>
              </a:rPr>
              <a:t>v </a:t>
            </a:r>
            <a:r>
              <a:rPr lang="en-US" altLang="zh-TW" sz="2400">
                <a:solidFill>
                  <a:srgbClr val="000000"/>
                </a:solidFill>
                <a:latin typeface="Arial" charset="0"/>
              </a:rPr>
              <a:t>cannot be </a:t>
            </a:r>
            <a:r>
              <a:rPr lang="en-US" altLang="zh-TW" sz="2400">
                <a:solidFill>
                  <a:srgbClr val="FF0000"/>
                </a:solidFill>
                <a:latin typeface="Arial" charset="0"/>
              </a:rPr>
              <a:t>gray</a:t>
            </a:r>
            <a:r>
              <a:rPr lang="en-US" altLang="zh-TW" sz="2400">
                <a:solidFill>
                  <a:srgbClr val="000000"/>
                </a:solidFill>
                <a:latin typeface="Arial" charset="0"/>
              </a:rPr>
              <a:t>.</a:t>
            </a:r>
          </a:p>
          <a:p>
            <a:pPr lvl="1">
              <a:buFont typeface="Wingdings" pitchFamily="2" charset="2"/>
              <a:buChar char="l"/>
            </a:pPr>
            <a:r>
              <a:rPr lang="en-US" altLang="zh-TW" sz="2400">
                <a:solidFill>
                  <a:srgbClr val="000000"/>
                </a:solidFill>
                <a:latin typeface="Arial" charset="0"/>
              </a:rPr>
              <a:t>	Therefore v must be either </a:t>
            </a:r>
            <a:r>
              <a:rPr lang="en-US" altLang="zh-TW" sz="2400">
                <a:solidFill>
                  <a:srgbClr val="FF0000"/>
                </a:solidFill>
                <a:latin typeface="Arial" charset="0"/>
              </a:rPr>
              <a:t>white</a:t>
            </a:r>
            <a:r>
              <a:rPr lang="en-US" altLang="zh-TW" sz="2400">
                <a:solidFill>
                  <a:srgbClr val="000000"/>
                </a:solidFill>
                <a:latin typeface="Arial" charset="0"/>
              </a:rPr>
              <a:t> or </a:t>
            </a:r>
            <a:r>
              <a:rPr lang="en-US" altLang="zh-TW" sz="2400">
                <a:solidFill>
                  <a:srgbClr val="FF0000"/>
                </a:solidFill>
                <a:latin typeface="Arial" charset="0"/>
              </a:rPr>
              <a:t>black</a:t>
            </a:r>
            <a:r>
              <a:rPr lang="en-US" altLang="zh-TW" sz="2400">
                <a:solidFill>
                  <a:srgbClr val="000000"/>
                </a:solidFill>
                <a:latin typeface="Arial" charset="0"/>
              </a:rPr>
              <a:t>.</a:t>
            </a:r>
          </a:p>
          <a:p>
            <a:pPr lvl="1">
              <a:buFontTx/>
              <a:buNone/>
            </a:pPr>
            <a:r>
              <a:rPr lang="en-US" altLang="zh-TW" sz="2400">
                <a:solidFill>
                  <a:srgbClr val="000000"/>
                </a:solidFill>
                <a:latin typeface="Arial" charset="0"/>
              </a:rPr>
              <a:t>		1. If v is </a:t>
            </a:r>
            <a:r>
              <a:rPr lang="en-US" altLang="zh-TW" sz="2400">
                <a:solidFill>
                  <a:srgbClr val="FF0000"/>
                </a:solidFill>
                <a:latin typeface="Arial" charset="0"/>
              </a:rPr>
              <a:t>white</a:t>
            </a:r>
            <a:r>
              <a:rPr lang="en-US" altLang="zh-TW" sz="2400">
                <a:solidFill>
                  <a:srgbClr val="000000"/>
                </a:solidFill>
                <a:latin typeface="Arial" charset="0"/>
              </a:rPr>
              <a:t>, it becomes a </a:t>
            </a:r>
            <a:r>
              <a:rPr lang="en-US" altLang="zh-TW" sz="2400">
                <a:solidFill>
                  <a:srgbClr val="FF0000"/>
                </a:solidFill>
                <a:latin typeface="Arial" charset="0"/>
              </a:rPr>
              <a:t>descendant </a:t>
            </a:r>
            <a:r>
              <a:rPr lang="en-US" altLang="zh-TW" sz="2400">
                <a:solidFill>
                  <a:srgbClr val="000000"/>
                </a:solidFill>
                <a:latin typeface="Arial" charset="0"/>
              </a:rPr>
              <a:t>of u, so </a:t>
            </a:r>
            <a:r>
              <a:rPr lang="en-US" altLang="zh-TW" sz="2400">
                <a:solidFill>
                  <a:srgbClr val="FF0000"/>
                </a:solidFill>
                <a:latin typeface="Arial" charset="0"/>
              </a:rPr>
              <a:t>v.f&lt;u.f</a:t>
            </a:r>
          </a:p>
          <a:p>
            <a:pPr lvl="1">
              <a:buFontTx/>
              <a:buNone/>
            </a:pPr>
            <a:r>
              <a:rPr lang="en-US" altLang="zh-TW" sz="2400">
                <a:solidFill>
                  <a:srgbClr val="000000"/>
                </a:solidFill>
                <a:latin typeface="Arial" charset="0"/>
              </a:rPr>
              <a:t>		2. If v is </a:t>
            </a:r>
            <a:r>
              <a:rPr lang="en-US" altLang="zh-TW" sz="2400">
                <a:solidFill>
                  <a:srgbClr val="FF0000"/>
                </a:solidFill>
                <a:latin typeface="Arial" charset="0"/>
              </a:rPr>
              <a:t>black</a:t>
            </a:r>
            <a:r>
              <a:rPr lang="en-US" altLang="zh-TW" sz="2400">
                <a:solidFill>
                  <a:srgbClr val="000000"/>
                </a:solidFill>
                <a:latin typeface="Arial" charset="0"/>
              </a:rPr>
              <a:t>, then </a:t>
            </a:r>
            <a:r>
              <a:rPr lang="en-US" altLang="zh-TW" sz="2400">
                <a:solidFill>
                  <a:srgbClr val="FF0000"/>
                </a:solidFill>
                <a:latin typeface="Arial" charset="0"/>
              </a:rPr>
              <a:t>v.f&lt;u.f</a:t>
            </a:r>
            <a:endParaRPr lang="en-US" altLang="zh-TW" sz="240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Elementary Graph Algorithms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FFBBC-9274-4540-AC1E-BB97FFD8AA91}" type="slidenum">
              <a:rPr lang="en-US" altLang="zh-TW"/>
              <a:pPr/>
              <a:t>36</a:t>
            </a:fld>
            <a:endParaRPr lang="en-US" altLang="zh-TW"/>
          </a:p>
        </p:txBody>
      </p:sp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Strongly connected components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對一個有向圖</a:t>
            </a:r>
            <a:r>
              <a:rPr lang="en-US" altLang="zh-TW"/>
              <a:t>G=(V,E)</a:t>
            </a:r>
            <a:r>
              <a:rPr lang="zh-TW" altLang="en-US"/>
              <a:t>而言，一個</a:t>
            </a:r>
            <a:r>
              <a:rPr lang="en-US" altLang="zh-TW"/>
              <a:t>Strongly Connected Component C</a:t>
            </a:r>
            <a:r>
              <a:rPr lang="zh-TW" altLang="en-US"/>
              <a:t>是一個滿足下列條件的點集合：</a:t>
            </a:r>
          </a:p>
          <a:p>
            <a:pPr lvl="1"/>
            <a:r>
              <a:rPr lang="en-US" altLang="zh-TW"/>
              <a:t>C</a:t>
            </a:r>
            <a:r>
              <a:rPr lang="en-US" altLang="zh-TW"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⊆</a:t>
            </a:r>
            <a:r>
              <a:rPr lang="en-US" altLang="zh-TW"/>
              <a:t>V</a:t>
            </a:r>
          </a:p>
          <a:p>
            <a:pPr lvl="1"/>
            <a:r>
              <a:rPr lang="zh-TW" altLang="en-US"/>
              <a:t>對任</a:t>
            </a:r>
            <a:r>
              <a:rPr lang="en-US" altLang="zh-TW"/>
              <a:t>C</a:t>
            </a:r>
            <a:r>
              <a:rPr lang="zh-TW" altLang="en-US"/>
              <a:t>中相異兩點</a:t>
            </a:r>
            <a:r>
              <a:rPr lang="en-US" altLang="zh-TW"/>
              <a:t>u</a:t>
            </a:r>
            <a:r>
              <a:rPr lang="zh-TW" altLang="en-US"/>
              <a:t>及</a:t>
            </a:r>
            <a:r>
              <a:rPr lang="en-US" altLang="zh-TW"/>
              <a:t>v</a:t>
            </a:r>
            <a:r>
              <a:rPr lang="zh-TW" altLang="en-US"/>
              <a:t>，存在一條路徑由</a:t>
            </a:r>
            <a:r>
              <a:rPr lang="en-US" altLang="zh-TW"/>
              <a:t>u</a:t>
            </a:r>
            <a:r>
              <a:rPr lang="zh-TW" altLang="en-US"/>
              <a:t>到</a:t>
            </a:r>
            <a:r>
              <a:rPr lang="en-US" altLang="zh-TW"/>
              <a:t>v</a:t>
            </a:r>
            <a:r>
              <a:rPr lang="zh-TW" altLang="en-US"/>
              <a:t>且有另一路徑由</a:t>
            </a:r>
            <a:r>
              <a:rPr lang="en-US" altLang="zh-TW"/>
              <a:t>v</a:t>
            </a:r>
            <a:r>
              <a:rPr lang="zh-TW" altLang="en-US"/>
              <a:t>到</a:t>
            </a:r>
            <a:r>
              <a:rPr lang="en-US" altLang="zh-TW"/>
              <a:t>u</a:t>
            </a:r>
            <a:r>
              <a:rPr lang="zh-TW" altLang="en-US"/>
              <a:t>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Elementary Graph Algorithms</a:t>
            </a:r>
          </a:p>
        </p:txBody>
      </p:sp>
      <p:sp>
        <p:nvSpPr>
          <p:cNvPr id="33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0921F-89D4-4CAF-94EB-1426F944EA39}" type="slidenum">
              <a:rPr lang="en-US" altLang="zh-TW"/>
              <a:pPr/>
              <a:t>37</a:t>
            </a:fld>
            <a:endParaRPr lang="en-US" altLang="zh-TW"/>
          </a:p>
        </p:txBody>
      </p:sp>
      <p:sp>
        <p:nvSpPr>
          <p:cNvPr id="72708" name="Oval 4"/>
          <p:cNvSpPr>
            <a:spLocks noChangeArrowheads="1"/>
          </p:cNvSpPr>
          <p:nvPr/>
        </p:nvSpPr>
        <p:spPr bwMode="auto">
          <a:xfrm>
            <a:off x="1763713" y="1196975"/>
            <a:ext cx="504825" cy="5032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72710" name="Oval 6"/>
          <p:cNvSpPr>
            <a:spLocks noChangeArrowheads="1"/>
          </p:cNvSpPr>
          <p:nvPr/>
        </p:nvSpPr>
        <p:spPr bwMode="auto">
          <a:xfrm>
            <a:off x="1619250" y="4508500"/>
            <a:ext cx="504825" cy="5032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72711" name="Oval 7"/>
          <p:cNvSpPr>
            <a:spLocks noChangeArrowheads="1"/>
          </p:cNvSpPr>
          <p:nvPr/>
        </p:nvSpPr>
        <p:spPr bwMode="auto">
          <a:xfrm>
            <a:off x="6011863" y="1628775"/>
            <a:ext cx="504825" cy="5032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72712" name="Oval 8"/>
          <p:cNvSpPr>
            <a:spLocks noChangeArrowheads="1"/>
          </p:cNvSpPr>
          <p:nvPr/>
        </p:nvSpPr>
        <p:spPr bwMode="auto">
          <a:xfrm>
            <a:off x="3132138" y="4437063"/>
            <a:ext cx="504825" cy="5032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72713" name="Oval 9"/>
          <p:cNvSpPr>
            <a:spLocks noChangeArrowheads="1"/>
          </p:cNvSpPr>
          <p:nvPr/>
        </p:nvSpPr>
        <p:spPr bwMode="auto">
          <a:xfrm>
            <a:off x="2916238" y="2781300"/>
            <a:ext cx="504825" cy="5032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72714" name="Oval 10"/>
          <p:cNvSpPr>
            <a:spLocks noChangeArrowheads="1"/>
          </p:cNvSpPr>
          <p:nvPr/>
        </p:nvSpPr>
        <p:spPr bwMode="auto">
          <a:xfrm>
            <a:off x="755650" y="2997200"/>
            <a:ext cx="504825" cy="5032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72715" name="Oval 11"/>
          <p:cNvSpPr>
            <a:spLocks noChangeArrowheads="1"/>
          </p:cNvSpPr>
          <p:nvPr/>
        </p:nvSpPr>
        <p:spPr bwMode="auto">
          <a:xfrm>
            <a:off x="4643438" y="2997200"/>
            <a:ext cx="504825" cy="5032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72716" name="Oval 12"/>
          <p:cNvSpPr>
            <a:spLocks noChangeArrowheads="1"/>
          </p:cNvSpPr>
          <p:nvPr/>
        </p:nvSpPr>
        <p:spPr bwMode="auto">
          <a:xfrm>
            <a:off x="4140200" y="765175"/>
            <a:ext cx="504825" cy="5032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72717" name="Oval 13"/>
          <p:cNvSpPr>
            <a:spLocks noChangeArrowheads="1"/>
          </p:cNvSpPr>
          <p:nvPr/>
        </p:nvSpPr>
        <p:spPr bwMode="auto">
          <a:xfrm>
            <a:off x="5508625" y="5734050"/>
            <a:ext cx="504825" cy="5032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72718" name="Oval 14"/>
          <p:cNvSpPr>
            <a:spLocks noChangeArrowheads="1"/>
          </p:cNvSpPr>
          <p:nvPr/>
        </p:nvSpPr>
        <p:spPr bwMode="auto">
          <a:xfrm>
            <a:off x="7092950" y="3933825"/>
            <a:ext cx="504825" cy="5032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cxnSp>
        <p:nvCxnSpPr>
          <p:cNvPr id="72719" name="AutoShape 15"/>
          <p:cNvCxnSpPr>
            <a:cxnSpLocks noChangeShapeType="1"/>
            <a:stCxn id="72710" idx="5"/>
            <a:endCxn id="72712" idx="3"/>
          </p:cNvCxnSpPr>
          <p:nvPr/>
        </p:nvCxnSpPr>
        <p:spPr bwMode="auto">
          <a:xfrm rot="5400000" flipH="1" flipV="1">
            <a:off x="2592388" y="4324350"/>
            <a:ext cx="71438" cy="1157287"/>
          </a:xfrm>
          <a:prstGeom prst="curvedConnector3">
            <a:avLst>
              <a:gd name="adj1" fmla="val -42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2720" name="AutoShape 16"/>
          <p:cNvCxnSpPr>
            <a:cxnSpLocks noChangeShapeType="1"/>
            <a:stCxn id="72712" idx="0"/>
            <a:endCxn id="72713" idx="5"/>
          </p:cNvCxnSpPr>
          <p:nvPr/>
        </p:nvCxnSpPr>
        <p:spPr bwMode="auto">
          <a:xfrm rot="5400000" flipH="1">
            <a:off x="2752725" y="3805238"/>
            <a:ext cx="1225550" cy="38100"/>
          </a:xfrm>
          <a:prstGeom prst="curvedConnector3">
            <a:avLst>
              <a:gd name="adj1" fmla="val 47019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2721" name="AutoShape 17"/>
          <p:cNvCxnSpPr>
            <a:cxnSpLocks noChangeShapeType="1"/>
            <a:stCxn id="72710" idx="0"/>
            <a:endCxn id="72714" idx="6"/>
          </p:cNvCxnSpPr>
          <p:nvPr/>
        </p:nvCxnSpPr>
        <p:spPr bwMode="auto">
          <a:xfrm rot="5400000" flipH="1">
            <a:off x="936625" y="3573463"/>
            <a:ext cx="1258887" cy="611188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2723" name="AutoShape 19"/>
          <p:cNvCxnSpPr>
            <a:cxnSpLocks noChangeShapeType="1"/>
            <a:stCxn id="72714" idx="1"/>
            <a:endCxn id="72708" idx="2"/>
          </p:cNvCxnSpPr>
          <p:nvPr/>
        </p:nvCxnSpPr>
        <p:spPr bwMode="auto">
          <a:xfrm rot="16200000">
            <a:off x="486569" y="1793082"/>
            <a:ext cx="1620837" cy="93345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2725" name="AutoShape 21"/>
          <p:cNvCxnSpPr>
            <a:cxnSpLocks noChangeShapeType="1"/>
            <a:stCxn id="72713" idx="6"/>
            <a:endCxn id="72712" idx="6"/>
          </p:cNvCxnSpPr>
          <p:nvPr/>
        </p:nvCxnSpPr>
        <p:spPr bwMode="auto">
          <a:xfrm>
            <a:off x="3421063" y="3033713"/>
            <a:ext cx="215900" cy="1655762"/>
          </a:xfrm>
          <a:prstGeom prst="curvedConnector3">
            <a:avLst>
              <a:gd name="adj1" fmla="val 205884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2726" name="AutoShape 22"/>
          <p:cNvCxnSpPr>
            <a:cxnSpLocks noChangeShapeType="1"/>
            <a:stCxn id="72714" idx="3"/>
            <a:endCxn id="72710" idx="2"/>
          </p:cNvCxnSpPr>
          <p:nvPr/>
        </p:nvCxnSpPr>
        <p:spPr bwMode="auto">
          <a:xfrm rot="16200000" flipH="1">
            <a:off x="558007" y="3699669"/>
            <a:ext cx="1333500" cy="788987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2727" name="AutoShape 23"/>
          <p:cNvCxnSpPr>
            <a:cxnSpLocks noChangeShapeType="1"/>
            <a:stCxn id="72713" idx="2"/>
            <a:endCxn id="72714" idx="6"/>
          </p:cNvCxnSpPr>
          <p:nvPr/>
        </p:nvCxnSpPr>
        <p:spPr bwMode="auto">
          <a:xfrm rot="10800000" flipV="1">
            <a:off x="1260475" y="3033713"/>
            <a:ext cx="1655763" cy="215900"/>
          </a:xfrm>
          <a:prstGeom prst="curvedConnector3">
            <a:avLst>
              <a:gd name="adj1" fmla="val 49954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2728" name="AutoShape 24"/>
          <p:cNvCxnSpPr>
            <a:cxnSpLocks noChangeShapeType="1"/>
            <a:stCxn id="72708" idx="6"/>
            <a:endCxn id="72713" idx="0"/>
          </p:cNvCxnSpPr>
          <p:nvPr/>
        </p:nvCxnSpPr>
        <p:spPr bwMode="auto">
          <a:xfrm>
            <a:off x="2268538" y="1449388"/>
            <a:ext cx="900112" cy="1331912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2730" name="AutoShape 26"/>
          <p:cNvCxnSpPr>
            <a:cxnSpLocks noChangeShapeType="1"/>
            <a:stCxn id="72716" idx="6"/>
            <a:endCxn id="72711" idx="0"/>
          </p:cNvCxnSpPr>
          <p:nvPr/>
        </p:nvCxnSpPr>
        <p:spPr bwMode="auto">
          <a:xfrm>
            <a:off x="4645025" y="1017588"/>
            <a:ext cx="1619250" cy="611187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2731" name="AutoShape 27"/>
          <p:cNvCxnSpPr>
            <a:cxnSpLocks noChangeShapeType="1"/>
            <a:stCxn id="72715" idx="7"/>
            <a:endCxn id="72711" idx="3"/>
          </p:cNvCxnSpPr>
          <p:nvPr/>
        </p:nvCxnSpPr>
        <p:spPr bwMode="auto">
          <a:xfrm rot="16200000">
            <a:off x="5074444" y="2058194"/>
            <a:ext cx="1011237" cy="1012825"/>
          </a:xfrm>
          <a:prstGeom prst="curvedConnector3">
            <a:avLst>
              <a:gd name="adj1" fmla="val 50079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2732" name="AutoShape 28"/>
          <p:cNvCxnSpPr>
            <a:cxnSpLocks noChangeShapeType="1"/>
            <a:stCxn id="72711" idx="6"/>
            <a:endCxn id="72718" idx="0"/>
          </p:cNvCxnSpPr>
          <p:nvPr/>
        </p:nvCxnSpPr>
        <p:spPr bwMode="auto">
          <a:xfrm>
            <a:off x="6516688" y="1881188"/>
            <a:ext cx="828675" cy="2052637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2733" name="AutoShape 29"/>
          <p:cNvCxnSpPr>
            <a:cxnSpLocks noChangeShapeType="1"/>
            <a:stCxn id="72717" idx="1"/>
            <a:endCxn id="72715" idx="4"/>
          </p:cNvCxnSpPr>
          <p:nvPr/>
        </p:nvCxnSpPr>
        <p:spPr bwMode="auto">
          <a:xfrm rot="5400000" flipH="1">
            <a:off x="4086225" y="4310063"/>
            <a:ext cx="2306637" cy="687388"/>
          </a:xfrm>
          <a:prstGeom prst="curvedConnector3">
            <a:avLst>
              <a:gd name="adj1" fmla="val 51616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2734" name="AutoShape 30"/>
          <p:cNvCxnSpPr>
            <a:cxnSpLocks noChangeShapeType="1"/>
            <a:stCxn id="72717" idx="6"/>
            <a:endCxn id="72718" idx="4"/>
          </p:cNvCxnSpPr>
          <p:nvPr/>
        </p:nvCxnSpPr>
        <p:spPr bwMode="auto">
          <a:xfrm flipV="1">
            <a:off x="6013450" y="4437063"/>
            <a:ext cx="1331913" cy="15494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2735" name="AutoShape 31"/>
          <p:cNvCxnSpPr>
            <a:cxnSpLocks noChangeShapeType="1"/>
            <a:stCxn id="72708" idx="7"/>
            <a:endCxn id="72716" idx="2"/>
          </p:cNvCxnSpPr>
          <p:nvPr/>
        </p:nvCxnSpPr>
        <p:spPr bwMode="auto">
          <a:xfrm rot="16200000">
            <a:off x="3040857" y="170656"/>
            <a:ext cx="252412" cy="1946275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2737" name="AutoShape 33"/>
          <p:cNvCxnSpPr>
            <a:cxnSpLocks noChangeShapeType="1"/>
            <a:stCxn id="72718" idx="2"/>
            <a:endCxn id="72715" idx="6"/>
          </p:cNvCxnSpPr>
          <p:nvPr/>
        </p:nvCxnSpPr>
        <p:spPr bwMode="auto">
          <a:xfrm rot="10800000">
            <a:off x="5148263" y="3249613"/>
            <a:ext cx="1944687" cy="936625"/>
          </a:xfrm>
          <a:prstGeom prst="curvedConnector3">
            <a:avLst>
              <a:gd name="adj1" fmla="val 49958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2738" name="Oval 34"/>
          <p:cNvSpPr>
            <a:spLocks noChangeArrowheads="1"/>
          </p:cNvSpPr>
          <p:nvPr/>
        </p:nvSpPr>
        <p:spPr bwMode="auto">
          <a:xfrm>
            <a:off x="611188" y="836613"/>
            <a:ext cx="3673475" cy="5040312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72739" name="Oval 35"/>
          <p:cNvSpPr>
            <a:spLocks noChangeArrowheads="1"/>
          </p:cNvSpPr>
          <p:nvPr/>
        </p:nvSpPr>
        <p:spPr bwMode="auto">
          <a:xfrm>
            <a:off x="4572000" y="1484313"/>
            <a:ext cx="3529013" cy="3457575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72740" name="Oval 36"/>
          <p:cNvSpPr>
            <a:spLocks noChangeArrowheads="1"/>
          </p:cNvSpPr>
          <p:nvPr/>
        </p:nvSpPr>
        <p:spPr bwMode="auto">
          <a:xfrm>
            <a:off x="3924300" y="549275"/>
            <a:ext cx="1008063" cy="1009650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72742" name="Oval 38"/>
          <p:cNvSpPr>
            <a:spLocks noChangeArrowheads="1"/>
          </p:cNvSpPr>
          <p:nvPr/>
        </p:nvSpPr>
        <p:spPr bwMode="auto">
          <a:xfrm>
            <a:off x="5292725" y="5445125"/>
            <a:ext cx="1008063" cy="1009650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Elementary Graph Algorithms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DC425-1209-4C22-A986-F00D08DE8A95}" type="slidenum">
              <a:rPr lang="en-US" altLang="zh-TW"/>
              <a:pPr/>
              <a:t>38</a:t>
            </a:fld>
            <a:endParaRPr lang="en-US" altLang="zh-TW"/>
          </a:p>
        </p:txBody>
      </p:sp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Strongly connected components</a:t>
            </a:r>
            <a:r>
              <a:rPr lang="zh-TW" altLang="en-US" b="1"/>
              <a:t>演算法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>
              <a:buFontTx/>
              <a:buAutoNum type="arabicPeriod"/>
            </a:pPr>
            <a:r>
              <a:rPr lang="zh-TW" altLang="en-US"/>
              <a:t>呼叫</a:t>
            </a:r>
            <a:r>
              <a:rPr lang="en-US" altLang="zh-TW"/>
              <a:t>DFS(G)</a:t>
            </a:r>
            <a:r>
              <a:rPr lang="zh-TW" altLang="en-US"/>
              <a:t>對所有點</a:t>
            </a:r>
            <a:r>
              <a:rPr lang="en-US" altLang="zh-TW"/>
              <a:t>u</a:t>
            </a:r>
            <a:r>
              <a:rPr lang="zh-TW" altLang="en-US"/>
              <a:t>，計算出</a:t>
            </a:r>
            <a:r>
              <a:rPr lang="en-US" altLang="zh-TW"/>
              <a:t>u.f</a:t>
            </a:r>
            <a:r>
              <a:rPr lang="zh-TW" altLang="en-US"/>
              <a:t>，即</a:t>
            </a:r>
            <a:r>
              <a:rPr lang="en-US" altLang="zh-TW"/>
              <a:t>finishing time</a:t>
            </a:r>
            <a:r>
              <a:rPr lang="zh-TW" altLang="en-US"/>
              <a:t>。</a:t>
            </a:r>
          </a:p>
          <a:p>
            <a:pPr marL="533400" indent="-533400">
              <a:buFontTx/>
              <a:buAutoNum type="arabicPeriod"/>
            </a:pPr>
            <a:r>
              <a:rPr lang="zh-TW" altLang="en-US"/>
              <a:t>計算出</a:t>
            </a:r>
            <a:r>
              <a:rPr lang="en-US" altLang="zh-TW"/>
              <a:t>G</a:t>
            </a:r>
            <a:r>
              <a:rPr lang="en-US" altLang="zh-TW" baseline="30000"/>
              <a:t>T</a:t>
            </a:r>
            <a:r>
              <a:rPr lang="zh-TW" altLang="en-US"/>
              <a:t>，即點集合與</a:t>
            </a:r>
            <a:r>
              <a:rPr lang="en-US" altLang="zh-TW"/>
              <a:t>G</a:t>
            </a:r>
            <a:r>
              <a:rPr lang="zh-TW" altLang="en-US"/>
              <a:t>相同，而邊連接方向相反的圖。</a:t>
            </a:r>
          </a:p>
          <a:p>
            <a:pPr marL="533400" indent="-533400">
              <a:buFontTx/>
              <a:buAutoNum type="arabicPeriod"/>
            </a:pPr>
            <a:r>
              <a:rPr lang="zh-TW" altLang="en-US"/>
              <a:t>呼叫</a:t>
            </a:r>
            <a:r>
              <a:rPr lang="en-US" altLang="zh-TW"/>
              <a:t>DFS(G</a:t>
            </a:r>
            <a:r>
              <a:rPr lang="en-US" altLang="zh-TW" baseline="30000"/>
              <a:t>T</a:t>
            </a:r>
            <a:r>
              <a:rPr lang="en-US" altLang="zh-TW"/>
              <a:t>)</a:t>
            </a:r>
            <a:r>
              <a:rPr lang="zh-TW" altLang="en-US"/>
              <a:t>，但在</a:t>
            </a:r>
            <a:r>
              <a:rPr lang="en-US" altLang="zh-TW"/>
              <a:t>DFS</a:t>
            </a:r>
            <a:r>
              <a:rPr lang="zh-TW" altLang="en-US"/>
              <a:t>主迴圈中，選擇點的順序是先挑取</a:t>
            </a:r>
            <a:r>
              <a:rPr lang="en-US" altLang="zh-TW"/>
              <a:t>u.f</a:t>
            </a:r>
            <a:r>
              <a:rPr lang="zh-TW" altLang="en-US"/>
              <a:t>值較大的點</a:t>
            </a:r>
            <a:r>
              <a:rPr lang="en-US" altLang="zh-TW"/>
              <a:t>u</a:t>
            </a:r>
            <a:r>
              <a:rPr lang="zh-TW" altLang="en-US"/>
              <a:t>。</a:t>
            </a:r>
            <a:r>
              <a:rPr lang="en-US" altLang="zh-TW"/>
              <a:t>(</a:t>
            </a:r>
            <a:r>
              <a:rPr lang="zh-TW" altLang="en-US"/>
              <a:t>即以</a:t>
            </a:r>
            <a:r>
              <a:rPr lang="en-US" altLang="zh-TW"/>
              <a:t>u.f</a:t>
            </a:r>
            <a:r>
              <a:rPr lang="zh-TW" altLang="en-US"/>
              <a:t>遞減順序挑取。</a:t>
            </a:r>
            <a:r>
              <a:rPr lang="en-US" altLang="zh-TW"/>
              <a:t>)</a:t>
            </a:r>
          </a:p>
          <a:p>
            <a:pPr marL="533400" indent="-533400">
              <a:buFontTx/>
              <a:buAutoNum type="arabicPeriod"/>
            </a:pPr>
            <a:r>
              <a:rPr lang="zh-TW" altLang="en-US"/>
              <a:t>在</a:t>
            </a:r>
            <a:r>
              <a:rPr lang="en-US" altLang="zh-TW"/>
              <a:t>DFS(G</a:t>
            </a:r>
            <a:r>
              <a:rPr lang="en-US" altLang="zh-TW" baseline="30000"/>
              <a:t>T</a:t>
            </a:r>
            <a:r>
              <a:rPr lang="en-US" altLang="zh-TW"/>
              <a:t>)</a:t>
            </a:r>
            <a:r>
              <a:rPr lang="zh-TW" altLang="en-US"/>
              <a:t>的</a:t>
            </a:r>
            <a:r>
              <a:rPr lang="en-US" altLang="zh-TW"/>
              <a:t>Depth-first forest</a:t>
            </a:r>
            <a:r>
              <a:rPr lang="zh-TW" altLang="en-US"/>
              <a:t>中，每一個樹均是一個</a:t>
            </a:r>
            <a:r>
              <a:rPr lang="en-US" altLang="zh-TW"/>
              <a:t>Strongly connected component</a:t>
            </a:r>
            <a:r>
              <a:rPr lang="zh-TW" altLang="en-US"/>
              <a:t>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0DEE5-9746-4ECC-8761-B6CDC60FE17A}" type="slidenum">
              <a:rPr lang="en-US" altLang="zh-TW"/>
              <a:pPr/>
              <a:t>39</a:t>
            </a:fld>
            <a:endParaRPr lang="en-US" altLang="zh-TW"/>
          </a:p>
        </p:txBody>
      </p:sp>
      <p:sp>
        <p:nvSpPr>
          <p:cNvPr id="74756" name="Rectangle 4"/>
          <p:cNvSpPr>
            <a:spLocks noChangeArrowheads="1"/>
          </p:cNvSpPr>
          <p:nvPr/>
        </p:nvSpPr>
        <p:spPr bwMode="auto">
          <a:xfrm>
            <a:off x="1905000" y="152400"/>
            <a:ext cx="6040438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 algn="ctr">
              <a:defRPr kumimoji="1" sz="3200">
                <a:solidFill>
                  <a:schemeClr val="tx2"/>
                </a:solidFill>
                <a:latin typeface="Times New Roman" pitchFamily="18" charset="0"/>
                <a:ea typeface="標楷體" pitchFamily="65" charset="-120"/>
                <a:cs typeface="新細明體" pitchFamily="18" charset="-120"/>
              </a:defRPr>
            </a:lvl1pPr>
            <a:lvl2pPr algn="ctr">
              <a:defRPr kumimoji="1" sz="3200">
                <a:solidFill>
                  <a:schemeClr val="tx2"/>
                </a:solidFill>
                <a:latin typeface="Times New Roman" pitchFamily="18" charset="0"/>
                <a:ea typeface="標楷體" pitchFamily="65" charset="-120"/>
                <a:cs typeface="新細明體" pitchFamily="18" charset="-120"/>
              </a:defRPr>
            </a:lvl2pPr>
            <a:lvl3pPr algn="ctr">
              <a:defRPr kumimoji="1" sz="3200">
                <a:solidFill>
                  <a:schemeClr val="tx2"/>
                </a:solidFill>
                <a:latin typeface="Times New Roman" pitchFamily="18" charset="0"/>
                <a:ea typeface="標楷體" pitchFamily="65" charset="-120"/>
                <a:cs typeface="新細明體" pitchFamily="18" charset="-120"/>
              </a:defRPr>
            </a:lvl3pPr>
            <a:lvl4pPr algn="ctr">
              <a:defRPr kumimoji="1" sz="3200">
                <a:solidFill>
                  <a:schemeClr val="tx2"/>
                </a:solidFill>
                <a:latin typeface="Times New Roman" pitchFamily="18" charset="0"/>
                <a:ea typeface="標楷體" pitchFamily="65" charset="-120"/>
                <a:cs typeface="新細明體" pitchFamily="18" charset="-120"/>
              </a:defRPr>
            </a:lvl4pPr>
            <a:lvl5pPr algn="ctr">
              <a:defRPr kumimoji="1" sz="3200">
                <a:solidFill>
                  <a:schemeClr val="tx2"/>
                </a:solidFill>
                <a:latin typeface="Times New Roman" pitchFamily="18" charset="0"/>
                <a:ea typeface="標楷體" pitchFamily="65" charset="-120"/>
                <a:cs typeface="新細明體" pitchFamily="18" charset="-12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Times New Roman" pitchFamily="18" charset="0"/>
                <a:ea typeface="標楷體" pitchFamily="65" charset="-120"/>
                <a:cs typeface="新細明體" pitchFamily="18" charset="-12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Times New Roman" pitchFamily="18" charset="0"/>
                <a:ea typeface="標楷體" pitchFamily="65" charset="-120"/>
                <a:cs typeface="新細明體" pitchFamily="18" charset="-12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Times New Roman" pitchFamily="18" charset="0"/>
                <a:ea typeface="標楷體" pitchFamily="65" charset="-120"/>
                <a:cs typeface="新細明體" pitchFamily="18" charset="-12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Times New Roman" pitchFamily="18" charset="0"/>
                <a:ea typeface="標楷體" pitchFamily="65" charset="-120"/>
                <a:cs typeface="新細明體" pitchFamily="18" charset="-120"/>
              </a:defRPr>
            </a:lvl9pPr>
          </a:lstStyle>
          <a:p>
            <a:r>
              <a:rPr lang="en-US" altLang="zh-TW"/>
              <a:t> </a:t>
            </a:r>
          </a:p>
        </p:txBody>
      </p:sp>
      <p:sp>
        <p:nvSpPr>
          <p:cNvPr id="74757" name="Rectangle 5"/>
          <p:cNvSpPr>
            <a:spLocks noChangeArrowheads="1"/>
          </p:cNvSpPr>
          <p:nvPr/>
        </p:nvSpPr>
        <p:spPr bwMode="auto">
          <a:xfrm>
            <a:off x="838200" y="1143000"/>
            <a:ext cx="8077200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kumimoji="1"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新細明體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新細明體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新細明體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新細明體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新細明體" pitchFamily="18" charset="-12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kumimoji="1"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新細明體" pitchFamily="18" charset="-12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kumimoji="1"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新細明體" pitchFamily="18" charset="-12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kumimoji="1"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新細明體" pitchFamily="18" charset="-12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kumimoji="1"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新細明體" pitchFamily="18" charset="-120"/>
              </a:defRPr>
            </a:lvl9pPr>
          </a:lstStyle>
          <a:p>
            <a:endParaRPr lang="en-US" altLang="zh-TW"/>
          </a:p>
          <a:p>
            <a:pPr lvl="1"/>
            <a:endParaRPr lang="en-US" altLang="zh-TW"/>
          </a:p>
          <a:p>
            <a:endParaRPr lang="en-US" altLang="zh-TW"/>
          </a:p>
          <a:p>
            <a:endParaRPr lang="en-US" altLang="zh-TW"/>
          </a:p>
        </p:txBody>
      </p:sp>
      <p:grpSp>
        <p:nvGrpSpPr>
          <p:cNvPr id="74758" name="Group 6"/>
          <p:cNvGrpSpPr>
            <a:grpSpLocks/>
          </p:cNvGrpSpPr>
          <p:nvPr/>
        </p:nvGrpSpPr>
        <p:grpSpPr bwMode="auto">
          <a:xfrm>
            <a:off x="304800" y="228600"/>
            <a:ext cx="6096000" cy="3048000"/>
            <a:chOff x="192" y="144"/>
            <a:chExt cx="3840" cy="1920"/>
          </a:xfrm>
        </p:grpSpPr>
        <p:sp>
          <p:nvSpPr>
            <p:cNvPr id="74759" name="Freeform 7"/>
            <p:cNvSpPr>
              <a:spLocks/>
            </p:cNvSpPr>
            <p:nvPr/>
          </p:nvSpPr>
          <p:spPr bwMode="auto">
            <a:xfrm>
              <a:off x="557" y="208"/>
              <a:ext cx="1518" cy="1823"/>
            </a:xfrm>
            <a:custGeom>
              <a:avLst/>
              <a:gdLst>
                <a:gd name="T0" fmla="*/ 48 w 1518"/>
                <a:gd name="T1" fmla="*/ 442 h 1823"/>
                <a:gd name="T2" fmla="*/ 56 w 1518"/>
                <a:gd name="T3" fmla="*/ 300 h 1823"/>
                <a:gd name="T4" fmla="*/ 151 w 1518"/>
                <a:gd name="T5" fmla="*/ 103 h 1823"/>
                <a:gd name="T6" fmla="*/ 245 w 1518"/>
                <a:gd name="T7" fmla="*/ 56 h 1823"/>
                <a:gd name="T8" fmla="*/ 293 w 1518"/>
                <a:gd name="T9" fmla="*/ 24 h 1823"/>
                <a:gd name="T10" fmla="*/ 395 w 1518"/>
                <a:gd name="T11" fmla="*/ 0 h 1823"/>
                <a:gd name="T12" fmla="*/ 1145 w 1518"/>
                <a:gd name="T13" fmla="*/ 8 h 1823"/>
                <a:gd name="T14" fmla="*/ 1350 w 1518"/>
                <a:gd name="T15" fmla="*/ 71 h 1823"/>
                <a:gd name="T16" fmla="*/ 1421 w 1518"/>
                <a:gd name="T17" fmla="*/ 111 h 1823"/>
                <a:gd name="T18" fmla="*/ 1468 w 1518"/>
                <a:gd name="T19" fmla="*/ 253 h 1823"/>
                <a:gd name="T20" fmla="*/ 1516 w 1518"/>
                <a:gd name="T21" fmla="*/ 395 h 1823"/>
                <a:gd name="T22" fmla="*/ 1437 w 1518"/>
                <a:gd name="T23" fmla="*/ 608 h 1823"/>
                <a:gd name="T24" fmla="*/ 1358 w 1518"/>
                <a:gd name="T25" fmla="*/ 663 h 1823"/>
                <a:gd name="T26" fmla="*/ 1303 w 1518"/>
                <a:gd name="T27" fmla="*/ 695 h 1823"/>
                <a:gd name="T28" fmla="*/ 1200 w 1518"/>
                <a:gd name="T29" fmla="*/ 734 h 1823"/>
                <a:gd name="T30" fmla="*/ 1066 w 1518"/>
                <a:gd name="T31" fmla="*/ 845 h 1823"/>
                <a:gd name="T32" fmla="*/ 971 w 1518"/>
                <a:gd name="T33" fmla="*/ 916 h 1823"/>
                <a:gd name="T34" fmla="*/ 955 w 1518"/>
                <a:gd name="T35" fmla="*/ 987 h 1823"/>
                <a:gd name="T36" fmla="*/ 932 w 1518"/>
                <a:gd name="T37" fmla="*/ 1010 h 1823"/>
                <a:gd name="T38" fmla="*/ 892 w 1518"/>
                <a:gd name="T39" fmla="*/ 1074 h 1823"/>
                <a:gd name="T40" fmla="*/ 845 w 1518"/>
                <a:gd name="T41" fmla="*/ 1121 h 1823"/>
                <a:gd name="T42" fmla="*/ 766 w 1518"/>
                <a:gd name="T43" fmla="*/ 1239 h 1823"/>
                <a:gd name="T44" fmla="*/ 727 w 1518"/>
                <a:gd name="T45" fmla="*/ 1342 h 1823"/>
                <a:gd name="T46" fmla="*/ 592 w 1518"/>
                <a:gd name="T47" fmla="*/ 1689 h 1823"/>
                <a:gd name="T48" fmla="*/ 474 w 1518"/>
                <a:gd name="T49" fmla="*/ 1792 h 1823"/>
                <a:gd name="T50" fmla="*/ 403 w 1518"/>
                <a:gd name="T51" fmla="*/ 1815 h 1823"/>
                <a:gd name="T52" fmla="*/ 379 w 1518"/>
                <a:gd name="T53" fmla="*/ 1823 h 1823"/>
                <a:gd name="T54" fmla="*/ 253 w 1518"/>
                <a:gd name="T55" fmla="*/ 1792 h 1823"/>
                <a:gd name="T56" fmla="*/ 151 w 1518"/>
                <a:gd name="T57" fmla="*/ 1681 h 1823"/>
                <a:gd name="T58" fmla="*/ 119 w 1518"/>
                <a:gd name="T59" fmla="*/ 1634 h 1823"/>
                <a:gd name="T60" fmla="*/ 111 w 1518"/>
                <a:gd name="T61" fmla="*/ 1610 h 1823"/>
                <a:gd name="T62" fmla="*/ 95 w 1518"/>
                <a:gd name="T63" fmla="*/ 1586 h 1823"/>
                <a:gd name="T64" fmla="*/ 79 w 1518"/>
                <a:gd name="T65" fmla="*/ 1523 h 1823"/>
                <a:gd name="T66" fmla="*/ 64 w 1518"/>
                <a:gd name="T67" fmla="*/ 1476 h 1823"/>
                <a:gd name="T68" fmla="*/ 56 w 1518"/>
                <a:gd name="T69" fmla="*/ 1452 h 1823"/>
                <a:gd name="T70" fmla="*/ 16 w 1518"/>
                <a:gd name="T71" fmla="*/ 1121 h 1823"/>
                <a:gd name="T72" fmla="*/ 40 w 1518"/>
                <a:gd name="T73" fmla="*/ 561 h 1823"/>
                <a:gd name="T74" fmla="*/ 48 w 1518"/>
                <a:gd name="T75" fmla="*/ 442 h 18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518" h="1823">
                  <a:moveTo>
                    <a:pt x="48" y="442"/>
                  </a:moveTo>
                  <a:cubicBezTo>
                    <a:pt x="51" y="395"/>
                    <a:pt x="52" y="347"/>
                    <a:pt x="56" y="300"/>
                  </a:cubicBezTo>
                  <a:cubicBezTo>
                    <a:pt x="61" y="243"/>
                    <a:pt x="108" y="138"/>
                    <a:pt x="151" y="103"/>
                  </a:cubicBezTo>
                  <a:cubicBezTo>
                    <a:pt x="174" y="84"/>
                    <a:pt x="218" y="71"/>
                    <a:pt x="245" y="56"/>
                  </a:cubicBezTo>
                  <a:cubicBezTo>
                    <a:pt x="262" y="47"/>
                    <a:pt x="274" y="28"/>
                    <a:pt x="293" y="24"/>
                  </a:cubicBezTo>
                  <a:cubicBezTo>
                    <a:pt x="379" y="6"/>
                    <a:pt x="346" y="16"/>
                    <a:pt x="395" y="0"/>
                  </a:cubicBezTo>
                  <a:cubicBezTo>
                    <a:pt x="645" y="3"/>
                    <a:pt x="895" y="3"/>
                    <a:pt x="1145" y="8"/>
                  </a:cubicBezTo>
                  <a:cubicBezTo>
                    <a:pt x="1206" y="9"/>
                    <a:pt x="1290" y="53"/>
                    <a:pt x="1350" y="71"/>
                  </a:cubicBezTo>
                  <a:cubicBezTo>
                    <a:pt x="1374" y="87"/>
                    <a:pt x="1397" y="95"/>
                    <a:pt x="1421" y="111"/>
                  </a:cubicBezTo>
                  <a:cubicBezTo>
                    <a:pt x="1429" y="136"/>
                    <a:pt x="1455" y="233"/>
                    <a:pt x="1468" y="253"/>
                  </a:cubicBezTo>
                  <a:cubicBezTo>
                    <a:pt x="1497" y="296"/>
                    <a:pt x="1506" y="345"/>
                    <a:pt x="1516" y="395"/>
                  </a:cubicBezTo>
                  <a:cubicBezTo>
                    <a:pt x="1510" y="495"/>
                    <a:pt x="1518" y="552"/>
                    <a:pt x="1437" y="608"/>
                  </a:cubicBezTo>
                  <a:cubicBezTo>
                    <a:pt x="1423" y="649"/>
                    <a:pt x="1399" y="649"/>
                    <a:pt x="1358" y="663"/>
                  </a:cubicBezTo>
                  <a:cubicBezTo>
                    <a:pt x="1338" y="670"/>
                    <a:pt x="1322" y="687"/>
                    <a:pt x="1303" y="695"/>
                  </a:cubicBezTo>
                  <a:cubicBezTo>
                    <a:pt x="1260" y="714"/>
                    <a:pt x="1260" y="694"/>
                    <a:pt x="1200" y="734"/>
                  </a:cubicBezTo>
                  <a:cubicBezTo>
                    <a:pt x="1152" y="766"/>
                    <a:pt x="1112" y="812"/>
                    <a:pt x="1066" y="845"/>
                  </a:cubicBezTo>
                  <a:cubicBezTo>
                    <a:pt x="1033" y="869"/>
                    <a:pt x="1001" y="886"/>
                    <a:pt x="971" y="916"/>
                  </a:cubicBezTo>
                  <a:cubicBezTo>
                    <a:pt x="963" y="939"/>
                    <a:pt x="965" y="965"/>
                    <a:pt x="955" y="987"/>
                  </a:cubicBezTo>
                  <a:cubicBezTo>
                    <a:pt x="951" y="997"/>
                    <a:pt x="939" y="1002"/>
                    <a:pt x="932" y="1010"/>
                  </a:cubicBezTo>
                  <a:cubicBezTo>
                    <a:pt x="876" y="1078"/>
                    <a:pt x="972" y="976"/>
                    <a:pt x="892" y="1074"/>
                  </a:cubicBezTo>
                  <a:cubicBezTo>
                    <a:pt x="878" y="1091"/>
                    <a:pt x="861" y="1105"/>
                    <a:pt x="845" y="1121"/>
                  </a:cubicBezTo>
                  <a:cubicBezTo>
                    <a:pt x="810" y="1156"/>
                    <a:pt x="794" y="1199"/>
                    <a:pt x="766" y="1239"/>
                  </a:cubicBezTo>
                  <a:cubicBezTo>
                    <a:pt x="754" y="1274"/>
                    <a:pt x="735" y="1305"/>
                    <a:pt x="727" y="1342"/>
                  </a:cubicBezTo>
                  <a:cubicBezTo>
                    <a:pt x="698" y="1479"/>
                    <a:pt x="687" y="1582"/>
                    <a:pt x="592" y="1689"/>
                  </a:cubicBezTo>
                  <a:cubicBezTo>
                    <a:pt x="569" y="1715"/>
                    <a:pt x="513" y="1779"/>
                    <a:pt x="474" y="1792"/>
                  </a:cubicBezTo>
                  <a:cubicBezTo>
                    <a:pt x="450" y="1800"/>
                    <a:pt x="427" y="1807"/>
                    <a:pt x="403" y="1815"/>
                  </a:cubicBezTo>
                  <a:cubicBezTo>
                    <a:pt x="395" y="1818"/>
                    <a:pt x="379" y="1823"/>
                    <a:pt x="379" y="1823"/>
                  </a:cubicBezTo>
                  <a:cubicBezTo>
                    <a:pt x="332" y="1817"/>
                    <a:pt x="293" y="1817"/>
                    <a:pt x="253" y="1792"/>
                  </a:cubicBezTo>
                  <a:cubicBezTo>
                    <a:pt x="225" y="1750"/>
                    <a:pt x="180" y="1723"/>
                    <a:pt x="151" y="1681"/>
                  </a:cubicBezTo>
                  <a:cubicBezTo>
                    <a:pt x="140" y="1665"/>
                    <a:pt x="119" y="1634"/>
                    <a:pt x="119" y="1634"/>
                  </a:cubicBezTo>
                  <a:cubicBezTo>
                    <a:pt x="116" y="1626"/>
                    <a:pt x="115" y="1618"/>
                    <a:pt x="111" y="1610"/>
                  </a:cubicBezTo>
                  <a:cubicBezTo>
                    <a:pt x="107" y="1601"/>
                    <a:pt x="98" y="1595"/>
                    <a:pt x="95" y="1586"/>
                  </a:cubicBezTo>
                  <a:cubicBezTo>
                    <a:pt x="88" y="1566"/>
                    <a:pt x="86" y="1544"/>
                    <a:pt x="79" y="1523"/>
                  </a:cubicBezTo>
                  <a:cubicBezTo>
                    <a:pt x="74" y="1507"/>
                    <a:pt x="69" y="1492"/>
                    <a:pt x="64" y="1476"/>
                  </a:cubicBezTo>
                  <a:cubicBezTo>
                    <a:pt x="61" y="1468"/>
                    <a:pt x="56" y="1452"/>
                    <a:pt x="56" y="1452"/>
                  </a:cubicBezTo>
                  <a:cubicBezTo>
                    <a:pt x="46" y="1341"/>
                    <a:pt x="35" y="1231"/>
                    <a:pt x="16" y="1121"/>
                  </a:cubicBezTo>
                  <a:cubicBezTo>
                    <a:pt x="20" y="877"/>
                    <a:pt x="0" y="754"/>
                    <a:pt x="40" y="561"/>
                  </a:cubicBezTo>
                  <a:cubicBezTo>
                    <a:pt x="29" y="484"/>
                    <a:pt x="27" y="523"/>
                    <a:pt x="48" y="442"/>
                  </a:cubicBezTo>
                  <a:close/>
                </a:path>
              </a:pathLst>
            </a:custGeom>
            <a:noFill/>
            <a:ln w="25400" cap="flat" cmpd="sng">
              <a:solidFill>
                <a:srgbClr val="CC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74760" name="Oval 8"/>
            <p:cNvSpPr>
              <a:spLocks noChangeArrowheads="1"/>
            </p:cNvSpPr>
            <p:nvPr/>
          </p:nvSpPr>
          <p:spPr bwMode="auto">
            <a:xfrm>
              <a:off x="730" y="432"/>
              <a:ext cx="432" cy="3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 sz="1400" b="1">
                  <a:latin typeface="Tahoma" pitchFamily="34" charset="0"/>
                </a:rPr>
                <a:t>13/14</a:t>
              </a:r>
            </a:p>
          </p:txBody>
        </p:sp>
        <p:sp>
          <p:nvSpPr>
            <p:cNvPr id="74761" name="Oval 9"/>
            <p:cNvSpPr>
              <a:spLocks noChangeArrowheads="1"/>
            </p:cNvSpPr>
            <p:nvPr/>
          </p:nvSpPr>
          <p:spPr bwMode="auto">
            <a:xfrm>
              <a:off x="1498" y="432"/>
              <a:ext cx="432" cy="3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 sz="1400" b="1">
                  <a:latin typeface="Tahoma" pitchFamily="34" charset="0"/>
                </a:rPr>
                <a:t>11/16</a:t>
              </a:r>
            </a:p>
          </p:txBody>
        </p:sp>
        <p:sp>
          <p:nvSpPr>
            <p:cNvPr id="74762" name="Oval 10"/>
            <p:cNvSpPr>
              <a:spLocks noChangeArrowheads="1"/>
            </p:cNvSpPr>
            <p:nvPr/>
          </p:nvSpPr>
          <p:spPr bwMode="auto">
            <a:xfrm>
              <a:off x="730" y="1344"/>
              <a:ext cx="432" cy="3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 sz="1400" b="1">
                  <a:latin typeface="Tahoma" pitchFamily="34" charset="0"/>
                </a:rPr>
                <a:t>12/15</a:t>
              </a:r>
            </a:p>
          </p:txBody>
        </p:sp>
        <p:sp>
          <p:nvSpPr>
            <p:cNvPr id="74763" name="Oval 11"/>
            <p:cNvSpPr>
              <a:spLocks noChangeArrowheads="1"/>
            </p:cNvSpPr>
            <p:nvPr/>
          </p:nvSpPr>
          <p:spPr bwMode="auto">
            <a:xfrm>
              <a:off x="1498" y="1344"/>
              <a:ext cx="432" cy="3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 sz="1400" b="1">
                  <a:latin typeface="Tahoma" pitchFamily="34" charset="0"/>
                </a:rPr>
                <a:t>3/4</a:t>
              </a:r>
            </a:p>
          </p:txBody>
        </p:sp>
        <p:sp>
          <p:nvSpPr>
            <p:cNvPr id="74764" name="Oval 12"/>
            <p:cNvSpPr>
              <a:spLocks noChangeArrowheads="1"/>
            </p:cNvSpPr>
            <p:nvPr/>
          </p:nvSpPr>
          <p:spPr bwMode="auto">
            <a:xfrm>
              <a:off x="2362" y="432"/>
              <a:ext cx="432" cy="3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 sz="1400" b="1">
                  <a:latin typeface="Tahoma" pitchFamily="34" charset="0"/>
                </a:rPr>
                <a:t>1/10</a:t>
              </a:r>
            </a:p>
          </p:txBody>
        </p:sp>
        <p:sp>
          <p:nvSpPr>
            <p:cNvPr id="74765" name="Oval 13"/>
            <p:cNvSpPr>
              <a:spLocks noChangeArrowheads="1"/>
            </p:cNvSpPr>
            <p:nvPr/>
          </p:nvSpPr>
          <p:spPr bwMode="auto">
            <a:xfrm>
              <a:off x="2362" y="1344"/>
              <a:ext cx="432" cy="3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 sz="1400" b="1">
                  <a:latin typeface="Tahoma" pitchFamily="34" charset="0"/>
                </a:rPr>
                <a:t>2/7</a:t>
              </a:r>
            </a:p>
          </p:txBody>
        </p:sp>
        <p:sp>
          <p:nvSpPr>
            <p:cNvPr id="74766" name="Oval 14"/>
            <p:cNvSpPr>
              <a:spLocks noChangeArrowheads="1"/>
            </p:cNvSpPr>
            <p:nvPr/>
          </p:nvSpPr>
          <p:spPr bwMode="auto">
            <a:xfrm>
              <a:off x="3226" y="432"/>
              <a:ext cx="432" cy="3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 sz="1400" b="1">
                  <a:latin typeface="Tahoma" pitchFamily="34" charset="0"/>
                </a:rPr>
                <a:t>8/9</a:t>
              </a:r>
            </a:p>
          </p:txBody>
        </p:sp>
        <p:sp>
          <p:nvSpPr>
            <p:cNvPr id="74767" name="Oval 15"/>
            <p:cNvSpPr>
              <a:spLocks noChangeArrowheads="1"/>
            </p:cNvSpPr>
            <p:nvPr/>
          </p:nvSpPr>
          <p:spPr bwMode="auto">
            <a:xfrm>
              <a:off x="3226" y="1344"/>
              <a:ext cx="432" cy="3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 sz="1400" b="1">
                  <a:latin typeface="Tahoma" pitchFamily="34" charset="0"/>
                </a:rPr>
                <a:t>5/6</a:t>
              </a:r>
            </a:p>
          </p:txBody>
        </p:sp>
        <p:sp>
          <p:nvSpPr>
            <p:cNvPr id="74768" name="Text Box 16"/>
            <p:cNvSpPr txBox="1">
              <a:spLocks noChangeArrowheads="1"/>
            </p:cNvSpPr>
            <p:nvPr/>
          </p:nvSpPr>
          <p:spPr bwMode="auto">
            <a:xfrm>
              <a:off x="874" y="240"/>
              <a:ext cx="18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 sz="1400" b="1">
                  <a:latin typeface="Tahoma" pitchFamily="34" charset="0"/>
                </a:rPr>
                <a:t>a</a:t>
              </a:r>
            </a:p>
          </p:txBody>
        </p:sp>
        <p:sp>
          <p:nvSpPr>
            <p:cNvPr id="74769" name="Text Box 17"/>
            <p:cNvSpPr txBox="1">
              <a:spLocks noChangeArrowheads="1"/>
            </p:cNvSpPr>
            <p:nvPr/>
          </p:nvSpPr>
          <p:spPr bwMode="auto">
            <a:xfrm>
              <a:off x="1642" y="240"/>
              <a:ext cx="18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 sz="1400" b="1">
                  <a:latin typeface="Tahoma" pitchFamily="34" charset="0"/>
                </a:rPr>
                <a:t>b</a:t>
              </a:r>
            </a:p>
          </p:txBody>
        </p:sp>
        <p:sp>
          <p:nvSpPr>
            <p:cNvPr id="74770" name="Text Box 18"/>
            <p:cNvSpPr txBox="1">
              <a:spLocks noChangeArrowheads="1"/>
            </p:cNvSpPr>
            <p:nvPr/>
          </p:nvSpPr>
          <p:spPr bwMode="auto">
            <a:xfrm>
              <a:off x="2458" y="240"/>
              <a:ext cx="175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 sz="1400" b="1">
                  <a:latin typeface="Tahoma" pitchFamily="34" charset="0"/>
                </a:rPr>
                <a:t>c</a:t>
              </a:r>
            </a:p>
          </p:txBody>
        </p:sp>
        <p:sp>
          <p:nvSpPr>
            <p:cNvPr id="74771" name="Text Box 19"/>
            <p:cNvSpPr txBox="1">
              <a:spLocks noChangeArrowheads="1"/>
            </p:cNvSpPr>
            <p:nvPr/>
          </p:nvSpPr>
          <p:spPr bwMode="auto">
            <a:xfrm>
              <a:off x="3322" y="240"/>
              <a:ext cx="18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 sz="1400" b="1">
                  <a:latin typeface="Tahoma" pitchFamily="34" charset="0"/>
                </a:rPr>
                <a:t>d</a:t>
              </a:r>
            </a:p>
          </p:txBody>
        </p:sp>
        <p:sp>
          <p:nvSpPr>
            <p:cNvPr id="74772" name="Text Box 20"/>
            <p:cNvSpPr txBox="1">
              <a:spLocks noChangeArrowheads="1"/>
            </p:cNvSpPr>
            <p:nvPr/>
          </p:nvSpPr>
          <p:spPr bwMode="auto">
            <a:xfrm>
              <a:off x="874" y="1728"/>
              <a:ext cx="18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 sz="1400" b="1">
                  <a:latin typeface="Tahoma" pitchFamily="34" charset="0"/>
                </a:rPr>
                <a:t>e</a:t>
              </a:r>
            </a:p>
          </p:txBody>
        </p:sp>
        <p:sp>
          <p:nvSpPr>
            <p:cNvPr id="74773" name="Text Box 21"/>
            <p:cNvSpPr txBox="1">
              <a:spLocks noChangeArrowheads="1"/>
            </p:cNvSpPr>
            <p:nvPr/>
          </p:nvSpPr>
          <p:spPr bwMode="auto">
            <a:xfrm>
              <a:off x="1642" y="1728"/>
              <a:ext cx="159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 sz="1400" b="1">
                  <a:latin typeface="Tahoma" pitchFamily="34" charset="0"/>
                </a:rPr>
                <a:t>f</a:t>
              </a:r>
            </a:p>
          </p:txBody>
        </p:sp>
        <p:sp>
          <p:nvSpPr>
            <p:cNvPr id="74774" name="Text Box 22"/>
            <p:cNvSpPr txBox="1">
              <a:spLocks noChangeArrowheads="1"/>
            </p:cNvSpPr>
            <p:nvPr/>
          </p:nvSpPr>
          <p:spPr bwMode="auto">
            <a:xfrm>
              <a:off x="2506" y="1728"/>
              <a:ext cx="18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 sz="1400" b="1">
                  <a:latin typeface="Tahoma" pitchFamily="34" charset="0"/>
                </a:rPr>
                <a:t>g</a:t>
              </a:r>
            </a:p>
          </p:txBody>
        </p:sp>
        <p:sp>
          <p:nvSpPr>
            <p:cNvPr id="74775" name="Text Box 23"/>
            <p:cNvSpPr txBox="1">
              <a:spLocks noChangeArrowheads="1"/>
            </p:cNvSpPr>
            <p:nvPr/>
          </p:nvSpPr>
          <p:spPr bwMode="auto">
            <a:xfrm>
              <a:off x="3370" y="1728"/>
              <a:ext cx="18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 sz="1400" b="1">
                  <a:latin typeface="Tahoma" pitchFamily="34" charset="0"/>
                </a:rPr>
                <a:t>h</a:t>
              </a:r>
            </a:p>
          </p:txBody>
        </p:sp>
        <p:sp>
          <p:nvSpPr>
            <p:cNvPr id="74776" name="Line 24"/>
            <p:cNvSpPr>
              <a:spLocks noChangeShapeType="1"/>
            </p:cNvSpPr>
            <p:nvPr/>
          </p:nvSpPr>
          <p:spPr bwMode="auto">
            <a:xfrm>
              <a:off x="1162" y="624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74777" name="Line 25"/>
            <p:cNvSpPr>
              <a:spLocks noChangeShapeType="1"/>
            </p:cNvSpPr>
            <p:nvPr/>
          </p:nvSpPr>
          <p:spPr bwMode="auto">
            <a:xfrm>
              <a:off x="1930" y="624"/>
              <a:ext cx="4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74778" name="Line 26"/>
            <p:cNvSpPr>
              <a:spLocks noChangeShapeType="1"/>
            </p:cNvSpPr>
            <p:nvPr/>
          </p:nvSpPr>
          <p:spPr bwMode="auto">
            <a:xfrm flipV="1">
              <a:off x="970" y="816"/>
              <a:ext cx="0" cy="528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74779" name="Line 27"/>
            <p:cNvSpPr>
              <a:spLocks noChangeShapeType="1"/>
            </p:cNvSpPr>
            <p:nvPr/>
          </p:nvSpPr>
          <p:spPr bwMode="auto">
            <a:xfrm flipH="1">
              <a:off x="1114" y="768"/>
              <a:ext cx="480" cy="624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74780" name="Line 28"/>
            <p:cNvSpPr>
              <a:spLocks noChangeShapeType="1"/>
            </p:cNvSpPr>
            <p:nvPr/>
          </p:nvSpPr>
          <p:spPr bwMode="auto">
            <a:xfrm>
              <a:off x="1162" y="1536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74781" name="Line 29"/>
            <p:cNvSpPr>
              <a:spLocks noChangeShapeType="1"/>
            </p:cNvSpPr>
            <p:nvPr/>
          </p:nvSpPr>
          <p:spPr bwMode="auto">
            <a:xfrm>
              <a:off x="1738" y="816"/>
              <a:ext cx="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74782" name="Line 30"/>
            <p:cNvSpPr>
              <a:spLocks noChangeShapeType="1"/>
            </p:cNvSpPr>
            <p:nvPr/>
          </p:nvSpPr>
          <p:spPr bwMode="auto">
            <a:xfrm>
              <a:off x="2554" y="816"/>
              <a:ext cx="0" cy="528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74783" name="Line 31"/>
            <p:cNvSpPr>
              <a:spLocks noChangeShapeType="1"/>
            </p:cNvSpPr>
            <p:nvPr/>
          </p:nvSpPr>
          <p:spPr bwMode="auto">
            <a:xfrm>
              <a:off x="2794" y="1536"/>
              <a:ext cx="432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74784" name="Line 32"/>
            <p:cNvSpPr>
              <a:spLocks noChangeShapeType="1"/>
            </p:cNvSpPr>
            <p:nvPr/>
          </p:nvSpPr>
          <p:spPr bwMode="auto">
            <a:xfrm>
              <a:off x="3418" y="816"/>
              <a:ext cx="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74785" name="Freeform 33"/>
            <p:cNvSpPr>
              <a:spLocks/>
            </p:cNvSpPr>
            <p:nvPr/>
          </p:nvSpPr>
          <p:spPr bwMode="auto">
            <a:xfrm>
              <a:off x="1930" y="1392"/>
              <a:ext cx="432" cy="96"/>
            </a:xfrm>
            <a:custGeom>
              <a:avLst/>
              <a:gdLst>
                <a:gd name="T0" fmla="*/ 0 w 432"/>
                <a:gd name="T1" fmla="*/ 96 h 96"/>
                <a:gd name="T2" fmla="*/ 192 w 432"/>
                <a:gd name="T3" fmla="*/ 0 h 96"/>
                <a:gd name="T4" fmla="*/ 432 w 432"/>
                <a:gd name="T5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" h="96">
                  <a:moveTo>
                    <a:pt x="0" y="96"/>
                  </a:moveTo>
                  <a:cubicBezTo>
                    <a:pt x="60" y="48"/>
                    <a:pt x="120" y="0"/>
                    <a:pt x="192" y="0"/>
                  </a:cubicBezTo>
                  <a:cubicBezTo>
                    <a:pt x="264" y="0"/>
                    <a:pt x="348" y="48"/>
                    <a:pt x="432" y="96"/>
                  </a:cubicBez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74786" name="Freeform 34"/>
            <p:cNvSpPr>
              <a:spLocks/>
            </p:cNvSpPr>
            <p:nvPr/>
          </p:nvSpPr>
          <p:spPr bwMode="auto">
            <a:xfrm rot="10800000">
              <a:off x="1930" y="1632"/>
              <a:ext cx="432" cy="96"/>
            </a:xfrm>
            <a:custGeom>
              <a:avLst/>
              <a:gdLst>
                <a:gd name="T0" fmla="*/ 0 w 432"/>
                <a:gd name="T1" fmla="*/ 96 h 96"/>
                <a:gd name="T2" fmla="*/ 192 w 432"/>
                <a:gd name="T3" fmla="*/ 0 h 96"/>
                <a:gd name="T4" fmla="*/ 432 w 432"/>
                <a:gd name="T5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" h="96">
                  <a:moveTo>
                    <a:pt x="0" y="96"/>
                  </a:moveTo>
                  <a:cubicBezTo>
                    <a:pt x="60" y="48"/>
                    <a:pt x="120" y="0"/>
                    <a:pt x="192" y="0"/>
                  </a:cubicBezTo>
                  <a:cubicBezTo>
                    <a:pt x="264" y="0"/>
                    <a:pt x="348" y="48"/>
                    <a:pt x="432" y="96"/>
                  </a:cubicBezTo>
                </a:path>
              </a:pathLst>
            </a:custGeom>
            <a:noFill/>
            <a:ln w="19050" cap="flat" cmpd="sng">
              <a:solidFill>
                <a:schemeClr val="folHlink"/>
              </a:solidFill>
              <a:prstDash val="solid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74787" name="Freeform 35"/>
            <p:cNvSpPr>
              <a:spLocks/>
            </p:cNvSpPr>
            <p:nvPr/>
          </p:nvSpPr>
          <p:spPr bwMode="auto">
            <a:xfrm>
              <a:off x="2794" y="432"/>
              <a:ext cx="432" cy="96"/>
            </a:xfrm>
            <a:custGeom>
              <a:avLst/>
              <a:gdLst>
                <a:gd name="T0" fmla="*/ 0 w 432"/>
                <a:gd name="T1" fmla="*/ 96 h 96"/>
                <a:gd name="T2" fmla="*/ 192 w 432"/>
                <a:gd name="T3" fmla="*/ 0 h 96"/>
                <a:gd name="T4" fmla="*/ 432 w 432"/>
                <a:gd name="T5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" h="96">
                  <a:moveTo>
                    <a:pt x="0" y="96"/>
                  </a:moveTo>
                  <a:cubicBezTo>
                    <a:pt x="60" y="48"/>
                    <a:pt x="120" y="0"/>
                    <a:pt x="192" y="0"/>
                  </a:cubicBezTo>
                  <a:cubicBezTo>
                    <a:pt x="264" y="0"/>
                    <a:pt x="348" y="48"/>
                    <a:pt x="432" y="96"/>
                  </a:cubicBezTo>
                </a:path>
              </a:pathLst>
            </a:custGeom>
            <a:noFill/>
            <a:ln w="19050" cap="flat" cmpd="sng">
              <a:solidFill>
                <a:schemeClr val="folHlink"/>
              </a:solidFill>
              <a:prstDash val="solid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74788" name="Freeform 36"/>
            <p:cNvSpPr>
              <a:spLocks/>
            </p:cNvSpPr>
            <p:nvPr/>
          </p:nvSpPr>
          <p:spPr bwMode="auto">
            <a:xfrm rot="10800000">
              <a:off x="2794" y="672"/>
              <a:ext cx="432" cy="96"/>
            </a:xfrm>
            <a:custGeom>
              <a:avLst/>
              <a:gdLst>
                <a:gd name="T0" fmla="*/ 0 w 432"/>
                <a:gd name="T1" fmla="*/ 96 h 96"/>
                <a:gd name="T2" fmla="*/ 192 w 432"/>
                <a:gd name="T3" fmla="*/ 0 h 96"/>
                <a:gd name="T4" fmla="*/ 432 w 432"/>
                <a:gd name="T5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" h="96">
                  <a:moveTo>
                    <a:pt x="0" y="96"/>
                  </a:moveTo>
                  <a:cubicBezTo>
                    <a:pt x="60" y="48"/>
                    <a:pt x="120" y="0"/>
                    <a:pt x="192" y="0"/>
                  </a:cubicBezTo>
                  <a:cubicBezTo>
                    <a:pt x="264" y="0"/>
                    <a:pt x="348" y="48"/>
                    <a:pt x="432" y="96"/>
                  </a:cubicBez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74789" name="Freeform 37"/>
            <p:cNvSpPr>
              <a:spLocks/>
            </p:cNvSpPr>
            <p:nvPr/>
          </p:nvSpPr>
          <p:spPr bwMode="auto">
            <a:xfrm>
              <a:off x="3658" y="1344"/>
              <a:ext cx="288" cy="368"/>
            </a:xfrm>
            <a:custGeom>
              <a:avLst/>
              <a:gdLst>
                <a:gd name="T0" fmla="*/ 0 w 288"/>
                <a:gd name="T1" fmla="*/ 256 h 368"/>
                <a:gd name="T2" fmla="*/ 144 w 288"/>
                <a:gd name="T3" fmla="*/ 352 h 368"/>
                <a:gd name="T4" fmla="*/ 288 w 288"/>
                <a:gd name="T5" fmla="*/ 160 h 368"/>
                <a:gd name="T6" fmla="*/ 144 w 288"/>
                <a:gd name="T7" fmla="*/ 16 h 368"/>
                <a:gd name="T8" fmla="*/ 0 w 288"/>
                <a:gd name="T9" fmla="*/ 64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8" h="368">
                  <a:moveTo>
                    <a:pt x="0" y="256"/>
                  </a:moveTo>
                  <a:cubicBezTo>
                    <a:pt x="48" y="312"/>
                    <a:pt x="96" y="368"/>
                    <a:pt x="144" y="352"/>
                  </a:cubicBezTo>
                  <a:cubicBezTo>
                    <a:pt x="192" y="336"/>
                    <a:pt x="288" y="216"/>
                    <a:pt x="288" y="160"/>
                  </a:cubicBezTo>
                  <a:cubicBezTo>
                    <a:pt x="288" y="104"/>
                    <a:pt x="192" y="32"/>
                    <a:pt x="144" y="16"/>
                  </a:cubicBezTo>
                  <a:cubicBezTo>
                    <a:pt x="96" y="0"/>
                    <a:pt x="8" y="56"/>
                    <a:pt x="0" y="64"/>
                  </a:cubicBez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74790" name="Text Box 38"/>
            <p:cNvSpPr txBox="1">
              <a:spLocks noChangeArrowheads="1"/>
            </p:cNvSpPr>
            <p:nvPr/>
          </p:nvSpPr>
          <p:spPr bwMode="auto">
            <a:xfrm>
              <a:off x="192" y="960"/>
              <a:ext cx="28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 sz="2000">
                  <a:latin typeface="Tahoma" pitchFamily="34" charset="0"/>
                </a:rPr>
                <a:t>G:</a:t>
              </a:r>
            </a:p>
          </p:txBody>
        </p:sp>
        <p:sp>
          <p:nvSpPr>
            <p:cNvPr id="74791" name="Oval 39"/>
            <p:cNvSpPr>
              <a:spLocks noChangeArrowheads="1"/>
            </p:cNvSpPr>
            <p:nvPr/>
          </p:nvSpPr>
          <p:spPr bwMode="auto">
            <a:xfrm>
              <a:off x="1344" y="1104"/>
              <a:ext cx="1632" cy="960"/>
            </a:xfrm>
            <a:prstGeom prst="ellipse">
              <a:avLst/>
            </a:prstGeom>
            <a:noFill/>
            <a:ln w="25400">
              <a:solidFill>
                <a:srgbClr val="CC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74792" name="Oval 40"/>
            <p:cNvSpPr>
              <a:spLocks noChangeArrowheads="1"/>
            </p:cNvSpPr>
            <p:nvPr/>
          </p:nvSpPr>
          <p:spPr bwMode="auto">
            <a:xfrm>
              <a:off x="2160" y="144"/>
              <a:ext cx="1632" cy="960"/>
            </a:xfrm>
            <a:prstGeom prst="ellipse">
              <a:avLst/>
            </a:prstGeom>
            <a:noFill/>
            <a:ln w="25400">
              <a:solidFill>
                <a:srgbClr val="CC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74793" name="Oval 41"/>
            <p:cNvSpPr>
              <a:spLocks noChangeArrowheads="1"/>
            </p:cNvSpPr>
            <p:nvPr/>
          </p:nvSpPr>
          <p:spPr bwMode="auto">
            <a:xfrm>
              <a:off x="3072" y="1152"/>
              <a:ext cx="960" cy="864"/>
            </a:xfrm>
            <a:prstGeom prst="ellipse">
              <a:avLst/>
            </a:prstGeom>
            <a:noFill/>
            <a:ln w="25400">
              <a:solidFill>
                <a:srgbClr val="CC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74794" name="Group 42"/>
          <p:cNvGrpSpPr>
            <a:grpSpLocks/>
          </p:cNvGrpSpPr>
          <p:nvPr/>
        </p:nvGrpSpPr>
        <p:grpSpPr bwMode="auto">
          <a:xfrm>
            <a:off x="304800" y="3505200"/>
            <a:ext cx="6096000" cy="3048000"/>
            <a:chOff x="192" y="2208"/>
            <a:chExt cx="3840" cy="1920"/>
          </a:xfrm>
        </p:grpSpPr>
        <p:sp>
          <p:nvSpPr>
            <p:cNvPr id="74795" name="Freeform 43"/>
            <p:cNvSpPr>
              <a:spLocks/>
            </p:cNvSpPr>
            <p:nvPr/>
          </p:nvSpPr>
          <p:spPr bwMode="auto">
            <a:xfrm>
              <a:off x="557" y="2272"/>
              <a:ext cx="1518" cy="1823"/>
            </a:xfrm>
            <a:custGeom>
              <a:avLst/>
              <a:gdLst>
                <a:gd name="T0" fmla="*/ 48 w 1518"/>
                <a:gd name="T1" fmla="*/ 442 h 1823"/>
                <a:gd name="T2" fmla="*/ 56 w 1518"/>
                <a:gd name="T3" fmla="*/ 300 h 1823"/>
                <a:gd name="T4" fmla="*/ 151 w 1518"/>
                <a:gd name="T5" fmla="*/ 103 h 1823"/>
                <a:gd name="T6" fmla="*/ 245 w 1518"/>
                <a:gd name="T7" fmla="*/ 56 h 1823"/>
                <a:gd name="T8" fmla="*/ 293 w 1518"/>
                <a:gd name="T9" fmla="*/ 24 h 1823"/>
                <a:gd name="T10" fmla="*/ 395 w 1518"/>
                <a:gd name="T11" fmla="*/ 0 h 1823"/>
                <a:gd name="T12" fmla="*/ 1145 w 1518"/>
                <a:gd name="T13" fmla="*/ 8 h 1823"/>
                <a:gd name="T14" fmla="*/ 1350 w 1518"/>
                <a:gd name="T15" fmla="*/ 71 h 1823"/>
                <a:gd name="T16" fmla="*/ 1421 w 1518"/>
                <a:gd name="T17" fmla="*/ 111 h 1823"/>
                <a:gd name="T18" fmla="*/ 1468 w 1518"/>
                <a:gd name="T19" fmla="*/ 253 h 1823"/>
                <a:gd name="T20" fmla="*/ 1516 w 1518"/>
                <a:gd name="T21" fmla="*/ 395 h 1823"/>
                <a:gd name="T22" fmla="*/ 1437 w 1518"/>
                <a:gd name="T23" fmla="*/ 608 h 1823"/>
                <a:gd name="T24" fmla="*/ 1358 w 1518"/>
                <a:gd name="T25" fmla="*/ 663 h 1823"/>
                <a:gd name="T26" fmla="*/ 1303 w 1518"/>
                <a:gd name="T27" fmla="*/ 695 h 1823"/>
                <a:gd name="T28" fmla="*/ 1200 w 1518"/>
                <a:gd name="T29" fmla="*/ 734 h 1823"/>
                <a:gd name="T30" fmla="*/ 1066 w 1518"/>
                <a:gd name="T31" fmla="*/ 845 h 1823"/>
                <a:gd name="T32" fmla="*/ 971 w 1518"/>
                <a:gd name="T33" fmla="*/ 916 h 1823"/>
                <a:gd name="T34" fmla="*/ 955 w 1518"/>
                <a:gd name="T35" fmla="*/ 987 h 1823"/>
                <a:gd name="T36" fmla="*/ 932 w 1518"/>
                <a:gd name="T37" fmla="*/ 1010 h 1823"/>
                <a:gd name="T38" fmla="*/ 892 w 1518"/>
                <a:gd name="T39" fmla="*/ 1074 h 1823"/>
                <a:gd name="T40" fmla="*/ 845 w 1518"/>
                <a:gd name="T41" fmla="*/ 1121 h 1823"/>
                <a:gd name="T42" fmla="*/ 766 w 1518"/>
                <a:gd name="T43" fmla="*/ 1239 h 1823"/>
                <a:gd name="T44" fmla="*/ 727 w 1518"/>
                <a:gd name="T45" fmla="*/ 1342 h 1823"/>
                <a:gd name="T46" fmla="*/ 592 w 1518"/>
                <a:gd name="T47" fmla="*/ 1689 h 1823"/>
                <a:gd name="T48" fmla="*/ 474 w 1518"/>
                <a:gd name="T49" fmla="*/ 1792 h 1823"/>
                <a:gd name="T50" fmla="*/ 403 w 1518"/>
                <a:gd name="T51" fmla="*/ 1815 h 1823"/>
                <a:gd name="T52" fmla="*/ 379 w 1518"/>
                <a:gd name="T53" fmla="*/ 1823 h 1823"/>
                <a:gd name="T54" fmla="*/ 253 w 1518"/>
                <a:gd name="T55" fmla="*/ 1792 h 1823"/>
                <a:gd name="T56" fmla="*/ 151 w 1518"/>
                <a:gd name="T57" fmla="*/ 1681 h 1823"/>
                <a:gd name="T58" fmla="*/ 119 w 1518"/>
                <a:gd name="T59" fmla="*/ 1634 h 1823"/>
                <a:gd name="T60" fmla="*/ 111 w 1518"/>
                <a:gd name="T61" fmla="*/ 1610 h 1823"/>
                <a:gd name="T62" fmla="*/ 95 w 1518"/>
                <a:gd name="T63" fmla="*/ 1586 h 1823"/>
                <a:gd name="T64" fmla="*/ 79 w 1518"/>
                <a:gd name="T65" fmla="*/ 1523 h 1823"/>
                <a:gd name="T66" fmla="*/ 64 w 1518"/>
                <a:gd name="T67" fmla="*/ 1476 h 1823"/>
                <a:gd name="T68" fmla="*/ 56 w 1518"/>
                <a:gd name="T69" fmla="*/ 1452 h 1823"/>
                <a:gd name="T70" fmla="*/ 16 w 1518"/>
                <a:gd name="T71" fmla="*/ 1121 h 1823"/>
                <a:gd name="T72" fmla="*/ 40 w 1518"/>
                <a:gd name="T73" fmla="*/ 561 h 1823"/>
                <a:gd name="T74" fmla="*/ 48 w 1518"/>
                <a:gd name="T75" fmla="*/ 442 h 18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518" h="1823">
                  <a:moveTo>
                    <a:pt x="48" y="442"/>
                  </a:moveTo>
                  <a:cubicBezTo>
                    <a:pt x="51" y="395"/>
                    <a:pt x="52" y="347"/>
                    <a:pt x="56" y="300"/>
                  </a:cubicBezTo>
                  <a:cubicBezTo>
                    <a:pt x="61" y="243"/>
                    <a:pt x="108" y="138"/>
                    <a:pt x="151" y="103"/>
                  </a:cubicBezTo>
                  <a:cubicBezTo>
                    <a:pt x="174" y="84"/>
                    <a:pt x="218" y="71"/>
                    <a:pt x="245" y="56"/>
                  </a:cubicBezTo>
                  <a:cubicBezTo>
                    <a:pt x="262" y="47"/>
                    <a:pt x="274" y="28"/>
                    <a:pt x="293" y="24"/>
                  </a:cubicBezTo>
                  <a:cubicBezTo>
                    <a:pt x="379" y="6"/>
                    <a:pt x="346" y="16"/>
                    <a:pt x="395" y="0"/>
                  </a:cubicBezTo>
                  <a:cubicBezTo>
                    <a:pt x="645" y="3"/>
                    <a:pt x="895" y="3"/>
                    <a:pt x="1145" y="8"/>
                  </a:cubicBezTo>
                  <a:cubicBezTo>
                    <a:pt x="1206" y="9"/>
                    <a:pt x="1290" y="53"/>
                    <a:pt x="1350" y="71"/>
                  </a:cubicBezTo>
                  <a:cubicBezTo>
                    <a:pt x="1374" y="87"/>
                    <a:pt x="1397" y="95"/>
                    <a:pt x="1421" y="111"/>
                  </a:cubicBezTo>
                  <a:cubicBezTo>
                    <a:pt x="1429" y="136"/>
                    <a:pt x="1455" y="233"/>
                    <a:pt x="1468" y="253"/>
                  </a:cubicBezTo>
                  <a:cubicBezTo>
                    <a:pt x="1497" y="296"/>
                    <a:pt x="1506" y="345"/>
                    <a:pt x="1516" y="395"/>
                  </a:cubicBezTo>
                  <a:cubicBezTo>
                    <a:pt x="1510" y="495"/>
                    <a:pt x="1518" y="552"/>
                    <a:pt x="1437" y="608"/>
                  </a:cubicBezTo>
                  <a:cubicBezTo>
                    <a:pt x="1423" y="649"/>
                    <a:pt x="1399" y="649"/>
                    <a:pt x="1358" y="663"/>
                  </a:cubicBezTo>
                  <a:cubicBezTo>
                    <a:pt x="1338" y="670"/>
                    <a:pt x="1322" y="687"/>
                    <a:pt x="1303" y="695"/>
                  </a:cubicBezTo>
                  <a:cubicBezTo>
                    <a:pt x="1260" y="714"/>
                    <a:pt x="1260" y="694"/>
                    <a:pt x="1200" y="734"/>
                  </a:cubicBezTo>
                  <a:cubicBezTo>
                    <a:pt x="1152" y="766"/>
                    <a:pt x="1112" y="812"/>
                    <a:pt x="1066" y="845"/>
                  </a:cubicBezTo>
                  <a:cubicBezTo>
                    <a:pt x="1033" y="869"/>
                    <a:pt x="1001" y="886"/>
                    <a:pt x="971" y="916"/>
                  </a:cubicBezTo>
                  <a:cubicBezTo>
                    <a:pt x="963" y="939"/>
                    <a:pt x="965" y="965"/>
                    <a:pt x="955" y="987"/>
                  </a:cubicBezTo>
                  <a:cubicBezTo>
                    <a:pt x="951" y="997"/>
                    <a:pt x="939" y="1002"/>
                    <a:pt x="932" y="1010"/>
                  </a:cubicBezTo>
                  <a:cubicBezTo>
                    <a:pt x="876" y="1078"/>
                    <a:pt x="972" y="976"/>
                    <a:pt x="892" y="1074"/>
                  </a:cubicBezTo>
                  <a:cubicBezTo>
                    <a:pt x="878" y="1091"/>
                    <a:pt x="861" y="1105"/>
                    <a:pt x="845" y="1121"/>
                  </a:cubicBezTo>
                  <a:cubicBezTo>
                    <a:pt x="810" y="1156"/>
                    <a:pt x="794" y="1199"/>
                    <a:pt x="766" y="1239"/>
                  </a:cubicBezTo>
                  <a:cubicBezTo>
                    <a:pt x="754" y="1274"/>
                    <a:pt x="735" y="1305"/>
                    <a:pt x="727" y="1342"/>
                  </a:cubicBezTo>
                  <a:cubicBezTo>
                    <a:pt x="698" y="1479"/>
                    <a:pt x="687" y="1582"/>
                    <a:pt x="592" y="1689"/>
                  </a:cubicBezTo>
                  <a:cubicBezTo>
                    <a:pt x="569" y="1715"/>
                    <a:pt x="513" y="1779"/>
                    <a:pt x="474" y="1792"/>
                  </a:cubicBezTo>
                  <a:cubicBezTo>
                    <a:pt x="450" y="1800"/>
                    <a:pt x="427" y="1807"/>
                    <a:pt x="403" y="1815"/>
                  </a:cubicBezTo>
                  <a:cubicBezTo>
                    <a:pt x="395" y="1818"/>
                    <a:pt x="379" y="1823"/>
                    <a:pt x="379" y="1823"/>
                  </a:cubicBezTo>
                  <a:cubicBezTo>
                    <a:pt x="332" y="1817"/>
                    <a:pt x="293" y="1817"/>
                    <a:pt x="253" y="1792"/>
                  </a:cubicBezTo>
                  <a:cubicBezTo>
                    <a:pt x="225" y="1750"/>
                    <a:pt x="180" y="1723"/>
                    <a:pt x="151" y="1681"/>
                  </a:cubicBezTo>
                  <a:cubicBezTo>
                    <a:pt x="140" y="1665"/>
                    <a:pt x="119" y="1634"/>
                    <a:pt x="119" y="1634"/>
                  </a:cubicBezTo>
                  <a:cubicBezTo>
                    <a:pt x="116" y="1626"/>
                    <a:pt x="115" y="1618"/>
                    <a:pt x="111" y="1610"/>
                  </a:cubicBezTo>
                  <a:cubicBezTo>
                    <a:pt x="107" y="1601"/>
                    <a:pt x="98" y="1595"/>
                    <a:pt x="95" y="1586"/>
                  </a:cubicBezTo>
                  <a:cubicBezTo>
                    <a:pt x="88" y="1566"/>
                    <a:pt x="86" y="1544"/>
                    <a:pt x="79" y="1523"/>
                  </a:cubicBezTo>
                  <a:cubicBezTo>
                    <a:pt x="74" y="1507"/>
                    <a:pt x="69" y="1492"/>
                    <a:pt x="64" y="1476"/>
                  </a:cubicBezTo>
                  <a:cubicBezTo>
                    <a:pt x="61" y="1468"/>
                    <a:pt x="56" y="1452"/>
                    <a:pt x="56" y="1452"/>
                  </a:cubicBezTo>
                  <a:cubicBezTo>
                    <a:pt x="46" y="1341"/>
                    <a:pt x="35" y="1231"/>
                    <a:pt x="16" y="1121"/>
                  </a:cubicBezTo>
                  <a:cubicBezTo>
                    <a:pt x="20" y="877"/>
                    <a:pt x="0" y="754"/>
                    <a:pt x="40" y="561"/>
                  </a:cubicBezTo>
                  <a:cubicBezTo>
                    <a:pt x="29" y="484"/>
                    <a:pt x="27" y="523"/>
                    <a:pt x="48" y="442"/>
                  </a:cubicBezTo>
                  <a:close/>
                </a:path>
              </a:pathLst>
            </a:custGeom>
            <a:noFill/>
            <a:ln w="25400" cap="flat" cmpd="sng">
              <a:solidFill>
                <a:srgbClr val="CC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74796" name="Oval 44"/>
            <p:cNvSpPr>
              <a:spLocks noChangeArrowheads="1"/>
            </p:cNvSpPr>
            <p:nvPr/>
          </p:nvSpPr>
          <p:spPr bwMode="auto">
            <a:xfrm>
              <a:off x="730" y="2496"/>
              <a:ext cx="432" cy="3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 sz="1400" b="1">
                  <a:latin typeface="Tahoma" pitchFamily="34" charset="0"/>
                </a:rPr>
                <a:t>13/14</a:t>
              </a:r>
            </a:p>
          </p:txBody>
        </p:sp>
        <p:sp>
          <p:nvSpPr>
            <p:cNvPr id="74797" name="Oval 45"/>
            <p:cNvSpPr>
              <a:spLocks noChangeArrowheads="1"/>
            </p:cNvSpPr>
            <p:nvPr/>
          </p:nvSpPr>
          <p:spPr bwMode="auto">
            <a:xfrm>
              <a:off x="1498" y="2496"/>
              <a:ext cx="432" cy="3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 sz="1400" b="1">
                  <a:latin typeface="Tahoma" pitchFamily="34" charset="0"/>
                </a:rPr>
                <a:t>11/16</a:t>
              </a:r>
            </a:p>
          </p:txBody>
        </p:sp>
        <p:sp>
          <p:nvSpPr>
            <p:cNvPr id="74798" name="Oval 46"/>
            <p:cNvSpPr>
              <a:spLocks noChangeArrowheads="1"/>
            </p:cNvSpPr>
            <p:nvPr/>
          </p:nvSpPr>
          <p:spPr bwMode="auto">
            <a:xfrm>
              <a:off x="730" y="3408"/>
              <a:ext cx="432" cy="3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 sz="1400" b="1">
                  <a:latin typeface="Tahoma" pitchFamily="34" charset="0"/>
                </a:rPr>
                <a:t>12/15</a:t>
              </a:r>
            </a:p>
          </p:txBody>
        </p:sp>
        <p:sp>
          <p:nvSpPr>
            <p:cNvPr id="74799" name="Oval 47"/>
            <p:cNvSpPr>
              <a:spLocks noChangeArrowheads="1"/>
            </p:cNvSpPr>
            <p:nvPr/>
          </p:nvSpPr>
          <p:spPr bwMode="auto">
            <a:xfrm>
              <a:off x="1498" y="3408"/>
              <a:ext cx="432" cy="3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 sz="1400" b="1">
                  <a:latin typeface="Tahoma" pitchFamily="34" charset="0"/>
                </a:rPr>
                <a:t>3/4</a:t>
              </a:r>
            </a:p>
          </p:txBody>
        </p:sp>
        <p:sp>
          <p:nvSpPr>
            <p:cNvPr id="74800" name="Oval 48"/>
            <p:cNvSpPr>
              <a:spLocks noChangeArrowheads="1"/>
            </p:cNvSpPr>
            <p:nvPr/>
          </p:nvSpPr>
          <p:spPr bwMode="auto">
            <a:xfrm>
              <a:off x="2362" y="2496"/>
              <a:ext cx="432" cy="3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 sz="1400" b="1">
                  <a:latin typeface="Tahoma" pitchFamily="34" charset="0"/>
                </a:rPr>
                <a:t>1/10</a:t>
              </a:r>
            </a:p>
          </p:txBody>
        </p:sp>
        <p:sp>
          <p:nvSpPr>
            <p:cNvPr id="74801" name="Oval 49"/>
            <p:cNvSpPr>
              <a:spLocks noChangeArrowheads="1"/>
            </p:cNvSpPr>
            <p:nvPr/>
          </p:nvSpPr>
          <p:spPr bwMode="auto">
            <a:xfrm>
              <a:off x="2362" y="3408"/>
              <a:ext cx="432" cy="3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 sz="1400" b="1">
                  <a:latin typeface="Tahoma" pitchFamily="34" charset="0"/>
                </a:rPr>
                <a:t>2/7</a:t>
              </a:r>
            </a:p>
          </p:txBody>
        </p:sp>
        <p:sp>
          <p:nvSpPr>
            <p:cNvPr id="74802" name="Oval 50"/>
            <p:cNvSpPr>
              <a:spLocks noChangeArrowheads="1"/>
            </p:cNvSpPr>
            <p:nvPr/>
          </p:nvSpPr>
          <p:spPr bwMode="auto">
            <a:xfrm>
              <a:off x="3226" y="2496"/>
              <a:ext cx="432" cy="3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 sz="1400" b="1">
                  <a:latin typeface="Tahoma" pitchFamily="34" charset="0"/>
                </a:rPr>
                <a:t>8/9</a:t>
              </a:r>
            </a:p>
          </p:txBody>
        </p:sp>
        <p:sp>
          <p:nvSpPr>
            <p:cNvPr id="74803" name="Oval 51"/>
            <p:cNvSpPr>
              <a:spLocks noChangeArrowheads="1"/>
            </p:cNvSpPr>
            <p:nvPr/>
          </p:nvSpPr>
          <p:spPr bwMode="auto">
            <a:xfrm>
              <a:off x="3226" y="3408"/>
              <a:ext cx="432" cy="3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 sz="1400" b="1">
                  <a:latin typeface="Tahoma" pitchFamily="34" charset="0"/>
                </a:rPr>
                <a:t>5/6</a:t>
              </a:r>
            </a:p>
          </p:txBody>
        </p:sp>
        <p:sp>
          <p:nvSpPr>
            <p:cNvPr id="74804" name="Text Box 52"/>
            <p:cNvSpPr txBox="1">
              <a:spLocks noChangeArrowheads="1"/>
            </p:cNvSpPr>
            <p:nvPr/>
          </p:nvSpPr>
          <p:spPr bwMode="auto">
            <a:xfrm>
              <a:off x="874" y="2304"/>
              <a:ext cx="18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 sz="1400" b="1">
                  <a:latin typeface="Tahoma" pitchFamily="34" charset="0"/>
                </a:rPr>
                <a:t>a</a:t>
              </a:r>
            </a:p>
          </p:txBody>
        </p:sp>
        <p:sp>
          <p:nvSpPr>
            <p:cNvPr id="74805" name="Text Box 53"/>
            <p:cNvSpPr txBox="1">
              <a:spLocks noChangeArrowheads="1"/>
            </p:cNvSpPr>
            <p:nvPr/>
          </p:nvSpPr>
          <p:spPr bwMode="auto">
            <a:xfrm>
              <a:off x="1642" y="2304"/>
              <a:ext cx="18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 sz="1400" b="1">
                  <a:latin typeface="Tahoma" pitchFamily="34" charset="0"/>
                </a:rPr>
                <a:t>b</a:t>
              </a:r>
            </a:p>
          </p:txBody>
        </p:sp>
        <p:sp>
          <p:nvSpPr>
            <p:cNvPr id="74806" name="Text Box 54"/>
            <p:cNvSpPr txBox="1">
              <a:spLocks noChangeArrowheads="1"/>
            </p:cNvSpPr>
            <p:nvPr/>
          </p:nvSpPr>
          <p:spPr bwMode="auto">
            <a:xfrm>
              <a:off x="2458" y="2304"/>
              <a:ext cx="175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 sz="1400" b="1">
                  <a:latin typeface="Tahoma" pitchFamily="34" charset="0"/>
                </a:rPr>
                <a:t>c</a:t>
              </a:r>
            </a:p>
          </p:txBody>
        </p:sp>
        <p:sp>
          <p:nvSpPr>
            <p:cNvPr id="74807" name="Text Box 55"/>
            <p:cNvSpPr txBox="1">
              <a:spLocks noChangeArrowheads="1"/>
            </p:cNvSpPr>
            <p:nvPr/>
          </p:nvSpPr>
          <p:spPr bwMode="auto">
            <a:xfrm>
              <a:off x="3322" y="2304"/>
              <a:ext cx="18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 sz="1400" b="1">
                  <a:latin typeface="Tahoma" pitchFamily="34" charset="0"/>
                </a:rPr>
                <a:t>d</a:t>
              </a:r>
            </a:p>
          </p:txBody>
        </p:sp>
        <p:sp>
          <p:nvSpPr>
            <p:cNvPr id="74808" name="Text Box 56"/>
            <p:cNvSpPr txBox="1">
              <a:spLocks noChangeArrowheads="1"/>
            </p:cNvSpPr>
            <p:nvPr/>
          </p:nvSpPr>
          <p:spPr bwMode="auto">
            <a:xfrm>
              <a:off x="874" y="3792"/>
              <a:ext cx="18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 sz="1400" b="1">
                  <a:latin typeface="Tahoma" pitchFamily="34" charset="0"/>
                </a:rPr>
                <a:t>e</a:t>
              </a:r>
            </a:p>
          </p:txBody>
        </p:sp>
        <p:sp>
          <p:nvSpPr>
            <p:cNvPr id="74809" name="Text Box 57"/>
            <p:cNvSpPr txBox="1">
              <a:spLocks noChangeArrowheads="1"/>
            </p:cNvSpPr>
            <p:nvPr/>
          </p:nvSpPr>
          <p:spPr bwMode="auto">
            <a:xfrm>
              <a:off x="1642" y="3792"/>
              <a:ext cx="159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 sz="1400" b="1">
                  <a:latin typeface="Tahoma" pitchFamily="34" charset="0"/>
                </a:rPr>
                <a:t>f</a:t>
              </a:r>
            </a:p>
          </p:txBody>
        </p:sp>
        <p:sp>
          <p:nvSpPr>
            <p:cNvPr id="74810" name="Text Box 58"/>
            <p:cNvSpPr txBox="1">
              <a:spLocks noChangeArrowheads="1"/>
            </p:cNvSpPr>
            <p:nvPr/>
          </p:nvSpPr>
          <p:spPr bwMode="auto">
            <a:xfrm>
              <a:off x="2506" y="3792"/>
              <a:ext cx="18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 sz="1400" b="1">
                  <a:latin typeface="Tahoma" pitchFamily="34" charset="0"/>
                </a:rPr>
                <a:t>g</a:t>
              </a:r>
            </a:p>
          </p:txBody>
        </p:sp>
        <p:sp>
          <p:nvSpPr>
            <p:cNvPr id="74811" name="Text Box 59"/>
            <p:cNvSpPr txBox="1">
              <a:spLocks noChangeArrowheads="1"/>
            </p:cNvSpPr>
            <p:nvPr/>
          </p:nvSpPr>
          <p:spPr bwMode="auto">
            <a:xfrm>
              <a:off x="3370" y="3792"/>
              <a:ext cx="18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 sz="1400" b="1">
                  <a:latin typeface="Tahoma" pitchFamily="34" charset="0"/>
                </a:rPr>
                <a:t>h</a:t>
              </a:r>
            </a:p>
          </p:txBody>
        </p:sp>
        <p:sp>
          <p:nvSpPr>
            <p:cNvPr id="74812" name="Line 60"/>
            <p:cNvSpPr>
              <a:spLocks noChangeShapeType="1"/>
            </p:cNvSpPr>
            <p:nvPr/>
          </p:nvSpPr>
          <p:spPr bwMode="auto">
            <a:xfrm>
              <a:off x="1162" y="2688"/>
              <a:ext cx="336" cy="0"/>
            </a:xfrm>
            <a:prstGeom prst="line">
              <a:avLst/>
            </a:prstGeom>
            <a:noFill/>
            <a:ln w="22225">
              <a:solidFill>
                <a:schemeClr val="folHlink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74813" name="Line 61"/>
            <p:cNvSpPr>
              <a:spLocks noChangeShapeType="1"/>
            </p:cNvSpPr>
            <p:nvPr/>
          </p:nvSpPr>
          <p:spPr bwMode="auto">
            <a:xfrm>
              <a:off x="1930" y="2688"/>
              <a:ext cx="4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74814" name="Line 62"/>
            <p:cNvSpPr>
              <a:spLocks noChangeShapeType="1"/>
            </p:cNvSpPr>
            <p:nvPr/>
          </p:nvSpPr>
          <p:spPr bwMode="auto">
            <a:xfrm flipV="1">
              <a:off x="970" y="2880"/>
              <a:ext cx="0" cy="528"/>
            </a:xfrm>
            <a:prstGeom prst="line">
              <a:avLst/>
            </a:prstGeom>
            <a:noFill/>
            <a:ln w="22225">
              <a:solidFill>
                <a:schemeClr val="folHlink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74815" name="Line 63"/>
            <p:cNvSpPr>
              <a:spLocks noChangeShapeType="1"/>
            </p:cNvSpPr>
            <p:nvPr/>
          </p:nvSpPr>
          <p:spPr bwMode="auto">
            <a:xfrm flipH="1">
              <a:off x="1114" y="2832"/>
              <a:ext cx="480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74816" name="Line 64"/>
            <p:cNvSpPr>
              <a:spLocks noChangeShapeType="1"/>
            </p:cNvSpPr>
            <p:nvPr/>
          </p:nvSpPr>
          <p:spPr bwMode="auto">
            <a:xfrm>
              <a:off x="1162" y="3600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74817" name="Line 65"/>
            <p:cNvSpPr>
              <a:spLocks noChangeShapeType="1"/>
            </p:cNvSpPr>
            <p:nvPr/>
          </p:nvSpPr>
          <p:spPr bwMode="auto">
            <a:xfrm>
              <a:off x="1738" y="2880"/>
              <a:ext cx="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74818" name="Line 66"/>
            <p:cNvSpPr>
              <a:spLocks noChangeShapeType="1"/>
            </p:cNvSpPr>
            <p:nvPr/>
          </p:nvSpPr>
          <p:spPr bwMode="auto">
            <a:xfrm>
              <a:off x="2554" y="2880"/>
              <a:ext cx="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74819" name="Line 67"/>
            <p:cNvSpPr>
              <a:spLocks noChangeShapeType="1"/>
            </p:cNvSpPr>
            <p:nvPr/>
          </p:nvSpPr>
          <p:spPr bwMode="auto">
            <a:xfrm>
              <a:off x="2794" y="3600"/>
              <a:ext cx="4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74820" name="Line 68"/>
            <p:cNvSpPr>
              <a:spLocks noChangeShapeType="1"/>
            </p:cNvSpPr>
            <p:nvPr/>
          </p:nvSpPr>
          <p:spPr bwMode="auto">
            <a:xfrm>
              <a:off x="3418" y="2880"/>
              <a:ext cx="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74821" name="Freeform 69"/>
            <p:cNvSpPr>
              <a:spLocks/>
            </p:cNvSpPr>
            <p:nvPr/>
          </p:nvSpPr>
          <p:spPr bwMode="auto">
            <a:xfrm>
              <a:off x="1930" y="3456"/>
              <a:ext cx="432" cy="96"/>
            </a:xfrm>
            <a:custGeom>
              <a:avLst/>
              <a:gdLst>
                <a:gd name="T0" fmla="*/ 0 w 432"/>
                <a:gd name="T1" fmla="*/ 96 h 96"/>
                <a:gd name="T2" fmla="*/ 192 w 432"/>
                <a:gd name="T3" fmla="*/ 0 h 96"/>
                <a:gd name="T4" fmla="*/ 432 w 432"/>
                <a:gd name="T5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" h="96">
                  <a:moveTo>
                    <a:pt x="0" y="96"/>
                  </a:moveTo>
                  <a:cubicBezTo>
                    <a:pt x="60" y="48"/>
                    <a:pt x="120" y="0"/>
                    <a:pt x="192" y="0"/>
                  </a:cubicBezTo>
                  <a:cubicBezTo>
                    <a:pt x="264" y="0"/>
                    <a:pt x="348" y="48"/>
                    <a:pt x="432" y="96"/>
                  </a:cubicBezTo>
                </a:path>
              </a:pathLst>
            </a:custGeom>
            <a:noFill/>
            <a:ln w="19050" cap="flat" cmpd="sng">
              <a:solidFill>
                <a:schemeClr val="folHlink"/>
              </a:solidFill>
              <a:prstDash val="solid"/>
              <a:round/>
              <a:headEnd type="triangl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74822" name="Freeform 70"/>
            <p:cNvSpPr>
              <a:spLocks/>
            </p:cNvSpPr>
            <p:nvPr/>
          </p:nvSpPr>
          <p:spPr bwMode="auto">
            <a:xfrm rot="10800000">
              <a:off x="1930" y="3696"/>
              <a:ext cx="432" cy="96"/>
            </a:xfrm>
            <a:custGeom>
              <a:avLst/>
              <a:gdLst>
                <a:gd name="T0" fmla="*/ 0 w 432"/>
                <a:gd name="T1" fmla="*/ 96 h 96"/>
                <a:gd name="T2" fmla="*/ 192 w 432"/>
                <a:gd name="T3" fmla="*/ 0 h 96"/>
                <a:gd name="T4" fmla="*/ 432 w 432"/>
                <a:gd name="T5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" h="96">
                  <a:moveTo>
                    <a:pt x="0" y="96"/>
                  </a:moveTo>
                  <a:cubicBezTo>
                    <a:pt x="60" y="48"/>
                    <a:pt x="120" y="0"/>
                    <a:pt x="192" y="0"/>
                  </a:cubicBezTo>
                  <a:cubicBezTo>
                    <a:pt x="264" y="0"/>
                    <a:pt x="348" y="48"/>
                    <a:pt x="432" y="96"/>
                  </a:cubicBez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triangl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74823" name="Freeform 71"/>
            <p:cNvSpPr>
              <a:spLocks/>
            </p:cNvSpPr>
            <p:nvPr/>
          </p:nvSpPr>
          <p:spPr bwMode="auto">
            <a:xfrm>
              <a:off x="2794" y="2496"/>
              <a:ext cx="432" cy="96"/>
            </a:xfrm>
            <a:custGeom>
              <a:avLst/>
              <a:gdLst>
                <a:gd name="T0" fmla="*/ 0 w 432"/>
                <a:gd name="T1" fmla="*/ 96 h 96"/>
                <a:gd name="T2" fmla="*/ 192 w 432"/>
                <a:gd name="T3" fmla="*/ 0 h 96"/>
                <a:gd name="T4" fmla="*/ 432 w 432"/>
                <a:gd name="T5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" h="96">
                  <a:moveTo>
                    <a:pt x="0" y="96"/>
                  </a:moveTo>
                  <a:cubicBezTo>
                    <a:pt x="60" y="48"/>
                    <a:pt x="120" y="0"/>
                    <a:pt x="192" y="0"/>
                  </a:cubicBezTo>
                  <a:cubicBezTo>
                    <a:pt x="264" y="0"/>
                    <a:pt x="348" y="48"/>
                    <a:pt x="432" y="96"/>
                  </a:cubicBez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triangl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74824" name="Freeform 72"/>
            <p:cNvSpPr>
              <a:spLocks/>
            </p:cNvSpPr>
            <p:nvPr/>
          </p:nvSpPr>
          <p:spPr bwMode="auto">
            <a:xfrm rot="10800000">
              <a:off x="2794" y="2736"/>
              <a:ext cx="432" cy="96"/>
            </a:xfrm>
            <a:custGeom>
              <a:avLst/>
              <a:gdLst>
                <a:gd name="T0" fmla="*/ 0 w 432"/>
                <a:gd name="T1" fmla="*/ 96 h 96"/>
                <a:gd name="T2" fmla="*/ 192 w 432"/>
                <a:gd name="T3" fmla="*/ 0 h 96"/>
                <a:gd name="T4" fmla="*/ 432 w 432"/>
                <a:gd name="T5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" h="96">
                  <a:moveTo>
                    <a:pt x="0" y="96"/>
                  </a:moveTo>
                  <a:cubicBezTo>
                    <a:pt x="60" y="48"/>
                    <a:pt x="120" y="0"/>
                    <a:pt x="192" y="0"/>
                  </a:cubicBezTo>
                  <a:cubicBezTo>
                    <a:pt x="264" y="0"/>
                    <a:pt x="348" y="48"/>
                    <a:pt x="432" y="96"/>
                  </a:cubicBezTo>
                </a:path>
              </a:pathLst>
            </a:custGeom>
            <a:noFill/>
            <a:ln w="19050" cap="flat" cmpd="sng">
              <a:solidFill>
                <a:schemeClr val="folHlink"/>
              </a:solidFill>
              <a:prstDash val="solid"/>
              <a:round/>
              <a:headEnd type="triangl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74825" name="Freeform 73"/>
            <p:cNvSpPr>
              <a:spLocks/>
            </p:cNvSpPr>
            <p:nvPr/>
          </p:nvSpPr>
          <p:spPr bwMode="auto">
            <a:xfrm>
              <a:off x="3658" y="3408"/>
              <a:ext cx="288" cy="368"/>
            </a:xfrm>
            <a:custGeom>
              <a:avLst/>
              <a:gdLst>
                <a:gd name="T0" fmla="*/ 0 w 288"/>
                <a:gd name="T1" fmla="*/ 256 h 368"/>
                <a:gd name="T2" fmla="*/ 144 w 288"/>
                <a:gd name="T3" fmla="*/ 352 h 368"/>
                <a:gd name="T4" fmla="*/ 288 w 288"/>
                <a:gd name="T5" fmla="*/ 160 h 368"/>
                <a:gd name="T6" fmla="*/ 144 w 288"/>
                <a:gd name="T7" fmla="*/ 16 h 368"/>
                <a:gd name="T8" fmla="*/ 0 w 288"/>
                <a:gd name="T9" fmla="*/ 64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8" h="368">
                  <a:moveTo>
                    <a:pt x="0" y="256"/>
                  </a:moveTo>
                  <a:cubicBezTo>
                    <a:pt x="48" y="312"/>
                    <a:pt x="96" y="368"/>
                    <a:pt x="144" y="352"/>
                  </a:cubicBezTo>
                  <a:cubicBezTo>
                    <a:pt x="192" y="336"/>
                    <a:pt x="288" y="216"/>
                    <a:pt x="288" y="160"/>
                  </a:cubicBezTo>
                  <a:cubicBezTo>
                    <a:pt x="288" y="104"/>
                    <a:pt x="192" y="32"/>
                    <a:pt x="144" y="16"/>
                  </a:cubicBezTo>
                  <a:cubicBezTo>
                    <a:pt x="96" y="0"/>
                    <a:pt x="8" y="56"/>
                    <a:pt x="0" y="64"/>
                  </a:cubicBez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triangl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74826" name="Text Box 74"/>
            <p:cNvSpPr txBox="1">
              <a:spLocks noChangeArrowheads="1"/>
            </p:cNvSpPr>
            <p:nvPr/>
          </p:nvSpPr>
          <p:spPr bwMode="auto">
            <a:xfrm>
              <a:off x="192" y="3024"/>
              <a:ext cx="341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 sz="2000">
                  <a:latin typeface="Tahoma" pitchFamily="34" charset="0"/>
                </a:rPr>
                <a:t>G</a:t>
              </a:r>
              <a:r>
                <a:rPr lang="en-US" altLang="zh-TW" sz="2000" baseline="30000">
                  <a:latin typeface="Tahoma" pitchFamily="34" charset="0"/>
                </a:rPr>
                <a:t>T</a:t>
              </a:r>
              <a:r>
                <a:rPr lang="en-US" altLang="zh-TW" sz="2000">
                  <a:latin typeface="Tahoma" pitchFamily="34" charset="0"/>
                </a:rPr>
                <a:t>:</a:t>
              </a:r>
            </a:p>
          </p:txBody>
        </p:sp>
        <p:sp>
          <p:nvSpPr>
            <p:cNvPr id="74827" name="Oval 75"/>
            <p:cNvSpPr>
              <a:spLocks noChangeArrowheads="1"/>
            </p:cNvSpPr>
            <p:nvPr/>
          </p:nvSpPr>
          <p:spPr bwMode="auto">
            <a:xfrm>
              <a:off x="1344" y="3168"/>
              <a:ext cx="1632" cy="960"/>
            </a:xfrm>
            <a:prstGeom prst="ellipse">
              <a:avLst/>
            </a:prstGeom>
            <a:noFill/>
            <a:ln w="25400">
              <a:solidFill>
                <a:srgbClr val="CC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74828" name="Oval 76"/>
            <p:cNvSpPr>
              <a:spLocks noChangeArrowheads="1"/>
            </p:cNvSpPr>
            <p:nvPr/>
          </p:nvSpPr>
          <p:spPr bwMode="auto">
            <a:xfrm>
              <a:off x="2160" y="2208"/>
              <a:ext cx="1632" cy="960"/>
            </a:xfrm>
            <a:prstGeom prst="ellipse">
              <a:avLst/>
            </a:prstGeom>
            <a:noFill/>
            <a:ln w="25400">
              <a:solidFill>
                <a:srgbClr val="CC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74829" name="Oval 77"/>
            <p:cNvSpPr>
              <a:spLocks noChangeArrowheads="1"/>
            </p:cNvSpPr>
            <p:nvPr/>
          </p:nvSpPr>
          <p:spPr bwMode="auto">
            <a:xfrm>
              <a:off x="3072" y="3216"/>
              <a:ext cx="960" cy="864"/>
            </a:xfrm>
            <a:prstGeom prst="ellipse">
              <a:avLst/>
            </a:prstGeom>
            <a:noFill/>
            <a:ln w="25400">
              <a:solidFill>
                <a:srgbClr val="CC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74830" name="Group 78"/>
          <p:cNvGrpSpPr>
            <a:grpSpLocks/>
          </p:cNvGrpSpPr>
          <p:nvPr/>
        </p:nvGrpSpPr>
        <p:grpSpPr bwMode="auto">
          <a:xfrm>
            <a:off x="6553200" y="2286000"/>
            <a:ext cx="2286000" cy="2667000"/>
            <a:chOff x="4224" y="1392"/>
            <a:chExt cx="1440" cy="1680"/>
          </a:xfrm>
        </p:grpSpPr>
        <p:sp>
          <p:nvSpPr>
            <p:cNvPr id="74831" name="Oval 79"/>
            <p:cNvSpPr>
              <a:spLocks noChangeArrowheads="1"/>
            </p:cNvSpPr>
            <p:nvPr/>
          </p:nvSpPr>
          <p:spPr bwMode="auto">
            <a:xfrm>
              <a:off x="4224" y="2064"/>
              <a:ext cx="336" cy="336"/>
            </a:xfrm>
            <a:prstGeom prst="ellipse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 sz="1400" b="1">
                  <a:latin typeface="Tahoma" pitchFamily="34" charset="0"/>
                </a:rPr>
                <a:t>abe</a:t>
              </a:r>
            </a:p>
          </p:txBody>
        </p:sp>
        <p:sp>
          <p:nvSpPr>
            <p:cNvPr id="74832" name="Oval 80"/>
            <p:cNvSpPr>
              <a:spLocks noChangeArrowheads="1"/>
            </p:cNvSpPr>
            <p:nvPr/>
          </p:nvSpPr>
          <p:spPr bwMode="auto">
            <a:xfrm>
              <a:off x="4752" y="1392"/>
              <a:ext cx="336" cy="336"/>
            </a:xfrm>
            <a:prstGeom prst="ellipse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 sz="1400" b="1">
                  <a:latin typeface="Tahoma" pitchFamily="34" charset="0"/>
                </a:rPr>
                <a:t>cd</a:t>
              </a:r>
            </a:p>
          </p:txBody>
        </p:sp>
        <p:sp>
          <p:nvSpPr>
            <p:cNvPr id="74833" name="Oval 81"/>
            <p:cNvSpPr>
              <a:spLocks noChangeArrowheads="1"/>
            </p:cNvSpPr>
            <p:nvPr/>
          </p:nvSpPr>
          <p:spPr bwMode="auto">
            <a:xfrm>
              <a:off x="5328" y="2064"/>
              <a:ext cx="336" cy="336"/>
            </a:xfrm>
            <a:prstGeom prst="ellipse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 sz="1400" b="1">
                  <a:latin typeface="Tahoma" pitchFamily="34" charset="0"/>
                </a:rPr>
                <a:t>h</a:t>
              </a:r>
            </a:p>
          </p:txBody>
        </p:sp>
        <p:sp>
          <p:nvSpPr>
            <p:cNvPr id="74834" name="Oval 82"/>
            <p:cNvSpPr>
              <a:spLocks noChangeArrowheads="1"/>
            </p:cNvSpPr>
            <p:nvPr/>
          </p:nvSpPr>
          <p:spPr bwMode="auto">
            <a:xfrm>
              <a:off x="4800" y="2736"/>
              <a:ext cx="336" cy="336"/>
            </a:xfrm>
            <a:prstGeom prst="ellipse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 sz="1400" b="1">
                  <a:latin typeface="Tahoma" pitchFamily="34" charset="0"/>
                </a:rPr>
                <a:t>fg</a:t>
              </a:r>
            </a:p>
          </p:txBody>
        </p:sp>
        <p:sp>
          <p:nvSpPr>
            <p:cNvPr id="74835" name="Line 83"/>
            <p:cNvSpPr>
              <a:spLocks noChangeShapeType="1"/>
            </p:cNvSpPr>
            <p:nvPr/>
          </p:nvSpPr>
          <p:spPr bwMode="auto">
            <a:xfrm flipV="1">
              <a:off x="4464" y="1680"/>
              <a:ext cx="336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74836" name="Line 84"/>
            <p:cNvSpPr>
              <a:spLocks noChangeShapeType="1"/>
            </p:cNvSpPr>
            <p:nvPr/>
          </p:nvSpPr>
          <p:spPr bwMode="auto">
            <a:xfrm>
              <a:off x="4512" y="2352"/>
              <a:ext cx="384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74837" name="Line 85"/>
            <p:cNvSpPr>
              <a:spLocks noChangeShapeType="1"/>
            </p:cNvSpPr>
            <p:nvPr/>
          </p:nvSpPr>
          <p:spPr bwMode="auto">
            <a:xfrm>
              <a:off x="4944" y="1728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74838" name="Line 86"/>
            <p:cNvSpPr>
              <a:spLocks noChangeShapeType="1"/>
            </p:cNvSpPr>
            <p:nvPr/>
          </p:nvSpPr>
          <p:spPr bwMode="auto">
            <a:xfrm>
              <a:off x="5088" y="1632"/>
              <a:ext cx="336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74839" name="Line 87"/>
            <p:cNvSpPr>
              <a:spLocks noChangeShapeType="1"/>
            </p:cNvSpPr>
            <p:nvPr/>
          </p:nvSpPr>
          <p:spPr bwMode="auto">
            <a:xfrm flipV="1">
              <a:off x="5088" y="2352"/>
              <a:ext cx="336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Elementary Graph Algorithms</a:t>
            </a:r>
          </a:p>
        </p:txBody>
      </p:sp>
      <p:sp>
        <p:nvSpPr>
          <p:cNvPr id="69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2A929-E16D-447D-8B5C-FEADE38A2C2B}" type="slidenum">
              <a:rPr lang="en-US" altLang="zh-TW"/>
              <a:pPr/>
              <a:t>4</a:t>
            </a:fld>
            <a:endParaRPr lang="en-US" altLang="zh-TW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Adjacency-array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341438"/>
            <a:ext cx="8229600" cy="4525962"/>
          </a:xfrm>
        </p:spPr>
        <p:txBody>
          <a:bodyPr/>
          <a:lstStyle/>
          <a:p>
            <a:r>
              <a:rPr lang="zh-TW" altLang="en-US"/>
              <a:t>可藉由</a:t>
            </a:r>
            <a:r>
              <a:rPr lang="en-US" altLang="zh-TW"/>
              <a:t>Adjacency-array</a:t>
            </a:r>
            <a:r>
              <a:rPr lang="zh-TW" altLang="en-US"/>
              <a:t>表示，利用一個二維陣列將每對點之間是否有邊連起來，有存</a:t>
            </a:r>
            <a:r>
              <a:rPr lang="en-US" altLang="zh-TW"/>
              <a:t>1</a:t>
            </a:r>
            <a:r>
              <a:rPr lang="zh-TW" altLang="en-US"/>
              <a:t>，沒有存</a:t>
            </a:r>
            <a:r>
              <a:rPr lang="en-US" altLang="zh-TW"/>
              <a:t>0</a:t>
            </a:r>
            <a:r>
              <a:rPr lang="zh-TW" altLang="en-US"/>
              <a:t>。</a:t>
            </a:r>
          </a:p>
          <a:p>
            <a:endParaRPr lang="en-US" altLang="zh-TW"/>
          </a:p>
        </p:txBody>
      </p:sp>
      <p:graphicFrame>
        <p:nvGraphicFramePr>
          <p:cNvPr id="4333" name="Group 237"/>
          <p:cNvGraphicFramePr>
            <a:graphicFrameLocks noGrp="1"/>
          </p:cNvGraphicFramePr>
          <p:nvPr>
            <p:ph sz="half" idx="4294967295"/>
          </p:nvPr>
        </p:nvGraphicFramePr>
        <p:xfrm>
          <a:off x="2916238" y="2636838"/>
          <a:ext cx="3817937" cy="3525838"/>
        </p:xfrm>
        <a:graphic>
          <a:graphicData uri="http://schemas.openxmlformats.org/drawingml/2006/table">
            <a:tbl>
              <a:tblPr/>
              <a:tblGrid>
                <a:gridCol w="635000"/>
                <a:gridCol w="639762"/>
                <a:gridCol w="635000"/>
                <a:gridCol w="633413"/>
                <a:gridCol w="639762"/>
                <a:gridCol w="635000"/>
              </a:tblGrid>
              <a:tr h="5873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zh-TW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新細明體" pitchFamily="18" charset="-12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rPr>
                        <a:t>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rPr>
                        <a:t>2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rPr>
                        <a:t>3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rPr>
                        <a:t>4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rPr>
                        <a:t>5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73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rPr>
                        <a:t>1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89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rPr>
                        <a:t>2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73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rPr>
                        <a:t>3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73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rPr>
                        <a:t>4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73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rPr>
                        <a:t>5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Elementary Graph Algorithms</a:t>
            </a:r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A050C-C805-4F55-A17F-A4C221D81008}" type="slidenum">
              <a:rPr lang="en-US" altLang="zh-TW"/>
              <a:pPr/>
              <a:t>40</a:t>
            </a:fld>
            <a:endParaRPr lang="en-US" altLang="zh-TW"/>
          </a:p>
        </p:txBody>
      </p:sp>
      <p:sp>
        <p:nvSpPr>
          <p:cNvPr id="7885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68313" y="260350"/>
            <a:ext cx="8077200" cy="56896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00E4A8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lvl="1">
              <a:lnSpc>
                <a:spcPct val="80000"/>
              </a:lnSpc>
              <a:buFontTx/>
              <a:buNone/>
            </a:pPr>
            <a:r>
              <a:rPr lang="en-US" altLang="zh-TW" sz="2400">
                <a:solidFill>
                  <a:srgbClr val="000000"/>
                </a:solidFill>
                <a:latin typeface="Arial" charset="0"/>
              </a:rPr>
              <a:t>Lemma 22.13 :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zh-TW" sz="2400">
                <a:solidFill>
                  <a:srgbClr val="3333CC"/>
                </a:solidFill>
                <a:latin typeface="Arial" charset="0"/>
              </a:rPr>
              <a:t>Let </a:t>
            </a:r>
            <a:r>
              <a:rPr lang="en-US" altLang="zh-TW" sz="2400">
                <a:solidFill>
                  <a:srgbClr val="000000"/>
                </a:solidFill>
                <a:latin typeface="Arial" charset="0"/>
              </a:rPr>
              <a:t>C and C’</a:t>
            </a:r>
            <a:r>
              <a:rPr lang="en-US" altLang="zh-TW" sz="2400">
                <a:solidFill>
                  <a:srgbClr val="3333CC"/>
                </a:solidFill>
                <a:latin typeface="Arial" charset="0"/>
              </a:rPr>
              <a:t> be distinct strongly connected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zh-TW" sz="2400">
                <a:solidFill>
                  <a:srgbClr val="3333CC"/>
                </a:solidFill>
                <a:latin typeface="Arial" charset="0"/>
              </a:rPr>
              <a:t>components in directed graph G=(V, E), let </a:t>
            </a:r>
            <a:r>
              <a:rPr lang="en-US" altLang="zh-TW" sz="2400">
                <a:solidFill>
                  <a:srgbClr val="000000"/>
                </a:solidFill>
                <a:latin typeface="Arial" charset="0"/>
              </a:rPr>
              <a:t>u, v in C 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zh-TW" sz="2400">
                <a:solidFill>
                  <a:srgbClr val="3333CC"/>
                </a:solidFill>
                <a:latin typeface="Arial" charset="0"/>
              </a:rPr>
              <a:t>and </a:t>
            </a:r>
            <a:r>
              <a:rPr lang="en-US" altLang="zh-TW" sz="2400">
                <a:solidFill>
                  <a:srgbClr val="000000"/>
                </a:solidFill>
                <a:latin typeface="Arial" charset="0"/>
              </a:rPr>
              <a:t>u’, v’ in C’</a:t>
            </a:r>
            <a:r>
              <a:rPr lang="en-US" altLang="zh-TW" sz="2400">
                <a:solidFill>
                  <a:srgbClr val="3333CC"/>
                </a:solidFill>
                <a:latin typeface="Arial" charset="0"/>
              </a:rPr>
              <a:t>, and suppose there is a path from u to u’ in G. 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zh-TW" sz="2400">
                <a:solidFill>
                  <a:srgbClr val="000000"/>
                </a:solidFill>
                <a:latin typeface="Arial" charset="0"/>
              </a:rPr>
              <a:t>Then there cannot also be a path from v’ to v in G.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zh-TW" sz="1800">
                <a:solidFill>
                  <a:srgbClr val="000000"/>
                </a:solidFill>
                <a:latin typeface="Arial" charset="0"/>
              </a:rPr>
              <a:t>	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zh-TW" sz="1800">
                <a:solidFill>
                  <a:srgbClr val="000000"/>
                </a:solidFill>
                <a:latin typeface="Arial" charset="0"/>
              </a:rPr>
              <a:t>	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zh-TW" sz="2400">
                <a:solidFill>
                  <a:srgbClr val="000000"/>
                </a:solidFill>
                <a:latin typeface="Arial" charset="0"/>
              </a:rPr>
              <a:t>Def: Let U </a:t>
            </a:r>
            <a:r>
              <a:rPr lang="en-US" altLang="zh-TW" sz="2400">
                <a:solidFill>
                  <a:srgbClr val="000000"/>
                </a:solidFill>
                <a:latin typeface="Arial" charset="0"/>
                <a:sym typeface="Euclid Symbol" pitchFamily="18" charset="2"/>
              </a:rPr>
              <a:t> V, define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zh-TW" sz="1800">
                <a:solidFill>
                  <a:srgbClr val="000000"/>
                </a:solidFill>
                <a:latin typeface="Arial" charset="0"/>
                <a:sym typeface="Euclid Symbol" pitchFamily="18" charset="2"/>
              </a:rPr>
              <a:t>                        </a:t>
            </a:r>
            <a:r>
              <a:rPr lang="en-US" altLang="zh-TW" sz="2400">
                <a:solidFill>
                  <a:srgbClr val="000000"/>
                </a:solidFill>
                <a:latin typeface="Arial" charset="0"/>
                <a:sym typeface="Euclid Symbol" pitchFamily="18" charset="2"/>
              </a:rPr>
              <a:t>d(U) = min </a:t>
            </a:r>
            <a:r>
              <a:rPr lang="en-US" altLang="zh-TW" sz="2400" baseline="-25000">
                <a:solidFill>
                  <a:srgbClr val="000000"/>
                </a:solidFill>
                <a:latin typeface="Arial" charset="0"/>
              </a:rPr>
              <a:t>u</a:t>
            </a:r>
            <a:r>
              <a:rPr lang="en-US" altLang="zh-TW" sz="2400" baseline="-25000">
                <a:solidFill>
                  <a:srgbClr val="000000"/>
                </a:solidFill>
                <a:latin typeface="Arial" charset="0"/>
                <a:sym typeface="Euclid Symbol" pitchFamily="18" charset="2"/>
              </a:rPr>
              <a:t> U</a:t>
            </a:r>
            <a:r>
              <a:rPr lang="en-US" altLang="zh-TW" sz="2400">
                <a:solidFill>
                  <a:srgbClr val="000000"/>
                </a:solidFill>
                <a:latin typeface="Arial" charset="0"/>
                <a:sym typeface="Euclid Symbol" pitchFamily="18" charset="2"/>
              </a:rPr>
              <a:t> { u.d }</a:t>
            </a:r>
            <a:r>
              <a:rPr lang="en-US" altLang="zh-TW" sz="1800">
                <a:solidFill>
                  <a:srgbClr val="000000"/>
                </a:solidFill>
                <a:latin typeface="Arial" charset="0"/>
                <a:sym typeface="Euclid Symbol" pitchFamily="18" charset="2"/>
              </a:rPr>
              <a:t>  </a:t>
            </a:r>
            <a:r>
              <a:rPr lang="en-US" altLang="zh-TW" sz="1800">
                <a:solidFill>
                  <a:srgbClr val="000000"/>
                </a:solidFill>
                <a:latin typeface="Arial" charset="0"/>
              </a:rPr>
              <a:t>	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zh-TW" sz="1800">
                <a:solidFill>
                  <a:srgbClr val="000000"/>
                </a:solidFill>
                <a:latin typeface="Arial" charset="0"/>
              </a:rPr>
              <a:t>                                   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zh-TW" sz="1800">
                <a:solidFill>
                  <a:srgbClr val="000000"/>
                </a:solidFill>
                <a:latin typeface="Arial" charset="0"/>
              </a:rPr>
              <a:t>	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zh-TW" sz="1800">
                <a:solidFill>
                  <a:srgbClr val="000000"/>
                </a:solidFill>
                <a:latin typeface="Arial" charset="0"/>
                <a:sym typeface="Euclid Symbol" pitchFamily="18" charset="2"/>
              </a:rPr>
              <a:t>                        </a:t>
            </a:r>
            <a:r>
              <a:rPr lang="en-US" altLang="zh-TW" sz="2400">
                <a:solidFill>
                  <a:srgbClr val="000099"/>
                </a:solidFill>
                <a:latin typeface="Arial" charset="0"/>
                <a:sym typeface="Euclid Symbol" pitchFamily="18" charset="2"/>
              </a:rPr>
              <a:t>f (U) = max </a:t>
            </a:r>
            <a:r>
              <a:rPr lang="en-US" altLang="zh-TW" sz="2400" baseline="-25000">
                <a:solidFill>
                  <a:srgbClr val="000099"/>
                </a:solidFill>
                <a:latin typeface="Arial" charset="0"/>
              </a:rPr>
              <a:t>u</a:t>
            </a:r>
            <a:r>
              <a:rPr lang="en-US" altLang="zh-TW" sz="2400" baseline="-25000">
                <a:solidFill>
                  <a:srgbClr val="000099"/>
                </a:solidFill>
                <a:latin typeface="Arial" charset="0"/>
                <a:sym typeface="Euclid Symbol" pitchFamily="18" charset="2"/>
              </a:rPr>
              <a:t> U</a:t>
            </a:r>
            <a:r>
              <a:rPr lang="en-US" altLang="zh-TW" sz="2400">
                <a:solidFill>
                  <a:srgbClr val="000099"/>
                </a:solidFill>
                <a:latin typeface="Arial" charset="0"/>
                <a:sym typeface="Euclid Symbol" pitchFamily="18" charset="2"/>
              </a:rPr>
              <a:t> { u.f }</a:t>
            </a:r>
            <a:r>
              <a:rPr lang="en-US" altLang="zh-TW" sz="1800">
                <a:solidFill>
                  <a:srgbClr val="000099"/>
                </a:solidFill>
                <a:latin typeface="Arial" charset="0"/>
                <a:sym typeface="Euclid Symbol" pitchFamily="18" charset="2"/>
              </a:rPr>
              <a:t>  </a:t>
            </a:r>
            <a:r>
              <a:rPr lang="en-US" altLang="zh-TW" sz="1800">
                <a:solidFill>
                  <a:srgbClr val="000099"/>
                </a:solidFill>
                <a:latin typeface="Arial" charset="0"/>
              </a:rPr>
              <a:t>	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zh-TW" sz="1800">
                <a:solidFill>
                  <a:srgbClr val="000099"/>
                </a:solidFill>
                <a:latin typeface="Arial" charset="0"/>
              </a:rPr>
              <a:t>                                   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zh-TW" sz="1600">
                <a:solidFill>
                  <a:srgbClr val="000000"/>
                </a:solidFill>
              </a:rPr>
              <a:t>		</a:t>
            </a:r>
            <a:endParaRPr lang="en-US" altLang="zh-TW" sz="1600">
              <a:solidFill>
                <a:srgbClr val="000000"/>
              </a:solidFill>
              <a:sym typeface="Symbol" pitchFamily="18" charset="2"/>
            </a:endParaRP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zh-TW" sz="1600">
                <a:solidFill>
                  <a:srgbClr val="000000"/>
                </a:solidFill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Elementary Graph Algorithms</a:t>
            </a:r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9BE8E-1448-4614-AAC3-FFCF09C94128}" type="slidenum">
              <a:rPr lang="en-US" altLang="zh-TW"/>
              <a:pPr/>
              <a:t>41</a:t>
            </a:fld>
            <a:endParaRPr lang="en-US" altLang="zh-TW"/>
          </a:p>
        </p:txBody>
      </p:sp>
      <p:sp>
        <p:nvSpPr>
          <p:cNvPr id="7987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95288" y="260350"/>
            <a:ext cx="8569325" cy="57610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00E4A8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lvl="1">
              <a:lnSpc>
                <a:spcPct val="80000"/>
              </a:lnSpc>
              <a:buFontTx/>
              <a:buNone/>
            </a:pPr>
            <a:r>
              <a:rPr lang="en-US" altLang="zh-TW">
                <a:solidFill>
                  <a:srgbClr val="000000"/>
                </a:solidFill>
              </a:rPr>
              <a:t>Lemma 22.14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zh-TW">
                <a:solidFill>
                  <a:srgbClr val="3333CC"/>
                </a:solidFill>
                <a:latin typeface="Arial" charset="0"/>
              </a:rPr>
              <a:t>Let </a:t>
            </a:r>
            <a:r>
              <a:rPr lang="en-US" altLang="zh-TW">
                <a:solidFill>
                  <a:srgbClr val="000000"/>
                </a:solidFill>
                <a:latin typeface="Arial" charset="0"/>
              </a:rPr>
              <a:t>C and C’</a:t>
            </a:r>
            <a:r>
              <a:rPr lang="en-US" altLang="zh-TW">
                <a:solidFill>
                  <a:srgbClr val="3333CC"/>
                </a:solidFill>
                <a:latin typeface="Arial" charset="0"/>
              </a:rPr>
              <a:t> be distinct strongly connected components in directed graph G=(V, E).  Suppose that there is an edge </a:t>
            </a:r>
            <a:r>
              <a:rPr lang="en-US" altLang="zh-TW">
                <a:solidFill>
                  <a:srgbClr val="000000"/>
                </a:solidFill>
                <a:latin typeface="Arial" charset="0"/>
              </a:rPr>
              <a:t>(u, v)</a:t>
            </a:r>
            <a:r>
              <a:rPr lang="en-US" altLang="zh-TW">
                <a:solidFill>
                  <a:srgbClr val="3333CC"/>
                </a:solidFill>
                <a:latin typeface="Arial" charset="0"/>
              </a:rPr>
              <a:t> in E, where u in C and v in C’.  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zh-TW">
                <a:solidFill>
                  <a:srgbClr val="000000"/>
                </a:solidFill>
                <a:latin typeface="Arial" charset="0"/>
              </a:rPr>
              <a:t>Then f (C) &gt; f ( C’).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zh-TW">
                <a:solidFill>
                  <a:srgbClr val="000000"/>
                </a:solidFill>
              </a:rPr>
              <a:t>pf: Case (1):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l"/>
            </a:pPr>
            <a:r>
              <a:rPr lang="en-US" altLang="zh-TW">
                <a:solidFill>
                  <a:srgbClr val="000000"/>
                </a:solidFill>
                <a:latin typeface="Arial" charset="0"/>
              </a:rPr>
              <a:t>If </a:t>
            </a:r>
            <a:r>
              <a:rPr lang="en-US" altLang="zh-TW">
                <a:solidFill>
                  <a:srgbClr val="FF0000"/>
                </a:solidFill>
                <a:latin typeface="Arial" charset="0"/>
              </a:rPr>
              <a:t>d(C) &lt; d(C’):</a:t>
            </a:r>
            <a:r>
              <a:rPr lang="en-US" altLang="zh-TW">
                <a:solidFill>
                  <a:srgbClr val="000000"/>
                </a:solidFill>
                <a:latin typeface="Arial" charset="0"/>
              </a:rPr>
              <a:t> let x be the 1</a:t>
            </a:r>
            <a:r>
              <a:rPr lang="en-US" altLang="zh-TW" baseline="30000">
                <a:solidFill>
                  <a:srgbClr val="000000"/>
                </a:solidFill>
                <a:latin typeface="Arial" charset="0"/>
              </a:rPr>
              <a:t>st</a:t>
            </a:r>
            <a:r>
              <a:rPr lang="en-US" altLang="zh-TW">
                <a:solidFill>
                  <a:srgbClr val="000000"/>
                </a:solidFill>
                <a:latin typeface="Arial" charset="0"/>
              </a:rPr>
              <a:t> discovered vertex  in C.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l"/>
            </a:pPr>
            <a:r>
              <a:rPr lang="en-US" altLang="zh-TW">
                <a:solidFill>
                  <a:srgbClr val="000000"/>
                </a:solidFill>
                <a:latin typeface="Arial" charset="0"/>
              </a:rPr>
              <a:t>At time </a:t>
            </a:r>
            <a:r>
              <a:rPr lang="en-US" altLang="zh-TW">
                <a:solidFill>
                  <a:srgbClr val="FF0000"/>
                </a:solidFill>
                <a:latin typeface="Arial" charset="0"/>
              </a:rPr>
              <a:t>x.d</a:t>
            </a:r>
            <a:r>
              <a:rPr lang="en-US" altLang="zh-TW">
                <a:solidFill>
                  <a:srgbClr val="000000"/>
                </a:solidFill>
                <a:latin typeface="Arial" charset="0"/>
              </a:rPr>
              <a:t> all vertices in C and C’ are white. 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l"/>
            </a:pPr>
            <a:r>
              <a:rPr lang="en-US" altLang="zh-TW">
                <a:solidFill>
                  <a:srgbClr val="000000"/>
                </a:solidFill>
                <a:latin typeface="Arial" charset="0"/>
              </a:rPr>
              <a:t>There is a path from </a:t>
            </a:r>
            <a:r>
              <a:rPr lang="en-US" altLang="zh-TW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zh-TW">
                <a:solidFill>
                  <a:srgbClr val="000000"/>
                </a:solidFill>
                <a:latin typeface="Arial" charset="0"/>
              </a:rPr>
              <a:t> to all (</a:t>
            </a:r>
            <a:r>
              <a:rPr lang="en-US" altLang="zh-TW">
                <a:solidFill>
                  <a:srgbClr val="000099"/>
                </a:solidFill>
                <a:latin typeface="Arial" charset="0"/>
              </a:rPr>
              <a:t>white) vertices</a:t>
            </a:r>
            <a:r>
              <a:rPr lang="en-US" altLang="zh-TW">
                <a:solidFill>
                  <a:srgbClr val="000000"/>
                </a:solidFill>
                <a:latin typeface="Arial" charset="0"/>
              </a:rPr>
              <a:t> in C and to all vertices in C’: x~</a:t>
            </a:r>
            <a:r>
              <a:rPr lang="en-US" altLang="zh-TW">
                <a:solidFill>
                  <a:srgbClr val="000000"/>
                </a:solidFill>
                <a:latin typeface="Arial" charset="0"/>
                <a:ea typeface="Arial Unicode MS" pitchFamily="34" charset="-120"/>
                <a:cs typeface="Arial Unicode MS" pitchFamily="34" charset="-120"/>
              </a:rPr>
              <a:t>↝ u </a:t>
            </a:r>
            <a:r>
              <a:rPr lang="en-US" altLang="zh-TW">
                <a:solidFill>
                  <a:srgbClr val="000000"/>
                </a:solidFill>
                <a:latin typeface="Arial" charset="0"/>
                <a:ea typeface="Arial Unicode MS" pitchFamily="34" charset="-120"/>
                <a:cs typeface="Arial Unicode MS" pitchFamily="34" charset="-120"/>
                <a:sym typeface="Symbol" pitchFamily="18" charset="2"/>
              </a:rPr>
              <a:t> </a:t>
            </a:r>
            <a:r>
              <a:rPr lang="en-US" altLang="zh-TW">
                <a:solidFill>
                  <a:srgbClr val="000000"/>
                </a:solidFill>
                <a:latin typeface="Arial" charset="0"/>
                <a:ea typeface="Arial Unicode MS" pitchFamily="34" charset="-120"/>
                <a:cs typeface="Arial Unicode MS" pitchFamily="34" charset="-120"/>
              </a:rPr>
              <a:t>v ~↝ w.  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l"/>
            </a:pPr>
            <a:r>
              <a:rPr lang="en-US" altLang="zh-TW">
                <a:solidFill>
                  <a:srgbClr val="000099"/>
                </a:solidFill>
                <a:latin typeface="Arial" charset="0"/>
                <a:ea typeface="Arial Unicode MS" pitchFamily="34" charset="-120"/>
                <a:cs typeface="Arial Unicode MS" pitchFamily="34" charset="-120"/>
              </a:rPr>
              <a:t>All vertices in C and C’ are descendants of x.</a:t>
            </a:r>
            <a:r>
              <a:rPr lang="en-US" altLang="zh-TW">
                <a:solidFill>
                  <a:srgbClr val="000000"/>
                </a:solidFill>
                <a:latin typeface="Arial" charset="0"/>
                <a:ea typeface="Arial Unicode MS" pitchFamily="34" charset="-120"/>
                <a:cs typeface="Arial Unicode MS" pitchFamily="34" charset="-120"/>
              </a:rPr>
              <a:t>   Thus </a:t>
            </a:r>
            <a:r>
              <a:rPr lang="en-US" altLang="zh-TW">
                <a:solidFill>
                  <a:srgbClr val="FF0000"/>
                </a:solidFill>
                <a:latin typeface="Arial" charset="0"/>
                <a:ea typeface="Arial Unicode MS" pitchFamily="34" charset="-120"/>
                <a:cs typeface="Arial Unicode MS" pitchFamily="34" charset="-120"/>
              </a:rPr>
              <a:t>x.f = f (C) &gt; f(C’).</a:t>
            </a:r>
            <a:endParaRPr lang="en-US" altLang="zh-TW">
              <a:solidFill>
                <a:srgbClr val="FF0000"/>
              </a:solidFill>
              <a:latin typeface="Arial" charset="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altLang="zh-TW" sz="240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Elementary Graph Algorithms</a:t>
            </a:r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D5393-0C5A-4BD7-9D58-D1559388D793}" type="slidenum">
              <a:rPr lang="en-US" altLang="zh-TW"/>
              <a:pPr/>
              <a:t>42</a:t>
            </a:fld>
            <a:endParaRPr lang="en-US" altLang="zh-TW"/>
          </a:p>
        </p:txBody>
      </p:sp>
      <p:sp>
        <p:nvSpPr>
          <p:cNvPr id="839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260350"/>
            <a:ext cx="8569325" cy="58324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00E4A8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lvl="1">
              <a:lnSpc>
                <a:spcPct val="80000"/>
              </a:lnSpc>
              <a:buFontTx/>
              <a:buNone/>
            </a:pPr>
            <a:r>
              <a:rPr lang="en-US" altLang="zh-TW">
                <a:solidFill>
                  <a:srgbClr val="000000"/>
                </a:solidFill>
              </a:rPr>
              <a:t>Lemma 22.14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zh-TW">
                <a:solidFill>
                  <a:srgbClr val="3333CC"/>
                </a:solidFill>
                <a:latin typeface="Arial" charset="0"/>
              </a:rPr>
              <a:t>Let </a:t>
            </a:r>
            <a:r>
              <a:rPr lang="en-US" altLang="zh-TW">
                <a:solidFill>
                  <a:srgbClr val="000000"/>
                </a:solidFill>
                <a:latin typeface="Arial" charset="0"/>
              </a:rPr>
              <a:t>C and C’</a:t>
            </a:r>
            <a:r>
              <a:rPr lang="en-US" altLang="zh-TW">
                <a:solidFill>
                  <a:srgbClr val="3333CC"/>
                </a:solidFill>
                <a:latin typeface="Arial" charset="0"/>
              </a:rPr>
              <a:t> be distinct strongly connected components in directed graph G=(V, E).  Suppose that there is an edge </a:t>
            </a:r>
            <a:r>
              <a:rPr lang="en-US" altLang="zh-TW">
                <a:solidFill>
                  <a:srgbClr val="000000"/>
                </a:solidFill>
                <a:latin typeface="Arial" charset="0"/>
              </a:rPr>
              <a:t>(u, v)</a:t>
            </a:r>
            <a:r>
              <a:rPr lang="en-US" altLang="zh-TW">
                <a:solidFill>
                  <a:srgbClr val="3333CC"/>
                </a:solidFill>
                <a:latin typeface="Arial" charset="0"/>
              </a:rPr>
              <a:t> in E, where u in C and v in C’.  </a:t>
            </a:r>
            <a:r>
              <a:rPr lang="en-US" altLang="zh-TW">
                <a:solidFill>
                  <a:srgbClr val="000000"/>
                </a:solidFill>
                <a:latin typeface="Arial" charset="0"/>
              </a:rPr>
              <a:t>Then f (C) &gt; f ( C’).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zh-TW">
                <a:solidFill>
                  <a:srgbClr val="000000"/>
                </a:solidFill>
              </a:rPr>
              <a:t>pf: Case </a:t>
            </a:r>
            <a:r>
              <a:rPr lang="en-US" altLang="zh-TW" b="1">
                <a:solidFill>
                  <a:srgbClr val="000000"/>
                </a:solidFill>
              </a:rPr>
              <a:t>(2):</a:t>
            </a:r>
            <a:r>
              <a:rPr lang="en-US" altLang="zh-TW" sz="2400" b="1">
                <a:solidFill>
                  <a:srgbClr val="000000"/>
                </a:solidFill>
              </a:rPr>
              <a:t> 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l"/>
            </a:pPr>
            <a:r>
              <a:rPr lang="en-US" altLang="zh-TW">
                <a:solidFill>
                  <a:srgbClr val="000000"/>
                </a:solidFill>
                <a:latin typeface="Arial" charset="0"/>
              </a:rPr>
              <a:t>If </a:t>
            </a:r>
            <a:r>
              <a:rPr lang="en-US" altLang="zh-TW">
                <a:solidFill>
                  <a:srgbClr val="FF0000"/>
                </a:solidFill>
                <a:latin typeface="Arial" charset="0"/>
              </a:rPr>
              <a:t>d(C) &gt; d(C’):</a:t>
            </a:r>
            <a:r>
              <a:rPr lang="en-US" altLang="zh-TW">
                <a:solidFill>
                  <a:srgbClr val="000000"/>
                </a:solidFill>
                <a:latin typeface="Arial" charset="0"/>
              </a:rPr>
              <a:t> let y be the 1</a:t>
            </a:r>
            <a:r>
              <a:rPr lang="en-US" altLang="zh-TW" baseline="30000">
                <a:solidFill>
                  <a:srgbClr val="000000"/>
                </a:solidFill>
                <a:latin typeface="Arial" charset="0"/>
              </a:rPr>
              <a:t>st</a:t>
            </a:r>
            <a:r>
              <a:rPr lang="en-US" altLang="zh-TW">
                <a:solidFill>
                  <a:srgbClr val="000000"/>
                </a:solidFill>
                <a:latin typeface="Arial" charset="0"/>
              </a:rPr>
              <a:t> discovered vertex in C’. 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l"/>
            </a:pPr>
            <a:r>
              <a:rPr lang="en-US" altLang="zh-TW">
                <a:solidFill>
                  <a:srgbClr val="000000"/>
                </a:solidFill>
                <a:latin typeface="Arial" charset="0"/>
              </a:rPr>
              <a:t>At time </a:t>
            </a:r>
            <a:r>
              <a:rPr lang="en-US" altLang="zh-TW">
                <a:solidFill>
                  <a:srgbClr val="FF0000"/>
                </a:solidFill>
                <a:latin typeface="Arial" charset="0"/>
              </a:rPr>
              <a:t>y.d</a:t>
            </a:r>
            <a:r>
              <a:rPr lang="en-US" altLang="zh-TW">
                <a:solidFill>
                  <a:srgbClr val="000000"/>
                </a:solidFill>
                <a:latin typeface="Arial" charset="0"/>
              </a:rPr>
              <a:t> all vertices in C’ are white and there is a path from </a:t>
            </a:r>
            <a:r>
              <a:rPr lang="en-US" altLang="zh-TW">
                <a:solidFill>
                  <a:srgbClr val="FF0000"/>
                </a:solidFill>
                <a:latin typeface="Arial" charset="0"/>
              </a:rPr>
              <a:t>y</a:t>
            </a:r>
            <a:r>
              <a:rPr lang="en-US" altLang="zh-TW">
                <a:solidFill>
                  <a:srgbClr val="000000"/>
                </a:solidFill>
                <a:latin typeface="Arial" charset="0"/>
              </a:rPr>
              <a:t> to all vertices in C’. 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l"/>
            </a:pPr>
            <a:r>
              <a:rPr lang="en-US" altLang="zh-TW">
                <a:solidFill>
                  <a:srgbClr val="000000"/>
                </a:solidFill>
                <a:latin typeface="Arial" charset="0"/>
              </a:rPr>
              <a:t>I.e. </a:t>
            </a:r>
            <a:r>
              <a:rPr lang="en-US" altLang="zh-TW">
                <a:solidFill>
                  <a:srgbClr val="CC0000"/>
                </a:solidFill>
                <a:latin typeface="Arial" charset="0"/>
              </a:rPr>
              <a:t>all vertices in C’ are descendants of y</a:t>
            </a:r>
            <a:r>
              <a:rPr lang="en-US" altLang="zh-TW">
                <a:solidFill>
                  <a:srgbClr val="000000"/>
                </a:solidFill>
                <a:latin typeface="Arial" charset="0"/>
              </a:rPr>
              <a:t>. 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l"/>
            </a:pPr>
            <a:r>
              <a:rPr lang="en-US" altLang="zh-TW">
                <a:solidFill>
                  <a:srgbClr val="000000"/>
                </a:solidFill>
                <a:latin typeface="Arial" charset="0"/>
              </a:rPr>
              <a:t>So </a:t>
            </a:r>
            <a:r>
              <a:rPr lang="en-US" altLang="zh-TW">
                <a:solidFill>
                  <a:srgbClr val="FF0000"/>
                </a:solidFill>
                <a:latin typeface="Arial" charset="0"/>
              </a:rPr>
              <a:t>y.</a:t>
            </a:r>
            <a:r>
              <a:rPr lang="en-US" altLang="zh-TW">
                <a:solidFill>
                  <a:srgbClr val="CC0000"/>
                </a:solidFill>
                <a:latin typeface="Arial" charset="0"/>
              </a:rPr>
              <a:t>f = f(C’)</a:t>
            </a:r>
            <a:r>
              <a:rPr lang="en-US" altLang="zh-TW">
                <a:solidFill>
                  <a:srgbClr val="000000"/>
                </a:solidFill>
                <a:latin typeface="Arial" charset="0"/>
              </a:rPr>
              <a:t>. There</a:t>
            </a:r>
            <a:r>
              <a:rPr lang="en-US" altLang="zh-TW">
                <a:solidFill>
                  <a:srgbClr val="CC0000"/>
                </a:solidFill>
                <a:latin typeface="Arial" charset="0"/>
              </a:rPr>
              <a:t> cannot</a:t>
            </a:r>
            <a:r>
              <a:rPr lang="en-US" altLang="zh-TW">
                <a:solidFill>
                  <a:srgbClr val="000000"/>
                </a:solidFill>
                <a:latin typeface="Arial" charset="0"/>
              </a:rPr>
              <a:t> be a path from C’ to C. Why?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l"/>
            </a:pPr>
            <a:r>
              <a:rPr lang="en-US" altLang="zh-TW">
                <a:solidFill>
                  <a:schemeClr val="accent2"/>
                </a:solidFill>
                <a:latin typeface="Arial" charset="0"/>
              </a:rPr>
              <a:t>Thus any w in C has</a:t>
            </a:r>
            <a:r>
              <a:rPr lang="en-US" altLang="zh-TW">
                <a:solidFill>
                  <a:srgbClr val="CC0000"/>
                </a:solidFill>
                <a:latin typeface="Arial" charset="0"/>
              </a:rPr>
              <a:t> w.f &gt; y.f </a:t>
            </a:r>
            <a:r>
              <a:rPr lang="en-US" altLang="zh-TW">
                <a:solidFill>
                  <a:schemeClr val="accent2"/>
                </a:solidFill>
                <a:latin typeface="Arial" charset="0"/>
              </a:rPr>
              <a:t>and so</a:t>
            </a:r>
            <a:r>
              <a:rPr lang="en-US" altLang="zh-TW">
                <a:solidFill>
                  <a:srgbClr val="CC0000"/>
                </a:solidFill>
                <a:latin typeface="Arial" charset="0"/>
              </a:rPr>
              <a:t> f(C) &gt; f(C’).</a:t>
            </a:r>
            <a:r>
              <a:rPr lang="en-US" altLang="zh-TW" sz="2000" b="1">
                <a:solidFill>
                  <a:srgbClr val="000000"/>
                </a:solidFill>
              </a:rPr>
              <a:t>  </a:t>
            </a:r>
            <a:endParaRPr lang="en-US" altLang="zh-TW" sz="240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Elementary Graph Algorithms</a:t>
            </a:r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6B11F-C526-4944-9388-3D018D226FE4}" type="slidenum">
              <a:rPr lang="en-US" altLang="zh-TW"/>
              <a:pPr/>
              <a:t>43</a:t>
            </a:fld>
            <a:endParaRPr lang="en-US" altLang="zh-TW"/>
          </a:p>
        </p:txBody>
      </p:sp>
      <p:sp>
        <p:nvSpPr>
          <p:cNvPr id="8090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68313" y="333375"/>
            <a:ext cx="8280400" cy="56165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00E4A8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lvl="1" fontAlgn="t">
              <a:buFontTx/>
              <a:buNone/>
            </a:pPr>
            <a:r>
              <a:rPr lang="en-US" altLang="zh-TW">
                <a:solidFill>
                  <a:srgbClr val="000000"/>
                </a:solidFill>
                <a:latin typeface="Arial" charset="0"/>
              </a:rPr>
              <a:t>Corollary 22.15:  </a:t>
            </a:r>
            <a:r>
              <a:rPr lang="en-US" altLang="zh-TW">
                <a:solidFill>
                  <a:srgbClr val="3333CC"/>
                </a:solidFill>
                <a:latin typeface="Arial" charset="0"/>
              </a:rPr>
              <a:t>Let </a:t>
            </a:r>
            <a:r>
              <a:rPr lang="en-US" altLang="zh-TW">
                <a:solidFill>
                  <a:srgbClr val="000000"/>
                </a:solidFill>
                <a:latin typeface="Arial" charset="0"/>
              </a:rPr>
              <a:t>C and C’</a:t>
            </a:r>
            <a:r>
              <a:rPr lang="en-US" altLang="zh-TW">
                <a:solidFill>
                  <a:srgbClr val="3333CC"/>
                </a:solidFill>
                <a:latin typeface="Arial" charset="0"/>
              </a:rPr>
              <a:t> be distinct strongly connected components in directed graph G=(V, E).  Suppose that there is an edge </a:t>
            </a:r>
            <a:r>
              <a:rPr lang="en-US" altLang="zh-TW">
                <a:solidFill>
                  <a:srgbClr val="FF0000"/>
                </a:solidFill>
                <a:latin typeface="Arial" charset="0"/>
              </a:rPr>
              <a:t>(u, v)</a:t>
            </a:r>
            <a:r>
              <a:rPr lang="en-US" altLang="zh-TW">
                <a:solidFill>
                  <a:srgbClr val="3333CC"/>
                </a:solidFill>
                <a:latin typeface="Arial" charset="0"/>
              </a:rPr>
              <a:t> in   </a:t>
            </a:r>
            <a:r>
              <a:rPr lang="en-US" altLang="zh-TW">
                <a:solidFill>
                  <a:srgbClr val="FF0000"/>
                </a:solidFill>
                <a:latin typeface="Arial" charset="0"/>
              </a:rPr>
              <a:t>E</a:t>
            </a:r>
            <a:r>
              <a:rPr lang="en-US" altLang="zh-TW" baseline="30000">
                <a:solidFill>
                  <a:srgbClr val="FF0000"/>
                </a:solidFill>
                <a:latin typeface="Arial" charset="0"/>
              </a:rPr>
              <a:t>T</a:t>
            </a:r>
            <a:r>
              <a:rPr lang="en-US" altLang="zh-TW">
                <a:solidFill>
                  <a:srgbClr val="3333CC"/>
                </a:solidFill>
                <a:latin typeface="Arial" charset="0"/>
              </a:rPr>
              <a:t>, where </a:t>
            </a:r>
            <a:r>
              <a:rPr lang="en-US" altLang="zh-TW">
                <a:solidFill>
                  <a:srgbClr val="FF0000"/>
                </a:solidFill>
                <a:latin typeface="Arial" charset="0"/>
              </a:rPr>
              <a:t>u</a:t>
            </a:r>
            <a:r>
              <a:rPr lang="en-US" altLang="zh-TW">
                <a:solidFill>
                  <a:srgbClr val="3333CC"/>
                </a:solidFill>
                <a:latin typeface="Arial" charset="0"/>
              </a:rPr>
              <a:t> in </a:t>
            </a:r>
            <a:r>
              <a:rPr lang="en-US" altLang="zh-TW">
                <a:solidFill>
                  <a:srgbClr val="FF0000"/>
                </a:solidFill>
                <a:latin typeface="Arial" charset="0"/>
              </a:rPr>
              <a:t>C</a:t>
            </a:r>
            <a:r>
              <a:rPr lang="en-US" altLang="zh-TW">
                <a:solidFill>
                  <a:srgbClr val="3333CC"/>
                </a:solidFill>
                <a:latin typeface="Arial" charset="0"/>
              </a:rPr>
              <a:t> and </a:t>
            </a:r>
            <a:r>
              <a:rPr lang="en-US" altLang="zh-TW">
                <a:solidFill>
                  <a:srgbClr val="FF0000"/>
                </a:solidFill>
                <a:latin typeface="Arial" charset="0"/>
              </a:rPr>
              <a:t>v</a:t>
            </a:r>
            <a:r>
              <a:rPr lang="en-US" altLang="zh-TW">
                <a:solidFill>
                  <a:srgbClr val="3333CC"/>
                </a:solidFill>
                <a:latin typeface="Arial" charset="0"/>
              </a:rPr>
              <a:t> in </a:t>
            </a:r>
            <a:r>
              <a:rPr lang="en-US" altLang="zh-TW">
                <a:solidFill>
                  <a:srgbClr val="FF0000"/>
                </a:solidFill>
                <a:latin typeface="Arial" charset="0"/>
              </a:rPr>
              <a:t>C’.</a:t>
            </a:r>
            <a:r>
              <a:rPr lang="en-US" altLang="zh-TW">
                <a:solidFill>
                  <a:srgbClr val="3333CC"/>
                </a:solidFill>
                <a:latin typeface="Arial" charset="0"/>
              </a:rPr>
              <a:t>  </a:t>
            </a:r>
          </a:p>
          <a:p>
            <a:pPr lvl="1" fontAlgn="t">
              <a:buFontTx/>
              <a:buNone/>
            </a:pPr>
            <a:r>
              <a:rPr lang="en-US" altLang="zh-TW">
                <a:solidFill>
                  <a:srgbClr val="3333CC"/>
                </a:solidFill>
                <a:latin typeface="Arial" charset="0"/>
              </a:rPr>
              <a:t>   </a:t>
            </a:r>
            <a:r>
              <a:rPr lang="en-US" altLang="zh-TW">
                <a:solidFill>
                  <a:srgbClr val="000000"/>
                </a:solidFill>
                <a:latin typeface="Arial" charset="0"/>
              </a:rPr>
              <a:t>Then f ( C ) &lt; f ( C’ ).</a:t>
            </a:r>
          </a:p>
          <a:p>
            <a:pPr lvl="1" fontAlgn="t">
              <a:buFontTx/>
              <a:buNone/>
            </a:pPr>
            <a:endParaRPr lang="en-US" altLang="zh-TW">
              <a:solidFill>
                <a:srgbClr val="000000"/>
              </a:solidFill>
              <a:latin typeface="Arial" charset="0"/>
            </a:endParaRPr>
          </a:p>
          <a:p>
            <a:pPr lvl="1">
              <a:buFontTx/>
              <a:buNone/>
            </a:pPr>
            <a:r>
              <a:rPr lang="en-US" altLang="zh-TW">
                <a:solidFill>
                  <a:srgbClr val="000000"/>
                </a:solidFill>
                <a:latin typeface="Arial" charset="0"/>
              </a:rPr>
              <a:t> Pf:  It is clear that </a:t>
            </a:r>
            <a:r>
              <a:rPr lang="en-US" altLang="zh-TW">
                <a:solidFill>
                  <a:srgbClr val="FF0000"/>
                </a:solidFill>
                <a:latin typeface="Arial" charset="0"/>
              </a:rPr>
              <a:t>(v, u)</a:t>
            </a:r>
            <a:r>
              <a:rPr lang="en-US" altLang="zh-TW">
                <a:solidFill>
                  <a:srgbClr val="000000"/>
                </a:solidFill>
                <a:latin typeface="Arial" charset="0"/>
              </a:rPr>
              <a:t> is in E.</a:t>
            </a:r>
          </a:p>
          <a:p>
            <a:pPr lvl="1">
              <a:buFontTx/>
              <a:buNone/>
            </a:pPr>
            <a:r>
              <a:rPr lang="en-US" altLang="zh-TW">
                <a:solidFill>
                  <a:srgbClr val="000000"/>
                </a:solidFill>
                <a:latin typeface="Arial" charset="0"/>
              </a:rPr>
              <a:t>    By the previous lemma we have </a:t>
            </a:r>
            <a:r>
              <a:rPr lang="en-US" altLang="zh-TW">
                <a:solidFill>
                  <a:srgbClr val="FF0000"/>
                </a:solidFill>
                <a:latin typeface="Arial" charset="0"/>
              </a:rPr>
              <a:t>f( C’ ) &gt; f ( C ).</a:t>
            </a:r>
            <a:endParaRPr lang="en-US" altLang="zh-TW" b="1">
              <a:solidFill>
                <a:srgbClr val="FF0000"/>
              </a:solidFill>
              <a:latin typeface="Arial" charset="0"/>
            </a:endParaRPr>
          </a:p>
          <a:p>
            <a:endParaRPr lang="en-US" altLang="zh-TW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Elementary Graph Algorithms</a:t>
            </a:r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D4931-9126-44CA-83DC-678F1AF28CD9}" type="slidenum">
              <a:rPr lang="en-US" altLang="zh-TW"/>
              <a:pPr/>
              <a:t>44</a:t>
            </a:fld>
            <a:endParaRPr lang="en-US" altLang="zh-TW"/>
          </a:p>
        </p:txBody>
      </p:sp>
      <p:sp>
        <p:nvSpPr>
          <p:cNvPr id="8192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95288" y="333375"/>
            <a:ext cx="8497887" cy="58324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00E4A8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lvl="1">
              <a:lnSpc>
                <a:spcPct val="80000"/>
              </a:lnSpc>
              <a:buFontTx/>
              <a:buNone/>
            </a:pPr>
            <a:r>
              <a:rPr lang="en-US" altLang="zh-TW">
                <a:solidFill>
                  <a:srgbClr val="000000"/>
                </a:solidFill>
                <a:latin typeface="Arial" charset="0"/>
              </a:rPr>
              <a:t>Theorem 22.16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zh-TW">
                <a:solidFill>
                  <a:srgbClr val="000000"/>
                </a:solidFill>
                <a:latin typeface="Arial" charset="0"/>
              </a:rPr>
              <a:t>	</a:t>
            </a:r>
            <a:r>
              <a:rPr lang="en-US" altLang="zh-TW">
                <a:solidFill>
                  <a:srgbClr val="3333CC"/>
                </a:solidFill>
                <a:latin typeface="Arial" charset="0"/>
              </a:rPr>
              <a:t>Strongly-Connected-Component(G) correctly computes the strongly connected components of a directed graph.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zh-TW">
                <a:solidFill>
                  <a:srgbClr val="000000"/>
                </a:solidFill>
                <a:latin typeface="Arial" charset="0"/>
              </a:rPr>
              <a:t>	pf: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l"/>
            </a:pPr>
            <a:r>
              <a:rPr lang="en-US" altLang="zh-TW" sz="2400">
                <a:solidFill>
                  <a:srgbClr val="000000"/>
                </a:solidFill>
                <a:latin typeface="Arial" charset="0"/>
              </a:rPr>
              <a:t>By induction on the number (k) of depth-first trees found in the DFS of </a:t>
            </a:r>
            <a:r>
              <a:rPr lang="en-US" altLang="zh-TW" sz="2400">
                <a:solidFill>
                  <a:srgbClr val="FF0000"/>
                </a:solidFill>
                <a:latin typeface="Arial" charset="0"/>
              </a:rPr>
              <a:t>G</a:t>
            </a:r>
            <a:r>
              <a:rPr lang="en-US" altLang="zh-TW" sz="2400" baseline="30000">
                <a:solidFill>
                  <a:srgbClr val="FF0000"/>
                </a:solidFill>
                <a:latin typeface="Arial" charset="0"/>
              </a:rPr>
              <a:t>T</a:t>
            </a:r>
            <a:r>
              <a:rPr lang="en-US" altLang="zh-TW" sz="2400">
                <a:solidFill>
                  <a:srgbClr val="000000"/>
                </a:solidFill>
                <a:latin typeface="Arial" charset="0"/>
              </a:rPr>
              <a:t>, where each tree forms a strongly connected component.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l"/>
            </a:pPr>
            <a:r>
              <a:rPr lang="en-US" altLang="zh-TW" sz="2400">
                <a:solidFill>
                  <a:srgbClr val="009900"/>
                </a:solidFill>
                <a:latin typeface="Arial" charset="0"/>
              </a:rPr>
              <a:t>Basis: trivial for k=0. 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l"/>
            </a:pPr>
            <a:r>
              <a:rPr lang="en-US" altLang="zh-TW" sz="2400">
                <a:solidFill>
                  <a:srgbClr val="009900"/>
                </a:solidFill>
                <a:latin typeface="Arial" charset="0"/>
              </a:rPr>
              <a:t>Inductive step: assume each of the first k DFS trees produced in line 3 is a </a:t>
            </a:r>
            <a:r>
              <a:rPr lang="en-US" altLang="zh-TW" sz="2400">
                <a:solidFill>
                  <a:srgbClr val="000000"/>
                </a:solidFill>
                <a:latin typeface="Arial" charset="0"/>
              </a:rPr>
              <a:t>SCC</a:t>
            </a:r>
            <a:r>
              <a:rPr lang="en-US" altLang="zh-TW" sz="2400">
                <a:solidFill>
                  <a:srgbClr val="009900"/>
                </a:solidFill>
                <a:latin typeface="Arial" charset="0"/>
              </a:rPr>
              <a:t>.  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l"/>
            </a:pPr>
            <a:r>
              <a:rPr lang="en-US" altLang="zh-TW" sz="2400">
                <a:solidFill>
                  <a:srgbClr val="000000"/>
                </a:solidFill>
                <a:latin typeface="Arial" charset="0"/>
              </a:rPr>
              <a:t>Consider the (k+1)-st tree produced</a:t>
            </a:r>
            <a:r>
              <a:rPr lang="en-US" altLang="zh-TW" sz="2400">
                <a:solidFill>
                  <a:srgbClr val="009900"/>
                </a:solidFill>
                <a:latin typeface="Arial" charset="0"/>
              </a:rPr>
              <a:t>.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zh-TW" sz="2400">
                <a:solidFill>
                  <a:srgbClr val="000000"/>
                </a:solidFill>
                <a:latin typeface="Arial" charset="0"/>
              </a:rPr>
              <a:t>   Let </a:t>
            </a:r>
            <a:r>
              <a:rPr lang="en-US" altLang="zh-TW" sz="2400">
                <a:solidFill>
                  <a:srgbClr val="FF0000"/>
                </a:solidFill>
                <a:latin typeface="Arial" charset="0"/>
              </a:rPr>
              <a:t>u</a:t>
            </a:r>
            <a:r>
              <a:rPr lang="en-US" altLang="zh-TW" sz="2400">
                <a:solidFill>
                  <a:srgbClr val="000000"/>
                </a:solidFill>
                <a:latin typeface="Arial" charset="0"/>
              </a:rPr>
              <a:t> be the root of this tree and let </a:t>
            </a:r>
            <a:r>
              <a:rPr lang="en-US" altLang="zh-TW" sz="2400">
                <a:solidFill>
                  <a:srgbClr val="FF0000"/>
                </a:solidFill>
                <a:latin typeface="Arial" charset="0"/>
              </a:rPr>
              <a:t>u</a:t>
            </a:r>
            <a:r>
              <a:rPr lang="en-US" altLang="zh-TW" sz="2400">
                <a:solidFill>
                  <a:srgbClr val="000000"/>
                </a:solidFill>
                <a:latin typeface="Arial" charset="0"/>
              </a:rPr>
              <a:t> be in SCC </a:t>
            </a:r>
            <a:r>
              <a:rPr lang="en-US" altLang="zh-TW" sz="2400">
                <a:solidFill>
                  <a:srgbClr val="FF0000"/>
                </a:solidFill>
                <a:latin typeface="Arial" charset="0"/>
              </a:rPr>
              <a:t>C</a:t>
            </a:r>
            <a:r>
              <a:rPr lang="en-US" altLang="zh-TW" sz="2400">
                <a:solidFill>
                  <a:srgbClr val="000000"/>
                </a:solidFill>
                <a:latin typeface="Arial" charset="0"/>
              </a:rPr>
              <a:t>.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l"/>
            </a:pPr>
            <a:r>
              <a:rPr lang="en-US" altLang="zh-TW" sz="2400">
                <a:solidFill>
                  <a:srgbClr val="000099"/>
                </a:solidFill>
                <a:latin typeface="Arial" charset="0"/>
              </a:rPr>
              <a:t>Thus </a:t>
            </a:r>
            <a:r>
              <a:rPr lang="en-US" altLang="zh-TW" sz="2400">
                <a:solidFill>
                  <a:srgbClr val="FF0000"/>
                </a:solidFill>
                <a:latin typeface="Arial" charset="0"/>
              </a:rPr>
              <a:t>u.f </a:t>
            </a:r>
            <a:r>
              <a:rPr lang="en-US" altLang="zh-TW" sz="2400">
                <a:solidFill>
                  <a:srgbClr val="000099"/>
                </a:solidFill>
                <a:latin typeface="Arial" charset="0"/>
              </a:rPr>
              <a:t> = </a:t>
            </a:r>
            <a:r>
              <a:rPr lang="en-US" altLang="zh-TW" sz="2400">
                <a:solidFill>
                  <a:srgbClr val="FF0000"/>
                </a:solidFill>
                <a:latin typeface="Arial" charset="0"/>
              </a:rPr>
              <a:t>f ( C ) &gt; f ( C’ )</a:t>
            </a:r>
            <a:r>
              <a:rPr lang="en-US" altLang="zh-TW" sz="2400">
                <a:solidFill>
                  <a:srgbClr val="000099"/>
                </a:solidFill>
                <a:latin typeface="Arial" charset="0"/>
              </a:rPr>
              <a:t> for any other SCC </a:t>
            </a:r>
            <a:r>
              <a:rPr lang="en-US" altLang="zh-TW" sz="2400">
                <a:solidFill>
                  <a:srgbClr val="FF0000"/>
                </a:solidFill>
                <a:latin typeface="Arial" charset="0"/>
              </a:rPr>
              <a:t>C’</a:t>
            </a:r>
            <a:r>
              <a:rPr lang="en-US" altLang="zh-TW" sz="2400">
                <a:solidFill>
                  <a:srgbClr val="000099"/>
                </a:solidFill>
                <a:latin typeface="Arial" charset="0"/>
              </a:rPr>
              <a:t>  yet to be visited.</a:t>
            </a:r>
            <a:r>
              <a:rPr lang="en-US" altLang="zh-TW" sz="2400">
                <a:solidFill>
                  <a:srgbClr val="000000"/>
                </a:solidFill>
                <a:latin typeface="Arial" charset="0"/>
              </a:rPr>
              <a:t>  Note we visit in decreasing finishing time.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Elementary Graph Algorithms</a:t>
            </a:r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1111E-152D-4080-BE97-3242F2A42819}" type="slidenum">
              <a:rPr lang="en-US" altLang="zh-TW"/>
              <a:pPr/>
              <a:t>45</a:t>
            </a:fld>
            <a:endParaRPr lang="en-US" altLang="zh-TW"/>
          </a:p>
        </p:txBody>
      </p:sp>
      <p:sp>
        <p:nvSpPr>
          <p:cNvPr id="829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95288" y="333375"/>
            <a:ext cx="8424862" cy="56880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00E4A8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lvl="1">
              <a:buFont typeface="Wingdings" pitchFamily="2" charset="2"/>
              <a:buChar char="l"/>
            </a:pPr>
            <a:r>
              <a:rPr lang="en-US" altLang="zh-TW">
                <a:solidFill>
                  <a:srgbClr val="000000"/>
                </a:solidFill>
                <a:latin typeface="Arial" charset="0"/>
              </a:rPr>
              <a:t>All other vertices in C are descendant of u in its DFS.</a:t>
            </a:r>
          </a:p>
          <a:p>
            <a:pPr lvl="1">
              <a:buFont typeface="Wingdings" pitchFamily="2" charset="2"/>
              <a:buChar char="l"/>
            </a:pPr>
            <a:r>
              <a:rPr lang="en-US" altLang="zh-TW">
                <a:solidFill>
                  <a:srgbClr val="000099"/>
                </a:solidFill>
                <a:latin typeface="Arial" charset="0"/>
              </a:rPr>
              <a:t>By inductive  hypothesis  and the Corollary 15 any edges in G</a:t>
            </a:r>
            <a:r>
              <a:rPr lang="en-US" altLang="zh-TW" baseline="30000">
                <a:solidFill>
                  <a:srgbClr val="000099"/>
                </a:solidFill>
                <a:latin typeface="Arial" charset="0"/>
              </a:rPr>
              <a:t>T</a:t>
            </a:r>
            <a:r>
              <a:rPr lang="en-US" altLang="zh-TW">
                <a:solidFill>
                  <a:srgbClr val="000000"/>
                </a:solidFill>
                <a:latin typeface="Arial" charset="0"/>
              </a:rPr>
              <a:t> that leave C must be to SCC’s already visited.    </a:t>
            </a:r>
          </a:p>
          <a:p>
            <a:pPr lvl="1">
              <a:buFont typeface="Wingdings" pitchFamily="2" charset="2"/>
              <a:buChar char="l"/>
            </a:pPr>
            <a:r>
              <a:rPr lang="en-US" altLang="zh-TW">
                <a:solidFill>
                  <a:srgbClr val="000099"/>
                </a:solidFill>
                <a:latin typeface="Arial" charset="0"/>
              </a:rPr>
              <a:t>Thus, no vertex in any SCC other than C will be a descendant of </a:t>
            </a:r>
            <a:r>
              <a:rPr lang="en-US" altLang="zh-TW">
                <a:solidFill>
                  <a:srgbClr val="FF0000"/>
                </a:solidFill>
                <a:latin typeface="Arial" charset="0"/>
              </a:rPr>
              <a:t>u</a:t>
            </a:r>
            <a:r>
              <a:rPr lang="en-US" altLang="zh-TW">
                <a:solidFill>
                  <a:srgbClr val="000099"/>
                </a:solidFill>
                <a:latin typeface="Arial" charset="0"/>
              </a:rPr>
              <a:t> during the </a:t>
            </a:r>
            <a:r>
              <a:rPr lang="en-US" altLang="zh-TW">
                <a:solidFill>
                  <a:srgbClr val="FF0000"/>
                </a:solidFill>
                <a:latin typeface="Arial" charset="0"/>
              </a:rPr>
              <a:t>DFS of G</a:t>
            </a:r>
            <a:r>
              <a:rPr lang="en-US" altLang="zh-TW" baseline="30000">
                <a:solidFill>
                  <a:srgbClr val="FF0000"/>
                </a:solidFill>
                <a:latin typeface="Arial" charset="0"/>
              </a:rPr>
              <a:t>T</a:t>
            </a:r>
            <a:r>
              <a:rPr lang="en-US" altLang="zh-TW">
                <a:solidFill>
                  <a:srgbClr val="000099"/>
                </a:solidFill>
                <a:latin typeface="Arial" charset="0"/>
              </a:rPr>
              <a:t>.</a:t>
            </a:r>
            <a:r>
              <a:rPr lang="en-US" altLang="zh-TW">
                <a:solidFill>
                  <a:srgbClr val="000000"/>
                </a:solidFill>
                <a:latin typeface="Arial" charset="0"/>
              </a:rPr>
              <a:t> </a:t>
            </a:r>
          </a:p>
          <a:p>
            <a:pPr lvl="1">
              <a:buFont typeface="Wingdings" pitchFamily="2" charset="2"/>
              <a:buChar char="l"/>
            </a:pPr>
            <a:r>
              <a:rPr lang="en-US" altLang="zh-TW">
                <a:solidFill>
                  <a:srgbClr val="000000"/>
                </a:solidFill>
                <a:latin typeface="Arial" charset="0"/>
              </a:rPr>
              <a:t>Thus, the vertices of the DFS tree in </a:t>
            </a:r>
            <a:r>
              <a:rPr lang="en-US" altLang="zh-TW">
                <a:solidFill>
                  <a:srgbClr val="FF0000"/>
                </a:solidFill>
                <a:latin typeface="Arial" charset="0"/>
              </a:rPr>
              <a:t>G</a:t>
            </a:r>
            <a:r>
              <a:rPr lang="en-US" altLang="zh-TW" baseline="30000">
                <a:solidFill>
                  <a:srgbClr val="FF0000"/>
                </a:solidFill>
                <a:latin typeface="Arial" charset="0"/>
              </a:rPr>
              <a:t>T</a:t>
            </a:r>
            <a:r>
              <a:rPr lang="en-US" altLang="zh-TW">
                <a:solidFill>
                  <a:srgbClr val="000000"/>
                </a:solidFill>
                <a:latin typeface="Arial" charset="0"/>
              </a:rPr>
              <a:t> that is rooted at </a:t>
            </a:r>
            <a:r>
              <a:rPr lang="en-US" altLang="zh-TW">
                <a:solidFill>
                  <a:srgbClr val="FF0000"/>
                </a:solidFill>
                <a:latin typeface="Arial" charset="0"/>
              </a:rPr>
              <a:t>u</a:t>
            </a:r>
            <a:r>
              <a:rPr lang="en-US" altLang="zh-TW">
                <a:solidFill>
                  <a:srgbClr val="000000"/>
                </a:solidFill>
                <a:latin typeface="Arial" charset="0"/>
              </a:rPr>
              <a:t> form exactly one SCC.        </a:t>
            </a:r>
          </a:p>
          <a:p>
            <a:pPr lvl="1">
              <a:buFont typeface="Wingdings" pitchFamily="2" charset="2"/>
              <a:buNone/>
            </a:pPr>
            <a:r>
              <a:rPr lang="en-US" altLang="zh-TW">
                <a:solidFill>
                  <a:srgbClr val="000000"/>
                </a:solidFill>
                <a:latin typeface="Arial" charset="0"/>
              </a:rPr>
              <a:t>    </a:t>
            </a:r>
            <a:r>
              <a:rPr lang="en-US" altLang="zh-TW">
                <a:solidFill>
                  <a:srgbClr val="000000"/>
                </a:solidFill>
                <a:latin typeface="Arial" charset="0"/>
                <a:sym typeface="Marlett" pitchFamily="2" charset="2"/>
              </a:rPr>
              <a:t></a:t>
            </a:r>
            <a:endParaRPr lang="en-US" altLang="zh-TW">
              <a:solidFill>
                <a:srgbClr val="000000"/>
              </a:solidFill>
              <a:latin typeface="Arial" charset="0"/>
            </a:endParaRPr>
          </a:p>
          <a:p>
            <a:pPr lvl="1">
              <a:buFont typeface="Wingdings" pitchFamily="2" charset="2"/>
              <a:buChar char="l"/>
            </a:pPr>
            <a:endParaRPr lang="en-US" altLang="zh-TW">
              <a:solidFill>
                <a:srgbClr val="000000"/>
              </a:solidFill>
              <a:latin typeface="Arial" charset="0"/>
            </a:endParaRPr>
          </a:p>
          <a:p>
            <a:pPr lvl="1">
              <a:buFont typeface="Wingdings" pitchFamily="2" charset="2"/>
              <a:buChar char="l"/>
            </a:pPr>
            <a:endParaRPr lang="en-US" altLang="zh-TW">
              <a:solidFill>
                <a:srgbClr val="0000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Elementary Graph Algorithms</a:t>
            </a:r>
          </a:p>
        </p:txBody>
      </p:sp>
      <p:sp>
        <p:nvSpPr>
          <p:cNvPr id="19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B73EE-AF44-4936-B843-AEE6F29188E8}" type="slidenum">
              <a:rPr lang="en-US" altLang="zh-TW"/>
              <a:pPr/>
              <a:t>5</a:t>
            </a:fld>
            <a:endParaRPr lang="en-US" altLang="zh-TW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Representations of graphs: Directed graph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268413"/>
            <a:ext cx="8229600" cy="5184775"/>
          </a:xfrm>
        </p:spPr>
        <p:txBody>
          <a:bodyPr/>
          <a:lstStyle/>
          <a:p>
            <a:r>
              <a:rPr lang="zh-TW" altLang="en-US"/>
              <a:t>一個</a:t>
            </a:r>
            <a:r>
              <a:rPr lang="en-US" altLang="zh-TW"/>
              <a:t>Directed graph (</a:t>
            </a:r>
            <a:r>
              <a:rPr lang="zh-TW" altLang="en-US"/>
              <a:t>有向圖</a:t>
            </a:r>
            <a:r>
              <a:rPr lang="en-US" altLang="zh-TW"/>
              <a:t>)</a:t>
            </a:r>
            <a:r>
              <a:rPr lang="zh-TW" altLang="en-US"/>
              <a:t>，有</a:t>
            </a:r>
            <a:r>
              <a:rPr lang="en-US" altLang="zh-TW"/>
              <a:t>5</a:t>
            </a:r>
            <a:r>
              <a:rPr lang="zh-TW" altLang="en-US"/>
              <a:t>個點</a:t>
            </a:r>
            <a:r>
              <a:rPr lang="en-US" altLang="zh-TW"/>
              <a:t>8</a:t>
            </a:r>
            <a:r>
              <a:rPr lang="zh-TW" altLang="en-US"/>
              <a:t>個邊：</a:t>
            </a:r>
          </a:p>
          <a:p>
            <a:endParaRPr lang="zh-TW" altLang="en-US"/>
          </a:p>
          <a:p>
            <a:endParaRPr lang="zh-TW" altLang="en-US"/>
          </a:p>
          <a:p>
            <a:endParaRPr lang="zh-TW" altLang="en-US"/>
          </a:p>
          <a:p>
            <a:endParaRPr kumimoji="0" lang="zh-TW" altLang="en-US"/>
          </a:p>
          <a:p>
            <a:endParaRPr kumimoji="0" lang="zh-TW" altLang="en-US"/>
          </a:p>
          <a:p>
            <a:endParaRPr kumimoji="0" lang="zh-TW" altLang="en-US"/>
          </a:p>
          <a:p>
            <a:r>
              <a:rPr kumimoji="0" lang="zh-TW" altLang="en-US"/>
              <a:t>有向圖</a:t>
            </a:r>
            <a:r>
              <a:rPr kumimoji="0" lang="en-US" altLang="zh-TW"/>
              <a:t>G=(V,E)</a:t>
            </a:r>
            <a:r>
              <a:rPr kumimoji="0" lang="zh-TW" altLang="en-US"/>
              <a:t>，</a:t>
            </a:r>
            <a:r>
              <a:rPr kumimoji="0" lang="en-US" altLang="zh-TW"/>
              <a:t>V</a:t>
            </a:r>
            <a:r>
              <a:rPr kumimoji="0" lang="zh-TW" altLang="en-US"/>
              <a:t>代表點集合，</a:t>
            </a:r>
            <a:r>
              <a:rPr kumimoji="0" lang="en-US" altLang="zh-TW"/>
              <a:t>E</a:t>
            </a:r>
            <a:r>
              <a:rPr kumimoji="0" lang="zh-TW" altLang="en-US"/>
              <a:t>代表邊集合。</a:t>
            </a:r>
            <a:r>
              <a:rPr kumimoji="0" lang="en-US" altLang="zh-TW"/>
              <a:t>E</a:t>
            </a:r>
            <a:r>
              <a:rPr kumimoji="0" lang="zh-TW" altLang="en-US"/>
              <a:t>中的元素形式為</a:t>
            </a:r>
            <a:r>
              <a:rPr kumimoji="0" lang="en-US" altLang="zh-TW"/>
              <a:t>(u,v)</a:t>
            </a:r>
            <a:r>
              <a:rPr kumimoji="0" lang="zh-TW" altLang="en-US"/>
              <a:t>，</a:t>
            </a:r>
            <a:r>
              <a:rPr kumimoji="0" lang="en-US" altLang="zh-TW"/>
              <a:t>u</a:t>
            </a:r>
            <a:r>
              <a:rPr kumimoji="0" lang="zh-TW" altLang="en-US"/>
              <a:t>代表起點，</a:t>
            </a:r>
            <a:r>
              <a:rPr kumimoji="0" lang="en-US" altLang="zh-TW"/>
              <a:t>v</a:t>
            </a:r>
            <a:r>
              <a:rPr kumimoji="0" lang="zh-TW" altLang="en-US"/>
              <a:t>代表中點。</a:t>
            </a:r>
          </a:p>
        </p:txBody>
      </p:sp>
      <p:sp>
        <p:nvSpPr>
          <p:cNvPr id="5181" name="Oval 61"/>
          <p:cNvSpPr>
            <a:spLocks noChangeArrowheads="1"/>
          </p:cNvSpPr>
          <p:nvPr/>
        </p:nvSpPr>
        <p:spPr bwMode="auto">
          <a:xfrm>
            <a:off x="2339975" y="1989138"/>
            <a:ext cx="287338" cy="2873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1</a:t>
            </a:r>
          </a:p>
        </p:txBody>
      </p:sp>
      <p:sp>
        <p:nvSpPr>
          <p:cNvPr id="5182" name="Oval 62"/>
          <p:cNvSpPr>
            <a:spLocks noChangeArrowheads="1"/>
          </p:cNvSpPr>
          <p:nvPr/>
        </p:nvSpPr>
        <p:spPr bwMode="auto">
          <a:xfrm>
            <a:off x="2339975" y="4005263"/>
            <a:ext cx="287338" cy="2873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5</a:t>
            </a:r>
          </a:p>
        </p:txBody>
      </p:sp>
      <p:sp>
        <p:nvSpPr>
          <p:cNvPr id="5183" name="Oval 63"/>
          <p:cNvSpPr>
            <a:spLocks noChangeArrowheads="1"/>
          </p:cNvSpPr>
          <p:nvPr/>
        </p:nvSpPr>
        <p:spPr bwMode="auto">
          <a:xfrm>
            <a:off x="4427538" y="1989138"/>
            <a:ext cx="287337" cy="2873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2</a:t>
            </a:r>
          </a:p>
        </p:txBody>
      </p:sp>
      <p:sp>
        <p:nvSpPr>
          <p:cNvPr id="5184" name="Oval 64"/>
          <p:cNvSpPr>
            <a:spLocks noChangeArrowheads="1"/>
          </p:cNvSpPr>
          <p:nvPr/>
        </p:nvSpPr>
        <p:spPr bwMode="auto">
          <a:xfrm>
            <a:off x="4427538" y="4005263"/>
            <a:ext cx="287337" cy="2873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4</a:t>
            </a:r>
          </a:p>
        </p:txBody>
      </p:sp>
      <p:sp>
        <p:nvSpPr>
          <p:cNvPr id="5185" name="Oval 65"/>
          <p:cNvSpPr>
            <a:spLocks noChangeArrowheads="1"/>
          </p:cNvSpPr>
          <p:nvPr/>
        </p:nvSpPr>
        <p:spPr bwMode="auto">
          <a:xfrm>
            <a:off x="5940425" y="2924175"/>
            <a:ext cx="287338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3</a:t>
            </a:r>
          </a:p>
        </p:txBody>
      </p:sp>
      <p:cxnSp>
        <p:nvCxnSpPr>
          <p:cNvPr id="5197" name="AutoShape 77"/>
          <p:cNvCxnSpPr>
            <a:cxnSpLocks noChangeShapeType="1"/>
            <a:stCxn id="5185" idx="7"/>
            <a:endCxn id="5185" idx="5"/>
          </p:cNvCxnSpPr>
          <p:nvPr/>
        </p:nvCxnSpPr>
        <p:spPr bwMode="auto">
          <a:xfrm rot="5400000" flipV="1">
            <a:off x="6084888" y="3067050"/>
            <a:ext cx="201612" cy="1588"/>
          </a:xfrm>
          <a:prstGeom prst="curvedConnector5">
            <a:avLst>
              <a:gd name="adj1" fmla="val -134644"/>
              <a:gd name="adj2" fmla="val 29800000"/>
              <a:gd name="adj3" fmla="val 233856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98" name="AutoShape 78"/>
          <p:cNvCxnSpPr>
            <a:cxnSpLocks noChangeShapeType="1"/>
            <a:stCxn id="5181" idx="4"/>
            <a:endCxn id="5182" idx="0"/>
          </p:cNvCxnSpPr>
          <p:nvPr/>
        </p:nvCxnSpPr>
        <p:spPr bwMode="auto">
          <a:xfrm rot="5400000">
            <a:off x="1620044" y="3140869"/>
            <a:ext cx="1728788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99" name="AutoShape 79"/>
          <p:cNvCxnSpPr>
            <a:cxnSpLocks noChangeShapeType="1"/>
            <a:stCxn id="5181" idx="6"/>
            <a:endCxn id="5183" idx="2"/>
          </p:cNvCxnSpPr>
          <p:nvPr/>
        </p:nvCxnSpPr>
        <p:spPr bwMode="auto">
          <a:xfrm>
            <a:off x="2627313" y="2133600"/>
            <a:ext cx="18002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200" name="AutoShape 80"/>
          <p:cNvCxnSpPr>
            <a:cxnSpLocks noChangeShapeType="1"/>
            <a:stCxn id="5182" idx="6"/>
            <a:endCxn id="5184" idx="2"/>
          </p:cNvCxnSpPr>
          <p:nvPr/>
        </p:nvCxnSpPr>
        <p:spPr bwMode="auto">
          <a:xfrm>
            <a:off x="2627313" y="4149725"/>
            <a:ext cx="18002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201" name="AutoShape 81"/>
          <p:cNvCxnSpPr>
            <a:cxnSpLocks noChangeShapeType="1"/>
            <a:stCxn id="5183" idx="4"/>
            <a:endCxn id="5184" idx="0"/>
          </p:cNvCxnSpPr>
          <p:nvPr/>
        </p:nvCxnSpPr>
        <p:spPr bwMode="auto">
          <a:xfrm rot="5400000">
            <a:off x="3707606" y="3140869"/>
            <a:ext cx="1728788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202" name="AutoShape 82"/>
          <p:cNvCxnSpPr>
            <a:cxnSpLocks noChangeShapeType="1"/>
            <a:stCxn id="5183" idx="6"/>
            <a:endCxn id="5185" idx="0"/>
          </p:cNvCxnSpPr>
          <p:nvPr/>
        </p:nvCxnSpPr>
        <p:spPr bwMode="auto">
          <a:xfrm>
            <a:off x="4714875" y="2133600"/>
            <a:ext cx="1370013" cy="790575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203" name="AutoShape 83"/>
          <p:cNvCxnSpPr>
            <a:cxnSpLocks noChangeShapeType="1"/>
            <a:stCxn id="5185" idx="4"/>
            <a:endCxn id="5184" idx="6"/>
          </p:cNvCxnSpPr>
          <p:nvPr/>
        </p:nvCxnSpPr>
        <p:spPr bwMode="auto">
          <a:xfrm rot="5400000">
            <a:off x="4930776" y="2995612"/>
            <a:ext cx="938212" cy="1370013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206" name="AutoShape 86"/>
          <p:cNvCxnSpPr>
            <a:cxnSpLocks noChangeShapeType="1"/>
            <a:stCxn id="5184" idx="1"/>
            <a:endCxn id="5181" idx="5"/>
          </p:cNvCxnSpPr>
          <p:nvPr/>
        </p:nvCxnSpPr>
        <p:spPr bwMode="auto">
          <a:xfrm flipH="1" flipV="1">
            <a:off x="2584450" y="2233613"/>
            <a:ext cx="1885950" cy="18145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Elementary Graph Algorithms</a:t>
            </a:r>
          </a:p>
        </p:txBody>
      </p:sp>
      <p:sp>
        <p:nvSpPr>
          <p:cNvPr id="4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A3C8D-7958-407D-B085-621A2A739335}" type="slidenum">
              <a:rPr lang="en-US" altLang="zh-TW"/>
              <a:pPr/>
              <a:t>6</a:t>
            </a:fld>
            <a:endParaRPr lang="en-US" altLang="zh-TW"/>
          </a:p>
        </p:txBody>
      </p:sp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Adjacency-list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可藉由</a:t>
            </a:r>
            <a:r>
              <a:rPr lang="en-US" altLang="zh-TW"/>
              <a:t>Adjacency-list</a:t>
            </a:r>
            <a:r>
              <a:rPr lang="zh-TW" altLang="en-US"/>
              <a:t>表示，將每個點所指向的點集合存在</a:t>
            </a:r>
            <a:r>
              <a:rPr lang="en-US" altLang="zh-TW"/>
              <a:t>List</a:t>
            </a:r>
            <a:r>
              <a:rPr lang="zh-TW" altLang="en-US"/>
              <a:t>中。</a:t>
            </a:r>
          </a:p>
          <a:p>
            <a:endParaRPr lang="en-US" altLang="zh-TW"/>
          </a:p>
        </p:txBody>
      </p:sp>
      <p:grpSp>
        <p:nvGrpSpPr>
          <p:cNvPr id="61484" name="Group 44"/>
          <p:cNvGrpSpPr>
            <a:grpSpLocks/>
          </p:cNvGrpSpPr>
          <p:nvPr/>
        </p:nvGrpSpPr>
        <p:grpSpPr bwMode="auto">
          <a:xfrm>
            <a:off x="2484438" y="2852738"/>
            <a:ext cx="4248150" cy="2871787"/>
            <a:chOff x="1519" y="2024"/>
            <a:chExt cx="1450" cy="908"/>
          </a:xfrm>
        </p:grpSpPr>
        <p:sp>
          <p:nvSpPr>
            <p:cNvPr id="61444" name="Rectangle 4"/>
            <p:cNvSpPr>
              <a:spLocks noChangeArrowheads="1"/>
            </p:cNvSpPr>
            <p:nvPr/>
          </p:nvSpPr>
          <p:spPr bwMode="auto">
            <a:xfrm>
              <a:off x="1701" y="2024"/>
              <a:ext cx="181" cy="18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zh-TW" altLang="zh-TW">
                <a:latin typeface="Times New Roman" pitchFamily="18" charset="0"/>
              </a:endParaRPr>
            </a:p>
          </p:txBody>
        </p:sp>
        <p:sp>
          <p:nvSpPr>
            <p:cNvPr id="61445" name="Rectangle 5"/>
            <p:cNvSpPr>
              <a:spLocks noChangeArrowheads="1"/>
            </p:cNvSpPr>
            <p:nvPr/>
          </p:nvSpPr>
          <p:spPr bwMode="auto">
            <a:xfrm>
              <a:off x="1701" y="2206"/>
              <a:ext cx="181" cy="18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zh-TW" altLang="zh-TW">
                <a:latin typeface="Times New Roman" pitchFamily="18" charset="0"/>
              </a:endParaRPr>
            </a:p>
          </p:txBody>
        </p:sp>
        <p:sp>
          <p:nvSpPr>
            <p:cNvPr id="61446" name="Rectangle 6"/>
            <p:cNvSpPr>
              <a:spLocks noChangeArrowheads="1"/>
            </p:cNvSpPr>
            <p:nvPr/>
          </p:nvSpPr>
          <p:spPr bwMode="auto">
            <a:xfrm>
              <a:off x="1701" y="2387"/>
              <a:ext cx="181" cy="18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zh-TW" altLang="zh-TW">
                <a:latin typeface="Times New Roman" pitchFamily="18" charset="0"/>
              </a:endParaRPr>
            </a:p>
          </p:txBody>
        </p:sp>
        <p:sp>
          <p:nvSpPr>
            <p:cNvPr id="61447" name="Rectangle 7"/>
            <p:cNvSpPr>
              <a:spLocks noChangeArrowheads="1"/>
            </p:cNvSpPr>
            <p:nvPr/>
          </p:nvSpPr>
          <p:spPr bwMode="auto">
            <a:xfrm>
              <a:off x="1701" y="2569"/>
              <a:ext cx="181" cy="18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zh-TW" altLang="zh-TW">
                <a:latin typeface="Times New Roman" pitchFamily="18" charset="0"/>
              </a:endParaRPr>
            </a:p>
          </p:txBody>
        </p:sp>
        <p:sp>
          <p:nvSpPr>
            <p:cNvPr id="61448" name="Rectangle 8"/>
            <p:cNvSpPr>
              <a:spLocks noChangeArrowheads="1"/>
            </p:cNvSpPr>
            <p:nvPr/>
          </p:nvSpPr>
          <p:spPr bwMode="auto">
            <a:xfrm>
              <a:off x="1701" y="2750"/>
              <a:ext cx="181" cy="18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zh-TW" altLang="zh-TW">
                <a:latin typeface="Times New Roman" pitchFamily="18" charset="0"/>
              </a:endParaRPr>
            </a:p>
          </p:txBody>
        </p:sp>
        <p:sp>
          <p:nvSpPr>
            <p:cNvPr id="61449" name="Rectangle 9"/>
            <p:cNvSpPr>
              <a:spLocks noChangeArrowheads="1"/>
            </p:cNvSpPr>
            <p:nvPr/>
          </p:nvSpPr>
          <p:spPr bwMode="auto">
            <a:xfrm>
              <a:off x="2063" y="2024"/>
              <a:ext cx="181" cy="1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61450" name="Rectangle 10"/>
            <p:cNvSpPr>
              <a:spLocks noChangeArrowheads="1"/>
            </p:cNvSpPr>
            <p:nvPr/>
          </p:nvSpPr>
          <p:spPr bwMode="auto">
            <a:xfrm>
              <a:off x="2244" y="2024"/>
              <a:ext cx="181" cy="1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zh-TW" altLang="zh-TW">
                <a:latin typeface="Times New Roman" pitchFamily="18" charset="0"/>
              </a:endParaRPr>
            </a:p>
          </p:txBody>
        </p:sp>
        <p:sp>
          <p:nvSpPr>
            <p:cNvPr id="61451" name="Rectangle 11"/>
            <p:cNvSpPr>
              <a:spLocks noChangeArrowheads="1"/>
            </p:cNvSpPr>
            <p:nvPr/>
          </p:nvSpPr>
          <p:spPr bwMode="auto">
            <a:xfrm>
              <a:off x="2607" y="2024"/>
              <a:ext cx="181" cy="1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>
                  <a:latin typeface="Times New Roman" pitchFamily="18" charset="0"/>
                </a:rPr>
                <a:t>5</a:t>
              </a:r>
            </a:p>
          </p:txBody>
        </p:sp>
        <p:sp>
          <p:nvSpPr>
            <p:cNvPr id="61452" name="Rectangle 12"/>
            <p:cNvSpPr>
              <a:spLocks noChangeArrowheads="1"/>
            </p:cNvSpPr>
            <p:nvPr/>
          </p:nvSpPr>
          <p:spPr bwMode="auto">
            <a:xfrm>
              <a:off x="2788" y="2024"/>
              <a:ext cx="181" cy="1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zh-TW" altLang="zh-TW">
                <a:latin typeface="Times New Roman" pitchFamily="18" charset="0"/>
              </a:endParaRPr>
            </a:p>
          </p:txBody>
        </p:sp>
        <p:sp>
          <p:nvSpPr>
            <p:cNvPr id="61453" name="Rectangle 13"/>
            <p:cNvSpPr>
              <a:spLocks noChangeArrowheads="1"/>
            </p:cNvSpPr>
            <p:nvPr/>
          </p:nvSpPr>
          <p:spPr bwMode="auto">
            <a:xfrm>
              <a:off x="2063" y="2206"/>
              <a:ext cx="181" cy="1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>
                  <a:latin typeface="Times New Roman" pitchFamily="18" charset="0"/>
                </a:rPr>
                <a:t>3</a:t>
              </a:r>
            </a:p>
          </p:txBody>
        </p:sp>
        <p:sp>
          <p:nvSpPr>
            <p:cNvPr id="61454" name="Rectangle 14"/>
            <p:cNvSpPr>
              <a:spLocks noChangeArrowheads="1"/>
            </p:cNvSpPr>
            <p:nvPr/>
          </p:nvSpPr>
          <p:spPr bwMode="auto">
            <a:xfrm>
              <a:off x="2244" y="2206"/>
              <a:ext cx="181" cy="1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zh-TW" altLang="zh-TW">
                <a:latin typeface="Times New Roman" pitchFamily="18" charset="0"/>
              </a:endParaRPr>
            </a:p>
          </p:txBody>
        </p:sp>
        <p:sp>
          <p:nvSpPr>
            <p:cNvPr id="61455" name="Rectangle 15"/>
            <p:cNvSpPr>
              <a:spLocks noChangeArrowheads="1"/>
            </p:cNvSpPr>
            <p:nvPr/>
          </p:nvSpPr>
          <p:spPr bwMode="auto">
            <a:xfrm>
              <a:off x="2607" y="2206"/>
              <a:ext cx="181" cy="1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>
                  <a:latin typeface="Times New Roman" pitchFamily="18" charset="0"/>
                </a:rPr>
                <a:t>4</a:t>
              </a:r>
            </a:p>
          </p:txBody>
        </p:sp>
        <p:sp>
          <p:nvSpPr>
            <p:cNvPr id="61456" name="Rectangle 16"/>
            <p:cNvSpPr>
              <a:spLocks noChangeArrowheads="1"/>
            </p:cNvSpPr>
            <p:nvPr/>
          </p:nvSpPr>
          <p:spPr bwMode="auto">
            <a:xfrm>
              <a:off x="2788" y="2206"/>
              <a:ext cx="181" cy="1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zh-TW" altLang="zh-TW">
                <a:latin typeface="Times New Roman" pitchFamily="18" charset="0"/>
              </a:endParaRPr>
            </a:p>
          </p:txBody>
        </p:sp>
        <p:sp>
          <p:nvSpPr>
            <p:cNvPr id="61457" name="Rectangle 17"/>
            <p:cNvSpPr>
              <a:spLocks noChangeArrowheads="1"/>
            </p:cNvSpPr>
            <p:nvPr/>
          </p:nvSpPr>
          <p:spPr bwMode="auto">
            <a:xfrm>
              <a:off x="2063" y="2387"/>
              <a:ext cx="181" cy="1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>
                  <a:latin typeface="Times New Roman" pitchFamily="18" charset="0"/>
                </a:rPr>
                <a:t>3</a:t>
              </a:r>
            </a:p>
          </p:txBody>
        </p:sp>
        <p:sp>
          <p:nvSpPr>
            <p:cNvPr id="61458" name="Rectangle 18"/>
            <p:cNvSpPr>
              <a:spLocks noChangeArrowheads="1"/>
            </p:cNvSpPr>
            <p:nvPr/>
          </p:nvSpPr>
          <p:spPr bwMode="auto">
            <a:xfrm>
              <a:off x="2244" y="2387"/>
              <a:ext cx="181" cy="1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zh-TW" altLang="zh-TW">
                <a:latin typeface="Times New Roman" pitchFamily="18" charset="0"/>
              </a:endParaRPr>
            </a:p>
          </p:txBody>
        </p:sp>
        <p:sp>
          <p:nvSpPr>
            <p:cNvPr id="61459" name="Rectangle 19"/>
            <p:cNvSpPr>
              <a:spLocks noChangeArrowheads="1"/>
            </p:cNvSpPr>
            <p:nvPr/>
          </p:nvSpPr>
          <p:spPr bwMode="auto">
            <a:xfrm>
              <a:off x="2607" y="2387"/>
              <a:ext cx="181" cy="1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>
                  <a:latin typeface="Times New Roman" pitchFamily="18" charset="0"/>
                </a:rPr>
                <a:t>4</a:t>
              </a:r>
            </a:p>
          </p:txBody>
        </p:sp>
        <p:sp>
          <p:nvSpPr>
            <p:cNvPr id="61460" name="Rectangle 20"/>
            <p:cNvSpPr>
              <a:spLocks noChangeArrowheads="1"/>
            </p:cNvSpPr>
            <p:nvPr/>
          </p:nvSpPr>
          <p:spPr bwMode="auto">
            <a:xfrm>
              <a:off x="2788" y="2387"/>
              <a:ext cx="181" cy="1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zh-TW" altLang="zh-TW">
                <a:latin typeface="Times New Roman" pitchFamily="18" charset="0"/>
              </a:endParaRPr>
            </a:p>
          </p:txBody>
        </p:sp>
        <p:sp>
          <p:nvSpPr>
            <p:cNvPr id="61461" name="Rectangle 21"/>
            <p:cNvSpPr>
              <a:spLocks noChangeArrowheads="1"/>
            </p:cNvSpPr>
            <p:nvPr/>
          </p:nvSpPr>
          <p:spPr bwMode="auto">
            <a:xfrm>
              <a:off x="2063" y="2569"/>
              <a:ext cx="181" cy="1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61462" name="Rectangle 22"/>
            <p:cNvSpPr>
              <a:spLocks noChangeArrowheads="1"/>
            </p:cNvSpPr>
            <p:nvPr/>
          </p:nvSpPr>
          <p:spPr bwMode="auto">
            <a:xfrm>
              <a:off x="2244" y="2569"/>
              <a:ext cx="181" cy="1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zh-TW" altLang="zh-TW">
                <a:latin typeface="Times New Roman" pitchFamily="18" charset="0"/>
              </a:endParaRPr>
            </a:p>
          </p:txBody>
        </p:sp>
        <p:sp>
          <p:nvSpPr>
            <p:cNvPr id="61463" name="Rectangle 23"/>
            <p:cNvSpPr>
              <a:spLocks noChangeArrowheads="1"/>
            </p:cNvSpPr>
            <p:nvPr/>
          </p:nvSpPr>
          <p:spPr bwMode="auto">
            <a:xfrm>
              <a:off x="2063" y="2750"/>
              <a:ext cx="181" cy="1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>
                  <a:latin typeface="Times New Roman" pitchFamily="18" charset="0"/>
                </a:rPr>
                <a:t>4</a:t>
              </a:r>
            </a:p>
          </p:txBody>
        </p:sp>
        <p:sp>
          <p:nvSpPr>
            <p:cNvPr id="61464" name="Rectangle 24"/>
            <p:cNvSpPr>
              <a:spLocks noChangeArrowheads="1"/>
            </p:cNvSpPr>
            <p:nvPr/>
          </p:nvSpPr>
          <p:spPr bwMode="auto">
            <a:xfrm>
              <a:off x="2244" y="2750"/>
              <a:ext cx="181" cy="1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zh-TW" altLang="zh-TW">
                <a:latin typeface="Times New Roman" pitchFamily="18" charset="0"/>
              </a:endParaRPr>
            </a:p>
          </p:txBody>
        </p:sp>
        <p:sp>
          <p:nvSpPr>
            <p:cNvPr id="61465" name="Text Box 25"/>
            <p:cNvSpPr txBox="1">
              <a:spLocks noChangeArrowheads="1"/>
            </p:cNvSpPr>
            <p:nvPr/>
          </p:nvSpPr>
          <p:spPr bwMode="auto">
            <a:xfrm>
              <a:off x="1519" y="2069"/>
              <a:ext cx="227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TW"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61466" name="Text Box 26"/>
            <p:cNvSpPr txBox="1">
              <a:spLocks noChangeArrowheads="1"/>
            </p:cNvSpPr>
            <p:nvPr/>
          </p:nvSpPr>
          <p:spPr bwMode="auto">
            <a:xfrm>
              <a:off x="1519" y="2250"/>
              <a:ext cx="227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TW"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61467" name="Text Box 27"/>
            <p:cNvSpPr txBox="1">
              <a:spLocks noChangeArrowheads="1"/>
            </p:cNvSpPr>
            <p:nvPr/>
          </p:nvSpPr>
          <p:spPr bwMode="auto">
            <a:xfrm>
              <a:off x="1519" y="2432"/>
              <a:ext cx="227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TW">
                  <a:latin typeface="Times New Roman" pitchFamily="18" charset="0"/>
                </a:rPr>
                <a:t>3</a:t>
              </a:r>
            </a:p>
          </p:txBody>
        </p:sp>
        <p:sp>
          <p:nvSpPr>
            <p:cNvPr id="61468" name="Text Box 28"/>
            <p:cNvSpPr txBox="1">
              <a:spLocks noChangeArrowheads="1"/>
            </p:cNvSpPr>
            <p:nvPr/>
          </p:nvSpPr>
          <p:spPr bwMode="auto">
            <a:xfrm>
              <a:off x="1519" y="2613"/>
              <a:ext cx="227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TW">
                  <a:latin typeface="Times New Roman" pitchFamily="18" charset="0"/>
                </a:rPr>
                <a:t>4</a:t>
              </a:r>
            </a:p>
          </p:txBody>
        </p:sp>
        <p:sp>
          <p:nvSpPr>
            <p:cNvPr id="61469" name="Text Box 29"/>
            <p:cNvSpPr txBox="1">
              <a:spLocks noChangeArrowheads="1"/>
            </p:cNvSpPr>
            <p:nvPr/>
          </p:nvSpPr>
          <p:spPr bwMode="auto">
            <a:xfrm>
              <a:off x="1519" y="2795"/>
              <a:ext cx="227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TW">
                  <a:latin typeface="Times New Roman" pitchFamily="18" charset="0"/>
                </a:rPr>
                <a:t>5</a:t>
              </a:r>
            </a:p>
          </p:txBody>
        </p:sp>
        <p:sp>
          <p:nvSpPr>
            <p:cNvPr id="61470" name="Line 30"/>
            <p:cNvSpPr>
              <a:spLocks noChangeShapeType="1"/>
            </p:cNvSpPr>
            <p:nvPr/>
          </p:nvSpPr>
          <p:spPr bwMode="auto">
            <a:xfrm>
              <a:off x="1791" y="2070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61471" name="Line 31"/>
            <p:cNvSpPr>
              <a:spLocks noChangeShapeType="1"/>
            </p:cNvSpPr>
            <p:nvPr/>
          </p:nvSpPr>
          <p:spPr bwMode="auto">
            <a:xfrm>
              <a:off x="2336" y="2070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61472" name="Line 32"/>
            <p:cNvSpPr>
              <a:spLocks noChangeShapeType="1"/>
            </p:cNvSpPr>
            <p:nvPr/>
          </p:nvSpPr>
          <p:spPr bwMode="auto">
            <a:xfrm>
              <a:off x="1791" y="2251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61473" name="Line 33"/>
            <p:cNvSpPr>
              <a:spLocks noChangeShapeType="1"/>
            </p:cNvSpPr>
            <p:nvPr/>
          </p:nvSpPr>
          <p:spPr bwMode="auto">
            <a:xfrm>
              <a:off x="2336" y="2251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61474" name="Line 34"/>
            <p:cNvSpPr>
              <a:spLocks noChangeShapeType="1"/>
            </p:cNvSpPr>
            <p:nvPr/>
          </p:nvSpPr>
          <p:spPr bwMode="auto">
            <a:xfrm>
              <a:off x="1791" y="2433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61475" name="Line 35"/>
            <p:cNvSpPr>
              <a:spLocks noChangeShapeType="1"/>
            </p:cNvSpPr>
            <p:nvPr/>
          </p:nvSpPr>
          <p:spPr bwMode="auto">
            <a:xfrm>
              <a:off x="1791" y="2614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61476" name="Line 36"/>
            <p:cNvSpPr>
              <a:spLocks noChangeShapeType="1"/>
            </p:cNvSpPr>
            <p:nvPr/>
          </p:nvSpPr>
          <p:spPr bwMode="auto">
            <a:xfrm>
              <a:off x="1791" y="2795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61477" name="Line 37"/>
            <p:cNvSpPr>
              <a:spLocks noChangeShapeType="1"/>
            </p:cNvSpPr>
            <p:nvPr/>
          </p:nvSpPr>
          <p:spPr bwMode="auto">
            <a:xfrm>
              <a:off x="2336" y="2433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61478" name="Line 38"/>
            <p:cNvSpPr>
              <a:spLocks noChangeShapeType="1"/>
            </p:cNvSpPr>
            <p:nvPr/>
          </p:nvSpPr>
          <p:spPr bwMode="auto">
            <a:xfrm flipH="1">
              <a:off x="2835" y="2024"/>
              <a:ext cx="90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61479" name="Line 39"/>
            <p:cNvSpPr>
              <a:spLocks noChangeShapeType="1"/>
            </p:cNvSpPr>
            <p:nvPr/>
          </p:nvSpPr>
          <p:spPr bwMode="auto">
            <a:xfrm flipH="1">
              <a:off x="2835" y="2387"/>
              <a:ext cx="90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61480" name="Line 40"/>
            <p:cNvSpPr>
              <a:spLocks noChangeShapeType="1"/>
            </p:cNvSpPr>
            <p:nvPr/>
          </p:nvSpPr>
          <p:spPr bwMode="auto">
            <a:xfrm flipH="1">
              <a:off x="2290" y="2750"/>
              <a:ext cx="90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61481" name="Line 41"/>
            <p:cNvSpPr>
              <a:spLocks noChangeShapeType="1"/>
            </p:cNvSpPr>
            <p:nvPr/>
          </p:nvSpPr>
          <p:spPr bwMode="auto">
            <a:xfrm flipH="1">
              <a:off x="2290" y="2569"/>
              <a:ext cx="90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61482" name="Line 42"/>
            <p:cNvSpPr>
              <a:spLocks noChangeShapeType="1"/>
            </p:cNvSpPr>
            <p:nvPr/>
          </p:nvSpPr>
          <p:spPr bwMode="auto">
            <a:xfrm flipH="1">
              <a:off x="2835" y="2206"/>
              <a:ext cx="90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Elementary Graph Algorithms</a:t>
            </a:r>
          </a:p>
        </p:txBody>
      </p:sp>
      <p:sp>
        <p:nvSpPr>
          <p:cNvPr id="69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56927-A865-4D85-BCCF-87DB50289F3C}" type="slidenum">
              <a:rPr lang="en-US" altLang="zh-TW"/>
              <a:pPr/>
              <a:t>7</a:t>
            </a:fld>
            <a:endParaRPr lang="en-US" altLang="zh-TW"/>
          </a:p>
        </p:txBody>
      </p:sp>
      <p:sp>
        <p:nvSpPr>
          <p:cNvPr id="63622" name="Rectangle 13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Adjacency-array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可藉由</a:t>
            </a:r>
            <a:r>
              <a:rPr lang="en-US" altLang="zh-TW"/>
              <a:t>Adjacency-array</a:t>
            </a:r>
            <a:r>
              <a:rPr lang="zh-TW" altLang="en-US"/>
              <a:t>表示，利用一個二維陣列</a:t>
            </a:r>
            <a:r>
              <a:rPr lang="en-US" altLang="zh-TW"/>
              <a:t>A</a:t>
            </a:r>
            <a:r>
              <a:rPr lang="zh-TW" altLang="en-US"/>
              <a:t>存，若</a:t>
            </a:r>
            <a:r>
              <a:rPr lang="en-US" altLang="zh-TW"/>
              <a:t>(u,v)</a:t>
            </a:r>
            <a:r>
              <a:rPr lang="zh-TW" altLang="en-US"/>
              <a:t>是一個邊則</a:t>
            </a:r>
            <a:r>
              <a:rPr lang="en-US" altLang="zh-TW"/>
              <a:t>A[u][v]=1</a:t>
            </a:r>
            <a:r>
              <a:rPr lang="zh-TW" altLang="en-US"/>
              <a:t>反之</a:t>
            </a:r>
            <a:r>
              <a:rPr lang="en-US" altLang="zh-TW"/>
              <a:t>A[u][v]=0</a:t>
            </a:r>
            <a:r>
              <a:rPr lang="zh-TW" altLang="en-US"/>
              <a:t>。</a:t>
            </a:r>
          </a:p>
          <a:p>
            <a:endParaRPr lang="en-US" altLang="zh-TW"/>
          </a:p>
        </p:txBody>
      </p:sp>
      <p:graphicFrame>
        <p:nvGraphicFramePr>
          <p:cNvPr id="63557" name="Group 69"/>
          <p:cNvGraphicFramePr>
            <a:graphicFrameLocks noGrp="1"/>
          </p:cNvGraphicFramePr>
          <p:nvPr>
            <p:ph sz="half" idx="4294967295"/>
          </p:nvPr>
        </p:nvGraphicFramePr>
        <p:xfrm>
          <a:off x="2700338" y="2636838"/>
          <a:ext cx="3749675" cy="3949702"/>
        </p:xfrm>
        <a:graphic>
          <a:graphicData uri="http://schemas.openxmlformats.org/drawingml/2006/table">
            <a:tbl>
              <a:tblPr/>
              <a:tblGrid>
                <a:gridCol w="625475"/>
                <a:gridCol w="625475"/>
                <a:gridCol w="625475"/>
                <a:gridCol w="622300"/>
                <a:gridCol w="625475"/>
                <a:gridCol w="625475"/>
              </a:tblGrid>
              <a:tr h="6588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zh-TW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新細明體" pitchFamily="18" charset="-12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rPr>
                        <a:t>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rPr>
                        <a:t>2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rPr>
                        <a:t>3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rPr>
                        <a:t>4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rPr>
                        <a:t>5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72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rPr>
                        <a:t>1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88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rPr>
                        <a:t>2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88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rPr>
                        <a:t>3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72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rPr>
                        <a:t>4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88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rPr>
                        <a:t>5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Elementary Graph Algorithms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88184-24E7-4576-8A9B-1F61F9142780}" type="slidenum">
              <a:rPr lang="en-US" altLang="zh-TW"/>
              <a:pPr/>
              <a:t>8</a:t>
            </a:fld>
            <a:endParaRPr lang="en-US" altLang="zh-TW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Breadth-first search</a:t>
            </a:r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1566863"/>
            <a:ext cx="8229600" cy="4525962"/>
          </a:xfrm>
        </p:spPr>
        <p:txBody>
          <a:bodyPr/>
          <a:lstStyle/>
          <a:p>
            <a:r>
              <a:rPr lang="en-US" altLang="zh-TW"/>
              <a:t>Breadth-first search(</a:t>
            </a:r>
            <a:r>
              <a:rPr lang="zh-TW" altLang="en-US"/>
              <a:t>簡稱</a:t>
            </a:r>
            <a:r>
              <a:rPr lang="en-US" altLang="zh-TW"/>
              <a:t>BFS</a:t>
            </a:r>
            <a:r>
              <a:rPr lang="zh-TW" altLang="en-US"/>
              <a:t>，先廣搜尋</a:t>
            </a:r>
            <a:r>
              <a:rPr lang="en-US" altLang="zh-TW"/>
              <a:t>)</a:t>
            </a:r>
            <a:r>
              <a:rPr lang="zh-TW" altLang="en-US"/>
              <a:t>是最簡單的圖形搜尋演算法之一。</a:t>
            </a:r>
          </a:p>
          <a:p>
            <a:endParaRPr lang="zh-TW" altLang="en-US"/>
          </a:p>
          <a:p>
            <a:r>
              <a:rPr lang="zh-TW" altLang="en-US"/>
              <a:t>用於搜尋圖形</a:t>
            </a:r>
            <a:r>
              <a:rPr lang="en-US" altLang="zh-TW"/>
              <a:t>G</a:t>
            </a:r>
            <a:r>
              <a:rPr lang="zh-TW" altLang="en-US"/>
              <a:t>中，所有自點</a:t>
            </a:r>
            <a:r>
              <a:rPr lang="en-US" altLang="zh-TW"/>
              <a:t>s</a:t>
            </a:r>
            <a:r>
              <a:rPr lang="zh-TW" altLang="en-US"/>
              <a:t>開始出發，有路徑可以到達的點。</a:t>
            </a:r>
          </a:p>
          <a:p>
            <a:endParaRPr lang="zh-TW" altLang="en-US"/>
          </a:p>
          <a:p>
            <a:r>
              <a:rPr lang="en-US" altLang="zh-TW"/>
              <a:t>BFS</a:t>
            </a:r>
            <a:r>
              <a:rPr lang="zh-TW" altLang="en-US"/>
              <a:t>利用</a:t>
            </a:r>
            <a:r>
              <a:rPr lang="en-US" altLang="zh-TW"/>
              <a:t>Queue</a:t>
            </a:r>
            <a:r>
              <a:rPr lang="zh-TW" altLang="en-US"/>
              <a:t>作為儲存將要探索的點的資料結構。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Elementary Graph Algorithms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F5969-594E-48D5-A6F6-57D7CE42C701}" type="slidenum">
              <a:rPr lang="en-US" altLang="zh-TW"/>
              <a:pPr/>
              <a:t>9</a:t>
            </a:fld>
            <a:endParaRPr lang="en-US" altLang="zh-TW"/>
          </a:p>
        </p:txBody>
      </p:sp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Breadth-first search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/>
              <a:t>BFS</a:t>
            </a:r>
            <a:r>
              <a:rPr lang="zh-TW" altLang="en-US"/>
              <a:t>是許多重要的圖形演算法的原型，如 </a:t>
            </a:r>
            <a:r>
              <a:rPr lang="en-US" altLang="zh-TW"/>
              <a:t>Prim’s minimum spanning tree</a:t>
            </a:r>
            <a:r>
              <a:rPr lang="zh-TW" altLang="en-US"/>
              <a:t>演算法以及</a:t>
            </a:r>
            <a:r>
              <a:rPr lang="en-US" altLang="zh-TW"/>
              <a:t>Dijkstra’s single-source shortest-path</a:t>
            </a:r>
            <a:r>
              <a:rPr lang="zh-TW" altLang="en-US"/>
              <a:t>演算法。</a:t>
            </a:r>
          </a:p>
          <a:p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Times New Roman"/>
        <a:ea typeface="標楷體"/>
        <a:cs typeface="新細明體"/>
      </a:majorFont>
      <a:minorFont>
        <a:latin typeface="Times New Roman"/>
        <a:ea typeface="標楷體"/>
        <a:cs typeface="新細明體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1596</TotalTime>
  <Words>3456</Words>
  <Application>Microsoft Office PowerPoint</Application>
  <PresentationFormat>如螢幕大小 (4:3)</PresentationFormat>
  <Paragraphs>1056</Paragraphs>
  <Slides>45</Slides>
  <Notes>18</Notes>
  <HiddenSlides>0</HiddenSlides>
  <MMClips>0</MMClips>
  <ScaleCrop>false</ScaleCrop>
  <HeadingPairs>
    <vt:vector size="6" baseType="variant">
      <vt:variant>
        <vt:lpstr>使用字型</vt:lpstr>
      </vt:variant>
      <vt:variant>
        <vt:i4>13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45</vt:i4>
      </vt:variant>
    </vt:vector>
  </HeadingPairs>
  <TitlesOfParts>
    <vt:vector size="59" baseType="lpstr">
      <vt:lpstr>Arial Unicode MS</vt:lpstr>
      <vt:lpstr>Euclid Symbol</vt:lpstr>
      <vt:lpstr>全真古印體</vt:lpstr>
      <vt:lpstr>全真行書</vt:lpstr>
      <vt:lpstr>新細明體</vt:lpstr>
      <vt:lpstr>標楷體</vt:lpstr>
      <vt:lpstr>Arial</vt:lpstr>
      <vt:lpstr>Courier New</vt:lpstr>
      <vt:lpstr>Marlett</vt:lpstr>
      <vt:lpstr>Symbol</vt:lpstr>
      <vt:lpstr>Tahoma</vt:lpstr>
      <vt:lpstr>Times New Roman</vt:lpstr>
      <vt:lpstr>Wingdings</vt:lpstr>
      <vt:lpstr>預設簡報設計</vt:lpstr>
      <vt:lpstr> Elementary Graph Algorithms</vt:lpstr>
      <vt:lpstr>Representations of graphs: undirected graph</vt:lpstr>
      <vt:lpstr>Adjacency-list</vt:lpstr>
      <vt:lpstr>Adjacency-array</vt:lpstr>
      <vt:lpstr>Representations of graphs: Directed graph</vt:lpstr>
      <vt:lpstr>Adjacency-list</vt:lpstr>
      <vt:lpstr>Adjacency-array</vt:lpstr>
      <vt:lpstr>Breadth-first search</vt:lpstr>
      <vt:lpstr>Breadth-first search</vt:lpstr>
      <vt:lpstr>BFS的運作範例</vt:lpstr>
      <vt:lpstr>BFS的運作範例</vt:lpstr>
      <vt:lpstr>BFS的運作範例</vt:lpstr>
      <vt:lpstr>BFS演算法</vt:lpstr>
      <vt:lpstr>PowerPoint 簡報</vt:lpstr>
      <vt:lpstr>BFS演算法的性質</vt:lpstr>
      <vt:lpstr>BFS演算法的性質</vt:lpstr>
      <vt:lpstr>Print path演算法</vt:lpstr>
      <vt:lpstr>Depth-first search</vt:lpstr>
      <vt:lpstr>DFS演算法</vt:lpstr>
      <vt:lpstr>DFS運作範例</vt:lpstr>
      <vt:lpstr>DFS運作範例</vt:lpstr>
      <vt:lpstr>DFS運作範例</vt:lpstr>
      <vt:lpstr>DFS運作範例</vt:lpstr>
      <vt:lpstr>DFS演算法</vt:lpstr>
      <vt:lpstr>DFS-Visit演算法</vt:lpstr>
      <vt:lpstr>DFS的性質</vt:lpstr>
      <vt:lpstr>邊的分類</vt:lpstr>
      <vt:lpstr>PowerPoint 簡報</vt:lpstr>
      <vt:lpstr>PowerPoint 簡報</vt:lpstr>
      <vt:lpstr>Topological sort</vt:lpstr>
      <vt:lpstr>PowerPoint 簡報</vt:lpstr>
      <vt:lpstr>Topological sort演算法</vt:lpstr>
      <vt:lpstr>Topological sort操作範例</vt:lpstr>
      <vt:lpstr>PowerPoint 簡報</vt:lpstr>
      <vt:lpstr>PowerPoint 簡報</vt:lpstr>
      <vt:lpstr>Strongly connected components</vt:lpstr>
      <vt:lpstr>PowerPoint 簡報</vt:lpstr>
      <vt:lpstr>Strongly connected components演算法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>edu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Elementary Graph Algorithms</dc:title>
  <dc:creator>mzhsieh</dc:creator>
  <cp:lastModifiedBy>Yang</cp:lastModifiedBy>
  <cp:revision>202</cp:revision>
  <dcterms:created xsi:type="dcterms:W3CDTF">2005-07-26T08:52:21Z</dcterms:created>
  <dcterms:modified xsi:type="dcterms:W3CDTF">2014-02-19T05:56:07Z</dcterms:modified>
</cp:coreProperties>
</file>