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notesMasterIdLst>
    <p:notesMasterId r:id="rId42"/>
  </p:notesMasterIdLst>
  <p:handoutMasterIdLst>
    <p:handoutMasterId r:id="rId43"/>
  </p:handoutMasterIdLst>
  <p:sldIdLst>
    <p:sldId id="487" r:id="rId3"/>
    <p:sldId id="394" r:id="rId4"/>
    <p:sldId id="471" r:id="rId5"/>
    <p:sldId id="489" r:id="rId6"/>
    <p:sldId id="490" r:id="rId7"/>
    <p:sldId id="491" r:id="rId8"/>
    <p:sldId id="506" r:id="rId9"/>
    <p:sldId id="488" r:id="rId10"/>
    <p:sldId id="472" r:id="rId11"/>
    <p:sldId id="473" r:id="rId12"/>
    <p:sldId id="474" r:id="rId13"/>
    <p:sldId id="475" r:id="rId14"/>
    <p:sldId id="476" r:id="rId15"/>
    <p:sldId id="492" r:id="rId16"/>
    <p:sldId id="494" r:id="rId17"/>
    <p:sldId id="477" r:id="rId18"/>
    <p:sldId id="495" r:id="rId19"/>
    <p:sldId id="478" r:id="rId20"/>
    <p:sldId id="479" r:id="rId21"/>
    <p:sldId id="493" r:id="rId22"/>
    <p:sldId id="437" r:id="rId23"/>
    <p:sldId id="402" r:id="rId24"/>
    <p:sldId id="496" r:id="rId25"/>
    <p:sldId id="507" r:id="rId26"/>
    <p:sldId id="480" r:id="rId27"/>
    <p:sldId id="481" r:id="rId28"/>
    <p:sldId id="482" r:id="rId29"/>
    <p:sldId id="498" r:id="rId30"/>
    <p:sldId id="499" r:id="rId31"/>
    <p:sldId id="483" r:id="rId32"/>
    <p:sldId id="484" r:id="rId33"/>
    <p:sldId id="485" r:id="rId34"/>
    <p:sldId id="486" r:id="rId35"/>
    <p:sldId id="500" r:id="rId36"/>
    <p:sldId id="501" r:id="rId37"/>
    <p:sldId id="502" r:id="rId38"/>
    <p:sldId id="503" r:id="rId39"/>
    <p:sldId id="504" r:id="rId40"/>
    <p:sldId id="505" r:id="rId41"/>
  </p:sldIdLst>
  <p:sldSz cx="9144000" cy="6858000" type="letter"/>
  <p:notesSz cx="6665913" cy="9793288"/>
  <p:defaultTextStyle>
    <a:defPPr>
      <a:defRPr lang="zh-TW"/>
    </a:defPPr>
    <a:lvl1pPr algn="ctr" rtl="0" fontAlgn="base">
      <a:spcBef>
        <a:spcPct val="0"/>
      </a:spcBef>
      <a:spcAft>
        <a:spcPct val="0"/>
      </a:spcAft>
      <a:defRPr kumimoji="1" sz="1200" kern="1200">
        <a:solidFill>
          <a:schemeClr val="tx1"/>
        </a:solidFill>
        <a:latin typeface="Times New Roman" pitchFamily="18" charset="0"/>
        <a:ea typeface="標楷體" pitchFamily="65" charset="-120"/>
        <a:cs typeface="+mn-cs"/>
      </a:defRPr>
    </a:lvl1pPr>
    <a:lvl2pPr marL="457200" algn="ctr" rtl="0" fontAlgn="base">
      <a:spcBef>
        <a:spcPct val="0"/>
      </a:spcBef>
      <a:spcAft>
        <a:spcPct val="0"/>
      </a:spcAft>
      <a:defRPr kumimoji="1" sz="1200" kern="1200">
        <a:solidFill>
          <a:schemeClr val="tx1"/>
        </a:solidFill>
        <a:latin typeface="Times New Roman" pitchFamily="18" charset="0"/>
        <a:ea typeface="標楷體" pitchFamily="65" charset="-120"/>
        <a:cs typeface="+mn-cs"/>
      </a:defRPr>
    </a:lvl2pPr>
    <a:lvl3pPr marL="914400" algn="ctr" rtl="0" fontAlgn="base">
      <a:spcBef>
        <a:spcPct val="0"/>
      </a:spcBef>
      <a:spcAft>
        <a:spcPct val="0"/>
      </a:spcAft>
      <a:defRPr kumimoji="1" sz="1200" kern="1200">
        <a:solidFill>
          <a:schemeClr val="tx1"/>
        </a:solidFill>
        <a:latin typeface="Times New Roman" pitchFamily="18" charset="0"/>
        <a:ea typeface="標楷體" pitchFamily="65" charset="-120"/>
        <a:cs typeface="+mn-cs"/>
      </a:defRPr>
    </a:lvl3pPr>
    <a:lvl4pPr marL="1371600" algn="ctr" rtl="0" fontAlgn="base">
      <a:spcBef>
        <a:spcPct val="0"/>
      </a:spcBef>
      <a:spcAft>
        <a:spcPct val="0"/>
      </a:spcAft>
      <a:defRPr kumimoji="1" sz="1200" kern="1200">
        <a:solidFill>
          <a:schemeClr val="tx1"/>
        </a:solidFill>
        <a:latin typeface="Times New Roman" pitchFamily="18" charset="0"/>
        <a:ea typeface="標楷體" pitchFamily="65" charset="-120"/>
        <a:cs typeface="+mn-cs"/>
      </a:defRPr>
    </a:lvl4pPr>
    <a:lvl5pPr marL="1828800" algn="ctr" rtl="0" fontAlgn="base">
      <a:spcBef>
        <a:spcPct val="0"/>
      </a:spcBef>
      <a:spcAft>
        <a:spcPct val="0"/>
      </a:spcAft>
      <a:defRPr kumimoji="1" sz="1200" kern="1200">
        <a:solidFill>
          <a:schemeClr val="tx1"/>
        </a:solidFill>
        <a:latin typeface="Times New Roman" pitchFamily="18" charset="0"/>
        <a:ea typeface="標楷體" pitchFamily="65" charset="-120"/>
        <a:cs typeface="+mn-cs"/>
      </a:defRPr>
    </a:lvl5pPr>
    <a:lvl6pPr marL="2286000" algn="l" defTabSz="914400" rtl="0" eaLnBrk="1" latinLnBrk="0" hangingPunct="1">
      <a:defRPr kumimoji="1" sz="1200" kern="1200">
        <a:solidFill>
          <a:schemeClr val="tx1"/>
        </a:solidFill>
        <a:latin typeface="Times New Roman" pitchFamily="18" charset="0"/>
        <a:ea typeface="標楷體" pitchFamily="65" charset="-120"/>
        <a:cs typeface="+mn-cs"/>
      </a:defRPr>
    </a:lvl6pPr>
    <a:lvl7pPr marL="2743200" algn="l" defTabSz="914400" rtl="0" eaLnBrk="1" latinLnBrk="0" hangingPunct="1">
      <a:defRPr kumimoji="1" sz="1200" kern="1200">
        <a:solidFill>
          <a:schemeClr val="tx1"/>
        </a:solidFill>
        <a:latin typeface="Times New Roman" pitchFamily="18" charset="0"/>
        <a:ea typeface="標楷體" pitchFamily="65" charset="-120"/>
        <a:cs typeface="+mn-cs"/>
      </a:defRPr>
    </a:lvl7pPr>
    <a:lvl8pPr marL="3200400" algn="l" defTabSz="914400" rtl="0" eaLnBrk="1" latinLnBrk="0" hangingPunct="1">
      <a:defRPr kumimoji="1" sz="1200" kern="1200">
        <a:solidFill>
          <a:schemeClr val="tx1"/>
        </a:solidFill>
        <a:latin typeface="Times New Roman" pitchFamily="18" charset="0"/>
        <a:ea typeface="標楷體" pitchFamily="65" charset="-120"/>
        <a:cs typeface="+mn-cs"/>
      </a:defRPr>
    </a:lvl8pPr>
    <a:lvl9pPr marL="3657600" algn="l" defTabSz="914400" rtl="0" eaLnBrk="1" latinLnBrk="0" hangingPunct="1">
      <a:defRPr kumimoji="1" sz="1200" kern="1200">
        <a:solidFill>
          <a:schemeClr val="tx1"/>
        </a:solidFill>
        <a:latin typeface="Times New Roman" pitchFamily="18" charset="0"/>
        <a:ea typeface="標楷體" pitchFamily="65" charset="-120"/>
        <a:cs typeface="+mn-cs"/>
      </a:defRPr>
    </a:lvl9pPr>
  </p:defaultTextStyle>
  <p:extLst>
    <p:ext uri="{EFAFB233-063F-42B5-8137-9DF3F51BA10A}">
      <p15:sldGuideLst xmlns:p15="http://schemas.microsoft.com/office/powerpoint/2012/main">
        <p15:guide id="1" orient="horz" pos="4319">
          <p15:clr>
            <a:srgbClr val="A4A3A4"/>
          </p15:clr>
        </p15:guide>
        <p15:guide id="2" pos="3696">
          <p15:clr>
            <a:srgbClr val="A4A3A4"/>
          </p15:clr>
        </p15:guide>
      </p15:sldGuideLst>
    </p:ext>
    <p:ext uri="{2D200454-40CA-4A62-9FC3-DE9A4176ACB9}">
      <p15:notesGuideLst xmlns:p15="http://schemas.microsoft.com/office/powerpoint/2012/main">
        <p15:guide id="1" orient="horz" pos="2154">
          <p15:clr>
            <a:srgbClr val="A4A3A4"/>
          </p15:clr>
        </p15:guide>
        <p15:guide id="2" pos="289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CCCCFF"/>
    <a:srgbClr val="FF33CC"/>
    <a:srgbClr val="2B21FD"/>
    <a:srgbClr val="CC0000"/>
    <a:srgbClr val="FF0000"/>
    <a:srgbClr val="F3D1D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09" autoAdjust="0"/>
  </p:normalViewPr>
  <p:slideViewPr>
    <p:cSldViewPr>
      <p:cViewPr varScale="1">
        <p:scale>
          <a:sx n="87" d="100"/>
          <a:sy n="87" d="100"/>
        </p:scale>
        <p:origin x="1092" y="84"/>
      </p:cViewPr>
      <p:guideLst>
        <p:guide orient="horz" pos="4319"/>
        <p:guide pos="36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72" y="2808"/>
      </p:cViewPr>
      <p:guideLst>
        <p:guide orient="horz" pos="2154"/>
        <p:guide pos="289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3197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887663" cy="492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defTabSz="762000">
              <a:defRPr sz="1000" i="1">
                <a:ea typeface="新細明體" pitchFamily="18" charset="-120"/>
              </a:defRPr>
            </a:lvl1pPr>
          </a:lstStyle>
          <a:p>
            <a:endParaRPr lang="en-US" altLang="zh-TW"/>
          </a:p>
        </p:txBody>
      </p:sp>
      <p:sp>
        <p:nvSpPr>
          <p:cNvPr id="2051" name="Rectangle 3"/>
          <p:cNvSpPr>
            <a:spLocks noGrp="1" noChangeArrowheads="1"/>
          </p:cNvSpPr>
          <p:nvPr>
            <p:ph type="dt" idx="1"/>
          </p:nvPr>
        </p:nvSpPr>
        <p:spPr bwMode="auto">
          <a:xfrm>
            <a:off x="3778250" y="-1588"/>
            <a:ext cx="2887663" cy="492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i="1">
                <a:ea typeface="新細明體" pitchFamily="18" charset="-120"/>
              </a:defRPr>
            </a:lvl1pPr>
          </a:lstStyle>
          <a:p>
            <a:endParaRPr lang="en-US" altLang="zh-TW"/>
          </a:p>
        </p:txBody>
      </p:sp>
      <p:sp>
        <p:nvSpPr>
          <p:cNvPr id="2052" name="Rectangle 4"/>
          <p:cNvSpPr>
            <a:spLocks noGrp="1" noRot="1" noChangeAspect="1" noChangeArrowheads="1" noTextEdit="1"/>
          </p:cNvSpPr>
          <p:nvPr>
            <p:ph type="sldImg" idx="2"/>
          </p:nvPr>
        </p:nvSpPr>
        <p:spPr bwMode="auto">
          <a:xfrm>
            <a:off x="892175" y="739775"/>
            <a:ext cx="4883150" cy="366077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887413" y="4651375"/>
            <a:ext cx="4891087" cy="4408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zh-TW" altLang="en-US" smtClean="0"/>
              <a:t>按一下以編輯母片文字樣式</a:t>
            </a:r>
          </a:p>
          <a:p>
            <a:pPr lvl="1"/>
            <a:r>
              <a:rPr lang="zh-TW" altLang="en-US" smtClean="0"/>
              <a:t>第二階層</a:t>
            </a:r>
          </a:p>
          <a:p>
            <a:pPr lvl="2"/>
            <a:r>
              <a:rPr lang="zh-TW" altLang="en-US" smtClean="0"/>
              <a:t>第三階層</a:t>
            </a:r>
          </a:p>
          <a:p>
            <a:pPr lvl="3"/>
            <a:r>
              <a:rPr lang="zh-TW" altLang="en-US" smtClean="0"/>
              <a:t>第四階層</a:t>
            </a:r>
          </a:p>
          <a:p>
            <a:pPr lvl="4"/>
            <a:r>
              <a:rPr lang="zh-TW" altLang="en-US" smtClean="0"/>
              <a:t>第五階層</a:t>
            </a:r>
          </a:p>
        </p:txBody>
      </p:sp>
      <p:sp>
        <p:nvSpPr>
          <p:cNvPr id="2054" name="Rectangle 6"/>
          <p:cNvSpPr>
            <a:spLocks noGrp="1" noChangeArrowheads="1"/>
          </p:cNvSpPr>
          <p:nvPr>
            <p:ph type="ftr" sz="quarter" idx="4"/>
          </p:nvPr>
        </p:nvSpPr>
        <p:spPr bwMode="auto">
          <a:xfrm>
            <a:off x="0" y="93027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defTabSz="762000">
              <a:defRPr sz="1000" i="1">
                <a:ea typeface="新細明體" pitchFamily="18" charset="-120"/>
              </a:defRPr>
            </a:lvl1pPr>
          </a:lstStyle>
          <a:p>
            <a:endParaRPr lang="en-US" altLang="zh-TW"/>
          </a:p>
        </p:txBody>
      </p:sp>
      <p:sp>
        <p:nvSpPr>
          <p:cNvPr id="2055" name="Rectangle 7"/>
          <p:cNvSpPr>
            <a:spLocks noGrp="1" noChangeArrowheads="1"/>
          </p:cNvSpPr>
          <p:nvPr>
            <p:ph type="sldNum" sz="quarter" idx="5"/>
          </p:nvPr>
        </p:nvSpPr>
        <p:spPr bwMode="auto">
          <a:xfrm>
            <a:off x="3778250" y="93027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i="1">
                <a:ea typeface="新細明體" pitchFamily="18" charset="-120"/>
              </a:defRPr>
            </a:lvl1pPr>
          </a:lstStyle>
          <a:p>
            <a:fld id="{F57E4226-10C7-4287-9381-D3F446537AC9}" type="slidenum">
              <a:rPr lang="en-US" altLang="zh-TW"/>
              <a:pPr/>
              <a:t>‹#›</a:t>
            </a:fld>
            <a:endParaRPr lang="en-US" altLang="zh-TW"/>
          </a:p>
        </p:txBody>
      </p:sp>
    </p:spTree>
    <p:extLst>
      <p:ext uri="{BB962C8B-B14F-4D97-AF65-F5344CB8AC3E}">
        <p14:creationId xmlns:p14="http://schemas.microsoft.com/office/powerpoint/2010/main" val="159404503"/>
      </p:ext>
    </p:extLst>
  </p:cSld>
  <p:clrMap bg1="lt1" tx1="dk1" bg2="lt2" tx2="dk2" accent1="accent1" accent2="accent2" accent3="accent3" accent4="accent4" accent5="accent5" accent6="accent6" hlink="hlink" folHlink="folHlink"/>
  <p:notesStyle>
    <a:lvl1pPr algn="l" defTabSz="762000"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defTabSz="762000"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2813" algn="l" defTabSz="762000"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defTabSz="762000"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defTabSz="762000"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F8218B-540A-4781-91E6-780BEB5D69DF}" type="slidenum">
              <a:rPr lang="en-US" altLang="zh-TW"/>
              <a:pPr/>
              <a:t>1</a:t>
            </a:fld>
            <a:endParaRPr lang="en-US" altLang="zh-TW"/>
          </a:p>
        </p:txBody>
      </p:sp>
      <p:sp>
        <p:nvSpPr>
          <p:cNvPr id="969730" name="Rectangle 2"/>
          <p:cNvSpPr>
            <a:spLocks noGrp="1" noRot="1" noChangeAspect="1" noChangeArrowheads="1" noTextEdit="1"/>
          </p:cNvSpPr>
          <p:nvPr>
            <p:ph type="sldImg"/>
          </p:nvPr>
        </p:nvSpPr>
        <p:spPr>
          <a:xfrm>
            <a:off x="885825" y="735013"/>
            <a:ext cx="4895850" cy="3671887"/>
          </a:xfrm>
          <a:ln/>
        </p:spPr>
      </p:sp>
      <p:sp>
        <p:nvSpPr>
          <p:cNvPr id="969731" name="Rectangle 3"/>
          <p:cNvSpPr>
            <a:spLocks noGrp="1" noChangeArrowheads="1"/>
          </p:cNvSpPr>
          <p:nvPr>
            <p:ph type="body" idx="1"/>
          </p:nvPr>
        </p:nvSpPr>
        <p:spPr>
          <a:xfrm>
            <a:off x="666750" y="4651375"/>
            <a:ext cx="5332413" cy="4406900"/>
          </a:xfrm>
        </p:spPr>
        <p:txBody>
          <a:bodyPr/>
          <a:lstStyle/>
          <a:p>
            <a:pPr defTabSz="914400"/>
            <a:endParaRPr lang="zh-TW" altLang="zh-TW"/>
          </a:p>
        </p:txBody>
      </p:sp>
    </p:spTree>
    <p:extLst>
      <p:ext uri="{BB962C8B-B14F-4D97-AF65-F5344CB8AC3E}">
        <p14:creationId xmlns:p14="http://schemas.microsoft.com/office/powerpoint/2010/main" val="3189981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474242-B704-4240-9BA6-03A791BA0539}" type="slidenum">
              <a:rPr lang="en-US" altLang="zh-TW"/>
              <a:pPr/>
              <a:t>11</a:t>
            </a:fld>
            <a:endParaRPr lang="en-US" altLang="zh-TW"/>
          </a:p>
        </p:txBody>
      </p:sp>
      <p:sp>
        <p:nvSpPr>
          <p:cNvPr id="934914" name="Rectangle 2"/>
          <p:cNvSpPr>
            <a:spLocks noGrp="1" noRot="1" noChangeAspect="1" noChangeArrowheads="1" noTextEdit="1"/>
          </p:cNvSpPr>
          <p:nvPr>
            <p:ph type="sldImg"/>
          </p:nvPr>
        </p:nvSpPr>
        <p:spPr>
          <a:xfrm>
            <a:off x="893763" y="739775"/>
            <a:ext cx="4879975" cy="3660775"/>
          </a:xfrm>
          <a:ln/>
        </p:spPr>
      </p:sp>
      <p:sp>
        <p:nvSpPr>
          <p:cNvPr id="934915" name="Rectangle 3"/>
          <p:cNvSpPr>
            <a:spLocks noGrp="1" noChangeArrowheads="1"/>
          </p:cNvSpPr>
          <p:nvPr>
            <p:ph type="body" idx="1"/>
          </p:nvPr>
        </p:nvSpPr>
        <p:spPr/>
        <p:txBody>
          <a:bodyPr/>
          <a:lstStyle/>
          <a:p>
            <a:pPr>
              <a:buFontTx/>
              <a:buChar char="•"/>
            </a:pPr>
            <a:r>
              <a:rPr lang="zh-TW" altLang="en-US">
                <a:ea typeface="標楷體" pitchFamily="65" charset="-120"/>
              </a:rPr>
              <a:t>再來我們研究這題的解法結構（</a:t>
            </a:r>
            <a:r>
              <a:rPr lang="en-US" altLang="zh-TW">
                <a:ea typeface="標楷體" pitchFamily="65" charset="-120"/>
              </a:rPr>
              <a:t>solution structure</a:t>
            </a:r>
            <a:r>
              <a:rPr lang="zh-TW" altLang="en-US">
                <a:ea typeface="標楷體" pitchFamily="65" charset="-120"/>
              </a:rPr>
              <a:t>），我們注意到這題的每一個 </a:t>
            </a:r>
            <a:r>
              <a:rPr lang="en-US" altLang="zh-TW">
                <a:ea typeface="標楷體" pitchFamily="65" charset="-120"/>
              </a:rPr>
              <a:t>solution </a:t>
            </a:r>
            <a:r>
              <a:rPr lang="zh-TW" altLang="en-US">
                <a:ea typeface="標楷體" pitchFamily="65" charset="-120"/>
              </a:rPr>
              <a:t>（即之前講的每一種算法）對應一個二元樹稱為乘法樹。</a:t>
            </a:r>
          </a:p>
          <a:p>
            <a:pPr>
              <a:buFontTx/>
              <a:buChar char="•"/>
            </a:pPr>
            <a:r>
              <a:rPr lang="zh-TW" altLang="en-US">
                <a:ea typeface="標楷體" pitchFamily="65" charset="-120"/>
              </a:rPr>
              <a:t>乘法樹的每一個內節點代表一個矩陣乘法運算，節點內的數字代表這運算在原矩陣序列內是第幾個乘法運算。</a:t>
            </a:r>
          </a:p>
          <a:p>
            <a:pPr>
              <a:buFontTx/>
              <a:buChar char="•"/>
            </a:pPr>
            <a:r>
              <a:rPr lang="zh-TW" altLang="en-US">
                <a:ea typeface="標楷體" pitchFamily="65" charset="-120"/>
              </a:rPr>
              <a:t>乘法樹即相當於在資料結構或是編譯程式課所提到的運算式樹（</a:t>
            </a:r>
            <a:r>
              <a:rPr lang="en-US" altLang="zh-TW">
                <a:ea typeface="標楷體" pitchFamily="65" charset="-120"/>
              </a:rPr>
              <a:t>expression tree</a:t>
            </a:r>
            <a:r>
              <a:rPr lang="zh-TW" altLang="en-US">
                <a:ea typeface="標楷體" pitchFamily="65" charset="-120"/>
              </a:rPr>
              <a:t>）。</a:t>
            </a:r>
          </a:p>
          <a:p>
            <a:pPr>
              <a:buFontTx/>
              <a:buChar char="•"/>
            </a:pPr>
            <a:r>
              <a:rPr lang="zh-TW" altLang="en-US">
                <a:ea typeface="標楷體" pitchFamily="65" charset="-120"/>
              </a:rPr>
              <a:t>因此要找最佳（即運算量最少）的算法即相當於要找一個最佳的乘法樹。</a:t>
            </a:r>
          </a:p>
        </p:txBody>
      </p:sp>
    </p:spTree>
    <p:extLst>
      <p:ext uri="{BB962C8B-B14F-4D97-AF65-F5344CB8AC3E}">
        <p14:creationId xmlns:p14="http://schemas.microsoft.com/office/powerpoint/2010/main" val="3416566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4CDB1E-E566-40E1-9031-C2B8155DE4CD}" type="slidenum">
              <a:rPr lang="en-US" altLang="zh-TW"/>
              <a:pPr/>
              <a:t>12</a:t>
            </a:fld>
            <a:endParaRPr lang="en-US" altLang="zh-TW"/>
          </a:p>
        </p:txBody>
      </p:sp>
      <p:sp>
        <p:nvSpPr>
          <p:cNvPr id="936962" name="Rectangle 2"/>
          <p:cNvSpPr>
            <a:spLocks noGrp="1" noRot="1" noChangeAspect="1" noChangeArrowheads="1" noTextEdit="1"/>
          </p:cNvSpPr>
          <p:nvPr>
            <p:ph type="sldImg"/>
          </p:nvPr>
        </p:nvSpPr>
        <p:spPr>
          <a:xfrm>
            <a:off x="893763" y="739775"/>
            <a:ext cx="4879975" cy="3660775"/>
          </a:xfrm>
          <a:ln/>
        </p:spPr>
      </p:sp>
      <p:sp>
        <p:nvSpPr>
          <p:cNvPr id="936963" name="Rectangle 3"/>
          <p:cNvSpPr>
            <a:spLocks noGrp="1" noChangeArrowheads="1"/>
          </p:cNvSpPr>
          <p:nvPr>
            <p:ph type="body" idx="1"/>
          </p:nvPr>
        </p:nvSpPr>
        <p:spPr/>
        <p:txBody>
          <a:bodyPr/>
          <a:lstStyle/>
          <a:p>
            <a:pPr>
              <a:buFontTx/>
              <a:buChar char="•"/>
            </a:pPr>
            <a:r>
              <a:rPr lang="zh-TW" altLang="en-US">
                <a:ea typeface="標楷體" pitchFamily="65" charset="-120"/>
              </a:rPr>
              <a:t>假設 </a:t>
            </a:r>
            <a:r>
              <a:rPr lang="en-US" altLang="zh-TW" b="1" i="1">
                <a:solidFill>
                  <a:srgbClr val="2B21FD"/>
                </a:solidFill>
                <a:ea typeface="標楷體" pitchFamily="65" charset="-120"/>
              </a:rPr>
              <a:t>T </a:t>
            </a:r>
            <a:r>
              <a:rPr lang="zh-TW" altLang="en-US">
                <a:ea typeface="標楷體" pitchFamily="65" charset="-120"/>
              </a:rPr>
              <a:t>為計算 </a:t>
            </a:r>
            <a:r>
              <a:rPr lang="en-US" altLang="zh-TW" b="1" i="1">
                <a:solidFill>
                  <a:srgbClr val="2B21FD"/>
                </a:solidFill>
                <a:ea typeface="標楷體" pitchFamily="65" charset="-120"/>
              </a:rPr>
              <a:t>A</a:t>
            </a:r>
            <a:r>
              <a:rPr lang="en-US" altLang="zh-TW" b="1" baseline="-25000">
                <a:solidFill>
                  <a:srgbClr val="2B21FD"/>
                </a:solidFill>
                <a:ea typeface="標楷體" pitchFamily="65" charset="-120"/>
              </a:rPr>
              <a:t>1</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baseline="-25000">
                <a:solidFill>
                  <a:srgbClr val="2B21FD"/>
                </a:solidFill>
                <a:ea typeface="標楷體" pitchFamily="65" charset="-120"/>
              </a:rPr>
              <a:t>2</a:t>
            </a:r>
            <a:r>
              <a:rPr lang="en-US" altLang="zh-TW" b="1">
                <a:solidFill>
                  <a:srgbClr val="2B21FD"/>
                </a:solidFill>
                <a:ea typeface="標楷體" pitchFamily="65" charset="-120"/>
                <a:sym typeface="Symbol" pitchFamily="18" charset="2"/>
              </a:rPr>
              <a:t></a:t>
            </a:r>
            <a:r>
              <a:rPr lang="en-US" altLang="zh-TW" b="1">
                <a:solidFill>
                  <a:srgbClr val="2B21FD"/>
                </a:solidFill>
                <a:ea typeface="標楷體" pitchFamily="65" charset="-120"/>
              </a:rPr>
              <a:t> …. </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n</a:t>
            </a:r>
            <a:r>
              <a:rPr lang="en-US" altLang="zh-TW">
                <a:ea typeface="標楷體" pitchFamily="65" charset="-120"/>
              </a:rPr>
              <a:t> </a:t>
            </a:r>
            <a:r>
              <a:rPr lang="zh-TW" altLang="en-US">
                <a:ea typeface="標楷體" pitchFamily="65" charset="-120"/>
              </a:rPr>
              <a:t>的最佳乘法樹，又假設 </a:t>
            </a:r>
            <a:r>
              <a:rPr lang="en-US" altLang="zh-TW" b="1" i="1">
                <a:solidFill>
                  <a:srgbClr val="2B21FD"/>
                </a:solidFill>
                <a:ea typeface="標楷體" pitchFamily="65" charset="-120"/>
              </a:rPr>
              <a:t>T </a:t>
            </a:r>
            <a:r>
              <a:rPr lang="zh-TW" altLang="en-US">
                <a:ea typeface="標楷體" pitchFamily="65" charset="-120"/>
              </a:rPr>
              <a:t>的根節點的編號為 </a:t>
            </a:r>
            <a:r>
              <a:rPr lang="en-US" altLang="zh-TW" b="1" i="1">
                <a:solidFill>
                  <a:srgbClr val="2B21FD"/>
                </a:solidFill>
                <a:ea typeface="標楷體" pitchFamily="65" charset="-120"/>
              </a:rPr>
              <a:t>k</a:t>
            </a:r>
            <a:r>
              <a:rPr lang="zh-TW" altLang="en-US">
                <a:ea typeface="標楷體" pitchFamily="65" charset="-120"/>
              </a:rPr>
              <a:t>（亦即此最佳解最後一個乘法運算，為輸入序列的第 </a:t>
            </a:r>
            <a:r>
              <a:rPr lang="en-US" altLang="zh-TW" b="1" i="1">
                <a:solidFill>
                  <a:srgbClr val="2B21FD"/>
                </a:solidFill>
                <a:ea typeface="標楷體" pitchFamily="65" charset="-120"/>
              </a:rPr>
              <a:t>k</a:t>
            </a:r>
            <a:r>
              <a:rPr lang="en-US" altLang="zh-TW">
                <a:ea typeface="標楷體" pitchFamily="65" charset="-120"/>
              </a:rPr>
              <a:t> </a:t>
            </a:r>
            <a:r>
              <a:rPr lang="zh-TW" altLang="en-US">
                <a:ea typeface="標楷體" pitchFamily="65" charset="-120"/>
              </a:rPr>
              <a:t>個乘法運算），又假設根的左右兩個子樹分別為 </a:t>
            </a:r>
            <a:r>
              <a:rPr lang="en-US" altLang="zh-TW" b="1" i="1">
                <a:solidFill>
                  <a:srgbClr val="2B21FD"/>
                </a:solidFill>
                <a:ea typeface="標楷體" pitchFamily="65" charset="-120"/>
              </a:rPr>
              <a:t>T</a:t>
            </a:r>
            <a:r>
              <a:rPr lang="en-US" altLang="zh-TW" b="1" baseline="-25000">
                <a:solidFill>
                  <a:srgbClr val="2B21FD"/>
                </a:solidFill>
                <a:ea typeface="標楷體" pitchFamily="65" charset="-120"/>
              </a:rPr>
              <a:t>1 </a:t>
            </a:r>
            <a:r>
              <a:rPr lang="zh-TW" altLang="en-US">
                <a:ea typeface="標楷體" pitchFamily="65" charset="-120"/>
              </a:rPr>
              <a:t>與 </a:t>
            </a:r>
            <a:r>
              <a:rPr lang="en-US" altLang="zh-TW" b="1" i="1">
                <a:solidFill>
                  <a:srgbClr val="2B21FD"/>
                </a:solidFill>
                <a:ea typeface="標楷體" pitchFamily="65" charset="-120"/>
              </a:rPr>
              <a:t>T</a:t>
            </a:r>
            <a:r>
              <a:rPr lang="en-US" altLang="zh-TW" b="1" baseline="-25000">
                <a:solidFill>
                  <a:srgbClr val="2B21FD"/>
                </a:solidFill>
                <a:ea typeface="標楷體" pitchFamily="65" charset="-120"/>
              </a:rPr>
              <a:t>2</a:t>
            </a:r>
            <a:r>
              <a:rPr lang="en-US" altLang="zh-TW">
                <a:ea typeface="標楷體" pitchFamily="65" charset="-120"/>
              </a:rPr>
              <a:t> </a:t>
            </a:r>
            <a:r>
              <a:rPr lang="zh-TW" altLang="en-US">
                <a:ea typeface="標楷體" pitchFamily="65" charset="-120"/>
              </a:rPr>
              <a:t>。</a:t>
            </a:r>
          </a:p>
          <a:p>
            <a:pPr>
              <a:buFontTx/>
              <a:buChar char="•"/>
            </a:pPr>
            <a:r>
              <a:rPr lang="zh-TW" altLang="en-US">
                <a:ea typeface="標楷體" pitchFamily="65" charset="-120"/>
              </a:rPr>
              <a:t>那麼很容易用反證法可以證明： </a:t>
            </a:r>
            <a:r>
              <a:rPr lang="en-US" altLang="zh-TW" b="1" i="1">
                <a:solidFill>
                  <a:srgbClr val="2B21FD"/>
                </a:solidFill>
                <a:ea typeface="標楷體" pitchFamily="65" charset="-120"/>
              </a:rPr>
              <a:t>T</a:t>
            </a:r>
            <a:r>
              <a:rPr lang="en-US" altLang="zh-TW" b="1" baseline="-25000">
                <a:solidFill>
                  <a:srgbClr val="2B21FD"/>
                </a:solidFill>
                <a:ea typeface="標楷體" pitchFamily="65" charset="-120"/>
              </a:rPr>
              <a:t>1 </a:t>
            </a:r>
            <a:r>
              <a:rPr lang="zh-TW" altLang="en-US">
                <a:ea typeface="標楷體" pitchFamily="65" charset="-120"/>
              </a:rPr>
              <a:t>與 </a:t>
            </a:r>
            <a:r>
              <a:rPr lang="en-US" altLang="zh-TW" b="1" i="1">
                <a:solidFill>
                  <a:srgbClr val="2B21FD"/>
                </a:solidFill>
                <a:ea typeface="標楷體" pitchFamily="65" charset="-120"/>
              </a:rPr>
              <a:t>T</a:t>
            </a:r>
            <a:r>
              <a:rPr lang="en-US" altLang="zh-TW" b="1" baseline="-25000">
                <a:solidFill>
                  <a:srgbClr val="2B21FD"/>
                </a:solidFill>
                <a:ea typeface="標楷體" pitchFamily="65" charset="-120"/>
              </a:rPr>
              <a:t>2 </a:t>
            </a:r>
            <a:r>
              <a:rPr lang="zh-TW" altLang="en-US">
                <a:ea typeface="標楷體" pitchFamily="65" charset="-120"/>
              </a:rPr>
              <a:t>分別為計算 </a:t>
            </a:r>
            <a:r>
              <a:rPr lang="en-US" altLang="zh-TW" b="1" i="1">
                <a:solidFill>
                  <a:srgbClr val="2B21FD"/>
                </a:solidFill>
                <a:ea typeface="標楷體" pitchFamily="65" charset="-120"/>
              </a:rPr>
              <a:t>A</a:t>
            </a:r>
            <a:r>
              <a:rPr lang="en-US" altLang="zh-TW" b="1" baseline="-25000">
                <a:solidFill>
                  <a:srgbClr val="2B21FD"/>
                </a:solidFill>
                <a:ea typeface="標楷體" pitchFamily="65" charset="-120"/>
              </a:rPr>
              <a:t>1</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baseline="-25000">
                <a:solidFill>
                  <a:srgbClr val="2B21FD"/>
                </a:solidFill>
                <a:ea typeface="標楷體" pitchFamily="65" charset="-120"/>
              </a:rPr>
              <a:t>2</a:t>
            </a:r>
            <a:r>
              <a:rPr lang="en-US" altLang="zh-TW" b="1">
                <a:solidFill>
                  <a:srgbClr val="2B21FD"/>
                </a:solidFill>
                <a:ea typeface="標楷體" pitchFamily="65" charset="-120"/>
                <a:sym typeface="Symbol" pitchFamily="18" charset="2"/>
              </a:rPr>
              <a:t></a:t>
            </a:r>
            <a:r>
              <a:rPr lang="en-US" altLang="zh-TW" b="1">
                <a:solidFill>
                  <a:srgbClr val="2B21FD"/>
                </a:solidFill>
                <a:ea typeface="標楷體" pitchFamily="65" charset="-120"/>
              </a:rPr>
              <a:t> …. </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k </a:t>
            </a:r>
            <a:r>
              <a:rPr lang="zh-TW" altLang="en-US">
                <a:ea typeface="標楷體" pitchFamily="65" charset="-120"/>
              </a:rPr>
              <a:t>與 </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k</a:t>
            </a:r>
            <a:r>
              <a:rPr lang="en-US" altLang="zh-TW" b="1" baseline="-25000">
                <a:solidFill>
                  <a:srgbClr val="2B21FD"/>
                </a:solidFill>
                <a:ea typeface="標楷體" pitchFamily="65" charset="-120"/>
              </a:rPr>
              <a:t>+1</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k</a:t>
            </a:r>
            <a:r>
              <a:rPr lang="en-US" altLang="zh-TW" b="1" baseline="-25000">
                <a:solidFill>
                  <a:srgbClr val="2B21FD"/>
                </a:solidFill>
                <a:ea typeface="標楷體" pitchFamily="65" charset="-120"/>
              </a:rPr>
              <a:t>+2</a:t>
            </a:r>
            <a:r>
              <a:rPr lang="en-US" altLang="zh-TW" b="1">
                <a:solidFill>
                  <a:srgbClr val="2B21FD"/>
                </a:solidFill>
                <a:ea typeface="標楷體" pitchFamily="65" charset="-120"/>
                <a:sym typeface="Symbol" pitchFamily="18" charset="2"/>
              </a:rPr>
              <a:t></a:t>
            </a:r>
            <a:r>
              <a:rPr lang="en-US" altLang="zh-TW" b="1">
                <a:solidFill>
                  <a:srgbClr val="2B21FD"/>
                </a:solidFill>
                <a:ea typeface="標楷體" pitchFamily="65" charset="-120"/>
              </a:rPr>
              <a:t> …. </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n </a:t>
            </a:r>
            <a:r>
              <a:rPr lang="zh-TW" altLang="en-US">
                <a:ea typeface="標楷體" pitchFamily="65" charset="-120"/>
              </a:rPr>
              <a:t>這兩個子問題的最佳乘法樹。</a:t>
            </a:r>
          </a:p>
          <a:p>
            <a:pPr>
              <a:buFontTx/>
              <a:buChar char="•"/>
            </a:pPr>
            <a:r>
              <a:rPr lang="zh-TW" altLang="en-US">
                <a:ea typeface="標楷體" pitchFamily="65" charset="-120"/>
              </a:rPr>
              <a:t>上面這個觀察可以繼續遞迴的套用在這兩個子問題上，一直到子問題的輸入矩陣序列只剩下一個矩陣為止。</a:t>
            </a:r>
          </a:p>
          <a:p>
            <a:endParaRPr lang="en-US" altLang="zh-TW">
              <a:ea typeface="標楷體" pitchFamily="65" charset="-120"/>
            </a:endParaRPr>
          </a:p>
        </p:txBody>
      </p:sp>
    </p:spTree>
    <p:extLst>
      <p:ext uri="{BB962C8B-B14F-4D97-AF65-F5344CB8AC3E}">
        <p14:creationId xmlns:p14="http://schemas.microsoft.com/office/powerpoint/2010/main" val="33303507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91101E-5135-43E5-A4C0-385503A0FD15}" type="slidenum">
              <a:rPr lang="en-US" altLang="zh-TW"/>
              <a:pPr/>
              <a:t>13</a:t>
            </a:fld>
            <a:endParaRPr lang="en-US" altLang="zh-TW"/>
          </a:p>
        </p:txBody>
      </p:sp>
      <p:sp>
        <p:nvSpPr>
          <p:cNvPr id="939010" name="Rectangle 2"/>
          <p:cNvSpPr>
            <a:spLocks noGrp="1" noRot="1" noChangeAspect="1" noChangeArrowheads="1" noTextEdit="1"/>
          </p:cNvSpPr>
          <p:nvPr>
            <p:ph type="sldImg"/>
          </p:nvPr>
        </p:nvSpPr>
        <p:spPr>
          <a:xfrm>
            <a:off x="893763" y="739775"/>
            <a:ext cx="4879975" cy="3660775"/>
          </a:xfrm>
          <a:ln/>
        </p:spPr>
      </p:sp>
      <p:sp>
        <p:nvSpPr>
          <p:cNvPr id="939011" name="Rectangle 3"/>
          <p:cNvSpPr>
            <a:spLocks noGrp="1" noChangeArrowheads="1"/>
          </p:cNvSpPr>
          <p:nvPr>
            <p:ph type="body" idx="1"/>
          </p:nvPr>
        </p:nvSpPr>
        <p:spPr/>
        <p:txBody>
          <a:bodyPr/>
          <a:lstStyle/>
          <a:p>
            <a:pPr>
              <a:buFontTx/>
              <a:buChar char="•"/>
            </a:pPr>
            <a:r>
              <a:rPr lang="zh-TW" altLang="en-US">
                <a:ea typeface="標楷體" pitchFamily="65" charset="-120"/>
              </a:rPr>
              <a:t>令 </a:t>
            </a:r>
            <a:r>
              <a:rPr lang="en-US" altLang="zh-TW" b="1" i="1">
                <a:solidFill>
                  <a:srgbClr val="FF0000"/>
                </a:solidFill>
              </a:rPr>
              <a:t>m</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a:t>
            </a:r>
            <a:r>
              <a:rPr lang="zh-TW" altLang="en-US">
                <a:ea typeface="標楷體" pitchFamily="65" charset="-120"/>
              </a:rPr>
              <a:t>為計算 </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i</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i</a:t>
            </a:r>
            <a:r>
              <a:rPr lang="en-US" altLang="zh-TW" b="1" baseline="-25000">
                <a:solidFill>
                  <a:srgbClr val="2B21FD"/>
                </a:solidFill>
                <a:ea typeface="標楷體" pitchFamily="65" charset="-120"/>
              </a:rPr>
              <a:t>+1</a:t>
            </a:r>
            <a:r>
              <a:rPr lang="en-US" altLang="zh-TW" b="1">
                <a:solidFill>
                  <a:srgbClr val="2B21FD"/>
                </a:solidFill>
                <a:ea typeface="標楷體" pitchFamily="65" charset="-120"/>
                <a:sym typeface="Symbol" pitchFamily="18" charset="2"/>
              </a:rPr>
              <a:t></a:t>
            </a:r>
            <a:r>
              <a:rPr lang="en-US" altLang="zh-TW" b="1">
                <a:solidFill>
                  <a:srgbClr val="2B21FD"/>
                </a:solidFill>
                <a:ea typeface="標楷體" pitchFamily="65" charset="-120"/>
              </a:rPr>
              <a:t> …. </a:t>
            </a:r>
            <a:r>
              <a:rPr lang="en-US" altLang="zh-TW" b="1">
                <a:solidFill>
                  <a:srgbClr val="2B21FD"/>
                </a:solidFill>
                <a:ea typeface="標楷體" pitchFamily="65" charset="-120"/>
                <a:sym typeface="Symbol" pitchFamily="18" charset="2"/>
              </a:rPr>
              <a:t></a:t>
            </a:r>
            <a:r>
              <a:rPr lang="en-US" altLang="zh-TW" b="1" i="1">
                <a:solidFill>
                  <a:srgbClr val="2B21FD"/>
                </a:solidFill>
                <a:ea typeface="標楷體" pitchFamily="65" charset="-120"/>
              </a:rPr>
              <a:t>A</a:t>
            </a:r>
            <a:r>
              <a:rPr lang="en-US" altLang="zh-TW" b="1" i="1" baseline="-25000">
                <a:solidFill>
                  <a:srgbClr val="2B21FD"/>
                </a:solidFill>
                <a:ea typeface="標楷體" pitchFamily="65" charset="-120"/>
              </a:rPr>
              <a:t>j </a:t>
            </a:r>
            <a:r>
              <a:rPr lang="zh-TW" altLang="en-US">
                <a:ea typeface="標楷體" pitchFamily="65" charset="-120"/>
              </a:rPr>
              <a:t>這個子問題的最佳解的計算量，其中</a:t>
            </a:r>
            <a:r>
              <a:rPr lang="zh-TW" altLang="zh-TW" b="1" noProof="1">
                <a:solidFill>
                  <a:srgbClr val="FF0000"/>
                </a:solidFill>
              </a:rPr>
              <a:t>1</a:t>
            </a:r>
            <a:r>
              <a:rPr lang="zh-TW" altLang="zh-TW" b="1" noProof="1"/>
              <a:t> </a:t>
            </a:r>
            <a:r>
              <a:rPr lang="zh-TW" altLang="zh-TW" b="1" noProof="1">
                <a:sym typeface="Symbol" pitchFamily="18" charset="2"/>
              </a:rPr>
              <a:t> </a:t>
            </a:r>
            <a:r>
              <a:rPr lang="en-US" altLang="zh-TW" b="1" i="1">
                <a:solidFill>
                  <a:srgbClr val="FF0000"/>
                </a:solidFill>
              </a:rPr>
              <a:t>i</a:t>
            </a:r>
            <a:r>
              <a:rPr lang="en-US" altLang="zh-TW" b="1" noProof="1">
                <a:sym typeface="Symbol" pitchFamily="18" charset="2"/>
              </a:rPr>
              <a:t>  </a:t>
            </a:r>
            <a:r>
              <a:rPr lang="en-US" altLang="zh-TW" b="1" i="1">
                <a:solidFill>
                  <a:srgbClr val="FF0000"/>
                </a:solidFill>
              </a:rPr>
              <a:t>j </a:t>
            </a:r>
            <a:r>
              <a:rPr lang="en-US" altLang="zh-TW" b="1" noProof="1">
                <a:sym typeface="Symbol" pitchFamily="18" charset="2"/>
              </a:rPr>
              <a:t> </a:t>
            </a:r>
            <a:r>
              <a:rPr lang="en-US" altLang="zh-TW" b="1" i="1">
                <a:solidFill>
                  <a:srgbClr val="FF0000"/>
                </a:solidFill>
              </a:rPr>
              <a:t>n</a:t>
            </a:r>
            <a:r>
              <a:rPr lang="zh-TW" altLang="en-US">
                <a:ea typeface="標楷體" pitchFamily="65" charset="-120"/>
              </a:rPr>
              <a:t>，那麼根據前一張投影片的推論，可以得到本張投影第二項的式子。</a:t>
            </a:r>
          </a:p>
          <a:p>
            <a:pPr>
              <a:buFontTx/>
              <a:buChar char="•"/>
            </a:pPr>
            <a:r>
              <a:rPr lang="zh-TW" altLang="en-US">
                <a:ea typeface="標楷體" pitchFamily="65" charset="-120"/>
              </a:rPr>
              <a:t>但問題是，我們不知道 </a:t>
            </a:r>
            <a:r>
              <a:rPr lang="en-US" altLang="zh-TW" b="1" i="1">
                <a:solidFill>
                  <a:srgbClr val="FF0000"/>
                </a:solidFill>
              </a:rPr>
              <a:t>k </a:t>
            </a:r>
            <a:r>
              <a:rPr lang="zh-TW" altLang="en-US">
                <a:ea typeface="標楷體" pitchFamily="65" charset="-120"/>
              </a:rPr>
              <a:t>是多少，只知道 </a:t>
            </a:r>
            <a:r>
              <a:rPr lang="en-US" altLang="zh-TW" b="1" i="1">
                <a:solidFill>
                  <a:srgbClr val="FF0000"/>
                </a:solidFill>
              </a:rPr>
              <a:t>k </a:t>
            </a:r>
            <a:r>
              <a:rPr lang="zh-TW" altLang="en-US">
                <a:ea typeface="標楷體" pitchFamily="65" charset="-120"/>
              </a:rPr>
              <a:t>的範圍為</a:t>
            </a:r>
            <a:r>
              <a:rPr lang="en-US" altLang="zh-TW" b="1" i="1">
                <a:solidFill>
                  <a:srgbClr val="FF0000"/>
                </a:solidFill>
              </a:rPr>
              <a:t>i</a:t>
            </a:r>
            <a:r>
              <a:rPr lang="en-US" altLang="zh-TW" b="1" noProof="1">
                <a:sym typeface="Symbol" pitchFamily="18" charset="2"/>
              </a:rPr>
              <a:t>  </a:t>
            </a:r>
            <a:r>
              <a:rPr lang="en-US" altLang="zh-TW" b="1" i="1">
                <a:solidFill>
                  <a:srgbClr val="FF0000"/>
                </a:solidFill>
              </a:rPr>
              <a:t>k </a:t>
            </a:r>
            <a:r>
              <a:rPr lang="en-US" altLang="zh-TW" b="1" noProof="1">
                <a:sym typeface="Symbol" pitchFamily="18" charset="2"/>
              </a:rPr>
              <a:t>&lt; </a:t>
            </a:r>
            <a:r>
              <a:rPr lang="en-US" altLang="zh-TW" b="1" i="1">
                <a:solidFill>
                  <a:srgbClr val="FF0000"/>
                </a:solidFill>
              </a:rPr>
              <a:t>j</a:t>
            </a:r>
            <a:r>
              <a:rPr lang="en-US" altLang="zh-TW"/>
              <a:t> </a:t>
            </a:r>
            <a:r>
              <a:rPr lang="zh-TW" altLang="en-US">
                <a:ea typeface="標楷體" pitchFamily="65" charset="-120"/>
              </a:rPr>
              <a:t>，因此我們只好把所有 </a:t>
            </a:r>
            <a:r>
              <a:rPr lang="en-US" altLang="zh-TW" b="1" i="1">
                <a:solidFill>
                  <a:srgbClr val="FF0000"/>
                </a:solidFill>
              </a:rPr>
              <a:t>k </a:t>
            </a:r>
            <a:r>
              <a:rPr lang="zh-TW" altLang="en-US">
                <a:ea typeface="標楷體" pitchFamily="65" charset="-120"/>
              </a:rPr>
              <a:t>可能的值都代入式子算一次，而其中最小的即是 </a:t>
            </a:r>
            <a:r>
              <a:rPr lang="en-US" altLang="zh-TW" b="1" i="1">
                <a:solidFill>
                  <a:srgbClr val="FF0000"/>
                </a:solidFill>
              </a:rPr>
              <a:t>m</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a:t>
            </a:r>
            <a:r>
              <a:rPr lang="zh-TW" altLang="en-US">
                <a:ea typeface="標楷體" pitchFamily="65" charset="-120"/>
              </a:rPr>
              <a:t>的值，因此我們可以得到黃色匡內的遞迴公式。</a:t>
            </a:r>
          </a:p>
          <a:p>
            <a:pPr>
              <a:buFontTx/>
              <a:buChar char="•"/>
            </a:pPr>
            <a:r>
              <a:rPr lang="zh-TW" altLang="en-US">
                <a:ea typeface="標楷體" pitchFamily="65" charset="-120"/>
              </a:rPr>
              <a:t>此遞迴公式的停止條件（或說初始條件）為當 </a:t>
            </a:r>
            <a:r>
              <a:rPr lang="en-US" altLang="zh-TW" b="1" i="1">
                <a:solidFill>
                  <a:srgbClr val="FF0000"/>
                </a:solidFill>
              </a:rPr>
              <a:t>i</a:t>
            </a:r>
            <a:r>
              <a:rPr lang="en-US" altLang="zh-TW" b="1" noProof="1">
                <a:sym typeface="Symbol" pitchFamily="18" charset="2"/>
              </a:rPr>
              <a:t> </a:t>
            </a:r>
            <a:r>
              <a:rPr lang="en-US" altLang="zh-TW" b="1">
                <a:sym typeface="Symbol" pitchFamily="18" charset="2"/>
              </a:rPr>
              <a:t>=</a:t>
            </a:r>
            <a:r>
              <a:rPr lang="en-US" altLang="zh-TW" b="1" noProof="1">
                <a:sym typeface="Symbol" pitchFamily="18" charset="2"/>
              </a:rPr>
              <a:t> </a:t>
            </a:r>
            <a:r>
              <a:rPr lang="en-US" altLang="zh-TW" b="1" i="1">
                <a:solidFill>
                  <a:srgbClr val="FF0000"/>
                </a:solidFill>
              </a:rPr>
              <a:t>j </a:t>
            </a:r>
            <a:r>
              <a:rPr lang="zh-TW" altLang="en-US">
                <a:ea typeface="標楷體" pitchFamily="65" charset="-120"/>
              </a:rPr>
              <a:t>時，此時輸入矩陣序列只有一個矩陣，所以不需任何乘法計算，因此其值為零。</a:t>
            </a:r>
          </a:p>
        </p:txBody>
      </p:sp>
    </p:spTree>
    <p:extLst>
      <p:ext uri="{BB962C8B-B14F-4D97-AF65-F5344CB8AC3E}">
        <p14:creationId xmlns:p14="http://schemas.microsoft.com/office/powerpoint/2010/main" val="215653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AD87A7-E3F9-4890-877D-6FF26B2DA6BE}" type="slidenum">
              <a:rPr lang="en-US" altLang="zh-TW"/>
              <a:pPr/>
              <a:t>16</a:t>
            </a:fld>
            <a:endParaRPr lang="en-US" altLang="zh-TW"/>
          </a:p>
        </p:txBody>
      </p:sp>
      <p:sp>
        <p:nvSpPr>
          <p:cNvPr id="941058" name="Rectangle 2"/>
          <p:cNvSpPr>
            <a:spLocks noGrp="1" noRot="1" noChangeAspect="1" noChangeArrowheads="1" noTextEdit="1"/>
          </p:cNvSpPr>
          <p:nvPr>
            <p:ph type="sldImg"/>
          </p:nvPr>
        </p:nvSpPr>
        <p:spPr>
          <a:xfrm>
            <a:off x="893763" y="739775"/>
            <a:ext cx="4879975" cy="3660775"/>
          </a:xfrm>
          <a:ln/>
        </p:spPr>
      </p:sp>
      <p:sp>
        <p:nvSpPr>
          <p:cNvPr id="941059" name="Rectangle 3"/>
          <p:cNvSpPr>
            <a:spLocks noGrp="1" noChangeArrowheads="1"/>
          </p:cNvSpPr>
          <p:nvPr>
            <p:ph type="body" idx="1"/>
          </p:nvPr>
        </p:nvSpPr>
        <p:spPr/>
        <p:txBody>
          <a:bodyPr/>
          <a:lstStyle/>
          <a:p>
            <a:pPr>
              <a:buFontTx/>
              <a:buChar char="•"/>
            </a:pPr>
            <a:r>
              <a:rPr lang="zh-TW" altLang="en-US">
                <a:ea typeface="標楷體" pitchFamily="65" charset="-120"/>
              </a:rPr>
              <a:t>以上為利用此遞迴公式，計算一個有六個矩陣的序列的計算過程。</a:t>
            </a:r>
          </a:p>
          <a:p>
            <a:pPr>
              <a:buFontTx/>
              <a:buChar char="•"/>
            </a:pPr>
            <a:r>
              <a:rPr lang="zh-TW" altLang="en-US">
                <a:ea typeface="標楷體" pitchFamily="65" charset="-120"/>
              </a:rPr>
              <a:t>請注意計算的方式為 </a:t>
            </a:r>
            <a:r>
              <a:rPr lang="en-US" altLang="zh-TW" b="1" i="1">
                <a:solidFill>
                  <a:srgbClr val="FF0000"/>
                </a:solidFill>
              </a:rPr>
              <a:t>j </a:t>
            </a:r>
            <a:r>
              <a:rPr lang="en-US" altLang="zh-TW" b="1">
                <a:solidFill>
                  <a:srgbClr val="FF0000"/>
                </a:solidFill>
                <a:sym typeface="Symbol" pitchFamily="18" charset="2"/>
              </a:rPr>
              <a:t></a:t>
            </a:r>
            <a:r>
              <a:rPr lang="en-US" altLang="zh-TW" b="1">
                <a:solidFill>
                  <a:srgbClr val="FF0000"/>
                </a:solidFill>
              </a:rPr>
              <a:t> </a:t>
            </a:r>
            <a:r>
              <a:rPr lang="en-US" altLang="zh-TW" b="1" i="1">
                <a:solidFill>
                  <a:srgbClr val="FF0000"/>
                </a:solidFill>
              </a:rPr>
              <a:t>i </a:t>
            </a:r>
            <a:r>
              <a:rPr lang="zh-TW" altLang="en-US">
                <a:ea typeface="標楷體" pitchFamily="65" charset="-120"/>
              </a:rPr>
              <a:t>的值從 </a:t>
            </a:r>
            <a:r>
              <a:rPr lang="en-US" altLang="zh-TW">
                <a:ea typeface="標楷體" pitchFamily="65" charset="-120"/>
              </a:rPr>
              <a:t>1 </a:t>
            </a:r>
            <a:r>
              <a:rPr lang="zh-TW" altLang="en-US">
                <a:ea typeface="標楷體" pitchFamily="65" charset="-120"/>
              </a:rPr>
              <a:t>到 </a:t>
            </a:r>
            <a:r>
              <a:rPr lang="en-US" altLang="zh-TW" b="1" i="1">
                <a:solidFill>
                  <a:srgbClr val="FF0000"/>
                </a:solidFill>
              </a:rPr>
              <a:t>n </a:t>
            </a:r>
            <a:r>
              <a:rPr lang="en-US" altLang="zh-TW">
                <a:ea typeface="標楷體" pitchFamily="65" charset="-120"/>
              </a:rPr>
              <a:t>= 6</a:t>
            </a:r>
            <a:r>
              <a:rPr lang="zh-TW" altLang="en-US">
                <a:ea typeface="標楷體" pitchFamily="65" charset="-120"/>
              </a:rPr>
              <a:t>的方向計算 </a:t>
            </a:r>
            <a:r>
              <a:rPr lang="en-US" altLang="zh-TW" b="1" i="1">
                <a:solidFill>
                  <a:srgbClr val="FF0000"/>
                </a:solidFill>
              </a:rPr>
              <a:t>m</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a:t>
            </a:r>
            <a:r>
              <a:rPr lang="zh-TW" altLang="en-US">
                <a:ea typeface="標楷體" pitchFamily="65" charset="-120"/>
              </a:rPr>
              <a:t>，因為這個方向為子問題由小到大的方向進行，我們稱這樣的計算方式為由下往上（</a:t>
            </a:r>
            <a:r>
              <a:rPr lang="en-US" altLang="zh-TW"/>
              <a:t>bottom-up</a:t>
            </a:r>
            <a:r>
              <a:rPr lang="zh-TW" altLang="en-US">
                <a:ea typeface="標楷體" pitchFamily="65" charset="-120"/>
              </a:rPr>
              <a:t>）的方式。</a:t>
            </a:r>
          </a:p>
          <a:p>
            <a:pPr>
              <a:buFontTx/>
              <a:buChar char="•"/>
            </a:pPr>
            <a:r>
              <a:rPr lang="zh-TW" altLang="en-US">
                <a:ea typeface="標楷體" pitchFamily="65" charset="-120"/>
              </a:rPr>
              <a:t>計算完成以後，我們所要求的最佳解的計算量會在 </a:t>
            </a:r>
            <a:r>
              <a:rPr lang="en-US" altLang="zh-TW" b="1" i="1">
                <a:solidFill>
                  <a:srgbClr val="FF0000"/>
                </a:solidFill>
              </a:rPr>
              <a:t>m</a:t>
            </a:r>
            <a:r>
              <a:rPr lang="en-US" altLang="zh-TW" b="1">
                <a:solidFill>
                  <a:srgbClr val="FF0000"/>
                </a:solidFill>
              </a:rPr>
              <a:t>[1, 6] </a:t>
            </a:r>
            <a:r>
              <a:rPr lang="zh-TW" altLang="en-US">
                <a:ea typeface="標楷體" pitchFamily="65" charset="-120"/>
              </a:rPr>
              <a:t>的位置，在此例，其值為 </a:t>
            </a:r>
            <a:r>
              <a:rPr lang="en-US" altLang="zh-TW">
                <a:ea typeface="標楷體" pitchFamily="65" charset="-120"/>
              </a:rPr>
              <a:t>348</a:t>
            </a:r>
            <a:r>
              <a:rPr lang="zh-TW" altLang="en-US">
                <a:ea typeface="標楷體" pitchFamily="65" charset="-120"/>
              </a:rPr>
              <a:t>。</a:t>
            </a:r>
          </a:p>
        </p:txBody>
      </p:sp>
    </p:spTree>
    <p:extLst>
      <p:ext uri="{BB962C8B-B14F-4D97-AF65-F5344CB8AC3E}">
        <p14:creationId xmlns:p14="http://schemas.microsoft.com/office/powerpoint/2010/main" val="3222284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E6DC2B-FBAF-4447-AC1D-C31443436B41}" type="slidenum">
              <a:rPr lang="en-US" altLang="zh-TW"/>
              <a:pPr/>
              <a:t>18</a:t>
            </a:fld>
            <a:endParaRPr lang="en-US" altLang="zh-TW"/>
          </a:p>
        </p:txBody>
      </p:sp>
      <p:sp>
        <p:nvSpPr>
          <p:cNvPr id="943106" name="Rectangle 2"/>
          <p:cNvSpPr>
            <a:spLocks noGrp="1" noRot="1" noChangeAspect="1" noChangeArrowheads="1" noTextEdit="1"/>
          </p:cNvSpPr>
          <p:nvPr>
            <p:ph type="sldImg"/>
          </p:nvPr>
        </p:nvSpPr>
        <p:spPr>
          <a:xfrm>
            <a:off x="893763" y="739775"/>
            <a:ext cx="4879975" cy="3660775"/>
          </a:xfrm>
          <a:ln/>
        </p:spPr>
      </p:sp>
      <p:sp>
        <p:nvSpPr>
          <p:cNvPr id="943107" name="Rectangle 3"/>
          <p:cNvSpPr>
            <a:spLocks noGrp="1" noChangeArrowheads="1"/>
          </p:cNvSpPr>
          <p:nvPr>
            <p:ph type="body" idx="1"/>
          </p:nvPr>
        </p:nvSpPr>
        <p:spPr/>
        <p:txBody>
          <a:bodyPr/>
          <a:lstStyle/>
          <a:p>
            <a:pPr>
              <a:buFontTx/>
              <a:buChar char="•"/>
            </a:pPr>
            <a:r>
              <a:rPr lang="zh-TW" altLang="en-US">
                <a:ea typeface="標楷體" pitchFamily="65" charset="-120"/>
              </a:rPr>
              <a:t>根據遞迴公式只能算出最佳解的值（即最少計算量），要求出最佳解的作法，仍須進一步的計算，不過實際上最佳解已隱藏在之前的計算中。</a:t>
            </a:r>
          </a:p>
          <a:p>
            <a:pPr>
              <a:buFontTx/>
              <a:buChar char="•"/>
            </a:pPr>
            <a:r>
              <a:rPr lang="zh-TW" altLang="en-US">
                <a:ea typeface="標楷體" pitchFamily="65" charset="-120"/>
              </a:rPr>
              <a:t>要找到最佳解，我們利用到另一陣列 </a:t>
            </a:r>
            <a:r>
              <a:rPr lang="en-US" altLang="zh-TW" b="1" i="1">
                <a:solidFill>
                  <a:srgbClr val="FF0000"/>
                </a:solidFill>
              </a:rPr>
              <a:t>s</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a:t>
            </a:r>
            <a:r>
              <a:rPr lang="zh-TW" altLang="en-US">
                <a:ea typeface="標楷體" pitchFamily="65" charset="-120"/>
              </a:rPr>
              <a:t>。我們讓 </a:t>
            </a:r>
            <a:r>
              <a:rPr lang="en-US" altLang="zh-TW" b="1" i="1">
                <a:solidFill>
                  <a:srgbClr val="FF0000"/>
                </a:solidFill>
              </a:rPr>
              <a:t>s</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 </a:t>
            </a:r>
            <a:r>
              <a:rPr lang="en-US" altLang="zh-TW" b="1" i="1">
                <a:solidFill>
                  <a:srgbClr val="FF0000"/>
                </a:solidFill>
              </a:rPr>
              <a:t>k</a:t>
            </a:r>
            <a:r>
              <a:rPr lang="zh-TW" altLang="en-US">
                <a:ea typeface="標楷體" pitchFamily="65" charset="-120"/>
              </a:rPr>
              <a:t>，其中 </a:t>
            </a:r>
            <a:r>
              <a:rPr lang="en-US" altLang="zh-TW" b="1" i="1">
                <a:solidFill>
                  <a:srgbClr val="FF0000"/>
                </a:solidFill>
              </a:rPr>
              <a:t>k</a:t>
            </a:r>
            <a:r>
              <a:rPr lang="zh-TW" altLang="en-US">
                <a:ea typeface="標楷體" pitchFamily="65" charset="-120"/>
              </a:rPr>
              <a:t>為計算 </a:t>
            </a:r>
            <a:r>
              <a:rPr lang="en-US" altLang="zh-TW" b="1" i="1">
                <a:solidFill>
                  <a:srgbClr val="FF0000"/>
                </a:solidFill>
              </a:rPr>
              <a:t>m</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a:t>
            </a:r>
            <a:r>
              <a:rPr lang="zh-TW" altLang="en-US">
                <a:ea typeface="標楷體" pitchFamily="65" charset="-120"/>
              </a:rPr>
              <a:t>時，得到最小值所代入的參數值。</a:t>
            </a:r>
          </a:p>
          <a:p>
            <a:pPr>
              <a:buFontTx/>
              <a:buChar char="•"/>
            </a:pPr>
            <a:r>
              <a:rPr lang="zh-TW" altLang="en-US">
                <a:ea typeface="標楷體" pitchFamily="65" charset="-120"/>
              </a:rPr>
              <a:t>有了 </a:t>
            </a:r>
            <a:r>
              <a:rPr lang="en-US" altLang="zh-TW" b="1" i="1">
                <a:solidFill>
                  <a:srgbClr val="FF0000"/>
                </a:solidFill>
              </a:rPr>
              <a:t>s</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a:t>
            </a:r>
            <a:r>
              <a:rPr lang="zh-TW" altLang="en-US">
                <a:ea typeface="標楷體" pitchFamily="65" charset="-120"/>
              </a:rPr>
              <a:t>，我們就可以由上往下的方式（</a:t>
            </a:r>
            <a:r>
              <a:rPr lang="en-US" altLang="zh-TW">
                <a:ea typeface="標楷體" pitchFamily="65" charset="-120"/>
              </a:rPr>
              <a:t>top-down</a:t>
            </a:r>
            <a:r>
              <a:rPr lang="zh-TW" altLang="en-US">
                <a:ea typeface="標楷體" pitchFamily="65" charset="-120"/>
              </a:rPr>
              <a:t>）找出最佳的乘法樹（如動畫所示）。</a:t>
            </a:r>
          </a:p>
        </p:txBody>
      </p:sp>
    </p:spTree>
    <p:extLst>
      <p:ext uri="{BB962C8B-B14F-4D97-AF65-F5344CB8AC3E}">
        <p14:creationId xmlns:p14="http://schemas.microsoft.com/office/powerpoint/2010/main" val="3994767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B50A64-3DB9-4073-8E51-66CDAE9D8367}" type="slidenum">
              <a:rPr lang="en-US" altLang="zh-TW"/>
              <a:pPr/>
              <a:t>19</a:t>
            </a:fld>
            <a:endParaRPr lang="en-US" altLang="zh-TW"/>
          </a:p>
        </p:txBody>
      </p:sp>
      <p:sp>
        <p:nvSpPr>
          <p:cNvPr id="945154" name="Rectangle 2"/>
          <p:cNvSpPr>
            <a:spLocks noGrp="1" noRot="1" noChangeAspect="1" noChangeArrowheads="1" noTextEdit="1"/>
          </p:cNvSpPr>
          <p:nvPr>
            <p:ph type="sldImg"/>
          </p:nvPr>
        </p:nvSpPr>
        <p:spPr>
          <a:xfrm>
            <a:off x="893763" y="739775"/>
            <a:ext cx="4879975" cy="3660775"/>
          </a:xfrm>
          <a:ln/>
        </p:spPr>
      </p:sp>
      <p:sp>
        <p:nvSpPr>
          <p:cNvPr id="945155" name="Rectangle 3"/>
          <p:cNvSpPr>
            <a:spLocks noGrp="1" noChangeArrowheads="1"/>
          </p:cNvSpPr>
          <p:nvPr>
            <p:ph type="body" idx="1"/>
          </p:nvPr>
        </p:nvSpPr>
        <p:spPr/>
        <p:txBody>
          <a:bodyPr/>
          <a:lstStyle/>
          <a:p>
            <a:endParaRPr lang="zh-TW" altLang="zh-TW"/>
          </a:p>
        </p:txBody>
      </p:sp>
    </p:spTree>
    <p:extLst>
      <p:ext uri="{BB962C8B-B14F-4D97-AF65-F5344CB8AC3E}">
        <p14:creationId xmlns:p14="http://schemas.microsoft.com/office/powerpoint/2010/main" val="41979617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59AB3E-C614-463E-8B5F-4D0F74DEFC2D}" type="slidenum">
              <a:rPr lang="en-US" altLang="zh-TW"/>
              <a:pPr/>
              <a:t>21</a:t>
            </a:fld>
            <a:endParaRPr lang="en-US" altLang="zh-TW"/>
          </a:p>
        </p:txBody>
      </p:sp>
      <p:sp>
        <p:nvSpPr>
          <p:cNvPr id="858114" name="Rectangle 2"/>
          <p:cNvSpPr>
            <a:spLocks noGrp="1" noRot="1" noChangeAspect="1" noChangeArrowheads="1" noTextEdit="1"/>
          </p:cNvSpPr>
          <p:nvPr>
            <p:ph type="sldImg"/>
          </p:nvPr>
        </p:nvSpPr>
        <p:spPr>
          <a:xfrm>
            <a:off x="893763" y="739775"/>
            <a:ext cx="4879975" cy="3660775"/>
          </a:xfrm>
          <a:ln/>
        </p:spPr>
      </p:sp>
      <p:sp>
        <p:nvSpPr>
          <p:cNvPr id="858115" name="Rectangle 3"/>
          <p:cNvSpPr>
            <a:spLocks noGrp="1" noChangeArrowheads="1"/>
          </p:cNvSpPr>
          <p:nvPr>
            <p:ph type="body" idx="1"/>
          </p:nvPr>
        </p:nvSpPr>
        <p:spPr/>
        <p:txBody>
          <a:bodyPr/>
          <a:lstStyle/>
          <a:p>
            <a:pPr>
              <a:buFontTx/>
              <a:buChar char="•"/>
            </a:pPr>
            <a:r>
              <a:rPr lang="zh-TW" altLang="en-US">
                <a:ea typeface="標楷體" pitchFamily="65" charset="-120"/>
              </a:rPr>
              <a:t>發展</a:t>
            </a:r>
            <a:r>
              <a:rPr lang="en-US" altLang="zh-TW">
                <a:ea typeface="標楷體" pitchFamily="65" charset="-120"/>
              </a:rPr>
              <a:t>DP</a:t>
            </a:r>
            <a:r>
              <a:rPr lang="zh-TW" altLang="en-US">
                <a:ea typeface="標楷體" pitchFamily="65" charset="-120"/>
              </a:rPr>
              <a:t>演算法的四個基本步驟，可對照之前範例一一解說。</a:t>
            </a:r>
          </a:p>
          <a:p>
            <a:pPr>
              <a:buFontTx/>
              <a:buChar char="•"/>
            </a:pPr>
            <a:r>
              <a:rPr lang="zh-TW" altLang="en-US">
                <a:ea typeface="標楷體" pitchFamily="65" charset="-120"/>
              </a:rPr>
              <a:t>第一項所提到的 “找尋最佳解的結構” 與下一張投影片所要提到的 </a:t>
            </a:r>
            <a:r>
              <a:rPr lang="en-US" altLang="zh-TW">
                <a:ea typeface="標楷體" pitchFamily="65" charset="-120"/>
              </a:rPr>
              <a:t>optimal substructure </a:t>
            </a:r>
            <a:r>
              <a:rPr lang="zh-TW" altLang="en-US">
                <a:ea typeface="標楷體" pitchFamily="65" charset="-120"/>
              </a:rPr>
              <a:t>有關。</a:t>
            </a:r>
          </a:p>
          <a:p>
            <a:pPr>
              <a:buFontTx/>
              <a:buChar char="•"/>
            </a:pPr>
            <a:r>
              <a:rPr lang="zh-TW" altLang="en-US">
                <a:ea typeface="標楷體" pitchFamily="65" charset="-120"/>
              </a:rPr>
              <a:t>第二項提到的遞迴公式，是設計一</a:t>
            </a:r>
            <a:r>
              <a:rPr lang="en-US" altLang="zh-TW">
                <a:ea typeface="標楷體" pitchFamily="65" charset="-120"/>
              </a:rPr>
              <a:t>DP</a:t>
            </a:r>
            <a:r>
              <a:rPr lang="zh-TW" altLang="en-US">
                <a:ea typeface="標楷體" pitchFamily="65" charset="-120"/>
              </a:rPr>
              <a:t>演算法的核心產物，後續的程式設計階段（即第三與第四項）幾乎是制式的工作。</a:t>
            </a:r>
          </a:p>
          <a:p>
            <a:pPr>
              <a:buFontTx/>
              <a:buChar char="•"/>
            </a:pPr>
            <a:r>
              <a:rPr lang="zh-TW" altLang="en-US">
                <a:ea typeface="標楷體" pitchFamily="65" charset="-120"/>
              </a:rPr>
              <a:t>第三項提到由下往上計算子問題最佳解的值，是指一般習慣性的作法，要由上往下計算亦未嘗不可（下一張投影片亦會提到這個問題）。</a:t>
            </a:r>
          </a:p>
        </p:txBody>
      </p:sp>
    </p:spTree>
    <p:extLst>
      <p:ext uri="{BB962C8B-B14F-4D97-AF65-F5344CB8AC3E}">
        <p14:creationId xmlns:p14="http://schemas.microsoft.com/office/powerpoint/2010/main" val="371012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FF9883-C6EE-48BA-91C7-D6F510CF0487}" type="slidenum">
              <a:rPr lang="en-US" altLang="zh-TW"/>
              <a:pPr/>
              <a:t>22</a:t>
            </a:fld>
            <a:endParaRPr lang="en-US" altLang="zh-TW"/>
          </a:p>
        </p:txBody>
      </p:sp>
      <p:sp>
        <p:nvSpPr>
          <p:cNvPr id="785410" name="Rectangle 2"/>
          <p:cNvSpPr>
            <a:spLocks noGrp="1" noRot="1" noChangeAspect="1" noChangeArrowheads="1" noTextEdit="1"/>
          </p:cNvSpPr>
          <p:nvPr>
            <p:ph type="sldImg"/>
          </p:nvPr>
        </p:nvSpPr>
        <p:spPr>
          <a:xfrm>
            <a:off x="893763" y="739775"/>
            <a:ext cx="4879975" cy="3660775"/>
          </a:xfrm>
          <a:ln/>
        </p:spPr>
      </p:sp>
      <p:sp>
        <p:nvSpPr>
          <p:cNvPr id="785411" name="Rectangle 3"/>
          <p:cNvSpPr>
            <a:spLocks noGrp="1" noChangeArrowheads="1"/>
          </p:cNvSpPr>
          <p:nvPr>
            <p:ph type="body" idx="1"/>
          </p:nvPr>
        </p:nvSpPr>
        <p:spPr/>
        <p:txBody>
          <a:bodyPr/>
          <a:lstStyle/>
          <a:p>
            <a:pPr>
              <a:buFontTx/>
              <a:buChar char="•"/>
            </a:pPr>
            <a:r>
              <a:rPr lang="zh-TW" altLang="en-US" sz="1000">
                <a:ea typeface="標楷體" pitchFamily="65" charset="-120"/>
              </a:rPr>
              <a:t>第一項 </a:t>
            </a:r>
            <a:r>
              <a:rPr lang="en-US" altLang="zh-TW" sz="1000"/>
              <a:t>optimal substructure</a:t>
            </a:r>
            <a:r>
              <a:rPr lang="en-US" altLang="zh-TW" sz="1000" b="1" i="1">
                <a:solidFill>
                  <a:srgbClr val="FF0000"/>
                </a:solidFill>
              </a:rPr>
              <a:t> </a:t>
            </a:r>
            <a:r>
              <a:rPr lang="zh-TW" altLang="en-US" sz="1000">
                <a:ea typeface="標楷體" pitchFamily="65" charset="-120"/>
              </a:rPr>
              <a:t>可用之前範例標題為 “</a:t>
            </a:r>
            <a:r>
              <a:rPr lang="en-US" altLang="zh-TW" sz="900" b="1">
                <a:ea typeface="標楷體" pitchFamily="65" charset="-120"/>
              </a:rPr>
              <a:t>Matrix-Chain Multiplication </a:t>
            </a:r>
            <a:r>
              <a:rPr lang="en-US" altLang="zh-TW" sz="700" b="1">
                <a:ea typeface="標楷體" pitchFamily="65" charset="-120"/>
              </a:rPr>
              <a:t>(</a:t>
            </a:r>
            <a:r>
              <a:rPr lang="zh-TW" altLang="zh-TW" sz="700" b="1">
                <a:ea typeface="標楷體" pitchFamily="65" charset="-120"/>
              </a:rPr>
              <a:t>設計1</a:t>
            </a:r>
            <a:r>
              <a:rPr lang="en-US" altLang="zh-TW" sz="700" b="1">
                <a:ea typeface="標楷體" pitchFamily="65" charset="-120"/>
              </a:rPr>
              <a:t>)</a:t>
            </a:r>
            <a:r>
              <a:rPr lang="en-US" altLang="zh-TW" sz="1000">
                <a:ea typeface="標楷體" pitchFamily="65" charset="-120"/>
              </a:rPr>
              <a:t>” </a:t>
            </a:r>
            <a:r>
              <a:rPr lang="zh-TW" altLang="en-US" sz="1000">
                <a:ea typeface="標楷體" pitchFamily="65" charset="-120"/>
              </a:rPr>
              <a:t>之投影片來說明。此特性為遞迴的解 </a:t>
            </a:r>
            <a:r>
              <a:rPr lang="en-US" altLang="zh-TW" sz="1000">
                <a:ea typeface="標楷體" pitchFamily="65" charset="-120"/>
              </a:rPr>
              <a:t>optimization problems </a:t>
            </a:r>
            <a:r>
              <a:rPr lang="zh-TW" altLang="en-US" sz="1000">
                <a:ea typeface="標楷體" pitchFamily="65" charset="-120"/>
              </a:rPr>
              <a:t>的成功要件，因此不是 </a:t>
            </a:r>
            <a:r>
              <a:rPr lang="en-US" altLang="zh-TW" sz="1000">
                <a:ea typeface="標楷體" pitchFamily="65" charset="-120"/>
              </a:rPr>
              <a:t>DP </a:t>
            </a:r>
            <a:r>
              <a:rPr lang="zh-TW" altLang="en-US" sz="1000">
                <a:ea typeface="標楷體" pitchFamily="65" charset="-120"/>
              </a:rPr>
              <a:t>的專利，其他屬於用遞迴方式設計演算法的策略如 </a:t>
            </a:r>
            <a:r>
              <a:rPr lang="en-US" altLang="zh-TW" sz="1000">
                <a:ea typeface="標楷體" pitchFamily="65" charset="-120"/>
              </a:rPr>
              <a:t>divide-and-conquer</a:t>
            </a:r>
            <a:r>
              <a:rPr lang="zh-TW" altLang="en-US" sz="1000">
                <a:ea typeface="標楷體" pitchFamily="65" charset="-120"/>
              </a:rPr>
              <a:t>、</a:t>
            </a:r>
            <a:r>
              <a:rPr lang="en-US" altLang="zh-TW" sz="1000">
                <a:ea typeface="標楷體" pitchFamily="65" charset="-120"/>
              </a:rPr>
              <a:t>greedy algorithms </a:t>
            </a:r>
            <a:r>
              <a:rPr lang="zh-TW" altLang="en-US" sz="1000">
                <a:ea typeface="標楷體" pitchFamily="65" charset="-120"/>
              </a:rPr>
              <a:t>等，也需要這個特性成立才行。</a:t>
            </a:r>
          </a:p>
          <a:p>
            <a:pPr>
              <a:buFontTx/>
              <a:buChar char="•"/>
            </a:pPr>
            <a:r>
              <a:rPr lang="zh-TW" altLang="en-US" sz="1000">
                <a:ea typeface="標楷體" pitchFamily="65" charset="-120"/>
              </a:rPr>
              <a:t>有些演算法教科書亦將 </a:t>
            </a:r>
            <a:r>
              <a:rPr lang="en-US" altLang="zh-TW" sz="1000"/>
              <a:t>optimal substructure </a:t>
            </a:r>
            <a:r>
              <a:rPr lang="zh-TW" altLang="en-US" sz="1000">
                <a:ea typeface="標楷體" pitchFamily="65" charset="-120"/>
              </a:rPr>
              <a:t>的性質稱為 </a:t>
            </a:r>
            <a:r>
              <a:rPr lang="en-US" altLang="zh-TW" sz="1000">
                <a:ea typeface="標楷體" pitchFamily="65" charset="-120"/>
              </a:rPr>
              <a:t>principle of optimality</a:t>
            </a:r>
            <a:r>
              <a:rPr lang="zh-TW" altLang="en-US" sz="1000">
                <a:ea typeface="標楷體" pitchFamily="65" charset="-120"/>
              </a:rPr>
              <a:t>。</a:t>
            </a:r>
          </a:p>
          <a:p>
            <a:pPr>
              <a:buFontTx/>
              <a:buChar char="•"/>
            </a:pPr>
            <a:r>
              <a:rPr lang="zh-TW" altLang="en-US" sz="1000">
                <a:ea typeface="標楷體" pitchFamily="65" charset="-120"/>
              </a:rPr>
              <a:t>第二項 </a:t>
            </a:r>
            <a:r>
              <a:rPr lang="en-US" altLang="zh-TW" sz="1000"/>
              <a:t>overlapping subproblems </a:t>
            </a:r>
            <a:r>
              <a:rPr lang="zh-TW" altLang="en-US" sz="1000">
                <a:ea typeface="標楷體" pitchFamily="65" charset="-120"/>
              </a:rPr>
              <a:t>在頭幾張投影片也曾提過，此為 </a:t>
            </a:r>
            <a:r>
              <a:rPr lang="en-US" altLang="zh-TW" sz="1000">
                <a:ea typeface="標楷體" pitchFamily="65" charset="-120"/>
              </a:rPr>
              <a:t>DP </a:t>
            </a:r>
            <a:r>
              <a:rPr lang="zh-TW" altLang="en-US" sz="1000">
                <a:ea typeface="標楷體" pitchFamily="65" charset="-120"/>
              </a:rPr>
              <a:t>的特性。雖說 </a:t>
            </a:r>
            <a:r>
              <a:rPr lang="en-US" altLang="zh-TW" sz="1000">
                <a:ea typeface="標楷體" pitchFamily="65" charset="-120"/>
              </a:rPr>
              <a:t>DP </a:t>
            </a:r>
            <a:r>
              <a:rPr lang="zh-TW" altLang="en-US" sz="1000">
                <a:ea typeface="標楷體" pitchFamily="65" charset="-120"/>
              </a:rPr>
              <a:t>是用遞迴方式設計的演算法，但也因為這個特性，一般我們不用遞迴程式實做 </a:t>
            </a:r>
            <a:r>
              <a:rPr lang="en-US" altLang="zh-TW" sz="1000">
                <a:ea typeface="標楷體" pitchFamily="65" charset="-120"/>
              </a:rPr>
              <a:t>DP </a:t>
            </a:r>
            <a:r>
              <a:rPr lang="zh-TW" altLang="en-US" sz="1000">
                <a:ea typeface="標楷體" pitchFamily="65" charset="-120"/>
              </a:rPr>
              <a:t>演算法（真要用遞迴程式實做也可以，但要小心，請參見下一項說明），主要是因為純用遞迴程式實做 </a:t>
            </a:r>
            <a:r>
              <a:rPr lang="en-US" altLang="zh-TW" sz="1000">
                <a:ea typeface="標楷體" pitchFamily="65" charset="-120"/>
              </a:rPr>
              <a:t>DP </a:t>
            </a:r>
            <a:r>
              <a:rPr lang="zh-TW" altLang="en-US" sz="1000">
                <a:ea typeface="標楷體" pitchFamily="65" charset="-120"/>
              </a:rPr>
              <a:t>演算法，有些子問題可能會被重複計算好幾次，使得程式非常沒有效率。一般我們用陣列（</a:t>
            </a:r>
            <a:r>
              <a:rPr lang="en-US" altLang="zh-TW" sz="1000">
                <a:ea typeface="標楷體" pitchFamily="65" charset="-120"/>
              </a:rPr>
              <a:t>array</a:t>
            </a:r>
            <a:r>
              <a:rPr lang="zh-TW" altLang="en-US" sz="1000">
                <a:ea typeface="標楷體" pitchFamily="65" charset="-120"/>
              </a:rPr>
              <a:t>）這種資料結構來實做 </a:t>
            </a:r>
            <a:r>
              <a:rPr lang="en-US" altLang="zh-TW" sz="1000">
                <a:ea typeface="標楷體" pitchFamily="65" charset="-120"/>
              </a:rPr>
              <a:t>DP </a:t>
            </a:r>
            <a:r>
              <a:rPr lang="zh-TW" altLang="en-US" sz="1000">
                <a:ea typeface="標楷體" pitchFamily="65" charset="-120"/>
              </a:rPr>
              <a:t>演算法以確保每一子問題只解一次，亦即將算過的子問題的答案放在陣列裡，當需要用到該子問題的答案時，只要到陣列內去拿出來用即可，而不需要重複計算。</a:t>
            </a:r>
          </a:p>
          <a:p>
            <a:pPr>
              <a:buFontTx/>
              <a:buChar char="•"/>
            </a:pPr>
            <a:r>
              <a:rPr lang="zh-TW" altLang="en-US" sz="1000">
                <a:ea typeface="標楷體" pitchFamily="65" charset="-120"/>
              </a:rPr>
              <a:t>第三項提到既然我們用陣列來 “記住” 解過的子問題的答案，那麼在有些情形之下我們可以利用陣列以 </a:t>
            </a:r>
            <a:r>
              <a:rPr lang="en-US" altLang="zh-TW" sz="1000">
                <a:ea typeface="標楷體" pitchFamily="65" charset="-120"/>
              </a:rPr>
              <a:t>top-down </a:t>
            </a:r>
            <a:r>
              <a:rPr lang="zh-TW" altLang="en-US" sz="1000">
                <a:ea typeface="標楷體" pitchFamily="65" charset="-120"/>
              </a:rPr>
              <a:t>的方式（或是說用一遞迴程式）來實做 </a:t>
            </a:r>
            <a:r>
              <a:rPr lang="en-US" altLang="zh-TW" sz="1000">
                <a:ea typeface="標楷體" pitchFamily="65" charset="-120"/>
              </a:rPr>
              <a:t>DP </a:t>
            </a:r>
            <a:r>
              <a:rPr lang="zh-TW" altLang="en-US" sz="1000">
                <a:ea typeface="標楷體" pitchFamily="65" charset="-120"/>
              </a:rPr>
              <a:t>的遞迴公式。會需要這樣做的時機是因為，由下往上的（</a:t>
            </a:r>
            <a:r>
              <a:rPr lang="en-US" altLang="zh-TW" sz="1000">
                <a:ea typeface="標楷體" pitchFamily="65" charset="-120"/>
              </a:rPr>
              <a:t>bottom-up</a:t>
            </a:r>
            <a:r>
              <a:rPr lang="zh-TW" altLang="en-US" sz="1000">
                <a:ea typeface="標楷體" pitchFamily="65" charset="-120"/>
              </a:rPr>
              <a:t>）的實做方式嚴格來講也是一種暴力的計算方式，因為這種計算方式把一個問題的所有可能子問題，不管後面用的到用不到，全部計算出來。當子問題個數不多時，這樣做還沒什麼大問題（例如之前矩陣序列相乘問題，總共只有 </a:t>
            </a:r>
            <a:r>
              <a:rPr lang="en-US" altLang="zh-TW" sz="1000" i="1">
                <a:ea typeface="標楷體" pitchFamily="65" charset="-120"/>
              </a:rPr>
              <a:t>n</a:t>
            </a:r>
            <a:r>
              <a:rPr lang="en-US" altLang="zh-TW" sz="1000">
                <a:ea typeface="標楷體" pitchFamily="65" charset="-120"/>
              </a:rPr>
              <a:t> </a:t>
            </a:r>
            <a:r>
              <a:rPr lang="zh-TW" altLang="en-US" sz="1000">
                <a:ea typeface="標楷體" pitchFamily="65" charset="-120"/>
              </a:rPr>
              <a:t>取 </a:t>
            </a:r>
            <a:r>
              <a:rPr lang="en-US" altLang="zh-TW" sz="1000">
                <a:ea typeface="標楷體" pitchFamily="65" charset="-120"/>
              </a:rPr>
              <a:t>2 </a:t>
            </a:r>
            <a:r>
              <a:rPr lang="zh-TW" altLang="en-US" sz="1000">
                <a:ea typeface="標楷體" pitchFamily="65" charset="-120"/>
              </a:rPr>
              <a:t>種不同子問題），但是當子問題空間相當龐大時這個作法就相當沒有效率。</a:t>
            </a:r>
            <a:r>
              <a:rPr lang="en-US" altLang="zh-TW" sz="1000">
                <a:ea typeface="標楷體" pitchFamily="65" charset="-120"/>
              </a:rPr>
              <a:t>Top-down </a:t>
            </a:r>
            <a:r>
              <a:rPr lang="zh-TW" altLang="en-US" sz="1000">
                <a:ea typeface="標楷體" pitchFamily="65" charset="-120"/>
              </a:rPr>
              <a:t>的作法是，當我們解某一子問題時，我們可以先到陣列去查該子問題是否曾經被解過，若是已經被解過，只要回傳存在陣列的答案即可，若是還沒被解過，就繼續用遞迴的方式解該子問題。這樣做的好處是保證不但每一個子問題只被解一次，而且我們只解那些需要用到的子問題。</a:t>
            </a:r>
          </a:p>
        </p:txBody>
      </p:sp>
    </p:spTree>
    <p:extLst>
      <p:ext uri="{BB962C8B-B14F-4D97-AF65-F5344CB8AC3E}">
        <p14:creationId xmlns:p14="http://schemas.microsoft.com/office/powerpoint/2010/main" val="36893734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824D75-4C6D-4546-A6D4-4ED25136FDDE}" type="slidenum">
              <a:rPr lang="en-US" altLang="zh-TW"/>
              <a:pPr/>
              <a:t>25</a:t>
            </a:fld>
            <a:endParaRPr lang="en-US" altLang="zh-TW"/>
          </a:p>
        </p:txBody>
      </p:sp>
      <p:sp>
        <p:nvSpPr>
          <p:cNvPr id="947202" name="Rectangle 2"/>
          <p:cNvSpPr>
            <a:spLocks noGrp="1" noRot="1" noChangeAspect="1" noChangeArrowheads="1" noTextEdit="1"/>
          </p:cNvSpPr>
          <p:nvPr>
            <p:ph type="sldImg"/>
          </p:nvPr>
        </p:nvSpPr>
        <p:spPr>
          <a:xfrm>
            <a:off x="893763" y="739775"/>
            <a:ext cx="4879975" cy="3660775"/>
          </a:xfrm>
          <a:ln/>
        </p:spPr>
      </p:sp>
      <p:sp>
        <p:nvSpPr>
          <p:cNvPr id="947203" name="Rectangle 3"/>
          <p:cNvSpPr>
            <a:spLocks noGrp="1" noChangeArrowheads="1"/>
          </p:cNvSpPr>
          <p:nvPr>
            <p:ph type="body" idx="1"/>
          </p:nvPr>
        </p:nvSpPr>
        <p:spPr/>
        <p:txBody>
          <a:bodyPr/>
          <a:lstStyle/>
          <a:p>
            <a:pPr>
              <a:buFontTx/>
              <a:buChar char="•"/>
            </a:pPr>
            <a:r>
              <a:rPr lang="zh-TW" altLang="en-US">
                <a:ea typeface="標楷體" pitchFamily="65" charset="-120"/>
              </a:rPr>
              <a:t>左下方的圖形是以另一種方式來看 </a:t>
            </a:r>
            <a:r>
              <a:rPr lang="en-US" altLang="zh-TW">
                <a:ea typeface="標楷體" pitchFamily="65" charset="-120"/>
              </a:rPr>
              <a:t>LCS </a:t>
            </a:r>
            <a:r>
              <a:rPr lang="zh-TW" altLang="en-US">
                <a:ea typeface="標楷體" pitchFamily="65" charset="-120"/>
              </a:rPr>
              <a:t>這個問題，將輸入的兩個序列一上一下放好，想辦法在上下兩序列間畫一些線段，越多越好，但這些線段需滿足以下兩個要求：</a:t>
            </a:r>
            <a:br>
              <a:rPr lang="zh-TW" altLang="en-US">
                <a:ea typeface="標楷體" pitchFamily="65" charset="-120"/>
              </a:rPr>
            </a:br>
            <a:r>
              <a:rPr lang="zh-TW" altLang="en-US">
                <a:ea typeface="標楷體" pitchFamily="65" charset="-120"/>
              </a:rPr>
              <a:t>  </a:t>
            </a:r>
            <a:r>
              <a:rPr lang="en-US" altLang="zh-TW">
                <a:ea typeface="標楷體" pitchFamily="65" charset="-120"/>
              </a:rPr>
              <a:t>1. </a:t>
            </a:r>
            <a:r>
              <a:rPr lang="zh-TW" altLang="en-US">
                <a:ea typeface="標楷體" pitchFamily="65" charset="-120"/>
              </a:rPr>
              <a:t>線段兩端必須是相同的字母</a:t>
            </a:r>
            <a:br>
              <a:rPr lang="zh-TW" altLang="en-US">
                <a:ea typeface="標楷體" pitchFamily="65" charset="-120"/>
              </a:rPr>
            </a:br>
            <a:r>
              <a:rPr lang="zh-TW" altLang="en-US">
                <a:ea typeface="標楷體" pitchFamily="65" charset="-120"/>
              </a:rPr>
              <a:t>  </a:t>
            </a:r>
            <a:r>
              <a:rPr lang="en-US" altLang="zh-TW">
                <a:ea typeface="標楷體" pitchFamily="65" charset="-120"/>
              </a:rPr>
              <a:t>2. </a:t>
            </a:r>
            <a:r>
              <a:rPr lang="zh-TW" altLang="en-US">
                <a:ea typeface="標楷體" pitchFamily="65" charset="-120"/>
              </a:rPr>
              <a:t>兩線段不可以相交也不可以有相同端點。</a:t>
            </a:r>
          </a:p>
        </p:txBody>
      </p:sp>
    </p:spTree>
    <p:extLst>
      <p:ext uri="{BB962C8B-B14F-4D97-AF65-F5344CB8AC3E}">
        <p14:creationId xmlns:p14="http://schemas.microsoft.com/office/powerpoint/2010/main" val="22460249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C4D252-A4F3-45D5-B850-50D49AF071C3}" type="slidenum">
              <a:rPr lang="en-US" altLang="zh-TW"/>
              <a:pPr/>
              <a:t>26</a:t>
            </a:fld>
            <a:endParaRPr lang="en-US" altLang="zh-TW"/>
          </a:p>
        </p:txBody>
      </p:sp>
      <p:sp>
        <p:nvSpPr>
          <p:cNvPr id="949250" name="Rectangle 2"/>
          <p:cNvSpPr>
            <a:spLocks noGrp="1" noRot="1" noChangeAspect="1" noChangeArrowheads="1" noTextEdit="1"/>
          </p:cNvSpPr>
          <p:nvPr>
            <p:ph type="sldImg"/>
          </p:nvPr>
        </p:nvSpPr>
        <p:spPr>
          <a:xfrm>
            <a:off x="893763" y="739775"/>
            <a:ext cx="4879975" cy="3660775"/>
          </a:xfrm>
          <a:ln/>
        </p:spPr>
      </p:sp>
      <p:sp>
        <p:nvSpPr>
          <p:cNvPr id="949251" name="Rectangle 3"/>
          <p:cNvSpPr>
            <a:spLocks noGrp="1" noChangeArrowheads="1"/>
          </p:cNvSpPr>
          <p:nvPr>
            <p:ph type="body" idx="1"/>
          </p:nvPr>
        </p:nvSpPr>
        <p:spPr/>
        <p:txBody>
          <a:bodyPr/>
          <a:lstStyle/>
          <a:p>
            <a:pPr>
              <a:buFontTx/>
              <a:buChar char="•"/>
            </a:pPr>
            <a:r>
              <a:rPr lang="zh-TW" altLang="en-US">
                <a:ea typeface="標楷體" pitchFamily="65" charset="-120"/>
              </a:rPr>
              <a:t>本張投影片論證 </a:t>
            </a:r>
            <a:r>
              <a:rPr lang="en-US" altLang="zh-TW">
                <a:ea typeface="標楷體" pitchFamily="65" charset="-120"/>
              </a:rPr>
              <a:t>LCS </a:t>
            </a:r>
            <a:r>
              <a:rPr lang="zh-TW" altLang="en-US">
                <a:ea typeface="標楷體" pitchFamily="65" charset="-120"/>
              </a:rPr>
              <a:t>問題具 </a:t>
            </a:r>
            <a:r>
              <a:rPr lang="en-US" altLang="zh-TW">
                <a:ea typeface="標楷體" pitchFamily="65" charset="-120"/>
              </a:rPr>
              <a:t>optimal substructure </a:t>
            </a:r>
            <a:r>
              <a:rPr lang="zh-TW" altLang="en-US">
                <a:ea typeface="標楷體" pitchFamily="65" charset="-120"/>
              </a:rPr>
              <a:t>的特性。</a:t>
            </a:r>
          </a:p>
        </p:txBody>
      </p:sp>
    </p:spTree>
    <p:extLst>
      <p:ext uri="{BB962C8B-B14F-4D97-AF65-F5344CB8AC3E}">
        <p14:creationId xmlns:p14="http://schemas.microsoft.com/office/powerpoint/2010/main" val="1018101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786AEF-21FE-434F-932C-39C1FF6B9B01}" type="slidenum">
              <a:rPr lang="en-US" altLang="zh-TW"/>
              <a:pPr/>
              <a:t>2</a:t>
            </a:fld>
            <a:endParaRPr lang="en-US" altLang="zh-TW"/>
          </a:p>
        </p:txBody>
      </p:sp>
      <p:sp>
        <p:nvSpPr>
          <p:cNvPr id="586754" name="Rectangle 2"/>
          <p:cNvSpPr>
            <a:spLocks noGrp="1" noRot="1" noChangeAspect="1" noChangeArrowheads="1" noTextEdit="1"/>
          </p:cNvSpPr>
          <p:nvPr>
            <p:ph type="sldImg"/>
          </p:nvPr>
        </p:nvSpPr>
        <p:spPr>
          <a:xfrm>
            <a:off x="893763" y="739775"/>
            <a:ext cx="4879975" cy="3660775"/>
          </a:xfrm>
          <a:ln/>
        </p:spPr>
      </p:sp>
      <p:sp>
        <p:nvSpPr>
          <p:cNvPr id="586755" name="Rectangle 3"/>
          <p:cNvSpPr>
            <a:spLocks noGrp="1" noChangeArrowheads="1"/>
          </p:cNvSpPr>
          <p:nvPr>
            <p:ph type="body" idx="1"/>
          </p:nvPr>
        </p:nvSpPr>
        <p:spPr/>
        <p:txBody>
          <a:bodyPr/>
          <a:lstStyle/>
          <a:p>
            <a:pPr>
              <a:buSzPct val="50000"/>
              <a:buFont typeface="Wingdings" pitchFamily="2" charset="2"/>
              <a:buChar char="l"/>
            </a:pPr>
            <a:r>
              <a:rPr lang="en-US" altLang="zh-TW">
                <a:ea typeface="標楷體" pitchFamily="65" charset="-120"/>
              </a:rPr>
              <a:t>DP </a:t>
            </a:r>
            <a:r>
              <a:rPr lang="zh-TW" altLang="en-US">
                <a:ea typeface="標楷體" pitchFamily="65" charset="-120"/>
              </a:rPr>
              <a:t>與 </a:t>
            </a:r>
            <a:r>
              <a:rPr lang="en-US" altLang="zh-TW">
                <a:ea typeface="標楷體" pitchFamily="65" charset="-120"/>
              </a:rPr>
              <a:t>divide-and-conquer </a:t>
            </a:r>
            <a:r>
              <a:rPr lang="zh-TW" altLang="en-US">
                <a:ea typeface="標楷體" pitchFamily="65" charset="-120"/>
              </a:rPr>
              <a:t>法類似，是一種利用遞迴概念解題的演算法設計方式。</a:t>
            </a:r>
          </a:p>
          <a:p>
            <a:pPr>
              <a:buSzPct val="50000"/>
              <a:buFont typeface="Wingdings" pitchFamily="2" charset="2"/>
              <a:buChar char="l"/>
            </a:pPr>
            <a:r>
              <a:rPr lang="zh-TW" altLang="en-US">
                <a:ea typeface="標楷體" pitchFamily="65" charset="-120"/>
              </a:rPr>
              <a:t>所謂遞迴概念解題如投影片的圖示所顯示的：把一個參數為 </a:t>
            </a:r>
            <a:r>
              <a:rPr lang="en-US" altLang="zh-TW" b="1" i="1">
                <a:solidFill>
                  <a:srgbClr val="2B21FD"/>
                </a:solidFill>
                <a:ea typeface="標楷體" pitchFamily="65" charset="-120"/>
              </a:rPr>
              <a:t>n </a:t>
            </a:r>
            <a:r>
              <a:rPr lang="zh-TW" altLang="en-US">
                <a:ea typeface="標楷體" pitchFamily="65" charset="-120"/>
              </a:rPr>
              <a:t>的題目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n</a:t>
            </a:r>
            <a:r>
              <a:rPr lang="en-US" altLang="zh-TW" b="1">
                <a:solidFill>
                  <a:srgbClr val="2B21FD"/>
                </a:solidFill>
                <a:ea typeface="標楷體" pitchFamily="65" charset="-120"/>
              </a:rPr>
              <a:t>) </a:t>
            </a:r>
            <a:r>
              <a:rPr lang="zh-TW" altLang="en-US">
                <a:ea typeface="標楷體" pitchFamily="65" charset="-120"/>
              </a:rPr>
              <a:t>（參數可能是由一個數或是好幾個數所組成）想辦法分解成 </a:t>
            </a:r>
            <a:r>
              <a:rPr lang="en-US" altLang="zh-TW" b="1" i="1">
                <a:solidFill>
                  <a:srgbClr val="2B21FD"/>
                </a:solidFill>
                <a:ea typeface="標楷體" pitchFamily="65" charset="-120"/>
              </a:rPr>
              <a:t>k </a:t>
            </a:r>
            <a:r>
              <a:rPr lang="en-US" altLang="zh-TW" b="1">
                <a:solidFill>
                  <a:srgbClr val="2B21FD"/>
                </a:solidFill>
                <a:ea typeface="標楷體" pitchFamily="65" charset="-120"/>
              </a:rPr>
              <a:t>(</a:t>
            </a:r>
            <a:r>
              <a:rPr lang="en-US" altLang="zh-TW" b="1" i="1">
                <a:solidFill>
                  <a:srgbClr val="2B21FD"/>
                </a:solidFill>
                <a:ea typeface="標楷體" pitchFamily="65" charset="-120"/>
              </a:rPr>
              <a:t>k</a:t>
            </a:r>
            <a:r>
              <a:rPr lang="en-US" altLang="zh-TW" b="1">
                <a:solidFill>
                  <a:srgbClr val="2B21FD"/>
                </a:solidFill>
                <a:ea typeface="標楷體" pitchFamily="65" charset="-120"/>
              </a:rPr>
              <a:t> </a:t>
            </a:r>
            <a:r>
              <a:rPr lang="en-US" altLang="zh-TW" b="1" noProof="1">
                <a:ea typeface="標楷體" pitchFamily="65" charset="-120"/>
                <a:sym typeface="Symbol" pitchFamily="18" charset="2"/>
              </a:rPr>
              <a:t></a:t>
            </a:r>
            <a:r>
              <a:rPr lang="en-US" altLang="zh-TW">
                <a:ea typeface="標楷體" pitchFamily="65" charset="-120"/>
              </a:rPr>
              <a:t> </a:t>
            </a:r>
            <a:r>
              <a:rPr lang="en-US" altLang="zh-TW" b="1">
                <a:solidFill>
                  <a:srgbClr val="2B21FD"/>
                </a:solidFill>
                <a:ea typeface="標楷體" pitchFamily="65" charset="-120"/>
              </a:rPr>
              <a:t>1)</a:t>
            </a:r>
            <a:r>
              <a:rPr lang="zh-TW" altLang="en-US">
                <a:ea typeface="標楷體" pitchFamily="65" charset="-120"/>
              </a:rPr>
              <a:t>個同型但參數較小的問題，</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baseline="-25000">
                <a:solidFill>
                  <a:srgbClr val="2B21FD"/>
                </a:solidFill>
                <a:ea typeface="標楷體" pitchFamily="65" charset="-120"/>
              </a:rPr>
              <a:t>1</a:t>
            </a:r>
            <a:r>
              <a:rPr lang="en-US" altLang="zh-TW" b="1">
                <a:solidFill>
                  <a:srgbClr val="2B21FD"/>
                </a:solidFill>
                <a:ea typeface="標楷體" pitchFamily="65" charset="-120"/>
              </a:rPr>
              <a:t>),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baseline="-25000">
                <a:solidFill>
                  <a:srgbClr val="2B21FD"/>
                </a:solidFill>
                <a:ea typeface="標楷體" pitchFamily="65" charset="-120"/>
              </a:rPr>
              <a:t>2</a:t>
            </a:r>
            <a:r>
              <a:rPr lang="en-US" altLang="zh-TW" b="1">
                <a:solidFill>
                  <a:srgbClr val="2B21FD"/>
                </a:solidFill>
                <a:ea typeface="標楷體" pitchFamily="65" charset="-120"/>
              </a:rPr>
              <a:t>), …. ,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i="1" baseline="-25000">
                <a:solidFill>
                  <a:srgbClr val="2B21FD"/>
                </a:solidFill>
                <a:ea typeface="標楷體" pitchFamily="65" charset="-120"/>
              </a:rPr>
              <a:t>k</a:t>
            </a:r>
            <a:r>
              <a:rPr lang="en-US" altLang="zh-TW" b="1">
                <a:solidFill>
                  <a:srgbClr val="2B21FD"/>
                </a:solidFill>
                <a:ea typeface="標楷體" pitchFamily="65" charset="-120"/>
              </a:rPr>
              <a:t>)</a:t>
            </a:r>
            <a:r>
              <a:rPr lang="zh-TW" altLang="en-US">
                <a:ea typeface="標楷體" pitchFamily="65" charset="-120"/>
              </a:rPr>
              <a:t>，依照遞迴的理念假設這個子問題的答案為 </a:t>
            </a:r>
            <a:r>
              <a:rPr lang="en-US" altLang="zh-TW" b="1" i="1">
                <a:solidFill>
                  <a:srgbClr val="2B21FD"/>
                </a:solidFill>
                <a:ea typeface="標楷體" pitchFamily="65" charset="-120"/>
              </a:rPr>
              <a:t>S</a:t>
            </a:r>
            <a:r>
              <a:rPr lang="en-US" altLang="zh-TW" b="1" baseline="-25000">
                <a:solidFill>
                  <a:srgbClr val="2B21FD"/>
                </a:solidFill>
                <a:ea typeface="標楷體" pitchFamily="65" charset="-120"/>
              </a:rPr>
              <a:t>1</a:t>
            </a:r>
            <a:r>
              <a:rPr lang="en-US" altLang="zh-TW" b="1">
                <a:solidFill>
                  <a:srgbClr val="2B21FD"/>
                </a:solidFill>
                <a:ea typeface="標楷體" pitchFamily="65" charset="-120"/>
              </a:rPr>
              <a:t>, </a:t>
            </a:r>
            <a:r>
              <a:rPr lang="en-US" altLang="zh-TW" b="1" i="1">
                <a:solidFill>
                  <a:srgbClr val="2B21FD"/>
                </a:solidFill>
                <a:ea typeface="標楷體" pitchFamily="65" charset="-120"/>
              </a:rPr>
              <a:t>S</a:t>
            </a:r>
            <a:r>
              <a:rPr lang="en-US" altLang="zh-TW" b="1" baseline="-25000">
                <a:solidFill>
                  <a:srgbClr val="2B21FD"/>
                </a:solidFill>
                <a:ea typeface="標楷體" pitchFamily="65" charset="-120"/>
              </a:rPr>
              <a:t>2</a:t>
            </a:r>
            <a:r>
              <a:rPr lang="en-US" altLang="zh-TW" b="1">
                <a:solidFill>
                  <a:srgbClr val="2B21FD"/>
                </a:solidFill>
                <a:ea typeface="標楷體" pitchFamily="65" charset="-120"/>
              </a:rPr>
              <a:t>, …. ,  </a:t>
            </a:r>
            <a:r>
              <a:rPr lang="en-US" altLang="zh-TW" b="1" i="1">
                <a:solidFill>
                  <a:srgbClr val="2B21FD"/>
                </a:solidFill>
                <a:ea typeface="標楷體" pitchFamily="65" charset="-120"/>
              </a:rPr>
              <a:t>S</a:t>
            </a:r>
            <a:r>
              <a:rPr lang="en-US" altLang="zh-TW" b="1" i="1" baseline="-25000">
                <a:solidFill>
                  <a:srgbClr val="2B21FD"/>
                </a:solidFill>
                <a:ea typeface="標楷體" pitchFamily="65" charset="-120"/>
              </a:rPr>
              <a:t>k</a:t>
            </a:r>
            <a:r>
              <a:rPr lang="zh-TW" altLang="en-US">
                <a:ea typeface="標楷體" pitchFamily="65" charset="-120"/>
              </a:rPr>
              <a:t>，若此時我們有辦法將 </a:t>
            </a:r>
            <a:r>
              <a:rPr lang="en-US" altLang="zh-TW" b="1" i="1">
                <a:solidFill>
                  <a:srgbClr val="2B21FD"/>
                </a:solidFill>
                <a:ea typeface="標楷體" pitchFamily="65" charset="-120"/>
              </a:rPr>
              <a:t>S</a:t>
            </a:r>
            <a:r>
              <a:rPr lang="en-US" altLang="zh-TW" b="1" baseline="-25000">
                <a:solidFill>
                  <a:srgbClr val="2B21FD"/>
                </a:solidFill>
                <a:ea typeface="標楷體" pitchFamily="65" charset="-120"/>
              </a:rPr>
              <a:t>1</a:t>
            </a:r>
            <a:r>
              <a:rPr lang="en-US" altLang="zh-TW" b="1">
                <a:solidFill>
                  <a:srgbClr val="2B21FD"/>
                </a:solidFill>
                <a:ea typeface="標楷體" pitchFamily="65" charset="-120"/>
              </a:rPr>
              <a:t>, </a:t>
            </a:r>
            <a:r>
              <a:rPr lang="en-US" altLang="zh-TW" b="1" i="1">
                <a:solidFill>
                  <a:srgbClr val="2B21FD"/>
                </a:solidFill>
                <a:ea typeface="標楷體" pitchFamily="65" charset="-120"/>
              </a:rPr>
              <a:t>S</a:t>
            </a:r>
            <a:r>
              <a:rPr lang="en-US" altLang="zh-TW" b="1" baseline="-25000">
                <a:solidFill>
                  <a:srgbClr val="2B21FD"/>
                </a:solidFill>
                <a:ea typeface="標楷體" pitchFamily="65" charset="-120"/>
              </a:rPr>
              <a:t>2</a:t>
            </a:r>
            <a:r>
              <a:rPr lang="en-US" altLang="zh-TW" b="1">
                <a:solidFill>
                  <a:srgbClr val="2B21FD"/>
                </a:solidFill>
                <a:ea typeface="標楷體" pitchFamily="65" charset="-120"/>
              </a:rPr>
              <a:t>, …. ,  </a:t>
            </a:r>
            <a:r>
              <a:rPr lang="en-US" altLang="zh-TW" b="1" i="1">
                <a:solidFill>
                  <a:srgbClr val="2B21FD"/>
                </a:solidFill>
                <a:ea typeface="標楷體" pitchFamily="65" charset="-120"/>
              </a:rPr>
              <a:t>S</a:t>
            </a:r>
            <a:r>
              <a:rPr lang="en-US" altLang="zh-TW" b="1" i="1" baseline="-25000">
                <a:solidFill>
                  <a:srgbClr val="2B21FD"/>
                </a:solidFill>
                <a:ea typeface="標楷體" pitchFamily="65" charset="-120"/>
              </a:rPr>
              <a:t>k</a:t>
            </a:r>
            <a:r>
              <a:rPr lang="zh-TW" altLang="en-US">
                <a:ea typeface="標楷體" pitchFamily="65" charset="-120"/>
              </a:rPr>
              <a:t>合成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n</a:t>
            </a:r>
            <a:r>
              <a:rPr lang="en-US" altLang="zh-TW" b="1">
                <a:solidFill>
                  <a:srgbClr val="2B21FD"/>
                </a:solidFill>
                <a:ea typeface="標楷體" pitchFamily="65" charset="-120"/>
              </a:rPr>
              <a:t>) </a:t>
            </a:r>
            <a:r>
              <a:rPr lang="zh-TW" altLang="en-US">
                <a:ea typeface="標楷體" pitchFamily="65" charset="-120"/>
              </a:rPr>
              <a:t>的答案 </a:t>
            </a:r>
            <a:r>
              <a:rPr lang="en-US" altLang="zh-TW" b="1" i="1">
                <a:solidFill>
                  <a:srgbClr val="2B21FD"/>
                </a:solidFill>
                <a:ea typeface="標楷體" pitchFamily="65" charset="-120"/>
              </a:rPr>
              <a:t>S</a:t>
            </a:r>
            <a:r>
              <a:rPr lang="zh-TW" altLang="en-US">
                <a:ea typeface="標楷體" pitchFamily="65" charset="-120"/>
              </a:rPr>
              <a:t>，那麼表示遞迴設計的理念成功。</a:t>
            </a:r>
          </a:p>
          <a:p>
            <a:pPr>
              <a:buSzPct val="50000"/>
              <a:buFont typeface="Wingdings" pitchFamily="2" charset="2"/>
              <a:buChar char="l"/>
            </a:pPr>
            <a:r>
              <a:rPr lang="zh-TW" altLang="en-US">
                <a:ea typeface="標楷體" pitchFamily="65" charset="-120"/>
              </a:rPr>
              <a:t>所謂 “子問題間不是獨立的而是重疊的” 是指兩個子問題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i="1" baseline="-25000">
                <a:solidFill>
                  <a:srgbClr val="2B21FD"/>
                </a:solidFill>
                <a:ea typeface="標楷體" pitchFamily="65" charset="-120"/>
              </a:rPr>
              <a:t>i</a:t>
            </a:r>
            <a:r>
              <a:rPr lang="en-US" altLang="zh-TW" b="1">
                <a:solidFill>
                  <a:srgbClr val="2B21FD"/>
                </a:solidFill>
                <a:ea typeface="標楷體" pitchFamily="65" charset="-120"/>
              </a:rPr>
              <a:t>) </a:t>
            </a:r>
            <a:r>
              <a:rPr lang="zh-TW" altLang="en-US">
                <a:ea typeface="標楷體" pitchFamily="65" charset="-120"/>
              </a:rPr>
              <a:t>與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i="1" baseline="-25000">
                <a:solidFill>
                  <a:srgbClr val="2B21FD"/>
                </a:solidFill>
                <a:ea typeface="標楷體" pitchFamily="65" charset="-120"/>
              </a:rPr>
              <a:t>j</a:t>
            </a:r>
            <a:r>
              <a:rPr lang="en-US" altLang="zh-TW" b="1">
                <a:solidFill>
                  <a:srgbClr val="2B21FD"/>
                </a:solidFill>
                <a:ea typeface="標楷體" pitchFamily="65" charset="-120"/>
              </a:rPr>
              <a:t>)</a:t>
            </a:r>
            <a:r>
              <a:rPr lang="en-US" altLang="zh-TW" b="1">
                <a:ea typeface="標楷體" pitchFamily="65" charset="-120"/>
              </a:rPr>
              <a:t> </a:t>
            </a:r>
            <a:r>
              <a:rPr lang="zh-TW" altLang="en-US">
                <a:ea typeface="標楷體" pitchFamily="65" charset="-120"/>
              </a:rPr>
              <a:t>當它們繼續用遞迴的方式分解下去時</a:t>
            </a:r>
            <a:r>
              <a:rPr lang="en-US" altLang="zh-TW">
                <a:ea typeface="標楷體" pitchFamily="65" charset="-120"/>
              </a:rPr>
              <a:t>, </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i="1" baseline="-25000">
                <a:solidFill>
                  <a:srgbClr val="2B21FD"/>
                </a:solidFill>
                <a:ea typeface="標楷體" pitchFamily="65" charset="-120"/>
              </a:rPr>
              <a:t>i</a:t>
            </a:r>
            <a:r>
              <a:rPr lang="en-US" altLang="zh-TW" b="1">
                <a:solidFill>
                  <a:srgbClr val="2B21FD"/>
                </a:solidFill>
                <a:ea typeface="標楷體" pitchFamily="65" charset="-120"/>
              </a:rPr>
              <a:t>) </a:t>
            </a:r>
            <a:r>
              <a:rPr lang="zh-TW" altLang="en-US">
                <a:ea typeface="標楷體" pitchFamily="65" charset="-120"/>
              </a:rPr>
              <a:t>的某一個子問題可能與</a:t>
            </a:r>
            <a:r>
              <a:rPr lang="en-US" altLang="zh-TW" b="1" i="1">
                <a:solidFill>
                  <a:srgbClr val="2B21FD"/>
                </a:solidFill>
                <a:ea typeface="標楷體" pitchFamily="65" charset="-120"/>
              </a:rPr>
              <a:t>P</a:t>
            </a:r>
            <a:r>
              <a:rPr lang="en-US" altLang="zh-TW" b="1">
                <a:solidFill>
                  <a:srgbClr val="2B21FD"/>
                </a:solidFill>
                <a:ea typeface="標楷體" pitchFamily="65" charset="-120"/>
              </a:rPr>
              <a:t>(</a:t>
            </a:r>
            <a:r>
              <a:rPr lang="en-US" altLang="zh-TW" b="1" i="1">
                <a:solidFill>
                  <a:srgbClr val="2B21FD"/>
                </a:solidFill>
                <a:ea typeface="標楷體" pitchFamily="65" charset="-120"/>
              </a:rPr>
              <a:t>m</a:t>
            </a:r>
            <a:r>
              <a:rPr lang="en-US" altLang="zh-TW" b="1" i="1" baseline="-25000">
                <a:solidFill>
                  <a:srgbClr val="2B21FD"/>
                </a:solidFill>
                <a:ea typeface="標楷體" pitchFamily="65" charset="-120"/>
              </a:rPr>
              <a:t>j</a:t>
            </a:r>
            <a:r>
              <a:rPr lang="en-US" altLang="zh-TW" b="1">
                <a:solidFill>
                  <a:srgbClr val="2B21FD"/>
                </a:solidFill>
                <a:ea typeface="標楷體" pitchFamily="65" charset="-120"/>
              </a:rPr>
              <a:t>) </a:t>
            </a:r>
            <a:r>
              <a:rPr lang="zh-TW" altLang="en-US">
                <a:ea typeface="標楷體" pitchFamily="65" charset="-120"/>
              </a:rPr>
              <a:t>的某一個子問題一模一樣</a:t>
            </a:r>
            <a:r>
              <a:rPr lang="zh-TW" altLang="en-US" b="1">
                <a:ea typeface="標楷體" pitchFamily="65" charset="-120"/>
              </a:rPr>
              <a:t>。</a:t>
            </a:r>
          </a:p>
          <a:p>
            <a:pPr>
              <a:buSzPct val="50000"/>
              <a:buFont typeface="Wingdings" pitchFamily="2" charset="2"/>
              <a:buChar char="l"/>
            </a:pPr>
            <a:r>
              <a:rPr lang="zh-TW" altLang="en-US">
                <a:ea typeface="標楷體" pitchFamily="65" charset="-120"/>
              </a:rPr>
              <a:t>因此 </a:t>
            </a:r>
            <a:r>
              <a:rPr lang="en-US" altLang="zh-TW">
                <a:ea typeface="標楷體" pitchFamily="65" charset="-120"/>
              </a:rPr>
              <a:t>DP</a:t>
            </a:r>
            <a:r>
              <a:rPr lang="en-US" altLang="zh-TW" b="1">
                <a:ea typeface="標楷體" pitchFamily="65" charset="-120"/>
              </a:rPr>
              <a:t> </a:t>
            </a:r>
            <a:r>
              <a:rPr lang="zh-TW" altLang="en-US">
                <a:ea typeface="標楷體" pitchFamily="65" charset="-120"/>
              </a:rPr>
              <a:t>設計的一個主要考量即是要避免重複計算這些一樣子問題。</a:t>
            </a:r>
          </a:p>
          <a:p>
            <a:pPr>
              <a:buSzPct val="50000"/>
              <a:buFont typeface="Wingdings" pitchFamily="2" charset="2"/>
              <a:buChar char="l"/>
            </a:pPr>
            <a:endParaRPr lang="en-US" altLang="zh-TW">
              <a:ea typeface="標楷體" pitchFamily="65" charset="-120"/>
            </a:endParaRPr>
          </a:p>
        </p:txBody>
      </p:sp>
    </p:spTree>
    <p:extLst>
      <p:ext uri="{BB962C8B-B14F-4D97-AF65-F5344CB8AC3E}">
        <p14:creationId xmlns:p14="http://schemas.microsoft.com/office/powerpoint/2010/main" val="1304248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B9A338-6562-4127-8DD4-23029408FCD7}" type="slidenum">
              <a:rPr lang="en-US" altLang="zh-TW"/>
              <a:pPr/>
              <a:t>27</a:t>
            </a:fld>
            <a:endParaRPr lang="en-US" altLang="zh-TW"/>
          </a:p>
        </p:txBody>
      </p:sp>
      <p:sp>
        <p:nvSpPr>
          <p:cNvPr id="951298" name="Rectangle 2"/>
          <p:cNvSpPr>
            <a:spLocks noGrp="1" noRot="1" noChangeAspect="1" noChangeArrowheads="1" noTextEdit="1"/>
          </p:cNvSpPr>
          <p:nvPr>
            <p:ph type="sldImg"/>
          </p:nvPr>
        </p:nvSpPr>
        <p:spPr>
          <a:xfrm>
            <a:off x="893763" y="739775"/>
            <a:ext cx="4879975" cy="3660775"/>
          </a:xfrm>
          <a:ln/>
        </p:spPr>
      </p:sp>
      <p:sp>
        <p:nvSpPr>
          <p:cNvPr id="951299" name="Rectangle 3"/>
          <p:cNvSpPr>
            <a:spLocks noGrp="1" noChangeArrowheads="1"/>
          </p:cNvSpPr>
          <p:nvPr>
            <p:ph type="body" idx="1"/>
          </p:nvPr>
        </p:nvSpPr>
        <p:spPr/>
        <p:txBody>
          <a:bodyPr/>
          <a:lstStyle/>
          <a:p>
            <a:pPr>
              <a:buFontTx/>
              <a:buChar char="•"/>
            </a:pPr>
            <a:r>
              <a:rPr lang="zh-TW" altLang="en-US">
                <a:ea typeface="標楷體" pitchFamily="65" charset="-120"/>
              </a:rPr>
              <a:t>由前一張投影片有關 </a:t>
            </a:r>
            <a:r>
              <a:rPr lang="en-US" altLang="zh-TW">
                <a:ea typeface="標楷體" pitchFamily="65" charset="-120"/>
              </a:rPr>
              <a:t>LCS </a:t>
            </a:r>
            <a:r>
              <a:rPr lang="zh-TW" altLang="en-US">
                <a:ea typeface="標楷體" pitchFamily="65" charset="-120"/>
              </a:rPr>
              <a:t>具 </a:t>
            </a:r>
            <a:r>
              <a:rPr lang="en-US" altLang="zh-TW">
                <a:ea typeface="標楷體" pitchFamily="65" charset="-120"/>
              </a:rPr>
              <a:t>optimal substructure </a:t>
            </a:r>
            <a:r>
              <a:rPr lang="zh-TW" altLang="en-US">
                <a:ea typeface="標楷體" pitchFamily="65" charset="-120"/>
              </a:rPr>
              <a:t>的特性，我們可以得到我們所要的遞迴公式（黃色底匡內）。</a:t>
            </a:r>
          </a:p>
        </p:txBody>
      </p:sp>
    </p:spTree>
    <p:extLst>
      <p:ext uri="{BB962C8B-B14F-4D97-AF65-F5344CB8AC3E}">
        <p14:creationId xmlns:p14="http://schemas.microsoft.com/office/powerpoint/2010/main" val="32678280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450508-937E-44C3-B7F4-A4CEE436FD28}" type="slidenum">
              <a:rPr lang="en-US" altLang="zh-TW"/>
              <a:pPr/>
              <a:t>28</a:t>
            </a:fld>
            <a:endParaRPr lang="en-US" altLang="zh-TW"/>
          </a:p>
        </p:txBody>
      </p:sp>
      <p:sp>
        <p:nvSpPr>
          <p:cNvPr id="992258" name="Rectangle 2"/>
          <p:cNvSpPr>
            <a:spLocks noGrp="1" noRot="1" noChangeAspect="1" noChangeArrowheads="1" noTextEdit="1"/>
          </p:cNvSpPr>
          <p:nvPr>
            <p:ph type="sldImg"/>
          </p:nvPr>
        </p:nvSpPr>
        <p:spPr>
          <a:xfrm>
            <a:off x="893763" y="739775"/>
            <a:ext cx="4879975" cy="3660775"/>
          </a:xfrm>
          <a:ln/>
        </p:spPr>
      </p:sp>
      <p:sp>
        <p:nvSpPr>
          <p:cNvPr id="992259" name="Rectangle 3"/>
          <p:cNvSpPr>
            <a:spLocks noGrp="1" noChangeArrowheads="1"/>
          </p:cNvSpPr>
          <p:nvPr>
            <p:ph type="body" idx="1"/>
          </p:nvPr>
        </p:nvSpPr>
        <p:spPr/>
        <p:txBody>
          <a:bodyPr/>
          <a:lstStyle/>
          <a:p>
            <a:pPr>
              <a:buFontTx/>
              <a:buChar char="•"/>
            </a:pPr>
            <a:r>
              <a:rPr lang="zh-TW" altLang="en-US">
                <a:ea typeface="標楷體" pitchFamily="65" charset="-120"/>
              </a:rPr>
              <a:t>由前一張投影片有關 </a:t>
            </a:r>
            <a:r>
              <a:rPr lang="en-US" altLang="zh-TW">
                <a:ea typeface="標楷體" pitchFamily="65" charset="-120"/>
              </a:rPr>
              <a:t>LCS </a:t>
            </a:r>
            <a:r>
              <a:rPr lang="zh-TW" altLang="en-US">
                <a:ea typeface="標楷體" pitchFamily="65" charset="-120"/>
              </a:rPr>
              <a:t>具 </a:t>
            </a:r>
            <a:r>
              <a:rPr lang="en-US" altLang="zh-TW">
                <a:ea typeface="標楷體" pitchFamily="65" charset="-120"/>
              </a:rPr>
              <a:t>optimal substructure </a:t>
            </a:r>
            <a:r>
              <a:rPr lang="zh-TW" altLang="en-US">
                <a:ea typeface="標楷體" pitchFamily="65" charset="-120"/>
              </a:rPr>
              <a:t>的特性，我們可以得到我們所要的遞迴公式（黃色底匡內）。</a:t>
            </a:r>
          </a:p>
        </p:txBody>
      </p:sp>
    </p:spTree>
    <p:extLst>
      <p:ext uri="{BB962C8B-B14F-4D97-AF65-F5344CB8AC3E}">
        <p14:creationId xmlns:p14="http://schemas.microsoft.com/office/powerpoint/2010/main" val="4484593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C15E8B-4DAD-4E67-8B9E-9C543297B8A3}" type="slidenum">
              <a:rPr lang="en-US" altLang="zh-TW"/>
              <a:pPr/>
              <a:t>29</a:t>
            </a:fld>
            <a:endParaRPr lang="en-US" altLang="zh-TW"/>
          </a:p>
        </p:txBody>
      </p:sp>
      <p:sp>
        <p:nvSpPr>
          <p:cNvPr id="994306" name="Rectangle 2"/>
          <p:cNvSpPr>
            <a:spLocks noGrp="1" noRot="1" noChangeAspect="1" noChangeArrowheads="1" noTextEdit="1"/>
          </p:cNvSpPr>
          <p:nvPr>
            <p:ph type="sldImg"/>
          </p:nvPr>
        </p:nvSpPr>
        <p:spPr>
          <a:xfrm>
            <a:off x="893763" y="739775"/>
            <a:ext cx="4879975" cy="3660775"/>
          </a:xfrm>
          <a:ln/>
        </p:spPr>
      </p:sp>
      <p:sp>
        <p:nvSpPr>
          <p:cNvPr id="994307" name="Rectangle 3"/>
          <p:cNvSpPr>
            <a:spLocks noGrp="1" noChangeArrowheads="1"/>
          </p:cNvSpPr>
          <p:nvPr>
            <p:ph type="body" idx="1"/>
          </p:nvPr>
        </p:nvSpPr>
        <p:spPr/>
        <p:txBody>
          <a:bodyPr/>
          <a:lstStyle/>
          <a:p>
            <a:pPr>
              <a:buFontTx/>
              <a:buChar char="•"/>
            </a:pPr>
            <a:r>
              <a:rPr lang="zh-TW" altLang="en-US">
                <a:ea typeface="標楷體" pitchFamily="65" charset="-120"/>
              </a:rPr>
              <a:t>由前一張投影片有關 </a:t>
            </a:r>
            <a:r>
              <a:rPr lang="en-US" altLang="zh-TW">
                <a:ea typeface="標楷體" pitchFamily="65" charset="-120"/>
              </a:rPr>
              <a:t>LCS </a:t>
            </a:r>
            <a:r>
              <a:rPr lang="zh-TW" altLang="en-US">
                <a:ea typeface="標楷體" pitchFamily="65" charset="-120"/>
              </a:rPr>
              <a:t>具 </a:t>
            </a:r>
            <a:r>
              <a:rPr lang="en-US" altLang="zh-TW">
                <a:ea typeface="標楷體" pitchFamily="65" charset="-120"/>
              </a:rPr>
              <a:t>optimal substructure </a:t>
            </a:r>
            <a:r>
              <a:rPr lang="zh-TW" altLang="en-US">
                <a:ea typeface="標楷體" pitchFamily="65" charset="-120"/>
              </a:rPr>
              <a:t>的特性，我們可以得到我們所要的遞迴公式（黃色底匡內）。</a:t>
            </a:r>
          </a:p>
        </p:txBody>
      </p:sp>
    </p:spTree>
    <p:extLst>
      <p:ext uri="{BB962C8B-B14F-4D97-AF65-F5344CB8AC3E}">
        <p14:creationId xmlns:p14="http://schemas.microsoft.com/office/powerpoint/2010/main" val="7888090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1D1266-1402-41FA-9B21-440BF605473A}" type="slidenum">
              <a:rPr lang="en-US" altLang="zh-TW"/>
              <a:pPr/>
              <a:t>30</a:t>
            </a:fld>
            <a:endParaRPr lang="en-US" altLang="zh-TW"/>
          </a:p>
        </p:txBody>
      </p:sp>
      <p:sp>
        <p:nvSpPr>
          <p:cNvPr id="953346" name="Rectangle 2"/>
          <p:cNvSpPr>
            <a:spLocks noGrp="1" noRot="1" noChangeAspect="1" noChangeArrowheads="1" noTextEdit="1"/>
          </p:cNvSpPr>
          <p:nvPr>
            <p:ph type="sldImg"/>
          </p:nvPr>
        </p:nvSpPr>
        <p:spPr>
          <a:xfrm>
            <a:off x="893763" y="739775"/>
            <a:ext cx="4879975" cy="3660775"/>
          </a:xfrm>
          <a:ln/>
        </p:spPr>
      </p:sp>
      <p:sp>
        <p:nvSpPr>
          <p:cNvPr id="953347" name="Rectangle 3"/>
          <p:cNvSpPr>
            <a:spLocks noGrp="1" noChangeArrowheads="1"/>
          </p:cNvSpPr>
          <p:nvPr>
            <p:ph type="body" idx="1"/>
          </p:nvPr>
        </p:nvSpPr>
        <p:spPr/>
        <p:txBody>
          <a:bodyPr/>
          <a:lstStyle/>
          <a:p>
            <a:pPr>
              <a:lnSpc>
                <a:spcPct val="90000"/>
              </a:lnSpc>
              <a:buFontTx/>
              <a:buChar char="•"/>
            </a:pPr>
            <a:r>
              <a:rPr lang="zh-TW" altLang="en-US">
                <a:ea typeface="標楷體" pitchFamily="65" charset="-120"/>
              </a:rPr>
              <a:t>由遞迴公式我們可以用一個二維陣列實做這演算法。</a:t>
            </a:r>
          </a:p>
          <a:p>
            <a:pPr>
              <a:lnSpc>
                <a:spcPct val="90000"/>
              </a:lnSpc>
              <a:buFontTx/>
              <a:buChar char="•"/>
            </a:pPr>
            <a:r>
              <a:rPr lang="zh-TW" altLang="en-US">
                <a:ea typeface="標楷體" pitchFamily="65" charset="-120"/>
              </a:rPr>
              <a:t>陣列的大小需為 </a:t>
            </a:r>
            <a:r>
              <a:rPr lang="en-US" altLang="zh-TW" i="1">
                <a:solidFill>
                  <a:srgbClr val="FF0000"/>
                </a:solidFill>
                <a:ea typeface="標楷體" pitchFamily="65" charset="-120"/>
              </a:rPr>
              <a:t>m </a:t>
            </a:r>
            <a:r>
              <a:rPr lang="en-US" altLang="zh-TW">
                <a:solidFill>
                  <a:srgbClr val="FF0000"/>
                </a:solidFill>
                <a:ea typeface="標楷體" pitchFamily="65" charset="-120"/>
                <a:sym typeface="Symbol" pitchFamily="18" charset="2"/>
              </a:rPr>
              <a:t> </a:t>
            </a:r>
            <a:r>
              <a:rPr lang="en-US" altLang="zh-TW" i="1">
                <a:solidFill>
                  <a:srgbClr val="FF0000"/>
                </a:solidFill>
                <a:ea typeface="標楷體" pitchFamily="65" charset="-120"/>
              </a:rPr>
              <a:t>n</a:t>
            </a:r>
            <a:r>
              <a:rPr lang="zh-TW" altLang="en-US">
                <a:ea typeface="標楷體" pitchFamily="65" charset="-120"/>
              </a:rPr>
              <a:t>，其中 </a:t>
            </a:r>
            <a:r>
              <a:rPr lang="en-US" altLang="zh-TW" i="1">
                <a:solidFill>
                  <a:srgbClr val="FF0000"/>
                </a:solidFill>
                <a:ea typeface="標楷體" pitchFamily="65" charset="-120"/>
              </a:rPr>
              <a:t>m</a:t>
            </a:r>
            <a:r>
              <a:rPr lang="en-US" altLang="zh-TW">
                <a:solidFill>
                  <a:srgbClr val="FF0000"/>
                </a:solidFill>
                <a:ea typeface="標楷體" pitchFamily="65" charset="-120"/>
                <a:sym typeface="Symbol" pitchFamily="18" charset="2"/>
              </a:rPr>
              <a:t>, </a:t>
            </a:r>
            <a:r>
              <a:rPr lang="en-US" altLang="zh-TW" i="1">
                <a:solidFill>
                  <a:srgbClr val="FF0000"/>
                </a:solidFill>
                <a:ea typeface="標楷體" pitchFamily="65" charset="-120"/>
              </a:rPr>
              <a:t>n </a:t>
            </a:r>
            <a:r>
              <a:rPr lang="zh-TW" altLang="en-US">
                <a:ea typeface="標楷體" pitchFamily="65" charset="-120"/>
              </a:rPr>
              <a:t>分別為輸入兩字串的長度。</a:t>
            </a:r>
          </a:p>
          <a:p>
            <a:pPr>
              <a:lnSpc>
                <a:spcPct val="90000"/>
              </a:lnSpc>
              <a:buFontTx/>
              <a:buChar char="•"/>
            </a:pPr>
            <a:r>
              <a:rPr lang="zh-TW" altLang="en-US">
                <a:ea typeface="標楷體" pitchFamily="65" charset="-120"/>
              </a:rPr>
              <a:t>從遞迴公式可以看出，每算一個子問題的</a:t>
            </a:r>
            <a:r>
              <a:rPr lang="zh-TW" altLang="en-US" b="1" i="1">
                <a:solidFill>
                  <a:srgbClr val="FF0000"/>
                </a:solidFill>
              </a:rPr>
              <a:t> </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a:t>
            </a:r>
            <a:r>
              <a:rPr lang="zh-TW" altLang="en-US">
                <a:ea typeface="標楷體" pitchFamily="65" charset="-120"/>
              </a:rPr>
              <a:t>答案需參考另外其鄰近三個子問題即左邊</a:t>
            </a:r>
            <a:r>
              <a:rPr lang="zh-TW" altLang="en-US" b="1" i="1">
                <a:solidFill>
                  <a:srgbClr val="FF0000"/>
                </a:solidFill>
              </a:rPr>
              <a:t> </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sym typeface="Symbol" pitchFamily="18" charset="2"/>
              </a:rPr>
              <a:t></a:t>
            </a:r>
            <a:r>
              <a:rPr lang="en-US" altLang="zh-TW" b="1">
                <a:solidFill>
                  <a:srgbClr val="FF0000"/>
                </a:solidFill>
              </a:rPr>
              <a:t>1]</a:t>
            </a:r>
            <a:r>
              <a:rPr lang="en-US" altLang="zh-TW"/>
              <a:t> </a:t>
            </a:r>
            <a:r>
              <a:rPr lang="zh-TW" altLang="en-US">
                <a:ea typeface="標楷體" pitchFamily="65" charset="-120"/>
              </a:rPr>
              <a:t>、上面 </a:t>
            </a:r>
            <a:r>
              <a:rPr lang="en-US" altLang="zh-TW" b="1">
                <a:solidFill>
                  <a:srgbClr val="FF0000"/>
                </a:solidFill>
              </a:rPr>
              <a:t>[</a:t>
            </a:r>
            <a:r>
              <a:rPr lang="en-US" altLang="zh-TW" b="1" i="1">
                <a:solidFill>
                  <a:srgbClr val="FF0000"/>
                </a:solidFill>
              </a:rPr>
              <a:t>i</a:t>
            </a:r>
            <a:r>
              <a:rPr lang="en-US" altLang="zh-TW" b="1">
                <a:solidFill>
                  <a:srgbClr val="FF0000"/>
                </a:solidFill>
                <a:sym typeface="Symbol" pitchFamily="18" charset="2"/>
              </a:rPr>
              <a:t></a:t>
            </a:r>
            <a:r>
              <a:rPr lang="en-US" altLang="zh-TW" b="1">
                <a:solidFill>
                  <a:srgbClr val="FF0000"/>
                </a:solidFill>
              </a:rPr>
              <a:t>1, </a:t>
            </a:r>
            <a:r>
              <a:rPr lang="en-US" altLang="zh-TW" b="1" i="1">
                <a:solidFill>
                  <a:srgbClr val="FF0000"/>
                </a:solidFill>
              </a:rPr>
              <a:t>j</a:t>
            </a:r>
            <a:r>
              <a:rPr lang="en-US" altLang="zh-TW" b="1">
                <a:solidFill>
                  <a:srgbClr val="FF0000"/>
                </a:solidFill>
              </a:rPr>
              <a:t>] </a:t>
            </a:r>
            <a:r>
              <a:rPr lang="zh-TW" altLang="en-US">
                <a:ea typeface="標楷體" pitchFamily="65" charset="-120"/>
              </a:rPr>
              <a:t>、以及左上 </a:t>
            </a:r>
            <a:r>
              <a:rPr lang="en-US" altLang="zh-TW" b="1">
                <a:solidFill>
                  <a:srgbClr val="FF0000"/>
                </a:solidFill>
              </a:rPr>
              <a:t>[</a:t>
            </a:r>
            <a:r>
              <a:rPr lang="en-US" altLang="zh-TW" b="1" i="1">
                <a:solidFill>
                  <a:srgbClr val="FF0000"/>
                </a:solidFill>
              </a:rPr>
              <a:t>i</a:t>
            </a:r>
            <a:r>
              <a:rPr lang="en-US" altLang="zh-TW" b="1">
                <a:solidFill>
                  <a:srgbClr val="FF0000"/>
                </a:solidFill>
                <a:sym typeface="Symbol" pitchFamily="18" charset="2"/>
              </a:rPr>
              <a:t></a:t>
            </a:r>
            <a:r>
              <a:rPr lang="en-US" altLang="zh-TW" b="1">
                <a:solidFill>
                  <a:srgbClr val="FF0000"/>
                </a:solidFill>
              </a:rPr>
              <a:t>1, </a:t>
            </a:r>
            <a:r>
              <a:rPr lang="en-US" altLang="zh-TW" b="1" i="1">
                <a:solidFill>
                  <a:srgbClr val="FF0000"/>
                </a:solidFill>
              </a:rPr>
              <a:t>j</a:t>
            </a:r>
            <a:r>
              <a:rPr lang="en-US" altLang="zh-TW" b="1">
                <a:solidFill>
                  <a:srgbClr val="FF0000"/>
                </a:solidFill>
                <a:sym typeface="Symbol" pitchFamily="18" charset="2"/>
              </a:rPr>
              <a:t></a:t>
            </a:r>
            <a:r>
              <a:rPr lang="en-US" altLang="zh-TW" b="1">
                <a:solidFill>
                  <a:srgbClr val="FF0000"/>
                </a:solidFill>
              </a:rPr>
              <a:t>1] </a:t>
            </a:r>
            <a:r>
              <a:rPr lang="zh-TW" altLang="en-US">
                <a:ea typeface="標楷體" pitchFamily="65" charset="-120"/>
              </a:rPr>
              <a:t>的答案（如投影片右手邊遞迴公式下的示意圖所顯示的），因此計算時間的複雜度等同空間複雜度。</a:t>
            </a:r>
          </a:p>
          <a:p>
            <a:pPr>
              <a:lnSpc>
                <a:spcPct val="90000"/>
              </a:lnSpc>
              <a:buFontTx/>
              <a:buChar char="•"/>
            </a:pPr>
            <a:r>
              <a:rPr lang="zh-TW" altLang="en-US">
                <a:ea typeface="標楷體" pitchFamily="65" charset="-120"/>
              </a:rPr>
              <a:t>投影片亦顯示一範例計算兩長度分別為 </a:t>
            </a:r>
            <a:r>
              <a:rPr lang="en-US" altLang="zh-TW">
                <a:ea typeface="標楷體" pitchFamily="65" charset="-120"/>
              </a:rPr>
              <a:t>6</a:t>
            </a:r>
            <a:r>
              <a:rPr lang="zh-TW" altLang="en-US">
                <a:ea typeface="標楷體" pitchFamily="65" charset="-120"/>
              </a:rPr>
              <a:t>、</a:t>
            </a:r>
            <a:r>
              <a:rPr lang="en-US" altLang="zh-TW">
                <a:ea typeface="標楷體" pitchFamily="65" charset="-120"/>
              </a:rPr>
              <a:t>7 </a:t>
            </a:r>
            <a:r>
              <a:rPr lang="zh-TW" altLang="en-US">
                <a:ea typeface="標楷體" pitchFamily="65" charset="-120"/>
              </a:rPr>
              <a:t>之字串的 </a:t>
            </a:r>
            <a:r>
              <a:rPr lang="en-US" altLang="zh-TW">
                <a:ea typeface="標楷體" pitchFamily="65" charset="-120"/>
              </a:rPr>
              <a:t>LCS </a:t>
            </a:r>
            <a:r>
              <a:rPr lang="zh-TW" altLang="en-US">
                <a:ea typeface="標楷體" pitchFamily="65" charset="-120"/>
              </a:rPr>
              <a:t>的長度。直接運用 </a:t>
            </a:r>
            <a:r>
              <a:rPr lang="en-US" altLang="zh-TW">
                <a:ea typeface="標楷體" pitchFamily="65" charset="-120"/>
              </a:rPr>
              <a:t>LCS </a:t>
            </a:r>
            <a:r>
              <a:rPr lang="zh-TW" altLang="en-US">
                <a:ea typeface="標楷體" pitchFamily="65" charset="-120"/>
              </a:rPr>
              <a:t>遞迴公式在一 </a:t>
            </a:r>
            <a:r>
              <a:rPr lang="en-US" altLang="zh-TW">
                <a:ea typeface="標楷體" pitchFamily="65" charset="-120"/>
              </a:rPr>
              <a:t>6 </a:t>
            </a:r>
            <a:r>
              <a:rPr lang="en-US" altLang="zh-TW">
                <a:ea typeface="標楷體" pitchFamily="65" charset="-120"/>
                <a:sym typeface="Symbol" pitchFamily="18" charset="2"/>
              </a:rPr>
              <a:t> </a:t>
            </a:r>
            <a:r>
              <a:rPr lang="en-US" altLang="zh-TW">
                <a:ea typeface="標楷體" pitchFamily="65" charset="-120"/>
              </a:rPr>
              <a:t>7 </a:t>
            </a:r>
            <a:r>
              <a:rPr lang="zh-TW" altLang="en-US">
                <a:ea typeface="標楷體" pitchFamily="65" charset="-120"/>
              </a:rPr>
              <a:t>陣列上，由左而右、由上而下，可計算出 </a:t>
            </a:r>
            <a:r>
              <a:rPr lang="en-US" altLang="zh-TW">
                <a:ea typeface="標楷體" pitchFamily="65" charset="-120"/>
              </a:rPr>
              <a:t>LCS </a:t>
            </a:r>
            <a:r>
              <a:rPr lang="zh-TW" altLang="en-US">
                <a:ea typeface="標楷體" pitchFamily="65" charset="-120"/>
              </a:rPr>
              <a:t>的長度為 </a:t>
            </a:r>
            <a:r>
              <a:rPr lang="en-US" altLang="zh-TW">
                <a:ea typeface="標楷體" pitchFamily="65" charset="-120"/>
              </a:rPr>
              <a:t>4</a:t>
            </a:r>
            <a:r>
              <a:rPr lang="zh-TW" altLang="en-US">
                <a:ea typeface="標楷體" pitchFamily="65" charset="-120"/>
              </a:rPr>
              <a:t>。在這裡，我們省略掉第零列及第零行（裡面元素均全部為零）。</a:t>
            </a:r>
          </a:p>
          <a:p>
            <a:pPr>
              <a:lnSpc>
                <a:spcPct val="90000"/>
              </a:lnSpc>
              <a:buFontTx/>
              <a:buChar char="•"/>
            </a:pPr>
            <a:r>
              <a:rPr lang="zh-TW" altLang="en-US">
                <a:ea typeface="標楷體" pitchFamily="65" charset="-120"/>
              </a:rPr>
              <a:t>整個計算過程亦可幫我們找到一 </a:t>
            </a:r>
            <a:r>
              <a:rPr lang="en-US" altLang="zh-TW">
                <a:ea typeface="標楷體" pitchFamily="65" charset="-120"/>
              </a:rPr>
              <a:t>LCS</a:t>
            </a:r>
            <a:r>
              <a:rPr lang="zh-TW" altLang="en-US">
                <a:ea typeface="標楷體" pitchFamily="65" charset="-120"/>
              </a:rPr>
              <a:t>，而不是只有其長度。只要我們在陣列的每一個位置另外記錄每一子問題 </a:t>
            </a:r>
            <a:r>
              <a:rPr lang="en-US" altLang="zh-TW" b="1">
                <a:solidFill>
                  <a:srgbClr val="FF0000"/>
                </a:solidFill>
              </a:rPr>
              <a:t>[</a:t>
            </a:r>
            <a:r>
              <a:rPr lang="en-US" altLang="zh-TW" b="1" i="1">
                <a:solidFill>
                  <a:srgbClr val="FF0000"/>
                </a:solidFill>
              </a:rPr>
              <a:t>i</a:t>
            </a:r>
            <a:r>
              <a:rPr lang="en-US" altLang="zh-TW" b="1">
                <a:solidFill>
                  <a:srgbClr val="FF0000"/>
                </a:solidFill>
              </a:rPr>
              <a:t>, </a:t>
            </a:r>
            <a:r>
              <a:rPr lang="en-US" altLang="zh-TW" b="1" i="1">
                <a:solidFill>
                  <a:srgbClr val="FF0000"/>
                </a:solidFill>
              </a:rPr>
              <a:t>j</a:t>
            </a:r>
            <a:r>
              <a:rPr lang="en-US" altLang="zh-TW" b="1">
                <a:solidFill>
                  <a:srgbClr val="FF0000"/>
                </a:solidFill>
              </a:rPr>
              <a:t>] </a:t>
            </a:r>
            <a:r>
              <a:rPr lang="zh-TW" altLang="en-US">
                <a:ea typeface="標楷體" pitchFamily="65" charset="-120"/>
              </a:rPr>
              <a:t>的答案是由其哪一個子問題的答案而得到。在投影片的例子裡，紅色數值代表其值由左上而來（注意</a:t>
            </a:r>
            <a:r>
              <a:rPr lang="en-US" altLang="zh-TW">
                <a:ea typeface="標楷體" pitchFamily="65" charset="-120"/>
              </a:rPr>
              <a:t>: </a:t>
            </a:r>
            <a:r>
              <a:rPr lang="zh-TW" altLang="en-US">
                <a:ea typeface="標楷體" pitchFamily="65" charset="-120"/>
              </a:rPr>
              <a:t>此時 </a:t>
            </a:r>
            <a:r>
              <a:rPr lang="en-US" altLang="zh-TW" b="1" i="1">
                <a:solidFill>
                  <a:srgbClr val="FF0000"/>
                </a:solidFill>
              </a:rPr>
              <a:t>x</a:t>
            </a:r>
            <a:r>
              <a:rPr lang="en-US" altLang="zh-TW" b="1" i="1" baseline="-25000">
                <a:solidFill>
                  <a:srgbClr val="FF0000"/>
                </a:solidFill>
              </a:rPr>
              <a:t>i</a:t>
            </a:r>
            <a:r>
              <a:rPr lang="en-US" altLang="zh-TW" b="1"/>
              <a:t> = </a:t>
            </a:r>
            <a:r>
              <a:rPr lang="en-US" altLang="zh-TW" b="1" i="1">
                <a:solidFill>
                  <a:srgbClr val="FF0000"/>
                </a:solidFill>
              </a:rPr>
              <a:t>y</a:t>
            </a:r>
            <a:r>
              <a:rPr lang="en-US" altLang="zh-TW" b="1" i="1" baseline="-25000">
                <a:solidFill>
                  <a:srgbClr val="FF0000"/>
                </a:solidFill>
              </a:rPr>
              <a:t>j</a:t>
            </a:r>
            <a:r>
              <a:rPr lang="zh-TW" altLang="en-US">
                <a:ea typeface="標楷體" pitchFamily="65" charset="-120"/>
              </a:rPr>
              <a:t>），藍色數值代表其值由左邊及上面的最大值而來。要找一 </a:t>
            </a:r>
            <a:r>
              <a:rPr lang="en-US" altLang="zh-TW">
                <a:ea typeface="標楷體" pitchFamily="65" charset="-120"/>
              </a:rPr>
              <a:t>LCS </a:t>
            </a:r>
            <a:r>
              <a:rPr lang="zh-TW" altLang="en-US">
                <a:ea typeface="標楷體" pitchFamily="65" charset="-120"/>
              </a:rPr>
              <a:t>只要從 </a:t>
            </a:r>
            <a:r>
              <a:rPr lang="en-US" altLang="zh-TW" b="1">
                <a:solidFill>
                  <a:srgbClr val="FF0000"/>
                </a:solidFill>
              </a:rPr>
              <a:t>[</a:t>
            </a:r>
            <a:r>
              <a:rPr lang="en-US" altLang="zh-TW" b="1" i="1">
                <a:solidFill>
                  <a:srgbClr val="FF0000"/>
                </a:solidFill>
              </a:rPr>
              <a:t>m</a:t>
            </a:r>
            <a:r>
              <a:rPr lang="en-US" altLang="zh-TW" b="1">
                <a:solidFill>
                  <a:srgbClr val="FF0000"/>
                </a:solidFill>
              </a:rPr>
              <a:t>, </a:t>
            </a:r>
            <a:r>
              <a:rPr lang="en-US" altLang="zh-TW" b="1" i="1">
                <a:solidFill>
                  <a:srgbClr val="FF0000"/>
                </a:solidFill>
              </a:rPr>
              <a:t>n</a:t>
            </a:r>
            <a:r>
              <a:rPr lang="en-US" altLang="zh-TW" b="1">
                <a:solidFill>
                  <a:srgbClr val="FF0000"/>
                </a:solidFill>
              </a:rPr>
              <a:t>] </a:t>
            </a:r>
            <a:r>
              <a:rPr lang="zh-TW" altLang="en-US">
                <a:ea typeface="標楷體" pitchFamily="65" charset="-120"/>
              </a:rPr>
              <a:t>開始，想辦法走一路徑到任一子問題 </a:t>
            </a:r>
            <a:r>
              <a:rPr lang="en-US" altLang="zh-TW" b="1">
                <a:solidFill>
                  <a:srgbClr val="FF0000"/>
                </a:solidFill>
              </a:rPr>
              <a:t>[0, </a:t>
            </a:r>
            <a:r>
              <a:rPr lang="en-US" altLang="zh-TW" b="1" i="1">
                <a:solidFill>
                  <a:srgbClr val="FF0000"/>
                </a:solidFill>
              </a:rPr>
              <a:t>j</a:t>
            </a:r>
            <a:r>
              <a:rPr lang="en-US" altLang="zh-TW" b="1">
                <a:solidFill>
                  <a:srgbClr val="FF0000"/>
                </a:solidFill>
              </a:rPr>
              <a:t>] </a:t>
            </a:r>
            <a:r>
              <a:rPr lang="zh-TW" altLang="en-US">
                <a:ea typeface="標楷體" pitchFamily="65" charset="-120"/>
              </a:rPr>
              <a:t>或</a:t>
            </a:r>
            <a:r>
              <a:rPr lang="en-US" altLang="zh-TW" b="1">
                <a:solidFill>
                  <a:srgbClr val="FF0000"/>
                </a:solidFill>
              </a:rPr>
              <a:t>[</a:t>
            </a:r>
            <a:r>
              <a:rPr lang="en-US" altLang="zh-TW" b="1" i="1">
                <a:solidFill>
                  <a:srgbClr val="FF0000"/>
                </a:solidFill>
              </a:rPr>
              <a:t>i</a:t>
            </a:r>
            <a:r>
              <a:rPr lang="en-US" altLang="zh-TW" b="1">
                <a:solidFill>
                  <a:srgbClr val="FF0000"/>
                </a:solidFill>
              </a:rPr>
              <a:t>, 0]</a:t>
            </a:r>
            <a:r>
              <a:rPr lang="zh-TW" altLang="en-US">
                <a:ea typeface="標楷體" pitchFamily="65" charset="-120"/>
              </a:rPr>
              <a:t>的位置 </a:t>
            </a:r>
            <a:r>
              <a:rPr lang="en-US" altLang="zh-TW">
                <a:ea typeface="標楷體" pitchFamily="65" charset="-120"/>
              </a:rPr>
              <a:t>(</a:t>
            </a:r>
            <a:r>
              <a:rPr lang="zh-TW" altLang="en-US">
                <a:ea typeface="標楷體" pitchFamily="65" charset="-120"/>
              </a:rPr>
              <a:t>注意</a:t>
            </a:r>
            <a:r>
              <a:rPr lang="en-US" altLang="zh-TW">
                <a:ea typeface="標楷體" pitchFamily="65" charset="-120"/>
              </a:rPr>
              <a:t>: </a:t>
            </a:r>
            <a:r>
              <a:rPr lang="zh-TW" altLang="en-US">
                <a:ea typeface="標楷體" pitchFamily="65" charset="-120"/>
              </a:rPr>
              <a:t>此時 </a:t>
            </a:r>
            <a:r>
              <a:rPr lang="en-US" altLang="zh-TW" b="1" i="1">
                <a:solidFill>
                  <a:srgbClr val="FF0000"/>
                </a:solidFill>
              </a:rPr>
              <a:t>L </a:t>
            </a:r>
            <a:r>
              <a:rPr lang="zh-TW" altLang="en-US">
                <a:ea typeface="標楷體" pitchFamily="65" charset="-120"/>
              </a:rPr>
              <a:t>值</a:t>
            </a:r>
            <a:r>
              <a:rPr lang="en-US" altLang="zh-TW">
                <a:ea typeface="標楷體" pitchFamily="65" charset="-120"/>
              </a:rPr>
              <a:t>= 0)</a:t>
            </a:r>
            <a:r>
              <a:rPr lang="zh-TW" altLang="en-US">
                <a:ea typeface="標楷體" pitchFamily="65" charset="-120"/>
              </a:rPr>
              <a:t>。路徑尋找的規則為：</a:t>
            </a:r>
            <a:br>
              <a:rPr lang="zh-TW" altLang="en-US">
                <a:ea typeface="標楷體" pitchFamily="65" charset="-120"/>
              </a:rPr>
            </a:br>
            <a:r>
              <a:rPr lang="zh-TW" altLang="en-US">
                <a:ea typeface="標楷體" pitchFamily="65" charset="-120"/>
              </a:rPr>
              <a:t>   </a:t>
            </a:r>
            <a:r>
              <a:rPr lang="en-US" altLang="zh-TW">
                <a:ea typeface="標楷體" pitchFamily="65" charset="-120"/>
              </a:rPr>
              <a:t>1. </a:t>
            </a:r>
            <a:r>
              <a:rPr lang="zh-TW" altLang="en-US">
                <a:ea typeface="標楷體" pitchFamily="65" charset="-120"/>
              </a:rPr>
              <a:t>在紅色數值位子，一律走斜角。</a:t>
            </a:r>
            <a:br>
              <a:rPr lang="zh-TW" altLang="en-US">
                <a:ea typeface="標楷體" pitchFamily="65" charset="-120"/>
              </a:rPr>
            </a:br>
            <a:r>
              <a:rPr lang="zh-TW" altLang="en-US">
                <a:ea typeface="標楷體" pitchFamily="65" charset="-120"/>
              </a:rPr>
              <a:t>   </a:t>
            </a:r>
            <a:r>
              <a:rPr lang="en-US" altLang="zh-TW">
                <a:ea typeface="標楷體" pitchFamily="65" charset="-120"/>
              </a:rPr>
              <a:t>2. </a:t>
            </a:r>
            <a:r>
              <a:rPr lang="zh-TW" altLang="en-US">
                <a:ea typeface="標楷體" pitchFamily="65" charset="-120"/>
              </a:rPr>
              <a:t>在藍色數值位子，往上面或左邊數值較大的位子走。</a:t>
            </a:r>
            <a:br>
              <a:rPr lang="zh-TW" altLang="en-US">
                <a:ea typeface="標楷體" pitchFamily="65" charset="-120"/>
              </a:rPr>
            </a:br>
            <a:r>
              <a:rPr lang="zh-TW" altLang="en-US">
                <a:ea typeface="標楷體" pitchFamily="65" charset="-120"/>
              </a:rPr>
              <a:t>依此規則走出來的路徑所經過的紅色數值的子問題的座標位子若依序為</a:t>
            </a:r>
            <a:r>
              <a:rPr lang="en-US" altLang="zh-TW">
                <a:ea typeface="標楷體" pitchFamily="65" charset="-120"/>
              </a:rPr>
              <a:t>: </a:t>
            </a:r>
            <a:r>
              <a:rPr lang="en-US" altLang="zh-TW" b="1">
                <a:solidFill>
                  <a:srgbClr val="FF0000"/>
                </a:solidFill>
              </a:rPr>
              <a:t>[</a:t>
            </a:r>
            <a:r>
              <a:rPr lang="en-US" altLang="zh-TW" b="1" i="1">
                <a:solidFill>
                  <a:srgbClr val="FF0000"/>
                </a:solidFill>
              </a:rPr>
              <a:t>i</a:t>
            </a:r>
            <a:r>
              <a:rPr lang="en-US" altLang="zh-TW" b="1">
                <a:solidFill>
                  <a:srgbClr val="FF0000"/>
                </a:solidFill>
              </a:rPr>
              <a:t>1, </a:t>
            </a:r>
            <a:r>
              <a:rPr lang="en-US" altLang="zh-TW" b="1" i="1">
                <a:solidFill>
                  <a:srgbClr val="FF0000"/>
                </a:solidFill>
              </a:rPr>
              <a:t>j</a:t>
            </a:r>
            <a:r>
              <a:rPr lang="en-US" altLang="zh-TW" b="1">
                <a:solidFill>
                  <a:srgbClr val="FF0000"/>
                </a:solidFill>
              </a:rPr>
              <a:t>1]</a:t>
            </a:r>
            <a:r>
              <a:rPr lang="en-US" altLang="zh-TW">
                <a:ea typeface="標楷體" pitchFamily="65" charset="-120"/>
              </a:rPr>
              <a:t>, </a:t>
            </a:r>
            <a:r>
              <a:rPr lang="en-US" altLang="zh-TW" b="1">
                <a:solidFill>
                  <a:srgbClr val="FF0000"/>
                </a:solidFill>
              </a:rPr>
              <a:t>[</a:t>
            </a:r>
            <a:r>
              <a:rPr lang="en-US" altLang="zh-TW" b="1" i="1">
                <a:solidFill>
                  <a:srgbClr val="FF0000"/>
                </a:solidFill>
              </a:rPr>
              <a:t>i</a:t>
            </a:r>
            <a:r>
              <a:rPr lang="en-US" altLang="zh-TW" b="1">
                <a:solidFill>
                  <a:srgbClr val="FF0000"/>
                </a:solidFill>
              </a:rPr>
              <a:t>2, </a:t>
            </a:r>
            <a:r>
              <a:rPr lang="en-US" altLang="zh-TW" b="1" i="1">
                <a:solidFill>
                  <a:srgbClr val="FF0000"/>
                </a:solidFill>
              </a:rPr>
              <a:t>j</a:t>
            </a:r>
            <a:r>
              <a:rPr lang="en-US" altLang="zh-TW" b="1">
                <a:solidFill>
                  <a:srgbClr val="FF0000"/>
                </a:solidFill>
              </a:rPr>
              <a:t>2]</a:t>
            </a:r>
            <a:r>
              <a:rPr lang="en-US" altLang="zh-TW">
                <a:ea typeface="標楷體" pitchFamily="65" charset="-120"/>
              </a:rPr>
              <a:t>,… </a:t>
            </a:r>
            <a:r>
              <a:rPr lang="en-US" altLang="zh-TW" b="1">
                <a:solidFill>
                  <a:srgbClr val="FF0000"/>
                </a:solidFill>
              </a:rPr>
              <a:t>[</a:t>
            </a:r>
            <a:r>
              <a:rPr lang="en-US" altLang="zh-TW" b="1" i="1">
                <a:solidFill>
                  <a:srgbClr val="FF0000"/>
                </a:solidFill>
              </a:rPr>
              <a:t>i</a:t>
            </a:r>
            <a:r>
              <a:rPr lang="en-US" altLang="zh-TW" b="1">
                <a:solidFill>
                  <a:srgbClr val="FF0000"/>
                </a:solidFill>
              </a:rPr>
              <a:t>k, </a:t>
            </a:r>
            <a:r>
              <a:rPr lang="en-US" altLang="zh-TW" b="1" i="1">
                <a:solidFill>
                  <a:srgbClr val="FF0000"/>
                </a:solidFill>
              </a:rPr>
              <a:t>j</a:t>
            </a:r>
            <a:r>
              <a:rPr lang="en-US" altLang="zh-TW" b="1">
                <a:solidFill>
                  <a:srgbClr val="FF0000"/>
                </a:solidFill>
              </a:rPr>
              <a:t>k] </a:t>
            </a:r>
            <a:r>
              <a:rPr lang="zh-TW" altLang="en-US">
                <a:ea typeface="標楷體" pitchFamily="65" charset="-120"/>
              </a:rPr>
              <a:t>那麼 </a:t>
            </a:r>
            <a:r>
              <a:rPr lang="en-US" altLang="zh-TW" b="1" i="1">
                <a:solidFill>
                  <a:srgbClr val="FF0000"/>
                </a:solidFill>
              </a:rPr>
              <a:t>x</a:t>
            </a:r>
            <a:r>
              <a:rPr lang="en-US" altLang="zh-TW" b="1" i="1" baseline="-25000">
                <a:solidFill>
                  <a:srgbClr val="FF0000"/>
                </a:solidFill>
              </a:rPr>
              <a:t>i</a:t>
            </a:r>
            <a:r>
              <a:rPr lang="en-US" altLang="zh-TW" b="1" baseline="-25000">
                <a:solidFill>
                  <a:srgbClr val="FF0000"/>
                </a:solidFill>
              </a:rPr>
              <a:t>1</a:t>
            </a:r>
            <a:r>
              <a:rPr lang="en-US" altLang="zh-TW" b="1"/>
              <a:t>, </a:t>
            </a:r>
            <a:r>
              <a:rPr lang="en-US" altLang="zh-TW" b="1" i="1">
                <a:solidFill>
                  <a:srgbClr val="FF0000"/>
                </a:solidFill>
              </a:rPr>
              <a:t>x</a:t>
            </a:r>
            <a:r>
              <a:rPr lang="en-US" altLang="zh-TW" b="1" i="1" baseline="-25000">
                <a:solidFill>
                  <a:srgbClr val="FF0000"/>
                </a:solidFill>
              </a:rPr>
              <a:t>i</a:t>
            </a:r>
            <a:r>
              <a:rPr lang="en-US" altLang="zh-TW" b="1" baseline="-25000">
                <a:solidFill>
                  <a:srgbClr val="FF0000"/>
                </a:solidFill>
              </a:rPr>
              <a:t>2</a:t>
            </a:r>
            <a:r>
              <a:rPr lang="en-US" altLang="zh-TW"/>
              <a:t>,…,</a:t>
            </a:r>
            <a:r>
              <a:rPr lang="en-US" altLang="zh-TW" b="1"/>
              <a:t> </a:t>
            </a:r>
            <a:r>
              <a:rPr lang="en-US" altLang="zh-TW" b="1" i="1">
                <a:solidFill>
                  <a:srgbClr val="FF0000"/>
                </a:solidFill>
              </a:rPr>
              <a:t>x</a:t>
            </a:r>
            <a:r>
              <a:rPr lang="en-US" altLang="zh-TW" b="1" i="1" baseline="-25000">
                <a:solidFill>
                  <a:srgbClr val="FF0000"/>
                </a:solidFill>
              </a:rPr>
              <a:t>i</a:t>
            </a:r>
            <a:r>
              <a:rPr lang="en-US" altLang="zh-TW" b="1" baseline="-25000">
                <a:solidFill>
                  <a:srgbClr val="FF0000"/>
                </a:solidFill>
              </a:rPr>
              <a:t>k</a:t>
            </a:r>
            <a:r>
              <a:rPr lang="zh-TW" altLang="en-US">
                <a:ea typeface="標楷體" pitchFamily="65" charset="-120"/>
              </a:rPr>
              <a:t>（注意</a:t>
            </a:r>
            <a:r>
              <a:rPr lang="en-US" altLang="zh-TW">
                <a:ea typeface="標楷體" pitchFamily="65" charset="-120"/>
              </a:rPr>
              <a:t>: </a:t>
            </a:r>
            <a:r>
              <a:rPr lang="zh-TW" altLang="en-US">
                <a:ea typeface="標楷體" pitchFamily="65" charset="-120"/>
              </a:rPr>
              <a:t>此一子字串亦等於</a:t>
            </a:r>
            <a:r>
              <a:rPr lang="en-US" altLang="zh-TW" b="1" i="1">
                <a:solidFill>
                  <a:srgbClr val="FF0000"/>
                </a:solidFill>
              </a:rPr>
              <a:t>y</a:t>
            </a:r>
            <a:r>
              <a:rPr lang="en-US" altLang="zh-TW" b="1" i="1" baseline="-25000">
                <a:solidFill>
                  <a:srgbClr val="FF0000"/>
                </a:solidFill>
              </a:rPr>
              <a:t>j</a:t>
            </a:r>
            <a:r>
              <a:rPr lang="en-US" altLang="zh-TW" b="1" baseline="-25000">
                <a:solidFill>
                  <a:srgbClr val="FF0000"/>
                </a:solidFill>
              </a:rPr>
              <a:t>1</a:t>
            </a:r>
            <a:r>
              <a:rPr lang="en-US" altLang="zh-TW" b="1"/>
              <a:t>, </a:t>
            </a:r>
            <a:r>
              <a:rPr lang="en-US" altLang="zh-TW" b="1" i="1">
                <a:solidFill>
                  <a:srgbClr val="FF0000"/>
                </a:solidFill>
              </a:rPr>
              <a:t>y</a:t>
            </a:r>
            <a:r>
              <a:rPr lang="en-US" altLang="zh-TW" b="1" i="1" baseline="-25000">
                <a:solidFill>
                  <a:srgbClr val="FF0000"/>
                </a:solidFill>
              </a:rPr>
              <a:t>j</a:t>
            </a:r>
            <a:r>
              <a:rPr lang="en-US" altLang="zh-TW" b="1" baseline="-25000">
                <a:solidFill>
                  <a:srgbClr val="FF0000"/>
                </a:solidFill>
              </a:rPr>
              <a:t>2</a:t>
            </a:r>
            <a:r>
              <a:rPr lang="en-US" altLang="zh-TW"/>
              <a:t>,…,</a:t>
            </a:r>
            <a:r>
              <a:rPr lang="en-US" altLang="zh-TW" b="1"/>
              <a:t> </a:t>
            </a:r>
            <a:r>
              <a:rPr lang="en-US" altLang="zh-TW" b="1" i="1">
                <a:solidFill>
                  <a:srgbClr val="FF0000"/>
                </a:solidFill>
              </a:rPr>
              <a:t>y</a:t>
            </a:r>
            <a:r>
              <a:rPr lang="en-US" altLang="zh-TW" b="1" i="1" baseline="-25000">
                <a:solidFill>
                  <a:srgbClr val="FF0000"/>
                </a:solidFill>
              </a:rPr>
              <a:t>j</a:t>
            </a:r>
            <a:r>
              <a:rPr lang="en-US" altLang="zh-TW" b="1" baseline="-25000">
                <a:solidFill>
                  <a:srgbClr val="FF0000"/>
                </a:solidFill>
              </a:rPr>
              <a:t>k</a:t>
            </a:r>
            <a:r>
              <a:rPr lang="zh-TW" altLang="en-US">
                <a:ea typeface="標楷體" pitchFamily="65" charset="-120"/>
              </a:rPr>
              <a:t>）即 </a:t>
            </a:r>
            <a:r>
              <a:rPr lang="en-US" altLang="zh-TW">
                <a:ea typeface="標楷體" pitchFamily="65" charset="-120"/>
              </a:rPr>
              <a:t>LCS</a:t>
            </a:r>
            <a:r>
              <a:rPr lang="zh-TW" altLang="en-US">
                <a:ea typeface="標楷體" pitchFamily="65" charset="-120"/>
              </a:rPr>
              <a:t>。</a:t>
            </a:r>
          </a:p>
          <a:p>
            <a:pPr>
              <a:lnSpc>
                <a:spcPct val="90000"/>
              </a:lnSpc>
              <a:buFontTx/>
              <a:buChar char="•"/>
            </a:pPr>
            <a:r>
              <a:rPr lang="zh-TW" altLang="en-US">
                <a:ea typeface="標楷體" pitchFamily="65" charset="-120"/>
              </a:rPr>
              <a:t>投影片亦顯示這樣的一條路徑及其相對的 </a:t>
            </a:r>
            <a:r>
              <a:rPr lang="en-US" altLang="zh-TW">
                <a:ea typeface="標楷體" pitchFamily="65" charset="-120"/>
              </a:rPr>
              <a:t>LCS</a:t>
            </a:r>
            <a:r>
              <a:rPr lang="zh-TW" altLang="en-US">
                <a:ea typeface="標楷體" pitchFamily="65" charset="-120"/>
              </a:rPr>
              <a:t>。上述規則 </a:t>
            </a:r>
            <a:r>
              <a:rPr lang="en-US" altLang="zh-TW">
                <a:ea typeface="標楷體" pitchFamily="65" charset="-120"/>
              </a:rPr>
              <a:t>2 </a:t>
            </a:r>
            <a:r>
              <a:rPr lang="zh-TW" altLang="en-US">
                <a:ea typeface="標楷體" pitchFamily="65" charset="-120"/>
              </a:rPr>
              <a:t>當上面與左邊數值一樣大時，往那邊走都可以。因此，可能可以走出相多條路，這代表解不唯一。</a:t>
            </a:r>
          </a:p>
        </p:txBody>
      </p:sp>
    </p:spTree>
    <p:extLst>
      <p:ext uri="{BB962C8B-B14F-4D97-AF65-F5344CB8AC3E}">
        <p14:creationId xmlns:p14="http://schemas.microsoft.com/office/powerpoint/2010/main" val="15752823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68A88E-E365-4D51-8265-2DBFAF0B89C5}" type="slidenum">
              <a:rPr lang="en-US" altLang="zh-TW"/>
              <a:pPr/>
              <a:t>31</a:t>
            </a:fld>
            <a:endParaRPr lang="en-US" altLang="zh-TW"/>
          </a:p>
        </p:txBody>
      </p:sp>
      <p:sp>
        <p:nvSpPr>
          <p:cNvPr id="959490" name="Rectangle 2"/>
          <p:cNvSpPr>
            <a:spLocks noGrp="1" noRot="1" noChangeAspect="1" noChangeArrowheads="1" noTextEdit="1"/>
          </p:cNvSpPr>
          <p:nvPr>
            <p:ph type="sldImg"/>
          </p:nvPr>
        </p:nvSpPr>
        <p:spPr>
          <a:xfrm>
            <a:off x="893763" y="739775"/>
            <a:ext cx="4879975" cy="3660775"/>
          </a:xfrm>
          <a:ln/>
        </p:spPr>
      </p:sp>
      <p:sp>
        <p:nvSpPr>
          <p:cNvPr id="959491" name="Rectangle 3"/>
          <p:cNvSpPr>
            <a:spLocks noGrp="1" noChangeArrowheads="1"/>
          </p:cNvSpPr>
          <p:nvPr>
            <p:ph type="body" idx="1"/>
          </p:nvPr>
        </p:nvSpPr>
        <p:spPr/>
        <p:txBody>
          <a:bodyPr/>
          <a:lstStyle/>
          <a:p>
            <a:pPr>
              <a:buFontTx/>
              <a:buChar char="•"/>
            </a:pPr>
            <a:r>
              <a:rPr lang="zh-TW" altLang="en-US">
                <a:ea typeface="標楷體" pitchFamily="65" charset="-120"/>
              </a:rPr>
              <a:t>在一凸多邊形 </a:t>
            </a:r>
            <a:r>
              <a:rPr lang="en-US" altLang="zh-TW" b="1" i="1">
                <a:solidFill>
                  <a:srgbClr val="FF0000"/>
                </a:solidFill>
                <a:ea typeface="標楷體" pitchFamily="65" charset="-120"/>
              </a:rPr>
              <a:t>P</a:t>
            </a:r>
            <a:r>
              <a:rPr lang="en-US" altLang="zh-TW">
                <a:ea typeface="標楷體" pitchFamily="65" charset="-120"/>
              </a:rPr>
              <a:t> </a:t>
            </a:r>
            <a:r>
              <a:rPr lang="zh-TW" altLang="en-US">
                <a:ea typeface="標楷體" pitchFamily="65" charset="-120"/>
              </a:rPr>
              <a:t>的任一對非相鄰頂點上畫線段，一定會經過多邊型內部，我們稱這樣的線段為多邊型的一個弦 </a:t>
            </a:r>
            <a:r>
              <a:rPr lang="en-US" altLang="zh-TW">
                <a:ea typeface="標楷體" pitchFamily="65" charset="-120"/>
              </a:rPr>
              <a:t>(</a:t>
            </a:r>
            <a:r>
              <a:rPr lang="zh-TW" altLang="en-US">
                <a:ea typeface="標楷體" pitchFamily="65" charset="-120"/>
              </a:rPr>
              <a:t>如投影片紅色虛線所示</a:t>
            </a:r>
            <a:r>
              <a:rPr lang="en-US" altLang="zh-TW">
                <a:ea typeface="標楷體" pitchFamily="65" charset="-120"/>
              </a:rPr>
              <a:t>)</a:t>
            </a:r>
            <a:r>
              <a:rPr lang="zh-TW" altLang="en-US">
                <a:ea typeface="標楷體" pitchFamily="65" charset="-120"/>
              </a:rPr>
              <a:t>。所謂一凸多邊型 </a:t>
            </a:r>
            <a:r>
              <a:rPr lang="en-US" altLang="zh-TW" b="1" i="1">
                <a:solidFill>
                  <a:srgbClr val="FF0000"/>
                </a:solidFill>
                <a:ea typeface="標楷體" pitchFamily="65" charset="-120"/>
              </a:rPr>
              <a:t>P</a:t>
            </a:r>
            <a:r>
              <a:rPr lang="en-US" altLang="zh-TW">
                <a:ea typeface="標楷體" pitchFamily="65" charset="-120"/>
              </a:rPr>
              <a:t> </a:t>
            </a:r>
            <a:r>
              <a:rPr lang="zh-TW" altLang="en-US">
                <a:ea typeface="標楷體" pitchFamily="65" charset="-120"/>
              </a:rPr>
              <a:t>的三角化 </a:t>
            </a:r>
            <a:r>
              <a:rPr lang="en-US" altLang="zh-TW" b="1" i="1">
                <a:solidFill>
                  <a:srgbClr val="FF0000"/>
                </a:solidFill>
                <a:ea typeface="標楷體" pitchFamily="65" charset="-120"/>
              </a:rPr>
              <a:t>T</a:t>
            </a:r>
            <a:r>
              <a:rPr lang="zh-TW" altLang="en-US">
                <a:ea typeface="標楷體" pitchFamily="65" charset="-120"/>
              </a:rPr>
              <a:t>，是指可將 </a:t>
            </a:r>
            <a:r>
              <a:rPr lang="en-US" altLang="zh-TW" b="1" i="1">
                <a:solidFill>
                  <a:srgbClr val="FF0000"/>
                </a:solidFill>
                <a:ea typeface="標楷體" pitchFamily="65" charset="-120"/>
              </a:rPr>
              <a:t>P </a:t>
            </a:r>
            <a:r>
              <a:rPr lang="zh-TW" altLang="en-US">
                <a:ea typeface="標楷體" pitchFamily="65" charset="-120"/>
              </a:rPr>
              <a:t>分解成一堆不相交的三角形的一組弦（請參見投影片的例子）。其中每一三角形的頂點是 </a:t>
            </a:r>
            <a:r>
              <a:rPr lang="en-US" altLang="zh-TW" b="1" i="1">
                <a:solidFill>
                  <a:srgbClr val="FF0000"/>
                </a:solidFill>
                <a:ea typeface="標楷體" pitchFamily="65" charset="-120"/>
              </a:rPr>
              <a:t>P </a:t>
            </a:r>
            <a:r>
              <a:rPr lang="zh-TW" altLang="en-US">
                <a:ea typeface="標楷體" pitchFamily="65" charset="-120"/>
              </a:rPr>
              <a:t>的頂點而其邊是由 </a:t>
            </a:r>
            <a:r>
              <a:rPr lang="en-US" altLang="zh-TW" b="1" i="1">
                <a:solidFill>
                  <a:srgbClr val="FF0000"/>
                </a:solidFill>
                <a:ea typeface="標楷體" pitchFamily="65" charset="-120"/>
              </a:rPr>
              <a:t>P </a:t>
            </a:r>
            <a:r>
              <a:rPr lang="zh-TW" altLang="en-US">
                <a:ea typeface="標楷體" pitchFamily="65" charset="-120"/>
              </a:rPr>
              <a:t>的邊或是 </a:t>
            </a:r>
            <a:r>
              <a:rPr lang="en-US" altLang="zh-TW" b="1" i="1">
                <a:solidFill>
                  <a:srgbClr val="FF0000"/>
                </a:solidFill>
                <a:ea typeface="標楷體" pitchFamily="65" charset="-120"/>
              </a:rPr>
              <a:t>T </a:t>
            </a:r>
            <a:r>
              <a:rPr lang="zh-TW" altLang="en-US">
                <a:ea typeface="標楷體" pitchFamily="65" charset="-120"/>
              </a:rPr>
              <a:t>中的弦所構成。</a:t>
            </a:r>
          </a:p>
          <a:p>
            <a:pPr>
              <a:buFontTx/>
              <a:buChar char="•"/>
            </a:pPr>
            <a:r>
              <a:rPr lang="zh-TW" altLang="en-US">
                <a:ea typeface="標楷體" pitchFamily="65" charset="-120"/>
              </a:rPr>
              <a:t>一個凸多邊形的三角化可以有很多種，但由數學歸納法可以證明，任一 </a:t>
            </a:r>
            <a:r>
              <a:rPr lang="en-US" altLang="zh-TW" b="1" i="1">
                <a:solidFill>
                  <a:srgbClr val="FF0000"/>
                </a:solidFill>
              </a:rPr>
              <a:t>n </a:t>
            </a:r>
            <a:r>
              <a:rPr lang="zh-TW" altLang="en-US">
                <a:ea typeface="標楷體" pitchFamily="65" charset="-120"/>
              </a:rPr>
              <a:t>多邊形的三角化內一定剛好有 </a:t>
            </a:r>
            <a:r>
              <a:rPr lang="en-US" altLang="zh-TW" b="1" i="1">
                <a:solidFill>
                  <a:srgbClr val="FF0000"/>
                </a:solidFill>
              </a:rPr>
              <a:t>n</a:t>
            </a:r>
            <a:r>
              <a:rPr lang="en-US" altLang="zh-TW" b="1">
                <a:solidFill>
                  <a:srgbClr val="FF0000"/>
                </a:solidFill>
                <a:sym typeface="Symbol" pitchFamily="18" charset="2"/>
              </a:rPr>
              <a:t></a:t>
            </a:r>
            <a:r>
              <a:rPr lang="en-US" altLang="zh-TW" b="1">
                <a:solidFill>
                  <a:srgbClr val="FF0000"/>
                </a:solidFill>
              </a:rPr>
              <a:t>3 </a:t>
            </a:r>
            <a:r>
              <a:rPr lang="zh-TW" altLang="en-US">
                <a:ea typeface="標楷體" pitchFamily="65" charset="-120"/>
              </a:rPr>
              <a:t>個弦與 </a:t>
            </a:r>
            <a:r>
              <a:rPr lang="en-US" altLang="zh-TW" b="1" i="1">
                <a:solidFill>
                  <a:srgbClr val="FF0000"/>
                </a:solidFill>
              </a:rPr>
              <a:t>n</a:t>
            </a:r>
            <a:r>
              <a:rPr lang="en-US" altLang="zh-TW" b="1">
                <a:solidFill>
                  <a:srgbClr val="FF0000"/>
                </a:solidFill>
                <a:sym typeface="Symbol" pitchFamily="18" charset="2"/>
              </a:rPr>
              <a:t></a:t>
            </a:r>
            <a:r>
              <a:rPr lang="en-US" altLang="zh-TW" b="1">
                <a:solidFill>
                  <a:srgbClr val="FF0000"/>
                </a:solidFill>
              </a:rPr>
              <a:t>2 </a:t>
            </a:r>
            <a:r>
              <a:rPr lang="zh-TW" altLang="en-US">
                <a:ea typeface="標楷體" pitchFamily="65" charset="-120"/>
              </a:rPr>
              <a:t>個三角形。</a:t>
            </a:r>
          </a:p>
          <a:p>
            <a:pPr>
              <a:buFontTx/>
              <a:buChar char="•"/>
            </a:pPr>
            <a:r>
              <a:rPr lang="zh-TW" altLang="en-US">
                <a:ea typeface="標楷體" pitchFamily="65" charset="-120"/>
              </a:rPr>
              <a:t>假設每一三角形有一權重由其頂點或邊決定（例如可以定義為三角形的邊長和），所謂最佳三角化的問題，即是要找一三角化使得其內三角形的權重和為最小。</a:t>
            </a:r>
          </a:p>
        </p:txBody>
      </p:sp>
    </p:spTree>
    <p:extLst>
      <p:ext uri="{BB962C8B-B14F-4D97-AF65-F5344CB8AC3E}">
        <p14:creationId xmlns:p14="http://schemas.microsoft.com/office/powerpoint/2010/main" val="21514549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D5CA79-BE68-4080-8303-1DC20FFCDCD6}" type="slidenum">
              <a:rPr lang="en-US" altLang="zh-TW"/>
              <a:pPr/>
              <a:t>32</a:t>
            </a:fld>
            <a:endParaRPr lang="en-US" altLang="zh-TW"/>
          </a:p>
        </p:txBody>
      </p:sp>
      <p:sp>
        <p:nvSpPr>
          <p:cNvPr id="961538" name="Rectangle 2"/>
          <p:cNvSpPr>
            <a:spLocks noGrp="1" noRot="1" noChangeAspect="1" noChangeArrowheads="1" noTextEdit="1"/>
          </p:cNvSpPr>
          <p:nvPr>
            <p:ph type="sldImg"/>
          </p:nvPr>
        </p:nvSpPr>
        <p:spPr>
          <a:xfrm>
            <a:off x="893763" y="739775"/>
            <a:ext cx="4879975" cy="3660775"/>
          </a:xfrm>
          <a:ln/>
        </p:spPr>
      </p:sp>
      <p:sp>
        <p:nvSpPr>
          <p:cNvPr id="961539" name="Rectangle 3"/>
          <p:cNvSpPr>
            <a:spLocks noGrp="1" noChangeArrowheads="1"/>
          </p:cNvSpPr>
          <p:nvPr>
            <p:ph type="body" idx="1"/>
          </p:nvPr>
        </p:nvSpPr>
        <p:spPr/>
        <p:txBody>
          <a:bodyPr/>
          <a:lstStyle/>
          <a:p>
            <a:pPr>
              <a:buFontTx/>
              <a:buChar char="•"/>
            </a:pPr>
            <a:r>
              <a:rPr lang="zh-TW" altLang="en-US">
                <a:ea typeface="標楷體" pitchFamily="65" charset="-120"/>
              </a:rPr>
              <a:t>考慮一 </a:t>
            </a:r>
            <a:r>
              <a:rPr lang="en-US" altLang="zh-TW" b="1" i="1">
                <a:solidFill>
                  <a:srgbClr val="FF0000"/>
                </a:solidFill>
              </a:rPr>
              <a:t>n</a:t>
            </a:r>
            <a:r>
              <a:rPr lang="en-US" altLang="zh-TW" b="1">
                <a:solidFill>
                  <a:srgbClr val="FF0000"/>
                </a:solidFill>
                <a:sym typeface="Symbol" pitchFamily="18" charset="2"/>
              </a:rPr>
              <a:t>+</a:t>
            </a:r>
            <a:r>
              <a:rPr lang="en-US" altLang="zh-TW" b="1">
                <a:solidFill>
                  <a:srgbClr val="FF0000"/>
                </a:solidFill>
              </a:rPr>
              <a:t>1 </a:t>
            </a:r>
            <a:r>
              <a:rPr lang="zh-TW" altLang="en-US">
                <a:ea typeface="標楷體" pitchFamily="65" charset="-120"/>
              </a:rPr>
              <a:t>邊凸多邊形 </a:t>
            </a:r>
            <a:r>
              <a:rPr lang="en-US" altLang="zh-TW" b="1" i="1">
                <a:solidFill>
                  <a:srgbClr val="FF0000"/>
                </a:solidFill>
                <a:ea typeface="標楷體" pitchFamily="65" charset="-120"/>
              </a:rPr>
              <a:t>P</a:t>
            </a:r>
            <a:r>
              <a:rPr lang="zh-TW" altLang="en-US">
                <a:ea typeface="標楷體" pitchFamily="65" charset="-120"/>
              </a:rPr>
              <a:t>，假設其頂點編號依逆時針編號為 </a:t>
            </a:r>
            <a:r>
              <a:rPr lang="en-US" altLang="zh-TW" b="1" i="1">
                <a:solidFill>
                  <a:srgbClr val="FF0000"/>
                </a:solidFill>
              </a:rPr>
              <a:t>v</a:t>
            </a:r>
            <a:r>
              <a:rPr lang="en-US" altLang="zh-TW" b="1" baseline="-25000">
                <a:solidFill>
                  <a:srgbClr val="FF0000"/>
                </a:solidFill>
              </a:rPr>
              <a:t>0</a:t>
            </a:r>
            <a:r>
              <a:rPr lang="en-US" altLang="zh-TW">
                <a:solidFill>
                  <a:srgbClr val="FF0000"/>
                </a:solidFill>
              </a:rPr>
              <a:t>,</a:t>
            </a:r>
            <a:r>
              <a:rPr lang="en-US" altLang="zh-TW" b="1">
                <a:solidFill>
                  <a:srgbClr val="FF0000"/>
                </a:solidFill>
              </a:rPr>
              <a:t> </a:t>
            </a:r>
            <a:r>
              <a:rPr lang="en-US" altLang="zh-TW" b="1" i="1">
                <a:solidFill>
                  <a:srgbClr val="FF0000"/>
                </a:solidFill>
              </a:rPr>
              <a:t>v</a:t>
            </a:r>
            <a:r>
              <a:rPr lang="en-US" altLang="zh-TW" b="1" baseline="-25000">
                <a:solidFill>
                  <a:srgbClr val="FF0000"/>
                </a:solidFill>
              </a:rPr>
              <a:t>1</a:t>
            </a:r>
            <a:r>
              <a:rPr lang="en-US" altLang="zh-TW">
                <a:solidFill>
                  <a:srgbClr val="FF0000"/>
                </a:solidFill>
              </a:rPr>
              <a:t>, … ,</a:t>
            </a:r>
            <a:r>
              <a:rPr lang="en-US" altLang="zh-TW" b="1" i="1">
                <a:solidFill>
                  <a:srgbClr val="FF0000"/>
                </a:solidFill>
              </a:rPr>
              <a:t> v</a:t>
            </a:r>
            <a:r>
              <a:rPr lang="en-US" altLang="zh-TW" b="1" i="1" baseline="-25000">
                <a:solidFill>
                  <a:srgbClr val="FF0000"/>
                </a:solidFill>
              </a:rPr>
              <a:t>n</a:t>
            </a:r>
            <a:r>
              <a:rPr lang="zh-TW" altLang="en-US">
                <a:ea typeface="標楷體" pitchFamily="65" charset="-120"/>
              </a:rPr>
              <a:t>，並以 </a:t>
            </a:r>
            <a:r>
              <a:rPr lang="zh-TW" altLang="zh-TW" b="1" noProof="1">
                <a:solidFill>
                  <a:srgbClr val="FF0000"/>
                </a:solidFill>
                <a:sym typeface="Symbol" pitchFamily="18" charset="2"/>
              </a:rPr>
              <a:t></a:t>
            </a:r>
            <a:r>
              <a:rPr lang="en-US" altLang="zh-TW" b="1" i="1">
                <a:solidFill>
                  <a:srgbClr val="FF0000"/>
                </a:solidFill>
              </a:rPr>
              <a:t>v</a:t>
            </a:r>
            <a:r>
              <a:rPr lang="en-US" altLang="zh-TW" b="1" baseline="-25000">
                <a:solidFill>
                  <a:srgbClr val="FF0000"/>
                </a:solidFill>
              </a:rPr>
              <a:t>0</a:t>
            </a:r>
            <a:r>
              <a:rPr lang="en-US" altLang="zh-TW">
                <a:solidFill>
                  <a:srgbClr val="FF0000"/>
                </a:solidFill>
              </a:rPr>
              <a:t>,</a:t>
            </a:r>
            <a:r>
              <a:rPr lang="en-US" altLang="zh-TW" b="1">
                <a:solidFill>
                  <a:srgbClr val="FF0000"/>
                </a:solidFill>
              </a:rPr>
              <a:t> </a:t>
            </a:r>
            <a:r>
              <a:rPr lang="en-US" altLang="zh-TW" b="1" i="1">
                <a:solidFill>
                  <a:srgbClr val="FF0000"/>
                </a:solidFill>
              </a:rPr>
              <a:t>v</a:t>
            </a:r>
            <a:r>
              <a:rPr lang="en-US" altLang="zh-TW" b="1" baseline="-25000">
                <a:solidFill>
                  <a:srgbClr val="FF0000"/>
                </a:solidFill>
              </a:rPr>
              <a:t>1</a:t>
            </a:r>
            <a:r>
              <a:rPr lang="en-US" altLang="zh-TW">
                <a:solidFill>
                  <a:srgbClr val="FF0000"/>
                </a:solidFill>
              </a:rPr>
              <a:t>, … ,</a:t>
            </a:r>
            <a:r>
              <a:rPr lang="en-US" altLang="zh-TW" b="1" i="1">
                <a:solidFill>
                  <a:srgbClr val="FF0000"/>
                </a:solidFill>
              </a:rPr>
              <a:t> v</a:t>
            </a:r>
            <a:r>
              <a:rPr lang="en-US" altLang="zh-TW" b="1" i="1" baseline="-25000">
                <a:solidFill>
                  <a:srgbClr val="FF0000"/>
                </a:solidFill>
              </a:rPr>
              <a:t>n</a:t>
            </a:r>
            <a:r>
              <a:rPr lang="en-US" altLang="zh-TW" b="1" noProof="1">
                <a:solidFill>
                  <a:srgbClr val="FF0000"/>
                </a:solidFill>
                <a:sym typeface="Symbol" pitchFamily="18" charset="2"/>
              </a:rPr>
              <a:t></a:t>
            </a:r>
            <a:r>
              <a:rPr lang="en-US" altLang="zh-TW" b="1">
                <a:solidFill>
                  <a:srgbClr val="FF0000"/>
                </a:solidFill>
                <a:sym typeface="Symbol" pitchFamily="18" charset="2"/>
              </a:rPr>
              <a:t> </a:t>
            </a:r>
            <a:r>
              <a:rPr lang="zh-TW" altLang="en-US">
                <a:ea typeface="標楷體" pitchFamily="65" charset="-120"/>
              </a:rPr>
              <a:t>表示 </a:t>
            </a:r>
            <a:r>
              <a:rPr lang="en-US" altLang="zh-TW" b="1" i="1">
                <a:solidFill>
                  <a:srgbClr val="FF0000"/>
                </a:solidFill>
                <a:ea typeface="標楷體" pitchFamily="65" charset="-120"/>
              </a:rPr>
              <a:t>P</a:t>
            </a:r>
            <a:r>
              <a:rPr lang="zh-TW" altLang="en-US">
                <a:ea typeface="標楷體" pitchFamily="65" charset="-120"/>
              </a:rPr>
              <a:t>。又假設 </a:t>
            </a:r>
            <a:r>
              <a:rPr lang="en-US" altLang="zh-TW" b="1" i="1">
                <a:solidFill>
                  <a:srgbClr val="FF0000"/>
                </a:solidFill>
                <a:ea typeface="標楷體" pitchFamily="65" charset="-120"/>
              </a:rPr>
              <a:t>T </a:t>
            </a:r>
            <a:r>
              <a:rPr lang="zh-TW" altLang="en-US">
                <a:ea typeface="標楷體" pitchFamily="65" charset="-120"/>
              </a:rPr>
              <a:t>為 </a:t>
            </a:r>
            <a:r>
              <a:rPr lang="en-US" altLang="zh-TW" b="1" i="1">
                <a:solidFill>
                  <a:srgbClr val="FF0000"/>
                </a:solidFill>
                <a:ea typeface="標楷體" pitchFamily="65" charset="-120"/>
              </a:rPr>
              <a:t>P </a:t>
            </a:r>
            <a:r>
              <a:rPr lang="zh-TW" altLang="en-US">
                <a:ea typeface="標楷體" pitchFamily="65" charset="-120"/>
              </a:rPr>
              <a:t>的某一最佳三角化。</a:t>
            </a:r>
          </a:p>
          <a:p>
            <a:pPr>
              <a:buFontTx/>
              <a:buChar char="•"/>
            </a:pPr>
            <a:r>
              <a:rPr lang="zh-TW" altLang="en-US">
                <a:ea typeface="標楷體" pitchFamily="65" charset="-120"/>
              </a:rPr>
              <a:t>這三角化中一定有一三角形以線段 </a:t>
            </a:r>
            <a:r>
              <a:rPr lang="en-US" altLang="zh-TW" b="1" i="1">
                <a:solidFill>
                  <a:srgbClr val="FF0000"/>
                </a:solidFill>
              </a:rPr>
              <a:t>v</a:t>
            </a:r>
            <a:r>
              <a:rPr lang="en-US" altLang="zh-TW" b="1" baseline="-25000">
                <a:solidFill>
                  <a:srgbClr val="FF0000"/>
                </a:solidFill>
              </a:rPr>
              <a:t>0</a:t>
            </a:r>
            <a:r>
              <a:rPr lang="en-US" altLang="zh-TW" b="1" i="1">
                <a:solidFill>
                  <a:srgbClr val="FF0000"/>
                </a:solidFill>
              </a:rPr>
              <a:t>v</a:t>
            </a:r>
            <a:r>
              <a:rPr lang="en-US" altLang="zh-TW" b="1" i="1" baseline="-25000">
                <a:solidFill>
                  <a:srgbClr val="FF0000"/>
                </a:solidFill>
              </a:rPr>
              <a:t>n</a:t>
            </a:r>
            <a:r>
              <a:rPr lang="en-US" altLang="zh-TW" b="1">
                <a:solidFill>
                  <a:srgbClr val="FF0000"/>
                </a:solidFill>
                <a:sym typeface="Symbol" pitchFamily="18" charset="2"/>
              </a:rPr>
              <a:t> </a:t>
            </a:r>
            <a:r>
              <a:rPr lang="zh-TW" altLang="en-US">
                <a:ea typeface="標楷體" pitchFamily="65" charset="-120"/>
              </a:rPr>
              <a:t>為其一邊，假設 </a:t>
            </a:r>
            <a:r>
              <a:rPr lang="en-US" altLang="zh-TW" b="1" i="1">
                <a:solidFill>
                  <a:srgbClr val="FF0000"/>
                </a:solidFill>
              </a:rPr>
              <a:t>v</a:t>
            </a:r>
            <a:r>
              <a:rPr lang="en-US" altLang="zh-TW" b="1" i="1" baseline="-25000">
                <a:solidFill>
                  <a:srgbClr val="FF0000"/>
                </a:solidFill>
              </a:rPr>
              <a:t>k </a:t>
            </a:r>
            <a:r>
              <a:rPr lang="zh-TW" altLang="en-US">
                <a:ea typeface="標楷體" pitchFamily="65" charset="-120"/>
              </a:rPr>
              <a:t>為這三角形的另一頂點。由示意圖可以看出，這三角形將 </a:t>
            </a:r>
            <a:r>
              <a:rPr lang="en-US" altLang="zh-TW" b="1" i="1">
                <a:solidFill>
                  <a:srgbClr val="FF0000"/>
                </a:solidFill>
                <a:ea typeface="標楷體" pitchFamily="65" charset="-120"/>
              </a:rPr>
              <a:t>P </a:t>
            </a:r>
            <a:r>
              <a:rPr lang="zh-TW" altLang="en-US">
                <a:ea typeface="標楷體" pitchFamily="65" charset="-120"/>
              </a:rPr>
              <a:t>分成兩個較小的多邊形。</a:t>
            </a:r>
          </a:p>
          <a:p>
            <a:pPr>
              <a:buFontTx/>
              <a:buChar char="•"/>
            </a:pPr>
            <a:r>
              <a:rPr lang="zh-TW" altLang="en-US">
                <a:ea typeface="標楷體" pitchFamily="65" charset="-120"/>
              </a:rPr>
              <a:t>將線段 </a:t>
            </a:r>
            <a:r>
              <a:rPr lang="en-US" altLang="zh-TW" b="1" i="1">
                <a:solidFill>
                  <a:srgbClr val="FF0000"/>
                </a:solidFill>
              </a:rPr>
              <a:t>v</a:t>
            </a:r>
            <a:r>
              <a:rPr lang="en-US" altLang="zh-TW" b="1" baseline="-25000">
                <a:solidFill>
                  <a:srgbClr val="FF0000"/>
                </a:solidFill>
              </a:rPr>
              <a:t>0</a:t>
            </a:r>
            <a:r>
              <a:rPr lang="en-US" altLang="zh-TW" b="1" i="1">
                <a:solidFill>
                  <a:srgbClr val="FF0000"/>
                </a:solidFill>
              </a:rPr>
              <a:t>v</a:t>
            </a:r>
            <a:r>
              <a:rPr lang="en-US" altLang="zh-TW" b="1" i="1" baseline="-25000">
                <a:solidFill>
                  <a:srgbClr val="FF0000"/>
                </a:solidFill>
              </a:rPr>
              <a:t>n </a:t>
            </a:r>
            <a:r>
              <a:rPr lang="zh-TW" altLang="en-US">
                <a:ea typeface="標楷體" pitchFamily="65" charset="-120"/>
              </a:rPr>
              <a:t>以及線段 </a:t>
            </a:r>
            <a:r>
              <a:rPr lang="en-US" altLang="zh-TW" b="1" i="1">
                <a:solidFill>
                  <a:srgbClr val="FF0000"/>
                </a:solidFill>
              </a:rPr>
              <a:t>v</a:t>
            </a:r>
            <a:r>
              <a:rPr lang="en-US" altLang="zh-TW" b="1" i="1" baseline="-25000">
                <a:solidFill>
                  <a:srgbClr val="FF0000"/>
                </a:solidFill>
              </a:rPr>
              <a:t>k</a:t>
            </a:r>
            <a:r>
              <a:rPr lang="en-US" altLang="zh-TW" b="1" i="1">
                <a:solidFill>
                  <a:srgbClr val="FF0000"/>
                </a:solidFill>
              </a:rPr>
              <a:t>v</a:t>
            </a:r>
            <a:r>
              <a:rPr lang="en-US" altLang="zh-TW" b="1" i="1" baseline="-25000">
                <a:solidFill>
                  <a:srgbClr val="FF0000"/>
                </a:solidFill>
              </a:rPr>
              <a:t>n </a:t>
            </a:r>
            <a:r>
              <a:rPr lang="zh-TW" altLang="en-US">
                <a:ea typeface="標楷體" pitchFamily="65" charset="-120"/>
              </a:rPr>
              <a:t>從 </a:t>
            </a:r>
            <a:r>
              <a:rPr lang="en-US" altLang="zh-TW" b="1" i="1">
                <a:solidFill>
                  <a:srgbClr val="FF0000"/>
                </a:solidFill>
                <a:ea typeface="標楷體" pitchFamily="65" charset="-120"/>
              </a:rPr>
              <a:t>T </a:t>
            </a:r>
            <a:r>
              <a:rPr lang="zh-TW" altLang="en-US">
                <a:ea typeface="標楷體" pitchFamily="65" charset="-120"/>
              </a:rPr>
              <a:t>中拿掉，可以看出剩下的線段很自然的分成兩組，並且各為這兩個較小多邊形的最佳三角化。因此，這問題具有 </a:t>
            </a:r>
            <a:r>
              <a:rPr lang="en-US" altLang="zh-TW">
                <a:ea typeface="標楷體" pitchFamily="65" charset="-120"/>
              </a:rPr>
              <a:t>optimal substructure </a:t>
            </a:r>
            <a:r>
              <a:rPr lang="zh-TW" altLang="en-US">
                <a:ea typeface="標楷體" pitchFamily="65" charset="-120"/>
              </a:rPr>
              <a:t>的特性。</a:t>
            </a:r>
          </a:p>
        </p:txBody>
      </p:sp>
    </p:spTree>
    <p:extLst>
      <p:ext uri="{BB962C8B-B14F-4D97-AF65-F5344CB8AC3E}">
        <p14:creationId xmlns:p14="http://schemas.microsoft.com/office/powerpoint/2010/main" val="10123666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99DC36-E363-4B2B-BDE1-7DEBBA4030EB}" type="slidenum">
              <a:rPr lang="en-US" altLang="zh-TW"/>
              <a:pPr/>
              <a:t>33</a:t>
            </a:fld>
            <a:endParaRPr lang="en-US" altLang="zh-TW"/>
          </a:p>
        </p:txBody>
      </p:sp>
      <p:sp>
        <p:nvSpPr>
          <p:cNvPr id="963586" name="Rectangle 2"/>
          <p:cNvSpPr>
            <a:spLocks noGrp="1" noRot="1" noChangeAspect="1" noChangeArrowheads="1" noTextEdit="1"/>
          </p:cNvSpPr>
          <p:nvPr>
            <p:ph type="sldImg"/>
          </p:nvPr>
        </p:nvSpPr>
        <p:spPr>
          <a:xfrm>
            <a:off x="893763" y="739775"/>
            <a:ext cx="4879975" cy="3660775"/>
          </a:xfrm>
          <a:ln/>
        </p:spPr>
      </p:sp>
      <p:sp>
        <p:nvSpPr>
          <p:cNvPr id="963587" name="Rectangle 3"/>
          <p:cNvSpPr>
            <a:spLocks noGrp="1" noChangeArrowheads="1"/>
          </p:cNvSpPr>
          <p:nvPr>
            <p:ph type="body" idx="1"/>
          </p:nvPr>
        </p:nvSpPr>
        <p:spPr/>
        <p:txBody>
          <a:bodyPr/>
          <a:lstStyle/>
          <a:p>
            <a:pPr>
              <a:buFontTx/>
              <a:buChar char="•"/>
            </a:pPr>
            <a:r>
              <a:rPr lang="zh-TW" altLang="en-US">
                <a:ea typeface="標楷體" pitchFamily="65" charset="-120"/>
              </a:rPr>
              <a:t>根據前一張投影片的敘述，很容易就可以得到這問題的一個 </a:t>
            </a:r>
            <a:r>
              <a:rPr lang="en-US" altLang="zh-TW">
                <a:ea typeface="標楷體" pitchFamily="65" charset="-120"/>
              </a:rPr>
              <a:t>DP </a:t>
            </a:r>
            <a:r>
              <a:rPr lang="zh-TW" altLang="en-US">
                <a:ea typeface="標楷體" pitchFamily="65" charset="-120"/>
              </a:rPr>
              <a:t>遞迴公式。</a:t>
            </a:r>
          </a:p>
          <a:p>
            <a:pPr>
              <a:buFontTx/>
              <a:buChar char="•"/>
            </a:pPr>
            <a:r>
              <a:rPr lang="zh-TW" altLang="en-US">
                <a:ea typeface="標楷體" pitchFamily="65" charset="-120"/>
              </a:rPr>
              <a:t>仔細觀察可以看出，這個遞迴公式與之前討論的矩陣序列相乘的問題的遞迴公式幾乎一模一樣。實際上，若把多邊形的每一邊 </a:t>
            </a:r>
            <a:r>
              <a:rPr lang="en-US" altLang="zh-TW" b="1" i="1">
                <a:solidFill>
                  <a:srgbClr val="FF0000"/>
                </a:solidFill>
              </a:rPr>
              <a:t>v</a:t>
            </a:r>
            <a:r>
              <a:rPr lang="en-US" altLang="zh-TW" b="1" i="1" baseline="-25000">
                <a:solidFill>
                  <a:srgbClr val="FF0000"/>
                </a:solidFill>
              </a:rPr>
              <a:t>i</a:t>
            </a:r>
            <a:r>
              <a:rPr lang="en-US" altLang="zh-TW" b="1" baseline="-25000">
                <a:solidFill>
                  <a:srgbClr val="FF0000"/>
                </a:solidFill>
                <a:sym typeface="Symbol" pitchFamily="18" charset="2"/>
              </a:rPr>
              <a:t></a:t>
            </a:r>
            <a:r>
              <a:rPr lang="en-US" altLang="zh-TW" b="1" baseline="-25000">
                <a:solidFill>
                  <a:srgbClr val="FF0000"/>
                </a:solidFill>
              </a:rPr>
              <a:t>1</a:t>
            </a:r>
            <a:r>
              <a:rPr lang="en-US" altLang="zh-TW" b="1" i="1">
                <a:solidFill>
                  <a:srgbClr val="FF0000"/>
                </a:solidFill>
              </a:rPr>
              <a:t>v</a:t>
            </a:r>
            <a:r>
              <a:rPr lang="en-US" altLang="zh-TW" b="1" i="1" baseline="-25000">
                <a:solidFill>
                  <a:srgbClr val="FF0000"/>
                </a:solidFill>
              </a:rPr>
              <a:t>i </a:t>
            </a:r>
            <a:r>
              <a:rPr lang="zh-TW" altLang="en-US">
                <a:ea typeface="標楷體" pitchFamily="65" charset="-120"/>
              </a:rPr>
              <a:t>對應到一大小為 </a:t>
            </a:r>
            <a:r>
              <a:rPr lang="en-US" altLang="zh-TW" b="1" i="1">
                <a:solidFill>
                  <a:srgbClr val="FF0000"/>
                </a:solidFill>
              </a:rPr>
              <a:t>p</a:t>
            </a:r>
            <a:r>
              <a:rPr lang="en-US" altLang="zh-TW" b="1" i="1" baseline="-25000">
                <a:solidFill>
                  <a:srgbClr val="FF0000"/>
                </a:solidFill>
              </a:rPr>
              <a:t>i</a:t>
            </a:r>
            <a:r>
              <a:rPr lang="en-US" altLang="zh-TW" b="1" baseline="-25000">
                <a:solidFill>
                  <a:srgbClr val="FF0000"/>
                </a:solidFill>
                <a:sym typeface="Symbol" pitchFamily="18" charset="2"/>
              </a:rPr>
              <a:t></a:t>
            </a:r>
            <a:r>
              <a:rPr lang="en-US" altLang="zh-TW" b="1" baseline="-25000">
                <a:solidFill>
                  <a:srgbClr val="FF0000"/>
                </a:solidFill>
              </a:rPr>
              <a:t>1</a:t>
            </a:r>
            <a:r>
              <a:rPr lang="en-US" altLang="zh-TW" b="1">
                <a:solidFill>
                  <a:srgbClr val="FF0000"/>
                </a:solidFill>
                <a:sym typeface="Symbol" pitchFamily="18" charset="2"/>
              </a:rPr>
              <a:t></a:t>
            </a:r>
            <a:r>
              <a:rPr lang="en-US" altLang="zh-TW" b="1" i="1">
                <a:solidFill>
                  <a:srgbClr val="FF0000"/>
                </a:solidFill>
              </a:rPr>
              <a:t>p</a:t>
            </a:r>
            <a:r>
              <a:rPr lang="en-US" altLang="zh-TW" b="1" i="1" baseline="-25000">
                <a:solidFill>
                  <a:srgbClr val="FF0000"/>
                </a:solidFill>
              </a:rPr>
              <a:t>i </a:t>
            </a:r>
            <a:r>
              <a:rPr lang="zh-TW" altLang="en-US">
                <a:ea typeface="標楷體" pitchFamily="65" charset="-120"/>
              </a:rPr>
              <a:t>的矩陣 </a:t>
            </a:r>
            <a:r>
              <a:rPr lang="en-US" altLang="zh-TW" b="1" i="1">
                <a:solidFill>
                  <a:srgbClr val="FF0000"/>
                </a:solidFill>
              </a:rPr>
              <a:t>A</a:t>
            </a:r>
            <a:r>
              <a:rPr lang="en-US" altLang="zh-TW" b="1" i="1" baseline="-25000">
                <a:solidFill>
                  <a:srgbClr val="FF0000"/>
                </a:solidFill>
              </a:rPr>
              <a:t>i</a:t>
            </a:r>
            <a:r>
              <a:rPr lang="en-US" altLang="zh-TW">
                <a:ea typeface="標楷體" pitchFamily="65" charset="-120"/>
              </a:rPr>
              <a:t> </a:t>
            </a:r>
            <a:r>
              <a:rPr lang="zh-TW" altLang="en-US">
                <a:ea typeface="標楷體" pitchFamily="65" charset="-120"/>
              </a:rPr>
              <a:t>並將 </a:t>
            </a:r>
            <a:r>
              <a:rPr lang="en-US" altLang="zh-TW" b="1">
                <a:solidFill>
                  <a:srgbClr val="FF0000"/>
                </a:solidFill>
              </a:rPr>
              <a:t>w(</a:t>
            </a:r>
            <a:r>
              <a:rPr lang="en-US" altLang="zh-TW" b="1">
                <a:solidFill>
                  <a:srgbClr val="FF0000"/>
                </a:solidFill>
                <a:sym typeface="Symbol" pitchFamily="18" charset="2"/>
              </a:rPr>
              <a:t></a:t>
            </a:r>
            <a:r>
              <a:rPr lang="en-US" altLang="zh-TW" b="1" i="1">
                <a:solidFill>
                  <a:srgbClr val="FF0000"/>
                </a:solidFill>
              </a:rPr>
              <a:t>v</a:t>
            </a:r>
            <a:r>
              <a:rPr lang="en-US" altLang="zh-TW" b="1" i="1" baseline="-25000">
                <a:solidFill>
                  <a:srgbClr val="FF0000"/>
                </a:solidFill>
              </a:rPr>
              <a:t>i</a:t>
            </a:r>
            <a:r>
              <a:rPr lang="en-US" altLang="zh-TW" b="1" baseline="-25000">
                <a:solidFill>
                  <a:srgbClr val="FF0000"/>
                </a:solidFill>
                <a:sym typeface="Symbol" pitchFamily="18" charset="2"/>
              </a:rPr>
              <a:t></a:t>
            </a:r>
            <a:r>
              <a:rPr lang="en-US" altLang="zh-TW" b="1" baseline="-25000">
                <a:solidFill>
                  <a:srgbClr val="FF0000"/>
                </a:solidFill>
              </a:rPr>
              <a:t>1</a:t>
            </a:r>
            <a:r>
              <a:rPr lang="en-US" altLang="zh-TW" b="1" i="1">
                <a:solidFill>
                  <a:srgbClr val="FF0000"/>
                </a:solidFill>
              </a:rPr>
              <a:t>v</a:t>
            </a:r>
            <a:r>
              <a:rPr lang="en-US" altLang="zh-TW" b="1" i="1" baseline="-25000">
                <a:solidFill>
                  <a:srgbClr val="FF0000"/>
                </a:solidFill>
              </a:rPr>
              <a:t>k</a:t>
            </a:r>
            <a:r>
              <a:rPr lang="en-US" altLang="zh-TW" b="1" i="1">
                <a:solidFill>
                  <a:srgbClr val="FF0000"/>
                </a:solidFill>
              </a:rPr>
              <a:t>v</a:t>
            </a:r>
            <a:r>
              <a:rPr lang="en-US" altLang="zh-TW" b="1" i="1" baseline="-25000">
                <a:solidFill>
                  <a:srgbClr val="FF0000"/>
                </a:solidFill>
              </a:rPr>
              <a:t>j</a:t>
            </a:r>
            <a:r>
              <a:rPr lang="en-US" altLang="zh-TW" b="1">
                <a:solidFill>
                  <a:srgbClr val="FF0000"/>
                </a:solidFill>
              </a:rPr>
              <a:t>) </a:t>
            </a:r>
            <a:r>
              <a:rPr lang="zh-TW" altLang="en-US">
                <a:ea typeface="標楷體" pitchFamily="65" charset="-120"/>
              </a:rPr>
              <a:t>定為 </a:t>
            </a:r>
            <a:r>
              <a:rPr lang="en-US" altLang="zh-TW" b="1" i="1">
                <a:solidFill>
                  <a:srgbClr val="FF0000"/>
                </a:solidFill>
              </a:rPr>
              <a:t>p</a:t>
            </a:r>
            <a:r>
              <a:rPr lang="en-US" altLang="zh-TW" b="1" i="1" baseline="-25000">
                <a:solidFill>
                  <a:srgbClr val="FF0000"/>
                </a:solidFill>
              </a:rPr>
              <a:t>i</a:t>
            </a:r>
            <a:r>
              <a:rPr lang="en-US" altLang="zh-TW" b="1" baseline="-25000">
                <a:solidFill>
                  <a:srgbClr val="FF0000"/>
                </a:solidFill>
                <a:sym typeface="Symbol" pitchFamily="18" charset="2"/>
              </a:rPr>
              <a:t></a:t>
            </a:r>
            <a:r>
              <a:rPr lang="en-US" altLang="zh-TW" b="1" baseline="-25000">
                <a:solidFill>
                  <a:srgbClr val="FF0000"/>
                </a:solidFill>
              </a:rPr>
              <a:t>1</a:t>
            </a:r>
            <a:r>
              <a:rPr lang="en-US" altLang="zh-TW" b="1" i="1">
                <a:solidFill>
                  <a:srgbClr val="FF0000"/>
                </a:solidFill>
              </a:rPr>
              <a:t>p</a:t>
            </a:r>
            <a:r>
              <a:rPr lang="en-US" altLang="zh-TW" b="1" i="1" baseline="-25000">
                <a:solidFill>
                  <a:srgbClr val="FF0000"/>
                </a:solidFill>
              </a:rPr>
              <a:t>k</a:t>
            </a:r>
            <a:r>
              <a:rPr lang="en-US" altLang="zh-TW" b="1" i="1">
                <a:solidFill>
                  <a:srgbClr val="FF0000"/>
                </a:solidFill>
              </a:rPr>
              <a:t>p</a:t>
            </a:r>
            <a:r>
              <a:rPr lang="en-US" altLang="zh-TW" b="1" i="1" baseline="-25000">
                <a:solidFill>
                  <a:srgbClr val="FF0000"/>
                </a:solidFill>
              </a:rPr>
              <a:t>j</a:t>
            </a:r>
            <a:r>
              <a:rPr lang="zh-TW" altLang="en-US">
                <a:ea typeface="標楷體" pitchFamily="65" charset="-120"/>
              </a:rPr>
              <a:t>，那麼這兩個公式就完全一樣。因此，矩陣序列相乘問題可看成為這問題的一個特例。</a:t>
            </a:r>
          </a:p>
          <a:p>
            <a:pPr>
              <a:buFontTx/>
              <a:buChar char="•"/>
            </a:pPr>
            <a:r>
              <a:rPr lang="zh-TW" altLang="en-US">
                <a:ea typeface="標楷體" pitchFamily="65" charset="-120"/>
              </a:rPr>
              <a:t>因為後續的兩個步驟（用遞迴公式算最佳三角化的權重，與找出一最佳三角化）與之前討論類似，在此予以省略。</a:t>
            </a:r>
          </a:p>
        </p:txBody>
      </p:sp>
    </p:spTree>
    <p:extLst>
      <p:ext uri="{BB962C8B-B14F-4D97-AF65-F5344CB8AC3E}">
        <p14:creationId xmlns:p14="http://schemas.microsoft.com/office/powerpoint/2010/main" val="1629380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E5ABDF-16AF-44A7-8844-AC577B4C523C}" type="slidenum">
              <a:rPr lang="en-US" altLang="zh-TW"/>
              <a:pPr/>
              <a:t>3</a:t>
            </a:fld>
            <a:endParaRPr lang="en-US" altLang="zh-TW"/>
          </a:p>
        </p:txBody>
      </p:sp>
      <p:sp>
        <p:nvSpPr>
          <p:cNvPr id="928770" name="Rectangle 2"/>
          <p:cNvSpPr>
            <a:spLocks noGrp="1" noRot="1" noChangeAspect="1" noChangeArrowheads="1" noTextEdit="1"/>
          </p:cNvSpPr>
          <p:nvPr>
            <p:ph type="sldImg"/>
          </p:nvPr>
        </p:nvSpPr>
        <p:spPr>
          <a:xfrm>
            <a:off x="893763" y="739775"/>
            <a:ext cx="4879975" cy="3660775"/>
          </a:xfrm>
          <a:ln/>
        </p:spPr>
      </p:sp>
      <p:sp>
        <p:nvSpPr>
          <p:cNvPr id="928771" name="Rectangle 3"/>
          <p:cNvSpPr>
            <a:spLocks noGrp="1" noChangeArrowheads="1"/>
          </p:cNvSpPr>
          <p:nvPr>
            <p:ph type="body" idx="1"/>
          </p:nvPr>
        </p:nvSpPr>
        <p:spPr/>
        <p:txBody>
          <a:bodyPr/>
          <a:lstStyle/>
          <a:p>
            <a:pPr>
              <a:buFontTx/>
              <a:buChar char="•"/>
            </a:pPr>
            <a:r>
              <a:rPr lang="zh-TW" altLang="en-US">
                <a:ea typeface="標楷體" pitchFamily="65" charset="-120"/>
              </a:rPr>
              <a:t>要將 </a:t>
            </a:r>
            <a:r>
              <a:rPr lang="en-US" altLang="zh-TW" b="1" i="1">
                <a:solidFill>
                  <a:srgbClr val="2B21FD"/>
                </a:solidFill>
                <a:ea typeface="標楷體" pitchFamily="65" charset="-120"/>
              </a:rPr>
              <a:t>n </a:t>
            </a:r>
            <a:r>
              <a:rPr lang="zh-TW" altLang="en-US">
                <a:ea typeface="標楷體" pitchFamily="65" charset="-120"/>
              </a:rPr>
              <a:t>個串在一起的矩陣乘起來，由於矩陣相乘滿足結合律，因此計算的次序不影響算完的結果。</a:t>
            </a:r>
          </a:p>
          <a:p>
            <a:pPr>
              <a:buFontTx/>
              <a:buChar char="•"/>
            </a:pPr>
            <a:r>
              <a:rPr lang="zh-TW" altLang="en-US">
                <a:ea typeface="標楷體" pitchFamily="65" charset="-120"/>
              </a:rPr>
              <a:t>例如 </a:t>
            </a:r>
            <a:r>
              <a:rPr lang="en-US" altLang="zh-TW">
                <a:ea typeface="標楷體" pitchFamily="65" charset="-120"/>
              </a:rPr>
              <a:t>4 </a:t>
            </a:r>
            <a:r>
              <a:rPr lang="zh-TW" altLang="en-US">
                <a:ea typeface="標楷體" pitchFamily="65" charset="-120"/>
              </a:rPr>
              <a:t>個串起來的矩陣共有 </a:t>
            </a:r>
            <a:r>
              <a:rPr lang="en-US" altLang="zh-TW">
                <a:ea typeface="標楷體" pitchFamily="65" charset="-120"/>
              </a:rPr>
              <a:t>5 </a:t>
            </a:r>
            <a:r>
              <a:rPr lang="zh-TW" altLang="en-US">
                <a:ea typeface="標楷體" pitchFamily="65" charset="-120"/>
              </a:rPr>
              <a:t>種計算它們乘積的方式。</a:t>
            </a:r>
          </a:p>
          <a:p>
            <a:pPr>
              <a:buFontTx/>
              <a:buChar char="•"/>
            </a:pPr>
            <a:r>
              <a:rPr lang="zh-TW" altLang="en-US">
                <a:ea typeface="標楷體" pitchFamily="65" charset="-120"/>
              </a:rPr>
              <a:t>雖然最後的乘積是一樣，但是當每一個矩陣大小不一時，不同的計算次序計算量可能差很多。</a:t>
            </a:r>
          </a:p>
          <a:p>
            <a:pPr>
              <a:buFontTx/>
              <a:buChar char="•"/>
            </a:pPr>
            <a:r>
              <a:rPr lang="zh-TW" altLang="en-US">
                <a:ea typeface="標楷體" pitchFamily="65" charset="-120"/>
              </a:rPr>
              <a:t>本題即是要找到一個計算量最少的計算方式。</a:t>
            </a:r>
          </a:p>
        </p:txBody>
      </p:sp>
    </p:spTree>
    <p:extLst>
      <p:ext uri="{BB962C8B-B14F-4D97-AF65-F5344CB8AC3E}">
        <p14:creationId xmlns:p14="http://schemas.microsoft.com/office/powerpoint/2010/main" val="2513968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5B2167-FFAC-45E7-AE9C-9FBE815BD24F}" type="slidenum">
              <a:rPr lang="en-US" altLang="zh-TW"/>
              <a:pPr/>
              <a:t>4</a:t>
            </a:fld>
            <a:endParaRPr lang="en-US" altLang="zh-TW"/>
          </a:p>
        </p:txBody>
      </p:sp>
      <p:sp>
        <p:nvSpPr>
          <p:cNvPr id="975874" name="Rectangle 2"/>
          <p:cNvSpPr>
            <a:spLocks noGrp="1" noRot="1" noChangeAspect="1" noChangeArrowheads="1" noTextEdit="1"/>
          </p:cNvSpPr>
          <p:nvPr>
            <p:ph type="sldImg"/>
          </p:nvPr>
        </p:nvSpPr>
        <p:spPr>
          <a:xfrm>
            <a:off x="893763" y="739775"/>
            <a:ext cx="4879975" cy="3660775"/>
          </a:xfrm>
          <a:ln/>
        </p:spPr>
      </p:sp>
      <p:sp>
        <p:nvSpPr>
          <p:cNvPr id="975875" name="Rectangle 3"/>
          <p:cNvSpPr>
            <a:spLocks noGrp="1" noChangeArrowheads="1"/>
          </p:cNvSpPr>
          <p:nvPr>
            <p:ph type="body" idx="1"/>
          </p:nvPr>
        </p:nvSpPr>
        <p:spPr/>
        <p:txBody>
          <a:bodyPr/>
          <a:lstStyle/>
          <a:p>
            <a:pPr>
              <a:buFontTx/>
              <a:buChar char="•"/>
            </a:pPr>
            <a:r>
              <a:rPr lang="zh-TW" altLang="en-US">
                <a:ea typeface="標楷體" pitchFamily="65" charset="-120"/>
              </a:rPr>
              <a:t>要將 </a:t>
            </a:r>
            <a:r>
              <a:rPr lang="en-US" altLang="zh-TW" b="1" i="1">
                <a:solidFill>
                  <a:srgbClr val="2B21FD"/>
                </a:solidFill>
                <a:ea typeface="標楷體" pitchFamily="65" charset="-120"/>
              </a:rPr>
              <a:t>n </a:t>
            </a:r>
            <a:r>
              <a:rPr lang="zh-TW" altLang="en-US">
                <a:ea typeface="標楷體" pitchFamily="65" charset="-120"/>
              </a:rPr>
              <a:t>個串在一起的矩陣乘起來，由於矩陣相乘滿足結合律，因此計算的次序不影響算完的結果。</a:t>
            </a:r>
          </a:p>
          <a:p>
            <a:pPr>
              <a:buFontTx/>
              <a:buChar char="•"/>
            </a:pPr>
            <a:r>
              <a:rPr lang="zh-TW" altLang="en-US">
                <a:ea typeface="標楷體" pitchFamily="65" charset="-120"/>
              </a:rPr>
              <a:t>例如 </a:t>
            </a:r>
            <a:r>
              <a:rPr lang="en-US" altLang="zh-TW">
                <a:ea typeface="標楷體" pitchFamily="65" charset="-120"/>
              </a:rPr>
              <a:t>4 </a:t>
            </a:r>
            <a:r>
              <a:rPr lang="zh-TW" altLang="en-US">
                <a:ea typeface="標楷體" pitchFamily="65" charset="-120"/>
              </a:rPr>
              <a:t>個串起來的矩陣共有 </a:t>
            </a:r>
            <a:r>
              <a:rPr lang="en-US" altLang="zh-TW">
                <a:ea typeface="標楷體" pitchFamily="65" charset="-120"/>
              </a:rPr>
              <a:t>5 </a:t>
            </a:r>
            <a:r>
              <a:rPr lang="zh-TW" altLang="en-US">
                <a:ea typeface="標楷體" pitchFamily="65" charset="-120"/>
              </a:rPr>
              <a:t>種計算它們乘積的方式。</a:t>
            </a:r>
          </a:p>
          <a:p>
            <a:pPr>
              <a:buFontTx/>
              <a:buChar char="•"/>
            </a:pPr>
            <a:r>
              <a:rPr lang="zh-TW" altLang="en-US">
                <a:ea typeface="標楷體" pitchFamily="65" charset="-120"/>
              </a:rPr>
              <a:t>雖然最後的乘積是一樣，但是當每一個矩陣大小不一時，不同的計算次序計算量可能差很多。</a:t>
            </a:r>
          </a:p>
          <a:p>
            <a:pPr>
              <a:buFontTx/>
              <a:buChar char="•"/>
            </a:pPr>
            <a:r>
              <a:rPr lang="zh-TW" altLang="en-US">
                <a:ea typeface="標楷體" pitchFamily="65" charset="-120"/>
              </a:rPr>
              <a:t>本題即是要找到一個計算量最少的計算方式。</a:t>
            </a:r>
          </a:p>
        </p:txBody>
      </p:sp>
    </p:spTree>
    <p:extLst>
      <p:ext uri="{BB962C8B-B14F-4D97-AF65-F5344CB8AC3E}">
        <p14:creationId xmlns:p14="http://schemas.microsoft.com/office/powerpoint/2010/main" val="1443976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52A6C2-4DB0-47A0-8755-AC23920C7DBA}" type="slidenum">
              <a:rPr lang="en-US" altLang="zh-TW"/>
              <a:pPr/>
              <a:t>5</a:t>
            </a:fld>
            <a:endParaRPr lang="en-US" altLang="zh-TW"/>
          </a:p>
        </p:txBody>
      </p:sp>
      <p:sp>
        <p:nvSpPr>
          <p:cNvPr id="977922" name="Rectangle 2"/>
          <p:cNvSpPr>
            <a:spLocks noGrp="1" noRot="1" noChangeAspect="1" noChangeArrowheads="1" noTextEdit="1"/>
          </p:cNvSpPr>
          <p:nvPr>
            <p:ph type="sldImg"/>
          </p:nvPr>
        </p:nvSpPr>
        <p:spPr>
          <a:xfrm>
            <a:off x="893763" y="739775"/>
            <a:ext cx="4879975" cy="3660775"/>
          </a:xfrm>
          <a:ln/>
        </p:spPr>
      </p:sp>
      <p:sp>
        <p:nvSpPr>
          <p:cNvPr id="977923" name="Rectangle 3"/>
          <p:cNvSpPr>
            <a:spLocks noGrp="1" noChangeArrowheads="1"/>
          </p:cNvSpPr>
          <p:nvPr>
            <p:ph type="body" idx="1"/>
          </p:nvPr>
        </p:nvSpPr>
        <p:spPr/>
        <p:txBody>
          <a:bodyPr/>
          <a:lstStyle/>
          <a:p>
            <a:pPr>
              <a:buFontTx/>
              <a:buChar char="•"/>
            </a:pPr>
            <a:r>
              <a:rPr lang="zh-TW" altLang="en-US">
                <a:ea typeface="標楷體" pitchFamily="65" charset="-120"/>
              </a:rPr>
              <a:t>要將 </a:t>
            </a:r>
            <a:r>
              <a:rPr lang="en-US" altLang="zh-TW" b="1" i="1">
                <a:solidFill>
                  <a:srgbClr val="2B21FD"/>
                </a:solidFill>
                <a:ea typeface="標楷體" pitchFamily="65" charset="-120"/>
              </a:rPr>
              <a:t>n </a:t>
            </a:r>
            <a:r>
              <a:rPr lang="zh-TW" altLang="en-US">
                <a:ea typeface="標楷體" pitchFamily="65" charset="-120"/>
              </a:rPr>
              <a:t>個串在一起的矩陣乘起來，由於矩陣相乘滿足結合律，因此計算的次序不影響算完的結果。</a:t>
            </a:r>
          </a:p>
          <a:p>
            <a:pPr>
              <a:buFontTx/>
              <a:buChar char="•"/>
            </a:pPr>
            <a:r>
              <a:rPr lang="zh-TW" altLang="en-US">
                <a:ea typeface="標楷體" pitchFamily="65" charset="-120"/>
              </a:rPr>
              <a:t>例如 </a:t>
            </a:r>
            <a:r>
              <a:rPr lang="en-US" altLang="zh-TW">
                <a:ea typeface="標楷體" pitchFamily="65" charset="-120"/>
              </a:rPr>
              <a:t>4 </a:t>
            </a:r>
            <a:r>
              <a:rPr lang="zh-TW" altLang="en-US">
                <a:ea typeface="標楷體" pitchFamily="65" charset="-120"/>
              </a:rPr>
              <a:t>個串起來的矩陣共有 </a:t>
            </a:r>
            <a:r>
              <a:rPr lang="en-US" altLang="zh-TW">
                <a:ea typeface="標楷體" pitchFamily="65" charset="-120"/>
              </a:rPr>
              <a:t>5 </a:t>
            </a:r>
            <a:r>
              <a:rPr lang="zh-TW" altLang="en-US">
                <a:ea typeface="標楷體" pitchFamily="65" charset="-120"/>
              </a:rPr>
              <a:t>種計算它們乘積的方式。</a:t>
            </a:r>
          </a:p>
          <a:p>
            <a:pPr>
              <a:buFontTx/>
              <a:buChar char="•"/>
            </a:pPr>
            <a:r>
              <a:rPr lang="zh-TW" altLang="en-US">
                <a:ea typeface="標楷體" pitchFamily="65" charset="-120"/>
              </a:rPr>
              <a:t>雖然最後的乘積是一樣，但是當每一個矩陣大小不一時，不同的計算次序計算量可能差很多。</a:t>
            </a:r>
          </a:p>
          <a:p>
            <a:pPr>
              <a:buFontTx/>
              <a:buChar char="•"/>
            </a:pPr>
            <a:r>
              <a:rPr lang="zh-TW" altLang="en-US">
                <a:ea typeface="標楷體" pitchFamily="65" charset="-120"/>
              </a:rPr>
              <a:t>本題即是要找到一個計算量最少的計算方式。</a:t>
            </a:r>
          </a:p>
        </p:txBody>
      </p:sp>
    </p:spTree>
    <p:extLst>
      <p:ext uri="{BB962C8B-B14F-4D97-AF65-F5344CB8AC3E}">
        <p14:creationId xmlns:p14="http://schemas.microsoft.com/office/powerpoint/2010/main" val="4168195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27319-30AE-4232-A024-430ED3ACA58E}" type="slidenum">
              <a:rPr lang="en-US" altLang="zh-TW"/>
              <a:pPr/>
              <a:t>6</a:t>
            </a:fld>
            <a:endParaRPr lang="en-US" altLang="zh-TW"/>
          </a:p>
        </p:txBody>
      </p:sp>
      <p:sp>
        <p:nvSpPr>
          <p:cNvPr id="979970" name="Rectangle 2"/>
          <p:cNvSpPr>
            <a:spLocks noGrp="1" noRot="1" noChangeAspect="1" noChangeArrowheads="1" noTextEdit="1"/>
          </p:cNvSpPr>
          <p:nvPr>
            <p:ph type="sldImg"/>
          </p:nvPr>
        </p:nvSpPr>
        <p:spPr>
          <a:xfrm>
            <a:off x="893763" y="739775"/>
            <a:ext cx="4879975" cy="3660775"/>
          </a:xfrm>
          <a:ln/>
        </p:spPr>
      </p:sp>
      <p:sp>
        <p:nvSpPr>
          <p:cNvPr id="979971" name="Rectangle 3"/>
          <p:cNvSpPr>
            <a:spLocks noGrp="1" noChangeArrowheads="1"/>
          </p:cNvSpPr>
          <p:nvPr>
            <p:ph type="body" idx="1"/>
          </p:nvPr>
        </p:nvSpPr>
        <p:spPr/>
        <p:txBody>
          <a:bodyPr/>
          <a:lstStyle/>
          <a:p>
            <a:pPr>
              <a:buFontTx/>
              <a:buChar char="•"/>
            </a:pPr>
            <a:r>
              <a:rPr lang="zh-TW" altLang="en-US">
                <a:ea typeface="標楷體" pitchFamily="65" charset="-120"/>
              </a:rPr>
              <a:t>要將 </a:t>
            </a:r>
            <a:r>
              <a:rPr lang="en-US" altLang="zh-TW" b="1" i="1">
                <a:solidFill>
                  <a:srgbClr val="2B21FD"/>
                </a:solidFill>
                <a:ea typeface="標楷體" pitchFamily="65" charset="-120"/>
              </a:rPr>
              <a:t>n </a:t>
            </a:r>
            <a:r>
              <a:rPr lang="zh-TW" altLang="en-US">
                <a:ea typeface="標楷體" pitchFamily="65" charset="-120"/>
              </a:rPr>
              <a:t>個串在一起的矩陣乘起來，由於矩陣相乘滿足結合律，因此計算的次序不影響算完的結果。</a:t>
            </a:r>
          </a:p>
          <a:p>
            <a:pPr>
              <a:buFontTx/>
              <a:buChar char="•"/>
            </a:pPr>
            <a:r>
              <a:rPr lang="zh-TW" altLang="en-US">
                <a:ea typeface="標楷體" pitchFamily="65" charset="-120"/>
              </a:rPr>
              <a:t>例如 </a:t>
            </a:r>
            <a:r>
              <a:rPr lang="en-US" altLang="zh-TW">
                <a:ea typeface="標楷體" pitchFamily="65" charset="-120"/>
              </a:rPr>
              <a:t>4 </a:t>
            </a:r>
            <a:r>
              <a:rPr lang="zh-TW" altLang="en-US">
                <a:ea typeface="標楷體" pitchFamily="65" charset="-120"/>
              </a:rPr>
              <a:t>個串起來的矩陣共有 </a:t>
            </a:r>
            <a:r>
              <a:rPr lang="en-US" altLang="zh-TW">
                <a:ea typeface="標楷體" pitchFamily="65" charset="-120"/>
              </a:rPr>
              <a:t>5 </a:t>
            </a:r>
            <a:r>
              <a:rPr lang="zh-TW" altLang="en-US">
                <a:ea typeface="標楷體" pitchFamily="65" charset="-120"/>
              </a:rPr>
              <a:t>種計算它們乘積的方式。</a:t>
            </a:r>
          </a:p>
          <a:p>
            <a:pPr>
              <a:buFontTx/>
              <a:buChar char="•"/>
            </a:pPr>
            <a:r>
              <a:rPr lang="zh-TW" altLang="en-US">
                <a:ea typeface="標楷體" pitchFamily="65" charset="-120"/>
              </a:rPr>
              <a:t>雖然最後的乘積是一樣，但是當每一個矩陣大小不一時，不同的計算次序計算量可能差很多。</a:t>
            </a:r>
          </a:p>
          <a:p>
            <a:pPr>
              <a:buFontTx/>
              <a:buChar char="•"/>
            </a:pPr>
            <a:r>
              <a:rPr lang="zh-TW" altLang="en-US">
                <a:ea typeface="標楷體" pitchFamily="65" charset="-120"/>
              </a:rPr>
              <a:t>本題即是要找到一個計算量最少的計算方式。</a:t>
            </a:r>
          </a:p>
        </p:txBody>
      </p:sp>
    </p:spTree>
    <p:extLst>
      <p:ext uri="{BB962C8B-B14F-4D97-AF65-F5344CB8AC3E}">
        <p14:creationId xmlns:p14="http://schemas.microsoft.com/office/powerpoint/2010/main" val="1162675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45F748-09F1-4357-9FDC-F5A4BDB29FC9}" type="slidenum">
              <a:rPr lang="en-US" altLang="zh-TW"/>
              <a:pPr/>
              <a:t>8</a:t>
            </a:fld>
            <a:endParaRPr lang="en-US" altLang="zh-TW"/>
          </a:p>
        </p:txBody>
      </p:sp>
      <p:sp>
        <p:nvSpPr>
          <p:cNvPr id="972802" name="Rectangle 2"/>
          <p:cNvSpPr>
            <a:spLocks noGrp="1" noRot="1" noChangeAspect="1" noChangeArrowheads="1" noTextEdit="1"/>
          </p:cNvSpPr>
          <p:nvPr>
            <p:ph type="sldImg"/>
          </p:nvPr>
        </p:nvSpPr>
        <p:spPr>
          <a:xfrm>
            <a:off x="893763" y="739775"/>
            <a:ext cx="4879975" cy="3660775"/>
          </a:xfrm>
          <a:ln/>
        </p:spPr>
      </p:sp>
      <p:sp>
        <p:nvSpPr>
          <p:cNvPr id="972803" name="Rectangle 3"/>
          <p:cNvSpPr>
            <a:spLocks noGrp="1" noChangeArrowheads="1"/>
          </p:cNvSpPr>
          <p:nvPr>
            <p:ph type="body" idx="1"/>
          </p:nvPr>
        </p:nvSpPr>
        <p:spPr/>
        <p:txBody>
          <a:bodyPr/>
          <a:lstStyle/>
          <a:p>
            <a:pPr>
              <a:buFontTx/>
              <a:buChar char="•"/>
            </a:pPr>
            <a:r>
              <a:rPr lang="zh-TW" altLang="en-US">
                <a:ea typeface="標楷體" pitchFamily="65" charset="-120"/>
              </a:rPr>
              <a:t>要將 </a:t>
            </a:r>
            <a:r>
              <a:rPr lang="en-US" altLang="zh-TW" b="1" i="1">
                <a:solidFill>
                  <a:srgbClr val="2B21FD"/>
                </a:solidFill>
                <a:ea typeface="標楷體" pitchFamily="65" charset="-120"/>
              </a:rPr>
              <a:t>n </a:t>
            </a:r>
            <a:r>
              <a:rPr lang="zh-TW" altLang="en-US">
                <a:ea typeface="標楷體" pitchFamily="65" charset="-120"/>
              </a:rPr>
              <a:t>個串在一起的矩陣乘起來，由於矩陣相乘滿足結合律，因此計算的次序不影響算完的結果。</a:t>
            </a:r>
          </a:p>
          <a:p>
            <a:pPr>
              <a:buFontTx/>
              <a:buChar char="•"/>
            </a:pPr>
            <a:r>
              <a:rPr lang="zh-TW" altLang="en-US">
                <a:ea typeface="標楷體" pitchFamily="65" charset="-120"/>
              </a:rPr>
              <a:t>例如 </a:t>
            </a:r>
            <a:r>
              <a:rPr lang="en-US" altLang="zh-TW">
                <a:ea typeface="標楷體" pitchFamily="65" charset="-120"/>
              </a:rPr>
              <a:t>4 </a:t>
            </a:r>
            <a:r>
              <a:rPr lang="zh-TW" altLang="en-US">
                <a:ea typeface="標楷體" pitchFamily="65" charset="-120"/>
              </a:rPr>
              <a:t>個串起來的矩陣共有 </a:t>
            </a:r>
            <a:r>
              <a:rPr lang="en-US" altLang="zh-TW">
                <a:ea typeface="標楷體" pitchFamily="65" charset="-120"/>
              </a:rPr>
              <a:t>5 </a:t>
            </a:r>
            <a:r>
              <a:rPr lang="zh-TW" altLang="en-US">
                <a:ea typeface="標楷體" pitchFamily="65" charset="-120"/>
              </a:rPr>
              <a:t>種計算它們乘積的方式。</a:t>
            </a:r>
          </a:p>
          <a:p>
            <a:pPr>
              <a:buFontTx/>
              <a:buChar char="•"/>
            </a:pPr>
            <a:r>
              <a:rPr lang="zh-TW" altLang="en-US">
                <a:ea typeface="標楷體" pitchFamily="65" charset="-120"/>
              </a:rPr>
              <a:t>雖然最後的乘積是一樣，但是當每一個矩陣大小不一時，不同的計算次序計算量可能差很多。</a:t>
            </a:r>
          </a:p>
          <a:p>
            <a:pPr>
              <a:buFontTx/>
              <a:buChar char="•"/>
            </a:pPr>
            <a:r>
              <a:rPr lang="zh-TW" altLang="en-US">
                <a:ea typeface="標楷體" pitchFamily="65" charset="-120"/>
              </a:rPr>
              <a:t>本題即是要找到一個計算量最少的計算方式。</a:t>
            </a:r>
          </a:p>
        </p:txBody>
      </p:sp>
    </p:spTree>
    <p:extLst>
      <p:ext uri="{BB962C8B-B14F-4D97-AF65-F5344CB8AC3E}">
        <p14:creationId xmlns:p14="http://schemas.microsoft.com/office/powerpoint/2010/main" val="2160704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78550A-6724-4EBF-B731-6E7B3E2651CC}" type="slidenum">
              <a:rPr lang="en-US" altLang="zh-TW"/>
              <a:pPr/>
              <a:t>9</a:t>
            </a:fld>
            <a:endParaRPr lang="en-US" altLang="zh-TW"/>
          </a:p>
        </p:txBody>
      </p:sp>
      <p:sp>
        <p:nvSpPr>
          <p:cNvPr id="930818" name="Rectangle 2"/>
          <p:cNvSpPr>
            <a:spLocks noGrp="1" noRot="1" noChangeAspect="1" noChangeArrowheads="1" noTextEdit="1"/>
          </p:cNvSpPr>
          <p:nvPr>
            <p:ph type="sldImg"/>
          </p:nvPr>
        </p:nvSpPr>
        <p:spPr>
          <a:xfrm>
            <a:off x="893763" y="739775"/>
            <a:ext cx="4879975" cy="3660775"/>
          </a:xfrm>
          <a:ln/>
        </p:spPr>
      </p:sp>
      <p:sp>
        <p:nvSpPr>
          <p:cNvPr id="930819" name="Rectangle 3"/>
          <p:cNvSpPr>
            <a:spLocks noGrp="1" noChangeArrowheads="1"/>
          </p:cNvSpPr>
          <p:nvPr>
            <p:ph type="body" idx="1"/>
          </p:nvPr>
        </p:nvSpPr>
        <p:spPr/>
        <p:txBody>
          <a:bodyPr/>
          <a:lstStyle/>
          <a:p>
            <a:pPr>
              <a:buFontTx/>
              <a:buChar char="•"/>
            </a:pPr>
            <a:r>
              <a:rPr lang="zh-TW" altLang="en-US">
                <a:ea typeface="標楷體" pitchFamily="65" charset="-120"/>
              </a:rPr>
              <a:t>例如上述四個矩陣相乘的 </a:t>
            </a:r>
            <a:r>
              <a:rPr lang="en-US" altLang="zh-TW">
                <a:ea typeface="標楷體" pitchFamily="65" charset="-120"/>
              </a:rPr>
              <a:t>5 </a:t>
            </a:r>
            <a:r>
              <a:rPr lang="zh-TW" altLang="en-US">
                <a:ea typeface="標楷體" pitchFamily="65" charset="-120"/>
              </a:rPr>
              <a:t>種計算方式，它們的計算量，最好與最差的，可以差到 </a:t>
            </a:r>
            <a:r>
              <a:rPr lang="en-US" altLang="zh-TW">
                <a:ea typeface="標楷體" pitchFamily="65" charset="-120"/>
              </a:rPr>
              <a:t>6 </a:t>
            </a:r>
            <a:r>
              <a:rPr lang="zh-TW" altLang="en-US">
                <a:ea typeface="標楷體" pitchFamily="65" charset="-120"/>
              </a:rPr>
              <a:t>倍之多。</a:t>
            </a:r>
          </a:p>
        </p:txBody>
      </p:sp>
    </p:spTree>
    <p:extLst>
      <p:ext uri="{BB962C8B-B14F-4D97-AF65-F5344CB8AC3E}">
        <p14:creationId xmlns:p14="http://schemas.microsoft.com/office/powerpoint/2010/main" val="9174753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C04A28-FFDD-4A98-882A-FA33972CCA2C}" type="slidenum">
              <a:rPr lang="en-US" altLang="zh-TW"/>
              <a:pPr/>
              <a:t>10</a:t>
            </a:fld>
            <a:endParaRPr lang="en-US" altLang="zh-TW"/>
          </a:p>
        </p:txBody>
      </p:sp>
      <p:sp>
        <p:nvSpPr>
          <p:cNvPr id="932866" name="Rectangle 2"/>
          <p:cNvSpPr>
            <a:spLocks noGrp="1" noRot="1" noChangeAspect="1" noChangeArrowheads="1" noTextEdit="1"/>
          </p:cNvSpPr>
          <p:nvPr>
            <p:ph type="sldImg"/>
          </p:nvPr>
        </p:nvSpPr>
        <p:spPr>
          <a:xfrm>
            <a:off x="893763" y="739775"/>
            <a:ext cx="4879975" cy="3660775"/>
          </a:xfrm>
          <a:ln/>
        </p:spPr>
      </p:sp>
      <p:sp>
        <p:nvSpPr>
          <p:cNvPr id="932867" name="Rectangle 3"/>
          <p:cNvSpPr>
            <a:spLocks noGrp="1" noChangeArrowheads="1"/>
          </p:cNvSpPr>
          <p:nvPr>
            <p:ph type="body" idx="1"/>
          </p:nvPr>
        </p:nvSpPr>
        <p:spPr/>
        <p:txBody>
          <a:bodyPr/>
          <a:lstStyle/>
          <a:p>
            <a:pPr>
              <a:buFontTx/>
              <a:buChar char="•"/>
            </a:pPr>
            <a:r>
              <a:rPr lang="zh-TW" altLang="en-US">
                <a:ea typeface="標楷體" pitchFamily="65" charset="-120"/>
              </a:rPr>
              <a:t>首先我們先瞭解計算 </a:t>
            </a:r>
            <a:r>
              <a:rPr lang="en-US" altLang="zh-TW" b="1" i="1">
                <a:solidFill>
                  <a:srgbClr val="2B21FD"/>
                </a:solidFill>
                <a:ea typeface="標楷體" pitchFamily="65" charset="-120"/>
              </a:rPr>
              <a:t>n </a:t>
            </a:r>
            <a:r>
              <a:rPr lang="zh-TW" altLang="en-US">
                <a:ea typeface="標楷體" pitchFamily="65" charset="-120"/>
              </a:rPr>
              <a:t>個串在一起的矩陣的乘積，總共會有多少種計算方式。</a:t>
            </a:r>
          </a:p>
          <a:p>
            <a:pPr>
              <a:buFontTx/>
              <a:buChar char="•"/>
            </a:pPr>
            <a:r>
              <a:rPr lang="zh-TW" altLang="en-US">
                <a:ea typeface="標楷體" pitchFamily="65" charset="-120"/>
              </a:rPr>
              <a:t>實際上這個數字是組合數學裡非常有名的一個數，稱為 </a:t>
            </a:r>
            <a:r>
              <a:rPr lang="en-US" altLang="zh-TW">
                <a:ea typeface="標楷體" pitchFamily="65" charset="-120"/>
              </a:rPr>
              <a:t>Catalan number</a:t>
            </a:r>
            <a:r>
              <a:rPr lang="zh-TW" altLang="en-US">
                <a:ea typeface="標楷體" pitchFamily="65" charset="-120"/>
              </a:rPr>
              <a:t>，而且這個數與很多種組合數學結構的個數是一樣的（如上面投影片所示）。</a:t>
            </a:r>
          </a:p>
          <a:p>
            <a:pPr>
              <a:buFontTx/>
              <a:buChar char="•"/>
            </a:pPr>
            <a:r>
              <a:rPr lang="zh-TW" altLang="en-US">
                <a:ea typeface="標楷體" pitchFamily="65" charset="-120"/>
              </a:rPr>
              <a:t>計算 </a:t>
            </a:r>
            <a:r>
              <a:rPr lang="en-US" altLang="zh-TW" b="1" i="1">
                <a:solidFill>
                  <a:srgbClr val="2B21FD"/>
                </a:solidFill>
                <a:ea typeface="標楷體" pitchFamily="65" charset="-120"/>
              </a:rPr>
              <a:t>n</a:t>
            </a:r>
            <a:r>
              <a:rPr lang="en-US" altLang="zh-TW" b="1">
                <a:solidFill>
                  <a:srgbClr val="2B21FD"/>
                </a:solidFill>
                <a:ea typeface="標楷體" pitchFamily="65" charset="-120"/>
              </a:rPr>
              <a:t>+1 </a:t>
            </a:r>
            <a:r>
              <a:rPr lang="zh-TW" altLang="en-US">
                <a:ea typeface="標楷體" pitchFamily="65" charset="-120"/>
              </a:rPr>
              <a:t>個串在一起的矩陣的乘積的個數會等於第 </a:t>
            </a:r>
            <a:r>
              <a:rPr lang="en-US" altLang="zh-TW" b="1" i="1">
                <a:solidFill>
                  <a:srgbClr val="2B21FD"/>
                </a:solidFill>
                <a:ea typeface="標楷體" pitchFamily="65" charset="-120"/>
              </a:rPr>
              <a:t>n </a:t>
            </a:r>
            <a:r>
              <a:rPr lang="zh-TW" altLang="en-US">
                <a:ea typeface="標楷體" pitchFamily="65" charset="-120"/>
              </a:rPr>
              <a:t>個 </a:t>
            </a:r>
            <a:r>
              <a:rPr lang="en-US" altLang="zh-TW">
                <a:ea typeface="標楷體" pitchFamily="65" charset="-120"/>
              </a:rPr>
              <a:t>Catalan number</a:t>
            </a:r>
            <a:r>
              <a:rPr lang="zh-TW" altLang="en-US">
                <a:ea typeface="標楷體" pitchFamily="65" charset="-120"/>
              </a:rPr>
              <a:t>，而這個數會隨的大小呈指數成長，因此我們可以得到一個結論即是：用暴力的方式將所有可能的計算方式找出，再一一算出每一個計算方式的計算量是不可行的。</a:t>
            </a:r>
          </a:p>
        </p:txBody>
      </p:sp>
    </p:spTree>
    <p:extLst>
      <p:ext uri="{BB962C8B-B14F-4D97-AF65-F5344CB8AC3E}">
        <p14:creationId xmlns:p14="http://schemas.microsoft.com/office/powerpoint/2010/main" val="687295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57346" name="Freeform 2"/>
          <p:cNvSpPr>
            <a:spLocks/>
          </p:cNvSpPr>
          <p:nvPr/>
        </p:nvSpPr>
        <p:spPr bwMode="gray">
          <a:xfrm>
            <a:off x="690563" y="3340100"/>
            <a:ext cx="7653337" cy="485775"/>
          </a:xfrm>
          <a:custGeom>
            <a:avLst/>
            <a:gdLst>
              <a:gd name="T0" fmla="*/ 163 w 4128"/>
              <a:gd name="T1" fmla="*/ 200 h 479"/>
              <a:gd name="T2" fmla="*/ 4128 w 4128"/>
              <a:gd name="T3" fmla="*/ 200 h 479"/>
              <a:gd name="T4" fmla="*/ 4128 w 4128"/>
              <a:gd name="T5" fmla="*/ 429 h 479"/>
              <a:gd name="T6" fmla="*/ 0 w 4128"/>
              <a:gd name="T7" fmla="*/ 441 h 479"/>
              <a:gd name="T8" fmla="*/ 163 w 4128"/>
              <a:gd name="T9" fmla="*/ 200 h 479"/>
            </a:gdLst>
            <a:ahLst/>
            <a:cxnLst>
              <a:cxn ang="0">
                <a:pos x="T0" y="T1"/>
              </a:cxn>
              <a:cxn ang="0">
                <a:pos x="T2" y="T3"/>
              </a:cxn>
              <a:cxn ang="0">
                <a:pos x="T4" y="T5"/>
              </a:cxn>
              <a:cxn ang="0">
                <a:pos x="T6" y="T7"/>
              </a:cxn>
              <a:cxn ang="0">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000"/>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zh-TW" altLang="en-US"/>
          </a:p>
        </p:txBody>
      </p:sp>
      <p:sp>
        <p:nvSpPr>
          <p:cNvPr id="57347" name="Rectangle 3"/>
          <p:cNvSpPr>
            <a:spLocks noGrp="1" noChangeArrowheads="1"/>
          </p:cNvSpPr>
          <p:nvPr>
            <p:ph type="ctrTitle"/>
          </p:nvPr>
        </p:nvSpPr>
        <p:spPr>
          <a:xfrm>
            <a:off x="685800" y="2286000"/>
            <a:ext cx="7772400" cy="1143000"/>
          </a:xfrm>
        </p:spPr>
        <p:txBody>
          <a:bodyPr/>
          <a:lstStyle>
            <a:lvl1pPr>
              <a:defRPr/>
            </a:lvl1pPr>
          </a:lstStyle>
          <a:p>
            <a:pPr lvl="0"/>
            <a:r>
              <a:rPr lang="zh-TW" altLang="en-US" noProof="0" smtClean="0"/>
              <a:t>按一下以編輯母片標題樣式</a:t>
            </a:r>
          </a:p>
        </p:txBody>
      </p:sp>
      <p:sp>
        <p:nvSpPr>
          <p:cNvPr id="57348" name="Rectangle 4"/>
          <p:cNvSpPr>
            <a:spLocks noGrp="1" noChangeArrowheads="1"/>
          </p:cNvSpPr>
          <p:nvPr>
            <p:ph type="subTitle" idx="1"/>
          </p:nvPr>
        </p:nvSpPr>
        <p:spPr>
          <a:xfrm>
            <a:off x="1371600" y="3886200"/>
            <a:ext cx="6400800" cy="1752600"/>
          </a:xfrm>
        </p:spPr>
        <p:txBody>
          <a:bodyPr/>
          <a:lstStyle>
            <a:lvl1pPr marL="0" indent="0" algn="ctr">
              <a:buFont typeface="Monotype Sorts" pitchFamily="2" charset="2"/>
              <a:buNone/>
              <a:defRPr/>
            </a:lvl1pPr>
          </a:lstStyle>
          <a:p>
            <a:pPr lvl="0"/>
            <a:r>
              <a:rPr lang="zh-TW" altLang="en-US" noProof="0" smtClean="0"/>
              <a:t>按一下以編輯母片次標題樣式</a:t>
            </a:r>
          </a:p>
        </p:txBody>
      </p:sp>
      <p:sp>
        <p:nvSpPr>
          <p:cNvPr id="57349" name="Rectangle 5"/>
          <p:cNvSpPr>
            <a:spLocks noGrp="1" noChangeArrowheads="1"/>
          </p:cNvSpPr>
          <p:nvPr>
            <p:ph type="dt" sz="half" idx="2"/>
          </p:nvPr>
        </p:nvSpPr>
        <p:spPr/>
        <p:txBody>
          <a:bodyPr/>
          <a:lstStyle>
            <a:lvl1pPr>
              <a:defRPr>
                <a:solidFill>
                  <a:srgbClr val="578963"/>
                </a:solidFill>
              </a:defRPr>
            </a:lvl1pPr>
          </a:lstStyle>
          <a:p>
            <a:endParaRPr lang="en-US" altLang="zh-TW"/>
          </a:p>
        </p:txBody>
      </p:sp>
      <p:sp>
        <p:nvSpPr>
          <p:cNvPr id="57350" name="Rectangle 6"/>
          <p:cNvSpPr>
            <a:spLocks noGrp="1" noChangeArrowheads="1"/>
          </p:cNvSpPr>
          <p:nvPr>
            <p:ph type="ftr" sz="quarter" idx="3"/>
          </p:nvPr>
        </p:nvSpPr>
        <p:spPr/>
        <p:txBody>
          <a:bodyPr/>
          <a:lstStyle>
            <a:lvl1pPr>
              <a:defRPr>
                <a:solidFill>
                  <a:srgbClr val="578963"/>
                </a:solidFill>
              </a:defRPr>
            </a:lvl1pPr>
          </a:lstStyle>
          <a:p>
            <a:r>
              <a:rPr lang="en-US" altLang="zh-TW"/>
              <a:t>Dynamic Programming</a:t>
            </a:r>
          </a:p>
        </p:txBody>
      </p:sp>
      <p:sp>
        <p:nvSpPr>
          <p:cNvPr id="57351" name="Rectangle 7"/>
          <p:cNvSpPr>
            <a:spLocks noGrp="1" noChangeArrowheads="1"/>
          </p:cNvSpPr>
          <p:nvPr>
            <p:ph type="sldNum" sz="quarter" idx="4"/>
          </p:nvPr>
        </p:nvSpPr>
        <p:spPr/>
        <p:txBody>
          <a:bodyPr/>
          <a:lstStyle>
            <a:lvl1pPr>
              <a:defRPr>
                <a:solidFill>
                  <a:srgbClr val="578963"/>
                </a:solidFill>
              </a:defRPr>
            </a:lvl1pPr>
          </a:lstStyle>
          <a:p>
            <a:fld id="{8201E8FC-CFF7-4BA8-9174-E8CB319E7076}" type="slidenum">
              <a:rPr lang="en-US" altLang="zh-TW"/>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F33E03DD-6F37-431F-B86C-C7C1B9F14457}" type="slidenum">
              <a:rPr lang="en-US" altLang="zh-TW"/>
              <a:pPr/>
              <a:t>‹#›</a:t>
            </a:fld>
            <a:endParaRPr lang="en-US" altLang="zh-TW"/>
          </a:p>
        </p:txBody>
      </p:sp>
    </p:spTree>
    <p:extLst>
      <p:ext uri="{BB962C8B-B14F-4D97-AF65-F5344CB8AC3E}">
        <p14:creationId xmlns:p14="http://schemas.microsoft.com/office/powerpoint/2010/main" val="1796992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457200"/>
            <a:ext cx="1943100" cy="56388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85800" y="457200"/>
            <a:ext cx="5676900" cy="56388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0830EC15-9B39-46E4-8223-A8065A358CED}" type="slidenum">
              <a:rPr lang="en-US" altLang="zh-TW"/>
              <a:pPr/>
              <a:t>‹#›</a:t>
            </a:fld>
            <a:endParaRPr lang="en-US" altLang="zh-TW"/>
          </a:p>
        </p:txBody>
      </p:sp>
    </p:spTree>
    <p:extLst>
      <p:ext uri="{BB962C8B-B14F-4D97-AF65-F5344CB8AC3E}">
        <p14:creationId xmlns:p14="http://schemas.microsoft.com/office/powerpoint/2010/main" val="2459662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685800" y="457200"/>
            <a:ext cx="7772400" cy="1143000"/>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685800" y="1981200"/>
            <a:ext cx="7772400" cy="4114800"/>
          </a:xfrm>
        </p:spPr>
        <p:txBody>
          <a:bodyPr/>
          <a:lstStyle/>
          <a:p>
            <a:endParaRPr lang="zh-TW" altLang="en-US"/>
          </a:p>
        </p:txBody>
      </p:sp>
      <p:sp>
        <p:nvSpPr>
          <p:cNvPr id="4" name="日期版面配置區 3"/>
          <p:cNvSpPr>
            <a:spLocks noGrp="1"/>
          </p:cNvSpPr>
          <p:nvPr>
            <p:ph type="dt" sz="half" idx="10"/>
          </p:nvPr>
        </p:nvSpPr>
        <p:spPr>
          <a:xfrm>
            <a:off x="685800" y="6248400"/>
            <a:ext cx="1905000" cy="457200"/>
          </a:xfrm>
        </p:spPr>
        <p:txBody>
          <a:bodyPr/>
          <a:lstStyle>
            <a:lvl1pPr>
              <a:defRPr/>
            </a:lvl1pPr>
          </a:lstStyle>
          <a:p>
            <a:endParaRPr lang="en-US" altLang="zh-TW"/>
          </a:p>
        </p:txBody>
      </p:sp>
      <p:sp>
        <p:nvSpPr>
          <p:cNvPr id="5" name="頁尾版面配置區 4"/>
          <p:cNvSpPr>
            <a:spLocks noGrp="1"/>
          </p:cNvSpPr>
          <p:nvPr>
            <p:ph type="ftr" sz="quarter" idx="11"/>
          </p:nvPr>
        </p:nvSpPr>
        <p:spPr>
          <a:xfrm>
            <a:off x="3124200" y="6248400"/>
            <a:ext cx="2895600" cy="457200"/>
          </a:xfrm>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a:xfrm>
            <a:off x="6553200" y="6248400"/>
            <a:ext cx="1905000" cy="457200"/>
          </a:xfrm>
        </p:spPr>
        <p:txBody>
          <a:bodyPr/>
          <a:lstStyle>
            <a:lvl1pPr>
              <a:defRPr/>
            </a:lvl1pPr>
          </a:lstStyle>
          <a:p>
            <a:fld id="{DA94A077-0EB4-488F-8E20-8285D7041C40}" type="slidenum">
              <a:rPr lang="en-US" altLang="zh-TW"/>
              <a:pPr/>
              <a:t>‹#›</a:t>
            </a:fld>
            <a:endParaRPr lang="en-US" altLang="zh-TW"/>
          </a:p>
        </p:txBody>
      </p:sp>
    </p:spTree>
    <p:extLst>
      <p:ext uri="{BB962C8B-B14F-4D97-AF65-F5344CB8AC3E}">
        <p14:creationId xmlns:p14="http://schemas.microsoft.com/office/powerpoint/2010/main" val="2748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4675D8CF-426B-46A5-879E-0EC33D0401AB}" type="slidenum">
              <a:rPr lang="en-US" altLang="zh-TW"/>
              <a:pPr/>
              <a:t>‹#›</a:t>
            </a:fld>
            <a:endParaRPr lang="en-US" altLang="zh-TW"/>
          </a:p>
        </p:txBody>
      </p:sp>
    </p:spTree>
    <p:extLst>
      <p:ext uri="{BB962C8B-B14F-4D97-AF65-F5344CB8AC3E}">
        <p14:creationId xmlns:p14="http://schemas.microsoft.com/office/powerpoint/2010/main" val="2528107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A26571FD-43A0-48AD-8C18-A4F7EA2E2D54}" type="slidenum">
              <a:rPr lang="en-US" altLang="zh-TW"/>
              <a:pPr/>
              <a:t>‹#›</a:t>
            </a:fld>
            <a:endParaRPr lang="en-US" altLang="zh-TW"/>
          </a:p>
        </p:txBody>
      </p:sp>
    </p:spTree>
    <p:extLst>
      <p:ext uri="{BB962C8B-B14F-4D97-AF65-F5344CB8AC3E}">
        <p14:creationId xmlns:p14="http://schemas.microsoft.com/office/powerpoint/2010/main" val="1893964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BEF3DFD9-D5E9-4539-AFE3-222CA3F062BF}" type="slidenum">
              <a:rPr lang="en-US" altLang="zh-TW"/>
              <a:pPr/>
              <a:t>‹#›</a:t>
            </a:fld>
            <a:endParaRPr lang="en-US" altLang="zh-TW"/>
          </a:p>
        </p:txBody>
      </p:sp>
    </p:spTree>
    <p:extLst>
      <p:ext uri="{BB962C8B-B14F-4D97-AF65-F5344CB8AC3E}">
        <p14:creationId xmlns:p14="http://schemas.microsoft.com/office/powerpoint/2010/main" val="26728149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1D7B4EC1-40D6-43D7-8B4B-D94EA6B8736A}" type="slidenum">
              <a:rPr lang="en-US" altLang="zh-TW"/>
              <a:pPr/>
              <a:t>‹#›</a:t>
            </a:fld>
            <a:endParaRPr lang="en-US" altLang="zh-TW"/>
          </a:p>
        </p:txBody>
      </p:sp>
    </p:spTree>
    <p:extLst>
      <p:ext uri="{BB962C8B-B14F-4D97-AF65-F5344CB8AC3E}">
        <p14:creationId xmlns:p14="http://schemas.microsoft.com/office/powerpoint/2010/main" val="4095246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r>
              <a:rPr lang="en-US" altLang="zh-TW"/>
              <a:t>Dynamic Programming</a:t>
            </a:r>
          </a:p>
        </p:txBody>
      </p:sp>
      <p:sp>
        <p:nvSpPr>
          <p:cNvPr id="9" name="投影片編號版面配置區 8"/>
          <p:cNvSpPr>
            <a:spLocks noGrp="1"/>
          </p:cNvSpPr>
          <p:nvPr>
            <p:ph type="sldNum" sz="quarter" idx="12"/>
          </p:nvPr>
        </p:nvSpPr>
        <p:spPr/>
        <p:txBody>
          <a:bodyPr/>
          <a:lstStyle>
            <a:lvl1pPr>
              <a:defRPr/>
            </a:lvl1pPr>
          </a:lstStyle>
          <a:p>
            <a:fld id="{85C6BCAD-C71E-46F7-BCA7-A31E8C7CC448}" type="slidenum">
              <a:rPr lang="en-US" altLang="zh-TW"/>
              <a:pPr/>
              <a:t>‹#›</a:t>
            </a:fld>
            <a:endParaRPr lang="en-US" altLang="zh-TW"/>
          </a:p>
        </p:txBody>
      </p:sp>
    </p:spTree>
    <p:extLst>
      <p:ext uri="{BB962C8B-B14F-4D97-AF65-F5344CB8AC3E}">
        <p14:creationId xmlns:p14="http://schemas.microsoft.com/office/powerpoint/2010/main" val="3788256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r>
              <a:rPr lang="en-US" altLang="zh-TW"/>
              <a:t>Dynamic Programming</a:t>
            </a:r>
          </a:p>
        </p:txBody>
      </p:sp>
      <p:sp>
        <p:nvSpPr>
          <p:cNvPr id="5" name="投影片編號版面配置區 4"/>
          <p:cNvSpPr>
            <a:spLocks noGrp="1"/>
          </p:cNvSpPr>
          <p:nvPr>
            <p:ph type="sldNum" sz="quarter" idx="12"/>
          </p:nvPr>
        </p:nvSpPr>
        <p:spPr/>
        <p:txBody>
          <a:bodyPr/>
          <a:lstStyle>
            <a:lvl1pPr>
              <a:defRPr/>
            </a:lvl1pPr>
          </a:lstStyle>
          <a:p>
            <a:fld id="{35F26C56-CED8-4373-AFA7-101C0601562F}" type="slidenum">
              <a:rPr lang="en-US" altLang="zh-TW"/>
              <a:pPr/>
              <a:t>‹#›</a:t>
            </a:fld>
            <a:endParaRPr lang="en-US" altLang="zh-TW"/>
          </a:p>
        </p:txBody>
      </p:sp>
    </p:spTree>
    <p:extLst>
      <p:ext uri="{BB962C8B-B14F-4D97-AF65-F5344CB8AC3E}">
        <p14:creationId xmlns:p14="http://schemas.microsoft.com/office/powerpoint/2010/main" val="40289752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r>
              <a:rPr lang="en-US" altLang="zh-TW"/>
              <a:t>Dynamic Programming</a:t>
            </a:r>
          </a:p>
        </p:txBody>
      </p:sp>
      <p:sp>
        <p:nvSpPr>
          <p:cNvPr id="4" name="投影片編號版面配置區 3"/>
          <p:cNvSpPr>
            <a:spLocks noGrp="1"/>
          </p:cNvSpPr>
          <p:nvPr>
            <p:ph type="sldNum" sz="quarter" idx="12"/>
          </p:nvPr>
        </p:nvSpPr>
        <p:spPr/>
        <p:txBody>
          <a:bodyPr/>
          <a:lstStyle>
            <a:lvl1pPr>
              <a:defRPr/>
            </a:lvl1pPr>
          </a:lstStyle>
          <a:p>
            <a:fld id="{EA9FA9EB-926D-4E01-B37D-D931D43546F7}" type="slidenum">
              <a:rPr lang="en-US" altLang="zh-TW"/>
              <a:pPr/>
              <a:t>‹#›</a:t>
            </a:fld>
            <a:endParaRPr lang="en-US" altLang="zh-TW"/>
          </a:p>
        </p:txBody>
      </p:sp>
    </p:spTree>
    <p:extLst>
      <p:ext uri="{BB962C8B-B14F-4D97-AF65-F5344CB8AC3E}">
        <p14:creationId xmlns:p14="http://schemas.microsoft.com/office/powerpoint/2010/main" val="1676894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D343B5FB-E82A-43E2-B9D8-CBB85485BC53}" type="slidenum">
              <a:rPr lang="en-US" altLang="zh-TW"/>
              <a:pPr/>
              <a:t>‹#›</a:t>
            </a:fld>
            <a:endParaRPr lang="en-US" altLang="zh-TW"/>
          </a:p>
        </p:txBody>
      </p:sp>
    </p:spTree>
    <p:extLst>
      <p:ext uri="{BB962C8B-B14F-4D97-AF65-F5344CB8AC3E}">
        <p14:creationId xmlns:p14="http://schemas.microsoft.com/office/powerpoint/2010/main" val="1500426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6A18B38E-BFA3-4C7E-80A6-8FDE522EF3FE}" type="slidenum">
              <a:rPr lang="en-US" altLang="zh-TW"/>
              <a:pPr/>
              <a:t>‹#›</a:t>
            </a:fld>
            <a:endParaRPr lang="en-US" altLang="zh-TW"/>
          </a:p>
        </p:txBody>
      </p:sp>
    </p:spTree>
    <p:extLst>
      <p:ext uri="{BB962C8B-B14F-4D97-AF65-F5344CB8AC3E}">
        <p14:creationId xmlns:p14="http://schemas.microsoft.com/office/powerpoint/2010/main" val="2223681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1ECA41C2-16CA-4178-A9DF-37AEEB9E64E5}" type="slidenum">
              <a:rPr lang="en-US" altLang="zh-TW"/>
              <a:pPr/>
              <a:t>‹#›</a:t>
            </a:fld>
            <a:endParaRPr lang="en-US" altLang="zh-TW"/>
          </a:p>
        </p:txBody>
      </p:sp>
    </p:spTree>
    <p:extLst>
      <p:ext uri="{BB962C8B-B14F-4D97-AF65-F5344CB8AC3E}">
        <p14:creationId xmlns:p14="http://schemas.microsoft.com/office/powerpoint/2010/main" val="26782028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9E5219B8-8E3D-4D87-868C-F4A265FB89B7}" type="slidenum">
              <a:rPr lang="en-US" altLang="zh-TW"/>
              <a:pPr/>
              <a:t>‹#›</a:t>
            </a:fld>
            <a:endParaRPr lang="en-US" altLang="zh-TW"/>
          </a:p>
        </p:txBody>
      </p:sp>
    </p:spTree>
    <p:extLst>
      <p:ext uri="{BB962C8B-B14F-4D97-AF65-F5344CB8AC3E}">
        <p14:creationId xmlns:p14="http://schemas.microsoft.com/office/powerpoint/2010/main" val="25320460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5D00476C-8C22-4CA8-B50B-40784D116899}" type="slidenum">
              <a:rPr lang="en-US" altLang="zh-TW"/>
              <a:pPr/>
              <a:t>‹#›</a:t>
            </a:fld>
            <a:endParaRPr lang="en-US" altLang="zh-TW"/>
          </a:p>
        </p:txBody>
      </p:sp>
    </p:spTree>
    <p:extLst>
      <p:ext uri="{BB962C8B-B14F-4D97-AF65-F5344CB8AC3E}">
        <p14:creationId xmlns:p14="http://schemas.microsoft.com/office/powerpoint/2010/main" val="191924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Dynamic Programming</a:t>
            </a:r>
          </a:p>
        </p:txBody>
      </p:sp>
      <p:sp>
        <p:nvSpPr>
          <p:cNvPr id="6" name="投影片編號版面配置區 5"/>
          <p:cNvSpPr>
            <a:spLocks noGrp="1"/>
          </p:cNvSpPr>
          <p:nvPr>
            <p:ph type="sldNum" sz="quarter" idx="12"/>
          </p:nvPr>
        </p:nvSpPr>
        <p:spPr/>
        <p:txBody>
          <a:bodyPr/>
          <a:lstStyle>
            <a:lvl1pPr>
              <a:defRPr/>
            </a:lvl1pPr>
          </a:lstStyle>
          <a:p>
            <a:fld id="{A252E707-82DF-496D-9403-3CEEDBF8E95B}" type="slidenum">
              <a:rPr lang="en-US" altLang="zh-TW"/>
              <a:pPr/>
              <a:t>‹#›</a:t>
            </a:fld>
            <a:endParaRPr lang="en-US" altLang="zh-TW"/>
          </a:p>
        </p:txBody>
      </p:sp>
    </p:spTree>
    <p:extLst>
      <p:ext uri="{BB962C8B-B14F-4D97-AF65-F5344CB8AC3E}">
        <p14:creationId xmlns:p14="http://schemas.microsoft.com/office/powerpoint/2010/main" val="740676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7C7ABF68-5732-4614-8512-BD979B1954FF}" type="slidenum">
              <a:rPr lang="en-US" altLang="zh-TW"/>
              <a:pPr/>
              <a:t>‹#›</a:t>
            </a:fld>
            <a:endParaRPr lang="en-US" altLang="zh-TW"/>
          </a:p>
        </p:txBody>
      </p:sp>
    </p:spTree>
    <p:extLst>
      <p:ext uri="{BB962C8B-B14F-4D97-AF65-F5344CB8AC3E}">
        <p14:creationId xmlns:p14="http://schemas.microsoft.com/office/powerpoint/2010/main" val="3593648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r>
              <a:rPr lang="en-US" altLang="zh-TW"/>
              <a:t>Dynamic Programming</a:t>
            </a:r>
          </a:p>
        </p:txBody>
      </p:sp>
      <p:sp>
        <p:nvSpPr>
          <p:cNvPr id="9" name="投影片編號版面配置區 8"/>
          <p:cNvSpPr>
            <a:spLocks noGrp="1"/>
          </p:cNvSpPr>
          <p:nvPr>
            <p:ph type="sldNum" sz="quarter" idx="12"/>
          </p:nvPr>
        </p:nvSpPr>
        <p:spPr/>
        <p:txBody>
          <a:bodyPr/>
          <a:lstStyle>
            <a:lvl1pPr>
              <a:defRPr/>
            </a:lvl1pPr>
          </a:lstStyle>
          <a:p>
            <a:fld id="{B47293C0-52A4-4A25-8BCD-C090735DFA9D}" type="slidenum">
              <a:rPr lang="en-US" altLang="zh-TW"/>
              <a:pPr/>
              <a:t>‹#›</a:t>
            </a:fld>
            <a:endParaRPr lang="en-US" altLang="zh-TW"/>
          </a:p>
        </p:txBody>
      </p:sp>
    </p:spTree>
    <p:extLst>
      <p:ext uri="{BB962C8B-B14F-4D97-AF65-F5344CB8AC3E}">
        <p14:creationId xmlns:p14="http://schemas.microsoft.com/office/powerpoint/2010/main" val="38309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r>
              <a:rPr lang="en-US" altLang="zh-TW"/>
              <a:t>Dynamic Programming</a:t>
            </a:r>
          </a:p>
        </p:txBody>
      </p:sp>
      <p:sp>
        <p:nvSpPr>
          <p:cNvPr id="5" name="投影片編號版面配置區 4"/>
          <p:cNvSpPr>
            <a:spLocks noGrp="1"/>
          </p:cNvSpPr>
          <p:nvPr>
            <p:ph type="sldNum" sz="quarter" idx="12"/>
          </p:nvPr>
        </p:nvSpPr>
        <p:spPr/>
        <p:txBody>
          <a:bodyPr/>
          <a:lstStyle>
            <a:lvl1pPr>
              <a:defRPr/>
            </a:lvl1pPr>
          </a:lstStyle>
          <a:p>
            <a:fld id="{0EDE01CF-9E60-41C3-83E5-A44970F37C37}" type="slidenum">
              <a:rPr lang="en-US" altLang="zh-TW"/>
              <a:pPr/>
              <a:t>‹#›</a:t>
            </a:fld>
            <a:endParaRPr lang="en-US" altLang="zh-TW"/>
          </a:p>
        </p:txBody>
      </p:sp>
    </p:spTree>
    <p:extLst>
      <p:ext uri="{BB962C8B-B14F-4D97-AF65-F5344CB8AC3E}">
        <p14:creationId xmlns:p14="http://schemas.microsoft.com/office/powerpoint/2010/main" val="2249827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r>
              <a:rPr lang="en-US" altLang="zh-TW"/>
              <a:t>Dynamic Programming</a:t>
            </a:r>
          </a:p>
        </p:txBody>
      </p:sp>
      <p:sp>
        <p:nvSpPr>
          <p:cNvPr id="4" name="投影片編號版面配置區 3"/>
          <p:cNvSpPr>
            <a:spLocks noGrp="1"/>
          </p:cNvSpPr>
          <p:nvPr>
            <p:ph type="sldNum" sz="quarter" idx="12"/>
          </p:nvPr>
        </p:nvSpPr>
        <p:spPr/>
        <p:txBody>
          <a:bodyPr/>
          <a:lstStyle>
            <a:lvl1pPr>
              <a:defRPr/>
            </a:lvl1pPr>
          </a:lstStyle>
          <a:p>
            <a:fld id="{9CB62E20-407B-4E78-91B4-29BA29787501}" type="slidenum">
              <a:rPr lang="en-US" altLang="zh-TW"/>
              <a:pPr/>
              <a:t>‹#›</a:t>
            </a:fld>
            <a:endParaRPr lang="en-US" altLang="zh-TW"/>
          </a:p>
        </p:txBody>
      </p:sp>
    </p:spTree>
    <p:extLst>
      <p:ext uri="{BB962C8B-B14F-4D97-AF65-F5344CB8AC3E}">
        <p14:creationId xmlns:p14="http://schemas.microsoft.com/office/powerpoint/2010/main" val="3560436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261360E2-A9FA-4D01-9BD8-2E92F9938214}" type="slidenum">
              <a:rPr lang="en-US" altLang="zh-TW"/>
              <a:pPr/>
              <a:t>‹#›</a:t>
            </a:fld>
            <a:endParaRPr lang="en-US" altLang="zh-TW"/>
          </a:p>
        </p:txBody>
      </p:sp>
    </p:spTree>
    <p:extLst>
      <p:ext uri="{BB962C8B-B14F-4D97-AF65-F5344CB8AC3E}">
        <p14:creationId xmlns:p14="http://schemas.microsoft.com/office/powerpoint/2010/main" val="3240019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Dynamic Programming</a:t>
            </a:r>
          </a:p>
        </p:txBody>
      </p:sp>
      <p:sp>
        <p:nvSpPr>
          <p:cNvPr id="7" name="投影片編號版面配置區 6"/>
          <p:cNvSpPr>
            <a:spLocks noGrp="1"/>
          </p:cNvSpPr>
          <p:nvPr>
            <p:ph type="sldNum" sz="quarter" idx="12"/>
          </p:nvPr>
        </p:nvSpPr>
        <p:spPr/>
        <p:txBody>
          <a:bodyPr/>
          <a:lstStyle>
            <a:lvl1pPr>
              <a:defRPr/>
            </a:lvl1pPr>
          </a:lstStyle>
          <a:p>
            <a:fld id="{B550B593-3511-4726-B7A3-1439C154C139}" type="slidenum">
              <a:rPr lang="en-US" altLang="zh-TW"/>
              <a:pPr/>
              <a:t>‹#›</a:t>
            </a:fld>
            <a:endParaRPr lang="en-US" altLang="zh-TW"/>
          </a:p>
        </p:txBody>
      </p:sp>
    </p:spTree>
    <p:extLst>
      <p:ext uri="{BB962C8B-B14F-4D97-AF65-F5344CB8AC3E}">
        <p14:creationId xmlns:p14="http://schemas.microsoft.com/office/powerpoint/2010/main" val="1608744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bwMode="auto">
          <a:xfrm>
            <a:off x="6858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563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按一下以編輯母片本文樣式</a:t>
            </a:r>
          </a:p>
          <a:p>
            <a:pPr lvl="1"/>
            <a:r>
              <a:rPr lang="zh-TW" altLang="en-US" smtClean="0"/>
              <a:t>第二階層</a:t>
            </a:r>
          </a:p>
          <a:p>
            <a:pPr lvl="2"/>
            <a:r>
              <a:rPr lang="zh-TW" altLang="en-US" smtClean="0"/>
              <a:t>第三階層</a:t>
            </a:r>
          </a:p>
          <a:p>
            <a:pPr lvl="3"/>
            <a:r>
              <a:rPr lang="zh-TW" altLang="en-US" smtClean="0"/>
              <a:t>第四階層</a:t>
            </a:r>
          </a:p>
          <a:p>
            <a:pPr lvl="4"/>
            <a:r>
              <a:rPr lang="zh-TW" altLang="en-US" smtClean="0"/>
              <a:t>第五階層</a:t>
            </a:r>
          </a:p>
        </p:txBody>
      </p:sp>
      <p:sp>
        <p:nvSpPr>
          <p:cNvPr id="56324"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spcBef>
                <a:spcPct val="50000"/>
              </a:spcBef>
              <a:defRPr sz="1400">
                <a:solidFill>
                  <a:schemeClr val="bg2"/>
                </a:solidFill>
                <a:ea typeface="+mn-ea"/>
              </a:defRPr>
            </a:lvl1pPr>
          </a:lstStyle>
          <a:p>
            <a:endParaRPr lang="en-US" altLang="zh-TW"/>
          </a:p>
        </p:txBody>
      </p:sp>
      <p:sp>
        <p:nvSpPr>
          <p:cNvPr id="56325"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solidFill>
                  <a:schemeClr val="bg2"/>
                </a:solidFill>
                <a:ea typeface="+mn-ea"/>
              </a:defRPr>
            </a:lvl1pPr>
          </a:lstStyle>
          <a:p>
            <a:r>
              <a:rPr lang="en-US" altLang="zh-TW"/>
              <a:t>Dynamic Programming</a:t>
            </a:r>
          </a:p>
        </p:txBody>
      </p:sp>
      <p:sp>
        <p:nvSpPr>
          <p:cNvPr id="56326"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solidFill>
                  <a:schemeClr val="bg2"/>
                </a:solidFill>
                <a:ea typeface="+mn-ea"/>
              </a:defRPr>
            </a:lvl1pPr>
          </a:lstStyle>
          <a:p>
            <a:fld id="{5436F9D5-76B0-46BE-978E-58C8B92361FF}"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hf hdr="0" dt="0"/>
  <p:txStyles>
    <p:titleStyle>
      <a:lvl1pPr algn="l" rtl="0" fontAlgn="base">
        <a:spcBef>
          <a:spcPct val="0"/>
        </a:spcBef>
        <a:spcAft>
          <a:spcPct val="0"/>
        </a:spcAft>
        <a:defRPr kumimoji="1" sz="4400">
          <a:solidFill>
            <a:schemeClr val="tx2"/>
          </a:solidFill>
          <a:latin typeface="+mj-lt"/>
          <a:ea typeface="+mj-ea"/>
          <a:cs typeface="+mj-cs"/>
        </a:defRPr>
      </a:lvl1pPr>
      <a:lvl2pPr algn="l" rtl="0" fontAlgn="base">
        <a:spcBef>
          <a:spcPct val="0"/>
        </a:spcBef>
        <a:spcAft>
          <a:spcPct val="0"/>
        </a:spcAft>
        <a:defRPr kumimoji="1" sz="4400">
          <a:solidFill>
            <a:schemeClr val="tx2"/>
          </a:solidFill>
          <a:latin typeface="Times New Roman" pitchFamily="18" charset="0"/>
          <a:ea typeface="新細明體" pitchFamily="18" charset="-120"/>
        </a:defRPr>
      </a:lvl2pPr>
      <a:lvl3pPr algn="l" rtl="0" fontAlgn="base">
        <a:spcBef>
          <a:spcPct val="0"/>
        </a:spcBef>
        <a:spcAft>
          <a:spcPct val="0"/>
        </a:spcAft>
        <a:defRPr kumimoji="1" sz="4400">
          <a:solidFill>
            <a:schemeClr val="tx2"/>
          </a:solidFill>
          <a:latin typeface="Times New Roman" pitchFamily="18" charset="0"/>
          <a:ea typeface="新細明體" pitchFamily="18" charset="-120"/>
        </a:defRPr>
      </a:lvl3pPr>
      <a:lvl4pPr algn="l" rtl="0" fontAlgn="base">
        <a:spcBef>
          <a:spcPct val="0"/>
        </a:spcBef>
        <a:spcAft>
          <a:spcPct val="0"/>
        </a:spcAft>
        <a:defRPr kumimoji="1" sz="4400">
          <a:solidFill>
            <a:schemeClr val="tx2"/>
          </a:solidFill>
          <a:latin typeface="Times New Roman" pitchFamily="18" charset="0"/>
          <a:ea typeface="新細明體" pitchFamily="18" charset="-120"/>
        </a:defRPr>
      </a:lvl4pPr>
      <a:lvl5pPr algn="l" rtl="0" fontAlgn="base">
        <a:spcBef>
          <a:spcPct val="0"/>
        </a:spcBef>
        <a:spcAft>
          <a:spcPct val="0"/>
        </a:spcAft>
        <a:defRPr kumimoji="1" sz="4400">
          <a:solidFill>
            <a:schemeClr val="tx2"/>
          </a:solidFill>
          <a:latin typeface="Times New Roman" pitchFamily="18" charset="0"/>
          <a:ea typeface="新細明體" pitchFamily="18" charset="-120"/>
        </a:defRPr>
      </a:lvl5pPr>
      <a:lvl6pPr marL="457200" algn="l" rtl="0" fontAlgn="base">
        <a:spcBef>
          <a:spcPct val="0"/>
        </a:spcBef>
        <a:spcAft>
          <a:spcPct val="0"/>
        </a:spcAft>
        <a:defRPr kumimoji="1" sz="4400">
          <a:solidFill>
            <a:schemeClr val="tx2"/>
          </a:solidFill>
          <a:latin typeface="Times New Roman" pitchFamily="18" charset="0"/>
          <a:ea typeface="新細明體" pitchFamily="18" charset="-120"/>
        </a:defRPr>
      </a:lvl6pPr>
      <a:lvl7pPr marL="914400" algn="l" rtl="0" fontAlgn="base">
        <a:spcBef>
          <a:spcPct val="0"/>
        </a:spcBef>
        <a:spcAft>
          <a:spcPct val="0"/>
        </a:spcAft>
        <a:defRPr kumimoji="1" sz="4400">
          <a:solidFill>
            <a:schemeClr val="tx2"/>
          </a:solidFill>
          <a:latin typeface="Times New Roman" pitchFamily="18" charset="0"/>
          <a:ea typeface="新細明體" pitchFamily="18" charset="-120"/>
        </a:defRPr>
      </a:lvl7pPr>
      <a:lvl8pPr marL="1371600" algn="l" rtl="0" fontAlgn="base">
        <a:spcBef>
          <a:spcPct val="0"/>
        </a:spcBef>
        <a:spcAft>
          <a:spcPct val="0"/>
        </a:spcAft>
        <a:defRPr kumimoji="1" sz="4400">
          <a:solidFill>
            <a:schemeClr val="tx2"/>
          </a:solidFill>
          <a:latin typeface="Times New Roman" pitchFamily="18" charset="0"/>
          <a:ea typeface="新細明體" pitchFamily="18" charset="-120"/>
        </a:defRPr>
      </a:lvl8pPr>
      <a:lvl9pPr marL="1828800" algn="l" rtl="0" fontAlgn="base">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fontAlgn="base">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50000"/>
        <a:buFont typeface="Monotype Sorts" pitchFamily="2" charset="2"/>
        <a:buChar char="l"/>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768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96768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96768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zh-TW"/>
          </a:p>
        </p:txBody>
      </p:sp>
      <p:sp>
        <p:nvSpPr>
          <p:cNvPr id="96768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r>
              <a:rPr lang="en-US" altLang="zh-TW"/>
              <a:t>Dynamic Programming</a:t>
            </a:r>
          </a:p>
        </p:txBody>
      </p:sp>
      <p:sp>
        <p:nvSpPr>
          <p:cNvPr id="96768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B140457-905E-4547-9611-3F19C0F6CBB1}"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ea typeface="新細明體" pitchFamily="18" charset="-120"/>
        </a:defRPr>
      </a:lvl2pPr>
      <a:lvl3pPr algn="ctr" rtl="0" fontAlgn="base">
        <a:spcBef>
          <a:spcPct val="0"/>
        </a:spcBef>
        <a:spcAft>
          <a:spcPct val="0"/>
        </a:spcAft>
        <a:defRPr kumimoji="1" sz="4400">
          <a:solidFill>
            <a:schemeClr val="tx2"/>
          </a:solidFill>
          <a:latin typeface="Times New Roman" pitchFamily="18" charset="0"/>
          <a:ea typeface="新細明體" pitchFamily="18" charset="-120"/>
        </a:defRPr>
      </a:lvl3pPr>
      <a:lvl4pPr algn="ctr" rtl="0" fontAlgn="base">
        <a:spcBef>
          <a:spcPct val="0"/>
        </a:spcBef>
        <a:spcAft>
          <a:spcPct val="0"/>
        </a:spcAft>
        <a:defRPr kumimoji="1" sz="4400">
          <a:solidFill>
            <a:schemeClr val="tx2"/>
          </a:solidFill>
          <a:latin typeface="Times New Roman" pitchFamily="18" charset="0"/>
          <a:ea typeface="新細明體" pitchFamily="18" charset="-120"/>
        </a:defRPr>
      </a:lvl4pPr>
      <a:lvl5pPr algn="ctr" rtl="0" fontAlgn="base">
        <a:spcBef>
          <a:spcPct val="0"/>
        </a:spcBef>
        <a:spcAft>
          <a:spcPct val="0"/>
        </a:spcAft>
        <a:defRPr kumimoji="1" sz="4400">
          <a:solidFill>
            <a:schemeClr val="tx2"/>
          </a:solidFill>
          <a:latin typeface="Times New Roman" pitchFamily="18" charset="0"/>
          <a:ea typeface="新細明體" pitchFamily="18" charset="-120"/>
        </a:defRPr>
      </a:lvl5pPr>
      <a:lvl6pPr marL="457200" algn="ctr" rtl="0" fontAlgn="base">
        <a:spcBef>
          <a:spcPct val="0"/>
        </a:spcBef>
        <a:spcAft>
          <a:spcPct val="0"/>
        </a:spcAft>
        <a:defRPr kumimoji="1" sz="4400">
          <a:solidFill>
            <a:schemeClr val="tx2"/>
          </a:solidFill>
          <a:latin typeface="Times New Roman" pitchFamily="18" charset="0"/>
          <a:ea typeface="新細明體" pitchFamily="18" charset="-120"/>
        </a:defRPr>
      </a:lvl6pPr>
      <a:lvl7pPr marL="914400" algn="ctr" rtl="0" fontAlgn="base">
        <a:spcBef>
          <a:spcPct val="0"/>
        </a:spcBef>
        <a:spcAft>
          <a:spcPct val="0"/>
        </a:spcAft>
        <a:defRPr kumimoji="1" sz="4400">
          <a:solidFill>
            <a:schemeClr val="tx2"/>
          </a:solidFill>
          <a:latin typeface="Times New Roman" pitchFamily="18" charset="0"/>
          <a:ea typeface="新細明體" pitchFamily="18" charset="-120"/>
        </a:defRPr>
      </a:lvl7pPr>
      <a:lvl8pPr marL="1371600" algn="ctr" rtl="0" fontAlgn="base">
        <a:spcBef>
          <a:spcPct val="0"/>
        </a:spcBef>
        <a:spcAft>
          <a:spcPct val="0"/>
        </a:spcAft>
        <a:defRPr kumimoji="1" sz="4400">
          <a:solidFill>
            <a:schemeClr val="tx2"/>
          </a:solidFill>
          <a:latin typeface="Times New Roman" pitchFamily="18" charset="0"/>
          <a:ea typeface="新細明體" pitchFamily="18" charset="-120"/>
        </a:defRPr>
      </a:lvl8pPr>
      <a:lvl9pPr marL="1828800" algn="ctr" rtl="0" fontAlgn="base">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707" name="Rectangle 3"/>
          <p:cNvSpPr>
            <a:spLocks noGrp="1" noChangeArrowheads="1"/>
          </p:cNvSpPr>
          <p:nvPr>
            <p:ph type="subTitle" idx="1"/>
          </p:nvPr>
        </p:nvSpPr>
        <p:spPr>
          <a:xfrm>
            <a:off x="827088" y="1268413"/>
            <a:ext cx="7561262" cy="1754187"/>
          </a:xfrm>
        </p:spPr>
        <p:txBody>
          <a:bodyPr/>
          <a:lstStyle/>
          <a:p>
            <a:r>
              <a:rPr lang="en-US" altLang="zh-TW" sz="4000" b="1">
                <a:latin typeface="Tahoma" pitchFamily="34" charset="0"/>
              </a:rPr>
              <a:t>Dynamic Programming</a:t>
            </a:r>
            <a:endParaRPr lang="en-US" altLang="zh-TW" sz="4000" b="1">
              <a:latin typeface="Tahoma" pitchFamily="34" charset="0"/>
              <a:ea typeface="標楷體" pitchFamily="65" charset="-120"/>
            </a:endParaRPr>
          </a:p>
        </p:txBody>
      </p:sp>
      <p:sp>
        <p:nvSpPr>
          <p:cNvPr id="968708" name="Rectangle 4"/>
          <p:cNvSpPr>
            <a:spLocks noChangeArrowheads="1"/>
          </p:cNvSpPr>
          <p:nvPr/>
        </p:nvSpPr>
        <p:spPr bwMode="auto">
          <a:xfrm>
            <a:off x="1116013" y="3213100"/>
            <a:ext cx="7561262" cy="17541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kumimoji="1" sz="3200">
                <a:solidFill>
                  <a:schemeClr val="tx1"/>
                </a:solidFill>
                <a:latin typeface="Times New Roman" pitchFamily="18" charset="0"/>
                <a:ea typeface="新細明體" pitchFamily="18" charset="-120"/>
              </a:defRPr>
            </a:lvl1pPr>
            <a:lvl2pPr>
              <a:spcBef>
                <a:spcPct val="20000"/>
              </a:spcBef>
              <a:defRPr kumimoji="1" sz="2800">
                <a:solidFill>
                  <a:schemeClr val="tx1"/>
                </a:solidFill>
                <a:latin typeface="Times New Roman" pitchFamily="18" charset="0"/>
                <a:ea typeface="新細明體" pitchFamily="18" charset="-120"/>
              </a:defRPr>
            </a:lvl2pPr>
            <a:lvl3pPr>
              <a:spcBef>
                <a:spcPct val="20000"/>
              </a:spcBef>
              <a:defRPr kumimoji="1" sz="2400">
                <a:solidFill>
                  <a:schemeClr val="tx1"/>
                </a:solidFill>
                <a:latin typeface="Times New Roman" pitchFamily="18" charset="0"/>
                <a:ea typeface="新細明體" pitchFamily="18" charset="-120"/>
              </a:defRPr>
            </a:lvl3pPr>
            <a:lvl4pPr>
              <a:spcBef>
                <a:spcPct val="20000"/>
              </a:spcBef>
              <a:defRPr kumimoji="1" sz="2000">
                <a:solidFill>
                  <a:schemeClr val="tx1"/>
                </a:solidFill>
                <a:latin typeface="Times New Roman" pitchFamily="18" charset="0"/>
                <a:ea typeface="新細明體" pitchFamily="18" charset="-120"/>
              </a:defRPr>
            </a:lvl4pPr>
            <a:lvl5pPr>
              <a:spcBef>
                <a:spcPct val="20000"/>
              </a:spcBef>
              <a:defRPr kumimoji="1" sz="2000">
                <a:solidFill>
                  <a:schemeClr val="tx1"/>
                </a:solidFill>
                <a:latin typeface="Times New Roman" pitchFamily="18" charset="0"/>
                <a:ea typeface="新細明體" pitchFamily="18" charset="-120"/>
              </a:defRPr>
            </a:lvl5pPr>
            <a:lvl6pPr algn="ctr" fontAlgn="base">
              <a:spcBef>
                <a:spcPct val="20000"/>
              </a:spcBef>
              <a:spcAft>
                <a:spcPct val="0"/>
              </a:spcAft>
              <a:defRPr kumimoji="1" sz="2000">
                <a:solidFill>
                  <a:schemeClr val="tx1"/>
                </a:solidFill>
                <a:latin typeface="Times New Roman" pitchFamily="18" charset="0"/>
                <a:ea typeface="新細明體" pitchFamily="18" charset="-120"/>
              </a:defRPr>
            </a:lvl6pPr>
            <a:lvl7pPr algn="ctr" fontAlgn="base">
              <a:spcBef>
                <a:spcPct val="20000"/>
              </a:spcBef>
              <a:spcAft>
                <a:spcPct val="0"/>
              </a:spcAft>
              <a:defRPr kumimoji="1" sz="2000">
                <a:solidFill>
                  <a:schemeClr val="tx1"/>
                </a:solidFill>
                <a:latin typeface="Times New Roman" pitchFamily="18" charset="0"/>
                <a:ea typeface="新細明體" pitchFamily="18" charset="-120"/>
              </a:defRPr>
            </a:lvl7pPr>
            <a:lvl8pPr algn="ctr" fontAlgn="base">
              <a:spcBef>
                <a:spcPct val="20000"/>
              </a:spcBef>
              <a:spcAft>
                <a:spcPct val="0"/>
              </a:spcAft>
              <a:defRPr kumimoji="1" sz="2000">
                <a:solidFill>
                  <a:schemeClr val="tx1"/>
                </a:solidFill>
                <a:latin typeface="Times New Roman" pitchFamily="18" charset="0"/>
                <a:ea typeface="新細明體" pitchFamily="18" charset="-120"/>
              </a:defRPr>
            </a:lvl8pPr>
            <a:lvl9pPr algn="ctr" fontAlgn="base">
              <a:spcBef>
                <a:spcPct val="20000"/>
              </a:spcBef>
              <a:spcAft>
                <a:spcPct val="0"/>
              </a:spcAft>
              <a:defRPr kumimoji="1" sz="2000">
                <a:solidFill>
                  <a:schemeClr val="tx1"/>
                </a:solidFill>
                <a:latin typeface="Times New Roman" pitchFamily="18" charset="0"/>
                <a:ea typeface="新細明體" pitchFamily="18" charset="-120"/>
              </a:defRPr>
            </a:lvl9pPr>
          </a:lstStyle>
          <a:p>
            <a:pPr>
              <a:lnSpc>
                <a:spcPct val="80000"/>
              </a:lnSpc>
            </a:pPr>
            <a:r>
              <a:rPr lang="zh-TW" altLang="en-US" sz="3600" b="1">
                <a:latin typeface="Tahoma" pitchFamily="34" charset="0"/>
                <a:ea typeface="標楷體" pitchFamily="65" charset="-120"/>
              </a:rPr>
              <a:t>又稱</a:t>
            </a:r>
          </a:p>
          <a:p>
            <a:pPr>
              <a:lnSpc>
                <a:spcPct val="80000"/>
              </a:lnSpc>
            </a:pPr>
            <a:r>
              <a:rPr lang="zh-TW" altLang="en-US" sz="3600" b="1">
                <a:solidFill>
                  <a:schemeClr val="accent2"/>
                </a:solidFill>
                <a:latin typeface="Tahoma" pitchFamily="34" charset="0"/>
                <a:ea typeface="標楷體" pitchFamily="65" charset="-120"/>
              </a:rPr>
              <a:t>動態規劃</a:t>
            </a:r>
          </a:p>
          <a:p>
            <a:pPr>
              <a:lnSpc>
                <a:spcPct val="80000"/>
              </a:lnSpc>
            </a:pPr>
            <a:r>
              <a:rPr lang="zh-TW" altLang="en-US" sz="3600" b="1" dirty="0">
                <a:solidFill>
                  <a:schemeClr val="accent2"/>
                </a:solidFill>
                <a:latin typeface="Tahoma" pitchFamily="34" charset="0"/>
                <a:ea typeface="標楷體" pitchFamily="65" charset="-120"/>
              </a:rPr>
              <a:t>經常被用來解決最佳化問題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8708"/>
                                        </p:tgtEl>
                                        <p:attrNameLst>
                                          <p:attrName>style.visibility</p:attrName>
                                        </p:attrNameLst>
                                      </p:cBhvr>
                                      <p:to>
                                        <p:strVal val="visible"/>
                                      </p:to>
                                    </p:set>
                                    <p:anim calcmode="lin" valueType="num">
                                      <p:cBhvr additive="base">
                                        <p:cTn id="7" dur="500" fill="hold"/>
                                        <p:tgtEl>
                                          <p:spTgt spid="968708"/>
                                        </p:tgtEl>
                                        <p:attrNameLst>
                                          <p:attrName>ppt_x</p:attrName>
                                        </p:attrNameLst>
                                      </p:cBhvr>
                                      <p:tavLst>
                                        <p:tav tm="0">
                                          <p:val>
                                            <p:strVal val="#ppt_x"/>
                                          </p:val>
                                        </p:tav>
                                        <p:tav tm="100000">
                                          <p:val>
                                            <p:strVal val="#ppt_x"/>
                                          </p:val>
                                        </p:tav>
                                      </p:tavLst>
                                    </p:anim>
                                    <p:anim calcmode="lin" valueType="num">
                                      <p:cBhvr additive="base">
                                        <p:cTn id="8" dur="500" fill="hold"/>
                                        <p:tgtEl>
                                          <p:spTgt spid="9687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870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CBC671F1-5BD1-40FB-85A6-5F4AD3EE372A}" type="slidenum">
              <a:rPr lang="en-US" altLang="zh-TW"/>
              <a:pPr/>
              <a:t>10</a:t>
            </a:fld>
            <a:endParaRPr lang="en-US" altLang="zh-TW"/>
          </a:p>
        </p:txBody>
      </p:sp>
      <p:sp>
        <p:nvSpPr>
          <p:cNvPr id="931842" name="Rectangle 2"/>
          <p:cNvSpPr>
            <a:spLocks noGrp="1" noChangeArrowheads="1"/>
          </p:cNvSpPr>
          <p:nvPr>
            <p:ph type="title"/>
          </p:nvPr>
        </p:nvSpPr>
        <p:spPr>
          <a:xfrm>
            <a:off x="609600" y="381000"/>
            <a:ext cx="7924800" cy="533400"/>
          </a:xfrm>
        </p:spPr>
        <p:txBody>
          <a:bodyPr/>
          <a:lstStyle/>
          <a:p>
            <a:pPr algn="ctr"/>
            <a:r>
              <a:rPr lang="en-US" altLang="zh-TW" sz="3600" b="1">
                <a:ea typeface="標楷體" pitchFamily="65" charset="-120"/>
              </a:rPr>
              <a:t>Catalan Number</a:t>
            </a:r>
            <a:endParaRPr lang="en-US" altLang="zh-TW" sz="2800" b="1">
              <a:ea typeface="標楷體" pitchFamily="65" charset="-120"/>
            </a:endParaRPr>
          </a:p>
        </p:txBody>
      </p:sp>
      <p:sp>
        <p:nvSpPr>
          <p:cNvPr id="931843" name="Text Box 3"/>
          <p:cNvSpPr txBox="1">
            <a:spLocks noChangeArrowheads="1"/>
          </p:cNvSpPr>
          <p:nvPr/>
        </p:nvSpPr>
        <p:spPr bwMode="auto">
          <a:xfrm>
            <a:off x="400050" y="947738"/>
            <a:ext cx="8286750" cy="4964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lgn="l">
              <a:defRPr kumimoji="1" sz="2400">
                <a:solidFill>
                  <a:schemeClr val="tx1"/>
                </a:solidFill>
                <a:latin typeface="Times New Roman" pitchFamily="18" charset="0"/>
                <a:ea typeface="新細明體" pitchFamily="18" charset="-120"/>
              </a:defRPr>
            </a:lvl1pPr>
            <a:lvl2pPr marL="514350" algn="l">
              <a:defRPr kumimoji="1" sz="2400">
                <a:solidFill>
                  <a:schemeClr val="tx1"/>
                </a:solidFill>
                <a:latin typeface="Times New Roman" pitchFamily="18" charset="0"/>
                <a:ea typeface="新細明體" pitchFamily="18" charset="-120"/>
              </a:defRPr>
            </a:lvl2pPr>
            <a:lvl3pPr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40000"/>
              </a:lnSpc>
            </a:pPr>
            <a:r>
              <a:rPr lang="en-US" altLang="zh-TW" sz="2800" b="1">
                <a:ea typeface="標楷體" pitchFamily="65" charset="-120"/>
              </a:rPr>
              <a:t>	For any </a:t>
            </a:r>
            <a:r>
              <a:rPr lang="en-US" altLang="zh-TW" sz="2800" b="1" i="1">
                <a:ea typeface="標楷體" pitchFamily="65" charset="-120"/>
              </a:rPr>
              <a:t>n</a:t>
            </a:r>
            <a:r>
              <a:rPr lang="en-US" altLang="zh-TW" sz="2800" b="1">
                <a:ea typeface="標楷體" pitchFamily="65" charset="-120"/>
              </a:rPr>
              <a:t>, # ways to fully parenthesize the product of a chain of </a:t>
            </a:r>
            <a:r>
              <a:rPr lang="en-US" altLang="zh-TW" sz="2800" b="1" i="1">
                <a:ea typeface="標楷體" pitchFamily="65" charset="-120"/>
              </a:rPr>
              <a:t>n</a:t>
            </a:r>
            <a:r>
              <a:rPr lang="en-US" altLang="zh-TW" sz="2800" b="1">
                <a:ea typeface="標楷體" pitchFamily="65" charset="-120"/>
              </a:rPr>
              <a:t>+1 matrices </a:t>
            </a:r>
          </a:p>
          <a:p>
            <a:pPr>
              <a:lnSpc>
                <a:spcPct val="140000"/>
              </a:lnSpc>
            </a:pPr>
            <a:r>
              <a:rPr lang="en-US" altLang="zh-TW" sz="2800" b="1">
                <a:solidFill>
                  <a:srgbClr val="FF0000"/>
                </a:solidFill>
                <a:ea typeface="標楷體" pitchFamily="65" charset="-120"/>
              </a:rPr>
              <a:t>=</a:t>
            </a:r>
            <a:r>
              <a:rPr lang="en-US" altLang="zh-TW" sz="2800" b="1">
                <a:ea typeface="標楷體" pitchFamily="65" charset="-120"/>
              </a:rPr>
              <a:t> # binary trees with </a:t>
            </a:r>
            <a:r>
              <a:rPr lang="en-US" altLang="zh-TW" sz="2800" b="1" i="1">
                <a:ea typeface="標楷體" pitchFamily="65" charset="-120"/>
              </a:rPr>
              <a:t>n</a:t>
            </a:r>
            <a:r>
              <a:rPr lang="en-US" altLang="zh-TW" sz="2800" b="1">
                <a:ea typeface="標楷體" pitchFamily="65" charset="-120"/>
              </a:rPr>
              <a:t> nodes.</a:t>
            </a:r>
          </a:p>
          <a:p>
            <a:pPr>
              <a:lnSpc>
                <a:spcPct val="140000"/>
              </a:lnSpc>
            </a:pPr>
            <a:r>
              <a:rPr lang="en-US" altLang="zh-TW" sz="2800" b="1">
                <a:solidFill>
                  <a:srgbClr val="FF0000"/>
                </a:solidFill>
                <a:ea typeface="標楷體" pitchFamily="65" charset="-120"/>
              </a:rPr>
              <a:t>=</a:t>
            </a:r>
            <a:r>
              <a:rPr lang="en-US" altLang="zh-TW" sz="2800" b="1">
                <a:ea typeface="標楷體" pitchFamily="65" charset="-120"/>
              </a:rPr>
              <a:t> # permutations generated from 1 2 … </a:t>
            </a:r>
            <a:r>
              <a:rPr lang="en-US" altLang="zh-TW" sz="2800" b="1" i="1">
                <a:ea typeface="標楷體" pitchFamily="65" charset="-120"/>
              </a:rPr>
              <a:t>n</a:t>
            </a:r>
            <a:r>
              <a:rPr lang="en-US" altLang="zh-TW" sz="2800" b="1">
                <a:ea typeface="標楷體" pitchFamily="65" charset="-120"/>
              </a:rPr>
              <a:t> through a stack.</a:t>
            </a:r>
          </a:p>
          <a:p>
            <a:pPr>
              <a:lnSpc>
                <a:spcPct val="140000"/>
              </a:lnSpc>
            </a:pPr>
            <a:r>
              <a:rPr lang="en-US" altLang="zh-TW" sz="2800" b="1">
                <a:solidFill>
                  <a:srgbClr val="FF0000"/>
                </a:solidFill>
                <a:ea typeface="標楷體" pitchFamily="65" charset="-120"/>
              </a:rPr>
              <a:t>=</a:t>
            </a:r>
            <a:r>
              <a:rPr lang="en-US" altLang="zh-TW" sz="2800" b="1">
                <a:ea typeface="標楷體" pitchFamily="65" charset="-120"/>
              </a:rPr>
              <a:t> # </a:t>
            </a:r>
            <a:r>
              <a:rPr lang="en-US" altLang="zh-TW" sz="2800" b="1" i="1">
                <a:ea typeface="標楷體" pitchFamily="65" charset="-120"/>
              </a:rPr>
              <a:t>n</a:t>
            </a:r>
            <a:r>
              <a:rPr lang="en-US" altLang="zh-TW" sz="2800" b="1">
                <a:ea typeface="標楷體" pitchFamily="65" charset="-120"/>
              </a:rPr>
              <a:t> pairs of fully matched parentheses.</a:t>
            </a:r>
          </a:p>
          <a:p>
            <a:pPr>
              <a:lnSpc>
                <a:spcPct val="140000"/>
              </a:lnSpc>
            </a:pPr>
            <a:r>
              <a:rPr lang="en-US" altLang="zh-TW" sz="2800" b="1">
                <a:solidFill>
                  <a:srgbClr val="FF0000"/>
                </a:solidFill>
                <a:ea typeface="標楷體" pitchFamily="65" charset="-120"/>
              </a:rPr>
              <a:t>=</a:t>
            </a:r>
            <a:r>
              <a:rPr lang="en-US" altLang="zh-TW" sz="2800" b="1">
                <a:ea typeface="標楷體" pitchFamily="65" charset="-120"/>
              </a:rPr>
              <a:t> </a:t>
            </a:r>
            <a:r>
              <a:rPr lang="en-US" altLang="zh-TW" sz="2800" b="1" i="1">
                <a:ea typeface="標楷體" pitchFamily="65" charset="-120"/>
              </a:rPr>
              <a:t>n</a:t>
            </a:r>
            <a:r>
              <a:rPr lang="en-US" altLang="zh-TW" sz="2800" b="1">
                <a:ea typeface="標楷體" pitchFamily="65" charset="-120"/>
              </a:rPr>
              <a:t>-th Catalan Number = </a:t>
            </a:r>
            <a:r>
              <a:rPr lang="en-US" altLang="zh-TW" sz="2800" b="1">
                <a:ea typeface="標楷體" pitchFamily="65" charset="-120"/>
                <a:sym typeface="Symbol" pitchFamily="18" charset="2"/>
              </a:rPr>
              <a:t>C(2</a:t>
            </a:r>
            <a:r>
              <a:rPr lang="en-US" altLang="zh-TW" sz="2800" b="1" i="1">
                <a:ea typeface="標楷體" pitchFamily="65" charset="-120"/>
              </a:rPr>
              <a:t>n</a:t>
            </a:r>
            <a:r>
              <a:rPr lang="en-US" altLang="zh-TW" sz="2800" b="1">
                <a:ea typeface="標楷體" pitchFamily="65" charset="-120"/>
                <a:sym typeface="Symbol" pitchFamily="18" charset="2"/>
              </a:rPr>
              <a:t>, </a:t>
            </a:r>
            <a:r>
              <a:rPr lang="en-US" altLang="zh-TW" sz="2800" b="1" i="1">
                <a:ea typeface="標楷體" pitchFamily="65" charset="-120"/>
              </a:rPr>
              <a:t>n</a:t>
            </a:r>
            <a:r>
              <a:rPr lang="en-US" altLang="zh-TW" sz="2800" b="1">
                <a:ea typeface="標楷體" pitchFamily="65" charset="-120"/>
                <a:sym typeface="Symbol" pitchFamily="18" charset="2"/>
              </a:rPr>
              <a:t>)/(</a:t>
            </a:r>
            <a:r>
              <a:rPr lang="en-US" altLang="zh-TW" sz="2800" b="1" i="1">
                <a:ea typeface="標楷體" pitchFamily="65" charset="-120"/>
              </a:rPr>
              <a:t>n</a:t>
            </a:r>
            <a:r>
              <a:rPr lang="en-US" altLang="zh-TW" sz="2800" b="1">
                <a:ea typeface="標楷體" pitchFamily="65" charset="-120"/>
                <a:sym typeface="Symbol" pitchFamily="18" charset="2"/>
              </a:rPr>
              <a:t> +1) = </a:t>
            </a:r>
            <a:r>
              <a:rPr lang="en-US" altLang="zh-TW" sz="3200" b="1">
                <a:ea typeface="標楷體" pitchFamily="65" charset="-120"/>
                <a:sym typeface="Symbol" pitchFamily="18" charset="2"/>
              </a:rPr>
              <a:t>(4</a:t>
            </a:r>
            <a:r>
              <a:rPr lang="en-US" altLang="zh-TW" sz="3200" b="1" i="1" baseline="36000">
                <a:ea typeface="標楷體" pitchFamily="65" charset="-120"/>
                <a:sym typeface="Symbol" pitchFamily="18" charset="2"/>
              </a:rPr>
              <a:t>n</a:t>
            </a:r>
            <a:r>
              <a:rPr lang="en-US" altLang="zh-TW" sz="3200" b="1">
                <a:ea typeface="標楷體" pitchFamily="65" charset="-120"/>
                <a:sym typeface="Symbol" pitchFamily="18" charset="2"/>
              </a:rPr>
              <a:t>/</a:t>
            </a:r>
            <a:r>
              <a:rPr lang="en-US" altLang="zh-TW" sz="3200" b="1" i="1">
                <a:ea typeface="標楷體" pitchFamily="65" charset="-120"/>
              </a:rPr>
              <a:t>n</a:t>
            </a:r>
            <a:r>
              <a:rPr lang="en-US" altLang="zh-TW" sz="3200" b="1" baseline="36000">
                <a:ea typeface="標楷體" pitchFamily="65" charset="-120"/>
              </a:rPr>
              <a:t>3/2</a:t>
            </a:r>
            <a:r>
              <a:rPr lang="en-US" altLang="zh-TW" sz="3200" b="1">
                <a:ea typeface="標楷體" pitchFamily="65" charset="-120"/>
                <a:sym typeface="Symbol"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31843">
                                            <p:txEl>
                                              <p:pRg st="0" end="0"/>
                                            </p:txEl>
                                          </p:spTgt>
                                        </p:tgtEl>
                                        <p:attrNameLst>
                                          <p:attrName>style.visibility</p:attrName>
                                        </p:attrNameLst>
                                      </p:cBhvr>
                                      <p:to>
                                        <p:strVal val="visible"/>
                                      </p:to>
                                    </p:set>
                                    <p:animEffect transition="in" filter="wipe(left)">
                                      <p:cBhvr>
                                        <p:cTn id="7" dur="500"/>
                                        <p:tgtEl>
                                          <p:spTgt spid="931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31843">
                                            <p:txEl>
                                              <p:pRg st="1" end="1"/>
                                            </p:txEl>
                                          </p:spTgt>
                                        </p:tgtEl>
                                        <p:attrNameLst>
                                          <p:attrName>style.visibility</p:attrName>
                                        </p:attrNameLst>
                                      </p:cBhvr>
                                      <p:to>
                                        <p:strVal val="visible"/>
                                      </p:to>
                                    </p:set>
                                    <p:animEffect transition="in" filter="wipe(left)">
                                      <p:cBhvr>
                                        <p:cTn id="12" dur="500"/>
                                        <p:tgtEl>
                                          <p:spTgt spid="9318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31843">
                                            <p:txEl>
                                              <p:pRg st="2" end="2"/>
                                            </p:txEl>
                                          </p:spTgt>
                                        </p:tgtEl>
                                        <p:attrNameLst>
                                          <p:attrName>style.visibility</p:attrName>
                                        </p:attrNameLst>
                                      </p:cBhvr>
                                      <p:to>
                                        <p:strVal val="visible"/>
                                      </p:to>
                                    </p:set>
                                    <p:animEffect transition="in" filter="wipe(left)">
                                      <p:cBhvr>
                                        <p:cTn id="17" dur="500"/>
                                        <p:tgtEl>
                                          <p:spTgt spid="9318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31843">
                                            <p:txEl>
                                              <p:pRg st="3" end="3"/>
                                            </p:txEl>
                                          </p:spTgt>
                                        </p:tgtEl>
                                        <p:attrNameLst>
                                          <p:attrName>style.visibility</p:attrName>
                                        </p:attrNameLst>
                                      </p:cBhvr>
                                      <p:to>
                                        <p:strVal val="visible"/>
                                      </p:to>
                                    </p:set>
                                    <p:animEffect transition="in" filter="wipe(left)">
                                      <p:cBhvr>
                                        <p:cTn id="22" dur="500"/>
                                        <p:tgtEl>
                                          <p:spTgt spid="9318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31843">
                                            <p:txEl>
                                              <p:pRg st="4" end="4"/>
                                            </p:txEl>
                                          </p:spTgt>
                                        </p:tgtEl>
                                        <p:attrNameLst>
                                          <p:attrName>style.visibility</p:attrName>
                                        </p:attrNameLst>
                                      </p:cBhvr>
                                      <p:to>
                                        <p:strVal val="visible"/>
                                      </p:to>
                                    </p:set>
                                    <p:animEffect transition="in" filter="wipe(left)">
                                      <p:cBhvr>
                                        <p:cTn id="27" dur="500"/>
                                        <p:tgtEl>
                                          <p:spTgt spid="9318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4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頁尾版面配置區 4"/>
          <p:cNvSpPr>
            <a:spLocks noGrp="1"/>
          </p:cNvSpPr>
          <p:nvPr>
            <p:ph type="ftr" sz="quarter" idx="11"/>
          </p:nvPr>
        </p:nvSpPr>
        <p:spPr/>
        <p:txBody>
          <a:bodyPr/>
          <a:lstStyle/>
          <a:p>
            <a:r>
              <a:rPr lang="en-US" altLang="zh-TW"/>
              <a:t>Dynamic Programming</a:t>
            </a:r>
          </a:p>
        </p:txBody>
      </p:sp>
      <p:sp>
        <p:nvSpPr>
          <p:cNvPr id="41" name="投影片編號版面配置區 5"/>
          <p:cNvSpPr>
            <a:spLocks noGrp="1"/>
          </p:cNvSpPr>
          <p:nvPr>
            <p:ph type="sldNum" sz="quarter" idx="12"/>
          </p:nvPr>
        </p:nvSpPr>
        <p:spPr/>
        <p:txBody>
          <a:bodyPr/>
          <a:lstStyle/>
          <a:p>
            <a:fld id="{911C8B8A-1824-4FC1-9998-F39376964339}" type="slidenum">
              <a:rPr lang="en-US" altLang="zh-TW"/>
              <a:pPr/>
              <a:t>11</a:t>
            </a:fld>
            <a:endParaRPr lang="en-US" altLang="zh-TW"/>
          </a:p>
        </p:txBody>
      </p:sp>
      <p:sp>
        <p:nvSpPr>
          <p:cNvPr id="933896" name="Rectangle 8"/>
          <p:cNvSpPr>
            <a:spLocks noGrp="1" noChangeArrowheads="1"/>
          </p:cNvSpPr>
          <p:nvPr>
            <p:ph type="title"/>
          </p:nvPr>
        </p:nvSpPr>
        <p:spPr>
          <a:xfrm>
            <a:off x="609600" y="519113"/>
            <a:ext cx="7924800" cy="533400"/>
          </a:xfrm>
        </p:spPr>
        <p:txBody>
          <a:bodyPr/>
          <a:lstStyle/>
          <a:p>
            <a:pPr algn="ctr"/>
            <a:r>
              <a:rPr lang="zh-TW" altLang="en-US" sz="3600" b="1">
                <a:ea typeface="標楷體" pitchFamily="65" charset="-120"/>
              </a:rPr>
              <a:t>乘法樹</a:t>
            </a:r>
            <a:endParaRPr lang="zh-TW" altLang="en-US" sz="2800" b="1">
              <a:ea typeface="標楷體" pitchFamily="65" charset="-120"/>
            </a:endParaRPr>
          </a:p>
        </p:txBody>
      </p:sp>
      <p:sp>
        <p:nvSpPr>
          <p:cNvPr id="933899" name="Rectangle 11"/>
          <p:cNvSpPr>
            <a:spLocks noChangeArrowheads="1"/>
          </p:cNvSpPr>
          <p:nvPr/>
        </p:nvSpPr>
        <p:spPr bwMode="auto">
          <a:xfrm>
            <a:off x="895350" y="2027238"/>
            <a:ext cx="2473325" cy="2938462"/>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lnSpc>
                <a:spcPct val="8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i="1">
                <a:solidFill>
                  <a:srgbClr val="FF0000"/>
                </a:solidFill>
              </a:rPr>
              <a:t>A</a:t>
            </a:r>
            <a:r>
              <a:rPr lang="en-US" altLang="zh-TW" sz="2800" b="1" baseline="-25000">
                <a:solidFill>
                  <a:srgbClr val="FF0000"/>
                </a:solidFill>
              </a:rPr>
              <a:t>2 </a:t>
            </a:r>
            <a:r>
              <a:rPr lang="en-US" altLang="zh-TW" sz="2800" b="1">
                <a:solidFill>
                  <a:srgbClr val="FF0000"/>
                </a:solidFill>
              </a:rPr>
              <a:t>)(</a:t>
            </a:r>
            <a:r>
              <a:rPr lang="en-US" altLang="zh-TW" sz="2800" b="1" baseline="-25000">
                <a:solidFill>
                  <a:srgbClr val="FF0000"/>
                </a:solidFill>
              </a:rPr>
              <a:t> </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 </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p>
          <a:p>
            <a:pPr algn="l">
              <a:lnSpc>
                <a:spcPct val="130000"/>
              </a:lnSpc>
            </a:pP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1</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endParaRPr lang="en-US" altLang="zh-TW" sz="2800" b="1"/>
          </a:p>
        </p:txBody>
      </p:sp>
      <p:grpSp>
        <p:nvGrpSpPr>
          <p:cNvPr id="933989" name="Group 101"/>
          <p:cNvGrpSpPr>
            <a:grpSpLocks/>
          </p:cNvGrpSpPr>
          <p:nvPr/>
        </p:nvGrpSpPr>
        <p:grpSpPr bwMode="auto">
          <a:xfrm>
            <a:off x="5368925" y="3914775"/>
            <a:ext cx="2232025" cy="1819275"/>
            <a:chOff x="2974" y="2185"/>
            <a:chExt cx="1406" cy="1146"/>
          </a:xfrm>
        </p:grpSpPr>
        <p:grpSp>
          <p:nvGrpSpPr>
            <p:cNvPr id="933890" name="Group 2"/>
            <p:cNvGrpSpPr>
              <a:grpSpLocks/>
            </p:cNvGrpSpPr>
            <p:nvPr/>
          </p:nvGrpSpPr>
          <p:grpSpPr bwMode="auto">
            <a:xfrm>
              <a:off x="2974" y="2747"/>
              <a:ext cx="1406" cy="584"/>
              <a:chOff x="3823" y="3456"/>
              <a:chExt cx="1040" cy="415"/>
            </a:xfrm>
          </p:grpSpPr>
          <p:sp>
            <p:nvSpPr>
              <p:cNvPr id="933891" name="Line 3"/>
              <p:cNvSpPr>
                <a:spLocks noChangeShapeType="1"/>
              </p:cNvSpPr>
              <p:nvPr/>
            </p:nvSpPr>
            <p:spPr bwMode="auto">
              <a:xfrm flipH="1">
                <a:off x="3936" y="3456"/>
                <a:ext cx="144" cy="24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892" name="Line 4"/>
              <p:cNvSpPr>
                <a:spLocks noChangeShapeType="1"/>
              </p:cNvSpPr>
              <p:nvPr/>
            </p:nvSpPr>
            <p:spPr bwMode="auto">
              <a:xfrm>
                <a:off x="4080" y="3456"/>
                <a:ext cx="132" cy="24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893" name="Line 5"/>
              <p:cNvSpPr>
                <a:spLocks noChangeShapeType="1"/>
              </p:cNvSpPr>
              <p:nvPr/>
            </p:nvSpPr>
            <p:spPr bwMode="auto">
              <a:xfrm>
                <a:off x="4512" y="3456"/>
                <a:ext cx="192" cy="22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894" name="Line 6"/>
              <p:cNvSpPr>
                <a:spLocks noChangeShapeType="1"/>
              </p:cNvSpPr>
              <p:nvPr/>
            </p:nvSpPr>
            <p:spPr bwMode="auto">
              <a:xfrm flipH="1">
                <a:off x="4452" y="3456"/>
                <a:ext cx="60" cy="276"/>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895" name="Rectangle 7"/>
              <p:cNvSpPr>
                <a:spLocks noChangeArrowheads="1"/>
              </p:cNvSpPr>
              <p:nvPr/>
            </p:nvSpPr>
            <p:spPr bwMode="auto">
              <a:xfrm>
                <a:off x="3823" y="3639"/>
                <a:ext cx="1040" cy="2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4</a:t>
                </a:r>
              </a:p>
            </p:txBody>
          </p:sp>
        </p:grpSp>
        <p:grpSp>
          <p:nvGrpSpPr>
            <p:cNvPr id="933927" name="Group 39"/>
            <p:cNvGrpSpPr>
              <a:grpSpLocks/>
            </p:cNvGrpSpPr>
            <p:nvPr/>
          </p:nvGrpSpPr>
          <p:grpSpPr bwMode="auto">
            <a:xfrm>
              <a:off x="3527" y="2185"/>
              <a:ext cx="242" cy="241"/>
              <a:chOff x="1381" y="1127"/>
              <a:chExt cx="265" cy="275"/>
            </a:xfrm>
          </p:grpSpPr>
          <p:sp>
            <p:nvSpPr>
              <p:cNvPr id="933928" name="Oval 40"/>
              <p:cNvSpPr>
                <a:spLocks noChangeArrowheads="1"/>
              </p:cNvSpPr>
              <p:nvPr/>
            </p:nvSpPr>
            <p:spPr bwMode="auto">
              <a:xfrm>
                <a:off x="1381" y="1137"/>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29" name="Text Box 41"/>
              <p:cNvSpPr txBox="1">
                <a:spLocks noChangeArrowheads="1"/>
              </p:cNvSpPr>
              <p:nvPr/>
            </p:nvSpPr>
            <p:spPr bwMode="auto">
              <a:xfrm>
                <a:off x="1408" y="1127"/>
                <a:ext cx="205" cy="26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2</a:t>
                </a:r>
              </a:p>
            </p:txBody>
          </p:sp>
        </p:grpSp>
        <p:grpSp>
          <p:nvGrpSpPr>
            <p:cNvPr id="933930" name="Group 42"/>
            <p:cNvGrpSpPr>
              <a:grpSpLocks/>
            </p:cNvGrpSpPr>
            <p:nvPr/>
          </p:nvGrpSpPr>
          <p:grpSpPr bwMode="auto">
            <a:xfrm>
              <a:off x="3230" y="2619"/>
              <a:ext cx="241" cy="240"/>
              <a:chOff x="1056" y="1624"/>
              <a:chExt cx="265" cy="277"/>
            </a:xfrm>
          </p:grpSpPr>
          <p:sp>
            <p:nvSpPr>
              <p:cNvPr id="933931" name="Oval 43"/>
              <p:cNvSpPr>
                <a:spLocks noChangeArrowheads="1"/>
              </p:cNvSpPr>
              <p:nvPr/>
            </p:nvSpPr>
            <p:spPr bwMode="auto">
              <a:xfrm>
                <a:off x="1056" y="1636"/>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32" name="Text Box 44"/>
              <p:cNvSpPr txBox="1">
                <a:spLocks noChangeArrowheads="1"/>
              </p:cNvSpPr>
              <p:nvPr/>
            </p:nvSpPr>
            <p:spPr bwMode="auto">
              <a:xfrm>
                <a:off x="1082" y="1624"/>
                <a:ext cx="206" cy="2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1</a:t>
                </a:r>
              </a:p>
            </p:txBody>
          </p:sp>
        </p:grpSp>
        <p:grpSp>
          <p:nvGrpSpPr>
            <p:cNvPr id="933933" name="Group 45"/>
            <p:cNvGrpSpPr>
              <a:grpSpLocks/>
            </p:cNvGrpSpPr>
            <p:nvPr/>
          </p:nvGrpSpPr>
          <p:grpSpPr bwMode="auto">
            <a:xfrm>
              <a:off x="3791" y="2621"/>
              <a:ext cx="242" cy="241"/>
              <a:chOff x="3240" y="2797"/>
              <a:chExt cx="265" cy="276"/>
            </a:xfrm>
          </p:grpSpPr>
          <p:sp>
            <p:nvSpPr>
              <p:cNvPr id="933934" name="Oval 46"/>
              <p:cNvSpPr>
                <a:spLocks noChangeArrowheads="1"/>
              </p:cNvSpPr>
              <p:nvPr/>
            </p:nvSpPr>
            <p:spPr bwMode="auto">
              <a:xfrm>
                <a:off x="3240" y="2808"/>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35" name="Text Box 47"/>
              <p:cNvSpPr txBox="1">
                <a:spLocks noChangeArrowheads="1"/>
              </p:cNvSpPr>
              <p:nvPr/>
            </p:nvSpPr>
            <p:spPr bwMode="auto">
              <a:xfrm>
                <a:off x="3266" y="2797"/>
                <a:ext cx="205" cy="26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3</a:t>
                </a:r>
              </a:p>
            </p:txBody>
          </p:sp>
        </p:grpSp>
        <p:sp>
          <p:nvSpPr>
            <p:cNvPr id="933936" name="Line 48"/>
            <p:cNvSpPr>
              <a:spLocks noChangeShapeType="1"/>
            </p:cNvSpPr>
            <p:nvPr/>
          </p:nvSpPr>
          <p:spPr bwMode="auto">
            <a:xfrm flipH="1">
              <a:off x="3405" y="2406"/>
              <a:ext cx="176" cy="22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37" name="Line 49"/>
            <p:cNvSpPr>
              <a:spLocks noChangeShapeType="1"/>
            </p:cNvSpPr>
            <p:nvPr/>
          </p:nvSpPr>
          <p:spPr bwMode="auto">
            <a:xfrm>
              <a:off x="3727" y="2403"/>
              <a:ext cx="176" cy="23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933967" name="Rectangle 79"/>
          <p:cNvSpPr>
            <a:spLocks noChangeArrowheads="1"/>
          </p:cNvSpPr>
          <p:nvPr/>
        </p:nvSpPr>
        <p:spPr bwMode="auto">
          <a:xfrm>
            <a:off x="4779963" y="1563688"/>
            <a:ext cx="296068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b="1" i="1">
                <a:solidFill>
                  <a:srgbClr val="FF0000"/>
                </a:solidFill>
              </a:rPr>
              <a:t>A</a:t>
            </a:r>
            <a:r>
              <a:rPr lang="en-US" altLang="zh-TW" sz="2800" b="1">
                <a:solidFill>
                  <a:srgbClr val="FF0000"/>
                </a:solidFill>
              </a:rPr>
              <a:t>1 </a:t>
            </a:r>
            <a:r>
              <a:rPr lang="en-US" altLang="zh-TW" sz="2800" b="1">
                <a:solidFill>
                  <a:srgbClr val="FF0000"/>
                </a:solidFill>
                <a:sym typeface="Symbol" pitchFamily="18" charset="2"/>
              </a:rPr>
              <a:t></a:t>
            </a:r>
            <a:r>
              <a:rPr lang="en-US" altLang="zh-TW" sz="2800" b="1">
                <a:solidFill>
                  <a:srgbClr val="FF0000"/>
                </a:solidFill>
              </a:rPr>
              <a:t> </a:t>
            </a:r>
            <a:r>
              <a:rPr lang="en-US" altLang="zh-TW" sz="2800" b="1" i="1">
                <a:solidFill>
                  <a:srgbClr val="FF0000"/>
                </a:solidFill>
              </a:rPr>
              <a:t>A</a:t>
            </a:r>
            <a:r>
              <a:rPr lang="en-US" altLang="zh-TW" sz="2800" b="1">
                <a:solidFill>
                  <a:srgbClr val="FF0000"/>
                </a:solidFill>
              </a:rPr>
              <a:t>2 </a:t>
            </a:r>
            <a:r>
              <a:rPr lang="en-US" altLang="zh-TW" sz="2800" b="1">
                <a:solidFill>
                  <a:srgbClr val="FF0000"/>
                </a:solidFill>
                <a:sym typeface="Symbol" pitchFamily="18" charset="2"/>
              </a:rPr>
              <a:t></a:t>
            </a:r>
            <a:r>
              <a:rPr lang="en-US" altLang="zh-TW" sz="2800" b="1">
                <a:solidFill>
                  <a:srgbClr val="FF0000"/>
                </a:solidFill>
              </a:rPr>
              <a:t> </a:t>
            </a:r>
            <a:r>
              <a:rPr lang="en-US" altLang="zh-TW" sz="2800" b="1" i="1">
                <a:solidFill>
                  <a:srgbClr val="FF0000"/>
                </a:solidFill>
              </a:rPr>
              <a:t>A</a:t>
            </a:r>
            <a:r>
              <a:rPr lang="en-US" altLang="zh-TW" sz="2800" b="1">
                <a:solidFill>
                  <a:srgbClr val="FF0000"/>
                </a:solidFill>
              </a:rPr>
              <a:t>3 </a:t>
            </a:r>
            <a:r>
              <a:rPr lang="en-US" altLang="zh-TW" sz="2800" b="1">
                <a:solidFill>
                  <a:srgbClr val="FF0000"/>
                </a:solidFill>
                <a:sym typeface="Symbol" pitchFamily="18" charset="2"/>
              </a:rPr>
              <a:t></a:t>
            </a:r>
            <a:r>
              <a:rPr lang="en-US" altLang="zh-TW" sz="2800" b="1">
                <a:solidFill>
                  <a:srgbClr val="FF0000"/>
                </a:solidFill>
              </a:rPr>
              <a:t> </a:t>
            </a:r>
            <a:r>
              <a:rPr lang="en-US" altLang="zh-TW" sz="2800" b="1" i="1">
                <a:solidFill>
                  <a:srgbClr val="FF0000"/>
                </a:solidFill>
              </a:rPr>
              <a:t>A</a:t>
            </a:r>
            <a:r>
              <a:rPr lang="en-US" altLang="zh-TW" sz="2800" b="1">
                <a:solidFill>
                  <a:srgbClr val="FF0000"/>
                </a:solidFill>
              </a:rPr>
              <a:t>4</a:t>
            </a:r>
          </a:p>
        </p:txBody>
      </p:sp>
      <p:grpSp>
        <p:nvGrpSpPr>
          <p:cNvPr id="933978" name="Group 90"/>
          <p:cNvGrpSpPr>
            <a:grpSpLocks/>
          </p:cNvGrpSpPr>
          <p:nvPr/>
        </p:nvGrpSpPr>
        <p:grpSpPr bwMode="auto">
          <a:xfrm>
            <a:off x="5265738" y="1951038"/>
            <a:ext cx="382587" cy="830262"/>
            <a:chOff x="3262" y="981"/>
            <a:chExt cx="241" cy="523"/>
          </a:xfrm>
        </p:grpSpPr>
        <p:grpSp>
          <p:nvGrpSpPr>
            <p:cNvPr id="933968" name="Group 80"/>
            <p:cNvGrpSpPr>
              <a:grpSpLocks/>
            </p:cNvGrpSpPr>
            <p:nvPr/>
          </p:nvGrpSpPr>
          <p:grpSpPr bwMode="auto">
            <a:xfrm>
              <a:off x="3262" y="1264"/>
              <a:ext cx="241" cy="240"/>
              <a:chOff x="1056" y="1624"/>
              <a:chExt cx="265" cy="277"/>
            </a:xfrm>
          </p:grpSpPr>
          <p:sp>
            <p:nvSpPr>
              <p:cNvPr id="933969" name="Oval 81"/>
              <p:cNvSpPr>
                <a:spLocks noChangeArrowheads="1"/>
              </p:cNvSpPr>
              <p:nvPr/>
            </p:nvSpPr>
            <p:spPr bwMode="auto">
              <a:xfrm>
                <a:off x="1056" y="1636"/>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70" name="Text Box 82"/>
              <p:cNvSpPr txBox="1">
                <a:spLocks noChangeArrowheads="1"/>
              </p:cNvSpPr>
              <p:nvPr/>
            </p:nvSpPr>
            <p:spPr bwMode="auto">
              <a:xfrm>
                <a:off x="1082" y="1624"/>
                <a:ext cx="206" cy="2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1</a:t>
                </a:r>
              </a:p>
            </p:txBody>
          </p:sp>
        </p:grpSp>
        <p:sp>
          <p:nvSpPr>
            <p:cNvPr id="933977" name="Line 89"/>
            <p:cNvSpPr>
              <a:spLocks noChangeShapeType="1"/>
            </p:cNvSpPr>
            <p:nvPr/>
          </p:nvSpPr>
          <p:spPr bwMode="auto">
            <a:xfrm>
              <a:off x="3389" y="981"/>
              <a:ext cx="0" cy="281"/>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grpSp>
        <p:nvGrpSpPr>
          <p:cNvPr id="933979" name="Group 91"/>
          <p:cNvGrpSpPr>
            <a:grpSpLocks/>
          </p:cNvGrpSpPr>
          <p:nvPr/>
        </p:nvGrpSpPr>
        <p:grpSpPr bwMode="auto">
          <a:xfrm>
            <a:off x="6061075" y="1951038"/>
            <a:ext cx="382588" cy="830262"/>
            <a:chOff x="3262" y="981"/>
            <a:chExt cx="241" cy="523"/>
          </a:xfrm>
        </p:grpSpPr>
        <p:grpSp>
          <p:nvGrpSpPr>
            <p:cNvPr id="933980" name="Group 92"/>
            <p:cNvGrpSpPr>
              <a:grpSpLocks/>
            </p:cNvGrpSpPr>
            <p:nvPr/>
          </p:nvGrpSpPr>
          <p:grpSpPr bwMode="auto">
            <a:xfrm>
              <a:off x="3262" y="1264"/>
              <a:ext cx="241" cy="240"/>
              <a:chOff x="1056" y="1624"/>
              <a:chExt cx="265" cy="277"/>
            </a:xfrm>
          </p:grpSpPr>
          <p:sp>
            <p:nvSpPr>
              <p:cNvPr id="933981" name="Oval 93"/>
              <p:cNvSpPr>
                <a:spLocks noChangeArrowheads="1"/>
              </p:cNvSpPr>
              <p:nvPr/>
            </p:nvSpPr>
            <p:spPr bwMode="auto">
              <a:xfrm>
                <a:off x="1056" y="1636"/>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82" name="Text Box 94"/>
              <p:cNvSpPr txBox="1">
                <a:spLocks noChangeArrowheads="1"/>
              </p:cNvSpPr>
              <p:nvPr/>
            </p:nvSpPr>
            <p:spPr bwMode="auto">
              <a:xfrm>
                <a:off x="1082" y="1624"/>
                <a:ext cx="206" cy="2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2</a:t>
                </a:r>
              </a:p>
            </p:txBody>
          </p:sp>
        </p:grpSp>
        <p:sp>
          <p:nvSpPr>
            <p:cNvPr id="933983" name="Line 95"/>
            <p:cNvSpPr>
              <a:spLocks noChangeShapeType="1"/>
            </p:cNvSpPr>
            <p:nvPr/>
          </p:nvSpPr>
          <p:spPr bwMode="auto">
            <a:xfrm>
              <a:off x="3389" y="981"/>
              <a:ext cx="0" cy="281"/>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grpSp>
        <p:nvGrpSpPr>
          <p:cNvPr id="933984" name="Group 96"/>
          <p:cNvGrpSpPr>
            <a:grpSpLocks/>
          </p:cNvGrpSpPr>
          <p:nvPr/>
        </p:nvGrpSpPr>
        <p:grpSpPr bwMode="auto">
          <a:xfrm>
            <a:off x="6851650" y="1951038"/>
            <a:ext cx="382588" cy="830262"/>
            <a:chOff x="3262" y="981"/>
            <a:chExt cx="241" cy="523"/>
          </a:xfrm>
        </p:grpSpPr>
        <p:grpSp>
          <p:nvGrpSpPr>
            <p:cNvPr id="933985" name="Group 97"/>
            <p:cNvGrpSpPr>
              <a:grpSpLocks/>
            </p:cNvGrpSpPr>
            <p:nvPr/>
          </p:nvGrpSpPr>
          <p:grpSpPr bwMode="auto">
            <a:xfrm>
              <a:off x="3262" y="1264"/>
              <a:ext cx="241" cy="240"/>
              <a:chOff x="1056" y="1624"/>
              <a:chExt cx="265" cy="277"/>
            </a:xfrm>
          </p:grpSpPr>
          <p:sp>
            <p:nvSpPr>
              <p:cNvPr id="933986" name="Oval 98"/>
              <p:cNvSpPr>
                <a:spLocks noChangeArrowheads="1"/>
              </p:cNvSpPr>
              <p:nvPr/>
            </p:nvSpPr>
            <p:spPr bwMode="auto">
              <a:xfrm>
                <a:off x="1056" y="1636"/>
                <a:ext cx="265" cy="265"/>
              </a:xfrm>
              <a:prstGeom prst="ellipse">
                <a:avLst/>
              </a:prstGeom>
              <a:solidFill>
                <a:srgbClr val="FFFFFF"/>
              </a:solidFill>
              <a:ln w="38100">
                <a:solidFill>
                  <a:schemeClr val="tx1"/>
                </a:solidFill>
                <a:round/>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3987" name="Text Box 99"/>
              <p:cNvSpPr txBox="1">
                <a:spLocks noChangeArrowheads="1"/>
              </p:cNvSpPr>
              <p:nvPr/>
            </p:nvSpPr>
            <p:spPr bwMode="auto">
              <a:xfrm>
                <a:off x="1082" y="1624"/>
                <a:ext cx="206" cy="2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1800" b="1"/>
                  <a:t>3</a:t>
                </a:r>
              </a:p>
            </p:txBody>
          </p:sp>
        </p:grpSp>
        <p:sp>
          <p:nvSpPr>
            <p:cNvPr id="933988" name="Line 100"/>
            <p:cNvSpPr>
              <a:spLocks noChangeShapeType="1"/>
            </p:cNvSpPr>
            <p:nvPr/>
          </p:nvSpPr>
          <p:spPr bwMode="auto">
            <a:xfrm>
              <a:off x="3389" y="981"/>
              <a:ext cx="0" cy="281"/>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933990" name="Rectangle 102"/>
          <p:cNvSpPr>
            <a:spLocks noChangeArrowheads="1"/>
          </p:cNvSpPr>
          <p:nvPr/>
        </p:nvSpPr>
        <p:spPr bwMode="auto">
          <a:xfrm>
            <a:off x="827088" y="3203575"/>
            <a:ext cx="2592387" cy="504825"/>
          </a:xfrm>
          <a:prstGeom prst="rect">
            <a:avLst/>
          </a:prstGeom>
          <a:noFill/>
          <a:ln w="2540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cxnSp>
        <p:nvCxnSpPr>
          <p:cNvPr id="933991" name="AutoShape 103"/>
          <p:cNvCxnSpPr>
            <a:cxnSpLocks noChangeShapeType="1"/>
            <a:stCxn id="933990" idx="3"/>
          </p:cNvCxnSpPr>
          <p:nvPr/>
        </p:nvCxnSpPr>
        <p:spPr bwMode="auto">
          <a:xfrm>
            <a:off x="3432175" y="3455988"/>
            <a:ext cx="2147888" cy="1120775"/>
          </a:xfrm>
          <a:prstGeom prst="curvedConnector3">
            <a:avLst>
              <a:gd name="adj1" fmla="val 49667"/>
            </a:avLst>
          </a:prstGeom>
          <a:noFill/>
          <a:ln w="254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頁尾版面配置區 4"/>
          <p:cNvSpPr>
            <a:spLocks noGrp="1"/>
          </p:cNvSpPr>
          <p:nvPr>
            <p:ph type="ftr" sz="quarter" idx="11"/>
          </p:nvPr>
        </p:nvSpPr>
        <p:spPr/>
        <p:txBody>
          <a:bodyPr/>
          <a:lstStyle/>
          <a:p>
            <a:r>
              <a:rPr lang="en-US" altLang="zh-TW"/>
              <a:t>Dynamic Programming</a:t>
            </a:r>
          </a:p>
        </p:txBody>
      </p:sp>
      <p:sp>
        <p:nvSpPr>
          <p:cNvPr id="19" name="投影片編號版面配置區 5"/>
          <p:cNvSpPr>
            <a:spLocks noGrp="1"/>
          </p:cNvSpPr>
          <p:nvPr>
            <p:ph type="sldNum" sz="quarter" idx="12"/>
          </p:nvPr>
        </p:nvSpPr>
        <p:spPr/>
        <p:txBody>
          <a:bodyPr/>
          <a:lstStyle/>
          <a:p>
            <a:fld id="{7167A12C-2029-4CB7-A688-CF60E71DAC33}" type="slidenum">
              <a:rPr lang="en-US" altLang="zh-TW"/>
              <a:pPr/>
              <a:t>12</a:t>
            </a:fld>
            <a:endParaRPr lang="en-US" altLang="zh-TW"/>
          </a:p>
        </p:txBody>
      </p:sp>
      <p:sp>
        <p:nvSpPr>
          <p:cNvPr id="935938"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a:t>
            </a:r>
            <a:r>
              <a:rPr lang="en-US" altLang="zh-TW" sz="2800" b="1">
                <a:ea typeface="標楷體" pitchFamily="65" charset="-120"/>
              </a:rPr>
              <a:t>(</a:t>
            </a:r>
            <a:r>
              <a:rPr lang="zh-TW" altLang="zh-TW" sz="2800" b="1">
                <a:ea typeface="標楷體" pitchFamily="65" charset="-120"/>
              </a:rPr>
              <a:t>設計1</a:t>
            </a:r>
            <a:r>
              <a:rPr lang="en-US" altLang="zh-TW" sz="2800" b="1">
                <a:ea typeface="標楷體" pitchFamily="65" charset="-120"/>
              </a:rPr>
              <a:t>)</a:t>
            </a:r>
          </a:p>
        </p:txBody>
      </p:sp>
      <p:sp>
        <p:nvSpPr>
          <p:cNvPr id="935939" name="Line 3"/>
          <p:cNvSpPr>
            <a:spLocks noChangeShapeType="1"/>
          </p:cNvSpPr>
          <p:nvPr/>
        </p:nvSpPr>
        <p:spPr bwMode="auto">
          <a:xfrm>
            <a:off x="4778375" y="2085975"/>
            <a:ext cx="1333500" cy="74295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5940" name="Oval 4"/>
          <p:cNvSpPr>
            <a:spLocks noChangeArrowheads="1"/>
          </p:cNvSpPr>
          <p:nvPr/>
        </p:nvSpPr>
        <p:spPr bwMode="auto">
          <a:xfrm>
            <a:off x="4530725" y="1852613"/>
            <a:ext cx="411163" cy="411162"/>
          </a:xfrm>
          <a:prstGeom prst="ellipse">
            <a:avLst/>
          </a:prstGeom>
          <a:solidFill>
            <a:srgbClr val="F3D1D2"/>
          </a:solidFill>
          <a:ln w="254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zh-TW" sz="4400">
              <a:ea typeface="新細明體" pitchFamily="18" charset="-120"/>
            </a:endParaRPr>
          </a:p>
        </p:txBody>
      </p:sp>
      <p:sp>
        <p:nvSpPr>
          <p:cNvPr id="935941" name="Line 5"/>
          <p:cNvSpPr>
            <a:spLocks noChangeShapeType="1"/>
          </p:cNvSpPr>
          <p:nvPr/>
        </p:nvSpPr>
        <p:spPr bwMode="auto">
          <a:xfrm flipH="1">
            <a:off x="3197225" y="2105025"/>
            <a:ext cx="1333500" cy="76200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5942" name="AutoShape 6"/>
          <p:cNvSpPr>
            <a:spLocks noChangeArrowheads="1"/>
          </p:cNvSpPr>
          <p:nvPr/>
        </p:nvSpPr>
        <p:spPr bwMode="auto">
          <a:xfrm>
            <a:off x="1901825" y="2905125"/>
            <a:ext cx="2543175" cy="1524000"/>
          </a:xfrm>
          <a:prstGeom prst="triangle">
            <a:avLst>
              <a:gd name="adj" fmla="val 50000"/>
            </a:avLst>
          </a:prstGeom>
          <a:solidFill>
            <a:srgbClr val="F3D1D2"/>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zh-TW" sz="2800" b="1" i="1" baseline="-25000">
              <a:solidFill>
                <a:srgbClr val="2B21FD"/>
              </a:solidFill>
            </a:endParaRPr>
          </a:p>
        </p:txBody>
      </p:sp>
      <p:sp>
        <p:nvSpPr>
          <p:cNvPr id="935943" name="Oval 7"/>
          <p:cNvSpPr>
            <a:spLocks noChangeArrowheads="1"/>
          </p:cNvSpPr>
          <p:nvPr/>
        </p:nvSpPr>
        <p:spPr bwMode="auto">
          <a:xfrm>
            <a:off x="3101975" y="2771775"/>
            <a:ext cx="152400" cy="152400"/>
          </a:xfrm>
          <a:prstGeom prst="ellipse">
            <a:avLst/>
          </a:prstGeom>
          <a:solidFill>
            <a:schemeClr val="tx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5944" name="Oval 8"/>
          <p:cNvSpPr>
            <a:spLocks noChangeArrowheads="1"/>
          </p:cNvSpPr>
          <p:nvPr/>
        </p:nvSpPr>
        <p:spPr bwMode="auto">
          <a:xfrm>
            <a:off x="6111875" y="2771775"/>
            <a:ext cx="152400" cy="152400"/>
          </a:xfrm>
          <a:prstGeom prst="ellipse">
            <a:avLst/>
          </a:prstGeom>
          <a:solidFill>
            <a:schemeClr val="tx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5945" name="Text Box 9"/>
          <p:cNvSpPr txBox="1">
            <a:spLocks noChangeArrowheads="1"/>
          </p:cNvSpPr>
          <p:nvPr/>
        </p:nvSpPr>
        <p:spPr bwMode="auto">
          <a:xfrm>
            <a:off x="4549775" y="1785938"/>
            <a:ext cx="3619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800" b="1" i="1">
                <a:solidFill>
                  <a:srgbClr val="FF0000"/>
                </a:solidFill>
              </a:rPr>
              <a:t>k</a:t>
            </a:r>
            <a:endParaRPr lang="en-US" altLang="zh-TW" sz="2800" b="1"/>
          </a:p>
        </p:txBody>
      </p:sp>
      <p:sp>
        <p:nvSpPr>
          <p:cNvPr id="935946" name="Text Box 10"/>
          <p:cNvSpPr txBox="1">
            <a:spLocks noChangeArrowheads="1"/>
          </p:cNvSpPr>
          <p:nvPr/>
        </p:nvSpPr>
        <p:spPr bwMode="auto">
          <a:xfrm>
            <a:off x="3962400" y="1600200"/>
            <a:ext cx="60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800" b="1" i="1">
                <a:solidFill>
                  <a:srgbClr val="008000"/>
                </a:solidFill>
              </a:rPr>
              <a:t>T </a:t>
            </a:r>
            <a:r>
              <a:rPr lang="en-US" altLang="zh-TW" sz="2800" b="1">
                <a:solidFill>
                  <a:srgbClr val="008000"/>
                </a:solidFill>
              </a:rPr>
              <a:t>:</a:t>
            </a:r>
          </a:p>
        </p:txBody>
      </p:sp>
      <p:sp>
        <p:nvSpPr>
          <p:cNvPr id="935947" name="AutoShape 11"/>
          <p:cNvSpPr>
            <a:spLocks noChangeArrowheads="1"/>
          </p:cNvSpPr>
          <p:nvPr/>
        </p:nvSpPr>
        <p:spPr bwMode="auto">
          <a:xfrm>
            <a:off x="4924425" y="2903538"/>
            <a:ext cx="2543175" cy="1524000"/>
          </a:xfrm>
          <a:prstGeom prst="triangle">
            <a:avLst>
              <a:gd name="adj" fmla="val 50000"/>
            </a:avLst>
          </a:prstGeom>
          <a:solidFill>
            <a:srgbClr val="F3D1D2"/>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35948" name="Text Box 12"/>
          <p:cNvSpPr txBox="1">
            <a:spLocks noChangeArrowheads="1"/>
          </p:cNvSpPr>
          <p:nvPr/>
        </p:nvSpPr>
        <p:spPr bwMode="auto">
          <a:xfrm>
            <a:off x="457200" y="914400"/>
            <a:ext cx="8448675"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If </a:t>
            </a:r>
            <a:r>
              <a:rPr lang="en-US" altLang="zh-TW" sz="2800" b="1" i="1">
                <a:solidFill>
                  <a:srgbClr val="008000"/>
                </a:solidFill>
                <a:ea typeface="標楷體" pitchFamily="65" charset="-120"/>
              </a:rPr>
              <a:t>T </a:t>
            </a:r>
            <a:r>
              <a:rPr lang="en-US" altLang="zh-TW" sz="2800" b="1" noProof="1">
                <a:ea typeface="標楷體" pitchFamily="65" charset="-120"/>
              </a:rPr>
              <a:t>is an optimal solution for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A</a:t>
            </a:r>
            <a:r>
              <a:rPr lang="en-US" altLang="zh-TW" sz="3200" b="1" i="1" baseline="-25000">
                <a:solidFill>
                  <a:srgbClr val="FF0000"/>
                </a:solidFill>
                <a:ea typeface="標楷體" pitchFamily="65" charset="-120"/>
              </a:rPr>
              <a:t>n</a:t>
            </a:r>
          </a:p>
        </p:txBody>
      </p:sp>
      <p:sp>
        <p:nvSpPr>
          <p:cNvPr id="935949" name="Text Box 13"/>
          <p:cNvSpPr txBox="1">
            <a:spLocks noChangeArrowheads="1"/>
          </p:cNvSpPr>
          <p:nvPr/>
        </p:nvSpPr>
        <p:spPr bwMode="auto">
          <a:xfrm>
            <a:off x="2589213" y="3933825"/>
            <a:ext cx="12509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a:solidFill>
                  <a:srgbClr val="FF0000"/>
                </a:solidFill>
              </a:rPr>
              <a:t>1, …, </a:t>
            </a:r>
            <a:r>
              <a:rPr lang="en-US" altLang="zh-TW" sz="2800" b="1" i="1">
                <a:solidFill>
                  <a:srgbClr val="FF0000"/>
                </a:solidFill>
              </a:rPr>
              <a:t>k</a:t>
            </a:r>
            <a:endParaRPr lang="en-US" altLang="zh-TW" sz="2800" b="1"/>
          </a:p>
        </p:txBody>
      </p:sp>
      <p:sp>
        <p:nvSpPr>
          <p:cNvPr id="935950" name="Text Box 14"/>
          <p:cNvSpPr txBox="1">
            <a:spLocks noChangeArrowheads="1"/>
          </p:cNvSpPr>
          <p:nvPr/>
        </p:nvSpPr>
        <p:spPr bwMode="auto">
          <a:xfrm>
            <a:off x="5476875" y="3935413"/>
            <a:ext cx="1652588" cy="519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FF0000"/>
                </a:solidFill>
              </a:rPr>
              <a:t>k</a:t>
            </a:r>
            <a:r>
              <a:rPr lang="en-US" altLang="zh-TW" sz="2800" b="1">
                <a:solidFill>
                  <a:srgbClr val="FF0000"/>
                </a:solidFill>
                <a:sym typeface="Symbol" pitchFamily="18" charset="2"/>
              </a:rPr>
              <a:t>+</a:t>
            </a:r>
            <a:r>
              <a:rPr lang="en-US" altLang="zh-TW" sz="2800" b="1">
                <a:solidFill>
                  <a:srgbClr val="FF0000"/>
                </a:solidFill>
              </a:rPr>
              <a:t>1, …, </a:t>
            </a:r>
            <a:r>
              <a:rPr lang="en-US" altLang="zh-TW" sz="2800" b="1" i="1">
                <a:solidFill>
                  <a:srgbClr val="FF0000"/>
                </a:solidFill>
              </a:rPr>
              <a:t>n</a:t>
            </a:r>
            <a:endParaRPr lang="en-US" altLang="zh-TW" sz="2800" b="1"/>
          </a:p>
        </p:txBody>
      </p:sp>
      <p:sp>
        <p:nvSpPr>
          <p:cNvPr id="935951" name="Rectangle 15"/>
          <p:cNvSpPr>
            <a:spLocks noChangeArrowheads="1"/>
          </p:cNvSpPr>
          <p:nvPr/>
        </p:nvSpPr>
        <p:spPr bwMode="auto">
          <a:xfrm>
            <a:off x="2863850" y="3302000"/>
            <a:ext cx="522288"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noProof="1">
                <a:solidFill>
                  <a:srgbClr val="008000"/>
                </a:solidFill>
              </a:rPr>
              <a:t>T</a:t>
            </a:r>
            <a:r>
              <a:rPr lang="en-US" altLang="zh-TW" sz="2800" b="1" baseline="-25000" noProof="1">
                <a:solidFill>
                  <a:srgbClr val="008000"/>
                </a:solidFill>
              </a:rPr>
              <a:t>1</a:t>
            </a:r>
            <a:endParaRPr lang="en-US" altLang="zh-TW" sz="2800" b="1" baseline="-25000">
              <a:solidFill>
                <a:srgbClr val="008000"/>
              </a:solidFill>
            </a:endParaRPr>
          </a:p>
        </p:txBody>
      </p:sp>
      <p:sp>
        <p:nvSpPr>
          <p:cNvPr id="935952" name="Rectangle 16"/>
          <p:cNvSpPr>
            <a:spLocks noChangeArrowheads="1"/>
          </p:cNvSpPr>
          <p:nvPr/>
        </p:nvSpPr>
        <p:spPr bwMode="auto">
          <a:xfrm>
            <a:off x="5988050" y="3298825"/>
            <a:ext cx="522288"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noProof="1">
                <a:solidFill>
                  <a:srgbClr val="008000"/>
                </a:solidFill>
              </a:rPr>
              <a:t>T</a:t>
            </a:r>
            <a:r>
              <a:rPr lang="en-US" altLang="zh-TW" sz="2800" b="1" baseline="-25000" noProof="1">
                <a:solidFill>
                  <a:srgbClr val="008000"/>
                </a:solidFill>
              </a:rPr>
              <a:t>2</a:t>
            </a:r>
            <a:endParaRPr lang="en-US" altLang="zh-TW" sz="2800" b="1" baseline="-25000">
              <a:solidFill>
                <a:srgbClr val="008000"/>
              </a:solidFill>
            </a:endParaRPr>
          </a:p>
        </p:txBody>
      </p:sp>
      <p:sp>
        <p:nvSpPr>
          <p:cNvPr id="935953" name="Text Box 17"/>
          <p:cNvSpPr txBox="1">
            <a:spLocks noChangeArrowheads="1"/>
          </p:cNvSpPr>
          <p:nvPr/>
        </p:nvSpPr>
        <p:spPr bwMode="auto">
          <a:xfrm>
            <a:off x="514350" y="4876800"/>
            <a:ext cx="84486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then, </a:t>
            </a:r>
            <a:r>
              <a:rPr lang="en-US" altLang="zh-TW" sz="2800" b="1" i="1" noProof="1">
                <a:solidFill>
                  <a:srgbClr val="008000"/>
                </a:solidFill>
                <a:ea typeface="標楷體" pitchFamily="65" charset="-120"/>
              </a:rPr>
              <a:t>T</a:t>
            </a:r>
            <a:r>
              <a:rPr lang="en-US" altLang="zh-TW" sz="2800" b="1" baseline="-25000" noProof="1">
                <a:solidFill>
                  <a:srgbClr val="008000"/>
                </a:solidFill>
                <a:ea typeface="標楷體" pitchFamily="65" charset="-120"/>
              </a:rPr>
              <a:t>1</a:t>
            </a:r>
            <a:r>
              <a:rPr lang="en-US" altLang="zh-TW" sz="2800" b="1" i="1">
                <a:solidFill>
                  <a:srgbClr val="008000"/>
                </a:solidFill>
                <a:ea typeface="標楷體" pitchFamily="65" charset="-120"/>
              </a:rPr>
              <a:t> </a:t>
            </a:r>
            <a:r>
              <a:rPr lang="en-US" altLang="zh-TW" sz="2800" b="1" noProof="1">
                <a:ea typeface="標楷體" pitchFamily="65" charset="-120"/>
              </a:rPr>
              <a:t>(resp. </a:t>
            </a:r>
            <a:r>
              <a:rPr lang="en-US" altLang="zh-TW" sz="2800" b="1" i="1" noProof="1">
                <a:solidFill>
                  <a:srgbClr val="008000"/>
                </a:solidFill>
                <a:ea typeface="標楷體" pitchFamily="65" charset="-120"/>
              </a:rPr>
              <a:t>T</a:t>
            </a:r>
            <a:r>
              <a:rPr lang="en-US" altLang="zh-TW" sz="2800" b="1" baseline="-25000" noProof="1">
                <a:solidFill>
                  <a:srgbClr val="008000"/>
                </a:solidFill>
                <a:ea typeface="標楷體" pitchFamily="65" charset="-120"/>
              </a:rPr>
              <a:t>2</a:t>
            </a:r>
            <a:r>
              <a:rPr lang="en-US" altLang="zh-TW" sz="2800" b="1" noProof="1">
                <a:ea typeface="標楷體" pitchFamily="65" charset="-120"/>
              </a:rPr>
              <a:t>) is an optimal solution for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A</a:t>
            </a:r>
            <a:r>
              <a:rPr lang="en-US" altLang="zh-TW" sz="3200" b="1" i="1" baseline="-25000">
                <a:solidFill>
                  <a:srgbClr val="FF0000"/>
                </a:solidFill>
                <a:ea typeface="標楷體" pitchFamily="65" charset="-120"/>
              </a:rPr>
              <a:t>k </a:t>
            </a:r>
            <a:r>
              <a:rPr lang="en-US" altLang="zh-TW" sz="2800" b="1" noProof="1">
                <a:ea typeface="標楷體" pitchFamily="65" charset="-120"/>
              </a:rPr>
              <a:t>(resp.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A</a:t>
            </a:r>
            <a:r>
              <a:rPr lang="en-US" altLang="zh-TW" sz="3200" b="1" i="1" baseline="-25000">
                <a:solidFill>
                  <a:srgbClr val="FF0000"/>
                </a:solidFill>
                <a:ea typeface="標楷體" pitchFamily="65" charset="-120"/>
              </a:rPr>
              <a:t>n</a:t>
            </a:r>
            <a:r>
              <a:rPr lang="en-US" altLang="zh-TW" sz="2800" b="1" noProof="1">
                <a:ea typeface="標楷體" pitchFamily="65" charset="-120"/>
              </a:rPr>
              <a:t>). </a:t>
            </a:r>
            <a:endParaRPr lang="en-US" altLang="zh-TW" sz="2800" b="1">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35949">
                                            <p:txEl>
                                              <p:pRg st="0" end="0"/>
                                            </p:txEl>
                                          </p:spTgt>
                                        </p:tgtEl>
                                        <p:attrNameLst>
                                          <p:attrName>style.visibility</p:attrName>
                                        </p:attrNameLst>
                                      </p:cBhvr>
                                      <p:to>
                                        <p:strVal val="visible"/>
                                      </p:to>
                                    </p:set>
                                    <p:animEffect transition="in" filter="wipe(left)">
                                      <p:cBhvr>
                                        <p:cTn id="7" dur="500"/>
                                        <p:tgtEl>
                                          <p:spTgt spid="93594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35950">
                                            <p:txEl>
                                              <p:pRg st="0" end="0"/>
                                            </p:txEl>
                                          </p:spTgt>
                                        </p:tgtEl>
                                        <p:attrNameLst>
                                          <p:attrName>style.visibility</p:attrName>
                                        </p:attrNameLst>
                                      </p:cBhvr>
                                      <p:to>
                                        <p:strVal val="visible"/>
                                      </p:to>
                                    </p:set>
                                    <p:animEffect transition="in" filter="wipe(left)">
                                      <p:cBhvr>
                                        <p:cTn id="12" dur="500"/>
                                        <p:tgtEl>
                                          <p:spTgt spid="935950">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35953">
                                            <p:txEl>
                                              <p:pRg st="0" end="0"/>
                                            </p:txEl>
                                          </p:spTgt>
                                        </p:tgtEl>
                                        <p:attrNameLst>
                                          <p:attrName>style.visibility</p:attrName>
                                        </p:attrNameLst>
                                      </p:cBhvr>
                                      <p:to>
                                        <p:strVal val="visible"/>
                                      </p:to>
                                    </p:set>
                                    <p:animEffect transition="in" filter="wipe(left)">
                                      <p:cBhvr>
                                        <p:cTn id="17" dur="500"/>
                                        <p:tgtEl>
                                          <p:spTgt spid="93595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949" grpId="0" build="p" autoUpdateAnimBg="0"/>
      <p:bldP spid="935950" grpId="0" build="p" autoUpdateAnimBg="0"/>
      <p:bldP spid="93595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4AAD6877-DC68-43C8-9AC4-8998A1147FE8}" type="slidenum">
              <a:rPr lang="en-US" altLang="zh-TW"/>
              <a:pPr/>
              <a:t>13</a:t>
            </a:fld>
            <a:endParaRPr lang="en-US" altLang="zh-TW"/>
          </a:p>
        </p:txBody>
      </p:sp>
      <p:sp>
        <p:nvSpPr>
          <p:cNvPr id="937986"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 </a:t>
            </a:r>
            <a:r>
              <a:rPr lang="en-US" altLang="zh-TW" sz="2800" b="1">
                <a:ea typeface="標楷體" pitchFamily="65" charset="-120"/>
              </a:rPr>
              <a:t>(</a:t>
            </a:r>
            <a:r>
              <a:rPr lang="zh-TW" altLang="zh-TW" sz="2800" b="1">
                <a:ea typeface="標楷體" pitchFamily="65" charset="-120"/>
              </a:rPr>
              <a:t>設計2</a:t>
            </a:r>
            <a:r>
              <a:rPr lang="en-US" altLang="zh-TW" sz="2800" b="1">
                <a:ea typeface="標楷體" pitchFamily="65" charset="-120"/>
              </a:rPr>
              <a:t>)</a:t>
            </a:r>
          </a:p>
        </p:txBody>
      </p:sp>
      <p:sp>
        <p:nvSpPr>
          <p:cNvPr id="937987" name="Text Box 3"/>
          <p:cNvSpPr txBox="1">
            <a:spLocks noChangeArrowheads="1"/>
          </p:cNvSpPr>
          <p:nvPr/>
        </p:nvSpPr>
        <p:spPr bwMode="auto">
          <a:xfrm>
            <a:off x="457200" y="755650"/>
            <a:ext cx="8448675" cy="386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Let </a:t>
            </a:r>
            <a:r>
              <a:rPr lang="en-US" altLang="zh-TW" sz="3200" b="1" i="1">
                <a:solidFill>
                  <a:srgbClr val="FF0000"/>
                </a:solidFill>
                <a:ea typeface="標楷體" pitchFamily="65" charset="-120"/>
              </a:rPr>
              <a:t>m</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a:t>
            </a:r>
            <a:r>
              <a:rPr lang="en-US" altLang="zh-TW" sz="2800" b="1">
                <a:ea typeface="標楷體" pitchFamily="65" charset="-120"/>
              </a:rPr>
              <a:t> </a:t>
            </a:r>
            <a:r>
              <a:rPr lang="en-US" altLang="zh-TW" sz="2800" b="1" noProof="1">
                <a:ea typeface="標楷體" pitchFamily="65" charset="-120"/>
              </a:rPr>
              <a:t>be the minmum number of scalar multiplications needed to compute the product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i</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j</a:t>
            </a:r>
            <a:r>
              <a:rPr lang="en-US" altLang="zh-TW" sz="2800" b="1" noProof="1">
                <a:ea typeface="標楷體" pitchFamily="65" charset="-120"/>
              </a:rPr>
              <a:t> , for </a:t>
            </a:r>
            <a:r>
              <a:rPr lang="en-US" altLang="zh-TW" sz="3200" b="1" noProof="1">
                <a:solidFill>
                  <a:srgbClr val="FF0000"/>
                </a:solidFill>
                <a:ea typeface="標楷體" pitchFamily="65" charset="-120"/>
              </a:rPr>
              <a:t>1</a:t>
            </a:r>
            <a:r>
              <a:rPr lang="en-US" altLang="zh-TW" sz="2800" b="1" noProof="1">
                <a:ea typeface="標楷體" pitchFamily="65" charset="-120"/>
              </a:rPr>
              <a:t>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i</a:t>
            </a:r>
            <a:r>
              <a:rPr lang="en-US" altLang="zh-TW" sz="2800" b="1" noProof="1">
                <a:ea typeface="標楷體" pitchFamily="65" charset="-120"/>
                <a:sym typeface="Symbol" pitchFamily="18" charset="2"/>
              </a:rPr>
              <a:t>  </a:t>
            </a:r>
            <a:r>
              <a:rPr lang="en-US" altLang="zh-TW" sz="3200" b="1" i="1">
                <a:solidFill>
                  <a:srgbClr val="FF0000"/>
                </a:solidFill>
                <a:ea typeface="標楷體" pitchFamily="65" charset="-120"/>
              </a:rPr>
              <a:t>j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n</a:t>
            </a:r>
            <a:r>
              <a:rPr lang="en-US" altLang="zh-TW" sz="2800" b="1" noProof="1">
                <a:ea typeface="標楷體" pitchFamily="65" charset="-120"/>
                <a:sym typeface="Symbol" pitchFamily="18" charset="2"/>
              </a:rPr>
              <a:t>.</a:t>
            </a:r>
            <a:endParaRPr lang="en-US" altLang="zh-TW" sz="2800" b="1">
              <a:ea typeface="標楷體" pitchFamily="65" charset="-120"/>
              <a:sym typeface="Symbol" pitchFamily="18" charset="2"/>
            </a:endParaRPr>
          </a:p>
          <a:p>
            <a:pPr>
              <a:lnSpc>
                <a:spcPct val="110000"/>
              </a:lnSpc>
              <a:spcBef>
                <a:spcPts val="600"/>
              </a:spcBef>
              <a:buClr>
                <a:schemeClr val="tx1"/>
              </a:buClr>
              <a:buFont typeface="Wingdings" pitchFamily="2" charset="2"/>
              <a:buChar char="l"/>
            </a:pPr>
            <a:r>
              <a:rPr lang="en-US" altLang="zh-TW" sz="2800" b="1">
                <a:ea typeface="標楷體" pitchFamily="65" charset="-120"/>
                <a:sym typeface="Symbol" pitchFamily="18" charset="2"/>
              </a:rPr>
              <a:t>If the optimal </a:t>
            </a:r>
            <a:r>
              <a:rPr lang="en-US" altLang="zh-TW" sz="2800" b="1">
                <a:ea typeface="標楷體" pitchFamily="65" charset="-120"/>
              </a:rPr>
              <a:t>solution splits the product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i</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j</a:t>
            </a:r>
            <a:r>
              <a:rPr lang="en-US" altLang="zh-TW" sz="2800" b="1" noProof="1">
                <a:ea typeface="標楷體" pitchFamily="65" charset="-120"/>
              </a:rPr>
              <a:t> </a:t>
            </a:r>
            <a:r>
              <a:rPr lang="en-US" altLang="zh-TW" sz="3200" b="1" noProof="1">
                <a:solidFill>
                  <a:srgbClr val="FF0000"/>
                </a:solidFill>
                <a:ea typeface="標楷體" pitchFamily="65" charset="-120"/>
              </a:rPr>
              <a:t>=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i</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k</a:t>
            </a:r>
            <a:r>
              <a:rPr lang="en-US" altLang="zh-TW" sz="3200" b="1" noProof="1">
                <a:solidFill>
                  <a:srgbClr val="FF0000"/>
                </a:solidFill>
                <a:ea typeface="標楷體" pitchFamily="65" charset="-120"/>
              </a:rPr>
              <a:t>)</a:t>
            </a:r>
            <a:r>
              <a:rPr lang="en-US" altLang="zh-TW" sz="3200" b="1">
                <a:solidFill>
                  <a:srgbClr val="FF0000"/>
                </a:solidFill>
                <a:ea typeface="標楷體" pitchFamily="65" charset="-120"/>
                <a:sym typeface="Symbol" pitchFamily="18" charset="2"/>
              </a:rPr>
              <a:t></a:t>
            </a:r>
            <a:r>
              <a:rPr lang="en-US" altLang="zh-TW" sz="3200" b="1" noProof="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j</a:t>
            </a:r>
            <a:r>
              <a:rPr lang="en-US" altLang="zh-TW" sz="3200" b="1" noProof="1">
                <a:solidFill>
                  <a:srgbClr val="FF0000"/>
                </a:solidFill>
                <a:ea typeface="標楷體" pitchFamily="65" charset="-120"/>
              </a:rPr>
              <a:t>)</a:t>
            </a:r>
            <a:r>
              <a:rPr lang="en-US" altLang="zh-TW" sz="2800" b="1" noProof="1">
                <a:ea typeface="標楷體" pitchFamily="65" charset="-120"/>
              </a:rPr>
              <a:t>, for some </a:t>
            </a:r>
            <a:r>
              <a:rPr lang="en-US" altLang="zh-TW" sz="3200" b="1" i="1">
                <a:solidFill>
                  <a:srgbClr val="FF0000"/>
                </a:solidFill>
                <a:ea typeface="標楷體" pitchFamily="65" charset="-120"/>
              </a:rPr>
              <a:t>k</a:t>
            </a:r>
            <a:r>
              <a:rPr lang="en-US" altLang="zh-TW" sz="2800" b="1" noProof="1">
                <a:ea typeface="標楷體" pitchFamily="65" charset="-120"/>
              </a:rPr>
              <a:t>, </a:t>
            </a:r>
            <a:r>
              <a:rPr lang="en-US" altLang="zh-TW" sz="3200" b="1" i="1">
                <a:solidFill>
                  <a:srgbClr val="FF0000"/>
                </a:solidFill>
                <a:ea typeface="標楷體" pitchFamily="65" charset="-120"/>
              </a:rPr>
              <a:t>i</a:t>
            </a:r>
            <a:r>
              <a:rPr lang="en-US" altLang="zh-TW" sz="2800" b="1" noProof="1">
                <a:ea typeface="標楷體" pitchFamily="65" charset="-120"/>
                <a:sym typeface="Symbol" pitchFamily="18" charset="2"/>
              </a:rPr>
              <a:t>  </a:t>
            </a:r>
            <a:r>
              <a:rPr lang="en-US" altLang="zh-TW" sz="3200" b="1" i="1">
                <a:solidFill>
                  <a:srgbClr val="FF0000"/>
                </a:solidFill>
                <a:ea typeface="標楷體" pitchFamily="65" charset="-120"/>
              </a:rPr>
              <a:t>k </a:t>
            </a:r>
            <a:r>
              <a:rPr lang="en-US" altLang="zh-TW" sz="2800" b="1" noProof="1">
                <a:ea typeface="標楷體" pitchFamily="65" charset="-120"/>
                <a:sym typeface="Symbol" pitchFamily="18" charset="2"/>
              </a:rPr>
              <a:t>&lt; </a:t>
            </a:r>
            <a:r>
              <a:rPr lang="en-US" altLang="zh-TW" sz="3200" b="1" i="1">
                <a:solidFill>
                  <a:srgbClr val="FF0000"/>
                </a:solidFill>
                <a:ea typeface="標楷體" pitchFamily="65" charset="-120"/>
              </a:rPr>
              <a:t>j</a:t>
            </a:r>
            <a:r>
              <a:rPr lang="en-US" altLang="zh-TW" sz="2800" b="1" noProof="1">
                <a:ea typeface="標楷體" pitchFamily="65" charset="-120"/>
              </a:rPr>
              <a:t>, then</a:t>
            </a:r>
          </a:p>
          <a:p>
            <a:pPr>
              <a:lnSpc>
                <a:spcPct val="110000"/>
              </a:lnSpc>
              <a:spcBef>
                <a:spcPts val="600"/>
              </a:spcBef>
              <a:buClr>
                <a:schemeClr val="tx1"/>
              </a:buClr>
              <a:buFont typeface="Monotype Sorts" pitchFamily="2" charset="2"/>
              <a:buNone/>
            </a:pPr>
            <a:r>
              <a:rPr lang="en-US" altLang="zh-TW" sz="2800" b="1">
                <a:ea typeface="標楷體" pitchFamily="65" charset="-120"/>
              </a:rPr>
              <a:t>	 </a:t>
            </a:r>
            <a:r>
              <a:rPr lang="en-US" altLang="zh-TW" sz="3200" b="1" i="1">
                <a:solidFill>
                  <a:srgbClr val="FF0000"/>
                </a:solidFill>
                <a:ea typeface="標楷體" pitchFamily="65" charset="-120"/>
              </a:rPr>
              <a:t>m</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m</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k</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m</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k</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p</a:t>
            </a:r>
            <a:r>
              <a:rPr lang="en-US" altLang="zh-TW" sz="3200" b="1" i="1" baseline="-25000">
                <a:solidFill>
                  <a:srgbClr val="FF0000"/>
                </a:solidFill>
                <a:ea typeface="標楷體" pitchFamily="65" charset="-120"/>
              </a:rPr>
              <a:t>i</a:t>
            </a:r>
            <a:r>
              <a:rPr lang="en-US" altLang="zh-TW" sz="3200" b="1" baseline="-25000">
                <a:solidFill>
                  <a:srgbClr val="FF0000"/>
                </a:solidFill>
                <a:ea typeface="標楷體" pitchFamily="65" charset="-120"/>
                <a:sym typeface="Symbol" pitchFamily="18" charset="2"/>
              </a:rPr>
              <a:t></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p</a:t>
            </a:r>
            <a:r>
              <a:rPr lang="en-US" altLang="zh-TW" sz="3200" b="1" i="1" baseline="-25000">
                <a:solidFill>
                  <a:srgbClr val="FF0000"/>
                </a:solidFill>
                <a:ea typeface="標楷體" pitchFamily="65" charset="-120"/>
              </a:rPr>
              <a:t>k </a:t>
            </a:r>
            <a:r>
              <a:rPr lang="en-US" altLang="zh-TW" sz="3200" b="1" i="1">
                <a:solidFill>
                  <a:srgbClr val="FF0000"/>
                </a:solidFill>
                <a:ea typeface="標楷體" pitchFamily="65" charset="-120"/>
              </a:rPr>
              <a:t>p</a:t>
            </a:r>
            <a:r>
              <a:rPr lang="en-US" altLang="zh-TW" sz="3200" b="1" i="1" baseline="-25000">
                <a:solidFill>
                  <a:srgbClr val="FF0000"/>
                </a:solidFill>
                <a:ea typeface="標楷體" pitchFamily="65" charset="-120"/>
              </a:rPr>
              <a:t>j </a:t>
            </a:r>
            <a:r>
              <a:rPr lang="en-US" altLang="zh-TW" sz="2800" b="1" noProof="1">
                <a:ea typeface="標楷體" pitchFamily="65" charset="-120"/>
              </a:rPr>
              <a:t>. Hence, we have :</a:t>
            </a:r>
            <a:endParaRPr lang="en-US" altLang="zh-TW" sz="2800" b="1">
              <a:ea typeface="標楷體" pitchFamily="65" charset="-120"/>
            </a:endParaRPr>
          </a:p>
        </p:txBody>
      </p:sp>
      <p:sp>
        <p:nvSpPr>
          <p:cNvPr id="937988" name="Rectangle 4"/>
          <p:cNvSpPr>
            <a:spLocks noChangeArrowheads="1"/>
          </p:cNvSpPr>
          <p:nvPr/>
        </p:nvSpPr>
        <p:spPr bwMode="auto">
          <a:xfrm>
            <a:off x="438150" y="4767263"/>
            <a:ext cx="8424863" cy="1287462"/>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 min</a:t>
            </a:r>
            <a:r>
              <a:rPr lang="en-US" altLang="zh-TW" sz="3200" b="1" i="1" baseline="-25000">
                <a:solidFill>
                  <a:srgbClr val="FF0000"/>
                </a:solidFill>
              </a:rPr>
              <a:t>i</a:t>
            </a:r>
            <a:r>
              <a:rPr lang="en-US" altLang="zh-TW" sz="3200" b="1" baseline="-25000" noProof="1">
                <a:sym typeface="Symbol" pitchFamily="18" charset="2"/>
              </a:rPr>
              <a:t> </a:t>
            </a:r>
            <a:r>
              <a:rPr lang="en-US" altLang="zh-TW" sz="3200" b="1" baseline="-25000" noProof="1">
                <a:solidFill>
                  <a:srgbClr val="FF0000"/>
                </a:solidFill>
                <a:sym typeface="Symbol" pitchFamily="18" charset="2"/>
              </a:rPr>
              <a:t> </a:t>
            </a:r>
            <a:r>
              <a:rPr lang="en-US" altLang="zh-TW" sz="3200" b="1" i="1" baseline="-25000">
                <a:solidFill>
                  <a:srgbClr val="FF0000"/>
                </a:solidFill>
              </a:rPr>
              <a:t>k </a:t>
            </a:r>
            <a:r>
              <a:rPr lang="en-US" altLang="zh-TW" sz="3200" b="1" baseline="-25000" noProof="1">
                <a:solidFill>
                  <a:srgbClr val="FF0000"/>
                </a:solidFill>
                <a:sym typeface="Symbol" pitchFamily="18" charset="2"/>
              </a:rPr>
              <a:t>&lt;</a:t>
            </a:r>
            <a:r>
              <a:rPr lang="en-US" altLang="zh-TW" sz="3200" b="1" baseline="-25000" noProof="1">
                <a:sym typeface="Symbol" pitchFamily="18" charset="2"/>
              </a:rPr>
              <a:t> </a:t>
            </a:r>
            <a:r>
              <a:rPr lang="en-US" altLang="zh-TW" sz="3200" b="1" i="1" baseline="-25000">
                <a:solidFill>
                  <a:srgbClr val="FF0000"/>
                </a:solidFill>
              </a:rPr>
              <a:t>j</a:t>
            </a:r>
            <a:r>
              <a:rPr lang="en-US" altLang="zh-TW" sz="3200" b="1">
                <a:solidFill>
                  <a:srgbClr val="FF0000"/>
                </a:solidFill>
              </a:rPr>
              <a:t>{</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k</a:t>
            </a:r>
            <a:r>
              <a:rPr lang="en-US" altLang="zh-TW" sz="3200" b="1">
                <a:solidFill>
                  <a:srgbClr val="FF0000"/>
                </a:solidFill>
              </a:rPr>
              <a:t>] + </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k</a:t>
            </a:r>
            <a:r>
              <a:rPr lang="en-US" altLang="zh-TW" sz="3200" b="1">
                <a:solidFill>
                  <a:srgbClr val="FF0000"/>
                </a:solidFill>
              </a:rPr>
              <a:t>+1, </a:t>
            </a:r>
            <a:r>
              <a:rPr lang="en-US" altLang="zh-TW" sz="3200" b="1" i="1">
                <a:solidFill>
                  <a:srgbClr val="FF0000"/>
                </a:solidFill>
              </a:rPr>
              <a:t>j</a:t>
            </a:r>
            <a:r>
              <a:rPr lang="en-US" altLang="zh-TW" sz="3200" b="1">
                <a:solidFill>
                  <a:srgbClr val="FF0000"/>
                </a:solidFill>
              </a:rPr>
              <a:t>] + </a:t>
            </a:r>
            <a:r>
              <a:rPr lang="en-US" altLang="zh-TW" sz="3200" b="1" i="1">
                <a:solidFill>
                  <a:srgbClr val="FF0000"/>
                </a:solidFill>
              </a:rPr>
              <a:t>p</a:t>
            </a:r>
            <a:r>
              <a:rPr lang="en-US" altLang="zh-TW" sz="3200" b="1" i="1" baseline="-25000">
                <a:solidFill>
                  <a:srgbClr val="FF0000"/>
                </a:solidFill>
              </a:rPr>
              <a:t>i</a:t>
            </a:r>
            <a:r>
              <a:rPr lang="en-US" altLang="zh-TW" sz="3200" b="1" baseline="-25000">
                <a:solidFill>
                  <a:srgbClr val="FF0000"/>
                </a:solidFill>
                <a:sym typeface="Symbol" pitchFamily="18" charset="2"/>
              </a:rPr>
              <a:t></a:t>
            </a:r>
            <a:r>
              <a:rPr lang="en-US" altLang="zh-TW" sz="3200" b="1" baseline="-25000">
                <a:solidFill>
                  <a:srgbClr val="FF0000"/>
                </a:solidFill>
              </a:rPr>
              <a:t>1</a:t>
            </a:r>
            <a:r>
              <a:rPr lang="en-US" altLang="zh-TW" sz="3200" b="1">
                <a:solidFill>
                  <a:srgbClr val="FF0000"/>
                </a:solidFill>
              </a:rPr>
              <a:t> </a:t>
            </a:r>
            <a:r>
              <a:rPr lang="en-US" altLang="zh-TW" sz="3200" b="1" i="1">
                <a:solidFill>
                  <a:srgbClr val="FF0000"/>
                </a:solidFill>
              </a:rPr>
              <a:t>p</a:t>
            </a:r>
            <a:r>
              <a:rPr lang="en-US" altLang="zh-TW" sz="3200" b="1" i="1" baseline="-25000">
                <a:solidFill>
                  <a:srgbClr val="FF0000"/>
                </a:solidFill>
              </a:rPr>
              <a:t>k </a:t>
            </a:r>
            <a:r>
              <a:rPr lang="en-US" altLang="zh-TW" sz="3200" b="1" i="1">
                <a:solidFill>
                  <a:srgbClr val="FF0000"/>
                </a:solidFill>
              </a:rPr>
              <a:t>p</a:t>
            </a:r>
            <a:r>
              <a:rPr lang="en-US" altLang="zh-TW" sz="3200" b="1" i="1" baseline="-25000">
                <a:solidFill>
                  <a:srgbClr val="FF0000"/>
                </a:solidFill>
              </a:rPr>
              <a:t>j </a:t>
            </a:r>
            <a:r>
              <a:rPr lang="en-US" altLang="zh-TW" sz="3200" b="1">
                <a:solidFill>
                  <a:srgbClr val="FF0000"/>
                </a:solidFill>
              </a:rPr>
              <a:t>}</a:t>
            </a:r>
          </a:p>
          <a:p>
            <a:pPr algn="l">
              <a:lnSpc>
                <a:spcPct val="140000"/>
              </a:lnSpc>
            </a:pPr>
            <a:r>
              <a:rPr lang="en-US" altLang="zh-TW" sz="3200" b="1">
                <a:solidFill>
                  <a:srgbClr val="FF0000"/>
                </a:solidFill>
              </a:rPr>
              <a:t>	  =  0  if </a:t>
            </a:r>
            <a:r>
              <a:rPr lang="en-US" altLang="zh-TW" sz="3200" b="1" i="1">
                <a:solidFill>
                  <a:srgbClr val="FF0000"/>
                </a:solidFill>
              </a:rPr>
              <a:t>i </a:t>
            </a:r>
            <a:r>
              <a:rPr lang="en-US" altLang="zh-TW" sz="3200" b="1">
                <a:solidFill>
                  <a:srgbClr val="FF0000"/>
                </a:solidFill>
              </a:rPr>
              <a:t>= </a:t>
            </a:r>
            <a:r>
              <a:rPr lang="en-US" altLang="zh-TW" sz="3200" b="1" i="1">
                <a:solidFill>
                  <a:srgbClr val="FF0000"/>
                </a:solidFill>
              </a:rPr>
              <a:t>j</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37988"/>
                                        </p:tgtEl>
                                        <p:attrNameLst>
                                          <p:attrName>style.visibility</p:attrName>
                                        </p:attrNameLst>
                                      </p:cBhvr>
                                      <p:to>
                                        <p:strVal val="visible"/>
                                      </p:to>
                                    </p:set>
                                    <p:animEffect transition="in" filter="dissolve">
                                      <p:cBhvr>
                                        <p:cTn id="7" dur="500"/>
                                        <p:tgtEl>
                                          <p:spTgt spid="937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7988"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69A95AB0-438B-47C5-8765-8D0C2E570784}" type="slidenum">
              <a:rPr lang="en-US" altLang="zh-TW"/>
              <a:pPr/>
              <a:t>14</a:t>
            </a:fld>
            <a:endParaRPr lang="en-US" altLang="zh-TW"/>
          </a:p>
        </p:txBody>
      </p:sp>
      <p:sp>
        <p:nvSpPr>
          <p:cNvPr id="982069" name="Rectangle 53"/>
          <p:cNvSpPr>
            <a:spLocks noGrp="1" noChangeArrowheads="1"/>
          </p:cNvSpPr>
          <p:nvPr>
            <p:ph type="body" idx="1"/>
          </p:nvPr>
        </p:nvSpPr>
        <p:spPr>
          <a:xfrm>
            <a:off x="539750" y="620713"/>
            <a:ext cx="7696200" cy="51816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838200" lvl="1" indent="-381000">
              <a:lnSpc>
                <a:spcPct val="90000"/>
              </a:lnSpc>
              <a:buFont typeface="Monotype Sorts" pitchFamily="2" charset="2"/>
              <a:buNone/>
            </a:pPr>
            <a:r>
              <a:rPr lang="en-US" altLang="zh-TW" sz="2000">
                <a:latin typeface="Tahoma" pitchFamily="34" charset="0"/>
              </a:rPr>
              <a:t>MATRIX-CHAIN-ORDER(P)</a:t>
            </a:r>
          </a:p>
          <a:p>
            <a:pPr marL="838200" lvl="1" indent="-381000">
              <a:lnSpc>
                <a:spcPct val="90000"/>
              </a:lnSpc>
              <a:buFont typeface="Monotype Sorts" pitchFamily="2" charset="2"/>
              <a:buAutoNum type="arabicPeriod"/>
            </a:pPr>
            <a:r>
              <a:rPr lang="en-US" altLang="zh-TW" sz="2000">
                <a:latin typeface="Tahoma" pitchFamily="34" charset="0"/>
              </a:rPr>
              <a:t>n = p.length -1;</a:t>
            </a:r>
          </a:p>
          <a:p>
            <a:pPr marL="838200" lvl="1" indent="-381000">
              <a:lnSpc>
                <a:spcPct val="90000"/>
              </a:lnSpc>
              <a:buFont typeface="Monotype Sorts" pitchFamily="2" charset="2"/>
              <a:buAutoNum type="arabicPeriod"/>
            </a:pPr>
            <a:r>
              <a:rPr lang="en-US" altLang="zh-TW" sz="2000">
                <a:latin typeface="Tahoma" pitchFamily="34" charset="0"/>
              </a:rPr>
              <a:t>let m[1..n, 1..n] and s[1..n-1, 2..n] be new tables; </a:t>
            </a:r>
          </a:p>
          <a:p>
            <a:pPr marL="838200" lvl="1" indent="-381000">
              <a:lnSpc>
                <a:spcPct val="90000"/>
              </a:lnSpc>
              <a:buFont typeface="Monotype Sorts" pitchFamily="2" charset="2"/>
              <a:buAutoNum type="arabicPeriod"/>
            </a:pPr>
            <a:r>
              <a:rPr lang="en-US" altLang="zh-TW" sz="2000">
                <a:latin typeface="Tahoma" pitchFamily="34" charset="0"/>
              </a:rPr>
              <a:t>for i= 1 to n     m[i, i]=0;</a:t>
            </a:r>
          </a:p>
          <a:p>
            <a:pPr marL="838200" lvl="1" indent="-381000">
              <a:lnSpc>
                <a:spcPct val="90000"/>
              </a:lnSpc>
              <a:buFont typeface="Monotype Sorts" pitchFamily="2" charset="2"/>
              <a:buAutoNum type="arabicPeriod"/>
            </a:pPr>
            <a:r>
              <a:rPr lang="en-US" altLang="zh-TW" sz="2000">
                <a:solidFill>
                  <a:srgbClr val="CC0000"/>
                </a:solidFill>
                <a:latin typeface="Tahoma" pitchFamily="34" charset="0"/>
              </a:rPr>
              <a:t>for l= 2 to n</a:t>
            </a:r>
            <a:r>
              <a:rPr lang="en-US" altLang="zh-TW" sz="2000">
                <a:latin typeface="Tahoma" pitchFamily="34" charset="0"/>
              </a:rPr>
              <a:t> </a:t>
            </a:r>
          </a:p>
          <a:p>
            <a:pPr marL="838200" lvl="1" indent="-381000">
              <a:lnSpc>
                <a:spcPct val="90000"/>
              </a:lnSpc>
              <a:buFont typeface="Monotype Sorts" pitchFamily="2" charset="2"/>
              <a:buAutoNum type="arabicPeriod"/>
            </a:pPr>
            <a:r>
              <a:rPr lang="en-US" altLang="zh-TW" sz="2000">
                <a:latin typeface="Tahoma" pitchFamily="34" charset="0"/>
              </a:rPr>
              <a:t>      </a:t>
            </a:r>
            <a:r>
              <a:rPr lang="en-US" altLang="zh-TW" sz="2000">
                <a:solidFill>
                  <a:srgbClr val="CC0000"/>
                </a:solidFill>
                <a:latin typeface="Tahoma" pitchFamily="34" charset="0"/>
              </a:rPr>
              <a:t>{</a:t>
            </a:r>
            <a:r>
              <a:rPr lang="en-US" altLang="zh-TW" sz="2000">
                <a:latin typeface="Tahoma" pitchFamily="34" charset="0"/>
              </a:rPr>
              <a:t> </a:t>
            </a:r>
            <a:r>
              <a:rPr lang="en-US" altLang="zh-TW" sz="2000">
                <a:solidFill>
                  <a:schemeClr val="tx2"/>
                </a:solidFill>
                <a:latin typeface="Tahoma" pitchFamily="34" charset="0"/>
              </a:rPr>
              <a:t>for i= 1 to n – l + 1</a:t>
            </a:r>
          </a:p>
          <a:p>
            <a:pPr marL="838200" lvl="1" indent="-381000">
              <a:lnSpc>
                <a:spcPct val="90000"/>
              </a:lnSpc>
              <a:buFont typeface="Monotype Sorts" pitchFamily="2" charset="2"/>
              <a:buAutoNum type="arabicPeriod"/>
            </a:pPr>
            <a:r>
              <a:rPr lang="en-US" altLang="zh-TW" sz="2000">
                <a:latin typeface="Tahoma" pitchFamily="34" charset="0"/>
              </a:rPr>
              <a:t>		   </a:t>
            </a:r>
            <a:r>
              <a:rPr lang="en-US" altLang="zh-TW" sz="2000">
                <a:solidFill>
                  <a:schemeClr val="tx2"/>
                </a:solidFill>
                <a:latin typeface="Tahoma" pitchFamily="34" charset="0"/>
              </a:rPr>
              <a:t> {</a:t>
            </a:r>
            <a:r>
              <a:rPr lang="en-US" altLang="zh-TW" sz="2000">
                <a:latin typeface="Tahoma" pitchFamily="34" charset="0"/>
              </a:rPr>
              <a:t> j=i + l- 1;</a:t>
            </a:r>
          </a:p>
          <a:p>
            <a:pPr marL="838200" lvl="1" indent="-381000">
              <a:lnSpc>
                <a:spcPct val="90000"/>
              </a:lnSpc>
              <a:buFont typeface="Monotype Sorts" pitchFamily="2" charset="2"/>
              <a:buAutoNum type="arabicPeriod"/>
            </a:pPr>
            <a:r>
              <a:rPr lang="en-US" altLang="zh-TW" sz="2000">
                <a:latin typeface="Tahoma" pitchFamily="34" charset="0"/>
              </a:rPr>
              <a:t>	                  m[i, j]= </a:t>
            </a:r>
            <a:r>
              <a:rPr lang="en-US" altLang="zh-TW" sz="2000">
                <a:latin typeface="Tahoma" pitchFamily="34" charset="0"/>
                <a:sym typeface="Symbol" pitchFamily="18" charset="2"/>
              </a:rPr>
              <a:t>;</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a:t>
            </a:r>
            <a:r>
              <a:rPr lang="en-US" altLang="zh-TW" sz="2000">
                <a:solidFill>
                  <a:srgbClr val="2B21FD"/>
                </a:solidFill>
                <a:latin typeface="Tahoma" pitchFamily="34" charset="0"/>
                <a:sym typeface="Symbol" pitchFamily="18" charset="2"/>
              </a:rPr>
              <a:t>for k= i to j-1</a:t>
            </a:r>
            <a:r>
              <a:rPr lang="en-US" altLang="zh-TW" sz="2000">
                <a:latin typeface="Tahoma" pitchFamily="34" charset="0"/>
                <a:sym typeface="Symbol" pitchFamily="18" charset="2"/>
              </a:rPr>
              <a:t> </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 </a:t>
            </a:r>
            <a:r>
              <a:rPr lang="en-US" altLang="zh-TW" sz="2000">
                <a:solidFill>
                  <a:srgbClr val="2B21FD"/>
                </a:solidFill>
                <a:latin typeface="Tahoma" pitchFamily="34" charset="0"/>
                <a:sym typeface="Symbol" pitchFamily="18" charset="2"/>
              </a:rPr>
              <a:t>q = </a:t>
            </a:r>
            <a:r>
              <a:rPr lang="en-US" altLang="zh-TW" sz="2000">
                <a:solidFill>
                  <a:srgbClr val="2B21FD"/>
                </a:solidFill>
                <a:latin typeface="Tahoma" pitchFamily="34" charset="0"/>
              </a:rPr>
              <a:t>m[i, k] + m[k+1, j]+ P</a:t>
            </a:r>
            <a:r>
              <a:rPr lang="en-US" altLang="zh-TW" sz="2000" baseline="-25000">
                <a:solidFill>
                  <a:srgbClr val="2B21FD"/>
                </a:solidFill>
                <a:latin typeface="Tahoma" pitchFamily="34" charset="0"/>
              </a:rPr>
              <a:t>i-1</a:t>
            </a:r>
            <a:r>
              <a:rPr lang="en-US" altLang="zh-TW" sz="2000">
                <a:solidFill>
                  <a:srgbClr val="2B21FD"/>
                </a:solidFill>
                <a:latin typeface="Tahoma" pitchFamily="34" charset="0"/>
              </a:rPr>
              <a:t>P</a:t>
            </a:r>
            <a:r>
              <a:rPr lang="en-US" altLang="zh-TW" sz="2000" baseline="-25000">
                <a:solidFill>
                  <a:srgbClr val="2B21FD"/>
                </a:solidFill>
                <a:latin typeface="Tahoma" pitchFamily="34" charset="0"/>
              </a:rPr>
              <a:t>k</a:t>
            </a:r>
            <a:r>
              <a:rPr lang="en-US" altLang="zh-TW" sz="2000">
                <a:solidFill>
                  <a:srgbClr val="2B21FD"/>
                </a:solidFill>
                <a:latin typeface="Tahoma" pitchFamily="34" charset="0"/>
              </a:rPr>
              <a:t>P</a:t>
            </a:r>
            <a:r>
              <a:rPr lang="en-US" altLang="zh-TW" sz="2000" baseline="-25000">
                <a:solidFill>
                  <a:srgbClr val="2B21FD"/>
                </a:solidFill>
                <a:latin typeface="Tahoma" pitchFamily="34" charset="0"/>
              </a:rPr>
              <a:t>j</a:t>
            </a:r>
            <a:r>
              <a:rPr lang="en-US" altLang="zh-TW" sz="2000">
                <a:solidFill>
                  <a:srgbClr val="2B21FD"/>
                </a:solidFill>
                <a:latin typeface="Tahoma" pitchFamily="34" charset="0"/>
                <a:sym typeface="Symbol" pitchFamily="18" charset="2"/>
              </a:rPr>
              <a:t> </a:t>
            </a:r>
          </a:p>
          <a:p>
            <a:pPr marL="838200" lvl="1" indent="-381000">
              <a:lnSpc>
                <a:spcPct val="90000"/>
              </a:lnSpc>
              <a:buFont typeface="Monotype Sorts" pitchFamily="2" charset="2"/>
              <a:buAutoNum type="arabicPeriod"/>
            </a:pPr>
            <a:r>
              <a:rPr lang="en-US" altLang="zh-TW" sz="2000">
                <a:solidFill>
                  <a:srgbClr val="2B21FD"/>
                </a:solidFill>
                <a:latin typeface="Tahoma" pitchFamily="34" charset="0"/>
                <a:sym typeface="Symbol" pitchFamily="18" charset="2"/>
              </a:rPr>
              <a:t>		                if q&lt;m</a:t>
            </a:r>
            <a:r>
              <a:rPr lang="en-US" altLang="zh-TW" sz="2000">
                <a:solidFill>
                  <a:srgbClr val="2B21FD"/>
                </a:solidFill>
                <a:latin typeface="Tahoma" pitchFamily="34" charset="0"/>
              </a:rPr>
              <a:t>[i, j]</a:t>
            </a:r>
          </a:p>
          <a:p>
            <a:pPr marL="838200" lvl="1" indent="-381000">
              <a:lnSpc>
                <a:spcPct val="90000"/>
              </a:lnSpc>
              <a:buFont typeface="Monotype Sorts" pitchFamily="2" charset="2"/>
              <a:buAutoNum type="arabicPeriod"/>
            </a:pPr>
            <a:r>
              <a:rPr lang="en-US" altLang="zh-TW" sz="2000">
                <a:solidFill>
                  <a:srgbClr val="2B21FD"/>
                </a:solidFill>
                <a:latin typeface="Tahoma" pitchFamily="34" charset="0"/>
              </a:rPr>
              <a:t>				{ </a:t>
            </a:r>
            <a:r>
              <a:rPr lang="en-US" altLang="zh-TW" sz="2000">
                <a:solidFill>
                  <a:srgbClr val="2B21FD"/>
                </a:solidFill>
                <a:latin typeface="Tahoma" pitchFamily="34" charset="0"/>
                <a:sym typeface="Symbol" pitchFamily="18" charset="2"/>
              </a:rPr>
              <a:t>m</a:t>
            </a:r>
            <a:r>
              <a:rPr lang="en-US" altLang="zh-TW" sz="2000">
                <a:solidFill>
                  <a:srgbClr val="2B21FD"/>
                </a:solidFill>
                <a:latin typeface="Tahoma" pitchFamily="34" charset="0"/>
              </a:rPr>
              <a:t>[i, j] = q ;  s[i, j] = k ;}</a:t>
            </a:r>
          </a:p>
          <a:p>
            <a:pPr marL="838200" lvl="1" indent="-381000">
              <a:lnSpc>
                <a:spcPct val="90000"/>
              </a:lnSpc>
              <a:buFont typeface="Monotype Sorts" pitchFamily="2" charset="2"/>
              <a:buAutoNum type="arabicPeriod"/>
            </a:pPr>
            <a:r>
              <a:rPr lang="en-US" altLang="zh-TW" sz="2000">
                <a:latin typeface="Tahoma" pitchFamily="34" charset="0"/>
              </a:rPr>
              <a:t>			  }</a:t>
            </a:r>
            <a:r>
              <a:rPr lang="en-US" altLang="zh-TW" sz="2000">
                <a:solidFill>
                  <a:schemeClr val="tx2"/>
                </a:solidFill>
                <a:latin typeface="Tahoma" pitchFamily="34" charset="0"/>
              </a:rPr>
              <a:t>  }  </a:t>
            </a:r>
            <a:r>
              <a:rPr lang="en-US" altLang="zh-TW" sz="2000">
                <a:solidFill>
                  <a:srgbClr val="CC0000"/>
                </a:solidFill>
                <a:latin typeface="Tahoma" pitchFamily="34" charset="0"/>
              </a:rPr>
              <a:t>}</a:t>
            </a:r>
          </a:p>
          <a:p>
            <a:pPr marL="838200" lvl="1" indent="-381000">
              <a:lnSpc>
                <a:spcPct val="90000"/>
              </a:lnSpc>
              <a:buFont typeface="Monotype Sorts" pitchFamily="2" charset="2"/>
              <a:buAutoNum type="arabicPeriod"/>
            </a:pPr>
            <a:r>
              <a:rPr lang="en-US" altLang="zh-TW" sz="2000">
                <a:latin typeface="Tahoma" pitchFamily="34" charset="0"/>
              </a:rPr>
              <a:t>return m and s</a:t>
            </a:r>
          </a:p>
          <a:p>
            <a:pPr marL="838200" lvl="1" indent="-381000">
              <a:lnSpc>
                <a:spcPct val="90000"/>
              </a:lnSpc>
              <a:buFont typeface="Monotype Sorts" pitchFamily="2" charset="2"/>
              <a:buNone/>
            </a:pPr>
            <a:r>
              <a:rPr lang="en-US" altLang="zh-TW" sz="2000">
                <a:latin typeface="Tahoma" pitchFamily="34" charset="0"/>
              </a:rPr>
              <a:t>           </a:t>
            </a:r>
            <a:r>
              <a:rPr lang="en-US" altLang="zh-TW" sz="2000">
                <a:solidFill>
                  <a:schemeClr val="tx2"/>
                </a:solidFill>
                <a:latin typeface="Tahoma" pitchFamily="34" charset="0"/>
              </a:rPr>
              <a:t>Time  = O(n</a:t>
            </a:r>
            <a:r>
              <a:rPr lang="en-US" altLang="zh-TW" sz="2000" baseline="30000">
                <a:solidFill>
                  <a:schemeClr val="tx2"/>
                </a:solidFill>
                <a:latin typeface="Tahoma" pitchFamily="34" charset="0"/>
              </a:rPr>
              <a:t>3</a:t>
            </a:r>
            <a:r>
              <a:rPr lang="en-US" altLang="zh-TW" sz="2000">
                <a:solidFill>
                  <a:schemeClr val="tx2"/>
                </a:solidFill>
                <a:latin typeface="Tahoma" pitchFamily="34" charset="0"/>
              </a:rPr>
              <a:t>)</a:t>
            </a:r>
          </a:p>
        </p:txBody>
      </p:sp>
      <p:graphicFrame>
        <p:nvGraphicFramePr>
          <p:cNvPr id="982073" name="Object 57"/>
          <p:cNvGraphicFramePr>
            <a:graphicFrameLocks noChangeAspect="1"/>
          </p:cNvGraphicFramePr>
          <p:nvPr/>
        </p:nvGraphicFramePr>
        <p:xfrm>
          <a:off x="5637213" y="549275"/>
          <a:ext cx="2543175" cy="525463"/>
        </p:xfrm>
        <a:graphic>
          <a:graphicData uri="http://schemas.openxmlformats.org/presentationml/2006/ole">
            <mc:AlternateContent xmlns:mc="http://schemas.openxmlformats.org/markup-compatibility/2006">
              <mc:Choice xmlns:v="urn:schemas-microsoft-com:vml" Requires="v">
                <p:oleObj spid="_x0000_s982080" name="方程式" r:id="rId3" imgW="1168200" imgH="241200" progId="Equation.3">
                  <p:embed/>
                </p:oleObj>
              </mc:Choice>
              <mc:Fallback>
                <p:oleObj name="方程式" r:id="rId3" imgW="1168200" imgH="241200" progId="Equation.3">
                  <p:embed/>
                  <p:pic>
                    <p:nvPicPr>
                      <p:cNvPr id="0" name="Object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7213" y="549275"/>
                        <a:ext cx="2543175" cy="52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82078" name="Text Box 62"/>
          <p:cNvSpPr txBox="1">
            <a:spLocks noChangeArrowheads="1"/>
          </p:cNvSpPr>
          <p:nvPr/>
        </p:nvSpPr>
        <p:spPr bwMode="auto">
          <a:xfrm>
            <a:off x="3563938" y="188913"/>
            <a:ext cx="19986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000">
                <a:solidFill>
                  <a:srgbClr val="CC0000"/>
                </a:solidFill>
                <a:latin typeface="Tahoma" pitchFamily="34" charset="0"/>
                <a:ea typeface="新細明體" pitchFamily="18" charset="-120"/>
              </a:rPr>
              <a:t>&lt;P</a:t>
            </a:r>
            <a:r>
              <a:rPr lang="en-US" altLang="zh-TW" sz="2000" baseline="-25000">
                <a:solidFill>
                  <a:srgbClr val="CC0000"/>
                </a:solidFill>
                <a:latin typeface="Tahoma" pitchFamily="34" charset="0"/>
                <a:ea typeface="新細明體" pitchFamily="18" charset="-120"/>
              </a:rPr>
              <a:t>0</a:t>
            </a:r>
            <a:r>
              <a:rPr lang="en-US" altLang="zh-TW" sz="2000">
                <a:solidFill>
                  <a:srgbClr val="CC0000"/>
                </a:solidFill>
                <a:latin typeface="Tahoma" pitchFamily="34" charset="0"/>
                <a:ea typeface="新細明體" pitchFamily="18" charset="-120"/>
              </a:rPr>
              <a:t>, P</a:t>
            </a:r>
            <a:r>
              <a:rPr lang="en-US" altLang="zh-TW" sz="2000" baseline="-25000">
                <a:solidFill>
                  <a:srgbClr val="CC0000"/>
                </a:solidFill>
                <a:latin typeface="Tahoma" pitchFamily="34" charset="0"/>
                <a:ea typeface="新細明體" pitchFamily="18" charset="-120"/>
              </a:rPr>
              <a:t>1</a:t>
            </a:r>
            <a:r>
              <a:rPr lang="en-US" altLang="zh-TW" sz="2000">
                <a:solidFill>
                  <a:srgbClr val="CC0000"/>
                </a:solidFill>
                <a:latin typeface="Tahoma" pitchFamily="34" charset="0"/>
                <a:ea typeface="新細明體" pitchFamily="18" charset="-120"/>
              </a:rPr>
              <a:t>,…, P</a:t>
            </a:r>
            <a:r>
              <a:rPr lang="en-US" altLang="zh-TW" sz="2000" baseline="-25000">
                <a:solidFill>
                  <a:srgbClr val="CC0000"/>
                </a:solidFill>
                <a:latin typeface="Tahoma" pitchFamily="34" charset="0"/>
                <a:ea typeface="新細明體" pitchFamily="18" charset="-120"/>
              </a:rPr>
              <a:t>n</a:t>
            </a:r>
            <a:r>
              <a:rPr lang="en-US" altLang="zh-TW" sz="2000">
                <a:solidFill>
                  <a:srgbClr val="CC0000"/>
                </a:solidFill>
                <a:latin typeface="Tahoma" pitchFamily="34" charset="0"/>
                <a:ea typeface="新細明體" pitchFamily="18" charset="-120"/>
              </a:rPr>
              <a:t>&gt;</a:t>
            </a:r>
            <a:r>
              <a:rPr lang="en-US" altLang="zh-TW" sz="2000">
                <a:solidFill>
                  <a:schemeClr val="folHlink"/>
                </a:solidFill>
                <a:latin typeface="Tahoma" pitchFamily="34" charset="0"/>
                <a:ea typeface="新細明體" pitchFamily="18" charset="-12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頁尾版面配置區 4"/>
          <p:cNvSpPr>
            <a:spLocks noGrp="1"/>
          </p:cNvSpPr>
          <p:nvPr>
            <p:ph type="ftr" sz="quarter" idx="11"/>
          </p:nvPr>
        </p:nvSpPr>
        <p:spPr/>
        <p:txBody>
          <a:bodyPr/>
          <a:lstStyle/>
          <a:p>
            <a:r>
              <a:rPr lang="en-US" altLang="zh-TW"/>
              <a:t>Dynamic Programming</a:t>
            </a:r>
          </a:p>
        </p:txBody>
      </p:sp>
      <p:sp>
        <p:nvSpPr>
          <p:cNvPr id="25" name="投影片編號版面配置區 5"/>
          <p:cNvSpPr>
            <a:spLocks noGrp="1"/>
          </p:cNvSpPr>
          <p:nvPr>
            <p:ph type="sldNum" sz="quarter" idx="12"/>
          </p:nvPr>
        </p:nvSpPr>
        <p:spPr/>
        <p:txBody>
          <a:bodyPr/>
          <a:lstStyle/>
          <a:p>
            <a:fld id="{0587E6DB-1106-4F7B-81F6-17DCA1280A66}" type="slidenum">
              <a:rPr lang="en-US" altLang="zh-TW"/>
              <a:pPr/>
              <a:t>15</a:t>
            </a:fld>
            <a:endParaRPr lang="en-US" altLang="zh-TW"/>
          </a:p>
        </p:txBody>
      </p:sp>
      <p:pic>
        <p:nvPicPr>
          <p:cNvPr id="987140" name="Picture 4" descr="fig1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7086600"/>
          </a:xfrm>
          <a:prstGeom prst="rect">
            <a:avLst/>
          </a:prstGeom>
          <a:noFill/>
          <a:extLst>
            <a:ext uri="{909E8E84-426E-40DD-AFC4-6F175D3DCCD1}">
              <a14:hiddenFill xmlns:a14="http://schemas.microsoft.com/office/drawing/2010/main">
                <a:solidFill>
                  <a:srgbClr val="FFFFFF"/>
                </a:solidFill>
              </a14:hiddenFill>
            </a:ext>
          </a:extLst>
        </p:spPr>
      </p:pic>
      <p:grpSp>
        <p:nvGrpSpPr>
          <p:cNvPr id="987141" name="Group 5"/>
          <p:cNvGrpSpPr>
            <a:grpSpLocks/>
          </p:cNvGrpSpPr>
          <p:nvPr/>
        </p:nvGrpSpPr>
        <p:grpSpPr bwMode="auto">
          <a:xfrm>
            <a:off x="990600" y="1066800"/>
            <a:ext cx="6645275" cy="3505200"/>
            <a:chOff x="624" y="672"/>
            <a:chExt cx="4186" cy="2208"/>
          </a:xfrm>
        </p:grpSpPr>
        <p:grpSp>
          <p:nvGrpSpPr>
            <p:cNvPr id="987142" name="Group 6"/>
            <p:cNvGrpSpPr>
              <a:grpSpLocks/>
            </p:cNvGrpSpPr>
            <p:nvPr/>
          </p:nvGrpSpPr>
          <p:grpSpPr bwMode="auto">
            <a:xfrm>
              <a:off x="624" y="672"/>
              <a:ext cx="2442" cy="281"/>
              <a:chOff x="624" y="672"/>
              <a:chExt cx="2442" cy="281"/>
            </a:xfrm>
          </p:grpSpPr>
          <p:sp>
            <p:nvSpPr>
              <p:cNvPr id="987143" name="Oval 7"/>
              <p:cNvSpPr>
                <a:spLocks noChangeArrowheads="1"/>
              </p:cNvSpPr>
              <p:nvPr/>
            </p:nvSpPr>
            <p:spPr bwMode="auto">
              <a:xfrm>
                <a:off x="624" y="713"/>
                <a:ext cx="432" cy="240"/>
              </a:xfrm>
              <a:prstGeom prst="ellipse">
                <a:avLst/>
              </a:prstGeom>
              <a:noFill/>
              <a:ln w="28575">
                <a:solidFill>
                  <a:srgbClr val="008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44" name="Oval 8"/>
              <p:cNvSpPr>
                <a:spLocks noChangeArrowheads="1"/>
              </p:cNvSpPr>
              <p:nvPr/>
            </p:nvSpPr>
            <p:spPr bwMode="auto">
              <a:xfrm>
                <a:off x="1081" y="713"/>
                <a:ext cx="432" cy="240"/>
              </a:xfrm>
              <a:prstGeom prst="ellipse">
                <a:avLst/>
              </a:prstGeom>
              <a:noFill/>
              <a:ln w="28575">
                <a:solidFill>
                  <a:srgbClr val="008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45" name="Oval 9"/>
              <p:cNvSpPr>
                <a:spLocks noChangeArrowheads="1"/>
              </p:cNvSpPr>
              <p:nvPr/>
            </p:nvSpPr>
            <p:spPr bwMode="auto">
              <a:xfrm>
                <a:off x="1536" y="713"/>
                <a:ext cx="432" cy="240"/>
              </a:xfrm>
              <a:prstGeom prst="ellipse">
                <a:avLst/>
              </a:prstGeom>
              <a:noFill/>
              <a:ln w="28575">
                <a:solidFill>
                  <a:srgbClr val="CC0099"/>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zh-TW" sz="1800">
                  <a:solidFill>
                    <a:schemeClr val="accent2"/>
                  </a:solidFill>
                  <a:latin typeface="Arial" charset="0"/>
                </a:endParaRPr>
              </a:p>
            </p:txBody>
          </p:sp>
          <p:sp>
            <p:nvSpPr>
              <p:cNvPr id="987146" name="Oval 10"/>
              <p:cNvSpPr>
                <a:spLocks noChangeArrowheads="1"/>
              </p:cNvSpPr>
              <p:nvPr/>
            </p:nvSpPr>
            <p:spPr bwMode="auto">
              <a:xfrm>
                <a:off x="2016" y="713"/>
                <a:ext cx="432" cy="240"/>
              </a:xfrm>
              <a:prstGeom prst="ellipse">
                <a:avLst/>
              </a:prstGeom>
              <a:noFill/>
              <a:ln w="28575">
                <a:solidFill>
                  <a:srgbClr val="008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47" name="Text Box 11"/>
              <p:cNvSpPr txBox="1">
                <a:spLocks noChangeArrowheads="1"/>
              </p:cNvSpPr>
              <p:nvPr/>
            </p:nvSpPr>
            <p:spPr bwMode="auto">
              <a:xfrm>
                <a:off x="2688" y="672"/>
                <a:ext cx="378" cy="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000">
                    <a:solidFill>
                      <a:srgbClr val="008000"/>
                    </a:solidFill>
                    <a:latin typeface="Arial" charset="0"/>
                  </a:rPr>
                  <a:t>l =3</a:t>
                </a:r>
              </a:p>
            </p:txBody>
          </p:sp>
        </p:grpSp>
        <p:grpSp>
          <p:nvGrpSpPr>
            <p:cNvPr id="987148" name="Group 12"/>
            <p:cNvGrpSpPr>
              <a:grpSpLocks/>
            </p:cNvGrpSpPr>
            <p:nvPr/>
          </p:nvGrpSpPr>
          <p:grpSpPr bwMode="auto">
            <a:xfrm>
              <a:off x="1968" y="2019"/>
              <a:ext cx="2842" cy="861"/>
              <a:chOff x="1968" y="2019"/>
              <a:chExt cx="2842" cy="861"/>
            </a:xfrm>
          </p:grpSpPr>
          <p:sp>
            <p:nvSpPr>
              <p:cNvPr id="987149" name="Text Box 13"/>
              <p:cNvSpPr txBox="1">
                <a:spLocks noChangeArrowheads="1"/>
              </p:cNvSpPr>
              <p:nvPr/>
            </p:nvSpPr>
            <p:spPr bwMode="auto">
              <a:xfrm>
                <a:off x="1968" y="2284"/>
                <a:ext cx="960"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800" b="1">
                    <a:solidFill>
                      <a:srgbClr val="CC0099"/>
                    </a:solidFill>
                    <a:latin typeface="Arial" charset="0"/>
                  </a:rPr>
                  <a:t>m[3,5] = min</a:t>
                </a:r>
              </a:p>
            </p:txBody>
          </p:sp>
          <p:sp>
            <p:nvSpPr>
              <p:cNvPr id="987150" name="AutoShape 14"/>
              <p:cNvSpPr>
                <a:spLocks/>
              </p:cNvSpPr>
              <p:nvPr/>
            </p:nvSpPr>
            <p:spPr bwMode="auto">
              <a:xfrm>
                <a:off x="2880" y="2140"/>
                <a:ext cx="88" cy="528"/>
              </a:xfrm>
              <a:prstGeom prst="leftBrace">
                <a:avLst>
                  <a:gd name="adj1" fmla="val 50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1" name="Text Box 15"/>
              <p:cNvSpPr txBox="1">
                <a:spLocks noChangeArrowheads="1"/>
              </p:cNvSpPr>
              <p:nvPr/>
            </p:nvSpPr>
            <p:spPr bwMode="auto">
              <a:xfrm>
                <a:off x="2966" y="2019"/>
                <a:ext cx="1844" cy="4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800" b="1">
                    <a:solidFill>
                      <a:srgbClr val="CC0099"/>
                    </a:solidFill>
                    <a:latin typeface="Arial" charset="0"/>
                  </a:rPr>
                  <a:t>m[3,4]+m[5,5] + 15*10*20 </a:t>
                </a:r>
                <a:br>
                  <a:rPr lang="en-US" altLang="zh-TW" sz="1800" b="1">
                    <a:solidFill>
                      <a:srgbClr val="CC0099"/>
                    </a:solidFill>
                    <a:latin typeface="Arial" charset="0"/>
                  </a:rPr>
                </a:br>
                <a:r>
                  <a:rPr lang="en-US" altLang="zh-TW" sz="1800" b="1">
                    <a:solidFill>
                      <a:srgbClr val="CC0099"/>
                    </a:solidFill>
                    <a:latin typeface="Arial" charset="0"/>
                  </a:rPr>
                  <a:t>=750 + 0 + 3000 = 3750</a:t>
                </a:r>
              </a:p>
            </p:txBody>
          </p:sp>
          <p:sp>
            <p:nvSpPr>
              <p:cNvPr id="987152" name="Text Box 16"/>
              <p:cNvSpPr txBox="1">
                <a:spLocks noChangeArrowheads="1"/>
              </p:cNvSpPr>
              <p:nvPr/>
            </p:nvSpPr>
            <p:spPr bwMode="auto">
              <a:xfrm>
                <a:off x="2966" y="2476"/>
                <a:ext cx="1732" cy="4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800" b="1">
                    <a:solidFill>
                      <a:srgbClr val="CC0099"/>
                    </a:solidFill>
                    <a:latin typeface="Arial" charset="0"/>
                  </a:rPr>
                  <a:t>m[3,3]+m[4,5] + 15*5*20</a:t>
                </a:r>
                <a:br>
                  <a:rPr lang="en-US" altLang="zh-TW" sz="1800" b="1">
                    <a:solidFill>
                      <a:srgbClr val="CC0099"/>
                    </a:solidFill>
                    <a:latin typeface="Arial" charset="0"/>
                  </a:rPr>
                </a:br>
                <a:r>
                  <a:rPr lang="en-US" altLang="zh-TW" sz="1800" b="1">
                    <a:solidFill>
                      <a:srgbClr val="CC0099"/>
                    </a:solidFill>
                    <a:latin typeface="Arial" charset="0"/>
                  </a:rPr>
                  <a:t>=0 + 1000 + 1500 = 2500</a:t>
                </a:r>
              </a:p>
            </p:txBody>
          </p:sp>
        </p:grpSp>
      </p:grpSp>
      <p:grpSp>
        <p:nvGrpSpPr>
          <p:cNvPr id="987153" name="Group 17"/>
          <p:cNvGrpSpPr>
            <a:grpSpLocks/>
          </p:cNvGrpSpPr>
          <p:nvPr/>
        </p:nvGrpSpPr>
        <p:grpSpPr bwMode="auto">
          <a:xfrm>
            <a:off x="609600" y="1382713"/>
            <a:ext cx="4724400" cy="1131887"/>
            <a:chOff x="384" y="871"/>
            <a:chExt cx="2976" cy="713"/>
          </a:xfrm>
        </p:grpSpPr>
        <p:sp>
          <p:nvSpPr>
            <p:cNvPr id="987154" name="Oval 18"/>
            <p:cNvSpPr>
              <a:spLocks noChangeArrowheads="1"/>
            </p:cNvSpPr>
            <p:nvPr/>
          </p:nvSpPr>
          <p:spPr bwMode="auto">
            <a:xfrm>
              <a:off x="384" y="912"/>
              <a:ext cx="432" cy="240"/>
            </a:xfrm>
            <a:prstGeom prst="ellipse">
              <a:avLst/>
            </a:prstGeom>
            <a:noFill/>
            <a:ln w="28575">
              <a:solidFill>
                <a:srgbClr val="2B21FD"/>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5" name="Oval 19"/>
            <p:cNvSpPr>
              <a:spLocks noChangeArrowheads="1"/>
            </p:cNvSpPr>
            <p:nvPr/>
          </p:nvSpPr>
          <p:spPr bwMode="auto">
            <a:xfrm>
              <a:off x="841" y="912"/>
              <a:ext cx="432" cy="240"/>
            </a:xfrm>
            <a:prstGeom prst="ellipse">
              <a:avLst/>
            </a:prstGeom>
            <a:noFill/>
            <a:ln w="28575">
              <a:solidFill>
                <a:srgbClr val="2B21FD"/>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6" name="Oval 20"/>
            <p:cNvSpPr>
              <a:spLocks noChangeArrowheads="1"/>
            </p:cNvSpPr>
            <p:nvPr/>
          </p:nvSpPr>
          <p:spPr bwMode="auto">
            <a:xfrm>
              <a:off x="1296" y="912"/>
              <a:ext cx="432" cy="240"/>
            </a:xfrm>
            <a:prstGeom prst="ellipse">
              <a:avLst/>
            </a:prstGeom>
            <a:noFill/>
            <a:ln w="28575">
              <a:solidFill>
                <a:srgbClr val="2B21FD"/>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7" name="Oval 21"/>
            <p:cNvSpPr>
              <a:spLocks noChangeArrowheads="1"/>
            </p:cNvSpPr>
            <p:nvPr/>
          </p:nvSpPr>
          <p:spPr bwMode="auto">
            <a:xfrm>
              <a:off x="1776" y="912"/>
              <a:ext cx="432" cy="240"/>
            </a:xfrm>
            <a:prstGeom prst="ellipse">
              <a:avLst/>
            </a:prstGeom>
            <a:noFill/>
            <a:ln w="28575">
              <a:solidFill>
                <a:srgbClr val="2B21FD"/>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8" name="Oval 22"/>
            <p:cNvSpPr>
              <a:spLocks noChangeArrowheads="1"/>
            </p:cNvSpPr>
            <p:nvPr/>
          </p:nvSpPr>
          <p:spPr bwMode="auto">
            <a:xfrm>
              <a:off x="2256" y="912"/>
              <a:ext cx="432" cy="240"/>
            </a:xfrm>
            <a:prstGeom prst="ellipse">
              <a:avLst/>
            </a:prstGeom>
            <a:noFill/>
            <a:ln w="28575">
              <a:solidFill>
                <a:srgbClr val="2B21FD"/>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7159" name="Text Box 23"/>
            <p:cNvSpPr txBox="1">
              <a:spLocks noChangeArrowheads="1"/>
            </p:cNvSpPr>
            <p:nvPr/>
          </p:nvSpPr>
          <p:spPr bwMode="auto">
            <a:xfrm>
              <a:off x="2726" y="871"/>
              <a:ext cx="422" cy="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000">
                  <a:solidFill>
                    <a:schemeClr val="hlink"/>
                  </a:solidFill>
                  <a:latin typeface="Arial" charset="0"/>
                </a:rPr>
                <a:t>l = 2</a:t>
              </a:r>
            </a:p>
          </p:txBody>
        </p:sp>
        <p:sp>
          <p:nvSpPr>
            <p:cNvPr id="987160" name="AutoShape 24"/>
            <p:cNvSpPr>
              <a:spLocks noChangeArrowheads="1"/>
            </p:cNvSpPr>
            <p:nvPr/>
          </p:nvSpPr>
          <p:spPr bwMode="auto">
            <a:xfrm flipV="1">
              <a:off x="2544" y="1296"/>
              <a:ext cx="816" cy="288"/>
            </a:xfrm>
            <a:prstGeom prst="wedgeRoundRectCallout">
              <a:avLst>
                <a:gd name="adj1" fmla="val -46815"/>
                <a:gd name="adj2" fmla="val 101042"/>
                <a:gd name="adj3" fmla="val 16667"/>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r>
                <a:rPr lang="en-US" altLang="zh-TW" sz="1800">
                  <a:latin typeface="Arial" charset="0"/>
                </a:rPr>
                <a:t>10*20*25=5000</a:t>
              </a:r>
            </a:p>
          </p:txBody>
        </p:sp>
        <p:sp>
          <p:nvSpPr>
            <p:cNvPr id="987161" name="AutoShape 25"/>
            <p:cNvSpPr>
              <a:spLocks noChangeArrowheads="1"/>
            </p:cNvSpPr>
            <p:nvPr/>
          </p:nvSpPr>
          <p:spPr bwMode="auto">
            <a:xfrm flipV="1">
              <a:off x="1056" y="1296"/>
              <a:ext cx="816" cy="288"/>
            </a:xfrm>
            <a:prstGeom prst="wedgeRoundRectCallout">
              <a:avLst>
                <a:gd name="adj1" fmla="val -39218"/>
                <a:gd name="adj2" fmla="val 102431"/>
                <a:gd name="adj3" fmla="val 16667"/>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r>
                <a:rPr lang="en-US" altLang="zh-TW" sz="1800">
                  <a:latin typeface="Arial" charset="0"/>
                </a:rPr>
                <a:t>35*15*5=2625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8715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987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頁尾版面配置區 4"/>
          <p:cNvSpPr>
            <a:spLocks noGrp="1"/>
          </p:cNvSpPr>
          <p:nvPr>
            <p:ph type="ftr" sz="quarter" idx="11"/>
          </p:nvPr>
        </p:nvSpPr>
        <p:spPr/>
        <p:txBody>
          <a:bodyPr/>
          <a:lstStyle/>
          <a:p>
            <a:r>
              <a:rPr lang="en-US" altLang="zh-TW"/>
              <a:t>Dynamic Programming</a:t>
            </a:r>
          </a:p>
        </p:txBody>
      </p:sp>
      <p:sp>
        <p:nvSpPr>
          <p:cNvPr id="7" name="投影片編號版面配置區 5"/>
          <p:cNvSpPr>
            <a:spLocks noGrp="1"/>
          </p:cNvSpPr>
          <p:nvPr>
            <p:ph type="sldNum" sz="quarter" idx="12"/>
          </p:nvPr>
        </p:nvSpPr>
        <p:spPr/>
        <p:txBody>
          <a:bodyPr/>
          <a:lstStyle/>
          <a:p>
            <a:fld id="{527CBE49-3D59-4E65-8719-5E8357C50705}" type="slidenum">
              <a:rPr lang="en-US" altLang="zh-TW"/>
              <a:pPr/>
              <a:t>16</a:t>
            </a:fld>
            <a:endParaRPr lang="en-US" altLang="zh-TW"/>
          </a:p>
        </p:txBody>
      </p:sp>
      <p:sp>
        <p:nvSpPr>
          <p:cNvPr id="940034"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 </a:t>
            </a:r>
            <a:r>
              <a:rPr lang="en-US" altLang="zh-TW" sz="2800" b="1">
                <a:ea typeface="標楷體" pitchFamily="65" charset="-120"/>
              </a:rPr>
              <a:t>(</a:t>
            </a:r>
            <a:r>
              <a:rPr lang="zh-TW" altLang="zh-TW" sz="2800" b="1">
                <a:ea typeface="標楷體" pitchFamily="65" charset="-120"/>
              </a:rPr>
              <a:t>實例</a:t>
            </a:r>
            <a:r>
              <a:rPr lang="en-US" altLang="zh-TW" sz="2800" b="1">
                <a:ea typeface="標楷體" pitchFamily="65" charset="-120"/>
              </a:rPr>
              <a:t>)</a:t>
            </a:r>
          </a:p>
        </p:txBody>
      </p:sp>
      <p:sp>
        <p:nvSpPr>
          <p:cNvPr id="940035" name="Text Box 3"/>
          <p:cNvSpPr txBox="1">
            <a:spLocks noChangeArrowheads="1"/>
          </p:cNvSpPr>
          <p:nvPr/>
        </p:nvSpPr>
        <p:spPr bwMode="auto">
          <a:xfrm>
            <a:off x="457200" y="755650"/>
            <a:ext cx="8448675" cy="103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latin typeface="Tahoma" pitchFamily="34" charset="0"/>
                <a:ea typeface="標楷體" pitchFamily="65" charset="-120"/>
              </a:rPr>
              <a:t>Consider an example with sequence of dimensions &lt;5,2,3,4,6,7,8&gt;</a:t>
            </a:r>
          </a:p>
        </p:txBody>
      </p:sp>
      <p:sp>
        <p:nvSpPr>
          <p:cNvPr id="940036" name="Rectangle 4"/>
          <p:cNvSpPr>
            <a:spLocks noChangeArrowheads="1"/>
          </p:cNvSpPr>
          <p:nvPr/>
        </p:nvSpPr>
        <p:spPr bwMode="auto">
          <a:xfrm>
            <a:off x="457200" y="1909763"/>
            <a:ext cx="8424863" cy="604837"/>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 min</a:t>
            </a:r>
            <a:r>
              <a:rPr lang="en-US" altLang="zh-TW" sz="3200" b="1" i="1" baseline="-25000">
                <a:solidFill>
                  <a:srgbClr val="FF0000"/>
                </a:solidFill>
              </a:rPr>
              <a:t>i</a:t>
            </a:r>
            <a:r>
              <a:rPr lang="en-US" altLang="zh-TW" sz="3200" b="1" baseline="-25000" noProof="1">
                <a:sym typeface="Symbol" pitchFamily="18" charset="2"/>
              </a:rPr>
              <a:t> </a:t>
            </a:r>
            <a:r>
              <a:rPr lang="en-US" altLang="zh-TW" sz="3200" b="1" baseline="-25000" noProof="1">
                <a:solidFill>
                  <a:srgbClr val="FF0000"/>
                </a:solidFill>
                <a:sym typeface="Symbol" pitchFamily="18" charset="2"/>
              </a:rPr>
              <a:t> </a:t>
            </a:r>
            <a:r>
              <a:rPr lang="en-US" altLang="zh-TW" sz="3200" b="1" i="1" baseline="-25000">
                <a:solidFill>
                  <a:srgbClr val="FF0000"/>
                </a:solidFill>
              </a:rPr>
              <a:t>k </a:t>
            </a:r>
            <a:r>
              <a:rPr lang="en-US" altLang="zh-TW" sz="3200" b="1" baseline="-25000" noProof="1">
                <a:solidFill>
                  <a:srgbClr val="FF0000"/>
                </a:solidFill>
                <a:sym typeface="Symbol" pitchFamily="18" charset="2"/>
              </a:rPr>
              <a:t>&lt;</a:t>
            </a:r>
            <a:r>
              <a:rPr lang="en-US" altLang="zh-TW" sz="3200" b="1" baseline="-25000" noProof="1">
                <a:sym typeface="Symbol" pitchFamily="18" charset="2"/>
              </a:rPr>
              <a:t> </a:t>
            </a:r>
            <a:r>
              <a:rPr lang="en-US" altLang="zh-TW" sz="3200" b="1" i="1" baseline="-25000">
                <a:solidFill>
                  <a:srgbClr val="FF0000"/>
                </a:solidFill>
              </a:rPr>
              <a:t>j</a:t>
            </a:r>
            <a:r>
              <a:rPr lang="en-US" altLang="zh-TW" sz="3200" b="1">
                <a:solidFill>
                  <a:srgbClr val="FF0000"/>
                </a:solidFill>
              </a:rPr>
              <a:t>{</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k</a:t>
            </a:r>
            <a:r>
              <a:rPr lang="en-US" altLang="zh-TW" sz="3200" b="1">
                <a:solidFill>
                  <a:srgbClr val="FF0000"/>
                </a:solidFill>
              </a:rPr>
              <a:t>] + </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k</a:t>
            </a:r>
            <a:r>
              <a:rPr lang="en-US" altLang="zh-TW" sz="3200" b="1">
                <a:solidFill>
                  <a:srgbClr val="FF0000"/>
                </a:solidFill>
              </a:rPr>
              <a:t>+1, </a:t>
            </a:r>
            <a:r>
              <a:rPr lang="en-US" altLang="zh-TW" sz="3200" b="1" i="1">
                <a:solidFill>
                  <a:srgbClr val="FF0000"/>
                </a:solidFill>
              </a:rPr>
              <a:t>j</a:t>
            </a:r>
            <a:r>
              <a:rPr lang="en-US" altLang="zh-TW" sz="3200" b="1">
                <a:solidFill>
                  <a:srgbClr val="FF0000"/>
                </a:solidFill>
              </a:rPr>
              <a:t>] + </a:t>
            </a:r>
            <a:r>
              <a:rPr lang="en-US" altLang="zh-TW" sz="3200" b="1" i="1">
                <a:solidFill>
                  <a:srgbClr val="FF0000"/>
                </a:solidFill>
              </a:rPr>
              <a:t>p</a:t>
            </a:r>
            <a:r>
              <a:rPr lang="en-US" altLang="zh-TW" sz="3200" b="1" i="1" baseline="-25000">
                <a:solidFill>
                  <a:srgbClr val="FF0000"/>
                </a:solidFill>
              </a:rPr>
              <a:t>i</a:t>
            </a:r>
            <a:r>
              <a:rPr lang="en-US" altLang="zh-TW" sz="3200" b="1" baseline="-25000">
                <a:solidFill>
                  <a:srgbClr val="FF0000"/>
                </a:solidFill>
                <a:sym typeface="Symbol" pitchFamily="18" charset="2"/>
              </a:rPr>
              <a:t></a:t>
            </a:r>
            <a:r>
              <a:rPr lang="en-US" altLang="zh-TW" sz="3200" b="1" baseline="-25000">
                <a:solidFill>
                  <a:srgbClr val="FF0000"/>
                </a:solidFill>
              </a:rPr>
              <a:t>1</a:t>
            </a:r>
            <a:r>
              <a:rPr lang="en-US" altLang="zh-TW" sz="3200" b="1">
                <a:solidFill>
                  <a:srgbClr val="FF0000"/>
                </a:solidFill>
              </a:rPr>
              <a:t> </a:t>
            </a:r>
            <a:r>
              <a:rPr lang="en-US" altLang="zh-TW" sz="3200" b="1" i="1">
                <a:solidFill>
                  <a:srgbClr val="FF0000"/>
                </a:solidFill>
              </a:rPr>
              <a:t>p</a:t>
            </a:r>
            <a:r>
              <a:rPr lang="en-US" altLang="zh-TW" sz="3200" b="1" i="1" baseline="-25000">
                <a:solidFill>
                  <a:srgbClr val="FF0000"/>
                </a:solidFill>
              </a:rPr>
              <a:t>k </a:t>
            </a:r>
            <a:r>
              <a:rPr lang="en-US" altLang="zh-TW" sz="3200" b="1" i="1">
                <a:solidFill>
                  <a:srgbClr val="FF0000"/>
                </a:solidFill>
              </a:rPr>
              <a:t>p</a:t>
            </a:r>
            <a:r>
              <a:rPr lang="en-US" altLang="zh-TW" sz="3200" b="1" i="1" baseline="-25000">
                <a:solidFill>
                  <a:srgbClr val="FF0000"/>
                </a:solidFill>
              </a:rPr>
              <a:t>j </a:t>
            </a:r>
            <a:r>
              <a:rPr lang="en-US" altLang="zh-TW" sz="3200" b="1">
                <a:solidFill>
                  <a:srgbClr val="FF0000"/>
                </a:solidFill>
              </a:rPr>
              <a:t>}</a:t>
            </a:r>
            <a:endParaRPr lang="en-US" altLang="zh-TW" sz="3200" b="1" i="1">
              <a:solidFill>
                <a:srgbClr val="FF0000"/>
              </a:solidFill>
            </a:endParaRPr>
          </a:p>
        </p:txBody>
      </p:sp>
      <p:sp>
        <p:nvSpPr>
          <p:cNvPr id="940037" name="Text Box 5"/>
          <p:cNvSpPr txBox="1">
            <a:spLocks noChangeArrowheads="1"/>
          </p:cNvSpPr>
          <p:nvPr/>
        </p:nvSpPr>
        <p:spPr bwMode="auto">
          <a:xfrm>
            <a:off x="704850" y="2713038"/>
            <a:ext cx="6292850" cy="355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zh-TW" sz="2800" b="1">
                <a:ea typeface="新細明體" pitchFamily="18" charset="-120"/>
              </a:rPr>
              <a:t>    	1 	 2	 3	  4	  5	  6</a:t>
            </a:r>
          </a:p>
          <a:p>
            <a:pPr algn="l">
              <a:lnSpc>
                <a:spcPct val="120000"/>
              </a:lnSpc>
            </a:pPr>
            <a:r>
              <a:rPr lang="en-US" altLang="zh-TW" sz="2800" b="1">
                <a:ea typeface="新細明體" pitchFamily="18" charset="-120"/>
              </a:rPr>
              <a:t>1 	0	30	64	132	226	</a:t>
            </a:r>
            <a:r>
              <a:rPr lang="en-US" altLang="zh-TW" sz="2800" b="1">
                <a:solidFill>
                  <a:srgbClr val="FF0000"/>
                </a:solidFill>
                <a:ea typeface="新細明體" pitchFamily="18" charset="-120"/>
              </a:rPr>
              <a:t>348</a:t>
            </a:r>
            <a:r>
              <a:rPr lang="en-US" altLang="zh-TW" sz="2800" b="1">
                <a:ea typeface="新細明體" pitchFamily="18" charset="-120"/>
              </a:rPr>
              <a:t> </a:t>
            </a:r>
          </a:p>
          <a:p>
            <a:pPr algn="l">
              <a:lnSpc>
                <a:spcPct val="120000"/>
              </a:lnSpc>
            </a:pPr>
            <a:r>
              <a:rPr lang="en-US" altLang="zh-TW" sz="2800" b="1">
                <a:ea typeface="新細明體" pitchFamily="18" charset="-120"/>
              </a:rPr>
              <a:t>2 	</a:t>
            </a:r>
            <a:r>
              <a:rPr lang="en-US" altLang="zh-TW" sz="2800" b="1">
                <a:latin typeface="Arial" charset="0"/>
                <a:ea typeface="新細明體" pitchFamily="18" charset="-120"/>
              </a:rPr>
              <a:t> 	  </a:t>
            </a:r>
            <a:r>
              <a:rPr lang="en-US" altLang="zh-TW" sz="2800" b="1">
                <a:ea typeface="新細明體" pitchFamily="18" charset="-120"/>
              </a:rPr>
              <a:t>0	24	  72	156	268 </a:t>
            </a:r>
          </a:p>
          <a:p>
            <a:pPr algn="l">
              <a:lnSpc>
                <a:spcPct val="120000"/>
              </a:lnSpc>
            </a:pPr>
            <a:r>
              <a:rPr lang="en-US" altLang="zh-TW" sz="2800" b="1">
                <a:ea typeface="新細明體" pitchFamily="18" charset="-120"/>
              </a:rPr>
              <a:t>3 	</a:t>
            </a:r>
            <a:r>
              <a:rPr lang="en-US" altLang="zh-TW" sz="2800" b="1">
                <a:latin typeface="Arial" charset="0"/>
                <a:ea typeface="新細明體" pitchFamily="18" charset="-120"/>
              </a:rPr>
              <a:t> 	 	  </a:t>
            </a:r>
            <a:r>
              <a:rPr lang="en-US" altLang="zh-TW" sz="2800" b="1">
                <a:ea typeface="新細明體" pitchFamily="18" charset="-120"/>
              </a:rPr>
              <a:t>0	  72	198	366</a:t>
            </a:r>
          </a:p>
          <a:p>
            <a:pPr algn="l">
              <a:lnSpc>
                <a:spcPct val="120000"/>
              </a:lnSpc>
            </a:pPr>
            <a:r>
              <a:rPr lang="en-US" altLang="zh-TW" sz="2800" b="1">
                <a:ea typeface="新細明體" pitchFamily="18" charset="-120"/>
              </a:rPr>
              <a:t>4	</a:t>
            </a:r>
            <a:r>
              <a:rPr lang="en-US" altLang="zh-TW" sz="2800" b="1">
                <a:latin typeface="Arial" charset="0"/>
                <a:ea typeface="新細明體" pitchFamily="18" charset="-120"/>
              </a:rPr>
              <a:t> 	 	 	   </a:t>
            </a:r>
            <a:r>
              <a:rPr lang="en-US" altLang="zh-TW" sz="2800" b="1">
                <a:ea typeface="新細明體" pitchFamily="18" charset="-120"/>
              </a:rPr>
              <a:t>0	168	392</a:t>
            </a:r>
          </a:p>
          <a:p>
            <a:pPr algn="l">
              <a:lnSpc>
                <a:spcPct val="120000"/>
              </a:lnSpc>
            </a:pPr>
            <a:r>
              <a:rPr lang="en-US" altLang="zh-TW" sz="2800" b="1">
                <a:ea typeface="新細明體" pitchFamily="18" charset="-120"/>
              </a:rPr>
              <a:t>5	</a:t>
            </a:r>
            <a:r>
              <a:rPr lang="en-US" altLang="zh-TW" sz="2800" b="1">
                <a:latin typeface="Arial" charset="0"/>
                <a:ea typeface="新細明體" pitchFamily="18" charset="-120"/>
              </a:rPr>
              <a:t> 	 	 	 	    </a:t>
            </a:r>
            <a:r>
              <a:rPr lang="en-US" altLang="zh-TW" sz="2800" b="1">
                <a:ea typeface="新細明體" pitchFamily="18" charset="-120"/>
              </a:rPr>
              <a:t>0	336</a:t>
            </a:r>
            <a:endParaRPr lang="en-US" altLang="zh-TW" sz="2800" b="1">
              <a:latin typeface="Arial" charset="0"/>
              <a:ea typeface="新細明體" pitchFamily="18" charset="-120"/>
            </a:endParaRPr>
          </a:p>
          <a:p>
            <a:pPr algn="l">
              <a:lnSpc>
                <a:spcPct val="120000"/>
              </a:lnSpc>
            </a:pPr>
            <a:r>
              <a:rPr lang="en-US" altLang="zh-TW" sz="2800" b="1">
                <a:ea typeface="新細明體" pitchFamily="18" charset="-120"/>
              </a:rPr>
              <a:t>6						    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46101D18-DDD9-4EFC-9378-9EAD32BDB16C}" type="slidenum">
              <a:rPr lang="en-US" altLang="zh-TW"/>
              <a:pPr/>
              <a:t>17</a:t>
            </a:fld>
            <a:endParaRPr lang="en-US" altLang="zh-TW"/>
          </a:p>
        </p:txBody>
      </p:sp>
      <p:sp>
        <p:nvSpPr>
          <p:cNvPr id="988164" name="Rectangle 4"/>
          <p:cNvSpPr>
            <a:spLocks noGrp="1" noChangeArrowheads="1"/>
          </p:cNvSpPr>
          <p:nvPr>
            <p:ph type="body" idx="1"/>
          </p:nvPr>
        </p:nvSpPr>
        <p:spPr>
          <a:xfrm>
            <a:off x="0" y="333375"/>
            <a:ext cx="8686800" cy="2303463"/>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TW">
                <a:latin typeface="Tahoma" pitchFamily="34" charset="0"/>
              </a:rPr>
              <a:t>Constructing an optimal solution</a:t>
            </a:r>
          </a:p>
          <a:p>
            <a:pPr lvl="1"/>
            <a:r>
              <a:rPr lang="en-US" altLang="zh-TW" sz="2400">
                <a:latin typeface="Tahoma" pitchFamily="34" charset="0"/>
              </a:rPr>
              <a:t>Each entry </a:t>
            </a:r>
            <a:r>
              <a:rPr lang="en-US" altLang="zh-TW" sz="2400">
                <a:solidFill>
                  <a:srgbClr val="CC0000"/>
                </a:solidFill>
                <a:latin typeface="Tahoma" pitchFamily="34" charset="0"/>
              </a:rPr>
              <a:t>s[i, j]=k</a:t>
            </a:r>
            <a:r>
              <a:rPr lang="en-US" altLang="zh-TW" sz="2400">
                <a:latin typeface="Tahoma" pitchFamily="34" charset="0"/>
              </a:rPr>
              <a:t> records that the optimal parenthesization of A</a:t>
            </a:r>
            <a:r>
              <a:rPr lang="en-US" altLang="zh-TW" sz="2400" baseline="-25000">
                <a:latin typeface="Tahoma" pitchFamily="34" charset="0"/>
              </a:rPr>
              <a:t>i</a:t>
            </a:r>
            <a:r>
              <a:rPr lang="en-US" altLang="zh-TW" sz="2400">
                <a:latin typeface="Tahoma" pitchFamily="34" charset="0"/>
              </a:rPr>
              <a:t>A</a:t>
            </a:r>
            <a:r>
              <a:rPr lang="en-US" altLang="zh-TW" sz="2400" baseline="-25000">
                <a:latin typeface="Tahoma" pitchFamily="34" charset="0"/>
              </a:rPr>
              <a:t>i+1</a:t>
            </a:r>
            <a:r>
              <a:rPr lang="en-US" altLang="zh-TW" sz="2400">
                <a:latin typeface="Tahoma" pitchFamily="34" charset="0"/>
              </a:rPr>
              <a:t>…A</a:t>
            </a:r>
            <a:r>
              <a:rPr lang="en-US" altLang="zh-TW" sz="2400" baseline="-25000">
                <a:latin typeface="Tahoma" pitchFamily="34" charset="0"/>
              </a:rPr>
              <a:t>j</a:t>
            </a:r>
            <a:r>
              <a:rPr lang="en-US" altLang="zh-TW" sz="2400">
                <a:latin typeface="Tahoma" pitchFamily="34" charset="0"/>
              </a:rPr>
              <a:t> splits the product between A</a:t>
            </a:r>
            <a:r>
              <a:rPr lang="en-US" altLang="zh-TW" sz="2400" baseline="-25000">
                <a:latin typeface="Tahoma" pitchFamily="34" charset="0"/>
              </a:rPr>
              <a:t>k</a:t>
            </a:r>
            <a:r>
              <a:rPr lang="en-US" altLang="zh-TW" sz="2400">
                <a:latin typeface="Tahoma" pitchFamily="34" charset="0"/>
              </a:rPr>
              <a:t> and A</a:t>
            </a:r>
            <a:r>
              <a:rPr lang="en-US" altLang="zh-TW" sz="2400" baseline="-25000">
                <a:latin typeface="Tahoma" pitchFamily="34" charset="0"/>
              </a:rPr>
              <a:t>k+1</a:t>
            </a:r>
          </a:p>
          <a:p>
            <a:pPr lvl="1"/>
            <a:r>
              <a:rPr lang="en-US" altLang="zh-TW" sz="2400">
                <a:latin typeface="Tahoma" pitchFamily="34" charset="0"/>
              </a:rPr>
              <a:t>A</a:t>
            </a:r>
            <a:r>
              <a:rPr lang="en-US" altLang="zh-TW" sz="2400" baseline="-25000">
                <a:latin typeface="Tahoma" pitchFamily="34" charset="0"/>
              </a:rPr>
              <a:t>i..j</a:t>
            </a:r>
            <a:r>
              <a:rPr lang="en-US" altLang="zh-TW" sz="2400">
                <a:latin typeface="Tahoma" pitchFamily="34" charset="0"/>
                <a:sym typeface="Wingdings" pitchFamily="2" charset="2"/>
              </a:rPr>
              <a:t></a:t>
            </a:r>
            <a:r>
              <a:rPr lang="en-US" altLang="zh-TW" sz="2400">
                <a:solidFill>
                  <a:srgbClr val="2B21FD"/>
                </a:solidFill>
                <a:latin typeface="Tahoma" pitchFamily="34" charset="0"/>
                <a:sym typeface="Wingdings" pitchFamily="2" charset="2"/>
              </a:rPr>
              <a:t>(A </a:t>
            </a:r>
            <a:r>
              <a:rPr lang="en-US" altLang="zh-TW" sz="2400" baseline="-25000">
                <a:solidFill>
                  <a:srgbClr val="2B21FD"/>
                </a:solidFill>
                <a:latin typeface="Tahoma" pitchFamily="34" charset="0"/>
              </a:rPr>
              <a:t>i..s[i..j]</a:t>
            </a:r>
            <a:r>
              <a:rPr lang="en-US" altLang="zh-TW" sz="2400">
                <a:solidFill>
                  <a:srgbClr val="2B21FD"/>
                </a:solidFill>
                <a:latin typeface="Tahoma" pitchFamily="34" charset="0"/>
              </a:rPr>
              <a:t> )(</a:t>
            </a:r>
            <a:r>
              <a:rPr lang="en-US" altLang="zh-TW" sz="2400">
                <a:solidFill>
                  <a:srgbClr val="2B21FD"/>
                </a:solidFill>
                <a:latin typeface="Tahoma" pitchFamily="34" charset="0"/>
                <a:sym typeface="Wingdings" pitchFamily="2" charset="2"/>
              </a:rPr>
              <a:t>A </a:t>
            </a:r>
            <a:r>
              <a:rPr lang="en-US" altLang="zh-TW" sz="2400" baseline="-25000">
                <a:solidFill>
                  <a:srgbClr val="2B21FD"/>
                </a:solidFill>
                <a:latin typeface="Tahoma" pitchFamily="34" charset="0"/>
              </a:rPr>
              <a:t>s[i..j]+1..j</a:t>
            </a:r>
            <a:r>
              <a:rPr lang="en-US" altLang="zh-TW" sz="2400">
                <a:solidFill>
                  <a:srgbClr val="2B21FD"/>
                </a:solidFill>
                <a:latin typeface="Tahoma" pitchFamily="34" charset="0"/>
              </a:rPr>
              <a:t>)</a:t>
            </a:r>
          </a:p>
        </p:txBody>
      </p:sp>
      <p:pic>
        <p:nvPicPr>
          <p:cNvPr id="988165" name="Picture 5" descr="print_optimal_pare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3284538"/>
            <a:ext cx="7772400" cy="2324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頁尾版面配置區 4"/>
          <p:cNvSpPr>
            <a:spLocks noGrp="1"/>
          </p:cNvSpPr>
          <p:nvPr>
            <p:ph type="ftr" sz="quarter" idx="11"/>
          </p:nvPr>
        </p:nvSpPr>
        <p:spPr/>
        <p:txBody>
          <a:bodyPr/>
          <a:lstStyle/>
          <a:p>
            <a:r>
              <a:rPr lang="en-US" altLang="zh-TW"/>
              <a:t>Dynamic Programming</a:t>
            </a:r>
          </a:p>
        </p:txBody>
      </p:sp>
      <p:sp>
        <p:nvSpPr>
          <p:cNvPr id="38" name="投影片編號版面配置區 5"/>
          <p:cNvSpPr>
            <a:spLocks noGrp="1"/>
          </p:cNvSpPr>
          <p:nvPr>
            <p:ph type="sldNum" sz="quarter" idx="12"/>
          </p:nvPr>
        </p:nvSpPr>
        <p:spPr/>
        <p:txBody>
          <a:bodyPr/>
          <a:lstStyle/>
          <a:p>
            <a:fld id="{84636F47-358A-4E2E-AB03-A7DE84C9A77E}" type="slidenum">
              <a:rPr lang="en-US" altLang="zh-TW"/>
              <a:pPr/>
              <a:t>18</a:t>
            </a:fld>
            <a:endParaRPr lang="en-US" altLang="zh-TW"/>
          </a:p>
        </p:txBody>
      </p:sp>
      <p:sp>
        <p:nvSpPr>
          <p:cNvPr id="942082"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 </a:t>
            </a:r>
            <a:r>
              <a:rPr lang="en-US" altLang="zh-TW" sz="2800" b="1">
                <a:ea typeface="標楷體" pitchFamily="65" charset="-120"/>
              </a:rPr>
              <a:t>(</a:t>
            </a:r>
            <a:r>
              <a:rPr lang="zh-TW" altLang="zh-TW" sz="2800" b="1">
                <a:ea typeface="標楷體" pitchFamily="65" charset="-120"/>
              </a:rPr>
              <a:t>找解</a:t>
            </a:r>
            <a:r>
              <a:rPr lang="en-US" altLang="zh-TW" sz="2800" b="1">
                <a:ea typeface="標楷體" pitchFamily="65" charset="-120"/>
              </a:rPr>
              <a:t>)</a:t>
            </a:r>
          </a:p>
        </p:txBody>
      </p:sp>
      <p:sp>
        <p:nvSpPr>
          <p:cNvPr id="942083" name="Rectangle 3"/>
          <p:cNvSpPr>
            <a:spLocks noChangeArrowheads="1"/>
          </p:cNvSpPr>
          <p:nvPr/>
        </p:nvSpPr>
        <p:spPr bwMode="auto">
          <a:xfrm>
            <a:off x="457200" y="914400"/>
            <a:ext cx="8424863" cy="1092200"/>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 min</a:t>
            </a:r>
            <a:r>
              <a:rPr lang="en-US" altLang="zh-TW" sz="3200" b="1" i="1" baseline="-25000">
                <a:solidFill>
                  <a:srgbClr val="FF0000"/>
                </a:solidFill>
              </a:rPr>
              <a:t>i</a:t>
            </a:r>
            <a:r>
              <a:rPr lang="en-US" altLang="zh-TW" sz="3200" b="1" baseline="-25000" noProof="1">
                <a:sym typeface="Symbol" pitchFamily="18" charset="2"/>
              </a:rPr>
              <a:t> </a:t>
            </a:r>
            <a:r>
              <a:rPr lang="en-US" altLang="zh-TW" sz="3200" b="1" baseline="-25000" noProof="1">
                <a:solidFill>
                  <a:srgbClr val="FF0000"/>
                </a:solidFill>
                <a:sym typeface="Symbol" pitchFamily="18" charset="2"/>
              </a:rPr>
              <a:t> </a:t>
            </a:r>
            <a:r>
              <a:rPr lang="en-US" altLang="zh-TW" sz="3200" b="1" i="1" baseline="-25000">
                <a:solidFill>
                  <a:srgbClr val="FF0000"/>
                </a:solidFill>
              </a:rPr>
              <a:t>k </a:t>
            </a:r>
            <a:r>
              <a:rPr lang="en-US" altLang="zh-TW" sz="3200" b="1" baseline="-25000" noProof="1">
                <a:solidFill>
                  <a:srgbClr val="FF0000"/>
                </a:solidFill>
                <a:sym typeface="Symbol" pitchFamily="18" charset="2"/>
              </a:rPr>
              <a:t>&lt;</a:t>
            </a:r>
            <a:r>
              <a:rPr lang="en-US" altLang="zh-TW" sz="3200" b="1" baseline="-25000" noProof="1">
                <a:sym typeface="Symbol" pitchFamily="18" charset="2"/>
              </a:rPr>
              <a:t> </a:t>
            </a:r>
            <a:r>
              <a:rPr lang="en-US" altLang="zh-TW" sz="3200" b="1" i="1" baseline="-25000">
                <a:solidFill>
                  <a:srgbClr val="FF0000"/>
                </a:solidFill>
              </a:rPr>
              <a:t>j</a:t>
            </a:r>
            <a:r>
              <a:rPr lang="en-US" altLang="zh-TW" sz="3200" b="1">
                <a:solidFill>
                  <a:srgbClr val="FF0000"/>
                </a:solidFill>
              </a:rPr>
              <a:t>{</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k</a:t>
            </a:r>
            <a:r>
              <a:rPr lang="en-US" altLang="zh-TW" sz="3200" b="1">
                <a:solidFill>
                  <a:srgbClr val="FF0000"/>
                </a:solidFill>
              </a:rPr>
              <a:t>] + </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k</a:t>
            </a:r>
            <a:r>
              <a:rPr lang="en-US" altLang="zh-TW" sz="3200" b="1">
                <a:solidFill>
                  <a:srgbClr val="FF0000"/>
                </a:solidFill>
              </a:rPr>
              <a:t>+1, </a:t>
            </a:r>
            <a:r>
              <a:rPr lang="en-US" altLang="zh-TW" sz="3200" b="1" i="1">
                <a:solidFill>
                  <a:srgbClr val="FF0000"/>
                </a:solidFill>
              </a:rPr>
              <a:t>j</a:t>
            </a:r>
            <a:r>
              <a:rPr lang="en-US" altLang="zh-TW" sz="3200" b="1">
                <a:solidFill>
                  <a:srgbClr val="FF0000"/>
                </a:solidFill>
              </a:rPr>
              <a:t>] + </a:t>
            </a:r>
            <a:r>
              <a:rPr lang="en-US" altLang="zh-TW" sz="3200" b="1" i="1">
                <a:solidFill>
                  <a:srgbClr val="FF0000"/>
                </a:solidFill>
              </a:rPr>
              <a:t>p</a:t>
            </a:r>
            <a:r>
              <a:rPr lang="en-US" altLang="zh-TW" sz="3200" b="1" i="1" baseline="-25000">
                <a:solidFill>
                  <a:srgbClr val="FF0000"/>
                </a:solidFill>
              </a:rPr>
              <a:t>i</a:t>
            </a:r>
            <a:r>
              <a:rPr lang="en-US" altLang="zh-TW" sz="3200" b="1" baseline="-25000">
                <a:solidFill>
                  <a:srgbClr val="FF0000"/>
                </a:solidFill>
                <a:sym typeface="Symbol" pitchFamily="18" charset="2"/>
              </a:rPr>
              <a:t></a:t>
            </a:r>
            <a:r>
              <a:rPr lang="en-US" altLang="zh-TW" sz="3200" b="1" baseline="-25000">
                <a:solidFill>
                  <a:srgbClr val="FF0000"/>
                </a:solidFill>
              </a:rPr>
              <a:t>1</a:t>
            </a:r>
            <a:r>
              <a:rPr lang="en-US" altLang="zh-TW" sz="3200" b="1">
                <a:solidFill>
                  <a:srgbClr val="FF0000"/>
                </a:solidFill>
              </a:rPr>
              <a:t> </a:t>
            </a:r>
            <a:r>
              <a:rPr lang="en-US" altLang="zh-TW" sz="3200" b="1" i="1">
                <a:solidFill>
                  <a:srgbClr val="FF0000"/>
                </a:solidFill>
              </a:rPr>
              <a:t>p</a:t>
            </a:r>
            <a:r>
              <a:rPr lang="en-US" altLang="zh-TW" sz="3200" b="1" i="1" baseline="-25000">
                <a:solidFill>
                  <a:srgbClr val="FF0000"/>
                </a:solidFill>
              </a:rPr>
              <a:t>k </a:t>
            </a:r>
            <a:r>
              <a:rPr lang="en-US" altLang="zh-TW" sz="3200" b="1" i="1">
                <a:solidFill>
                  <a:srgbClr val="FF0000"/>
                </a:solidFill>
              </a:rPr>
              <a:t>p</a:t>
            </a:r>
            <a:r>
              <a:rPr lang="en-US" altLang="zh-TW" sz="3200" b="1" i="1" baseline="-25000">
                <a:solidFill>
                  <a:srgbClr val="FF0000"/>
                </a:solidFill>
              </a:rPr>
              <a:t>j </a:t>
            </a:r>
            <a:r>
              <a:rPr lang="en-US" altLang="zh-TW" sz="3200" b="1">
                <a:solidFill>
                  <a:srgbClr val="FF0000"/>
                </a:solidFill>
              </a:rPr>
              <a:t>}</a:t>
            </a:r>
          </a:p>
          <a:p>
            <a:pPr algn="l"/>
            <a:r>
              <a:rPr lang="en-US" altLang="zh-TW" sz="3200" b="1" i="1">
                <a:solidFill>
                  <a:srgbClr val="FF0000"/>
                </a:solidFill>
              </a:rPr>
              <a:t>s</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 </a:t>
            </a:r>
            <a:r>
              <a:rPr lang="en-US" altLang="zh-TW" sz="3200">
                <a:solidFill>
                  <a:srgbClr val="2B21FD"/>
                </a:solidFill>
              </a:rPr>
              <a:t>a value of</a:t>
            </a:r>
            <a:r>
              <a:rPr lang="en-US" altLang="zh-TW" sz="3200">
                <a:solidFill>
                  <a:srgbClr val="FF0000"/>
                </a:solidFill>
              </a:rPr>
              <a:t> </a:t>
            </a:r>
            <a:r>
              <a:rPr lang="en-US" altLang="zh-TW" sz="3200" b="1" i="1">
                <a:solidFill>
                  <a:srgbClr val="FF0000"/>
                </a:solidFill>
              </a:rPr>
              <a:t>k</a:t>
            </a:r>
            <a:r>
              <a:rPr lang="en-US" altLang="zh-TW" sz="3200">
                <a:solidFill>
                  <a:srgbClr val="FF0000"/>
                </a:solidFill>
              </a:rPr>
              <a:t> </a:t>
            </a:r>
            <a:r>
              <a:rPr lang="en-US" altLang="zh-TW" sz="3200">
                <a:solidFill>
                  <a:srgbClr val="2B21FD"/>
                </a:solidFill>
              </a:rPr>
              <a:t>that gives the minimum</a:t>
            </a:r>
            <a:endParaRPr lang="en-US" altLang="zh-TW" sz="3200" b="1">
              <a:solidFill>
                <a:srgbClr val="FF0000"/>
              </a:solidFill>
            </a:endParaRPr>
          </a:p>
        </p:txBody>
      </p:sp>
      <p:sp>
        <p:nvSpPr>
          <p:cNvPr id="942084" name="Text Box 4"/>
          <p:cNvSpPr txBox="1">
            <a:spLocks noChangeArrowheads="1"/>
          </p:cNvSpPr>
          <p:nvPr/>
        </p:nvSpPr>
        <p:spPr bwMode="auto">
          <a:xfrm>
            <a:off x="762000" y="2286000"/>
            <a:ext cx="3905250" cy="309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571500">
              <a:defRPr kumimoji="1" sz="2400">
                <a:solidFill>
                  <a:schemeClr val="tx1"/>
                </a:solidFill>
                <a:latin typeface="Times New Roman" pitchFamily="18" charset="0"/>
                <a:ea typeface="新細明體" pitchFamily="18" charset="-120"/>
              </a:defRPr>
            </a:lvl1pPr>
            <a:lvl2pPr algn="l" defTabSz="571500">
              <a:defRPr kumimoji="1" sz="2400">
                <a:solidFill>
                  <a:schemeClr val="tx1"/>
                </a:solidFill>
                <a:latin typeface="Times New Roman" pitchFamily="18" charset="0"/>
                <a:ea typeface="新細明體" pitchFamily="18" charset="-120"/>
              </a:defRPr>
            </a:lvl2pPr>
            <a:lvl3pPr algn="l" defTabSz="571500">
              <a:defRPr kumimoji="1" sz="2400">
                <a:solidFill>
                  <a:schemeClr val="tx1"/>
                </a:solidFill>
                <a:latin typeface="Times New Roman" pitchFamily="18" charset="0"/>
                <a:ea typeface="新細明體" pitchFamily="18" charset="-120"/>
              </a:defRPr>
            </a:lvl3pPr>
            <a:lvl4pPr algn="l" defTabSz="571500">
              <a:defRPr kumimoji="1" sz="2400">
                <a:solidFill>
                  <a:schemeClr val="tx1"/>
                </a:solidFill>
                <a:latin typeface="Times New Roman" pitchFamily="18" charset="0"/>
                <a:ea typeface="新細明體" pitchFamily="18" charset="-120"/>
              </a:defRPr>
            </a:lvl4pPr>
            <a:lvl5pPr algn="l" defTabSz="571500">
              <a:defRPr kumimoji="1" sz="2400">
                <a:solidFill>
                  <a:schemeClr val="tx1"/>
                </a:solidFill>
                <a:latin typeface="Times New Roman" pitchFamily="18" charset="0"/>
                <a:ea typeface="新細明體" pitchFamily="18" charset="-120"/>
              </a:defRPr>
            </a:lvl5pPr>
            <a:lvl6pPr defTabSz="571500" fontAlgn="base">
              <a:spcBef>
                <a:spcPct val="0"/>
              </a:spcBef>
              <a:spcAft>
                <a:spcPct val="0"/>
              </a:spcAft>
              <a:defRPr kumimoji="1" sz="2400">
                <a:solidFill>
                  <a:schemeClr val="tx1"/>
                </a:solidFill>
                <a:latin typeface="Times New Roman" pitchFamily="18" charset="0"/>
                <a:ea typeface="新細明體" pitchFamily="18" charset="-120"/>
              </a:defRPr>
            </a:lvl6pPr>
            <a:lvl7pPr defTabSz="571500" fontAlgn="base">
              <a:spcBef>
                <a:spcPct val="0"/>
              </a:spcBef>
              <a:spcAft>
                <a:spcPct val="0"/>
              </a:spcAft>
              <a:defRPr kumimoji="1" sz="2400">
                <a:solidFill>
                  <a:schemeClr val="tx1"/>
                </a:solidFill>
                <a:latin typeface="Times New Roman" pitchFamily="18" charset="0"/>
                <a:ea typeface="新細明體" pitchFamily="18" charset="-120"/>
              </a:defRPr>
            </a:lvl7pPr>
            <a:lvl8pPr defTabSz="571500" fontAlgn="base">
              <a:spcBef>
                <a:spcPct val="0"/>
              </a:spcBef>
              <a:spcAft>
                <a:spcPct val="0"/>
              </a:spcAft>
              <a:defRPr kumimoji="1" sz="2400">
                <a:solidFill>
                  <a:schemeClr val="tx1"/>
                </a:solidFill>
                <a:latin typeface="Times New Roman" pitchFamily="18" charset="0"/>
                <a:ea typeface="新細明體" pitchFamily="18" charset="-120"/>
              </a:defRPr>
            </a:lvl8pPr>
            <a:lvl9pPr defTabSz="5715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90000"/>
              </a:lnSpc>
            </a:pPr>
            <a:r>
              <a:rPr lang="en-US" altLang="zh-TW" sz="3200" b="1" i="1">
                <a:solidFill>
                  <a:srgbClr val="FF0000"/>
                </a:solidFill>
                <a:ea typeface="標楷體" pitchFamily="65" charset="-120"/>
              </a:rPr>
              <a:t> s</a:t>
            </a:r>
            <a:r>
              <a:rPr lang="en-US" altLang="zh-TW" sz="2800" b="1"/>
              <a:t>	1 	2	3	4	5	6</a:t>
            </a:r>
          </a:p>
          <a:p>
            <a:pPr>
              <a:lnSpc>
                <a:spcPct val="120000"/>
              </a:lnSpc>
            </a:pPr>
            <a:r>
              <a:rPr lang="en-US" altLang="zh-TW" sz="2800" b="1"/>
              <a:t>1 	 	1	1	1	1	1</a:t>
            </a:r>
            <a:r>
              <a:rPr lang="en-US" altLang="zh-TW" sz="2800" b="1">
                <a:solidFill>
                  <a:srgbClr val="FF0000"/>
                </a:solidFill>
              </a:rPr>
              <a:t> </a:t>
            </a:r>
            <a:endParaRPr lang="en-US" altLang="zh-TW" sz="2800" b="1"/>
          </a:p>
          <a:p>
            <a:pPr>
              <a:lnSpc>
                <a:spcPct val="120000"/>
              </a:lnSpc>
            </a:pPr>
            <a:r>
              <a:rPr lang="en-US" altLang="zh-TW" sz="2800" b="1"/>
              <a:t>2 	</a:t>
            </a:r>
            <a:r>
              <a:rPr lang="en-US" altLang="zh-TW" sz="2800" b="1">
                <a:latin typeface="Arial" charset="0"/>
              </a:rPr>
              <a:t> 	  </a:t>
            </a:r>
            <a:r>
              <a:rPr lang="en-US" altLang="zh-TW" sz="2800" b="1"/>
              <a:t> 	2	3	4	5 </a:t>
            </a:r>
          </a:p>
          <a:p>
            <a:pPr>
              <a:lnSpc>
                <a:spcPct val="120000"/>
              </a:lnSpc>
            </a:pPr>
            <a:r>
              <a:rPr lang="en-US" altLang="zh-TW" sz="2800" b="1"/>
              <a:t>3 	</a:t>
            </a:r>
            <a:r>
              <a:rPr lang="en-US" altLang="zh-TW" sz="2800" b="1">
                <a:latin typeface="Arial" charset="0"/>
              </a:rPr>
              <a:t> 	 	  </a:t>
            </a:r>
            <a:r>
              <a:rPr lang="en-US" altLang="zh-TW" sz="2800" b="1"/>
              <a:t> 	3	4	5</a:t>
            </a:r>
          </a:p>
          <a:p>
            <a:pPr>
              <a:lnSpc>
                <a:spcPct val="120000"/>
              </a:lnSpc>
            </a:pPr>
            <a:r>
              <a:rPr lang="en-US" altLang="zh-TW" sz="2800" b="1"/>
              <a:t>4	</a:t>
            </a:r>
            <a:r>
              <a:rPr lang="en-US" altLang="zh-TW" sz="2800" b="1">
                <a:latin typeface="Arial" charset="0"/>
              </a:rPr>
              <a:t> 	 	 	   </a:t>
            </a:r>
            <a:r>
              <a:rPr lang="en-US" altLang="zh-TW" sz="2800" b="1"/>
              <a:t> 	4	5</a:t>
            </a:r>
          </a:p>
          <a:p>
            <a:pPr>
              <a:lnSpc>
                <a:spcPct val="120000"/>
              </a:lnSpc>
            </a:pPr>
            <a:r>
              <a:rPr lang="en-US" altLang="zh-TW" sz="2800" b="1"/>
              <a:t>5	</a:t>
            </a:r>
            <a:r>
              <a:rPr lang="en-US" altLang="zh-TW" sz="2800" b="1">
                <a:latin typeface="Arial" charset="0"/>
              </a:rPr>
              <a:t> 	 	 	 	    </a:t>
            </a:r>
            <a:r>
              <a:rPr lang="en-US" altLang="zh-TW" sz="2800" b="1"/>
              <a:t> 	5   </a:t>
            </a:r>
          </a:p>
        </p:txBody>
      </p:sp>
      <p:sp>
        <p:nvSpPr>
          <p:cNvPr id="942085" name="Text Box 5"/>
          <p:cNvSpPr txBox="1">
            <a:spLocks noChangeArrowheads="1"/>
          </p:cNvSpPr>
          <p:nvPr/>
        </p:nvSpPr>
        <p:spPr bwMode="auto">
          <a:xfrm>
            <a:off x="6083300" y="2286000"/>
            <a:ext cx="866775"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a:t>[1,6]</a:t>
            </a:r>
          </a:p>
        </p:txBody>
      </p:sp>
      <p:grpSp>
        <p:nvGrpSpPr>
          <p:cNvPr id="942086" name="Group 6"/>
          <p:cNvGrpSpPr>
            <a:grpSpLocks/>
          </p:cNvGrpSpPr>
          <p:nvPr/>
        </p:nvGrpSpPr>
        <p:grpSpPr bwMode="auto">
          <a:xfrm>
            <a:off x="5707063" y="2971800"/>
            <a:ext cx="1865312" cy="385763"/>
            <a:chOff x="3595" y="1872"/>
            <a:chExt cx="1175" cy="243"/>
          </a:xfrm>
        </p:grpSpPr>
        <p:sp>
          <p:nvSpPr>
            <p:cNvPr id="942087" name="Text Box 7"/>
            <p:cNvSpPr txBox="1">
              <a:spLocks noChangeArrowheads="1"/>
            </p:cNvSpPr>
            <p:nvPr/>
          </p:nvSpPr>
          <p:spPr bwMode="auto">
            <a:xfrm>
              <a:off x="4224" y="1873"/>
              <a:ext cx="546"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a:t>[2,6]</a:t>
              </a:r>
              <a:endParaRPr lang="en-US" altLang="zh-TW" sz="2800" b="1" baseline="-25000">
                <a:solidFill>
                  <a:srgbClr val="FF0000"/>
                </a:solidFill>
              </a:endParaRPr>
            </a:p>
          </p:txBody>
        </p:sp>
        <p:sp>
          <p:nvSpPr>
            <p:cNvPr id="942088" name="Text Box 8"/>
            <p:cNvSpPr txBox="1">
              <a:spLocks noChangeArrowheads="1"/>
            </p:cNvSpPr>
            <p:nvPr/>
          </p:nvSpPr>
          <p:spPr bwMode="auto">
            <a:xfrm>
              <a:off x="3595" y="1872"/>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1</a:t>
              </a:r>
            </a:p>
          </p:txBody>
        </p:sp>
      </p:grpSp>
      <p:grpSp>
        <p:nvGrpSpPr>
          <p:cNvPr id="942089" name="Group 9"/>
          <p:cNvGrpSpPr>
            <a:grpSpLocks/>
          </p:cNvGrpSpPr>
          <p:nvPr/>
        </p:nvGrpSpPr>
        <p:grpSpPr bwMode="auto">
          <a:xfrm>
            <a:off x="6164263" y="3657600"/>
            <a:ext cx="1768475" cy="385763"/>
            <a:chOff x="3883" y="2304"/>
            <a:chExt cx="1114" cy="243"/>
          </a:xfrm>
        </p:grpSpPr>
        <p:sp>
          <p:nvSpPr>
            <p:cNvPr id="942090" name="Text Box 10"/>
            <p:cNvSpPr txBox="1">
              <a:spLocks noChangeArrowheads="1"/>
            </p:cNvSpPr>
            <p:nvPr/>
          </p:nvSpPr>
          <p:spPr bwMode="auto">
            <a:xfrm>
              <a:off x="3883" y="2305"/>
              <a:ext cx="546"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a:t>[2,5]</a:t>
              </a:r>
              <a:endParaRPr lang="en-US" altLang="zh-TW" sz="2800" b="1" baseline="-25000">
                <a:solidFill>
                  <a:srgbClr val="FF0000"/>
                </a:solidFill>
              </a:endParaRPr>
            </a:p>
          </p:txBody>
        </p:sp>
        <p:sp>
          <p:nvSpPr>
            <p:cNvPr id="942091" name="Text Box 11"/>
            <p:cNvSpPr txBox="1">
              <a:spLocks noChangeArrowheads="1"/>
            </p:cNvSpPr>
            <p:nvPr/>
          </p:nvSpPr>
          <p:spPr bwMode="auto">
            <a:xfrm>
              <a:off x="4656" y="2304"/>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6</a:t>
              </a:r>
            </a:p>
          </p:txBody>
        </p:sp>
      </p:grpSp>
      <p:grpSp>
        <p:nvGrpSpPr>
          <p:cNvPr id="942092" name="Group 12"/>
          <p:cNvGrpSpPr>
            <a:grpSpLocks/>
          </p:cNvGrpSpPr>
          <p:nvPr/>
        </p:nvGrpSpPr>
        <p:grpSpPr bwMode="auto">
          <a:xfrm>
            <a:off x="5678488" y="4343400"/>
            <a:ext cx="1712912" cy="387350"/>
            <a:chOff x="3577" y="2736"/>
            <a:chExt cx="1079" cy="244"/>
          </a:xfrm>
        </p:grpSpPr>
        <p:sp>
          <p:nvSpPr>
            <p:cNvPr id="942093" name="Text Box 13"/>
            <p:cNvSpPr txBox="1">
              <a:spLocks noChangeArrowheads="1"/>
            </p:cNvSpPr>
            <p:nvPr/>
          </p:nvSpPr>
          <p:spPr bwMode="auto">
            <a:xfrm>
              <a:off x="3577" y="2736"/>
              <a:ext cx="546"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a:t>[2,4]</a:t>
              </a:r>
              <a:endParaRPr lang="en-US" altLang="zh-TW" sz="2800" b="1" baseline="-25000">
                <a:solidFill>
                  <a:srgbClr val="FF0000"/>
                </a:solidFill>
              </a:endParaRPr>
            </a:p>
          </p:txBody>
        </p:sp>
        <p:sp>
          <p:nvSpPr>
            <p:cNvPr id="942094" name="Text Box 14"/>
            <p:cNvSpPr txBox="1">
              <a:spLocks noChangeArrowheads="1"/>
            </p:cNvSpPr>
            <p:nvPr/>
          </p:nvSpPr>
          <p:spPr bwMode="auto">
            <a:xfrm>
              <a:off x="4315" y="2738"/>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5</a:t>
              </a:r>
            </a:p>
          </p:txBody>
        </p:sp>
      </p:grpSp>
      <p:grpSp>
        <p:nvGrpSpPr>
          <p:cNvPr id="942095" name="Group 15"/>
          <p:cNvGrpSpPr>
            <a:grpSpLocks/>
          </p:cNvGrpSpPr>
          <p:nvPr/>
        </p:nvGrpSpPr>
        <p:grpSpPr bwMode="auto">
          <a:xfrm>
            <a:off x="5297488" y="5029200"/>
            <a:ext cx="1476375" cy="387350"/>
            <a:chOff x="3337" y="3168"/>
            <a:chExt cx="930" cy="244"/>
          </a:xfrm>
        </p:grpSpPr>
        <p:sp>
          <p:nvSpPr>
            <p:cNvPr id="942096" name="Text Box 16"/>
            <p:cNvSpPr txBox="1">
              <a:spLocks noChangeArrowheads="1"/>
            </p:cNvSpPr>
            <p:nvPr/>
          </p:nvSpPr>
          <p:spPr bwMode="auto">
            <a:xfrm>
              <a:off x="3926" y="3170"/>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4</a:t>
              </a:r>
            </a:p>
          </p:txBody>
        </p:sp>
        <p:sp>
          <p:nvSpPr>
            <p:cNvPr id="942097" name="Text Box 17"/>
            <p:cNvSpPr txBox="1">
              <a:spLocks noChangeArrowheads="1"/>
            </p:cNvSpPr>
            <p:nvPr/>
          </p:nvSpPr>
          <p:spPr bwMode="auto">
            <a:xfrm>
              <a:off x="3337" y="3168"/>
              <a:ext cx="546"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a:t>[2,3]</a:t>
              </a:r>
              <a:endParaRPr lang="en-US" altLang="zh-TW" sz="2800" b="1" baseline="-25000">
                <a:solidFill>
                  <a:srgbClr val="FF0000"/>
                </a:solidFill>
              </a:endParaRPr>
            </a:p>
          </p:txBody>
        </p:sp>
      </p:grpSp>
      <p:grpSp>
        <p:nvGrpSpPr>
          <p:cNvPr id="942098" name="Group 18"/>
          <p:cNvGrpSpPr>
            <a:grpSpLocks/>
          </p:cNvGrpSpPr>
          <p:nvPr/>
        </p:nvGrpSpPr>
        <p:grpSpPr bwMode="auto">
          <a:xfrm>
            <a:off x="5013325" y="5715000"/>
            <a:ext cx="1379538" cy="387350"/>
            <a:chOff x="3158" y="3600"/>
            <a:chExt cx="869" cy="244"/>
          </a:xfrm>
        </p:grpSpPr>
        <p:sp>
          <p:nvSpPr>
            <p:cNvPr id="942099" name="Text Box 19"/>
            <p:cNvSpPr txBox="1">
              <a:spLocks noChangeArrowheads="1"/>
            </p:cNvSpPr>
            <p:nvPr/>
          </p:nvSpPr>
          <p:spPr bwMode="auto">
            <a:xfrm>
              <a:off x="3158" y="3600"/>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2</a:t>
              </a:r>
            </a:p>
          </p:txBody>
        </p:sp>
        <p:sp>
          <p:nvSpPr>
            <p:cNvPr id="942100" name="Text Box 20"/>
            <p:cNvSpPr txBox="1">
              <a:spLocks noChangeArrowheads="1"/>
            </p:cNvSpPr>
            <p:nvPr/>
          </p:nvSpPr>
          <p:spPr bwMode="auto">
            <a:xfrm>
              <a:off x="3686" y="3602"/>
              <a:ext cx="341" cy="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0" bIns="0" anchor="ctr">
              <a:spAutoFit/>
            </a:bodyPr>
            <a:lstStyle/>
            <a:p>
              <a:pPr>
                <a:lnSpc>
                  <a:spcPct val="90000"/>
                </a:lnSpc>
              </a:pPr>
              <a:r>
                <a:rPr lang="en-US" altLang="zh-TW" sz="2800" b="1" i="1">
                  <a:solidFill>
                    <a:srgbClr val="FF0000"/>
                  </a:solidFill>
                </a:rPr>
                <a:t>A</a:t>
              </a:r>
              <a:r>
                <a:rPr lang="en-US" altLang="zh-TW" sz="2800" b="1" baseline="-25000">
                  <a:solidFill>
                    <a:srgbClr val="FF0000"/>
                  </a:solidFill>
                </a:rPr>
                <a:t>3</a:t>
              </a:r>
            </a:p>
          </p:txBody>
        </p:sp>
      </p:grpSp>
      <p:grpSp>
        <p:nvGrpSpPr>
          <p:cNvPr id="942101" name="Group 21"/>
          <p:cNvGrpSpPr>
            <a:grpSpLocks/>
          </p:cNvGrpSpPr>
          <p:nvPr/>
        </p:nvGrpSpPr>
        <p:grpSpPr bwMode="auto">
          <a:xfrm>
            <a:off x="5978525" y="2670175"/>
            <a:ext cx="1160463" cy="303213"/>
            <a:chOff x="3766" y="1682"/>
            <a:chExt cx="731" cy="191"/>
          </a:xfrm>
        </p:grpSpPr>
        <p:cxnSp>
          <p:nvCxnSpPr>
            <p:cNvPr id="942102" name="AutoShape 22"/>
            <p:cNvCxnSpPr>
              <a:cxnSpLocks noChangeShapeType="1"/>
              <a:stCxn id="942085" idx="2"/>
              <a:endCxn id="942088" idx="0"/>
            </p:cNvCxnSpPr>
            <p:nvPr/>
          </p:nvCxnSpPr>
          <p:spPr bwMode="auto">
            <a:xfrm flipH="1">
              <a:off x="3766" y="1682"/>
              <a:ext cx="339" cy="19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2103" name="AutoShape 23"/>
            <p:cNvCxnSpPr>
              <a:cxnSpLocks noChangeShapeType="1"/>
              <a:stCxn id="942085" idx="2"/>
              <a:endCxn id="942087" idx="0"/>
            </p:cNvCxnSpPr>
            <p:nvPr/>
          </p:nvCxnSpPr>
          <p:spPr bwMode="auto">
            <a:xfrm>
              <a:off x="4105" y="1682"/>
              <a:ext cx="392" cy="191"/>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942104" name="Group 24"/>
          <p:cNvGrpSpPr>
            <a:grpSpLocks/>
          </p:cNvGrpSpPr>
          <p:nvPr/>
        </p:nvGrpSpPr>
        <p:grpSpPr bwMode="auto">
          <a:xfrm>
            <a:off x="6597650" y="3357563"/>
            <a:ext cx="1065213" cy="301625"/>
            <a:chOff x="4156" y="2115"/>
            <a:chExt cx="671" cy="190"/>
          </a:xfrm>
        </p:grpSpPr>
        <p:cxnSp>
          <p:nvCxnSpPr>
            <p:cNvPr id="942105" name="AutoShape 25"/>
            <p:cNvCxnSpPr>
              <a:cxnSpLocks noChangeShapeType="1"/>
              <a:stCxn id="942087" idx="2"/>
              <a:endCxn id="942090" idx="0"/>
            </p:cNvCxnSpPr>
            <p:nvPr/>
          </p:nvCxnSpPr>
          <p:spPr bwMode="auto">
            <a:xfrm flipH="1">
              <a:off x="4156" y="2115"/>
              <a:ext cx="341" cy="19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2106" name="AutoShape 26"/>
            <p:cNvCxnSpPr>
              <a:cxnSpLocks noChangeShapeType="1"/>
              <a:stCxn id="942087" idx="2"/>
              <a:endCxn id="942091" idx="0"/>
            </p:cNvCxnSpPr>
            <p:nvPr/>
          </p:nvCxnSpPr>
          <p:spPr bwMode="auto">
            <a:xfrm>
              <a:off x="4497" y="2115"/>
              <a:ext cx="330" cy="189"/>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942107" name="Group 27"/>
          <p:cNvGrpSpPr>
            <a:grpSpLocks/>
          </p:cNvGrpSpPr>
          <p:nvPr/>
        </p:nvGrpSpPr>
        <p:grpSpPr bwMode="auto">
          <a:xfrm>
            <a:off x="6111875" y="4043363"/>
            <a:ext cx="1009650" cy="303212"/>
            <a:chOff x="3850" y="2547"/>
            <a:chExt cx="636" cy="191"/>
          </a:xfrm>
        </p:grpSpPr>
        <p:cxnSp>
          <p:nvCxnSpPr>
            <p:cNvPr id="942108" name="AutoShape 28"/>
            <p:cNvCxnSpPr>
              <a:cxnSpLocks noChangeShapeType="1"/>
              <a:stCxn id="942090" idx="2"/>
              <a:endCxn id="942093" idx="0"/>
            </p:cNvCxnSpPr>
            <p:nvPr/>
          </p:nvCxnSpPr>
          <p:spPr bwMode="auto">
            <a:xfrm flipH="1">
              <a:off x="3850" y="2547"/>
              <a:ext cx="306" cy="189"/>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2109" name="AutoShape 29"/>
            <p:cNvCxnSpPr>
              <a:cxnSpLocks noChangeShapeType="1"/>
              <a:stCxn id="942090" idx="2"/>
              <a:endCxn id="942094" idx="0"/>
            </p:cNvCxnSpPr>
            <p:nvPr/>
          </p:nvCxnSpPr>
          <p:spPr bwMode="auto">
            <a:xfrm>
              <a:off x="4156" y="2547"/>
              <a:ext cx="330" cy="191"/>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942110" name="Group 30"/>
          <p:cNvGrpSpPr>
            <a:grpSpLocks/>
          </p:cNvGrpSpPr>
          <p:nvPr/>
        </p:nvGrpSpPr>
        <p:grpSpPr bwMode="auto">
          <a:xfrm>
            <a:off x="5730875" y="4727575"/>
            <a:ext cx="773113" cy="304800"/>
            <a:chOff x="3610" y="2978"/>
            <a:chExt cx="487" cy="192"/>
          </a:xfrm>
        </p:grpSpPr>
        <p:cxnSp>
          <p:nvCxnSpPr>
            <p:cNvPr id="942111" name="AutoShape 31"/>
            <p:cNvCxnSpPr>
              <a:cxnSpLocks noChangeShapeType="1"/>
              <a:stCxn id="942093" idx="2"/>
              <a:endCxn id="942097" idx="0"/>
            </p:cNvCxnSpPr>
            <p:nvPr/>
          </p:nvCxnSpPr>
          <p:spPr bwMode="auto">
            <a:xfrm flipH="1">
              <a:off x="3610" y="2978"/>
              <a:ext cx="240" cy="19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2112" name="AutoShape 32"/>
            <p:cNvCxnSpPr>
              <a:cxnSpLocks noChangeShapeType="1"/>
              <a:stCxn id="942093" idx="2"/>
              <a:endCxn id="942096" idx="0"/>
            </p:cNvCxnSpPr>
            <p:nvPr/>
          </p:nvCxnSpPr>
          <p:spPr bwMode="auto">
            <a:xfrm>
              <a:off x="3850" y="2978"/>
              <a:ext cx="247" cy="192"/>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942113" name="Group 33"/>
          <p:cNvGrpSpPr>
            <a:grpSpLocks/>
          </p:cNvGrpSpPr>
          <p:nvPr/>
        </p:nvGrpSpPr>
        <p:grpSpPr bwMode="auto">
          <a:xfrm>
            <a:off x="5284788" y="5413375"/>
            <a:ext cx="838200" cy="304800"/>
            <a:chOff x="3329" y="3410"/>
            <a:chExt cx="528" cy="192"/>
          </a:xfrm>
        </p:grpSpPr>
        <p:cxnSp>
          <p:nvCxnSpPr>
            <p:cNvPr id="942114" name="AutoShape 34"/>
            <p:cNvCxnSpPr>
              <a:cxnSpLocks noChangeShapeType="1"/>
              <a:stCxn id="942097" idx="2"/>
              <a:endCxn id="942099" idx="0"/>
            </p:cNvCxnSpPr>
            <p:nvPr/>
          </p:nvCxnSpPr>
          <p:spPr bwMode="auto">
            <a:xfrm flipH="1">
              <a:off x="3329" y="3410"/>
              <a:ext cx="281" cy="19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2115" name="AutoShape 35"/>
            <p:cNvCxnSpPr>
              <a:cxnSpLocks noChangeShapeType="1"/>
              <a:stCxn id="942097" idx="2"/>
              <a:endCxn id="942100" idx="0"/>
            </p:cNvCxnSpPr>
            <p:nvPr/>
          </p:nvCxnSpPr>
          <p:spPr bwMode="auto">
            <a:xfrm>
              <a:off x="3610" y="3410"/>
              <a:ext cx="247" cy="192"/>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42116" name="Rectangle 36"/>
          <p:cNvSpPr>
            <a:spLocks noChangeArrowheads="1"/>
          </p:cNvSpPr>
          <p:nvPr/>
        </p:nvSpPr>
        <p:spPr bwMode="auto">
          <a:xfrm>
            <a:off x="936625" y="5410200"/>
            <a:ext cx="3482975" cy="544513"/>
          </a:xfrm>
          <a:prstGeom prst="rect">
            <a:avLst/>
          </a:prstGeom>
          <a:solidFill>
            <a:srgbClr val="CC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2</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5</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6</a:t>
            </a:r>
            <a:r>
              <a:rPr lang="en-US" altLang="zh-TW" sz="2800" b="1">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42085">
                                            <p:txEl>
                                              <p:pRg st="0" end="0"/>
                                            </p:txEl>
                                          </p:spTgt>
                                        </p:tgtEl>
                                        <p:attrNameLst>
                                          <p:attrName>style.visibility</p:attrName>
                                        </p:attrNameLst>
                                      </p:cBhvr>
                                      <p:to>
                                        <p:strVal val="visible"/>
                                      </p:to>
                                    </p:set>
                                    <p:animEffect transition="in" filter="dissolve">
                                      <p:cBhvr>
                                        <p:cTn id="7" dur="500"/>
                                        <p:tgtEl>
                                          <p:spTgt spid="94208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942101"/>
                                        </p:tgtEl>
                                        <p:attrNameLst>
                                          <p:attrName>style.visibility</p:attrName>
                                        </p:attrNameLst>
                                      </p:cBhvr>
                                      <p:to>
                                        <p:strVal val="visible"/>
                                      </p:to>
                                    </p:set>
                                    <p:animEffect transition="in" filter="wipe(up)">
                                      <p:cBhvr>
                                        <p:cTn id="12" dur="500"/>
                                        <p:tgtEl>
                                          <p:spTgt spid="942101"/>
                                        </p:tgtEl>
                                      </p:cBhvr>
                                    </p:animEffect>
                                  </p:childTnLst>
                                </p:cTn>
                              </p:par>
                            </p:childTnLst>
                          </p:cTn>
                        </p:par>
                        <p:par>
                          <p:cTn id="13" fill="hold" nodeType="afterGroup">
                            <p:stCondLst>
                              <p:cond delay="500"/>
                            </p:stCondLst>
                            <p:childTnLst>
                              <p:par>
                                <p:cTn id="14" presetID="22" presetClass="entr" presetSubtype="1" fill="hold" nodeType="afterEffect">
                                  <p:stCondLst>
                                    <p:cond delay="100"/>
                                  </p:stCondLst>
                                  <p:childTnLst>
                                    <p:set>
                                      <p:cBhvr>
                                        <p:cTn id="15" dur="1" fill="hold">
                                          <p:stCondLst>
                                            <p:cond delay="0"/>
                                          </p:stCondLst>
                                        </p:cTn>
                                        <p:tgtEl>
                                          <p:spTgt spid="942086"/>
                                        </p:tgtEl>
                                        <p:attrNameLst>
                                          <p:attrName>style.visibility</p:attrName>
                                        </p:attrNameLst>
                                      </p:cBhvr>
                                      <p:to>
                                        <p:strVal val="visible"/>
                                      </p:to>
                                    </p:set>
                                    <p:animEffect transition="in" filter="wipe(up)">
                                      <p:cBhvr>
                                        <p:cTn id="16" dur="500"/>
                                        <p:tgtEl>
                                          <p:spTgt spid="94208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942104"/>
                                        </p:tgtEl>
                                        <p:attrNameLst>
                                          <p:attrName>style.visibility</p:attrName>
                                        </p:attrNameLst>
                                      </p:cBhvr>
                                      <p:to>
                                        <p:strVal val="visible"/>
                                      </p:to>
                                    </p:set>
                                    <p:animEffect transition="in" filter="wipe(up)">
                                      <p:cBhvr>
                                        <p:cTn id="21" dur="500"/>
                                        <p:tgtEl>
                                          <p:spTgt spid="942104"/>
                                        </p:tgtEl>
                                      </p:cBhvr>
                                    </p:animEffect>
                                  </p:childTnLst>
                                </p:cTn>
                              </p:par>
                            </p:childTnLst>
                          </p:cTn>
                        </p:par>
                        <p:par>
                          <p:cTn id="22" fill="hold" nodeType="afterGroup">
                            <p:stCondLst>
                              <p:cond delay="500"/>
                            </p:stCondLst>
                            <p:childTnLst>
                              <p:par>
                                <p:cTn id="23" presetID="22" presetClass="entr" presetSubtype="1" fill="hold" nodeType="afterEffect">
                                  <p:stCondLst>
                                    <p:cond delay="100"/>
                                  </p:stCondLst>
                                  <p:childTnLst>
                                    <p:set>
                                      <p:cBhvr>
                                        <p:cTn id="24" dur="1" fill="hold">
                                          <p:stCondLst>
                                            <p:cond delay="0"/>
                                          </p:stCondLst>
                                        </p:cTn>
                                        <p:tgtEl>
                                          <p:spTgt spid="942089"/>
                                        </p:tgtEl>
                                        <p:attrNameLst>
                                          <p:attrName>style.visibility</p:attrName>
                                        </p:attrNameLst>
                                      </p:cBhvr>
                                      <p:to>
                                        <p:strVal val="visible"/>
                                      </p:to>
                                    </p:set>
                                    <p:animEffect transition="in" filter="wipe(up)">
                                      <p:cBhvr>
                                        <p:cTn id="25" dur="500"/>
                                        <p:tgtEl>
                                          <p:spTgt spid="94208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1" fill="hold" nodeType="clickEffect">
                                  <p:stCondLst>
                                    <p:cond delay="0"/>
                                  </p:stCondLst>
                                  <p:childTnLst>
                                    <p:set>
                                      <p:cBhvr>
                                        <p:cTn id="29" dur="1" fill="hold">
                                          <p:stCondLst>
                                            <p:cond delay="0"/>
                                          </p:stCondLst>
                                        </p:cTn>
                                        <p:tgtEl>
                                          <p:spTgt spid="942107"/>
                                        </p:tgtEl>
                                        <p:attrNameLst>
                                          <p:attrName>style.visibility</p:attrName>
                                        </p:attrNameLst>
                                      </p:cBhvr>
                                      <p:to>
                                        <p:strVal val="visible"/>
                                      </p:to>
                                    </p:set>
                                    <p:animEffect transition="in" filter="wipe(up)">
                                      <p:cBhvr>
                                        <p:cTn id="30" dur="500"/>
                                        <p:tgtEl>
                                          <p:spTgt spid="942107"/>
                                        </p:tgtEl>
                                      </p:cBhvr>
                                    </p:animEffect>
                                  </p:childTnLst>
                                </p:cTn>
                              </p:par>
                            </p:childTnLst>
                          </p:cTn>
                        </p:par>
                        <p:par>
                          <p:cTn id="31" fill="hold" nodeType="afterGroup">
                            <p:stCondLst>
                              <p:cond delay="500"/>
                            </p:stCondLst>
                            <p:childTnLst>
                              <p:par>
                                <p:cTn id="32" presetID="22" presetClass="entr" presetSubtype="1" fill="hold" nodeType="afterEffect">
                                  <p:stCondLst>
                                    <p:cond delay="100"/>
                                  </p:stCondLst>
                                  <p:childTnLst>
                                    <p:set>
                                      <p:cBhvr>
                                        <p:cTn id="33" dur="1" fill="hold">
                                          <p:stCondLst>
                                            <p:cond delay="0"/>
                                          </p:stCondLst>
                                        </p:cTn>
                                        <p:tgtEl>
                                          <p:spTgt spid="942092"/>
                                        </p:tgtEl>
                                        <p:attrNameLst>
                                          <p:attrName>style.visibility</p:attrName>
                                        </p:attrNameLst>
                                      </p:cBhvr>
                                      <p:to>
                                        <p:strVal val="visible"/>
                                      </p:to>
                                    </p:set>
                                    <p:animEffect transition="in" filter="wipe(up)">
                                      <p:cBhvr>
                                        <p:cTn id="34" dur="500"/>
                                        <p:tgtEl>
                                          <p:spTgt spid="94209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nodeType="clickEffect">
                                  <p:stCondLst>
                                    <p:cond delay="0"/>
                                  </p:stCondLst>
                                  <p:childTnLst>
                                    <p:set>
                                      <p:cBhvr>
                                        <p:cTn id="38" dur="1" fill="hold">
                                          <p:stCondLst>
                                            <p:cond delay="0"/>
                                          </p:stCondLst>
                                        </p:cTn>
                                        <p:tgtEl>
                                          <p:spTgt spid="942110"/>
                                        </p:tgtEl>
                                        <p:attrNameLst>
                                          <p:attrName>style.visibility</p:attrName>
                                        </p:attrNameLst>
                                      </p:cBhvr>
                                      <p:to>
                                        <p:strVal val="visible"/>
                                      </p:to>
                                    </p:set>
                                    <p:animEffect transition="in" filter="wipe(up)">
                                      <p:cBhvr>
                                        <p:cTn id="39" dur="500"/>
                                        <p:tgtEl>
                                          <p:spTgt spid="942110"/>
                                        </p:tgtEl>
                                      </p:cBhvr>
                                    </p:animEffect>
                                  </p:childTnLst>
                                </p:cTn>
                              </p:par>
                            </p:childTnLst>
                          </p:cTn>
                        </p:par>
                        <p:par>
                          <p:cTn id="40" fill="hold" nodeType="afterGroup">
                            <p:stCondLst>
                              <p:cond delay="500"/>
                            </p:stCondLst>
                            <p:childTnLst>
                              <p:par>
                                <p:cTn id="41" presetID="22" presetClass="entr" presetSubtype="1" fill="hold" nodeType="afterEffect">
                                  <p:stCondLst>
                                    <p:cond delay="100"/>
                                  </p:stCondLst>
                                  <p:childTnLst>
                                    <p:set>
                                      <p:cBhvr>
                                        <p:cTn id="42" dur="1" fill="hold">
                                          <p:stCondLst>
                                            <p:cond delay="0"/>
                                          </p:stCondLst>
                                        </p:cTn>
                                        <p:tgtEl>
                                          <p:spTgt spid="942095"/>
                                        </p:tgtEl>
                                        <p:attrNameLst>
                                          <p:attrName>style.visibility</p:attrName>
                                        </p:attrNameLst>
                                      </p:cBhvr>
                                      <p:to>
                                        <p:strVal val="visible"/>
                                      </p:to>
                                    </p:set>
                                    <p:animEffect transition="in" filter="wipe(up)">
                                      <p:cBhvr>
                                        <p:cTn id="43" dur="500"/>
                                        <p:tgtEl>
                                          <p:spTgt spid="94209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1" fill="hold" nodeType="clickEffect">
                                  <p:stCondLst>
                                    <p:cond delay="0"/>
                                  </p:stCondLst>
                                  <p:childTnLst>
                                    <p:set>
                                      <p:cBhvr>
                                        <p:cTn id="47" dur="1" fill="hold">
                                          <p:stCondLst>
                                            <p:cond delay="0"/>
                                          </p:stCondLst>
                                        </p:cTn>
                                        <p:tgtEl>
                                          <p:spTgt spid="942113"/>
                                        </p:tgtEl>
                                        <p:attrNameLst>
                                          <p:attrName>style.visibility</p:attrName>
                                        </p:attrNameLst>
                                      </p:cBhvr>
                                      <p:to>
                                        <p:strVal val="visible"/>
                                      </p:to>
                                    </p:set>
                                    <p:animEffect transition="in" filter="wipe(up)">
                                      <p:cBhvr>
                                        <p:cTn id="48" dur="500"/>
                                        <p:tgtEl>
                                          <p:spTgt spid="942113"/>
                                        </p:tgtEl>
                                      </p:cBhvr>
                                    </p:animEffect>
                                  </p:childTnLst>
                                </p:cTn>
                              </p:par>
                            </p:childTnLst>
                          </p:cTn>
                        </p:par>
                        <p:par>
                          <p:cTn id="49" fill="hold" nodeType="afterGroup">
                            <p:stCondLst>
                              <p:cond delay="500"/>
                            </p:stCondLst>
                            <p:childTnLst>
                              <p:par>
                                <p:cTn id="50" presetID="22" presetClass="entr" presetSubtype="1" fill="hold" nodeType="afterEffect">
                                  <p:stCondLst>
                                    <p:cond delay="100"/>
                                  </p:stCondLst>
                                  <p:childTnLst>
                                    <p:set>
                                      <p:cBhvr>
                                        <p:cTn id="51" dur="1" fill="hold">
                                          <p:stCondLst>
                                            <p:cond delay="0"/>
                                          </p:stCondLst>
                                        </p:cTn>
                                        <p:tgtEl>
                                          <p:spTgt spid="942098"/>
                                        </p:tgtEl>
                                        <p:attrNameLst>
                                          <p:attrName>style.visibility</p:attrName>
                                        </p:attrNameLst>
                                      </p:cBhvr>
                                      <p:to>
                                        <p:strVal val="visible"/>
                                      </p:to>
                                    </p:set>
                                    <p:animEffect transition="in" filter="wipe(up)">
                                      <p:cBhvr>
                                        <p:cTn id="52" dur="500"/>
                                        <p:tgtEl>
                                          <p:spTgt spid="94209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942116"/>
                                        </p:tgtEl>
                                        <p:attrNameLst>
                                          <p:attrName>style.visibility</p:attrName>
                                        </p:attrNameLst>
                                      </p:cBhvr>
                                      <p:to>
                                        <p:strVal val="visible"/>
                                      </p:to>
                                    </p:set>
                                    <p:animEffect transition="in" filter="wipe(left)">
                                      <p:cBhvr>
                                        <p:cTn id="57" dur="500"/>
                                        <p:tgtEl>
                                          <p:spTgt spid="942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085" grpId="0" build="p" autoUpdateAnimBg="0"/>
      <p:bldP spid="942116"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頁尾版面配置區 4"/>
          <p:cNvSpPr>
            <a:spLocks noGrp="1"/>
          </p:cNvSpPr>
          <p:nvPr>
            <p:ph type="ftr" sz="quarter" idx="11"/>
          </p:nvPr>
        </p:nvSpPr>
        <p:spPr/>
        <p:txBody>
          <a:bodyPr/>
          <a:lstStyle/>
          <a:p>
            <a:r>
              <a:rPr lang="en-US" altLang="zh-TW"/>
              <a:t>Dynamic Programming</a:t>
            </a:r>
          </a:p>
        </p:txBody>
      </p:sp>
      <p:sp>
        <p:nvSpPr>
          <p:cNvPr id="8" name="投影片編號版面配置區 5"/>
          <p:cNvSpPr>
            <a:spLocks noGrp="1"/>
          </p:cNvSpPr>
          <p:nvPr>
            <p:ph type="sldNum" sz="quarter" idx="12"/>
          </p:nvPr>
        </p:nvSpPr>
        <p:spPr/>
        <p:txBody>
          <a:bodyPr/>
          <a:lstStyle/>
          <a:p>
            <a:fld id="{647CD619-C729-47CD-8645-20704F28D579}" type="slidenum">
              <a:rPr lang="en-US" altLang="zh-TW"/>
              <a:pPr/>
              <a:t>19</a:t>
            </a:fld>
            <a:endParaRPr lang="en-US" altLang="zh-TW"/>
          </a:p>
        </p:txBody>
      </p:sp>
      <p:sp>
        <p:nvSpPr>
          <p:cNvPr id="944130" name="Rectangle 2"/>
          <p:cNvSpPr>
            <a:spLocks noGrp="1" noChangeArrowheads="1"/>
          </p:cNvSpPr>
          <p:nvPr>
            <p:ph type="title"/>
          </p:nvPr>
        </p:nvSpPr>
        <p:spPr>
          <a:xfrm>
            <a:off x="609600" y="304800"/>
            <a:ext cx="7924800" cy="533400"/>
          </a:xfrm>
        </p:spPr>
        <p:txBody>
          <a:bodyPr/>
          <a:lstStyle/>
          <a:p>
            <a:pPr algn="ctr"/>
            <a:r>
              <a:rPr lang="zh-TW" altLang="en-US" sz="3600" b="1">
                <a:ea typeface="標楷體" pitchFamily="65" charset="-120"/>
              </a:rPr>
              <a:t>串列矩陣相乘 </a:t>
            </a:r>
            <a:r>
              <a:rPr lang="en-US" altLang="zh-TW" sz="2800" b="1">
                <a:ea typeface="標楷體" pitchFamily="65" charset="-120"/>
              </a:rPr>
              <a:t>(</a:t>
            </a:r>
            <a:r>
              <a:rPr lang="zh-TW" altLang="zh-TW" sz="2800" b="1">
                <a:ea typeface="標楷體" pitchFamily="65" charset="-120"/>
              </a:rPr>
              <a:t>分析</a:t>
            </a:r>
            <a:r>
              <a:rPr lang="en-US" altLang="zh-TW" sz="2800" b="1">
                <a:ea typeface="標楷體" pitchFamily="65" charset="-120"/>
              </a:rPr>
              <a:t>)</a:t>
            </a:r>
          </a:p>
        </p:txBody>
      </p:sp>
      <p:sp>
        <p:nvSpPr>
          <p:cNvPr id="944131" name="Text Box 3"/>
          <p:cNvSpPr txBox="1">
            <a:spLocks noChangeArrowheads="1"/>
          </p:cNvSpPr>
          <p:nvPr/>
        </p:nvSpPr>
        <p:spPr bwMode="auto">
          <a:xfrm>
            <a:off x="438150" y="1676400"/>
            <a:ext cx="8448675"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b="1">
                <a:latin typeface="Tahoma" pitchFamily="34" charset="0"/>
                <a:ea typeface="標楷體" pitchFamily="65" charset="-120"/>
              </a:rPr>
              <a:t>To fill the entry </a:t>
            </a:r>
            <a:r>
              <a:rPr lang="en-US" altLang="zh-TW" b="1" i="1">
                <a:solidFill>
                  <a:srgbClr val="FF0000"/>
                </a:solidFill>
                <a:latin typeface="Tahoma" pitchFamily="34" charset="0"/>
                <a:ea typeface="標楷體" pitchFamily="65" charset="-120"/>
              </a:rPr>
              <a:t>m</a:t>
            </a:r>
            <a:r>
              <a:rPr lang="en-US" altLang="zh-TW" b="1">
                <a:solidFill>
                  <a:srgbClr val="FF0000"/>
                </a:solidFill>
                <a:latin typeface="Tahoma" pitchFamily="34" charset="0"/>
                <a:ea typeface="標楷體" pitchFamily="65" charset="-120"/>
              </a:rPr>
              <a:t>[</a:t>
            </a:r>
            <a:r>
              <a:rPr lang="en-US" altLang="zh-TW" b="1" i="1">
                <a:solidFill>
                  <a:srgbClr val="FF0000"/>
                </a:solidFill>
                <a:latin typeface="Tahoma" pitchFamily="34" charset="0"/>
                <a:ea typeface="標楷體" pitchFamily="65" charset="-120"/>
              </a:rPr>
              <a:t>i</a:t>
            </a:r>
            <a:r>
              <a:rPr lang="en-US" altLang="zh-TW" b="1">
                <a:solidFill>
                  <a:srgbClr val="FF0000"/>
                </a:solidFill>
                <a:latin typeface="Tahoma" pitchFamily="34" charset="0"/>
                <a:ea typeface="標楷體" pitchFamily="65" charset="-120"/>
              </a:rPr>
              <a:t>, </a:t>
            </a:r>
            <a:r>
              <a:rPr lang="en-US" altLang="zh-TW" b="1" i="1">
                <a:solidFill>
                  <a:srgbClr val="FF0000"/>
                </a:solidFill>
                <a:latin typeface="Tahoma" pitchFamily="34" charset="0"/>
                <a:ea typeface="標楷體" pitchFamily="65" charset="-120"/>
              </a:rPr>
              <a:t>j</a:t>
            </a:r>
            <a:r>
              <a:rPr lang="en-US" altLang="zh-TW" b="1">
                <a:solidFill>
                  <a:srgbClr val="FF0000"/>
                </a:solidFill>
                <a:latin typeface="Tahoma" pitchFamily="34" charset="0"/>
                <a:ea typeface="標楷體" pitchFamily="65" charset="-120"/>
              </a:rPr>
              <a:t>]</a:t>
            </a:r>
            <a:r>
              <a:rPr lang="en-US" altLang="zh-TW" b="1">
                <a:latin typeface="Tahoma" pitchFamily="34" charset="0"/>
                <a:ea typeface="標楷體" pitchFamily="65" charset="-120"/>
              </a:rPr>
              <a:t>, it needs </a:t>
            </a:r>
            <a:r>
              <a:rPr lang="en-US" altLang="zh-TW" b="1">
                <a:solidFill>
                  <a:srgbClr val="FF0000"/>
                </a:solidFill>
                <a:latin typeface="Tahoma" pitchFamily="34" charset="0"/>
                <a:ea typeface="標楷體" pitchFamily="65" charset="-120"/>
                <a:sym typeface="Symbol" pitchFamily="18" charset="2"/>
              </a:rPr>
              <a:t>(</a:t>
            </a:r>
            <a:r>
              <a:rPr lang="en-US" altLang="zh-TW" b="1" i="1">
                <a:solidFill>
                  <a:srgbClr val="FF0000"/>
                </a:solidFill>
                <a:latin typeface="Tahoma" pitchFamily="34" charset="0"/>
                <a:ea typeface="標楷體" pitchFamily="65" charset="-120"/>
              </a:rPr>
              <a:t>j</a:t>
            </a:r>
            <a:r>
              <a:rPr lang="en-US" altLang="zh-TW" b="1">
                <a:solidFill>
                  <a:srgbClr val="FF0000"/>
                </a:solidFill>
                <a:latin typeface="Tahoma" pitchFamily="34" charset="0"/>
                <a:ea typeface="標楷體" pitchFamily="65" charset="-120"/>
                <a:sym typeface="Symbol" pitchFamily="18" charset="2"/>
              </a:rPr>
              <a:t></a:t>
            </a:r>
            <a:r>
              <a:rPr lang="en-US" altLang="zh-TW" b="1" i="1">
                <a:solidFill>
                  <a:srgbClr val="FF0000"/>
                </a:solidFill>
                <a:latin typeface="Tahoma" pitchFamily="34" charset="0"/>
                <a:ea typeface="標楷體" pitchFamily="65" charset="-120"/>
              </a:rPr>
              <a:t>i</a:t>
            </a:r>
            <a:r>
              <a:rPr lang="en-US" altLang="zh-TW" b="1">
                <a:solidFill>
                  <a:srgbClr val="FF0000"/>
                </a:solidFill>
                <a:latin typeface="Tahoma" pitchFamily="34" charset="0"/>
                <a:ea typeface="標楷體" pitchFamily="65" charset="-120"/>
                <a:sym typeface="Symbol" pitchFamily="18" charset="2"/>
              </a:rPr>
              <a:t>)</a:t>
            </a:r>
            <a:r>
              <a:rPr lang="en-US" altLang="zh-TW" b="1">
                <a:latin typeface="Tahoma" pitchFamily="34" charset="0"/>
                <a:ea typeface="標楷體" pitchFamily="65" charset="-120"/>
              </a:rPr>
              <a:t> operations. Hence the execution time of the algorithm is </a:t>
            </a:r>
          </a:p>
        </p:txBody>
      </p:sp>
      <p:sp>
        <p:nvSpPr>
          <p:cNvPr id="944132" name="Rectangle 4"/>
          <p:cNvSpPr>
            <a:spLocks noChangeArrowheads="1"/>
          </p:cNvSpPr>
          <p:nvPr/>
        </p:nvSpPr>
        <p:spPr bwMode="auto">
          <a:xfrm>
            <a:off x="552450" y="1090613"/>
            <a:ext cx="8323263" cy="604837"/>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=min</a:t>
            </a:r>
            <a:r>
              <a:rPr lang="en-US" altLang="zh-TW" sz="3200" b="1" i="1" baseline="-25000">
                <a:solidFill>
                  <a:srgbClr val="FF0000"/>
                </a:solidFill>
              </a:rPr>
              <a:t>i</a:t>
            </a:r>
            <a:r>
              <a:rPr lang="en-US" altLang="zh-TW" sz="3200" b="1" baseline="-25000" noProof="1">
                <a:sym typeface="Symbol" pitchFamily="18" charset="2"/>
              </a:rPr>
              <a:t> </a:t>
            </a:r>
            <a:r>
              <a:rPr lang="en-US" altLang="zh-TW" sz="3200" b="1" baseline="-25000" noProof="1">
                <a:solidFill>
                  <a:srgbClr val="FF0000"/>
                </a:solidFill>
                <a:sym typeface="Symbol" pitchFamily="18" charset="2"/>
              </a:rPr>
              <a:t> </a:t>
            </a:r>
            <a:r>
              <a:rPr lang="en-US" altLang="zh-TW" sz="3200" b="1" i="1" baseline="-25000">
                <a:solidFill>
                  <a:srgbClr val="FF0000"/>
                </a:solidFill>
              </a:rPr>
              <a:t>k </a:t>
            </a:r>
            <a:r>
              <a:rPr lang="en-US" altLang="zh-TW" sz="3200" b="1" baseline="-25000" noProof="1">
                <a:solidFill>
                  <a:srgbClr val="FF0000"/>
                </a:solidFill>
                <a:sym typeface="Symbol" pitchFamily="18" charset="2"/>
              </a:rPr>
              <a:t>&lt;</a:t>
            </a:r>
            <a:r>
              <a:rPr lang="en-US" altLang="zh-TW" sz="3200" b="1" baseline="-25000" noProof="1">
                <a:sym typeface="Symbol" pitchFamily="18" charset="2"/>
              </a:rPr>
              <a:t> </a:t>
            </a:r>
            <a:r>
              <a:rPr lang="en-US" altLang="zh-TW" sz="3200" b="1" i="1" baseline="-25000">
                <a:solidFill>
                  <a:srgbClr val="FF0000"/>
                </a:solidFill>
              </a:rPr>
              <a:t>j</a:t>
            </a:r>
            <a:r>
              <a:rPr lang="en-US" altLang="zh-TW" sz="3200" b="1">
                <a:solidFill>
                  <a:srgbClr val="FF0000"/>
                </a:solidFill>
              </a:rPr>
              <a:t>{</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k</a:t>
            </a:r>
            <a:r>
              <a:rPr lang="en-US" altLang="zh-TW" sz="3200" b="1">
                <a:solidFill>
                  <a:srgbClr val="FF0000"/>
                </a:solidFill>
              </a:rPr>
              <a:t>] + </a:t>
            </a:r>
            <a:r>
              <a:rPr lang="en-US" altLang="zh-TW" sz="3200" b="1" i="1">
                <a:solidFill>
                  <a:srgbClr val="FF0000"/>
                </a:solidFill>
              </a:rPr>
              <a:t>m</a:t>
            </a:r>
            <a:r>
              <a:rPr lang="en-US" altLang="zh-TW" sz="3200" b="1">
                <a:solidFill>
                  <a:srgbClr val="FF0000"/>
                </a:solidFill>
              </a:rPr>
              <a:t>[</a:t>
            </a:r>
            <a:r>
              <a:rPr lang="en-US" altLang="zh-TW" sz="3200" b="1" i="1">
                <a:solidFill>
                  <a:srgbClr val="FF0000"/>
                </a:solidFill>
              </a:rPr>
              <a:t>k</a:t>
            </a:r>
            <a:r>
              <a:rPr lang="en-US" altLang="zh-TW" sz="3200" b="1">
                <a:solidFill>
                  <a:srgbClr val="FF0000"/>
                </a:solidFill>
              </a:rPr>
              <a:t>+1, </a:t>
            </a:r>
            <a:r>
              <a:rPr lang="en-US" altLang="zh-TW" sz="3200" b="1" i="1">
                <a:solidFill>
                  <a:srgbClr val="FF0000"/>
                </a:solidFill>
              </a:rPr>
              <a:t>j</a:t>
            </a:r>
            <a:r>
              <a:rPr lang="en-US" altLang="zh-TW" sz="3200" b="1">
                <a:solidFill>
                  <a:srgbClr val="FF0000"/>
                </a:solidFill>
              </a:rPr>
              <a:t>] + </a:t>
            </a:r>
            <a:r>
              <a:rPr lang="en-US" altLang="zh-TW" sz="3200" b="1" i="1">
                <a:solidFill>
                  <a:srgbClr val="FF0000"/>
                </a:solidFill>
              </a:rPr>
              <a:t>p</a:t>
            </a:r>
            <a:r>
              <a:rPr lang="en-US" altLang="zh-TW" sz="3200" b="1" i="1" baseline="-25000">
                <a:solidFill>
                  <a:srgbClr val="FF0000"/>
                </a:solidFill>
              </a:rPr>
              <a:t>i</a:t>
            </a:r>
            <a:r>
              <a:rPr lang="en-US" altLang="zh-TW" sz="3200" b="1" baseline="-25000">
                <a:solidFill>
                  <a:srgbClr val="FF0000"/>
                </a:solidFill>
                <a:sym typeface="Symbol" pitchFamily="18" charset="2"/>
              </a:rPr>
              <a:t></a:t>
            </a:r>
            <a:r>
              <a:rPr lang="en-US" altLang="zh-TW" sz="3200" b="1" baseline="-25000">
                <a:solidFill>
                  <a:srgbClr val="FF0000"/>
                </a:solidFill>
              </a:rPr>
              <a:t>1</a:t>
            </a:r>
            <a:r>
              <a:rPr lang="en-US" altLang="zh-TW" sz="3200" b="1">
                <a:solidFill>
                  <a:srgbClr val="FF0000"/>
                </a:solidFill>
              </a:rPr>
              <a:t> </a:t>
            </a:r>
            <a:r>
              <a:rPr lang="en-US" altLang="zh-TW" sz="3200" b="1" i="1">
                <a:solidFill>
                  <a:srgbClr val="FF0000"/>
                </a:solidFill>
              </a:rPr>
              <a:t>p</a:t>
            </a:r>
            <a:r>
              <a:rPr lang="en-US" altLang="zh-TW" sz="3200" b="1" i="1" baseline="-25000">
                <a:solidFill>
                  <a:srgbClr val="FF0000"/>
                </a:solidFill>
              </a:rPr>
              <a:t>k </a:t>
            </a:r>
            <a:r>
              <a:rPr lang="en-US" altLang="zh-TW" sz="3200" b="1" i="1">
                <a:solidFill>
                  <a:srgbClr val="FF0000"/>
                </a:solidFill>
              </a:rPr>
              <a:t>p</a:t>
            </a:r>
            <a:r>
              <a:rPr lang="en-US" altLang="zh-TW" sz="3200" b="1" i="1" baseline="-25000">
                <a:solidFill>
                  <a:srgbClr val="FF0000"/>
                </a:solidFill>
              </a:rPr>
              <a:t>j </a:t>
            </a:r>
            <a:r>
              <a:rPr lang="en-US" altLang="zh-TW" sz="3200" b="1">
                <a:solidFill>
                  <a:srgbClr val="FF0000"/>
                </a:solidFill>
              </a:rPr>
              <a:t>}</a:t>
            </a:r>
            <a:endParaRPr lang="en-US" altLang="zh-TW" sz="3200" b="1" i="1">
              <a:solidFill>
                <a:srgbClr val="FF0000"/>
              </a:solidFill>
            </a:endParaRPr>
          </a:p>
        </p:txBody>
      </p:sp>
      <p:graphicFrame>
        <p:nvGraphicFramePr>
          <p:cNvPr id="944133" name="Object 5"/>
          <p:cNvGraphicFramePr>
            <a:graphicFrameLocks noChangeAspect="1"/>
          </p:cNvGraphicFramePr>
          <p:nvPr/>
        </p:nvGraphicFramePr>
        <p:xfrm>
          <a:off x="1189038" y="2971800"/>
          <a:ext cx="6654800" cy="2135188"/>
        </p:xfrm>
        <a:graphic>
          <a:graphicData uri="http://schemas.openxmlformats.org/presentationml/2006/ole">
            <mc:AlternateContent xmlns:mc="http://schemas.openxmlformats.org/markup-compatibility/2006">
              <mc:Choice xmlns:v="urn:schemas-microsoft-com:vml" Requires="v">
                <p:oleObj spid="_x0000_s944136" name="方程式" r:id="rId4" imgW="2387520" imgH="850680" progId="Equation.3">
                  <p:embed/>
                </p:oleObj>
              </mc:Choice>
              <mc:Fallback>
                <p:oleObj name="方程式" r:id="rId4" imgW="2387520" imgH="85068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9038" y="2971800"/>
                        <a:ext cx="6654800" cy="2135188"/>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4134" name="Text Box 6"/>
          <p:cNvSpPr txBox="1">
            <a:spLocks noChangeArrowheads="1"/>
          </p:cNvSpPr>
          <p:nvPr/>
        </p:nvSpPr>
        <p:spPr bwMode="auto">
          <a:xfrm>
            <a:off x="1012825" y="5181600"/>
            <a:ext cx="221138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buFont typeface="Monotype Sorts" pitchFamily="2" charset="2"/>
              <a:buNone/>
            </a:pPr>
            <a:r>
              <a:rPr lang="en-US" altLang="zh-TW" sz="2800" b="1"/>
              <a:t>Time: </a:t>
            </a:r>
            <a:r>
              <a:rPr lang="en-US" altLang="zh-TW" sz="3200" b="1">
                <a:solidFill>
                  <a:srgbClr val="FF0000"/>
                </a:solidFill>
                <a:sym typeface="Symbol" pitchFamily="18" charset="2"/>
              </a:rPr>
              <a:t>(</a:t>
            </a:r>
            <a:r>
              <a:rPr lang="en-US" altLang="zh-TW" sz="3200" b="1" i="1">
                <a:solidFill>
                  <a:srgbClr val="FF0000"/>
                </a:solidFill>
              </a:rPr>
              <a:t>n</a:t>
            </a:r>
            <a:r>
              <a:rPr lang="en-US" altLang="zh-TW" sz="3200" b="1" baseline="30000">
                <a:solidFill>
                  <a:srgbClr val="FF3300"/>
                </a:solidFill>
              </a:rPr>
              <a:t>3</a:t>
            </a:r>
            <a:r>
              <a:rPr lang="en-US" altLang="zh-TW" sz="3200" b="1">
                <a:solidFill>
                  <a:srgbClr val="FF0000"/>
                </a:solidFill>
                <a:sym typeface="Symbol" pitchFamily="18" charset="2"/>
              </a:rPr>
              <a:t>)</a:t>
            </a:r>
          </a:p>
          <a:p>
            <a:pPr algn="l">
              <a:buFont typeface="Monotype Sorts" pitchFamily="2" charset="2"/>
              <a:buNone/>
            </a:pPr>
            <a:r>
              <a:rPr lang="en-US" altLang="zh-TW" sz="2800" b="1"/>
              <a:t>Space: </a:t>
            </a:r>
            <a:r>
              <a:rPr lang="en-US" altLang="zh-TW" sz="3200" b="1">
                <a:solidFill>
                  <a:srgbClr val="FF0000"/>
                </a:solidFill>
                <a:sym typeface="Symbol" pitchFamily="18" charset="2"/>
              </a:rPr>
              <a:t>(</a:t>
            </a:r>
            <a:r>
              <a:rPr lang="en-US" altLang="zh-TW" sz="3200" b="1" i="1">
                <a:solidFill>
                  <a:srgbClr val="FF0000"/>
                </a:solidFill>
              </a:rPr>
              <a:t>n</a:t>
            </a:r>
            <a:r>
              <a:rPr lang="en-US" altLang="zh-TW" sz="3200" b="1" baseline="30000">
                <a:solidFill>
                  <a:srgbClr val="FF3300"/>
                </a:solidFill>
              </a:rPr>
              <a:t>2</a:t>
            </a:r>
            <a:r>
              <a:rPr lang="en-US" altLang="zh-TW" sz="3200" b="1">
                <a:solidFill>
                  <a:srgbClr val="FF0000"/>
                </a:solidFill>
                <a:sym typeface="Symbol"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44131">
                                            <p:txEl>
                                              <p:pRg st="0" end="0"/>
                                            </p:txEl>
                                          </p:spTgt>
                                        </p:tgtEl>
                                        <p:attrNameLst>
                                          <p:attrName>style.visibility</p:attrName>
                                        </p:attrNameLst>
                                      </p:cBhvr>
                                      <p:to>
                                        <p:strVal val="visible"/>
                                      </p:to>
                                    </p:set>
                                    <p:animEffect transition="in" filter="wipe(left)">
                                      <p:cBhvr>
                                        <p:cTn id="7" dur="500"/>
                                        <p:tgtEl>
                                          <p:spTgt spid="9441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944133"/>
                                        </p:tgtEl>
                                        <p:attrNameLst>
                                          <p:attrName>style.visibility</p:attrName>
                                        </p:attrNameLst>
                                      </p:cBhvr>
                                      <p:to>
                                        <p:strVal val="visible"/>
                                      </p:to>
                                    </p:set>
                                    <p:animEffect transition="in" filter="dissolve">
                                      <p:cBhvr>
                                        <p:cTn id="12" dur="500"/>
                                        <p:tgtEl>
                                          <p:spTgt spid="9441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944134"/>
                                        </p:tgtEl>
                                        <p:attrNameLst>
                                          <p:attrName>style.visibility</p:attrName>
                                        </p:attrNameLst>
                                      </p:cBhvr>
                                      <p:to>
                                        <p:strVal val="visible"/>
                                      </p:to>
                                    </p:set>
                                    <p:animEffect transition="in" filter="blinds(vertical)">
                                      <p:cBhvr>
                                        <p:cTn id="17" dur="500"/>
                                        <p:tgtEl>
                                          <p:spTgt spid="944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4131" grpId="0" build="p" autoUpdateAnimBg="0"/>
      <p:bldP spid="94413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頁尾版面配置區 4"/>
          <p:cNvSpPr>
            <a:spLocks noGrp="1"/>
          </p:cNvSpPr>
          <p:nvPr>
            <p:ph type="ftr" sz="quarter" idx="11"/>
          </p:nvPr>
        </p:nvSpPr>
        <p:spPr/>
        <p:txBody>
          <a:bodyPr/>
          <a:lstStyle/>
          <a:p>
            <a:r>
              <a:rPr lang="en-US" altLang="zh-TW"/>
              <a:t>Dynamic Programming</a:t>
            </a:r>
          </a:p>
        </p:txBody>
      </p:sp>
      <p:sp>
        <p:nvSpPr>
          <p:cNvPr id="19" name="投影片編號版面配置區 5"/>
          <p:cNvSpPr>
            <a:spLocks noGrp="1"/>
          </p:cNvSpPr>
          <p:nvPr>
            <p:ph type="sldNum" sz="quarter" idx="12"/>
          </p:nvPr>
        </p:nvSpPr>
        <p:spPr/>
        <p:txBody>
          <a:bodyPr/>
          <a:lstStyle/>
          <a:p>
            <a:fld id="{8743D743-E42A-4C71-B46B-3E5420706066}" type="slidenum">
              <a:rPr lang="en-US" altLang="zh-TW"/>
              <a:pPr/>
              <a:t>2</a:t>
            </a:fld>
            <a:endParaRPr lang="en-US" altLang="zh-TW"/>
          </a:p>
        </p:txBody>
      </p:sp>
      <p:sp>
        <p:nvSpPr>
          <p:cNvPr id="585730" name="Rectangle 2"/>
          <p:cNvSpPr>
            <a:spLocks noGrp="1" noChangeArrowheads="1"/>
          </p:cNvSpPr>
          <p:nvPr>
            <p:ph type="title"/>
          </p:nvPr>
        </p:nvSpPr>
        <p:spPr>
          <a:xfrm>
            <a:off x="609600" y="533400"/>
            <a:ext cx="7924800" cy="533400"/>
          </a:xfrm>
        </p:spPr>
        <p:txBody>
          <a:bodyPr/>
          <a:lstStyle/>
          <a:p>
            <a:pPr algn="ctr"/>
            <a:r>
              <a:rPr lang="en-US" altLang="zh-TW" sz="3600" b="1">
                <a:ea typeface="標楷體" pitchFamily="65" charset="-120"/>
              </a:rPr>
              <a:t>Dynamic Programming</a:t>
            </a:r>
            <a:endParaRPr lang="en-US" altLang="zh-TW" sz="2800" b="1">
              <a:ea typeface="標楷體" pitchFamily="65" charset="-120"/>
            </a:endParaRPr>
          </a:p>
        </p:txBody>
      </p:sp>
      <p:sp>
        <p:nvSpPr>
          <p:cNvPr id="585748" name="Text Box 20"/>
          <p:cNvSpPr txBox="1">
            <a:spLocks noChangeArrowheads="1"/>
          </p:cNvSpPr>
          <p:nvPr/>
        </p:nvSpPr>
        <p:spPr bwMode="auto">
          <a:xfrm>
            <a:off x="4743450" y="1555750"/>
            <a:ext cx="4076700" cy="3940175"/>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714500" indent="-457200" algn="l">
              <a:defRPr kumimoji="1" sz="2400">
                <a:solidFill>
                  <a:schemeClr val="tx1"/>
                </a:solidFill>
                <a:latin typeface="Times New Roman" pitchFamily="18" charset="0"/>
                <a:ea typeface="新細明體" pitchFamily="18" charset="-120"/>
              </a:defRPr>
            </a:lvl2pPr>
            <a:lvl3pPr marL="1828800" indent="-457200" algn="l">
              <a:defRPr kumimoji="1" sz="2400">
                <a:solidFill>
                  <a:schemeClr val="tx1"/>
                </a:solidFill>
                <a:latin typeface="Times New Roman" pitchFamily="18" charset="0"/>
                <a:ea typeface="新細明體" pitchFamily="18" charset="-120"/>
              </a:defRPr>
            </a:lvl3pPr>
            <a:lvl4pPr marL="19431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Font typeface="Wingdings" pitchFamily="2" charset="2"/>
              <a:buChar char="l"/>
            </a:pPr>
            <a:r>
              <a:rPr lang="zh-TW" altLang="en-US" sz="2800" b="1">
                <a:ea typeface="標楷體" pitchFamily="65" charset="-120"/>
              </a:rPr>
              <a:t>與 </a:t>
            </a:r>
            <a:r>
              <a:rPr lang="en-US" altLang="zh-TW" sz="2800" b="1">
                <a:ea typeface="標楷體" pitchFamily="65" charset="-120"/>
              </a:rPr>
              <a:t>divide-and-conquer </a:t>
            </a:r>
            <a:r>
              <a:rPr lang="zh-TW" altLang="en-US" sz="2800" b="1">
                <a:ea typeface="標楷體" pitchFamily="65" charset="-120"/>
              </a:rPr>
              <a:t>法類似</a:t>
            </a:r>
            <a:r>
              <a:rPr lang="en-US" altLang="zh-TW" sz="2800" b="1">
                <a:ea typeface="標楷體" pitchFamily="65" charset="-120"/>
              </a:rPr>
              <a:t>, </a:t>
            </a:r>
            <a:r>
              <a:rPr lang="zh-TW" altLang="en-US" sz="2800" b="1">
                <a:ea typeface="標楷體" pitchFamily="65" charset="-120"/>
              </a:rPr>
              <a:t>是依遞迴方式設計的演算法</a:t>
            </a:r>
            <a:r>
              <a:rPr lang="en-US" altLang="zh-TW" sz="2800" b="1">
                <a:ea typeface="標楷體" pitchFamily="65" charset="-120"/>
              </a:rPr>
              <a:t>. </a:t>
            </a:r>
          </a:p>
          <a:p>
            <a:pPr>
              <a:lnSpc>
                <a:spcPct val="110000"/>
              </a:lnSpc>
              <a:spcBef>
                <a:spcPts val="600"/>
              </a:spcBef>
              <a:buFont typeface="Wingdings" pitchFamily="2" charset="2"/>
              <a:buChar char="l"/>
            </a:pPr>
            <a:r>
              <a:rPr lang="zh-TW" altLang="en-US" sz="2800" b="1">
                <a:ea typeface="標楷體" pitchFamily="65" charset="-120"/>
              </a:rPr>
              <a:t>與 </a:t>
            </a:r>
            <a:r>
              <a:rPr lang="en-US" altLang="zh-TW" sz="2800" b="1">
                <a:ea typeface="標楷體" pitchFamily="65" charset="-120"/>
              </a:rPr>
              <a:t>divide-and-conquer</a:t>
            </a:r>
            <a:r>
              <a:rPr lang="zh-TW" altLang="en-US" sz="2800" b="1">
                <a:ea typeface="標楷體" pitchFamily="65" charset="-120"/>
              </a:rPr>
              <a:t>的最大差別在於</a:t>
            </a:r>
            <a:r>
              <a:rPr lang="zh-TW" altLang="en-US" sz="2800" b="1">
                <a:solidFill>
                  <a:srgbClr val="FF0000"/>
                </a:solidFill>
                <a:ea typeface="標楷體" pitchFamily="65" charset="-120"/>
              </a:rPr>
              <a:t>子問題間不是獨立的</a:t>
            </a:r>
            <a:r>
              <a:rPr lang="en-US" altLang="zh-TW" sz="2800" b="1">
                <a:ea typeface="標楷體" pitchFamily="65" charset="-120"/>
              </a:rPr>
              <a:t>, </a:t>
            </a:r>
            <a:r>
              <a:rPr lang="zh-TW" altLang="en-US" sz="2800" b="1">
                <a:ea typeface="標楷體" pitchFamily="65" charset="-120"/>
              </a:rPr>
              <a:t>而是重疊的</a:t>
            </a:r>
            <a:r>
              <a:rPr lang="en-US" altLang="zh-TW" sz="2800" b="1">
                <a:ea typeface="標楷體" pitchFamily="65" charset="-120"/>
              </a:rPr>
              <a:t>.</a:t>
            </a:r>
          </a:p>
        </p:txBody>
      </p:sp>
      <p:grpSp>
        <p:nvGrpSpPr>
          <p:cNvPr id="585918" name="Group 190"/>
          <p:cNvGrpSpPr>
            <a:grpSpLocks/>
          </p:cNvGrpSpPr>
          <p:nvPr/>
        </p:nvGrpSpPr>
        <p:grpSpPr bwMode="auto">
          <a:xfrm>
            <a:off x="57150" y="1524000"/>
            <a:ext cx="4697413" cy="4138613"/>
            <a:chOff x="36" y="960"/>
            <a:chExt cx="2959" cy="2607"/>
          </a:xfrm>
        </p:grpSpPr>
        <p:sp>
          <p:nvSpPr>
            <p:cNvPr id="585905" name="Line 177"/>
            <p:cNvSpPr>
              <a:spLocks noChangeShapeType="1"/>
            </p:cNvSpPr>
            <p:nvPr/>
          </p:nvSpPr>
          <p:spPr bwMode="auto">
            <a:xfrm flipH="1">
              <a:off x="485" y="1260"/>
              <a:ext cx="972" cy="51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06" name="Line 178"/>
            <p:cNvSpPr>
              <a:spLocks noChangeShapeType="1"/>
            </p:cNvSpPr>
            <p:nvPr/>
          </p:nvSpPr>
          <p:spPr bwMode="auto">
            <a:xfrm flipH="1">
              <a:off x="1342" y="1260"/>
              <a:ext cx="115" cy="51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07" name="Line 179"/>
            <p:cNvSpPr>
              <a:spLocks noChangeShapeType="1"/>
            </p:cNvSpPr>
            <p:nvPr/>
          </p:nvSpPr>
          <p:spPr bwMode="auto">
            <a:xfrm>
              <a:off x="1457" y="1260"/>
              <a:ext cx="997" cy="55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08" name="Line 180"/>
            <p:cNvSpPr>
              <a:spLocks noChangeShapeType="1"/>
            </p:cNvSpPr>
            <p:nvPr/>
          </p:nvSpPr>
          <p:spPr bwMode="auto">
            <a:xfrm>
              <a:off x="240" y="2065"/>
              <a:ext cx="0" cy="40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09" name="Line 181"/>
            <p:cNvSpPr>
              <a:spLocks noChangeShapeType="1"/>
            </p:cNvSpPr>
            <p:nvPr/>
          </p:nvSpPr>
          <p:spPr bwMode="auto">
            <a:xfrm>
              <a:off x="1342" y="2065"/>
              <a:ext cx="0" cy="40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10" name="Line 182"/>
            <p:cNvSpPr>
              <a:spLocks noChangeShapeType="1"/>
            </p:cNvSpPr>
            <p:nvPr/>
          </p:nvSpPr>
          <p:spPr bwMode="auto">
            <a:xfrm>
              <a:off x="403" y="2719"/>
              <a:ext cx="1020" cy="57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11" name="Line 183"/>
            <p:cNvSpPr>
              <a:spLocks noChangeShapeType="1"/>
            </p:cNvSpPr>
            <p:nvPr/>
          </p:nvSpPr>
          <p:spPr bwMode="auto">
            <a:xfrm>
              <a:off x="1342" y="2719"/>
              <a:ext cx="122" cy="57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12" name="Line 184"/>
            <p:cNvSpPr>
              <a:spLocks noChangeShapeType="1"/>
            </p:cNvSpPr>
            <p:nvPr/>
          </p:nvSpPr>
          <p:spPr bwMode="auto">
            <a:xfrm flipH="1">
              <a:off x="1546" y="2719"/>
              <a:ext cx="887" cy="57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585913" name="Rectangle 185"/>
            <p:cNvSpPr>
              <a:spLocks noChangeArrowheads="1"/>
            </p:cNvSpPr>
            <p:nvPr/>
          </p:nvSpPr>
          <p:spPr bwMode="auto">
            <a:xfrm>
              <a:off x="1211" y="960"/>
              <a:ext cx="528" cy="32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2B21FD"/>
                  </a:solidFill>
                  <a:ea typeface="新細明體" pitchFamily="18" charset="-120"/>
                </a:rPr>
                <a:t>P</a:t>
              </a:r>
              <a:r>
                <a:rPr lang="en-US" altLang="zh-TW" sz="2800" b="1">
                  <a:solidFill>
                    <a:srgbClr val="2B21FD"/>
                  </a:solidFill>
                  <a:ea typeface="新細明體" pitchFamily="18" charset="-120"/>
                </a:rPr>
                <a:t>(</a:t>
              </a:r>
              <a:r>
                <a:rPr lang="en-US" altLang="zh-TW" sz="2800" b="1" i="1">
                  <a:solidFill>
                    <a:srgbClr val="2B21FD"/>
                  </a:solidFill>
                  <a:ea typeface="新細明體" pitchFamily="18" charset="-120"/>
                </a:rPr>
                <a:t>n</a:t>
              </a:r>
              <a:r>
                <a:rPr lang="en-US" altLang="zh-TW" sz="2800" b="1">
                  <a:solidFill>
                    <a:srgbClr val="2B21FD"/>
                  </a:solidFill>
                  <a:ea typeface="新細明體" pitchFamily="18" charset="-120"/>
                </a:rPr>
                <a:t>)</a:t>
              </a:r>
            </a:p>
          </p:txBody>
        </p:sp>
        <p:sp>
          <p:nvSpPr>
            <p:cNvPr id="585914" name="Rectangle 186"/>
            <p:cNvSpPr>
              <a:spLocks noChangeArrowheads="1"/>
            </p:cNvSpPr>
            <p:nvPr/>
          </p:nvSpPr>
          <p:spPr bwMode="auto">
            <a:xfrm>
              <a:off x="36" y="1731"/>
              <a:ext cx="2959" cy="32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2B21FD"/>
                  </a:solidFill>
                  <a:ea typeface="新細明體" pitchFamily="18" charset="-120"/>
                </a:rPr>
                <a:t>P</a:t>
              </a:r>
              <a:r>
                <a:rPr lang="en-US" altLang="zh-TW" sz="2800" b="1">
                  <a:solidFill>
                    <a:srgbClr val="2B21FD"/>
                  </a:solidFill>
                  <a:ea typeface="新細明體" pitchFamily="18" charset="-120"/>
                </a:rPr>
                <a:t>(</a:t>
              </a:r>
              <a:r>
                <a:rPr lang="en-US" altLang="zh-TW" sz="2800" b="1" i="1">
                  <a:solidFill>
                    <a:srgbClr val="2B21FD"/>
                  </a:solidFill>
                  <a:ea typeface="新細明體" pitchFamily="18" charset="-120"/>
                </a:rPr>
                <a:t>m</a:t>
              </a:r>
              <a:r>
                <a:rPr lang="en-US" altLang="zh-TW" sz="2800" b="1" baseline="-25000">
                  <a:solidFill>
                    <a:srgbClr val="2B21FD"/>
                  </a:solidFill>
                  <a:ea typeface="新細明體" pitchFamily="18" charset="-120"/>
                </a:rPr>
                <a:t>1</a:t>
              </a:r>
              <a:r>
                <a:rPr lang="en-US" altLang="zh-TW" sz="2800" b="1">
                  <a:solidFill>
                    <a:srgbClr val="2B21FD"/>
                  </a:solidFill>
                  <a:ea typeface="新細明體" pitchFamily="18" charset="-120"/>
                </a:rPr>
                <a:t>)         </a:t>
              </a:r>
              <a:r>
                <a:rPr lang="en-US" altLang="zh-TW" sz="2800" b="1" i="1">
                  <a:solidFill>
                    <a:srgbClr val="2B21FD"/>
                  </a:solidFill>
                  <a:ea typeface="新細明體" pitchFamily="18" charset="-120"/>
                </a:rPr>
                <a:t>P</a:t>
              </a:r>
              <a:r>
                <a:rPr lang="en-US" altLang="zh-TW" sz="2800" b="1">
                  <a:solidFill>
                    <a:srgbClr val="2B21FD"/>
                  </a:solidFill>
                  <a:ea typeface="新細明體" pitchFamily="18" charset="-120"/>
                </a:rPr>
                <a:t>(</a:t>
              </a:r>
              <a:r>
                <a:rPr lang="en-US" altLang="zh-TW" sz="2800" b="1" i="1">
                  <a:solidFill>
                    <a:srgbClr val="2B21FD"/>
                  </a:solidFill>
                  <a:ea typeface="新細明體" pitchFamily="18" charset="-120"/>
                </a:rPr>
                <a:t>m</a:t>
              </a:r>
              <a:r>
                <a:rPr lang="en-US" altLang="zh-TW" sz="2800" b="1" baseline="-25000">
                  <a:solidFill>
                    <a:srgbClr val="2B21FD"/>
                  </a:solidFill>
                  <a:ea typeface="新細明體" pitchFamily="18" charset="-120"/>
                </a:rPr>
                <a:t>2</a:t>
              </a:r>
              <a:r>
                <a:rPr lang="en-US" altLang="zh-TW" sz="2800" b="1">
                  <a:solidFill>
                    <a:srgbClr val="2B21FD"/>
                  </a:solidFill>
                  <a:ea typeface="新細明體" pitchFamily="18" charset="-120"/>
                </a:rPr>
                <a:t>)     ….   </a:t>
              </a:r>
              <a:r>
                <a:rPr lang="en-US" altLang="zh-TW" sz="2800" b="1" i="1">
                  <a:solidFill>
                    <a:srgbClr val="2B21FD"/>
                  </a:solidFill>
                  <a:ea typeface="新細明體" pitchFamily="18" charset="-120"/>
                </a:rPr>
                <a:t>P</a:t>
              </a:r>
              <a:r>
                <a:rPr lang="en-US" altLang="zh-TW" sz="2800" b="1">
                  <a:solidFill>
                    <a:srgbClr val="2B21FD"/>
                  </a:solidFill>
                  <a:ea typeface="新細明體" pitchFamily="18" charset="-120"/>
                </a:rPr>
                <a:t>(</a:t>
              </a:r>
              <a:r>
                <a:rPr lang="en-US" altLang="zh-TW" sz="2800" b="1" i="1">
                  <a:solidFill>
                    <a:srgbClr val="2B21FD"/>
                  </a:solidFill>
                  <a:ea typeface="新細明體" pitchFamily="18" charset="-120"/>
                </a:rPr>
                <a:t>m</a:t>
              </a:r>
              <a:r>
                <a:rPr lang="en-US" altLang="zh-TW" sz="2800" b="1" i="1" baseline="-25000">
                  <a:solidFill>
                    <a:srgbClr val="2B21FD"/>
                  </a:solidFill>
                  <a:ea typeface="新細明體" pitchFamily="18" charset="-120"/>
                </a:rPr>
                <a:t>k</a:t>
              </a:r>
              <a:r>
                <a:rPr lang="en-US" altLang="zh-TW" sz="2800" b="1">
                  <a:solidFill>
                    <a:srgbClr val="2B21FD"/>
                  </a:solidFill>
                  <a:ea typeface="新細明體" pitchFamily="18" charset="-120"/>
                </a:rPr>
                <a:t>)</a:t>
              </a:r>
            </a:p>
          </p:txBody>
        </p:sp>
        <p:sp>
          <p:nvSpPr>
            <p:cNvPr id="585915" name="Rectangle 187"/>
            <p:cNvSpPr>
              <a:spLocks noChangeArrowheads="1"/>
            </p:cNvSpPr>
            <p:nvPr/>
          </p:nvSpPr>
          <p:spPr bwMode="auto">
            <a:xfrm>
              <a:off x="97" y="2412"/>
              <a:ext cx="2735" cy="32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2B21FD"/>
                  </a:solidFill>
                  <a:ea typeface="新細明體" pitchFamily="18" charset="-120"/>
                </a:rPr>
                <a:t>S</a:t>
              </a:r>
              <a:r>
                <a:rPr lang="en-US" altLang="zh-TW" sz="2800" b="1" baseline="-25000">
                  <a:solidFill>
                    <a:srgbClr val="2B21FD"/>
                  </a:solidFill>
                  <a:ea typeface="新細明體" pitchFamily="18" charset="-120"/>
                </a:rPr>
                <a:t>1</a:t>
              </a:r>
              <a:r>
                <a:rPr lang="en-US" altLang="zh-TW" sz="2800" b="1">
                  <a:solidFill>
                    <a:srgbClr val="2B21FD"/>
                  </a:solidFill>
                  <a:ea typeface="新細明體" pitchFamily="18" charset="-120"/>
                </a:rPr>
                <a:t>                </a:t>
              </a:r>
              <a:r>
                <a:rPr lang="en-US" altLang="zh-TW" sz="2800" b="1" i="1">
                  <a:solidFill>
                    <a:srgbClr val="2B21FD"/>
                  </a:solidFill>
                  <a:ea typeface="新細明體" pitchFamily="18" charset="-120"/>
                </a:rPr>
                <a:t>S</a:t>
              </a:r>
              <a:r>
                <a:rPr lang="en-US" altLang="zh-TW" sz="2800" b="1" baseline="-25000">
                  <a:solidFill>
                    <a:srgbClr val="2B21FD"/>
                  </a:solidFill>
                  <a:ea typeface="新細明體" pitchFamily="18" charset="-120"/>
                </a:rPr>
                <a:t>2</a:t>
              </a:r>
              <a:r>
                <a:rPr lang="en-US" altLang="zh-TW" sz="2800" b="1">
                  <a:solidFill>
                    <a:srgbClr val="2B21FD"/>
                  </a:solidFill>
                  <a:ea typeface="新細明體" pitchFamily="18" charset="-120"/>
                </a:rPr>
                <a:t>        ….       </a:t>
              </a:r>
              <a:r>
                <a:rPr lang="en-US" altLang="zh-TW" sz="2800" b="1" i="1">
                  <a:solidFill>
                    <a:srgbClr val="2B21FD"/>
                  </a:solidFill>
                  <a:ea typeface="新細明體" pitchFamily="18" charset="-120"/>
                </a:rPr>
                <a:t>S</a:t>
              </a:r>
              <a:r>
                <a:rPr lang="en-US" altLang="zh-TW" sz="2800" b="1" i="1" baseline="-25000">
                  <a:solidFill>
                    <a:srgbClr val="2B21FD"/>
                  </a:solidFill>
                  <a:ea typeface="新細明體" pitchFamily="18" charset="-120"/>
                </a:rPr>
                <a:t>k</a:t>
              </a:r>
            </a:p>
          </p:txBody>
        </p:sp>
        <p:sp>
          <p:nvSpPr>
            <p:cNvPr id="585916" name="Rectangle 188"/>
            <p:cNvSpPr>
              <a:spLocks noChangeArrowheads="1"/>
            </p:cNvSpPr>
            <p:nvPr/>
          </p:nvSpPr>
          <p:spPr bwMode="auto">
            <a:xfrm>
              <a:off x="1344" y="3240"/>
              <a:ext cx="241" cy="32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25400">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i="1">
                  <a:solidFill>
                    <a:srgbClr val="2B21FD"/>
                  </a:solidFill>
                  <a:ea typeface="新細明體" pitchFamily="18" charset="-120"/>
                </a:rPr>
                <a:t>S</a:t>
              </a:r>
            </a:p>
          </p:txBody>
        </p:sp>
        <p:sp>
          <p:nvSpPr>
            <p:cNvPr id="585917" name="Line 189"/>
            <p:cNvSpPr>
              <a:spLocks noChangeShapeType="1"/>
            </p:cNvSpPr>
            <p:nvPr/>
          </p:nvSpPr>
          <p:spPr bwMode="auto">
            <a:xfrm>
              <a:off x="2640" y="2062"/>
              <a:ext cx="0" cy="40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C3F3BA4E-ED85-4D81-9F97-B75DEF9804BF}" type="slidenum">
              <a:rPr lang="en-US" altLang="zh-TW"/>
              <a:pPr/>
              <a:t>20</a:t>
            </a:fld>
            <a:endParaRPr lang="en-US" altLang="zh-TW"/>
          </a:p>
        </p:txBody>
      </p:sp>
      <p:sp>
        <p:nvSpPr>
          <p:cNvPr id="986114" name="Rectangle 2"/>
          <p:cNvSpPr>
            <a:spLocks noGrp="1" noChangeArrowheads="1"/>
          </p:cNvSpPr>
          <p:nvPr>
            <p:ph type="body" idx="1"/>
          </p:nvPr>
        </p:nvSpPr>
        <p:spPr>
          <a:xfrm>
            <a:off x="179388" y="188913"/>
            <a:ext cx="5256212" cy="2592387"/>
          </a:xfrm>
          <a:noFill/>
          <a:ln>
            <a:solidFill>
              <a:srgbClr val="FF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838200" lvl="1" indent="-381000">
              <a:lnSpc>
                <a:spcPct val="90000"/>
              </a:lnSpc>
              <a:buFont typeface="Monotype Sorts" pitchFamily="2" charset="2"/>
              <a:buNone/>
            </a:pPr>
            <a:r>
              <a:rPr lang="en-US" altLang="zh-TW" sz="2000">
                <a:latin typeface="Tahoma" pitchFamily="34" charset="0"/>
              </a:rPr>
              <a:t>MEMOIZED-MATRIX-CHAIN(P)</a:t>
            </a:r>
          </a:p>
          <a:p>
            <a:pPr marL="838200" lvl="1" indent="-381000">
              <a:lnSpc>
                <a:spcPct val="90000"/>
              </a:lnSpc>
              <a:buFont typeface="Monotype Sorts" pitchFamily="2" charset="2"/>
              <a:buAutoNum type="arabicPeriod"/>
            </a:pPr>
            <a:r>
              <a:rPr lang="en-US" altLang="zh-TW" sz="2000">
                <a:latin typeface="Tahoma" pitchFamily="34" charset="0"/>
              </a:rPr>
              <a:t>n = p.length -1;</a:t>
            </a:r>
          </a:p>
          <a:p>
            <a:pPr marL="838200" lvl="1" indent="-381000">
              <a:lnSpc>
                <a:spcPct val="90000"/>
              </a:lnSpc>
              <a:buFont typeface="Monotype Sorts" pitchFamily="2" charset="2"/>
              <a:buAutoNum type="arabicPeriod"/>
            </a:pPr>
            <a:r>
              <a:rPr lang="en-US" altLang="zh-TW" sz="2000">
                <a:latin typeface="Tahoma" pitchFamily="34" charset="0"/>
              </a:rPr>
              <a:t>let m[1..n, 1..n] be a new table; </a:t>
            </a:r>
          </a:p>
          <a:p>
            <a:pPr marL="838200" lvl="1" indent="-381000">
              <a:lnSpc>
                <a:spcPct val="90000"/>
              </a:lnSpc>
              <a:buFont typeface="Monotype Sorts" pitchFamily="2" charset="2"/>
              <a:buAutoNum type="arabicPeriod"/>
            </a:pPr>
            <a:r>
              <a:rPr lang="en-US" altLang="zh-TW" sz="2000">
                <a:latin typeface="Tahoma" pitchFamily="34" charset="0"/>
              </a:rPr>
              <a:t>for i= 1 to n     </a:t>
            </a:r>
          </a:p>
          <a:p>
            <a:pPr marL="838200" lvl="1" indent="-381000">
              <a:lnSpc>
                <a:spcPct val="90000"/>
              </a:lnSpc>
              <a:buFont typeface="Monotype Sorts" pitchFamily="2" charset="2"/>
              <a:buAutoNum type="arabicPeriod"/>
            </a:pPr>
            <a:r>
              <a:rPr lang="en-US" altLang="zh-TW" sz="2000">
                <a:solidFill>
                  <a:srgbClr val="CC0000"/>
                </a:solidFill>
                <a:latin typeface="Tahoma" pitchFamily="34" charset="0"/>
              </a:rPr>
              <a:t>    for j= i to n</a:t>
            </a:r>
            <a:r>
              <a:rPr lang="en-US" altLang="zh-TW" sz="2000">
                <a:latin typeface="Tahoma" pitchFamily="34" charset="0"/>
              </a:rPr>
              <a:t> </a:t>
            </a:r>
          </a:p>
          <a:p>
            <a:pPr marL="838200" lvl="1" indent="-381000">
              <a:lnSpc>
                <a:spcPct val="90000"/>
              </a:lnSpc>
              <a:buFont typeface="Monotype Sorts" pitchFamily="2" charset="2"/>
              <a:buAutoNum type="arabicPeriod"/>
            </a:pPr>
            <a:r>
              <a:rPr lang="en-US" altLang="zh-TW" sz="2000">
                <a:latin typeface="Tahoma" pitchFamily="34" charset="0"/>
              </a:rPr>
              <a:t>	             </a:t>
            </a:r>
            <a:r>
              <a:rPr lang="en-US" altLang="zh-TW" sz="2000">
                <a:solidFill>
                  <a:srgbClr val="CC0000"/>
                </a:solidFill>
                <a:latin typeface="Tahoma" pitchFamily="34" charset="0"/>
              </a:rPr>
              <a:t>m[i, j]= </a:t>
            </a:r>
            <a:r>
              <a:rPr lang="en-US" altLang="zh-TW" sz="2000">
                <a:solidFill>
                  <a:srgbClr val="CC0000"/>
                </a:solidFill>
                <a:latin typeface="Tahoma" pitchFamily="34" charset="0"/>
                <a:sym typeface="Symbol" pitchFamily="18" charset="2"/>
              </a:rPr>
              <a:t></a:t>
            </a:r>
            <a:r>
              <a:rPr lang="en-US" altLang="zh-TW" sz="2000">
                <a:latin typeface="Tahoma" pitchFamily="34" charset="0"/>
                <a:sym typeface="Symbol" pitchFamily="18" charset="2"/>
              </a:rPr>
              <a:t>;</a:t>
            </a:r>
          </a:p>
          <a:p>
            <a:pPr marL="838200" lvl="1" indent="-381000">
              <a:lnSpc>
                <a:spcPct val="90000"/>
              </a:lnSpc>
              <a:buFont typeface="Monotype Sorts" pitchFamily="2" charset="2"/>
              <a:buAutoNum type="arabicPeriod"/>
            </a:pPr>
            <a:r>
              <a:rPr lang="en-US" altLang="zh-TW" sz="2000">
                <a:latin typeface="Tahoma" pitchFamily="34" charset="0"/>
              </a:rPr>
              <a:t>return LOOKUP-CHAIN(m, p, 1, n)</a:t>
            </a:r>
            <a:endParaRPr lang="en-US" altLang="zh-TW" sz="2000">
              <a:solidFill>
                <a:schemeClr val="tx2"/>
              </a:solidFill>
              <a:latin typeface="Tahoma" pitchFamily="34" charset="0"/>
            </a:endParaRPr>
          </a:p>
        </p:txBody>
      </p:sp>
      <p:sp>
        <p:nvSpPr>
          <p:cNvPr id="986116" name="Text Box 4"/>
          <p:cNvSpPr txBox="1">
            <a:spLocks noChangeArrowheads="1"/>
          </p:cNvSpPr>
          <p:nvPr/>
        </p:nvSpPr>
        <p:spPr bwMode="auto">
          <a:xfrm>
            <a:off x="5292725" y="188913"/>
            <a:ext cx="1998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000">
                <a:solidFill>
                  <a:srgbClr val="CC0000"/>
                </a:solidFill>
                <a:latin typeface="Tahoma" pitchFamily="34" charset="0"/>
                <a:ea typeface="新細明體" pitchFamily="18" charset="-120"/>
              </a:rPr>
              <a:t>&lt;P</a:t>
            </a:r>
            <a:r>
              <a:rPr lang="en-US" altLang="zh-TW" sz="2000" baseline="-25000">
                <a:solidFill>
                  <a:srgbClr val="CC0000"/>
                </a:solidFill>
                <a:latin typeface="Tahoma" pitchFamily="34" charset="0"/>
                <a:ea typeface="新細明體" pitchFamily="18" charset="-120"/>
              </a:rPr>
              <a:t>0</a:t>
            </a:r>
            <a:r>
              <a:rPr lang="en-US" altLang="zh-TW" sz="2000">
                <a:solidFill>
                  <a:srgbClr val="CC0000"/>
                </a:solidFill>
                <a:latin typeface="Tahoma" pitchFamily="34" charset="0"/>
                <a:ea typeface="新細明體" pitchFamily="18" charset="-120"/>
              </a:rPr>
              <a:t>, P</a:t>
            </a:r>
            <a:r>
              <a:rPr lang="en-US" altLang="zh-TW" sz="2000" baseline="-25000">
                <a:solidFill>
                  <a:srgbClr val="CC0000"/>
                </a:solidFill>
                <a:latin typeface="Tahoma" pitchFamily="34" charset="0"/>
                <a:ea typeface="新細明體" pitchFamily="18" charset="-120"/>
              </a:rPr>
              <a:t>1</a:t>
            </a:r>
            <a:r>
              <a:rPr lang="en-US" altLang="zh-TW" sz="2000">
                <a:solidFill>
                  <a:srgbClr val="CC0000"/>
                </a:solidFill>
                <a:latin typeface="Tahoma" pitchFamily="34" charset="0"/>
                <a:ea typeface="新細明體" pitchFamily="18" charset="-120"/>
              </a:rPr>
              <a:t>,…, P</a:t>
            </a:r>
            <a:r>
              <a:rPr lang="en-US" altLang="zh-TW" sz="2000" baseline="-25000">
                <a:solidFill>
                  <a:srgbClr val="CC0000"/>
                </a:solidFill>
                <a:latin typeface="Tahoma" pitchFamily="34" charset="0"/>
                <a:ea typeface="新細明體" pitchFamily="18" charset="-120"/>
              </a:rPr>
              <a:t>n</a:t>
            </a:r>
            <a:r>
              <a:rPr lang="en-US" altLang="zh-TW" sz="2000">
                <a:solidFill>
                  <a:srgbClr val="CC0000"/>
                </a:solidFill>
                <a:latin typeface="Tahoma" pitchFamily="34" charset="0"/>
                <a:ea typeface="新細明體" pitchFamily="18" charset="-120"/>
              </a:rPr>
              <a:t>&gt;</a:t>
            </a:r>
            <a:r>
              <a:rPr lang="en-US" altLang="zh-TW" sz="2000">
                <a:solidFill>
                  <a:schemeClr val="folHlink"/>
                </a:solidFill>
                <a:latin typeface="Tahoma" pitchFamily="34" charset="0"/>
                <a:ea typeface="新細明體" pitchFamily="18" charset="-120"/>
              </a:rPr>
              <a:t>  </a:t>
            </a:r>
          </a:p>
        </p:txBody>
      </p:sp>
      <p:sp>
        <p:nvSpPr>
          <p:cNvPr id="986117" name="Rectangle 5"/>
          <p:cNvSpPr>
            <a:spLocks noChangeArrowheads="1"/>
          </p:cNvSpPr>
          <p:nvPr/>
        </p:nvSpPr>
        <p:spPr bwMode="auto">
          <a:xfrm>
            <a:off x="179388" y="2924175"/>
            <a:ext cx="8424862" cy="3167063"/>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lgn="l">
              <a:spcBef>
                <a:spcPct val="20000"/>
              </a:spcBef>
              <a:buClr>
                <a:schemeClr val="bg2"/>
              </a:buClr>
              <a:buFont typeface="Monotype Sorts" pitchFamily="2" charset="2"/>
              <a:buChar char="§"/>
              <a:defRPr kumimoji="1" sz="3200">
                <a:solidFill>
                  <a:schemeClr val="tx1"/>
                </a:solidFill>
                <a:latin typeface="Times New Roman" pitchFamily="18" charset="0"/>
                <a:ea typeface="新細明體" pitchFamily="18" charset="-120"/>
              </a:defRPr>
            </a:lvl1pPr>
            <a:lvl2pPr marL="990600" indent="-533400" algn="l">
              <a:spcBef>
                <a:spcPct val="20000"/>
              </a:spcBef>
              <a:buClr>
                <a:schemeClr val="bg2"/>
              </a:buClr>
              <a:buSzPct val="50000"/>
              <a:buFont typeface="Monotype Sorts" pitchFamily="2" charset="2"/>
              <a:buChar char="l"/>
              <a:defRPr kumimoji="1" sz="2800">
                <a:solidFill>
                  <a:schemeClr val="tx1"/>
                </a:solidFill>
                <a:latin typeface="Times New Roman" pitchFamily="18" charset="0"/>
                <a:ea typeface="新細明體" pitchFamily="18" charset="-120"/>
              </a:defRPr>
            </a:lvl2pPr>
            <a:lvl3pPr marL="1371600" indent="-457200" algn="l">
              <a:spcBef>
                <a:spcPct val="20000"/>
              </a:spcBef>
              <a:buChar char="•"/>
              <a:defRPr kumimoji="1" sz="2400">
                <a:solidFill>
                  <a:schemeClr val="tx1"/>
                </a:solidFill>
                <a:latin typeface="Times New Roman" pitchFamily="18" charset="0"/>
                <a:ea typeface="新細明體" pitchFamily="18" charset="-120"/>
              </a:defRPr>
            </a:lvl3pPr>
            <a:lvl4pPr marL="1752600" indent="-381000" algn="l">
              <a:spcBef>
                <a:spcPct val="20000"/>
              </a:spcBef>
              <a:buChar char="–"/>
              <a:defRPr kumimoji="1" sz="2000">
                <a:solidFill>
                  <a:schemeClr val="tx1"/>
                </a:solidFill>
                <a:latin typeface="Times New Roman" pitchFamily="18" charset="0"/>
                <a:ea typeface="新細明體" pitchFamily="18" charset="-120"/>
              </a:defRPr>
            </a:lvl4pPr>
            <a:lvl5pPr marL="2209800" indent="-381000" algn="l">
              <a:spcBef>
                <a:spcPct val="20000"/>
              </a:spcBef>
              <a:buChar char="»"/>
              <a:defRPr kumimoji="1" sz="2000">
                <a:solidFill>
                  <a:schemeClr val="tx1"/>
                </a:solidFill>
                <a:latin typeface="Times New Roman" pitchFamily="18" charset="0"/>
                <a:ea typeface="新細明體" pitchFamily="18" charset="-120"/>
              </a:defRPr>
            </a:lvl5pPr>
            <a:lvl6pPr marL="2667000" indent="-381000" fontAlgn="base">
              <a:spcBef>
                <a:spcPct val="20000"/>
              </a:spcBef>
              <a:spcAft>
                <a:spcPct val="0"/>
              </a:spcAft>
              <a:buChar char="»"/>
              <a:defRPr kumimoji="1" sz="2000">
                <a:solidFill>
                  <a:schemeClr val="tx1"/>
                </a:solidFill>
                <a:latin typeface="Times New Roman" pitchFamily="18" charset="0"/>
                <a:ea typeface="新細明體" pitchFamily="18" charset="-120"/>
              </a:defRPr>
            </a:lvl6pPr>
            <a:lvl7pPr marL="3124200" indent="-381000" fontAlgn="base">
              <a:spcBef>
                <a:spcPct val="20000"/>
              </a:spcBef>
              <a:spcAft>
                <a:spcPct val="0"/>
              </a:spcAft>
              <a:buChar char="»"/>
              <a:defRPr kumimoji="1" sz="2000">
                <a:solidFill>
                  <a:schemeClr val="tx1"/>
                </a:solidFill>
                <a:latin typeface="Times New Roman" pitchFamily="18" charset="0"/>
                <a:ea typeface="新細明體" pitchFamily="18" charset="-120"/>
              </a:defRPr>
            </a:lvl7pPr>
            <a:lvl8pPr marL="3581400" indent="-381000" fontAlgn="base">
              <a:spcBef>
                <a:spcPct val="20000"/>
              </a:spcBef>
              <a:spcAft>
                <a:spcPct val="0"/>
              </a:spcAft>
              <a:buChar char="»"/>
              <a:defRPr kumimoji="1" sz="2000">
                <a:solidFill>
                  <a:schemeClr val="tx1"/>
                </a:solidFill>
                <a:latin typeface="Times New Roman" pitchFamily="18" charset="0"/>
                <a:ea typeface="新細明體" pitchFamily="18" charset="-120"/>
              </a:defRPr>
            </a:lvl8pPr>
            <a:lvl9pPr marL="4038600" indent="-381000" fontAlgn="base">
              <a:spcBef>
                <a:spcPct val="20000"/>
              </a:spcBef>
              <a:spcAft>
                <a:spcPct val="0"/>
              </a:spcAft>
              <a:buChar char="»"/>
              <a:defRPr kumimoji="1" sz="2000">
                <a:solidFill>
                  <a:schemeClr val="tx1"/>
                </a:solidFill>
                <a:latin typeface="Times New Roman" pitchFamily="18" charset="0"/>
                <a:ea typeface="新細明體" pitchFamily="18" charset="-120"/>
              </a:defRPr>
            </a:lvl9pPr>
          </a:lstStyle>
          <a:p>
            <a:pPr lvl="1">
              <a:buFont typeface="Monotype Sorts" pitchFamily="2" charset="2"/>
              <a:buNone/>
            </a:pPr>
            <a:r>
              <a:rPr lang="en-US" altLang="zh-TW" sz="2000">
                <a:latin typeface="Tahoma" pitchFamily="34" charset="0"/>
                <a:sym typeface="Symbol" pitchFamily="18" charset="2"/>
              </a:rPr>
              <a:t>Lookup-Chain(m, P, i, j)</a:t>
            </a:r>
            <a:r>
              <a:rPr lang="en-US" altLang="zh-TW" sz="2000">
                <a:latin typeface="Tahoma" pitchFamily="34" charset="0"/>
              </a:rPr>
              <a:t> </a:t>
            </a:r>
          </a:p>
          <a:p>
            <a:pPr lvl="1">
              <a:buFont typeface="Monotype Sorts" pitchFamily="2" charset="2"/>
              <a:buAutoNum type="arabicPeriod"/>
            </a:pPr>
            <a:r>
              <a:rPr lang="en-US" altLang="zh-TW" sz="2000">
                <a:solidFill>
                  <a:srgbClr val="CC0000"/>
                </a:solidFill>
                <a:latin typeface="Tahoma" pitchFamily="34" charset="0"/>
              </a:rPr>
              <a:t>if m[i, j] &lt; </a:t>
            </a:r>
            <a:r>
              <a:rPr lang="en-US" altLang="zh-TW" sz="2000">
                <a:solidFill>
                  <a:srgbClr val="CC0000"/>
                </a:solidFill>
                <a:latin typeface="Tahoma" pitchFamily="34" charset="0"/>
                <a:sym typeface="Symbol" pitchFamily="18" charset="2"/>
              </a:rPr>
              <a:t>  return </a:t>
            </a:r>
            <a:r>
              <a:rPr lang="en-US" altLang="zh-TW" sz="2000">
                <a:solidFill>
                  <a:srgbClr val="CC0000"/>
                </a:solidFill>
                <a:latin typeface="Tahoma" pitchFamily="34" charset="0"/>
              </a:rPr>
              <a:t>m[i, j];</a:t>
            </a:r>
          </a:p>
          <a:p>
            <a:pPr lvl="1">
              <a:buFont typeface="Monotype Sorts" pitchFamily="2" charset="2"/>
              <a:buAutoNum type="arabicPeriod"/>
            </a:pPr>
            <a:r>
              <a:rPr lang="en-US" altLang="zh-TW" sz="2000">
                <a:latin typeface="Tahoma" pitchFamily="34" charset="0"/>
              </a:rPr>
              <a:t>if  i==j   m[i, j] = 0</a:t>
            </a:r>
          </a:p>
          <a:p>
            <a:pPr lvl="1">
              <a:buFont typeface="Monotype Sorts" pitchFamily="2" charset="2"/>
              <a:buAutoNum type="arabicPeriod"/>
            </a:pPr>
            <a:r>
              <a:rPr lang="en-US" altLang="zh-TW" sz="2000">
                <a:latin typeface="Tahoma" pitchFamily="34" charset="0"/>
              </a:rPr>
              <a:t>else for k=i  to  j-1 			        </a:t>
            </a:r>
          </a:p>
          <a:p>
            <a:pPr lvl="1">
              <a:buFont typeface="Monotype Sorts" pitchFamily="2" charset="2"/>
              <a:buAutoNum type="arabicPeriod"/>
            </a:pPr>
            <a:r>
              <a:rPr lang="en-US" altLang="zh-TW" sz="2000">
                <a:latin typeface="Tahoma" pitchFamily="34" charset="0"/>
              </a:rPr>
              <a:t>    { q= </a:t>
            </a:r>
            <a:r>
              <a:rPr lang="en-US" altLang="zh-TW" sz="2000">
                <a:solidFill>
                  <a:srgbClr val="CC0000"/>
                </a:solidFill>
                <a:latin typeface="Tahoma" pitchFamily="34" charset="0"/>
              </a:rPr>
              <a:t>Lookup-Chain</a:t>
            </a:r>
            <a:r>
              <a:rPr lang="en-US" altLang="zh-TW" sz="2000">
                <a:solidFill>
                  <a:srgbClr val="CC0000"/>
                </a:solidFill>
                <a:latin typeface="Tahoma" pitchFamily="34" charset="0"/>
                <a:sym typeface="Symbol" pitchFamily="18" charset="2"/>
              </a:rPr>
              <a:t>(m, P, i, k)</a:t>
            </a:r>
          </a:p>
          <a:p>
            <a:pPr lvl="1">
              <a:buFont typeface="Monotype Sorts" pitchFamily="2" charset="2"/>
              <a:buNone/>
            </a:pPr>
            <a:r>
              <a:rPr lang="en-US" altLang="zh-TW" sz="2000">
                <a:solidFill>
                  <a:srgbClr val="CC0000"/>
                </a:solidFill>
                <a:latin typeface="Tahoma" pitchFamily="34" charset="0"/>
                <a:sym typeface="Symbol" pitchFamily="18" charset="2"/>
              </a:rPr>
              <a:t>                       + </a:t>
            </a:r>
            <a:r>
              <a:rPr lang="en-US" altLang="zh-TW" sz="2000">
                <a:solidFill>
                  <a:srgbClr val="CC0000"/>
                </a:solidFill>
                <a:latin typeface="Tahoma" pitchFamily="34" charset="0"/>
              </a:rPr>
              <a:t>Lookup-Chain</a:t>
            </a:r>
            <a:r>
              <a:rPr lang="en-US" altLang="zh-TW" sz="2000">
                <a:solidFill>
                  <a:srgbClr val="CC0000"/>
                </a:solidFill>
                <a:latin typeface="Tahoma" pitchFamily="34" charset="0"/>
                <a:sym typeface="Symbol" pitchFamily="18" charset="2"/>
              </a:rPr>
              <a:t>(m, P, k+1, j) + </a:t>
            </a:r>
            <a:r>
              <a:rPr lang="en-US" altLang="zh-TW" sz="2000">
                <a:solidFill>
                  <a:srgbClr val="CC0000"/>
                </a:solidFill>
                <a:latin typeface="Tahoma" pitchFamily="34" charset="0"/>
                <a:ea typeface="全真行書" pitchFamily="49" charset="-120"/>
              </a:rPr>
              <a:t>P</a:t>
            </a:r>
            <a:r>
              <a:rPr lang="en-US" altLang="zh-TW" sz="2000" baseline="-25000">
                <a:solidFill>
                  <a:srgbClr val="CC0000"/>
                </a:solidFill>
                <a:latin typeface="Tahoma" pitchFamily="34" charset="0"/>
                <a:ea typeface="全真行書" pitchFamily="49" charset="-120"/>
              </a:rPr>
              <a:t>i-1</a:t>
            </a:r>
            <a:r>
              <a:rPr lang="en-US" altLang="zh-TW" sz="2000">
                <a:solidFill>
                  <a:srgbClr val="CC0000"/>
                </a:solidFill>
                <a:latin typeface="Tahoma" pitchFamily="34" charset="0"/>
                <a:ea typeface="全真行書" pitchFamily="49" charset="-120"/>
              </a:rPr>
              <a:t>P</a:t>
            </a:r>
            <a:r>
              <a:rPr lang="en-US" altLang="zh-TW" sz="2000" baseline="-25000">
                <a:solidFill>
                  <a:srgbClr val="CC0000"/>
                </a:solidFill>
                <a:latin typeface="Tahoma" pitchFamily="34" charset="0"/>
                <a:ea typeface="全真行書" pitchFamily="49" charset="-120"/>
              </a:rPr>
              <a:t>k</a:t>
            </a:r>
            <a:r>
              <a:rPr lang="en-US" altLang="zh-TW" sz="2000">
                <a:solidFill>
                  <a:srgbClr val="CC0000"/>
                </a:solidFill>
                <a:latin typeface="Tahoma" pitchFamily="34" charset="0"/>
                <a:ea typeface="全真行書" pitchFamily="49" charset="-120"/>
              </a:rPr>
              <a:t>P</a:t>
            </a:r>
            <a:r>
              <a:rPr lang="en-US" altLang="zh-TW" sz="2000" baseline="-25000">
                <a:solidFill>
                  <a:srgbClr val="CC0000"/>
                </a:solidFill>
                <a:latin typeface="Tahoma" pitchFamily="34" charset="0"/>
                <a:ea typeface="全真行書" pitchFamily="49" charset="-120"/>
              </a:rPr>
              <a:t>j</a:t>
            </a:r>
            <a:r>
              <a:rPr lang="en-US" altLang="zh-TW" sz="2000">
                <a:solidFill>
                  <a:srgbClr val="CC0000"/>
                </a:solidFill>
                <a:latin typeface="Tahoma" pitchFamily="34" charset="0"/>
                <a:sym typeface="Symbol" pitchFamily="18" charset="2"/>
              </a:rPr>
              <a:t> ;</a:t>
            </a:r>
          </a:p>
          <a:p>
            <a:pPr lvl="1">
              <a:buFont typeface="Monotype Sorts" pitchFamily="2" charset="2"/>
              <a:buAutoNum type="arabicPeriod" startAt="5"/>
            </a:pPr>
            <a:r>
              <a:rPr lang="en-US" altLang="zh-TW" sz="2000">
                <a:latin typeface="Tahoma" pitchFamily="34" charset="0"/>
                <a:sym typeface="Symbol" pitchFamily="18" charset="2"/>
              </a:rPr>
              <a:t>       if  </a:t>
            </a:r>
            <a:r>
              <a:rPr lang="en-US" altLang="zh-TW" sz="2000">
                <a:solidFill>
                  <a:srgbClr val="2B21FD"/>
                </a:solidFill>
                <a:latin typeface="Tahoma" pitchFamily="34" charset="0"/>
                <a:sym typeface="Symbol" pitchFamily="18" charset="2"/>
              </a:rPr>
              <a:t>q &lt; </a:t>
            </a:r>
            <a:r>
              <a:rPr lang="en-US" altLang="zh-TW" sz="2000">
                <a:solidFill>
                  <a:srgbClr val="2B21FD"/>
                </a:solidFill>
                <a:latin typeface="Tahoma" pitchFamily="34" charset="0"/>
              </a:rPr>
              <a:t>m[i, j]</a:t>
            </a:r>
            <a:r>
              <a:rPr lang="en-US" altLang="zh-TW" sz="2000">
                <a:latin typeface="Tahoma" pitchFamily="34" charset="0"/>
              </a:rPr>
              <a:t>  </a:t>
            </a:r>
            <a:r>
              <a:rPr lang="en-US" altLang="zh-TW" sz="2000">
                <a:solidFill>
                  <a:srgbClr val="CC0000"/>
                </a:solidFill>
                <a:latin typeface="Tahoma" pitchFamily="34" charset="0"/>
              </a:rPr>
              <a:t>m[i, j] =</a:t>
            </a:r>
            <a:r>
              <a:rPr lang="en-US" altLang="zh-TW" sz="2000">
                <a:solidFill>
                  <a:srgbClr val="CC0000"/>
                </a:solidFill>
                <a:latin typeface="Tahoma" pitchFamily="34" charset="0"/>
                <a:sym typeface="Symbol" pitchFamily="18" charset="2"/>
              </a:rPr>
              <a:t> q</a:t>
            </a:r>
            <a:r>
              <a:rPr lang="en-US" altLang="zh-TW" sz="2000">
                <a:latin typeface="Tahoma" pitchFamily="34" charset="0"/>
                <a:sym typeface="Symbol" pitchFamily="18" charset="2"/>
              </a:rPr>
              <a:t>;}</a:t>
            </a:r>
          </a:p>
          <a:p>
            <a:pPr lvl="1">
              <a:buFont typeface="Monotype Sorts" pitchFamily="2" charset="2"/>
              <a:buAutoNum type="arabicPeriod" startAt="5"/>
            </a:pPr>
            <a:r>
              <a:rPr lang="en-US" altLang="zh-TW" sz="2000">
                <a:latin typeface="Tahoma" pitchFamily="34" charset="0"/>
                <a:sym typeface="Symbol" pitchFamily="18" charset="2"/>
              </a:rPr>
              <a:t> return </a:t>
            </a:r>
            <a:r>
              <a:rPr lang="en-US" altLang="zh-TW" sz="2000">
                <a:latin typeface="Tahoma" pitchFamily="34" charset="0"/>
              </a:rPr>
              <a:t>m[i, j]</a:t>
            </a:r>
            <a:r>
              <a:rPr lang="en-US" altLang="zh-TW" sz="2000">
                <a:latin typeface="Tahoma" pitchFamily="34" charset="0"/>
                <a:sym typeface="Symbol" pitchFamily="18" charset="2"/>
              </a:rPr>
              <a:t> ; }         </a:t>
            </a:r>
            <a:r>
              <a:rPr lang="en-US" altLang="zh-TW" sz="2000">
                <a:solidFill>
                  <a:srgbClr val="2B21FD"/>
                </a:solidFill>
                <a:latin typeface="Tahoma" pitchFamily="34" charset="0"/>
                <a:sym typeface="Symbol" pitchFamily="18" charset="2"/>
              </a:rPr>
              <a:t>time: O(n</a:t>
            </a:r>
            <a:r>
              <a:rPr lang="en-US" altLang="zh-TW" sz="2000" baseline="30000">
                <a:solidFill>
                  <a:srgbClr val="2B21FD"/>
                </a:solidFill>
                <a:latin typeface="Tahoma" pitchFamily="34" charset="0"/>
                <a:sym typeface="Symbol" pitchFamily="18" charset="2"/>
              </a:rPr>
              <a:t>3</a:t>
            </a:r>
            <a:r>
              <a:rPr lang="en-US" altLang="zh-TW" sz="2000">
                <a:solidFill>
                  <a:srgbClr val="2B21FD"/>
                </a:solidFill>
                <a:latin typeface="Tahoma" pitchFamily="34" charset="0"/>
                <a:sym typeface="Symbol" pitchFamily="18" charset="2"/>
              </a:rPr>
              <a:t>)	space: (n</a:t>
            </a:r>
            <a:r>
              <a:rPr lang="en-US" altLang="zh-TW" sz="2000" baseline="30000">
                <a:solidFill>
                  <a:srgbClr val="2B21FD"/>
                </a:solidFill>
                <a:latin typeface="Tahoma" pitchFamily="34" charset="0"/>
                <a:sym typeface="Symbol" pitchFamily="18" charset="2"/>
              </a:rPr>
              <a:t>2</a:t>
            </a:r>
            <a:r>
              <a:rPr lang="en-US" altLang="zh-TW" sz="2000">
                <a:solidFill>
                  <a:srgbClr val="2B21FD"/>
                </a:solidFill>
                <a:latin typeface="Tahoma" pitchFamily="34" charset="0"/>
                <a:sym typeface="Symbol" pitchFamily="18" charset="2"/>
              </a:rPr>
              <a:t>)</a:t>
            </a:r>
            <a:r>
              <a:rPr lang="en-US" altLang="zh-TW">
                <a:solidFill>
                  <a:srgbClr val="2B21FD"/>
                </a:solidFill>
                <a:sym typeface="Symbol" pitchFamily="18" charset="2"/>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20E40839-BA36-4E6A-84FD-E4538743732C}" type="slidenum">
              <a:rPr lang="en-US" altLang="zh-TW"/>
              <a:pPr/>
              <a:t>21</a:t>
            </a:fld>
            <a:endParaRPr lang="en-US" altLang="zh-TW"/>
          </a:p>
        </p:txBody>
      </p:sp>
      <p:sp>
        <p:nvSpPr>
          <p:cNvPr id="857090" name="Rectangle 2"/>
          <p:cNvSpPr>
            <a:spLocks noGrp="1" noChangeArrowheads="1"/>
          </p:cNvSpPr>
          <p:nvPr>
            <p:ph type="title"/>
          </p:nvPr>
        </p:nvSpPr>
        <p:spPr>
          <a:xfrm>
            <a:off x="266700" y="285750"/>
            <a:ext cx="8648700" cy="704850"/>
          </a:xfrm>
        </p:spPr>
        <p:txBody>
          <a:bodyPr/>
          <a:lstStyle/>
          <a:p>
            <a:pPr algn="ctr"/>
            <a:r>
              <a:rPr lang="zh-TW" altLang="en-US" sz="3600" b="1">
                <a:ea typeface="標楷體" pitchFamily="65" charset="-120"/>
              </a:rPr>
              <a:t>發展一 </a:t>
            </a:r>
            <a:r>
              <a:rPr lang="en-US" altLang="zh-TW" sz="3600" b="1">
                <a:ea typeface="標楷體" pitchFamily="65" charset="-120"/>
              </a:rPr>
              <a:t>DP </a:t>
            </a:r>
            <a:r>
              <a:rPr lang="zh-TW" altLang="en-US" sz="3600" b="1">
                <a:ea typeface="標楷體" pitchFamily="65" charset="-120"/>
              </a:rPr>
              <a:t>演算法的步驟</a:t>
            </a:r>
            <a:endParaRPr lang="zh-TW" altLang="en-US" sz="2800" b="1">
              <a:solidFill>
                <a:schemeClr val="tx1"/>
              </a:solidFill>
            </a:endParaRPr>
          </a:p>
        </p:txBody>
      </p:sp>
      <p:sp>
        <p:nvSpPr>
          <p:cNvPr id="857091" name="Text Box 3"/>
          <p:cNvSpPr txBox="1">
            <a:spLocks noChangeArrowheads="1"/>
          </p:cNvSpPr>
          <p:nvPr/>
        </p:nvSpPr>
        <p:spPr bwMode="auto">
          <a:xfrm>
            <a:off x="457200" y="1143000"/>
            <a:ext cx="8448675" cy="398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4859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spcBef>
                <a:spcPts val="600"/>
              </a:spcBef>
              <a:buClr>
                <a:schemeClr val="tx1"/>
              </a:buClr>
              <a:buFont typeface="Wingdings" pitchFamily="2" charset="2"/>
              <a:buAutoNum type="arabicPeriod"/>
            </a:pPr>
            <a:r>
              <a:rPr lang="en-US" altLang="zh-TW" sz="2800" b="1">
                <a:solidFill>
                  <a:srgbClr val="2B21FD"/>
                </a:solidFill>
                <a:ea typeface="標楷體" pitchFamily="65" charset="-120"/>
              </a:rPr>
              <a:t>Characterize </a:t>
            </a:r>
            <a:r>
              <a:rPr lang="en-US" altLang="zh-TW" sz="2800" b="1">
                <a:ea typeface="標楷體" pitchFamily="65" charset="-120"/>
              </a:rPr>
              <a:t>the structure of an optimal solution.</a:t>
            </a:r>
          </a:p>
          <a:p>
            <a:pPr>
              <a:lnSpc>
                <a:spcPct val="120000"/>
              </a:lnSpc>
              <a:spcBef>
                <a:spcPts val="600"/>
              </a:spcBef>
              <a:buClr>
                <a:schemeClr val="tx1"/>
              </a:buClr>
              <a:buFont typeface="Wingdings" pitchFamily="2" charset="2"/>
              <a:buAutoNum type="arabicPeriod"/>
            </a:pPr>
            <a:r>
              <a:rPr lang="en-US" altLang="zh-TW" sz="2800" b="1">
                <a:solidFill>
                  <a:srgbClr val="2B21FD"/>
                </a:solidFill>
                <a:ea typeface="標楷體" pitchFamily="65" charset="-120"/>
              </a:rPr>
              <a:t>Derive</a:t>
            </a:r>
            <a:r>
              <a:rPr lang="en-US" altLang="zh-TW" sz="2800" b="1">
                <a:ea typeface="標楷體" pitchFamily="65" charset="-120"/>
              </a:rPr>
              <a:t> a </a:t>
            </a:r>
            <a:r>
              <a:rPr lang="en-US" altLang="zh-TW" sz="2800" b="1">
                <a:solidFill>
                  <a:srgbClr val="FF0000"/>
                </a:solidFill>
                <a:ea typeface="標楷體" pitchFamily="65" charset="-120"/>
              </a:rPr>
              <a:t>recursive formula</a:t>
            </a:r>
            <a:r>
              <a:rPr lang="en-US" altLang="zh-TW" sz="2800" b="1">
                <a:ea typeface="標楷體" pitchFamily="65" charset="-120"/>
              </a:rPr>
              <a:t> for computing the values of optimal solutions. </a:t>
            </a:r>
          </a:p>
          <a:p>
            <a:pPr>
              <a:lnSpc>
                <a:spcPct val="120000"/>
              </a:lnSpc>
              <a:spcBef>
                <a:spcPts val="600"/>
              </a:spcBef>
              <a:buClr>
                <a:schemeClr val="tx1"/>
              </a:buClr>
              <a:buFont typeface="Wingdings" pitchFamily="2" charset="2"/>
              <a:buAutoNum type="arabicPeriod"/>
            </a:pPr>
            <a:r>
              <a:rPr lang="en-US" altLang="zh-TW" sz="2800" b="1">
                <a:solidFill>
                  <a:srgbClr val="2B21FD"/>
                </a:solidFill>
                <a:ea typeface="標楷體" pitchFamily="65" charset="-120"/>
              </a:rPr>
              <a:t>Compute the value</a:t>
            </a:r>
            <a:r>
              <a:rPr lang="en-US" altLang="zh-TW" sz="2800" b="1">
                <a:ea typeface="標楷體" pitchFamily="65" charset="-120"/>
              </a:rPr>
              <a:t> of an optimal solution </a:t>
            </a:r>
            <a:r>
              <a:rPr lang="en-US" altLang="zh-TW" sz="2800" b="1">
                <a:solidFill>
                  <a:srgbClr val="FF0000"/>
                </a:solidFill>
                <a:ea typeface="標楷體" pitchFamily="65" charset="-120"/>
              </a:rPr>
              <a:t>in a bottom-up fashion </a:t>
            </a:r>
            <a:r>
              <a:rPr lang="en-US" altLang="zh-TW" sz="2800" b="1">
                <a:ea typeface="標楷體" pitchFamily="65" charset="-120"/>
              </a:rPr>
              <a:t>(top-down is also applicable). </a:t>
            </a:r>
          </a:p>
          <a:p>
            <a:pPr>
              <a:lnSpc>
                <a:spcPct val="120000"/>
              </a:lnSpc>
              <a:spcBef>
                <a:spcPts val="600"/>
              </a:spcBef>
              <a:buClr>
                <a:schemeClr val="tx1"/>
              </a:buClr>
              <a:buFont typeface="Wingdings" pitchFamily="2" charset="2"/>
              <a:buAutoNum type="arabicPeriod"/>
            </a:pPr>
            <a:r>
              <a:rPr lang="en-US" altLang="zh-TW" sz="2800" b="1">
                <a:solidFill>
                  <a:srgbClr val="2B21FD"/>
                </a:solidFill>
                <a:ea typeface="標楷體" pitchFamily="65" charset="-120"/>
              </a:rPr>
              <a:t>Construct </a:t>
            </a:r>
            <a:r>
              <a:rPr lang="en-US" altLang="zh-TW" sz="2800" b="1">
                <a:ea typeface="標楷體" pitchFamily="65" charset="-120"/>
              </a:rPr>
              <a:t>an optimal solution in a top-down fashion.</a:t>
            </a:r>
            <a:r>
              <a:rPr lang="en-US" altLang="zh-TW" sz="3200" b="1">
                <a:ea typeface="標楷體" pitchFamily="65" charset="-12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57091">
                                            <p:txEl>
                                              <p:pRg st="0" end="0"/>
                                            </p:txEl>
                                          </p:spTgt>
                                        </p:tgtEl>
                                        <p:attrNameLst>
                                          <p:attrName>style.visibility</p:attrName>
                                        </p:attrNameLst>
                                      </p:cBhvr>
                                      <p:to>
                                        <p:strVal val="visible"/>
                                      </p:to>
                                    </p:set>
                                    <p:animEffect transition="in" filter="wipe(left)">
                                      <p:cBhvr>
                                        <p:cTn id="7" dur="500"/>
                                        <p:tgtEl>
                                          <p:spTgt spid="8570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57091">
                                            <p:txEl>
                                              <p:pRg st="1" end="1"/>
                                            </p:txEl>
                                          </p:spTgt>
                                        </p:tgtEl>
                                        <p:attrNameLst>
                                          <p:attrName>style.visibility</p:attrName>
                                        </p:attrNameLst>
                                      </p:cBhvr>
                                      <p:to>
                                        <p:strVal val="visible"/>
                                      </p:to>
                                    </p:set>
                                    <p:animEffect transition="in" filter="wipe(left)">
                                      <p:cBhvr>
                                        <p:cTn id="12" dur="500"/>
                                        <p:tgtEl>
                                          <p:spTgt spid="8570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57091">
                                            <p:txEl>
                                              <p:pRg st="2" end="2"/>
                                            </p:txEl>
                                          </p:spTgt>
                                        </p:tgtEl>
                                        <p:attrNameLst>
                                          <p:attrName>style.visibility</p:attrName>
                                        </p:attrNameLst>
                                      </p:cBhvr>
                                      <p:to>
                                        <p:strVal val="visible"/>
                                      </p:to>
                                    </p:set>
                                    <p:animEffect transition="in" filter="wipe(left)">
                                      <p:cBhvr>
                                        <p:cTn id="17" dur="500"/>
                                        <p:tgtEl>
                                          <p:spTgt spid="8570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57091">
                                            <p:txEl>
                                              <p:pRg st="3" end="3"/>
                                            </p:txEl>
                                          </p:spTgt>
                                        </p:tgtEl>
                                        <p:attrNameLst>
                                          <p:attrName>style.visibility</p:attrName>
                                        </p:attrNameLst>
                                      </p:cBhvr>
                                      <p:to>
                                        <p:strVal val="visible"/>
                                      </p:to>
                                    </p:set>
                                    <p:animEffect transition="in" filter="wipe(left)">
                                      <p:cBhvr>
                                        <p:cTn id="22" dur="500"/>
                                        <p:tgtEl>
                                          <p:spTgt spid="8570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709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3438E0E8-A8EC-437C-8B7A-BE882A0DBCB7}" type="slidenum">
              <a:rPr lang="en-US" altLang="zh-TW"/>
              <a:pPr/>
              <a:t>22</a:t>
            </a:fld>
            <a:endParaRPr lang="en-US" altLang="zh-TW"/>
          </a:p>
        </p:txBody>
      </p:sp>
      <p:sp>
        <p:nvSpPr>
          <p:cNvPr id="784386" name="Rectangle 2"/>
          <p:cNvSpPr>
            <a:spLocks noGrp="1" noChangeArrowheads="1"/>
          </p:cNvSpPr>
          <p:nvPr>
            <p:ph type="title"/>
          </p:nvPr>
        </p:nvSpPr>
        <p:spPr>
          <a:xfrm>
            <a:off x="609600" y="533400"/>
            <a:ext cx="7924800" cy="533400"/>
          </a:xfrm>
        </p:spPr>
        <p:txBody>
          <a:bodyPr/>
          <a:lstStyle/>
          <a:p>
            <a:pPr algn="ctr"/>
            <a:r>
              <a:rPr lang="en-US" altLang="zh-TW" sz="3600" b="1">
                <a:ea typeface="標楷體" pitchFamily="65" charset="-120"/>
              </a:rPr>
              <a:t>Elements of Dynamic Programming</a:t>
            </a:r>
          </a:p>
        </p:txBody>
      </p:sp>
      <p:sp>
        <p:nvSpPr>
          <p:cNvPr id="784387" name="Text Box 3"/>
          <p:cNvSpPr txBox="1">
            <a:spLocks noChangeArrowheads="1"/>
          </p:cNvSpPr>
          <p:nvPr/>
        </p:nvSpPr>
        <p:spPr bwMode="auto">
          <a:xfrm>
            <a:off x="266700" y="1314450"/>
            <a:ext cx="8420100" cy="347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defTabSz="381000">
              <a:tabLst>
                <a:tab pos="4800600" algn="l"/>
              </a:tabLst>
              <a:defRPr kumimoji="1" sz="2400">
                <a:solidFill>
                  <a:schemeClr val="tx1"/>
                </a:solidFill>
                <a:latin typeface="Times New Roman" pitchFamily="18" charset="0"/>
                <a:ea typeface="新細明體" pitchFamily="18" charset="-120"/>
              </a:defRPr>
            </a:lvl1pPr>
            <a:lvl2pPr marL="628650" algn="l" defTabSz="381000">
              <a:tabLst>
                <a:tab pos="4800600" algn="l"/>
              </a:tabLst>
              <a:defRPr kumimoji="1" sz="2400">
                <a:solidFill>
                  <a:schemeClr val="tx1"/>
                </a:solidFill>
                <a:latin typeface="Times New Roman" pitchFamily="18" charset="0"/>
                <a:ea typeface="新細明體" pitchFamily="18" charset="-120"/>
              </a:defRPr>
            </a:lvl2pPr>
            <a:lvl3pPr algn="l" defTabSz="381000">
              <a:tabLst>
                <a:tab pos="4800600" algn="l"/>
              </a:tabLst>
              <a:defRPr kumimoji="1" sz="2400">
                <a:solidFill>
                  <a:schemeClr val="tx1"/>
                </a:solidFill>
                <a:latin typeface="Times New Roman" pitchFamily="18" charset="0"/>
                <a:ea typeface="新細明體" pitchFamily="18" charset="-120"/>
              </a:defRPr>
            </a:lvl3pPr>
            <a:lvl4pPr algn="l" defTabSz="381000">
              <a:tabLst>
                <a:tab pos="4800600" algn="l"/>
              </a:tabLst>
              <a:defRPr kumimoji="1" sz="2400">
                <a:solidFill>
                  <a:schemeClr val="tx1"/>
                </a:solidFill>
                <a:latin typeface="Times New Roman" pitchFamily="18" charset="0"/>
                <a:ea typeface="新細明體" pitchFamily="18" charset="-120"/>
              </a:defRPr>
            </a:lvl4pPr>
            <a:lvl5pPr algn="l" defTabSz="381000">
              <a:tabLst>
                <a:tab pos="4800600" algn="l"/>
              </a:tabLst>
              <a:defRPr kumimoji="1" sz="2400">
                <a:solidFill>
                  <a:schemeClr val="tx1"/>
                </a:solidFill>
                <a:latin typeface="Times New Roman" pitchFamily="18" charset="0"/>
                <a:ea typeface="新細明體" pitchFamily="18" charset="-120"/>
              </a:defRPr>
            </a:lvl5pPr>
            <a:lvl6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6pPr>
            <a:lvl7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7pPr>
            <a:lvl8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8pPr>
            <a:lvl9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9pPr>
          </a:lstStyle>
          <a:p>
            <a:pPr>
              <a:lnSpc>
                <a:spcPct val="120000"/>
              </a:lnSpc>
              <a:spcBef>
                <a:spcPts val="800"/>
              </a:spcBef>
              <a:buFont typeface="Wingdings" pitchFamily="2" charset="2"/>
              <a:buChar char="l"/>
            </a:pPr>
            <a:r>
              <a:rPr lang="en-US" altLang="zh-TW" sz="2800" b="1">
                <a:ea typeface="標楷體" pitchFamily="65" charset="-120"/>
              </a:rPr>
              <a:t>Optimal substructure (a problem exhibits </a:t>
            </a:r>
            <a:r>
              <a:rPr lang="en-US" altLang="zh-TW" sz="2800" b="1" i="1">
                <a:solidFill>
                  <a:srgbClr val="FF0000"/>
                </a:solidFill>
                <a:ea typeface="標楷體" pitchFamily="65" charset="-120"/>
              </a:rPr>
              <a:t>optimal substructure</a:t>
            </a:r>
            <a:r>
              <a:rPr lang="en-US" altLang="zh-TW" sz="2800" b="1">
                <a:ea typeface="標楷體" pitchFamily="65" charset="-120"/>
              </a:rPr>
              <a:t> if an optimal solution to the problem contains within it optimal solutions to subproblems)</a:t>
            </a:r>
          </a:p>
          <a:p>
            <a:pPr>
              <a:lnSpc>
                <a:spcPct val="120000"/>
              </a:lnSpc>
              <a:spcBef>
                <a:spcPts val="800"/>
              </a:spcBef>
              <a:buFont typeface="Wingdings" pitchFamily="2" charset="2"/>
              <a:buChar char="l"/>
            </a:pPr>
            <a:r>
              <a:rPr lang="en-US" altLang="zh-TW" sz="2800" b="1">
                <a:ea typeface="標楷體" pitchFamily="65" charset="-120"/>
              </a:rPr>
              <a:t>Overlapping subproblems</a:t>
            </a:r>
          </a:p>
          <a:p>
            <a:pPr>
              <a:lnSpc>
                <a:spcPct val="120000"/>
              </a:lnSpc>
              <a:spcBef>
                <a:spcPts val="800"/>
              </a:spcBef>
              <a:buFont typeface="Wingdings" pitchFamily="2" charset="2"/>
              <a:buChar char="l"/>
            </a:pPr>
            <a:r>
              <a:rPr lang="en-US" altLang="zh-TW" sz="2800" b="1">
                <a:ea typeface="標楷體" pitchFamily="65" charset="-120"/>
              </a:rPr>
              <a:t>Reconstructing an optimal solution</a:t>
            </a:r>
          </a:p>
          <a:p>
            <a:pPr>
              <a:lnSpc>
                <a:spcPct val="120000"/>
              </a:lnSpc>
              <a:spcBef>
                <a:spcPts val="800"/>
              </a:spcBef>
              <a:buFont typeface="Wingdings" pitchFamily="2" charset="2"/>
              <a:buChar char="l"/>
            </a:pPr>
            <a:r>
              <a:rPr lang="en-US" altLang="zh-TW" sz="2800" b="1">
                <a:ea typeface="標楷體" pitchFamily="65" charset="-120"/>
              </a:rPr>
              <a:t>Memoization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頁尾版面配置區 4"/>
          <p:cNvSpPr>
            <a:spLocks noGrp="1"/>
          </p:cNvSpPr>
          <p:nvPr>
            <p:ph type="ftr" sz="quarter" idx="11"/>
          </p:nvPr>
        </p:nvSpPr>
        <p:spPr/>
        <p:txBody>
          <a:bodyPr/>
          <a:lstStyle/>
          <a:p>
            <a:r>
              <a:rPr lang="en-US" altLang="zh-TW"/>
              <a:t>Dynamic Programming</a:t>
            </a:r>
          </a:p>
        </p:txBody>
      </p:sp>
      <p:sp>
        <p:nvSpPr>
          <p:cNvPr id="23" name="投影片編號版面配置區 5"/>
          <p:cNvSpPr>
            <a:spLocks noGrp="1"/>
          </p:cNvSpPr>
          <p:nvPr>
            <p:ph type="sldNum" sz="quarter" idx="12"/>
          </p:nvPr>
        </p:nvSpPr>
        <p:spPr/>
        <p:txBody>
          <a:bodyPr/>
          <a:lstStyle/>
          <a:p>
            <a:fld id="{A7D2A062-B10F-4DE2-A385-CF6453864A8C}" type="slidenum">
              <a:rPr lang="en-US" altLang="zh-TW"/>
              <a:pPr/>
              <a:t>23</a:t>
            </a:fld>
            <a:endParaRPr lang="en-US" altLang="zh-TW"/>
          </a:p>
        </p:txBody>
      </p:sp>
      <p:sp>
        <p:nvSpPr>
          <p:cNvPr id="989189" name="Rectangle 5"/>
          <p:cNvSpPr>
            <a:spLocks noGrp="1" noChangeArrowheads="1"/>
          </p:cNvSpPr>
          <p:nvPr>
            <p:ph type="body" idx="1"/>
          </p:nvPr>
        </p:nvSpPr>
        <p:spPr>
          <a:xfrm>
            <a:off x="179388" y="404813"/>
            <a:ext cx="8686800" cy="4968875"/>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pPr>
            <a:r>
              <a:rPr lang="en-US" altLang="zh-TW" sz="2400">
                <a:latin typeface="Tahoma" pitchFamily="34" charset="0"/>
              </a:rPr>
              <a:t>Given a directed graph G=(V, E) and vertices u, v </a:t>
            </a:r>
            <a:r>
              <a:rPr lang="en-US" altLang="zh-TW" sz="2400">
                <a:latin typeface="Tahoma" pitchFamily="34" charset="0"/>
                <a:sym typeface="Symbol" pitchFamily="18" charset="2"/>
              </a:rPr>
              <a:t></a:t>
            </a:r>
            <a:r>
              <a:rPr lang="en-US" altLang="zh-TW" sz="2400">
                <a:latin typeface="Tahoma" pitchFamily="34" charset="0"/>
              </a:rPr>
              <a:t>V</a:t>
            </a:r>
          </a:p>
          <a:p>
            <a:pPr lvl="1">
              <a:lnSpc>
                <a:spcPct val="80000"/>
              </a:lnSpc>
            </a:pPr>
            <a:r>
              <a:rPr lang="en-US" altLang="zh-TW" sz="2400">
                <a:solidFill>
                  <a:srgbClr val="2B21FD"/>
                </a:solidFill>
                <a:latin typeface="Tahoma" pitchFamily="34" charset="0"/>
              </a:rPr>
              <a:t>Unweighted shortest path</a:t>
            </a:r>
            <a:r>
              <a:rPr lang="en-US" altLang="zh-TW" sz="2400">
                <a:latin typeface="Tahoma" pitchFamily="34" charset="0"/>
              </a:rPr>
              <a:t>: Find a path from u to v consisting the fewest edges. Such a path must be simple (no cycle).</a:t>
            </a:r>
          </a:p>
          <a:p>
            <a:pPr lvl="2">
              <a:lnSpc>
                <a:spcPct val="80000"/>
              </a:lnSpc>
            </a:pPr>
            <a:r>
              <a:rPr lang="en-US" altLang="zh-TW">
                <a:solidFill>
                  <a:schemeClr val="tx2"/>
                </a:solidFill>
                <a:latin typeface="Tahoma" pitchFamily="34" charset="0"/>
              </a:rPr>
              <a:t>Optimal substructure</a:t>
            </a:r>
            <a:r>
              <a:rPr lang="en-US" altLang="zh-TW">
                <a:latin typeface="Tahoma" pitchFamily="34" charset="0"/>
              </a:rPr>
              <a:t>? </a:t>
            </a:r>
            <a:r>
              <a:rPr lang="en-US" altLang="zh-TW">
                <a:solidFill>
                  <a:srgbClr val="CC0000"/>
                </a:solidFill>
                <a:latin typeface="Tahoma" pitchFamily="34" charset="0"/>
              </a:rPr>
              <a:t>YES.</a:t>
            </a:r>
          </a:p>
          <a:p>
            <a:pPr lvl="2">
              <a:lnSpc>
                <a:spcPct val="80000"/>
              </a:lnSpc>
              <a:buFontTx/>
              <a:buNone/>
            </a:pPr>
            <a:r>
              <a:rPr lang="en-US" altLang="zh-TW">
                <a:latin typeface="Tahoma" pitchFamily="34" charset="0"/>
              </a:rPr>
              <a:t>   </a:t>
            </a:r>
          </a:p>
          <a:p>
            <a:pPr lvl="1">
              <a:lnSpc>
                <a:spcPct val="80000"/>
              </a:lnSpc>
            </a:pPr>
            <a:endParaRPr lang="en-US" altLang="zh-TW" sz="2400">
              <a:solidFill>
                <a:srgbClr val="2B21FD"/>
              </a:solidFill>
              <a:latin typeface="Tahoma" pitchFamily="34" charset="0"/>
            </a:endParaRPr>
          </a:p>
          <a:p>
            <a:pPr lvl="1">
              <a:lnSpc>
                <a:spcPct val="80000"/>
              </a:lnSpc>
            </a:pPr>
            <a:endParaRPr lang="en-US" altLang="zh-TW" sz="2400">
              <a:solidFill>
                <a:srgbClr val="2B21FD"/>
              </a:solidFill>
              <a:latin typeface="Tahoma" pitchFamily="34" charset="0"/>
            </a:endParaRPr>
          </a:p>
          <a:p>
            <a:pPr lvl="1">
              <a:lnSpc>
                <a:spcPct val="80000"/>
              </a:lnSpc>
            </a:pPr>
            <a:r>
              <a:rPr lang="en-US" altLang="zh-TW" sz="2400">
                <a:solidFill>
                  <a:srgbClr val="2B21FD"/>
                </a:solidFill>
                <a:latin typeface="Tahoma" pitchFamily="34" charset="0"/>
              </a:rPr>
              <a:t>Unweighted longest simple path</a:t>
            </a:r>
            <a:r>
              <a:rPr lang="en-US" altLang="zh-TW" sz="2400">
                <a:latin typeface="Tahoma" pitchFamily="34" charset="0"/>
              </a:rPr>
              <a:t>: Find a simple path from u to v consisting the most edges. </a:t>
            </a:r>
          </a:p>
          <a:p>
            <a:pPr lvl="2">
              <a:lnSpc>
                <a:spcPct val="80000"/>
              </a:lnSpc>
            </a:pPr>
            <a:r>
              <a:rPr lang="en-US" altLang="zh-TW">
                <a:solidFill>
                  <a:schemeClr val="tx2"/>
                </a:solidFill>
                <a:latin typeface="Tahoma" pitchFamily="34" charset="0"/>
              </a:rPr>
              <a:t>Optimal substructure</a:t>
            </a:r>
            <a:r>
              <a:rPr lang="en-US" altLang="zh-TW">
                <a:latin typeface="Tahoma" pitchFamily="34" charset="0"/>
              </a:rPr>
              <a:t>? </a:t>
            </a:r>
            <a:r>
              <a:rPr lang="en-US" altLang="zh-TW">
                <a:solidFill>
                  <a:srgbClr val="CC0000"/>
                </a:solidFill>
                <a:latin typeface="Tahoma" pitchFamily="34" charset="0"/>
              </a:rPr>
              <a:t>NO</a:t>
            </a:r>
            <a:r>
              <a:rPr lang="en-US" altLang="zh-TW">
                <a:latin typeface="Tahoma" pitchFamily="34" charset="0"/>
              </a:rPr>
              <a:t>. </a:t>
            </a:r>
          </a:p>
          <a:p>
            <a:pPr lvl="2">
              <a:lnSpc>
                <a:spcPct val="80000"/>
              </a:lnSpc>
            </a:pPr>
            <a:r>
              <a:rPr lang="en-US" altLang="zh-TW">
                <a:latin typeface="Tahoma" pitchFamily="34" charset="0"/>
              </a:rPr>
              <a:t>q </a:t>
            </a:r>
            <a:r>
              <a:rPr lang="en-US" altLang="zh-TW">
                <a:latin typeface="Tahoma" pitchFamily="34" charset="0"/>
                <a:sym typeface="Wingdings" pitchFamily="2" charset="2"/>
              </a:rPr>
              <a:t> r  t is longest but  q  r</a:t>
            </a:r>
          </a:p>
          <a:p>
            <a:pPr lvl="2">
              <a:lnSpc>
                <a:spcPct val="80000"/>
              </a:lnSpc>
              <a:buFontTx/>
              <a:buNone/>
            </a:pPr>
            <a:r>
              <a:rPr lang="en-US" altLang="zh-TW">
                <a:latin typeface="Tahoma" pitchFamily="34" charset="0"/>
              </a:rPr>
              <a:t> is not the longest between q and r.</a:t>
            </a:r>
          </a:p>
        </p:txBody>
      </p:sp>
      <p:sp>
        <p:nvSpPr>
          <p:cNvPr id="989190" name="Freeform 6"/>
          <p:cNvSpPr>
            <a:spLocks/>
          </p:cNvSpPr>
          <p:nvPr/>
        </p:nvSpPr>
        <p:spPr bwMode="auto">
          <a:xfrm>
            <a:off x="2339975" y="2852738"/>
            <a:ext cx="3960813" cy="312737"/>
          </a:xfrm>
          <a:custGeom>
            <a:avLst/>
            <a:gdLst>
              <a:gd name="T0" fmla="*/ 0 w 2495"/>
              <a:gd name="T1" fmla="*/ 91 h 197"/>
              <a:gd name="T2" fmla="*/ 680 w 2495"/>
              <a:gd name="T3" fmla="*/ 182 h 197"/>
              <a:gd name="T4" fmla="*/ 1179 w 2495"/>
              <a:gd name="T5" fmla="*/ 0 h 197"/>
              <a:gd name="T6" fmla="*/ 1814 w 2495"/>
              <a:gd name="T7" fmla="*/ 182 h 197"/>
              <a:gd name="T8" fmla="*/ 2495 w 2495"/>
              <a:gd name="T9" fmla="*/ 0 h 197"/>
            </a:gdLst>
            <a:ahLst/>
            <a:cxnLst>
              <a:cxn ang="0">
                <a:pos x="T0" y="T1"/>
              </a:cxn>
              <a:cxn ang="0">
                <a:pos x="T2" y="T3"/>
              </a:cxn>
              <a:cxn ang="0">
                <a:pos x="T4" y="T5"/>
              </a:cxn>
              <a:cxn ang="0">
                <a:pos x="T6" y="T7"/>
              </a:cxn>
              <a:cxn ang="0">
                <a:pos x="T8" y="T9"/>
              </a:cxn>
            </a:cxnLst>
            <a:rect l="0" t="0" r="r" b="b"/>
            <a:pathLst>
              <a:path w="2495" h="197">
                <a:moveTo>
                  <a:pt x="0" y="91"/>
                </a:moveTo>
                <a:cubicBezTo>
                  <a:pt x="242" y="144"/>
                  <a:pt x="484" y="197"/>
                  <a:pt x="680" y="182"/>
                </a:cubicBezTo>
                <a:cubicBezTo>
                  <a:pt x="876" y="167"/>
                  <a:pt x="990" y="0"/>
                  <a:pt x="1179" y="0"/>
                </a:cubicBezTo>
                <a:cubicBezTo>
                  <a:pt x="1368" y="0"/>
                  <a:pt x="1595" y="182"/>
                  <a:pt x="1814" y="182"/>
                </a:cubicBezTo>
                <a:cubicBezTo>
                  <a:pt x="2033" y="182"/>
                  <a:pt x="2264" y="91"/>
                  <a:pt x="2495" y="0"/>
                </a:cubicBezTo>
              </a:path>
            </a:pathLst>
          </a:custGeom>
          <a:noFill/>
          <a:ln w="25400" cap="flat" cmpd="sng">
            <a:solidFill>
              <a:srgbClr val="2B21FD"/>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191" name="Oval 7"/>
          <p:cNvSpPr>
            <a:spLocks noChangeArrowheads="1"/>
          </p:cNvSpPr>
          <p:nvPr/>
        </p:nvSpPr>
        <p:spPr bwMode="auto">
          <a:xfrm>
            <a:off x="2268538" y="2924175"/>
            <a:ext cx="144462" cy="142875"/>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192" name="Oval 8"/>
          <p:cNvSpPr>
            <a:spLocks noChangeArrowheads="1"/>
          </p:cNvSpPr>
          <p:nvPr/>
        </p:nvSpPr>
        <p:spPr bwMode="auto">
          <a:xfrm>
            <a:off x="4211638" y="2781300"/>
            <a:ext cx="144462" cy="142875"/>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193" name="Oval 9"/>
          <p:cNvSpPr>
            <a:spLocks noChangeArrowheads="1"/>
          </p:cNvSpPr>
          <p:nvPr/>
        </p:nvSpPr>
        <p:spPr bwMode="auto">
          <a:xfrm>
            <a:off x="6227763" y="2781300"/>
            <a:ext cx="144462" cy="142875"/>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194" name="Text Box 10"/>
          <p:cNvSpPr txBox="1">
            <a:spLocks noChangeArrowheads="1"/>
          </p:cNvSpPr>
          <p:nvPr/>
        </p:nvSpPr>
        <p:spPr bwMode="auto">
          <a:xfrm>
            <a:off x="1835150" y="2781300"/>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a:latin typeface="Tahoma" pitchFamily="34" charset="0"/>
              </a:rPr>
              <a:t>u</a:t>
            </a:r>
          </a:p>
        </p:txBody>
      </p:sp>
      <p:sp>
        <p:nvSpPr>
          <p:cNvPr id="989195" name="Text Box 11"/>
          <p:cNvSpPr txBox="1">
            <a:spLocks noChangeArrowheads="1"/>
          </p:cNvSpPr>
          <p:nvPr/>
        </p:nvSpPr>
        <p:spPr bwMode="auto">
          <a:xfrm>
            <a:off x="4067175" y="2349500"/>
            <a:ext cx="3730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a:latin typeface="Tahoma" pitchFamily="34" charset="0"/>
              </a:rPr>
              <a:t>w</a:t>
            </a:r>
          </a:p>
        </p:txBody>
      </p:sp>
      <p:sp>
        <p:nvSpPr>
          <p:cNvPr id="989196" name="Text Box 12"/>
          <p:cNvSpPr txBox="1">
            <a:spLocks noChangeArrowheads="1"/>
          </p:cNvSpPr>
          <p:nvPr/>
        </p:nvSpPr>
        <p:spPr bwMode="auto">
          <a:xfrm>
            <a:off x="6300788" y="2492375"/>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a:latin typeface="Tahoma" pitchFamily="34" charset="0"/>
              </a:rPr>
              <a:t>v</a:t>
            </a:r>
          </a:p>
        </p:txBody>
      </p:sp>
      <p:sp>
        <p:nvSpPr>
          <p:cNvPr id="989197" name="Oval 13"/>
          <p:cNvSpPr>
            <a:spLocks noChangeArrowheads="1"/>
          </p:cNvSpPr>
          <p:nvPr/>
        </p:nvSpPr>
        <p:spPr bwMode="auto">
          <a:xfrm>
            <a:off x="6011863" y="4149725"/>
            <a:ext cx="431800" cy="431800"/>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2000">
                <a:latin typeface="Tahoma" pitchFamily="34" charset="0"/>
              </a:rPr>
              <a:t>q</a:t>
            </a:r>
          </a:p>
        </p:txBody>
      </p:sp>
      <p:sp>
        <p:nvSpPr>
          <p:cNvPr id="989198" name="Oval 14"/>
          <p:cNvSpPr>
            <a:spLocks noChangeArrowheads="1"/>
          </p:cNvSpPr>
          <p:nvPr/>
        </p:nvSpPr>
        <p:spPr bwMode="auto">
          <a:xfrm>
            <a:off x="6084888" y="5300663"/>
            <a:ext cx="431800" cy="431800"/>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2000">
                <a:latin typeface="Tahoma" pitchFamily="34" charset="0"/>
              </a:rPr>
              <a:t>s</a:t>
            </a:r>
          </a:p>
        </p:txBody>
      </p:sp>
      <p:sp>
        <p:nvSpPr>
          <p:cNvPr id="989199" name="Oval 15"/>
          <p:cNvSpPr>
            <a:spLocks noChangeArrowheads="1"/>
          </p:cNvSpPr>
          <p:nvPr/>
        </p:nvSpPr>
        <p:spPr bwMode="auto">
          <a:xfrm>
            <a:off x="7380288" y="5300663"/>
            <a:ext cx="431800" cy="431800"/>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2000">
                <a:latin typeface="Tahoma" pitchFamily="34" charset="0"/>
              </a:rPr>
              <a:t>t</a:t>
            </a:r>
          </a:p>
        </p:txBody>
      </p:sp>
      <p:sp>
        <p:nvSpPr>
          <p:cNvPr id="989200" name="Oval 16"/>
          <p:cNvSpPr>
            <a:spLocks noChangeArrowheads="1"/>
          </p:cNvSpPr>
          <p:nvPr/>
        </p:nvSpPr>
        <p:spPr bwMode="auto">
          <a:xfrm>
            <a:off x="7308850" y="4149725"/>
            <a:ext cx="431800" cy="431800"/>
          </a:xfrm>
          <a:prstGeom prst="ellipse">
            <a:avLst/>
          </a:prstGeom>
          <a:solidFill>
            <a:schemeClr val="accent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2000">
                <a:latin typeface="Tahoma" pitchFamily="34" charset="0"/>
              </a:rPr>
              <a:t>r</a:t>
            </a:r>
          </a:p>
        </p:txBody>
      </p:sp>
      <p:sp>
        <p:nvSpPr>
          <p:cNvPr id="989201" name="Line 17"/>
          <p:cNvSpPr>
            <a:spLocks noChangeShapeType="1"/>
          </p:cNvSpPr>
          <p:nvPr/>
        </p:nvSpPr>
        <p:spPr bwMode="auto">
          <a:xfrm>
            <a:off x="6443663" y="4292600"/>
            <a:ext cx="86518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2" name="Line 18"/>
          <p:cNvSpPr>
            <a:spLocks noChangeShapeType="1"/>
          </p:cNvSpPr>
          <p:nvPr/>
        </p:nvSpPr>
        <p:spPr bwMode="auto">
          <a:xfrm>
            <a:off x="6516688" y="5445125"/>
            <a:ext cx="86518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3" name="Line 19"/>
          <p:cNvSpPr>
            <a:spLocks noChangeShapeType="1"/>
          </p:cNvSpPr>
          <p:nvPr/>
        </p:nvSpPr>
        <p:spPr bwMode="auto">
          <a:xfrm flipH="1">
            <a:off x="6443663" y="4437063"/>
            <a:ext cx="86518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4" name="Line 20"/>
          <p:cNvSpPr>
            <a:spLocks noChangeShapeType="1"/>
          </p:cNvSpPr>
          <p:nvPr/>
        </p:nvSpPr>
        <p:spPr bwMode="auto">
          <a:xfrm flipH="1">
            <a:off x="6516688" y="5589588"/>
            <a:ext cx="86518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5" name="Line 21"/>
          <p:cNvSpPr>
            <a:spLocks noChangeShapeType="1"/>
          </p:cNvSpPr>
          <p:nvPr/>
        </p:nvSpPr>
        <p:spPr bwMode="auto">
          <a:xfrm>
            <a:off x="6156325" y="4581525"/>
            <a:ext cx="0" cy="792163"/>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6" name="Line 22"/>
          <p:cNvSpPr>
            <a:spLocks noChangeShapeType="1"/>
          </p:cNvSpPr>
          <p:nvPr/>
        </p:nvSpPr>
        <p:spPr bwMode="auto">
          <a:xfrm>
            <a:off x="7451725" y="4581525"/>
            <a:ext cx="0" cy="792163"/>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7" name="Line 23"/>
          <p:cNvSpPr>
            <a:spLocks noChangeShapeType="1"/>
          </p:cNvSpPr>
          <p:nvPr/>
        </p:nvSpPr>
        <p:spPr bwMode="auto">
          <a:xfrm flipV="1">
            <a:off x="6300788" y="4581525"/>
            <a:ext cx="0" cy="71913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9208" name="Line 24"/>
          <p:cNvSpPr>
            <a:spLocks noChangeShapeType="1"/>
          </p:cNvSpPr>
          <p:nvPr/>
        </p:nvSpPr>
        <p:spPr bwMode="auto">
          <a:xfrm flipV="1">
            <a:off x="7596188" y="4581525"/>
            <a:ext cx="0" cy="71913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DF321214-300A-4D9E-9C87-BE54E9645A4C}" type="slidenum">
              <a:rPr lang="en-US" altLang="zh-TW"/>
              <a:pPr/>
              <a:t>24</a:t>
            </a:fld>
            <a:endParaRPr lang="en-US" altLang="zh-TW"/>
          </a:p>
        </p:txBody>
      </p:sp>
      <p:sp>
        <p:nvSpPr>
          <p:cNvPr id="1009666" name="Rectangle 2"/>
          <p:cNvSpPr>
            <a:spLocks noGrp="1" noChangeArrowheads="1"/>
          </p:cNvSpPr>
          <p:nvPr>
            <p:ph type="title"/>
          </p:nvPr>
        </p:nvSpPr>
        <p:spPr>
          <a:xfrm>
            <a:off x="755650" y="0"/>
            <a:ext cx="7772400" cy="668338"/>
          </a:xfrm>
        </p:spPr>
        <p:txBody>
          <a:bodyPr/>
          <a:lstStyle/>
          <a:p>
            <a:pPr algn="ctr"/>
            <a:r>
              <a:rPr lang="en-US" altLang="zh-TW" sz="3600" b="1"/>
              <a:t>Printing neatly  </a:t>
            </a:r>
            <a:r>
              <a:rPr lang="zh-TW" altLang="en-US" sz="3600" b="1">
                <a:ea typeface="標楷體" pitchFamily="65" charset="-120"/>
              </a:rPr>
              <a:t>定義</a:t>
            </a:r>
          </a:p>
        </p:txBody>
      </p:sp>
      <p:sp>
        <p:nvSpPr>
          <p:cNvPr id="1009667" name="Rectangle 3"/>
          <p:cNvSpPr>
            <a:spLocks noGrp="1" noChangeArrowheads="1"/>
          </p:cNvSpPr>
          <p:nvPr>
            <p:ph type="body" idx="1"/>
          </p:nvPr>
        </p:nvSpPr>
        <p:spPr>
          <a:xfrm>
            <a:off x="684213" y="1052513"/>
            <a:ext cx="8135937" cy="4824412"/>
          </a:xfrm>
        </p:spPr>
        <p:txBody>
          <a:bodyPr/>
          <a:lstStyle/>
          <a:p>
            <a:pPr>
              <a:buFont typeface="Wingdings" pitchFamily="2" charset="2"/>
              <a:buChar char="l"/>
            </a:pPr>
            <a:r>
              <a:rPr lang="en-US" altLang="zh-TW" sz="2000">
                <a:latin typeface="Tahoma" pitchFamily="34" charset="0"/>
              </a:rPr>
              <a:t>Given a sequence of n words of lengths </a:t>
            </a:r>
            <a:r>
              <a:rPr lang="en-US" altLang="zh-TW" sz="2000">
                <a:solidFill>
                  <a:srgbClr val="2B21FD"/>
                </a:solidFill>
                <a:latin typeface="Tahoma" pitchFamily="34" charset="0"/>
              </a:rPr>
              <a:t>l[1], l[2],…,l[n],</a:t>
            </a:r>
            <a:r>
              <a:rPr lang="en-US" altLang="zh-TW" sz="2000">
                <a:latin typeface="Tahoma" pitchFamily="34" charset="0"/>
              </a:rPr>
              <a:t> measured in characters, want to print it neatly on a number of lines, of which each has at most M characters. .</a:t>
            </a:r>
          </a:p>
          <a:p>
            <a:pPr>
              <a:buFont typeface="Wingdings" pitchFamily="2" charset="2"/>
              <a:buChar char="l"/>
            </a:pPr>
            <a:r>
              <a:rPr lang="en-US" altLang="zh-TW" sz="2000">
                <a:latin typeface="Tahoma" pitchFamily="34" charset="0"/>
              </a:rPr>
              <a:t>If a line has </a:t>
            </a:r>
            <a:r>
              <a:rPr lang="en-US" altLang="zh-TW" sz="2000">
                <a:solidFill>
                  <a:srgbClr val="CC0000"/>
                </a:solidFill>
                <a:latin typeface="Tahoma" pitchFamily="34" charset="0"/>
              </a:rPr>
              <a:t>words i</a:t>
            </a:r>
            <a:r>
              <a:rPr lang="en-US" altLang="zh-TW" sz="2000">
                <a:latin typeface="Tahoma" pitchFamily="34" charset="0"/>
              </a:rPr>
              <a:t> through</a:t>
            </a:r>
            <a:r>
              <a:rPr lang="en-US" altLang="zh-TW" sz="2000">
                <a:solidFill>
                  <a:srgbClr val="CC0000"/>
                </a:solidFill>
                <a:latin typeface="Tahoma" pitchFamily="34" charset="0"/>
              </a:rPr>
              <a:t> j</a:t>
            </a:r>
            <a:r>
              <a:rPr lang="en-US" altLang="zh-TW" sz="2000">
                <a:latin typeface="Tahoma" pitchFamily="34" charset="0"/>
              </a:rPr>
              <a:t>, i&lt;=j,  and there is exactly one space between words, the cube of number of </a:t>
            </a:r>
            <a:r>
              <a:rPr lang="en-US" altLang="zh-TW" sz="2000">
                <a:solidFill>
                  <a:srgbClr val="2B21FD"/>
                </a:solidFill>
                <a:latin typeface="Tahoma" pitchFamily="34" charset="0"/>
              </a:rPr>
              <a:t>extra space</a:t>
            </a:r>
            <a:r>
              <a:rPr lang="en-US" altLang="zh-TW" sz="2000">
                <a:latin typeface="Tahoma" pitchFamily="34" charset="0"/>
              </a:rPr>
              <a:t> characters at the end of the line is: </a:t>
            </a:r>
          </a:p>
          <a:p>
            <a:pPr>
              <a:buFont typeface="Wingdings" pitchFamily="2" charset="2"/>
              <a:buNone/>
            </a:pPr>
            <a:r>
              <a:rPr lang="en-US" altLang="zh-TW" sz="2000">
                <a:solidFill>
                  <a:srgbClr val="2B21FD"/>
                </a:solidFill>
                <a:latin typeface="Tahoma" pitchFamily="34" charset="0"/>
              </a:rPr>
              <a:t>     B[i, j]</a:t>
            </a:r>
            <a:r>
              <a:rPr lang="en-US" altLang="zh-TW" sz="2000">
                <a:latin typeface="Tahoma" pitchFamily="34" charset="0"/>
              </a:rPr>
              <a:t> =(</a:t>
            </a:r>
            <a:r>
              <a:rPr lang="en-US" altLang="zh-TW" sz="2000">
                <a:solidFill>
                  <a:srgbClr val="CC0000"/>
                </a:solidFill>
                <a:latin typeface="Tahoma" pitchFamily="34" charset="0"/>
              </a:rPr>
              <a:t>M – j + i - (l[i]+l[i+1]+…+l[j]))</a:t>
            </a:r>
            <a:r>
              <a:rPr lang="en-US" altLang="zh-TW" sz="2000" baseline="30000">
                <a:solidFill>
                  <a:srgbClr val="CC0000"/>
                </a:solidFill>
                <a:latin typeface="Tahoma" pitchFamily="34" charset="0"/>
              </a:rPr>
              <a:t>3</a:t>
            </a:r>
            <a:r>
              <a:rPr lang="en-US" altLang="zh-TW" sz="2000">
                <a:solidFill>
                  <a:srgbClr val="CC0000"/>
                </a:solidFill>
                <a:latin typeface="Tahoma" pitchFamily="34" charset="0"/>
              </a:rPr>
              <a:t>.</a:t>
            </a:r>
            <a:r>
              <a:rPr lang="en-US" altLang="zh-TW" sz="2000">
                <a:latin typeface="Tahoma" pitchFamily="34" charset="0"/>
              </a:rPr>
              <a:t> </a:t>
            </a:r>
          </a:p>
          <a:p>
            <a:pPr>
              <a:buFont typeface="Wingdings" pitchFamily="2" charset="2"/>
              <a:buChar char="l"/>
            </a:pPr>
            <a:r>
              <a:rPr lang="en-US" altLang="zh-TW" sz="2000">
                <a:latin typeface="Tahoma" pitchFamily="34" charset="0"/>
              </a:rPr>
              <a:t>Want to minimize the sum over all lines (except the last line) of the cubes of the number of extra space at the ends of lines.</a:t>
            </a:r>
          </a:p>
          <a:p>
            <a:pPr>
              <a:buFont typeface="Wingdings" pitchFamily="2" charset="2"/>
              <a:buChar char="l"/>
            </a:pPr>
            <a:r>
              <a:rPr lang="en-US" altLang="zh-TW" sz="2000">
                <a:latin typeface="Tahoma" pitchFamily="34" charset="0"/>
              </a:rPr>
              <a:t>Let </a:t>
            </a:r>
            <a:r>
              <a:rPr lang="en-US" altLang="zh-TW" sz="2000">
                <a:solidFill>
                  <a:srgbClr val="CC0000"/>
                </a:solidFill>
                <a:latin typeface="Tahoma" pitchFamily="34" charset="0"/>
              </a:rPr>
              <a:t>c[i]</a:t>
            </a:r>
            <a:r>
              <a:rPr lang="en-US" altLang="zh-TW" sz="2000">
                <a:latin typeface="Tahoma" pitchFamily="34" charset="0"/>
              </a:rPr>
              <a:t> denote the minimum cost for printing words</a:t>
            </a:r>
            <a:r>
              <a:rPr lang="en-US" altLang="zh-TW" sz="2000">
                <a:solidFill>
                  <a:srgbClr val="CC0000"/>
                </a:solidFill>
                <a:latin typeface="Tahoma" pitchFamily="34" charset="0"/>
              </a:rPr>
              <a:t> i</a:t>
            </a:r>
            <a:r>
              <a:rPr lang="en-US" altLang="zh-TW" sz="2000">
                <a:latin typeface="Tahoma" pitchFamily="34" charset="0"/>
              </a:rPr>
              <a:t> through </a:t>
            </a:r>
            <a:r>
              <a:rPr lang="en-US" altLang="zh-TW" sz="2000">
                <a:solidFill>
                  <a:srgbClr val="CC0000"/>
                </a:solidFill>
                <a:latin typeface="Tahoma" pitchFamily="34" charset="0"/>
              </a:rPr>
              <a:t>n.</a:t>
            </a:r>
          </a:p>
          <a:p>
            <a:pPr>
              <a:buFont typeface="Wingdings" pitchFamily="2" charset="2"/>
              <a:buChar char="l"/>
            </a:pPr>
            <a:r>
              <a:rPr lang="en-US" altLang="zh-TW" sz="2000">
                <a:solidFill>
                  <a:srgbClr val="CC0000"/>
                </a:solidFill>
                <a:latin typeface="Tahoma" pitchFamily="34" charset="0"/>
              </a:rPr>
              <a:t>c[i]=</a:t>
            </a:r>
            <a:r>
              <a:rPr lang="en-US" altLang="zh-TW" sz="2000">
                <a:latin typeface="Tahoma" pitchFamily="34" charset="0"/>
              </a:rPr>
              <a:t> min </a:t>
            </a:r>
            <a:r>
              <a:rPr lang="en-US" altLang="zh-TW" sz="2000" baseline="-25000">
                <a:solidFill>
                  <a:srgbClr val="2B21FD"/>
                </a:solidFill>
                <a:latin typeface="Tahoma" pitchFamily="34" charset="0"/>
              </a:rPr>
              <a:t>i&lt;j&lt;=i+p</a:t>
            </a:r>
            <a:r>
              <a:rPr lang="en-US" altLang="zh-TW" sz="2000">
                <a:latin typeface="Tahoma" pitchFamily="34" charset="0"/>
              </a:rPr>
              <a:t> (c[j+1] + </a:t>
            </a:r>
            <a:r>
              <a:rPr lang="en-US" altLang="zh-TW" sz="2000">
                <a:solidFill>
                  <a:srgbClr val="CC0000"/>
                </a:solidFill>
                <a:latin typeface="Tahoma" pitchFamily="34" charset="0"/>
              </a:rPr>
              <a:t>B[i,j]), </a:t>
            </a:r>
            <a:r>
              <a:rPr lang="en-US" altLang="zh-TW" sz="2000">
                <a:solidFill>
                  <a:srgbClr val="000000"/>
                </a:solidFill>
              </a:rPr>
              <a:t> </a:t>
            </a:r>
            <a:r>
              <a:rPr lang="en-US" altLang="zh-TW" sz="2000">
                <a:solidFill>
                  <a:srgbClr val="000000"/>
                </a:solidFill>
                <a:latin typeface="Tahoma" pitchFamily="34" charset="0"/>
              </a:rPr>
              <a:t>where </a:t>
            </a:r>
            <a:r>
              <a:rPr lang="en-US" altLang="zh-TW" sz="2000">
                <a:solidFill>
                  <a:srgbClr val="2B21FD"/>
                </a:solidFill>
                <a:latin typeface="Tahoma" pitchFamily="34" charset="0"/>
              </a:rPr>
              <a:t>p</a:t>
            </a:r>
            <a:r>
              <a:rPr lang="en-US" altLang="zh-TW" sz="2000">
                <a:solidFill>
                  <a:srgbClr val="000000"/>
                </a:solidFill>
                <a:latin typeface="Tahoma" pitchFamily="34" charset="0"/>
              </a:rPr>
              <a:t> is the maximum number of words starting from i-th word that can be fitted into a line.</a:t>
            </a:r>
            <a:r>
              <a:rPr lang="en-US" altLang="zh-TW" sz="2000">
                <a:latin typeface="Tahoma" pitchFamily="34" charset="0"/>
              </a:rPr>
              <a:t>  </a:t>
            </a:r>
          </a:p>
          <a:p>
            <a:pPr>
              <a:buFont typeface="Wingdings" pitchFamily="2" charset="2"/>
              <a:buChar char="l"/>
            </a:pPr>
            <a:endParaRPr lang="en-US" altLang="zh-TW" sz="28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頁尾版面配置區 4"/>
          <p:cNvSpPr>
            <a:spLocks noGrp="1"/>
          </p:cNvSpPr>
          <p:nvPr>
            <p:ph type="ftr" sz="quarter" idx="11"/>
          </p:nvPr>
        </p:nvSpPr>
        <p:spPr/>
        <p:txBody>
          <a:bodyPr/>
          <a:lstStyle/>
          <a:p>
            <a:r>
              <a:rPr lang="en-US" altLang="zh-TW"/>
              <a:t>Dynamic Programming</a:t>
            </a:r>
          </a:p>
        </p:txBody>
      </p:sp>
      <p:sp>
        <p:nvSpPr>
          <p:cNvPr id="13" name="投影片編號版面配置區 5"/>
          <p:cNvSpPr>
            <a:spLocks noGrp="1"/>
          </p:cNvSpPr>
          <p:nvPr>
            <p:ph type="sldNum" sz="quarter" idx="12"/>
          </p:nvPr>
        </p:nvSpPr>
        <p:spPr/>
        <p:txBody>
          <a:bodyPr/>
          <a:lstStyle/>
          <a:p>
            <a:fld id="{2EC5810B-67D4-426C-8C65-459AAAE0C21F}" type="slidenum">
              <a:rPr lang="en-US" altLang="zh-TW"/>
              <a:pPr/>
              <a:t>25</a:t>
            </a:fld>
            <a:endParaRPr lang="en-US" altLang="zh-TW"/>
          </a:p>
        </p:txBody>
      </p:sp>
      <p:sp>
        <p:nvSpPr>
          <p:cNvPr id="946178" name="Rectangle 2"/>
          <p:cNvSpPr>
            <a:spLocks noGrp="1" noChangeArrowheads="1"/>
          </p:cNvSpPr>
          <p:nvPr>
            <p:ph type="title"/>
          </p:nvPr>
        </p:nvSpPr>
        <p:spPr>
          <a:xfrm>
            <a:off x="609600" y="304800"/>
            <a:ext cx="7924800" cy="533400"/>
          </a:xfrm>
        </p:spPr>
        <p:txBody>
          <a:bodyPr/>
          <a:lstStyle/>
          <a:p>
            <a:pPr algn="ctr"/>
            <a:r>
              <a:rPr lang="en-US" altLang="zh-TW" sz="3600" b="1">
                <a:ea typeface="標楷體" pitchFamily="65" charset="-120"/>
              </a:rPr>
              <a:t>Longest Common Subsequence </a:t>
            </a:r>
            <a:r>
              <a:rPr lang="en-US" altLang="zh-TW" sz="2800" b="1">
                <a:ea typeface="標楷體" pitchFamily="65" charset="-120"/>
              </a:rPr>
              <a:t>(</a:t>
            </a:r>
            <a:r>
              <a:rPr lang="zh-TW" altLang="zh-TW" sz="2800" b="1">
                <a:ea typeface="標楷體" pitchFamily="65" charset="-120"/>
              </a:rPr>
              <a:t>定義</a:t>
            </a:r>
            <a:r>
              <a:rPr lang="en-US" altLang="zh-TW" sz="2800" b="1">
                <a:ea typeface="標楷體" pitchFamily="65" charset="-120"/>
              </a:rPr>
              <a:t>)</a:t>
            </a:r>
          </a:p>
        </p:txBody>
      </p:sp>
      <p:sp>
        <p:nvSpPr>
          <p:cNvPr id="946179" name="Text Box 3"/>
          <p:cNvSpPr txBox="1">
            <a:spLocks noChangeArrowheads="1"/>
          </p:cNvSpPr>
          <p:nvPr/>
        </p:nvSpPr>
        <p:spPr bwMode="auto">
          <a:xfrm>
            <a:off x="465138" y="952500"/>
            <a:ext cx="8339137" cy="1727200"/>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kumimoji="1" sz="2400">
                <a:solidFill>
                  <a:schemeClr val="tx1"/>
                </a:solidFill>
                <a:latin typeface="Times New Roman" pitchFamily="18" charset="0"/>
                <a:ea typeface="新細明體" pitchFamily="18" charset="-120"/>
              </a:defRPr>
            </a:lvl1pPr>
            <a:lvl2pPr marL="571500" algn="l">
              <a:defRPr kumimoji="1" sz="2400">
                <a:solidFill>
                  <a:schemeClr val="tx1"/>
                </a:solidFill>
                <a:latin typeface="Times New Roman" pitchFamily="18" charset="0"/>
                <a:ea typeface="新細明體" pitchFamily="18" charset="-120"/>
              </a:defRPr>
            </a:lvl2pPr>
            <a:lvl3pPr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buFont typeface="Monotype Sorts" pitchFamily="2" charset="2"/>
              <a:buNone/>
            </a:pPr>
            <a:r>
              <a:rPr lang="en-US" altLang="zh-TW" sz="2800" b="1">
                <a:ea typeface="標楷體" pitchFamily="65" charset="-120"/>
              </a:rPr>
              <a:t>Given two sequences </a:t>
            </a:r>
            <a:r>
              <a:rPr lang="en-US" altLang="zh-TW" sz="3200" b="1" i="1">
                <a:solidFill>
                  <a:srgbClr val="FF0000"/>
                </a:solidFill>
                <a:ea typeface="標楷體" pitchFamily="65" charset="-120"/>
              </a:rPr>
              <a:t>X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x</a:t>
            </a:r>
            <a:r>
              <a:rPr lang="en-US" altLang="zh-TW" sz="3200" b="1" i="1" baseline="-25000">
                <a:solidFill>
                  <a:srgbClr val="FF0000"/>
                </a:solidFill>
                <a:ea typeface="標楷體" pitchFamily="65" charset="-120"/>
              </a:rPr>
              <a:t>m</a:t>
            </a:r>
            <a:r>
              <a:rPr lang="en-US" altLang="zh-TW" sz="3200" b="1">
                <a:solidFill>
                  <a:srgbClr val="FF0000"/>
                </a:solidFill>
                <a:ea typeface="標楷體" pitchFamily="65" charset="-120"/>
              </a:rPr>
              <a:t>&gt;</a:t>
            </a:r>
            <a:r>
              <a:rPr lang="en-US" altLang="zh-TW" sz="2800" b="1">
                <a:ea typeface="標楷體" pitchFamily="65" charset="-120"/>
              </a:rPr>
              <a:t> and </a:t>
            </a:r>
            <a:r>
              <a:rPr lang="en-US" altLang="zh-TW" sz="3200" b="1" i="1">
                <a:solidFill>
                  <a:srgbClr val="FF0000"/>
                </a:solidFill>
                <a:ea typeface="標楷體" pitchFamily="65" charset="-120"/>
              </a:rPr>
              <a:t>Y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y</a:t>
            </a:r>
            <a:r>
              <a:rPr lang="en-US" altLang="zh-TW" sz="3200" b="1" i="1" baseline="-25000">
                <a:solidFill>
                  <a:srgbClr val="FF0000"/>
                </a:solidFill>
                <a:ea typeface="標楷體" pitchFamily="65" charset="-120"/>
              </a:rPr>
              <a:t>n</a:t>
            </a:r>
            <a:r>
              <a:rPr lang="en-US" altLang="zh-TW" sz="3200" b="1">
                <a:solidFill>
                  <a:srgbClr val="FF0000"/>
                </a:solidFill>
                <a:ea typeface="標楷體" pitchFamily="65" charset="-120"/>
              </a:rPr>
              <a:t>&gt;</a:t>
            </a:r>
            <a:r>
              <a:rPr lang="en-US" altLang="zh-TW" sz="2800" b="1">
                <a:ea typeface="標楷體" pitchFamily="65" charset="-120"/>
              </a:rPr>
              <a:t>  find a maximum-length common subsequence of </a:t>
            </a:r>
            <a:r>
              <a:rPr lang="en-US" altLang="zh-TW" sz="3200" b="1" i="1">
                <a:solidFill>
                  <a:srgbClr val="FF0000"/>
                </a:solidFill>
                <a:ea typeface="標楷體" pitchFamily="65" charset="-120"/>
              </a:rPr>
              <a:t>X</a:t>
            </a:r>
            <a:r>
              <a:rPr lang="en-US" altLang="zh-TW" sz="2800" b="1">
                <a:ea typeface="標楷體" pitchFamily="65" charset="-120"/>
              </a:rPr>
              <a:t> and </a:t>
            </a:r>
            <a:r>
              <a:rPr lang="en-US" altLang="zh-TW" sz="3200" b="1" i="1">
                <a:solidFill>
                  <a:srgbClr val="FF0000"/>
                </a:solidFill>
                <a:ea typeface="標楷體" pitchFamily="65" charset="-120"/>
              </a:rPr>
              <a:t>Y</a:t>
            </a:r>
            <a:r>
              <a:rPr lang="en-US" altLang="zh-TW" sz="2800" b="1">
                <a:ea typeface="標楷體" pitchFamily="65" charset="-120"/>
              </a:rPr>
              <a:t>.</a:t>
            </a:r>
          </a:p>
        </p:txBody>
      </p:sp>
      <p:sp>
        <p:nvSpPr>
          <p:cNvPr id="946180" name="Text Box 4"/>
          <p:cNvSpPr txBox="1">
            <a:spLocks noChangeArrowheads="1"/>
          </p:cNvSpPr>
          <p:nvPr/>
        </p:nvSpPr>
        <p:spPr bwMode="auto">
          <a:xfrm>
            <a:off x="609600" y="2857500"/>
            <a:ext cx="6934200" cy="171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buFont typeface="Monotype Sorts" pitchFamily="2" charset="2"/>
              <a:buNone/>
            </a:pPr>
            <a:r>
              <a:rPr lang="zh-TW" altLang="en-US" sz="2800" b="1"/>
              <a:t>例</a:t>
            </a:r>
            <a:r>
              <a:rPr lang="en-US" altLang="zh-TW" sz="2800" b="1"/>
              <a:t>1</a:t>
            </a:r>
            <a:r>
              <a:rPr lang="zh-TW" altLang="en-US" sz="2800" b="1"/>
              <a:t>：</a:t>
            </a:r>
            <a:r>
              <a:rPr lang="en-US" altLang="zh-TW" sz="2800" b="1"/>
              <a:t>Input:       </a:t>
            </a:r>
            <a:r>
              <a:rPr lang="en-US" altLang="zh-TW" sz="2800" b="1">
                <a:ea typeface="新細明體" pitchFamily="18" charset="-120"/>
              </a:rPr>
              <a:t>ABCBDAB           BDCABA</a:t>
            </a:r>
          </a:p>
          <a:p>
            <a:pPr lvl="1" algn="l">
              <a:lnSpc>
                <a:spcPct val="140000"/>
              </a:lnSpc>
              <a:buFont typeface="Monotype Sorts" pitchFamily="2" charset="2"/>
              <a:buNone/>
            </a:pPr>
            <a:r>
              <a:rPr lang="en-US" altLang="zh-TW" sz="2800" b="1">
                <a:ea typeface="新細明體" pitchFamily="18" charset="-120"/>
              </a:rPr>
              <a:t>C.S.’s: AB,  ABA, BCB, BCAB, BCBA …</a:t>
            </a:r>
          </a:p>
          <a:p>
            <a:pPr algn="l">
              <a:lnSpc>
                <a:spcPct val="140000"/>
              </a:lnSpc>
              <a:buFont typeface="Monotype Sorts" pitchFamily="2" charset="2"/>
              <a:buNone/>
            </a:pPr>
            <a:r>
              <a:rPr lang="en-US" altLang="zh-TW" sz="2800" b="1">
                <a:ea typeface="新細明體" pitchFamily="18" charset="-120"/>
              </a:rPr>
              <a:t>Longest: BCAB,  BCBA, …       Length = 4</a:t>
            </a:r>
          </a:p>
        </p:txBody>
      </p:sp>
      <p:grpSp>
        <p:nvGrpSpPr>
          <p:cNvPr id="946181" name="Group 5"/>
          <p:cNvGrpSpPr>
            <a:grpSpLocks/>
          </p:cNvGrpSpPr>
          <p:nvPr/>
        </p:nvGrpSpPr>
        <p:grpSpPr bwMode="auto">
          <a:xfrm>
            <a:off x="1889125" y="4714875"/>
            <a:ext cx="2455863" cy="1373188"/>
            <a:chOff x="1190" y="2970"/>
            <a:chExt cx="1547" cy="865"/>
          </a:xfrm>
        </p:grpSpPr>
        <p:sp>
          <p:nvSpPr>
            <p:cNvPr id="946182" name="Text Box 6"/>
            <p:cNvSpPr txBox="1">
              <a:spLocks noChangeArrowheads="1"/>
            </p:cNvSpPr>
            <p:nvPr/>
          </p:nvSpPr>
          <p:spPr bwMode="auto">
            <a:xfrm>
              <a:off x="1190" y="2970"/>
              <a:ext cx="1547" cy="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2800" b="1">
                  <a:ea typeface="新細明體" pitchFamily="18" charset="-120"/>
                </a:rPr>
                <a:t>A B C B D A B</a:t>
              </a:r>
            </a:p>
            <a:p>
              <a:pPr algn="l"/>
              <a:r>
                <a:rPr lang="en-US" altLang="zh-TW" sz="2800" b="1">
                  <a:ea typeface="新細明體" pitchFamily="18" charset="-120"/>
                </a:rPr>
                <a:t>           </a:t>
              </a:r>
            </a:p>
            <a:p>
              <a:pPr algn="l"/>
              <a:r>
                <a:rPr lang="en-US" altLang="zh-TW" sz="2800" b="1">
                  <a:ea typeface="新細明體" pitchFamily="18" charset="-120"/>
                </a:rPr>
                <a:t>B D C A B A</a:t>
              </a:r>
            </a:p>
          </p:txBody>
        </p:sp>
        <p:sp>
          <p:nvSpPr>
            <p:cNvPr id="946183" name="Line 7"/>
            <p:cNvSpPr>
              <a:spLocks noChangeShapeType="1"/>
            </p:cNvSpPr>
            <p:nvPr/>
          </p:nvSpPr>
          <p:spPr bwMode="auto">
            <a:xfrm flipH="1">
              <a:off x="1344" y="3216"/>
              <a:ext cx="192" cy="384"/>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46184" name="Line 8"/>
            <p:cNvSpPr>
              <a:spLocks noChangeShapeType="1"/>
            </p:cNvSpPr>
            <p:nvPr/>
          </p:nvSpPr>
          <p:spPr bwMode="auto">
            <a:xfrm flipH="1">
              <a:off x="1728" y="3216"/>
              <a:ext cx="48" cy="384"/>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46185" name="Line 9"/>
            <p:cNvSpPr>
              <a:spLocks noChangeShapeType="1"/>
            </p:cNvSpPr>
            <p:nvPr/>
          </p:nvSpPr>
          <p:spPr bwMode="auto">
            <a:xfrm flipH="1">
              <a:off x="1968" y="3216"/>
              <a:ext cx="384" cy="384"/>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46186" name="Line 10"/>
            <p:cNvSpPr>
              <a:spLocks noChangeShapeType="1"/>
            </p:cNvSpPr>
            <p:nvPr/>
          </p:nvSpPr>
          <p:spPr bwMode="auto">
            <a:xfrm flipH="1">
              <a:off x="2208" y="3216"/>
              <a:ext cx="384" cy="384"/>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946187" name="Text Box 11"/>
          <p:cNvSpPr txBox="1">
            <a:spLocks noChangeArrowheads="1"/>
          </p:cNvSpPr>
          <p:nvPr/>
        </p:nvSpPr>
        <p:spPr bwMode="auto">
          <a:xfrm>
            <a:off x="6226175" y="4686300"/>
            <a:ext cx="1928813" cy="1506538"/>
          </a:xfrm>
          <a:prstGeom prst="rect">
            <a:avLst/>
          </a:prstGeom>
          <a:solidFill>
            <a:srgbClr val="CCCC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1pPr>
            <a:lvl2pPr algn="l">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2pPr>
            <a:lvl3pPr algn="l">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3pPr>
            <a:lvl4pPr algn="l">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4pPr>
            <a:lvl5pPr algn="l">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5pPr>
            <a:lvl6pPr fontAlgn="base">
              <a:spcBef>
                <a:spcPct val="0"/>
              </a:spcBef>
              <a:spcAft>
                <a:spcPct val="0"/>
              </a:spcAft>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6pPr>
            <a:lvl7pPr fontAlgn="base">
              <a:spcBef>
                <a:spcPct val="0"/>
              </a:spcBef>
              <a:spcAft>
                <a:spcPct val="0"/>
              </a:spcAft>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7pPr>
            <a:lvl8pPr fontAlgn="base">
              <a:spcBef>
                <a:spcPct val="0"/>
              </a:spcBef>
              <a:spcAft>
                <a:spcPct val="0"/>
              </a:spcAft>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8pPr>
            <a:lvl9pPr fontAlgn="base">
              <a:spcBef>
                <a:spcPct val="0"/>
              </a:spcBef>
              <a:spcAft>
                <a:spcPct val="0"/>
              </a:spcAft>
              <a:tabLst>
                <a:tab pos="387350" algn="l"/>
                <a:tab pos="762000" algn="l"/>
                <a:tab pos="1149350" algn="l"/>
                <a:tab pos="1524000" algn="l"/>
              </a:tabLst>
              <a:defRPr kumimoji="1" sz="2400">
                <a:solidFill>
                  <a:schemeClr val="tx1"/>
                </a:solidFill>
                <a:latin typeface="Times New Roman" pitchFamily="18" charset="0"/>
                <a:ea typeface="新細明體" pitchFamily="18" charset="-120"/>
              </a:defRPr>
            </a:lvl9pPr>
          </a:lstStyle>
          <a:p>
            <a:pPr>
              <a:spcBef>
                <a:spcPct val="100000"/>
              </a:spcBef>
            </a:pPr>
            <a:r>
              <a:rPr lang="zh-TW" altLang="en-US" sz="2800" b="1">
                <a:ea typeface="標楷體" pitchFamily="65" charset="-120"/>
              </a:rPr>
              <a:t>例 </a:t>
            </a:r>
            <a:r>
              <a:rPr lang="en-US" altLang="zh-TW" sz="2800" b="1">
                <a:ea typeface="標楷體" pitchFamily="65" charset="-120"/>
              </a:rPr>
              <a:t>2 :</a:t>
            </a:r>
            <a:r>
              <a:rPr lang="en-US" altLang="zh-TW" sz="3200" b="1">
                <a:latin typeface="Letter Gothic" pitchFamily="49" charset="0"/>
              </a:rPr>
              <a:t> v</a:t>
            </a:r>
            <a:r>
              <a:rPr lang="en-US" altLang="zh-TW" sz="3200" b="1">
                <a:solidFill>
                  <a:srgbClr val="FF0000"/>
                </a:solidFill>
                <a:latin typeface="Letter Gothic" pitchFamily="49" charset="0"/>
              </a:rPr>
              <a:t>i</a:t>
            </a:r>
            <a:r>
              <a:rPr lang="en-US" altLang="zh-TW" sz="3200" b="1">
                <a:latin typeface="Letter Gothic" pitchFamily="49" charset="0"/>
              </a:rPr>
              <a:t>n</a:t>
            </a:r>
            <a:r>
              <a:rPr lang="en-US" altLang="zh-TW" sz="3200" b="1">
                <a:solidFill>
                  <a:srgbClr val="FF0000"/>
                </a:solidFill>
                <a:latin typeface="Letter Gothic" pitchFamily="49" charset="0"/>
              </a:rPr>
              <a:t>t</a:t>
            </a:r>
            <a:r>
              <a:rPr lang="en-US" altLang="zh-TW" sz="3200" b="1">
                <a:latin typeface="Letter Gothic" pitchFamily="49" charset="0"/>
              </a:rPr>
              <a:t>n</a:t>
            </a:r>
            <a:r>
              <a:rPr lang="en-US" altLang="zh-TW" sz="3200" b="1">
                <a:solidFill>
                  <a:srgbClr val="FF0000"/>
                </a:solidFill>
                <a:latin typeface="Letter Gothic" pitchFamily="49" charset="0"/>
              </a:rPr>
              <a:t>er</a:t>
            </a:r>
            <a:r>
              <a:rPr lang="en-US" altLang="zh-TW" sz="3200" b="1">
                <a:solidFill>
                  <a:srgbClr val="0000FF"/>
                </a:solidFill>
                <a:latin typeface="Letter Gothic" pitchFamily="49" charset="0"/>
              </a:rPr>
              <a:t> </a:t>
            </a:r>
            <a:r>
              <a:rPr lang="en-US" altLang="zh-TW" sz="3200" b="1">
                <a:solidFill>
                  <a:schemeClr val="accent2"/>
                </a:solidFill>
                <a:latin typeface="Letter Gothic" pitchFamily="49" charset="0"/>
              </a:rPr>
              <a:t/>
            </a:r>
            <a:br>
              <a:rPr lang="en-US" altLang="zh-TW" sz="3200" b="1">
                <a:solidFill>
                  <a:schemeClr val="accent2"/>
                </a:solidFill>
                <a:latin typeface="Letter Gothic" pitchFamily="49" charset="0"/>
              </a:rPr>
            </a:br>
            <a:r>
              <a:rPr lang="en-US" altLang="zh-TW" sz="3200" b="1">
                <a:latin typeface="Letter Gothic" pitchFamily="49" charset="0"/>
              </a:rPr>
              <a:t>wr</a:t>
            </a:r>
            <a:r>
              <a:rPr lang="en-US" altLang="zh-TW" sz="3200" b="1">
                <a:solidFill>
                  <a:srgbClr val="FF0000"/>
                </a:solidFill>
                <a:latin typeface="Letter Gothic" pitchFamily="49" charset="0"/>
              </a:rPr>
              <a:t>iter</a:t>
            </a:r>
            <a:r>
              <a:rPr lang="en-US" altLang="zh-TW" sz="3200" b="1">
                <a:latin typeface="Letter Gothic" pitchFamily="49" charset="0"/>
              </a:rPr>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46180"/>
                                        </p:tgtEl>
                                        <p:attrNameLst>
                                          <p:attrName>style.visibility</p:attrName>
                                        </p:attrNameLst>
                                      </p:cBhvr>
                                      <p:to>
                                        <p:strVal val="visible"/>
                                      </p:to>
                                    </p:set>
                                    <p:animEffect transition="in" filter="wipe(left)">
                                      <p:cBhvr>
                                        <p:cTn id="7" dur="500"/>
                                        <p:tgtEl>
                                          <p:spTgt spid="9461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946181"/>
                                        </p:tgtEl>
                                        <p:attrNameLst>
                                          <p:attrName>style.visibility</p:attrName>
                                        </p:attrNameLst>
                                      </p:cBhvr>
                                      <p:to>
                                        <p:strVal val="visible"/>
                                      </p:to>
                                    </p:set>
                                    <p:animEffect transition="in" filter="dissolve">
                                      <p:cBhvr>
                                        <p:cTn id="12" dur="500"/>
                                        <p:tgtEl>
                                          <p:spTgt spid="9461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46187"/>
                                        </p:tgtEl>
                                        <p:attrNameLst>
                                          <p:attrName>style.visibility</p:attrName>
                                        </p:attrNameLst>
                                      </p:cBhvr>
                                      <p:to>
                                        <p:strVal val="visible"/>
                                      </p:to>
                                    </p:set>
                                    <p:animEffect transition="in" filter="dissolve">
                                      <p:cBhvr>
                                        <p:cTn id="17" dur="500"/>
                                        <p:tgtEl>
                                          <p:spTgt spid="9461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6180" grpId="0" autoUpdateAnimBg="0"/>
      <p:bldP spid="946187"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26C2CEB8-7B49-4E11-A839-C2B1F6DFE1FF}" type="slidenum">
              <a:rPr lang="en-US" altLang="zh-TW"/>
              <a:pPr/>
              <a:t>26</a:t>
            </a:fld>
            <a:endParaRPr lang="en-US" altLang="zh-TW"/>
          </a:p>
        </p:txBody>
      </p:sp>
      <p:sp>
        <p:nvSpPr>
          <p:cNvPr id="948226" name="Rectangle 2"/>
          <p:cNvSpPr>
            <a:spLocks noGrp="1" noChangeArrowheads="1"/>
          </p:cNvSpPr>
          <p:nvPr>
            <p:ph type="title"/>
          </p:nvPr>
        </p:nvSpPr>
        <p:spPr>
          <a:xfrm>
            <a:off x="609600" y="304800"/>
            <a:ext cx="7924800" cy="533400"/>
          </a:xfrm>
        </p:spPr>
        <p:txBody>
          <a:bodyPr/>
          <a:lstStyle/>
          <a:p>
            <a:pPr algn="ctr"/>
            <a:r>
              <a:rPr lang="en-US" altLang="zh-TW" sz="2800" b="1">
                <a:ea typeface="標楷體" pitchFamily="65" charset="-120"/>
              </a:rPr>
              <a:t>Step 1: Characterize longest common subsequence</a:t>
            </a:r>
          </a:p>
        </p:txBody>
      </p:sp>
      <p:sp>
        <p:nvSpPr>
          <p:cNvPr id="948227" name="Text Box 3"/>
          <p:cNvSpPr txBox="1">
            <a:spLocks noChangeArrowheads="1"/>
          </p:cNvSpPr>
          <p:nvPr/>
        </p:nvSpPr>
        <p:spPr bwMode="auto">
          <a:xfrm>
            <a:off x="514350" y="984250"/>
            <a:ext cx="8448675" cy="569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971550" indent="-457200" algn="l">
              <a:defRPr kumimoji="1" sz="2400">
                <a:solidFill>
                  <a:schemeClr val="tx1"/>
                </a:solidFill>
                <a:latin typeface="Times New Roman" pitchFamily="18" charset="0"/>
                <a:ea typeface="新細明體" pitchFamily="18" charset="-120"/>
              </a:defRPr>
            </a:lvl2pPr>
            <a:lvl3pPr marL="14859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Monotype Sorts" pitchFamily="2" charset="2"/>
              <a:buNone/>
            </a:pPr>
            <a:r>
              <a:rPr lang="en-US" altLang="zh-TW" sz="2800" b="1">
                <a:ea typeface="標楷體" pitchFamily="65" charset="-120"/>
              </a:rPr>
              <a:t>Let </a:t>
            </a:r>
            <a:r>
              <a:rPr lang="en-US" altLang="zh-TW" sz="3200" b="1" i="1">
                <a:solidFill>
                  <a:srgbClr val="FF0000"/>
                </a:solidFill>
                <a:ea typeface="標楷體" pitchFamily="65" charset="-120"/>
              </a:rPr>
              <a:t>Z</a:t>
            </a:r>
            <a:r>
              <a:rPr lang="en-US" altLang="zh-TW" sz="3200" b="1">
                <a:solidFill>
                  <a:srgbClr val="FF0000"/>
                </a:solidFill>
                <a:ea typeface="標楷體" pitchFamily="65" charset="-120"/>
              </a:rPr>
              <a:t>= &lt; </a:t>
            </a:r>
            <a:r>
              <a:rPr lang="en-US" altLang="zh-TW" sz="3200" b="1" i="1">
                <a:solidFill>
                  <a:srgbClr val="FF0000"/>
                </a:solidFill>
                <a:ea typeface="標楷體" pitchFamily="65" charset="-120"/>
              </a:rPr>
              <a:t>z</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z</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z</a:t>
            </a:r>
            <a:r>
              <a:rPr lang="en-US" altLang="zh-TW" sz="3200" b="1" i="1" baseline="-25000">
                <a:solidFill>
                  <a:srgbClr val="FF0000"/>
                </a:solidFill>
                <a:ea typeface="標楷體" pitchFamily="65" charset="-120"/>
              </a:rPr>
              <a:t>k</a:t>
            </a:r>
            <a:r>
              <a:rPr lang="en-US" altLang="zh-TW" sz="3200" b="1">
                <a:solidFill>
                  <a:srgbClr val="FF0000"/>
                </a:solidFill>
                <a:ea typeface="標楷體" pitchFamily="65" charset="-120"/>
              </a:rPr>
              <a:t>&gt;</a:t>
            </a:r>
            <a:r>
              <a:rPr lang="en-US" altLang="zh-TW" sz="2800" b="1">
                <a:ea typeface="標楷體" pitchFamily="65" charset="-120"/>
              </a:rPr>
              <a:t> </a:t>
            </a:r>
            <a:r>
              <a:rPr lang="en-US" altLang="zh-TW" sz="2800" b="1" noProof="1">
                <a:ea typeface="標楷體" pitchFamily="65" charset="-120"/>
              </a:rPr>
              <a:t>be a LCS of  </a:t>
            </a:r>
            <a:r>
              <a:rPr lang="en-US" altLang="zh-TW" sz="3200" b="1" i="1">
                <a:solidFill>
                  <a:srgbClr val="FF0000"/>
                </a:solidFill>
                <a:ea typeface="標楷體" pitchFamily="65" charset="-120"/>
              </a:rPr>
              <a:t>X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x</a:t>
            </a:r>
            <a:r>
              <a:rPr lang="en-US" altLang="zh-TW" sz="3200" b="1" i="1" baseline="-25000">
                <a:solidFill>
                  <a:srgbClr val="FF0000"/>
                </a:solidFill>
                <a:ea typeface="標楷體" pitchFamily="65" charset="-120"/>
              </a:rPr>
              <a:t>m</a:t>
            </a:r>
            <a:r>
              <a:rPr lang="en-US" altLang="zh-TW" sz="3200" b="1">
                <a:solidFill>
                  <a:srgbClr val="FF0000"/>
                </a:solidFill>
                <a:ea typeface="標楷體" pitchFamily="65" charset="-120"/>
              </a:rPr>
              <a:t>&gt;</a:t>
            </a:r>
            <a:r>
              <a:rPr lang="en-US" altLang="zh-TW" sz="2800" b="1">
                <a:ea typeface="標楷體" pitchFamily="65" charset="-120"/>
              </a:rPr>
              <a:t> and </a:t>
            </a:r>
            <a:r>
              <a:rPr lang="en-US" altLang="zh-TW" sz="3200" b="1" i="1">
                <a:solidFill>
                  <a:srgbClr val="FF0000"/>
                </a:solidFill>
                <a:ea typeface="標楷體" pitchFamily="65" charset="-120"/>
              </a:rPr>
              <a:t>Y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y</a:t>
            </a:r>
            <a:r>
              <a:rPr lang="en-US" altLang="zh-TW" sz="3200" b="1" i="1" baseline="-25000">
                <a:solidFill>
                  <a:srgbClr val="FF0000"/>
                </a:solidFill>
                <a:ea typeface="標楷體" pitchFamily="65" charset="-120"/>
              </a:rPr>
              <a:t>n</a:t>
            </a:r>
            <a:r>
              <a:rPr lang="en-US" altLang="zh-TW" sz="3200" b="1">
                <a:solidFill>
                  <a:srgbClr val="FF0000"/>
                </a:solidFill>
                <a:ea typeface="標楷體" pitchFamily="65" charset="-120"/>
              </a:rPr>
              <a:t>&gt;</a:t>
            </a:r>
            <a:r>
              <a:rPr lang="en-US" altLang="zh-TW" sz="2800" b="1" noProof="1">
                <a:ea typeface="標楷體" pitchFamily="65" charset="-120"/>
              </a:rPr>
              <a:t>.</a:t>
            </a:r>
            <a:endParaRPr lang="en-US" altLang="zh-TW" sz="2800" b="1">
              <a:ea typeface="標楷體" pitchFamily="65" charset="-120"/>
              <a:sym typeface="Symbol" pitchFamily="18" charset="2"/>
            </a:endParaRPr>
          </a:p>
          <a:p>
            <a:pPr>
              <a:lnSpc>
                <a:spcPct val="110000"/>
              </a:lnSpc>
              <a:spcBef>
                <a:spcPts val="600"/>
              </a:spcBef>
              <a:buClr>
                <a:schemeClr val="tx1"/>
              </a:buClr>
              <a:buFont typeface="Monotype Sorts" pitchFamily="2" charset="2"/>
              <a:buAutoNum type="arabicPeriod"/>
            </a:pPr>
            <a:r>
              <a:rPr lang="en-US" altLang="zh-TW" sz="2800" b="1" noProof="1">
                <a:ea typeface="標楷體" pitchFamily="65" charset="-120"/>
                <a:sym typeface="Symbol" pitchFamily="18" charset="2"/>
              </a:rPr>
              <a:t>If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m</a:t>
            </a:r>
            <a:r>
              <a:rPr lang="en-US" altLang="zh-TW" sz="2800" b="1" noProof="1">
                <a:ea typeface="標楷體" pitchFamily="65" charset="-120"/>
                <a:sym typeface="Symbol" pitchFamily="18" charset="2"/>
              </a:rPr>
              <a:t> </a:t>
            </a:r>
            <a:r>
              <a:rPr lang="en-US" altLang="zh-TW" sz="3200" b="1">
                <a:solidFill>
                  <a:srgbClr val="FF0000"/>
                </a:solidFill>
                <a:ea typeface="標楷體" pitchFamily="65" charset="-120"/>
                <a:sym typeface="Symbol" pitchFamily="18" charset="2"/>
              </a:rPr>
              <a:t>=</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n</a:t>
            </a:r>
            <a:r>
              <a:rPr lang="en-US" altLang="zh-TW" sz="2800" b="1" noProof="1">
                <a:ea typeface="標楷體" pitchFamily="65" charset="-120"/>
                <a:sym typeface="Symbol" pitchFamily="18" charset="2"/>
              </a:rPr>
              <a:t>, then </a:t>
            </a:r>
            <a:r>
              <a:rPr lang="en-US" altLang="zh-TW" sz="3200" b="1" i="1">
                <a:solidFill>
                  <a:srgbClr val="FF0000"/>
                </a:solidFill>
                <a:ea typeface="標楷體" pitchFamily="65" charset="-120"/>
              </a:rPr>
              <a:t>z</a:t>
            </a:r>
            <a:r>
              <a:rPr lang="en-US" altLang="zh-TW" sz="3200" b="1" i="1" baseline="-25000">
                <a:solidFill>
                  <a:srgbClr val="FF0000"/>
                </a:solidFill>
                <a:ea typeface="標楷體" pitchFamily="65" charset="-120"/>
              </a:rPr>
              <a:t>k </a:t>
            </a:r>
            <a:r>
              <a:rPr lang="en-US" altLang="zh-TW" sz="3200" b="1">
                <a:solidFill>
                  <a:srgbClr val="FF0000"/>
                </a:solidFill>
                <a:ea typeface="標楷體" pitchFamily="65" charset="-120"/>
                <a:sym typeface="Symbol" pitchFamily="18" charset="2"/>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m</a:t>
            </a:r>
            <a:r>
              <a:rPr lang="en-US" altLang="zh-TW" sz="2800" b="1" noProof="1">
                <a:ea typeface="標楷體" pitchFamily="65" charset="-120"/>
                <a:sym typeface="Symbol" pitchFamily="18" charset="2"/>
              </a:rPr>
              <a:t> </a:t>
            </a:r>
            <a:r>
              <a:rPr lang="en-US" altLang="zh-TW" sz="3200" b="1">
                <a:solidFill>
                  <a:srgbClr val="FF0000"/>
                </a:solidFill>
                <a:ea typeface="標楷體" pitchFamily="65" charset="-120"/>
                <a:sym typeface="Symbol" pitchFamily="18" charset="2"/>
              </a:rPr>
              <a:t>=</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n</a:t>
            </a:r>
            <a:r>
              <a:rPr lang="en-US" altLang="zh-TW" sz="2800" b="1" noProof="1">
                <a:ea typeface="標楷體" pitchFamily="65" charset="-120"/>
                <a:sym typeface="Symbol" pitchFamily="18" charset="2"/>
              </a:rPr>
              <a:t> </a:t>
            </a:r>
            <a:r>
              <a:rPr lang="en-US" altLang="zh-TW" sz="2800" b="1">
                <a:ea typeface="標楷體" pitchFamily="65" charset="-120"/>
                <a:sym typeface="Symbol" pitchFamily="18" charset="2"/>
              </a:rPr>
              <a:t> and </a:t>
            </a:r>
            <a:r>
              <a:rPr lang="en-US" altLang="zh-TW" sz="3200" b="1">
                <a:solidFill>
                  <a:srgbClr val="FF0000"/>
                </a:solidFill>
                <a:ea typeface="標楷體" pitchFamily="65" charset="-120"/>
              </a:rPr>
              <a:t>&lt;</a:t>
            </a:r>
            <a:r>
              <a:rPr lang="en-US" altLang="zh-TW" sz="3200" b="1" i="1">
                <a:solidFill>
                  <a:srgbClr val="FF0000"/>
                </a:solidFill>
                <a:ea typeface="標楷體" pitchFamily="65" charset="-120"/>
              </a:rPr>
              <a:t>z</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z</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z</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sym typeface="Symbol" pitchFamily="18" charset="2"/>
              </a:rPr>
              <a:t>1</a:t>
            </a:r>
            <a:r>
              <a:rPr lang="en-US" altLang="zh-TW" sz="3200" b="1">
                <a:solidFill>
                  <a:srgbClr val="FF0000"/>
                </a:solidFill>
                <a:ea typeface="標楷體" pitchFamily="65" charset="-120"/>
              </a:rPr>
              <a:t>&gt;</a:t>
            </a:r>
            <a:r>
              <a:rPr lang="en-US" altLang="zh-TW" sz="2800" b="1" noProof="1">
                <a:ea typeface="標楷體" pitchFamily="65" charset="-120"/>
                <a:sym typeface="Symbol" pitchFamily="18" charset="2"/>
              </a:rPr>
              <a:t> is a LCS of </a:t>
            </a:r>
            <a:r>
              <a:rPr lang="en-US" altLang="zh-TW" sz="3200" b="1">
                <a:solidFill>
                  <a:srgbClr val="FF0000"/>
                </a:solidFill>
                <a:ea typeface="標楷體" pitchFamily="65" charset="-120"/>
              </a:rPr>
              <a:t>&lt;</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x</a:t>
            </a:r>
            <a:r>
              <a:rPr lang="en-US" altLang="zh-TW" sz="3200" b="1" i="1" baseline="-25000">
                <a:solidFill>
                  <a:srgbClr val="FF0000"/>
                </a:solidFill>
                <a:ea typeface="標楷體" pitchFamily="65" charset="-120"/>
              </a:rPr>
              <a:t>m</a:t>
            </a:r>
            <a:r>
              <a:rPr lang="en-US" altLang="zh-TW" sz="3200" b="1" baseline="-25000">
                <a:solidFill>
                  <a:srgbClr val="FF0000"/>
                </a:solidFill>
                <a:ea typeface="標楷體" pitchFamily="65" charset="-120"/>
                <a:sym typeface="Symbol" pitchFamily="18" charset="2"/>
              </a:rPr>
              <a:t>1</a:t>
            </a:r>
            <a:r>
              <a:rPr lang="en-US" altLang="zh-TW" sz="3200" b="1">
                <a:solidFill>
                  <a:srgbClr val="FF0000"/>
                </a:solidFill>
                <a:ea typeface="標楷體" pitchFamily="65" charset="-120"/>
              </a:rPr>
              <a:t>&gt;</a:t>
            </a:r>
            <a:r>
              <a:rPr lang="en-US" altLang="zh-TW" sz="2800" b="1">
                <a:ea typeface="標楷體" pitchFamily="65" charset="-120"/>
              </a:rPr>
              <a:t> and </a:t>
            </a:r>
            <a:r>
              <a:rPr lang="en-US" altLang="zh-TW" sz="3200" b="1">
                <a:solidFill>
                  <a:srgbClr val="FF0000"/>
                </a:solidFill>
                <a:ea typeface="標楷體" pitchFamily="65" charset="-120"/>
              </a:rPr>
              <a:t>&lt;</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y</a:t>
            </a:r>
            <a:r>
              <a:rPr lang="en-US" altLang="zh-TW" sz="3200" b="1" i="1" baseline="-25000">
                <a:solidFill>
                  <a:srgbClr val="FF0000"/>
                </a:solidFill>
                <a:ea typeface="標楷體" pitchFamily="65" charset="-120"/>
              </a:rPr>
              <a:t>n</a:t>
            </a:r>
            <a:r>
              <a:rPr lang="en-US" altLang="zh-TW" sz="3200" b="1" baseline="-25000">
                <a:solidFill>
                  <a:srgbClr val="FF0000"/>
                </a:solidFill>
                <a:ea typeface="標楷體" pitchFamily="65" charset="-120"/>
                <a:sym typeface="Symbol" pitchFamily="18" charset="2"/>
              </a:rPr>
              <a:t>1</a:t>
            </a:r>
            <a:r>
              <a:rPr lang="en-US" altLang="zh-TW" sz="3200" b="1">
                <a:solidFill>
                  <a:srgbClr val="FF0000"/>
                </a:solidFill>
                <a:ea typeface="標楷體" pitchFamily="65" charset="-120"/>
              </a:rPr>
              <a:t>&gt;</a:t>
            </a:r>
            <a:r>
              <a:rPr lang="en-US" altLang="zh-TW" sz="2800" b="1">
                <a:ea typeface="標楷體" pitchFamily="65" charset="-120"/>
              </a:rPr>
              <a:t>.</a:t>
            </a:r>
            <a:endParaRPr lang="en-US" altLang="zh-TW" sz="2800" b="1">
              <a:ea typeface="標楷體" pitchFamily="65" charset="-120"/>
              <a:sym typeface="Symbol" pitchFamily="18" charset="2"/>
            </a:endParaRPr>
          </a:p>
          <a:p>
            <a:pPr>
              <a:lnSpc>
                <a:spcPct val="110000"/>
              </a:lnSpc>
              <a:spcBef>
                <a:spcPts val="600"/>
              </a:spcBef>
              <a:buClr>
                <a:schemeClr val="tx1"/>
              </a:buClr>
              <a:buFont typeface="Monotype Sorts" pitchFamily="2" charset="2"/>
              <a:buAutoNum type="arabicPeriod"/>
            </a:pPr>
            <a:r>
              <a:rPr lang="en-US" altLang="zh-TW" sz="2800" b="1" noProof="1">
                <a:ea typeface="標楷體" pitchFamily="65" charset="-120"/>
                <a:sym typeface="Symbol" pitchFamily="18" charset="2"/>
              </a:rPr>
              <a:t>If </a:t>
            </a:r>
            <a:r>
              <a:rPr lang="en-US" altLang="zh-TW" sz="3200" b="1" i="1">
                <a:solidFill>
                  <a:srgbClr val="FF0000"/>
                </a:solidFill>
                <a:ea typeface="標楷體" pitchFamily="65" charset="-120"/>
              </a:rPr>
              <a:t>z</a:t>
            </a:r>
            <a:r>
              <a:rPr lang="en-US" altLang="zh-TW" sz="3200" b="1" i="1" baseline="-25000">
                <a:solidFill>
                  <a:srgbClr val="FF0000"/>
                </a:solidFill>
                <a:ea typeface="標楷體" pitchFamily="65" charset="-120"/>
              </a:rPr>
              <a:t>k </a:t>
            </a:r>
            <a:r>
              <a:rPr lang="en-US" altLang="zh-TW" sz="3200" b="1">
                <a:solidFill>
                  <a:srgbClr val="FF0000"/>
                </a:solidFill>
                <a:ea typeface="標楷體" pitchFamily="65" charset="-120"/>
                <a:sym typeface="Symbol" pitchFamily="18" charset="2"/>
              </a:rPr>
              <a:t></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m</a:t>
            </a:r>
            <a:r>
              <a:rPr lang="en-US" altLang="zh-TW" sz="2800" b="1" noProof="1">
                <a:ea typeface="標楷體" pitchFamily="65" charset="-120"/>
                <a:sym typeface="Symbol" pitchFamily="18" charset="2"/>
              </a:rPr>
              <a:t>, then </a:t>
            </a:r>
            <a:r>
              <a:rPr lang="en-US" altLang="zh-TW" sz="3200" b="1" i="1">
                <a:solidFill>
                  <a:srgbClr val="FF0000"/>
                </a:solidFill>
                <a:ea typeface="標楷體" pitchFamily="65" charset="-120"/>
              </a:rPr>
              <a:t>Z</a:t>
            </a:r>
            <a:r>
              <a:rPr lang="en-US" altLang="zh-TW" sz="2800" b="1" noProof="1">
                <a:ea typeface="標楷體" pitchFamily="65" charset="-120"/>
                <a:sym typeface="Symbol" pitchFamily="18" charset="2"/>
              </a:rPr>
              <a:t> is a LCS of </a:t>
            </a:r>
            <a:r>
              <a:rPr lang="en-US" altLang="zh-TW" sz="3200" b="1">
                <a:solidFill>
                  <a:srgbClr val="FF0000"/>
                </a:solidFill>
                <a:ea typeface="標楷體" pitchFamily="65" charset="-120"/>
              </a:rPr>
              <a:t>&lt;</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x</a:t>
            </a:r>
            <a:r>
              <a:rPr lang="en-US" altLang="zh-TW" sz="3200" b="1" i="1" baseline="-25000">
                <a:solidFill>
                  <a:srgbClr val="FF0000"/>
                </a:solidFill>
                <a:ea typeface="標楷體" pitchFamily="65" charset="-120"/>
              </a:rPr>
              <a:t>m</a:t>
            </a:r>
            <a:r>
              <a:rPr lang="en-US" altLang="zh-TW" sz="3200" b="1" baseline="-25000">
                <a:solidFill>
                  <a:srgbClr val="FF0000"/>
                </a:solidFill>
                <a:ea typeface="標楷體" pitchFamily="65" charset="-120"/>
                <a:sym typeface="Symbol" pitchFamily="18" charset="2"/>
              </a:rPr>
              <a:t>1</a:t>
            </a:r>
            <a:r>
              <a:rPr lang="en-US" altLang="zh-TW" sz="3200" b="1">
                <a:solidFill>
                  <a:srgbClr val="FF0000"/>
                </a:solidFill>
                <a:ea typeface="標楷體" pitchFamily="65" charset="-120"/>
              </a:rPr>
              <a:t>&gt;</a:t>
            </a:r>
            <a:r>
              <a:rPr lang="en-US" altLang="zh-TW" sz="2800" b="1">
                <a:ea typeface="標楷體" pitchFamily="65" charset="-120"/>
              </a:rPr>
              <a:t> and </a:t>
            </a:r>
            <a:r>
              <a:rPr lang="en-US" altLang="zh-TW" sz="3200" b="1" i="1">
                <a:solidFill>
                  <a:srgbClr val="FF0000"/>
                </a:solidFill>
                <a:ea typeface="標楷體" pitchFamily="65" charset="-120"/>
              </a:rPr>
              <a:t>Y</a:t>
            </a:r>
            <a:r>
              <a:rPr lang="en-US" altLang="zh-TW" sz="2800" b="1" noProof="1">
                <a:ea typeface="標楷體" pitchFamily="65" charset="-120"/>
              </a:rPr>
              <a:t>.</a:t>
            </a:r>
          </a:p>
          <a:p>
            <a:pPr>
              <a:lnSpc>
                <a:spcPct val="110000"/>
              </a:lnSpc>
              <a:spcBef>
                <a:spcPts val="600"/>
              </a:spcBef>
              <a:buClr>
                <a:schemeClr val="tx1"/>
              </a:buClr>
              <a:buFont typeface="Monotype Sorts" pitchFamily="2" charset="2"/>
              <a:buAutoNum type="arabicPeriod"/>
            </a:pPr>
            <a:r>
              <a:rPr lang="en-US" altLang="zh-TW" sz="2800" b="1" noProof="1">
                <a:ea typeface="標楷體" pitchFamily="65" charset="-120"/>
                <a:sym typeface="Symbol" pitchFamily="18" charset="2"/>
              </a:rPr>
              <a:t>If </a:t>
            </a:r>
            <a:r>
              <a:rPr lang="en-US" altLang="zh-TW" sz="3200" b="1" i="1">
                <a:solidFill>
                  <a:srgbClr val="FF0000"/>
                </a:solidFill>
                <a:ea typeface="標楷體" pitchFamily="65" charset="-120"/>
              </a:rPr>
              <a:t>z</a:t>
            </a:r>
            <a:r>
              <a:rPr lang="en-US" altLang="zh-TW" sz="3200" b="1" i="1" baseline="-25000">
                <a:solidFill>
                  <a:srgbClr val="FF0000"/>
                </a:solidFill>
                <a:ea typeface="標楷體" pitchFamily="65" charset="-120"/>
              </a:rPr>
              <a:t>k </a:t>
            </a:r>
            <a:r>
              <a:rPr lang="en-US" altLang="zh-TW" sz="3200" b="1">
                <a:solidFill>
                  <a:srgbClr val="FF0000"/>
                </a:solidFill>
                <a:ea typeface="標楷體" pitchFamily="65" charset="-120"/>
                <a:sym typeface="Symbol" pitchFamily="18" charset="2"/>
              </a:rPr>
              <a:t></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n</a:t>
            </a:r>
            <a:r>
              <a:rPr lang="en-US" altLang="zh-TW" sz="2800" b="1" noProof="1">
                <a:ea typeface="標楷體" pitchFamily="65" charset="-120"/>
                <a:sym typeface="Symbol" pitchFamily="18" charset="2"/>
              </a:rPr>
              <a:t>, then </a:t>
            </a:r>
            <a:r>
              <a:rPr lang="en-US" altLang="zh-TW" sz="3200" b="1" i="1">
                <a:solidFill>
                  <a:srgbClr val="FF0000"/>
                </a:solidFill>
                <a:ea typeface="標楷體" pitchFamily="65" charset="-120"/>
              </a:rPr>
              <a:t>Z</a:t>
            </a:r>
            <a:r>
              <a:rPr lang="en-US" altLang="zh-TW" sz="2800" b="1" noProof="1">
                <a:ea typeface="標楷體" pitchFamily="65" charset="-120"/>
                <a:sym typeface="Symbol" pitchFamily="18" charset="2"/>
              </a:rPr>
              <a:t> is a LCS of </a:t>
            </a:r>
            <a:r>
              <a:rPr lang="en-US" altLang="zh-TW" sz="3200" b="1" i="1">
                <a:solidFill>
                  <a:srgbClr val="FF0000"/>
                </a:solidFill>
                <a:ea typeface="標楷體" pitchFamily="65" charset="-120"/>
              </a:rPr>
              <a:t>X </a:t>
            </a:r>
            <a:r>
              <a:rPr lang="en-US" altLang="zh-TW" sz="2800" b="1">
                <a:ea typeface="標楷體" pitchFamily="65" charset="-120"/>
              </a:rPr>
              <a:t>and </a:t>
            </a:r>
            <a:r>
              <a:rPr lang="en-US" altLang="zh-TW" sz="3200" b="1">
                <a:solidFill>
                  <a:srgbClr val="FF0000"/>
                </a:solidFill>
                <a:ea typeface="標楷體" pitchFamily="65" charset="-120"/>
              </a:rPr>
              <a:t>&lt;</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y</a:t>
            </a:r>
            <a:r>
              <a:rPr lang="en-US" altLang="zh-TW" sz="3200" b="1" i="1" baseline="-25000">
                <a:solidFill>
                  <a:srgbClr val="FF0000"/>
                </a:solidFill>
                <a:ea typeface="標楷體" pitchFamily="65" charset="-120"/>
              </a:rPr>
              <a:t>n</a:t>
            </a:r>
            <a:r>
              <a:rPr lang="en-US" altLang="zh-TW" sz="3200" b="1" baseline="-25000">
                <a:solidFill>
                  <a:srgbClr val="FF0000"/>
                </a:solidFill>
                <a:ea typeface="標楷體" pitchFamily="65" charset="-120"/>
                <a:sym typeface="Symbol" pitchFamily="18" charset="2"/>
              </a:rPr>
              <a:t>1</a:t>
            </a:r>
            <a:r>
              <a:rPr lang="en-US" altLang="zh-TW" sz="3200" b="1">
                <a:solidFill>
                  <a:srgbClr val="FF0000"/>
                </a:solidFill>
                <a:ea typeface="標楷體" pitchFamily="65" charset="-120"/>
              </a:rPr>
              <a:t>&gt;</a:t>
            </a:r>
            <a:r>
              <a:rPr lang="en-US" altLang="zh-TW" sz="2800" b="1">
                <a:ea typeface="標楷體" pitchFamily="65" charset="-120"/>
              </a:rPr>
              <a:t>.</a:t>
            </a:r>
          </a:p>
          <a:p>
            <a:pPr>
              <a:lnSpc>
                <a:spcPct val="110000"/>
              </a:lnSpc>
              <a:spcBef>
                <a:spcPts val="600"/>
              </a:spcBef>
              <a:buClr>
                <a:schemeClr val="tx1"/>
              </a:buClr>
              <a:buFont typeface="Monotype Sorts" pitchFamily="2" charset="2"/>
              <a:buAutoNum type="arabicPeriod"/>
            </a:pPr>
            <a:endParaRPr lang="en-US" altLang="zh-TW" sz="2800" b="1">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48227">
                                            <p:txEl>
                                              <p:pRg st="0" end="0"/>
                                            </p:txEl>
                                          </p:spTgt>
                                        </p:tgtEl>
                                        <p:attrNameLst>
                                          <p:attrName>style.visibility</p:attrName>
                                        </p:attrNameLst>
                                      </p:cBhvr>
                                      <p:to>
                                        <p:strVal val="visible"/>
                                      </p:to>
                                    </p:set>
                                    <p:animEffect transition="in" filter="wipe(left)">
                                      <p:cBhvr>
                                        <p:cTn id="7" dur="500"/>
                                        <p:tgtEl>
                                          <p:spTgt spid="9482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48227">
                                            <p:txEl>
                                              <p:pRg st="1" end="1"/>
                                            </p:txEl>
                                          </p:spTgt>
                                        </p:tgtEl>
                                        <p:attrNameLst>
                                          <p:attrName>style.visibility</p:attrName>
                                        </p:attrNameLst>
                                      </p:cBhvr>
                                      <p:to>
                                        <p:strVal val="visible"/>
                                      </p:to>
                                    </p:set>
                                    <p:animEffect transition="in" filter="wipe(left)">
                                      <p:cBhvr>
                                        <p:cTn id="12" dur="500"/>
                                        <p:tgtEl>
                                          <p:spTgt spid="9482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48227">
                                            <p:txEl>
                                              <p:pRg st="2" end="2"/>
                                            </p:txEl>
                                          </p:spTgt>
                                        </p:tgtEl>
                                        <p:attrNameLst>
                                          <p:attrName>style.visibility</p:attrName>
                                        </p:attrNameLst>
                                      </p:cBhvr>
                                      <p:to>
                                        <p:strVal val="visible"/>
                                      </p:to>
                                    </p:set>
                                    <p:animEffect transition="in" filter="wipe(left)">
                                      <p:cBhvr>
                                        <p:cTn id="17" dur="500"/>
                                        <p:tgtEl>
                                          <p:spTgt spid="9482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48227">
                                            <p:txEl>
                                              <p:pRg st="3" end="3"/>
                                            </p:txEl>
                                          </p:spTgt>
                                        </p:tgtEl>
                                        <p:attrNameLst>
                                          <p:attrName>style.visibility</p:attrName>
                                        </p:attrNameLst>
                                      </p:cBhvr>
                                      <p:to>
                                        <p:strVal val="visible"/>
                                      </p:to>
                                    </p:set>
                                    <p:animEffect transition="in" filter="wipe(left)">
                                      <p:cBhvr>
                                        <p:cTn id="22" dur="500"/>
                                        <p:tgtEl>
                                          <p:spTgt spid="948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822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CD4DE50C-FB4F-4BF1-91F8-E3DED81F7DD9}" type="slidenum">
              <a:rPr lang="en-US" altLang="zh-TW"/>
              <a:pPr/>
              <a:t>27</a:t>
            </a:fld>
            <a:endParaRPr lang="en-US" altLang="zh-TW"/>
          </a:p>
        </p:txBody>
      </p:sp>
      <p:sp>
        <p:nvSpPr>
          <p:cNvPr id="950274" name="Rectangle 2"/>
          <p:cNvSpPr>
            <a:spLocks noGrp="1" noChangeArrowheads="1"/>
          </p:cNvSpPr>
          <p:nvPr>
            <p:ph type="title"/>
          </p:nvPr>
        </p:nvSpPr>
        <p:spPr>
          <a:xfrm>
            <a:off x="609600" y="304800"/>
            <a:ext cx="7924800" cy="533400"/>
          </a:xfrm>
        </p:spPr>
        <p:txBody>
          <a:bodyPr/>
          <a:lstStyle/>
          <a:p>
            <a:pPr algn="ctr"/>
            <a:r>
              <a:rPr lang="en-US" altLang="zh-TW" sz="2800" b="1">
                <a:ea typeface="標楷體" pitchFamily="65" charset="-120"/>
              </a:rPr>
              <a:t>Step 2: A recursive solution</a:t>
            </a:r>
          </a:p>
        </p:txBody>
      </p:sp>
      <p:sp>
        <p:nvSpPr>
          <p:cNvPr id="950275" name="Text Box 3"/>
          <p:cNvSpPr txBox="1">
            <a:spLocks noChangeArrowheads="1"/>
          </p:cNvSpPr>
          <p:nvPr/>
        </p:nvSpPr>
        <p:spPr bwMode="auto">
          <a:xfrm>
            <a:off x="514350" y="984250"/>
            <a:ext cx="8448675"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Let </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a:t>
            </a:r>
            <a:r>
              <a:rPr lang="en-US" altLang="zh-TW" sz="2800" b="1">
                <a:ea typeface="標楷體" pitchFamily="65" charset="-120"/>
              </a:rPr>
              <a:t> </a:t>
            </a:r>
            <a:r>
              <a:rPr lang="en-US" altLang="zh-TW" sz="2800" b="1" noProof="1">
                <a:ea typeface="標楷體" pitchFamily="65" charset="-120"/>
              </a:rPr>
              <a:t>be the length of an LCS of the prefixes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i</a:t>
            </a:r>
            <a:r>
              <a:rPr lang="en-US" altLang="zh-TW" sz="3200" b="1" i="1">
                <a:solidFill>
                  <a:srgbClr val="FF0000"/>
                </a:solidFill>
                <a:ea typeface="標楷體" pitchFamily="65" charset="-120"/>
              </a:rPr>
              <a:t>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x</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x</a:t>
            </a:r>
            <a:r>
              <a:rPr lang="en-US" altLang="zh-TW" sz="3200" b="1" i="1" baseline="-25000">
                <a:solidFill>
                  <a:srgbClr val="FF0000"/>
                </a:solidFill>
                <a:ea typeface="標楷體" pitchFamily="65" charset="-120"/>
              </a:rPr>
              <a:t>i</a:t>
            </a:r>
            <a:r>
              <a:rPr lang="en-US" altLang="zh-TW" sz="3200" b="1">
                <a:solidFill>
                  <a:srgbClr val="FF0000"/>
                </a:solidFill>
                <a:ea typeface="標楷體" pitchFamily="65" charset="-120"/>
              </a:rPr>
              <a:t>&gt;</a:t>
            </a:r>
            <a:r>
              <a:rPr lang="en-US" altLang="zh-TW" sz="2800" b="1">
                <a:ea typeface="標楷體" pitchFamily="65" charset="-120"/>
              </a:rPr>
              <a:t> and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j</a:t>
            </a:r>
            <a:r>
              <a:rPr lang="en-US" altLang="zh-TW" sz="3200" b="1" i="1">
                <a:solidFill>
                  <a:srgbClr val="FF0000"/>
                </a:solidFill>
                <a:ea typeface="標楷體" pitchFamily="65" charset="-120"/>
              </a:rPr>
              <a:t> </a:t>
            </a:r>
            <a:r>
              <a:rPr lang="en-US" altLang="zh-TW" sz="3200" b="1">
                <a:solidFill>
                  <a:srgbClr val="FF0000"/>
                </a:solidFill>
                <a:ea typeface="標楷體" pitchFamily="65" charset="-120"/>
              </a:rPr>
              <a:t>= &lt;</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y</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y</a:t>
            </a:r>
            <a:r>
              <a:rPr lang="en-US" altLang="zh-TW" sz="3200" b="1" i="1" baseline="-25000">
                <a:solidFill>
                  <a:srgbClr val="FF0000"/>
                </a:solidFill>
                <a:ea typeface="標楷體" pitchFamily="65" charset="-120"/>
              </a:rPr>
              <a:t>j</a:t>
            </a:r>
            <a:r>
              <a:rPr lang="en-US" altLang="zh-TW" sz="3200" b="1">
                <a:solidFill>
                  <a:srgbClr val="FF0000"/>
                </a:solidFill>
                <a:ea typeface="標楷體" pitchFamily="65" charset="-120"/>
              </a:rPr>
              <a:t>&gt;</a:t>
            </a:r>
            <a:r>
              <a:rPr lang="en-US" altLang="zh-TW" sz="2800" b="1" noProof="1">
                <a:ea typeface="標楷體" pitchFamily="65" charset="-120"/>
              </a:rPr>
              <a:t>, for </a:t>
            </a:r>
            <a:r>
              <a:rPr lang="en-US" altLang="zh-TW" sz="3200" b="1" noProof="1">
                <a:solidFill>
                  <a:srgbClr val="FF0000"/>
                </a:solidFill>
                <a:ea typeface="標楷體" pitchFamily="65" charset="-120"/>
              </a:rPr>
              <a:t>1</a:t>
            </a:r>
            <a:r>
              <a:rPr lang="en-US" altLang="zh-TW" sz="2800" b="1" noProof="1">
                <a:ea typeface="標楷體" pitchFamily="65" charset="-120"/>
              </a:rPr>
              <a:t>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i</a:t>
            </a:r>
            <a:r>
              <a:rPr lang="en-US" altLang="zh-TW" sz="2800" b="1" noProof="1">
                <a:ea typeface="標楷體" pitchFamily="65" charset="-120"/>
                <a:sym typeface="Symbol" pitchFamily="18" charset="2"/>
              </a:rPr>
              <a:t>  </a:t>
            </a:r>
            <a:r>
              <a:rPr lang="en-US" altLang="zh-TW" sz="3200" b="1" i="1">
                <a:solidFill>
                  <a:srgbClr val="FF0000"/>
                </a:solidFill>
                <a:ea typeface="標楷體" pitchFamily="65" charset="-120"/>
              </a:rPr>
              <a:t>m</a:t>
            </a:r>
            <a:r>
              <a:rPr lang="en-US" altLang="zh-TW" sz="2800" b="1" noProof="1">
                <a:ea typeface="標楷體" pitchFamily="65" charset="-120"/>
                <a:sym typeface="Symbol" pitchFamily="18" charset="2"/>
              </a:rPr>
              <a:t> and </a:t>
            </a:r>
            <a:r>
              <a:rPr lang="en-US" altLang="zh-TW" sz="3200" b="1" noProof="1">
                <a:solidFill>
                  <a:srgbClr val="FF0000"/>
                </a:solidFill>
                <a:ea typeface="標楷體" pitchFamily="65" charset="-120"/>
              </a:rPr>
              <a:t>1</a:t>
            </a:r>
            <a:r>
              <a:rPr lang="en-US" altLang="zh-TW" sz="2800" b="1" noProof="1">
                <a:ea typeface="標楷體" pitchFamily="65" charset="-120"/>
              </a:rPr>
              <a:t>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j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n</a:t>
            </a:r>
            <a:r>
              <a:rPr lang="en-US" altLang="zh-TW" sz="2800" b="1" noProof="1">
                <a:ea typeface="標楷體" pitchFamily="65" charset="-120"/>
                <a:sym typeface="Symbol" pitchFamily="18" charset="2"/>
              </a:rPr>
              <a:t>. We have :</a:t>
            </a:r>
            <a:endParaRPr lang="en-US" altLang="zh-TW" sz="2800" b="1">
              <a:ea typeface="標楷體" pitchFamily="65" charset="-120"/>
              <a:sym typeface="Symbol" pitchFamily="18" charset="2"/>
            </a:endParaRPr>
          </a:p>
        </p:txBody>
      </p:sp>
      <p:sp>
        <p:nvSpPr>
          <p:cNvPr id="950276" name="Rectangle 4"/>
          <p:cNvSpPr>
            <a:spLocks noChangeArrowheads="1"/>
          </p:cNvSpPr>
          <p:nvPr/>
        </p:nvSpPr>
        <p:spPr bwMode="auto">
          <a:xfrm>
            <a:off x="285750" y="3265488"/>
            <a:ext cx="8553450" cy="1970087"/>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defTabSz="571500">
              <a:defRPr kumimoji="1" sz="2400">
                <a:solidFill>
                  <a:schemeClr val="tx1"/>
                </a:solidFill>
                <a:latin typeface="Times New Roman" pitchFamily="18" charset="0"/>
                <a:ea typeface="新細明體" pitchFamily="18" charset="-120"/>
              </a:defRPr>
            </a:lvl1pPr>
            <a:lvl2pPr algn="l" defTabSz="571500">
              <a:defRPr kumimoji="1" sz="2400">
                <a:solidFill>
                  <a:schemeClr val="tx1"/>
                </a:solidFill>
                <a:latin typeface="Times New Roman" pitchFamily="18" charset="0"/>
                <a:ea typeface="新細明體" pitchFamily="18" charset="-120"/>
              </a:defRPr>
            </a:lvl2pPr>
            <a:lvl3pPr algn="l" defTabSz="571500">
              <a:defRPr kumimoji="1" sz="2400">
                <a:solidFill>
                  <a:schemeClr val="tx1"/>
                </a:solidFill>
                <a:latin typeface="Times New Roman" pitchFamily="18" charset="0"/>
                <a:ea typeface="新細明體" pitchFamily="18" charset="-120"/>
              </a:defRPr>
            </a:lvl3pPr>
            <a:lvl4pPr algn="l" defTabSz="571500">
              <a:defRPr kumimoji="1" sz="2400">
                <a:solidFill>
                  <a:schemeClr val="tx1"/>
                </a:solidFill>
                <a:latin typeface="Times New Roman" pitchFamily="18" charset="0"/>
                <a:ea typeface="新細明體" pitchFamily="18" charset="-120"/>
              </a:defRPr>
            </a:lvl4pPr>
            <a:lvl5pPr algn="l" defTabSz="571500">
              <a:defRPr kumimoji="1" sz="2400">
                <a:solidFill>
                  <a:schemeClr val="tx1"/>
                </a:solidFill>
                <a:latin typeface="Times New Roman" pitchFamily="18" charset="0"/>
                <a:ea typeface="新細明體" pitchFamily="18" charset="-120"/>
              </a:defRPr>
            </a:lvl5pPr>
            <a:lvl6pPr defTabSz="571500" fontAlgn="base">
              <a:spcBef>
                <a:spcPct val="0"/>
              </a:spcBef>
              <a:spcAft>
                <a:spcPct val="0"/>
              </a:spcAft>
              <a:defRPr kumimoji="1" sz="2400">
                <a:solidFill>
                  <a:schemeClr val="tx1"/>
                </a:solidFill>
                <a:latin typeface="Times New Roman" pitchFamily="18" charset="0"/>
                <a:ea typeface="新細明體" pitchFamily="18" charset="-120"/>
              </a:defRPr>
            </a:lvl6pPr>
            <a:lvl7pPr defTabSz="571500" fontAlgn="base">
              <a:spcBef>
                <a:spcPct val="0"/>
              </a:spcBef>
              <a:spcAft>
                <a:spcPct val="0"/>
              </a:spcAft>
              <a:defRPr kumimoji="1" sz="2400">
                <a:solidFill>
                  <a:schemeClr val="tx1"/>
                </a:solidFill>
                <a:latin typeface="Times New Roman" pitchFamily="18" charset="0"/>
                <a:ea typeface="新細明體" pitchFamily="18" charset="-120"/>
              </a:defRPr>
            </a:lvl7pPr>
            <a:lvl8pPr defTabSz="571500" fontAlgn="base">
              <a:spcBef>
                <a:spcPct val="0"/>
              </a:spcBef>
              <a:spcAft>
                <a:spcPct val="0"/>
              </a:spcAft>
              <a:defRPr kumimoji="1" sz="2400">
                <a:solidFill>
                  <a:schemeClr val="tx1"/>
                </a:solidFill>
                <a:latin typeface="Times New Roman" pitchFamily="18" charset="0"/>
                <a:ea typeface="新細明體" pitchFamily="18" charset="-120"/>
              </a:defRPr>
            </a:lvl8pPr>
            <a:lvl9pPr defTabSz="57150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0  </a:t>
            </a:r>
            <a:r>
              <a:rPr lang="en-US" altLang="zh-TW" sz="28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0, </a:t>
            </a:r>
            <a:r>
              <a:rPr lang="en-US" altLang="zh-TW" sz="2800" b="1">
                <a:ea typeface="標楷體" pitchFamily="65" charset="-120"/>
              </a:rPr>
              <a:t>or</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 0</a:t>
            </a:r>
            <a:r>
              <a:rPr lang="en-US" altLang="zh-TW" sz="3200" b="1">
                <a:solidFill>
                  <a:srgbClr val="FF0000"/>
                </a:solidFill>
                <a:ea typeface="標楷體" pitchFamily="65" charset="-120"/>
              </a:rPr>
              <a:t> </a:t>
            </a:r>
          </a:p>
          <a:p>
            <a:pPr>
              <a:lnSpc>
                <a:spcPct val="140000"/>
              </a:lnSpc>
            </a:pP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+ 1 </a:t>
            </a:r>
            <a:r>
              <a:rPr lang="en-US" altLang="zh-TW" sz="32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&gt; 0</a:t>
            </a:r>
            <a:r>
              <a:rPr lang="en-US" altLang="zh-TW" sz="3200" b="1">
                <a:solidFill>
                  <a:srgbClr val="FF0000"/>
                </a:solidFill>
                <a:ea typeface="標楷體" pitchFamily="65" charset="-120"/>
              </a:rPr>
              <a:t> </a:t>
            </a:r>
            <a:r>
              <a:rPr lang="en-US" altLang="zh-TW" sz="2800" b="1">
                <a:ea typeface="標楷體" pitchFamily="65" charset="-120"/>
              </a:rPr>
              <a:t>and</a:t>
            </a:r>
            <a:r>
              <a:rPr lang="en-US" altLang="zh-TW" sz="3200" b="1">
                <a:ea typeface="標楷體" pitchFamily="65" charset="-120"/>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i</a:t>
            </a:r>
            <a:r>
              <a:rPr lang="en-US" altLang="zh-TW" sz="3200" b="1">
                <a:ea typeface="標楷體" pitchFamily="65" charset="-120"/>
              </a:rPr>
              <a:t> =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j</a:t>
            </a:r>
          </a:p>
          <a:p>
            <a:pPr>
              <a:lnSpc>
                <a:spcPct val="140000"/>
              </a:lnSpc>
            </a:pPr>
            <a:r>
              <a:rPr lang="en-US" altLang="zh-TW" sz="3200" b="1" i="1" baseline="-25000">
                <a:solidFill>
                  <a:srgbClr val="FF0000"/>
                </a:solidFill>
                <a:ea typeface="標楷體" pitchFamily="65" charset="-120"/>
              </a:rPr>
              <a:t>	</a:t>
            </a:r>
            <a:r>
              <a:rPr lang="en-US" altLang="zh-TW" sz="3200" b="1" i="1">
                <a:solidFill>
                  <a:srgbClr val="FF0000"/>
                </a:solidFill>
                <a:ea typeface="標楷體" pitchFamily="65" charset="-120"/>
              </a:rPr>
              <a:t>= </a:t>
            </a:r>
            <a:r>
              <a:rPr lang="en-US" altLang="zh-TW" sz="3200" b="1">
                <a:solidFill>
                  <a:srgbClr val="FF0000"/>
                </a:solidFill>
                <a:ea typeface="標楷體" pitchFamily="65" charset="-120"/>
              </a:rPr>
              <a:t>max(</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a:t>
            </a:r>
            <a:r>
              <a:rPr lang="en-US" altLang="zh-TW" sz="28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&gt; 0</a:t>
            </a:r>
            <a:r>
              <a:rPr lang="en-US" altLang="zh-TW" sz="3200" b="1">
                <a:solidFill>
                  <a:srgbClr val="FF0000"/>
                </a:solidFill>
                <a:ea typeface="標楷體" pitchFamily="65" charset="-120"/>
              </a:rPr>
              <a:t> </a:t>
            </a:r>
            <a:r>
              <a:rPr lang="en-US" altLang="zh-TW" sz="2800" b="1">
                <a:ea typeface="標楷體" pitchFamily="65" charset="-120"/>
              </a:rPr>
              <a:t>and</a:t>
            </a:r>
            <a:r>
              <a:rPr lang="en-US" altLang="zh-TW" sz="3200" b="1">
                <a:ea typeface="標楷體" pitchFamily="65" charset="-120"/>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i</a:t>
            </a:r>
            <a:r>
              <a:rPr lang="en-US" altLang="zh-TW" sz="3200" b="1">
                <a:ea typeface="標楷體" pitchFamily="65" charset="-120"/>
              </a:rPr>
              <a:t> </a:t>
            </a:r>
            <a:r>
              <a:rPr lang="en-US" altLang="zh-TW" sz="3200" b="1">
                <a:ea typeface="標楷體" pitchFamily="65" charset="-120"/>
                <a:sym typeface="Symbol" pitchFamily="18" charset="2"/>
              </a:rPr>
              <a:t></a:t>
            </a:r>
            <a:r>
              <a:rPr lang="en-US" altLang="zh-TW" sz="3200" b="1">
                <a:ea typeface="標楷體" pitchFamily="65" charset="-120"/>
              </a:rPr>
              <a:t>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j</a:t>
            </a:r>
            <a:r>
              <a:rPr lang="en-US" altLang="zh-TW" sz="3200" b="1">
                <a:solidFill>
                  <a:srgbClr val="FF0000"/>
                </a:solidFill>
                <a:ea typeface="標楷體" pitchFamily="65" charset="-120"/>
              </a:rPr>
              <a:t> </a:t>
            </a:r>
            <a:endParaRPr lang="en-US" altLang="zh-TW" sz="3200" b="1" i="1" baseline="-25000">
              <a:solidFill>
                <a:srgbClr val="FF0000"/>
              </a:solidFill>
              <a:ea typeface="標楷體" pitchFamily="65" charset="-1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50276"/>
                                        </p:tgtEl>
                                        <p:attrNameLst>
                                          <p:attrName>style.visibility</p:attrName>
                                        </p:attrNameLst>
                                      </p:cBhvr>
                                      <p:to>
                                        <p:strVal val="visible"/>
                                      </p:to>
                                    </p:set>
                                    <p:animEffect transition="in" filter="dissolve">
                                      <p:cBhvr>
                                        <p:cTn id="7" dur="500"/>
                                        <p:tgtEl>
                                          <p:spTgt spid="950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0276"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7F0871D1-F15A-4A11-BE29-C219AD5570BA}" type="slidenum">
              <a:rPr lang="en-US" altLang="zh-TW"/>
              <a:pPr/>
              <a:t>28</a:t>
            </a:fld>
            <a:endParaRPr lang="en-US" altLang="zh-TW"/>
          </a:p>
        </p:txBody>
      </p:sp>
      <p:sp>
        <p:nvSpPr>
          <p:cNvPr id="991234" name="Rectangle 2"/>
          <p:cNvSpPr>
            <a:spLocks noGrp="1" noChangeArrowheads="1"/>
          </p:cNvSpPr>
          <p:nvPr>
            <p:ph type="title"/>
          </p:nvPr>
        </p:nvSpPr>
        <p:spPr>
          <a:xfrm>
            <a:off x="609600" y="304800"/>
            <a:ext cx="7924800" cy="533400"/>
          </a:xfrm>
        </p:spPr>
        <p:txBody>
          <a:bodyPr/>
          <a:lstStyle/>
          <a:p>
            <a:pPr algn="ctr"/>
            <a:r>
              <a:rPr lang="en-US" altLang="zh-TW" sz="2800" b="1">
                <a:ea typeface="標楷體" pitchFamily="65" charset="-120"/>
              </a:rPr>
              <a:t>Step 3: Computing the length of an LCS</a:t>
            </a:r>
          </a:p>
        </p:txBody>
      </p:sp>
      <p:sp>
        <p:nvSpPr>
          <p:cNvPr id="991237" name="Rectangle 5"/>
          <p:cNvSpPr>
            <a:spLocks noGrp="1" noChangeArrowheads="1"/>
          </p:cNvSpPr>
          <p:nvPr>
            <p:ph type="body" idx="1"/>
          </p:nvPr>
        </p:nvSpPr>
        <p:spPr>
          <a:xfrm>
            <a:off x="755650" y="908050"/>
            <a:ext cx="7696200" cy="51816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838200" lvl="1" indent="-381000">
              <a:lnSpc>
                <a:spcPct val="90000"/>
              </a:lnSpc>
              <a:buFont typeface="Monotype Sorts" pitchFamily="2" charset="2"/>
              <a:buNone/>
            </a:pPr>
            <a:r>
              <a:rPr lang="en-US" altLang="zh-TW" sz="2000">
                <a:latin typeface="Tahoma" pitchFamily="34" charset="0"/>
              </a:rPr>
              <a:t>LCS-Length(X,Y)</a:t>
            </a:r>
          </a:p>
          <a:p>
            <a:pPr marL="838200" lvl="1" indent="-381000">
              <a:lnSpc>
                <a:spcPct val="90000"/>
              </a:lnSpc>
              <a:buFont typeface="Monotype Sorts" pitchFamily="2" charset="2"/>
              <a:buAutoNum type="arabicPeriod"/>
            </a:pPr>
            <a:r>
              <a:rPr lang="en-US" altLang="zh-TW" sz="2000">
                <a:latin typeface="Tahoma" pitchFamily="34" charset="0"/>
              </a:rPr>
              <a:t>m = X.</a:t>
            </a:r>
            <a:r>
              <a:rPr lang="en-US" altLang="zh-TW" sz="2000">
                <a:latin typeface="Tahoma" pitchFamily="34" charset="0"/>
                <a:sym typeface="Symbol" pitchFamily="18" charset="2"/>
              </a:rPr>
              <a:t>length;</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n  = Y.length;</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let b[1..m, 1..n] and c[0..m, 0..n] be new tables;</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for i= 1 to m  </a:t>
            </a:r>
            <a:r>
              <a:rPr lang="en-US" altLang="zh-TW" sz="2000">
                <a:latin typeface="Tahoma" pitchFamily="34" charset="0"/>
              </a:rPr>
              <a:t>c[i, 0] =</a:t>
            </a:r>
            <a:r>
              <a:rPr lang="en-US" altLang="zh-TW" sz="2000">
                <a:latin typeface="Tahoma" pitchFamily="34" charset="0"/>
                <a:sym typeface="Symbol" pitchFamily="18" charset="2"/>
              </a:rPr>
              <a:t> 0;</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for j= 1 to n do </a:t>
            </a:r>
            <a:r>
              <a:rPr lang="en-US" altLang="zh-TW" sz="2000">
                <a:latin typeface="Tahoma" pitchFamily="34" charset="0"/>
              </a:rPr>
              <a:t>c[0, j] =</a:t>
            </a:r>
            <a:r>
              <a:rPr lang="en-US" altLang="zh-TW" sz="2000">
                <a:latin typeface="Tahoma" pitchFamily="34" charset="0"/>
                <a:sym typeface="Symbol" pitchFamily="18" charset="2"/>
              </a:rPr>
              <a:t> 0;</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for i= 1 to m do</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for j= 1 to n do </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a:t>
            </a:r>
            <a:r>
              <a:rPr lang="en-US" altLang="zh-TW" sz="2000">
                <a:solidFill>
                  <a:srgbClr val="CC0000"/>
                </a:solidFill>
                <a:latin typeface="Tahoma" pitchFamily="34" charset="0"/>
                <a:sym typeface="Symbol" pitchFamily="18" charset="2"/>
              </a:rPr>
              <a:t>{</a:t>
            </a:r>
            <a:r>
              <a:rPr lang="en-US" altLang="zh-TW" sz="2000">
                <a:latin typeface="Tahoma" pitchFamily="34" charset="0"/>
                <a:sym typeface="Symbol" pitchFamily="18" charset="2"/>
              </a:rPr>
              <a:t> if x</a:t>
            </a:r>
            <a:r>
              <a:rPr lang="en-US" altLang="zh-TW" sz="2000" baseline="-25000">
                <a:latin typeface="Tahoma" pitchFamily="34" charset="0"/>
                <a:sym typeface="Symbol" pitchFamily="18" charset="2"/>
              </a:rPr>
              <a:t>i</a:t>
            </a:r>
            <a:r>
              <a:rPr lang="en-US" altLang="zh-TW" sz="2000">
                <a:latin typeface="Tahoma" pitchFamily="34" charset="0"/>
                <a:sym typeface="Symbol" pitchFamily="18" charset="2"/>
              </a:rPr>
              <a:t> == y</a:t>
            </a:r>
            <a:r>
              <a:rPr lang="en-US" altLang="zh-TW" sz="2000" baseline="-25000">
                <a:latin typeface="Tahoma" pitchFamily="34" charset="0"/>
                <a:sym typeface="Symbol" pitchFamily="18" charset="2"/>
              </a:rPr>
              <a:t>j</a:t>
            </a:r>
            <a:endParaRPr lang="en-US" altLang="zh-TW" sz="2000">
              <a:latin typeface="Tahoma" pitchFamily="34" charset="0"/>
              <a:sym typeface="Symbol" pitchFamily="18" charset="2"/>
            </a:endParaRP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 </a:t>
            </a:r>
            <a:r>
              <a:rPr lang="en-US" altLang="zh-TW" sz="2000">
                <a:latin typeface="Tahoma" pitchFamily="34" charset="0"/>
              </a:rPr>
              <a:t>c[i,j] =</a:t>
            </a:r>
            <a:r>
              <a:rPr lang="en-US" altLang="zh-TW" sz="2000">
                <a:latin typeface="Tahoma" pitchFamily="34" charset="0"/>
                <a:sym typeface="Symbol" pitchFamily="18" charset="2"/>
              </a:rPr>
              <a:t> </a:t>
            </a:r>
            <a:r>
              <a:rPr lang="en-US" altLang="zh-TW" sz="2000">
                <a:latin typeface="Tahoma" pitchFamily="34" charset="0"/>
              </a:rPr>
              <a:t>c[i-1,j-1]+1</a:t>
            </a:r>
            <a:r>
              <a:rPr lang="en-US" altLang="zh-TW" sz="2000">
                <a:latin typeface="Tahoma" pitchFamily="34" charset="0"/>
                <a:sym typeface="Symbol" pitchFamily="18" charset="2"/>
              </a:rPr>
              <a:t>;   </a:t>
            </a:r>
            <a:r>
              <a:rPr lang="en-US" altLang="zh-TW" sz="2000">
                <a:solidFill>
                  <a:srgbClr val="CC0000"/>
                </a:solidFill>
                <a:latin typeface="Tahoma" pitchFamily="34" charset="0"/>
                <a:sym typeface="Symbol" pitchFamily="18" charset="2"/>
              </a:rPr>
              <a:t>b</a:t>
            </a:r>
            <a:r>
              <a:rPr lang="en-US" altLang="zh-TW" sz="2000">
                <a:solidFill>
                  <a:srgbClr val="CC0000"/>
                </a:solidFill>
                <a:latin typeface="Tahoma" pitchFamily="34" charset="0"/>
              </a:rPr>
              <a:t>[i,j] = “</a:t>
            </a:r>
            <a:r>
              <a:rPr lang="en-US" altLang="zh-TW" sz="2000">
                <a:solidFill>
                  <a:srgbClr val="CC0000"/>
                </a:solidFill>
                <a:latin typeface="Tahoma" pitchFamily="34" charset="0"/>
                <a:sym typeface="Wingdings" pitchFamily="2" charset="2"/>
              </a:rPr>
              <a:t></a:t>
            </a:r>
            <a:r>
              <a:rPr lang="en-US" altLang="zh-TW" sz="2000">
                <a:solidFill>
                  <a:srgbClr val="CC0000"/>
                </a:solidFill>
                <a:latin typeface="Tahoma" pitchFamily="34" charset="0"/>
              </a:rPr>
              <a:t>”;</a:t>
            </a:r>
            <a:r>
              <a:rPr lang="en-US" altLang="zh-TW" sz="2000">
                <a:latin typeface="Tahoma" pitchFamily="34" charset="0"/>
              </a:rPr>
              <a:t> }</a:t>
            </a:r>
          </a:p>
          <a:p>
            <a:pPr marL="838200" lvl="1" indent="-381000">
              <a:lnSpc>
                <a:spcPct val="90000"/>
              </a:lnSpc>
              <a:buFont typeface="Monotype Sorts" pitchFamily="2" charset="2"/>
              <a:buAutoNum type="arabicPeriod"/>
            </a:pPr>
            <a:r>
              <a:rPr lang="en-US" altLang="zh-TW" sz="2000">
                <a:latin typeface="Tahoma" pitchFamily="34" charset="0"/>
              </a:rPr>
              <a:t>		     else if c[i-1, j] </a:t>
            </a:r>
            <a:r>
              <a:rPr lang="en-US" altLang="zh-TW" sz="2000">
                <a:latin typeface="Tahoma" pitchFamily="34" charset="0"/>
                <a:sym typeface="Symbol" pitchFamily="18" charset="2"/>
              </a:rPr>
              <a:t> </a:t>
            </a:r>
            <a:r>
              <a:rPr lang="en-US" altLang="zh-TW" sz="2000">
                <a:latin typeface="Tahoma" pitchFamily="34" charset="0"/>
              </a:rPr>
              <a:t>c[i, j-1]</a:t>
            </a:r>
          </a:p>
          <a:p>
            <a:pPr marL="838200" lvl="1" indent="-381000">
              <a:lnSpc>
                <a:spcPct val="90000"/>
              </a:lnSpc>
              <a:buFont typeface="Monotype Sorts" pitchFamily="2" charset="2"/>
              <a:buAutoNum type="arabicPeriod"/>
            </a:pPr>
            <a:r>
              <a:rPr lang="en-US" altLang="zh-TW" sz="2000">
                <a:latin typeface="Tahoma" pitchFamily="34" charset="0"/>
              </a:rPr>
              <a:t>			 { c[i, j] =</a:t>
            </a:r>
            <a:r>
              <a:rPr lang="en-US" altLang="zh-TW" sz="2000">
                <a:latin typeface="Tahoma" pitchFamily="34" charset="0"/>
                <a:sym typeface="Symbol" pitchFamily="18" charset="2"/>
              </a:rPr>
              <a:t> </a:t>
            </a:r>
            <a:r>
              <a:rPr lang="en-US" altLang="zh-TW" sz="2000">
                <a:latin typeface="Tahoma" pitchFamily="34" charset="0"/>
              </a:rPr>
              <a:t>c[i-1, j]</a:t>
            </a:r>
            <a:r>
              <a:rPr lang="en-US" altLang="zh-TW" sz="2000">
                <a:latin typeface="Tahoma" pitchFamily="34" charset="0"/>
                <a:sym typeface="Symbol" pitchFamily="18" charset="2"/>
              </a:rPr>
              <a:t>;   </a:t>
            </a:r>
            <a:r>
              <a:rPr lang="en-US" altLang="zh-TW" sz="2000">
                <a:solidFill>
                  <a:srgbClr val="CC0000"/>
                </a:solidFill>
                <a:latin typeface="Tahoma" pitchFamily="34" charset="0"/>
                <a:sym typeface="Symbol" pitchFamily="18" charset="2"/>
              </a:rPr>
              <a:t>b</a:t>
            </a:r>
            <a:r>
              <a:rPr lang="en-US" altLang="zh-TW" sz="2000">
                <a:solidFill>
                  <a:srgbClr val="CC0000"/>
                </a:solidFill>
                <a:latin typeface="Tahoma" pitchFamily="34" charset="0"/>
              </a:rPr>
              <a:t>[i, j] = “</a:t>
            </a:r>
            <a:r>
              <a:rPr lang="en-US" altLang="zh-TW" sz="2000">
                <a:solidFill>
                  <a:srgbClr val="CC0000"/>
                </a:solidFill>
                <a:latin typeface="Tahoma" pitchFamily="34" charset="0"/>
                <a:sym typeface="Symbol" pitchFamily="18" charset="2"/>
              </a:rPr>
              <a:t></a:t>
            </a:r>
            <a:r>
              <a:rPr lang="en-US" altLang="zh-TW" sz="2000">
                <a:solidFill>
                  <a:srgbClr val="CC0000"/>
                </a:solidFill>
                <a:latin typeface="Tahoma" pitchFamily="34" charset="0"/>
              </a:rPr>
              <a:t>”;</a:t>
            </a:r>
            <a:r>
              <a:rPr lang="en-US" altLang="zh-TW" sz="2000">
                <a:latin typeface="Tahoma" pitchFamily="34" charset="0"/>
              </a:rPr>
              <a:t> }</a:t>
            </a:r>
          </a:p>
          <a:p>
            <a:pPr marL="838200" lvl="1" indent="-381000">
              <a:lnSpc>
                <a:spcPct val="90000"/>
              </a:lnSpc>
              <a:buFont typeface="Monotype Sorts" pitchFamily="2" charset="2"/>
              <a:buAutoNum type="arabicPeriod"/>
            </a:pPr>
            <a:r>
              <a:rPr lang="en-US" altLang="zh-TW" sz="2000">
                <a:latin typeface="Tahoma" pitchFamily="34" charset="0"/>
              </a:rPr>
              <a:t>		     else  { c[i, j] =</a:t>
            </a:r>
            <a:r>
              <a:rPr lang="en-US" altLang="zh-TW" sz="2000">
                <a:latin typeface="Tahoma" pitchFamily="34" charset="0"/>
                <a:sym typeface="Symbol" pitchFamily="18" charset="2"/>
              </a:rPr>
              <a:t> </a:t>
            </a:r>
            <a:r>
              <a:rPr lang="en-US" altLang="zh-TW" sz="2000">
                <a:latin typeface="Tahoma" pitchFamily="34" charset="0"/>
              </a:rPr>
              <a:t>c[i, j-1]</a:t>
            </a:r>
            <a:r>
              <a:rPr lang="en-US" altLang="zh-TW" sz="2000">
                <a:latin typeface="Tahoma" pitchFamily="34" charset="0"/>
                <a:sym typeface="Symbol" pitchFamily="18" charset="2"/>
              </a:rPr>
              <a:t>;   </a:t>
            </a:r>
            <a:r>
              <a:rPr lang="en-US" altLang="zh-TW" sz="2000">
                <a:solidFill>
                  <a:srgbClr val="CC0000"/>
                </a:solidFill>
                <a:latin typeface="Tahoma" pitchFamily="34" charset="0"/>
                <a:sym typeface="Symbol" pitchFamily="18" charset="2"/>
              </a:rPr>
              <a:t>b</a:t>
            </a:r>
            <a:r>
              <a:rPr lang="en-US" altLang="zh-TW" sz="2000">
                <a:solidFill>
                  <a:srgbClr val="CC0000"/>
                </a:solidFill>
                <a:latin typeface="Tahoma" pitchFamily="34" charset="0"/>
              </a:rPr>
              <a:t>[i, j] = “</a:t>
            </a:r>
            <a:r>
              <a:rPr lang="en-US" altLang="zh-TW" sz="2000">
                <a:solidFill>
                  <a:srgbClr val="CC0000"/>
                </a:solidFill>
                <a:latin typeface="Tahoma" pitchFamily="34" charset="0"/>
                <a:sym typeface="Symbol" pitchFamily="18" charset="2"/>
              </a:rPr>
              <a:t></a:t>
            </a:r>
            <a:r>
              <a:rPr lang="en-US" altLang="zh-TW" sz="2000">
                <a:solidFill>
                  <a:srgbClr val="CC0000"/>
                </a:solidFill>
                <a:latin typeface="Tahoma" pitchFamily="34" charset="0"/>
              </a:rPr>
              <a:t>”;</a:t>
            </a:r>
            <a:r>
              <a:rPr lang="en-US" altLang="zh-TW" sz="2000">
                <a:latin typeface="Tahoma" pitchFamily="34" charset="0"/>
              </a:rPr>
              <a:t> } 	</a:t>
            </a:r>
            <a:endParaRPr lang="en-US" altLang="zh-TW" sz="2000">
              <a:latin typeface="Tahoma" pitchFamily="34" charset="0"/>
              <a:sym typeface="Symbol" pitchFamily="18" charset="2"/>
            </a:endParaRP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			</a:t>
            </a:r>
            <a:r>
              <a:rPr lang="en-US" altLang="zh-TW" sz="2000">
                <a:solidFill>
                  <a:srgbClr val="CC0000"/>
                </a:solidFill>
                <a:latin typeface="Tahoma" pitchFamily="34" charset="0"/>
                <a:sym typeface="Symbol" pitchFamily="18" charset="2"/>
              </a:rPr>
              <a:t>}</a:t>
            </a:r>
          </a:p>
          <a:p>
            <a:pPr marL="838200" lvl="1" indent="-381000">
              <a:lnSpc>
                <a:spcPct val="90000"/>
              </a:lnSpc>
              <a:buFont typeface="Monotype Sorts" pitchFamily="2" charset="2"/>
              <a:buAutoNum type="arabicPeriod"/>
            </a:pPr>
            <a:r>
              <a:rPr lang="en-US" altLang="zh-TW" sz="2000">
                <a:latin typeface="Tahoma" pitchFamily="34" charset="0"/>
                <a:sym typeface="Symbol" pitchFamily="18" charset="2"/>
              </a:rPr>
              <a:t>return b, 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A2EA3647-2ABF-47DB-8707-7B6E1C637C2F}" type="slidenum">
              <a:rPr lang="en-US" altLang="zh-TW"/>
              <a:pPr/>
              <a:t>29</a:t>
            </a:fld>
            <a:endParaRPr lang="en-US" altLang="zh-TW"/>
          </a:p>
        </p:txBody>
      </p:sp>
      <p:sp>
        <p:nvSpPr>
          <p:cNvPr id="993282" name="Rectangle 2"/>
          <p:cNvSpPr>
            <a:spLocks noGrp="1" noChangeArrowheads="1"/>
          </p:cNvSpPr>
          <p:nvPr>
            <p:ph type="title"/>
          </p:nvPr>
        </p:nvSpPr>
        <p:spPr>
          <a:xfrm>
            <a:off x="609600" y="304800"/>
            <a:ext cx="7924800" cy="533400"/>
          </a:xfrm>
        </p:spPr>
        <p:txBody>
          <a:bodyPr/>
          <a:lstStyle/>
          <a:p>
            <a:pPr algn="ctr"/>
            <a:r>
              <a:rPr lang="en-US" altLang="zh-TW" sz="2800" b="1">
                <a:ea typeface="標楷體" pitchFamily="65" charset="-120"/>
              </a:rPr>
              <a:t>Step 4: Constructing an LCS</a:t>
            </a:r>
          </a:p>
        </p:txBody>
      </p:sp>
      <p:sp>
        <p:nvSpPr>
          <p:cNvPr id="993285" name="Rectangle 5"/>
          <p:cNvSpPr>
            <a:spLocks noGrp="1" noChangeArrowheads="1"/>
          </p:cNvSpPr>
          <p:nvPr>
            <p:ph type="body" idx="1"/>
          </p:nvPr>
        </p:nvSpPr>
        <p:spPr>
          <a:xfrm>
            <a:off x="827088" y="1125538"/>
            <a:ext cx="7696200" cy="51816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990600" lvl="1" indent="-533400">
              <a:buFont typeface="Monotype Sorts" pitchFamily="2" charset="2"/>
              <a:buNone/>
            </a:pPr>
            <a:r>
              <a:rPr lang="en-US" altLang="zh-TW">
                <a:latin typeface="Tahoma" pitchFamily="34" charset="0"/>
              </a:rPr>
              <a:t>Print-LCS(b, X, i, j)</a:t>
            </a:r>
          </a:p>
          <a:p>
            <a:pPr marL="990600" lvl="1" indent="-533400">
              <a:buFont typeface="Monotype Sorts" pitchFamily="2" charset="2"/>
              <a:buAutoNum type="arabicPeriod"/>
            </a:pPr>
            <a:r>
              <a:rPr lang="en-US" altLang="zh-TW">
                <a:latin typeface="Tahoma" pitchFamily="34" charset="0"/>
              </a:rPr>
              <a:t>if i==0 or j==0  return;</a:t>
            </a:r>
          </a:p>
          <a:p>
            <a:pPr marL="990600" lvl="1" indent="-533400">
              <a:buFont typeface="Monotype Sorts" pitchFamily="2" charset="2"/>
              <a:buAutoNum type="arabicPeriod"/>
            </a:pPr>
            <a:r>
              <a:rPr lang="en-US" altLang="zh-TW">
                <a:latin typeface="Tahoma" pitchFamily="34" charset="0"/>
              </a:rPr>
              <a:t>if </a:t>
            </a:r>
            <a:r>
              <a:rPr lang="en-US" altLang="zh-TW">
                <a:latin typeface="Tahoma" pitchFamily="34" charset="0"/>
                <a:sym typeface="Symbol" pitchFamily="18" charset="2"/>
              </a:rPr>
              <a:t>b</a:t>
            </a:r>
            <a:r>
              <a:rPr lang="en-US" altLang="zh-TW">
                <a:latin typeface="Tahoma" pitchFamily="34" charset="0"/>
              </a:rPr>
              <a:t>[i,j] == “</a:t>
            </a:r>
            <a:r>
              <a:rPr lang="en-US" altLang="zh-TW">
                <a:latin typeface="Tahoma" pitchFamily="34" charset="0"/>
                <a:sym typeface="Wingdings" pitchFamily="2" charset="2"/>
              </a:rPr>
              <a:t></a:t>
            </a:r>
            <a:r>
              <a:rPr lang="en-US" altLang="zh-TW">
                <a:latin typeface="Tahoma" pitchFamily="34" charset="0"/>
              </a:rPr>
              <a:t> ”;</a:t>
            </a:r>
          </a:p>
          <a:p>
            <a:pPr marL="990600" lvl="1" indent="-533400">
              <a:buFont typeface="Monotype Sorts" pitchFamily="2" charset="2"/>
              <a:buAutoNum type="arabicPeriod"/>
            </a:pPr>
            <a:r>
              <a:rPr lang="en-US" altLang="zh-TW">
                <a:latin typeface="Tahoma" pitchFamily="34" charset="0"/>
              </a:rPr>
              <a:t>     { Print-LCS(b, X, i-1, j-1);</a:t>
            </a:r>
          </a:p>
          <a:p>
            <a:pPr marL="990600" lvl="1" indent="-533400">
              <a:buFont typeface="Monotype Sorts" pitchFamily="2" charset="2"/>
              <a:buAutoNum type="arabicPeriod"/>
            </a:pPr>
            <a:r>
              <a:rPr lang="en-US" altLang="zh-TW">
                <a:latin typeface="Tahoma" pitchFamily="34" charset="0"/>
              </a:rPr>
              <a:t>	print x</a:t>
            </a:r>
            <a:r>
              <a:rPr lang="en-US" altLang="zh-TW" baseline="-25000">
                <a:latin typeface="Tahoma" pitchFamily="34" charset="0"/>
              </a:rPr>
              <a:t>i</a:t>
            </a:r>
            <a:r>
              <a:rPr lang="en-US" altLang="zh-TW">
                <a:latin typeface="Tahoma" pitchFamily="34" charset="0"/>
              </a:rPr>
              <a:t>;</a:t>
            </a:r>
          </a:p>
          <a:p>
            <a:pPr marL="990600" lvl="1" indent="-533400">
              <a:buFont typeface="Monotype Sorts" pitchFamily="2" charset="2"/>
              <a:buAutoNum type="arabicPeriod"/>
            </a:pPr>
            <a:r>
              <a:rPr lang="en-US" altLang="zh-TW">
                <a:latin typeface="Tahoma" pitchFamily="34" charset="0"/>
              </a:rPr>
              <a:t>	}</a:t>
            </a:r>
          </a:p>
          <a:p>
            <a:pPr marL="990600" lvl="1" indent="-533400">
              <a:buFont typeface="Monotype Sorts" pitchFamily="2" charset="2"/>
              <a:buAutoNum type="arabicPeriod"/>
            </a:pPr>
            <a:r>
              <a:rPr lang="en-US" altLang="zh-TW">
                <a:latin typeface="Tahoma" pitchFamily="34" charset="0"/>
              </a:rPr>
              <a:t>else if </a:t>
            </a:r>
            <a:r>
              <a:rPr lang="en-US" altLang="zh-TW">
                <a:latin typeface="Tahoma" pitchFamily="34" charset="0"/>
                <a:sym typeface="Symbol" pitchFamily="18" charset="2"/>
              </a:rPr>
              <a:t>b</a:t>
            </a:r>
            <a:r>
              <a:rPr lang="en-US" altLang="zh-TW">
                <a:latin typeface="Tahoma" pitchFamily="34" charset="0"/>
              </a:rPr>
              <a:t>[i,j] == “</a:t>
            </a:r>
            <a:r>
              <a:rPr lang="en-US" altLang="zh-TW">
                <a:latin typeface="Tahoma" pitchFamily="34" charset="0"/>
                <a:sym typeface="Symbol" pitchFamily="18" charset="2"/>
              </a:rPr>
              <a:t></a:t>
            </a:r>
            <a:r>
              <a:rPr lang="en-US" altLang="zh-TW">
                <a:latin typeface="Tahoma" pitchFamily="34" charset="0"/>
              </a:rPr>
              <a:t>”</a:t>
            </a:r>
          </a:p>
          <a:p>
            <a:pPr marL="990600" lvl="1" indent="-533400">
              <a:buFont typeface="Monotype Sorts" pitchFamily="2" charset="2"/>
              <a:buAutoNum type="arabicPeriod"/>
            </a:pPr>
            <a:r>
              <a:rPr lang="en-US" altLang="zh-TW">
                <a:latin typeface="Tahoma" pitchFamily="34" charset="0"/>
              </a:rPr>
              <a:t>      Print-LCS(b, X, i-1, j);</a:t>
            </a:r>
          </a:p>
          <a:p>
            <a:pPr marL="990600" lvl="1" indent="-533400">
              <a:buFont typeface="Monotype Sorts" pitchFamily="2" charset="2"/>
              <a:buAutoNum type="arabicPeriod"/>
            </a:pPr>
            <a:r>
              <a:rPr lang="en-US" altLang="zh-TW">
                <a:latin typeface="Tahoma" pitchFamily="34" charset="0"/>
              </a:rPr>
              <a:t>else Print-LCS(b, X, i, j-1);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頁尾版面配置區 4"/>
          <p:cNvSpPr>
            <a:spLocks noGrp="1"/>
          </p:cNvSpPr>
          <p:nvPr>
            <p:ph type="ftr" sz="quarter" idx="11"/>
          </p:nvPr>
        </p:nvSpPr>
        <p:spPr/>
        <p:txBody>
          <a:bodyPr/>
          <a:lstStyle/>
          <a:p>
            <a:r>
              <a:rPr lang="en-US" altLang="zh-TW"/>
              <a:t>Dynamic Programming</a:t>
            </a:r>
          </a:p>
        </p:txBody>
      </p:sp>
      <p:sp>
        <p:nvSpPr>
          <p:cNvPr id="45" name="投影片編號版面配置區 5"/>
          <p:cNvSpPr>
            <a:spLocks noGrp="1"/>
          </p:cNvSpPr>
          <p:nvPr>
            <p:ph type="sldNum" sz="quarter" idx="12"/>
          </p:nvPr>
        </p:nvSpPr>
        <p:spPr/>
        <p:txBody>
          <a:bodyPr/>
          <a:lstStyle/>
          <a:p>
            <a:fld id="{F4E22372-4475-4932-BAFA-17765F85D939}" type="slidenum">
              <a:rPr lang="en-US" altLang="zh-TW"/>
              <a:pPr/>
              <a:t>3</a:t>
            </a:fld>
            <a:endParaRPr lang="en-US" altLang="zh-TW"/>
          </a:p>
        </p:txBody>
      </p:sp>
      <p:sp>
        <p:nvSpPr>
          <p:cNvPr id="927746"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鐵條切割問題 </a:t>
            </a:r>
            <a:r>
              <a:rPr lang="en-US" altLang="zh-TW" sz="2800" b="1">
                <a:ea typeface="標楷體" pitchFamily="65" charset="-120"/>
              </a:rPr>
              <a:t>(Rod cutting problem)</a:t>
            </a:r>
          </a:p>
        </p:txBody>
      </p:sp>
      <p:sp>
        <p:nvSpPr>
          <p:cNvPr id="927747" name="Text Box 3"/>
          <p:cNvSpPr txBox="1">
            <a:spLocks noChangeArrowheads="1"/>
          </p:cNvSpPr>
          <p:nvPr/>
        </p:nvSpPr>
        <p:spPr bwMode="auto">
          <a:xfrm>
            <a:off x="465138" y="952500"/>
            <a:ext cx="8339137" cy="1655763"/>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kumimoji="1" sz="2400">
                <a:solidFill>
                  <a:schemeClr val="tx1"/>
                </a:solidFill>
                <a:latin typeface="Times New Roman" pitchFamily="18" charset="0"/>
                <a:ea typeface="新細明體" pitchFamily="18" charset="-120"/>
              </a:defRPr>
            </a:lvl1pPr>
            <a:lvl2pPr marL="571500" algn="l">
              <a:defRPr kumimoji="1" sz="2400">
                <a:solidFill>
                  <a:schemeClr val="tx1"/>
                </a:solidFill>
                <a:latin typeface="Times New Roman" pitchFamily="18" charset="0"/>
                <a:ea typeface="新細明體" pitchFamily="18" charset="-120"/>
              </a:defRPr>
            </a:lvl2pPr>
            <a:lvl3pPr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zh-TW" altLang="en-US" sz="2800">
                <a:ea typeface="標楷體" pitchFamily="65" charset="-120"/>
              </a:rPr>
              <a:t>給一段長度為</a:t>
            </a:r>
            <a:r>
              <a:rPr lang="en-US" altLang="zh-TW" sz="2800">
                <a:ea typeface="標楷體" pitchFamily="65" charset="-120"/>
              </a:rPr>
              <a:t>N(</a:t>
            </a:r>
            <a:r>
              <a:rPr lang="zh-TW" altLang="en-US" sz="2800">
                <a:ea typeface="標楷體" pitchFamily="65" charset="-120"/>
              </a:rPr>
              <a:t>整數</a:t>
            </a:r>
            <a:r>
              <a:rPr lang="en-US" altLang="zh-TW" sz="2800">
                <a:ea typeface="標楷體" pitchFamily="65" charset="-120"/>
              </a:rPr>
              <a:t>)</a:t>
            </a:r>
            <a:r>
              <a:rPr lang="zh-TW" altLang="en-US" sz="2800">
                <a:ea typeface="標楷體" pitchFamily="65" charset="-120"/>
              </a:rPr>
              <a:t>單位的鐵條</a:t>
            </a:r>
            <a:r>
              <a:rPr lang="en-US" altLang="zh-TW" sz="2800">
                <a:ea typeface="標楷體" pitchFamily="65" charset="-120"/>
              </a:rPr>
              <a:t>, </a:t>
            </a:r>
            <a:r>
              <a:rPr lang="zh-TW" altLang="en-US" sz="2800">
                <a:ea typeface="標楷體" pitchFamily="65" charset="-120"/>
              </a:rPr>
              <a:t>令</a:t>
            </a:r>
            <a:r>
              <a:rPr lang="en-US" altLang="zh-TW" sz="2800">
                <a:ea typeface="標楷體" pitchFamily="65" charset="-120"/>
              </a:rPr>
              <a:t>i</a:t>
            </a:r>
            <a:r>
              <a:rPr lang="zh-TW" altLang="en-US" sz="2800">
                <a:ea typeface="標楷體" pitchFamily="65" charset="-120"/>
              </a:rPr>
              <a:t>為任一正整數</a:t>
            </a:r>
            <a:r>
              <a:rPr lang="en-US" altLang="zh-TW" sz="2800">
                <a:ea typeface="標楷體" pitchFamily="65" charset="-120"/>
              </a:rPr>
              <a:t>,</a:t>
            </a:r>
            <a:r>
              <a:rPr lang="zh-TW" altLang="en-US" sz="2800">
                <a:ea typeface="標楷體" pitchFamily="65" charset="-120"/>
              </a:rPr>
              <a:t>假設</a:t>
            </a:r>
            <a:r>
              <a:rPr lang="en-US" altLang="zh-TW" sz="2800">
                <a:ea typeface="標楷體" pitchFamily="65" charset="-120"/>
              </a:rPr>
              <a:t>p[i]</a:t>
            </a:r>
            <a:r>
              <a:rPr lang="zh-TW" altLang="en-US" sz="2800">
                <a:ea typeface="標楷體" pitchFamily="65" charset="-120"/>
              </a:rPr>
              <a:t>表示長度為</a:t>
            </a:r>
            <a:r>
              <a:rPr lang="en-US" altLang="zh-TW" sz="2800">
                <a:ea typeface="標楷體" pitchFamily="65" charset="-120"/>
              </a:rPr>
              <a:t>i</a:t>
            </a:r>
            <a:r>
              <a:rPr lang="zh-TW" altLang="en-US" sz="2800">
                <a:ea typeface="標楷體" pitchFamily="65" charset="-120"/>
              </a:rPr>
              <a:t>的鐵條可以賣出的價格</a:t>
            </a:r>
            <a:r>
              <a:rPr lang="en-US" altLang="zh-TW" sz="2800">
                <a:ea typeface="標楷體" pitchFamily="65" charset="-120"/>
              </a:rPr>
              <a:t>.</a:t>
            </a:r>
            <a:r>
              <a:rPr lang="zh-TW" altLang="en-US" sz="2800">
                <a:ea typeface="標楷體" pitchFamily="65" charset="-120"/>
              </a:rPr>
              <a:t>試問應如何切割該鐵條使得其總賣價最高</a:t>
            </a:r>
            <a:r>
              <a:rPr lang="en-US" altLang="zh-TW" sz="2800">
                <a:ea typeface="標楷體" pitchFamily="65" charset="-120"/>
              </a:rPr>
              <a:t>?</a:t>
            </a:r>
          </a:p>
        </p:txBody>
      </p:sp>
      <p:graphicFrame>
        <p:nvGraphicFramePr>
          <p:cNvPr id="927803" name="Group 59"/>
          <p:cNvGraphicFramePr>
            <a:graphicFrameLocks noGrp="1"/>
          </p:cNvGraphicFramePr>
          <p:nvPr/>
        </p:nvGraphicFramePr>
        <p:xfrm>
          <a:off x="755650" y="3500438"/>
          <a:ext cx="7559675" cy="1211263"/>
        </p:xfrm>
        <a:graphic>
          <a:graphicData uri="http://schemas.openxmlformats.org/drawingml/2006/table">
            <a:tbl>
              <a:tblPr/>
              <a:tblGrid>
                <a:gridCol w="1069975"/>
                <a:gridCol w="538163"/>
                <a:gridCol w="660400"/>
                <a:gridCol w="661987"/>
                <a:gridCol w="660400"/>
                <a:gridCol w="663575"/>
                <a:gridCol w="660400"/>
                <a:gridCol w="661988"/>
                <a:gridCol w="660400"/>
                <a:gridCol w="661987"/>
                <a:gridCol w="660400"/>
              </a:tblGrid>
              <a:tr h="606425">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zh-TW" altLang="en-US" sz="1800" b="0" i="0" u="none" strike="noStrike" cap="none" normalizeH="0" baseline="0" smtClean="0">
                          <a:ln>
                            <a:noFill/>
                          </a:ln>
                          <a:solidFill>
                            <a:schemeClr val="tx1"/>
                          </a:solidFill>
                          <a:effectLst/>
                          <a:latin typeface="Times New Roman" pitchFamily="18" charset="0"/>
                          <a:ea typeface="標楷體" pitchFamily="65" charset="-120"/>
                        </a:rPr>
                        <a:t>長度 </a:t>
                      </a:r>
                      <a:r>
                        <a:rPr kumimoji="1" lang="en-US" altLang="zh-TW" sz="2000" b="0" i="0" u="none" strike="noStrike" cap="none" normalizeH="0" baseline="0" smtClean="0">
                          <a:ln>
                            <a:noFill/>
                          </a:ln>
                          <a:solidFill>
                            <a:schemeClr val="tx1"/>
                          </a:solidFill>
                          <a:effectLst/>
                          <a:latin typeface="Tahoma" pitchFamily="34" charset="0"/>
                          <a:ea typeface="新細明體" pitchFamily="18" charset="-12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4838">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zh-TW" altLang="en-US" sz="1800" b="0" i="0" u="none" strike="noStrike" cap="none" normalizeH="0" baseline="0" smtClean="0">
                          <a:ln>
                            <a:noFill/>
                          </a:ln>
                          <a:solidFill>
                            <a:schemeClr val="tx1"/>
                          </a:solidFill>
                          <a:effectLst/>
                          <a:latin typeface="Tahoma" pitchFamily="34" charset="0"/>
                          <a:ea typeface="標楷體" pitchFamily="65" charset="-120"/>
                        </a:rPr>
                        <a:t>價格</a:t>
                      </a:r>
                      <a:r>
                        <a:rPr kumimoji="1" lang="en-US" altLang="zh-TW" sz="2000" b="0" i="0" u="none" strike="noStrike" cap="none" normalizeH="0" baseline="0" smtClean="0">
                          <a:ln>
                            <a:noFill/>
                          </a:ln>
                          <a:solidFill>
                            <a:schemeClr val="tx1"/>
                          </a:solidFill>
                          <a:effectLst/>
                          <a:latin typeface="Tahoma" pitchFamily="34" charset="0"/>
                          <a:ea typeface="新細明體" pitchFamily="18" charset="-120"/>
                        </a:rPr>
                        <a:t>p[i]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7804" name="Text Box 60"/>
          <p:cNvSpPr txBox="1">
            <a:spLocks noChangeArrowheads="1"/>
          </p:cNvSpPr>
          <p:nvPr/>
        </p:nvSpPr>
        <p:spPr bwMode="auto">
          <a:xfrm>
            <a:off x="395288" y="2852738"/>
            <a:ext cx="11509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TW" altLang="en-US" sz="3600"/>
              <a:t>例：</a:t>
            </a:r>
          </a:p>
        </p:txBody>
      </p:sp>
      <p:sp>
        <p:nvSpPr>
          <p:cNvPr id="927805" name="Text Box 61"/>
          <p:cNvSpPr txBox="1">
            <a:spLocks noChangeArrowheads="1"/>
          </p:cNvSpPr>
          <p:nvPr/>
        </p:nvSpPr>
        <p:spPr bwMode="auto">
          <a:xfrm>
            <a:off x="900113" y="4941888"/>
            <a:ext cx="6192837"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zh-TW" sz="2800">
                <a:latin typeface="Tahoma" pitchFamily="34" charset="0"/>
              </a:rPr>
              <a:t>N=7, </a:t>
            </a:r>
          </a:p>
          <a:p>
            <a:pPr algn="l"/>
            <a:r>
              <a:rPr lang="en-US" altLang="zh-TW" sz="2800">
                <a:latin typeface="Tahoma" pitchFamily="34" charset="0"/>
              </a:rPr>
              <a:t>7=3+4</a:t>
            </a:r>
            <a:r>
              <a:rPr lang="zh-TW" altLang="en-US" sz="2800">
                <a:latin typeface="Tahoma" pitchFamily="34" charset="0"/>
              </a:rPr>
              <a:t>可賣得</a:t>
            </a:r>
            <a:r>
              <a:rPr lang="en-US" altLang="zh-TW" sz="2800">
                <a:latin typeface="Tahoma" pitchFamily="34" charset="0"/>
              </a:rPr>
              <a:t>17</a:t>
            </a:r>
          </a:p>
          <a:p>
            <a:pPr algn="l"/>
            <a:r>
              <a:rPr lang="en-US" altLang="zh-TW" sz="2800">
                <a:latin typeface="Tahoma" pitchFamily="34" charset="0"/>
              </a:rPr>
              <a:t>7=1+6=2+2+3 </a:t>
            </a:r>
            <a:r>
              <a:rPr lang="zh-TW" altLang="en-US" sz="2800">
                <a:solidFill>
                  <a:srgbClr val="FF0000"/>
                </a:solidFill>
                <a:latin typeface="Tahoma" pitchFamily="34" charset="0"/>
              </a:rPr>
              <a:t>可賣得</a:t>
            </a:r>
            <a:r>
              <a:rPr lang="en-US" altLang="zh-TW" sz="2800">
                <a:solidFill>
                  <a:srgbClr val="FF0000"/>
                </a:solidFill>
                <a:latin typeface="Tahoma" pitchFamily="34" charset="0"/>
              </a:rPr>
              <a:t>18</a:t>
            </a:r>
            <a:r>
              <a:rPr lang="en-US" altLang="zh-TW" sz="2800">
                <a:latin typeface="Tahoma" pitchFamily="34" charset="0"/>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頁尾版面配置區 4"/>
          <p:cNvSpPr>
            <a:spLocks noGrp="1"/>
          </p:cNvSpPr>
          <p:nvPr>
            <p:ph type="ftr" sz="quarter" idx="11"/>
          </p:nvPr>
        </p:nvSpPr>
        <p:spPr/>
        <p:txBody>
          <a:bodyPr/>
          <a:lstStyle/>
          <a:p>
            <a:r>
              <a:rPr lang="en-US" altLang="zh-TW"/>
              <a:t>Dynamic Programming</a:t>
            </a:r>
          </a:p>
        </p:txBody>
      </p:sp>
      <p:sp>
        <p:nvSpPr>
          <p:cNvPr id="17" name="投影片編號版面配置區 5"/>
          <p:cNvSpPr>
            <a:spLocks noGrp="1"/>
          </p:cNvSpPr>
          <p:nvPr>
            <p:ph type="sldNum" sz="quarter" idx="12"/>
          </p:nvPr>
        </p:nvSpPr>
        <p:spPr/>
        <p:txBody>
          <a:bodyPr/>
          <a:lstStyle/>
          <a:p>
            <a:fld id="{78E63BA1-6602-446F-AA21-EB1B97B4EF60}" type="slidenum">
              <a:rPr lang="en-US" altLang="zh-TW"/>
              <a:pPr/>
              <a:t>30</a:t>
            </a:fld>
            <a:endParaRPr lang="en-US" altLang="zh-TW"/>
          </a:p>
        </p:txBody>
      </p:sp>
      <p:sp>
        <p:nvSpPr>
          <p:cNvPr id="952322" name="Rectangle 2"/>
          <p:cNvSpPr>
            <a:spLocks noGrp="1" noChangeArrowheads="1"/>
          </p:cNvSpPr>
          <p:nvPr>
            <p:ph type="title"/>
          </p:nvPr>
        </p:nvSpPr>
        <p:spPr>
          <a:xfrm>
            <a:off x="609600" y="381000"/>
            <a:ext cx="7924800" cy="533400"/>
          </a:xfrm>
        </p:spPr>
        <p:txBody>
          <a:bodyPr/>
          <a:lstStyle/>
          <a:p>
            <a:pPr algn="ctr"/>
            <a:r>
              <a:rPr lang="en-US" altLang="zh-TW" sz="3600" b="1">
                <a:ea typeface="標楷體" pitchFamily="65" charset="-120"/>
              </a:rPr>
              <a:t>Longest Common Subsequence </a:t>
            </a:r>
            <a:r>
              <a:rPr lang="en-US" altLang="zh-TW" sz="2800" b="1">
                <a:ea typeface="標楷體" pitchFamily="65" charset="-120"/>
              </a:rPr>
              <a:t>(</a:t>
            </a:r>
            <a:r>
              <a:rPr lang="zh-TW" altLang="zh-TW" sz="2800" b="1">
                <a:ea typeface="標楷體" pitchFamily="65" charset="-120"/>
              </a:rPr>
              <a:t>例+分析</a:t>
            </a:r>
            <a:r>
              <a:rPr lang="en-US" altLang="zh-TW" sz="2800" b="1">
                <a:ea typeface="標楷體" pitchFamily="65" charset="-120"/>
              </a:rPr>
              <a:t>)</a:t>
            </a:r>
          </a:p>
        </p:txBody>
      </p:sp>
      <p:sp>
        <p:nvSpPr>
          <p:cNvPr id="952323" name="Rectangle 3"/>
          <p:cNvSpPr>
            <a:spLocks noChangeArrowheads="1"/>
          </p:cNvSpPr>
          <p:nvPr/>
        </p:nvSpPr>
        <p:spPr bwMode="auto">
          <a:xfrm>
            <a:off x="323850" y="981075"/>
            <a:ext cx="8553450" cy="1970088"/>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defTabSz="571500">
              <a:defRPr kumimoji="1" sz="2400">
                <a:solidFill>
                  <a:schemeClr val="tx1"/>
                </a:solidFill>
                <a:latin typeface="Times New Roman" pitchFamily="18" charset="0"/>
                <a:ea typeface="新細明體" pitchFamily="18" charset="-120"/>
              </a:defRPr>
            </a:lvl1pPr>
            <a:lvl2pPr algn="l" defTabSz="571500">
              <a:defRPr kumimoji="1" sz="2400">
                <a:solidFill>
                  <a:schemeClr val="tx1"/>
                </a:solidFill>
                <a:latin typeface="Times New Roman" pitchFamily="18" charset="0"/>
                <a:ea typeface="新細明體" pitchFamily="18" charset="-120"/>
              </a:defRPr>
            </a:lvl2pPr>
            <a:lvl3pPr algn="l" defTabSz="571500">
              <a:defRPr kumimoji="1" sz="2400">
                <a:solidFill>
                  <a:schemeClr val="tx1"/>
                </a:solidFill>
                <a:latin typeface="Times New Roman" pitchFamily="18" charset="0"/>
                <a:ea typeface="新細明體" pitchFamily="18" charset="-120"/>
              </a:defRPr>
            </a:lvl3pPr>
            <a:lvl4pPr algn="l" defTabSz="571500">
              <a:defRPr kumimoji="1" sz="2400">
                <a:solidFill>
                  <a:schemeClr val="tx1"/>
                </a:solidFill>
                <a:latin typeface="Times New Roman" pitchFamily="18" charset="0"/>
                <a:ea typeface="新細明體" pitchFamily="18" charset="-120"/>
              </a:defRPr>
            </a:lvl4pPr>
            <a:lvl5pPr algn="l" defTabSz="571500">
              <a:defRPr kumimoji="1" sz="2400">
                <a:solidFill>
                  <a:schemeClr val="tx1"/>
                </a:solidFill>
                <a:latin typeface="Times New Roman" pitchFamily="18" charset="0"/>
                <a:ea typeface="新細明體" pitchFamily="18" charset="-120"/>
              </a:defRPr>
            </a:lvl5pPr>
            <a:lvl6pPr defTabSz="571500" fontAlgn="base">
              <a:spcBef>
                <a:spcPct val="0"/>
              </a:spcBef>
              <a:spcAft>
                <a:spcPct val="0"/>
              </a:spcAft>
              <a:defRPr kumimoji="1" sz="2400">
                <a:solidFill>
                  <a:schemeClr val="tx1"/>
                </a:solidFill>
                <a:latin typeface="Times New Roman" pitchFamily="18" charset="0"/>
                <a:ea typeface="新細明體" pitchFamily="18" charset="-120"/>
              </a:defRPr>
            </a:lvl6pPr>
            <a:lvl7pPr defTabSz="571500" fontAlgn="base">
              <a:spcBef>
                <a:spcPct val="0"/>
              </a:spcBef>
              <a:spcAft>
                <a:spcPct val="0"/>
              </a:spcAft>
              <a:defRPr kumimoji="1" sz="2400">
                <a:solidFill>
                  <a:schemeClr val="tx1"/>
                </a:solidFill>
                <a:latin typeface="Times New Roman" pitchFamily="18" charset="0"/>
                <a:ea typeface="新細明體" pitchFamily="18" charset="-120"/>
              </a:defRPr>
            </a:lvl7pPr>
            <a:lvl8pPr defTabSz="571500" fontAlgn="base">
              <a:spcBef>
                <a:spcPct val="0"/>
              </a:spcBef>
              <a:spcAft>
                <a:spcPct val="0"/>
              </a:spcAft>
              <a:defRPr kumimoji="1" sz="2400">
                <a:solidFill>
                  <a:schemeClr val="tx1"/>
                </a:solidFill>
                <a:latin typeface="Times New Roman" pitchFamily="18" charset="0"/>
                <a:ea typeface="新細明體" pitchFamily="18" charset="-120"/>
              </a:defRPr>
            </a:lvl8pPr>
            <a:lvl9pPr defTabSz="57150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0  </a:t>
            </a:r>
            <a:r>
              <a:rPr lang="en-US" altLang="zh-TW" sz="28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0, </a:t>
            </a:r>
            <a:r>
              <a:rPr lang="en-US" altLang="zh-TW" sz="2800" b="1">
                <a:ea typeface="標楷體" pitchFamily="65" charset="-120"/>
              </a:rPr>
              <a:t>or</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 0</a:t>
            </a:r>
            <a:r>
              <a:rPr lang="en-US" altLang="zh-TW" sz="3200" b="1">
                <a:solidFill>
                  <a:srgbClr val="FF0000"/>
                </a:solidFill>
                <a:ea typeface="標楷體" pitchFamily="65" charset="-120"/>
              </a:rPr>
              <a:t> </a:t>
            </a:r>
          </a:p>
          <a:p>
            <a:pPr>
              <a:lnSpc>
                <a:spcPct val="140000"/>
              </a:lnSpc>
            </a:pP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+ 1 </a:t>
            </a:r>
            <a:r>
              <a:rPr lang="en-US" altLang="zh-TW" sz="32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&gt; 0</a:t>
            </a:r>
            <a:r>
              <a:rPr lang="en-US" altLang="zh-TW" sz="3200" b="1">
                <a:solidFill>
                  <a:srgbClr val="FF0000"/>
                </a:solidFill>
                <a:ea typeface="標楷體" pitchFamily="65" charset="-120"/>
              </a:rPr>
              <a:t> </a:t>
            </a:r>
            <a:r>
              <a:rPr lang="en-US" altLang="zh-TW" sz="2800" b="1">
                <a:ea typeface="標楷體" pitchFamily="65" charset="-120"/>
              </a:rPr>
              <a:t>and</a:t>
            </a:r>
            <a:r>
              <a:rPr lang="en-US" altLang="zh-TW" sz="3200" b="1">
                <a:ea typeface="標楷體" pitchFamily="65" charset="-120"/>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i</a:t>
            </a:r>
            <a:r>
              <a:rPr lang="en-US" altLang="zh-TW" sz="3200" b="1">
                <a:ea typeface="標楷體" pitchFamily="65" charset="-120"/>
              </a:rPr>
              <a:t> =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j</a:t>
            </a:r>
          </a:p>
          <a:p>
            <a:pPr>
              <a:lnSpc>
                <a:spcPct val="140000"/>
              </a:lnSpc>
            </a:pPr>
            <a:r>
              <a:rPr lang="en-US" altLang="zh-TW" sz="3200" b="1" i="1" baseline="-25000">
                <a:solidFill>
                  <a:srgbClr val="FF0000"/>
                </a:solidFill>
                <a:ea typeface="標楷體" pitchFamily="65" charset="-120"/>
              </a:rPr>
              <a:t>	</a:t>
            </a:r>
            <a:r>
              <a:rPr lang="en-US" altLang="zh-TW" sz="3200" b="1" i="1">
                <a:solidFill>
                  <a:srgbClr val="FF0000"/>
                </a:solidFill>
                <a:ea typeface="標楷體" pitchFamily="65" charset="-120"/>
              </a:rPr>
              <a:t>= </a:t>
            </a:r>
            <a:r>
              <a:rPr lang="en-US" altLang="zh-TW" sz="3200" b="1">
                <a:solidFill>
                  <a:srgbClr val="FF0000"/>
                </a:solidFill>
                <a:ea typeface="標楷體" pitchFamily="65" charset="-120"/>
              </a:rPr>
              <a:t>max(</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C</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a:t>
            </a:r>
            <a:r>
              <a:rPr lang="en-US" altLang="zh-TW" sz="2800" b="1">
                <a:ea typeface="標楷體" pitchFamily="65" charset="-120"/>
              </a:rPr>
              <a:t>if </a:t>
            </a:r>
            <a:r>
              <a:rPr lang="en-US" altLang="zh-TW" sz="3200" b="1" i="1">
                <a:solidFill>
                  <a:srgbClr val="FF0000"/>
                </a:solidFill>
                <a:ea typeface="標楷體" pitchFamily="65" charset="-120"/>
              </a:rPr>
              <a:t>i</a:t>
            </a:r>
            <a:r>
              <a:rPr lang="en-US" altLang="zh-TW" sz="3200" b="1" i="1">
                <a:ea typeface="標楷體" pitchFamily="65" charset="-120"/>
              </a:rPr>
              <a:t> </a:t>
            </a:r>
            <a:r>
              <a:rPr lang="en-US" altLang="zh-TW" sz="3200" b="1">
                <a:ea typeface="標楷體" pitchFamily="65" charset="-120"/>
              </a:rPr>
              <a:t>, </a:t>
            </a:r>
            <a:r>
              <a:rPr lang="en-US" altLang="zh-TW" sz="3200" b="1" i="1">
                <a:solidFill>
                  <a:srgbClr val="FF0000"/>
                </a:solidFill>
                <a:ea typeface="標楷體" pitchFamily="65" charset="-120"/>
              </a:rPr>
              <a:t>j</a:t>
            </a:r>
            <a:r>
              <a:rPr lang="en-US" altLang="zh-TW" sz="3200" b="1" i="1">
                <a:ea typeface="標楷體" pitchFamily="65" charset="-120"/>
              </a:rPr>
              <a:t> </a:t>
            </a:r>
            <a:r>
              <a:rPr lang="en-US" altLang="zh-TW" sz="3200" b="1">
                <a:ea typeface="標楷體" pitchFamily="65" charset="-120"/>
              </a:rPr>
              <a:t>&gt; 0</a:t>
            </a:r>
            <a:r>
              <a:rPr lang="en-US" altLang="zh-TW" sz="3200" b="1">
                <a:solidFill>
                  <a:srgbClr val="FF0000"/>
                </a:solidFill>
                <a:ea typeface="標楷體" pitchFamily="65" charset="-120"/>
              </a:rPr>
              <a:t> </a:t>
            </a:r>
            <a:r>
              <a:rPr lang="en-US" altLang="zh-TW" sz="2800" b="1">
                <a:ea typeface="標楷體" pitchFamily="65" charset="-120"/>
              </a:rPr>
              <a:t>and</a:t>
            </a:r>
            <a:r>
              <a:rPr lang="en-US" altLang="zh-TW" sz="3200" b="1">
                <a:ea typeface="標楷體" pitchFamily="65" charset="-120"/>
              </a:rPr>
              <a:t> </a:t>
            </a:r>
            <a:r>
              <a:rPr lang="en-US" altLang="zh-TW" sz="3200" b="1" i="1">
                <a:solidFill>
                  <a:srgbClr val="FF0000"/>
                </a:solidFill>
                <a:ea typeface="標楷體" pitchFamily="65" charset="-120"/>
              </a:rPr>
              <a:t>x</a:t>
            </a:r>
            <a:r>
              <a:rPr lang="en-US" altLang="zh-TW" sz="3200" b="1" i="1" baseline="-25000">
                <a:solidFill>
                  <a:srgbClr val="FF0000"/>
                </a:solidFill>
                <a:ea typeface="標楷體" pitchFamily="65" charset="-120"/>
              </a:rPr>
              <a:t>i</a:t>
            </a:r>
            <a:r>
              <a:rPr lang="en-US" altLang="zh-TW" sz="3200" b="1">
                <a:ea typeface="標楷體" pitchFamily="65" charset="-120"/>
              </a:rPr>
              <a:t> </a:t>
            </a:r>
            <a:r>
              <a:rPr lang="en-US" altLang="zh-TW" sz="3200" b="1">
                <a:ea typeface="標楷體" pitchFamily="65" charset="-120"/>
                <a:sym typeface="Symbol" pitchFamily="18" charset="2"/>
              </a:rPr>
              <a:t></a:t>
            </a:r>
            <a:r>
              <a:rPr lang="en-US" altLang="zh-TW" sz="3200" b="1">
                <a:ea typeface="標楷體" pitchFamily="65" charset="-120"/>
              </a:rPr>
              <a:t> </a:t>
            </a:r>
            <a:r>
              <a:rPr lang="en-US" altLang="zh-TW" sz="3200" b="1" i="1">
                <a:solidFill>
                  <a:srgbClr val="FF0000"/>
                </a:solidFill>
                <a:ea typeface="標楷體" pitchFamily="65" charset="-120"/>
              </a:rPr>
              <a:t>y</a:t>
            </a:r>
            <a:r>
              <a:rPr lang="en-US" altLang="zh-TW" sz="3200" b="1" i="1" baseline="-25000">
                <a:solidFill>
                  <a:srgbClr val="FF0000"/>
                </a:solidFill>
                <a:ea typeface="標楷體" pitchFamily="65" charset="-120"/>
              </a:rPr>
              <a:t>j</a:t>
            </a:r>
            <a:r>
              <a:rPr lang="en-US" altLang="zh-TW" sz="3200" b="1">
                <a:solidFill>
                  <a:srgbClr val="FF0000"/>
                </a:solidFill>
                <a:ea typeface="標楷體" pitchFamily="65" charset="-120"/>
              </a:rPr>
              <a:t> </a:t>
            </a:r>
            <a:endParaRPr lang="en-US" altLang="zh-TW" sz="3200" b="1" i="1" baseline="-25000">
              <a:solidFill>
                <a:srgbClr val="FF0000"/>
              </a:solidFill>
              <a:ea typeface="標楷體" pitchFamily="65" charset="-120"/>
            </a:endParaRPr>
          </a:p>
        </p:txBody>
      </p:sp>
      <p:grpSp>
        <p:nvGrpSpPr>
          <p:cNvPr id="952348" name="Group 28"/>
          <p:cNvGrpSpPr>
            <a:grpSpLocks/>
          </p:cNvGrpSpPr>
          <p:nvPr/>
        </p:nvGrpSpPr>
        <p:grpSpPr bwMode="auto">
          <a:xfrm>
            <a:off x="5043488" y="3330575"/>
            <a:ext cx="3632200" cy="1327150"/>
            <a:chOff x="3252" y="2032"/>
            <a:chExt cx="2288" cy="836"/>
          </a:xfrm>
        </p:grpSpPr>
        <p:sp>
          <p:nvSpPr>
            <p:cNvPr id="952324" name="Text Box 4"/>
            <p:cNvSpPr txBox="1">
              <a:spLocks noChangeArrowheads="1"/>
            </p:cNvSpPr>
            <p:nvPr/>
          </p:nvSpPr>
          <p:spPr bwMode="auto">
            <a:xfrm>
              <a:off x="4032" y="2032"/>
              <a:ext cx="1508"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buFont typeface="Monotype Sorts" pitchFamily="2" charset="2"/>
                <a:buNone/>
              </a:pPr>
              <a:r>
                <a:rPr lang="en-US" altLang="zh-TW" sz="2800" b="1"/>
                <a:t>Time: </a:t>
              </a:r>
              <a:r>
                <a:rPr lang="en-US" altLang="zh-TW" sz="3200" b="1">
                  <a:solidFill>
                    <a:srgbClr val="FF0000"/>
                  </a:solidFill>
                  <a:sym typeface="Symbol" pitchFamily="18" charset="2"/>
                </a:rPr>
                <a:t>(</a:t>
              </a:r>
              <a:r>
                <a:rPr lang="en-US" altLang="zh-TW" sz="3200" b="1" i="1">
                  <a:solidFill>
                    <a:srgbClr val="FF0000"/>
                  </a:solidFill>
                </a:rPr>
                <a:t>mn</a:t>
              </a:r>
              <a:r>
                <a:rPr lang="en-US" altLang="zh-TW" sz="3200" b="1">
                  <a:solidFill>
                    <a:srgbClr val="FF0000"/>
                  </a:solidFill>
                  <a:sym typeface="Symbol" pitchFamily="18" charset="2"/>
                </a:rPr>
                <a:t>)</a:t>
              </a:r>
            </a:p>
            <a:p>
              <a:pPr algn="l">
                <a:buFont typeface="Monotype Sorts" pitchFamily="2" charset="2"/>
                <a:buNone/>
              </a:pPr>
              <a:r>
                <a:rPr lang="en-US" altLang="zh-TW" sz="2800" b="1"/>
                <a:t>Space: </a:t>
              </a:r>
              <a:r>
                <a:rPr lang="en-US" altLang="zh-TW" sz="3200" b="1">
                  <a:solidFill>
                    <a:srgbClr val="FF0000"/>
                  </a:solidFill>
                  <a:sym typeface="Symbol" pitchFamily="18" charset="2"/>
                </a:rPr>
                <a:t>(</a:t>
              </a:r>
              <a:r>
                <a:rPr lang="en-US" altLang="zh-TW" sz="3200" b="1" i="1">
                  <a:solidFill>
                    <a:srgbClr val="FF0000"/>
                  </a:solidFill>
                </a:rPr>
                <a:t>mn</a:t>
              </a:r>
              <a:r>
                <a:rPr lang="en-US" altLang="zh-TW" sz="3200" b="1">
                  <a:solidFill>
                    <a:srgbClr val="FF0000"/>
                  </a:solidFill>
                  <a:sym typeface="Symbol" pitchFamily="18" charset="2"/>
                </a:rPr>
                <a:t>)</a:t>
              </a:r>
            </a:p>
          </p:txBody>
        </p:sp>
        <p:grpSp>
          <p:nvGrpSpPr>
            <p:cNvPr id="952328" name="Group 8"/>
            <p:cNvGrpSpPr>
              <a:grpSpLocks/>
            </p:cNvGrpSpPr>
            <p:nvPr/>
          </p:nvGrpSpPr>
          <p:grpSpPr bwMode="auto">
            <a:xfrm>
              <a:off x="3252" y="2064"/>
              <a:ext cx="864" cy="804"/>
              <a:chOff x="3420" y="2088"/>
              <a:chExt cx="864" cy="804"/>
            </a:xfrm>
          </p:grpSpPr>
          <p:graphicFrame>
            <p:nvGraphicFramePr>
              <p:cNvPr id="952329" name="Object 9"/>
              <p:cNvGraphicFramePr>
                <a:graphicFrameLocks noChangeAspect="1"/>
              </p:cNvGraphicFramePr>
              <p:nvPr/>
            </p:nvGraphicFramePr>
            <p:xfrm>
              <a:off x="3420" y="2088"/>
              <a:ext cx="864" cy="804"/>
            </p:xfrm>
            <a:graphic>
              <a:graphicData uri="http://schemas.openxmlformats.org/presentationml/2006/ole">
                <mc:AlternateContent xmlns:mc="http://schemas.openxmlformats.org/markup-compatibility/2006">
                  <mc:Choice xmlns:v="urn:schemas-microsoft-com:vml" Requires="v">
                    <p:oleObj spid="_x0000_s952351" name="文件" r:id="rId4" imgW="1104120" imgH="1028880" progId="Word.Document.8">
                      <p:embed/>
                    </p:oleObj>
                  </mc:Choice>
                  <mc:Fallback>
                    <p:oleObj name="文件" r:id="rId4" imgW="1104120" imgH="1028880" progId="Word.Document.8">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0" y="2088"/>
                            <a:ext cx="864" cy="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330" name="Line 10"/>
              <p:cNvSpPr>
                <a:spLocks noChangeShapeType="1"/>
              </p:cNvSpPr>
              <p:nvPr/>
            </p:nvSpPr>
            <p:spPr bwMode="auto">
              <a:xfrm>
                <a:off x="3580" y="2615"/>
                <a:ext cx="345" cy="1"/>
              </a:xfrm>
              <a:prstGeom prst="line">
                <a:avLst/>
              </a:prstGeom>
              <a:noFill/>
              <a:ln w="254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2331" name="Line 11"/>
              <p:cNvSpPr>
                <a:spLocks noChangeShapeType="1"/>
              </p:cNvSpPr>
              <p:nvPr/>
            </p:nvSpPr>
            <p:spPr bwMode="auto">
              <a:xfrm flipH="1">
                <a:off x="3979" y="2255"/>
                <a:ext cx="1" cy="317"/>
              </a:xfrm>
              <a:prstGeom prst="line">
                <a:avLst/>
              </a:prstGeom>
              <a:noFill/>
              <a:ln w="254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2332" name="Line 12"/>
              <p:cNvSpPr>
                <a:spLocks noChangeShapeType="1"/>
              </p:cNvSpPr>
              <p:nvPr/>
            </p:nvSpPr>
            <p:spPr bwMode="auto">
              <a:xfrm>
                <a:off x="3600" y="2278"/>
                <a:ext cx="334" cy="282"/>
              </a:xfrm>
              <a:prstGeom prst="line">
                <a:avLst/>
              </a:prstGeom>
              <a:noFill/>
              <a:ln w="254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grpSp>
      <p:grpSp>
        <p:nvGrpSpPr>
          <p:cNvPr id="952325" name="Group 5"/>
          <p:cNvGrpSpPr>
            <a:grpSpLocks/>
          </p:cNvGrpSpPr>
          <p:nvPr/>
        </p:nvGrpSpPr>
        <p:grpSpPr bwMode="auto">
          <a:xfrm>
            <a:off x="323850" y="3213100"/>
            <a:ext cx="4451350" cy="3081338"/>
            <a:chOff x="624" y="789"/>
            <a:chExt cx="2804" cy="1941"/>
          </a:xfrm>
        </p:grpSpPr>
        <p:sp>
          <p:nvSpPr>
            <p:cNvPr id="952326" name="Text Box 6"/>
            <p:cNvSpPr txBox="1">
              <a:spLocks noChangeArrowheads="1"/>
            </p:cNvSpPr>
            <p:nvPr/>
          </p:nvSpPr>
          <p:spPr bwMode="auto">
            <a:xfrm>
              <a:off x="624" y="789"/>
              <a:ext cx="2804" cy="1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571500">
                <a:defRPr kumimoji="1" sz="2400">
                  <a:solidFill>
                    <a:schemeClr val="tx1"/>
                  </a:solidFill>
                  <a:latin typeface="Times New Roman" pitchFamily="18" charset="0"/>
                  <a:ea typeface="新細明體" pitchFamily="18" charset="-120"/>
                </a:defRPr>
              </a:lvl1pPr>
              <a:lvl2pPr algn="l" defTabSz="571500">
                <a:defRPr kumimoji="1" sz="2400">
                  <a:solidFill>
                    <a:schemeClr val="tx1"/>
                  </a:solidFill>
                  <a:latin typeface="Times New Roman" pitchFamily="18" charset="0"/>
                  <a:ea typeface="新細明體" pitchFamily="18" charset="-120"/>
                </a:defRPr>
              </a:lvl2pPr>
              <a:lvl3pPr algn="l" defTabSz="571500">
                <a:defRPr kumimoji="1" sz="2400">
                  <a:solidFill>
                    <a:schemeClr val="tx1"/>
                  </a:solidFill>
                  <a:latin typeface="Times New Roman" pitchFamily="18" charset="0"/>
                  <a:ea typeface="新細明體" pitchFamily="18" charset="-120"/>
                </a:defRPr>
              </a:lvl3pPr>
              <a:lvl4pPr algn="l" defTabSz="571500">
                <a:defRPr kumimoji="1" sz="2400">
                  <a:solidFill>
                    <a:schemeClr val="tx1"/>
                  </a:solidFill>
                  <a:latin typeface="Times New Roman" pitchFamily="18" charset="0"/>
                  <a:ea typeface="新細明體" pitchFamily="18" charset="-120"/>
                </a:defRPr>
              </a:lvl4pPr>
              <a:lvl5pPr algn="l" defTabSz="571500">
                <a:defRPr kumimoji="1" sz="2400">
                  <a:solidFill>
                    <a:schemeClr val="tx1"/>
                  </a:solidFill>
                  <a:latin typeface="Times New Roman" pitchFamily="18" charset="0"/>
                  <a:ea typeface="新細明體" pitchFamily="18" charset="-120"/>
                </a:defRPr>
              </a:lvl5pPr>
              <a:lvl6pPr defTabSz="571500" fontAlgn="base">
                <a:spcBef>
                  <a:spcPct val="0"/>
                </a:spcBef>
                <a:spcAft>
                  <a:spcPct val="0"/>
                </a:spcAft>
                <a:defRPr kumimoji="1" sz="2400">
                  <a:solidFill>
                    <a:schemeClr val="tx1"/>
                  </a:solidFill>
                  <a:latin typeface="Times New Roman" pitchFamily="18" charset="0"/>
                  <a:ea typeface="新細明體" pitchFamily="18" charset="-120"/>
                </a:defRPr>
              </a:lvl6pPr>
              <a:lvl7pPr defTabSz="571500" fontAlgn="base">
                <a:spcBef>
                  <a:spcPct val="0"/>
                </a:spcBef>
                <a:spcAft>
                  <a:spcPct val="0"/>
                </a:spcAft>
                <a:defRPr kumimoji="1" sz="2400">
                  <a:solidFill>
                    <a:schemeClr val="tx1"/>
                  </a:solidFill>
                  <a:latin typeface="Times New Roman" pitchFamily="18" charset="0"/>
                  <a:ea typeface="新細明體" pitchFamily="18" charset="-120"/>
                </a:defRPr>
              </a:lvl7pPr>
              <a:lvl8pPr defTabSz="571500" fontAlgn="base">
                <a:spcBef>
                  <a:spcPct val="0"/>
                </a:spcBef>
                <a:spcAft>
                  <a:spcPct val="0"/>
                </a:spcAft>
                <a:defRPr kumimoji="1" sz="2400">
                  <a:solidFill>
                    <a:schemeClr val="tx1"/>
                  </a:solidFill>
                  <a:latin typeface="Times New Roman" pitchFamily="18" charset="0"/>
                  <a:ea typeface="新細明體" pitchFamily="18" charset="-120"/>
                </a:defRPr>
              </a:lvl8pPr>
              <a:lvl9pPr defTabSz="57150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en-US" altLang="zh-TW" sz="2800" b="1"/>
                <a:t>    	A 	B	C	B	D	A	B</a:t>
              </a:r>
            </a:p>
            <a:p>
              <a:r>
                <a:rPr lang="en-US" altLang="zh-TW" sz="2800" b="1"/>
                <a:t>B 	</a:t>
              </a:r>
              <a:r>
                <a:rPr lang="en-US" altLang="zh-TW" sz="2800" b="1">
                  <a:solidFill>
                    <a:srgbClr val="2B21FD"/>
                  </a:solidFill>
                </a:rPr>
                <a:t>0	</a:t>
              </a:r>
              <a:r>
                <a:rPr lang="en-US" altLang="zh-TW" sz="2800" b="1">
                  <a:solidFill>
                    <a:srgbClr val="FF0000"/>
                  </a:solidFill>
                </a:rPr>
                <a:t>1</a:t>
              </a:r>
              <a:r>
                <a:rPr lang="en-US" altLang="zh-TW" sz="2800" b="1">
                  <a:solidFill>
                    <a:srgbClr val="2B21FD"/>
                  </a:solidFill>
                </a:rPr>
                <a:t>	</a:t>
              </a:r>
              <a:r>
                <a:rPr lang="en-US" altLang="zh-TW" sz="2800" b="1">
                  <a:solidFill>
                    <a:srgbClr val="2B21FD"/>
                  </a:solidFill>
                  <a:sym typeface="Symbol" pitchFamily="18" charset="2"/>
                </a:rPr>
                <a:t>1</a:t>
              </a:r>
              <a:r>
                <a:rPr lang="en-US" altLang="zh-TW" sz="2800" b="1">
                  <a:solidFill>
                    <a:srgbClr val="2B21FD"/>
                  </a:solidFill>
                </a:rPr>
                <a:t> 	</a:t>
              </a:r>
              <a:r>
                <a:rPr lang="en-US" altLang="zh-TW" sz="2800" b="1">
                  <a:solidFill>
                    <a:srgbClr val="FF0000"/>
                  </a:solidFill>
                </a:rPr>
                <a:t>1</a:t>
              </a:r>
              <a:r>
                <a:rPr lang="en-US" altLang="zh-TW" sz="2800" b="1">
                  <a:solidFill>
                    <a:srgbClr val="2B21FD"/>
                  </a:solidFill>
                </a:rPr>
                <a:t>	1	1	</a:t>
              </a:r>
              <a:r>
                <a:rPr lang="en-US" altLang="zh-TW" sz="2800" b="1">
                  <a:solidFill>
                    <a:srgbClr val="FF0000"/>
                  </a:solidFill>
                </a:rPr>
                <a:t>1</a:t>
              </a:r>
              <a:r>
                <a:rPr lang="en-US" altLang="zh-TW" sz="2800" b="1"/>
                <a:t> </a:t>
              </a:r>
            </a:p>
            <a:p>
              <a:r>
                <a:rPr lang="en-US" altLang="zh-TW" sz="2800" b="1"/>
                <a:t>D 	</a:t>
              </a:r>
              <a:r>
                <a:rPr lang="en-US" altLang="zh-TW" sz="2800" b="1">
                  <a:solidFill>
                    <a:srgbClr val="2B21FD"/>
                  </a:solidFill>
                </a:rPr>
                <a:t>0	1	1	1	</a:t>
              </a:r>
              <a:r>
                <a:rPr lang="en-US" altLang="zh-TW" sz="2800" b="1">
                  <a:solidFill>
                    <a:srgbClr val="FF0000"/>
                  </a:solidFill>
                  <a:sym typeface="Symbol" pitchFamily="18" charset="2"/>
                </a:rPr>
                <a:t>2</a:t>
              </a:r>
              <a:r>
                <a:rPr lang="en-US" altLang="zh-TW" sz="2800" b="1">
                  <a:solidFill>
                    <a:srgbClr val="2B21FD"/>
                  </a:solidFill>
                  <a:sym typeface="Symbol" pitchFamily="18" charset="2"/>
                </a:rPr>
                <a:t>	2	2</a:t>
              </a:r>
              <a:r>
                <a:rPr lang="en-US" altLang="zh-TW" sz="2800" b="1"/>
                <a:t> </a:t>
              </a:r>
            </a:p>
            <a:p>
              <a:r>
                <a:rPr lang="en-US" altLang="zh-TW" sz="2800" b="1"/>
                <a:t>C  	</a:t>
              </a:r>
              <a:r>
                <a:rPr lang="en-US" altLang="zh-TW" sz="2800" b="1">
                  <a:solidFill>
                    <a:srgbClr val="2B21FD"/>
                  </a:solidFill>
                  <a:sym typeface="Symbol" pitchFamily="18" charset="2"/>
                </a:rPr>
                <a:t>0</a:t>
              </a:r>
              <a:r>
                <a:rPr lang="en-US" altLang="zh-TW" sz="2800" b="1">
                  <a:solidFill>
                    <a:srgbClr val="2B21FD"/>
                  </a:solidFill>
                </a:rPr>
                <a:t>	</a:t>
              </a:r>
              <a:r>
                <a:rPr lang="en-US" altLang="zh-TW" sz="2800" b="1">
                  <a:solidFill>
                    <a:srgbClr val="2B21FD"/>
                  </a:solidFill>
                  <a:sym typeface="Symbol" pitchFamily="18" charset="2"/>
                </a:rPr>
                <a:t>1</a:t>
              </a:r>
              <a:r>
                <a:rPr lang="en-US" altLang="zh-TW" sz="2800" b="1">
                  <a:solidFill>
                    <a:srgbClr val="2B21FD"/>
                  </a:solidFill>
                </a:rPr>
                <a:t> 	</a:t>
              </a:r>
              <a:r>
                <a:rPr lang="en-US" altLang="zh-TW" sz="2800" b="1">
                  <a:solidFill>
                    <a:srgbClr val="FF0000"/>
                  </a:solidFill>
                </a:rPr>
                <a:t>2</a:t>
              </a:r>
              <a:r>
                <a:rPr lang="en-US" altLang="zh-TW" sz="2800" b="1">
                  <a:solidFill>
                    <a:srgbClr val="2B21FD"/>
                  </a:solidFill>
                </a:rPr>
                <a:t>	2	</a:t>
              </a:r>
              <a:r>
                <a:rPr lang="en-US" altLang="zh-TW" sz="2800" b="1">
                  <a:solidFill>
                    <a:srgbClr val="2B21FD"/>
                  </a:solidFill>
                  <a:sym typeface="Symbol" pitchFamily="18" charset="2"/>
                </a:rPr>
                <a:t>2	2	2</a:t>
              </a:r>
              <a:endParaRPr lang="en-US" altLang="zh-TW" sz="2800" b="1"/>
            </a:p>
            <a:p>
              <a:r>
                <a:rPr lang="en-US" altLang="zh-TW" sz="2800" b="1"/>
                <a:t>A	</a:t>
              </a:r>
              <a:r>
                <a:rPr lang="en-US" altLang="zh-TW" sz="2800" b="1">
                  <a:solidFill>
                    <a:srgbClr val="FF0000"/>
                  </a:solidFill>
                  <a:sym typeface="Symbol" pitchFamily="18" charset="2"/>
                </a:rPr>
                <a:t>1</a:t>
              </a:r>
              <a:r>
                <a:rPr lang="en-US" altLang="zh-TW" sz="2800" b="1">
                  <a:solidFill>
                    <a:srgbClr val="2B21FD"/>
                  </a:solidFill>
                </a:rPr>
                <a:t> 	</a:t>
              </a:r>
              <a:r>
                <a:rPr lang="en-US" altLang="zh-TW" sz="2800" b="1">
                  <a:solidFill>
                    <a:srgbClr val="2B21FD"/>
                  </a:solidFill>
                  <a:sym typeface="Symbol" pitchFamily="18" charset="2"/>
                </a:rPr>
                <a:t>1</a:t>
              </a:r>
              <a:r>
                <a:rPr lang="en-US" altLang="zh-TW" sz="2800" b="1">
                  <a:solidFill>
                    <a:srgbClr val="2B21FD"/>
                  </a:solidFill>
                </a:rPr>
                <a:t> 	2	2	2	</a:t>
              </a:r>
              <a:r>
                <a:rPr lang="en-US" altLang="zh-TW" sz="2800" b="1">
                  <a:solidFill>
                    <a:srgbClr val="FF0000"/>
                  </a:solidFill>
                </a:rPr>
                <a:t>3</a:t>
              </a:r>
              <a:r>
                <a:rPr lang="en-US" altLang="zh-TW" sz="2800" b="1">
                  <a:solidFill>
                    <a:srgbClr val="2B21FD"/>
                  </a:solidFill>
                </a:rPr>
                <a:t>	3</a:t>
              </a:r>
            </a:p>
            <a:p>
              <a:r>
                <a:rPr lang="en-US" altLang="zh-TW" sz="2800" b="1"/>
                <a:t>B	</a:t>
              </a:r>
              <a:r>
                <a:rPr lang="en-US" altLang="zh-TW" sz="2800" b="1">
                  <a:solidFill>
                    <a:srgbClr val="2B21FD"/>
                  </a:solidFill>
                </a:rPr>
                <a:t>1	</a:t>
              </a:r>
              <a:r>
                <a:rPr lang="en-US" altLang="zh-TW" sz="2800" b="1">
                  <a:solidFill>
                    <a:srgbClr val="FF0000"/>
                  </a:solidFill>
                  <a:sym typeface="Symbol" pitchFamily="18" charset="2"/>
                </a:rPr>
                <a:t>2</a:t>
              </a:r>
              <a:r>
                <a:rPr lang="en-US" altLang="zh-TW" sz="2800" b="1">
                  <a:solidFill>
                    <a:srgbClr val="2B21FD"/>
                  </a:solidFill>
                </a:rPr>
                <a:t> 	</a:t>
              </a:r>
              <a:r>
                <a:rPr lang="en-US" altLang="zh-TW" sz="2800" b="1">
                  <a:solidFill>
                    <a:srgbClr val="2B21FD"/>
                  </a:solidFill>
                  <a:sym typeface="Symbol" pitchFamily="18" charset="2"/>
                </a:rPr>
                <a:t>2</a:t>
              </a:r>
              <a:r>
                <a:rPr lang="en-US" altLang="zh-TW" sz="2800" b="1">
                  <a:solidFill>
                    <a:srgbClr val="2B21FD"/>
                  </a:solidFill>
                </a:rPr>
                <a:t> 	</a:t>
              </a:r>
              <a:r>
                <a:rPr lang="en-US" altLang="zh-TW" sz="2800" b="1">
                  <a:solidFill>
                    <a:srgbClr val="FF0000"/>
                  </a:solidFill>
                  <a:sym typeface="Symbol" pitchFamily="18" charset="2"/>
                </a:rPr>
                <a:t>3</a:t>
              </a:r>
              <a:r>
                <a:rPr lang="en-US" altLang="zh-TW" sz="2800" b="1">
                  <a:solidFill>
                    <a:srgbClr val="2B21FD"/>
                  </a:solidFill>
                </a:rPr>
                <a:t> 	3	3	</a:t>
              </a:r>
              <a:r>
                <a:rPr lang="en-US" altLang="zh-TW" sz="2800" b="1">
                  <a:solidFill>
                    <a:srgbClr val="FF0000"/>
                  </a:solidFill>
                </a:rPr>
                <a:t>4</a:t>
              </a:r>
              <a:endParaRPr lang="en-US" altLang="zh-TW" sz="2800" b="1">
                <a:solidFill>
                  <a:srgbClr val="2B21FD"/>
                </a:solidFill>
              </a:endParaRPr>
            </a:p>
            <a:p>
              <a:r>
                <a:rPr lang="en-US" altLang="zh-TW" sz="2800" b="1"/>
                <a:t>A	</a:t>
              </a:r>
              <a:r>
                <a:rPr lang="en-US" altLang="zh-TW" sz="2800" b="1">
                  <a:solidFill>
                    <a:srgbClr val="FF0000"/>
                  </a:solidFill>
                </a:rPr>
                <a:t>1</a:t>
              </a:r>
              <a:r>
                <a:rPr lang="en-US" altLang="zh-TW" sz="2800" b="1"/>
                <a:t>	</a:t>
              </a:r>
              <a:r>
                <a:rPr lang="en-US" altLang="zh-TW" sz="2800" b="1">
                  <a:solidFill>
                    <a:srgbClr val="2B21FD"/>
                  </a:solidFill>
                </a:rPr>
                <a:t>2	2	3	3	</a:t>
              </a:r>
              <a:r>
                <a:rPr lang="en-US" altLang="zh-TW" sz="2800" b="1">
                  <a:solidFill>
                    <a:srgbClr val="FF0000"/>
                  </a:solidFill>
                </a:rPr>
                <a:t>4</a:t>
              </a:r>
              <a:r>
                <a:rPr lang="en-US" altLang="zh-TW" sz="2800" b="1">
                  <a:solidFill>
                    <a:srgbClr val="2B21FD"/>
                  </a:solidFill>
                </a:rPr>
                <a:t>	4</a:t>
              </a:r>
            </a:p>
          </p:txBody>
        </p:sp>
        <p:sp>
          <p:nvSpPr>
            <p:cNvPr id="952327" name="Rectangle 7"/>
            <p:cNvSpPr>
              <a:spLocks noChangeArrowheads="1"/>
            </p:cNvSpPr>
            <p:nvPr/>
          </p:nvSpPr>
          <p:spPr bwMode="auto">
            <a:xfrm>
              <a:off x="717" y="793"/>
              <a:ext cx="172" cy="3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zh-TW" sz="2800" b="1">
                  <a:solidFill>
                    <a:srgbClr val="FF0000"/>
                  </a:solidFill>
                </a:rPr>
                <a:t> </a:t>
              </a:r>
            </a:p>
          </p:txBody>
        </p:sp>
      </p:grpSp>
      <p:sp>
        <p:nvSpPr>
          <p:cNvPr id="952345" name="Freeform 25"/>
          <p:cNvSpPr>
            <a:spLocks/>
          </p:cNvSpPr>
          <p:nvPr/>
        </p:nvSpPr>
        <p:spPr bwMode="auto">
          <a:xfrm>
            <a:off x="1125538" y="3581400"/>
            <a:ext cx="3384550" cy="2447925"/>
          </a:xfrm>
          <a:custGeom>
            <a:avLst/>
            <a:gdLst>
              <a:gd name="T0" fmla="*/ 0 w 2132"/>
              <a:gd name="T1" fmla="*/ 0 h 1542"/>
              <a:gd name="T2" fmla="*/ 318 w 2132"/>
              <a:gd name="T3" fmla="*/ 227 h 1542"/>
              <a:gd name="T4" fmla="*/ 318 w 2132"/>
              <a:gd name="T5" fmla="*/ 499 h 1542"/>
              <a:gd name="T6" fmla="*/ 681 w 2132"/>
              <a:gd name="T7" fmla="*/ 726 h 1542"/>
              <a:gd name="T8" fmla="*/ 681 w 2132"/>
              <a:gd name="T9" fmla="*/ 1043 h 1542"/>
              <a:gd name="T10" fmla="*/ 1044 w 2132"/>
              <a:gd name="T11" fmla="*/ 1270 h 1542"/>
              <a:gd name="T12" fmla="*/ 1407 w 2132"/>
              <a:gd name="T13" fmla="*/ 1270 h 1542"/>
              <a:gd name="T14" fmla="*/ 1769 w 2132"/>
              <a:gd name="T15" fmla="*/ 1542 h 1542"/>
              <a:gd name="T16" fmla="*/ 2132 w 2132"/>
              <a:gd name="T17" fmla="*/ 1542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32" h="1542">
                <a:moveTo>
                  <a:pt x="0" y="0"/>
                </a:moveTo>
                <a:lnTo>
                  <a:pt x="318" y="227"/>
                </a:lnTo>
                <a:lnTo>
                  <a:pt x="318" y="499"/>
                </a:lnTo>
                <a:lnTo>
                  <a:pt x="681" y="726"/>
                </a:lnTo>
                <a:lnTo>
                  <a:pt x="681" y="1043"/>
                </a:lnTo>
                <a:lnTo>
                  <a:pt x="1044" y="1270"/>
                </a:lnTo>
                <a:lnTo>
                  <a:pt x="1407" y="1270"/>
                </a:lnTo>
                <a:lnTo>
                  <a:pt x="1769" y="1542"/>
                </a:lnTo>
                <a:lnTo>
                  <a:pt x="2132" y="1542"/>
                </a:lnTo>
              </a:path>
            </a:pathLst>
          </a:custGeom>
          <a:noFill/>
          <a:ln w="25400" cap="flat" cmpd="sng">
            <a:solidFill>
              <a:srgbClr val="99CC00"/>
            </a:solidFill>
            <a:prstDash val="solid"/>
            <a:round/>
            <a:headEnd type="arrow"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2347" name="Comment 27"/>
          <p:cNvSpPr>
            <a:spLocks noChangeArrowheads="1"/>
          </p:cNvSpPr>
          <p:nvPr/>
        </p:nvSpPr>
        <p:spPr bwMode="auto">
          <a:xfrm>
            <a:off x="5118100" y="5011738"/>
            <a:ext cx="3311525" cy="619125"/>
          </a:xfrm>
          <a:prstGeom prst="rect">
            <a:avLst/>
          </a:prstGeom>
          <a:solidFill>
            <a:srgbClr val="FCFDC6"/>
          </a:solidFill>
          <a:ln w="9525">
            <a:solidFill>
              <a:schemeClr val="tx1"/>
            </a:solidFill>
            <a:miter lim="800000"/>
            <a:headEnd/>
            <a:tailEnd/>
          </a:ln>
          <a:effectLst>
            <a:outerShdw dist="107763" dir="2700000" algn="ctr" rotWithShape="0">
              <a:schemeClr val="bg2"/>
            </a:outerShdw>
          </a:effectLst>
          <a:extLst>
            <a:ext uri="{53640926-AAD7-44D8-BBD7-CCE9431645EC}">
              <a14:shadowObscured xmlns:a14="http://schemas.microsoft.com/office/drawing/2010/main" val="1"/>
            </a:ext>
          </a:extLst>
        </p:spPr>
        <p:txBody>
          <a:bodyPr bIns="137160" anchor="ctr">
            <a:spAutoFit/>
          </a:bodyPr>
          <a:lstStyle/>
          <a:p>
            <a:pPr algn="l"/>
            <a:r>
              <a:rPr lang="zh-TW" altLang="en-US" sz="2800" b="1">
                <a:solidFill>
                  <a:srgbClr val="008000"/>
                </a:solidFill>
              </a:rPr>
              <a:t>可得一</a:t>
            </a:r>
            <a:r>
              <a:rPr lang="en-US" altLang="zh-TW" sz="2800" b="1">
                <a:solidFill>
                  <a:srgbClr val="008000"/>
                </a:solidFill>
              </a:rPr>
              <a:t>LCS: </a:t>
            </a:r>
            <a:r>
              <a:rPr lang="en-US" altLang="zh-TW" sz="2800" b="1">
                <a:solidFill>
                  <a:srgbClr val="FF0000"/>
                </a:solidFill>
              </a:rPr>
              <a:t>BCBA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52345"/>
                                        </p:tgtEl>
                                        <p:attrNameLst>
                                          <p:attrName>style.visibility</p:attrName>
                                        </p:attrNameLst>
                                      </p:cBhvr>
                                      <p:to>
                                        <p:strVal val="visible"/>
                                      </p:to>
                                    </p:set>
                                    <p:animEffect transition="in" filter="wipe(down)">
                                      <p:cBhvr>
                                        <p:cTn id="7" dur="2000"/>
                                        <p:tgtEl>
                                          <p:spTgt spid="9523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52347"/>
                                        </p:tgtEl>
                                        <p:attrNameLst>
                                          <p:attrName>style.visibility</p:attrName>
                                        </p:attrNameLst>
                                      </p:cBhvr>
                                      <p:to>
                                        <p:strVal val="visible"/>
                                      </p:to>
                                    </p:set>
                                    <p:animEffect transition="in" filter="wipe(left)">
                                      <p:cBhvr>
                                        <p:cTn id="12" dur="500"/>
                                        <p:tgtEl>
                                          <p:spTgt spid="952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5" grpId="0" animBg="1"/>
      <p:bldP spid="952347" grpId="0"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頁尾版面配置區 4"/>
          <p:cNvSpPr>
            <a:spLocks noGrp="1"/>
          </p:cNvSpPr>
          <p:nvPr>
            <p:ph type="ftr" sz="quarter" idx="11"/>
          </p:nvPr>
        </p:nvSpPr>
        <p:spPr/>
        <p:txBody>
          <a:bodyPr/>
          <a:lstStyle/>
          <a:p>
            <a:r>
              <a:rPr lang="en-US" altLang="zh-TW"/>
              <a:t>Dynamic Programming</a:t>
            </a:r>
          </a:p>
        </p:txBody>
      </p:sp>
      <p:sp>
        <p:nvSpPr>
          <p:cNvPr id="30" name="投影片編號版面配置區 5"/>
          <p:cNvSpPr>
            <a:spLocks noGrp="1"/>
          </p:cNvSpPr>
          <p:nvPr>
            <p:ph type="sldNum" sz="quarter" idx="12"/>
          </p:nvPr>
        </p:nvSpPr>
        <p:spPr/>
        <p:txBody>
          <a:bodyPr/>
          <a:lstStyle/>
          <a:p>
            <a:fld id="{42514A64-96BF-46AD-8EBB-D53E749E0051}" type="slidenum">
              <a:rPr lang="en-US" altLang="zh-TW"/>
              <a:pPr/>
              <a:t>31</a:t>
            </a:fld>
            <a:endParaRPr lang="en-US" altLang="zh-TW"/>
          </a:p>
        </p:txBody>
      </p:sp>
      <p:sp>
        <p:nvSpPr>
          <p:cNvPr id="958546" name="Text Box 82"/>
          <p:cNvSpPr txBox="1">
            <a:spLocks noChangeArrowheads="1"/>
          </p:cNvSpPr>
          <p:nvPr/>
        </p:nvSpPr>
        <p:spPr bwMode="auto">
          <a:xfrm>
            <a:off x="914400" y="5035550"/>
            <a:ext cx="7556500" cy="1130300"/>
          </a:xfrm>
          <a:prstGeom prst="rect">
            <a:avLst/>
          </a:prstGeom>
          <a:solidFill>
            <a:srgbClr val="FFFF99"/>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381000">
              <a:tabLst>
                <a:tab pos="4800600" algn="l"/>
              </a:tabLst>
              <a:defRPr kumimoji="1" sz="2400">
                <a:solidFill>
                  <a:schemeClr val="tx1"/>
                </a:solidFill>
                <a:latin typeface="Times New Roman" pitchFamily="18" charset="0"/>
                <a:ea typeface="新細明體" pitchFamily="18" charset="-120"/>
              </a:defRPr>
            </a:lvl1pPr>
            <a:lvl2pPr marL="628650" algn="l" defTabSz="381000">
              <a:tabLst>
                <a:tab pos="4800600" algn="l"/>
              </a:tabLst>
              <a:defRPr kumimoji="1" sz="2400">
                <a:solidFill>
                  <a:schemeClr val="tx1"/>
                </a:solidFill>
                <a:latin typeface="Times New Roman" pitchFamily="18" charset="0"/>
                <a:ea typeface="新細明體" pitchFamily="18" charset="-120"/>
              </a:defRPr>
            </a:lvl2pPr>
            <a:lvl3pPr algn="l" defTabSz="381000">
              <a:tabLst>
                <a:tab pos="4800600" algn="l"/>
              </a:tabLst>
              <a:defRPr kumimoji="1" sz="2400">
                <a:solidFill>
                  <a:schemeClr val="tx1"/>
                </a:solidFill>
                <a:latin typeface="Times New Roman" pitchFamily="18" charset="0"/>
                <a:ea typeface="新細明體" pitchFamily="18" charset="-120"/>
              </a:defRPr>
            </a:lvl3pPr>
            <a:lvl4pPr algn="l" defTabSz="381000">
              <a:tabLst>
                <a:tab pos="4800600" algn="l"/>
              </a:tabLst>
              <a:defRPr kumimoji="1" sz="2400">
                <a:solidFill>
                  <a:schemeClr val="tx1"/>
                </a:solidFill>
                <a:latin typeface="Times New Roman" pitchFamily="18" charset="0"/>
                <a:ea typeface="新細明體" pitchFamily="18" charset="-120"/>
              </a:defRPr>
            </a:lvl4pPr>
            <a:lvl5pPr algn="l" defTabSz="381000">
              <a:tabLst>
                <a:tab pos="4800600" algn="l"/>
              </a:tabLst>
              <a:defRPr kumimoji="1" sz="2400">
                <a:solidFill>
                  <a:schemeClr val="tx1"/>
                </a:solidFill>
                <a:latin typeface="Times New Roman" pitchFamily="18" charset="0"/>
                <a:ea typeface="新細明體" pitchFamily="18" charset="-120"/>
              </a:defRPr>
            </a:lvl5pPr>
            <a:lvl6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6pPr>
            <a:lvl7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7pPr>
            <a:lvl8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8pPr>
            <a:lvl9pPr defTabSz="381000" fontAlgn="base">
              <a:spcBef>
                <a:spcPct val="0"/>
              </a:spcBef>
              <a:spcAft>
                <a:spcPct val="0"/>
              </a:spcAft>
              <a:tabLst>
                <a:tab pos="4800600" algn="l"/>
              </a:tabLst>
              <a:defRPr kumimoji="1" sz="2400">
                <a:solidFill>
                  <a:schemeClr val="tx1"/>
                </a:solidFill>
                <a:latin typeface="Times New Roman" pitchFamily="18" charset="0"/>
                <a:ea typeface="新細明體" pitchFamily="18" charset="-120"/>
              </a:defRPr>
            </a:lvl9pPr>
          </a:lstStyle>
          <a:p>
            <a:pPr>
              <a:lnSpc>
                <a:spcPct val="120000"/>
              </a:lnSpc>
              <a:spcBef>
                <a:spcPts val="800"/>
              </a:spcBef>
              <a:buFont typeface="Monotype Sorts" pitchFamily="2" charset="2"/>
              <a:buNone/>
            </a:pPr>
            <a:r>
              <a:rPr lang="en-US" altLang="zh-TW" sz="2800" b="1">
                <a:ea typeface="標楷體" pitchFamily="65" charset="-120"/>
              </a:rPr>
              <a:t>Find a </a:t>
            </a:r>
            <a:r>
              <a:rPr lang="en-US" altLang="zh-TW" sz="2800" b="1" i="1" u="sng">
                <a:solidFill>
                  <a:srgbClr val="FF0000"/>
                </a:solidFill>
                <a:ea typeface="標楷體" pitchFamily="65" charset="-120"/>
              </a:rPr>
              <a:t>triangulation</a:t>
            </a:r>
            <a:r>
              <a:rPr lang="en-US" altLang="zh-TW" sz="2800" b="1">
                <a:ea typeface="標楷體" pitchFamily="65" charset="-120"/>
              </a:rPr>
              <a:t> s.t. the sum of the weights of the triangles in the triangulation is minimized.</a:t>
            </a:r>
          </a:p>
        </p:txBody>
      </p:sp>
      <p:cxnSp>
        <p:nvCxnSpPr>
          <p:cNvPr id="958542" name="AutoShape 78"/>
          <p:cNvCxnSpPr>
            <a:cxnSpLocks noChangeShapeType="1"/>
            <a:endCxn id="958527" idx="3"/>
          </p:cNvCxnSpPr>
          <p:nvPr/>
        </p:nvCxnSpPr>
        <p:spPr bwMode="auto">
          <a:xfrm flipV="1">
            <a:off x="2619375" y="2233613"/>
            <a:ext cx="3195638" cy="1339850"/>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44" name="AutoShape 80"/>
          <p:cNvCxnSpPr>
            <a:cxnSpLocks noChangeShapeType="1"/>
            <a:stCxn id="958524" idx="7"/>
          </p:cNvCxnSpPr>
          <p:nvPr/>
        </p:nvCxnSpPr>
        <p:spPr bwMode="auto">
          <a:xfrm flipV="1">
            <a:off x="3668713" y="3395663"/>
            <a:ext cx="2611437" cy="1004887"/>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58466" name="Rectangle 2"/>
          <p:cNvSpPr>
            <a:spLocks noGrp="1" noChangeArrowheads="1"/>
          </p:cNvSpPr>
          <p:nvPr>
            <p:ph type="title"/>
          </p:nvPr>
        </p:nvSpPr>
        <p:spPr>
          <a:xfrm>
            <a:off x="609600" y="381000"/>
            <a:ext cx="7924800" cy="533400"/>
          </a:xfrm>
        </p:spPr>
        <p:txBody>
          <a:bodyPr/>
          <a:lstStyle/>
          <a:p>
            <a:pPr algn="ctr"/>
            <a:r>
              <a:rPr lang="en-US" altLang="zh-TW" sz="3600" b="1">
                <a:ea typeface="標楷體" pitchFamily="65" charset="-120"/>
              </a:rPr>
              <a:t>Optimal  Polygon Triangulation</a:t>
            </a:r>
            <a:endParaRPr lang="en-US" altLang="zh-TW" sz="2800" b="1">
              <a:ea typeface="標楷體" pitchFamily="65" charset="-120"/>
            </a:endParaRPr>
          </a:p>
        </p:txBody>
      </p:sp>
      <p:sp>
        <p:nvSpPr>
          <p:cNvPr id="958518" name="Oval 54"/>
          <p:cNvSpPr>
            <a:spLocks noChangeArrowheads="1"/>
          </p:cNvSpPr>
          <p:nvPr/>
        </p:nvSpPr>
        <p:spPr bwMode="auto">
          <a:xfrm>
            <a:off x="2890838" y="2273300"/>
            <a:ext cx="155575" cy="157163"/>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1" name="Oval 57"/>
          <p:cNvSpPr>
            <a:spLocks noChangeArrowheads="1"/>
          </p:cNvSpPr>
          <p:nvPr/>
        </p:nvSpPr>
        <p:spPr bwMode="auto">
          <a:xfrm>
            <a:off x="4211638" y="1408113"/>
            <a:ext cx="155575" cy="157162"/>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cxnSp>
        <p:nvCxnSpPr>
          <p:cNvPr id="958522" name="AutoShape 58"/>
          <p:cNvCxnSpPr>
            <a:cxnSpLocks noChangeShapeType="1"/>
            <a:stCxn id="958521" idx="2"/>
            <a:endCxn id="958518" idx="7"/>
          </p:cNvCxnSpPr>
          <p:nvPr/>
        </p:nvCxnSpPr>
        <p:spPr bwMode="auto">
          <a:xfrm flipH="1">
            <a:off x="3024188" y="1487488"/>
            <a:ext cx="1174750" cy="795337"/>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58523" name="Oval 59"/>
          <p:cNvSpPr>
            <a:spLocks noChangeArrowheads="1"/>
          </p:cNvSpPr>
          <p:nvPr/>
        </p:nvSpPr>
        <p:spPr bwMode="auto">
          <a:xfrm>
            <a:off x="2555875" y="3494088"/>
            <a:ext cx="155575" cy="157162"/>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4" name="Oval 60"/>
          <p:cNvSpPr>
            <a:spLocks noChangeArrowheads="1"/>
          </p:cNvSpPr>
          <p:nvPr/>
        </p:nvSpPr>
        <p:spPr bwMode="auto">
          <a:xfrm>
            <a:off x="3535363" y="4391025"/>
            <a:ext cx="155575" cy="157163"/>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5" name="Oval 61"/>
          <p:cNvSpPr>
            <a:spLocks noChangeArrowheads="1"/>
          </p:cNvSpPr>
          <p:nvPr/>
        </p:nvSpPr>
        <p:spPr bwMode="auto">
          <a:xfrm>
            <a:off x="5148263" y="4391025"/>
            <a:ext cx="155575" cy="157163"/>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6" name="Oval 62"/>
          <p:cNvSpPr>
            <a:spLocks noChangeArrowheads="1"/>
          </p:cNvSpPr>
          <p:nvPr/>
        </p:nvSpPr>
        <p:spPr bwMode="auto">
          <a:xfrm>
            <a:off x="6229350" y="3286125"/>
            <a:ext cx="155575" cy="157163"/>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7" name="Oval 63"/>
          <p:cNvSpPr>
            <a:spLocks noChangeArrowheads="1"/>
          </p:cNvSpPr>
          <p:nvPr/>
        </p:nvSpPr>
        <p:spPr bwMode="auto">
          <a:xfrm>
            <a:off x="5792788" y="2085975"/>
            <a:ext cx="155575" cy="157163"/>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58529" name="Rectangle 65"/>
          <p:cNvSpPr>
            <a:spLocks noChangeArrowheads="1"/>
          </p:cNvSpPr>
          <p:nvPr/>
        </p:nvSpPr>
        <p:spPr bwMode="auto">
          <a:xfrm>
            <a:off x="3913188" y="947738"/>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0</a:t>
            </a:r>
          </a:p>
        </p:txBody>
      </p:sp>
      <p:sp>
        <p:nvSpPr>
          <p:cNvPr id="958530" name="Rectangle 66"/>
          <p:cNvSpPr>
            <a:spLocks noChangeArrowheads="1"/>
          </p:cNvSpPr>
          <p:nvPr/>
        </p:nvSpPr>
        <p:spPr bwMode="auto">
          <a:xfrm>
            <a:off x="2555875" y="1866900"/>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1</a:t>
            </a:r>
          </a:p>
        </p:txBody>
      </p:sp>
      <p:sp>
        <p:nvSpPr>
          <p:cNvPr id="958531" name="Rectangle 67"/>
          <p:cNvSpPr>
            <a:spLocks noChangeArrowheads="1"/>
          </p:cNvSpPr>
          <p:nvPr/>
        </p:nvSpPr>
        <p:spPr bwMode="auto">
          <a:xfrm>
            <a:off x="2124075" y="3395663"/>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2</a:t>
            </a:r>
          </a:p>
        </p:txBody>
      </p:sp>
      <p:sp>
        <p:nvSpPr>
          <p:cNvPr id="958532" name="Rectangle 68"/>
          <p:cNvSpPr>
            <a:spLocks noChangeArrowheads="1"/>
          </p:cNvSpPr>
          <p:nvPr/>
        </p:nvSpPr>
        <p:spPr bwMode="auto">
          <a:xfrm>
            <a:off x="3249613" y="4525963"/>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3</a:t>
            </a:r>
          </a:p>
        </p:txBody>
      </p:sp>
      <p:sp>
        <p:nvSpPr>
          <p:cNvPr id="958533" name="Rectangle 69"/>
          <p:cNvSpPr>
            <a:spLocks noChangeArrowheads="1"/>
          </p:cNvSpPr>
          <p:nvPr/>
        </p:nvSpPr>
        <p:spPr bwMode="auto">
          <a:xfrm>
            <a:off x="5195888" y="4551363"/>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4</a:t>
            </a:r>
          </a:p>
        </p:txBody>
      </p:sp>
      <p:sp>
        <p:nvSpPr>
          <p:cNvPr id="958534" name="Rectangle 70"/>
          <p:cNvSpPr>
            <a:spLocks noChangeArrowheads="1"/>
          </p:cNvSpPr>
          <p:nvPr/>
        </p:nvSpPr>
        <p:spPr bwMode="auto">
          <a:xfrm>
            <a:off x="6276975" y="3357563"/>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5</a:t>
            </a:r>
          </a:p>
        </p:txBody>
      </p:sp>
      <p:sp>
        <p:nvSpPr>
          <p:cNvPr id="958535" name="Rectangle 71"/>
          <p:cNvSpPr>
            <a:spLocks noChangeArrowheads="1"/>
          </p:cNvSpPr>
          <p:nvPr/>
        </p:nvSpPr>
        <p:spPr bwMode="auto">
          <a:xfrm>
            <a:off x="5984875" y="1811338"/>
            <a:ext cx="3143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6</a:t>
            </a:r>
          </a:p>
        </p:txBody>
      </p:sp>
      <p:cxnSp>
        <p:nvCxnSpPr>
          <p:cNvPr id="958536" name="AutoShape 72"/>
          <p:cNvCxnSpPr>
            <a:cxnSpLocks noChangeShapeType="1"/>
            <a:stCxn id="958518" idx="3"/>
            <a:endCxn id="958523" idx="0"/>
          </p:cNvCxnSpPr>
          <p:nvPr/>
        </p:nvCxnSpPr>
        <p:spPr bwMode="auto">
          <a:xfrm flipH="1">
            <a:off x="2633663" y="2420938"/>
            <a:ext cx="279400" cy="106045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37" name="AutoShape 73"/>
          <p:cNvCxnSpPr>
            <a:cxnSpLocks noChangeShapeType="1"/>
            <a:stCxn id="958523" idx="5"/>
            <a:endCxn id="958524" idx="1"/>
          </p:cNvCxnSpPr>
          <p:nvPr/>
        </p:nvCxnSpPr>
        <p:spPr bwMode="auto">
          <a:xfrm>
            <a:off x="2689225" y="3641725"/>
            <a:ext cx="868363" cy="758825"/>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38" name="AutoShape 74"/>
          <p:cNvCxnSpPr>
            <a:cxnSpLocks noChangeShapeType="1"/>
            <a:stCxn id="958524" idx="6"/>
            <a:endCxn id="958525" idx="2"/>
          </p:cNvCxnSpPr>
          <p:nvPr/>
        </p:nvCxnSpPr>
        <p:spPr bwMode="auto">
          <a:xfrm>
            <a:off x="3703638" y="4470400"/>
            <a:ext cx="1431925" cy="0"/>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39" name="AutoShape 75"/>
          <p:cNvCxnSpPr>
            <a:cxnSpLocks noChangeShapeType="1"/>
            <a:stCxn id="958525" idx="7"/>
            <a:endCxn id="958526" idx="3"/>
          </p:cNvCxnSpPr>
          <p:nvPr/>
        </p:nvCxnSpPr>
        <p:spPr bwMode="auto">
          <a:xfrm flipV="1">
            <a:off x="5281613" y="3433763"/>
            <a:ext cx="969962" cy="966787"/>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40" name="AutoShape 76"/>
          <p:cNvCxnSpPr>
            <a:cxnSpLocks noChangeShapeType="1"/>
            <a:stCxn id="958526" idx="0"/>
            <a:endCxn id="958527" idx="5"/>
          </p:cNvCxnSpPr>
          <p:nvPr/>
        </p:nvCxnSpPr>
        <p:spPr bwMode="auto">
          <a:xfrm flipH="1" flipV="1">
            <a:off x="5926138" y="2233613"/>
            <a:ext cx="381000" cy="1039812"/>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41" name="AutoShape 77"/>
          <p:cNvCxnSpPr>
            <a:cxnSpLocks noChangeShapeType="1"/>
            <a:stCxn id="958527" idx="1"/>
            <a:endCxn id="958521" idx="6"/>
          </p:cNvCxnSpPr>
          <p:nvPr/>
        </p:nvCxnSpPr>
        <p:spPr bwMode="auto">
          <a:xfrm flipH="1" flipV="1">
            <a:off x="4379913" y="1487488"/>
            <a:ext cx="1435100" cy="608012"/>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43" name="AutoShape 79"/>
          <p:cNvCxnSpPr>
            <a:cxnSpLocks noChangeShapeType="1"/>
            <a:stCxn id="958526" idx="2"/>
            <a:endCxn id="958523" idx="6"/>
          </p:cNvCxnSpPr>
          <p:nvPr/>
        </p:nvCxnSpPr>
        <p:spPr bwMode="auto">
          <a:xfrm flipH="1">
            <a:off x="2724150" y="3365500"/>
            <a:ext cx="3492500" cy="207963"/>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8545" name="AutoShape 81"/>
          <p:cNvCxnSpPr>
            <a:cxnSpLocks noChangeShapeType="1"/>
            <a:stCxn id="958521" idx="4"/>
            <a:endCxn id="958523" idx="7"/>
          </p:cNvCxnSpPr>
          <p:nvPr/>
        </p:nvCxnSpPr>
        <p:spPr bwMode="auto">
          <a:xfrm flipH="1">
            <a:off x="2689225" y="1577975"/>
            <a:ext cx="1600200" cy="1925638"/>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頁尾版面配置區 4"/>
          <p:cNvSpPr>
            <a:spLocks noGrp="1"/>
          </p:cNvSpPr>
          <p:nvPr>
            <p:ph type="ftr" sz="quarter" idx="11"/>
          </p:nvPr>
        </p:nvSpPr>
        <p:spPr/>
        <p:txBody>
          <a:bodyPr/>
          <a:lstStyle/>
          <a:p>
            <a:r>
              <a:rPr lang="en-US" altLang="zh-TW"/>
              <a:t>Dynamic Programming</a:t>
            </a:r>
          </a:p>
        </p:txBody>
      </p:sp>
      <p:sp>
        <p:nvSpPr>
          <p:cNvPr id="21" name="投影片編號版面配置區 5"/>
          <p:cNvSpPr>
            <a:spLocks noGrp="1"/>
          </p:cNvSpPr>
          <p:nvPr>
            <p:ph type="sldNum" sz="quarter" idx="12"/>
          </p:nvPr>
        </p:nvSpPr>
        <p:spPr/>
        <p:txBody>
          <a:bodyPr/>
          <a:lstStyle/>
          <a:p>
            <a:fld id="{AC90E390-2466-4D6A-8DCE-658300964784}" type="slidenum">
              <a:rPr lang="en-US" altLang="zh-TW"/>
              <a:pPr/>
              <a:t>32</a:t>
            </a:fld>
            <a:endParaRPr lang="en-US" altLang="zh-TW"/>
          </a:p>
        </p:txBody>
      </p:sp>
      <p:sp>
        <p:nvSpPr>
          <p:cNvPr id="960514" name="Rectangle 2"/>
          <p:cNvSpPr>
            <a:spLocks noGrp="1" noChangeArrowheads="1"/>
          </p:cNvSpPr>
          <p:nvPr>
            <p:ph type="title"/>
          </p:nvPr>
        </p:nvSpPr>
        <p:spPr>
          <a:xfrm>
            <a:off x="609600" y="303213"/>
            <a:ext cx="7924800" cy="533400"/>
          </a:xfrm>
        </p:spPr>
        <p:txBody>
          <a:bodyPr/>
          <a:lstStyle/>
          <a:p>
            <a:pPr algn="ctr"/>
            <a:r>
              <a:rPr lang="en-US" altLang="zh-TW" sz="3600" b="1">
                <a:ea typeface="標楷體" pitchFamily="65" charset="-120"/>
              </a:rPr>
              <a:t>Optimal  Polygon Triangulation </a:t>
            </a:r>
            <a:r>
              <a:rPr lang="en-US" altLang="zh-TW" sz="2800" b="1">
                <a:ea typeface="標楷體" pitchFamily="65" charset="-120"/>
              </a:rPr>
              <a:t>(</a:t>
            </a:r>
            <a:r>
              <a:rPr lang="zh-TW" altLang="zh-TW" sz="2800" b="1">
                <a:ea typeface="標楷體" pitchFamily="65" charset="-120"/>
              </a:rPr>
              <a:t>設計1</a:t>
            </a:r>
            <a:r>
              <a:rPr lang="en-US" altLang="zh-TW" sz="2800" b="1">
                <a:ea typeface="標楷體" pitchFamily="65" charset="-120"/>
              </a:rPr>
              <a:t>)</a:t>
            </a:r>
          </a:p>
        </p:txBody>
      </p:sp>
      <p:sp>
        <p:nvSpPr>
          <p:cNvPr id="960524" name="Text Box 12"/>
          <p:cNvSpPr txBox="1">
            <a:spLocks noChangeArrowheads="1"/>
          </p:cNvSpPr>
          <p:nvPr/>
        </p:nvSpPr>
        <p:spPr bwMode="auto">
          <a:xfrm>
            <a:off x="457200" y="1046163"/>
            <a:ext cx="8448675"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If </a:t>
            </a:r>
            <a:r>
              <a:rPr lang="en-US" altLang="zh-TW" sz="2800" b="1" i="1">
                <a:solidFill>
                  <a:srgbClr val="008000"/>
                </a:solidFill>
                <a:ea typeface="標楷體" pitchFamily="65" charset="-120"/>
              </a:rPr>
              <a:t>T </a:t>
            </a:r>
            <a:r>
              <a:rPr lang="en-US" altLang="zh-TW" sz="2800" b="1" noProof="1">
                <a:ea typeface="標楷體" pitchFamily="65" charset="-120"/>
              </a:rPr>
              <a:t>is an optimal solution for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baseline="-25000">
                <a:solidFill>
                  <a:srgbClr val="FF0000"/>
                </a:solidFill>
                <a:ea typeface="標楷體" pitchFamily="65" charset="-120"/>
              </a:rPr>
              <a:t>0</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 … ,</a:t>
            </a:r>
            <a:r>
              <a:rPr lang="en-US" altLang="zh-TW" sz="3200" b="1" i="1">
                <a:solidFill>
                  <a:srgbClr val="FF0000"/>
                </a:solidFill>
                <a:ea typeface="標楷體" pitchFamily="65" charset="-120"/>
              </a:rPr>
              <a:t> v</a:t>
            </a:r>
            <a:r>
              <a:rPr lang="en-US" altLang="zh-TW" sz="3200" b="1" i="1" baseline="-25000">
                <a:solidFill>
                  <a:srgbClr val="FF0000"/>
                </a:solidFill>
                <a:ea typeface="標楷體" pitchFamily="65" charset="-120"/>
              </a:rPr>
              <a:t>n</a:t>
            </a:r>
            <a:r>
              <a:rPr lang="en-US" altLang="zh-TW" sz="2800" b="1" noProof="1">
                <a:solidFill>
                  <a:srgbClr val="FF0000"/>
                </a:solidFill>
                <a:ea typeface="標楷體" pitchFamily="65" charset="-120"/>
                <a:sym typeface="Symbol" pitchFamily="18" charset="2"/>
              </a:rPr>
              <a:t></a:t>
            </a:r>
            <a:endParaRPr lang="en-US" altLang="zh-TW" sz="2800" b="1">
              <a:solidFill>
                <a:srgbClr val="FF0000"/>
              </a:solidFill>
              <a:ea typeface="標楷體" pitchFamily="65" charset="-120"/>
              <a:sym typeface="Symbol" pitchFamily="18" charset="2"/>
            </a:endParaRPr>
          </a:p>
        </p:txBody>
      </p:sp>
      <p:grpSp>
        <p:nvGrpSpPr>
          <p:cNvPr id="960568" name="Group 56"/>
          <p:cNvGrpSpPr>
            <a:grpSpLocks/>
          </p:cNvGrpSpPr>
          <p:nvPr/>
        </p:nvGrpSpPr>
        <p:grpSpPr bwMode="auto">
          <a:xfrm>
            <a:off x="1243013" y="1616075"/>
            <a:ext cx="3328987" cy="2887663"/>
            <a:chOff x="1519" y="1018"/>
            <a:chExt cx="2097" cy="1819"/>
          </a:xfrm>
        </p:grpSpPr>
        <p:sp>
          <p:nvSpPr>
            <p:cNvPr id="960561" name="Freeform 49"/>
            <p:cNvSpPr>
              <a:spLocks/>
            </p:cNvSpPr>
            <p:nvPr/>
          </p:nvSpPr>
          <p:spPr bwMode="auto">
            <a:xfrm>
              <a:off x="2248" y="1674"/>
              <a:ext cx="1368" cy="1016"/>
            </a:xfrm>
            <a:custGeom>
              <a:avLst/>
              <a:gdLst>
                <a:gd name="T0" fmla="*/ 1008 w 1368"/>
                <a:gd name="T1" fmla="*/ 0 h 1016"/>
                <a:gd name="T2" fmla="*/ 1280 w 1368"/>
                <a:gd name="T3" fmla="*/ 216 h 1016"/>
                <a:gd name="T4" fmla="*/ 1368 w 1368"/>
                <a:gd name="T5" fmla="*/ 416 h 1016"/>
                <a:gd name="T6" fmla="*/ 1336 w 1368"/>
                <a:gd name="T7" fmla="*/ 656 h 1016"/>
                <a:gd name="T8" fmla="*/ 1144 w 1368"/>
                <a:gd name="T9" fmla="*/ 872 h 1016"/>
                <a:gd name="T10" fmla="*/ 944 w 1368"/>
                <a:gd name="T11" fmla="*/ 992 h 1016"/>
                <a:gd name="T12" fmla="*/ 608 w 1368"/>
                <a:gd name="T13" fmla="*/ 1016 h 1016"/>
                <a:gd name="T14" fmla="*/ 216 w 1368"/>
                <a:gd name="T15" fmla="*/ 1016 h 1016"/>
                <a:gd name="T16" fmla="*/ 0 w 1368"/>
                <a:gd name="T17" fmla="*/ 984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8" h="1016">
                  <a:moveTo>
                    <a:pt x="1008" y="0"/>
                  </a:moveTo>
                  <a:lnTo>
                    <a:pt x="1280" y="216"/>
                  </a:lnTo>
                  <a:lnTo>
                    <a:pt x="1368" y="416"/>
                  </a:lnTo>
                  <a:lnTo>
                    <a:pt x="1336" y="656"/>
                  </a:lnTo>
                  <a:lnTo>
                    <a:pt x="1144" y="872"/>
                  </a:lnTo>
                  <a:lnTo>
                    <a:pt x="944" y="992"/>
                  </a:lnTo>
                  <a:lnTo>
                    <a:pt x="608" y="1016"/>
                  </a:lnTo>
                  <a:lnTo>
                    <a:pt x="216" y="1016"/>
                  </a:lnTo>
                  <a:lnTo>
                    <a:pt x="0" y="984"/>
                  </a:lnTo>
                </a:path>
              </a:pathLst>
            </a:custGeom>
            <a:noFill/>
            <a:ln w="2540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60559" name="Freeform 47"/>
            <p:cNvSpPr>
              <a:spLocks/>
            </p:cNvSpPr>
            <p:nvPr/>
          </p:nvSpPr>
          <p:spPr bwMode="auto">
            <a:xfrm>
              <a:off x="1519" y="1266"/>
              <a:ext cx="1180" cy="1392"/>
            </a:xfrm>
            <a:custGeom>
              <a:avLst/>
              <a:gdLst>
                <a:gd name="T0" fmla="*/ 1180 w 1180"/>
                <a:gd name="T1" fmla="*/ 45 h 1392"/>
                <a:gd name="T2" fmla="*/ 771 w 1180"/>
                <a:gd name="T3" fmla="*/ 0 h 1392"/>
                <a:gd name="T4" fmla="*/ 454 w 1180"/>
                <a:gd name="T5" fmla="*/ 45 h 1392"/>
                <a:gd name="T6" fmla="*/ 136 w 1180"/>
                <a:gd name="T7" fmla="*/ 272 h 1392"/>
                <a:gd name="T8" fmla="*/ 0 w 1180"/>
                <a:gd name="T9" fmla="*/ 635 h 1392"/>
                <a:gd name="T10" fmla="*/ 46 w 1180"/>
                <a:gd name="T11" fmla="*/ 997 h 1392"/>
                <a:gd name="T12" fmla="*/ 227 w 1180"/>
                <a:gd name="T13" fmla="*/ 1270 h 1392"/>
                <a:gd name="T14" fmla="*/ 545 w 1180"/>
                <a:gd name="T15" fmla="*/ 1360 h 1392"/>
                <a:gd name="T16" fmla="*/ 753 w 1180"/>
                <a:gd name="T17" fmla="*/ 1392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0" h="1392">
                  <a:moveTo>
                    <a:pt x="1180" y="45"/>
                  </a:moveTo>
                  <a:lnTo>
                    <a:pt x="771" y="0"/>
                  </a:lnTo>
                  <a:lnTo>
                    <a:pt x="454" y="45"/>
                  </a:lnTo>
                  <a:lnTo>
                    <a:pt x="136" y="272"/>
                  </a:lnTo>
                  <a:lnTo>
                    <a:pt x="0" y="635"/>
                  </a:lnTo>
                  <a:lnTo>
                    <a:pt x="46" y="997"/>
                  </a:lnTo>
                  <a:lnTo>
                    <a:pt x="227" y="1270"/>
                  </a:lnTo>
                  <a:lnTo>
                    <a:pt x="545" y="1360"/>
                  </a:lnTo>
                  <a:lnTo>
                    <a:pt x="753" y="1392"/>
                  </a:lnTo>
                </a:path>
              </a:pathLst>
            </a:custGeom>
            <a:noFill/>
            <a:ln w="2540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cxnSp>
          <p:nvCxnSpPr>
            <p:cNvPr id="960530" name="AutoShape 18"/>
            <p:cNvCxnSpPr>
              <a:cxnSpLocks noChangeShapeType="1"/>
              <a:stCxn id="960536" idx="7"/>
              <a:endCxn id="960539" idx="3"/>
            </p:cNvCxnSpPr>
            <p:nvPr/>
          </p:nvCxnSpPr>
          <p:spPr bwMode="auto">
            <a:xfrm flipV="1">
              <a:off x="2311" y="1713"/>
              <a:ext cx="901" cy="874"/>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60533" name="Oval 21"/>
            <p:cNvSpPr>
              <a:spLocks noChangeArrowheads="1"/>
            </p:cNvSpPr>
            <p:nvPr/>
          </p:nvSpPr>
          <p:spPr bwMode="auto">
            <a:xfrm>
              <a:off x="2653" y="1308"/>
              <a:ext cx="98" cy="99"/>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60536" name="Oval 24"/>
            <p:cNvSpPr>
              <a:spLocks noChangeArrowheads="1"/>
            </p:cNvSpPr>
            <p:nvPr/>
          </p:nvSpPr>
          <p:spPr bwMode="auto">
            <a:xfrm>
              <a:off x="2227" y="2581"/>
              <a:ext cx="98" cy="99"/>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60539" name="Oval 27"/>
            <p:cNvSpPr>
              <a:spLocks noChangeArrowheads="1"/>
            </p:cNvSpPr>
            <p:nvPr/>
          </p:nvSpPr>
          <p:spPr bwMode="auto">
            <a:xfrm>
              <a:off x="3198" y="1620"/>
              <a:ext cx="98" cy="99"/>
            </a:xfrm>
            <a:prstGeom prst="ellipse">
              <a:avLst/>
            </a:prstGeom>
            <a:solidFill>
              <a:srgbClr val="0000FF"/>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60540" name="Rectangle 28"/>
            <p:cNvSpPr>
              <a:spLocks noChangeArrowheads="1"/>
            </p:cNvSpPr>
            <p:nvPr/>
          </p:nvSpPr>
          <p:spPr bwMode="auto">
            <a:xfrm>
              <a:off x="2465" y="1018"/>
              <a:ext cx="198" cy="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baseline="-25000">
                  <a:solidFill>
                    <a:srgbClr val="FF0000"/>
                  </a:solidFill>
                </a:rPr>
                <a:t>0</a:t>
              </a:r>
            </a:p>
          </p:txBody>
        </p:sp>
        <p:sp>
          <p:nvSpPr>
            <p:cNvPr id="960543" name="Rectangle 31"/>
            <p:cNvSpPr>
              <a:spLocks noChangeArrowheads="1"/>
            </p:cNvSpPr>
            <p:nvPr/>
          </p:nvSpPr>
          <p:spPr bwMode="auto">
            <a:xfrm>
              <a:off x="2047" y="2591"/>
              <a:ext cx="198" cy="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i="1" baseline="-25000">
                  <a:solidFill>
                    <a:srgbClr val="FF0000"/>
                  </a:solidFill>
                </a:rPr>
                <a:t>k</a:t>
              </a:r>
            </a:p>
          </p:txBody>
        </p:sp>
        <p:sp>
          <p:nvSpPr>
            <p:cNvPr id="960546" name="Rectangle 34"/>
            <p:cNvSpPr>
              <a:spLocks noChangeArrowheads="1"/>
            </p:cNvSpPr>
            <p:nvPr/>
          </p:nvSpPr>
          <p:spPr bwMode="auto">
            <a:xfrm>
              <a:off x="3315" y="1447"/>
              <a:ext cx="207" cy="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US" altLang="zh-TW" sz="3200" b="1" i="1">
                  <a:solidFill>
                    <a:srgbClr val="FF0000"/>
                  </a:solidFill>
                </a:rPr>
                <a:t>v</a:t>
              </a:r>
              <a:r>
                <a:rPr lang="en-US" altLang="zh-TW" sz="3200" b="1" i="1" baseline="-25000">
                  <a:solidFill>
                    <a:srgbClr val="FF0000"/>
                  </a:solidFill>
                </a:rPr>
                <a:t>n</a:t>
              </a:r>
            </a:p>
          </p:txBody>
        </p:sp>
        <p:cxnSp>
          <p:nvCxnSpPr>
            <p:cNvPr id="960552" name="AutoShape 40"/>
            <p:cNvCxnSpPr>
              <a:cxnSpLocks noChangeShapeType="1"/>
              <a:stCxn id="960539" idx="1"/>
              <a:endCxn id="960533" idx="6"/>
            </p:cNvCxnSpPr>
            <p:nvPr/>
          </p:nvCxnSpPr>
          <p:spPr bwMode="auto">
            <a:xfrm flipH="1" flipV="1">
              <a:off x="2759" y="1358"/>
              <a:ext cx="453" cy="268"/>
            </a:xfrm>
            <a:prstGeom prst="straightConnector1">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0554" name="AutoShape 42"/>
            <p:cNvCxnSpPr>
              <a:cxnSpLocks noChangeShapeType="1"/>
              <a:stCxn id="960533" idx="4"/>
              <a:endCxn id="960536" idx="0"/>
            </p:cNvCxnSpPr>
            <p:nvPr/>
          </p:nvCxnSpPr>
          <p:spPr bwMode="auto">
            <a:xfrm flipH="1">
              <a:off x="2276" y="1415"/>
              <a:ext cx="426" cy="1158"/>
            </a:xfrm>
            <a:prstGeom prst="straightConnector1">
              <a:avLst/>
            </a:prstGeom>
            <a:noFill/>
            <a:ln w="25400">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60562" name="Rectangle 50"/>
            <p:cNvSpPr>
              <a:spLocks noChangeArrowheads="1"/>
            </p:cNvSpPr>
            <p:nvPr/>
          </p:nvSpPr>
          <p:spPr bwMode="auto">
            <a:xfrm>
              <a:off x="1936" y="1674"/>
              <a:ext cx="32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b="1" i="1" noProof="1">
                  <a:solidFill>
                    <a:srgbClr val="008000"/>
                  </a:solidFill>
                </a:rPr>
                <a:t>T</a:t>
              </a:r>
              <a:r>
                <a:rPr lang="en-US" altLang="zh-TW" sz="2800" b="1" baseline="-25000" noProof="1">
                  <a:solidFill>
                    <a:srgbClr val="008000"/>
                  </a:solidFill>
                </a:rPr>
                <a:t>1</a:t>
              </a:r>
              <a:endParaRPr lang="en-US" altLang="zh-TW" sz="2800" b="1" baseline="-25000">
                <a:solidFill>
                  <a:srgbClr val="008000"/>
                </a:solidFill>
              </a:endParaRPr>
            </a:p>
          </p:txBody>
        </p:sp>
        <p:sp>
          <p:nvSpPr>
            <p:cNvPr id="960563" name="Rectangle 51"/>
            <p:cNvSpPr>
              <a:spLocks noChangeArrowheads="1"/>
            </p:cNvSpPr>
            <p:nvPr/>
          </p:nvSpPr>
          <p:spPr bwMode="auto">
            <a:xfrm>
              <a:off x="3016" y="2127"/>
              <a:ext cx="32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b="1" i="1" noProof="1">
                  <a:solidFill>
                    <a:srgbClr val="008000"/>
                  </a:solidFill>
                </a:rPr>
                <a:t>T</a:t>
              </a:r>
              <a:r>
                <a:rPr lang="en-US" altLang="zh-TW" sz="2800" b="1" baseline="-25000" noProof="1">
                  <a:solidFill>
                    <a:srgbClr val="008000"/>
                  </a:solidFill>
                </a:rPr>
                <a:t>2</a:t>
              </a:r>
              <a:endParaRPr lang="en-US" altLang="zh-TW" sz="2800" b="1" baseline="-25000">
                <a:solidFill>
                  <a:srgbClr val="008000"/>
                </a:solidFill>
              </a:endParaRPr>
            </a:p>
          </p:txBody>
        </p:sp>
      </p:grpSp>
      <p:sp>
        <p:nvSpPr>
          <p:cNvPr id="960564" name="Text Box 52"/>
          <p:cNvSpPr txBox="1">
            <a:spLocks noChangeArrowheads="1"/>
          </p:cNvSpPr>
          <p:nvPr/>
        </p:nvSpPr>
        <p:spPr bwMode="auto">
          <a:xfrm>
            <a:off x="514350" y="4640263"/>
            <a:ext cx="84486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then, </a:t>
            </a:r>
            <a:r>
              <a:rPr lang="en-US" altLang="zh-TW" sz="2800" b="1" i="1" noProof="1">
                <a:solidFill>
                  <a:srgbClr val="008000"/>
                </a:solidFill>
                <a:ea typeface="標楷體" pitchFamily="65" charset="-120"/>
              </a:rPr>
              <a:t>T</a:t>
            </a:r>
            <a:r>
              <a:rPr lang="en-US" altLang="zh-TW" sz="2800" b="1" baseline="-25000" noProof="1">
                <a:solidFill>
                  <a:srgbClr val="008000"/>
                </a:solidFill>
                <a:ea typeface="標楷體" pitchFamily="65" charset="-120"/>
              </a:rPr>
              <a:t>1</a:t>
            </a:r>
            <a:r>
              <a:rPr lang="en-US" altLang="zh-TW" sz="2800" b="1" i="1">
                <a:solidFill>
                  <a:srgbClr val="008000"/>
                </a:solidFill>
                <a:ea typeface="標楷體" pitchFamily="65" charset="-120"/>
              </a:rPr>
              <a:t> </a:t>
            </a:r>
            <a:r>
              <a:rPr lang="en-US" altLang="zh-TW" sz="2800" b="1" noProof="1">
                <a:ea typeface="標楷體" pitchFamily="65" charset="-120"/>
              </a:rPr>
              <a:t>(resp. </a:t>
            </a:r>
            <a:r>
              <a:rPr lang="en-US" altLang="zh-TW" sz="2800" b="1" i="1" noProof="1">
                <a:solidFill>
                  <a:srgbClr val="008000"/>
                </a:solidFill>
                <a:ea typeface="標楷體" pitchFamily="65" charset="-120"/>
              </a:rPr>
              <a:t>T</a:t>
            </a:r>
            <a:r>
              <a:rPr lang="en-US" altLang="zh-TW" sz="2800" b="1" baseline="-25000" noProof="1">
                <a:solidFill>
                  <a:srgbClr val="008000"/>
                </a:solidFill>
                <a:ea typeface="標楷體" pitchFamily="65" charset="-120"/>
              </a:rPr>
              <a:t>2</a:t>
            </a:r>
            <a:r>
              <a:rPr lang="en-US" altLang="zh-TW" sz="2800" b="1" noProof="1">
                <a:ea typeface="標楷體" pitchFamily="65" charset="-120"/>
              </a:rPr>
              <a:t>) is an optimal solution for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baseline="-25000">
                <a:solidFill>
                  <a:srgbClr val="FF0000"/>
                </a:solidFill>
                <a:ea typeface="標楷體" pitchFamily="65" charset="-120"/>
              </a:rPr>
              <a:t>0</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 … ,</a:t>
            </a:r>
            <a:r>
              <a:rPr lang="en-US" altLang="zh-TW" sz="3200" b="1" i="1">
                <a:solidFill>
                  <a:srgbClr val="FF0000"/>
                </a:solidFill>
                <a:ea typeface="標楷體" pitchFamily="65" charset="-120"/>
              </a:rPr>
              <a:t> v</a:t>
            </a:r>
            <a:r>
              <a:rPr lang="en-US" altLang="zh-TW" sz="3200" b="1" i="1" baseline="-25000">
                <a:solidFill>
                  <a:srgbClr val="FF0000"/>
                </a:solidFill>
                <a:ea typeface="標楷體" pitchFamily="65" charset="-120"/>
              </a:rPr>
              <a:t>k</a:t>
            </a:r>
            <a:r>
              <a:rPr lang="en-US" altLang="zh-TW" sz="2800" b="1" noProof="1">
                <a:solidFill>
                  <a:srgbClr val="FF0000"/>
                </a:solidFill>
                <a:ea typeface="標楷體" pitchFamily="65" charset="-120"/>
                <a:sym typeface="Symbol" pitchFamily="18" charset="2"/>
              </a:rPr>
              <a:t></a:t>
            </a:r>
            <a:r>
              <a:rPr lang="en-US" altLang="zh-TW" sz="2800" b="1">
                <a:solidFill>
                  <a:srgbClr val="FF0000"/>
                </a:solidFill>
                <a:ea typeface="標楷體" pitchFamily="65" charset="-120"/>
                <a:sym typeface="Symbol" pitchFamily="18" charset="2"/>
              </a:rPr>
              <a:t> </a:t>
            </a:r>
            <a:r>
              <a:rPr lang="en-US" altLang="zh-TW" sz="2800" b="1" noProof="1">
                <a:ea typeface="標楷體" pitchFamily="65" charset="-120"/>
              </a:rPr>
              <a:t>(resp.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k</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 … ,</a:t>
            </a:r>
            <a:r>
              <a:rPr lang="en-US" altLang="zh-TW" sz="3200" b="1" i="1">
                <a:solidFill>
                  <a:srgbClr val="FF0000"/>
                </a:solidFill>
                <a:ea typeface="標楷體" pitchFamily="65" charset="-120"/>
              </a:rPr>
              <a:t> v</a:t>
            </a:r>
            <a:r>
              <a:rPr lang="en-US" altLang="zh-TW" sz="3200" b="1" i="1" baseline="-25000">
                <a:solidFill>
                  <a:srgbClr val="FF0000"/>
                </a:solidFill>
                <a:ea typeface="標楷體" pitchFamily="65" charset="-120"/>
              </a:rPr>
              <a:t>n</a:t>
            </a:r>
            <a:r>
              <a:rPr lang="en-US" altLang="zh-TW" sz="2800" b="1" noProof="1">
                <a:solidFill>
                  <a:srgbClr val="FF0000"/>
                </a:solidFill>
                <a:ea typeface="標楷體" pitchFamily="65" charset="-120"/>
                <a:sym typeface="Symbol" pitchFamily="18" charset="2"/>
              </a:rPr>
              <a:t></a:t>
            </a:r>
            <a:r>
              <a:rPr lang="en-US" altLang="zh-TW" sz="2800" b="1" noProof="1">
                <a:ea typeface="標楷體" pitchFamily="65" charset="-120"/>
              </a:rPr>
              <a:t>)</a:t>
            </a:r>
            <a:r>
              <a:rPr lang="en-US" altLang="zh-TW" sz="2800" b="1">
                <a:ea typeface="標楷體" pitchFamily="65" charset="-120"/>
              </a:rPr>
              <a:t>, </a:t>
            </a:r>
            <a:r>
              <a:rPr lang="en-US" altLang="zh-TW" sz="3200" b="1">
                <a:solidFill>
                  <a:srgbClr val="FF0000"/>
                </a:solidFill>
                <a:ea typeface="標楷體" pitchFamily="65" charset="-120"/>
              </a:rPr>
              <a:t>1</a:t>
            </a:r>
            <a:r>
              <a:rPr lang="en-US" altLang="zh-TW" sz="2800" b="1" noProof="1">
                <a:ea typeface="標楷體" pitchFamily="65" charset="-120"/>
                <a:sym typeface="Symbol" pitchFamily="18" charset="2"/>
              </a:rPr>
              <a:t>  </a:t>
            </a:r>
            <a:r>
              <a:rPr lang="en-US" altLang="zh-TW" sz="3200" b="1" i="1">
                <a:solidFill>
                  <a:srgbClr val="FF0000"/>
                </a:solidFill>
                <a:ea typeface="標楷體" pitchFamily="65" charset="-120"/>
              </a:rPr>
              <a:t>k </a:t>
            </a:r>
            <a:r>
              <a:rPr lang="en-US" altLang="zh-TW" sz="2800" b="1" noProof="1">
                <a:ea typeface="標楷體" pitchFamily="65" charset="-120"/>
                <a:sym typeface="Symbol" pitchFamily="18" charset="2"/>
              </a:rPr>
              <a:t>&lt; </a:t>
            </a:r>
            <a:r>
              <a:rPr lang="en-US" altLang="zh-TW" sz="3200" b="1" i="1">
                <a:solidFill>
                  <a:srgbClr val="FF0000"/>
                </a:solidFill>
                <a:ea typeface="標楷體" pitchFamily="65" charset="-120"/>
              </a:rPr>
              <a:t>n</a:t>
            </a:r>
            <a:r>
              <a:rPr lang="en-US" altLang="zh-TW" sz="2800" b="1">
                <a:ea typeface="標楷體" pitchFamily="65" charset="-120"/>
              </a:rPr>
              <a:t>.</a:t>
            </a:r>
            <a:r>
              <a:rPr lang="en-US" altLang="zh-TW" sz="2800" b="1" noProof="1">
                <a:ea typeface="標楷體" pitchFamily="65" charset="-120"/>
              </a:rPr>
              <a:t> </a:t>
            </a:r>
            <a:endParaRPr lang="en-US" altLang="zh-TW" sz="2800" b="1">
              <a:ea typeface="標楷體" pitchFamily="65" charset="-120"/>
            </a:endParaRPr>
          </a:p>
        </p:txBody>
      </p:sp>
      <p:graphicFrame>
        <p:nvGraphicFramePr>
          <p:cNvPr id="960567" name="Object 55"/>
          <p:cNvGraphicFramePr>
            <a:graphicFrameLocks noChangeAspect="1"/>
          </p:cNvGraphicFramePr>
          <p:nvPr/>
        </p:nvGraphicFramePr>
        <p:xfrm>
          <a:off x="4760913" y="2011363"/>
          <a:ext cx="3922712" cy="638175"/>
        </p:xfrm>
        <a:graphic>
          <a:graphicData uri="http://schemas.openxmlformats.org/presentationml/2006/ole">
            <mc:AlternateContent xmlns:mc="http://schemas.openxmlformats.org/markup-compatibility/2006">
              <mc:Choice xmlns:v="urn:schemas-microsoft-com:vml" Requires="v">
                <p:oleObj spid="_x0000_s960570" name="方程式" r:id="rId4" imgW="1523880" imgH="253800" progId="Equation.3">
                  <p:embed/>
                </p:oleObj>
              </mc:Choice>
              <mc:Fallback>
                <p:oleObj name="方程式" r:id="rId4" imgW="1523880" imgH="253800" progId="Equation.3">
                  <p:embed/>
                  <p:pic>
                    <p:nvPicPr>
                      <p:cNvPr id="0" name="Object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0913" y="2011363"/>
                        <a:ext cx="3922712" cy="63817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60564">
                                            <p:txEl>
                                              <p:pRg st="0" end="0"/>
                                            </p:txEl>
                                          </p:spTgt>
                                        </p:tgtEl>
                                        <p:attrNameLst>
                                          <p:attrName>style.visibility</p:attrName>
                                        </p:attrNameLst>
                                      </p:cBhvr>
                                      <p:to>
                                        <p:strVal val="visible"/>
                                      </p:to>
                                    </p:set>
                                    <p:animEffect transition="in" filter="wipe(left)">
                                      <p:cBhvr>
                                        <p:cTn id="7" dur="500"/>
                                        <p:tgtEl>
                                          <p:spTgt spid="96056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960567"/>
                                        </p:tgtEl>
                                        <p:attrNameLst>
                                          <p:attrName>style.visibility</p:attrName>
                                        </p:attrNameLst>
                                      </p:cBhvr>
                                      <p:to>
                                        <p:strVal val="visible"/>
                                      </p:to>
                                    </p:set>
                                    <p:animEffect transition="in" filter="dissolve">
                                      <p:cBhvr>
                                        <p:cTn id="12" dur="500"/>
                                        <p:tgtEl>
                                          <p:spTgt spid="960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0564"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25DB50E6-1E95-4B1C-A19E-F75439EFBFBD}" type="slidenum">
              <a:rPr lang="en-US" altLang="zh-TW"/>
              <a:pPr/>
              <a:t>33</a:t>
            </a:fld>
            <a:endParaRPr lang="en-US" altLang="zh-TW"/>
          </a:p>
        </p:txBody>
      </p:sp>
      <p:sp>
        <p:nvSpPr>
          <p:cNvPr id="962564" name="Rectangle 4"/>
          <p:cNvSpPr>
            <a:spLocks noGrp="1" noChangeArrowheads="1"/>
          </p:cNvSpPr>
          <p:nvPr>
            <p:ph type="title"/>
          </p:nvPr>
        </p:nvSpPr>
        <p:spPr>
          <a:xfrm>
            <a:off x="179388" y="231775"/>
            <a:ext cx="8788400" cy="533400"/>
          </a:xfrm>
        </p:spPr>
        <p:txBody>
          <a:bodyPr/>
          <a:lstStyle/>
          <a:p>
            <a:pPr algn="ctr"/>
            <a:r>
              <a:rPr lang="en-US" altLang="zh-TW" sz="3600" b="1">
                <a:ea typeface="標楷體" pitchFamily="65" charset="-120"/>
              </a:rPr>
              <a:t>Optimal  Polygon Triangulation</a:t>
            </a:r>
            <a:r>
              <a:rPr lang="en-US" altLang="zh-TW" sz="4000" b="1">
                <a:ea typeface="標楷體" pitchFamily="65" charset="-120"/>
              </a:rPr>
              <a:t> </a:t>
            </a:r>
            <a:r>
              <a:rPr lang="en-US" altLang="zh-TW" sz="2800" b="1">
                <a:ea typeface="標楷體" pitchFamily="65" charset="-120"/>
              </a:rPr>
              <a:t>(</a:t>
            </a:r>
            <a:r>
              <a:rPr lang="zh-TW" altLang="zh-TW" sz="2800" b="1">
                <a:ea typeface="標楷體" pitchFamily="65" charset="-120"/>
              </a:rPr>
              <a:t>設計</a:t>
            </a:r>
            <a:r>
              <a:rPr lang="en-US" altLang="zh-TW" sz="2800" b="1">
                <a:ea typeface="標楷體" pitchFamily="65" charset="-120"/>
              </a:rPr>
              <a:t>2)</a:t>
            </a:r>
          </a:p>
        </p:txBody>
      </p:sp>
      <p:sp>
        <p:nvSpPr>
          <p:cNvPr id="962578" name="Text Box 18"/>
          <p:cNvSpPr txBox="1">
            <a:spLocks noChangeArrowheads="1"/>
          </p:cNvSpPr>
          <p:nvPr/>
        </p:nvSpPr>
        <p:spPr bwMode="auto">
          <a:xfrm>
            <a:off x="457200" y="866775"/>
            <a:ext cx="8448675" cy="339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algn="l">
              <a:defRPr kumimoji="1" sz="2400">
                <a:solidFill>
                  <a:schemeClr val="tx1"/>
                </a:solidFill>
                <a:latin typeface="Times New Roman" pitchFamily="18" charset="0"/>
                <a:ea typeface="新細明體" pitchFamily="18" charset="-120"/>
              </a:defRPr>
            </a:lvl1pPr>
            <a:lvl2pPr marL="857250" indent="-342900" algn="l">
              <a:defRPr kumimoji="1" sz="2400">
                <a:solidFill>
                  <a:schemeClr val="tx1"/>
                </a:solidFill>
                <a:latin typeface="Times New Roman" pitchFamily="18" charset="0"/>
                <a:ea typeface="新細明體" pitchFamily="18" charset="-120"/>
              </a:defRPr>
            </a:lvl2pPr>
            <a:lvl3pPr marL="1028700"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10000"/>
              </a:lnSpc>
              <a:spcBef>
                <a:spcPts val="600"/>
              </a:spcBef>
              <a:buClr>
                <a:schemeClr val="tx1"/>
              </a:buClr>
              <a:buFont typeface="Wingdings" pitchFamily="2" charset="2"/>
              <a:buChar char="l"/>
            </a:pPr>
            <a:r>
              <a:rPr lang="en-US" altLang="zh-TW" sz="2800" b="1">
                <a:ea typeface="標楷體" pitchFamily="65" charset="-120"/>
              </a:rPr>
              <a:t>Let </a:t>
            </a:r>
            <a:r>
              <a:rPr lang="en-US" altLang="zh-TW" sz="3200" b="1" i="1">
                <a:solidFill>
                  <a:srgbClr val="FF0000"/>
                </a:solidFill>
                <a:ea typeface="標楷體" pitchFamily="65" charset="-120"/>
              </a:rPr>
              <a:t>t</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a:t>
            </a:r>
            <a:r>
              <a:rPr lang="en-US" altLang="zh-TW" sz="2800" b="1">
                <a:ea typeface="標楷體" pitchFamily="65" charset="-120"/>
              </a:rPr>
              <a:t> </a:t>
            </a:r>
            <a:r>
              <a:rPr lang="en-US" altLang="zh-TW" sz="2800" b="1" noProof="1">
                <a:ea typeface="標楷體" pitchFamily="65" charset="-120"/>
              </a:rPr>
              <a:t>be the </a:t>
            </a:r>
            <a:r>
              <a:rPr lang="en-US" altLang="zh-TW" sz="2800" b="1">
                <a:ea typeface="標楷體" pitchFamily="65" charset="-120"/>
              </a:rPr>
              <a:t>weight of an optimal triangulation of the polygon</a:t>
            </a:r>
            <a:r>
              <a:rPr lang="en-US" altLang="zh-TW" sz="2800" b="1" noProof="1">
                <a:ea typeface="標楷體" pitchFamily="65" charset="-120"/>
              </a:rPr>
              <a:t>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i</a:t>
            </a:r>
            <a:r>
              <a:rPr lang="en-US" altLang="zh-TW" sz="3200" b="1" baseline="-25000">
                <a:solidFill>
                  <a:srgbClr val="FF0000"/>
                </a:solidFill>
                <a:ea typeface="標楷體" pitchFamily="65" charset="-120"/>
                <a:sym typeface="Symbol" pitchFamily="18" charset="2"/>
              </a:rPr>
              <a:t></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i</a:t>
            </a:r>
            <a:r>
              <a:rPr lang="en-US" altLang="zh-TW" sz="3200">
                <a:solidFill>
                  <a:srgbClr val="FF0000"/>
                </a:solidFill>
                <a:ea typeface="標楷體" pitchFamily="65" charset="-120"/>
              </a:rPr>
              <a:t>,…,</a:t>
            </a:r>
            <a:r>
              <a:rPr lang="en-US" altLang="zh-TW" sz="3200" b="1" i="1">
                <a:solidFill>
                  <a:srgbClr val="FF0000"/>
                </a:solidFill>
                <a:ea typeface="標楷體" pitchFamily="65" charset="-120"/>
              </a:rPr>
              <a:t> v</a:t>
            </a:r>
            <a:r>
              <a:rPr lang="en-US" altLang="zh-TW" sz="3200" b="1" i="1" baseline="-25000">
                <a:solidFill>
                  <a:srgbClr val="FF0000"/>
                </a:solidFill>
                <a:ea typeface="標楷體" pitchFamily="65" charset="-120"/>
              </a:rPr>
              <a:t>j</a:t>
            </a:r>
            <a:r>
              <a:rPr lang="en-US" altLang="zh-TW" sz="2800" b="1" noProof="1">
                <a:solidFill>
                  <a:srgbClr val="FF0000"/>
                </a:solidFill>
                <a:ea typeface="標楷體" pitchFamily="65" charset="-120"/>
                <a:sym typeface="Symbol" pitchFamily="18" charset="2"/>
              </a:rPr>
              <a:t></a:t>
            </a:r>
            <a:r>
              <a:rPr lang="en-US" altLang="zh-TW" sz="2800" b="1" noProof="1">
                <a:ea typeface="標楷體" pitchFamily="65" charset="-120"/>
              </a:rPr>
              <a:t>, for </a:t>
            </a:r>
            <a:r>
              <a:rPr lang="en-US" altLang="zh-TW" sz="3200" b="1" noProof="1">
                <a:solidFill>
                  <a:srgbClr val="FF0000"/>
                </a:solidFill>
                <a:ea typeface="標楷體" pitchFamily="65" charset="-120"/>
              </a:rPr>
              <a:t>1</a:t>
            </a:r>
            <a:r>
              <a:rPr lang="en-US" altLang="zh-TW" sz="2800" b="1" noProof="1">
                <a:ea typeface="標楷體" pitchFamily="65" charset="-120"/>
              </a:rPr>
              <a:t>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i</a:t>
            </a:r>
            <a:r>
              <a:rPr lang="en-US" altLang="zh-TW" sz="2800" b="1" noProof="1">
                <a:ea typeface="標楷體" pitchFamily="65" charset="-120"/>
                <a:sym typeface="Symbol" pitchFamily="18" charset="2"/>
              </a:rPr>
              <a:t> </a:t>
            </a:r>
            <a:r>
              <a:rPr lang="en-US" altLang="zh-TW" sz="2800" b="1">
                <a:ea typeface="標楷體" pitchFamily="65" charset="-120"/>
                <a:sym typeface="Symbol" pitchFamily="18" charset="2"/>
              </a:rPr>
              <a:t>&lt;</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j </a:t>
            </a:r>
            <a:r>
              <a:rPr lang="en-US" altLang="zh-TW" sz="2800" b="1" noProof="1">
                <a:ea typeface="標楷體" pitchFamily="65" charset="-120"/>
                <a:sym typeface="Symbol" pitchFamily="18" charset="2"/>
              </a:rPr>
              <a:t> </a:t>
            </a:r>
            <a:r>
              <a:rPr lang="en-US" altLang="zh-TW" sz="3200" b="1" i="1">
                <a:solidFill>
                  <a:srgbClr val="FF0000"/>
                </a:solidFill>
                <a:ea typeface="標楷體" pitchFamily="65" charset="-120"/>
              </a:rPr>
              <a:t>n</a:t>
            </a:r>
            <a:r>
              <a:rPr lang="en-US" altLang="zh-TW" sz="2800" b="1" noProof="1">
                <a:ea typeface="標楷體" pitchFamily="65" charset="-120"/>
                <a:sym typeface="Symbol" pitchFamily="18" charset="2"/>
              </a:rPr>
              <a:t>.</a:t>
            </a:r>
            <a:endParaRPr lang="en-US" altLang="zh-TW" sz="2800" b="1">
              <a:ea typeface="標楷體" pitchFamily="65" charset="-120"/>
              <a:sym typeface="Symbol" pitchFamily="18" charset="2"/>
            </a:endParaRPr>
          </a:p>
          <a:p>
            <a:pPr>
              <a:lnSpc>
                <a:spcPct val="110000"/>
              </a:lnSpc>
              <a:spcBef>
                <a:spcPts val="600"/>
              </a:spcBef>
              <a:buClr>
                <a:schemeClr val="tx1"/>
              </a:buClr>
              <a:buFont typeface="Wingdings" pitchFamily="2" charset="2"/>
              <a:buChar char="l"/>
            </a:pPr>
            <a:r>
              <a:rPr lang="en-US" altLang="zh-TW" sz="2800" b="1">
                <a:ea typeface="標楷體" pitchFamily="65" charset="-120"/>
                <a:sym typeface="Symbol" pitchFamily="18" charset="2"/>
              </a:rPr>
              <a:t>If the triangulation</a:t>
            </a:r>
            <a:r>
              <a:rPr lang="en-US" altLang="zh-TW" sz="2800" b="1">
                <a:ea typeface="標楷體" pitchFamily="65" charset="-120"/>
              </a:rPr>
              <a:t> splits the polygon into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i</a:t>
            </a:r>
            <a:r>
              <a:rPr lang="en-US" altLang="zh-TW" sz="3200" b="1" baseline="-25000">
                <a:solidFill>
                  <a:srgbClr val="FF0000"/>
                </a:solidFill>
                <a:ea typeface="標楷體" pitchFamily="65" charset="-120"/>
                <a:sym typeface="Symbol" pitchFamily="18" charset="2"/>
              </a:rPr>
              <a:t></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i</a:t>
            </a:r>
            <a:r>
              <a:rPr lang="en-US" altLang="zh-TW" sz="3200">
                <a:solidFill>
                  <a:srgbClr val="FF0000"/>
                </a:solidFill>
                <a:ea typeface="標楷體" pitchFamily="65" charset="-120"/>
              </a:rPr>
              <a:t>,…,</a:t>
            </a:r>
            <a:r>
              <a:rPr lang="en-US" altLang="zh-TW" sz="3200" b="1" i="1">
                <a:solidFill>
                  <a:srgbClr val="FF0000"/>
                </a:solidFill>
                <a:ea typeface="標楷體" pitchFamily="65" charset="-120"/>
              </a:rPr>
              <a:t> v</a:t>
            </a:r>
            <a:r>
              <a:rPr lang="en-US" altLang="zh-TW" sz="3200" b="1" i="1" baseline="-25000">
                <a:solidFill>
                  <a:srgbClr val="FF0000"/>
                </a:solidFill>
                <a:ea typeface="標楷體" pitchFamily="65" charset="-120"/>
              </a:rPr>
              <a:t>k</a:t>
            </a:r>
            <a:r>
              <a:rPr lang="en-US" altLang="zh-TW" sz="2800" b="1" noProof="1">
                <a:solidFill>
                  <a:srgbClr val="FF0000"/>
                </a:solidFill>
                <a:ea typeface="標楷體" pitchFamily="65" charset="-120"/>
                <a:sym typeface="Symbol" pitchFamily="18" charset="2"/>
              </a:rPr>
              <a:t></a:t>
            </a:r>
            <a:r>
              <a:rPr lang="en-US" altLang="zh-TW" sz="2800" b="1">
                <a:ea typeface="標楷體" pitchFamily="65" charset="-120"/>
              </a:rPr>
              <a:t> and </a:t>
            </a:r>
            <a:r>
              <a:rPr lang="en-US" altLang="zh-TW" sz="2800" b="1" noProof="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k</a:t>
            </a:r>
            <a:r>
              <a:rPr lang="en-US" altLang="zh-TW" sz="3200">
                <a:solidFill>
                  <a:srgbClr val="FF0000"/>
                </a:solidFill>
                <a:ea typeface="標楷體" pitchFamily="65" charset="-120"/>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k</a:t>
            </a:r>
            <a:r>
              <a:rPr lang="en-US" altLang="zh-TW" sz="3200" b="1" baseline="-25000">
                <a:solidFill>
                  <a:srgbClr val="FF0000"/>
                </a:solidFill>
                <a:ea typeface="標楷體" pitchFamily="65" charset="-120"/>
              </a:rPr>
              <a:t>+1</a:t>
            </a:r>
            <a:r>
              <a:rPr lang="en-US" altLang="zh-TW" sz="3200">
                <a:solidFill>
                  <a:srgbClr val="FF0000"/>
                </a:solidFill>
                <a:ea typeface="標楷體" pitchFamily="65" charset="-120"/>
              </a:rPr>
              <a:t>, …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n</a:t>
            </a:r>
            <a:r>
              <a:rPr lang="en-US" altLang="zh-TW" sz="2800" b="1" noProof="1">
                <a:solidFill>
                  <a:srgbClr val="FF0000"/>
                </a:solidFill>
                <a:ea typeface="標楷體" pitchFamily="65" charset="-120"/>
                <a:sym typeface="Symbol" pitchFamily="18" charset="2"/>
              </a:rPr>
              <a:t></a:t>
            </a:r>
            <a:r>
              <a:rPr lang="en-US" altLang="zh-TW" sz="2800" b="1" noProof="1">
                <a:ea typeface="標楷體" pitchFamily="65" charset="-120"/>
              </a:rPr>
              <a:t> f</a:t>
            </a:r>
            <a:r>
              <a:rPr lang="en-US" altLang="zh-TW" sz="2800" b="1">
                <a:ea typeface="標楷體" pitchFamily="65" charset="-120"/>
              </a:rPr>
              <a:t>or</a:t>
            </a:r>
            <a:r>
              <a:rPr lang="en-US" altLang="zh-TW" sz="2800" b="1" noProof="1">
                <a:ea typeface="標楷體" pitchFamily="65" charset="-120"/>
              </a:rPr>
              <a:t> som</a:t>
            </a:r>
            <a:r>
              <a:rPr lang="en-US" altLang="zh-TW" sz="2800" b="1">
                <a:ea typeface="標楷體" pitchFamily="65" charset="-120"/>
              </a:rPr>
              <a:t>e</a:t>
            </a:r>
            <a:r>
              <a:rPr lang="en-US" altLang="zh-TW" sz="2800" b="1" noProof="1">
                <a:ea typeface="標楷體" pitchFamily="65" charset="-120"/>
              </a:rPr>
              <a:t> </a:t>
            </a:r>
            <a:r>
              <a:rPr lang="en-US" altLang="zh-TW" sz="3200" b="1" i="1">
                <a:solidFill>
                  <a:srgbClr val="FF0000"/>
                </a:solidFill>
                <a:ea typeface="標楷體" pitchFamily="65" charset="-120"/>
              </a:rPr>
              <a:t>k</a:t>
            </a:r>
            <a:r>
              <a:rPr lang="en-US" altLang="zh-TW" sz="2800" b="1" noProof="1">
                <a:ea typeface="標楷體" pitchFamily="65" charset="-120"/>
              </a:rPr>
              <a:t>, then</a:t>
            </a:r>
          </a:p>
          <a:p>
            <a:pPr>
              <a:lnSpc>
                <a:spcPct val="110000"/>
              </a:lnSpc>
              <a:spcBef>
                <a:spcPts val="600"/>
              </a:spcBef>
              <a:buClr>
                <a:schemeClr val="tx1"/>
              </a:buClr>
              <a:buFont typeface="Monotype Sorts" pitchFamily="2" charset="2"/>
              <a:buNone/>
            </a:pPr>
            <a:r>
              <a:rPr lang="en-US" altLang="zh-TW" sz="2800" b="1">
                <a:ea typeface="標楷體" pitchFamily="65" charset="-120"/>
              </a:rPr>
              <a:t>	 </a:t>
            </a:r>
            <a:r>
              <a:rPr lang="en-US" altLang="zh-TW" sz="3200" b="1" i="1">
                <a:solidFill>
                  <a:srgbClr val="FF0000"/>
                </a:solidFill>
                <a:ea typeface="標楷體" pitchFamily="65" charset="-120"/>
              </a:rPr>
              <a:t>t</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t</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i</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k</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t</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k</a:t>
            </a:r>
            <a:r>
              <a:rPr lang="en-US" altLang="zh-TW" sz="3200" b="1">
                <a:solidFill>
                  <a:srgbClr val="FF0000"/>
                </a:solidFill>
                <a:ea typeface="標楷體" pitchFamily="65" charset="-120"/>
              </a:rPr>
              <a:t>+1, </a:t>
            </a:r>
            <a:r>
              <a:rPr lang="en-US" altLang="zh-TW" sz="3200" b="1" i="1">
                <a:solidFill>
                  <a:srgbClr val="FF0000"/>
                </a:solidFill>
                <a:ea typeface="標楷體" pitchFamily="65" charset="-120"/>
              </a:rPr>
              <a:t>j</a:t>
            </a:r>
            <a:r>
              <a:rPr lang="en-US" altLang="zh-TW" sz="3200" b="1">
                <a:solidFill>
                  <a:srgbClr val="FF0000"/>
                </a:solidFill>
                <a:ea typeface="標楷體" pitchFamily="65" charset="-120"/>
              </a:rPr>
              <a:t>] + w(</a:t>
            </a:r>
            <a:r>
              <a:rPr lang="en-US" altLang="zh-TW" sz="3200" b="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i</a:t>
            </a:r>
            <a:r>
              <a:rPr lang="en-US" altLang="zh-TW" sz="3200" b="1" baseline="-25000">
                <a:solidFill>
                  <a:srgbClr val="FF0000"/>
                </a:solidFill>
                <a:ea typeface="標楷體" pitchFamily="65" charset="-120"/>
                <a:sym typeface="Symbol" pitchFamily="18" charset="2"/>
              </a:rPr>
              <a:t></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k </a:t>
            </a:r>
            <a:r>
              <a:rPr lang="en-US" altLang="zh-TW" sz="3200" b="1" i="1">
                <a:solidFill>
                  <a:srgbClr val="FF0000"/>
                </a:solidFill>
                <a:ea typeface="標楷體" pitchFamily="65" charset="-120"/>
              </a:rPr>
              <a:t>v</a:t>
            </a:r>
            <a:r>
              <a:rPr lang="en-US" altLang="zh-TW" sz="3200" b="1" i="1" baseline="-25000">
                <a:solidFill>
                  <a:srgbClr val="FF0000"/>
                </a:solidFill>
                <a:ea typeface="標楷體" pitchFamily="65" charset="-120"/>
              </a:rPr>
              <a:t>j</a:t>
            </a:r>
            <a:r>
              <a:rPr lang="en-US" altLang="zh-TW" sz="3200" b="1">
                <a:solidFill>
                  <a:srgbClr val="FF0000"/>
                </a:solidFill>
                <a:ea typeface="標楷體" pitchFamily="65" charset="-120"/>
              </a:rPr>
              <a:t>)</a:t>
            </a:r>
            <a:r>
              <a:rPr lang="en-US" altLang="zh-TW" sz="3200" b="1" i="1" baseline="-25000">
                <a:solidFill>
                  <a:srgbClr val="FF0000"/>
                </a:solidFill>
                <a:ea typeface="標楷體" pitchFamily="65" charset="-120"/>
              </a:rPr>
              <a:t> </a:t>
            </a:r>
            <a:r>
              <a:rPr lang="en-US" altLang="zh-TW" sz="2800" b="1" noProof="1">
                <a:ea typeface="標楷體" pitchFamily="65" charset="-120"/>
              </a:rPr>
              <a:t>. Hence, we have :</a:t>
            </a:r>
            <a:endParaRPr lang="en-US" altLang="zh-TW" sz="2800" b="1">
              <a:ea typeface="標楷體" pitchFamily="65" charset="-120"/>
            </a:endParaRPr>
          </a:p>
        </p:txBody>
      </p:sp>
      <p:sp>
        <p:nvSpPr>
          <p:cNvPr id="962579" name="Rectangle 19"/>
          <p:cNvSpPr>
            <a:spLocks noChangeArrowheads="1"/>
          </p:cNvSpPr>
          <p:nvPr/>
        </p:nvSpPr>
        <p:spPr bwMode="auto">
          <a:xfrm>
            <a:off x="438150" y="4518025"/>
            <a:ext cx="8561388" cy="1287463"/>
          </a:xfrm>
          <a:prstGeom prst="rect">
            <a:avLst/>
          </a:prstGeom>
          <a:solidFill>
            <a:srgbClr val="FFFF99"/>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3200" b="1" i="1">
                <a:solidFill>
                  <a:srgbClr val="FF0000"/>
                </a:solidFill>
              </a:rPr>
              <a:t>t</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j</a:t>
            </a:r>
            <a:r>
              <a:rPr lang="en-US" altLang="zh-TW" sz="3200" b="1">
                <a:solidFill>
                  <a:srgbClr val="FF0000"/>
                </a:solidFill>
              </a:rPr>
              <a:t>] = min</a:t>
            </a:r>
            <a:r>
              <a:rPr lang="en-US" altLang="zh-TW" sz="3200" b="1" i="1" baseline="-25000">
                <a:solidFill>
                  <a:srgbClr val="FF0000"/>
                </a:solidFill>
              </a:rPr>
              <a:t>i</a:t>
            </a:r>
            <a:r>
              <a:rPr lang="en-US" altLang="zh-TW" sz="3200" b="1" baseline="-25000" noProof="1">
                <a:sym typeface="Symbol" pitchFamily="18" charset="2"/>
              </a:rPr>
              <a:t> </a:t>
            </a:r>
            <a:r>
              <a:rPr lang="en-US" altLang="zh-TW" sz="3200" b="1" baseline="-25000" noProof="1">
                <a:solidFill>
                  <a:srgbClr val="FF0000"/>
                </a:solidFill>
                <a:sym typeface="Symbol" pitchFamily="18" charset="2"/>
              </a:rPr>
              <a:t> </a:t>
            </a:r>
            <a:r>
              <a:rPr lang="en-US" altLang="zh-TW" sz="3200" b="1" i="1" baseline="-25000">
                <a:solidFill>
                  <a:srgbClr val="FF0000"/>
                </a:solidFill>
              </a:rPr>
              <a:t>k </a:t>
            </a:r>
            <a:r>
              <a:rPr lang="en-US" altLang="zh-TW" sz="3200" b="1" baseline="-25000" noProof="1">
                <a:solidFill>
                  <a:srgbClr val="FF0000"/>
                </a:solidFill>
                <a:sym typeface="Symbol" pitchFamily="18" charset="2"/>
              </a:rPr>
              <a:t>&lt;</a:t>
            </a:r>
            <a:r>
              <a:rPr lang="en-US" altLang="zh-TW" sz="3200" b="1" baseline="-25000" noProof="1">
                <a:sym typeface="Symbol" pitchFamily="18" charset="2"/>
              </a:rPr>
              <a:t> </a:t>
            </a:r>
            <a:r>
              <a:rPr lang="en-US" altLang="zh-TW" sz="3200" b="1" i="1" baseline="-25000">
                <a:solidFill>
                  <a:srgbClr val="FF0000"/>
                </a:solidFill>
              </a:rPr>
              <a:t>j</a:t>
            </a:r>
            <a:r>
              <a:rPr lang="en-US" altLang="zh-TW" sz="3200" b="1">
                <a:solidFill>
                  <a:srgbClr val="FF0000"/>
                </a:solidFill>
              </a:rPr>
              <a:t>{</a:t>
            </a:r>
            <a:r>
              <a:rPr lang="en-US" altLang="zh-TW" sz="3200" b="1" i="1">
                <a:solidFill>
                  <a:srgbClr val="FF0000"/>
                </a:solidFill>
              </a:rPr>
              <a:t>t</a:t>
            </a:r>
            <a:r>
              <a:rPr lang="en-US" altLang="zh-TW" sz="3200" b="1">
                <a:solidFill>
                  <a:srgbClr val="FF0000"/>
                </a:solidFill>
              </a:rPr>
              <a:t>[</a:t>
            </a:r>
            <a:r>
              <a:rPr lang="en-US" altLang="zh-TW" sz="3200" b="1" i="1">
                <a:solidFill>
                  <a:srgbClr val="FF0000"/>
                </a:solidFill>
              </a:rPr>
              <a:t>i</a:t>
            </a:r>
            <a:r>
              <a:rPr lang="en-US" altLang="zh-TW" sz="3200" b="1">
                <a:solidFill>
                  <a:srgbClr val="FF0000"/>
                </a:solidFill>
              </a:rPr>
              <a:t>, </a:t>
            </a:r>
            <a:r>
              <a:rPr lang="en-US" altLang="zh-TW" sz="3200" b="1" i="1">
                <a:solidFill>
                  <a:srgbClr val="FF0000"/>
                </a:solidFill>
              </a:rPr>
              <a:t>k</a:t>
            </a:r>
            <a:r>
              <a:rPr lang="en-US" altLang="zh-TW" sz="3200" b="1">
                <a:solidFill>
                  <a:srgbClr val="FF0000"/>
                </a:solidFill>
              </a:rPr>
              <a:t>] + </a:t>
            </a:r>
            <a:r>
              <a:rPr lang="en-US" altLang="zh-TW" sz="3200" b="1" i="1">
                <a:solidFill>
                  <a:srgbClr val="FF0000"/>
                </a:solidFill>
              </a:rPr>
              <a:t>t</a:t>
            </a:r>
            <a:r>
              <a:rPr lang="en-US" altLang="zh-TW" sz="3200" b="1">
                <a:solidFill>
                  <a:srgbClr val="FF0000"/>
                </a:solidFill>
              </a:rPr>
              <a:t>[</a:t>
            </a:r>
            <a:r>
              <a:rPr lang="en-US" altLang="zh-TW" sz="3200" b="1" i="1">
                <a:solidFill>
                  <a:srgbClr val="FF0000"/>
                </a:solidFill>
              </a:rPr>
              <a:t>k</a:t>
            </a:r>
            <a:r>
              <a:rPr lang="en-US" altLang="zh-TW" sz="3200" b="1">
                <a:solidFill>
                  <a:srgbClr val="FF0000"/>
                </a:solidFill>
              </a:rPr>
              <a:t>+1, </a:t>
            </a:r>
            <a:r>
              <a:rPr lang="en-US" altLang="zh-TW" sz="3200" b="1" i="1">
                <a:solidFill>
                  <a:srgbClr val="FF0000"/>
                </a:solidFill>
              </a:rPr>
              <a:t>j</a:t>
            </a:r>
            <a:r>
              <a:rPr lang="en-US" altLang="zh-TW" sz="3200" b="1">
                <a:solidFill>
                  <a:srgbClr val="FF0000"/>
                </a:solidFill>
              </a:rPr>
              <a:t>] + w(</a:t>
            </a:r>
            <a:r>
              <a:rPr lang="en-US" altLang="zh-TW" sz="3200" b="1">
                <a:solidFill>
                  <a:srgbClr val="FF0000"/>
                </a:solidFill>
                <a:sym typeface="Symbol" pitchFamily="18" charset="2"/>
              </a:rPr>
              <a:t></a:t>
            </a:r>
            <a:r>
              <a:rPr lang="en-US" altLang="zh-TW" sz="3200" b="1" i="1">
                <a:solidFill>
                  <a:srgbClr val="FF0000"/>
                </a:solidFill>
              </a:rPr>
              <a:t>v</a:t>
            </a:r>
            <a:r>
              <a:rPr lang="en-US" altLang="zh-TW" sz="3200" b="1" i="1" baseline="-25000">
                <a:solidFill>
                  <a:srgbClr val="FF0000"/>
                </a:solidFill>
              </a:rPr>
              <a:t>i</a:t>
            </a:r>
            <a:r>
              <a:rPr lang="en-US" altLang="zh-TW" sz="3200" b="1" baseline="-25000">
                <a:solidFill>
                  <a:srgbClr val="FF0000"/>
                </a:solidFill>
                <a:sym typeface="Symbol" pitchFamily="18" charset="2"/>
              </a:rPr>
              <a:t></a:t>
            </a:r>
            <a:r>
              <a:rPr lang="en-US" altLang="zh-TW" sz="3200" b="1" baseline="-25000">
                <a:solidFill>
                  <a:srgbClr val="FF0000"/>
                </a:solidFill>
              </a:rPr>
              <a:t>1</a:t>
            </a:r>
            <a:r>
              <a:rPr lang="en-US" altLang="zh-TW" sz="3200" b="1">
                <a:solidFill>
                  <a:srgbClr val="FF0000"/>
                </a:solidFill>
              </a:rPr>
              <a:t> </a:t>
            </a:r>
            <a:r>
              <a:rPr lang="en-US" altLang="zh-TW" sz="3200" b="1" i="1">
                <a:solidFill>
                  <a:srgbClr val="FF0000"/>
                </a:solidFill>
              </a:rPr>
              <a:t>v</a:t>
            </a:r>
            <a:r>
              <a:rPr lang="en-US" altLang="zh-TW" sz="3200" b="1" i="1" baseline="-25000">
                <a:solidFill>
                  <a:srgbClr val="FF0000"/>
                </a:solidFill>
              </a:rPr>
              <a:t>k </a:t>
            </a:r>
            <a:r>
              <a:rPr lang="en-US" altLang="zh-TW" sz="3200" b="1" i="1">
                <a:solidFill>
                  <a:srgbClr val="FF0000"/>
                </a:solidFill>
              </a:rPr>
              <a:t>v</a:t>
            </a:r>
            <a:r>
              <a:rPr lang="en-US" altLang="zh-TW" sz="3200" b="1" i="1" baseline="-25000">
                <a:solidFill>
                  <a:srgbClr val="FF0000"/>
                </a:solidFill>
              </a:rPr>
              <a:t>j</a:t>
            </a:r>
            <a:r>
              <a:rPr lang="en-US" altLang="zh-TW" sz="3200" b="1">
                <a:solidFill>
                  <a:srgbClr val="FF0000"/>
                </a:solidFill>
              </a:rPr>
              <a:t>)</a:t>
            </a:r>
            <a:r>
              <a:rPr lang="en-US" altLang="zh-TW" sz="3200" b="1" i="1" baseline="-25000">
                <a:solidFill>
                  <a:srgbClr val="FF0000"/>
                </a:solidFill>
              </a:rPr>
              <a:t> </a:t>
            </a:r>
            <a:r>
              <a:rPr lang="en-US" altLang="zh-TW" sz="3200" b="1">
                <a:solidFill>
                  <a:srgbClr val="FF0000"/>
                </a:solidFill>
              </a:rPr>
              <a:t>}</a:t>
            </a:r>
          </a:p>
          <a:p>
            <a:pPr algn="l">
              <a:lnSpc>
                <a:spcPct val="140000"/>
              </a:lnSpc>
            </a:pPr>
            <a:r>
              <a:rPr lang="en-US" altLang="zh-TW" sz="3200" b="1">
                <a:solidFill>
                  <a:srgbClr val="FF0000"/>
                </a:solidFill>
              </a:rPr>
              <a:t>	  =  0  if </a:t>
            </a:r>
            <a:r>
              <a:rPr lang="en-US" altLang="zh-TW" sz="3200" b="1" i="1">
                <a:solidFill>
                  <a:srgbClr val="FF0000"/>
                </a:solidFill>
              </a:rPr>
              <a:t>i </a:t>
            </a:r>
            <a:r>
              <a:rPr lang="en-US" altLang="zh-TW" sz="3200" b="1">
                <a:solidFill>
                  <a:srgbClr val="FF0000"/>
                </a:solidFill>
              </a:rPr>
              <a:t>= </a:t>
            </a:r>
            <a:r>
              <a:rPr lang="en-US" altLang="zh-TW" sz="3200" b="1" i="1">
                <a:solidFill>
                  <a:srgbClr val="FF0000"/>
                </a:solidFill>
              </a:rPr>
              <a:t>j</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62579"/>
                                        </p:tgtEl>
                                        <p:attrNameLst>
                                          <p:attrName>style.visibility</p:attrName>
                                        </p:attrNameLst>
                                      </p:cBhvr>
                                      <p:to>
                                        <p:strVal val="visible"/>
                                      </p:to>
                                    </p:set>
                                    <p:animEffect transition="in" filter="dissolve">
                                      <p:cBhvr>
                                        <p:cTn id="7" dur="500"/>
                                        <p:tgtEl>
                                          <p:spTgt spid="962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79"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B1336922-DC35-4E6B-A928-01AC79F7F1E1}" type="slidenum">
              <a:rPr lang="en-US" altLang="zh-TW"/>
              <a:pPr/>
              <a:t>34</a:t>
            </a:fld>
            <a:endParaRPr lang="en-US" altLang="zh-TW"/>
          </a:p>
        </p:txBody>
      </p:sp>
      <p:sp>
        <p:nvSpPr>
          <p:cNvPr id="995330" name="Rectangle 2"/>
          <p:cNvSpPr>
            <a:spLocks noGrp="1" noChangeArrowheads="1"/>
          </p:cNvSpPr>
          <p:nvPr>
            <p:ph type="title"/>
          </p:nvPr>
        </p:nvSpPr>
        <p:spPr>
          <a:xfrm>
            <a:off x="684213" y="260350"/>
            <a:ext cx="7772400" cy="738188"/>
          </a:xfrm>
        </p:spPr>
        <p:txBody>
          <a:bodyPr/>
          <a:lstStyle/>
          <a:p>
            <a:pPr algn="ctr"/>
            <a:r>
              <a:rPr lang="en-US" altLang="zh-TW" sz="3600" b="1"/>
              <a:t>Optimal binary search trees:</a:t>
            </a:r>
          </a:p>
        </p:txBody>
      </p:sp>
      <p:sp>
        <p:nvSpPr>
          <p:cNvPr id="995332" name="Rectangle 4"/>
          <p:cNvSpPr>
            <a:spLocks noGrp="1" noChangeArrowheads="1"/>
          </p:cNvSpPr>
          <p:nvPr>
            <p:ph type="body" idx="1"/>
          </p:nvPr>
        </p:nvSpPr>
        <p:spPr>
          <a:xfrm>
            <a:off x="684213" y="1052513"/>
            <a:ext cx="7696200" cy="51816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TW" sz="2800"/>
              <a:t>k=(k</a:t>
            </a:r>
            <a:r>
              <a:rPr lang="en-US" altLang="zh-TW" sz="2800" baseline="-25000"/>
              <a:t>1</a:t>
            </a:r>
            <a:r>
              <a:rPr lang="en-US" altLang="zh-TW" sz="2800"/>
              <a:t>,k</a:t>
            </a:r>
            <a:r>
              <a:rPr lang="en-US" altLang="zh-TW" sz="2800" baseline="-25000"/>
              <a:t>2</a:t>
            </a:r>
            <a:r>
              <a:rPr lang="en-US" altLang="zh-TW" sz="2800"/>
              <a:t>,…,k</a:t>
            </a:r>
            <a:r>
              <a:rPr lang="en-US" altLang="zh-TW" sz="2800" baseline="-25000"/>
              <a:t>n</a:t>
            </a:r>
            <a:r>
              <a:rPr lang="en-US" altLang="zh-TW" sz="2800"/>
              <a:t>) of n distinct keys in sorted order (</a:t>
            </a:r>
            <a:r>
              <a:rPr lang="en-US" altLang="zh-TW" sz="2800">
                <a:solidFill>
                  <a:srgbClr val="CC0000"/>
                </a:solidFill>
              </a:rPr>
              <a:t>k</a:t>
            </a:r>
            <a:r>
              <a:rPr lang="en-US" altLang="zh-TW" sz="2800" baseline="-25000">
                <a:solidFill>
                  <a:srgbClr val="CC0000"/>
                </a:solidFill>
              </a:rPr>
              <a:t>1</a:t>
            </a:r>
            <a:r>
              <a:rPr lang="en-US" altLang="zh-TW" sz="2800">
                <a:solidFill>
                  <a:srgbClr val="CC0000"/>
                </a:solidFill>
              </a:rPr>
              <a:t>&lt;k</a:t>
            </a:r>
            <a:r>
              <a:rPr lang="en-US" altLang="zh-TW" sz="2800" baseline="-25000">
                <a:solidFill>
                  <a:srgbClr val="CC0000"/>
                </a:solidFill>
              </a:rPr>
              <a:t>2</a:t>
            </a:r>
            <a:r>
              <a:rPr lang="en-US" altLang="zh-TW" sz="2800">
                <a:solidFill>
                  <a:srgbClr val="CC0000"/>
                </a:solidFill>
              </a:rPr>
              <a:t>&lt;…&lt; k</a:t>
            </a:r>
            <a:r>
              <a:rPr lang="en-US" altLang="zh-TW" sz="2800" baseline="-25000">
                <a:solidFill>
                  <a:srgbClr val="CC0000"/>
                </a:solidFill>
              </a:rPr>
              <a:t>n</a:t>
            </a:r>
            <a:r>
              <a:rPr lang="en-US" altLang="zh-TW" sz="2800"/>
              <a:t>)</a:t>
            </a:r>
          </a:p>
          <a:p>
            <a:r>
              <a:rPr lang="en-US" altLang="zh-TW" sz="2800"/>
              <a:t>Each key k</a:t>
            </a:r>
            <a:r>
              <a:rPr lang="en-US" altLang="zh-TW" sz="2800" baseline="-25000"/>
              <a:t>i</a:t>
            </a:r>
            <a:r>
              <a:rPr lang="en-US" altLang="zh-TW" sz="2800"/>
              <a:t> has a probability </a:t>
            </a:r>
            <a:r>
              <a:rPr lang="en-US" altLang="zh-TW" sz="2800">
                <a:solidFill>
                  <a:srgbClr val="CC0000"/>
                </a:solidFill>
              </a:rPr>
              <a:t>p</a:t>
            </a:r>
            <a:r>
              <a:rPr lang="en-US" altLang="zh-TW" sz="2800" baseline="-25000">
                <a:solidFill>
                  <a:srgbClr val="CC0000"/>
                </a:solidFill>
              </a:rPr>
              <a:t>i</a:t>
            </a:r>
            <a:r>
              <a:rPr lang="en-US" altLang="zh-TW" sz="2800"/>
              <a:t> that a search will be for k</a:t>
            </a:r>
            <a:r>
              <a:rPr lang="en-US" altLang="zh-TW" sz="2800" baseline="-25000"/>
              <a:t>i</a:t>
            </a:r>
          </a:p>
          <a:p>
            <a:r>
              <a:rPr lang="en-US" altLang="zh-TW" sz="2800"/>
              <a:t>Some searches may fail, so we also have n+1 dummy keys: d</a:t>
            </a:r>
            <a:r>
              <a:rPr lang="en-US" altLang="zh-TW" sz="2800" baseline="-25000"/>
              <a:t>0</a:t>
            </a:r>
            <a:r>
              <a:rPr lang="en-US" altLang="zh-TW" sz="2800"/>
              <a:t>,d</a:t>
            </a:r>
            <a:r>
              <a:rPr lang="en-US" altLang="zh-TW" sz="2800" baseline="-25000"/>
              <a:t>1</a:t>
            </a:r>
            <a:r>
              <a:rPr lang="en-US" altLang="zh-TW" sz="2800"/>
              <a:t>,…,d</a:t>
            </a:r>
            <a:r>
              <a:rPr lang="en-US" altLang="zh-TW" sz="2800" baseline="-25000"/>
              <a:t>n</a:t>
            </a:r>
            <a:r>
              <a:rPr lang="en-US" altLang="zh-TW" sz="2800"/>
              <a:t>, where </a:t>
            </a:r>
            <a:r>
              <a:rPr lang="en-US" altLang="zh-TW" sz="2800">
                <a:solidFill>
                  <a:srgbClr val="CC0000"/>
                </a:solidFill>
              </a:rPr>
              <a:t>d</a:t>
            </a:r>
            <a:r>
              <a:rPr lang="en-US" altLang="zh-TW" sz="2800" baseline="-25000">
                <a:solidFill>
                  <a:srgbClr val="CC0000"/>
                </a:solidFill>
              </a:rPr>
              <a:t>0</a:t>
            </a:r>
            <a:r>
              <a:rPr lang="en-US" altLang="zh-TW" sz="2800">
                <a:solidFill>
                  <a:srgbClr val="CC0000"/>
                </a:solidFill>
              </a:rPr>
              <a:t>&lt;k</a:t>
            </a:r>
            <a:r>
              <a:rPr lang="en-US" altLang="zh-TW" sz="2800" baseline="-25000">
                <a:solidFill>
                  <a:srgbClr val="CC0000"/>
                </a:solidFill>
              </a:rPr>
              <a:t>1</a:t>
            </a:r>
            <a:r>
              <a:rPr lang="en-US" altLang="zh-TW" sz="2800"/>
              <a:t>, </a:t>
            </a:r>
            <a:r>
              <a:rPr lang="en-US" altLang="zh-TW" sz="2800">
                <a:solidFill>
                  <a:srgbClr val="2B21FD"/>
                </a:solidFill>
              </a:rPr>
              <a:t>k</a:t>
            </a:r>
            <a:r>
              <a:rPr lang="en-US" altLang="zh-TW" sz="2800" baseline="-25000">
                <a:solidFill>
                  <a:srgbClr val="2B21FD"/>
                </a:solidFill>
              </a:rPr>
              <a:t>n</a:t>
            </a:r>
            <a:r>
              <a:rPr lang="en-US" altLang="zh-TW" sz="2800">
                <a:solidFill>
                  <a:srgbClr val="2B21FD"/>
                </a:solidFill>
              </a:rPr>
              <a:t>&lt;d</a:t>
            </a:r>
            <a:r>
              <a:rPr lang="en-US" altLang="zh-TW" sz="2800" baseline="-25000">
                <a:solidFill>
                  <a:srgbClr val="2B21FD"/>
                </a:solidFill>
              </a:rPr>
              <a:t>n</a:t>
            </a:r>
            <a:r>
              <a:rPr lang="en-US" altLang="zh-TW" sz="2800"/>
              <a:t> and </a:t>
            </a:r>
            <a:r>
              <a:rPr lang="en-US" altLang="zh-TW" sz="2800">
                <a:solidFill>
                  <a:srgbClr val="CC0000"/>
                </a:solidFill>
              </a:rPr>
              <a:t>k</a:t>
            </a:r>
            <a:r>
              <a:rPr lang="en-US" altLang="zh-TW" sz="2800" baseline="-25000">
                <a:solidFill>
                  <a:srgbClr val="CC0000"/>
                </a:solidFill>
              </a:rPr>
              <a:t>i</a:t>
            </a:r>
            <a:r>
              <a:rPr lang="en-US" altLang="zh-TW" sz="2800">
                <a:solidFill>
                  <a:srgbClr val="CC0000"/>
                </a:solidFill>
              </a:rPr>
              <a:t>&lt;d</a:t>
            </a:r>
            <a:r>
              <a:rPr lang="en-US" altLang="zh-TW" sz="2800" baseline="-25000">
                <a:solidFill>
                  <a:srgbClr val="CC0000"/>
                </a:solidFill>
              </a:rPr>
              <a:t>i</a:t>
            </a:r>
            <a:r>
              <a:rPr lang="en-US" altLang="zh-TW" sz="2800">
                <a:solidFill>
                  <a:srgbClr val="CC0000"/>
                </a:solidFill>
              </a:rPr>
              <a:t>&lt;k</a:t>
            </a:r>
            <a:r>
              <a:rPr lang="en-US" altLang="zh-TW" sz="2800" baseline="-25000">
                <a:solidFill>
                  <a:srgbClr val="CC0000"/>
                </a:solidFill>
              </a:rPr>
              <a:t>i+1</a:t>
            </a:r>
            <a:r>
              <a:rPr lang="en-US" altLang="zh-TW" sz="2800"/>
              <a:t> for </a:t>
            </a:r>
            <a:r>
              <a:rPr lang="en-US" altLang="zh-TW" sz="2800">
                <a:solidFill>
                  <a:srgbClr val="2B21FD"/>
                </a:solidFill>
              </a:rPr>
              <a:t>i=1,…,n-1</a:t>
            </a:r>
            <a:r>
              <a:rPr lang="en-US" altLang="zh-TW" sz="2800"/>
              <a:t>.</a:t>
            </a:r>
          </a:p>
          <a:p>
            <a:r>
              <a:rPr lang="en-US" altLang="zh-TW" sz="2800"/>
              <a:t>For each dummy key d</a:t>
            </a:r>
            <a:r>
              <a:rPr lang="en-US" altLang="zh-TW" sz="2800" baseline="-25000"/>
              <a:t>i</a:t>
            </a:r>
            <a:r>
              <a:rPr lang="en-US" altLang="zh-TW" sz="2800"/>
              <a:t>, we have a probability</a:t>
            </a:r>
            <a:r>
              <a:rPr lang="en-US" altLang="zh-TW" sz="2800">
                <a:solidFill>
                  <a:srgbClr val="CC0000"/>
                </a:solidFill>
              </a:rPr>
              <a:t> q</a:t>
            </a:r>
            <a:r>
              <a:rPr lang="en-US" altLang="zh-TW" sz="2800" baseline="-25000">
                <a:solidFill>
                  <a:srgbClr val="CC0000"/>
                </a:solidFill>
              </a:rPr>
              <a:t>i</a:t>
            </a:r>
            <a:r>
              <a:rPr lang="en-US" altLang="zh-TW" sz="2800">
                <a:solidFill>
                  <a:srgbClr val="CC0000"/>
                </a:solidFill>
              </a:rPr>
              <a:t> </a:t>
            </a:r>
            <a:r>
              <a:rPr lang="en-US" altLang="zh-TW" sz="2800"/>
              <a:t>that a search will correspond to d</a:t>
            </a:r>
            <a:r>
              <a:rPr lang="en-US" altLang="zh-TW" sz="2800" baseline="-25000"/>
              <a:t>i</a:t>
            </a:r>
            <a:r>
              <a:rPr lang="en-US" altLang="zh-TW" sz="2800"/>
              <a:t> .</a:t>
            </a:r>
          </a:p>
        </p:txBody>
      </p:sp>
      <p:graphicFrame>
        <p:nvGraphicFramePr>
          <p:cNvPr id="995335" name="Object 7"/>
          <p:cNvGraphicFramePr>
            <a:graphicFrameLocks noChangeAspect="1"/>
          </p:cNvGraphicFramePr>
          <p:nvPr/>
        </p:nvGraphicFramePr>
        <p:xfrm>
          <a:off x="1258888" y="5445125"/>
          <a:ext cx="2089150" cy="898525"/>
        </p:xfrm>
        <a:graphic>
          <a:graphicData uri="http://schemas.openxmlformats.org/presentationml/2006/ole">
            <mc:AlternateContent xmlns:mc="http://schemas.openxmlformats.org/markup-compatibility/2006">
              <mc:Choice xmlns:v="urn:schemas-microsoft-com:vml" Requires="v">
                <p:oleObj spid="_x0000_s995337" name="方程式" r:id="rId3" imgW="1002960" imgH="431640" progId="Equation.3">
                  <p:embed/>
                </p:oleObj>
              </mc:Choice>
              <mc:Fallback>
                <p:oleObj name="方程式" r:id="rId3" imgW="1002960" imgH="43164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5445125"/>
                        <a:ext cx="2089150" cy="898525"/>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頁尾版面配置區 4"/>
          <p:cNvSpPr>
            <a:spLocks noGrp="1"/>
          </p:cNvSpPr>
          <p:nvPr>
            <p:ph type="ftr" sz="quarter" idx="11"/>
          </p:nvPr>
        </p:nvSpPr>
        <p:spPr/>
        <p:txBody>
          <a:bodyPr/>
          <a:lstStyle/>
          <a:p>
            <a:r>
              <a:rPr lang="en-US" altLang="zh-TW"/>
              <a:t>Dynamic Programming</a:t>
            </a:r>
          </a:p>
        </p:txBody>
      </p:sp>
      <p:sp>
        <p:nvSpPr>
          <p:cNvPr id="62" name="投影片編號版面配置區 5"/>
          <p:cNvSpPr>
            <a:spLocks noGrp="1"/>
          </p:cNvSpPr>
          <p:nvPr>
            <p:ph type="sldNum" sz="quarter" idx="12"/>
          </p:nvPr>
        </p:nvSpPr>
        <p:spPr/>
        <p:txBody>
          <a:bodyPr/>
          <a:lstStyle/>
          <a:p>
            <a:fld id="{AE90418C-DEE6-42D6-8196-36B28BC56DC6}" type="slidenum">
              <a:rPr lang="en-US" altLang="zh-TW"/>
              <a:pPr/>
              <a:t>35</a:t>
            </a:fld>
            <a:endParaRPr lang="en-US" altLang="zh-TW"/>
          </a:p>
        </p:txBody>
      </p:sp>
      <p:sp>
        <p:nvSpPr>
          <p:cNvPr id="997378" name="Rectangle 2"/>
          <p:cNvSpPr>
            <a:spLocks noGrp="1" noChangeArrowheads="1"/>
          </p:cNvSpPr>
          <p:nvPr>
            <p:ph type="title"/>
          </p:nvPr>
        </p:nvSpPr>
        <p:spPr>
          <a:xfrm>
            <a:off x="685800" y="457200"/>
            <a:ext cx="7772400" cy="668338"/>
          </a:xfrm>
        </p:spPr>
        <p:txBody>
          <a:bodyPr/>
          <a:lstStyle/>
          <a:p>
            <a:pPr algn="ctr"/>
            <a:r>
              <a:rPr lang="en-US" altLang="zh-TW" sz="3600" b="1"/>
              <a:t>Optimal binary search trees:</a:t>
            </a:r>
            <a:r>
              <a:rPr lang="zh-TW" altLang="en-US" sz="3600" b="1">
                <a:ea typeface="標楷體" pitchFamily="65" charset="-120"/>
              </a:rPr>
              <a:t>範例</a:t>
            </a:r>
          </a:p>
        </p:txBody>
      </p:sp>
      <p:graphicFrame>
        <p:nvGraphicFramePr>
          <p:cNvPr id="997556" name="Group 180"/>
          <p:cNvGraphicFramePr>
            <a:graphicFrameLocks noGrp="1"/>
          </p:cNvGraphicFramePr>
          <p:nvPr>
            <p:ph idx="1"/>
          </p:nvPr>
        </p:nvGraphicFramePr>
        <p:xfrm>
          <a:off x="827088" y="1412875"/>
          <a:ext cx="4537075" cy="1185863"/>
        </p:xfrm>
        <a:graphic>
          <a:graphicData uri="http://schemas.openxmlformats.org/drawingml/2006/table">
            <a:tbl>
              <a:tblPr/>
              <a:tblGrid>
                <a:gridCol w="646112"/>
                <a:gridCol w="650875"/>
                <a:gridCol w="650875"/>
                <a:gridCol w="641350"/>
                <a:gridCol w="650875"/>
                <a:gridCol w="650875"/>
                <a:gridCol w="646113"/>
              </a:tblGrid>
              <a:tr h="312738">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1</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2</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3</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4</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1150">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p</a:t>
                      </a:r>
                      <a:r>
                        <a:rPr kumimoji="1" lang="en-US" altLang="zh-TW" sz="2000" b="1" i="0" u="none" strike="noStrike" cap="none" normalizeH="0" baseline="-25000" smtClean="0">
                          <a:ln>
                            <a:noFill/>
                          </a:ln>
                          <a:solidFill>
                            <a:srgbClr val="000000"/>
                          </a:solidFill>
                          <a:effectLst/>
                          <a:latin typeface="Times New Roman" pitchFamily="18" charset="0"/>
                          <a:ea typeface="新細明體" pitchFamily="18" charset="-120"/>
                        </a:rPr>
                        <a:t>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endParaRPr kumimoji="1" lang="zh-TW" altLang="zh-TW" sz="2000" b="1" i="0" u="none" strike="noStrike" cap="none" normalizeH="0" baseline="0" smtClean="0">
                        <a:ln>
                          <a:noFill/>
                        </a:ln>
                        <a:solidFill>
                          <a:schemeClr val="tx1"/>
                        </a:solidFill>
                        <a:effectLst/>
                        <a:latin typeface="Times New Roman" pitchFamily="18" charset="0"/>
                        <a:ea typeface="新細明體" pitchFamily="18" charset="-120"/>
                      </a:endParaRP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0.15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0.1</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0.05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0.1</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0.2</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2738">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q</a:t>
                      </a:r>
                      <a:r>
                        <a:rPr kumimoji="1" lang="en-US" altLang="zh-TW" sz="2000" b="1" i="0" u="none" strike="noStrike" cap="none" normalizeH="0" baseline="-25000" smtClean="0">
                          <a:ln>
                            <a:noFill/>
                          </a:ln>
                          <a:solidFill>
                            <a:srgbClr val="000000"/>
                          </a:solidFill>
                          <a:effectLst/>
                          <a:latin typeface="Times New Roman" pitchFamily="18" charset="0"/>
                          <a:ea typeface="新細明體" pitchFamily="18" charset="-120"/>
                        </a:rPr>
                        <a:t>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0.05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0.1</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0.05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0.05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0.05</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l"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2000" b="1" i="0" u="none" strike="noStrike" cap="none" normalizeH="0" baseline="0" smtClean="0">
                          <a:ln>
                            <a:noFill/>
                          </a:ln>
                          <a:solidFill>
                            <a:srgbClr val="000000"/>
                          </a:solidFill>
                          <a:effectLst/>
                          <a:latin typeface="Times New Roman" pitchFamily="18" charset="0"/>
                          <a:ea typeface="新細明體" pitchFamily="18" charset="-120"/>
                        </a:rPr>
                        <a:t>0.1</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97557" name="Text Box 181"/>
          <p:cNvSpPr txBox="1">
            <a:spLocks noChangeArrowheads="1"/>
          </p:cNvSpPr>
          <p:nvPr/>
        </p:nvSpPr>
        <p:spPr bwMode="auto">
          <a:xfrm>
            <a:off x="2411413" y="2997200"/>
            <a:ext cx="28527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800">
                <a:latin typeface="Tahoma" pitchFamily="34" charset="0"/>
                <a:ea typeface="新細明體" pitchFamily="18" charset="-120"/>
              </a:rPr>
              <a:t>Expected search cost: 2.8 </a:t>
            </a:r>
          </a:p>
        </p:txBody>
      </p:sp>
      <p:grpSp>
        <p:nvGrpSpPr>
          <p:cNvPr id="997558" name="Group 182"/>
          <p:cNvGrpSpPr>
            <a:grpSpLocks/>
          </p:cNvGrpSpPr>
          <p:nvPr/>
        </p:nvGrpSpPr>
        <p:grpSpPr bwMode="auto">
          <a:xfrm>
            <a:off x="6011863" y="1700213"/>
            <a:ext cx="2362200" cy="2438400"/>
            <a:chOff x="4032" y="2496"/>
            <a:chExt cx="1488" cy="1536"/>
          </a:xfrm>
        </p:grpSpPr>
        <p:sp>
          <p:nvSpPr>
            <p:cNvPr id="997559" name="Oval 183"/>
            <p:cNvSpPr>
              <a:spLocks noChangeArrowheads="1"/>
            </p:cNvSpPr>
            <p:nvPr/>
          </p:nvSpPr>
          <p:spPr bwMode="auto">
            <a:xfrm>
              <a:off x="4512" y="2496"/>
              <a:ext cx="288" cy="288"/>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b="1">
                  <a:latin typeface="Tahoma" pitchFamily="34" charset="0"/>
                  <a:ea typeface="新細明體" pitchFamily="18" charset="-120"/>
                </a:rPr>
                <a:t>k</a:t>
              </a:r>
              <a:r>
                <a:rPr lang="en-US" altLang="zh-TW" sz="1600" b="1" baseline="-25000">
                  <a:latin typeface="Tahoma" pitchFamily="34" charset="0"/>
                  <a:ea typeface="新細明體" pitchFamily="18" charset="-120"/>
                </a:rPr>
                <a:t>2</a:t>
              </a:r>
            </a:p>
          </p:txBody>
        </p:sp>
        <p:sp>
          <p:nvSpPr>
            <p:cNvPr id="997560" name="Oval 184"/>
            <p:cNvSpPr>
              <a:spLocks noChangeArrowheads="1"/>
            </p:cNvSpPr>
            <p:nvPr/>
          </p:nvSpPr>
          <p:spPr bwMode="auto">
            <a:xfrm>
              <a:off x="4176" y="2880"/>
              <a:ext cx="288" cy="288"/>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b="1">
                  <a:latin typeface="Tahoma" pitchFamily="34" charset="0"/>
                  <a:ea typeface="新細明體" pitchFamily="18" charset="-120"/>
                </a:rPr>
                <a:t>k</a:t>
              </a:r>
              <a:r>
                <a:rPr lang="en-US" altLang="zh-TW" sz="1600" b="1" baseline="-25000">
                  <a:latin typeface="Tahoma" pitchFamily="34" charset="0"/>
                  <a:ea typeface="新細明體" pitchFamily="18" charset="-120"/>
                </a:rPr>
                <a:t>1</a:t>
              </a:r>
            </a:p>
          </p:txBody>
        </p:sp>
        <p:sp>
          <p:nvSpPr>
            <p:cNvPr id="997561" name="Oval 185"/>
            <p:cNvSpPr>
              <a:spLocks noChangeArrowheads="1"/>
            </p:cNvSpPr>
            <p:nvPr/>
          </p:nvSpPr>
          <p:spPr bwMode="auto">
            <a:xfrm>
              <a:off x="4848" y="2880"/>
              <a:ext cx="288" cy="288"/>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b="1">
                  <a:latin typeface="Tahoma" pitchFamily="34" charset="0"/>
                  <a:ea typeface="新細明體" pitchFamily="18" charset="-120"/>
                </a:rPr>
                <a:t>k</a:t>
              </a:r>
              <a:r>
                <a:rPr lang="en-US" altLang="zh-TW" sz="1600" b="1" baseline="-25000">
                  <a:latin typeface="Tahoma" pitchFamily="34" charset="0"/>
                  <a:ea typeface="新細明體" pitchFamily="18" charset="-120"/>
                </a:rPr>
                <a:t>4</a:t>
              </a:r>
            </a:p>
          </p:txBody>
        </p:sp>
        <p:sp>
          <p:nvSpPr>
            <p:cNvPr id="997562" name="Oval 186"/>
            <p:cNvSpPr>
              <a:spLocks noChangeArrowheads="1"/>
            </p:cNvSpPr>
            <p:nvPr/>
          </p:nvSpPr>
          <p:spPr bwMode="auto">
            <a:xfrm>
              <a:off x="4656" y="3312"/>
              <a:ext cx="288" cy="288"/>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b="1">
                  <a:latin typeface="Tahoma" pitchFamily="34" charset="0"/>
                  <a:ea typeface="新細明體" pitchFamily="18" charset="-120"/>
                </a:rPr>
                <a:t>k</a:t>
              </a:r>
              <a:r>
                <a:rPr lang="en-US" altLang="zh-TW" sz="1600" b="1" baseline="-25000">
                  <a:latin typeface="Tahoma" pitchFamily="34" charset="0"/>
                  <a:ea typeface="新細明體" pitchFamily="18" charset="-120"/>
                </a:rPr>
                <a:t>3</a:t>
              </a:r>
            </a:p>
          </p:txBody>
        </p:sp>
        <p:sp>
          <p:nvSpPr>
            <p:cNvPr id="997563" name="Oval 187"/>
            <p:cNvSpPr>
              <a:spLocks noChangeArrowheads="1"/>
            </p:cNvSpPr>
            <p:nvPr/>
          </p:nvSpPr>
          <p:spPr bwMode="auto">
            <a:xfrm>
              <a:off x="4992" y="3312"/>
              <a:ext cx="288" cy="288"/>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b="1">
                  <a:latin typeface="Tahoma" pitchFamily="34" charset="0"/>
                  <a:ea typeface="新細明體" pitchFamily="18" charset="-120"/>
                </a:rPr>
                <a:t>k</a:t>
              </a:r>
              <a:r>
                <a:rPr lang="en-US" altLang="zh-TW" sz="1600" b="1" baseline="-25000">
                  <a:latin typeface="Tahoma" pitchFamily="34" charset="0"/>
                  <a:ea typeface="新細明體" pitchFamily="18" charset="-120"/>
                </a:rPr>
                <a:t>5</a:t>
              </a:r>
            </a:p>
          </p:txBody>
        </p:sp>
        <p:cxnSp>
          <p:nvCxnSpPr>
            <p:cNvPr id="997564" name="AutoShape 188"/>
            <p:cNvCxnSpPr>
              <a:cxnSpLocks noChangeShapeType="1"/>
              <a:stCxn id="997559" idx="3"/>
              <a:endCxn id="997560" idx="7"/>
            </p:cNvCxnSpPr>
            <p:nvPr/>
          </p:nvCxnSpPr>
          <p:spPr bwMode="auto">
            <a:xfrm flipH="1">
              <a:off x="4422" y="2742"/>
              <a:ext cx="132" cy="18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65" name="AutoShape 189"/>
            <p:cNvCxnSpPr>
              <a:cxnSpLocks noChangeShapeType="1"/>
              <a:stCxn id="997559" idx="5"/>
              <a:endCxn id="997561" idx="1"/>
            </p:cNvCxnSpPr>
            <p:nvPr/>
          </p:nvCxnSpPr>
          <p:spPr bwMode="auto">
            <a:xfrm>
              <a:off x="4758" y="2742"/>
              <a:ext cx="132" cy="18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66" name="AutoShape 190"/>
            <p:cNvCxnSpPr>
              <a:cxnSpLocks noChangeShapeType="1"/>
              <a:stCxn id="997561" idx="3"/>
              <a:endCxn id="997562" idx="0"/>
            </p:cNvCxnSpPr>
            <p:nvPr/>
          </p:nvCxnSpPr>
          <p:spPr bwMode="auto">
            <a:xfrm flipH="1">
              <a:off x="4800" y="3126"/>
              <a:ext cx="90" cy="186"/>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67" name="AutoShape 191"/>
            <p:cNvCxnSpPr>
              <a:cxnSpLocks noChangeShapeType="1"/>
              <a:stCxn id="997561" idx="5"/>
              <a:endCxn id="997563" idx="0"/>
            </p:cNvCxnSpPr>
            <p:nvPr/>
          </p:nvCxnSpPr>
          <p:spPr bwMode="auto">
            <a:xfrm>
              <a:off x="5094" y="3126"/>
              <a:ext cx="42" cy="186"/>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97568" name="AutoShape 192"/>
            <p:cNvSpPr>
              <a:spLocks noChangeArrowheads="1"/>
            </p:cNvSpPr>
            <p:nvPr/>
          </p:nvSpPr>
          <p:spPr bwMode="auto">
            <a:xfrm>
              <a:off x="4032" y="331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0</a:t>
              </a:r>
            </a:p>
          </p:txBody>
        </p:sp>
        <p:sp>
          <p:nvSpPr>
            <p:cNvPr id="997569" name="AutoShape 193"/>
            <p:cNvSpPr>
              <a:spLocks noChangeArrowheads="1"/>
            </p:cNvSpPr>
            <p:nvPr/>
          </p:nvSpPr>
          <p:spPr bwMode="auto">
            <a:xfrm>
              <a:off x="4368" y="331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1</a:t>
              </a:r>
            </a:p>
          </p:txBody>
        </p:sp>
        <p:sp>
          <p:nvSpPr>
            <p:cNvPr id="997570" name="AutoShape 194"/>
            <p:cNvSpPr>
              <a:spLocks noChangeArrowheads="1"/>
            </p:cNvSpPr>
            <p:nvPr/>
          </p:nvSpPr>
          <p:spPr bwMode="auto">
            <a:xfrm>
              <a:off x="4464" y="379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2</a:t>
              </a:r>
            </a:p>
          </p:txBody>
        </p:sp>
        <p:sp>
          <p:nvSpPr>
            <p:cNvPr id="997571" name="AutoShape 195"/>
            <p:cNvSpPr>
              <a:spLocks noChangeArrowheads="1"/>
            </p:cNvSpPr>
            <p:nvPr/>
          </p:nvSpPr>
          <p:spPr bwMode="auto">
            <a:xfrm>
              <a:off x="4752" y="379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3</a:t>
              </a:r>
            </a:p>
          </p:txBody>
        </p:sp>
        <p:sp>
          <p:nvSpPr>
            <p:cNvPr id="997572" name="AutoShape 196"/>
            <p:cNvSpPr>
              <a:spLocks noChangeArrowheads="1"/>
            </p:cNvSpPr>
            <p:nvPr/>
          </p:nvSpPr>
          <p:spPr bwMode="auto">
            <a:xfrm>
              <a:off x="4992" y="379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4</a:t>
              </a:r>
            </a:p>
          </p:txBody>
        </p:sp>
        <p:sp>
          <p:nvSpPr>
            <p:cNvPr id="997573" name="AutoShape 197"/>
            <p:cNvSpPr>
              <a:spLocks noChangeArrowheads="1"/>
            </p:cNvSpPr>
            <p:nvPr/>
          </p:nvSpPr>
          <p:spPr bwMode="auto">
            <a:xfrm>
              <a:off x="5280" y="3792"/>
              <a:ext cx="240" cy="2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600">
                  <a:latin typeface="Tahoma" pitchFamily="34" charset="0"/>
                  <a:ea typeface="新細明體" pitchFamily="18" charset="-120"/>
                </a:rPr>
                <a:t>d</a:t>
              </a:r>
              <a:r>
                <a:rPr lang="en-US" altLang="zh-TW" sz="1600" baseline="-25000">
                  <a:latin typeface="Tahoma" pitchFamily="34" charset="0"/>
                  <a:ea typeface="新細明體" pitchFamily="18" charset="-120"/>
                </a:rPr>
                <a:t>5</a:t>
              </a:r>
            </a:p>
          </p:txBody>
        </p:sp>
        <p:cxnSp>
          <p:nvCxnSpPr>
            <p:cNvPr id="997574" name="AutoShape 198"/>
            <p:cNvCxnSpPr>
              <a:cxnSpLocks noChangeShapeType="1"/>
              <a:stCxn id="997560" idx="3"/>
              <a:endCxn id="997568" idx="0"/>
            </p:cNvCxnSpPr>
            <p:nvPr/>
          </p:nvCxnSpPr>
          <p:spPr bwMode="auto">
            <a:xfrm flipH="1">
              <a:off x="4152" y="3126"/>
              <a:ext cx="66" cy="186"/>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75" name="AutoShape 199"/>
            <p:cNvCxnSpPr>
              <a:cxnSpLocks noChangeShapeType="1"/>
              <a:stCxn id="997560" idx="5"/>
              <a:endCxn id="997569" idx="0"/>
            </p:cNvCxnSpPr>
            <p:nvPr/>
          </p:nvCxnSpPr>
          <p:spPr bwMode="auto">
            <a:xfrm>
              <a:off x="4422" y="3126"/>
              <a:ext cx="66" cy="186"/>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76" name="AutoShape 200"/>
            <p:cNvCxnSpPr>
              <a:cxnSpLocks noChangeShapeType="1"/>
              <a:stCxn id="997562" idx="3"/>
              <a:endCxn id="997570" idx="0"/>
            </p:cNvCxnSpPr>
            <p:nvPr/>
          </p:nvCxnSpPr>
          <p:spPr bwMode="auto">
            <a:xfrm flipH="1">
              <a:off x="4584" y="3558"/>
              <a:ext cx="114" cy="23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77" name="AutoShape 201"/>
            <p:cNvCxnSpPr>
              <a:cxnSpLocks noChangeShapeType="1"/>
              <a:stCxn id="997562" idx="5"/>
              <a:endCxn id="997571" idx="0"/>
            </p:cNvCxnSpPr>
            <p:nvPr/>
          </p:nvCxnSpPr>
          <p:spPr bwMode="auto">
            <a:xfrm flipH="1">
              <a:off x="4872" y="3558"/>
              <a:ext cx="30" cy="23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78" name="AutoShape 202"/>
            <p:cNvCxnSpPr>
              <a:cxnSpLocks noChangeShapeType="1"/>
              <a:stCxn id="997563" idx="3"/>
              <a:endCxn id="997572" idx="0"/>
            </p:cNvCxnSpPr>
            <p:nvPr/>
          </p:nvCxnSpPr>
          <p:spPr bwMode="auto">
            <a:xfrm>
              <a:off x="5034" y="3558"/>
              <a:ext cx="78" cy="23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7579" name="AutoShape 203"/>
            <p:cNvCxnSpPr>
              <a:cxnSpLocks noChangeShapeType="1"/>
              <a:stCxn id="997563" idx="5"/>
              <a:endCxn id="997573" idx="0"/>
            </p:cNvCxnSpPr>
            <p:nvPr/>
          </p:nvCxnSpPr>
          <p:spPr bwMode="auto">
            <a:xfrm>
              <a:off x="5238" y="3558"/>
              <a:ext cx="162" cy="234"/>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aphicFrame>
        <p:nvGraphicFramePr>
          <p:cNvPr id="997582" name="Object 206"/>
          <p:cNvGraphicFramePr>
            <a:graphicFrameLocks noChangeAspect="1"/>
          </p:cNvGraphicFramePr>
          <p:nvPr/>
        </p:nvGraphicFramePr>
        <p:xfrm>
          <a:off x="971550" y="3716338"/>
          <a:ext cx="5157788" cy="1911350"/>
        </p:xfrm>
        <a:graphic>
          <a:graphicData uri="http://schemas.openxmlformats.org/presentationml/2006/ole">
            <mc:AlternateContent xmlns:mc="http://schemas.openxmlformats.org/markup-compatibility/2006">
              <mc:Choice xmlns:v="urn:schemas-microsoft-com:vml" Requires="v">
                <p:oleObj spid="_x0000_s997584" name="Equation" r:id="rId3" imgW="2946240" imgH="1091880" progId="Equation.3">
                  <p:embed/>
                </p:oleObj>
              </mc:Choice>
              <mc:Fallback>
                <p:oleObj name="Equation" r:id="rId3" imgW="2946240" imgH="1091880" progId="Equation.3">
                  <p:embed/>
                  <p:pic>
                    <p:nvPicPr>
                      <p:cNvPr id="0" name="Object 2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3716338"/>
                        <a:ext cx="5157788" cy="191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頁尾版面配置區 4"/>
          <p:cNvSpPr>
            <a:spLocks noGrp="1"/>
          </p:cNvSpPr>
          <p:nvPr>
            <p:ph type="ftr" sz="quarter" idx="11"/>
          </p:nvPr>
        </p:nvSpPr>
        <p:spPr/>
        <p:txBody>
          <a:bodyPr/>
          <a:lstStyle/>
          <a:p>
            <a:r>
              <a:rPr lang="en-US" altLang="zh-TW"/>
              <a:t>Dynamic Programming</a:t>
            </a:r>
          </a:p>
        </p:txBody>
      </p:sp>
      <p:sp>
        <p:nvSpPr>
          <p:cNvPr id="14" name="投影片編號版面配置區 5"/>
          <p:cNvSpPr>
            <a:spLocks noGrp="1"/>
          </p:cNvSpPr>
          <p:nvPr>
            <p:ph type="sldNum" sz="quarter" idx="12"/>
          </p:nvPr>
        </p:nvSpPr>
        <p:spPr/>
        <p:txBody>
          <a:bodyPr/>
          <a:lstStyle/>
          <a:p>
            <a:fld id="{615F9151-E6FC-40D2-9B76-8F07B647475D}" type="slidenum">
              <a:rPr lang="en-US" altLang="zh-TW"/>
              <a:pPr/>
              <a:t>36</a:t>
            </a:fld>
            <a:endParaRPr lang="en-US" altLang="zh-TW"/>
          </a:p>
        </p:txBody>
      </p:sp>
      <p:sp>
        <p:nvSpPr>
          <p:cNvPr id="1002501" name="Rectangle 5"/>
          <p:cNvSpPr>
            <a:spLocks noGrp="1" noChangeArrowheads="1"/>
          </p:cNvSpPr>
          <p:nvPr>
            <p:ph type="body" idx="1"/>
          </p:nvPr>
        </p:nvSpPr>
        <p:spPr>
          <a:xfrm>
            <a:off x="755650" y="692150"/>
            <a:ext cx="7696200" cy="5181600"/>
          </a:xfrm>
          <a:noFill/>
          <a:ln/>
          <a:extLst>
            <a:ext uri="{909E8E84-426E-40DD-AFC4-6F175D3DCCD1}">
              <a14:hiddenFill xmlns:a14="http://schemas.microsoft.com/office/drawing/2010/main">
                <a:solidFill>
                  <a:srgbClr val="00E4A8"/>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pPr>
            <a:r>
              <a:rPr lang="en-US" altLang="zh-TW" sz="2800">
                <a:solidFill>
                  <a:srgbClr val="000000"/>
                </a:solidFill>
              </a:rPr>
              <a:t>Goal: </a:t>
            </a:r>
            <a:r>
              <a:rPr lang="en-US" altLang="zh-TW" sz="2400" b="1">
                <a:solidFill>
                  <a:srgbClr val="000000"/>
                </a:solidFill>
              </a:rPr>
              <a:t>Given a set of probabilities, want to construct a binary search tree whose expected search cost is smallest .</a:t>
            </a:r>
          </a:p>
          <a:p>
            <a:pPr>
              <a:lnSpc>
                <a:spcPct val="80000"/>
              </a:lnSpc>
              <a:buFont typeface="Monotype Sorts" pitchFamily="2" charset="2"/>
              <a:buNone/>
            </a:pPr>
            <a:endParaRPr lang="en-US" altLang="zh-TW" sz="2800">
              <a:solidFill>
                <a:srgbClr val="000000"/>
              </a:solidFill>
            </a:endParaRPr>
          </a:p>
          <a:p>
            <a:pPr lvl="1">
              <a:lnSpc>
                <a:spcPct val="80000"/>
              </a:lnSpc>
            </a:pPr>
            <a:r>
              <a:rPr lang="en-US" altLang="zh-TW" sz="2400">
                <a:solidFill>
                  <a:srgbClr val="CC0000"/>
                </a:solidFill>
              </a:rPr>
              <a:t>Step 1: The structure of an optimal BST</a:t>
            </a:r>
            <a:r>
              <a:rPr lang="en-US" altLang="zh-TW" sz="2400">
                <a:solidFill>
                  <a:srgbClr val="000000"/>
                </a:solidFill>
              </a:rPr>
              <a:t>.</a:t>
            </a:r>
          </a:p>
          <a:p>
            <a:pPr lvl="1">
              <a:lnSpc>
                <a:spcPct val="80000"/>
              </a:lnSpc>
              <a:buFont typeface="Monotype Sorts" pitchFamily="2" charset="2"/>
              <a:buNone/>
            </a:pPr>
            <a:r>
              <a:rPr lang="en-US" altLang="zh-TW" sz="2400">
                <a:solidFill>
                  <a:srgbClr val="000000"/>
                </a:solidFill>
              </a:rPr>
              <a:t>	Consider any subtree of a BST, which must contain contiguous keys </a:t>
            </a:r>
            <a:r>
              <a:rPr lang="en-US" altLang="zh-TW" sz="2400">
                <a:solidFill>
                  <a:srgbClr val="333399"/>
                </a:solidFill>
              </a:rPr>
              <a:t>k</a:t>
            </a:r>
            <a:r>
              <a:rPr lang="en-US" altLang="zh-TW" sz="2400" baseline="-25000">
                <a:solidFill>
                  <a:srgbClr val="333399"/>
                </a:solidFill>
              </a:rPr>
              <a:t>i</a:t>
            </a:r>
            <a:r>
              <a:rPr lang="en-US" altLang="zh-TW" sz="2400">
                <a:solidFill>
                  <a:srgbClr val="333399"/>
                </a:solidFill>
              </a:rPr>
              <a:t>,…,k</a:t>
            </a:r>
            <a:r>
              <a:rPr lang="en-US" altLang="zh-TW" sz="2400" baseline="-25000">
                <a:solidFill>
                  <a:srgbClr val="333399"/>
                </a:solidFill>
              </a:rPr>
              <a:t>j</a:t>
            </a:r>
            <a:r>
              <a:rPr lang="en-US" altLang="zh-TW" sz="2400">
                <a:solidFill>
                  <a:srgbClr val="000000"/>
                </a:solidFill>
              </a:rPr>
              <a:t> for some 1</a:t>
            </a:r>
            <a:r>
              <a:rPr lang="en-US" altLang="zh-TW" sz="2400">
                <a:solidFill>
                  <a:srgbClr val="000000"/>
                </a:solidFill>
                <a:sym typeface="Symbol" pitchFamily="18" charset="2"/>
              </a:rPr>
              <a:t>ijn and must also have as its leaves the dummy keys </a:t>
            </a:r>
            <a:r>
              <a:rPr lang="en-US" altLang="zh-TW" sz="2400">
                <a:solidFill>
                  <a:srgbClr val="333399"/>
                </a:solidFill>
                <a:sym typeface="Symbol" pitchFamily="18" charset="2"/>
              </a:rPr>
              <a:t>d</a:t>
            </a:r>
            <a:r>
              <a:rPr lang="en-US" altLang="zh-TW" sz="2400" baseline="-25000">
                <a:solidFill>
                  <a:srgbClr val="333399"/>
                </a:solidFill>
                <a:sym typeface="Symbol" pitchFamily="18" charset="2"/>
              </a:rPr>
              <a:t>i-1</a:t>
            </a:r>
            <a:r>
              <a:rPr lang="en-US" altLang="zh-TW" sz="2400">
                <a:solidFill>
                  <a:srgbClr val="333399"/>
                </a:solidFill>
                <a:sym typeface="Symbol" pitchFamily="18" charset="2"/>
              </a:rPr>
              <a:t>,…,d</a:t>
            </a:r>
            <a:r>
              <a:rPr lang="en-US" altLang="zh-TW" sz="2400" baseline="-25000">
                <a:solidFill>
                  <a:srgbClr val="333399"/>
                </a:solidFill>
                <a:sym typeface="Symbol" pitchFamily="18" charset="2"/>
              </a:rPr>
              <a:t>j</a:t>
            </a:r>
            <a:r>
              <a:rPr lang="en-US" altLang="zh-TW" sz="2400">
                <a:solidFill>
                  <a:srgbClr val="000000"/>
                </a:solidFill>
                <a:sym typeface="Symbol" pitchFamily="18" charset="2"/>
              </a:rPr>
              <a:t> .</a:t>
            </a:r>
          </a:p>
          <a:p>
            <a:pPr lvl="1">
              <a:lnSpc>
                <a:spcPct val="80000"/>
              </a:lnSpc>
              <a:buFont typeface="Monotype Sorts" pitchFamily="2" charset="2"/>
              <a:buNone/>
            </a:pPr>
            <a:endParaRPr lang="en-US" altLang="zh-TW" sz="2400">
              <a:solidFill>
                <a:srgbClr val="000000"/>
              </a:solidFill>
              <a:sym typeface="Symbol" pitchFamily="18" charset="2"/>
            </a:endParaRPr>
          </a:p>
          <a:p>
            <a:pPr lvl="1">
              <a:lnSpc>
                <a:spcPct val="80000"/>
              </a:lnSpc>
              <a:buFont typeface="Monotype Sorts" pitchFamily="2" charset="2"/>
              <a:buNone/>
            </a:pPr>
            <a:endParaRPr lang="en-US" altLang="zh-TW" sz="2400">
              <a:solidFill>
                <a:srgbClr val="000000"/>
              </a:solidFill>
              <a:sym typeface="Symbol" pitchFamily="18" charset="2"/>
            </a:endParaRPr>
          </a:p>
          <a:p>
            <a:pPr lvl="1">
              <a:lnSpc>
                <a:spcPct val="80000"/>
              </a:lnSpc>
              <a:buFont typeface="Monotype Sorts" pitchFamily="2" charset="2"/>
              <a:buNone/>
            </a:pPr>
            <a:r>
              <a:rPr lang="en-US" altLang="zh-TW" sz="2400">
                <a:solidFill>
                  <a:srgbClr val="000000"/>
                </a:solidFill>
              </a:rPr>
              <a:t>       </a:t>
            </a:r>
          </a:p>
          <a:p>
            <a:pPr lvl="1">
              <a:lnSpc>
                <a:spcPct val="80000"/>
              </a:lnSpc>
            </a:pPr>
            <a:endParaRPr lang="en-US" altLang="zh-TW" sz="2400">
              <a:solidFill>
                <a:srgbClr val="000000"/>
              </a:solidFill>
            </a:endParaRPr>
          </a:p>
          <a:p>
            <a:pPr lvl="1">
              <a:lnSpc>
                <a:spcPct val="80000"/>
              </a:lnSpc>
              <a:buFont typeface="Monotype Sorts" pitchFamily="2" charset="2"/>
              <a:buNone/>
            </a:pPr>
            <a:r>
              <a:rPr lang="en-US" altLang="zh-TW" sz="2400">
                <a:solidFill>
                  <a:srgbClr val="000000"/>
                </a:solidFill>
              </a:rPr>
              <a:t>	</a:t>
            </a:r>
          </a:p>
          <a:p>
            <a:pPr lvl="1">
              <a:lnSpc>
                <a:spcPct val="80000"/>
              </a:lnSpc>
              <a:buFont typeface="Monotype Sorts" pitchFamily="2" charset="2"/>
              <a:buNone/>
            </a:pPr>
            <a:r>
              <a:rPr lang="en-US" altLang="zh-TW" sz="2400">
                <a:solidFill>
                  <a:srgbClr val="333399"/>
                </a:solidFill>
              </a:rPr>
              <a:t>	Optimal-BST has the property of optimal substructure.</a:t>
            </a:r>
          </a:p>
        </p:txBody>
      </p:sp>
      <p:grpSp>
        <p:nvGrpSpPr>
          <p:cNvPr id="1002502" name="Group 6"/>
          <p:cNvGrpSpPr>
            <a:grpSpLocks/>
          </p:cNvGrpSpPr>
          <p:nvPr/>
        </p:nvGrpSpPr>
        <p:grpSpPr bwMode="auto">
          <a:xfrm>
            <a:off x="3635375" y="3716338"/>
            <a:ext cx="1524000" cy="1371600"/>
            <a:chOff x="2304" y="2544"/>
            <a:chExt cx="960" cy="864"/>
          </a:xfrm>
        </p:grpSpPr>
        <p:sp>
          <p:nvSpPr>
            <p:cNvPr id="1002503" name="AutoShape 7"/>
            <p:cNvSpPr>
              <a:spLocks noChangeArrowheads="1"/>
            </p:cNvSpPr>
            <p:nvPr/>
          </p:nvSpPr>
          <p:spPr bwMode="auto">
            <a:xfrm>
              <a:off x="2352" y="2976"/>
              <a:ext cx="384" cy="432"/>
            </a:xfrm>
            <a:prstGeom prst="triangle">
              <a:avLst>
                <a:gd name="adj" fmla="val 50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02504" name="AutoShape 8"/>
            <p:cNvSpPr>
              <a:spLocks noChangeArrowheads="1"/>
            </p:cNvSpPr>
            <p:nvPr/>
          </p:nvSpPr>
          <p:spPr bwMode="auto">
            <a:xfrm>
              <a:off x="2880" y="2976"/>
              <a:ext cx="384" cy="432"/>
            </a:xfrm>
            <a:prstGeom prst="triangle">
              <a:avLst>
                <a:gd name="adj" fmla="val 50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02505" name="Oval 9"/>
            <p:cNvSpPr>
              <a:spLocks noChangeArrowheads="1"/>
            </p:cNvSpPr>
            <p:nvPr/>
          </p:nvSpPr>
          <p:spPr bwMode="auto">
            <a:xfrm>
              <a:off x="2736" y="2592"/>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02506" name="Oval 10"/>
            <p:cNvSpPr>
              <a:spLocks noChangeArrowheads="1"/>
            </p:cNvSpPr>
            <p:nvPr/>
          </p:nvSpPr>
          <p:spPr bwMode="auto">
            <a:xfrm>
              <a:off x="3024" y="288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02507" name="Oval 11"/>
            <p:cNvSpPr>
              <a:spLocks noChangeArrowheads="1"/>
            </p:cNvSpPr>
            <p:nvPr/>
          </p:nvSpPr>
          <p:spPr bwMode="auto">
            <a:xfrm>
              <a:off x="2496" y="2880"/>
              <a:ext cx="96" cy="9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cxnSp>
          <p:nvCxnSpPr>
            <p:cNvPr id="1002508" name="AutoShape 12"/>
            <p:cNvCxnSpPr>
              <a:cxnSpLocks noChangeShapeType="1"/>
              <a:stCxn id="1002505" idx="3"/>
              <a:endCxn id="1002507" idx="7"/>
            </p:cNvCxnSpPr>
            <p:nvPr/>
          </p:nvCxnSpPr>
          <p:spPr bwMode="auto">
            <a:xfrm flipH="1">
              <a:off x="2578" y="2674"/>
              <a:ext cx="172" cy="220"/>
            </a:xfrm>
            <a:prstGeom prst="straightConnector1">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02509" name="AutoShape 13"/>
            <p:cNvCxnSpPr>
              <a:cxnSpLocks noChangeShapeType="1"/>
              <a:stCxn id="1002505" idx="5"/>
              <a:endCxn id="1002506" idx="1"/>
            </p:cNvCxnSpPr>
            <p:nvPr/>
          </p:nvCxnSpPr>
          <p:spPr bwMode="auto">
            <a:xfrm>
              <a:off x="2818" y="2674"/>
              <a:ext cx="220" cy="220"/>
            </a:xfrm>
            <a:prstGeom prst="straightConnector1">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02510" name="Rectangle 14"/>
            <p:cNvSpPr>
              <a:spLocks noChangeArrowheads="1"/>
            </p:cNvSpPr>
            <p:nvPr/>
          </p:nvSpPr>
          <p:spPr bwMode="auto">
            <a:xfrm>
              <a:off x="2496" y="2544"/>
              <a:ext cx="144"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400" b="1">
                  <a:latin typeface="Tahoma" pitchFamily="34" charset="0"/>
                  <a:ea typeface="新細明體" pitchFamily="18" charset="-120"/>
                </a:rPr>
                <a:t>T:</a:t>
              </a:r>
            </a:p>
          </p:txBody>
        </p:sp>
        <p:sp>
          <p:nvSpPr>
            <p:cNvPr id="1002511" name="Rectangle 15"/>
            <p:cNvSpPr>
              <a:spLocks noChangeArrowheads="1"/>
            </p:cNvSpPr>
            <p:nvPr/>
          </p:nvSpPr>
          <p:spPr bwMode="auto">
            <a:xfrm>
              <a:off x="2304" y="2832"/>
              <a:ext cx="144"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1400" b="1">
                  <a:latin typeface="Tahoma" pitchFamily="34" charset="0"/>
                  <a:ea typeface="新細明體" pitchFamily="18" charset="-120"/>
                </a:rPr>
                <a:t>T’</a:t>
              </a:r>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頁尾版面配置區 4"/>
          <p:cNvSpPr>
            <a:spLocks noGrp="1"/>
          </p:cNvSpPr>
          <p:nvPr>
            <p:ph type="ftr" sz="quarter" idx="11"/>
          </p:nvPr>
        </p:nvSpPr>
        <p:spPr/>
        <p:txBody>
          <a:bodyPr/>
          <a:lstStyle/>
          <a:p>
            <a:r>
              <a:rPr lang="en-US" altLang="zh-TW"/>
              <a:t>Dynamic Programming</a:t>
            </a:r>
          </a:p>
        </p:txBody>
      </p:sp>
      <p:sp>
        <p:nvSpPr>
          <p:cNvPr id="11" name="投影片編號版面配置區 5"/>
          <p:cNvSpPr>
            <a:spLocks noGrp="1"/>
          </p:cNvSpPr>
          <p:nvPr>
            <p:ph type="sldNum" sz="quarter" idx="12"/>
          </p:nvPr>
        </p:nvSpPr>
        <p:spPr/>
        <p:txBody>
          <a:bodyPr/>
          <a:lstStyle/>
          <a:p>
            <a:fld id="{A6A01E4A-9C9A-4E25-B836-ED9398B470CA}" type="slidenum">
              <a:rPr lang="en-US" altLang="zh-TW"/>
              <a:pPr/>
              <a:t>37</a:t>
            </a:fld>
            <a:endParaRPr lang="en-US" altLang="zh-TW"/>
          </a:p>
        </p:txBody>
      </p:sp>
      <p:sp>
        <p:nvSpPr>
          <p:cNvPr id="1003527" name="Rectangle 7"/>
          <p:cNvSpPr>
            <a:spLocks noGrp="1" noChangeArrowheads="1"/>
          </p:cNvSpPr>
          <p:nvPr>
            <p:ph type="body" idx="1"/>
          </p:nvPr>
        </p:nvSpPr>
        <p:spPr>
          <a:xfrm>
            <a:off x="539750" y="188913"/>
            <a:ext cx="7704138" cy="6048375"/>
          </a:xfrm>
          <a:noFill/>
          <a:ln/>
          <a:extLst>
            <a:ext uri="{909E8E84-426E-40DD-AFC4-6F175D3DCCD1}">
              <a14:hiddenFill xmlns:a14="http://schemas.microsoft.com/office/drawing/2010/main">
                <a:solidFill>
                  <a:srgbClr val="00E4A8"/>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1">
              <a:buFont typeface="Monotype Sorts" pitchFamily="2" charset="2"/>
              <a:buNone/>
            </a:pPr>
            <a:r>
              <a:rPr lang="en-US" altLang="zh-TW" sz="2400">
                <a:solidFill>
                  <a:srgbClr val="CC0000"/>
                </a:solidFill>
              </a:rPr>
              <a:t>Step 2: A recursive solution</a:t>
            </a:r>
          </a:p>
          <a:p>
            <a:pPr lvl="1"/>
            <a:r>
              <a:rPr lang="en-US" altLang="zh-TW" sz="2400">
                <a:solidFill>
                  <a:srgbClr val="000000"/>
                </a:solidFill>
              </a:rPr>
              <a:t>Find an optimal BST for the keys k</a:t>
            </a:r>
            <a:r>
              <a:rPr lang="en-US" altLang="zh-TW" sz="2400" baseline="-25000">
                <a:solidFill>
                  <a:srgbClr val="333399"/>
                </a:solidFill>
              </a:rPr>
              <a:t>i</a:t>
            </a:r>
            <a:r>
              <a:rPr lang="en-US" altLang="zh-TW" sz="2400">
                <a:solidFill>
                  <a:srgbClr val="000000"/>
                </a:solidFill>
              </a:rPr>
              <a:t>,…,k</a:t>
            </a:r>
            <a:r>
              <a:rPr lang="en-US" altLang="zh-TW" sz="2400" baseline="-25000">
                <a:solidFill>
                  <a:srgbClr val="000000"/>
                </a:solidFill>
              </a:rPr>
              <a:t>j</a:t>
            </a:r>
            <a:r>
              <a:rPr lang="en-US" altLang="zh-TW" sz="2400">
                <a:solidFill>
                  <a:srgbClr val="000000"/>
                </a:solidFill>
              </a:rPr>
              <a:t>, where j</a:t>
            </a:r>
            <a:r>
              <a:rPr lang="en-US" altLang="zh-TW" sz="2400">
                <a:solidFill>
                  <a:srgbClr val="000000"/>
                </a:solidFill>
                <a:sym typeface="Symbol" pitchFamily="18" charset="2"/>
              </a:rPr>
              <a:t>i-1, i1, jn. </a:t>
            </a:r>
            <a:r>
              <a:rPr lang="en-US" altLang="zh-TW" sz="2400">
                <a:solidFill>
                  <a:srgbClr val="333399"/>
                </a:solidFill>
                <a:sym typeface="Symbol" pitchFamily="18" charset="2"/>
              </a:rPr>
              <a:t>(When j=i-1, there is no actual key, but d</a:t>
            </a:r>
            <a:r>
              <a:rPr lang="en-US" altLang="zh-TW" sz="2400" baseline="-25000">
                <a:solidFill>
                  <a:srgbClr val="333399"/>
                </a:solidFill>
                <a:sym typeface="Symbol" pitchFamily="18" charset="2"/>
              </a:rPr>
              <a:t>i-1</a:t>
            </a:r>
            <a:r>
              <a:rPr lang="en-US" altLang="zh-TW" sz="2400">
                <a:solidFill>
                  <a:srgbClr val="333399"/>
                </a:solidFill>
                <a:sym typeface="Symbol" pitchFamily="18" charset="2"/>
              </a:rPr>
              <a:t>)</a:t>
            </a:r>
            <a:endParaRPr lang="en-US" altLang="zh-TW" sz="2400">
              <a:solidFill>
                <a:srgbClr val="000000"/>
              </a:solidFill>
            </a:endParaRPr>
          </a:p>
          <a:p>
            <a:pPr lvl="1"/>
            <a:r>
              <a:rPr lang="en-US" altLang="zh-TW" sz="2400">
                <a:solidFill>
                  <a:srgbClr val="000000"/>
                </a:solidFill>
              </a:rPr>
              <a:t>Define </a:t>
            </a:r>
            <a:r>
              <a:rPr lang="en-US" altLang="zh-TW" sz="2400">
                <a:solidFill>
                  <a:srgbClr val="CC0000"/>
                </a:solidFill>
              </a:rPr>
              <a:t>e[i,j]</a:t>
            </a:r>
            <a:r>
              <a:rPr lang="en-US" altLang="zh-TW" sz="2400">
                <a:solidFill>
                  <a:srgbClr val="000000"/>
                </a:solidFill>
              </a:rPr>
              <a:t> as</a:t>
            </a:r>
            <a:r>
              <a:rPr lang="en-US" altLang="zh-TW" sz="2400">
                <a:solidFill>
                  <a:srgbClr val="333399"/>
                </a:solidFill>
              </a:rPr>
              <a:t> the expected cost of searching an optimal BST containing k</a:t>
            </a:r>
            <a:r>
              <a:rPr lang="en-US" altLang="zh-TW" sz="2400" baseline="-25000">
                <a:solidFill>
                  <a:srgbClr val="333399"/>
                </a:solidFill>
              </a:rPr>
              <a:t>i</a:t>
            </a:r>
            <a:r>
              <a:rPr lang="en-US" altLang="zh-TW" sz="2400">
                <a:solidFill>
                  <a:srgbClr val="333399"/>
                </a:solidFill>
              </a:rPr>
              <a:t>,…,k</a:t>
            </a:r>
            <a:r>
              <a:rPr lang="en-US" altLang="zh-TW" sz="2400" baseline="-25000">
                <a:solidFill>
                  <a:srgbClr val="333399"/>
                </a:solidFill>
              </a:rPr>
              <a:t>j</a:t>
            </a:r>
            <a:r>
              <a:rPr lang="en-US" altLang="zh-TW" sz="2400">
                <a:solidFill>
                  <a:srgbClr val="333399"/>
                </a:solidFill>
              </a:rPr>
              <a:t>.</a:t>
            </a:r>
            <a:r>
              <a:rPr lang="en-US" altLang="zh-TW" sz="2400">
                <a:solidFill>
                  <a:srgbClr val="000000"/>
                </a:solidFill>
              </a:rPr>
              <a:t> </a:t>
            </a:r>
            <a:r>
              <a:rPr lang="en-US" altLang="zh-TW" sz="2400">
                <a:solidFill>
                  <a:srgbClr val="CC0000"/>
                </a:solidFill>
              </a:rPr>
              <a:t>Want to find e[1,n]</a:t>
            </a:r>
            <a:r>
              <a:rPr lang="en-US" altLang="zh-TW" sz="2400">
                <a:solidFill>
                  <a:srgbClr val="000000"/>
                </a:solidFill>
              </a:rPr>
              <a:t>.</a:t>
            </a:r>
          </a:p>
          <a:p>
            <a:pPr lvl="1">
              <a:buFont typeface="Monotype Sorts" pitchFamily="2" charset="2"/>
              <a:buNone/>
            </a:pPr>
            <a:r>
              <a:rPr lang="en-US" altLang="zh-TW" sz="2400">
                <a:solidFill>
                  <a:srgbClr val="000000"/>
                </a:solidFill>
              </a:rPr>
              <a:t>	For dummy key d</a:t>
            </a:r>
            <a:r>
              <a:rPr lang="en-US" altLang="zh-TW" sz="2400" baseline="-25000">
                <a:solidFill>
                  <a:srgbClr val="000000"/>
                </a:solidFill>
              </a:rPr>
              <a:t>i-1</a:t>
            </a:r>
            <a:r>
              <a:rPr lang="en-US" altLang="zh-TW" sz="2400">
                <a:solidFill>
                  <a:srgbClr val="000000"/>
                </a:solidFill>
              </a:rPr>
              <a:t>, </a:t>
            </a:r>
            <a:r>
              <a:rPr lang="en-US" altLang="zh-TW" sz="2400">
                <a:solidFill>
                  <a:srgbClr val="CC0000"/>
                </a:solidFill>
              </a:rPr>
              <a:t>e[i,i-1]=q</a:t>
            </a:r>
            <a:r>
              <a:rPr lang="en-US" altLang="zh-TW" sz="2400" baseline="-25000">
                <a:solidFill>
                  <a:srgbClr val="CC0000"/>
                </a:solidFill>
              </a:rPr>
              <a:t>i-1</a:t>
            </a:r>
            <a:r>
              <a:rPr lang="en-US" altLang="zh-TW" sz="2400">
                <a:solidFill>
                  <a:srgbClr val="000000"/>
                </a:solidFill>
              </a:rPr>
              <a:t> .</a:t>
            </a:r>
          </a:p>
          <a:p>
            <a:pPr lvl="1"/>
            <a:r>
              <a:rPr lang="en-US" altLang="zh-TW" sz="2400">
                <a:solidFill>
                  <a:srgbClr val="000000"/>
                </a:solidFill>
              </a:rPr>
              <a:t>For j</a:t>
            </a:r>
            <a:r>
              <a:rPr lang="en-US" altLang="zh-TW" sz="2400">
                <a:solidFill>
                  <a:srgbClr val="000000"/>
                </a:solidFill>
                <a:sym typeface="Symbol" pitchFamily="18" charset="2"/>
              </a:rPr>
              <a:t>i, need to select a root k</a:t>
            </a:r>
            <a:r>
              <a:rPr lang="en-US" altLang="zh-TW" sz="2400" baseline="-25000">
                <a:solidFill>
                  <a:srgbClr val="000000"/>
                </a:solidFill>
                <a:sym typeface="Symbol" pitchFamily="18" charset="2"/>
              </a:rPr>
              <a:t>r</a:t>
            </a:r>
            <a:r>
              <a:rPr lang="en-US" altLang="zh-TW" sz="2400">
                <a:solidFill>
                  <a:srgbClr val="000000"/>
                </a:solidFill>
                <a:sym typeface="Symbol" pitchFamily="18" charset="2"/>
              </a:rPr>
              <a:t> among k</a:t>
            </a:r>
            <a:r>
              <a:rPr lang="en-US" altLang="zh-TW" sz="2400" baseline="-25000">
                <a:solidFill>
                  <a:srgbClr val="000000"/>
                </a:solidFill>
                <a:sym typeface="Symbol" pitchFamily="18" charset="2"/>
              </a:rPr>
              <a:t>i</a:t>
            </a:r>
            <a:r>
              <a:rPr lang="en-US" altLang="zh-TW" sz="2400">
                <a:solidFill>
                  <a:srgbClr val="000000"/>
                </a:solidFill>
                <a:sym typeface="Symbol" pitchFamily="18" charset="2"/>
              </a:rPr>
              <a:t>,…,k</a:t>
            </a:r>
            <a:r>
              <a:rPr lang="en-US" altLang="zh-TW" sz="2400" baseline="-25000">
                <a:solidFill>
                  <a:srgbClr val="000000"/>
                </a:solidFill>
                <a:sym typeface="Symbol" pitchFamily="18" charset="2"/>
              </a:rPr>
              <a:t>j</a:t>
            </a:r>
            <a:r>
              <a:rPr lang="en-US" altLang="zh-TW" sz="2400">
                <a:solidFill>
                  <a:srgbClr val="000000"/>
                </a:solidFill>
                <a:sym typeface="Symbol" pitchFamily="18" charset="2"/>
              </a:rPr>
              <a:t> .</a:t>
            </a:r>
          </a:p>
          <a:p>
            <a:pPr lvl="1">
              <a:buFont typeface="Monotype Sorts" pitchFamily="2" charset="2"/>
              <a:buNone/>
            </a:pPr>
            <a:endParaRPr lang="en-US" altLang="zh-TW" sz="2400">
              <a:solidFill>
                <a:srgbClr val="000000"/>
              </a:solidFill>
              <a:sym typeface="Symbol" pitchFamily="18" charset="2"/>
            </a:endParaRPr>
          </a:p>
          <a:p>
            <a:pPr lvl="1">
              <a:buFont typeface="Monotype Sorts" pitchFamily="2" charset="2"/>
              <a:buNone/>
            </a:pPr>
            <a:endParaRPr lang="en-US" altLang="zh-TW" sz="2400">
              <a:solidFill>
                <a:srgbClr val="000000"/>
              </a:solidFill>
              <a:sym typeface="Symbol" pitchFamily="18" charset="2"/>
            </a:endParaRPr>
          </a:p>
          <a:p>
            <a:pPr lvl="1">
              <a:buFont typeface="Monotype Sorts" pitchFamily="2" charset="2"/>
              <a:buNone/>
            </a:pPr>
            <a:endParaRPr lang="en-US" altLang="zh-TW" sz="2400">
              <a:solidFill>
                <a:srgbClr val="000000"/>
              </a:solidFill>
              <a:sym typeface="Symbol" pitchFamily="18" charset="2"/>
            </a:endParaRPr>
          </a:p>
          <a:p>
            <a:pPr lvl="1">
              <a:buFont typeface="Monotype Sorts" pitchFamily="2" charset="2"/>
              <a:buNone/>
            </a:pPr>
            <a:endParaRPr lang="en-US" altLang="zh-TW" sz="2400">
              <a:solidFill>
                <a:srgbClr val="000000"/>
              </a:solidFill>
              <a:sym typeface="Symbol" pitchFamily="18" charset="2"/>
            </a:endParaRPr>
          </a:p>
          <a:p>
            <a:pPr lvl="1"/>
            <a:r>
              <a:rPr lang="en-US" altLang="zh-TW" sz="2400">
                <a:solidFill>
                  <a:srgbClr val="000000"/>
                </a:solidFill>
                <a:sym typeface="Symbol" pitchFamily="18" charset="2"/>
              </a:rPr>
              <a:t>For a subtree with keys k</a:t>
            </a:r>
            <a:r>
              <a:rPr lang="en-US" altLang="zh-TW" sz="2400" baseline="-25000">
                <a:solidFill>
                  <a:srgbClr val="000000"/>
                </a:solidFill>
                <a:sym typeface="Symbol" pitchFamily="18" charset="2"/>
              </a:rPr>
              <a:t>i</a:t>
            </a:r>
            <a:r>
              <a:rPr lang="en-US" altLang="zh-TW" sz="2400">
                <a:solidFill>
                  <a:srgbClr val="000000"/>
                </a:solidFill>
                <a:sym typeface="Symbol" pitchFamily="18" charset="2"/>
              </a:rPr>
              <a:t>,…,k</a:t>
            </a:r>
            <a:r>
              <a:rPr lang="en-US" altLang="zh-TW" sz="2400" baseline="-25000">
                <a:solidFill>
                  <a:srgbClr val="000000"/>
                </a:solidFill>
                <a:sym typeface="Symbol" pitchFamily="18" charset="2"/>
              </a:rPr>
              <a:t>j</a:t>
            </a:r>
            <a:r>
              <a:rPr lang="en-US" altLang="zh-TW" sz="2400">
                <a:solidFill>
                  <a:srgbClr val="000000"/>
                </a:solidFill>
                <a:sym typeface="Symbol" pitchFamily="18" charset="2"/>
              </a:rPr>
              <a:t>, denote</a:t>
            </a:r>
          </a:p>
          <a:p>
            <a:pPr lvl="1"/>
            <a:endParaRPr lang="en-US" altLang="zh-TW" sz="2400">
              <a:solidFill>
                <a:srgbClr val="000000"/>
              </a:solidFill>
              <a:sym typeface="Symbol" pitchFamily="18" charset="2"/>
            </a:endParaRPr>
          </a:p>
          <a:p>
            <a:pPr lvl="1">
              <a:buFont typeface="Monotype Sorts" pitchFamily="2" charset="2"/>
              <a:buNone/>
            </a:pPr>
            <a:endParaRPr lang="en-US" altLang="zh-TW" sz="2400">
              <a:solidFill>
                <a:srgbClr val="000000"/>
              </a:solidFill>
              <a:sym typeface="Symbol" pitchFamily="18" charset="2"/>
            </a:endParaRPr>
          </a:p>
          <a:p>
            <a:pPr lvl="1">
              <a:buFont typeface="Monotype Sorts" pitchFamily="2" charset="2"/>
              <a:buNone/>
            </a:pPr>
            <a:endParaRPr lang="en-US" altLang="zh-TW" sz="2400">
              <a:solidFill>
                <a:srgbClr val="000000"/>
              </a:solidFill>
              <a:sym typeface="Symbol" pitchFamily="18" charset="2"/>
            </a:endParaRPr>
          </a:p>
        </p:txBody>
      </p:sp>
      <p:graphicFrame>
        <p:nvGraphicFramePr>
          <p:cNvPr id="1003531" name="Object 11"/>
          <p:cNvGraphicFramePr>
            <a:graphicFrameLocks noChangeAspect="1"/>
          </p:cNvGraphicFramePr>
          <p:nvPr/>
        </p:nvGraphicFramePr>
        <p:xfrm>
          <a:off x="1547813" y="5300663"/>
          <a:ext cx="5845175" cy="822325"/>
        </p:xfrm>
        <a:graphic>
          <a:graphicData uri="http://schemas.openxmlformats.org/presentationml/2006/ole">
            <mc:AlternateContent xmlns:mc="http://schemas.openxmlformats.org/markup-compatibility/2006">
              <mc:Choice xmlns:v="urn:schemas-microsoft-com:vml" Requires="v">
                <p:oleObj spid="_x0000_s1003539" name="Equation" r:id="rId3" imgW="3340080" imgH="469800" progId="Equation.DSMT4">
                  <p:embed/>
                </p:oleObj>
              </mc:Choice>
              <mc:Fallback>
                <p:oleObj name="Equation" r:id="rId3" imgW="3340080" imgH="469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813" y="5300663"/>
                        <a:ext cx="5845175" cy="822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003532" name="Group 12"/>
          <p:cNvGrpSpPr>
            <a:grpSpLocks/>
          </p:cNvGrpSpPr>
          <p:nvPr/>
        </p:nvGrpSpPr>
        <p:grpSpPr bwMode="auto">
          <a:xfrm>
            <a:off x="2987675" y="3357563"/>
            <a:ext cx="2438400" cy="1371600"/>
            <a:chOff x="1824" y="2832"/>
            <a:chExt cx="1536" cy="864"/>
          </a:xfrm>
        </p:grpSpPr>
        <p:sp>
          <p:nvSpPr>
            <p:cNvPr id="1003533" name="Oval 13"/>
            <p:cNvSpPr>
              <a:spLocks noChangeArrowheads="1"/>
            </p:cNvSpPr>
            <p:nvPr/>
          </p:nvSpPr>
          <p:spPr bwMode="auto">
            <a:xfrm>
              <a:off x="2496" y="2832"/>
              <a:ext cx="192" cy="19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r>
                <a:rPr lang="en-US" altLang="zh-TW" sz="1600">
                  <a:latin typeface="Tahoma" pitchFamily="34" charset="0"/>
                  <a:ea typeface="新細明體" pitchFamily="18" charset="-120"/>
                </a:rPr>
                <a:t>k</a:t>
              </a:r>
              <a:r>
                <a:rPr lang="en-US" altLang="zh-TW" sz="1600" baseline="-25000">
                  <a:latin typeface="Tahoma" pitchFamily="34" charset="0"/>
                  <a:ea typeface="新細明體" pitchFamily="18" charset="-120"/>
                </a:rPr>
                <a:t>r</a:t>
              </a:r>
            </a:p>
          </p:txBody>
        </p:sp>
        <p:sp>
          <p:nvSpPr>
            <p:cNvPr id="1003534" name="AutoShape 14"/>
            <p:cNvSpPr>
              <a:spLocks noChangeArrowheads="1"/>
            </p:cNvSpPr>
            <p:nvPr/>
          </p:nvSpPr>
          <p:spPr bwMode="auto">
            <a:xfrm>
              <a:off x="1824" y="3168"/>
              <a:ext cx="720" cy="528"/>
            </a:xfrm>
            <a:prstGeom prst="triangle">
              <a:avLst>
                <a:gd name="adj" fmla="val 50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endParaRPr lang="en-US" altLang="zh-TW" sz="1400" b="1">
                <a:latin typeface="Tahoma" pitchFamily="34" charset="0"/>
                <a:ea typeface="新細明體" pitchFamily="18" charset="-120"/>
              </a:endParaRPr>
            </a:p>
            <a:p>
              <a:endParaRPr lang="en-US" altLang="zh-TW" sz="1400" b="1">
                <a:latin typeface="Tahoma" pitchFamily="34" charset="0"/>
                <a:ea typeface="新細明體" pitchFamily="18" charset="-120"/>
              </a:endParaRPr>
            </a:p>
            <a:p>
              <a:r>
                <a:rPr lang="en-US" altLang="zh-TW" sz="1600">
                  <a:latin typeface="Tahoma" pitchFamily="34" charset="0"/>
                  <a:ea typeface="新細明體" pitchFamily="18" charset="-120"/>
                </a:rPr>
                <a:t>k</a:t>
              </a:r>
              <a:r>
                <a:rPr lang="en-US" altLang="zh-TW" sz="1600" baseline="-25000">
                  <a:latin typeface="Tahoma" pitchFamily="34" charset="0"/>
                  <a:ea typeface="新細明體" pitchFamily="18" charset="-120"/>
                </a:rPr>
                <a:t>i</a:t>
              </a:r>
              <a:r>
                <a:rPr lang="en-US" altLang="zh-TW" sz="1600">
                  <a:latin typeface="Tahoma" pitchFamily="34" charset="0"/>
                  <a:ea typeface="新細明體" pitchFamily="18" charset="-120"/>
                </a:rPr>
                <a:t>,…,k</a:t>
              </a:r>
              <a:r>
                <a:rPr lang="en-US" altLang="zh-TW" sz="1600" baseline="-25000">
                  <a:latin typeface="Tahoma" pitchFamily="34" charset="0"/>
                  <a:ea typeface="新細明體" pitchFamily="18" charset="-120"/>
                </a:rPr>
                <a:t>r-1</a:t>
              </a:r>
            </a:p>
          </p:txBody>
        </p:sp>
        <p:sp>
          <p:nvSpPr>
            <p:cNvPr id="1003535" name="AutoShape 15"/>
            <p:cNvSpPr>
              <a:spLocks noChangeArrowheads="1"/>
            </p:cNvSpPr>
            <p:nvPr/>
          </p:nvSpPr>
          <p:spPr bwMode="auto">
            <a:xfrm>
              <a:off x="2640" y="3168"/>
              <a:ext cx="720" cy="528"/>
            </a:xfrm>
            <a:prstGeom prst="triangle">
              <a:avLst>
                <a:gd name="adj" fmla="val 50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lstStyle/>
            <a:p>
              <a:endParaRPr lang="en-US" altLang="zh-TW" sz="1400" b="1">
                <a:latin typeface="Tahoma" pitchFamily="34" charset="0"/>
                <a:ea typeface="新細明體" pitchFamily="18" charset="-120"/>
              </a:endParaRPr>
            </a:p>
            <a:p>
              <a:endParaRPr lang="en-US" altLang="zh-TW" sz="1400" b="1">
                <a:latin typeface="Tahoma" pitchFamily="34" charset="0"/>
                <a:ea typeface="新細明體" pitchFamily="18" charset="-120"/>
              </a:endParaRPr>
            </a:p>
            <a:p>
              <a:r>
                <a:rPr lang="en-US" altLang="zh-TW" sz="1600">
                  <a:latin typeface="Tahoma" pitchFamily="34" charset="0"/>
                  <a:ea typeface="新細明體" pitchFamily="18" charset="-120"/>
                </a:rPr>
                <a:t>k</a:t>
              </a:r>
              <a:r>
                <a:rPr lang="en-US" altLang="zh-TW" sz="1600" baseline="-25000">
                  <a:latin typeface="Tahoma" pitchFamily="34" charset="0"/>
                  <a:ea typeface="新細明體" pitchFamily="18" charset="-120"/>
                </a:rPr>
                <a:t>r+1</a:t>
              </a:r>
              <a:r>
                <a:rPr lang="en-US" altLang="zh-TW" sz="1600">
                  <a:latin typeface="Tahoma" pitchFamily="34" charset="0"/>
                  <a:ea typeface="新細明體" pitchFamily="18" charset="-120"/>
                </a:rPr>
                <a:t>,…,k</a:t>
              </a:r>
              <a:r>
                <a:rPr lang="en-US" altLang="zh-TW" sz="1600" baseline="-25000">
                  <a:latin typeface="Tahoma" pitchFamily="34" charset="0"/>
                  <a:ea typeface="新細明體" pitchFamily="18" charset="-120"/>
                </a:rPr>
                <a:t>j</a:t>
              </a:r>
            </a:p>
          </p:txBody>
        </p:sp>
        <p:cxnSp>
          <p:nvCxnSpPr>
            <p:cNvPr id="1003536" name="AutoShape 16"/>
            <p:cNvCxnSpPr>
              <a:cxnSpLocks noChangeShapeType="1"/>
              <a:stCxn id="1003533" idx="3"/>
              <a:endCxn id="1003534" idx="0"/>
            </p:cNvCxnSpPr>
            <p:nvPr/>
          </p:nvCxnSpPr>
          <p:spPr bwMode="auto">
            <a:xfrm flipH="1">
              <a:off x="2184" y="2996"/>
              <a:ext cx="340" cy="17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03537" name="AutoShape 17"/>
            <p:cNvCxnSpPr>
              <a:cxnSpLocks noChangeShapeType="1"/>
              <a:stCxn id="1003533" idx="5"/>
              <a:endCxn id="1003535" idx="0"/>
            </p:cNvCxnSpPr>
            <p:nvPr/>
          </p:nvCxnSpPr>
          <p:spPr bwMode="auto">
            <a:xfrm>
              <a:off x="2660" y="2996"/>
              <a:ext cx="340" cy="17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A9BB0CE7-D72D-4648-A74A-A5E0F275496D}" type="slidenum">
              <a:rPr lang="en-US" altLang="zh-TW"/>
              <a:pPr/>
              <a:t>38</a:t>
            </a:fld>
            <a:endParaRPr lang="en-US" altLang="zh-TW"/>
          </a:p>
        </p:txBody>
      </p:sp>
      <p:sp>
        <p:nvSpPr>
          <p:cNvPr id="1005572" name="Rectangle 4"/>
          <p:cNvSpPr>
            <a:spLocks noGrp="1" noChangeArrowheads="1"/>
          </p:cNvSpPr>
          <p:nvPr>
            <p:ph type="body" idx="1"/>
          </p:nvPr>
        </p:nvSpPr>
        <p:spPr>
          <a:xfrm>
            <a:off x="684213" y="404813"/>
            <a:ext cx="7696200" cy="51816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lvl="1">
              <a:lnSpc>
                <a:spcPct val="90000"/>
              </a:lnSpc>
            </a:pPr>
            <a:r>
              <a:rPr lang="en-US" altLang="zh-TW" sz="2400"/>
              <a:t>e[i,j]=p</a:t>
            </a:r>
            <a:r>
              <a:rPr lang="en-US" altLang="zh-TW" sz="2400" baseline="-25000"/>
              <a:t>r</a:t>
            </a:r>
            <a:r>
              <a:rPr lang="en-US" altLang="zh-TW" sz="2400"/>
              <a:t>+(e[i,r-1]+w(i,r-1))+(e[r+1,j]+w(r+1,j))</a:t>
            </a:r>
          </a:p>
          <a:p>
            <a:pPr lvl="1">
              <a:lnSpc>
                <a:spcPct val="90000"/>
              </a:lnSpc>
              <a:buFont typeface="Monotype Sorts" pitchFamily="2" charset="2"/>
              <a:buNone/>
            </a:pPr>
            <a:r>
              <a:rPr lang="en-US" altLang="zh-TW" sz="2400"/>
              <a:t>		    =e[i,r-1]+e[r+1,j]+w(i,j)	</a:t>
            </a:r>
          </a:p>
          <a:p>
            <a:pPr lvl="1">
              <a:lnSpc>
                <a:spcPct val="90000"/>
              </a:lnSpc>
            </a:pPr>
            <a:r>
              <a:rPr lang="en-US" altLang="zh-TW" sz="2400"/>
              <a:t>Thus 	</a:t>
            </a:r>
          </a:p>
          <a:p>
            <a:pPr lvl="1">
              <a:lnSpc>
                <a:spcPct val="90000"/>
              </a:lnSpc>
              <a:buFont typeface="Monotype Sorts" pitchFamily="2" charset="2"/>
              <a:buNone/>
            </a:pPr>
            <a:r>
              <a:rPr lang="en-US" altLang="zh-TW" sz="2400"/>
              <a:t>	</a:t>
            </a:r>
          </a:p>
          <a:p>
            <a:pPr lvl="1">
              <a:lnSpc>
                <a:spcPct val="90000"/>
              </a:lnSpc>
              <a:buFont typeface="Monotype Sorts" pitchFamily="2" charset="2"/>
              <a:buNone/>
            </a:pPr>
            <a:r>
              <a:rPr lang="en-US" altLang="zh-TW" sz="2400"/>
              <a:t>	e[i,j]= </a:t>
            </a:r>
          </a:p>
          <a:p>
            <a:pPr lvl="1">
              <a:lnSpc>
                <a:spcPct val="90000"/>
              </a:lnSpc>
            </a:pPr>
            <a:endParaRPr lang="en-US" altLang="zh-TW" sz="2400"/>
          </a:p>
          <a:p>
            <a:pPr lvl="1">
              <a:lnSpc>
                <a:spcPct val="90000"/>
              </a:lnSpc>
            </a:pPr>
            <a:endParaRPr lang="en-US" altLang="zh-TW" sz="2400"/>
          </a:p>
          <a:p>
            <a:pPr lvl="1">
              <a:lnSpc>
                <a:spcPct val="90000"/>
              </a:lnSpc>
            </a:pPr>
            <a:r>
              <a:rPr lang="en-US" altLang="zh-TW" sz="2400">
                <a:solidFill>
                  <a:srgbClr val="CC0000"/>
                </a:solidFill>
              </a:rPr>
              <a:t>Step 3: Computing the expected search cost of an optimal BST</a:t>
            </a:r>
          </a:p>
          <a:p>
            <a:pPr lvl="1">
              <a:lnSpc>
                <a:spcPct val="90000"/>
              </a:lnSpc>
            </a:pPr>
            <a:r>
              <a:rPr lang="en-US" altLang="zh-TW" sz="2400"/>
              <a:t>	Use a table w[1..n+1,0..n] for w(i,j)’s .</a:t>
            </a:r>
          </a:p>
          <a:p>
            <a:pPr lvl="1">
              <a:lnSpc>
                <a:spcPct val="90000"/>
              </a:lnSpc>
              <a:buFont typeface="Monotype Sorts" pitchFamily="2" charset="2"/>
              <a:buNone/>
            </a:pPr>
            <a:r>
              <a:rPr lang="en-US" altLang="zh-TW" sz="2400"/>
              <a:t>		w[i,i-1]=q</a:t>
            </a:r>
            <a:r>
              <a:rPr lang="en-US" altLang="zh-TW" sz="2400" baseline="-25000"/>
              <a:t>i-1</a:t>
            </a:r>
          </a:p>
          <a:p>
            <a:pPr lvl="1">
              <a:lnSpc>
                <a:spcPct val="90000"/>
              </a:lnSpc>
              <a:buFont typeface="Monotype Sorts" pitchFamily="2" charset="2"/>
              <a:buNone/>
            </a:pPr>
            <a:r>
              <a:rPr lang="en-US" altLang="zh-TW" sz="2400"/>
              <a:t>		w[i,j]=w[i,j-1]+p</a:t>
            </a:r>
            <a:r>
              <a:rPr lang="en-US" altLang="zh-TW" sz="2400" baseline="-25000"/>
              <a:t>j</a:t>
            </a:r>
            <a:r>
              <a:rPr lang="en-US" altLang="zh-TW" sz="2400"/>
              <a:t>+q</a:t>
            </a:r>
            <a:r>
              <a:rPr lang="en-US" altLang="zh-TW" sz="2400" baseline="-25000"/>
              <a:t>j</a:t>
            </a:r>
          </a:p>
        </p:txBody>
      </p:sp>
      <p:graphicFrame>
        <p:nvGraphicFramePr>
          <p:cNvPr id="1005576" name="Object 8"/>
          <p:cNvGraphicFramePr>
            <a:graphicFrameLocks noChangeAspect="1"/>
          </p:cNvGraphicFramePr>
          <p:nvPr/>
        </p:nvGraphicFramePr>
        <p:xfrm>
          <a:off x="2700338" y="1773238"/>
          <a:ext cx="4924425" cy="890587"/>
        </p:xfrm>
        <a:graphic>
          <a:graphicData uri="http://schemas.openxmlformats.org/presentationml/2006/ole">
            <mc:AlternateContent xmlns:mc="http://schemas.openxmlformats.org/markup-compatibility/2006">
              <mc:Choice xmlns:v="urn:schemas-microsoft-com:vml" Requires="v">
                <p:oleObj spid="_x0000_s1005579" name="方程式" r:id="rId3" imgW="2806560" imgH="507960" progId="Equation.3">
                  <p:embed/>
                </p:oleObj>
              </mc:Choice>
              <mc:Fallback>
                <p:oleObj name="方程式" r:id="rId3" imgW="2806560" imgH="50796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1773238"/>
                        <a:ext cx="4924425" cy="890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CC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05577" name="AutoShape 9"/>
          <p:cNvSpPr>
            <a:spLocks/>
          </p:cNvSpPr>
          <p:nvPr/>
        </p:nvSpPr>
        <p:spPr bwMode="auto">
          <a:xfrm>
            <a:off x="2484438" y="1844675"/>
            <a:ext cx="76200" cy="762000"/>
          </a:xfrm>
          <a:prstGeom prst="leftBrace">
            <a:avLst>
              <a:gd name="adj1" fmla="val 83333"/>
              <a:gd name="adj2" fmla="val 50000"/>
            </a:avLst>
          </a:prstGeom>
          <a:noFill/>
          <a:ln w="19050">
            <a:solidFill>
              <a:srgbClr val="CC0000"/>
            </a:solidFill>
            <a:round/>
            <a:headEnd/>
            <a:tailEnd/>
          </a:ln>
          <a:effectLst/>
          <a:extLst>
            <a:ext uri="{909E8E84-426E-40DD-AFC4-6F175D3DCCD1}">
              <a14:hiddenFill xmlns:a14="http://schemas.microsoft.com/office/drawing/2010/main">
                <a:solidFill>
                  <a:srgbClr val="CC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Dynamic Programming</a:t>
            </a:r>
          </a:p>
        </p:txBody>
      </p:sp>
      <p:sp>
        <p:nvSpPr>
          <p:cNvPr id="4" name="投影片編號版面配置區 5"/>
          <p:cNvSpPr>
            <a:spLocks noGrp="1"/>
          </p:cNvSpPr>
          <p:nvPr>
            <p:ph type="sldNum" sz="quarter" idx="12"/>
          </p:nvPr>
        </p:nvSpPr>
        <p:spPr/>
        <p:txBody>
          <a:bodyPr/>
          <a:lstStyle/>
          <a:p>
            <a:fld id="{574040AB-4C68-4ADE-BC94-A941B8E72825}" type="slidenum">
              <a:rPr lang="en-US" altLang="zh-TW"/>
              <a:pPr/>
              <a:t>39</a:t>
            </a:fld>
            <a:endParaRPr lang="en-US" altLang="zh-TW"/>
          </a:p>
        </p:txBody>
      </p:sp>
      <p:sp>
        <p:nvSpPr>
          <p:cNvPr id="1007620" name="Rectangle 4"/>
          <p:cNvSpPr>
            <a:spLocks noGrp="1" noChangeArrowheads="1"/>
          </p:cNvSpPr>
          <p:nvPr>
            <p:ph type="body" idx="1"/>
          </p:nvPr>
        </p:nvSpPr>
        <p:spPr>
          <a:xfrm>
            <a:off x="611188" y="404813"/>
            <a:ext cx="7696200" cy="5616575"/>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62000" lvl="1" indent="-304800">
              <a:lnSpc>
                <a:spcPct val="80000"/>
              </a:lnSpc>
              <a:buFont typeface="Monotype Sorts" pitchFamily="2" charset="2"/>
              <a:buNone/>
            </a:pPr>
            <a:r>
              <a:rPr lang="en-US" altLang="zh-TW" sz="1600">
                <a:latin typeface="Tahoma" pitchFamily="34" charset="0"/>
              </a:rPr>
              <a:t>OPTIMAL-BST(p,q,n)</a:t>
            </a:r>
          </a:p>
          <a:p>
            <a:pPr marL="762000" lvl="1" indent="-304800">
              <a:lnSpc>
                <a:spcPct val="80000"/>
              </a:lnSpc>
              <a:buFont typeface="Monotype Sorts" pitchFamily="2" charset="2"/>
              <a:buAutoNum type="arabicPeriod"/>
            </a:pPr>
            <a:r>
              <a:rPr lang="en-US" altLang="zh-TW" sz="2000">
                <a:latin typeface="Tahoma" pitchFamily="34" charset="0"/>
              </a:rPr>
              <a:t>let e[1..n+1, 0..n], w[1..n+1, 0..n] and root[1..n, 1..n] be new tables; </a:t>
            </a:r>
          </a:p>
          <a:p>
            <a:pPr marL="762000" lvl="1" indent="-304800">
              <a:lnSpc>
                <a:spcPct val="80000"/>
              </a:lnSpc>
              <a:buFont typeface="Monotype Sorts" pitchFamily="2" charset="2"/>
              <a:buAutoNum type="arabicPeriod"/>
            </a:pPr>
            <a:r>
              <a:rPr lang="en-US" altLang="zh-TW" sz="2000" b="1">
                <a:latin typeface="Tahoma" pitchFamily="34" charset="0"/>
              </a:rPr>
              <a:t>for</a:t>
            </a:r>
            <a:r>
              <a:rPr lang="en-US" altLang="zh-TW" sz="2000">
                <a:latin typeface="Tahoma" pitchFamily="34" charset="0"/>
              </a:rPr>
              <a:t> i=1 </a:t>
            </a:r>
            <a:r>
              <a:rPr lang="en-US" altLang="zh-TW" sz="2000" b="1">
                <a:latin typeface="Tahoma" pitchFamily="34" charset="0"/>
              </a:rPr>
              <a:t>to</a:t>
            </a:r>
            <a:r>
              <a:rPr lang="en-US" altLang="zh-TW" sz="2000">
                <a:latin typeface="Tahoma" pitchFamily="34" charset="0"/>
              </a:rPr>
              <a:t> n+1</a:t>
            </a:r>
          </a:p>
          <a:p>
            <a:pPr marL="762000" lvl="1" indent="-304800">
              <a:lnSpc>
                <a:spcPct val="80000"/>
              </a:lnSpc>
              <a:buFont typeface="Monotype Sorts" pitchFamily="2" charset="2"/>
              <a:buAutoNum type="arabicPeriod"/>
            </a:pPr>
            <a:r>
              <a:rPr lang="en-US" altLang="zh-TW" sz="2000">
                <a:latin typeface="Tahoma" pitchFamily="34" charset="0"/>
              </a:rPr>
              <a:t>     e[i,i-1]=q</a:t>
            </a:r>
            <a:r>
              <a:rPr lang="en-US" altLang="zh-TW" sz="2000" baseline="-25000">
                <a:latin typeface="Tahoma" pitchFamily="34" charset="0"/>
              </a:rPr>
              <a:t>i-1 </a:t>
            </a:r>
            <a:r>
              <a:rPr lang="en-US" altLang="zh-TW" sz="2000">
                <a:latin typeface="Tahoma" pitchFamily="34" charset="0"/>
              </a:rPr>
              <a:t>;</a:t>
            </a:r>
            <a:endParaRPr lang="en-US" altLang="zh-TW" sz="2000" baseline="-25000">
              <a:latin typeface="Tahoma" pitchFamily="34" charset="0"/>
            </a:endParaRPr>
          </a:p>
          <a:p>
            <a:pPr marL="762000" lvl="1" indent="-304800">
              <a:lnSpc>
                <a:spcPct val="80000"/>
              </a:lnSpc>
              <a:buFont typeface="Monotype Sorts" pitchFamily="2" charset="2"/>
              <a:buAutoNum type="arabicPeriod"/>
            </a:pPr>
            <a:r>
              <a:rPr lang="en-US" altLang="zh-TW" sz="2000">
                <a:latin typeface="Tahoma" pitchFamily="34" charset="0"/>
              </a:rPr>
              <a:t>     w[i,i-1]=q</a:t>
            </a:r>
            <a:r>
              <a:rPr lang="en-US" altLang="zh-TW" sz="2000" baseline="-25000">
                <a:latin typeface="Tahoma" pitchFamily="34" charset="0"/>
              </a:rPr>
              <a:t>i-1 </a:t>
            </a:r>
            <a:r>
              <a:rPr lang="en-US" altLang="zh-TW" sz="2000">
                <a:latin typeface="Tahoma" pitchFamily="34" charset="0"/>
              </a:rPr>
              <a:t>;</a:t>
            </a:r>
            <a:endParaRPr lang="en-US" altLang="zh-TW" sz="2000" baseline="-25000">
              <a:latin typeface="Tahoma" pitchFamily="34" charset="0"/>
            </a:endParaRPr>
          </a:p>
          <a:p>
            <a:pPr marL="762000" lvl="1" indent="-304800">
              <a:lnSpc>
                <a:spcPct val="80000"/>
              </a:lnSpc>
              <a:buFont typeface="Monotype Sorts" pitchFamily="2" charset="2"/>
              <a:buAutoNum type="arabicPeriod"/>
            </a:pPr>
            <a:r>
              <a:rPr lang="en-US" altLang="zh-TW" sz="2000" b="1">
                <a:latin typeface="Tahoma" pitchFamily="34" charset="0"/>
              </a:rPr>
              <a:t>for</a:t>
            </a:r>
            <a:r>
              <a:rPr lang="en-US" altLang="zh-TW" sz="2000">
                <a:latin typeface="Tahoma" pitchFamily="34" charset="0"/>
              </a:rPr>
              <a:t> ℓ=1 </a:t>
            </a:r>
            <a:r>
              <a:rPr lang="en-US" altLang="zh-TW" sz="2000" b="1">
                <a:latin typeface="Tahoma" pitchFamily="34" charset="0"/>
              </a:rPr>
              <a:t>to</a:t>
            </a:r>
            <a:r>
              <a:rPr lang="en-US" altLang="zh-TW" sz="2000">
                <a:latin typeface="Tahoma" pitchFamily="34" charset="0"/>
              </a:rPr>
              <a:t> n</a:t>
            </a:r>
          </a:p>
          <a:p>
            <a:pPr marL="762000" lvl="1" indent="-304800">
              <a:lnSpc>
                <a:spcPct val="80000"/>
              </a:lnSpc>
              <a:buFont typeface="Monotype Sorts" pitchFamily="2" charset="2"/>
              <a:buAutoNum type="arabicPeriod"/>
            </a:pPr>
            <a:r>
              <a:rPr lang="en-US" altLang="zh-TW" sz="2000" b="1">
                <a:latin typeface="Tahoma" pitchFamily="34" charset="0"/>
              </a:rPr>
              <a:t>      for</a:t>
            </a:r>
            <a:r>
              <a:rPr lang="en-US" altLang="zh-TW" sz="2000">
                <a:latin typeface="Tahoma" pitchFamily="34" charset="0"/>
              </a:rPr>
              <a:t> i=1 </a:t>
            </a:r>
            <a:r>
              <a:rPr lang="en-US" altLang="zh-TW" sz="2000" b="1">
                <a:latin typeface="Tahoma" pitchFamily="34" charset="0"/>
              </a:rPr>
              <a:t>to</a:t>
            </a:r>
            <a:r>
              <a:rPr lang="en-US" altLang="zh-TW" sz="2000">
                <a:latin typeface="Tahoma" pitchFamily="34" charset="0"/>
              </a:rPr>
              <a:t> n-ℓ+1</a:t>
            </a:r>
          </a:p>
          <a:p>
            <a:pPr marL="762000" lvl="1" indent="-304800">
              <a:lnSpc>
                <a:spcPct val="80000"/>
              </a:lnSpc>
              <a:buFont typeface="Monotype Sorts" pitchFamily="2" charset="2"/>
              <a:buAutoNum type="arabicPeriod"/>
            </a:pPr>
            <a:r>
              <a:rPr lang="en-US" altLang="zh-TW" sz="2000">
                <a:latin typeface="Tahoma" pitchFamily="34" charset="0"/>
              </a:rPr>
              <a:t>           </a:t>
            </a:r>
            <a:r>
              <a:rPr lang="en-US" altLang="zh-TW" sz="2000">
                <a:solidFill>
                  <a:srgbClr val="CC0000"/>
                </a:solidFill>
                <a:latin typeface="Tahoma" pitchFamily="34" charset="0"/>
              </a:rPr>
              <a:t> {</a:t>
            </a:r>
            <a:r>
              <a:rPr lang="en-US" altLang="zh-TW" sz="2000">
                <a:latin typeface="Tahoma" pitchFamily="34" charset="0"/>
              </a:rPr>
              <a:t> j=i+ℓ-1;</a:t>
            </a:r>
          </a:p>
          <a:p>
            <a:pPr marL="762000" lvl="1" indent="-304800">
              <a:lnSpc>
                <a:spcPct val="80000"/>
              </a:lnSpc>
              <a:buFont typeface="Monotype Sorts" pitchFamily="2" charset="2"/>
              <a:buAutoNum type="arabicPeriod"/>
            </a:pPr>
            <a:r>
              <a:rPr lang="en-US" altLang="zh-TW" sz="2000">
                <a:latin typeface="Tahoma" pitchFamily="34" charset="0"/>
              </a:rPr>
              <a:t>              e[i,j]=</a:t>
            </a:r>
            <a:r>
              <a:rPr lang="en-US" altLang="zh-TW" sz="2000">
                <a:latin typeface="Tahoma" pitchFamily="34" charset="0"/>
                <a:sym typeface="Symbol" pitchFamily="18" charset="2"/>
              </a:rPr>
              <a:t>;</a:t>
            </a:r>
            <a:endParaRPr lang="en-US" altLang="zh-TW" sz="2000">
              <a:latin typeface="Tahoma" pitchFamily="34" charset="0"/>
            </a:endParaRPr>
          </a:p>
          <a:p>
            <a:pPr marL="762000" lvl="1" indent="-304800">
              <a:lnSpc>
                <a:spcPct val="80000"/>
              </a:lnSpc>
              <a:buFont typeface="Monotype Sorts" pitchFamily="2" charset="2"/>
              <a:buAutoNum type="arabicPeriod"/>
            </a:pPr>
            <a:r>
              <a:rPr lang="en-US" altLang="zh-TW" sz="2000">
                <a:latin typeface="Tahoma" pitchFamily="34" charset="0"/>
              </a:rPr>
              <a:t>              w[i,j]=w[i,j-1]+p</a:t>
            </a:r>
            <a:r>
              <a:rPr lang="en-US" altLang="zh-TW" sz="2000" baseline="-25000">
                <a:latin typeface="Tahoma" pitchFamily="34" charset="0"/>
              </a:rPr>
              <a:t>j</a:t>
            </a:r>
            <a:r>
              <a:rPr lang="en-US" altLang="zh-TW" sz="2000">
                <a:latin typeface="Tahoma" pitchFamily="34" charset="0"/>
              </a:rPr>
              <a:t>+q</a:t>
            </a:r>
            <a:r>
              <a:rPr lang="en-US" altLang="zh-TW" sz="2000" baseline="-25000">
                <a:latin typeface="Tahoma" pitchFamily="34" charset="0"/>
              </a:rPr>
              <a:t>j </a:t>
            </a:r>
            <a:r>
              <a:rPr lang="en-US" altLang="zh-TW" sz="2000">
                <a:latin typeface="Tahoma" pitchFamily="34" charset="0"/>
              </a:rPr>
              <a:t>;</a:t>
            </a:r>
            <a:endParaRPr lang="en-US" altLang="zh-TW" sz="2000" baseline="-25000">
              <a:latin typeface="Tahoma" pitchFamily="34" charset="0"/>
            </a:endParaRPr>
          </a:p>
          <a:p>
            <a:pPr marL="762000" lvl="1" indent="-304800">
              <a:lnSpc>
                <a:spcPct val="80000"/>
              </a:lnSpc>
              <a:buFont typeface="Monotype Sorts" pitchFamily="2" charset="2"/>
              <a:buAutoNum type="arabicPeriod"/>
            </a:pPr>
            <a:r>
              <a:rPr lang="en-US" altLang="zh-TW" sz="2000" b="1">
                <a:latin typeface="Tahoma" pitchFamily="34" charset="0"/>
              </a:rPr>
              <a:t>               for</a:t>
            </a:r>
            <a:r>
              <a:rPr lang="en-US" altLang="zh-TW" sz="2000">
                <a:latin typeface="Tahoma" pitchFamily="34" charset="0"/>
              </a:rPr>
              <a:t> r = i </a:t>
            </a:r>
            <a:r>
              <a:rPr lang="en-US" altLang="zh-TW" sz="2000" b="1">
                <a:latin typeface="Tahoma" pitchFamily="34" charset="0"/>
              </a:rPr>
              <a:t>to</a:t>
            </a:r>
            <a:r>
              <a:rPr lang="en-US" altLang="zh-TW" sz="2000">
                <a:latin typeface="Tahoma" pitchFamily="34" charset="0"/>
              </a:rPr>
              <a:t> j</a:t>
            </a:r>
          </a:p>
          <a:p>
            <a:pPr marL="762000" lvl="1" indent="-304800">
              <a:lnSpc>
                <a:spcPct val="80000"/>
              </a:lnSpc>
              <a:buFont typeface="Monotype Sorts" pitchFamily="2" charset="2"/>
              <a:buAutoNum type="arabicPeriod"/>
            </a:pPr>
            <a:r>
              <a:rPr lang="en-US" altLang="zh-TW" sz="2000">
                <a:latin typeface="Tahoma" pitchFamily="34" charset="0"/>
              </a:rPr>
              <a:t>                   { t=e[i, r-1]+e[r+1, j] + w[i, j];</a:t>
            </a:r>
          </a:p>
          <a:p>
            <a:pPr marL="762000" lvl="1" indent="-304800">
              <a:lnSpc>
                <a:spcPct val="80000"/>
              </a:lnSpc>
              <a:buFont typeface="Monotype Sorts" pitchFamily="2" charset="2"/>
              <a:buAutoNum type="arabicPeriod"/>
            </a:pPr>
            <a:r>
              <a:rPr lang="en-US" altLang="zh-TW" sz="2000">
                <a:latin typeface="Tahoma" pitchFamily="34" charset="0"/>
              </a:rPr>
              <a:t>    	 </a:t>
            </a:r>
            <a:r>
              <a:rPr lang="en-US" altLang="zh-TW" sz="2000" b="1">
                <a:latin typeface="Tahoma" pitchFamily="34" charset="0"/>
              </a:rPr>
              <a:t>if</a:t>
            </a:r>
            <a:r>
              <a:rPr lang="en-US" altLang="zh-TW" sz="2000">
                <a:latin typeface="Tahoma" pitchFamily="34" charset="0"/>
              </a:rPr>
              <a:t> t &lt; e[i,j]</a:t>
            </a:r>
          </a:p>
          <a:p>
            <a:pPr marL="762000" lvl="1" indent="-304800">
              <a:lnSpc>
                <a:spcPct val="80000"/>
              </a:lnSpc>
              <a:buFont typeface="Monotype Sorts" pitchFamily="2" charset="2"/>
              <a:buAutoNum type="arabicPeriod"/>
            </a:pPr>
            <a:r>
              <a:rPr lang="en-US" altLang="zh-TW" sz="2000">
                <a:latin typeface="Tahoma" pitchFamily="34" charset="0"/>
              </a:rPr>
              <a:t>                         e[i,j]=t;</a:t>
            </a:r>
          </a:p>
          <a:p>
            <a:pPr marL="762000" lvl="1" indent="-304800">
              <a:lnSpc>
                <a:spcPct val="80000"/>
              </a:lnSpc>
              <a:buFont typeface="Monotype Sorts" pitchFamily="2" charset="2"/>
              <a:buAutoNum type="arabicPeriod"/>
            </a:pPr>
            <a:r>
              <a:rPr lang="en-US" altLang="zh-TW" sz="2000">
                <a:latin typeface="Tahoma" pitchFamily="34" charset="0"/>
              </a:rPr>
              <a:t>                         root[i,j] = r;}</a:t>
            </a:r>
            <a:r>
              <a:rPr lang="en-US" altLang="zh-TW" sz="2000">
                <a:solidFill>
                  <a:srgbClr val="CC0000"/>
                </a:solidFill>
                <a:latin typeface="Tahoma" pitchFamily="34" charset="0"/>
              </a:rPr>
              <a:t>}</a:t>
            </a:r>
          </a:p>
          <a:p>
            <a:pPr marL="762000" lvl="1" indent="-304800">
              <a:lnSpc>
                <a:spcPct val="80000"/>
              </a:lnSpc>
              <a:buFont typeface="Monotype Sorts" pitchFamily="2" charset="2"/>
              <a:buAutoNum type="arabicPeriod"/>
            </a:pPr>
            <a:r>
              <a:rPr lang="en-US" altLang="zh-TW" sz="2000">
                <a:latin typeface="Tahoma" pitchFamily="34" charset="0"/>
              </a:rPr>
              <a:t>return e and root</a:t>
            </a:r>
          </a:p>
          <a:p>
            <a:pPr marL="762000" lvl="1" indent="-304800">
              <a:lnSpc>
                <a:spcPct val="80000"/>
              </a:lnSpc>
              <a:buFont typeface="Monotype Sorts" pitchFamily="2" charset="2"/>
              <a:buNone/>
            </a:pPr>
            <a:r>
              <a:rPr lang="en-US" altLang="zh-TW" sz="1600" b="1">
                <a:sym typeface="Symbol" pitchFamily="18" charset="2"/>
              </a:rPr>
              <a:t>                                                                                         </a:t>
            </a:r>
            <a:r>
              <a:rPr lang="en-US" altLang="zh-TW" sz="2400" b="1">
                <a:sym typeface="Symbol" pitchFamily="18" charset="2"/>
              </a:rPr>
              <a:t>(n</a:t>
            </a:r>
            <a:r>
              <a:rPr lang="en-US" altLang="zh-TW" sz="2400" b="1" baseline="30000">
                <a:sym typeface="Symbol" pitchFamily="18" charset="2"/>
              </a:rPr>
              <a:t>3</a:t>
            </a:r>
            <a:r>
              <a:rPr lang="en-US" altLang="zh-TW" sz="2400" b="1">
                <a:sym typeface="Symbol" pitchFamily="18" charset="2"/>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Dynamic Programming</a:t>
            </a:r>
          </a:p>
        </p:txBody>
      </p:sp>
      <p:sp>
        <p:nvSpPr>
          <p:cNvPr id="5" name="投影片編號版面配置區 5"/>
          <p:cNvSpPr>
            <a:spLocks noGrp="1"/>
          </p:cNvSpPr>
          <p:nvPr>
            <p:ph type="sldNum" sz="quarter" idx="12"/>
          </p:nvPr>
        </p:nvSpPr>
        <p:spPr/>
        <p:txBody>
          <a:bodyPr/>
          <a:lstStyle/>
          <a:p>
            <a:fld id="{BB6ECF11-4852-4992-836D-7AF98FF81F4C}" type="slidenum">
              <a:rPr lang="en-US" altLang="zh-TW"/>
              <a:pPr/>
              <a:t>4</a:t>
            </a:fld>
            <a:endParaRPr lang="en-US" altLang="zh-TW"/>
          </a:p>
        </p:txBody>
      </p:sp>
      <p:sp>
        <p:nvSpPr>
          <p:cNvPr id="974850"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鐵條切割問題 </a:t>
            </a:r>
            <a:r>
              <a:rPr lang="en-US" altLang="zh-TW" sz="2800" b="1">
                <a:ea typeface="標楷體" pitchFamily="65" charset="-120"/>
              </a:rPr>
              <a:t>(Rod cutting problem)</a:t>
            </a:r>
          </a:p>
        </p:txBody>
      </p:sp>
      <p:sp>
        <p:nvSpPr>
          <p:cNvPr id="974851" name="Text Box 3"/>
          <p:cNvSpPr txBox="1">
            <a:spLocks noChangeArrowheads="1"/>
          </p:cNvSpPr>
          <p:nvPr/>
        </p:nvSpPr>
        <p:spPr bwMode="auto">
          <a:xfrm>
            <a:off x="468313" y="836613"/>
            <a:ext cx="8339137" cy="5384800"/>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zh-TW" altLang="en-US" sz="2800">
                <a:ea typeface="標楷體" pitchFamily="65" charset="-120"/>
              </a:rPr>
              <a:t>假設最佳的答案是將鐵條切割成</a:t>
            </a:r>
            <a:r>
              <a:rPr lang="en-US" altLang="zh-TW" sz="2800">
                <a:ea typeface="標楷體" pitchFamily="65" charset="-120"/>
              </a:rPr>
              <a:t>k</a:t>
            </a:r>
            <a:r>
              <a:rPr lang="zh-TW" altLang="en-US" sz="2800">
                <a:ea typeface="標楷體" pitchFamily="65" charset="-120"/>
              </a:rPr>
              <a:t>段</a:t>
            </a:r>
            <a:r>
              <a:rPr lang="en-US" altLang="zh-TW" sz="2800">
                <a:ea typeface="標楷體" pitchFamily="65" charset="-120"/>
              </a:rPr>
              <a:t>,</a:t>
            </a:r>
            <a:r>
              <a:rPr lang="zh-TW" altLang="en-US" sz="2800">
                <a:ea typeface="標楷體" pitchFamily="65" charset="-120"/>
              </a:rPr>
              <a:t>即</a:t>
            </a:r>
          </a:p>
          <a:p>
            <a:pPr>
              <a:lnSpc>
                <a:spcPct val="120000"/>
              </a:lnSpc>
              <a:buFont typeface="Monotype Sorts" pitchFamily="2" charset="2"/>
              <a:buNone/>
            </a:pPr>
            <a:r>
              <a:rPr lang="en-US" altLang="zh-TW" sz="2800">
                <a:latin typeface="Tahoma" pitchFamily="34" charset="0"/>
                <a:ea typeface="標楷體" pitchFamily="65" charset="-120"/>
              </a:rPr>
              <a:t>N=i</a:t>
            </a:r>
            <a:r>
              <a:rPr lang="en-US" altLang="zh-TW" sz="2800" baseline="-25000">
                <a:latin typeface="Tahoma" pitchFamily="34" charset="0"/>
                <a:ea typeface="標楷體" pitchFamily="65" charset="-120"/>
              </a:rPr>
              <a:t>1</a:t>
            </a:r>
            <a:r>
              <a:rPr lang="en-US" altLang="zh-TW" sz="2800">
                <a:latin typeface="Tahoma" pitchFamily="34" charset="0"/>
                <a:ea typeface="標楷體" pitchFamily="65" charset="-120"/>
              </a:rPr>
              <a:t>+i</a:t>
            </a:r>
            <a:r>
              <a:rPr lang="en-US" altLang="zh-TW" sz="2800" baseline="-25000">
                <a:latin typeface="Tahoma" pitchFamily="34" charset="0"/>
                <a:ea typeface="標楷體" pitchFamily="65" charset="-120"/>
              </a:rPr>
              <a:t>2</a:t>
            </a:r>
            <a:r>
              <a:rPr lang="en-US" altLang="zh-TW" sz="2800">
                <a:latin typeface="Tahoma" pitchFamily="34" charset="0"/>
                <a:ea typeface="標楷體" pitchFamily="65" charset="-120"/>
              </a:rPr>
              <a:t>+…+i</a:t>
            </a:r>
            <a:r>
              <a:rPr lang="en-US" altLang="zh-TW" sz="2800" baseline="-25000">
                <a:latin typeface="Tahoma" pitchFamily="34" charset="0"/>
                <a:ea typeface="標楷體" pitchFamily="65" charset="-120"/>
              </a:rPr>
              <a:t>k</a:t>
            </a:r>
          </a:p>
          <a:p>
            <a:pPr>
              <a:lnSpc>
                <a:spcPct val="120000"/>
              </a:lnSpc>
              <a:buFont typeface="Monotype Sorts" pitchFamily="2" charset="2"/>
              <a:buNone/>
            </a:pPr>
            <a:r>
              <a:rPr lang="en-US" altLang="zh-TW" sz="2800">
                <a:latin typeface="Tahoma" pitchFamily="34" charset="0"/>
                <a:ea typeface="標楷體" pitchFamily="65" charset="-120"/>
              </a:rPr>
              <a:t>r[N]=p[i</a:t>
            </a:r>
            <a:r>
              <a:rPr lang="en-US" altLang="zh-TW" sz="2800" baseline="-25000">
                <a:latin typeface="Tahoma" pitchFamily="34" charset="0"/>
                <a:ea typeface="標楷體" pitchFamily="65" charset="-120"/>
              </a:rPr>
              <a:t>1</a:t>
            </a:r>
            <a:r>
              <a:rPr lang="en-US" altLang="zh-TW" sz="2800">
                <a:latin typeface="Tahoma" pitchFamily="34" charset="0"/>
                <a:ea typeface="標楷體" pitchFamily="65" charset="-120"/>
              </a:rPr>
              <a:t>]+…+p[i</a:t>
            </a:r>
            <a:r>
              <a:rPr lang="en-US" altLang="zh-TW" sz="2800" baseline="-25000">
                <a:latin typeface="Tahoma" pitchFamily="34" charset="0"/>
                <a:ea typeface="標楷體" pitchFamily="65" charset="-120"/>
              </a:rPr>
              <a:t>k</a:t>
            </a:r>
            <a:r>
              <a:rPr lang="en-US" altLang="zh-TW" sz="2800">
                <a:latin typeface="Tahoma" pitchFamily="34" charset="0"/>
                <a:ea typeface="標楷體" pitchFamily="65" charset="-120"/>
              </a:rPr>
              <a:t>]  ----</a:t>
            </a:r>
            <a:r>
              <a:rPr lang="zh-TW" altLang="en-US" sz="2800">
                <a:solidFill>
                  <a:srgbClr val="FF0000"/>
                </a:solidFill>
                <a:latin typeface="Tahoma" pitchFamily="34" charset="0"/>
                <a:ea typeface="標楷體" pitchFamily="65" charset="-120"/>
              </a:rPr>
              <a:t>總價格</a:t>
            </a:r>
          </a:p>
          <a:p>
            <a:pPr>
              <a:lnSpc>
                <a:spcPct val="120000"/>
              </a:lnSpc>
              <a:buFont typeface="Monotype Sorts" pitchFamily="2" charset="2"/>
              <a:buNone/>
            </a:pPr>
            <a:r>
              <a:rPr lang="en-US" altLang="zh-TW" sz="2800">
                <a:solidFill>
                  <a:srgbClr val="FF0000"/>
                </a:solidFill>
                <a:latin typeface="Tahoma" pitchFamily="34" charset="0"/>
                <a:ea typeface="標楷體" pitchFamily="65" charset="-120"/>
              </a:rPr>
              <a:t>r[N] = max </a:t>
            </a:r>
            <a:r>
              <a:rPr lang="en-US" altLang="zh-TW" sz="2800" baseline="-25000">
                <a:solidFill>
                  <a:srgbClr val="FF0000"/>
                </a:solidFill>
                <a:latin typeface="Tahoma" pitchFamily="34" charset="0"/>
                <a:ea typeface="標楷體" pitchFamily="65" charset="-120"/>
              </a:rPr>
              <a:t>i=1..n</a:t>
            </a:r>
            <a:r>
              <a:rPr lang="en-US" altLang="zh-TW" sz="2800">
                <a:solidFill>
                  <a:srgbClr val="FF0000"/>
                </a:solidFill>
                <a:latin typeface="Tahoma" pitchFamily="34" charset="0"/>
                <a:ea typeface="標楷體" pitchFamily="65" charset="-120"/>
              </a:rPr>
              <a:t> { p[i]+r[N-i]},</a:t>
            </a:r>
          </a:p>
          <a:p>
            <a:pPr>
              <a:lnSpc>
                <a:spcPct val="120000"/>
              </a:lnSpc>
              <a:buFont typeface="Monotype Sorts" pitchFamily="2" charset="2"/>
              <a:buNone/>
            </a:pPr>
            <a:r>
              <a:rPr lang="en-US" altLang="zh-TW" sz="2800">
                <a:solidFill>
                  <a:srgbClr val="FF0000"/>
                </a:solidFill>
                <a:latin typeface="Tahoma" pitchFamily="34" charset="0"/>
                <a:ea typeface="標楷體" pitchFamily="65" charset="-120"/>
              </a:rPr>
              <a:t>r[0]=0.</a:t>
            </a:r>
          </a:p>
          <a:p>
            <a:pPr>
              <a:lnSpc>
                <a:spcPct val="120000"/>
              </a:lnSpc>
              <a:buFont typeface="Monotype Sorts" pitchFamily="2" charset="2"/>
              <a:buNone/>
            </a:pPr>
            <a:endParaRPr lang="en-US" altLang="zh-TW" sz="2800">
              <a:solidFill>
                <a:srgbClr val="FF0000"/>
              </a:solidFill>
              <a:latin typeface="Tahoma" pitchFamily="34" charset="0"/>
              <a:ea typeface="標楷體" pitchFamily="65" charset="-120"/>
            </a:endParaRPr>
          </a:p>
          <a:p>
            <a:pPr>
              <a:lnSpc>
                <a:spcPct val="120000"/>
              </a:lnSpc>
              <a:buFont typeface="Monotype Sorts" pitchFamily="2" charset="2"/>
              <a:buNone/>
            </a:pPr>
            <a:r>
              <a:rPr lang="en-US" altLang="zh-TW" sz="2000">
                <a:latin typeface="Tahoma" pitchFamily="34" charset="0"/>
                <a:ea typeface="標楷體" pitchFamily="65" charset="-120"/>
              </a:rPr>
              <a:t>CUT-ROD(p, n)</a:t>
            </a:r>
          </a:p>
          <a:p>
            <a:pPr>
              <a:lnSpc>
                <a:spcPct val="120000"/>
              </a:lnSpc>
              <a:buFont typeface="Monotype Sorts" pitchFamily="2" charset="2"/>
              <a:buAutoNum type="arabicPeriod"/>
            </a:pPr>
            <a:r>
              <a:rPr lang="en-US" altLang="zh-TW" sz="2000">
                <a:latin typeface="Tahoma" pitchFamily="34" charset="0"/>
                <a:ea typeface="標楷體" pitchFamily="65" charset="-120"/>
              </a:rPr>
              <a:t>if n==0 return 0;</a:t>
            </a:r>
          </a:p>
          <a:p>
            <a:pPr>
              <a:lnSpc>
                <a:spcPct val="120000"/>
              </a:lnSpc>
              <a:buFont typeface="Monotype Sorts" pitchFamily="2" charset="2"/>
              <a:buAutoNum type="arabicPeriod"/>
            </a:pPr>
            <a:r>
              <a:rPr lang="en-US" altLang="zh-TW" sz="2000">
                <a:latin typeface="Tahoma" pitchFamily="34" charset="0"/>
                <a:ea typeface="標楷體" pitchFamily="65" charset="-120"/>
              </a:rPr>
              <a:t>q=-99999999;</a:t>
            </a:r>
          </a:p>
          <a:p>
            <a:pPr>
              <a:lnSpc>
                <a:spcPct val="120000"/>
              </a:lnSpc>
              <a:buFont typeface="Monotype Sorts" pitchFamily="2" charset="2"/>
              <a:buAutoNum type="arabicPeriod"/>
            </a:pPr>
            <a:r>
              <a:rPr lang="en-US" altLang="zh-TW" sz="2000">
                <a:latin typeface="Tahoma" pitchFamily="34" charset="0"/>
                <a:ea typeface="標楷體" pitchFamily="65" charset="-120"/>
              </a:rPr>
              <a:t>for  i=1 to n</a:t>
            </a:r>
          </a:p>
          <a:p>
            <a:pPr>
              <a:lnSpc>
                <a:spcPct val="120000"/>
              </a:lnSpc>
              <a:buFont typeface="Monotype Sorts" pitchFamily="2" charset="2"/>
              <a:buAutoNum type="arabicPeriod"/>
            </a:pPr>
            <a:r>
              <a:rPr lang="en-US" altLang="zh-TW" sz="2000">
                <a:latin typeface="Tahoma" pitchFamily="34" charset="0"/>
                <a:ea typeface="標楷體" pitchFamily="65" charset="-120"/>
              </a:rPr>
              <a:t>   q= max(q, p[i]+CUT-ROD(p, n - i));</a:t>
            </a:r>
          </a:p>
          <a:p>
            <a:pPr>
              <a:lnSpc>
                <a:spcPct val="120000"/>
              </a:lnSpc>
              <a:buFont typeface="Monotype Sorts" pitchFamily="2" charset="2"/>
              <a:buAutoNum type="arabicPeriod"/>
            </a:pPr>
            <a:r>
              <a:rPr lang="en-US" altLang="zh-TW" sz="2000">
                <a:latin typeface="Tahoma" pitchFamily="34" charset="0"/>
                <a:ea typeface="標楷體" pitchFamily="65" charset="-120"/>
              </a:rPr>
              <a:t> return q;</a:t>
            </a:r>
            <a:endParaRPr lang="en-US" altLang="zh-TW" sz="2800">
              <a:solidFill>
                <a:srgbClr val="FF0000"/>
              </a:solidFill>
              <a:latin typeface="Tahoma" pitchFamily="34" charset="0"/>
              <a:ea typeface="標楷體" pitchFamily="65"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頁尾版面配置區 4"/>
          <p:cNvSpPr>
            <a:spLocks noGrp="1"/>
          </p:cNvSpPr>
          <p:nvPr>
            <p:ph type="ftr" sz="quarter" idx="11"/>
          </p:nvPr>
        </p:nvSpPr>
        <p:spPr/>
        <p:txBody>
          <a:bodyPr/>
          <a:lstStyle/>
          <a:p>
            <a:r>
              <a:rPr lang="en-US" altLang="zh-TW"/>
              <a:t>Dynamic Programming</a:t>
            </a:r>
          </a:p>
        </p:txBody>
      </p:sp>
      <p:sp>
        <p:nvSpPr>
          <p:cNvPr id="7" name="投影片編號版面配置區 5"/>
          <p:cNvSpPr>
            <a:spLocks noGrp="1"/>
          </p:cNvSpPr>
          <p:nvPr>
            <p:ph type="sldNum" sz="quarter" idx="12"/>
          </p:nvPr>
        </p:nvSpPr>
        <p:spPr/>
        <p:txBody>
          <a:bodyPr/>
          <a:lstStyle/>
          <a:p>
            <a:fld id="{02A3D7C7-DBDD-4A04-B8C3-155FE925844E}" type="slidenum">
              <a:rPr lang="en-US" altLang="zh-TW"/>
              <a:pPr/>
              <a:t>5</a:t>
            </a:fld>
            <a:endParaRPr lang="en-US" altLang="zh-TW"/>
          </a:p>
        </p:txBody>
      </p:sp>
      <p:sp>
        <p:nvSpPr>
          <p:cNvPr id="976898"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鐵條切割問題 </a:t>
            </a:r>
            <a:r>
              <a:rPr lang="en-US" altLang="zh-TW" sz="2800" b="1">
                <a:ea typeface="標楷體" pitchFamily="65" charset="-120"/>
              </a:rPr>
              <a:t>(Rod cutting problem)</a:t>
            </a:r>
          </a:p>
        </p:txBody>
      </p:sp>
      <p:sp>
        <p:nvSpPr>
          <p:cNvPr id="976899" name="Text Box 3"/>
          <p:cNvSpPr txBox="1">
            <a:spLocks noChangeArrowheads="1"/>
          </p:cNvSpPr>
          <p:nvPr/>
        </p:nvSpPr>
        <p:spPr bwMode="auto">
          <a:xfrm>
            <a:off x="468313" y="836613"/>
            <a:ext cx="8339137" cy="1943100"/>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en-US" altLang="zh-TW" sz="2000">
                <a:latin typeface="Tahoma" pitchFamily="34" charset="0"/>
                <a:ea typeface="標楷體" pitchFamily="65" charset="-120"/>
              </a:rPr>
              <a:t>Memoized-CUT-ROD(p, n)</a:t>
            </a:r>
          </a:p>
          <a:p>
            <a:pPr>
              <a:lnSpc>
                <a:spcPct val="120000"/>
              </a:lnSpc>
              <a:buFont typeface="Monotype Sorts" pitchFamily="2" charset="2"/>
              <a:buAutoNum type="arabicPeriod"/>
            </a:pPr>
            <a:r>
              <a:rPr lang="en-US" altLang="zh-TW" sz="2000">
                <a:latin typeface="Tahoma" pitchFamily="34" charset="0"/>
                <a:ea typeface="標楷體" pitchFamily="65" charset="-120"/>
              </a:rPr>
              <a:t>let r[0,..n] be a new array</a:t>
            </a:r>
          </a:p>
          <a:p>
            <a:pPr>
              <a:lnSpc>
                <a:spcPct val="120000"/>
              </a:lnSpc>
              <a:buFont typeface="Monotype Sorts" pitchFamily="2" charset="2"/>
              <a:buAutoNum type="arabicPeriod"/>
            </a:pPr>
            <a:r>
              <a:rPr lang="en-US" altLang="zh-TW" sz="2000">
                <a:latin typeface="Tahoma" pitchFamily="34" charset="0"/>
                <a:ea typeface="標楷體" pitchFamily="65" charset="-120"/>
              </a:rPr>
              <a:t>for  i=0 to n</a:t>
            </a:r>
          </a:p>
          <a:p>
            <a:pPr>
              <a:lnSpc>
                <a:spcPct val="120000"/>
              </a:lnSpc>
              <a:buFont typeface="Monotype Sorts" pitchFamily="2" charset="2"/>
              <a:buAutoNum type="arabicPeriod"/>
            </a:pPr>
            <a:r>
              <a:rPr lang="en-US" altLang="zh-TW" sz="2000">
                <a:latin typeface="Tahoma" pitchFamily="34" charset="0"/>
                <a:ea typeface="標楷體" pitchFamily="65" charset="-120"/>
              </a:rPr>
              <a:t>   r[i]= -9999999;</a:t>
            </a:r>
          </a:p>
          <a:p>
            <a:pPr>
              <a:lnSpc>
                <a:spcPct val="120000"/>
              </a:lnSpc>
              <a:buFont typeface="Monotype Sorts" pitchFamily="2" charset="2"/>
              <a:buAutoNum type="arabicPeriod"/>
            </a:pPr>
            <a:r>
              <a:rPr lang="en-US" altLang="zh-TW" sz="2000">
                <a:latin typeface="Tahoma" pitchFamily="34" charset="0"/>
                <a:ea typeface="標楷體" pitchFamily="65" charset="-120"/>
              </a:rPr>
              <a:t> return Memoized-CUT-ROD-AUX(p, n, r)</a:t>
            </a:r>
          </a:p>
        </p:txBody>
      </p:sp>
      <p:sp>
        <p:nvSpPr>
          <p:cNvPr id="976900" name="Text Box 4"/>
          <p:cNvSpPr txBox="1">
            <a:spLocks noChangeArrowheads="1"/>
          </p:cNvSpPr>
          <p:nvPr/>
        </p:nvSpPr>
        <p:spPr bwMode="auto">
          <a:xfrm>
            <a:off x="468313" y="3141663"/>
            <a:ext cx="8339137" cy="3038475"/>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en-US" altLang="zh-TW" sz="2000">
                <a:latin typeface="Tahoma" pitchFamily="34" charset="0"/>
                <a:ea typeface="標楷體" pitchFamily="65" charset="-120"/>
              </a:rPr>
              <a:t>Memoized-CUT-ROD-AUX(p, n, r)</a:t>
            </a:r>
          </a:p>
          <a:p>
            <a:pPr>
              <a:lnSpc>
                <a:spcPct val="120000"/>
              </a:lnSpc>
              <a:buFont typeface="Monotype Sorts" pitchFamily="2" charset="2"/>
              <a:buAutoNum type="arabicPeriod"/>
            </a:pPr>
            <a:r>
              <a:rPr lang="en-US" altLang="zh-TW" sz="2000">
                <a:latin typeface="Tahoma" pitchFamily="34" charset="0"/>
                <a:ea typeface="標楷體" pitchFamily="65" charset="-120"/>
              </a:rPr>
              <a:t>if  r[n]&gt;=0   return r[n] ;</a:t>
            </a:r>
          </a:p>
          <a:p>
            <a:pPr>
              <a:lnSpc>
                <a:spcPct val="120000"/>
              </a:lnSpc>
              <a:buFont typeface="Monotype Sorts" pitchFamily="2" charset="2"/>
              <a:buAutoNum type="arabicPeriod"/>
            </a:pPr>
            <a:r>
              <a:rPr lang="en-US" altLang="zh-TW" sz="2000">
                <a:latin typeface="Tahoma" pitchFamily="34" charset="0"/>
                <a:ea typeface="標楷體" pitchFamily="65" charset="-120"/>
              </a:rPr>
              <a:t>if  n==0    q=0;</a:t>
            </a:r>
          </a:p>
          <a:p>
            <a:pPr>
              <a:lnSpc>
                <a:spcPct val="120000"/>
              </a:lnSpc>
              <a:buFont typeface="Monotype Sorts" pitchFamily="2" charset="2"/>
              <a:buAutoNum type="arabicPeriod"/>
            </a:pPr>
            <a:r>
              <a:rPr lang="en-US" altLang="zh-TW" sz="2000">
                <a:latin typeface="Tahoma" pitchFamily="34" charset="0"/>
                <a:ea typeface="標楷體" pitchFamily="65" charset="-120"/>
              </a:rPr>
              <a:t>else q=-9999999;</a:t>
            </a:r>
          </a:p>
          <a:p>
            <a:pPr>
              <a:lnSpc>
                <a:spcPct val="120000"/>
              </a:lnSpc>
              <a:buFont typeface="Monotype Sorts" pitchFamily="2" charset="2"/>
              <a:buAutoNum type="arabicPeriod"/>
            </a:pPr>
            <a:r>
              <a:rPr lang="en-US" altLang="zh-TW" sz="2000">
                <a:latin typeface="Tahoma" pitchFamily="34" charset="0"/>
                <a:ea typeface="標楷體" pitchFamily="65" charset="-120"/>
              </a:rPr>
              <a:t>     for  i=0 to n</a:t>
            </a:r>
          </a:p>
          <a:p>
            <a:pPr>
              <a:lnSpc>
                <a:spcPct val="120000"/>
              </a:lnSpc>
              <a:buFont typeface="Monotype Sorts" pitchFamily="2" charset="2"/>
              <a:buAutoNum type="arabicPeriod"/>
            </a:pPr>
            <a:r>
              <a:rPr lang="en-US" altLang="zh-TW" sz="2000">
                <a:latin typeface="Tahoma" pitchFamily="34" charset="0"/>
                <a:ea typeface="標楷體" pitchFamily="65" charset="-120"/>
              </a:rPr>
              <a:t>          q = max(q, p[i]+Memoized-CUT-ROD-AUX(p, n-i, r));</a:t>
            </a:r>
          </a:p>
          <a:p>
            <a:pPr>
              <a:lnSpc>
                <a:spcPct val="120000"/>
              </a:lnSpc>
              <a:buFont typeface="Monotype Sorts" pitchFamily="2" charset="2"/>
              <a:buAutoNum type="arabicPeriod"/>
            </a:pPr>
            <a:r>
              <a:rPr lang="en-US" altLang="zh-TW" sz="2000">
                <a:latin typeface="Tahoma" pitchFamily="34" charset="0"/>
                <a:ea typeface="標楷體" pitchFamily="65" charset="-120"/>
              </a:rPr>
              <a:t>r[n] = q;</a:t>
            </a:r>
          </a:p>
          <a:p>
            <a:pPr>
              <a:lnSpc>
                <a:spcPct val="120000"/>
              </a:lnSpc>
              <a:buFont typeface="Monotype Sorts" pitchFamily="2" charset="2"/>
              <a:buAutoNum type="arabicPeriod"/>
            </a:pPr>
            <a:r>
              <a:rPr lang="en-US" altLang="zh-TW" sz="2000">
                <a:latin typeface="Tahoma" pitchFamily="34" charset="0"/>
                <a:ea typeface="標楷體" pitchFamily="65" charset="-120"/>
              </a:rPr>
              <a:t> return q;</a:t>
            </a:r>
          </a:p>
        </p:txBody>
      </p:sp>
      <p:sp>
        <p:nvSpPr>
          <p:cNvPr id="976901" name="Text Box 5"/>
          <p:cNvSpPr txBox="1">
            <a:spLocks noChangeArrowheads="1"/>
          </p:cNvSpPr>
          <p:nvPr/>
        </p:nvSpPr>
        <p:spPr bwMode="auto">
          <a:xfrm>
            <a:off x="4427538" y="1773238"/>
            <a:ext cx="4103687" cy="544512"/>
          </a:xfrm>
          <a:prstGeom prst="rect">
            <a:avLst/>
          </a:prstGeom>
          <a:noFill/>
          <a:ln w="254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2800">
                <a:latin typeface="Tahoma" pitchFamily="34" charset="0"/>
              </a:rPr>
              <a:t>Time =O(n</a:t>
            </a:r>
            <a:r>
              <a:rPr lang="en-US" altLang="zh-TW" sz="2800" baseline="30000">
                <a:latin typeface="Tahoma" pitchFamily="34" charset="0"/>
              </a:rPr>
              <a:t>2</a:t>
            </a:r>
            <a:r>
              <a:rPr lang="en-US" altLang="zh-TW" sz="2800">
                <a:latin typeface="Tahoma" pitchFamily="34" charset="0"/>
              </a:rPr>
              <a:t>), why?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76901"/>
                                        </p:tgtEl>
                                        <p:attrNameLst>
                                          <p:attrName>style.visibility</p:attrName>
                                        </p:attrNameLst>
                                      </p:cBhvr>
                                      <p:to>
                                        <p:strVal val="visible"/>
                                      </p:to>
                                    </p:set>
                                    <p:animEffect transition="in" filter="box(in)">
                                      <p:cBhvr>
                                        <p:cTn id="7" dur="500"/>
                                        <p:tgtEl>
                                          <p:spTgt spid="9769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690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頁尾版面配置區 4"/>
          <p:cNvSpPr>
            <a:spLocks noGrp="1"/>
          </p:cNvSpPr>
          <p:nvPr>
            <p:ph type="ftr" sz="quarter" idx="11"/>
          </p:nvPr>
        </p:nvSpPr>
        <p:spPr/>
        <p:txBody>
          <a:bodyPr/>
          <a:lstStyle/>
          <a:p>
            <a:r>
              <a:rPr lang="en-US" altLang="zh-TW"/>
              <a:t>Dynamic Programming</a:t>
            </a:r>
          </a:p>
        </p:txBody>
      </p:sp>
      <p:sp>
        <p:nvSpPr>
          <p:cNvPr id="68" name="投影片編號版面配置區 5"/>
          <p:cNvSpPr>
            <a:spLocks noGrp="1"/>
          </p:cNvSpPr>
          <p:nvPr>
            <p:ph type="sldNum" sz="quarter" idx="12"/>
          </p:nvPr>
        </p:nvSpPr>
        <p:spPr/>
        <p:txBody>
          <a:bodyPr/>
          <a:lstStyle/>
          <a:p>
            <a:fld id="{C8BEBDD4-5038-458F-82D4-8F6D08809242}" type="slidenum">
              <a:rPr lang="en-US" altLang="zh-TW"/>
              <a:pPr/>
              <a:t>6</a:t>
            </a:fld>
            <a:endParaRPr lang="en-US" altLang="zh-TW"/>
          </a:p>
        </p:txBody>
      </p:sp>
      <p:sp>
        <p:nvSpPr>
          <p:cNvPr id="978947" name="Text Box 3"/>
          <p:cNvSpPr txBox="1">
            <a:spLocks noChangeArrowheads="1"/>
          </p:cNvSpPr>
          <p:nvPr/>
        </p:nvSpPr>
        <p:spPr bwMode="auto">
          <a:xfrm>
            <a:off x="179388" y="188913"/>
            <a:ext cx="3816350" cy="3089275"/>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en-US" altLang="zh-TW" sz="1800">
                <a:latin typeface="Tahoma" pitchFamily="34" charset="0"/>
                <a:ea typeface="標楷體" pitchFamily="65" charset="-120"/>
              </a:rPr>
              <a:t>BOTTOM-UP-CUT-ROD(p, n)</a:t>
            </a:r>
          </a:p>
          <a:p>
            <a:pPr>
              <a:lnSpc>
                <a:spcPct val="120000"/>
              </a:lnSpc>
              <a:buFont typeface="Monotype Sorts" pitchFamily="2" charset="2"/>
              <a:buAutoNum type="arabicPeriod"/>
            </a:pPr>
            <a:r>
              <a:rPr lang="en-US" altLang="zh-TW" sz="1800">
                <a:latin typeface="Tahoma" pitchFamily="34" charset="0"/>
                <a:ea typeface="標楷體" pitchFamily="65" charset="-120"/>
              </a:rPr>
              <a:t>let r[0,..n] be a new array</a:t>
            </a:r>
          </a:p>
          <a:p>
            <a:pPr>
              <a:lnSpc>
                <a:spcPct val="120000"/>
              </a:lnSpc>
              <a:buFont typeface="Monotype Sorts" pitchFamily="2" charset="2"/>
              <a:buAutoNum type="arabicPeriod"/>
            </a:pPr>
            <a:r>
              <a:rPr lang="en-US" altLang="zh-TW" sz="1800">
                <a:latin typeface="Tahoma" pitchFamily="34" charset="0"/>
                <a:ea typeface="標楷體" pitchFamily="65" charset="-120"/>
              </a:rPr>
              <a:t>r[0]=0;</a:t>
            </a:r>
          </a:p>
          <a:p>
            <a:pPr>
              <a:lnSpc>
                <a:spcPct val="120000"/>
              </a:lnSpc>
              <a:buFont typeface="Monotype Sorts" pitchFamily="2" charset="2"/>
              <a:buAutoNum type="arabicPeriod"/>
            </a:pPr>
            <a:r>
              <a:rPr lang="en-US" altLang="zh-TW" sz="1800">
                <a:latin typeface="Tahoma" pitchFamily="34" charset="0"/>
                <a:ea typeface="標楷體" pitchFamily="65" charset="-120"/>
              </a:rPr>
              <a:t>for  j=1 to n</a:t>
            </a:r>
          </a:p>
          <a:p>
            <a:pPr>
              <a:lnSpc>
                <a:spcPct val="120000"/>
              </a:lnSpc>
              <a:buFont typeface="Monotype Sorts" pitchFamily="2" charset="2"/>
              <a:buAutoNum type="arabicPeriod"/>
            </a:pPr>
            <a:r>
              <a:rPr lang="en-US" altLang="zh-TW" sz="1800">
                <a:latin typeface="Tahoma" pitchFamily="34" charset="0"/>
                <a:ea typeface="標楷體" pitchFamily="65" charset="-120"/>
              </a:rPr>
              <a:t>    q=-9999999;</a:t>
            </a:r>
          </a:p>
          <a:p>
            <a:pPr>
              <a:lnSpc>
                <a:spcPct val="120000"/>
              </a:lnSpc>
              <a:buFont typeface="Monotype Sorts" pitchFamily="2" charset="2"/>
              <a:buAutoNum type="arabicPeriod"/>
            </a:pPr>
            <a:r>
              <a:rPr lang="en-US" altLang="zh-TW" sz="1800">
                <a:latin typeface="Tahoma" pitchFamily="34" charset="0"/>
                <a:ea typeface="標楷體" pitchFamily="65" charset="-120"/>
              </a:rPr>
              <a:t>    </a:t>
            </a:r>
            <a:r>
              <a:rPr lang="en-US" altLang="zh-TW" sz="1800">
                <a:solidFill>
                  <a:srgbClr val="CC0000"/>
                </a:solidFill>
                <a:latin typeface="Tahoma" pitchFamily="34" charset="0"/>
                <a:ea typeface="標楷體" pitchFamily="65" charset="-120"/>
              </a:rPr>
              <a:t>for i= 1 to j</a:t>
            </a:r>
          </a:p>
          <a:p>
            <a:pPr>
              <a:lnSpc>
                <a:spcPct val="120000"/>
              </a:lnSpc>
              <a:buFont typeface="Monotype Sorts" pitchFamily="2" charset="2"/>
              <a:buAutoNum type="arabicPeriod"/>
            </a:pPr>
            <a:r>
              <a:rPr lang="en-US" altLang="zh-TW" sz="1800">
                <a:solidFill>
                  <a:srgbClr val="CC0000"/>
                </a:solidFill>
                <a:latin typeface="Tahoma" pitchFamily="34" charset="0"/>
                <a:ea typeface="標楷體" pitchFamily="65" charset="-120"/>
              </a:rPr>
              <a:t>         q=max(q,  p[i] + r[j-i]);</a:t>
            </a:r>
          </a:p>
          <a:p>
            <a:pPr>
              <a:lnSpc>
                <a:spcPct val="120000"/>
              </a:lnSpc>
              <a:buFont typeface="Monotype Sorts" pitchFamily="2" charset="2"/>
              <a:buAutoNum type="arabicPeriod"/>
            </a:pPr>
            <a:r>
              <a:rPr lang="en-US" altLang="zh-TW" sz="1800">
                <a:latin typeface="Tahoma" pitchFamily="34" charset="0"/>
                <a:ea typeface="標楷體" pitchFamily="65" charset="-120"/>
              </a:rPr>
              <a:t>    r[j]=q;</a:t>
            </a:r>
          </a:p>
          <a:p>
            <a:pPr>
              <a:lnSpc>
                <a:spcPct val="120000"/>
              </a:lnSpc>
              <a:buFont typeface="Monotype Sorts" pitchFamily="2" charset="2"/>
              <a:buAutoNum type="arabicPeriod"/>
            </a:pPr>
            <a:r>
              <a:rPr lang="en-US" altLang="zh-TW" sz="1800">
                <a:latin typeface="Tahoma" pitchFamily="34" charset="0"/>
                <a:ea typeface="標楷體" pitchFamily="65" charset="-120"/>
              </a:rPr>
              <a:t> return r[n];</a:t>
            </a:r>
          </a:p>
        </p:txBody>
      </p:sp>
      <p:sp>
        <p:nvSpPr>
          <p:cNvPr id="978948" name="Text Box 4"/>
          <p:cNvSpPr txBox="1">
            <a:spLocks noChangeArrowheads="1"/>
          </p:cNvSpPr>
          <p:nvPr/>
        </p:nvSpPr>
        <p:spPr bwMode="auto">
          <a:xfrm>
            <a:off x="250825" y="3573463"/>
            <a:ext cx="7799388" cy="1438275"/>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en-US" altLang="zh-TW" sz="1800">
                <a:latin typeface="Tahoma" pitchFamily="34" charset="0"/>
                <a:ea typeface="標楷體" pitchFamily="65" charset="-120"/>
              </a:rPr>
              <a:t>PRINT-CUT-ROD-SOLUTION(p, n)</a:t>
            </a:r>
          </a:p>
          <a:p>
            <a:pPr>
              <a:lnSpc>
                <a:spcPct val="120000"/>
              </a:lnSpc>
              <a:buFont typeface="Monotype Sorts" pitchFamily="2" charset="2"/>
              <a:buAutoNum type="arabicPeriod"/>
            </a:pPr>
            <a:r>
              <a:rPr lang="en-US" altLang="zh-TW" sz="1800">
                <a:latin typeface="Tahoma" pitchFamily="34" charset="0"/>
                <a:ea typeface="標楷體" pitchFamily="65" charset="-120"/>
              </a:rPr>
              <a:t>(r, s) = EXTENDED-BOTTOM-UP-CUT-ROD(p, n);</a:t>
            </a:r>
          </a:p>
          <a:p>
            <a:pPr>
              <a:lnSpc>
                <a:spcPct val="120000"/>
              </a:lnSpc>
              <a:buFont typeface="Monotype Sorts" pitchFamily="2" charset="2"/>
              <a:buAutoNum type="arabicPeriod"/>
            </a:pPr>
            <a:r>
              <a:rPr lang="en-US" altLang="zh-TW" sz="1800">
                <a:latin typeface="Tahoma" pitchFamily="34" charset="0"/>
                <a:ea typeface="標楷體" pitchFamily="65" charset="-120"/>
              </a:rPr>
              <a:t>while n &gt; 0</a:t>
            </a:r>
          </a:p>
          <a:p>
            <a:pPr>
              <a:lnSpc>
                <a:spcPct val="120000"/>
              </a:lnSpc>
              <a:buFont typeface="Monotype Sorts" pitchFamily="2" charset="2"/>
              <a:buAutoNum type="arabicPeriod"/>
            </a:pPr>
            <a:r>
              <a:rPr lang="en-US" altLang="zh-TW" sz="1800">
                <a:latin typeface="Tahoma" pitchFamily="34" charset="0"/>
                <a:ea typeface="標楷體" pitchFamily="65" charset="-120"/>
              </a:rPr>
              <a:t>      print s[n];      n=n - s[n];</a:t>
            </a:r>
          </a:p>
        </p:txBody>
      </p:sp>
      <p:sp>
        <p:nvSpPr>
          <p:cNvPr id="978949" name="Text Box 5"/>
          <p:cNvSpPr txBox="1">
            <a:spLocks noChangeArrowheads="1"/>
          </p:cNvSpPr>
          <p:nvPr/>
        </p:nvSpPr>
        <p:spPr bwMode="auto">
          <a:xfrm>
            <a:off x="4140200" y="188913"/>
            <a:ext cx="4752975" cy="3749675"/>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l">
              <a:defRPr kumimoji="1" sz="2400">
                <a:solidFill>
                  <a:schemeClr val="tx1"/>
                </a:solidFill>
                <a:latin typeface="Times New Roman" pitchFamily="18" charset="0"/>
                <a:ea typeface="新細明體" pitchFamily="18" charset="-120"/>
              </a:defRPr>
            </a:lvl1pPr>
            <a:lvl2pPr marL="1028700" indent="-457200" algn="l">
              <a:defRPr kumimoji="1" sz="2400">
                <a:solidFill>
                  <a:schemeClr val="tx1"/>
                </a:solidFill>
                <a:latin typeface="Times New Roman" pitchFamily="18" charset="0"/>
                <a:ea typeface="新細明體" pitchFamily="18" charset="-120"/>
              </a:defRPr>
            </a:lvl2pPr>
            <a:lvl3pPr marL="1371600" indent="-457200" algn="l">
              <a:defRPr kumimoji="1" sz="2400">
                <a:solidFill>
                  <a:schemeClr val="tx1"/>
                </a:solidFill>
                <a:latin typeface="Times New Roman" pitchFamily="18" charset="0"/>
                <a:ea typeface="新細明體" pitchFamily="18" charset="-120"/>
              </a:defRPr>
            </a:lvl3pPr>
            <a:lvl4pPr marL="1828800" indent="-457200" algn="l">
              <a:defRPr kumimoji="1" sz="2400">
                <a:solidFill>
                  <a:schemeClr val="tx1"/>
                </a:solidFill>
                <a:latin typeface="Times New Roman" pitchFamily="18" charset="0"/>
                <a:ea typeface="新細明體" pitchFamily="18" charset="-120"/>
              </a:defRPr>
            </a:lvl4pPr>
            <a:lvl5pPr marL="2286000" indent="-457200" algn="l">
              <a:defRPr kumimoji="1" sz="2400">
                <a:solidFill>
                  <a:schemeClr val="tx1"/>
                </a:solidFill>
                <a:latin typeface="Times New Roman" pitchFamily="18" charset="0"/>
                <a:ea typeface="新細明體" pitchFamily="18" charset="-120"/>
              </a:defRPr>
            </a:lvl5pPr>
            <a:lvl6pPr marL="2743200" indent="-457200" fontAlgn="base">
              <a:spcBef>
                <a:spcPct val="0"/>
              </a:spcBef>
              <a:spcAft>
                <a:spcPct val="0"/>
              </a:spcAft>
              <a:defRPr kumimoji="1" sz="2400">
                <a:solidFill>
                  <a:schemeClr val="tx1"/>
                </a:solidFill>
                <a:latin typeface="Times New Roman" pitchFamily="18" charset="0"/>
                <a:ea typeface="新細明體" pitchFamily="18" charset="-120"/>
              </a:defRPr>
            </a:lvl6pPr>
            <a:lvl7pPr marL="3200400" indent="-457200" fontAlgn="base">
              <a:spcBef>
                <a:spcPct val="0"/>
              </a:spcBef>
              <a:spcAft>
                <a:spcPct val="0"/>
              </a:spcAft>
              <a:defRPr kumimoji="1" sz="2400">
                <a:solidFill>
                  <a:schemeClr val="tx1"/>
                </a:solidFill>
                <a:latin typeface="Times New Roman" pitchFamily="18" charset="0"/>
                <a:ea typeface="新細明體" pitchFamily="18" charset="-120"/>
              </a:defRPr>
            </a:lvl7pPr>
            <a:lvl8pPr marL="3657600" indent="-457200" fontAlgn="base">
              <a:spcBef>
                <a:spcPct val="0"/>
              </a:spcBef>
              <a:spcAft>
                <a:spcPct val="0"/>
              </a:spcAft>
              <a:defRPr kumimoji="1" sz="2400">
                <a:solidFill>
                  <a:schemeClr val="tx1"/>
                </a:solidFill>
                <a:latin typeface="Times New Roman" pitchFamily="18" charset="0"/>
                <a:ea typeface="新細明體" pitchFamily="18" charset="-120"/>
              </a:defRPr>
            </a:lvl8pPr>
            <a:lvl9pPr marL="4114800" indent="-457200"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en-US" altLang="zh-TW" sz="1800">
                <a:latin typeface="Tahoma" pitchFamily="34" charset="0"/>
                <a:ea typeface="標楷體" pitchFamily="65" charset="-120"/>
              </a:rPr>
              <a:t>EXTENDED-BOTTOM-UP-CUT-ROD(p, n)</a:t>
            </a:r>
          </a:p>
          <a:p>
            <a:pPr>
              <a:lnSpc>
                <a:spcPct val="120000"/>
              </a:lnSpc>
              <a:buFont typeface="Monotype Sorts" pitchFamily="2" charset="2"/>
              <a:buAutoNum type="arabicPeriod"/>
            </a:pPr>
            <a:r>
              <a:rPr lang="en-US" altLang="zh-TW" sz="1800">
                <a:latin typeface="Tahoma" pitchFamily="34" charset="0"/>
                <a:ea typeface="標楷體" pitchFamily="65" charset="-120"/>
              </a:rPr>
              <a:t>let </a:t>
            </a:r>
            <a:r>
              <a:rPr lang="en-US" altLang="zh-TW" sz="1800">
                <a:solidFill>
                  <a:srgbClr val="FF0000"/>
                </a:solidFill>
                <a:latin typeface="Tahoma" pitchFamily="34" charset="0"/>
                <a:ea typeface="標楷體" pitchFamily="65" charset="-120"/>
              </a:rPr>
              <a:t>r[0,..n]</a:t>
            </a:r>
            <a:r>
              <a:rPr lang="en-US" altLang="zh-TW" sz="1800">
                <a:latin typeface="Tahoma" pitchFamily="34" charset="0"/>
                <a:ea typeface="標楷體" pitchFamily="65" charset="-120"/>
              </a:rPr>
              <a:t> and </a:t>
            </a:r>
            <a:r>
              <a:rPr lang="en-US" altLang="zh-TW" sz="1800">
                <a:solidFill>
                  <a:schemeClr val="tx2"/>
                </a:solidFill>
                <a:latin typeface="Tahoma" pitchFamily="34" charset="0"/>
                <a:ea typeface="標楷體" pitchFamily="65" charset="-120"/>
              </a:rPr>
              <a:t>s[0..n]</a:t>
            </a:r>
            <a:r>
              <a:rPr lang="en-US" altLang="zh-TW" sz="1800">
                <a:latin typeface="Tahoma" pitchFamily="34" charset="0"/>
                <a:ea typeface="標楷體" pitchFamily="65" charset="-120"/>
              </a:rPr>
              <a:t> be a new arrays</a:t>
            </a:r>
          </a:p>
          <a:p>
            <a:pPr>
              <a:lnSpc>
                <a:spcPct val="120000"/>
              </a:lnSpc>
              <a:buFont typeface="Monotype Sorts" pitchFamily="2" charset="2"/>
              <a:buAutoNum type="arabicPeriod"/>
            </a:pPr>
            <a:r>
              <a:rPr lang="en-US" altLang="zh-TW" sz="1800">
                <a:latin typeface="Tahoma" pitchFamily="34" charset="0"/>
                <a:ea typeface="標楷體" pitchFamily="65" charset="-120"/>
              </a:rPr>
              <a:t>r[0]=0;</a:t>
            </a:r>
          </a:p>
          <a:p>
            <a:pPr>
              <a:lnSpc>
                <a:spcPct val="120000"/>
              </a:lnSpc>
              <a:buFont typeface="Monotype Sorts" pitchFamily="2" charset="2"/>
              <a:buAutoNum type="arabicPeriod"/>
            </a:pPr>
            <a:r>
              <a:rPr lang="en-US" altLang="zh-TW" sz="1800">
                <a:latin typeface="Tahoma" pitchFamily="34" charset="0"/>
                <a:ea typeface="標楷體" pitchFamily="65" charset="-120"/>
              </a:rPr>
              <a:t>for  j=1 to n</a:t>
            </a:r>
          </a:p>
          <a:p>
            <a:pPr>
              <a:lnSpc>
                <a:spcPct val="120000"/>
              </a:lnSpc>
              <a:buFont typeface="Monotype Sorts" pitchFamily="2" charset="2"/>
              <a:buAutoNum type="arabicPeriod"/>
            </a:pPr>
            <a:r>
              <a:rPr lang="en-US" altLang="zh-TW" sz="1800">
                <a:latin typeface="Tahoma" pitchFamily="34" charset="0"/>
                <a:ea typeface="標楷體" pitchFamily="65" charset="-120"/>
              </a:rPr>
              <a:t>    q=-9999999;</a:t>
            </a:r>
          </a:p>
          <a:p>
            <a:pPr>
              <a:lnSpc>
                <a:spcPct val="120000"/>
              </a:lnSpc>
              <a:buFont typeface="Monotype Sorts" pitchFamily="2" charset="2"/>
              <a:buAutoNum type="arabicPeriod"/>
            </a:pPr>
            <a:r>
              <a:rPr lang="en-US" altLang="zh-TW" sz="1800">
                <a:latin typeface="Tahoma" pitchFamily="34" charset="0"/>
                <a:ea typeface="標楷體" pitchFamily="65" charset="-120"/>
              </a:rPr>
              <a:t>    for i= 1 to j</a:t>
            </a:r>
          </a:p>
          <a:p>
            <a:pPr>
              <a:lnSpc>
                <a:spcPct val="120000"/>
              </a:lnSpc>
              <a:buFont typeface="Monotype Sorts" pitchFamily="2" charset="2"/>
              <a:buAutoNum type="arabicPeriod"/>
            </a:pPr>
            <a:r>
              <a:rPr lang="en-US" altLang="zh-TW" sz="1800">
                <a:latin typeface="Tahoma" pitchFamily="34" charset="0"/>
                <a:ea typeface="標楷體" pitchFamily="65" charset="-120"/>
              </a:rPr>
              <a:t>         if q &lt; p[i] + r[j-i])</a:t>
            </a:r>
          </a:p>
          <a:p>
            <a:pPr>
              <a:lnSpc>
                <a:spcPct val="120000"/>
              </a:lnSpc>
              <a:buFont typeface="Monotype Sorts" pitchFamily="2" charset="2"/>
              <a:buAutoNum type="arabicPeriod"/>
            </a:pPr>
            <a:r>
              <a:rPr lang="en-US" altLang="zh-TW" sz="1800">
                <a:latin typeface="Tahoma" pitchFamily="34" charset="0"/>
                <a:ea typeface="標楷體" pitchFamily="65" charset="-120"/>
              </a:rPr>
              <a:t>                  q = p[i] + r[j-i]);</a:t>
            </a:r>
          </a:p>
          <a:p>
            <a:pPr>
              <a:lnSpc>
                <a:spcPct val="120000"/>
              </a:lnSpc>
              <a:buFont typeface="Monotype Sorts" pitchFamily="2" charset="2"/>
              <a:buAutoNum type="arabicPeriod"/>
            </a:pPr>
            <a:r>
              <a:rPr lang="en-US" altLang="zh-TW" sz="1800">
                <a:latin typeface="Tahoma" pitchFamily="34" charset="0"/>
                <a:ea typeface="標楷體" pitchFamily="65" charset="-120"/>
              </a:rPr>
              <a:t>                  </a:t>
            </a:r>
            <a:r>
              <a:rPr lang="en-US" altLang="zh-TW" sz="1800">
                <a:solidFill>
                  <a:schemeClr val="tx2"/>
                </a:solidFill>
                <a:latin typeface="Tahoma" pitchFamily="34" charset="0"/>
                <a:ea typeface="標楷體" pitchFamily="65" charset="-120"/>
              </a:rPr>
              <a:t>s[j]=i;</a:t>
            </a:r>
          </a:p>
          <a:p>
            <a:pPr>
              <a:lnSpc>
                <a:spcPct val="120000"/>
              </a:lnSpc>
              <a:buFont typeface="Monotype Sorts" pitchFamily="2" charset="2"/>
              <a:buAutoNum type="arabicPeriod"/>
            </a:pPr>
            <a:r>
              <a:rPr lang="en-US" altLang="zh-TW" sz="1800">
                <a:latin typeface="Tahoma" pitchFamily="34" charset="0"/>
                <a:ea typeface="標楷體" pitchFamily="65" charset="-120"/>
              </a:rPr>
              <a:t>    r[j]=q;</a:t>
            </a:r>
          </a:p>
          <a:p>
            <a:pPr>
              <a:lnSpc>
                <a:spcPct val="120000"/>
              </a:lnSpc>
              <a:buFont typeface="Monotype Sorts" pitchFamily="2" charset="2"/>
              <a:buAutoNum type="arabicPeriod"/>
            </a:pPr>
            <a:r>
              <a:rPr lang="en-US" altLang="zh-TW" sz="1800">
                <a:latin typeface="Tahoma" pitchFamily="34" charset="0"/>
                <a:ea typeface="標楷體" pitchFamily="65" charset="-120"/>
              </a:rPr>
              <a:t> return r and s;</a:t>
            </a:r>
          </a:p>
        </p:txBody>
      </p:sp>
      <p:graphicFrame>
        <p:nvGraphicFramePr>
          <p:cNvPr id="979127" name="Group 183"/>
          <p:cNvGraphicFramePr>
            <a:graphicFrameLocks noGrp="1"/>
          </p:cNvGraphicFramePr>
          <p:nvPr/>
        </p:nvGraphicFramePr>
        <p:xfrm>
          <a:off x="1619250" y="5157788"/>
          <a:ext cx="4897438" cy="1097280"/>
        </p:xfrm>
        <a:graphic>
          <a:graphicData uri="http://schemas.openxmlformats.org/drawingml/2006/table">
            <a:tbl>
              <a:tblPr/>
              <a:tblGrid>
                <a:gridCol w="692150"/>
                <a:gridCol w="349250"/>
                <a:gridCol w="428625"/>
                <a:gridCol w="428625"/>
                <a:gridCol w="428625"/>
                <a:gridCol w="430213"/>
                <a:gridCol w="425450"/>
                <a:gridCol w="430212"/>
                <a:gridCol w="427038"/>
                <a:gridCol w="428625"/>
                <a:gridCol w="428625"/>
              </a:tblGrid>
              <a:tr h="177800">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zh-TW" altLang="en-US" sz="1200" b="0" i="0" u="none" strike="noStrike" cap="none" normalizeH="0" baseline="0" smtClean="0">
                          <a:ln>
                            <a:noFill/>
                          </a:ln>
                          <a:solidFill>
                            <a:schemeClr val="tx1"/>
                          </a:solidFill>
                          <a:effectLst/>
                          <a:latin typeface="Times New Roman" pitchFamily="18" charset="0"/>
                          <a:ea typeface="標楷體" pitchFamily="65" charset="-120"/>
                        </a:rPr>
                        <a:t>長度 </a:t>
                      </a:r>
                      <a:r>
                        <a:rPr kumimoji="1" lang="en-US" altLang="zh-TW" sz="1200" b="0" i="0" u="none" strike="noStrike" cap="none" normalizeH="0" baseline="0" smtClean="0">
                          <a:ln>
                            <a:noFill/>
                          </a:ln>
                          <a:solidFill>
                            <a:schemeClr val="tx1"/>
                          </a:solidFill>
                          <a:effectLst/>
                          <a:latin typeface="Tahoma" pitchFamily="34" charset="0"/>
                          <a:ea typeface="新細明體" pitchFamily="18" charset="-12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438">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zh-TW" altLang="en-US" sz="1200" b="0" i="0" u="none" strike="noStrike" cap="none" normalizeH="0" baseline="0" smtClean="0">
                          <a:ln>
                            <a:noFill/>
                          </a:ln>
                          <a:solidFill>
                            <a:schemeClr val="tx1"/>
                          </a:solidFill>
                          <a:effectLst/>
                          <a:latin typeface="Tahoma" pitchFamily="34" charset="0"/>
                          <a:ea typeface="標楷體" pitchFamily="65" charset="-120"/>
                        </a:rPr>
                        <a:t>價格</a:t>
                      </a:r>
                      <a:r>
                        <a:rPr kumimoji="1" lang="en-US" altLang="zh-TW" sz="1200" b="0" i="0" u="none" strike="noStrike" cap="none" normalizeH="0" baseline="0" smtClean="0">
                          <a:ln>
                            <a:noFill/>
                          </a:ln>
                          <a:solidFill>
                            <a:schemeClr val="tx1"/>
                          </a:solidFill>
                          <a:effectLst/>
                          <a:latin typeface="Tahoma" pitchFamily="34" charset="0"/>
                          <a:ea typeface="新細明體" pitchFamily="18" charset="-120"/>
                        </a:rPr>
                        <a:t>p[i]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1"/>
                          </a:solidFill>
                          <a:effectLst/>
                          <a:latin typeface="Times New Roman" pitchFamily="18" charset="0"/>
                          <a:ea typeface="新細明體" pitchFamily="18" charset="-12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6850">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ahoma" pitchFamily="34" charset="0"/>
                          <a:ea typeface="新細明體" pitchFamily="18" charset="-120"/>
                        </a:rPr>
                        <a:t>r[i]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chemeClr val="tx2"/>
                          </a:solidFill>
                          <a:effectLst/>
                          <a:latin typeface="Times New Roman" pitchFamily="18" charset="0"/>
                          <a:ea typeface="新細明體" pitchFamily="18" charset="-12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438">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ahoma" pitchFamily="34" charset="0"/>
                          <a:ea typeface="新細明體" pitchFamily="18" charset="-120"/>
                        </a:rPr>
                        <a:t>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bg2"/>
                        </a:buClr>
                        <a:buFont typeface="Monotype Sorts" pitchFamily="2" charset="2"/>
                        <a:defRPr kumimoji="1" sz="2800">
                          <a:solidFill>
                            <a:schemeClr val="tx1"/>
                          </a:solidFill>
                          <a:latin typeface="Times New Roman" pitchFamily="18" charset="0"/>
                          <a:ea typeface="新細明體" pitchFamily="18" charset="-120"/>
                        </a:defRPr>
                      </a:lvl1pPr>
                      <a:lvl2pPr algn="l">
                        <a:spcBef>
                          <a:spcPct val="20000"/>
                        </a:spcBef>
                        <a:buClr>
                          <a:schemeClr val="bg2"/>
                        </a:buClr>
                        <a:buSzPct val="50000"/>
                        <a:buFont typeface="Monotype Sorts" pitchFamily="2" charset="2"/>
                        <a:defRPr kumimoji="1" sz="2400">
                          <a:solidFill>
                            <a:schemeClr val="tx1"/>
                          </a:solidFill>
                          <a:latin typeface="Times New Roman" pitchFamily="18" charset="0"/>
                          <a:ea typeface="新細明體" pitchFamily="18" charset="-120"/>
                        </a:defRPr>
                      </a:lvl2pPr>
                      <a:lvl3pPr algn="l">
                        <a:spcBef>
                          <a:spcPct val="20000"/>
                        </a:spcBef>
                        <a:defRPr kumimoji="1" sz="2000">
                          <a:solidFill>
                            <a:schemeClr val="tx1"/>
                          </a:solidFill>
                          <a:latin typeface="Times New Roman" pitchFamily="18" charset="0"/>
                          <a:ea typeface="新細明體" pitchFamily="18" charset="-120"/>
                        </a:defRPr>
                      </a:lvl3pPr>
                      <a:lvl4pPr algn="l">
                        <a:spcBef>
                          <a:spcPct val="20000"/>
                        </a:spcBef>
                        <a:defRPr kumimoji="1">
                          <a:solidFill>
                            <a:schemeClr val="tx1"/>
                          </a:solidFill>
                          <a:latin typeface="Times New Roman" pitchFamily="18" charset="0"/>
                          <a:ea typeface="新細明體" pitchFamily="18" charset="-120"/>
                        </a:defRPr>
                      </a:lvl4pPr>
                      <a:lvl5pPr algn="l">
                        <a:spcBef>
                          <a:spcPct val="20000"/>
                        </a:spcBef>
                        <a:defRPr kumimoji="1">
                          <a:solidFill>
                            <a:schemeClr val="tx1"/>
                          </a:solidFill>
                          <a:latin typeface="Times New Roman" pitchFamily="18" charset="0"/>
                          <a:ea typeface="新細明體" pitchFamily="18" charset="-120"/>
                        </a:defRPr>
                      </a:lvl5pPr>
                      <a:lvl6pPr fontAlgn="base">
                        <a:spcBef>
                          <a:spcPct val="20000"/>
                        </a:spcBef>
                        <a:spcAft>
                          <a:spcPct val="0"/>
                        </a:spcAft>
                        <a:defRPr kumimoji="1">
                          <a:solidFill>
                            <a:schemeClr val="tx1"/>
                          </a:solidFill>
                          <a:latin typeface="Times New Roman" pitchFamily="18" charset="0"/>
                          <a:ea typeface="新細明體" pitchFamily="18" charset="-120"/>
                        </a:defRPr>
                      </a:lvl6pPr>
                      <a:lvl7pPr fontAlgn="base">
                        <a:spcBef>
                          <a:spcPct val="20000"/>
                        </a:spcBef>
                        <a:spcAft>
                          <a:spcPct val="0"/>
                        </a:spcAft>
                        <a:defRPr kumimoji="1">
                          <a:solidFill>
                            <a:schemeClr val="tx1"/>
                          </a:solidFill>
                          <a:latin typeface="Times New Roman" pitchFamily="18" charset="0"/>
                          <a:ea typeface="新細明體" pitchFamily="18" charset="-120"/>
                        </a:defRPr>
                      </a:lvl7pPr>
                      <a:lvl8pPr fontAlgn="base">
                        <a:spcBef>
                          <a:spcPct val="20000"/>
                        </a:spcBef>
                        <a:spcAft>
                          <a:spcPct val="0"/>
                        </a:spcAft>
                        <a:defRPr kumimoji="1">
                          <a:solidFill>
                            <a:schemeClr val="tx1"/>
                          </a:solidFill>
                          <a:latin typeface="Times New Roman" pitchFamily="18" charset="0"/>
                          <a:ea typeface="新細明體" pitchFamily="18" charset="-120"/>
                        </a:defRPr>
                      </a:lvl8pPr>
                      <a:lvl9pPr fontAlgn="base">
                        <a:spcBef>
                          <a:spcPct val="20000"/>
                        </a:spcBef>
                        <a:spcAft>
                          <a:spcPct val="0"/>
                        </a:spcAft>
                        <a:defRPr kumimoji="1">
                          <a:solidFill>
                            <a:schemeClr val="tx1"/>
                          </a:solidFill>
                          <a:latin typeface="Times New Roman" pitchFamily="18" charset="0"/>
                          <a:ea typeface="新細明體" pitchFamily="18" charset="-120"/>
                        </a:defRPr>
                      </a:lvl9pPr>
                    </a:lstStyle>
                    <a:p>
                      <a:pPr marL="0" marR="0" lvl="0" indent="0" algn="ctr" defTabSz="914400" rtl="0" eaLnBrk="1" fontAlgn="base" latinLnBrk="0" hangingPunct="1">
                        <a:lnSpc>
                          <a:spcPct val="100000"/>
                        </a:lnSpc>
                        <a:spcBef>
                          <a:spcPct val="20000"/>
                        </a:spcBef>
                        <a:spcAft>
                          <a:spcPct val="0"/>
                        </a:spcAft>
                        <a:buClr>
                          <a:schemeClr val="bg2"/>
                        </a:buClr>
                        <a:buSzTx/>
                        <a:buFont typeface="Monotype Sorts" pitchFamily="2" charset="2"/>
                        <a:buNone/>
                        <a:tabLst/>
                      </a:pPr>
                      <a:r>
                        <a:rPr kumimoji="1" lang="en-US" altLang="zh-TW" sz="1200" b="0" i="0" u="none" strike="noStrike" cap="none" normalizeH="0" baseline="0" smtClean="0">
                          <a:ln>
                            <a:noFill/>
                          </a:ln>
                          <a:solidFill>
                            <a:srgbClr val="CC0000"/>
                          </a:solidFill>
                          <a:effectLst/>
                          <a:latin typeface="Times New Roman" pitchFamily="18" charset="0"/>
                          <a:ea typeface="新細明體" pitchFamily="18" charset="-12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78949"/>
                                        </p:tgtEl>
                                        <p:attrNameLst>
                                          <p:attrName>style.visibility</p:attrName>
                                        </p:attrNameLst>
                                      </p:cBhvr>
                                      <p:to>
                                        <p:strVal val="visible"/>
                                      </p:to>
                                    </p:set>
                                    <p:animEffect transition="in" filter="box(in)">
                                      <p:cBhvr>
                                        <p:cTn id="7" dur="500"/>
                                        <p:tgtEl>
                                          <p:spTgt spid="9789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8948"/>
                                        </p:tgtEl>
                                        <p:attrNameLst>
                                          <p:attrName>style.visibility</p:attrName>
                                        </p:attrNameLst>
                                      </p:cBhvr>
                                      <p:to>
                                        <p:strVal val="visible"/>
                                      </p:to>
                                    </p:set>
                                    <p:animEffect transition="in" filter="checkerboard(across)">
                                      <p:cBhvr>
                                        <p:cTn id="12" dur="500"/>
                                        <p:tgtEl>
                                          <p:spTgt spid="9789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979127"/>
                                        </p:tgtEl>
                                        <p:attrNameLst>
                                          <p:attrName>style.visibility</p:attrName>
                                        </p:attrNameLst>
                                      </p:cBhvr>
                                      <p:to>
                                        <p:strVal val="visible"/>
                                      </p:to>
                                    </p:set>
                                    <p:animEffect transition="in" filter="box(in)">
                                      <p:cBhvr>
                                        <p:cTn id="17" dur="500"/>
                                        <p:tgtEl>
                                          <p:spTgt spid="979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8948" grpId="0" animBg="1"/>
      <p:bldP spid="97894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Dynamic Programming</a:t>
            </a:r>
          </a:p>
        </p:txBody>
      </p:sp>
      <p:sp>
        <p:nvSpPr>
          <p:cNvPr id="6" name="投影片編號版面配置區 5"/>
          <p:cNvSpPr>
            <a:spLocks noGrp="1"/>
          </p:cNvSpPr>
          <p:nvPr>
            <p:ph type="sldNum" sz="quarter" idx="12"/>
          </p:nvPr>
        </p:nvSpPr>
        <p:spPr/>
        <p:txBody>
          <a:bodyPr/>
          <a:lstStyle/>
          <a:p>
            <a:fld id="{55F59F30-ED68-493A-A6E3-F82B7B65ACEC}" type="slidenum">
              <a:rPr lang="en-US" altLang="zh-TW"/>
              <a:pPr/>
              <a:t>7</a:t>
            </a:fld>
            <a:endParaRPr lang="en-US" altLang="zh-TW"/>
          </a:p>
        </p:txBody>
      </p:sp>
      <p:sp>
        <p:nvSpPr>
          <p:cNvPr id="1008642" name="Rectangle 2"/>
          <p:cNvSpPr>
            <a:spLocks noGrp="1" noChangeArrowheads="1"/>
          </p:cNvSpPr>
          <p:nvPr>
            <p:ph type="title"/>
          </p:nvPr>
        </p:nvSpPr>
        <p:spPr>
          <a:xfrm>
            <a:off x="684213" y="0"/>
            <a:ext cx="7772400" cy="955675"/>
          </a:xfrm>
        </p:spPr>
        <p:txBody>
          <a:bodyPr/>
          <a:lstStyle/>
          <a:p>
            <a:pPr algn="ctr"/>
            <a:r>
              <a:rPr lang="en-US" altLang="zh-TW" sz="3600" b="1"/>
              <a:t>Crazy eights puzzle</a:t>
            </a:r>
          </a:p>
        </p:txBody>
      </p:sp>
      <p:sp>
        <p:nvSpPr>
          <p:cNvPr id="1008643" name="Rectangle 3"/>
          <p:cNvSpPr>
            <a:spLocks noGrp="1" noChangeArrowheads="1"/>
          </p:cNvSpPr>
          <p:nvPr>
            <p:ph type="body" idx="1"/>
          </p:nvPr>
        </p:nvSpPr>
        <p:spPr>
          <a:xfrm>
            <a:off x="611188" y="1125538"/>
            <a:ext cx="8281987" cy="2374900"/>
          </a:xfrm>
        </p:spPr>
        <p:txBody>
          <a:bodyPr/>
          <a:lstStyle/>
          <a:p>
            <a:pPr>
              <a:buFont typeface="Wingdings" pitchFamily="2" charset="2"/>
              <a:buChar char="l"/>
            </a:pPr>
            <a:r>
              <a:rPr lang="en-US" altLang="zh-TW" sz="2800">
                <a:latin typeface="Tahoma" pitchFamily="34" charset="0"/>
              </a:rPr>
              <a:t>Given a sequence of cards c[0], c[1],…,c[n-1], e.g. 7H, 6H, 7D, 3D, 8C, JS,..</a:t>
            </a:r>
          </a:p>
          <a:p>
            <a:pPr>
              <a:buFont typeface="Wingdings" pitchFamily="2" charset="2"/>
              <a:buChar char="l"/>
            </a:pPr>
            <a:r>
              <a:rPr lang="en-US" altLang="zh-TW" sz="2800">
                <a:latin typeface="Tahoma" pitchFamily="34" charset="0"/>
              </a:rPr>
              <a:t>Find the longest subsequence c[i</a:t>
            </a:r>
            <a:r>
              <a:rPr lang="en-US" altLang="zh-TW" sz="2800" baseline="-25000">
                <a:latin typeface="Tahoma" pitchFamily="34" charset="0"/>
              </a:rPr>
              <a:t>1</a:t>
            </a:r>
            <a:r>
              <a:rPr lang="en-US" altLang="zh-TW" sz="2800">
                <a:latin typeface="Tahoma" pitchFamily="34" charset="0"/>
              </a:rPr>
              <a:t>], c[i</a:t>
            </a:r>
            <a:r>
              <a:rPr lang="en-US" altLang="zh-TW" sz="2800" baseline="-25000">
                <a:latin typeface="Tahoma" pitchFamily="34" charset="0"/>
              </a:rPr>
              <a:t>2</a:t>
            </a:r>
            <a:r>
              <a:rPr lang="en-US" altLang="zh-TW" sz="2800">
                <a:latin typeface="Tahoma" pitchFamily="34" charset="0"/>
              </a:rPr>
              <a:t>],…, c[i</a:t>
            </a:r>
            <a:r>
              <a:rPr lang="en-US" altLang="zh-TW" sz="2800" baseline="-25000">
                <a:latin typeface="Tahoma" pitchFamily="34" charset="0"/>
              </a:rPr>
              <a:t>k</a:t>
            </a:r>
            <a:r>
              <a:rPr lang="en-US" altLang="zh-TW" sz="2800">
                <a:latin typeface="Tahoma" pitchFamily="34" charset="0"/>
              </a:rPr>
              <a:t>],  (i</a:t>
            </a:r>
            <a:r>
              <a:rPr lang="en-US" altLang="zh-TW" sz="2800" baseline="-25000">
                <a:latin typeface="Tahoma" pitchFamily="34" charset="0"/>
              </a:rPr>
              <a:t>1</a:t>
            </a:r>
            <a:r>
              <a:rPr lang="en-US" altLang="zh-TW" sz="2800">
                <a:latin typeface="Tahoma" pitchFamily="34" charset="0"/>
              </a:rPr>
              <a:t>&lt; i</a:t>
            </a:r>
            <a:r>
              <a:rPr lang="en-US" altLang="zh-TW" sz="2800" baseline="-25000">
                <a:latin typeface="Tahoma" pitchFamily="34" charset="0"/>
              </a:rPr>
              <a:t>2</a:t>
            </a:r>
            <a:r>
              <a:rPr lang="en-US" altLang="zh-TW" sz="2800">
                <a:latin typeface="Tahoma" pitchFamily="34" charset="0"/>
              </a:rPr>
              <a:t>&lt;…&lt; i</a:t>
            </a:r>
            <a:r>
              <a:rPr lang="en-US" altLang="zh-TW" sz="2800" baseline="-25000">
                <a:latin typeface="Tahoma" pitchFamily="34" charset="0"/>
              </a:rPr>
              <a:t>k</a:t>
            </a:r>
            <a:r>
              <a:rPr lang="en-US" altLang="zh-TW" sz="2800">
                <a:latin typeface="Tahoma" pitchFamily="34" charset="0"/>
              </a:rPr>
              <a:t>), where  </a:t>
            </a:r>
            <a:r>
              <a:rPr lang="en-US" altLang="zh-TW" sz="2800">
                <a:solidFill>
                  <a:srgbClr val="CC0000"/>
                </a:solidFill>
                <a:latin typeface="Tahoma" pitchFamily="34" charset="0"/>
              </a:rPr>
              <a:t>c[i</a:t>
            </a:r>
            <a:r>
              <a:rPr lang="en-US" altLang="zh-TW" sz="2800" baseline="-25000">
                <a:solidFill>
                  <a:srgbClr val="CC0000"/>
                </a:solidFill>
                <a:latin typeface="Tahoma" pitchFamily="34" charset="0"/>
              </a:rPr>
              <a:t>j</a:t>
            </a:r>
            <a:r>
              <a:rPr lang="en-US" altLang="zh-TW" sz="2800">
                <a:solidFill>
                  <a:srgbClr val="CC0000"/>
                </a:solidFill>
                <a:latin typeface="Tahoma" pitchFamily="34" charset="0"/>
              </a:rPr>
              <a:t>]</a:t>
            </a:r>
            <a:r>
              <a:rPr lang="en-US" altLang="zh-TW" sz="2800">
                <a:latin typeface="Tahoma" pitchFamily="34" charset="0"/>
              </a:rPr>
              <a:t> and  </a:t>
            </a:r>
            <a:r>
              <a:rPr lang="en-US" altLang="zh-TW" sz="2800">
                <a:solidFill>
                  <a:srgbClr val="CC0000"/>
                </a:solidFill>
                <a:latin typeface="Tahoma" pitchFamily="34" charset="0"/>
              </a:rPr>
              <a:t>c[i</a:t>
            </a:r>
            <a:r>
              <a:rPr lang="en-US" altLang="zh-TW" sz="2800" baseline="-25000">
                <a:solidFill>
                  <a:srgbClr val="CC0000"/>
                </a:solidFill>
                <a:latin typeface="Tahoma" pitchFamily="34" charset="0"/>
              </a:rPr>
              <a:t>j+1</a:t>
            </a:r>
            <a:r>
              <a:rPr lang="en-US" altLang="zh-TW" sz="2800">
                <a:solidFill>
                  <a:srgbClr val="CC0000"/>
                </a:solidFill>
                <a:latin typeface="Tahoma" pitchFamily="34" charset="0"/>
              </a:rPr>
              <a:t>]</a:t>
            </a:r>
            <a:r>
              <a:rPr lang="en-US" altLang="zh-TW" sz="2800">
                <a:latin typeface="Tahoma" pitchFamily="34" charset="0"/>
              </a:rPr>
              <a:t> have the </a:t>
            </a:r>
            <a:r>
              <a:rPr lang="en-US" altLang="zh-TW" sz="2800">
                <a:solidFill>
                  <a:srgbClr val="CC0000"/>
                </a:solidFill>
                <a:latin typeface="Tahoma" pitchFamily="34" charset="0"/>
              </a:rPr>
              <a:t>same</a:t>
            </a:r>
            <a:r>
              <a:rPr lang="en-US" altLang="zh-TW" sz="2800">
                <a:latin typeface="Tahoma" pitchFamily="34" charset="0"/>
              </a:rPr>
              <a:t> </a:t>
            </a:r>
            <a:r>
              <a:rPr lang="en-US" altLang="zh-TW" sz="2800">
                <a:solidFill>
                  <a:srgbClr val="2B21FD"/>
                </a:solidFill>
                <a:latin typeface="Tahoma" pitchFamily="34" charset="0"/>
              </a:rPr>
              <a:t>suit</a:t>
            </a:r>
            <a:r>
              <a:rPr lang="en-US" altLang="zh-TW" sz="2800">
                <a:latin typeface="Tahoma" pitchFamily="34" charset="0"/>
              </a:rPr>
              <a:t> or </a:t>
            </a:r>
            <a:r>
              <a:rPr lang="en-US" altLang="zh-TW" sz="2800">
                <a:solidFill>
                  <a:srgbClr val="2B21FD"/>
                </a:solidFill>
                <a:latin typeface="Tahoma" pitchFamily="34" charset="0"/>
              </a:rPr>
              <a:t>rank</a:t>
            </a:r>
            <a:r>
              <a:rPr lang="en-US" altLang="zh-TW" sz="2800">
                <a:latin typeface="Tahoma" pitchFamily="34" charset="0"/>
              </a:rPr>
              <a:t> or </a:t>
            </a:r>
            <a:r>
              <a:rPr lang="en-US" altLang="zh-TW" sz="2800">
                <a:solidFill>
                  <a:srgbClr val="2B21FD"/>
                </a:solidFill>
                <a:latin typeface="Tahoma" pitchFamily="34" charset="0"/>
              </a:rPr>
              <a:t>one has rank 8</a:t>
            </a:r>
            <a:r>
              <a:rPr lang="en-US" altLang="zh-TW" sz="2800">
                <a:latin typeface="Tahoma" pitchFamily="34" charset="0"/>
              </a:rPr>
              <a:t>.-- </a:t>
            </a:r>
            <a:r>
              <a:rPr lang="en-US" altLang="zh-TW" sz="2800">
                <a:solidFill>
                  <a:srgbClr val="CC0000"/>
                </a:solidFill>
                <a:latin typeface="Tahoma" pitchFamily="34" charset="0"/>
              </a:rPr>
              <a:t>match</a:t>
            </a:r>
          </a:p>
        </p:txBody>
      </p:sp>
      <p:sp>
        <p:nvSpPr>
          <p:cNvPr id="1008644" name="Text Box 4"/>
          <p:cNvSpPr txBox="1">
            <a:spLocks noChangeArrowheads="1"/>
          </p:cNvSpPr>
          <p:nvPr/>
        </p:nvSpPr>
        <p:spPr bwMode="auto">
          <a:xfrm>
            <a:off x="539750" y="3716338"/>
            <a:ext cx="8424863" cy="1943100"/>
          </a:xfrm>
          <a:prstGeom prst="rect">
            <a:avLst/>
          </a:prstGeom>
          <a:noFill/>
          <a:ln w="25400">
            <a:solidFill>
              <a:srgbClr val="2B21F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FontTx/>
              <a:buChar char="•"/>
            </a:pPr>
            <a:r>
              <a:rPr lang="en-US" altLang="zh-TW" sz="2400">
                <a:latin typeface="Tahoma" pitchFamily="34" charset="0"/>
              </a:rPr>
              <a:t>Let T[i] be the length of the longest subsequence </a:t>
            </a:r>
          </a:p>
          <a:p>
            <a:pPr algn="l"/>
            <a:r>
              <a:rPr lang="en-US" altLang="zh-TW" sz="2400">
                <a:latin typeface="Tahoma" pitchFamily="34" charset="0"/>
              </a:rPr>
              <a:t>   starting at c[i].</a:t>
            </a:r>
          </a:p>
          <a:p>
            <a:pPr algn="l">
              <a:buFontTx/>
              <a:buChar char="•"/>
            </a:pPr>
            <a:r>
              <a:rPr lang="en-US" altLang="zh-TW" sz="2400">
                <a:latin typeface="Tahoma" pitchFamily="34" charset="0"/>
              </a:rPr>
              <a:t>T[i]= 1 + </a:t>
            </a:r>
            <a:r>
              <a:rPr lang="en-US" altLang="zh-TW" sz="2400">
                <a:solidFill>
                  <a:srgbClr val="CC0000"/>
                </a:solidFill>
                <a:latin typeface="Tahoma" pitchFamily="34" charset="0"/>
              </a:rPr>
              <a:t>max</a:t>
            </a:r>
            <a:r>
              <a:rPr lang="en-US" altLang="zh-TW" sz="2400">
                <a:latin typeface="Tahoma" pitchFamily="34" charset="0"/>
              </a:rPr>
              <a:t> {T[j]: </a:t>
            </a:r>
            <a:r>
              <a:rPr lang="en-US" altLang="zh-TW" sz="2400">
                <a:solidFill>
                  <a:srgbClr val="2B21FD"/>
                </a:solidFill>
                <a:latin typeface="Tahoma" pitchFamily="34" charset="0"/>
              </a:rPr>
              <a:t>c[i] and c[j] have a match and j &gt;n</a:t>
            </a:r>
            <a:r>
              <a:rPr lang="en-US" altLang="zh-TW" sz="2400">
                <a:latin typeface="Tahoma" pitchFamily="34" charset="0"/>
              </a:rPr>
              <a:t> }</a:t>
            </a:r>
          </a:p>
          <a:p>
            <a:pPr algn="l">
              <a:buFontTx/>
              <a:buChar char="•"/>
            </a:pPr>
            <a:endParaRPr lang="en-US" altLang="zh-TW" sz="2400">
              <a:latin typeface="Tahoma" pitchFamily="34" charset="0"/>
            </a:endParaRPr>
          </a:p>
          <a:p>
            <a:pPr algn="l">
              <a:buFontTx/>
              <a:buChar char="•"/>
            </a:pPr>
            <a:r>
              <a:rPr lang="en-US" altLang="zh-TW" sz="2400">
                <a:latin typeface="Tahoma" pitchFamily="34" charset="0"/>
              </a:rPr>
              <a:t>Optimal solution: </a:t>
            </a:r>
            <a:r>
              <a:rPr lang="en-US" altLang="zh-TW" sz="2400">
                <a:solidFill>
                  <a:srgbClr val="CC0000"/>
                </a:solidFill>
                <a:latin typeface="Tahoma" pitchFamily="34" charset="0"/>
              </a:rPr>
              <a:t>max {T[i]}.</a:t>
            </a:r>
            <a:r>
              <a:rPr lang="en-US" altLang="zh-TW" sz="2400">
                <a:latin typeface="Tahom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08644"/>
                                        </p:tgtEl>
                                        <p:attrNameLst>
                                          <p:attrName>style.visibility</p:attrName>
                                        </p:attrNameLst>
                                      </p:cBhvr>
                                      <p:to>
                                        <p:strVal val="visible"/>
                                      </p:to>
                                    </p:set>
                                    <p:animEffect transition="in" filter="box(in)">
                                      <p:cBhvr>
                                        <p:cTn id="7" dur="500"/>
                                        <p:tgtEl>
                                          <p:spTgt spid="1008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86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頁尾版面配置區 4"/>
          <p:cNvSpPr>
            <a:spLocks noGrp="1"/>
          </p:cNvSpPr>
          <p:nvPr>
            <p:ph type="ftr" sz="quarter" idx="11"/>
          </p:nvPr>
        </p:nvSpPr>
        <p:spPr/>
        <p:txBody>
          <a:bodyPr/>
          <a:lstStyle/>
          <a:p>
            <a:r>
              <a:rPr lang="en-US" altLang="zh-TW"/>
              <a:t>Dynamic Programming</a:t>
            </a:r>
          </a:p>
        </p:txBody>
      </p:sp>
      <p:sp>
        <p:nvSpPr>
          <p:cNvPr id="8" name="投影片編號版面配置區 5"/>
          <p:cNvSpPr>
            <a:spLocks noGrp="1"/>
          </p:cNvSpPr>
          <p:nvPr>
            <p:ph type="sldNum" sz="quarter" idx="12"/>
          </p:nvPr>
        </p:nvSpPr>
        <p:spPr/>
        <p:txBody>
          <a:bodyPr/>
          <a:lstStyle/>
          <a:p>
            <a:fld id="{F8966FC2-D505-435B-B7F3-13A8BAE594D9}" type="slidenum">
              <a:rPr lang="en-US" altLang="zh-TW"/>
              <a:pPr/>
              <a:t>8</a:t>
            </a:fld>
            <a:endParaRPr lang="en-US" altLang="zh-TW"/>
          </a:p>
        </p:txBody>
      </p:sp>
      <p:sp>
        <p:nvSpPr>
          <p:cNvPr id="971778"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 </a:t>
            </a:r>
            <a:r>
              <a:rPr lang="en-US" altLang="zh-TW" sz="2800" b="1">
                <a:ea typeface="標楷體" pitchFamily="65" charset="-120"/>
              </a:rPr>
              <a:t>(</a:t>
            </a:r>
            <a:r>
              <a:rPr lang="zh-TW" altLang="zh-TW" sz="2800" b="1">
                <a:ea typeface="標楷體" pitchFamily="65" charset="-120"/>
              </a:rPr>
              <a:t>定義</a:t>
            </a:r>
            <a:r>
              <a:rPr lang="en-US" altLang="zh-TW" sz="2800" b="1">
                <a:ea typeface="標楷體" pitchFamily="65" charset="-120"/>
              </a:rPr>
              <a:t>)</a:t>
            </a:r>
          </a:p>
        </p:txBody>
      </p:sp>
      <p:sp>
        <p:nvSpPr>
          <p:cNvPr id="971779" name="Text Box 3"/>
          <p:cNvSpPr txBox="1">
            <a:spLocks noChangeArrowheads="1"/>
          </p:cNvSpPr>
          <p:nvPr/>
        </p:nvSpPr>
        <p:spPr bwMode="auto">
          <a:xfrm>
            <a:off x="465138" y="952500"/>
            <a:ext cx="8339137" cy="1798638"/>
          </a:xfrm>
          <a:prstGeom prst="rect">
            <a:avLst/>
          </a:prstGeom>
          <a:solidFill>
            <a:srgbClr val="CCFFFF"/>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kumimoji="1" sz="2400">
                <a:solidFill>
                  <a:schemeClr val="tx1"/>
                </a:solidFill>
                <a:latin typeface="Times New Roman" pitchFamily="18" charset="0"/>
                <a:ea typeface="新細明體" pitchFamily="18" charset="-120"/>
              </a:defRPr>
            </a:lvl1pPr>
            <a:lvl2pPr marL="571500" algn="l">
              <a:defRPr kumimoji="1" sz="2400">
                <a:solidFill>
                  <a:schemeClr val="tx1"/>
                </a:solidFill>
                <a:latin typeface="Times New Roman" pitchFamily="18" charset="0"/>
                <a:ea typeface="新細明體" pitchFamily="18" charset="-120"/>
              </a:defRPr>
            </a:lvl2pPr>
            <a:lvl3pPr algn="l">
              <a:defRPr kumimoji="1" sz="2400">
                <a:solidFill>
                  <a:schemeClr val="tx1"/>
                </a:solidFill>
                <a:latin typeface="Times New Roman" pitchFamily="18" charset="0"/>
                <a:ea typeface="新細明體" pitchFamily="18" charset="-120"/>
              </a:defRPr>
            </a:lvl3pPr>
            <a:lvl4pPr algn="l">
              <a:defRPr kumimoji="1" sz="2400">
                <a:solidFill>
                  <a:schemeClr val="tx1"/>
                </a:solidFill>
                <a:latin typeface="Times New Roman" pitchFamily="18" charset="0"/>
                <a:ea typeface="新細明體" pitchFamily="18" charset="-120"/>
              </a:defRPr>
            </a:lvl4pPr>
            <a:lvl5pPr algn="l">
              <a:defRPr kumimoji="1" sz="2400">
                <a:solidFill>
                  <a:schemeClr val="tx1"/>
                </a:solidFill>
                <a:latin typeface="Times New Roman" pitchFamily="18" charset="0"/>
                <a:ea typeface="新細明體" pitchFamily="18" charset="-120"/>
              </a:defRPr>
            </a:lvl5pPr>
            <a:lvl6pPr fontAlgn="base">
              <a:spcBef>
                <a:spcPct val="0"/>
              </a:spcBef>
              <a:spcAft>
                <a:spcPct val="0"/>
              </a:spcAft>
              <a:defRPr kumimoji="1" sz="2400">
                <a:solidFill>
                  <a:schemeClr val="tx1"/>
                </a:solidFill>
                <a:latin typeface="Times New Roman" pitchFamily="18" charset="0"/>
                <a:ea typeface="新細明體" pitchFamily="18" charset="-120"/>
              </a:defRPr>
            </a:lvl6pPr>
            <a:lvl7pPr fontAlgn="base">
              <a:spcBef>
                <a:spcPct val="0"/>
              </a:spcBef>
              <a:spcAft>
                <a:spcPct val="0"/>
              </a:spcAft>
              <a:defRPr kumimoji="1" sz="2400">
                <a:solidFill>
                  <a:schemeClr val="tx1"/>
                </a:solidFill>
                <a:latin typeface="Times New Roman" pitchFamily="18" charset="0"/>
                <a:ea typeface="新細明體" pitchFamily="18" charset="-120"/>
              </a:defRPr>
            </a:lvl7pPr>
            <a:lvl8pPr fontAlgn="base">
              <a:spcBef>
                <a:spcPct val="0"/>
              </a:spcBef>
              <a:spcAft>
                <a:spcPct val="0"/>
              </a:spcAft>
              <a:defRPr kumimoji="1" sz="2400">
                <a:solidFill>
                  <a:schemeClr val="tx1"/>
                </a:solidFill>
                <a:latin typeface="Times New Roman" pitchFamily="18" charset="0"/>
                <a:ea typeface="新細明體" pitchFamily="18" charset="-120"/>
              </a:defRPr>
            </a:lvl8pPr>
            <a:lvl9pPr fontAlgn="base">
              <a:spcBef>
                <a:spcPct val="0"/>
              </a:spcBef>
              <a:spcAft>
                <a:spcPct val="0"/>
              </a:spcAft>
              <a:defRPr kumimoji="1" sz="2400">
                <a:solidFill>
                  <a:schemeClr val="tx1"/>
                </a:solidFill>
                <a:latin typeface="Times New Roman" pitchFamily="18" charset="0"/>
                <a:ea typeface="新細明體" pitchFamily="18" charset="-120"/>
              </a:defRPr>
            </a:lvl9pPr>
          </a:lstStyle>
          <a:p>
            <a:pPr>
              <a:lnSpc>
                <a:spcPct val="120000"/>
              </a:lnSpc>
              <a:buFont typeface="Monotype Sorts" pitchFamily="2" charset="2"/>
              <a:buNone/>
            </a:pPr>
            <a:r>
              <a:rPr lang="zh-TW" altLang="en-US" sz="2800">
                <a:ea typeface="標楷體" pitchFamily="65" charset="-120"/>
              </a:rPr>
              <a:t>給一串列的矩陣</a:t>
            </a:r>
            <a:r>
              <a:rPr lang="zh-TW" altLang="en-US" sz="2800" b="1">
                <a:ea typeface="標楷體" pitchFamily="65" charset="-120"/>
              </a:rPr>
              <a:t> </a:t>
            </a:r>
            <a:r>
              <a:rPr lang="zh-TW" altLang="en-US" sz="3200" b="1">
                <a:solidFill>
                  <a:srgbClr val="FF0000"/>
                </a:solidFill>
                <a:ea typeface="標楷體" pitchFamily="65" charset="-120"/>
                <a:sym typeface="Symbol" pitchFamily="18" charset="2"/>
              </a:rPr>
              <a:t></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 … ,</a:t>
            </a:r>
            <a:r>
              <a:rPr lang="en-US" altLang="zh-TW" sz="3200" b="1" i="1">
                <a:solidFill>
                  <a:srgbClr val="FF0000"/>
                </a:solidFill>
                <a:ea typeface="標楷體" pitchFamily="65" charset="-120"/>
              </a:rPr>
              <a:t> A</a:t>
            </a:r>
            <a:r>
              <a:rPr lang="en-US" altLang="zh-TW" sz="3200" b="1" i="1" baseline="-25000">
                <a:solidFill>
                  <a:srgbClr val="FF0000"/>
                </a:solidFill>
                <a:ea typeface="標楷體" pitchFamily="65" charset="-120"/>
              </a:rPr>
              <a:t>n</a:t>
            </a:r>
            <a:r>
              <a:rPr lang="en-US" altLang="zh-TW" sz="3200" b="1">
                <a:solidFill>
                  <a:srgbClr val="FF0000"/>
                </a:solidFill>
                <a:ea typeface="標楷體" pitchFamily="65" charset="-120"/>
                <a:sym typeface="Symbol" pitchFamily="18" charset="2"/>
              </a:rPr>
              <a:t></a:t>
            </a:r>
            <a:r>
              <a:rPr lang="en-US" altLang="zh-TW" sz="2800">
                <a:ea typeface="標楷體" pitchFamily="65" charset="-120"/>
              </a:rPr>
              <a:t>, </a:t>
            </a:r>
            <a:r>
              <a:rPr lang="zh-TW" altLang="en-US" sz="2800">
                <a:ea typeface="標楷體" pitchFamily="65" charset="-120"/>
              </a:rPr>
              <a:t>其中矩陣</a:t>
            </a:r>
            <a:r>
              <a:rPr lang="zh-TW" altLang="en-US" sz="2800" b="1">
                <a:ea typeface="標楷體" pitchFamily="65" charset="-120"/>
              </a:rPr>
              <a:t> </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i</a:t>
            </a:r>
            <a:r>
              <a:rPr lang="en-US" altLang="zh-TW" sz="2800" b="1">
                <a:ea typeface="標楷體" pitchFamily="65" charset="-120"/>
              </a:rPr>
              <a:t> </a:t>
            </a:r>
            <a:r>
              <a:rPr lang="zh-TW" altLang="en-US" sz="2800">
                <a:ea typeface="標楷體" pitchFamily="65" charset="-120"/>
              </a:rPr>
              <a:t>的大小為</a:t>
            </a:r>
            <a:r>
              <a:rPr lang="zh-TW" altLang="en-US" sz="2800" b="1">
                <a:ea typeface="標楷體" pitchFamily="65" charset="-120"/>
              </a:rPr>
              <a:t> </a:t>
            </a:r>
            <a:r>
              <a:rPr lang="en-US" altLang="zh-TW" sz="3200" b="1" i="1">
                <a:solidFill>
                  <a:srgbClr val="FF0000"/>
                </a:solidFill>
                <a:ea typeface="標楷體" pitchFamily="65" charset="-120"/>
              </a:rPr>
              <a:t>p</a:t>
            </a:r>
            <a:r>
              <a:rPr lang="en-US" altLang="zh-TW" sz="3200" b="1" i="1" baseline="-25000">
                <a:solidFill>
                  <a:srgbClr val="FF0000"/>
                </a:solidFill>
                <a:ea typeface="標楷體" pitchFamily="65" charset="-120"/>
              </a:rPr>
              <a:t>i</a:t>
            </a:r>
            <a:r>
              <a:rPr lang="en-US" altLang="zh-TW" sz="3200" b="1" baseline="-25000">
                <a:solidFill>
                  <a:srgbClr val="FF0000"/>
                </a:solidFill>
                <a:ea typeface="標楷體" pitchFamily="65" charset="-120"/>
                <a:sym typeface="Symbol" pitchFamily="18" charset="2"/>
              </a:rPr>
              <a:t></a:t>
            </a:r>
            <a:r>
              <a:rPr lang="en-US" altLang="zh-TW" sz="3200" b="1" baseline="-25000">
                <a:solidFill>
                  <a:srgbClr val="FF0000"/>
                </a:solidFill>
                <a:ea typeface="標楷體" pitchFamily="65" charset="-120"/>
              </a:rPr>
              <a:t>1</a:t>
            </a:r>
            <a:r>
              <a:rPr lang="en-US" altLang="zh-TW" sz="3200" b="1">
                <a:solidFill>
                  <a:srgbClr val="FF0000"/>
                </a:solidFill>
                <a:ea typeface="標楷體" pitchFamily="65" charset="-120"/>
                <a:sym typeface="Symbol" pitchFamily="18" charset="2"/>
              </a:rPr>
              <a:t></a:t>
            </a:r>
            <a:r>
              <a:rPr lang="en-US" altLang="zh-TW" sz="3200" b="1">
                <a:solidFill>
                  <a:srgbClr val="FF0000"/>
                </a:solidFill>
                <a:ea typeface="標楷體" pitchFamily="65" charset="-120"/>
              </a:rPr>
              <a:t> </a:t>
            </a:r>
            <a:r>
              <a:rPr lang="en-US" altLang="zh-TW" sz="3200" b="1" i="1">
                <a:solidFill>
                  <a:srgbClr val="FF0000"/>
                </a:solidFill>
                <a:ea typeface="標楷體" pitchFamily="65" charset="-120"/>
              </a:rPr>
              <a:t>p</a:t>
            </a:r>
            <a:r>
              <a:rPr lang="en-US" altLang="zh-TW" sz="3200" b="1" i="1" baseline="-25000">
                <a:solidFill>
                  <a:srgbClr val="FF0000"/>
                </a:solidFill>
                <a:ea typeface="標楷體" pitchFamily="65" charset="-120"/>
              </a:rPr>
              <a:t>i</a:t>
            </a:r>
            <a:r>
              <a:rPr lang="en-US" altLang="zh-TW" sz="2800">
                <a:ea typeface="標楷體" pitchFamily="65" charset="-120"/>
              </a:rPr>
              <a:t>, </a:t>
            </a:r>
            <a:r>
              <a:rPr lang="zh-TW" altLang="en-US" sz="2800">
                <a:ea typeface="標楷體" pitchFamily="65" charset="-120"/>
              </a:rPr>
              <a:t>找一計算</a:t>
            </a:r>
            <a:r>
              <a:rPr lang="zh-TW" altLang="en-US" sz="2800" b="1">
                <a:ea typeface="標楷體" pitchFamily="65" charset="-120"/>
              </a:rPr>
              <a:t> </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1</a:t>
            </a:r>
            <a:r>
              <a:rPr lang="en-US" altLang="zh-TW" sz="3200" b="1" i="1">
                <a:solidFill>
                  <a:srgbClr val="FF0000"/>
                </a:solidFill>
                <a:ea typeface="標楷體" pitchFamily="65" charset="-120"/>
              </a:rPr>
              <a:t>A</a:t>
            </a:r>
            <a:r>
              <a:rPr lang="en-US" altLang="zh-TW" sz="3200" b="1" baseline="-25000">
                <a:solidFill>
                  <a:srgbClr val="FF0000"/>
                </a:solidFill>
                <a:ea typeface="標楷體" pitchFamily="65" charset="-120"/>
              </a:rPr>
              <a:t>2</a:t>
            </a:r>
            <a:r>
              <a:rPr lang="en-US" altLang="zh-TW" sz="3200" b="1">
                <a:solidFill>
                  <a:srgbClr val="FF0000"/>
                </a:solidFill>
                <a:ea typeface="標楷體" pitchFamily="65" charset="-120"/>
              </a:rPr>
              <a:t>…</a:t>
            </a:r>
            <a:r>
              <a:rPr lang="en-US" altLang="zh-TW" sz="3200" b="1" i="1">
                <a:solidFill>
                  <a:srgbClr val="FF0000"/>
                </a:solidFill>
                <a:ea typeface="標楷體" pitchFamily="65" charset="-120"/>
              </a:rPr>
              <a:t>A</a:t>
            </a:r>
            <a:r>
              <a:rPr lang="en-US" altLang="zh-TW" sz="3200" b="1" i="1" baseline="-25000">
                <a:solidFill>
                  <a:srgbClr val="FF0000"/>
                </a:solidFill>
                <a:ea typeface="標楷體" pitchFamily="65" charset="-120"/>
              </a:rPr>
              <a:t>n</a:t>
            </a:r>
            <a:r>
              <a:rPr lang="en-US" altLang="zh-TW" sz="2800" b="1">
                <a:ea typeface="標楷體" pitchFamily="65" charset="-120"/>
              </a:rPr>
              <a:t> </a:t>
            </a:r>
            <a:r>
              <a:rPr lang="zh-TW" altLang="en-US" sz="2800">
                <a:ea typeface="標楷體" pitchFamily="65" charset="-120"/>
              </a:rPr>
              <a:t>乘積的方式</a:t>
            </a:r>
            <a:r>
              <a:rPr lang="en-US" altLang="zh-TW" sz="2800">
                <a:ea typeface="標楷體" pitchFamily="65" charset="-120"/>
              </a:rPr>
              <a:t>, </a:t>
            </a:r>
            <a:r>
              <a:rPr lang="zh-TW" altLang="en-US" sz="2800">
                <a:ea typeface="標楷體" pitchFamily="65" charset="-120"/>
              </a:rPr>
              <a:t>使得所用 </a:t>
            </a:r>
            <a:r>
              <a:rPr lang="en-US" altLang="zh-TW" sz="2800">
                <a:ea typeface="標楷體" pitchFamily="65" charset="-120"/>
              </a:rPr>
              <a:t>scalar </a:t>
            </a:r>
            <a:r>
              <a:rPr lang="zh-TW" altLang="en-US" sz="2800">
                <a:ea typeface="標楷體" pitchFamily="65" charset="-120"/>
              </a:rPr>
              <a:t>乘法的計算量為最少</a:t>
            </a:r>
            <a:r>
              <a:rPr lang="en-US" altLang="zh-TW" sz="2800">
                <a:ea typeface="標楷體" pitchFamily="65" charset="-120"/>
              </a:rPr>
              <a:t>.</a:t>
            </a:r>
          </a:p>
        </p:txBody>
      </p:sp>
      <p:grpSp>
        <p:nvGrpSpPr>
          <p:cNvPr id="971780" name="Group 4"/>
          <p:cNvGrpSpPr>
            <a:grpSpLocks/>
          </p:cNvGrpSpPr>
          <p:nvPr/>
        </p:nvGrpSpPr>
        <p:grpSpPr bwMode="auto">
          <a:xfrm>
            <a:off x="474663" y="3068638"/>
            <a:ext cx="8307387" cy="2282825"/>
            <a:chOff x="299" y="2256"/>
            <a:chExt cx="5233" cy="1438"/>
          </a:xfrm>
        </p:grpSpPr>
        <p:sp>
          <p:nvSpPr>
            <p:cNvPr id="971781" name="Text Box 5"/>
            <p:cNvSpPr txBox="1">
              <a:spLocks noChangeArrowheads="1"/>
            </p:cNvSpPr>
            <p:nvPr/>
          </p:nvSpPr>
          <p:spPr bwMode="auto">
            <a:xfrm>
              <a:off x="299" y="2279"/>
              <a:ext cx="5233" cy="1415"/>
            </a:xfrm>
            <a:prstGeom prst="rect">
              <a:avLst/>
            </a:prstGeom>
            <a:solidFill>
              <a:srgbClr val="FFFF99"/>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defTabSz="666750">
                <a:defRPr kumimoji="1" sz="2400">
                  <a:solidFill>
                    <a:schemeClr val="tx1"/>
                  </a:solidFill>
                  <a:latin typeface="Times New Roman" pitchFamily="18" charset="0"/>
                  <a:ea typeface="新細明體" pitchFamily="18" charset="-120"/>
                </a:defRPr>
              </a:lvl1pPr>
              <a:lvl2pPr algn="l" defTabSz="666750">
                <a:defRPr kumimoji="1" sz="2400">
                  <a:solidFill>
                    <a:schemeClr val="tx1"/>
                  </a:solidFill>
                  <a:latin typeface="Times New Roman" pitchFamily="18" charset="0"/>
                  <a:ea typeface="新細明體" pitchFamily="18" charset="-120"/>
                </a:defRPr>
              </a:lvl2pPr>
              <a:lvl3pPr algn="l" defTabSz="666750">
                <a:defRPr kumimoji="1" sz="2400">
                  <a:solidFill>
                    <a:schemeClr val="tx1"/>
                  </a:solidFill>
                  <a:latin typeface="Times New Roman" pitchFamily="18" charset="0"/>
                  <a:ea typeface="新細明體" pitchFamily="18" charset="-120"/>
                </a:defRPr>
              </a:lvl3pPr>
              <a:lvl4pPr algn="l" defTabSz="666750">
                <a:defRPr kumimoji="1" sz="2400">
                  <a:solidFill>
                    <a:schemeClr val="tx1"/>
                  </a:solidFill>
                  <a:latin typeface="Times New Roman" pitchFamily="18" charset="0"/>
                  <a:ea typeface="新細明體" pitchFamily="18" charset="-120"/>
                </a:defRPr>
              </a:lvl4pPr>
              <a:lvl5pPr algn="l" defTabSz="666750">
                <a:defRPr kumimoji="1" sz="2400">
                  <a:solidFill>
                    <a:schemeClr val="tx1"/>
                  </a:solidFill>
                  <a:latin typeface="Times New Roman" pitchFamily="18" charset="0"/>
                  <a:ea typeface="新細明體" pitchFamily="18" charset="-120"/>
                </a:defRPr>
              </a:lvl5pPr>
              <a:lvl6pPr defTabSz="666750" fontAlgn="base">
                <a:spcBef>
                  <a:spcPct val="0"/>
                </a:spcBef>
                <a:spcAft>
                  <a:spcPct val="0"/>
                </a:spcAft>
                <a:defRPr kumimoji="1" sz="2400">
                  <a:solidFill>
                    <a:schemeClr val="tx1"/>
                  </a:solidFill>
                  <a:latin typeface="Times New Roman" pitchFamily="18" charset="0"/>
                  <a:ea typeface="新細明體" pitchFamily="18" charset="-120"/>
                </a:defRPr>
              </a:lvl6pPr>
              <a:lvl7pPr defTabSz="666750" fontAlgn="base">
                <a:spcBef>
                  <a:spcPct val="0"/>
                </a:spcBef>
                <a:spcAft>
                  <a:spcPct val="0"/>
                </a:spcAft>
                <a:defRPr kumimoji="1" sz="2400">
                  <a:solidFill>
                    <a:schemeClr val="tx1"/>
                  </a:solidFill>
                  <a:latin typeface="Times New Roman" pitchFamily="18" charset="0"/>
                  <a:ea typeface="新細明體" pitchFamily="18" charset="-120"/>
                </a:defRPr>
              </a:lvl7pPr>
              <a:lvl8pPr defTabSz="666750" fontAlgn="base">
                <a:spcBef>
                  <a:spcPct val="0"/>
                </a:spcBef>
                <a:spcAft>
                  <a:spcPct val="0"/>
                </a:spcAft>
                <a:defRPr kumimoji="1" sz="2400">
                  <a:solidFill>
                    <a:schemeClr val="tx1"/>
                  </a:solidFill>
                  <a:latin typeface="Times New Roman" pitchFamily="18" charset="0"/>
                  <a:ea typeface="新細明體" pitchFamily="18" charset="-120"/>
                </a:defRPr>
              </a:lvl8pPr>
              <a:lvl9pPr defTabSz="66675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zh-TW" altLang="en-US" sz="2800" b="1">
                  <a:ea typeface="標楷體" pitchFamily="65" charset="-120"/>
                </a:rPr>
                <a:t>例：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endParaRPr lang="en-US" altLang="zh-TW" sz="2800" b="1">
                <a:ea typeface="標楷體" pitchFamily="65" charset="-120"/>
              </a:endParaRPr>
            </a:p>
            <a:p>
              <a:r>
                <a:rPr lang="en-US" altLang="zh-TW" sz="2800" b="1" i="1">
                  <a:solidFill>
                    <a:srgbClr val="2B21FD"/>
                  </a:solidFill>
                  <a:ea typeface="標楷體" pitchFamily="65" charset="-120"/>
                </a:rPr>
                <a:t> </a:t>
              </a:r>
              <a:r>
                <a:rPr lang="en-US" altLang="zh-TW" sz="3200" b="1" i="1">
                  <a:solidFill>
                    <a:srgbClr val="2B21FD"/>
                  </a:solidFill>
                  <a:ea typeface="標楷體" pitchFamily="65" charset="-120"/>
                </a:rPr>
                <a:t>p</a:t>
              </a:r>
              <a:r>
                <a:rPr lang="en-US" altLang="zh-TW" sz="3200" b="1" i="1" baseline="-25000">
                  <a:solidFill>
                    <a:srgbClr val="2B21FD"/>
                  </a:solidFill>
                  <a:ea typeface="標楷體" pitchFamily="65" charset="-120"/>
                </a:rPr>
                <a:t>i</a:t>
              </a:r>
              <a:r>
                <a:rPr lang="en-US" altLang="zh-TW" sz="2800" b="1">
                  <a:solidFill>
                    <a:srgbClr val="FF0000"/>
                  </a:solidFill>
                  <a:ea typeface="標楷體" pitchFamily="65" charset="-120"/>
                </a:rPr>
                <a:t> </a:t>
              </a:r>
              <a:r>
                <a:rPr lang="en-US" altLang="zh-TW" sz="2800" b="1">
                  <a:solidFill>
                    <a:srgbClr val="2B21FD"/>
                  </a:solidFill>
                  <a:ea typeface="標楷體" pitchFamily="65" charset="-120"/>
                </a:rPr>
                <a:t>:13	5	89	 3	34</a:t>
              </a:r>
              <a:endParaRPr lang="en-US" altLang="zh-TW" sz="2800" b="1">
                <a:solidFill>
                  <a:srgbClr val="FF0000"/>
                </a:solidFill>
                <a:ea typeface="標楷體" pitchFamily="65" charset="-120"/>
              </a:endParaRPr>
            </a:p>
            <a:p>
              <a:pPr>
                <a:lnSpc>
                  <a:spcPct val="120000"/>
                </a:lnSpc>
              </a:pP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 </a:t>
              </a:r>
              <a:r>
                <a:rPr lang="en-US" altLang="zh-TW" sz="2800" b="1">
                  <a:solidFill>
                    <a:srgbClr val="FF0000"/>
                  </a:solidFill>
                  <a:ea typeface="標楷體" pitchFamily="65" charset="-120"/>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p>
            <a:p>
              <a:pPr>
                <a:lnSpc>
                  <a:spcPct val="150000"/>
                </a:lnSpc>
              </a:pP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a:t>
              </a:r>
              <a:r>
                <a:rPr lang="en-US" altLang="zh-TW" sz="2800" b="1">
                  <a:solidFill>
                    <a:srgbClr val="FF0000"/>
                  </a:solidFill>
                  <a:ea typeface="標楷體" pitchFamily="65" charset="-120"/>
                </a:rPr>
                <a:t>)</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endParaRPr lang="en-US" altLang="zh-TW" sz="2800" b="1">
                <a:ea typeface="標楷體" pitchFamily="65" charset="-120"/>
              </a:endParaRPr>
            </a:p>
          </p:txBody>
        </p:sp>
        <p:sp>
          <p:nvSpPr>
            <p:cNvPr id="971782" name="Text Box 6" descr="寬右斜對角線"/>
            <p:cNvSpPr txBox="1">
              <a:spLocks noChangeArrowheads="1"/>
            </p:cNvSpPr>
            <p:nvPr/>
          </p:nvSpPr>
          <p:spPr bwMode="auto">
            <a:xfrm>
              <a:off x="3243" y="2256"/>
              <a:ext cx="2223" cy="596"/>
            </a:xfrm>
            <a:prstGeom prst="rect">
              <a:avLst/>
            </a:prstGeom>
            <a:noFill/>
            <a:ln>
              <a:noFill/>
            </a:ln>
            <a:effectLst/>
            <a:extLst>
              <a:ext uri="{909E8E84-426E-40DD-AFC4-6F175D3DCCD1}">
                <a14:hiddenFill xmlns:a14="http://schemas.microsoft.com/office/drawing/2010/main">
                  <a:pattFill prst="wdUpDiag">
                    <a:fgClr>
                      <a:srgbClr val="FF00FF"/>
                    </a:fgClr>
                    <a:bgClr>
                      <a:schemeClr val="bg1"/>
                    </a:bgClr>
                  </a:patt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zh-TW" altLang="en-US" sz="2800"/>
                <a:t>總共有 </a:t>
              </a:r>
              <a:r>
                <a:rPr lang="en-US" altLang="zh-TW" sz="2800"/>
                <a:t>5 </a:t>
              </a:r>
              <a:r>
                <a:rPr lang="zh-TW" altLang="en-US" sz="2800"/>
                <a:t>種方式來計算這 </a:t>
              </a:r>
              <a:r>
                <a:rPr lang="en-US" altLang="zh-TW" sz="2800"/>
                <a:t>4 </a:t>
              </a:r>
              <a:r>
                <a:rPr lang="zh-TW" altLang="en-US" sz="2800"/>
                <a:t>個矩陣的乘積 </a:t>
              </a:r>
              <a:r>
                <a:rPr lang="en-US" altLang="zh-TW" sz="2800"/>
                <a:t>:</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頁尾版面配置區 4"/>
          <p:cNvSpPr>
            <a:spLocks noGrp="1"/>
          </p:cNvSpPr>
          <p:nvPr>
            <p:ph type="ftr" sz="quarter" idx="11"/>
          </p:nvPr>
        </p:nvSpPr>
        <p:spPr/>
        <p:txBody>
          <a:bodyPr/>
          <a:lstStyle/>
          <a:p>
            <a:r>
              <a:rPr lang="en-US" altLang="zh-TW"/>
              <a:t>Dynamic Programming</a:t>
            </a:r>
          </a:p>
        </p:txBody>
      </p:sp>
      <p:sp>
        <p:nvSpPr>
          <p:cNvPr id="8" name="投影片編號版面配置區 5"/>
          <p:cNvSpPr>
            <a:spLocks noGrp="1"/>
          </p:cNvSpPr>
          <p:nvPr>
            <p:ph type="sldNum" sz="quarter" idx="12"/>
          </p:nvPr>
        </p:nvSpPr>
        <p:spPr/>
        <p:txBody>
          <a:bodyPr/>
          <a:lstStyle/>
          <a:p>
            <a:fld id="{037C5979-8017-4301-A6E2-F8C2A29891A1}" type="slidenum">
              <a:rPr lang="en-US" altLang="zh-TW"/>
              <a:pPr/>
              <a:t>9</a:t>
            </a:fld>
            <a:endParaRPr lang="en-US" altLang="zh-TW"/>
          </a:p>
        </p:txBody>
      </p:sp>
      <p:sp>
        <p:nvSpPr>
          <p:cNvPr id="929794" name="Rectangle 2"/>
          <p:cNvSpPr>
            <a:spLocks noGrp="1" noChangeArrowheads="1"/>
          </p:cNvSpPr>
          <p:nvPr>
            <p:ph type="title"/>
          </p:nvPr>
        </p:nvSpPr>
        <p:spPr>
          <a:xfrm>
            <a:off x="609600" y="228600"/>
            <a:ext cx="7924800" cy="533400"/>
          </a:xfrm>
        </p:spPr>
        <p:txBody>
          <a:bodyPr/>
          <a:lstStyle/>
          <a:p>
            <a:pPr algn="ctr"/>
            <a:r>
              <a:rPr lang="zh-TW" altLang="en-US" sz="3600" b="1">
                <a:ea typeface="標楷體" pitchFamily="65" charset="-120"/>
              </a:rPr>
              <a:t>串列矩陣相乘</a:t>
            </a:r>
            <a:r>
              <a:rPr lang="en-US" altLang="zh-TW" sz="2800" b="1">
                <a:ea typeface="標楷體" pitchFamily="65" charset="-120"/>
              </a:rPr>
              <a:t>(</a:t>
            </a:r>
            <a:r>
              <a:rPr lang="zh-TW" altLang="zh-TW" sz="2800" b="1">
                <a:ea typeface="標楷體" pitchFamily="65" charset="-120"/>
              </a:rPr>
              <a:t>例</a:t>
            </a:r>
            <a:r>
              <a:rPr lang="en-US" altLang="zh-TW" sz="2800" b="1">
                <a:ea typeface="標楷體" pitchFamily="65" charset="-120"/>
              </a:rPr>
              <a:t>)</a:t>
            </a:r>
          </a:p>
        </p:txBody>
      </p:sp>
      <p:sp>
        <p:nvSpPr>
          <p:cNvPr id="929795" name="Rectangle 3"/>
          <p:cNvSpPr>
            <a:spLocks noChangeArrowheads="1"/>
          </p:cNvSpPr>
          <p:nvPr/>
        </p:nvSpPr>
        <p:spPr bwMode="auto">
          <a:xfrm>
            <a:off x="3984625" y="2990850"/>
            <a:ext cx="4740275" cy="2938463"/>
          </a:xfrm>
          <a:prstGeom prst="rect">
            <a:avLst/>
          </a:prstGeom>
          <a:solidFill>
            <a:srgbClr val="CC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lnSpc>
                <a:spcPct val="8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t>costs = 26418 </a:t>
            </a:r>
            <a:endParaRPr lang="en-US" altLang="zh-TW" sz="2800" b="1">
              <a:solidFill>
                <a:srgbClr val="FF0000"/>
              </a:solidFill>
            </a:endParaRP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t>costs = 4055</a:t>
            </a:r>
            <a:endParaRPr lang="en-US" altLang="zh-TW" sz="2800" b="1">
              <a:solidFill>
                <a:srgbClr val="FF0000"/>
              </a:solidFill>
            </a:endParaRP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i="1">
                <a:solidFill>
                  <a:srgbClr val="FF0000"/>
                </a:solidFill>
              </a:rPr>
              <a:t>A</a:t>
            </a:r>
            <a:r>
              <a:rPr lang="en-US" altLang="zh-TW" sz="2800" b="1" baseline="-25000">
                <a:solidFill>
                  <a:srgbClr val="FF0000"/>
                </a:solidFill>
              </a:rPr>
              <a:t>2 </a:t>
            </a:r>
            <a:r>
              <a:rPr lang="en-US" altLang="zh-TW" sz="2800" b="1">
                <a:solidFill>
                  <a:srgbClr val="FF0000"/>
                </a:solidFill>
              </a:rPr>
              <a:t>)(</a:t>
            </a:r>
            <a:r>
              <a:rPr lang="en-US" altLang="zh-TW" sz="2800" b="1" baseline="-25000">
                <a:solidFill>
                  <a:srgbClr val="FF0000"/>
                </a:solidFill>
              </a:rPr>
              <a:t> </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t>costs = 54201 </a:t>
            </a:r>
            <a:endParaRPr lang="en-US" altLang="zh-TW" sz="2800" b="1">
              <a:solidFill>
                <a:srgbClr val="FF0000"/>
              </a:solidFill>
            </a:endParaRPr>
          </a:p>
          <a:p>
            <a:pPr algn="l">
              <a:lnSpc>
                <a:spcPct val="150000"/>
              </a:lnSpc>
            </a:pP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 </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t>costs = 2856</a:t>
            </a:r>
            <a:endParaRPr lang="en-US" altLang="zh-TW" sz="2800" b="1">
              <a:solidFill>
                <a:srgbClr val="FF0000"/>
              </a:solidFill>
            </a:endParaRPr>
          </a:p>
          <a:p>
            <a:pPr algn="l">
              <a:lnSpc>
                <a:spcPct val="130000"/>
              </a:lnSpc>
            </a:pP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1</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t>costs = 10582 </a:t>
            </a:r>
          </a:p>
        </p:txBody>
      </p:sp>
      <p:sp>
        <p:nvSpPr>
          <p:cNvPr id="929796" name="Text Box 4"/>
          <p:cNvSpPr txBox="1">
            <a:spLocks noChangeArrowheads="1"/>
          </p:cNvSpPr>
          <p:nvPr/>
        </p:nvSpPr>
        <p:spPr bwMode="auto">
          <a:xfrm>
            <a:off x="323850" y="3001963"/>
            <a:ext cx="3316288" cy="1031875"/>
          </a:xfrm>
          <a:prstGeom prst="rect">
            <a:avLst/>
          </a:prstGeom>
          <a:solidFill>
            <a:srgbClr val="FFFF99"/>
          </a:solidFill>
          <a:ln w="25400">
            <a:solidFill>
              <a:schemeClr val="tx1"/>
            </a:solidFill>
            <a:miter lim="800000"/>
            <a:headEnd type="none" w="sm" len="sm"/>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defTabSz="666750">
              <a:defRPr kumimoji="1" sz="2400">
                <a:solidFill>
                  <a:schemeClr val="tx1"/>
                </a:solidFill>
                <a:latin typeface="Times New Roman" pitchFamily="18" charset="0"/>
                <a:ea typeface="新細明體" pitchFamily="18" charset="-120"/>
              </a:defRPr>
            </a:lvl1pPr>
            <a:lvl2pPr algn="l" defTabSz="666750">
              <a:defRPr kumimoji="1" sz="2400">
                <a:solidFill>
                  <a:schemeClr val="tx1"/>
                </a:solidFill>
                <a:latin typeface="Times New Roman" pitchFamily="18" charset="0"/>
                <a:ea typeface="新細明體" pitchFamily="18" charset="-120"/>
              </a:defRPr>
            </a:lvl2pPr>
            <a:lvl3pPr algn="l" defTabSz="666750">
              <a:defRPr kumimoji="1" sz="2400">
                <a:solidFill>
                  <a:schemeClr val="tx1"/>
                </a:solidFill>
                <a:latin typeface="Times New Roman" pitchFamily="18" charset="0"/>
                <a:ea typeface="新細明體" pitchFamily="18" charset="-120"/>
              </a:defRPr>
            </a:lvl3pPr>
            <a:lvl4pPr algn="l" defTabSz="666750">
              <a:defRPr kumimoji="1" sz="2400">
                <a:solidFill>
                  <a:schemeClr val="tx1"/>
                </a:solidFill>
                <a:latin typeface="Times New Roman" pitchFamily="18" charset="0"/>
                <a:ea typeface="新細明體" pitchFamily="18" charset="-120"/>
              </a:defRPr>
            </a:lvl4pPr>
            <a:lvl5pPr algn="l" defTabSz="666750">
              <a:defRPr kumimoji="1" sz="2400">
                <a:solidFill>
                  <a:schemeClr val="tx1"/>
                </a:solidFill>
                <a:latin typeface="Times New Roman" pitchFamily="18" charset="0"/>
                <a:ea typeface="新細明體" pitchFamily="18" charset="-120"/>
              </a:defRPr>
            </a:lvl5pPr>
            <a:lvl6pPr defTabSz="666750" fontAlgn="base">
              <a:spcBef>
                <a:spcPct val="0"/>
              </a:spcBef>
              <a:spcAft>
                <a:spcPct val="0"/>
              </a:spcAft>
              <a:defRPr kumimoji="1" sz="2400">
                <a:solidFill>
                  <a:schemeClr val="tx1"/>
                </a:solidFill>
                <a:latin typeface="Times New Roman" pitchFamily="18" charset="0"/>
                <a:ea typeface="新細明體" pitchFamily="18" charset="-120"/>
              </a:defRPr>
            </a:lvl6pPr>
            <a:lvl7pPr defTabSz="666750" fontAlgn="base">
              <a:spcBef>
                <a:spcPct val="0"/>
              </a:spcBef>
              <a:spcAft>
                <a:spcPct val="0"/>
              </a:spcAft>
              <a:defRPr kumimoji="1" sz="2400">
                <a:solidFill>
                  <a:schemeClr val="tx1"/>
                </a:solidFill>
                <a:latin typeface="Times New Roman" pitchFamily="18" charset="0"/>
                <a:ea typeface="新細明體" pitchFamily="18" charset="-120"/>
              </a:defRPr>
            </a:lvl7pPr>
            <a:lvl8pPr defTabSz="666750" fontAlgn="base">
              <a:spcBef>
                <a:spcPct val="0"/>
              </a:spcBef>
              <a:spcAft>
                <a:spcPct val="0"/>
              </a:spcAft>
              <a:defRPr kumimoji="1" sz="2400">
                <a:solidFill>
                  <a:schemeClr val="tx1"/>
                </a:solidFill>
                <a:latin typeface="Times New Roman" pitchFamily="18" charset="0"/>
                <a:ea typeface="新細明體" pitchFamily="18" charset="-120"/>
              </a:defRPr>
            </a:lvl8pPr>
            <a:lvl9pPr defTabSz="66675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en-US" altLang="zh-TW" sz="2800" b="1">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1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2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3 </a:t>
            </a:r>
            <a:r>
              <a:rPr lang="en-US" altLang="zh-TW" sz="3200" b="1">
                <a:solidFill>
                  <a:srgbClr val="FF0000"/>
                </a:solidFill>
                <a:ea typeface="標楷體" pitchFamily="65" charset="-120"/>
                <a:sym typeface="Symbol" pitchFamily="18" charset="2"/>
              </a:rPr>
              <a:t></a:t>
            </a:r>
            <a:r>
              <a:rPr lang="en-US" altLang="zh-TW" sz="2800" b="1" baseline="-25000">
                <a:solidFill>
                  <a:srgbClr val="FF0000"/>
                </a:solidFill>
                <a:ea typeface="標楷體" pitchFamily="65" charset="-120"/>
              </a:rPr>
              <a:t> </a:t>
            </a:r>
            <a:r>
              <a:rPr lang="en-US" altLang="zh-TW" sz="2800" b="1" i="1">
                <a:solidFill>
                  <a:srgbClr val="FF0000"/>
                </a:solidFill>
                <a:ea typeface="標楷體" pitchFamily="65" charset="-120"/>
              </a:rPr>
              <a:t>A</a:t>
            </a:r>
            <a:r>
              <a:rPr lang="en-US" altLang="zh-TW" sz="2800" b="1" baseline="-25000">
                <a:solidFill>
                  <a:srgbClr val="FF0000"/>
                </a:solidFill>
                <a:ea typeface="標楷體" pitchFamily="65" charset="-120"/>
              </a:rPr>
              <a:t>4</a:t>
            </a:r>
            <a:r>
              <a:rPr lang="en-US" altLang="zh-TW" sz="2800" b="1">
                <a:solidFill>
                  <a:srgbClr val="FF0000"/>
                </a:solidFill>
                <a:ea typeface="標楷體" pitchFamily="65" charset="-120"/>
              </a:rPr>
              <a:t> </a:t>
            </a:r>
            <a:endParaRPr lang="en-US" altLang="zh-TW" sz="2800" b="1">
              <a:ea typeface="標楷體" pitchFamily="65" charset="-120"/>
            </a:endParaRPr>
          </a:p>
          <a:p>
            <a:r>
              <a:rPr lang="en-US" altLang="zh-TW" sz="2800" b="1">
                <a:solidFill>
                  <a:srgbClr val="2B21FD"/>
                </a:solidFill>
                <a:ea typeface="標楷體" pitchFamily="65" charset="-120"/>
              </a:rPr>
              <a:t>13	5	89	 3	34</a:t>
            </a:r>
            <a:endParaRPr lang="en-US" altLang="zh-TW" sz="2800" b="1">
              <a:ea typeface="標楷體" pitchFamily="65" charset="-120"/>
            </a:endParaRPr>
          </a:p>
        </p:txBody>
      </p:sp>
      <p:sp>
        <p:nvSpPr>
          <p:cNvPr id="929797" name="Rectangle 5" descr="寬右斜對角線"/>
          <p:cNvSpPr>
            <a:spLocks noChangeArrowheads="1"/>
          </p:cNvSpPr>
          <p:nvPr/>
        </p:nvSpPr>
        <p:spPr bwMode="auto">
          <a:xfrm>
            <a:off x="347663" y="914400"/>
            <a:ext cx="8186737" cy="579438"/>
          </a:xfrm>
          <a:prstGeom prst="rect">
            <a:avLst/>
          </a:prstGeom>
          <a:noFill/>
          <a:ln>
            <a:noFill/>
          </a:ln>
          <a:effectLst/>
          <a:extLst>
            <a:ext uri="{909E8E84-426E-40DD-AFC4-6F175D3DCCD1}">
              <a14:hiddenFill xmlns:a14="http://schemas.microsoft.com/office/drawing/2010/main">
                <a:pattFill prst="wdUpDiag">
                  <a:fgClr>
                    <a:srgbClr val="FF00FF"/>
                  </a:fgClr>
                  <a:bgClr>
                    <a:schemeClr val="bg1"/>
                  </a:bgClr>
                </a:patt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1</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a:t>
            </a:r>
            <a:r>
              <a:rPr lang="en-US" altLang="zh-TW" sz="2800" b="1">
                <a:solidFill>
                  <a:srgbClr val="2B21FD"/>
                </a:solidFill>
                <a:sym typeface="Symbol" pitchFamily="18" charset="2"/>
              </a:rPr>
              <a:t> </a:t>
            </a:r>
            <a:r>
              <a:rPr lang="en-US" altLang="zh-TW" sz="2800" b="1" i="1">
                <a:solidFill>
                  <a:srgbClr val="FF0000"/>
                </a:solidFill>
              </a:rPr>
              <a:t>A</a:t>
            </a:r>
            <a:r>
              <a:rPr lang="en-US" altLang="zh-TW" sz="2800" b="1" baseline="-25000">
                <a:solidFill>
                  <a:srgbClr val="FF0000"/>
                </a:solidFill>
              </a:rPr>
              <a:t>1</a:t>
            </a:r>
            <a:r>
              <a:rPr lang="en-US" altLang="zh-TW" sz="3200" b="1">
                <a:solidFill>
                  <a:srgbClr val="FF0000"/>
                </a:solidFill>
                <a:sym typeface="Symbol" pitchFamily="18" charset="2"/>
              </a:rPr>
              <a:t></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2</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solidFill>
                  <a:srgbClr val="2B21FD"/>
                </a:solidFill>
                <a:sym typeface="Symbol" pitchFamily="18" charset="2"/>
              </a:rPr>
              <a:t> </a:t>
            </a:r>
            <a:r>
              <a:rPr lang="en-US" altLang="zh-TW" sz="2800" b="1" i="1">
                <a:solidFill>
                  <a:srgbClr val="FF0000"/>
                </a:solidFill>
              </a:rPr>
              <a:t>A</a:t>
            </a:r>
            <a:r>
              <a:rPr lang="en-US" altLang="zh-TW" sz="2800" b="1" baseline="-25000">
                <a:solidFill>
                  <a:srgbClr val="FF0000"/>
                </a:solidFill>
              </a:rPr>
              <a:t>2</a:t>
            </a:r>
            <a:r>
              <a:rPr lang="en-US" altLang="zh-TW" sz="3200" b="1">
                <a:solidFill>
                  <a:srgbClr val="FF0000"/>
                </a:solidFill>
                <a:sym typeface="Symbol" pitchFamily="18" charset="2"/>
              </a:rPr>
              <a:t></a:t>
            </a:r>
            <a:r>
              <a:rPr lang="en-US" altLang="zh-TW" sz="2800" b="1">
                <a:solidFill>
                  <a:srgbClr val="FF0000"/>
                </a:solidFill>
              </a:rPr>
              <a:t>(</a:t>
            </a:r>
            <a:r>
              <a:rPr lang="en-US" altLang="zh-TW" sz="2800" b="1" i="1">
                <a:solidFill>
                  <a:srgbClr val="FF0000"/>
                </a:solidFill>
              </a:rPr>
              <a:t>A</a:t>
            </a:r>
            <a:r>
              <a:rPr lang="en-US" altLang="zh-TW" sz="2800" b="1" baseline="-25000">
                <a:solidFill>
                  <a:srgbClr val="FF0000"/>
                </a:solidFill>
              </a:rPr>
              <a:t>3</a:t>
            </a:r>
            <a:r>
              <a:rPr lang="en-US" altLang="zh-TW" sz="2800" b="1" i="1">
                <a:solidFill>
                  <a:srgbClr val="FF0000"/>
                </a:solidFill>
              </a:rPr>
              <a:t>A</a:t>
            </a:r>
            <a:r>
              <a:rPr lang="en-US" altLang="zh-TW" sz="2800" b="1" baseline="-25000">
                <a:solidFill>
                  <a:srgbClr val="FF0000"/>
                </a:solidFill>
              </a:rPr>
              <a:t>4</a:t>
            </a:r>
            <a:r>
              <a:rPr lang="en-US" altLang="zh-TW" sz="2800" b="1">
                <a:solidFill>
                  <a:srgbClr val="FF0000"/>
                </a:solidFill>
              </a:rPr>
              <a:t>) </a:t>
            </a:r>
            <a:r>
              <a:rPr lang="en-US" altLang="zh-TW" sz="2800" b="1">
                <a:solidFill>
                  <a:srgbClr val="2B21FD"/>
                </a:solidFill>
                <a:sym typeface="Symbol" pitchFamily="18" charset="2"/>
              </a:rPr>
              <a:t></a:t>
            </a:r>
            <a:r>
              <a:rPr lang="en-US" altLang="zh-TW" sz="2800" b="1">
                <a:solidFill>
                  <a:srgbClr val="FF0000"/>
                </a:solidFill>
              </a:rPr>
              <a:t> </a:t>
            </a:r>
            <a:r>
              <a:rPr lang="en-US" altLang="zh-TW" sz="2800" b="1" i="1">
                <a:solidFill>
                  <a:srgbClr val="FF0000"/>
                </a:solidFill>
              </a:rPr>
              <a:t>A</a:t>
            </a:r>
            <a:r>
              <a:rPr lang="en-US" altLang="zh-TW" sz="2800" b="1" baseline="-25000">
                <a:solidFill>
                  <a:srgbClr val="FF0000"/>
                </a:solidFill>
              </a:rPr>
              <a:t>3</a:t>
            </a:r>
            <a:r>
              <a:rPr lang="en-US" altLang="zh-TW" sz="3200" b="1">
                <a:solidFill>
                  <a:srgbClr val="FF0000"/>
                </a:solidFill>
                <a:sym typeface="Symbol" pitchFamily="18" charset="2"/>
              </a:rPr>
              <a:t></a:t>
            </a:r>
            <a:r>
              <a:rPr lang="en-US" altLang="zh-TW" sz="2800" b="1" i="1">
                <a:solidFill>
                  <a:srgbClr val="FF0000"/>
                </a:solidFill>
              </a:rPr>
              <a:t>A</a:t>
            </a:r>
            <a:r>
              <a:rPr lang="en-US" altLang="zh-TW" sz="2800" b="1" baseline="-25000">
                <a:solidFill>
                  <a:srgbClr val="FF0000"/>
                </a:solidFill>
              </a:rPr>
              <a:t>4</a:t>
            </a:r>
            <a:endParaRPr lang="en-US" altLang="zh-TW" sz="2800" b="1"/>
          </a:p>
        </p:txBody>
      </p:sp>
      <p:sp>
        <p:nvSpPr>
          <p:cNvPr id="929798" name="Rectangle 6"/>
          <p:cNvSpPr>
            <a:spLocks noChangeArrowheads="1"/>
          </p:cNvSpPr>
          <p:nvPr/>
        </p:nvSpPr>
        <p:spPr bwMode="auto">
          <a:xfrm>
            <a:off x="1674813" y="1446213"/>
            <a:ext cx="7162800"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l" defTabSz="857250">
              <a:defRPr kumimoji="1" sz="2400">
                <a:solidFill>
                  <a:schemeClr val="tx1"/>
                </a:solidFill>
                <a:latin typeface="Times New Roman" pitchFamily="18" charset="0"/>
                <a:ea typeface="新細明體" pitchFamily="18" charset="-120"/>
              </a:defRPr>
            </a:lvl1pPr>
            <a:lvl2pPr algn="l" defTabSz="857250">
              <a:defRPr kumimoji="1" sz="2400">
                <a:solidFill>
                  <a:schemeClr val="tx1"/>
                </a:solidFill>
                <a:latin typeface="Times New Roman" pitchFamily="18" charset="0"/>
                <a:ea typeface="新細明體" pitchFamily="18" charset="-120"/>
              </a:defRPr>
            </a:lvl2pPr>
            <a:lvl3pPr algn="l" defTabSz="857250">
              <a:defRPr kumimoji="1" sz="2400">
                <a:solidFill>
                  <a:schemeClr val="tx1"/>
                </a:solidFill>
                <a:latin typeface="Times New Roman" pitchFamily="18" charset="0"/>
                <a:ea typeface="新細明體" pitchFamily="18" charset="-120"/>
              </a:defRPr>
            </a:lvl3pPr>
            <a:lvl4pPr algn="l" defTabSz="857250">
              <a:defRPr kumimoji="1" sz="2400">
                <a:solidFill>
                  <a:schemeClr val="tx1"/>
                </a:solidFill>
                <a:latin typeface="Times New Roman" pitchFamily="18" charset="0"/>
                <a:ea typeface="新細明體" pitchFamily="18" charset="-120"/>
              </a:defRPr>
            </a:lvl4pPr>
            <a:lvl5pPr algn="l" defTabSz="857250">
              <a:defRPr kumimoji="1" sz="2400">
                <a:solidFill>
                  <a:schemeClr val="tx1"/>
                </a:solidFill>
                <a:latin typeface="Times New Roman" pitchFamily="18" charset="0"/>
                <a:ea typeface="新細明體" pitchFamily="18" charset="-120"/>
              </a:defRPr>
            </a:lvl5pPr>
            <a:lvl6pPr defTabSz="857250" fontAlgn="base">
              <a:spcBef>
                <a:spcPct val="0"/>
              </a:spcBef>
              <a:spcAft>
                <a:spcPct val="0"/>
              </a:spcAft>
              <a:defRPr kumimoji="1" sz="2400">
                <a:solidFill>
                  <a:schemeClr val="tx1"/>
                </a:solidFill>
                <a:latin typeface="Times New Roman" pitchFamily="18" charset="0"/>
                <a:ea typeface="新細明體" pitchFamily="18" charset="-120"/>
              </a:defRPr>
            </a:lvl6pPr>
            <a:lvl7pPr defTabSz="857250" fontAlgn="base">
              <a:spcBef>
                <a:spcPct val="0"/>
              </a:spcBef>
              <a:spcAft>
                <a:spcPct val="0"/>
              </a:spcAft>
              <a:defRPr kumimoji="1" sz="2400">
                <a:solidFill>
                  <a:schemeClr val="tx1"/>
                </a:solidFill>
                <a:latin typeface="Times New Roman" pitchFamily="18" charset="0"/>
                <a:ea typeface="新細明體" pitchFamily="18" charset="-120"/>
              </a:defRPr>
            </a:lvl7pPr>
            <a:lvl8pPr defTabSz="857250" fontAlgn="base">
              <a:spcBef>
                <a:spcPct val="0"/>
              </a:spcBef>
              <a:spcAft>
                <a:spcPct val="0"/>
              </a:spcAft>
              <a:defRPr kumimoji="1" sz="2400">
                <a:solidFill>
                  <a:schemeClr val="tx1"/>
                </a:solidFill>
                <a:latin typeface="Times New Roman" pitchFamily="18" charset="0"/>
                <a:ea typeface="新細明體" pitchFamily="18" charset="-120"/>
              </a:defRPr>
            </a:lvl8pPr>
            <a:lvl9pPr defTabSz="857250" fontAlgn="base">
              <a:spcBef>
                <a:spcPct val="0"/>
              </a:spcBef>
              <a:spcAft>
                <a:spcPct val="0"/>
              </a:spcAft>
              <a:defRPr kumimoji="1" sz="2400">
                <a:solidFill>
                  <a:schemeClr val="tx1"/>
                </a:solidFill>
                <a:latin typeface="Times New Roman" pitchFamily="18" charset="0"/>
                <a:ea typeface="新細明體" pitchFamily="18" charset="-120"/>
              </a:defRPr>
            </a:lvl9pPr>
          </a:lstStyle>
          <a:p>
            <a:r>
              <a:rPr lang="en-US" altLang="zh-TW" sz="2800" b="1">
                <a:ea typeface="標楷體" pitchFamily="65" charset="-120"/>
              </a:rPr>
              <a:t>cost 	=    13*5*34       +    5*89*34   +  89*3*34</a:t>
            </a:r>
          </a:p>
          <a:p>
            <a:r>
              <a:rPr lang="en-US" altLang="zh-TW" sz="2800" b="1">
                <a:ea typeface="標楷體" pitchFamily="65" charset="-120"/>
              </a:rPr>
              <a:t>  	=       2210          +   15130        +   9078</a:t>
            </a:r>
          </a:p>
          <a:p>
            <a:r>
              <a:rPr lang="en-US" altLang="zh-TW" sz="2800" b="1">
                <a:ea typeface="標楷體" pitchFamily="65" charset="-120"/>
              </a:rPr>
              <a:t>	=      26418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9798">
                                            <p:txEl>
                                              <p:pRg st="0" end="0"/>
                                            </p:txEl>
                                          </p:spTgt>
                                        </p:tgtEl>
                                        <p:attrNameLst>
                                          <p:attrName>style.visibility</p:attrName>
                                        </p:attrNameLst>
                                      </p:cBhvr>
                                      <p:to>
                                        <p:strVal val="visible"/>
                                      </p:to>
                                    </p:set>
                                    <p:animEffect transition="in" filter="wipe(left)">
                                      <p:cBhvr>
                                        <p:cTn id="7" dur="500"/>
                                        <p:tgtEl>
                                          <p:spTgt spid="9297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9798">
                                            <p:txEl>
                                              <p:pRg st="1" end="1"/>
                                            </p:txEl>
                                          </p:spTgt>
                                        </p:tgtEl>
                                        <p:attrNameLst>
                                          <p:attrName>style.visibility</p:attrName>
                                        </p:attrNameLst>
                                      </p:cBhvr>
                                      <p:to>
                                        <p:strVal val="visible"/>
                                      </p:to>
                                    </p:set>
                                    <p:animEffect transition="in" filter="wipe(left)">
                                      <p:cBhvr>
                                        <p:cTn id="12" dur="500"/>
                                        <p:tgtEl>
                                          <p:spTgt spid="92979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9798">
                                            <p:txEl>
                                              <p:pRg st="2" end="2"/>
                                            </p:txEl>
                                          </p:spTgt>
                                        </p:tgtEl>
                                        <p:attrNameLst>
                                          <p:attrName>style.visibility</p:attrName>
                                        </p:attrNameLst>
                                      </p:cBhvr>
                                      <p:to>
                                        <p:strVal val="visible"/>
                                      </p:to>
                                    </p:set>
                                    <p:animEffect transition="in" filter="wipe(left)">
                                      <p:cBhvr>
                                        <p:cTn id="17" dur="500"/>
                                        <p:tgtEl>
                                          <p:spTgt spid="92979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9795"/>
                                        </p:tgtEl>
                                        <p:attrNameLst>
                                          <p:attrName>style.visibility</p:attrName>
                                        </p:attrNameLst>
                                      </p:cBhvr>
                                      <p:to>
                                        <p:strVal val="visible"/>
                                      </p:to>
                                    </p:set>
                                    <p:animEffect transition="in" filter="dissolve">
                                      <p:cBhvr>
                                        <p:cTn id="22" dur="500"/>
                                        <p:tgtEl>
                                          <p:spTgt spid="929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9795" grpId="0" animBg="1" autoUpdateAnimBg="0"/>
      <p:bldP spid="929798" grpId="0" build="p" autoUpdateAnimBg="0"/>
    </p:bldLst>
  </p:timing>
</p:sld>
</file>

<file path=ppt/theme/theme1.xml><?xml version="1.0" encoding="utf-8"?>
<a:theme xmlns:a="http://schemas.openxmlformats.org/drawingml/2006/main" name="Serene">
  <a:themeElements>
    <a:clrScheme name="Serene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fontScheme name="Serene">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200" b="0" i="0" u="none" strike="noStrike" cap="none" normalizeH="0" baseline="0" smtClean="0">
            <a:ln>
              <a:noFill/>
            </a:ln>
            <a:solidFill>
              <a:schemeClr val="tx1"/>
            </a:solidFill>
            <a:effectLst/>
            <a:latin typeface="Times New Roman" pitchFamily="18" charset="0"/>
            <a:ea typeface="標楷體" pitchFamily="65" charset="-12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200" b="0" i="0" u="none" strike="noStrike" cap="none" normalizeH="0" baseline="0" smtClean="0">
            <a:ln>
              <a:noFill/>
            </a:ln>
            <a:solidFill>
              <a:schemeClr val="tx1"/>
            </a:solidFill>
            <a:effectLst/>
            <a:latin typeface="Times New Roman" pitchFamily="18" charset="0"/>
            <a:ea typeface="標楷體" pitchFamily="65" charset="-120"/>
          </a:defRPr>
        </a:defPPr>
      </a:lstStyle>
    </a:lnDef>
  </a:objectDefaults>
  <a:extraClrSchemeLst>
    <a:extraClrScheme>
      <a:clrScheme name="Serene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200" b="0" i="0" u="none" strike="noStrike" cap="none" normalizeH="0" baseline="0" smtClean="0">
            <a:ln>
              <a:noFill/>
            </a:ln>
            <a:solidFill>
              <a:schemeClr val="tx1"/>
            </a:solidFill>
            <a:effectLst/>
            <a:latin typeface="Times New Roman" pitchFamily="18" charset="0"/>
            <a:ea typeface="標楷體" pitchFamily="65" charset="-12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200" b="0" i="0" u="none" strike="noStrike" cap="none" normalizeH="0" baseline="0" smtClean="0">
            <a:ln>
              <a:noFill/>
            </a:ln>
            <a:solidFill>
              <a:schemeClr val="tx1"/>
            </a:solidFill>
            <a:effectLst/>
            <a:latin typeface="Times New Roman" pitchFamily="18" charset="0"/>
            <a:ea typeface="標楷體" pitchFamily="65" charset="-120"/>
          </a:defRPr>
        </a:defPPr>
      </a:lstStyle>
    </a:ln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Office\Templates\簡報設計範本\SERENE.POT</Template>
  <TotalTime>62046</TotalTime>
  <Words>5806</Words>
  <Application>Microsoft Office PowerPoint</Application>
  <PresentationFormat>Letter 紙張 (8.5x11 英吋)</PresentationFormat>
  <Paragraphs>662</Paragraphs>
  <Slides>39</Slides>
  <Notes>26</Notes>
  <HiddenSlides>0</HiddenSlides>
  <MMClips>0</MMClips>
  <ScaleCrop>false</ScaleCrop>
  <HeadingPairs>
    <vt:vector size="8" baseType="variant">
      <vt:variant>
        <vt:lpstr>使用字型</vt:lpstr>
      </vt:variant>
      <vt:variant>
        <vt:i4>10</vt:i4>
      </vt:variant>
      <vt:variant>
        <vt:lpstr>佈景主題</vt:lpstr>
      </vt:variant>
      <vt:variant>
        <vt:i4>2</vt:i4>
      </vt:variant>
      <vt:variant>
        <vt:lpstr>內嵌 OLE 伺服程式</vt:lpstr>
      </vt:variant>
      <vt:variant>
        <vt:i4>3</vt:i4>
      </vt:variant>
      <vt:variant>
        <vt:lpstr>投影片標題</vt:lpstr>
      </vt:variant>
      <vt:variant>
        <vt:i4>39</vt:i4>
      </vt:variant>
    </vt:vector>
  </HeadingPairs>
  <TitlesOfParts>
    <vt:vector size="54" baseType="lpstr">
      <vt:lpstr>Letter Gothic</vt:lpstr>
      <vt:lpstr>Monotype Sorts</vt:lpstr>
      <vt:lpstr>全真行書</vt:lpstr>
      <vt:lpstr>新細明體</vt:lpstr>
      <vt:lpstr>標楷體</vt:lpstr>
      <vt:lpstr>Arial</vt:lpstr>
      <vt:lpstr>Symbol</vt:lpstr>
      <vt:lpstr>Tahoma</vt:lpstr>
      <vt:lpstr>Times New Roman</vt:lpstr>
      <vt:lpstr>Wingdings</vt:lpstr>
      <vt:lpstr>Serene</vt:lpstr>
      <vt:lpstr>預設簡報設計</vt:lpstr>
      <vt:lpstr>方程式</vt:lpstr>
      <vt:lpstr>文件</vt:lpstr>
      <vt:lpstr>Equation</vt:lpstr>
      <vt:lpstr>PowerPoint 簡報</vt:lpstr>
      <vt:lpstr>Dynamic Programming</vt:lpstr>
      <vt:lpstr>鐵條切割問題 (Rod cutting problem)</vt:lpstr>
      <vt:lpstr>鐵條切割問題 (Rod cutting problem)</vt:lpstr>
      <vt:lpstr>鐵條切割問題 (Rod cutting problem)</vt:lpstr>
      <vt:lpstr>PowerPoint 簡報</vt:lpstr>
      <vt:lpstr>Crazy eights puzzle</vt:lpstr>
      <vt:lpstr>串列矩陣相乘 (定義)</vt:lpstr>
      <vt:lpstr>串列矩陣相乘(例)</vt:lpstr>
      <vt:lpstr>Catalan Number</vt:lpstr>
      <vt:lpstr>乘法樹</vt:lpstr>
      <vt:lpstr>串列矩陣相乘(設計1)</vt:lpstr>
      <vt:lpstr>串列矩陣相乘 (設計2)</vt:lpstr>
      <vt:lpstr>PowerPoint 簡報</vt:lpstr>
      <vt:lpstr>PowerPoint 簡報</vt:lpstr>
      <vt:lpstr>串列矩陣相乘 (實例)</vt:lpstr>
      <vt:lpstr>PowerPoint 簡報</vt:lpstr>
      <vt:lpstr>串列矩陣相乘 (找解)</vt:lpstr>
      <vt:lpstr>串列矩陣相乘 (分析)</vt:lpstr>
      <vt:lpstr>PowerPoint 簡報</vt:lpstr>
      <vt:lpstr>發展一 DP 演算法的步驟</vt:lpstr>
      <vt:lpstr>Elements of Dynamic Programming</vt:lpstr>
      <vt:lpstr>PowerPoint 簡報</vt:lpstr>
      <vt:lpstr>Printing neatly  定義</vt:lpstr>
      <vt:lpstr>Longest Common Subsequence (定義)</vt:lpstr>
      <vt:lpstr>Step 1: Characterize longest common subsequence</vt:lpstr>
      <vt:lpstr>Step 2: A recursive solution</vt:lpstr>
      <vt:lpstr>Step 3: Computing the length of an LCS</vt:lpstr>
      <vt:lpstr>Step 4: Constructing an LCS</vt:lpstr>
      <vt:lpstr>Longest Common Subsequence (例+分析)</vt:lpstr>
      <vt:lpstr>Optimal  Polygon Triangulation</vt:lpstr>
      <vt:lpstr>Optimal  Polygon Triangulation (設計1)</vt:lpstr>
      <vt:lpstr>Optimal  Polygon Triangulation (設計2)</vt:lpstr>
      <vt:lpstr>Optimal binary search trees:</vt:lpstr>
      <vt:lpstr>Optimal binary search trees:範例</vt:lpstr>
      <vt:lpstr>PowerPoint 簡報</vt:lpstr>
      <vt:lpstr>PowerPoint 簡報</vt:lpstr>
      <vt:lpstr>PowerPoint 簡報</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Programming</dc:title>
  <dc:creator>Ho, C.W.</dc:creator>
  <cp:lastModifiedBy>Yang</cp:lastModifiedBy>
  <cp:revision>533</cp:revision>
  <cp:lastPrinted>2001-03-06T15:40:11Z</cp:lastPrinted>
  <dcterms:created xsi:type="dcterms:W3CDTF">1996-04-09T06:43:02Z</dcterms:created>
  <dcterms:modified xsi:type="dcterms:W3CDTF">2014-02-19T05:55:08Z</dcterms:modified>
</cp:coreProperties>
</file>