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85" r:id="rId19"/>
    <p:sldId id="286" r:id="rId20"/>
    <p:sldId id="287" r:id="rId21"/>
    <p:sldId id="284" r:id="rId22"/>
    <p:sldId id="273" r:id="rId23"/>
    <p:sldId id="274" r:id="rId24"/>
    <p:sldId id="275" r:id="rId25"/>
    <p:sldId id="276" r:id="rId26"/>
    <p:sldId id="278" r:id="rId27"/>
    <p:sldId id="279" r:id="rId28"/>
    <p:sldId id="280" r:id="rId29"/>
    <p:sldId id="281" r:id="rId30"/>
    <p:sldId id="282" r:id="rId31"/>
    <p:sldId id="283" r:id="rId32"/>
  </p:sldIdLst>
  <p:sldSz cx="9144000" cy="6858000" type="screen4x3"/>
  <p:notesSz cx="7099300" cy="102346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240B8F"/>
    <a:srgbClr val="FF9999"/>
    <a:srgbClr val="FF66FF"/>
    <a:srgbClr val="00CC99"/>
    <a:srgbClr val="FFFF00"/>
    <a:srgbClr val="FF0000"/>
    <a:srgbClr val="1585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962" y="-8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altLang="zh-TW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 altLang="zh-TW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altLang="zh-TW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87750CB0-55F3-449C-9FB8-BE2ED6CF4E9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32949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en-US" altLang="zh-TW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en-US" altLang="zh-TW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en-US" altLang="zh-TW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7BDC74B6-6687-4B12-BE2F-E1E03A11FC2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293280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CD0AEE-A14E-4533-B03A-46CDA6942D96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188618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336D77-8CE6-4BF1-864D-4B116B04E9BD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970591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E231F3-CC9B-4AE0-BFDD-450E4D3E3D3F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644231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E581F8-28B0-49CD-B5D3-77B913585AE9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97620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B70B88-616F-447B-A270-DDB0E7DF0039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980333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EDDEBF-87AE-459B-B82C-C64E189B116E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199511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DC0A5F-8FBA-4BF2-B6C3-D0D9AD58189B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925579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682AAA-DFC7-4FE4-B896-59CA57D5C237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122963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901FE0-A807-46D4-BA66-7A40670FF5AB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993468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EED50E-1366-400F-BFD3-8F676B408069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915395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A11FA6-A7A1-42F7-BEFC-D9BE3D7E4FB1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45176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9A289C-8B52-413A-8DAF-0ABC08E67521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974790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FDA86F-FDDB-469B-886C-FA395EEB3C33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314204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C77FF3-C2CC-4301-B74F-FB2E1686034B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694672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B766C2-8AAC-441C-8A98-6EF7B1E96183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550571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7F8C13-36A4-4381-828C-9A4068A143E1}" type="slidenum">
              <a:rPr lang="en-US" altLang="zh-TW"/>
              <a:pPr/>
              <a:t>23</a:t>
            </a:fld>
            <a:endParaRPr lang="en-US" altLang="zh-TW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980635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596072-96AB-460B-BDF5-8DF4BFF8AB0E}" type="slidenum">
              <a:rPr lang="en-US" altLang="zh-TW"/>
              <a:pPr/>
              <a:t>24</a:t>
            </a:fld>
            <a:endParaRPr lang="en-US" altLang="zh-TW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668113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B49B0B-CCE7-4EB7-B3F9-32A8A861736B}" type="slidenum">
              <a:rPr lang="en-US" altLang="zh-TW"/>
              <a:pPr/>
              <a:t>25</a:t>
            </a:fld>
            <a:endParaRPr lang="en-US" altLang="zh-TW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085326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65B5D5-2860-4236-B0AC-046B80C24502}" type="slidenum">
              <a:rPr lang="en-US" altLang="zh-TW"/>
              <a:pPr/>
              <a:t>26</a:t>
            </a:fld>
            <a:endParaRPr lang="en-US" altLang="zh-TW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489816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655922-2CAE-43A7-B615-C7F8F43A4899}" type="slidenum">
              <a:rPr lang="en-US" altLang="zh-TW"/>
              <a:pPr/>
              <a:t>27</a:t>
            </a:fld>
            <a:endParaRPr lang="en-US" altLang="zh-TW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6479782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95F2A5-302E-49FC-B933-9B1B3CF003E7}" type="slidenum">
              <a:rPr lang="en-US" altLang="zh-TW"/>
              <a:pPr/>
              <a:t>28</a:t>
            </a:fld>
            <a:endParaRPr lang="en-US" altLang="zh-TW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2782812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6ADCB5-8B65-44E2-8FE4-B0AE8043666F}" type="slidenum">
              <a:rPr lang="en-US" altLang="zh-TW"/>
              <a:pPr/>
              <a:t>29</a:t>
            </a:fld>
            <a:endParaRPr lang="en-US" altLang="zh-TW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18435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EAE244-89B8-4F5B-9506-F79D42B2B393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0298972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A8C5F-0FED-4A66-B966-BEA145E4E8CE}" type="slidenum">
              <a:rPr lang="en-US" altLang="zh-TW"/>
              <a:pPr/>
              <a:t>30</a:t>
            </a:fld>
            <a:endParaRPr lang="en-US" altLang="zh-TW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35737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36D782-672F-4A25-BEC4-43EBCCBF7FFD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515212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D692C8-861B-40E2-B27C-ECEDB1F664C8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613975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D71334-F6E4-401F-A61B-67E468C627BB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223069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E164B1-CE10-4587-8188-7B5439392514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692627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213BDA-0972-4DD5-AF15-A4FB2E2C152E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375735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FE33DF-108F-4561-893E-4FFB843C4BE2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56303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Tx/>
              <a:buNone/>
              <a:defRPr>
                <a:latin typeface="Arial Black" pitchFamily="34" charset="0"/>
              </a:defRPr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881F79E3-E2DB-4213-86B5-83DAF83098B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0B486-CF8C-47AF-AE13-10EFA4A8B7E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90099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270B5-DAF3-4307-92B5-F9D3751AA7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3628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EEE51E0-8790-483A-9A4D-C55CDD74CB5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39532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2B16F-F9D7-4FC9-8FC7-5C97562976E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75279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9F35D-EF6D-4F3D-B0CB-C785F26CCE0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94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ED7E71-9794-44E3-97F0-13BCFBB6EF0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10903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2F6B78-9B32-4EE3-B788-3B22529F938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26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0AC446-3917-433E-943C-84266B6DB2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37037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B507C-16FD-4222-AFFE-9C1F53181EC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40013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24E61-7D83-4BA3-9ABF-162817E452C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13998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660FE-CC61-48D1-96BD-7E6A6BEC9B1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52857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kumimoji="0" sz="1400">
                <a:solidFill>
                  <a:schemeClr val="bg2"/>
                </a:solidFill>
                <a:latin typeface="Arial" charset="0"/>
              </a:defRPr>
            </a:lvl1pPr>
          </a:lstStyle>
          <a:p>
            <a:endParaRPr lang="en-US" altLang="zh-TW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kumimoji="0" sz="1400">
                <a:solidFill>
                  <a:schemeClr val="bg2"/>
                </a:solidFill>
                <a:latin typeface="Arial" charset="0"/>
              </a:defRPr>
            </a:lvl1pPr>
          </a:lstStyle>
          <a:p>
            <a:endParaRPr lang="en-US" altLang="zh-TW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chemeClr val="bg2"/>
                </a:solidFill>
                <a:latin typeface="Arial" charset="0"/>
              </a:defRPr>
            </a:lvl1pPr>
          </a:lstStyle>
          <a:p>
            <a:fld id="{FEC066D9-6520-40C2-842E-16EACB874F3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  <a:ea typeface="新細明體" pitchFamily="18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  <a:ea typeface="新細明體" pitchFamily="18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  <a:ea typeface="新細明體" pitchFamily="18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060575"/>
            <a:ext cx="7704138" cy="1800225"/>
          </a:xfrm>
        </p:spPr>
        <p:txBody>
          <a:bodyPr/>
          <a:lstStyle/>
          <a:p>
            <a:pPr algn="ctr"/>
            <a:r>
              <a:rPr lang="en-US" altLang="zh-TW">
                <a:solidFill>
                  <a:srgbClr val="240B8F"/>
                </a:solidFill>
                <a:latin typeface="Tahoma" pitchFamily="34" charset="0"/>
              </a:rPr>
              <a:t>More on</a:t>
            </a:r>
            <a:br>
              <a:rPr lang="en-US" altLang="zh-TW">
                <a:solidFill>
                  <a:srgbClr val="240B8F"/>
                </a:solidFill>
                <a:latin typeface="Tahoma" pitchFamily="34" charset="0"/>
              </a:rPr>
            </a:br>
            <a:r>
              <a:rPr lang="en-US" altLang="zh-TW">
                <a:solidFill>
                  <a:srgbClr val="240B8F"/>
                </a:solidFill>
                <a:latin typeface="Tahoma" pitchFamily="34" charset="0"/>
              </a:rPr>
              <a:t>Divide and Conquer</a:t>
            </a:r>
            <a:endParaRPr lang="en-US" altLang="zh-TW" i="1">
              <a:solidFill>
                <a:srgbClr val="240B8F"/>
              </a:solidFill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2565400"/>
            <a:ext cx="7491412" cy="3092450"/>
          </a:xfrm>
        </p:spPr>
        <p:txBody>
          <a:bodyPr/>
          <a:lstStyle/>
          <a:p>
            <a:r>
              <a:rPr lang="en-US" altLang="zh-TW" b="1">
                <a:solidFill>
                  <a:srgbClr val="158578"/>
                </a:solidFill>
              </a:rPr>
              <a:t>	</a:t>
            </a:r>
            <a:endParaRPr lang="en-US" altLang="zh-TW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708400" y="4868863"/>
            <a:ext cx="503238" cy="504825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Binary search</a:t>
            </a:r>
          </a:p>
        </p:txBody>
      </p:sp>
      <p:sp>
        <p:nvSpPr>
          <p:cNvPr id="44037" name="Oval 5"/>
          <p:cNvSpPr>
            <a:spLocks noChangeArrowheads="1"/>
          </p:cNvSpPr>
          <p:nvPr/>
        </p:nvSpPr>
        <p:spPr bwMode="auto">
          <a:xfrm>
            <a:off x="3779838" y="4868863"/>
            <a:ext cx="431800" cy="431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/>
              <a:t>Find an element in a sorted array: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1. Divide:</a:t>
            </a:r>
            <a:r>
              <a:rPr lang="en-US" altLang="zh-TW" b="1" i="1"/>
              <a:t> </a:t>
            </a:r>
            <a:r>
              <a:rPr lang="en-US" altLang="zh-TW"/>
              <a:t>Check middle element.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2. Conquer:</a:t>
            </a:r>
            <a:r>
              <a:rPr lang="en-US" altLang="zh-TW" b="1" i="1"/>
              <a:t> </a:t>
            </a:r>
            <a:r>
              <a:rPr lang="en-US" altLang="zh-TW"/>
              <a:t>Recursively search </a:t>
            </a:r>
            <a:r>
              <a:rPr lang="en-US" altLang="zh-TW">
                <a:solidFill>
                  <a:srgbClr val="00CC99"/>
                </a:solidFill>
              </a:rPr>
              <a:t>1</a:t>
            </a:r>
            <a:r>
              <a:rPr lang="en-US" altLang="zh-TW"/>
              <a:t> subarray.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3. Combine:</a:t>
            </a:r>
            <a:r>
              <a:rPr lang="en-US" altLang="zh-TW" b="1" i="1"/>
              <a:t> </a:t>
            </a:r>
            <a:r>
              <a:rPr lang="en-US" altLang="zh-TW"/>
              <a:t>Trivial.</a:t>
            </a:r>
          </a:p>
          <a:p>
            <a:pPr>
              <a:buFontTx/>
              <a:buNone/>
            </a:pPr>
            <a:r>
              <a:rPr lang="en-US" altLang="zh-TW" b="1" i="1"/>
              <a:t>Example: </a:t>
            </a:r>
            <a:r>
              <a:rPr lang="en-US" altLang="zh-TW"/>
              <a:t>Find </a:t>
            </a:r>
            <a:r>
              <a:rPr lang="en-US" altLang="zh-TW">
                <a:solidFill>
                  <a:srgbClr val="00CC99"/>
                </a:solidFill>
              </a:rPr>
              <a:t>9</a:t>
            </a:r>
          </a:p>
          <a:p>
            <a:pPr>
              <a:buFontTx/>
              <a:buNone/>
            </a:pPr>
            <a:r>
              <a:rPr lang="en-US" altLang="zh-TW"/>
              <a:t>		 </a:t>
            </a:r>
            <a:r>
              <a:rPr lang="en-US" altLang="zh-TW">
                <a:solidFill>
                  <a:srgbClr val="00CC99"/>
                </a:solidFill>
              </a:rPr>
              <a:t>3  5   7   8   9  12   15</a:t>
            </a:r>
            <a:endParaRPr lang="en-US" altLang="zh-TW"/>
          </a:p>
          <a:p>
            <a:pPr>
              <a:buFontTx/>
              <a:buNone/>
            </a:pP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Oval 2"/>
          <p:cNvSpPr>
            <a:spLocks noChangeArrowheads="1"/>
          </p:cNvSpPr>
          <p:nvPr/>
        </p:nvSpPr>
        <p:spPr bwMode="auto">
          <a:xfrm>
            <a:off x="5292725" y="1989138"/>
            <a:ext cx="936625" cy="5048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8131" name="Oval 3"/>
          <p:cNvSpPr>
            <a:spLocks noChangeArrowheads="1"/>
          </p:cNvSpPr>
          <p:nvPr/>
        </p:nvSpPr>
        <p:spPr bwMode="auto">
          <a:xfrm>
            <a:off x="4211638" y="1989138"/>
            <a:ext cx="576262" cy="5048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8132" name="Oval 4"/>
          <p:cNvSpPr>
            <a:spLocks noChangeArrowheads="1"/>
          </p:cNvSpPr>
          <p:nvPr/>
        </p:nvSpPr>
        <p:spPr bwMode="auto">
          <a:xfrm>
            <a:off x="3419475" y="1989138"/>
            <a:ext cx="431800" cy="43338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b="1"/>
              <a:t>Recurrence for binary search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 i="1"/>
              <a:t>			</a:t>
            </a:r>
            <a:r>
              <a:rPr lang="en-US" altLang="zh-TW" sz="2800" i="1">
                <a:solidFill>
                  <a:srgbClr val="158578"/>
                </a:solidFill>
              </a:rPr>
              <a:t>T</a:t>
            </a:r>
            <a:r>
              <a:rPr lang="en-US" altLang="zh-TW" sz="2800">
                <a:solidFill>
                  <a:srgbClr val="158578"/>
                </a:solidFill>
              </a:rPr>
              <a:t>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) = 1 </a:t>
            </a:r>
            <a:r>
              <a:rPr lang="en-US" altLang="zh-TW" sz="2800" i="1">
                <a:solidFill>
                  <a:srgbClr val="158578"/>
                </a:solidFill>
              </a:rPr>
              <a:t>T</a:t>
            </a:r>
            <a:r>
              <a:rPr lang="en-US" altLang="zh-TW" sz="2800">
                <a:solidFill>
                  <a:srgbClr val="158578"/>
                </a:solidFill>
              </a:rPr>
              <a:t>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/2) + </a:t>
            </a:r>
            <a:r>
              <a:rPr lang="en-US" altLang="zh-TW">
                <a:solidFill>
                  <a:srgbClr val="158578"/>
                </a:solidFill>
              </a:rPr>
              <a:t>Θ</a:t>
            </a:r>
            <a:r>
              <a:rPr lang="en-US" altLang="zh-TW" sz="2800">
                <a:solidFill>
                  <a:srgbClr val="158578"/>
                </a:solidFill>
              </a:rPr>
              <a:t>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)</a:t>
            </a:r>
          </a:p>
          <a:p>
            <a:pPr>
              <a:buFontTx/>
              <a:buNone/>
            </a:pPr>
            <a:endParaRPr lang="en-US" altLang="zh-TW" sz="2800">
              <a:solidFill>
                <a:srgbClr val="158578"/>
              </a:solidFill>
            </a:endParaRPr>
          </a:p>
          <a:p>
            <a:pPr>
              <a:buFontTx/>
              <a:buNone/>
            </a:pPr>
            <a:endParaRPr lang="en-US" altLang="zh-TW" sz="2800">
              <a:solidFill>
                <a:srgbClr val="158578"/>
              </a:solidFill>
            </a:endParaRPr>
          </a:p>
          <a:p>
            <a:pPr>
              <a:buFontTx/>
              <a:buNone/>
            </a:pPr>
            <a:endParaRPr lang="en-US" altLang="zh-TW" sz="2800">
              <a:solidFill>
                <a:srgbClr val="158578"/>
              </a:solidFill>
            </a:endParaRPr>
          </a:p>
          <a:p>
            <a:pPr>
              <a:buFontTx/>
              <a:buNone/>
            </a:pPr>
            <a:endParaRPr lang="en-US" altLang="zh-TW" sz="2800">
              <a:solidFill>
                <a:srgbClr val="158578"/>
              </a:solidFill>
            </a:endParaRPr>
          </a:p>
          <a:p>
            <a:pPr>
              <a:buFontTx/>
              <a:buNone/>
            </a:pPr>
            <a:endParaRPr lang="en-US" altLang="zh-TW" sz="2800">
              <a:solidFill>
                <a:srgbClr val="158578"/>
              </a:solidFill>
            </a:endParaRPr>
          </a:p>
          <a:p>
            <a:pPr>
              <a:buFontTx/>
              <a:buNone/>
            </a:pPr>
            <a:r>
              <a:rPr lang="en-US" altLang="zh-TW" sz="2800" i="1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a=1, b=2, </a:t>
            </a:r>
            <a:r>
              <a:rPr lang="en-US" altLang="zh-TW" sz="2800" i="1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n</a:t>
            </a:r>
            <a:r>
              <a:rPr lang="en-US" altLang="zh-TW" sz="2800" baseline="300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log</a:t>
            </a:r>
            <a:r>
              <a:rPr lang="en-US" altLang="zh-TW" sz="2000" i="1" baseline="140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b </a:t>
            </a:r>
            <a:r>
              <a:rPr lang="en-US" altLang="zh-TW" sz="2800" i="1" baseline="300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a</a:t>
            </a:r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= </a:t>
            </a:r>
            <a:r>
              <a:rPr lang="en-US" altLang="zh-TW" sz="2800" i="1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n</a:t>
            </a:r>
            <a:r>
              <a:rPr lang="en-US" altLang="zh-TW" sz="2800" baseline="300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0</a:t>
            </a:r>
            <a:r>
              <a:rPr lang="en-US" altLang="zh-TW" sz="2400"/>
              <a:t> ⇒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>
                <a:solidFill>
                  <a:srgbClr val="FF0000"/>
                </a:solidFill>
              </a:rPr>
              <a:t>CASE 2</a:t>
            </a:r>
            <a:endParaRPr lang="en-US" altLang="zh-TW" sz="2400"/>
          </a:p>
          <a:p>
            <a:pPr>
              <a:buFontTx/>
              <a:buNone/>
            </a:pPr>
            <a:r>
              <a:rPr lang="en-US" altLang="zh-TW" sz="2400"/>
              <a:t>⇒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T</a:t>
            </a:r>
            <a:r>
              <a:rPr lang="en-US" altLang="zh-TW" sz="2400">
                <a:solidFill>
                  <a:srgbClr val="158578"/>
                </a:solidFill>
              </a:rPr>
              <a:t>(</a:t>
            </a:r>
            <a:r>
              <a:rPr lang="en-US" altLang="zh-TW" sz="2400" i="1">
                <a:solidFill>
                  <a:srgbClr val="158578"/>
                </a:solidFill>
              </a:rPr>
              <a:t>n</a:t>
            </a:r>
            <a:r>
              <a:rPr lang="en-US" altLang="zh-TW" sz="2400">
                <a:solidFill>
                  <a:srgbClr val="158578"/>
                </a:solidFill>
              </a:rPr>
              <a:t>) = Θ(lg </a:t>
            </a:r>
            <a:r>
              <a:rPr lang="en-US" altLang="zh-TW" sz="2400" i="1">
                <a:solidFill>
                  <a:srgbClr val="158578"/>
                </a:solidFill>
              </a:rPr>
              <a:t>n</a:t>
            </a:r>
            <a:r>
              <a:rPr lang="en-US" altLang="zh-TW" sz="2400">
                <a:solidFill>
                  <a:srgbClr val="158578"/>
                </a:solidFill>
              </a:rPr>
              <a:t>) .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3276600" y="45085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TW" altLang="zh-TW"/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684213" y="4076700"/>
            <a:ext cx="1971675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altLang="zh-TW" sz="2400" i="1"/>
              <a:t># subproblems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2700338" y="4437063"/>
            <a:ext cx="2157412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altLang="zh-TW" sz="2400" i="1"/>
              <a:t>subproblem size</a:t>
            </a:r>
            <a:endParaRPr lang="en-US" altLang="zh-TW" sz="2400"/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6227763" y="4005263"/>
            <a:ext cx="20034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400" i="1"/>
              <a:t>work dividing</a:t>
            </a:r>
          </a:p>
          <a:p>
            <a:r>
              <a:rPr lang="en-US" altLang="zh-TW" sz="2400" i="1"/>
              <a:t>and combining</a:t>
            </a:r>
            <a:endParaRPr lang="en-US" altLang="zh-TW" sz="2400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V="1">
            <a:off x="1908175" y="2492375"/>
            <a:ext cx="720725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 flipV="1">
            <a:off x="3924300" y="2636838"/>
            <a:ext cx="503238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H="1" flipV="1">
            <a:off x="6156325" y="2565400"/>
            <a:ext cx="936625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7772400" cy="1143000"/>
          </a:xfrm>
        </p:spPr>
        <p:txBody>
          <a:bodyPr/>
          <a:lstStyle/>
          <a:p>
            <a:r>
              <a:rPr lang="en-US" altLang="zh-TW" b="1"/>
              <a:t>Powering a number</a:t>
            </a:r>
            <a:endParaRPr lang="en-US" altLang="zh-TW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 b="1">
                <a:solidFill>
                  <a:srgbClr val="FF0000"/>
                </a:solidFill>
              </a:rPr>
              <a:t>Problem:</a:t>
            </a:r>
            <a:r>
              <a:rPr lang="en-US" altLang="zh-TW" b="1"/>
              <a:t> </a:t>
            </a:r>
            <a:r>
              <a:rPr lang="en-US" altLang="zh-TW"/>
              <a:t>Compute </a:t>
            </a:r>
            <a:r>
              <a:rPr lang="en-US" altLang="zh-TW" sz="2400" i="1"/>
              <a:t>a</a:t>
            </a:r>
            <a:r>
              <a:rPr lang="en-US" altLang="zh-TW" i="1" baseline="30000"/>
              <a:t>n</a:t>
            </a:r>
            <a:r>
              <a:rPr lang="en-US" altLang="zh-TW"/>
              <a:t>, where </a:t>
            </a:r>
            <a:r>
              <a:rPr lang="en-US" altLang="zh-TW" i="1">
                <a:solidFill>
                  <a:srgbClr val="158578"/>
                </a:solidFill>
              </a:rPr>
              <a:t>n </a:t>
            </a:r>
            <a:r>
              <a:rPr lang="en-US" altLang="zh-TW">
                <a:solidFill>
                  <a:srgbClr val="158578"/>
                </a:solidFill>
              </a:rPr>
              <a:t>∈ N</a:t>
            </a:r>
            <a:r>
              <a:rPr lang="en-US" altLang="zh-TW"/>
              <a:t>.</a:t>
            </a:r>
          </a:p>
          <a:p>
            <a:pPr>
              <a:buFontTx/>
              <a:buNone/>
            </a:pPr>
            <a:r>
              <a:rPr lang="en-US" altLang="zh-TW" b="1">
                <a:solidFill>
                  <a:srgbClr val="FF0000"/>
                </a:solidFill>
              </a:rPr>
              <a:t>Naive algorithm:</a:t>
            </a:r>
            <a:r>
              <a:rPr lang="en-US" altLang="zh-TW" b="1"/>
              <a:t> </a:t>
            </a:r>
            <a:r>
              <a:rPr lang="en-US" altLang="zh-TW">
                <a:solidFill>
                  <a:srgbClr val="158578"/>
                </a:solidFill>
              </a:rPr>
              <a:t>Θ(</a:t>
            </a:r>
            <a:r>
              <a:rPr lang="en-US" altLang="zh-TW" i="1">
                <a:solidFill>
                  <a:srgbClr val="158578"/>
                </a:solidFill>
              </a:rPr>
              <a:t>n</a:t>
            </a:r>
            <a:r>
              <a:rPr lang="en-US" altLang="zh-TW">
                <a:solidFill>
                  <a:srgbClr val="158578"/>
                </a:solidFill>
              </a:rPr>
              <a:t>).</a:t>
            </a:r>
          </a:p>
          <a:p>
            <a:pPr>
              <a:buFontTx/>
              <a:buNone/>
            </a:pPr>
            <a:r>
              <a:rPr lang="en-US" altLang="zh-TW" b="1">
                <a:solidFill>
                  <a:srgbClr val="FF0000"/>
                </a:solidFill>
              </a:rPr>
              <a:t>Divide-and-conquer algorithm:</a:t>
            </a:r>
            <a:endParaRPr lang="en-US" altLang="zh-TW">
              <a:solidFill>
                <a:srgbClr val="FF0000"/>
              </a:solidFill>
            </a:endParaRPr>
          </a:p>
          <a:p>
            <a:endParaRPr lang="en-US" altLang="zh-TW">
              <a:solidFill>
                <a:srgbClr val="FF0000"/>
              </a:solidFill>
            </a:endParaRPr>
          </a:p>
        </p:txBody>
      </p:sp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933825"/>
            <a:ext cx="747712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Fibonacci numbers</a:t>
            </a:r>
            <a:endParaRPr lang="en-US" altLang="zh-TW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TW" sz="2800" b="1">
                <a:solidFill>
                  <a:srgbClr val="FF0000"/>
                </a:solidFill>
              </a:rPr>
              <a:t>Recursive definition: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TW"/>
          </a:p>
          <a:p>
            <a:pPr>
              <a:lnSpc>
                <a:spcPct val="90000"/>
              </a:lnSpc>
            </a:pPr>
            <a:endParaRPr lang="en-US" altLang="zh-TW"/>
          </a:p>
          <a:p>
            <a:pPr>
              <a:lnSpc>
                <a:spcPct val="90000"/>
              </a:lnSpc>
            </a:pPr>
            <a:endParaRPr lang="en-US" altLang="zh-TW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800">
                <a:solidFill>
                  <a:srgbClr val="158578"/>
                </a:solidFill>
              </a:rPr>
              <a:t>0 	1 1  2  3  5  8  13  21  34  …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800" b="1">
                <a:solidFill>
                  <a:srgbClr val="FF0000"/>
                </a:solidFill>
              </a:rPr>
              <a:t>Naive recursive algorithm:</a:t>
            </a:r>
            <a:r>
              <a:rPr lang="en-US" altLang="zh-TW" sz="2800" b="1"/>
              <a:t> </a:t>
            </a:r>
            <a:r>
              <a:rPr lang="en-US" altLang="zh-TW" sz="2800">
                <a:solidFill>
                  <a:srgbClr val="158578"/>
                </a:solidFill>
              </a:rPr>
              <a:t>Ω( φ</a:t>
            </a:r>
            <a:r>
              <a:rPr lang="en-US" altLang="zh-TW" sz="2800" i="1" baseline="30000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800"/>
              <a:t>(exponential time), where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800"/>
              <a:t>is the </a:t>
            </a:r>
            <a:r>
              <a:rPr lang="en-US" altLang="zh-TW" sz="2800" b="1" i="1">
                <a:solidFill>
                  <a:srgbClr val="FF0000"/>
                </a:solidFill>
              </a:rPr>
              <a:t>golden ratio</a:t>
            </a:r>
            <a:r>
              <a:rPr lang="en-US" altLang="zh-TW" sz="280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420938"/>
            <a:ext cx="5689600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868863"/>
            <a:ext cx="2160587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b="1"/>
              <a:t>Computing Fibonacci</a:t>
            </a:r>
            <a:br>
              <a:rPr lang="en-US" altLang="zh-TW" sz="3600" b="1"/>
            </a:br>
            <a:r>
              <a:rPr lang="en-US" altLang="zh-TW" sz="3600" b="1"/>
              <a:t>numbers</a:t>
            </a:r>
            <a:endParaRPr lang="en-US" altLang="zh-TW" sz="360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zh-TW" sz="2800" b="1">
                <a:solidFill>
                  <a:srgbClr val="FF0000"/>
                </a:solidFill>
              </a:rPr>
              <a:t>Naive recursive squaring: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800"/>
              <a:t>              rounded to the nearest integer. 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latin typeface="Arial"/>
              </a:rPr>
              <a:t>•</a:t>
            </a:r>
            <a:r>
              <a:rPr lang="en-US" altLang="zh-TW" sz="2800"/>
              <a:t> Recursive squaring: </a:t>
            </a:r>
            <a:r>
              <a:rPr lang="en-US" altLang="zh-TW" sz="2400">
                <a:solidFill>
                  <a:srgbClr val="158578"/>
                </a:solidFill>
              </a:rPr>
              <a:t>Θ(lg </a:t>
            </a:r>
            <a:r>
              <a:rPr lang="en-US" altLang="zh-TW" sz="2400" i="1">
                <a:solidFill>
                  <a:srgbClr val="158578"/>
                </a:solidFill>
              </a:rPr>
              <a:t>n</a:t>
            </a:r>
            <a:r>
              <a:rPr lang="en-US" altLang="zh-TW" sz="2400">
                <a:solidFill>
                  <a:srgbClr val="158578"/>
                </a:solidFill>
              </a:rPr>
              <a:t>)</a:t>
            </a:r>
            <a:r>
              <a:rPr lang="en-US" altLang="zh-TW" sz="2000">
                <a:solidFill>
                  <a:srgbClr val="158578"/>
                </a:solidFill>
              </a:rPr>
              <a:t> </a:t>
            </a:r>
            <a:r>
              <a:rPr lang="en-US" altLang="zh-TW" sz="2800"/>
              <a:t>time.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latin typeface="Arial"/>
              </a:rPr>
              <a:t>•</a:t>
            </a:r>
            <a:r>
              <a:rPr lang="en-US" altLang="zh-TW" sz="2800"/>
              <a:t> This method is unreliable, since floating-point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800"/>
              <a:t>arithmetic is prone to round-off errors.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800" b="1">
                <a:solidFill>
                  <a:srgbClr val="FF0000"/>
                </a:solidFill>
              </a:rPr>
              <a:t>Bottom-up: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400">
                <a:solidFill>
                  <a:srgbClr val="FF0000"/>
                </a:solidFill>
                <a:latin typeface="Arial"/>
              </a:rPr>
              <a:t>•</a:t>
            </a:r>
            <a:r>
              <a:rPr lang="en-US" altLang="zh-TW" sz="2400">
                <a:solidFill>
                  <a:srgbClr val="FF0000"/>
                </a:solidFill>
              </a:rPr>
              <a:t> </a:t>
            </a:r>
            <a:r>
              <a:rPr lang="en-US" altLang="zh-TW" sz="2400"/>
              <a:t>Compute </a:t>
            </a:r>
            <a:r>
              <a:rPr lang="en-US" altLang="zh-TW" sz="2400" i="1">
                <a:solidFill>
                  <a:srgbClr val="158578"/>
                </a:solidFill>
              </a:rPr>
              <a:t>F</a:t>
            </a:r>
            <a:r>
              <a:rPr lang="en-US" altLang="zh-TW" sz="2000">
                <a:solidFill>
                  <a:srgbClr val="158578"/>
                </a:solidFill>
              </a:rPr>
              <a:t>0</a:t>
            </a:r>
            <a:r>
              <a:rPr lang="en-US" altLang="zh-TW" sz="2400">
                <a:solidFill>
                  <a:srgbClr val="158578"/>
                </a:solidFill>
              </a:rPr>
              <a:t>, </a:t>
            </a:r>
            <a:r>
              <a:rPr lang="en-US" altLang="zh-TW" sz="2400" i="1">
                <a:solidFill>
                  <a:srgbClr val="158578"/>
                </a:solidFill>
              </a:rPr>
              <a:t>F</a:t>
            </a:r>
            <a:r>
              <a:rPr lang="en-US" altLang="zh-TW" sz="2000">
                <a:solidFill>
                  <a:srgbClr val="158578"/>
                </a:solidFill>
              </a:rPr>
              <a:t>1</a:t>
            </a:r>
            <a:r>
              <a:rPr lang="en-US" altLang="zh-TW" sz="2400">
                <a:solidFill>
                  <a:srgbClr val="158578"/>
                </a:solidFill>
              </a:rPr>
              <a:t>, </a:t>
            </a:r>
            <a:r>
              <a:rPr lang="en-US" altLang="zh-TW" sz="2400" i="1">
                <a:solidFill>
                  <a:srgbClr val="158578"/>
                </a:solidFill>
              </a:rPr>
              <a:t>F</a:t>
            </a:r>
            <a:r>
              <a:rPr lang="en-US" altLang="zh-TW" sz="2400">
                <a:solidFill>
                  <a:srgbClr val="158578"/>
                </a:solidFill>
              </a:rPr>
              <a:t>2</a:t>
            </a:r>
            <a:r>
              <a:rPr lang="en-US" altLang="zh-TW" sz="2800">
                <a:solidFill>
                  <a:srgbClr val="158578"/>
                </a:solidFill>
              </a:rPr>
              <a:t>, </a:t>
            </a:r>
            <a:r>
              <a:rPr lang="en-US" altLang="zh-TW" sz="2800">
                <a:solidFill>
                  <a:srgbClr val="158578"/>
                </a:solidFill>
                <a:latin typeface="Arial"/>
              </a:rPr>
              <a:t>…</a:t>
            </a:r>
            <a:r>
              <a:rPr lang="en-US" altLang="zh-TW" sz="2800">
                <a:solidFill>
                  <a:srgbClr val="158578"/>
                </a:solidFill>
              </a:rPr>
              <a:t>, </a:t>
            </a:r>
            <a:r>
              <a:rPr lang="en-US" altLang="zh-TW" sz="2800" i="1">
                <a:solidFill>
                  <a:srgbClr val="158578"/>
                </a:solidFill>
              </a:rPr>
              <a:t>F</a:t>
            </a:r>
            <a:r>
              <a:rPr lang="en-US" altLang="zh-TW" sz="2400">
                <a:solidFill>
                  <a:srgbClr val="158578"/>
                </a:solidFill>
              </a:rPr>
              <a:t>n</a:t>
            </a:r>
            <a:r>
              <a:rPr lang="en-US" altLang="zh-TW" sz="2800"/>
              <a:t> in order, forming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800"/>
              <a:t>each number by summing the two previous.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800">
                <a:solidFill>
                  <a:srgbClr val="FF0000"/>
                </a:solidFill>
                <a:latin typeface="Arial"/>
              </a:rPr>
              <a:t>•</a:t>
            </a:r>
            <a:r>
              <a:rPr lang="en-US" altLang="zh-TW" sz="2800"/>
              <a:t> Running time: </a:t>
            </a:r>
            <a:r>
              <a:rPr lang="en-US" altLang="zh-TW" sz="2800">
                <a:solidFill>
                  <a:srgbClr val="158578"/>
                </a:solidFill>
              </a:rPr>
              <a:t>Θ(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).</a:t>
            </a:r>
          </a:p>
          <a:p>
            <a:pPr>
              <a:lnSpc>
                <a:spcPct val="80000"/>
              </a:lnSpc>
            </a:pPr>
            <a:endParaRPr lang="en-US" altLang="zh-TW" sz="2800">
              <a:solidFill>
                <a:srgbClr val="158578"/>
              </a:solidFill>
            </a:endParaRPr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276475"/>
            <a:ext cx="1619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Recursive squaring</a:t>
            </a:r>
            <a:endParaRPr lang="en-US" altLang="zh-TW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 b="1">
                <a:solidFill>
                  <a:srgbClr val="FF0000"/>
                </a:solidFill>
              </a:rPr>
              <a:t>Theorem:</a:t>
            </a:r>
            <a:endParaRPr lang="en-US" altLang="zh-TW">
              <a:solidFill>
                <a:srgbClr val="FF0000"/>
              </a:solidFill>
            </a:endParaRPr>
          </a:p>
          <a:p>
            <a:endParaRPr lang="en-US" altLang="zh-TW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altLang="zh-TW" b="1">
                <a:solidFill>
                  <a:srgbClr val="FF0000"/>
                </a:solidFill>
              </a:rPr>
              <a:t>Algorithm:</a:t>
            </a:r>
            <a:r>
              <a:rPr lang="en-US" altLang="zh-TW" b="1"/>
              <a:t> </a:t>
            </a:r>
            <a:r>
              <a:rPr lang="en-US" altLang="zh-TW"/>
              <a:t>Recursive squaring.</a:t>
            </a:r>
          </a:p>
          <a:p>
            <a:pPr>
              <a:buFontTx/>
              <a:buNone/>
            </a:pPr>
            <a:r>
              <a:rPr lang="en-US" altLang="zh-TW"/>
              <a:t>Time = </a:t>
            </a:r>
            <a:r>
              <a:rPr lang="en-US" altLang="zh-TW">
                <a:solidFill>
                  <a:srgbClr val="158578"/>
                </a:solidFill>
              </a:rPr>
              <a:t>Θ(lg </a:t>
            </a:r>
            <a:r>
              <a:rPr lang="en-US" altLang="zh-TW" i="1">
                <a:solidFill>
                  <a:srgbClr val="158578"/>
                </a:solidFill>
              </a:rPr>
              <a:t>n</a:t>
            </a:r>
            <a:r>
              <a:rPr lang="en-US" altLang="zh-TW">
                <a:solidFill>
                  <a:srgbClr val="158578"/>
                </a:solidFill>
              </a:rPr>
              <a:t>)</a:t>
            </a:r>
            <a:r>
              <a:rPr lang="en-US" altLang="zh-TW"/>
              <a:t> .</a:t>
            </a:r>
          </a:p>
          <a:p>
            <a:pPr>
              <a:buFontTx/>
              <a:buNone/>
            </a:pPr>
            <a:r>
              <a:rPr lang="en-US" altLang="zh-TW" i="1">
                <a:solidFill>
                  <a:srgbClr val="FF0000"/>
                </a:solidFill>
              </a:rPr>
              <a:t>Proof of theorem.</a:t>
            </a:r>
            <a:r>
              <a:rPr lang="en-US" altLang="zh-TW" i="1"/>
              <a:t> </a:t>
            </a:r>
            <a:r>
              <a:rPr lang="en-US" altLang="zh-TW"/>
              <a:t>(Induction on </a:t>
            </a:r>
            <a:r>
              <a:rPr lang="en-US" altLang="zh-TW" i="1">
                <a:solidFill>
                  <a:srgbClr val="158578"/>
                </a:solidFill>
              </a:rPr>
              <a:t>n</a:t>
            </a:r>
            <a:r>
              <a:rPr lang="en-US" altLang="zh-TW"/>
              <a:t>.)</a:t>
            </a:r>
          </a:p>
          <a:p>
            <a:pPr>
              <a:buFontTx/>
              <a:buNone/>
            </a:pPr>
            <a:r>
              <a:rPr lang="en-US" altLang="zh-TW"/>
              <a:t>Base (</a:t>
            </a:r>
            <a:r>
              <a:rPr lang="en-US" altLang="zh-TW" i="1">
                <a:solidFill>
                  <a:srgbClr val="158578"/>
                </a:solidFill>
              </a:rPr>
              <a:t>n </a:t>
            </a:r>
            <a:r>
              <a:rPr lang="en-US" altLang="zh-TW">
                <a:solidFill>
                  <a:srgbClr val="158578"/>
                </a:solidFill>
              </a:rPr>
              <a:t>= 1</a:t>
            </a:r>
            <a:r>
              <a:rPr lang="en-US" altLang="zh-TW"/>
              <a:t>):</a:t>
            </a:r>
          </a:p>
          <a:p>
            <a:endParaRPr lang="en-US" altLang="zh-TW">
              <a:solidFill>
                <a:srgbClr val="FF0000"/>
              </a:solidFill>
            </a:endParaRPr>
          </a:p>
        </p:txBody>
      </p:sp>
      <p:pic>
        <p:nvPicPr>
          <p:cNvPr id="553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1628775"/>
            <a:ext cx="43719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3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797425"/>
            <a:ext cx="3619500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Recursive squaring</a:t>
            </a:r>
            <a:endParaRPr lang="en-US" altLang="zh-TW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/>
              <a:t>Inductive step (</a:t>
            </a:r>
            <a:r>
              <a:rPr lang="en-US" altLang="zh-TW" i="1">
                <a:solidFill>
                  <a:srgbClr val="158578"/>
                </a:solidFill>
              </a:rPr>
              <a:t>n </a:t>
            </a:r>
            <a:r>
              <a:rPr lang="en-US" altLang="zh-TW">
                <a:solidFill>
                  <a:srgbClr val="158578"/>
                </a:solidFill>
              </a:rPr>
              <a:t>≥ 2</a:t>
            </a:r>
            <a:r>
              <a:rPr lang="en-US" altLang="zh-TW"/>
              <a:t>):</a:t>
            </a:r>
          </a:p>
          <a:p>
            <a:pPr>
              <a:buFontTx/>
              <a:buNone/>
            </a:pPr>
            <a:endParaRPr lang="en-US" altLang="zh-TW"/>
          </a:p>
        </p:txBody>
      </p:sp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420938"/>
            <a:ext cx="6985000" cy="38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b="1"/>
              <a:t>Maximum subarray problem </a:t>
            </a:r>
            <a:endParaRPr lang="en-US" altLang="zh-TW" sz="360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2686050"/>
            <a:ext cx="8208963" cy="36957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400" b="1">
                <a:solidFill>
                  <a:srgbClr val="FF0000"/>
                </a:solidFill>
              </a:rPr>
              <a:t>Input:    </a:t>
            </a:r>
            <a:r>
              <a:rPr lang="en-US" altLang="zh-TW" sz="2400" b="1">
                <a:solidFill>
                  <a:srgbClr val="240B8F"/>
                </a:solidFill>
              </a:rPr>
              <a:t>An Array of numbers</a:t>
            </a:r>
          </a:p>
          <a:p>
            <a:pPr>
              <a:buFontTx/>
              <a:buNone/>
            </a:pPr>
            <a:r>
              <a:rPr lang="en-US" altLang="zh-TW" sz="2400" b="1">
                <a:solidFill>
                  <a:srgbClr val="FF0000"/>
                </a:solidFill>
              </a:rPr>
              <a:t>Output:  </a:t>
            </a:r>
            <a:r>
              <a:rPr lang="en-US" altLang="zh-TW" sz="2400" b="1">
                <a:solidFill>
                  <a:schemeClr val="accent1"/>
                </a:solidFill>
              </a:rPr>
              <a:t>A subarray with the maximum sum</a:t>
            </a:r>
          </a:p>
          <a:p>
            <a:pPr>
              <a:buFontTx/>
              <a:buNone/>
            </a:pPr>
            <a:r>
              <a:rPr lang="en-US" altLang="zh-TW" sz="2400" b="1">
                <a:solidFill>
                  <a:srgbClr val="FF0000"/>
                </a:solidFill>
              </a:rPr>
              <a:t>Observation:</a:t>
            </a:r>
          </a:p>
          <a:p>
            <a:pPr>
              <a:buFontTx/>
              <a:buNone/>
            </a:pPr>
            <a:endParaRPr lang="en-US" altLang="zh-TW" sz="2400" b="1">
              <a:solidFill>
                <a:srgbClr val="FF0000"/>
              </a:solidFill>
            </a:endParaRPr>
          </a:p>
          <a:p>
            <a:pPr>
              <a:buFontTx/>
              <a:buNone/>
            </a:pPr>
            <a:endParaRPr lang="en-US" altLang="zh-TW" sz="2400">
              <a:solidFill>
                <a:srgbClr val="FF0000"/>
              </a:solidFill>
            </a:endParaRPr>
          </a:p>
          <a:p>
            <a:endParaRPr lang="en-US" altLang="zh-TW" sz="2400">
              <a:solidFill>
                <a:srgbClr val="FF0000"/>
              </a:solidFill>
            </a:endParaRPr>
          </a:p>
        </p:txBody>
      </p:sp>
      <p:graphicFrame>
        <p:nvGraphicFramePr>
          <p:cNvPr id="59472" name="Group 80"/>
          <p:cNvGraphicFramePr>
            <a:graphicFrameLocks noGrp="1"/>
          </p:cNvGraphicFramePr>
          <p:nvPr>
            <p:ph sz="half" idx="2"/>
          </p:nvPr>
        </p:nvGraphicFramePr>
        <p:xfrm>
          <a:off x="468313" y="1628775"/>
          <a:ext cx="8064500" cy="822325"/>
        </p:xfrm>
        <a:graphic>
          <a:graphicData uri="http://schemas.openxmlformats.org/drawingml/2006/table">
            <a:tbl>
              <a:tblPr/>
              <a:tblGrid>
                <a:gridCol w="503237"/>
                <a:gridCol w="503238"/>
                <a:gridCol w="506412"/>
                <a:gridCol w="503238"/>
                <a:gridCol w="504825"/>
                <a:gridCol w="503237"/>
                <a:gridCol w="503238"/>
                <a:gridCol w="508000"/>
                <a:gridCol w="501650"/>
                <a:gridCol w="503237"/>
                <a:gridCol w="503238"/>
                <a:gridCol w="504825"/>
                <a:gridCol w="503237"/>
                <a:gridCol w="506413"/>
                <a:gridCol w="503237"/>
                <a:gridCol w="503238"/>
              </a:tblGrid>
              <a:tr h="411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40B8F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40B8F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40B8F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40B8F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40B8F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40B8F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40B8F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40B8F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40B8F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40B8F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40B8F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40B8F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40B8F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40B8F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40B8F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40B8F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-25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-16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-23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-22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9508" name="Group 116"/>
          <p:cNvGraphicFramePr>
            <a:graphicFrameLocks noGrp="1"/>
          </p:cNvGraphicFramePr>
          <p:nvPr/>
        </p:nvGraphicFramePr>
        <p:xfrm>
          <a:off x="1116013" y="4797425"/>
          <a:ext cx="6143625" cy="517525"/>
        </p:xfrm>
        <a:graphic>
          <a:graphicData uri="http://schemas.openxmlformats.org/drawingml/2006/table">
            <a:tbl>
              <a:tblPr/>
              <a:tblGrid>
                <a:gridCol w="512762"/>
                <a:gridCol w="511175"/>
                <a:gridCol w="512763"/>
                <a:gridCol w="511175"/>
                <a:gridCol w="512762"/>
                <a:gridCol w="511175"/>
                <a:gridCol w="512763"/>
                <a:gridCol w="511175"/>
                <a:gridCol w="512762"/>
                <a:gridCol w="511175"/>
                <a:gridCol w="512763"/>
                <a:gridCol w="511175"/>
              </a:tblGrid>
              <a:tr h="503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505" name="Text Box 113"/>
          <p:cNvSpPr txBox="1">
            <a:spLocks noChangeArrowheads="1"/>
          </p:cNvSpPr>
          <p:nvPr/>
        </p:nvSpPr>
        <p:spPr bwMode="auto">
          <a:xfrm>
            <a:off x="1042988" y="4292600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low</a:t>
            </a:r>
          </a:p>
        </p:txBody>
      </p:sp>
      <p:sp>
        <p:nvSpPr>
          <p:cNvPr id="59506" name="Text Box 114"/>
          <p:cNvSpPr txBox="1">
            <a:spLocks noChangeArrowheads="1"/>
          </p:cNvSpPr>
          <p:nvPr/>
        </p:nvSpPr>
        <p:spPr bwMode="auto">
          <a:xfrm>
            <a:off x="3635375" y="4292600"/>
            <a:ext cx="53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mid</a:t>
            </a:r>
          </a:p>
        </p:txBody>
      </p:sp>
      <p:sp>
        <p:nvSpPr>
          <p:cNvPr id="59507" name="Text Box 115"/>
          <p:cNvSpPr txBox="1">
            <a:spLocks noChangeArrowheads="1"/>
          </p:cNvSpPr>
          <p:nvPr/>
        </p:nvSpPr>
        <p:spPr bwMode="auto">
          <a:xfrm>
            <a:off x="6732588" y="4365625"/>
            <a:ext cx="59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high</a:t>
            </a:r>
          </a:p>
        </p:txBody>
      </p:sp>
      <p:sp>
        <p:nvSpPr>
          <p:cNvPr id="59510" name="Line 118"/>
          <p:cNvSpPr>
            <a:spLocks noChangeShapeType="1"/>
          </p:cNvSpPr>
          <p:nvPr/>
        </p:nvSpPr>
        <p:spPr bwMode="auto">
          <a:xfrm flipV="1">
            <a:off x="4211638" y="4652963"/>
            <a:ext cx="0" cy="8636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9511" name="Freeform 119"/>
          <p:cNvSpPr>
            <a:spLocks/>
          </p:cNvSpPr>
          <p:nvPr/>
        </p:nvSpPr>
        <p:spPr bwMode="auto">
          <a:xfrm>
            <a:off x="1619250" y="5589588"/>
            <a:ext cx="2232025" cy="431800"/>
          </a:xfrm>
          <a:custGeom>
            <a:avLst/>
            <a:gdLst>
              <a:gd name="T0" fmla="*/ 0 w 1406"/>
              <a:gd name="T1" fmla="*/ 0 h 272"/>
              <a:gd name="T2" fmla="*/ 635 w 1406"/>
              <a:gd name="T3" fmla="*/ 272 h 272"/>
              <a:gd name="T4" fmla="*/ 1406 w 1406"/>
              <a:gd name="T5" fmla="*/ 0 h 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06" h="272">
                <a:moveTo>
                  <a:pt x="0" y="0"/>
                </a:moveTo>
                <a:cubicBezTo>
                  <a:pt x="200" y="136"/>
                  <a:pt x="401" y="272"/>
                  <a:pt x="635" y="272"/>
                </a:cubicBezTo>
                <a:cubicBezTo>
                  <a:pt x="869" y="272"/>
                  <a:pt x="1278" y="45"/>
                  <a:pt x="1406" y="0"/>
                </a:cubicBezTo>
              </a:path>
            </a:pathLst>
          </a:custGeom>
          <a:noFill/>
          <a:ln w="38100" cmpd="sng">
            <a:solidFill>
              <a:srgbClr val="240B8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9512" name="Freeform 120"/>
          <p:cNvSpPr>
            <a:spLocks/>
          </p:cNvSpPr>
          <p:nvPr/>
        </p:nvSpPr>
        <p:spPr bwMode="auto">
          <a:xfrm>
            <a:off x="4643438" y="5516563"/>
            <a:ext cx="2160587" cy="360362"/>
          </a:xfrm>
          <a:custGeom>
            <a:avLst/>
            <a:gdLst>
              <a:gd name="T0" fmla="*/ 0 w 1361"/>
              <a:gd name="T1" fmla="*/ 0 h 227"/>
              <a:gd name="T2" fmla="*/ 771 w 1361"/>
              <a:gd name="T3" fmla="*/ 227 h 227"/>
              <a:gd name="T4" fmla="*/ 1361 w 1361"/>
              <a:gd name="T5" fmla="*/ 0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61" h="227">
                <a:moveTo>
                  <a:pt x="0" y="0"/>
                </a:moveTo>
                <a:cubicBezTo>
                  <a:pt x="272" y="113"/>
                  <a:pt x="544" y="227"/>
                  <a:pt x="771" y="227"/>
                </a:cubicBezTo>
                <a:cubicBezTo>
                  <a:pt x="998" y="227"/>
                  <a:pt x="1179" y="113"/>
                  <a:pt x="1361" y="0"/>
                </a:cubicBezTo>
              </a:path>
            </a:pathLst>
          </a:custGeom>
          <a:noFill/>
          <a:ln w="38100" cmpd="sng">
            <a:solidFill>
              <a:srgbClr val="240B8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9513" name="Freeform 121"/>
          <p:cNvSpPr>
            <a:spLocks/>
          </p:cNvSpPr>
          <p:nvPr/>
        </p:nvSpPr>
        <p:spPr bwMode="auto">
          <a:xfrm>
            <a:off x="2843213" y="4076700"/>
            <a:ext cx="2808287" cy="431800"/>
          </a:xfrm>
          <a:custGeom>
            <a:avLst/>
            <a:gdLst>
              <a:gd name="T0" fmla="*/ 0 w 1769"/>
              <a:gd name="T1" fmla="*/ 272 h 272"/>
              <a:gd name="T2" fmla="*/ 862 w 1769"/>
              <a:gd name="T3" fmla="*/ 0 h 272"/>
              <a:gd name="T4" fmla="*/ 1769 w 1769"/>
              <a:gd name="T5" fmla="*/ 272 h 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69" h="272">
                <a:moveTo>
                  <a:pt x="0" y="272"/>
                </a:moveTo>
                <a:cubicBezTo>
                  <a:pt x="283" y="136"/>
                  <a:pt x="567" y="0"/>
                  <a:pt x="862" y="0"/>
                </a:cubicBezTo>
                <a:cubicBezTo>
                  <a:pt x="1157" y="0"/>
                  <a:pt x="1463" y="136"/>
                  <a:pt x="1769" y="272"/>
                </a:cubicBezTo>
              </a:path>
            </a:pathLst>
          </a:custGeom>
          <a:noFill/>
          <a:ln w="38100" cmpd="sng">
            <a:solidFill>
              <a:srgbClr val="240B8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9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511" grpId="0" animBg="1"/>
      <p:bldP spid="59512" grpId="0" animBg="1"/>
      <p:bldP spid="595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628775"/>
            <a:ext cx="8208963" cy="4775200"/>
          </a:xfrm>
        </p:spPr>
        <p:txBody>
          <a:bodyPr/>
          <a:lstStyle/>
          <a:p>
            <a:r>
              <a:rPr lang="en-US" altLang="zh-TW" sz="2800" b="1"/>
              <a:t>Subproblem:</a:t>
            </a:r>
            <a:r>
              <a:rPr lang="en-US" altLang="zh-TW" sz="2800" b="1" i="1"/>
              <a:t> </a:t>
            </a:r>
            <a:r>
              <a:rPr lang="en-US" altLang="zh-TW" sz="2800"/>
              <a:t>Find a maximum subarray of </a:t>
            </a:r>
            <a:r>
              <a:rPr lang="en-US" altLang="zh-TW" sz="2800">
                <a:solidFill>
                  <a:schemeClr val="accent1"/>
                </a:solidFill>
              </a:rPr>
              <a:t>A[</a:t>
            </a:r>
            <a:r>
              <a:rPr lang="en-US" altLang="zh-TW" sz="2800" i="1">
                <a:solidFill>
                  <a:schemeClr val="accent1"/>
                </a:solidFill>
              </a:rPr>
              <a:t>low </a:t>
            </a:r>
            <a:r>
              <a:rPr lang="en-US" altLang="zh-TW" sz="2800">
                <a:solidFill>
                  <a:schemeClr val="accent1"/>
                </a:solidFill>
              </a:rPr>
              <a:t>.. </a:t>
            </a:r>
            <a:r>
              <a:rPr lang="en-US" altLang="zh-TW" sz="2800" i="1">
                <a:solidFill>
                  <a:schemeClr val="accent1"/>
                </a:solidFill>
              </a:rPr>
              <a:t>high</a:t>
            </a:r>
            <a:r>
              <a:rPr lang="en-US" altLang="zh-TW" sz="2800">
                <a:solidFill>
                  <a:schemeClr val="accent1"/>
                </a:solidFill>
              </a:rPr>
              <a:t>].</a:t>
            </a:r>
            <a:r>
              <a:rPr lang="en-US" altLang="zh-TW" sz="2800"/>
              <a:t>  In original call, </a:t>
            </a:r>
            <a:r>
              <a:rPr lang="en-US" altLang="zh-TW" sz="2800" i="1">
                <a:solidFill>
                  <a:schemeClr val="accent1"/>
                </a:solidFill>
              </a:rPr>
              <a:t>low </a:t>
            </a:r>
            <a:r>
              <a:rPr lang="en-US" altLang="zh-TW" sz="2800">
                <a:solidFill>
                  <a:schemeClr val="accent1"/>
                </a:solidFill>
              </a:rPr>
              <a:t>=1</a:t>
            </a:r>
            <a:r>
              <a:rPr lang="en-US" altLang="zh-TW" sz="2800"/>
              <a:t>, </a:t>
            </a:r>
            <a:r>
              <a:rPr lang="en-US" altLang="zh-TW" sz="2800" i="1">
                <a:solidFill>
                  <a:schemeClr val="accent1"/>
                </a:solidFill>
              </a:rPr>
              <a:t>high </a:t>
            </a:r>
            <a:r>
              <a:rPr lang="en-US" altLang="zh-TW" sz="2800">
                <a:solidFill>
                  <a:schemeClr val="accent1"/>
                </a:solidFill>
              </a:rPr>
              <a:t>= n.</a:t>
            </a:r>
          </a:p>
          <a:p>
            <a:r>
              <a:rPr lang="en-US" altLang="zh-TW" sz="2800" b="1"/>
              <a:t>Divide </a:t>
            </a:r>
            <a:r>
              <a:rPr lang="en-US" altLang="zh-TW" sz="2800"/>
              <a:t>the subarray into two subarrays. Find the midpoint </a:t>
            </a:r>
            <a:r>
              <a:rPr lang="en-US" altLang="zh-TW" sz="2800" i="1">
                <a:solidFill>
                  <a:srgbClr val="FF0000"/>
                </a:solidFill>
              </a:rPr>
              <a:t>mid </a:t>
            </a:r>
            <a:r>
              <a:rPr lang="en-US" altLang="zh-TW" sz="2800"/>
              <a:t>of the subarrays, and consider the subarrays </a:t>
            </a:r>
            <a:r>
              <a:rPr lang="en-US" altLang="zh-TW" sz="2800">
                <a:solidFill>
                  <a:srgbClr val="FF0000"/>
                </a:solidFill>
              </a:rPr>
              <a:t>A[</a:t>
            </a:r>
            <a:r>
              <a:rPr lang="en-US" altLang="zh-TW" sz="2800" i="1">
                <a:solidFill>
                  <a:srgbClr val="FF0000"/>
                </a:solidFill>
              </a:rPr>
              <a:t>low </a:t>
            </a:r>
            <a:r>
              <a:rPr lang="en-US" altLang="zh-TW" sz="2800">
                <a:solidFill>
                  <a:srgbClr val="FF0000"/>
                </a:solidFill>
              </a:rPr>
              <a:t>..</a:t>
            </a:r>
            <a:r>
              <a:rPr lang="en-US" altLang="zh-TW" sz="2800" i="1">
                <a:solidFill>
                  <a:srgbClr val="FF0000"/>
                </a:solidFill>
              </a:rPr>
              <a:t>mid</a:t>
            </a:r>
            <a:r>
              <a:rPr lang="en-US" altLang="zh-TW" sz="2800">
                <a:solidFill>
                  <a:srgbClr val="FF0000"/>
                </a:solidFill>
              </a:rPr>
              <a:t>]</a:t>
            </a:r>
            <a:r>
              <a:rPr lang="en-US" altLang="zh-TW" sz="2800"/>
              <a:t> And </a:t>
            </a:r>
            <a:r>
              <a:rPr lang="en-US" altLang="zh-TW" sz="2800">
                <a:solidFill>
                  <a:srgbClr val="FF0000"/>
                </a:solidFill>
              </a:rPr>
              <a:t>A[</a:t>
            </a:r>
            <a:r>
              <a:rPr lang="en-US" altLang="zh-TW" sz="2800" i="1">
                <a:solidFill>
                  <a:srgbClr val="FF0000"/>
                </a:solidFill>
              </a:rPr>
              <a:t>mid </a:t>
            </a:r>
            <a:r>
              <a:rPr lang="en-US" altLang="zh-TW" sz="2800">
                <a:solidFill>
                  <a:srgbClr val="FF0000"/>
                </a:solidFill>
              </a:rPr>
              <a:t>+1..</a:t>
            </a:r>
            <a:r>
              <a:rPr lang="en-US" altLang="zh-TW" sz="2800" i="1">
                <a:solidFill>
                  <a:srgbClr val="FF0000"/>
                </a:solidFill>
              </a:rPr>
              <a:t>high</a:t>
            </a:r>
            <a:r>
              <a:rPr lang="en-US" altLang="zh-TW" sz="2800">
                <a:solidFill>
                  <a:srgbClr val="FF0000"/>
                </a:solidFill>
              </a:rPr>
              <a:t>]</a:t>
            </a:r>
          </a:p>
          <a:p>
            <a:r>
              <a:rPr lang="en-US" altLang="zh-TW" sz="2800" b="1"/>
              <a:t>Conquer </a:t>
            </a:r>
            <a:r>
              <a:rPr lang="en-US" altLang="zh-TW" sz="2800"/>
              <a:t>by finding a maximum subarrays of </a:t>
            </a:r>
            <a:r>
              <a:rPr lang="en-US" altLang="zh-TW" sz="2800">
                <a:solidFill>
                  <a:srgbClr val="FF0000"/>
                </a:solidFill>
              </a:rPr>
              <a:t>A[</a:t>
            </a:r>
            <a:r>
              <a:rPr lang="en-US" altLang="zh-TW" sz="2800" i="1">
                <a:solidFill>
                  <a:srgbClr val="FF0000"/>
                </a:solidFill>
              </a:rPr>
              <a:t>low </a:t>
            </a:r>
            <a:r>
              <a:rPr lang="en-US" altLang="zh-TW" sz="2800">
                <a:solidFill>
                  <a:srgbClr val="FF0000"/>
                </a:solidFill>
              </a:rPr>
              <a:t>..</a:t>
            </a:r>
            <a:r>
              <a:rPr lang="en-US" altLang="zh-TW" sz="2800" i="1">
                <a:solidFill>
                  <a:srgbClr val="FF0000"/>
                </a:solidFill>
              </a:rPr>
              <a:t>mid</a:t>
            </a:r>
            <a:r>
              <a:rPr lang="en-US" altLang="zh-TW" sz="2800">
                <a:solidFill>
                  <a:srgbClr val="FF0000"/>
                </a:solidFill>
              </a:rPr>
              <a:t>]</a:t>
            </a:r>
            <a:r>
              <a:rPr lang="en-US" altLang="zh-TW" sz="2800"/>
              <a:t> and </a:t>
            </a:r>
            <a:r>
              <a:rPr lang="en-US" altLang="zh-TW" sz="2800">
                <a:solidFill>
                  <a:srgbClr val="FF0000"/>
                </a:solidFill>
              </a:rPr>
              <a:t>A[</a:t>
            </a:r>
            <a:r>
              <a:rPr lang="en-US" altLang="zh-TW" sz="2800" i="1">
                <a:solidFill>
                  <a:srgbClr val="FF0000"/>
                </a:solidFill>
              </a:rPr>
              <a:t>mid</a:t>
            </a:r>
            <a:r>
              <a:rPr lang="en-US" altLang="zh-TW" sz="2800">
                <a:solidFill>
                  <a:srgbClr val="FF0000"/>
                </a:solidFill>
              </a:rPr>
              <a:t>+1..</a:t>
            </a:r>
            <a:r>
              <a:rPr lang="en-US" altLang="zh-TW" sz="2800" i="1">
                <a:solidFill>
                  <a:srgbClr val="FF0000"/>
                </a:solidFill>
              </a:rPr>
              <a:t>high</a:t>
            </a:r>
            <a:r>
              <a:rPr lang="en-US" altLang="zh-TW" sz="2800">
                <a:solidFill>
                  <a:srgbClr val="FF0000"/>
                </a:solidFill>
              </a:rPr>
              <a:t>].</a:t>
            </a:r>
          </a:p>
          <a:p>
            <a:r>
              <a:rPr lang="en-US" altLang="zh-TW" sz="2800" b="1"/>
              <a:t>Combine </a:t>
            </a:r>
            <a:r>
              <a:rPr lang="en-US" altLang="zh-TW" sz="2800"/>
              <a:t>by finding a maximum subarray that crosses the midpoint, and using the best solution out of the three.</a:t>
            </a:r>
          </a:p>
        </p:txBody>
      </p:sp>
      <p:graphicFrame>
        <p:nvGraphicFramePr>
          <p:cNvPr id="92217" name="Group 57"/>
          <p:cNvGraphicFramePr>
            <a:graphicFrameLocks noGrp="1"/>
          </p:cNvGraphicFramePr>
          <p:nvPr/>
        </p:nvGraphicFramePr>
        <p:xfrm>
          <a:off x="1331913" y="692150"/>
          <a:ext cx="6143625" cy="517525"/>
        </p:xfrm>
        <a:graphic>
          <a:graphicData uri="http://schemas.openxmlformats.org/drawingml/2006/table">
            <a:tbl>
              <a:tblPr/>
              <a:tblGrid>
                <a:gridCol w="512762"/>
                <a:gridCol w="511175"/>
                <a:gridCol w="512763"/>
                <a:gridCol w="511175"/>
                <a:gridCol w="512762"/>
                <a:gridCol w="511175"/>
                <a:gridCol w="512763"/>
                <a:gridCol w="511175"/>
                <a:gridCol w="512762"/>
                <a:gridCol w="511175"/>
                <a:gridCol w="512763"/>
                <a:gridCol w="511175"/>
              </a:tblGrid>
              <a:tr h="503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8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4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 sz="2000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245" name="Text Box 85"/>
          <p:cNvSpPr txBox="1">
            <a:spLocks noChangeArrowheads="1"/>
          </p:cNvSpPr>
          <p:nvPr/>
        </p:nvSpPr>
        <p:spPr bwMode="auto">
          <a:xfrm>
            <a:off x="1403350" y="260350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low</a:t>
            </a:r>
          </a:p>
        </p:txBody>
      </p:sp>
      <p:sp>
        <p:nvSpPr>
          <p:cNvPr id="92246" name="Text Box 86"/>
          <p:cNvSpPr txBox="1">
            <a:spLocks noChangeArrowheads="1"/>
          </p:cNvSpPr>
          <p:nvPr/>
        </p:nvSpPr>
        <p:spPr bwMode="auto">
          <a:xfrm>
            <a:off x="3995738" y="260350"/>
            <a:ext cx="53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mid</a:t>
            </a:r>
          </a:p>
        </p:txBody>
      </p:sp>
      <p:sp>
        <p:nvSpPr>
          <p:cNvPr id="92247" name="Text Box 87"/>
          <p:cNvSpPr txBox="1">
            <a:spLocks noChangeArrowheads="1"/>
          </p:cNvSpPr>
          <p:nvPr/>
        </p:nvSpPr>
        <p:spPr bwMode="auto">
          <a:xfrm>
            <a:off x="6804025" y="260350"/>
            <a:ext cx="59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high</a:t>
            </a:r>
          </a:p>
        </p:txBody>
      </p:sp>
      <p:sp>
        <p:nvSpPr>
          <p:cNvPr id="92248" name="Line 88"/>
          <p:cNvSpPr>
            <a:spLocks noChangeShapeType="1"/>
          </p:cNvSpPr>
          <p:nvPr/>
        </p:nvSpPr>
        <p:spPr bwMode="auto">
          <a:xfrm flipV="1">
            <a:off x="4427538" y="549275"/>
            <a:ext cx="0" cy="8636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260350"/>
            <a:ext cx="8208963" cy="61436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TW" sz="2000">
                <a:solidFill>
                  <a:srgbClr val="FF0000"/>
                </a:solidFill>
              </a:rPr>
              <a:t>FIND-MAX-CROSSING-SUBARRAY</a:t>
            </a:r>
            <a:r>
              <a:rPr lang="en-US" altLang="zh-TW" sz="2000"/>
              <a:t>(A, </a:t>
            </a:r>
            <a:r>
              <a:rPr lang="en-US" altLang="zh-TW" sz="2000" i="1"/>
              <a:t>low</a:t>
            </a:r>
            <a:r>
              <a:rPr lang="en-US" altLang="zh-TW" sz="2000"/>
              <a:t>, </a:t>
            </a:r>
            <a:r>
              <a:rPr lang="en-US" altLang="zh-TW" sz="2000" i="1"/>
              <a:t>mid</a:t>
            </a:r>
            <a:r>
              <a:rPr lang="en-US" altLang="zh-TW" sz="2000"/>
              <a:t>,  </a:t>
            </a:r>
            <a:r>
              <a:rPr lang="en-US" altLang="zh-TW" sz="2000" i="1"/>
              <a:t>high</a:t>
            </a:r>
            <a:r>
              <a:rPr lang="en-US" altLang="zh-TW" sz="200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b="1"/>
              <a:t>// </a:t>
            </a:r>
            <a:r>
              <a:rPr lang="en-US" altLang="zh-TW" sz="2000"/>
              <a:t>Find a maximum subarray of the form A[i..</a:t>
            </a:r>
            <a:r>
              <a:rPr lang="en-US" altLang="zh-TW" sz="2000" i="1"/>
              <a:t>mid</a:t>
            </a:r>
            <a:r>
              <a:rPr lang="en-US" altLang="zh-TW" sz="2000"/>
              <a:t>].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i="1"/>
              <a:t>leftsum </a:t>
            </a:r>
            <a:r>
              <a:rPr lang="en-US" altLang="zh-TW" sz="2000"/>
              <a:t>=-</a:t>
            </a:r>
            <a:r>
              <a:rPr lang="en-US" altLang="zh-TW" sz="2400">
                <a:latin typeface="MaplePi" pitchFamily="2" charset="0"/>
              </a:rPr>
              <a:t>¥;</a:t>
            </a:r>
            <a:r>
              <a:rPr lang="en-US" altLang="zh-TW" sz="2000"/>
              <a:t> </a:t>
            </a:r>
            <a:r>
              <a:rPr lang="en-US" altLang="zh-TW" sz="2000" i="1"/>
              <a:t>sum=</a:t>
            </a:r>
            <a:r>
              <a:rPr lang="en-US" altLang="zh-TW" sz="2000"/>
              <a:t> 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b="1">
                <a:solidFill>
                  <a:srgbClr val="FF0000"/>
                </a:solidFill>
              </a:rPr>
              <a:t>for </a:t>
            </a:r>
            <a:r>
              <a:rPr lang="en-US" altLang="zh-TW" sz="2000">
                <a:solidFill>
                  <a:srgbClr val="FF0000"/>
                </a:solidFill>
              </a:rPr>
              <a:t>i = </a:t>
            </a:r>
            <a:r>
              <a:rPr lang="en-US" altLang="zh-TW" sz="2000" i="1">
                <a:solidFill>
                  <a:srgbClr val="FF0000"/>
                </a:solidFill>
              </a:rPr>
              <a:t>mid </a:t>
            </a:r>
            <a:r>
              <a:rPr lang="en-US" altLang="zh-TW" sz="2000" b="1">
                <a:solidFill>
                  <a:srgbClr val="FF0000"/>
                </a:solidFill>
              </a:rPr>
              <a:t>downto </a:t>
            </a:r>
            <a:r>
              <a:rPr lang="en-US" altLang="zh-TW" sz="2000" i="1">
                <a:solidFill>
                  <a:srgbClr val="FF0000"/>
                </a:solidFill>
              </a:rPr>
              <a:t>low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i="1">
                <a:solidFill>
                  <a:srgbClr val="FF0000"/>
                </a:solidFill>
              </a:rPr>
              <a:t>   sum </a:t>
            </a:r>
            <a:r>
              <a:rPr lang="en-US" altLang="zh-TW" sz="2000">
                <a:solidFill>
                  <a:srgbClr val="FF0000"/>
                </a:solidFill>
              </a:rPr>
              <a:t>=</a:t>
            </a:r>
            <a:r>
              <a:rPr lang="en-US" altLang="zh-TW" sz="2000" i="1">
                <a:solidFill>
                  <a:srgbClr val="FF0000"/>
                </a:solidFill>
              </a:rPr>
              <a:t>sum </a:t>
            </a:r>
            <a:r>
              <a:rPr lang="en-US" altLang="zh-TW" sz="2000">
                <a:solidFill>
                  <a:srgbClr val="FF0000"/>
                </a:solidFill>
              </a:rPr>
              <a:t>+ A[i] 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b="1">
                <a:solidFill>
                  <a:srgbClr val="FF0000"/>
                </a:solidFill>
              </a:rPr>
              <a:t>    if </a:t>
            </a:r>
            <a:r>
              <a:rPr lang="en-US" altLang="zh-TW" sz="2000" i="1">
                <a:solidFill>
                  <a:srgbClr val="FF0000"/>
                </a:solidFill>
              </a:rPr>
              <a:t>sum </a:t>
            </a:r>
            <a:r>
              <a:rPr lang="en-US" altLang="zh-TW" sz="2000">
                <a:solidFill>
                  <a:srgbClr val="FF0000"/>
                </a:solidFill>
              </a:rPr>
              <a:t>&gt; </a:t>
            </a:r>
            <a:r>
              <a:rPr lang="en-US" altLang="zh-TW" sz="2000" i="1">
                <a:solidFill>
                  <a:srgbClr val="FF0000"/>
                </a:solidFill>
              </a:rPr>
              <a:t>leftsum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i="1">
                <a:solidFill>
                  <a:srgbClr val="FF0000"/>
                </a:solidFill>
              </a:rPr>
              <a:t>           leftsum </a:t>
            </a:r>
            <a:r>
              <a:rPr lang="en-US" altLang="zh-TW" sz="2000">
                <a:solidFill>
                  <a:srgbClr val="FF0000"/>
                </a:solidFill>
              </a:rPr>
              <a:t>= </a:t>
            </a:r>
            <a:r>
              <a:rPr lang="en-US" altLang="zh-TW" sz="2000" i="1">
                <a:solidFill>
                  <a:srgbClr val="FF0000"/>
                </a:solidFill>
              </a:rPr>
              <a:t>sum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i="1">
                <a:solidFill>
                  <a:srgbClr val="FF0000"/>
                </a:solidFill>
              </a:rPr>
              <a:t>           maxleft </a:t>
            </a:r>
            <a:r>
              <a:rPr lang="en-US" altLang="zh-TW" sz="2000">
                <a:solidFill>
                  <a:srgbClr val="FF0000"/>
                </a:solidFill>
              </a:rPr>
              <a:t>= 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b="1"/>
              <a:t>// </a:t>
            </a:r>
            <a:r>
              <a:rPr lang="en-US" altLang="zh-TW" sz="2000"/>
              <a:t>Find a maximum subarray of the form A[</a:t>
            </a:r>
            <a:r>
              <a:rPr lang="en-US" altLang="zh-TW" sz="2000" i="1"/>
              <a:t>mid </a:t>
            </a:r>
            <a:r>
              <a:rPr lang="en-US" altLang="zh-TW" sz="2000"/>
              <a:t>+ 1.. j].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i="1"/>
              <a:t>rightsum </a:t>
            </a:r>
            <a:r>
              <a:rPr lang="en-US" altLang="zh-TW" sz="2000"/>
              <a:t>=-</a:t>
            </a:r>
            <a:r>
              <a:rPr lang="en-US" altLang="zh-TW" sz="2400">
                <a:latin typeface="MaplePi" pitchFamily="2" charset="0"/>
              </a:rPr>
              <a:t>¥; </a:t>
            </a:r>
            <a:r>
              <a:rPr lang="en-US" altLang="zh-TW" sz="2000" i="1"/>
              <a:t>sum= </a:t>
            </a:r>
            <a:r>
              <a:rPr lang="en-US" altLang="zh-TW" sz="2000"/>
              <a:t>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b="1">
                <a:solidFill>
                  <a:srgbClr val="FF0000"/>
                </a:solidFill>
              </a:rPr>
              <a:t>for </a:t>
            </a:r>
            <a:r>
              <a:rPr lang="en-US" altLang="zh-TW" sz="2000">
                <a:solidFill>
                  <a:srgbClr val="FF0000"/>
                </a:solidFill>
              </a:rPr>
              <a:t>j = </a:t>
            </a:r>
            <a:r>
              <a:rPr lang="en-US" altLang="zh-TW" sz="2000" i="1">
                <a:solidFill>
                  <a:srgbClr val="FF0000"/>
                </a:solidFill>
              </a:rPr>
              <a:t>mid +</a:t>
            </a:r>
            <a:r>
              <a:rPr lang="en-US" altLang="zh-TW" sz="2000">
                <a:solidFill>
                  <a:srgbClr val="FF0000"/>
                </a:solidFill>
              </a:rPr>
              <a:t> 1 </a:t>
            </a:r>
            <a:r>
              <a:rPr lang="en-US" altLang="zh-TW" sz="2000" b="1">
                <a:solidFill>
                  <a:srgbClr val="FF0000"/>
                </a:solidFill>
              </a:rPr>
              <a:t>to </a:t>
            </a:r>
            <a:r>
              <a:rPr lang="en-US" altLang="zh-TW" sz="2000" i="1">
                <a:solidFill>
                  <a:srgbClr val="FF0000"/>
                </a:solidFill>
              </a:rPr>
              <a:t>high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i="1">
                <a:solidFill>
                  <a:srgbClr val="FF0000"/>
                </a:solidFill>
              </a:rPr>
              <a:t>   sum =</a:t>
            </a:r>
            <a:r>
              <a:rPr lang="en-US" altLang="zh-TW" sz="2000">
                <a:solidFill>
                  <a:srgbClr val="FF0000"/>
                </a:solidFill>
              </a:rPr>
              <a:t> </a:t>
            </a:r>
            <a:r>
              <a:rPr lang="en-US" altLang="zh-TW" sz="2000" i="1">
                <a:solidFill>
                  <a:srgbClr val="FF0000"/>
                </a:solidFill>
              </a:rPr>
              <a:t>sum +</a:t>
            </a:r>
            <a:r>
              <a:rPr lang="en-US" altLang="zh-TW" sz="2000">
                <a:solidFill>
                  <a:srgbClr val="FF0000"/>
                </a:solidFill>
              </a:rPr>
              <a:t> A[j]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b="1">
                <a:solidFill>
                  <a:srgbClr val="FF0000"/>
                </a:solidFill>
              </a:rPr>
              <a:t>    if </a:t>
            </a:r>
            <a:r>
              <a:rPr lang="en-US" altLang="zh-TW" sz="2000" i="1">
                <a:solidFill>
                  <a:srgbClr val="FF0000"/>
                </a:solidFill>
              </a:rPr>
              <a:t>sum </a:t>
            </a:r>
            <a:r>
              <a:rPr lang="en-US" altLang="zh-TW" sz="2000">
                <a:solidFill>
                  <a:srgbClr val="FF0000"/>
                </a:solidFill>
              </a:rPr>
              <a:t>&gt; </a:t>
            </a:r>
            <a:r>
              <a:rPr lang="en-US" altLang="zh-TW" sz="2000" i="1">
                <a:solidFill>
                  <a:srgbClr val="FF0000"/>
                </a:solidFill>
              </a:rPr>
              <a:t>rightsum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i="1">
                <a:solidFill>
                  <a:srgbClr val="FF0000"/>
                </a:solidFill>
              </a:rPr>
              <a:t>          rightsum =</a:t>
            </a:r>
            <a:r>
              <a:rPr lang="en-US" altLang="zh-TW" sz="2000">
                <a:solidFill>
                  <a:srgbClr val="FF0000"/>
                </a:solidFill>
              </a:rPr>
              <a:t> </a:t>
            </a:r>
            <a:r>
              <a:rPr lang="en-US" altLang="zh-TW" sz="2000" i="1">
                <a:solidFill>
                  <a:srgbClr val="FF0000"/>
                </a:solidFill>
              </a:rPr>
              <a:t>sum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i="1">
                <a:solidFill>
                  <a:srgbClr val="FF0000"/>
                </a:solidFill>
              </a:rPr>
              <a:t>          maxright =</a:t>
            </a:r>
            <a:r>
              <a:rPr lang="en-US" altLang="zh-TW" sz="2000">
                <a:solidFill>
                  <a:srgbClr val="FF0000"/>
                </a:solidFill>
              </a:rPr>
              <a:t> j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b="1"/>
              <a:t>// </a:t>
            </a:r>
            <a:r>
              <a:rPr lang="en-US" altLang="zh-TW" sz="2000"/>
              <a:t>Return the indices and the sum of the two subarrays.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b="1"/>
              <a:t>return </a:t>
            </a:r>
            <a:r>
              <a:rPr lang="en-US" altLang="zh-TW" sz="2000">
                <a:solidFill>
                  <a:srgbClr val="240B8F"/>
                </a:solidFill>
              </a:rPr>
              <a:t>(</a:t>
            </a:r>
            <a:r>
              <a:rPr lang="en-US" altLang="zh-TW" sz="2000" i="1">
                <a:solidFill>
                  <a:srgbClr val="240B8F"/>
                </a:solidFill>
              </a:rPr>
              <a:t>maxleft,</a:t>
            </a:r>
            <a:r>
              <a:rPr lang="en-US" altLang="zh-TW" sz="2000">
                <a:solidFill>
                  <a:srgbClr val="240B8F"/>
                </a:solidFill>
              </a:rPr>
              <a:t> </a:t>
            </a:r>
            <a:r>
              <a:rPr lang="en-US" altLang="zh-TW" sz="2000" i="1">
                <a:solidFill>
                  <a:srgbClr val="240B8F"/>
                </a:solidFill>
              </a:rPr>
              <a:t>maxright,</a:t>
            </a:r>
            <a:r>
              <a:rPr lang="en-US" altLang="zh-TW" sz="2000">
                <a:solidFill>
                  <a:srgbClr val="240B8F"/>
                </a:solidFill>
              </a:rPr>
              <a:t> </a:t>
            </a:r>
            <a:r>
              <a:rPr lang="en-US" altLang="zh-TW" sz="2000" i="1">
                <a:solidFill>
                  <a:srgbClr val="240B8F"/>
                </a:solidFill>
              </a:rPr>
              <a:t>leftsum +rightsum</a:t>
            </a:r>
            <a:r>
              <a:rPr lang="en-US" altLang="zh-TW" sz="2000">
                <a:solidFill>
                  <a:srgbClr val="240B8F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b="1">
                <a:latin typeface="Tahoma" pitchFamily="34" charset="0"/>
              </a:rPr>
              <a:t>The divide-and-conquer</a:t>
            </a:r>
            <a:br>
              <a:rPr lang="en-US" altLang="zh-TW" sz="3600" b="1">
                <a:latin typeface="Tahoma" pitchFamily="34" charset="0"/>
              </a:rPr>
            </a:br>
            <a:r>
              <a:rPr lang="en-US" altLang="zh-TW" sz="3600" b="1">
                <a:latin typeface="Tahoma" pitchFamily="34" charset="0"/>
              </a:rPr>
              <a:t>design paradigm</a:t>
            </a:r>
            <a:endParaRPr lang="en-US" altLang="zh-TW" sz="3600">
              <a:latin typeface="Tahoma" pitchFamily="34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1. Divide</a:t>
            </a:r>
            <a:r>
              <a:rPr lang="en-US" altLang="zh-TW" b="1" i="1"/>
              <a:t>  </a:t>
            </a:r>
            <a:r>
              <a:rPr lang="en-US" altLang="zh-TW"/>
              <a:t>the problem (instance)</a:t>
            </a:r>
          </a:p>
          <a:p>
            <a:pPr>
              <a:buFontTx/>
              <a:buNone/>
            </a:pPr>
            <a:r>
              <a:rPr lang="en-US" altLang="zh-TW"/>
              <a:t>    into subproblems.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2. Conquer</a:t>
            </a:r>
            <a:r>
              <a:rPr lang="en-US" altLang="zh-TW" b="1" i="1"/>
              <a:t>  </a:t>
            </a:r>
            <a:r>
              <a:rPr lang="en-US" altLang="zh-TW"/>
              <a:t>the subproblems by</a:t>
            </a:r>
          </a:p>
          <a:p>
            <a:pPr>
              <a:buFontTx/>
              <a:buNone/>
            </a:pPr>
            <a:r>
              <a:rPr lang="en-US" altLang="zh-TW"/>
              <a:t>    solving them recursively.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3. Combine</a:t>
            </a:r>
            <a:r>
              <a:rPr lang="en-US" altLang="zh-TW" b="1" i="1"/>
              <a:t>  </a:t>
            </a:r>
            <a:r>
              <a:rPr lang="en-US" altLang="zh-TW"/>
              <a:t>subproblem solutions.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260350"/>
            <a:ext cx="8208963" cy="61436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TW" sz="1800">
                <a:solidFill>
                  <a:srgbClr val="FF0000"/>
                </a:solidFill>
              </a:rPr>
              <a:t>FIND-MAXIMUM-SUBARRAY(</a:t>
            </a:r>
            <a:r>
              <a:rPr lang="en-US" altLang="zh-TW" sz="1800"/>
              <a:t>A, </a:t>
            </a:r>
            <a:r>
              <a:rPr lang="en-US" altLang="zh-TW" sz="1800" i="1"/>
              <a:t>low,</a:t>
            </a:r>
            <a:r>
              <a:rPr lang="en-US" altLang="zh-TW" sz="1800"/>
              <a:t> </a:t>
            </a:r>
            <a:r>
              <a:rPr lang="en-US" altLang="zh-TW" sz="1800" i="1"/>
              <a:t>high</a:t>
            </a:r>
            <a:r>
              <a:rPr lang="en-US" altLang="zh-TW" sz="1800"/>
              <a:t>)</a:t>
            </a:r>
          </a:p>
          <a:p>
            <a:pPr>
              <a:buFontTx/>
              <a:buNone/>
            </a:pPr>
            <a:r>
              <a:rPr lang="en-US" altLang="zh-TW" sz="1800" b="1"/>
              <a:t>if </a:t>
            </a:r>
            <a:r>
              <a:rPr lang="en-US" altLang="zh-TW" sz="1800" i="1"/>
              <a:t>high </a:t>
            </a:r>
            <a:r>
              <a:rPr lang="en-US" altLang="zh-TW" sz="1800"/>
              <a:t>== </a:t>
            </a:r>
            <a:r>
              <a:rPr lang="en-US" altLang="zh-TW" sz="1800" i="1"/>
              <a:t>low</a:t>
            </a:r>
          </a:p>
          <a:p>
            <a:pPr>
              <a:buFontTx/>
              <a:buNone/>
            </a:pPr>
            <a:r>
              <a:rPr lang="en-US" altLang="zh-TW" sz="1800" b="1"/>
              <a:t>    return (</a:t>
            </a:r>
            <a:r>
              <a:rPr lang="en-US" altLang="zh-TW" sz="1800" i="1"/>
              <a:t>low,</a:t>
            </a:r>
            <a:r>
              <a:rPr lang="en-US" altLang="zh-TW" sz="1800"/>
              <a:t> </a:t>
            </a:r>
            <a:r>
              <a:rPr lang="en-US" altLang="zh-TW" sz="1800" i="1"/>
              <a:t>high, </a:t>
            </a:r>
            <a:r>
              <a:rPr lang="en-US" altLang="zh-TW" sz="1800"/>
              <a:t>A[</a:t>
            </a:r>
            <a:r>
              <a:rPr lang="en-US" altLang="zh-TW" sz="1800" i="1"/>
              <a:t>low</a:t>
            </a:r>
            <a:r>
              <a:rPr lang="en-US" altLang="zh-TW" sz="1800"/>
              <a:t>]) </a:t>
            </a:r>
            <a:r>
              <a:rPr lang="en-US" altLang="zh-TW" sz="1800" b="1"/>
              <a:t>// </a:t>
            </a:r>
            <a:r>
              <a:rPr lang="en-US" altLang="zh-TW" sz="1800"/>
              <a:t>base case: only one element</a:t>
            </a:r>
          </a:p>
          <a:p>
            <a:pPr>
              <a:buFontTx/>
              <a:buNone/>
            </a:pPr>
            <a:r>
              <a:rPr lang="en-US" altLang="zh-TW" sz="1800" b="1"/>
              <a:t>else </a:t>
            </a:r>
            <a:r>
              <a:rPr lang="en-US" altLang="zh-TW" sz="1800" i="1"/>
              <a:t>mid =</a:t>
            </a:r>
            <a:r>
              <a:rPr lang="en-US" altLang="zh-TW" sz="1800"/>
              <a:t> </a:t>
            </a:r>
            <a:r>
              <a:rPr lang="en-US" altLang="zh-TW" sz="1800">
                <a:sym typeface="MT Symbol" pitchFamily="82" charset="2"/>
              </a:rPr>
              <a:t></a:t>
            </a:r>
            <a:r>
              <a:rPr lang="en-US" altLang="zh-TW" sz="1800"/>
              <a:t>(</a:t>
            </a:r>
            <a:r>
              <a:rPr lang="en-US" altLang="zh-TW" sz="1800" i="1"/>
              <a:t>low +high</a:t>
            </a:r>
            <a:r>
              <a:rPr lang="en-US" altLang="zh-TW" sz="1800"/>
              <a:t>)/2</a:t>
            </a:r>
            <a:r>
              <a:rPr lang="en-US" altLang="zh-TW" sz="1800">
                <a:sym typeface="MT Symbol" pitchFamily="82" charset="2"/>
              </a:rPr>
              <a:t></a:t>
            </a:r>
            <a:r>
              <a:rPr lang="en-US" altLang="zh-TW" sz="1800"/>
              <a:t> </a:t>
            </a:r>
          </a:p>
          <a:p>
            <a:pPr>
              <a:buFontTx/>
              <a:buNone/>
            </a:pPr>
            <a:r>
              <a:rPr lang="en-US" altLang="zh-TW" sz="1800"/>
              <a:t>   (</a:t>
            </a:r>
            <a:r>
              <a:rPr lang="en-US" altLang="zh-TW" sz="1800" i="1"/>
              <a:t>leftlow</a:t>
            </a:r>
            <a:r>
              <a:rPr lang="en-US" altLang="zh-TW" sz="1800"/>
              <a:t>; </a:t>
            </a:r>
            <a:r>
              <a:rPr lang="en-US" altLang="zh-TW" sz="1800" i="1"/>
              <a:t>lefthigh</a:t>
            </a:r>
            <a:r>
              <a:rPr lang="en-US" altLang="zh-TW" sz="1800"/>
              <a:t>, </a:t>
            </a:r>
            <a:r>
              <a:rPr lang="en-US" altLang="zh-TW" sz="1800" i="1"/>
              <a:t>leftsum</a:t>
            </a:r>
            <a:r>
              <a:rPr lang="en-US" altLang="zh-TW" sz="1800"/>
              <a:t>) = </a:t>
            </a:r>
          </a:p>
          <a:p>
            <a:pPr>
              <a:buFontTx/>
              <a:buNone/>
            </a:pPr>
            <a:r>
              <a:rPr lang="en-US" altLang="zh-TW" sz="1800"/>
              <a:t>          </a:t>
            </a:r>
            <a:r>
              <a:rPr lang="en-US" altLang="zh-TW" sz="1800">
                <a:solidFill>
                  <a:srgbClr val="FF0000"/>
                </a:solidFill>
              </a:rPr>
              <a:t>FIND-MAXIMUM-SUBARRAY</a:t>
            </a:r>
            <a:r>
              <a:rPr lang="en-US" altLang="zh-TW" sz="1800"/>
              <a:t>(A, </a:t>
            </a:r>
            <a:r>
              <a:rPr lang="en-US" altLang="zh-TW" sz="1800" i="1"/>
              <a:t>low</a:t>
            </a:r>
            <a:r>
              <a:rPr lang="en-US" altLang="zh-TW" sz="1800"/>
              <a:t>, </a:t>
            </a:r>
            <a:r>
              <a:rPr lang="en-US" altLang="zh-TW" sz="1800" i="1"/>
              <a:t>mid</a:t>
            </a:r>
            <a:r>
              <a:rPr lang="en-US" altLang="zh-TW" sz="1800"/>
              <a:t>)</a:t>
            </a:r>
          </a:p>
          <a:p>
            <a:pPr>
              <a:buFontTx/>
              <a:buNone/>
            </a:pPr>
            <a:r>
              <a:rPr lang="en-US" altLang="zh-TW" sz="1800"/>
              <a:t>   (</a:t>
            </a:r>
            <a:r>
              <a:rPr lang="en-US" altLang="zh-TW" sz="1800" i="1"/>
              <a:t>rightlow</a:t>
            </a:r>
            <a:r>
              <a:rPr lang="en-US" altLang="zh-TW" sz="1800"/>
              <a:t>, </a:t>
            </a:r>
            <a:r>
              <a:rPr lang="en-US" altLang="zh-TW" sz="1800" i="1"/>
              <a:t>righthigh</a:t>
            </a:r>
            <a:r>
              <a:rPr lang="en-US" altLang="zh-TW" sz="1800"/>
              <a:t>, </a:t>
            </a:r>
            <a:r>
              <a:rPr lang="en-US" altLang="zh-TW" sz="1800" i="1"/>
              <a:t>rightsum</a:t>
            </a:r>
            <a:r>
              <a:rPr lang="en-US" altLang="zh-TW" sz="1800"/>
              <a:t>) =</a:t>
            </a:r>
          </a:p>
          <a:p>
            <a:pPr>
              <a:buFontTx/>
              <a:buNone/>
            </a:pPr>
            <a:r>
              <a:rPr lang="en-US" altLang="zh-TW" sz="1800"/>
              <a:t>          </a:t>
            </a:r>
            <a:r>
              <a:rPr lang="en-US" altLang="zh-TW" sz="1800">
                <a:solidFill>
                  <a:srgbClr val="FF0000"/>
                </a:solidFill>
              </a:rPr>
              <a:t>FIND-MAXIMUM-SUBARRAY</a:t>
            </a:r>
            <a:r>
              <a:rPr lang="en-US" altLang="zh-TW" sz="1800"/>
              <a:t>(A, </a:t>
            </a:r>
            <a:r>
              <a:rPr lang="en-US" altLang="zh-TW" sz="1800" i="1"/>
              <a:t>mid </a:t>
            </a:r>
            <a:r>
              <a:rPr lang="en-US" altLang="zh-TW" sz="1800"/>
              <a:t>+ 1, </a:t>
            </a:r>
            <a:r>
              <a:rPr lang="en-US" altLang="zh-TW" sz="1800" i="1"/>
              <a:t>high</a:t>
            </a:r>
            <a:r>
              <a:rPr lang="en-US" altLang="zh-TW" sz="1800"/>
              <a:t>)</a:t>
            </a:r>
          </a:p>
          <a:p>
            <a:pPr>
              <a:buFontTx/>
              <a:buNone/>
            </a:pPr>
            <a:r>
              <a:rPr lang="en-US" altLang="zh-TW" sz="1800"/>
              <a:t>   (</a:t>
            </a:r>
            <a:r>
              <a:rPr lang="en-US" altLang="zh-TW" sz="1800" i="1"/>
              <a:t>crosslow</a:t>
            </a:r>
            <a:r>
              <a:rPr lang="en-US" altLang="zh-TW" sz="1800"/>
              <a:t>; </a:t>
            </a:r>
            <a:r>
              <a:rPr lang="en-US" altLang="zh-TW" sz="1800" i="1"/>
              <a:t>crosshigh</a:t>
            </a:r>
            <a:r>
              <a:rPr lang="en-US" altLang="zh-TW" sz="1800"/>
              <a:t>, </a:t>
            </a:r>
            <a:r>
              <a:rPr lang="en-US" altLang="zh-TW" sz="1800" i="1"/>
              <a:t>cross</a:t>
            </a:r>
            <a:r>
              <a:rPr lang="en-US" altLang="zh-TW" sz="1800"/>
              <a:t>-</a:t>
            </a:r>
            <a:r>
              <a:rPr lang="en-US" altLang="zh-TW" sz="1800" i="1"/>
              <a:t>sum</a:t>
            </a:r>
            <a:r>
              <a:rPr lang="en-US" altLang="zh-TW" sz="1800"/>
              <a:t>) = </a:t>
            </a:r>
          </a:p>
          <a:p>
            <a:pPr>
              <a:buFontTx/>
              <a:buNone/>
            </a:pPr>
            <a:r>
              <a:rPr lang="en-US" altLang="zh-TW" sz="1800"/>
              <a:t>          </a:t>
            </a:r>
            <a:r>
              <a:rPr lang="en-US" altLang="zh-TW" sz="1800">
                <a:solidFill>
                  <a:srgbClr val="FF0000"/>
                </a:solidFill>
              </a:rPr>
              <a:t>FIND-MAX-CROSSING-SUBARRAY</a:t>
            </a:r>
            <a:r>
              <a:rPr lang="en-US" altLang="zh-TW" sz="1800"/>
              <a:t>(A, </a:t>
            </a:r>
            <a:r>
              <a:rPr lang="en-US" altLang="zh-TW" sz="1800" i="1"/>
              <a:t>low</a:t>
            </a:r>
            <a:r>
              <a:rPr lang="en-US" altLang="zh-TW" sz="1800"/>
              <a:t>, </a:t>
            </a:r>
            <a:r>
              <a:rPr lang="en-US" altLang="zh-TW" sz="1800" i="1"/>
              <a:t>mid</a:t>
            </a:r>
            <a:r>
              <a:rPr lang="en-US" altLang="zh-TW" sz="1800"/>
              <a:t>, </a:t>
            </a:r>
            <a:r>
              <a:rPr lang="en-US" altLang="zh-TW" sz="1800" i="1"/>
              <a:t>high</a:t>
            </a:r>
            <a:r>
              <a:rPr lang="en-US" altLang="zh-TW" sz="1800"/>
              <a:t>)</a:t>
            </a:r>
          </a:p>
          <a:p>
            <a:pPr>
              <a:buFontTx/>
              <a:buNone/>
            </a:pPr>
            <a:r>
              <a:rPr lang="en-US" altLang="zh-TW" sz="1800" b="1"/>
              <a:t>if </a:t>
            </a:r>
            <a:r>
              <a:rPr lang="en-US" altLang="zh-TW" sz="1800" i="1">
                <a:solidFill>
                  <a:srgbClr val="FF0000"/>
                </a:solidFill>
              </a:rPr>
              <a:t>leftsum &gt;= rightsum</a:t>
            </a:r>
            <a:r>
              <a:rPr lang="en-US" altLang="zh-TW" sz="1800" i="1"/>
              <a:t> </a:t>
            </a:r>
            <a:r>
              <a:rPr lang="en-US" altLang="zh-TW" sz="1800"/>
              <a:t>and </a:t>
            </a:r>
            <a:r>
              <a:rPr lang="en-US" altLang="zh-TW" sz="1800" i="1">
                <a:solidFill>
                  <a:srgbClr val="FF0000"/>
                </a:solidFill>
              </a:rPr>
              <a:t>leftsum &gt;= crosssum</a:t>
            </a:r>
          </a:p>
          <a:p>
            <a:pPr>
              <a:buFontTx/>
              <a:buNone/>
            </a:pPr>
            <a:r>
              <a:rPr lang="en-US" altLang="zh-TW" sz="1800" b="1"/>
              <a:t>         return </a:t>
            </a:r>
            <a:r>
              <a:rPr lang="en-US" altLang="zh-TW" sz="1800"/>
              <a:t>(</a:t>
            </a:r>
            <a:r>
              <a:rPr lang="en-US" altLang="zh-TW" sz="1800" i="1"/>
              <a:t>leftlow</a:t>
            </a:r>
            <a:r>
              <a:rPr lang="en-US" altLang="zh-TW" sz="1800"/>
              <a:t>, </a:t>
            </a:r>
            <a:r>
              <a:rPr lang="en-US" altLang="zh-TW" sz="1800" i="1"/>
              <a:t>lefthigh</a:t>
            </a:r>
            <a:r>
              <a:rPr lang="en-US" altLang="zh-TW" sz="1800"/>
              <a:t>, </a:t>
            </a:r>
            <a:r>
              <a:rPr lang="en-US" altLang="zh-TW" sz="1800" i="1"/>
              <a:t>leftsum</a:t>
            </a:r>
            <a:r>
              <a:rPr lang="en-US" altLang="zh-TW" sz="1800"/>
              <a:t>)</a:t>
            </a:r>
          </a:p>
          <a:p>
            <a:pPr>
              <a:buFontTx/>
              <a:buNone/>
            </a:pPr>
            <a:r>
              <a:rPr lang="en-US" altLang="zh-TW" sz="1800" b="1"/>
              <a:t>elseif </a:t>
            </a:r>
            <a:r>
              <a:rPr lang="en-US" altLang="zh-TW" sz="1800" i="1">
                <a:solidFill>
                  <a:srgbClr val="FF0000"/>
                </a:solidFill>
              </a:rPr>
              <a:t>rightsum &gt;= leftsum</a:t>
            </a:r>
            <a:r>
              <a:rPr lang="en-US" altLang="zh-TW" sz="1800" i="1"/>
              <a:t> </a:t>
            </a:r>
            <a:r>
              <a:rPr lang="en-US" altLang="zh-TW" sz="1800"/>
              <a:t>and </a:t>
            </a:r>
            <a:r>
              <a:rPr lang="en-US" altLang="zh-TW" sz="1800" i="1">
                <a:solidFill>
                  <a:srgbClr val="FF0000"/>
                </a:solidFill>
              </a:rPr>
              <a:t>rightsum &gt;= crosssum</a:t>
            </a:r>
          </a:p>
          <a:p>
            <a:pPr>
              <a:buFontTx/>
              <a:buNone/>
            </a:pPr>
            <a:r>
              <a:rPr lang="en-US" altLang="zh-TW" sz="1800" b="1"/>
              <a:t>         return </a:t>
            </a:r>
            <a:r>
              <a:rPr lang="en-US" altLang="zh-TW" sz="1800"/>
              <a:t>(</a:t>
            </a:r>
            <a:r>
              <a:rPr lang="en-US" altLang="zh-TW" sz="1800" i="1"/>
              <a:t>rightlow</a:t>
            </a:r>
            <a:r>
              <a:rPr lang="en-US" altLang="zh-TW" sz="1800"/>
              <a:t>, </a:t>
            </a:r>
            <a:r>
              <a:rPr lang="en-US" altLang="zh-TW" sz="1800" i="1"/>
              <a:t>righthigh</a:t>
            </a:r>
            <a:r>
              <a:rPr lang="en-US" altLang="zh-TW" sz="1800"/>
              <a:t>, </a:t>
            </a:r>
            <a:r>
              <a:rPr lang="en-US" altLang="zh-TW" sz="1800" i="1"/>
              <a:t>rightsum</a:t>
            </a:r>
            <a:r>
              <a:rPr lang="en-US" altLang="zh-TW" sz="1800"/>
              <a:t>)</a:t>
            </a:r>
          </a:p>
          <a:p>
            <a:pPr>
              <a:buFontTx/>
              <a:buNone/>
            </a:pPr>
            <a:r>
              <a:rPr lang="en-US" altLang="zh-TW" sz="1800" b="1"/>
              <a:t>else return </a:t>
            </a:r>
            <a:r>
              <a:rPr lang="en-US" altLang="zh-TW" sz="1800"/>
              <a:t>(</a:t>
            </a:r>
            <a:r>
              <a:rPr lang="en-US" altLang="zh-TW" sz="1800" i="1"/>
              <a:t>crosslow</a:t>
            </a:r>
            <a:r>
              <a:rPr lang="en-US" altLang="zh-TW" sz="1800"/>
              <a:t>, </a:t>
            </a:r>
            <a:r>
              <a:rPr lang="en-US" altLang="zh-TW" sz="1800" i="1"/>
              <a:t>crosshigh</a:t>
            </a:r>
            <a:r>
              <a:rPr lang="en-US" altLang="zh-TW" sz="1800"/>
              <a:t>, </a:t>
            </a:r>
            <a:r>
              <a:rPr lang="en-US" altLang="zh-TW" sz="1800" i="1"/>
              <a:t>crosssum</a:t>
            </a:r>
            <a:r>
              <a:rPr lang="en-US" altLang="zh-TW" sz="180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TW" sz="1800"/>
          </a:p>
          <a:p>
            <a:pPr>
              <a:lnSpc>
                <a:spcPct val="90000"/>
              </a:lnSpc>
              <a:buFontTx/>
              <a:buNone/>
            </a:pPr>
            <a:endParaRPr lang="en-US" altLang="zh-TW" sz="1800" b="1" i="1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1800" b="1" i="1"/>
              <a:t>Initial call: </a:t>
            </a:r>
            <a:r>
              <a:rPr lang="en-US" altLang="zh-TW" sz="1800">
                <a:solidFill>
                  <a:srgbClr val="FF0000"/>
                </a:solidFill>
              </a:rPr>
              <a:t>FIND-MAXIMUM-SUBARRAY(A, 1, n)</a:t>
            </a:r>
          </a:p>
        </p:txBody>
      </p:sp>
      <p:sp>
        <p:nvSpPr>
          <p:cNvPr id="96259" name="Text Box 3"/>
          <p:cNvSpPr txBox="1">
            <a:spLocks noChangeArrowheads="1"/>
          </p:cNvSpPr>
          <p:nvPr/>
        </p:nvSpPr>
        <p:spPr bwMode="auto">
          <a:xfrm>
            <a:off x="6011863" y="4724400"/>
            <a:ext cx="2376487" cy="379413"/>
          </a:xfrm>
          <a:prstGeom prst="rect">
            <a:avLst/>
          </a:prstGeom>
          <a:noFill/>
          <a:ln w="12700">
            <a:solidFill>
              <a:srgbClr val="240B8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>
                <a:solidFill>
                  <a:srgbClr val="158578"/>
                </a:solidFill>
                <a:latin typeface="Tahoma" pitchFamily="34" charset="0"/>
              </a:rPr>
              <a:t>T(n)=2T(n/2)+</a:t>
            </a:r>
            <a:r>
              <a:rPr lang="en-US" altLang="zh-TW">
                <a:solidFill>
                  <a:srgbClr val="158578"/>
                </a:solidFill>
              </a:rPr>
              <a:t>Θ</a:t>
            </a:r>
            <a:r>
              <a:rPr lang="ru-RU" altLang="zh-TW">
                <a:solidFill>
                  <a:srgbClr val="158578"/>
                </a:solidFill>
              </a:rPr>
              <a:t> </a:t>
            </a:r>
            <a:r>
              <a:rPr lang="en-US" altLang="zh-TW">
                <a:solidFill>
                  <a:srgbClr val="158578"/>
                </a:solidFill>
                <a:latin typeface="Tahoma" pitchFamily="34" charset="0"/>
              </a:rPr>
              <a:t>(n)</a:t>
            </a:r>
          </a:p>
        </p:txBody>
      </p:sp>
      <p:sp>
        <p:nvSpPr>
          <p:cNvPr id="96260" name="Text Box 4"/>
          <p:cNvSpPr txBox="1">
            <a:spLocks noChangeArrowheads="1"/>
          </p:cNvSpPr>
          <p:nvPr/>
        </p:nvSpPr>
        <p:spPr bwMode="auto">
          <a:xfrm>
            <a:off x="6011863" y="5445125"/>
            <a:ext cx="2376487" cy="379413"/>
          </a:xfrm>
          <a:prstGeom prst="rect">
            <a:avLst/>
          </a:prstGeom>
          <a:noFill/>
          <a:ln w="12700">
            <a:solidFill>
              <a:srgbClr val="240B8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>
                <a:solidFill>
                  <a:srgbClr val="240B8F"/>
                </a:solidFill>
                <a:latin typeface="Tahoma" pitchFamily="34" charset="0"/>
              </a:rPr>
              <a:t>T(n)=</a:t>
            </a:r>
            <a:r>
              <a:rPr lang="en-US" altLang="zh-TW">
                <a:solidFill>
                  <a:srgbClr val="240B8F"/>
                </a:solidFill>
              </a:rPr>
              <a:t>Θ</a:t>
            </a:r>
            <a:r>
              <a:rPr lang="ru-RU" altLang="zh-TW">
                <a:solidFill>
                  <a:srgbClr val="240B8F"/>
                </a:solidFill>
              </a:rPr>
              <a:t> </a:t>
            </a:r>
            <a:r>
              <a:rPr lang="en-US" altLang="zh-TW">
                <a:solidFill>
                  <a:srgbClr val="240B8F"/>
                </a:solidFill>
                <a:latin typeface="Tahoma" pitchFamily="34" charset="0"/>
              </a:rPr>
              <a:t>(n log 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animBg="1"/>
      <p:bldP spid="9626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Matrix multiplication</a:t>
            </a:r>
            <a:endParaRPr lang="en-US" altLang="zh-TW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 sz="2800" b="1">
                <a:solidFill>
                  <a:srgbClr val="FF0000"/>
                </a:solidFill>
              </a:rPr>
              <a:t>Input:</a:t>
            </a:r>
          </a:p>
          <a:p>
            <a:pPr>
              <a:buFontTx/>
              <a:buNone/>
            </a:pPr>
            <a:r>
              <a:rPr lang="en-US" altLang="zh-TW" sz="2800" b="1">
                <a:solidFill>
                  <a:srgbClr val="FF0000"/>
                </a:solidFill>
              </a:rPr>
              <a:t>Output:</a:t>
            </a:r>
          </a:p>
          <a:p>
            <a:pPr>
              <a:buFontTx/>
              <a:buNone/>
            </a:pPr>
            <a:endParaRPr lang="en-US" altLang="zh-TW" sz="2800" b="1">
              <a:solidFill>
                <a:srgbClr val="FF0000"/>
              </a:solidFill>
            </a:endParaRPr>
          </a:p>
          <a:p>
            <a:pPr>
              <a:buFontTx/>
              <a:buNone/>
            </a:pPr>
            <a:endParaRPr lang="en-US" altLang="zh-TW" sz="2800">
              <a:solidFill>
                <a:srgbClr val="FF0000"/>
              </a:solidFill>
            </a:endParaRPr>
          </a:p>
          <a:p>
            <a:endParaRPr lang="en-US" altLang="zh-TW" sz="2800">
              <a:solidFill>
                <a:srgbClr val="FF0000"/>
              </a:solidFill>
            </a:endParaRPr>
          </a:p>
        </p:txBody>
      </p:sp>
      <p:pic>
        <p:nvPicPr>
          <p:cNvPr id="870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060575"/>
            <a:ext cx="4505325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704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997200"/>
            <a:ext cx="6840538" cy="313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Standard algorithm</a:t>
            </a:r>
            <a:endParaRPr lang="en-US" altLang="zh-TW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 b="1"/>
              <a:t>for </a:t>
            </a:r>
            <a:r>
              <a:rPr lang="en-US" altLang="zh-TW" i="1">
                <a:solidFill>
                  <a:srgbClr val="158578"/>
                </a:solidFill>
              </a:rPr>
              <a:t>i </a:t>
            </a:r>
            <a:r>
              <a:rPr lang="en-US" altLang="zh-TW">
                <a:solidFill>
                  <a:srgbClr val="158578"/>
                </a:solidFill>
              </a:rPr>
              <a:t>← 1</a:t>
            </a:r>
            <a:r>
              <a:rPr lang="en-US" altLang="zh-TW"/>
              <a:t> </a:t>
            </a:r>
            <a:r>
              <a:rPr lang="en-US" altLang="zh-TW" b="1"/>
              <a:t>to </a:t>
            </a:r>
            <a:r>
              <a:rPr lang="en-US" altLang="zh-TW" i="1">
                <a:solidFill>
                  <a:srgbClr val="158578"/>
                </a:solidFill>
              </a:rPr>
              <a:t>n</a:t>
            </a:r>
          </a:p>
          <a:p>
            <a:pPr>
              <a:buFontTx/>
              <a:buNone/>
            </a:pPr>
            <a:r>
              <a:rPr lang="en-US" altLang="zh-TW" b="1"/>
              <a:t>	do for </a:t>
            </a:r>
            <a:r>
              <a:rPr lang="en-US" altLang="zh-TW" i="1">
                <a:solidFill>
                  <a:srgbClr val="158578"/>
                </a:solidFill>
              </a:rPr>
              <a:t>j </a:t>
            </a:r>
            <a:r>
              <a:rPr lang="en-US" altLang="zh-TW">
                <a:solidFill>
                  <a:srgbClr val="158578"/>
                </a:solidFill>
              </a:rPr>
              <a:t>← 1</a:t>
            </a:r>
            <a:r>
              <a:rPr lang="en-US" altLang="zh-TW"/>
              <a:t> </a:t>
            </a:r>
            <a:r>
              <a:rPr lang="en-US" altLang="zh-TW" b="1"/>
              <a:t>to </a:t>
            </a:r>
            <a:r>
              <a:rPr lang="en-US" altLang="zh-TW" i="1">
                <a:solidFill>
                  <a:srgbClr val="158578"/>
                </a:solidFill>
              </a:rPr>
              <a:t>n</a:t>
            </a:r>
          </a:p>
          <a:p>
            <a:pPr>
              <a:buFontTx/>
              <a:buNone/>
            </a:pPr>
            <a:r>
              <a:rPr lang="en-US" altLang="zh-TW" b="1"/>
              <a:t>		do </a:t>
            </a:r>
            <a:r>
              <a:rPr lang="en-US" altLang="zh-TW" i="1">
                <a:solidFill>
                  <a:srgbClr val="158578"/>
                </a:solidFill>
              </a:rPr>
              <a:t>c</a:t>
            </a:r>
            <a:r>
              <a:rPr lang="en-US" altLang="zh-TW" i="1" baseline="-25000">
                <a:solidFill>
                  <a:srgbClr val="158578"/>
                </a:solidFill>
              </a:rPr>
              <a:t>ij </a:t>
            </a:r>
            <a:r>
              <a:rPr lang="en-US" altLang="zh-TW">
                <a:solidFill>
                  <a:srgbClr val="158578"/>
                </a:solidFill>
              </a:rPr>
              <a:t>← 0</a:t>
            </a:r>
          </a:p>
          <a:p>
            <a:pPr>
              <a:buFontTx/>
              <a:buNone/>
            </a:pPr>
            <a:r>
              <a:rPr lang="en-US" altLang="zh-TW" b="1"/>
              <a:t>			for </a:t>
            </a:r>
            <a:r>
              <a:rPr lang="en-US" altLang="zh-TW" i="1">
                <a:solidFill>
                  <a:srgbClr val="158578"/>
                </a:solidFill>
              </a:rPr>
              <a:t>k</a:t>
            </a:r>
            <a:r>
              <a:rPr lang="en-US" altLang="zh-TW" i="1"/>
              <a:t> </a:t>
            </a:r>
            <a:r>
              <a:rPr lang="en-US" altLang="zh-TW"/>
              <a:t>← </a:t>
            </a:r>
            <a:r>
              <a:rPr lang="en-US" altLang="zh-TW">
                <a:solidFill>
                  <a:srgbClr val="158578"/>
                </a:solidFill>
              </a:rPr>
              <a:t>1</a:t>
            </a:r>
            <a:r>
              <a:rPr lang="en-US" altLang="zh-TW"/>
              <a:t> </a:t>
            </a:r>
            <a:r>
              <a:rPr lang="en-US" altLang="zh-TW" b="1"/>
              <a:t>to </a:t>
            </a:r>
            <a:r>
              <a:rPr lang="en-US" altLang="zh-TW" i="1">
                <a:solidFill>
                  <a:srgbClr val="158578"/>
                </a:solidFill>
              </a:rPr>
              <a:t>n</a:t>
            </a:r>
          </a:p>
          <a:p>
            <a:pPr>
              <a:buFontTx/>
              <a:buNone/>
            </a:pPr>
            <a:r>
              <a:rPr lang="en-US" altLang="zh-TW" b="1"/>
              <a:t>				do </a:t>
            </a:r>
            <a:r>
              <a:rPr lang="en-US" altLang="zh-TW" i="1">
                <a:solidFill>
                  <a:srgbClr val="158578"/>
                </a:solidFill>
              </a:rPr>
              <a:t>c</a:t>
            </a:r>
            <a:r>
              <a:rPr lang="en-US" altLang="zh-TW" i="1" baseline="-25000">
                <a:solidFill>
                  <a:srgbClr val="158578"/>
                </a:solidFill>
              </a:rPr>
              <a:t>ij</a:t>
            </a:r>
            <a:r>
              <a:rPr lang="en-US" altLang="zh-TW" i="1">
                <a:solidFill>
                  <a:srgbClr val="158578"/>
                </a:solidFill>
              </a:rPr>
              <a:t> </a:t>
            </a:r>
            <a:r>
              <a:rPr lang="en-US" altLang="zh-TW">
                <a:solidFill>
                  <a:srgbClr val="158578"/>
                </a:solidFill>
              </a:rPr>
              <a:t>← </a:t>
            </a:r>
            <a:r>
              <a:rPr lang="en-US" altLang="zh-TW" i="1">
                <a:solidFill>
                  <a:srgbClr val="158578"/>
                </a:solidFill>
              </a:rPr>
              <a:t>c</a:t>
            </a:r>
            <a:r>
              <a:rPr lang="en-US" altLang="zh-TW" i="1" baseline="-25000">
                <a:solidFill>
                  <a:srgbClr val="158578"/>
                </a:solidFill>
              </a:rPr>
              <a:t>ij </a:t>
            </a:r>
            <a:r>
              <a:rPr lang="en-US" altLang="zh-TW">
                <a:solidFill>
                  <a:srgbClr val="158578"/>
                </a:solidFill>
              </a:rPr>
              <a:t>+ </a:t>
            </a:r>
            <a:r>
              <a:rPr lang="en-US" altLang="zh-TW" i="1">
                <a:solidFill>
                  <a:srgbClr val="158578"/>
                </a:solidFill>
              </a:rPr>
              <a:t>a</a:t>
            </a:r>
            <a:r>
              <a:rPr lang="en-US" altLang="zh-TW" i="1" baseline="-25000">
                <a:solidFill>
                  <a:srgbClr val="158578"/>
                </a:solidFill>
              </a:rPr>
              <a:t>ik</a:t>
            </a:r>
            <a:r>
              <a:rPr lang="en-US" altLang="zh-TW" i="1">
                <a:solidFill>
                  <a:srgbClr val="158578"/>
                </a:solidFill>
              </a:rPr>
              <a:t> </a:t>
            </a:r>
            <a:r>
              <a:rPr lang="en-US" altLang="zh-TW">
                <a:solidFill>
                  <a:srgbClr val="158578"/>
                </a:solidFill>
              </a:rPr>
              <a:t>⋅</a:t>
            </a:r>
            <a:r>
              <a:rPr lang="en-US" altLang="zh-TW" i="1">
                <a:solidFill>
                  <a:srgbClr val="158578"/>
                </a:solidFill>
              </a:rPr>
              <a:t>b</a:t>
            </a:r>
            <a:r>
              <a:rPr lang="en-US" altLang="zh-TW" i="1" baseline="-25000">
                <a:solidFill>
                  <a:srgbClr val="158578"/>
                </a:solidFill>
              </a:rPr>
              <a:t>kj</a:t>
            </a:r>
          </a:p>
          <a:p>
            <a:pPr>
              <a:buFontTx/>
              <a:buNone/>
            </a:pPr>
            <a:r>
              <a:rPr lang="en-US" altLang="zh-TW"/>
              <a:t>		Running time = </a:t>
            </a:r>
            <a:r>
              <a:rPr lang="en-US" altLang="zh-TW">
                <a:solidFill>
                  <a:srgbClr val="158578"/>
                </a:solidFill>
              </a:rPr>
              <a:t>Θ(</a:t>
            </a:r>
            <a:r>
              <a:rPr lang="en-US" altLang="zh-TW" sz="2400" b="1">
                <a:solidFill>
                  <a:srgbClr val="158578"/>
                </a:solidFill>
              </a:rPr>
              <a:t>n</a:t>
            </a:r>
            <a:r>
              <a:rPr lang="en-US" altLang="zh-TW" baseline="30000">
                <a:solidFill>
                  <a:srgbClr val="158578"/>
                </a:solidFill>
              </a:rPr>
              <a:t>3</a:t>
            </a:r>
            <a:r>
              <a:rPr lang="en-US" altLang="zh-TW">
                <a:solidFill>
                  <a:srgbClr val="158578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b="1"/>
              <a:t>Divide-and-conquer algorithm</a:t>
            </a:r>
            <a:endParaRPr lang="en-US" altLang="zh-TW" sz="360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 sz="2400" b="1">
                <a:solidFill>
                  <a:srgbClr val="FF0000"/>
                </a:solidFill>
              </a:rPr>
              <a:t>IDEA:</a:t>
            </a:r>
          </a:p>
          <a:p>
            <a:pPr>
              <a:buFontTx/>
              <a:buNone/>
            </a:pPr>
            <a:r>
              <a:rPr lang="en-US" altLang="zh-TW" sz="2400" i="1"/>
              <a:t>n</a:t>
            </a:r>
            <a:r>
              <a:rPr lang="en-US" altLang="zh-TW" sz="2400"/>
              <a:t>×</a:t>
            </a:r>
            <a:r>
              <a:rPr lang="en-US" altLang="zh-TW" sz="2400" i="1"/>
              <a:t>n </a:t>
            </a:r>
            <a:r>
              <a:rPr lang="en-US" altLang="zh-TW" sz="2400"/>
              <a:t>matrix = </a:t>
            </a:r>
            <a:r>
              <a:rPr lang="en-US" altLang="zh-TW" sz="2400">
                <a:solidFill>
                  <a:srgbClr val="158578"/>
                </a:solidFill>
              </a:rPr>
              <a:t>2×2</a:t>
            </a:r>
            <a:r>
              <a:rPr lang="en-US" altLang="zh-TW" sz="2400"/>
              <a:t> matrix of </a:t>
            </a:r>
            <a:r>
              <a:rPr lang="en-US" altLang="zh-TW" sz="2400">
                <a:solidFill>
                  <a:srgbClr val="158578"/>
                </a:solidFill>
              </a:rPr>
              <a:t>(</a:t>
            </a:r>
            <a:r>
              <a:rPr lang="en-US" altLang="zh-TW" sz="2400" i="1">
                <a:solidFill>
                  <a:srgbClr val="158578"/>
                </a:solidFill>
              </a:rPr>
              <a:t>n</a:t>
            </a:r>
            <a:r>
              <a:rPr lang="en-US" altLang="zh-TW" sz="2400">
                <a:solidFill>
                  <a:srgbClr val="158578"/>
                </a:solidFill>
              </a:rPr>
              <a:t>/2)×(</a:t>
            </a:r>
            <a:r>
              <a:rPr lang="en-US" altLang="zh-TW" sz="2400" i="1">
                <a:solidFill>
                  <a:srgbClr val="158578"/>
                </a:solidFill>
              </a:rPr>
              <a:t>n</a:t>
            </a:r>
            <a:r>
              <a:rPr lang="en-US" altLang="zh-TW" sz="2400">
                <a:solidFill>
                  <a:srgbClr val="158578"/>
                </a:solidFill>
              </a:rPr>
              <a:t>/2)</a:t>
            </a:r>
            <a:r>
              <a:rPr lang="en-US" altLang="zh-TW" sz="2400"/>
              <a:t> submatrices:</a:t>
            </a:r>
          </a:p>
          <a:p>
            <a:pPr>
              <a:buFontTx/>
              <a:buNone/>
            </a:pPr>
            <a:endParaRPr lang="en-US" altLang="zh-TW" sz="2400"/>
          </a:p>
          <a:p>
            <a:pPr>
              <a:buFontTx/>
              <a:buNone/>
            </a:pPr>
            <a:endParaRPr lang="en-US" altLang="zh-TW" sz="2400"/>
          </a:p>
          <a:p>
            <a:pPr>
              <a:buFontTx/>
              <a:buNone/>
            </a:pPr>
            <a:endParaRPr lang="en-US" altLang="zh-TW" sz="2400"/>
          </a:p>
          <a:p>
            <a:pPr>
              <a:buFontTx/>
              <a:buNone/>
            </a:pPr>
            <a:endParaRPr lang="en-US" altLang="zh-TW" sz="2400"/>
          </a:p>
          <a:p>
            <a:pPr>
              <a:buFontTx/>
              <a:buNone/>
            </a:pPr>
            <a:r>
              <a:rPr lang="en-US" altLang="zh-TW" sz="2400"/>
              <a:t>				</a:t>
            </a:r>
            <a:r>
              <a:rPr lang="en-US" altLang="zh-TW" sz="2000" b="1">
                <a:solidFill>
                  <a:srgbClr val="158578"/>
                </a:solidFill>
              </a:rPr>
              <a:t>8</a:t>
            </a:r>
            <a:r>
              <a:rPr lang="en-US" altLang="zh-TW" sz="2000" b="1"/>
              <a:t> mults of </a:t>
            </a:r>
            <a:r>
              <a:rPr lang="en-US" altLang="zh-TW" sz="2000" b="1">
                <a:solidFill>
                  <a:srgbClr val="158578"/>
                </a:solidFill>
              </a:rPr>
              <a:t>(n/2)×(n/2)</a:t>
            </a:r>
            <a:r>
              <a:rPr lang="en-US" altLang="zh-TW" sz="2000" b="1"/>
              <a:t> submatrices</a:t>
            </a:r>
          </a:p>
          <a:p>
            <a:pPr>
              <a:buFontTx/>
              <a:buNone/>
            </a:pPr>
            <a:r>
              <a:rPr lang="en-US" altLang="zh-TW" sz="2000" b="1"/>
              <a:t>				</a:t>
            </a:r>
            <a:r>
              <a:rPr lang="en-US" altLang="zh-TW" sz="2000" b="1">
                <a:solidFill>
                  <a:srgbClr val="158578"/>
                </a:solidFill>
              </a:rPr>
              <a:t>4</a:t>
            </a:r>
            <a:r>
              <a:rPr lang="en-US" altLang="zh-TW" sz="2000" b="1"/>
              <a:t> adds of </a:t>
            </a:r>
            <a:r>
              <a:rPr lang="en-US" altLang="zh-TW" sz="2000" b="1">
                <a:solidFill>
                  <a:srgbClr val="158578"/>
                </a:solidFill>
              </a:rPr>
              <a:t>(n/2)×(n/2)</a:t>
            </a:r>
            <a:r>
              <a:rPr lang="en-US" altLang="zh-TW" sz="2000" b="1"/>
              <a:t> submatrices</a:t>
            </a:r>
          </a:p>
          <a:p>
            <a:pPr>
              <a:buFontTx/>
              <a:buNone/>
            </a:pPr>
            <a:endParaRPr lang="en-US" altLang="zh-TW" sz="2000" b="1"/>
          </a:p>
          <a:p>
            <a:pPr>
              <a:buFontTx/>
              <a:buNone/>
            </a:pPr>
            <a:endParaRPr lang="en-US" altLang="zh-TW" sz="2000" b="1"/>
          </a:p>
        </p:txBody>
      </p:sp>
      <p:pic>
        <p:nvPicPr>
          <p:cNvPr id="614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2852738"/>
            <a:ext cx="3384550" cy="112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4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3860800"/>
            <a:ext cx="2647950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Oval 2"/>
          <p:cNvSpPr>
            <a:spLocks noChangeArrowheads="1"/>
          </p:cNvSpPr>
          <p:nvPr/>
        </p:nvSpPr>
        <p:spPr bwMode="auto">
          <a:xfrm>
            <a:off x="5292725" y="1989138"/>
            <a:ext cx="1223963" cy="5048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63" name="Oval 3"/>
          <p:cNvSpPr>
            <a:spLocks noChangeArrowheads="1"/>
          </p:cNvSpPr>
          <p:nvPr/>
        </p:nvSpPr>
        <p:spPr bwMode="auto">
          <a:xfrm>
            <a:off x="4211638" y="1989138"/>
            <a:ext cx="576262" cy="5048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64" name="Oval 4"/>
          <p:cNvSpPr>
            <a:spLocks noChangeArrowheads="1"/>
          </p:cNvSpPr>
          <p:nvPr/>
        </p:nvSpPr>
        <p:spPr bwMode="auto">
          <a:xfrm>
            <a:off x="3419475" y="1989138"/>
            <a:ext cx="431800" cy="43338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Analysis of D&amp;C algorithm</a:t>
            </a:r>
            <a:endParaRPr lang="en-US" altLang="zh-TW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 i="1"/>
              <a:t>			</a:t>
            </a:r>
            <a:r>
              <a:rPr lang="en-US" altLang="zh-TW" sz="2800" i="1">
                <a:solidFill>
                  <a:srgbClr val="158578"/>
                </a:solidFill>
              </a:rPr>
              <a:t>T</a:t>
            </a:r>
            <a:r>
              <a:rPr lang="en-US" altLang="zh-TW" sz="2800">
                <a:solidFill>
                  <a:srgbClr val="158578"/>
                </a:solidFill>
              </a:rPr>
              <a:t>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) = 8 </a:t>
            </a:r>
            <a:r>
              <a:rPr lang="en-US" altLang="zh-TW" sz="2800" i="1">
                <a:solidFill>
                  <a:srgbClr val="158578"/>
                </a:solidFill>
              </a:rPr>
              <a:t>T</a:t>
            </a:r>
            <a:r>
              <a:rPr lang="en-US" altLang="zh-TW" sz="2800">
                <a:solidFill>
                  <a:srgbClr val="158578"/>
                </a:solidFill>
              </a:rPr>
              <a:t>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/2) + </a:t>
            </a:r>
            <a:r>
              <a:rPr lang="en-US" altLang="zh-TW">
                <a:solidFill>
                  <a:srgbClr val="158578"/>
                </a:solidFill>
              </a:rPr>
              <a:t>Θ</a:t>
            </a:r>
            <a:r>
              <a:rPr lang="en-US" altLang="zh-TW" sz="2800">
                <a:solidFill>
                  <a:srgbClr val="158578"/>
                </a:solidFill>
              </a:rPr>
              <a:t>(</a:t>
            </a:r>
            <a:r>
              <a:rPr lang="en-US" altLang="zh-TW" sz="2400" i="1">
                <a:solidFill>
                  <a:srgbClr val="158578"/>
                </a:solidFill>
              </a:rPr>
              <a:t>n</a:t>
            </a:r>
            <a:r>
              <a:rPr lang="en-US" altLang="zh-TW" sz="2800" i="1" baseline="30000">
                <a:solidFill>
                  <a:srgbClr val="158578"/>
                </a:solidFill>
              </a:rPr>
              <a:t>2</a:t>
            </a:r>
            <a:r>
              <a:rPr lang="en-US" altLang="zh-TW" sz="2800">
                <a:solidFill>
                  <a:srgbClr val="158578"/>
                </a:solidFill>
              </a:rPr>
              <a:t>)</a:t>
            </a:r>
          </a:p>
          <a:p>
            <a:pPr>
              <a:buFontTx/>
              <a:buNone/>
            </a:pPr>
            <a:endParaRPr lang="en-US" altLang="zh-TW" sz="2800">
              <a:solidFill>
                <a:srgbClr val="158578"/>
              </a:solidFill>
            </a:endParaRPr>
          </a:p>
          <a:p>
            <a:pPr>
              <a:buFontTx/>
              <a:buNone/>
            </a:pPr>
            <a:endParaRPr lang="en-US" altLang="zh-TW" sz="2800">
              <a:solidFill>
                <a:srgbClr val="158578"/>
              </a:solidFill>
            </a:endParaRPr>
          </a:p>
          <a:p>
            <a:pPr>
              <a:buFontTx/>
              <a:buNone/>
            </a:pPr>
            <a:endParaRPr lang="en-US" altLang="zh-TW" sz="2800">
              <a:solidFill>
                <a:srgbClr val="158578"/>
              </a:solidFill>
            </a:endParaRPr>
          </a:p>
          <a:p>
            <a:pPr>
              <a:buFontTx/>
              <a:buNone/>
            </a:pPr>
            <a:endParaRPr lang="en-US" altLang="zh-TW" sz="2800">
              <a:solidFill>
                <a:srgbClr val="158578"/>
              </a:solidFill>
            </a:endParaRPr>
          </a:p>
          <a:p>
            <a:pPr>
              <a:buFontTx/>
              <a:buNone/>
            </a:pPr>
            <a:endParaRPr lang="en-US" altLang="zh-TW" sz="2800">
              <a:solidFill>
                <a:srgbClr val="158578"/>
              </a:solidFill>
            </a:endParaRPr>
          </a:p>
          <a:p>
            <a:pPr>
              <a:buFontTx/>
              <a:buNone/>
            </a:pPr>
            <a:r>
              <a:rPr lang="en-US" altLang="zh-TW" sz="2800" i="1">
                <a:solidFill>
                  <a:srgbClr val="FF0000"/>
                </a:solidFill>
              </a:rPr>
              <a:t>a=8, b=2, </a:t>
            </a:r>
            <a:r>
              <a:rPr lang="en-US" altLang="zh-TW" sz="2800" i="1">
                <a:solidFill>
                  <a:srgbClr val="FF0000"/>
                </a:solidFill>
                <a:sym typeface="Symbol" pitchFamily="18" charset="2"/>
              </a:rPr>
              <a:t>n</a:t>
            </a:r>
            <a:r>
              <a:rPr lang="en-US" altLang="zh-TW" sz="2800" baseline="30000">
                <a:solidFill>
                  <a:srgbClr val="FF0000"/>
                </a:solidFill>
                <a:sym typeface="Symbol" pitchFamily="18" charset="2"/>
              </a:rPr>
              <a:t>log</a:t>
            </a:r>
            <a:r>
              <a:rPr lang="en-US" altLang="zh-TW" sz="2000" i="1" baseline="14000">
                <a:solidFill>
                  <a:srgbClr val="FF0000"/>
                </a:solidFill>
                <a:sym typeface="Symbol" pitchFamily="18" charset="2"/>
              </a:rPr>
              <a:t>b </a:t>
            </a:r>
            <a:r>
              <a:rPr lang="en-US" altLang="zh-TW" sz="2800" i="1" baseline="30000">
                <a:solidFill>
                  <a:srgbClr val="FF0000"/>
                </a:solidFill>
                <a:sym typeface="Symbol" pitchFamily="18" charset="2"/>
              </a:rPr>
              <a:t>a</a:t>
            </a:r>
            <a:r>
              <a:rPr lang="en-US" altLang="zh-TW" sz="2800">
                <a:solidFill>
                  <a:srgbClr val="FF0000"/>
                </a:solidFill>
                <a:sym typeface="Symbol" pitchFamily="18" charset="2"/>
              </a:rPr>
              <a:t>= </a:t>
            </a:r>
            <a:r>
              <a:rPr lang="en-US" altLang="zh-TW" sz="2800" i="1">
                <a:solidFill>
                  <a:srgbClr val="FF0000"/>
                </a:solidFill>
                <a:sym typeface="Symbol" pitchFamily="18" charset="2"/>
              </a:rPr>
              <a:t>n</a:t>
            </a:r>
            <a:r>
              <a:rPr lang="en-US" altLang="zh-TW" sz="2800" baseline="30000">
                <a:solidFill>
                  <a:srgbClr val="FF0000"/>
                </a:solidFill>
                <a:sym typeface="Symbol" pitchFamily="18" charset="2"/>
              </a:rPr>
              <a:t>3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/>
              <a:t>⇒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>
                <a:solidFill>
                  <a:srgbClr val="FF0000"/>
                </a:solidFill>
              </a:rPr>
              <a:t>CASE 1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/>
              <a:t>⇒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T</a:t>
            </a:r>
            <a:r>
              <a:rPr lang="en-US" altLang="zh-TW" sz="2400">
                <a:solidFill>
                  <a:srgbClr val="158578"/>
                </a:solidFill>
              </a:rPr>
              <a:t>(</a:t>
            </a:r>
            <a:r>
              <a:rPr lang="en-US" altLang="zh-TW" sz="2400" i="1">
                <a:solidFill>
                  <a:srgbClr val="158578"/>
                </a:solidFill>
              </a:rPr>
              <a:t>n</a:t>
            </a:r>
            <a:r>
              <a:rPr lang="en-US" altLang="zh-TW" sz="2400">
                <a:solidFill>
                  <a:srgbClr val="158578"/>
                </a:solidFill>
              </a:rPr>
              <a:t>) = Θ(</a:t>
            </a:r>
            <a:r>
              <a:rPr lang="en-US" altLang="zh-TW" sz="2400" i="1">
                <a:solidFill>
                  <a:srgbClr val="158578"/>
                </a:solidFill>
              </a:rPr>
              <a:t>n</a:t>
            </a:r>
            <a:r>
              <a:rPr lang="en-US" altLang="zh-TW" sz="2400" i="1" baseline="30000">
                <a:solidFill>
                  <a:srgbClr val="158578"/>
                </a:solidFill>
              </a:rPr>
              <a:t>3</a:t>
            </a:r>
            <a:r>
              <a:rPr lang="en-US" altLang="zh-TW" sz="2400">
                <a:solidFill>
                  <a:srgbClr val="158578"/>
                </a:solidFill>
              </a:rPr>
              <a:t>) .</a:t>
            </a:r>
          </a:p>
          <a:p>
            <a:pPr>
              <a:buFontTx/>
              <a:buNone/>
            </a:pPr>
            <a:r>
              <a:rPr lang="en-US" altLang="zh-TW" sz="2800" b="1" i="1">
                <a:solidFill>
                  <a:srgbClr val="FF0000"/>
                </a:solidFill>
              </a:rPr>
              <a:t>No better than the ordinary algorithm.</a:t>
            </a: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3276600" y="45085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TW" altLang="zh-TW"/>
          </a:p>
        </p:txBody>
      </p:sp>
      <p:sp>
        <p:nvSpPr>
          <p:cNvPr id="66568" name="Text Box 8"/>
          <p:cNvSpPr txBox="1">
            <a:spLocks noChangeArrowheads="1"/>
          </p:cNvSpPr>
          <p:nvPr/>
        </p:nvSpPr>
        <p:spPr bwMode="auto">
          <a:xfrm>
            <a:off x="684213" y="4076700"/>
            <a:ext cx="1971675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altLang="zh-TW" sz="2400" i="1"/>
              <a:t># subproblems</a:t>
            </a:r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2700338" y="4437063"/>
            <a:ext cx="2157412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altLang="zh-TW" sz="2400" i="1"/>
              <a:t>subproblem size</a:t>
            </a:r>
            <a:endParaRPr lang="en-US" altLang="zh-TW" sz="2400"/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6227763" y="4005263"/>
            <a:ext cx="20034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400" i="1"/>
              <a:t>work dividing</a:t>
            </a:r>
          </a:p>
          <a:p>
            <a:r>
              <a:rPr lang="en-US" altLang="zh-TW" sz="2400" i="1"/>
              <a:t>and combining</a:t>
            </a:r>
            <a:endParaRPr lang="en-US" altLang="zh-TW" sz="2400"/>
          </a:p>
        </p:txBody>
      </p:sp>
      <p:sp>
        <p:nvSpPr>
          <p:cNvPr id="66571" name="Line 11"/>
          <p:cNvSpPr>
            <a:spLocks noChangeShapeType="1"/>
          </p:cNvSpPr>
          <p:nvPr/>
        </p:nvSpPr>
        <p:spPr bwMode="auto">
          <a:xfrm flipV="1">
            <a:off x="1908175" y="2492375"/>
            <a:ext cx="720725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6572" name="Line 12"/>
          <p:cNvSpPr>
            <a:spLocks noChangeShapeType="1"/>
          </p:cNvSpPr>
          <p:nvPr/>
        </p:nvSpPr>
        <p:spPr bwMode="auto">
          <a:xfrm flipV="1">
            <a:off x="3924300" y="2636838"/>
            <a:ext cx="503238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6573" name="Line 13"/>
          <p:cNvSpPr>
            <a:spLocks noChangeShapeType="1"/>
          </p:cNvSpPr>
          <p:nvPr/>
        </p:nvSpPr>
        <p:spPr bwMode="auto">
          <a:xfrm flipH="1" flipV="1">
            <a:off x="6156325" y="2565400"/>
            <a:ext cx="936625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3851275" y="4076700"/>
            <a:ext cx="4176713" cy="1512888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>
              <a:solidFill>
                <a:srgbClr val="FF9999"/>
              </a:solidFill>
            </a:endParaRP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Strassen</a:t>
            </a:r>
            <a:r>
              <a:rPr lang="en-US" altLang="zh-TW" b="1">
                <a:latin typeface="Arial"/>
              </a:rPr>
              <a:t>’</a:t>
            </a:r>
            <a:r>
              <a:rPr lang="en-US" altLang="zh-TW" b="1"/>
              <a:t>s idea</a:t>
            </a:r>
            <a:endParaRPr lang="en-US" altLang="zh-TW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 sz="2400">
                <a:solidFill>
                  <a:srgbClr val="FF0000"/>
                </a:solidFill>
                <a:latin typeface="Arial"/>
              </a:rPr>
              <a:t>•</a:t>
            </a:r>
            <a:r>
              <a:rPr lang="en-US" altLang="zh-TW" sz="2400"/>
              <a:t> Multiply</a:t>
            </a:r>
            <a:r>
              <a:rPr lang="en-US" altLang="zh-TW" sz="2400">
                <a:solidFill>
                  <a:srgbClr val="158578"/>
                </a:solidFill>
              </a:rPr>
              <a:t> 2×2</a:t>
            </a:r>
            <a:r>
              <a:rPr lang="en-US" altLang="zh-TW" sz="2400"/>
              <a:t> matrices with only</a:t>
            </a:r>
            <a:r>
              <a:rPr lang="en-US" altLang="zh-TW" sz="2400">
                <a:solidFill>
                  <a:srgbClr val="158578"/>
                </a:solidFill>
              </a:rPr>
              <a:t> 7</a:t>
            </a:r>
            <a:r>
              <a:rPr lang="en-US" altLang="zh-TW" sz="2400"/>
              <a:t> recursive</a:t>
            </a:r>
          </a:p>
          <a:p>
            <a:pPr>
              <a:buFontTx/>
              <a:buNone/>
            </a:pP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1 = </a:t>
            </a:r>
            <a:r>
              <a:rPr lang="en-US" altLang="zh-TW" sz="2400" i="1">
                <a:solidFill>
                  <a:srgbClr val="158578"/>
                </a:solidFill>
              </a:rPr>
              <a:t>a </a:t>
            </a:r>
            <a:r>
              <a:rPr lang="en-US" altLang="zh-TW" sz="2400">
                <a:solidFill>
                  <a:srgbClr val="158578"/>
                </a:solidFill>
              </a:rPr>
              <a:t>⋅ ( </a:t>
            </a:r>
            <a:r>
              <a:rPr lang="en-US" altLang="zh-TW" sz="2400" i="1">
                <a:solidFill>
                  <a:srgbClr val="158578"/>
                </a:solidFill>
              </a:rPr>
              <a:t>f </a:t>
            </a:r>
            <a:r>
              <a:rPr lang="en-US" altLang="zh-TW" sz="2400">
                <a:solidFill>
                  <a:srgbClr val="158578"/>
                </a:solidFill>
                <a:latin typeface="Arial"/>
              </a:rPr>
              <a:t>–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h</a:t>
            </a:r>
            <a:r>
              <a:rPr lang="en-US" altLang="zh-TW" sz="2400">
                <a:solidFill>
                  <a:srgbClr val="158578"/>
                </a:solidFill>
              </a:rPr>
              <a:t>) 	  </a:t>
            </a:r>
            <a:r>
              <a:rPr lang="en-US" altLang="zh-TW" sz="2400" i="1">
                <a:solidFill>
                  <a:srgbClr val="158578"/>
                </a:solidFill>
              </a:rPr>
              <a:t>r </a:t>
            </a:r>
            <a:r>
              <a:rPr lang="en-US" altLang="zh-TW" sz="2400">
                <a:solidFill>
                  <a:srgbClr val="158578"/>
                </a:solidFill>
              </a:rPr>
              <a:t>= </a:t>
            </a: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5 + </a:t>
            </a: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4 </a:t>
            </a:r>
            <a:r>
              <a:rPr lang="en-US" altLang="zh-TW" sz="2400">
                <a:solidFill>
                  <a:srgbClr val="158578"/>
                </a:solidFill>
                <a:latin typeface="Arial"/>
              </a:rPr>
              <a:t>–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2 + </a:t>
            </a: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6</a:t>
            </a:r>
          </a:p>
          <a:p>
            <a:pPr>
              <a:buFontTx/>
              <a:buNone/>
            </a:pP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2 = (</a:t>
            </a:r>
            <a:r>
              <a:rPr lang="en-US" altLang="zh-TW" sz="2400" i="1">
                <a:solidFill>
                  <a:srgbClr val="158578"/>
                </a:solidFill>
              </a:rPr>
              <a:t>a </a:t>
            </a:r>
            <a:r>
              <a:rPr lang="en-US" altLang="zh-TW" sz="2400">
                <a:solidFill>
                  <a:srgbClr val="158578"/>
                </a:solidFill>
              </a:rPr>
              <a:t>+ </a:t>
            </a:r>
            <a:r>
              <a:rPr lang="en-US" altLang="zh-TW" sz="2400" i="1">
                <a:solidFill>
                  <a:srgbClr val="158578"/>
                </a:solidFill>
              </a:rPr>
              <a:t>b</a:t>
            </a:r>
            <a:r>
              <a:rPr lang="en-US" altLang="zh-TW" sz="2400">
                <a:solidFill>
                  <a:srgbClr val="158578"/>
                </a:solidFill>
              </a:rPr>
              <a:t>) ⋅ </a:t>
            </a:r>
            <a:r>
              <a:rPr lang="en-US" altLang="zh-TW" sz="2400" i="1">
                <a:solidFill>
                  <a:srgbClr val="158578"/>
                </a:solidFill>
              </a:rPr>
              <a:t>h  	  s </a:t>
            </a:r>
            <a:r>
              <a:rPr lang="en-US" altLang="zh-TW" sz="2400">
                <a:solidFill>
                  <a:srgbClr val="158578"/>
                </a:solidFill>
              </a:rPr>
              <a:t>= </a:t>
            </a: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1 + </a:t>
            </a: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2</a:t>
            </a:r>
          </a:p>
          <a:p>
            <a:pPr>
              <a:buFontTx/>
              <a:buNone/>
            </a:pP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3 = (</a:t>
            </a:r>
            <a:r>
              <a:rPr lang="en-US" altLang="zh-TW" sz="2400" i="1">
                <a:solidFill>
                  <a:srgbClr val="158578"/>
                </a:solidFill>
              </a:rPr>
              <a:t>c </a:t>
            </a:r>
            <a:r>
              <a:rPr lang="en-US" altLang="zh-TW" sz="2400">
                <a:solidFill>
                  <a:srgbClr val="158578"/>
                </a:solidFill>
              </a:rPr>
              <a:t>+ </a:t>
            </a:r>
            <a:r>
              <a:rPr lang="en-US" altLang="zh-TW" sz="2400" i="1">
                <a:solidFill>
                  <a:srgbClr val="158578"/>
                </a:solidFill>
              </a:rPr>
              <a:t>d</a:t>
            </a:r>
            <a:r>
              <a:rPr lang="en-US" altLang="zh-TW" sz="2400">
                <a:solidFill>
                  <a:srgbClr val="158578"/>
                </a:solidFill>
              </a:rPr>
              <a:t>) ⋅ </a:t>
            </a:r>
            <a:r>
              <a:rPr lang="en-US" altLang="zh-TW" sz="2400" i="1">
                <a:solidFill>
                  <a:srgbClr val="158578"/>
                </a:solidFill>
              </a:rPr>
              <a:t>e 	  t </a:t>
            </a:r>
            <a:r>
              <a:rPr lang="en-US" altLang="zh-TW" sz="2400">
                <a:solidFill>
                  <a:srgbClr val="158578"/>
                </a:solidFill>
              </a:rPr>
              <a:t>= </a:t>
            </a: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3 + </a:t>
            </a: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4</a:t>
            </a:r>
          </a:p>
          <a:p>
            <a:pPr>
              <a:buFontTx/>
              <a:buNone/>
            </a:pP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4 = </a:t>
            </a:r>
            <a:r>
              <a:rPr lang="en-US" altLang="zh-TW" sz="2400" i="1">
                <a:solidFill>
                  <a:srgbClr val="158578"/>
                </a:solidFill>
              </a:rPr>
              <a:t>d </a:t>
            </a:r>
            <a:r>
              <a:rPr lang="en-US" altLang="zh-TW" sz="2400">
                <a:solidFill>
                  <a:srgbClr val="158578"/>
                </a:solidFill>
              </a:rPr>
              <a:t>⋅ (</a:t>
            </a:r>
            <a:r>
              <a:rPr lang="en-US" altLang="zh-TW" sz="2400" i="1">
                <a:solidFill>
                  <a:srgbClr val="158578"/>
                </a:solidFill>
              </a:rPr>
              <a:t>g </a:t>
            </a:r>
            <a:r>
              <a:rPr lang="en-US" altLang="zh-TW" sz="2400">
                <a:solidFill>
                  <a:srgbClr val="158578"/>
                </a:solidFill>
                <a:latin typeface="Arial"/>
              </a:rPr>
              <a:t>–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e</a:t>
            </a:r>
            <a:r>
              <a:rPr lang="en-US" altLang="zh-TW" sz="2400">
                <a:solidFill>
                  <a:srgbClr val="158578"/>
                </a:solidFill>
              </a:rPr>
              <a:t>)	 </a:t>
            </a:r>
            <a:r>
              <a:rPr lang="en-US" altLang="zh-TW" sz="2400" i="1">
                <a:solidFill>
                  <a:srgbClr val="158578"/>
                </a:solidFill>
              </a:rPr>
              <a:t>u </a:t>
            </a:r>
            <a:r>
              <a:rPr lang="en-US" altLang="zh-TW" sz="2400">
                <a:solidFill>
                  <a:srgbClr val="158578"/>
                </a:solidFill>
              </a:rPr>
              <a:t>= </a:t>
            </a: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5 + </a:t>
            </a: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1 </a:t>
            </a:r>
            <a:r>
              <a:rPr lang="en-US" altLang="zh-TW" sz="2400">
                <a:solidFill>
                  <a:srgbClr val="158578"/>
                </a:solidFill>
                <a:latin typeface="Arial"/>
              </a:rPr>
              <a:t>–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3 </a:t>
            </a:r>
            <a:r>
              <a:rPr lang="en-US" altLang="zh-TW" sz="2400">
                <a:solidFill>
                  <a:srgbClr val="158578"/>
                </a:solidFill>
                <a:latin typeface="Arial"/>
              </a:rPr>
              <a:t>–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7</a:t>
            </a:r>
          </a:p>
          <a:p>
            <a:pPr>
              <a:buFontTx/>
              <a:buNone/>
            </a:pP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5 = (</a:t>
            </a:r>
            <a:r>
              <a:rPr lang="en-US" altLang="zh-TW" sz="2400" i="1">
                <a:solidFill>
                  <a:srgbClr val="158578"/>
                </a:solidFill>
              </a:rPr>
              <a:t>a </a:t>
            </a:r>
            <a:r>
              <a:rPr lang="en-US" altLang="zh-TW" sz="2400">
                <a:solidFill>
                  <a:srgbClr val="158578"/>
                </a:solidFill>
              </a:rPr>
              <a:t>+ </a:t>
            </a:r>
            <a:r>
              <a:rPr lang="en-US" altLang="zh-TW" sz="2400" i="1">
                <a:solidFill>
                  <a:srgbClr val="158578"/>
                </a:solidFill>
              </a:rPr>
              <a:t>d</a:t>
            </a:r>
            <a:r>
              <a:rPr lang="en-US" altLang="zh-TW" sz="2400">
                <a:solidFill>
                  <a:srgbClr val="158578"/>
                </a:solidFill>
              </a:rPr>
              <a:t>) ⋅ (</a:t>
            </a:r>
            <a:r>
              <a:rPr lang="en-US" altLang="zh-TW" sz="2400" i="1">
                <a:solidFill>
                  <a:srgbClr val="158578"/>
                </a:solidFill>
              </a:rPr>
              <a:t>e </a:t>
            </a:r>
            <a:r>
              <a:rPr lang="en-US" altLang="zh-TW" sz="2400">
                <a:solidFill>
                  <a:srgbClr val="158578"/>
                </a:solidFill>
              </a:rPr>
              <a:t>+ </a:t>
            </a:r>
            <a:r>
              <a:rPr lang="en-US" altLang="zh-TW" sz="2400" i="1">
                <a:solidFill>
                  <a:srgbClr val="158578"/>
                </a:solidFill>
              </a:rPr>
              <a:t>h</a:t>
            </a:r>
            <a:r>
              <a:rPr lang="en-US" altLang="zh-TW" sz="2400">
                <a:solidFill>
                  <a:srgbClr val="158578"/>
                </a:solidFill>
              </a:rPr>
              <a:t>)	 </a:t>
            </a:r>
            <a:r>
              <a:rPr lang="en-US" altLang="zh-TW" sz="2800">
                <a:solidFill>
                  <a:srgbClr val="158578"/>
                </a:solidFill>
              </a:rPr>
              <a:t>7</a:t>
            </a:r>
            <a:r>
              <a:rPr lang="en-US" altLang="zh-TW" sz="2800"/>
              <a:t> mults, </a:t>
            </a:r>
            <a:r>
              <a:rPr lang="en-US" altLang="zh-TW" sz="2800">
                <a:solidFill>
                  <a:srgbClr val="158578"/>
                </a:solidFill>
              </a:rPr>
              <a:t>18</a:t>
            </a:r>
            <a:r>
              <a:rPr lang="en-US" altLang="zh-TW" sz="2800"/>
              <a:t> adds/subs.</a:t>
            </a:r>
          </a:p>
          <a:p>
            <a:pPr>
              <a:buFontTx/>
              <a:buNone/>
            </a:pP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6 = (</a:t>
            </a:r>
            <a:r>
              <a:rPr lang="en-US" altLang="zh-TW" sz="2400" i="1">
                <a:solidFill>
                  <a:srgbClr val="158578"/>
                </a:solidFill>
              </a:rPr>
              <a:t>b </a:t>
            </a:r>
            <a:r>
              <a:rPr lang="en-US" altLang="zh-TW" sz="2400">
                <a:solidFill>
                  <a:srgbClr val="158578"/>
                </a:solidFill>
                <a:latin typeface="Arial"/>
              </a:rPr>
              <a:t>–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d</a:t>
            </a:r>
            <a:r>
              <a:rPr lang="en-US" altLang="zh-TW" sz="2400">
                <a:solidFill>
                  <a:srgbClr val="158578"/>
                </a:solidFill>
              </a:rPr>
              <a:t>) ⋅ (</a:t>
            </a:r>
            <a:r>
              <a:rPr lang="en-US" altLang="zh-TW" sz="2400" i="1">
                <a:solidFill>
                  <a:srgbClr val="158578"/>
                </a:solidFill>
              </a:rPr>
              <a:t>g </a:t>
            </a:r>
            <a:r>
              <a:rPr lang="en-US" altLang="zh-TW" sz="2400">
                <a:solidFill>
                  <a:srgbClr val="158578"/>
                </a:solidFill>
              </a:rPr>
              <a:t>+ </a:t>
            </a:r>
            <a:r>
              <a:rPr lang="en-US" altLang="zh-TW" sz="2400" i="1">
                <a:solidFill>
                  <a:srgbClr val="158578"/>
                </a:solidFill>
              </a:rPr>
              <a:t>h</a:t>
            </a:r>
            <a:r>
              <a:rPr lang="en-US" altLang="zh-TW" sz="2400">
                <a:solidFill>
                  <a:srgbClr val="158578"/>
                </a:solidFill>
              </a:rPr>
              <a:t>)	 </a:t>
            </a:r>
            <a:r>
              <a:rPr lang="en-US" altLang="zh-TW" sz="2400" b="1">
                <a:solidFill>
                  <a:srgbClr val="FF0000"/>
                </a:solidFill>
              </a:rPr>
              <a:t>Note</a:t>
            </a:r>
            <a:r>
              <a:rPr lang="en-US" altLang="zh-TW" sz="2400" b="1"/>
              <a:t>: </a:t>
            </a:r>
            <a:r>
              <a:rPr lang="en-US" altLang="zh-TW" sz="2400"/>
              <a:t>No reliance on</a:t>
            </a:r>
          </a:p>
          <a:p>
            <a:pPr>
              <a:buFontTx/>
              <a:buNone/>
            </a:pP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7 = (</a:t>
            </a:r>
            <a:r>
              <a:rPr lang="en-US" altLang="zh-TW" sz="2400" i="1">
                <a:solidFill>
                  <a:srgbClr val="158578"/>
                </a:solidFill>
              </a:rPr>
              <a:t>a </a:t>
            </a:r>
            <a:r>
              <a:rPr lang="en-US" altLang="zh-TW" sz="2400">
                <a:solidFill>
                  <a:srgbClr val="158578"/>
                </a:solidFill>
                <a:latin typeface="Arial"/>
              </a:rPr>
              <a:t>–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c</a:t>
            </a:r>
            <a:r>
              <a:rPr lang="en-US" altLang="zh-TW" sz="2400">
                <a:solidFill>
                  <a:srgbClr val="158578"/>
                </a:solidFill>
              </a:rPr>
              <a:t>) ⋅ (</a:t>
            </a:r>
            <a:r>
              <a:rPr lang="en-US" altLang="zh-TW" sz="2400" i="1">
                <a:solidFill>
                  <a:srgbClr val="158578"/>
                </a:solidFill>
              </a:rPr>
              <a:t>e </a:t>
            </a:r>
            <a:r>
              <a:rPr lang="en-US" altLang="zh-TW" sz="2400">
                <a:solidFill>
                  <a:srgbClr val="158578"/>
                </a:solidFill>
              </a:rPr>
              <a:t>+ </a:t>
            </a:r>
            <a:r>
              <a:rPr lang="en-US" altLang="zh-TW" sz="2400" i="1">
                <a:solidFill>
                  <a:srgbClr val="158578"/>
                </a:solidFill>
              </a:rPr>
              <a:t>f </a:t>
            </a:r>
            <a:r>
              <a:rPr lang="en-US" altLang="zh-TW" sz="2400">
                <a:solidFill>
                  <a:srgbClr val="158578"/>
                </a:solidFill>
              </a:rPr>
              <a:t>)        </a:t>
            </a:r>
            <a:r>
              <a:rPr lang="en-US" altLang="zh-TW" sz="2400"/>
              <a:t>commutativity of mult!</a:t>
            </a:r>
          </a:p>
          <a:p>
            <a:pPr>
              <a:buFontTx/>
              <a:buNone/>
            </a:pPr>
            <a:endParaRPr lang="en-US" altLang="zh-TW" sz="1800">
              <a:solidFill>
                <a:srgbClr val="15857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Strassen</a:t>
            </a:r>
            <a:r>
              <a:rPr lang="en-US" altLang="zh-TW" b="1">
                <a:latin typeface="Arial"/>
              </a:rPr>
              <a:t>’</a:t>
            </a:r>
            <a:r>
              <a:rPr lang="en-US" altLang="zh-TW" b="1"/>
              <a:t>s idea</a:t>
            </a:r>
            <a:endParaRPr lang="en-US" altLang="zh-TW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 sz="2400">
                <a:solidFill>
                  <a:srgbClr val="FF0000"/>
                </a:solidFill>
                <a:latin typeface="Arial"/>
              </a:rPr>
              <a:t>•</a:t>
            </a:r>
            <a:r>
              <a:rPr lang="en-US" altLang="zh-TW" sz="2400"/>
              <a:t> Multiply</a:t>
            </a:r>
            <a:r>
              <a:rPr lang="en-US" altLang="zh-TW" sz="2400">
                <a:solidFill>
                  <a:srgbClr val="158578"/>
                </a:solidFill>
              </a:rPr>
              <a:t> 2×2</a:t>
            </a:r>
            <a:r>
              <a:rPr lang="en-US" altLang="zh-TW" sz="2400"/>
              <a:t> matrices with only</a:t>
            </a:r>
            <a:r>
              <a:rPr lang="en-US" altLang="zh-TW" sz="2400">
                <a:solidFill>
                  <a:srgbClr val="158578"/>
                </a:solidFill>
              </a:rPr>
              <a:t> 7</a:t>
            </a:r>
            <a:r>
              <a:rPr lang="en-US" altLang="zh-TW" sz="2400"/>
              <a:t> recursive</a:t>
            </a:r>
          </a:p>
          <a:p>
            <a:pPr>
              <a:buFontTx/>
              <a:buNone/>
            </a:pP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1 = </a:t>
            </a:r>
            <a:r>
              <a:rPr lang="en-US" altLang="zh-TW" sz="2400" i="1">
                <a:solidFill>
                  <a:srgbClr val="158578"/>
                </a:solidFill>
              </a:rPr>
              <a:t>a </a:t>
            </a:r>
            <a:r>
              <a:rPr lang="en-US" altLang="zh-TW" sz="2400">
                <a:solidFill>
                  <a:srgbClr val="158578"/>
                </a:solidFill>
              </a:rPr>
              <a:t>⋅ ( </a:t>
            </a:r>
            <a:r>
              <a:rPr lang="en-US" altLang="zh-TW" sz="2400" i="1">
                <a:solidFill>
                  <a:srgbClr val="158578"/>
                </a:solidFill>
              </a:rPr>
              <a:t>f </a:t>
            </a:r>
            <a:r>
              <a:rPr lang="en-US" altLang="zh-TW" sz="2400">
                <a:solidFill>
                  <a:srgbClr val="158578"/>
                </a:solidFill>
                <a:latin typeface="Arial"/>
              </a:rPr>
              <a:t>–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h</a:t>
            </a:r>
            <a:r>
              <a:rPr lang="en-US" altLang="zh-TW" sz="2400">
                <a:solidFill>
                  <a:srgbClr val="158578"/>
                </a:solidFill>
              </a:rPr>
              <a:t>) 	       </a:t>
            </a:r>
            <a:r>
              <a:rPr lang="en-US" altLang="zh-TW" sz="2400" i="1">
                <a:solidFill>
                  <a:srgbClr val="158578"/>
                </a:solidFill>
              </a:rPr>
              <a:t>r </a:t>
            </a:r>
            <a:r>
              <a:rPr lang="en-US" altLang="zh-TW" sz="2400">
                <a:solidFill>
                  <a:srgbClr val="158578"/>
                </a:solidFill>
              </a:rPr>
              <a:t>= </a:t>
            </a: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5 + </a:t>
            </a: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4 </a:t>
            </a:r>
            <a:r>
              <a:rPr lang="en-US" altLang="zh-TW" sz="2400">
                <a:solidFill>
                  <a:srgbClr val="158578"/>
                </a:solidFill>
                <a:latin typeface="Arial"/>
              </a:rPr>
              <a:t>–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2 + </a:t>
            </a: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6</a:t>
            </a:r>
          </a:p>
          <a:p>
            <a:pPr>
              <a:buFontTx/>
              <a:buNone/>
            </a:pP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2 = (</a:t>
            </a:r>
            <a:r>
              <a:rPr lang="en-US" altLang="zh-TW" sz="2400" i="1">
                <a:solidFill>
                  <a:srgbClr val="158578"/>
                </a:solidFill>
              </a:rPr>
              <a:t>a </a:t>
            </a:r>
            <a:r>
              <a:rPr lang="en-US" altLang="zh-TW" sz="2400">
                <a:solidFill>
                  <a:srgbClr val="158578"/>
                </a:solidFill>
              </a:rPr>
              <a:t>+ </a:t>
            </a:r>
            <a:r>
              <a:rPr lang="en-US" altLang="zh-TW" sz="2400" i="1">
                <a:solidFill>
                  <a:srgbClr val="158578"/>
                </a:solidFill>
              </a:rPr>
              <a:t>b</a:t>
            </a:r>
            <a:r>
              <a:rPr lang="en-US" altLang="zh-TW" sz="2400">
                <a:solidFill>
                  <a:srgbClr val="158578"/>
                </a:solidFill>
              </a:rPr>
              <a:t>) ⋅ </a:t>
            </a:r>
            <a:r>
              <a:rPr lang="en-US" altLang="zh-TW" sz="2400" i="1">
                <a:solidFill>
                  <a:srgbClr val="158578"/>
                </a:solidFill>
              </a:rPr>
              <a:t>h  	         </a:t>
            </a:r>
            <a:r>
              <a:rPr lang="en-US" altLang="zh-TW" sz="2400">
                <a:solidFill>
                  <a:srgbClr val="158578"/>
                </a:solidFill>
              </a:rPr>
              <a:t>= (a+d)(e+h)</a:t>
            </a:r>
          </a:p>
          <a:p>
            <a:pPr>
              <a:buFontTx/>
              <a:buNone/>
            </a:pP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3 = (</a:t>
            </a:r>
            <a:r>
              <a:rPr lang="en-US" altLang="zh-TW" sz="2400" i="1">
                <a:solidFill>
                  <a:srgbClr val="158578"/>
                </a:solidFill>
              </a:rPr>
              <a:t>c </a:t>
            </a:r>
            <a:r>
              <a:rPr lang="en-US" altLang="zh-TW" sz="2400">
                <a:solidFill>
                  <a:srgbClr val="158578"/>
                </a:solidFill>
              </a:rPr>
              <a:t>+ </a:t>
            </a:r>
            <a:r>
              <a:rPr lang="en-US" altLang="zh-TW" sz="2400" i="1">
                <a:solidFill>
                  <a:srgbClr val="158578"/>
                </a:solidFill>
              </a:rPr>
              <a:t>d</a:t>
            </a:r>
            <a:r>
              <a:rPr lang="en-US" altLang="zh-TW" sz="2400">
                <a:solidFill>
                  <a:srgbClr val="158578"/>
                </a:solidFill>
              </a:rPr>
              <a:t>) ⋅ </a:t>
            </a:r>
            <a:r>
              <a:rPr lang="en-US" altLang="zh-TW" sz="2400" i="1">
                <a:solidFill>
                  <a:srgbClr val="158578"/>
                </a:solidFill>
              </a:rPr>
              <a:t>e 	          +</a:t>
            </a:r>
            <a:r>
              <a:rPr lang="en-US" altLang="zh-TW" sz="2400">
                <a:solidFill>
                  <a:srgbClr val="158578"/>
                </a:solidFill>
              </a:rPr>
              <a:t> d(g-e)-(a+b)h</a:t>
            </a:r>
          </a:p>
          <a:p>
            <a:pPr>
              <a:buFontTx/>
              <a:buNone/>
            </a:pP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4 = </a:t>
            </a:r>
            <a:r>
              <a:rPr lang="en-US" altLang="zh-TW" sz="2400" i="1">
                <a:solidFill>
                  <a:srgbClr val="158578"/>
                </a:solidFill>
              </a:rPr>
              <a:t>d </a:t>
            </a:r>
            <a:r>
              <a:rPr lang="en-US" altLang="zh-TW" sz="2400">
                <a:solidFill>
                  <a:srgbClr val="158578"/>
                </a:solidFill>
              </a:rPr>
              <a:t>⋅ (</a:t>
            </a:r>
            <a:r>
              <a:rPr lang="en-US" altLang="zh-TW" sz="2400" i="1">
                <a:solidFill>
                  <a:srgbClr val="158578"/>
                </a:solidFill>
              </a:rPr>
              <a:t>g </a:t>
            </a:r>
            <a:r>
              <a:rPr lang="en-US" altLang="zh-TW" sz="2400">
                <a:solidFill>
                  <a:srgbClr val="158578"/>
                </a:solidFill>
                <a:latin typeface="Arial"/>
              </a:rPr>
              <a:t>–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e</a:t>
            </a:r>
            <a:r>
              <a:rPr lang="en-US" altLang="zh-TW" sz="2400">
                <a:solidFill>
                  <a:srgbClr val="158578"/>
                </a:solidFill>
              </a:rPr>
              <a:t>)	          +(b-d)(g+h)</a:t>
            </a:r>
          </a:p>
          <a:p>
            <a:pPr>
              <a:buFontTx/>
              <a:buNone/>
            </a:pP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5 = (</a:t>
            </a:r>
            <a:r>
              <a:rPr lang="en-US" altLang="zh-TW" sz="2400" i="1">
                <a:solidFill>
                  <a:srgbClr val="158578"/>
                </a:solidFill>
              </a:rPr>
              <a:t>a </a:t>
            </a:r>
            <a:r>
              <a:rPr lang="en-US" altLang="zh-TW" sz="2400">
                <a:solidFill>
                  <a:srgbClr val="158578"/>
                </a:solidFill>
              </a:rPr>
              <a:t>+ </a:t>
            </a:r>
            <a:r>
              <a:rPr lang="en-US" altLang="zh-TW" sz="2400" i="1">
                <a:solidFill>
                  <a:srgbClr val="158578"/>
                </a:solidFill>
              </a:rPr>
              <a:t>d</a:t>
            </a:r>
            <a:r>
              <a:rPr lang="en-US" altLang="zh-TW" sz="2400">
                <a:solidFill>
                  <a:srgbClr val="158578"/>
                </a:solidFill>
              </a:rPr>
              <a:t>) ⋅ (</a:t>
            </a:r>
            <a:r>
              <a:rPr lang="en-US" altLang="zh-TW" sz="2400" i="1">
                <a:solidFill>
                  <a:srgbClr val="158578"/>
                </a:solidFill>
              </a:rPr>
              <a:t>e </a:t>
            </a:r>
            <a:r>
              <a:rPr lang="en-US" altLang="zh-TW" sz="2400">
                <a:solidFill>
                  <a:srgbClr val="158578"/>
                </a:solidFill>
              </a:rPr>
              <a:t>+ </a:t>
            </a:r>
            <a:r>
              <a:rPr lang="en-US" altLang="zh-TW" sz="2400" i="1">
                <a:solidFill>
                  <a:srgbClr val="158578"/>
                </a:solidFill>
              </a:rPr>
              <a:t>h</a:t>
            </a:r>
            <a:r>
              <a:rPr lang="en-US" altLang="zh-TW" sz="2400">
                <a:solidFill>
                  <a:srgbClr val="158578"/>
                </a:solidFill>
              </a:rPr>
              <a:t>)     = ae+ah+de+dh	</a:t>
            </a:r>
          </a:p>
          <a:p>
            <a:pPr>
              <a:buFontTx/>
              <a:buNone/>
            </a:pP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6 = (</a:t>
            </a:r>
            <a:r>
              <a:rPr lang="en-US" altLang="zh-TW" sz="2400" i="1">
                <a:solidFill>
                  <a:srgbClr val="158578"/>
                </a:solidFill>
              </a:rPr>
              <a:t>b </a:t>
            </a:r>
            <a:r>
              <a:rPr lang="en-US" altLang="zh-TW" sz="2400">
                <a:solidFill>
                  <a:srgbClr val="158578"/>
                </a:solidFill>
                <a:latin typeface="Arial"/>
              </a:rPr>
              <a:t>–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d</a:t>
            </a:r>
            <a:r>
              <a:rPr lang="en-US" altLang="zh-TW" sz="2400">
                <a:solidFill>
                  <a:srgbClr val="158578"/>
                </a:solidFill>
              </a:rPr>
              <a:t>) ⋅ (</a:t>
            </a:r>
            <a:r>
              <a:rPr lang="en-US" altLang="zh-TW" sz="2400" i="1">
                <a:solidFill>
                  <a:srgbClr val="158578"/>
                </a:solidFill>
              </a:rPr>
              <a:t>g </a:t>
            </a:r>
            <a:r>
              <a:rPr lang="en-US" altLang="zh-TW" sz="2400">
                <a:solidFill>
                  <a:srgbClr val="158578"/>
                </a:solidFill>
              </a:rPr>
              <a:t>+ </a:t>
            </a:r>
            <a:r>
              <a:rPr lang="en-US" altLang="zh-TW" sz="2400" i="1">
                <a:solidFill>
                  <a:srgbClr val="158578"/>
                </a:solidFill>
              </a:rPr>
              <a:t>h</a:t>
            </a:r>
            <a:r>
              <a:rPr lang="en-US" altLang="zh-TW" sz="2400">
                <a:solidFill>
                  <a:srgbClr val="158578"/>
                </a:solidFill>
              </a:rPr>
              <a:t>)       +dg-de-ah-bh</a:t>
            </a:r>
          </a:p>
          <a:p>
            <a:pPr>
              <a:buFontTx/>
              <a:buNone/>
            </a:pPr>
            <a:r>
              <a:rPr lang="en-US" altLang="zh-TW" sz="2400" i="1">
                <a:solidFill>
                  <a:srgbClr val="158578"/>
                </a:solidFill>
              </a:rPr>
              <a:t>P</a:t>
            </a:r>
            <a:r>
              <a:rPr lang="en-US" altLang="zh-TW" sz="2400">
                <a:solidFill>
                  <a:srgbClr val="158578"/>
                </a:solidFill>
              </a:rPr>
              <a:t>7 = (</a:t>
            </a:r>
            <a:r>
              <a:rPr lang="en-US" altLang="zh-TW" sz="2400" i="1">
                <a:solidFill>
                  <a:srgbClr val="158578"/>
                </a:solidFill>
              </a:rPr>
              <a:t>a </a:t>
            </a:r>
            <a:r>
              <a:rPr lang="en-US" altLang="zh-TW" sz="2400">
                <a:solidFill>
                  <a:srgbClr val="158578"/>
                </a:solidFill>
                <a:latin typeface="Arial"/>
              </a:rPr>
              <a:t>–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c</a:t>
            </a:r>
            <a:r>
              <a:rPr lang="en-US" altLang="zh-TW" sz="2400">
                <a:solidFill>
                  <a:srgbClr val="158578"/>
                </a:solidFill>
              </a:rPr>
              <a:t>) ⋅ (</a:t>
            </a:r>
            <a:r>
              <a:rPr lang="en-US" altLang="zh-TW" sz="2400" i="1">
                <a:solidFill>
                  <a:srgbClr val="158578"/>
                </a:solidFill>
              </a:rPr>
              <a:t>e </a:t>
            </a:r>
            <a:r>
              <a:rPr lang="en-US" altLang="zh-TW" sz="2400">
                <a:solidFill>
                  <a:srgbClr val="158578"/>
                </a:solidFill>
              </a:rPr>
              <a:t>+ </a:t>
            </a:r>
            <a:r>
              <a:rPr lang="en-US" altLang="zh-TW" sz="2400" i="1">
                <a:solidFill>
                  <a:srgbClr val="158578"/>
                </a:solidFill>
              </a:rPr>
              <a:t>f </a:t>
            </a:r>
            <a:r>
              <a:rPr lang="en-US" altLang="zh-TW" sz="2400">
                <a:solidFill>
                  <a:srgbClr val="158578"/>
                </a:solidFill>
              </a:rPr>
              <a:t>)       +bg+bh-dg-dh  </a:t>
            </a:r>
          </a:p>
          <a:p>
            <a:pPr>
              <a:buFontTx/>
              <a:buNone/>
            </a:pPr>
            <a:r>
              <a:rPr lang="en-US" altLang="zh-TW" sz="2400">
                <a:solidFill>
                  <a:srgbClr val="158578"/>
                </a:solidFill>
              </a:rPr>
              <a:t>				        =ae + bg	</a:t>
            </a:r>
            <a:endParaRPr lang="en-US" altLang="zh-TW" sz="1800">
              <a:solidFill>
                <a:srgbClr val="15857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Strassen</a:t>
            </a:r>
            <a:r>
              <a:rPr lang="en-US" altLang="zh-TW" b="1">
                <a:latin typeface="Arial"/>
              </a:rPr>
              <a:t>’</a:t>
            </a:r>
            <a:r>
              <a:rPr lang="en-US" altLang="zh-TW" b="1"/>
              <a:t>s algorithm</a:t>
            </a:r>
            <a:endParaRPr lang="en-US" altLang="zh-TW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 sz="2800" b="1" i="1">
                <a:solidFill>
                  <a:srgbClr val="FF0000"/>
                </a:solidFill>
              </a:rPr>
              <a:t>1. Divide:</a:t>
            </a:r>
            <a:r>
              <a:rPr lang="en-US" altLang="zh-TW" sz="2800" b="1" i="1"/>
              <a:t> </a:t>
            </a:r>
            <a:r>
              <a:rPr lang="en-US" altLang="zh-TW" sz="2800"/>
              <a:t>Partition </a:t>
            </a:r>
            <a:r>
              <a:rPr lang="en-US" altLang="zh-TW" sz="2800" i="1">
                <a:solidFill>
                  <a:srgbClr val="158578"/>
                </a:solidFill>
              </a:rPr>
              <a:t>A</a:t>
            </a:r>
            <a:r>
              <a:rPr lang="en-US" altLang="zh-TW" sz="2800" i="1"/>
              <a:t> </a:t>
            </a:r>
            <a:r>
              <a:rPr lang="en-US" altLang="zh-TW" sz="2800"/>
              <a:t>and </a:t>
            </a:r>
            <a:r>
              <a:rPr lang="en-US" altLang="zh-TW" sz="2800" i="1">
                <a:solidFill>
                  <a:srgbClr val="158578"/>
                </a:solidFill>
              </a:rPr>
              <a:t>B</a:t>
            </a:r>
            <a:r>
              <a:rPr lang="en-US" altLang="zh-TW" sz="2800" i="1"/>
              <a:t> </a:t>
            </a:r>
            <a:r>
              <a:rPr lang="en-US" altLang="zh-TW" sz="2800"/>
              <a:t>into</a:t>
            </a:r>
          </a:p>
          <a:p>
            <a:pPr>
              <a:buFontTx/>
              <a:buNone/>
            </a:pPr>
            <a:r>
              <a:rPr lang="en-US" altLang="zh-TW" sz="2800">
                <a:solidFill>
                  <a:srgbClr val="158578"/>
                </a:solidFill>
              </a:rPr>
              <a:t>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/2)×(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/2)</a:t>
            </a:r>
            <a:r>
              <a:rPr lang="en-US" altLang="zh-TW" sz="2800"/>
              <a:t> submatrices. Form terms</a:t>
            </a:r>
          </a:p>
          <a:p>
            <a:pPr>
              <a:buFontTx/>
              <a:buNone/>
            </a:pPr>
            <a:r>
              <a:rPr lang="en-US" altLang="zh-TW" sz="2800"/>
              <a:t>to be multiplied using </a:t>
            </a:r>
            <a:r>
              <a:rPr lang="en-US" altLang="zh-TW" sz="2800">
                <a:solidFill>
                  <a:srgbClr val="158578"/>
                </a:solidFill>
              </a:rPr>
              <a:t>+</a:t>
            </a:r>
            <a:r>
              <a:rPr lang="en-US" altLang="zh-TW" sz="2800"/>
              <a:t> and </a:t>
            </a:r>
            <a:r>
              <a:rPr lang="en-US" altLang="zh-TW" sz="2800">
                <a:solidFill>
                  <a:srgbClr val="158578"/>
                </a:solidFill>
                <a:latin typeface="Arial"/>
              </a:rPr>
              <a:t>–</a:t>
            </a:r>
            <a:r>
              <a:rPr lang="en-US" altLang="zh-TW" sz="2800"/>
              <a:t> .</a:t>
            </a:r>
          </a:p>
          <a:p>
            <a:pPr>
              <a:buFontTx/>
              <a:buNone/>
            </a:pPr>
            <a:r>
              <a:rPr lang="en-US" altLang="zh-TW" sz="2800" b="1" i="1">
                <a:solidFill>
                  <a:srgbClr val="FF0000"/>
                </a:solidFill>
              </a:rPr>
              <a:t>2. Conquer:</a:t>
            </a:r>
            <a:r>
              <a:rPr lang="en-US" altLang="zh-TW" sz="2800" b="1" i="1"/>
              <a:t> </a:t>
            </a:r>
            <a:r>
              <a:rPr lang="en-US" altLang="zh-TW" sz="2800"/>
              <a:t>Perform </a:t>
            </a:r>
            <a:r>
              <a:rPr lang="en-US" altLang="zh-TW" sz="2800">
                <a:solidFill>
                  <a:srgbClr val="158578"/>
                </a:solidFill>
              </a:rPr>
              <a:t>7 </a:t>
            </a:r>
            <a:r>
              <a:rPr lang="en-US" altLang="zh-TW" sz="2800"/>
              <a:t>multiplications of</a:t>
            </a:r>
          </a:p>
          <a:p>
            <a:pPr>
              <a:buFontTx/>
              <a:buNone/>
            </a:pPr>
            <a:r>
              <a:rPr lang="en-US" altLang="zh-TW" sz="2800">
                <a:solidFill>
                  <a:srgbClr val="158578"/>
                </a:solidFill>
              </a:rPr>
              <a:t>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/2)×(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/2)</a:t>
            </a:r>
            <a:r>
              <a:rPr lang="en-US" altLang="zh-TW" sz="2800"/>
              <a:t> submatrices recursively.</a:t>
            </a:r>
          </a:p>
          <a:p>
            <a:pPr>
              <a:buFontTx/>
              <a:buNone/>
            </a:pPr>
            <a:r>
              <a:rPr lang="en-US" altLang="zh-TW" sz="2800" b="1" i="1">
                <a:solidFill>
                  <a:srgbClr val="FF0000"/>
                </a:solidFill>
              </a:rPr>
              <a:t>3. Combine:</a:t>
            </a:r>
            <a:r>
              <a:rPr lang="en-US" altLang="zh-TW" sz="2800" b="1" i="1"/>
              <a:t> </a:t>
            </a:r>
            <a:r>
              <a:rPr lang="en-US" altLang="zh-TW" sz="2800"/>
              <a:t>Form </a:t>
            </a:r>
            <a:r>
              <a:rPr lang="en-US" altLang="zh-TW" sz="2800" i="1">
                <a:solidFill>
                  <a:srgbClr val="158578"/>
                </a:solidFill>
              </a:rPr>
              <a:t>C</a:t>
            </a:r>
            <a:r>
              <a:rPr lang="en-US" altLang="zh-TW" sz="2800" i="1"/>
              <a:t> </a:t>
            </a:r>
            <a:r>
              <a:rPr lang="en-US" altLang="zh-TW" sz="2800"/>
              <a:t>using </a:t>
            </a:r>
            <a:r>
              <a:rPr lang="en-US" altLang="zh-TW" sz="2800">
                <a:solidFill>
                  <a:srgbClr val="158578"/>
                </a:solidFill>
              </a:rPr>
              <a:t>+</a:t>
            </a:r>
            <a:r>
              <a:rPr lang="en-US" altLang="zh-TW" sz="2800"/>
              <a:t> and </a:t>
            </a:r>
            <a:r>
              <a:rPr lang="en-US" altLang="zh-TW" sz="2800">
                <a:solidFill>
                  <a:srgbClr val="158578"/>
                </a:solidFill>
                <a:latin typeface="Arial"/>
              </a:rPr>
              <a:t>–</a:t>
            </a:r>
            <a:r>
              <a:rPr lang="en-US" altLang="zh-TW" sz="2800"/>
              <a:t> on</a:t>
            </a:r>
          </a:p>
          <a:p>
            <a:pPr>
              <a:buFontTx/>
              <a:buNone/>
            </a:pPr>
            <a:r>
              <a:rPr lang="en-US" altLang="zh-TW" sz="2800">
                <a:solidFill>
                  <a:srgbClr val="158578"/>
                </a:solidFill>
              </a:rPr>
              <a:t>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/2)×(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/2)</a:t>
            </a:r>
            <a:r>
              <a:rPr lang="en-US" altLang="zh-TW" sz="2800"/>
              <a:t> submatrices.</a:t>
            </a:r>
          </a:p>
          <a:p>
            <a:pPr>
              <a:buFontTx/>
              <a:buNone/>
            </a:pPr>
            <a:r>
              <a:rPr lang="en-US" altLang="zh-TW" sz="2800" i="1"/>
              <a:t>		</a:t>
            </a:r>
            <a:r>
              <a:rPr lang="en-US" altLang="zh-TW" sz="2800" i="1">
                <a:solidFill>
                  <a:srgbClr val="158578"/>
                </a:solidFill>
              </a:rPr>
              <a:t>T</a:t>
            </a:r>
            <a:r>
              <a:rPr lang="en-US" altLang="zh-TW" sz="2800">
                <a:solidFill>
                  <a:srgbClr val="158578"/>
                </a:solidFill>
              </a:rPr>
              <a:t>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) = 7 </a:t>
            </a:r>
            <a:r>
              <a:rPr lang="en-US" altLang="zh-TW" sz="2800" i="1">
                <a:solidFill>
                  <a:srgbClr val="158578"/>
                </a:solidFill>
              </a:rPr>
              <a:t>T</a:t>
            </a:r>
            <a:r>
              <a:rPr lang="en-US" altLang="zh-TW" sz="2800">
                <a:solidFill>
                  <a:srgbClr val="158578"/>
                </a:solidFill>
              </a:rPr>
              <a:t>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/2) + Θ(</a:t>
            </a:r>
            <a:r>
              <a:rPr lang="en-US" altLang="zh-TW" sz="2400" i="1">
                <a:solidFill>
                  <a:srgbClr val="158578"/>
                </a:solidFill>
              </a:rPr>
              <a:t>n</a:t>
            </a:r>
            <a:r>
              <a:rPr lang="en-US" altLang="zh-TW" sz="2800" baseline="30000">
                <a:solidFill>
                  <a:srgbClr val="158578"/>
                </a:solidFill>
              </a:rPr>
              <a:t>2</a:t>
            </a:r>
            <a:r>
              <a:rPr lang="en-US" altLang="zh-TW" sz="2800">
                <a:solidFill>
                  <a:srgbClr val="158578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Analysis of Strassen</a:t>
            </a:r>
            <a:endParaRPr lang="en-US" altLang="zh-TW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TW" sz="2400" i="1"/>
              <a:t>		</a:t>
            </a:r>
            <a:r>
              <a:rPr lang="en-US" altLang="zh-TW" sz="2400" i="1">
                <a:solidFill>
                  <a:srgbClr val="158578"/>
                </a:solidFill>
              </a:rPr>
              <a:t>	T</a:t>
            </a:r>
            <a:r>
              <a:rPr lang="en-US" altLang="zh-TW" sz="2400">
                <a:solidFill>
                  <a:srgbClr val="158578"/>
                </a:solidFill>
              </a:rPr>
              <a:t>(</a:t>
            </a:r>
            <a:r>
              <a:rPr lang="en-US" altLang="zh-TW" sz="2400" i="1">
                <a:solidFill>
                  <a:srgbClr val="158578"/>
                </a:solidFill>
              </a:rPr>
              <a:t>n</a:t>
            </a:r>
            <a:r>
              <a:rPr lang="en-US" altLang="zh-TW" sz="2400">
                <a:solidFill>
                  <a:srgbClr val="158578"/>
                </a:solidFill>
              </a:rPr>
              <a:t>) = 7 </a:t>
            </a:r>
            <a:r>
              <a:rPr lang="en-US" altLang="zh-TW" sz="2400" i="1">
                <a:solidFill>
                  <a:srgbClr val="158578"/>
                </a:solidFill>
              </a:rPr>
              <a:t>T</a:t>
            </a:r>
            <a:r>
              <a:rPr lang="en-US" altLang="zh-TW" sz="2400">
                <a:solidFill>
                  <a:srgbClr val="158578"/>
                </a:solidFill>
              </a:rPr>
              <a:t>(</a:t>
            </a:r>
            <a:r>
              <a:rPr lang="en-US" altLang="zh-TW" sz="2400" i="1">
                <a:solidFill>
                  <a:srgbClr val="158578"/>
                </a:solidFill>
              </a:rPr>
              <a:t>n</a:t>
            </a:r>
            <a:r>
              <a:rPr lang="en-US" altLang="zh-TW" sz="2400">
                <a:solidFill>
                  <a:srgbClr val="158578"/>
                </a:solidFill>
              </a:rPr>
              <a:t>/2) + Θ(</a:t>
            </a:r>
            <a:r>
              <a:rPr lang="en-US" altLang="zh-TW" sz="2400" i="1">
                <a:solidFill>
                  <a:srgbClr val="158578"/>
                </a:solidFill>
              </a:rPr>
              <a:t>n</a:t>
            </a:r>
            <a:r>
              <a:rPr lang="en-US" altLang="zh-TW" sz="2400">
                <a:solidFill>
                  <a:srgbClr val="158578"/>
                </a:solidFill>
              </a:rPr>
              <a:t>2)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 i="1">
                <a:solidFill>
                  <a:srgbClr val="FF0000"/>
                </a:solidFill>
              </a:rPr>
              <a:t>a=7, b=2, </a:t>
            </a:r>
            <a:r>
              <a:rPr lang="en-US" altLang="zh-TW" sz="2400" i="1">
                <a:solidFill>
                  <a:srgbClr val="FF0000"/>
                </a:solidFill>
                <a:sym typeface="Symbol" pitchFamily="18" charset="2"/>
              </a:rPr>
              <a:t>n</a:t>
            </a:r>
            <a:r>
              <a:rPr lang="en-US" altLang="zh-TW" sz="2400" baseline="30000">
                <a:solidFill>
                  <a:srgbClr val="FF0000"/>
                </a:solidFill>
                <a:sym typeface="Symbol" pitchFamily="18" charset="2"/>
              </a:rPr>
              <a:t>log</a:t>
            </a:r>
            <a:r>
              <a:rPr lang="en-US" altLang="zh-TW" sz="1800" i="1" baseline="14000">
                <a:solidFill>
                  <a:srgbClr val="FF0000"/>
                </a:solidFill>
                <a:sym typeface="Symbol" pitchFamily="18" charset="2"/>
              </a:rPr>
              <a:t>b </a:t>
            </a:r>
            <a:r>
              <a:rPr lang="en-US" altLang="zh-TW" sz="2400" i="1" baseline="30000">
                <a:solidFill>
                  <a:srgbClr val="FF0000"/>
                </a:solidFill>
                <a:sym typeface="Symbol" pitchFamily="18" charset="2"/>
              </a:rPr>
              <a:t>a</a:t>
            </a:r>
            <a:r>
              <a:rPr lang="en-US" altLang="zh-TW" sz="2400">
                <a:solidFill>
                  <a:srgbClr val="FF0000"/>
                </a:solidFill>
                <a:sym typeface="Symbol" pitchFamily="18" charset="2"/>
              </a:rPr>
              <a:t>= </a:t>
            </a:r>
            <a:r>
              <a:rPr lang="en-US" altLang="zh-TW" sz="2400" i="1">
                <a:solidFill>
                  <a:srgbClr val="FF0000"/>
                </a:solidFill>
                <a:sym typeface="Symbol" pitchFamily="18" charset="2"/>
              </a:rPr>
              <a:t>n</a:t>
            </a:r>
            <a:r>
              <a:rPr lang="en-US" altLang="zh-TW" sz="2400" baseline="30000">
                <a:solidFill>
                  <a:srgbClr val="FF0000"/>
                </a:solidFill>
                <a:sym typeface="Symbol" pitchFamily="18" charset="2"/>
              </a:rPr>
              <a:t>lg7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/>
              <a:t>≈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000" i="1">
                <a:solidFill>
                  <a:srgbClr val="158578"/>
                </a:solidFill>
              </a:rPr>
              <a:t>n</a:t>
            </a:r>
            <a:r>
              <a:rPr lang="en-US" altLang="zh-TW" sz="2400" baseline="30000">
                <a:solidFill>
                  <a:srgbClr val="158578"/>
                </a:solidFill>
              </a:rPr>
              <a:t>2.81</a:t>
            </a:r>
            <a:r>
              <a:rPr lang="en-US" altLang="zh-TW" sz="2400"/>
              <a:t> ⇒ </a:t>
            </a:r>
            <a:r>
              <a:rPr lang="en-US" altLang="zh-TW" sz="2400">
                <a:solidFill>
                  <a:srgbClr val="FF0000"/>
                </a:solidFill>
              </a:rPr>
              <a:t>CASE 1</a:t>
            </a:r>
            <a:r>
              <a:rPr lang="en-US" altLang="zh-TW" sz="2400"/>
              <a:t> ⇒ </a:t>
            </a:r>
            <a:r>
              <a:rPr lang="en-US" altLang="zh-TW" sz="2400" i="1">
                <a:solidFill>
                  <a:srgbClr val="158578"/>
                </a:solidFill>
              </a:rPr>
              <a:t>T</a:t>
            </a:r>
            <a:r>
              <a:rPr lang="en-US" altLang="zh-TW" sz="2400">
                <a:solidFill>
                  <a:srgbClr val="158578"/>
                </a:solidFill>
              </a:rPr>
              <a:t>(</a:t>
            </a:r>
            <a:r>
              <a:rPr lang="en-US" altLang="zh-TW" sz="2400" i="1">
                <a:solidFill>
                  <a:srgbClr val="158578"/>
                </a:solidFill>
              </a:rPr>
              <a:t>n</a:t>
            </a:r>
            <a:r>
              <a:rPr lang="en-US" altLang="zh-TW" sz="2400">
                <a:solidFill>
                  <a:srgbClr val="158578"/>
                </a:solidFill>
              </a:rPr>
              <a:t>) = Θ(</a:t>
            </a:r>
            <a:r>
              <a:rPr lang="en-US" altLang="zh-TW" sz="2000" i="1">
                <a:solidFill>
                  <a:srgbClr val="158578"/>
                </a:solidFill>
              </a:rPr>
              <a:t>n </a:t>
            </a:r>
            <a:r>
              <a:rPr lang="en-US" altLang="zh-TW" sz="2400" baseline="30000">
                <a:solidFill>
                  <a:srgbClr val="158578"/>
                </a:solidFill>
              </a:rPr>
              <a:t>lg 7</a:t>
            </a:r>
            <a:r>
              <a:rPr lang="en-US" altLang="zh-TW" sz="2400">
                <a:solidFill>
                  <a:srgbClr val="158578"/>
                </a:solidFill>
              </a:rPr>
              <a:t>).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TW" sz="240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/>
              <a:t>The number </a:t>
            </a:r>
            <a:r>
              <a:rPr lang="en-US" altLang="zh-TW" sz="2400">
                <a:solidFill>
                  <a:srgbClr val="158578"/>
                </a:solidFill>
              </a:rPr>
              <a:t>2.81</a:t>
            </a:r>
            <a:r>
              <a:rPr lang="en-US" altLang="zh-TW" sz="2400"/>
              <a:t> may not seem much smaller than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>
                <a:solidFill>
                  <a:srgbClr val="158578"/>
                </a:solidFill>
              </a:rPr>
              <a:t>3</a:t>
            </a:r>
            <a:r>
              <a:rPr lang="en-US" altLang="zh-TW" sz="2400"/>
              <a:t>, but because the difference is in the exponent, the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/>
              <a:t>impact on running time is significant. In fact,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/>
              <a:t>Strassen</a:t>
            </a:r>
            <a:r>
              <a:rPr lang="en-US" altLang="zh-TW" sz="2400">
                <a:latin typeface="Arial"/>
              </a:rPr>
              <a:t>’</a:t>
            </a:r>
            <a:r>
              <a:rPr lang="en-US" altLang="zh-TW" sz="2400"/>
              <a:t>s algorithm beats the ordinary algorithm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/>
              <a:t>on today</a:t>
            </a:r>
            <a:r>
              <a:rPr lang="en-US" altLang="zh-TW" sz="2400">
                <a:latin typeface="Arial"/>
              </a:rPr>
              <a:t>’</a:t>
            </a:r>
            <a:r>
              <a:rPr lang="en-US" altLang="zh-TW" sz="2400"/>
              <a:t>s machines for </a:t>
            </a:r>
            <a:r>
              <a:rPr lang="en-US" altLang="zh-TW" sz="2400" i="1">
                <a:solidFill>
                  <a:srgbClr val="158578"/>
                </a:solidFill>
              </a:rPr>
              <a:t>n </a:t>
            </a:r>
            <a:r>
              <a:rPr lang="en-US" altLang="zh-TW" sz="2400">
                <a:solidFill>
                  <a:srgbClr val="158578"/>
                </a:solidFill>
              </a:rPr>
              <a:t>≥ 30</a:t>
            </a:r>
            <a:r>
              <a:rPr lang="en-US" altLang="zh-TW" sz="2400"/>
              <a:t> or so.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TW" sz="240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 b="1">
                <a:solidFill>
                  <a:srgbClr val="FF0000"/>
                </a:solidFill>
              </a:rPr>
              <a:t>Best to date</a:t>
            </a:r>
            <a:r>
              <a:rPr lang="en-US" altLang="zh-TW" sz="2400" b="1"/>
              <a:t> </a:t>
            </a:r>
            <a:r>
              <a:rPr lang="en-US" altLang="zh-TW" sz="2400"/>
              <a:t>(of theoretical interest only): </a:t>
            </a:r>
            <a:r>
              <a:rPr lang="en-US" altLang="zh-TW" sz="2400">
                <a:solidFill>
                  <a:srgbClr val="158578"/>
                </a:solidFill>
              </a:rPr>
              <a:t>Θ(</a:t>
            </a:r>
            <a:r>
              <a:rPr lang="en-US" altLang="zh-TW" sz="2000" i="1">
                <a:solidFill>
                  <a:srgbClr val="158578"/>
                </a:solidFill>
              </a:rPr>
              <a:t>n</a:t>
            </a:r>
            <a:r>
              <a:rPr lang="en-US" altLang="zh-TW" sz="2400" baseline="30000">
                <a:solidFill>
                  <a:srgbClr val="158578"/>
                </a:solidFill>
              </a:rPr>
              <a:t>2.376…</a:t>
            </a:r>
            <a:r>
              <a:rPr lang="en-US" altLang="zh-TW" sz="2400">
                <a:solidFill>
                  <a:srgbClr val="158578"/>
                </a:solidFill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VLSI layout</a:t>
            </a:r>
            <a:endParaRPr lang="en-US" altLang="zh-TW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b="1">
                <a:solidFill>
                  <a:srgbClr val="FF0000"/>
                </a:solidFill>
              </a:rPr>
              <a:t>Problem:</a:t>
            </a:r>
            <a:r>
              <a:rPr lang="en-US" altLang="zh-TW" sz="2000" b="1"/>
              <a:t> </a:t>
            </a:r>
            <a:r>
              <a:rPr lang="en-US" altLang="zh-TW" sz="2000"/>
              <a:t>Embed a complete binary tree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/>
              <a:t>with </a:t>
            </a:r>
            <a:r>
              <a:rPr lang="en-US" altLang="zh-TW" sz="2000" i="1">
                <a:solidFill>
                  <a:srgbClr val="158578"/>
                </a:solidFill>
              </a:rPr>
              <a:t>n</a:t>
            </a:r>
            <a:r>
              <a:rPr lang="en-US" altLang="zh-TW" sz="2000" i="1"/>
              <a:t> </a:t>
            </a:r>
            <a:r>
              <a:rPr lang="en-US" altLang="zh-TW" sz="2000"/>
              <a:t>leaves in a grid using minimal area.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TW" sz="2000"/>
          </a:p>
          <a:p>
            <a:pPr>
              <a:lnSpc>
                <a:spcPct val="90000"/>
              </a:lnSpc>
              <a:buFontTx/>
              <a:buNone/>
            </a:pPr>
            <a:endParaRPr lang="en-US" altLang="zh-TW" sz="2000"/>
          </a:p>
          <a:p>
            <a:pPr>
              <a:lnSpc>
                <a:spcPct val="90000"/>
              </a:lnSpc>
              <a:buFontTx/>
              <a:buNone/>
            </a:pPr>
            <a:endParaRPr lang="en-US" altLang="zh-TW" sz="2000"/>
          </a:p>
          <a:p>
            <a:pPr>
              <a:lnSpc>
                <a:spcPct val="90000"/>
              </a:lnSpc>
              <a:buFontTx/>
              <a:buNone/>
            </a:pPr>
            <a:endParaRPr lang="en-US" altLang="zh-TW" sz="2000"/>
          </a:p>
          <a:p>
            <a:pPr>
              <a:lnSpc>
                <a:spcPct val="90000"/>
              </a:lnSpc>
              <a:buFontTx/>
              <a:buNone/>
            </a:pPr>
            <a:endParaRPr lang="en-US" altLang="zh-TW" sz="2000"/>
          </a:p>
          <a:p>
            <a:pPr>
              <a:lnSpc>
                <a:spcPct val="90000"/>
              </a:lnSpc>
              <a:buFontTx/>
              <a:buNone/>
            </a:pPr>
            <a:endParaRPr lang="en-US" altLang="zh-TW" sz="200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 i="1"/>
              <a:t>    </a:t>
            </a:r>
            <a:r>
              <a:rPr lang="en-US" altLang="zh-TW" sz="2000" i="1">
                <a:solidFill>
                  <a:srgbClr val="158578"/>
                </a:solidFill>
              </a:rPr>
              <a:t>H</a:t>
            </a:r>
            <a:r>
              <a:rPr lang="en-US" altLang="zh-TW" sz="2000">
                <a:solidFill>
                  <a:srgbClr val="158578"/>
                </a:solidFill>
              </a:rPr>
              <a:t>(</a:t>
            </a:r>
            <a:r>
              <a:rPr lang="en-US" altLang="zh-TW" sz="2000" i="1">
                <a:solidFill>
                  <a:srgbClr val="158578"/>
                </a:solidFill>
              </a:rPr>
              <a:t>n</a:t>
            </a:r>
            <a:r>
              <a:rPr lang="en-US" altLang="zh-TW" sz="2000">
                <a:solidFill>
                  <a:srgbClr val="158578"/>
                </a:solidFill>
              </a:rPr>
              <a:t>) = </a:t>
            </a:r>
            <a:r>
              <a:rPr lang="en-US" altLang="zh-TW" sz="2000" i="1">
                <a:solidFill>
                  <a:srgbClr val="158578"/>
                </a:solidFill>
              </a:rPr>
              <a:t>H</a:t>
            </a:r>
            <a:r>
              <a:rPr lang="en-US" altLang="zh-TW" sz="2000">
                <a:solidFill>
                  <a:srgbClr val="158578"/>
                </a:solidFill>
              </a:rPr>
              <a:t>(</a:t>
            </a:r>
            <a:r>
              <a:rPr lang="en-US" altLang="zh-TW" sz="2000" i="1">
                <a:solidFill>
                  <a:srgbClr val="158578"/>
                </a:solidFill>
              </a:rPr>
              <a:t>n</a:t>
            </a:r>
            <a:r>
              <a:rPr lang="en-US" altLang="zh-TW" sz="2000">
                <a:solidFill>
                  <a:srgbClr val="158578"/>
                </a:solidFill>
              </a:rPr>
              <a:t>/2) + Θ(1)	          </a:t>
            </a:r>
            <a:r>
              <a:rPr lang="en-US" altLang="zh-TW" sz="2000" i="1">
                <a:solidFill>
                  <a:srgbClr val="158578"/>
                </a:solidFill>
              </a:rPr>
              <a:t>W</a:t>
            </a:r>
            <a:r>
              <a:rPr lang="en-US" altLang="zh-TW" sz="2000">
                <a:solidFill>
                  <a:srgbClr val="158578"/>
                </a:solidFill>
              </a:rPr>
              <a:t>(</a:t>
            </a:r>
            <a:r>
              <a:rPr lang="en-US" altLang="zh-TW" sz="2000" i="1">
                <a:solidFill>
                  <a:srgbClr val="158578"/>
                </a:solidFill>
              </a:rPr>
              <a:t>n</a:t>
            </a:r>
            <a:r>
              <a:rPr lang="en-US" altLang="zh-TW" sz="2000">
                <a:solidFill>
                  <a:srgbClr val="158578"/>
                </a:solidFill>
              </a:rPr>
              <a:t>) = 2</a:t>
            </a:r>
            <a:r>
              <a:rPr lang="en-US" altLang="zh-TW" sz="2000" i="1">
                <a:solidFill>
                  <a:srgbClr val="158578"/>
                </a:solidFill>
              </a:rPr>
              <a:t>W</a:t>
            </a:r>
            <a:r>
              <a:rPr lang="en-US" altLang="zh-TW" sz="2000">
                <a:solidFill>
                  <a:srgbClr val="158578"/>
                </a:solidFill>
              </a:rPr>
              <a:t>(</a:t>
            </a:r>
            <a:r>
              <a:rPr lang="en-US" altLang="zh-TW" sz="2000" i="1">
                <a:solidFill>
                  <a:srgbClr val="158578"/>
                </a:solidFill>
              </a:rPr>
              <a:t>n</a:t>
            </a:r>
            <a:r>
              <a:rPr lang="en-US" altLang="zh-TW" sz="2000">
                <a:solidFill>
                  <a:srgbClr val="158578"/>
                </a:solidFill>
              </a:rPr>
              <a:t>/2) + Θ(1)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>
                <a:solidFill>
                  <a:srgbClr val="158578"/>
                </a:solidFill>
              </a:rPr>
              <a:t>	       = Θ(lg </a:t>
            </a:r>
            <a:r>
              <a:rPr lang="en-US" altLang="zh-TW" sz="2000" i="1">
                <a:solidFill>
                  <a:srgbClr val="158578"/>
                </a:solidFill>
              </a:rPr>
              <a:t>n</a:t>
            </a:r>
            <a:r>
              <a:rPr lang="en-US" altLang="zh-TW" sz="2000">
                <a:solidFill>
                  <a:srgbClr val="158578"/>
                </a:solidFill>
              </a:rPr>
              <a:t>) 	                             = Θ(</a:t>
            </a:r>
            <a:r>
              <a:rPr lang="en-US" altLang="zh-TW" sz="2000" i="1">
                <a:solidFill>
                  <a:srgbClr val="158578"/>
                </a:solidFill>
              </a:rPr>
              <a:t>n</a:t>
            </a:r>
            <a:r>
              <a:rPr lang="en-US" altLang="zh-TW" sz="2000">
                <a:solidFill>
                  <a:srgbClr val="158578"/>
                </a:solidFill>
              </a:rPr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TW" sz="2000">
              <a:solidFill>
                <a:srgbClr val="158578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000">
                <a:solidFill>
                  <a:srgbClr val="158578"/>
                </a:solidFill>
              </a:rPr>
              <a:t>		</a:t>
            </a:r>
            <a:r>
              <a:rPr lang="en-US" altLang="zh-TW" sz="2000">
                <a:solidFill>
                  <a:srgbClr val="FF0000"/>
                </a:solidFill>
              </a:rPr>
              <a:t>	      Area</a:t>
            </a:r>
            <a:r>
              <a:rPr lang="en-US" altLang="zh-TW" sz="2000">
                <a:solidFill>
                  <a:srgbClr val="158578"/>
                </a:solidFill>
              </a:rPr>
              <a:t> = Θ(</a:t>
            </a:r>
            <a:r>
              <a:rPr lang="en-US" altLang="zh-TW" sz="2000" i="1">
                <a:solidFill>
                  <a:srgbClr val="158578"/>
                </a:solidFill>
              </a:rPr>
              <a:t>n </a:t>
            </a:r>
            <a:r>
              <a:rPr lang="en-US" altLang="zh-TW" sz="2000">
                <a:solidFill>
                  <a:srgbClr val="158578"/>
                </a:solidFill>
              </a:rPr>
              <a:t>lg </a:t>
            </a:r>
            <a:r>
              <a:rPr lang="en-US" altLang="zh-TW" sz="2000" i="1">
                <a:solidFill>
                  <a:srgbClr val="158578"/>
                </a:solidFill>
              </a:rPr>
              <a:t>n</a:t>
            </a:r>
            <a:r>
              <a:rPr lang="en-US" altLang="zh-TW" sz="2000">
                <a:solidFill>
                  <a:srgbClr val="158578"/>
                </a:solidFill>
              </a:rPr>
              <a:t>)</a:t>
            </a:r>
          </a:p>
        </p:txBody>
      </p:sp>
      <p:pic>
        <p:nvPicPr>
          <p:cNvPr id="798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636838"/>
            <a:ext cx="8039100" cy="187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62" name="Oval 14"/>
          <p:cNvSpPr>
            <a:spLocks noChangeArrowheads="1"/>
          </p:cNvSpPr>
          <p:nvPr/>
        </p:nvSpPr>
        <p:spPr bwMode="auto">
          <a:xfrm>
            <a:off x="5292725" y="3716338"/>
            <a:ext cx="936625" cy="5048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661" name="Oval 13"/>
          <p:cNvSpPr>
            <a:spLocks noChangeArrowheads="1"/>
          </p:cNvSpPr>
          <p:nvPr/>
        </p:nvSpPr>
        <p:spPr bwMode="auto">
          <a:xfrm>
            <a:off x="4211638" y="3716338"/>
            <a:ext cx="576262" cy="5048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659" name="Oval 11"/>
          <p:cNvSpPr>
            <a:spLocks noChangeArrowheads="1"/>
          </p:cNvSpPr>
          <p:nvPr/>
        </p:nvSpPr>
        <p:spPr bwMode="auto">
          <a:xfrm>
            <a:off x="3419475" y="3716338"/>
            <a:ext cx="431800" cy="43338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Example: merge sort</a:t>
            </a:r>
            <a:endParaRPr lang="en-US" altLang="zh-TW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1. Divide:</a:t>
            </a:r>
            <a:r>
              <a:rPr lang="en-US" altLang="zh-TW" b="1" i="1"/>
              <a:t> </a:t>
            </a:r>
            <a:r>
              <a:rPr lang="en-US" altLang="zh-TW"/>
              <a:t>Trivial.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2. Conquer:</a:t>
            </a:r>
            <a:r>
              <a:rPr lang="en-US" altLang="zh-TW" b="1" i="1"/>
              <a:t> </a:t>
            </a:r>
            <a:r>
              <a:rPr lang="en-US" altLang="zh-TW"/>
              <a:t>Recursively sort 2 subarrays.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3. Combine:</a:t>
            </a:r>
            <a:r>
              <a:rPr lang="en-US" altLang="zh-TW" b="1" i="1"/>
              <a:t> </a:t>
            </a:r>
            <a:r>
              <a:rPr lang="en-US" altLang="zh-TW"/>
              <a:t>Linear-time merge.</a:t>
            </a:r>
          </a:p>
          <a:p>
            <a:pPr>
              <a:buFontTx/>
              <a:buNone/>
            </a:pPr>
            <a:r>
              <a:rPr lang="en-US" altLang="zh-TW" i="1"/>
              <a:t>			</a:t>
            </a:r>
            <a:r>
              <a:rPr lang="en-US" altLang="zh-TW" sz="2800" i="1">
                <a:solidFill>
                  <a:srgbClr val="158578"/>
                </a:solidFill>
              </a:rPr>
              <a:t>T</a:t>
            </a:r>
            <a:r>
              <a:rPr lang="en-US" altLang="zh-TW" sz="2800">
                <a:solidFill>
                  <a:srgbClr val="158578"/>
                </a:solidFill>
              </a:rPr>
              <a:t>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) = 2 </a:t>
            </a:r>
            <a:r>
              <a:rPr lang="en-US" altLang="zh-TW" sz="2800" i="1">
                <a:solidFill>
                  <a:srgbClr val="158578"/>
                </a:solidFill>
              </a:rPr>
              <a:t>T</a:t>
            </a:r>
            <a:r>
              <a:rPr lang="en-US" altLang="zh-TW" sz="2800">
                <a:solidFill>
                  <a:srgbClr val="158578"/>
                </a:solidFill>
              </a:rPr>
              <a:t>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/2) + </a:t>
            </a:r>
            <a:r>
              <a:rPr lang="en-US" altLang="zh-TW" sz="2800" i="1">
                <a:solidFill>
                  <a:srgbClr val="158578"/>
                </a:solidFill>
              </a:rPr>
              <a:t>O</a:t>
            </a:r>
            <a:r>
              <a:rPr lang="en-US" altLang="zh-TW" sz="2800">
                <a:solidFill>
                  <a:srgbClr val="158578"/>
                </a:solidFill>
              </a:rPr>
              <a:t>(</a:t>
            </a:r>
            <a:r>
              <a:rPr lang="en-US" altLang="zh-TW" sz="2800" i="1">
                <a:solidFill>
                  <a:srgbClr val="158578"/>
                </a:solidFill>
              </a:rPr>
              <a:t>n</a:t>
            </a:r>
            <a:r>
              <a:rPr lang="en-US" altLang="zh-TW" sz="2800">
                <a:solidFill>
                  <a:srgbClr val="158578"/>
                </a:solidFill>
              </a:rPr>
              <a:t>)</a:t>
            </a:r>
          </a:p>
          <a:p>
            <a:pPr>
              <a:buFontTx/>
              <a:buNone/>
            </a:pPr>
            <a:endParaRPr lang="en-US" altLang="zh-TW" sz="2800">
              <a:solidFill>
                <a:srgbClr val="158578"/>
              </a:solidFill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3276600" y="45085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TW" altLang="zh-TW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395288" y="4797425"/>
            <a:ext cx="1971675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altLang="zh-TW" sz="2400" i="1"/>
              <a:t># subproblems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2987675" y="5300663"/>
            <a:ext cx="2157413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altLang="zh-TW" sz="2400" i="1"/>
              <a:t>subproblem size</a:t>
            </a:r>
            <a:endParaRPr lang="en-US" altLang="zh-TW" sz="2400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6372225" y="4724400"/>
            <a:ext cx="20034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400" i="1"/>
              <a:t>work dividing</a:t>
            </a:r>
          </a:p>
          <a:p>
            <a:r>
              <a:rPr lang="en-US" altLang="zh-TW" sz="2400" i="1"/>
              <a:t>and combining</a:t>
            </a:r>
            <a:endParaRPr lang="en-US" altLang="zh-TW" sz="2400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V="1">
            <a:off x="1835150" y="4292600"/>
            <a:ext cx="5048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V="1">
            <a:off x="3995738" y="4292600"/>
            <a:ext cx="0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 flipV="1">
            <a:off x="5724525" y="4292600"/>
            <a:ext cx="576263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H-tree embedding</a:t>
            </a:r>
            <a:endParaRPr lang="en-US" altLang="zh-TW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pPr lvl="4">
              <a:buFontTx/>
              <a:buNone/>
            </a:pPr>
            <a:r>
              <a:rPr lang="en-US" altLang="zh-TW"/>
              <a:t>                               </a:t>
            </a:r>
            <a:r>
              <a:rPr lang="en-US" altLang="zh-TW" i="1">
                <a:solidFill>
                  <a:srgbClr val="158578"/>
                </a:solidFill>
              </a:rPr>
              <a:t>L</a:t>
            </a:r>
            <a:r>
              <a:rPr lang="en-US" altLang="zh-TW">
                <a:solidFill>
                  <a:srgbClr val="158578"/>
                </a:solidFill>
              </a:rPr>
              <a:t>(</a:t>
            </a:r>
            <a:r>
              <a:rPr lang="en-US" altLang="zh-TW" i="1">
                <a:solidFill>
                  <a:srgbClr val="158578"/>
                </a:solidFill>
              </a:rPr>
              <a:t>n</a:t>
            </a:r>
            <a:r>
              <a:rPr lang="en-US" altLang="zh-TW">
                <a:solidFill>
                  <a:srgbClr val="158578"/>
                </a:solidFill>
              </a:rPr>
              <a:t>) = 2</a:t>
            </a:r>
            <a:r>
              <a:rPr lang="en-US" altLang="zh-TW" i="1">
                <a:solidFill>
                  <a:srgbClr val="158578"/>
                </a:solidFill>
              </a:rPr>
              <a:t>L</a:t>
            </a:r>
            <a:r>
              <a:rPr lang="en-US" altLang="zh-TW">
                <a:solidFill>
                  <a:srgbClr val="158578"/>
                </a:solidFill>
              </a:rPr>
              <a:t>(</a:t>
            </a:r>
            <a:r>
              <a:rPr lang="en-US" altLang="zh-TW" i="1">
                <a:solidFill>
                  <a:srgbClr val="158578"/>
                </a:solidFill>
              </a:rPr>
              <a:t>n</a:t>
            </a:r>
            <a:r>
              <a:rPr lang="en-US" altLang="zh-TW">
                <a:solidFill>
                  <a:srgbClr val="158578"/>
                </a:solidFill>
              </a:rPr>
              <a:t>/4) + Θ(1)</a:t>
            </a:r>
          </a:p>
          <a:p>
            <a:pPr lvl="4">
              <a:buFontTx/>
              <a:buNone/>
            </a:pPr>
            <a:r>
              <a:rPr lang="en-US" altLang="zh-TW">
                <a:solidFill>
                  <a:srgbClr val="158578"/>
                </a:solidFill>
              </a:rPr>
              <a:t>			              = Θ(√n ) </a:t>
            </a:r>
            <a:endParaRPr lang="en-US" altLang="zh-TW" i="1">
              <a:solidFill>
                <a:srgbClr val="158578"/>
              </a:solidFill>
            </a:endParaRPr>
          </a:p>
          <a:p>
            <a:pPr lvl="4">
              <a:buFontTx/>
              <a:buNone/>
            </a:pPr>
            <a:endParaRPr lang="en-US" altLang="zh-TW" i="1">
              <a:solidFill>
                <a:srgbClr val="158578"/>
              </a:solidFill>
            </a:endParaRPr>
          </a:p>
          <a:p>
            <a:pPr lvl="4">
              <a:buFontTx/>
              <a:buNone/>
            </a:pPr>
            <a:endParaRPr lang="en-US" altLang="zh-TW" i="1">
              <a:solidFill>
                <a:srgbClr val="158578"/>
              </a:solidFill>
            </a:endParaRPr>
          </a:p>
          <a:p>
            <a:pPr lvl="4">
              <a:buFontTx/>
              <a:buNone/>
            </a:pPr>
            <a:r>
              <a:rPr lang="en-US" altLang="zh-TW">
                <a:solidFill>
                  <a:srgbClr val="158578"/>
                </a:solidFill>
              </a:rPr>
              <a:t>				</a:t>
            </a:r>
            <a:r>
              <a:rPr lang="en-US" altLang="zh-TW">
                <a:solidFill>
                  <a:srgbClr val="FF0000"/>
                </a:solidFill>
              </a:rPr>
              <a:t>Area </a:t>
            </a:r>
            <a:r>
              <a:rPr lang="en-US" altLang="zh-TW">
                <a:solidFill>
                  <a:srgbClr val="158578"/>
                </a:solidFill>
              </a:rPr>
              <a:t>= Θ(</a:t>
            </a:r>
            <a:r>
              <a:rPr lang="en-US" altLang="zh-TW" i="1">
                <a:solidFill>
                  <a:srgbClr val="158578"/>
                </a:solidFill>
              </a:rPr>
              <a:t>n</a:t>
            </a:r>
            <a:r>
              <a:rPr lang="en-US" altLang="zh-TW">
                <a:solidFill>
                  <a:srgbClr val="158578"/>
                </a:solidFill>
              </a:rPr>
              <a:t>)</a:t>
            </a:r>
          </a:p>
          <a:p>
            <a:pPr lvl="4">
              <a:buFontTx/>
              <a:buNone/>
            </a:pPr>
            <a:endParaRPr lang="en-US" altLang="zh-TW">
              <a:solidFill>
                <a:srgbClr val="158578"/>
              </a:solidFill>
            </a:endParaRPr>
          </a:p>
          <a:p>
            <a:pPr lvl="4"/>
            <a:endParaRPr lang="en-US" altLang="zh-TW">
              <a:solidFill>
                <a:srgbClr val="158578"/>
              </a:solidFill>
            </a:endParaRPr>
          </a:p>
        </p:txBody>
      </p:sp>
      <p:pic>
        <p:nvPicPr>
          <p:cNvPr id="819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060575"/>
            <a:ext cx="3354387" cy="373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Conclusion</a:t>
            </a:r>
            <a:endParaRPr lang="en-US" altLang="zh-TW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>
                <a:solidFill>
                  <a:srgbClr val="FF0000"/>
                </a:solidFill>
                <a:latin typeface="Arial"/>
              </a:rPr>
              <a:t>•</a:t>
            </a:r>
            <a:r>
              <a:rPr lang="en-US" altLang="zh-TW"/>
              <a:t> Divide and conquer is just one of several</a:t>
            </a:r>
          </a:p>
          <a:p>
            <a:pPr>
              <a:buFontTx/>
              <a:buNone/>
            </a:pPr>
            <a:r>
              <a:rPr lang="en-US" altLang="zh-TW"/>
              <a:t>  powerful techniques for algorithm design.</a:t>
            </a:r>
          </a:p>
          <a:p>
            <a:pPr>
              <a:buFontTx/>
              <a:buNone/>
            </a:pPr>
            <a:r>
              <a:rPr lang="en-US" altLang="zh-TW">
                <a:solidFill>
                  <a:srgbClr val="FF0000"/>
                </a:solidFill>
                <a:latin typeface="Arial"/>
              </a:rPr>
              <a:t>•</a:t>
            </a:r>
            <a:r>
              <a:rPr lang="en-US" altLang="zh-TW">
                <a:solidFill>
                  <a:srgbClr val="FF0000"/>
                </a:solidFill>
              </a:rPr>
              <a:t> </a:t>
            </a:r>
            <a:r>
              <a:rPr lang="en-US" altLang="zh-TW"/>
              <a:t>Divide-and-conquer algorithms can be analyzed using recurrences and the master method (so practice this math).</a:t>
            </a:r>
          </a:p>
          <a:p>
            <a:pPr>
              <a:buFontTx/>
              <a:buNone/>
            </a:pPr>
            <a:r>
              <a:rPr lang="en-US" altLang="zh-TW">
                <a:solidFill>
                  <a:srgbClr val="FF0000"/>
                </a:solidFill>
                <a:latin typeface="Arial"/>
              </a:rPr>
              <a:t>•</a:t>
            </a:r>
            <a:r>
              <a:rPr lang="en-US" altLang="zh-TW"/>
              <a:t> Can lead to more efficient algorithms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Master theorem:</a:t>
            </a:r>
            <a:endParaRPr lang="en-US" altLang="zh-TW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178800" cy="457358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TW" sz="2400" i="1"/>
              <a:t>			</a:t>
            </a:r>
            <a:r>
              <a:rPr lang="en-US" altLang="zh-TW" sz="2800">
                <a:solidFill>
                  <a:srgbClr val="158578"/>
                </a:solidFill>
              </a:rPr>
              <a:t>T(n) = aT(n/b) + f (n)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TW" sz="2800">
              <a:solidFill>
                <a:srgbClr val="158578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 b="1">
                <a:solidFill>
                  <a:srgbClr val="FF0000"/>
                </a:solidFill>
              </a:rPr>
              <a:t>CASE 1</a:t>
            </a:r>
            <a:r>
              <a:rPr lang="en-US" altLang="zh-TW" sz="2400">
                <a:solidFill>
                  <a:srgbClr val="FF0000"/>
                </a:solidFill>
              </a:rPr>
              <a:t>:  </a:t>
            </a:r>
            <a:r>
              <a:rPr lang="zh-TW" altLang="en-US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若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f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n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) = 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O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(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n</a:t>
            </a:r>
            <a:r>
              <a:rPr lang="en-US" altLang="zh-TW" sz="2800" baseline="30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log</a:t>
            </a:r>
            <a:r>
              <a:rPr lang="en-US" altLang="zh-TW" sz="2000" i="1" baseline="14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b </a:t>
            </a:r>
            <a:r>
              <a:rPr lang="en-US" altLang="zh-TW" sz="2800" i="1" baseline="30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a</a:t>
            </a:r>
            <a:r>
              <a:rPr lang="en-US" altLang="zh-TW" sz="2800" baseline="30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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)</a:t>
            </a:r>
            <a:r>
              <a:rPr lang="zh-TW" altLang="en-US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，則 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T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n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) = 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(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n</a:t>
            </a:r>
            <a:r>
              <a:rPr lang="en-US" altLang="zh-TW" sz="2800" baseline="30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log</a:t>
            </a:r>
            <a:r>
              <a:rPr lang="en-US" altLang="zh-TW" sz="2000" i="1" baseline="14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b </a:t>
            </a:r>
            <a:r>
              <a:rPr lang="en-US" altLang="zh-TW" sz="2800" i="1" baseline="30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a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)</a:t>
            </a:r>
            <a:endParaRPr lang="en-US" altLang="zh-TW" sz="2400">
              <a:solidFill>
                <a:srgbClr val="240B8F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 b="1">
                <a:solidFill>
                  <a:srgbClr val="FF0000"/>
                </a:solidFill>
              </a:rPr>
              <a:t>CASE 2</a:t>
            </a:r>
            <a:r>
              <a:rPr lang="en-US" altLang="zh-TW" sz="2400">
                <a:solidFill>
                  <a:srgbClr val="FF0000"/>
                </a:solidFill>
              </a:rPr>
              <a:t>:  </a:t>
            </a:r>
            <a:r>
              <a:rPr lang="zh-TW" altLang="en-US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若 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f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n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) = 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(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n</a:t>
            </a:r>
            <a:r>
              <a:rPr lang="en-US" altLang="zh-TW" sz="2800" baseline="30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log</a:t>
            </a:r>
            <a:r>
              <a:rPr lang="en-US" altLang="zh-TW" sz="2000" i="1" baseline="14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b </a:t>
            </a:r>
            <a:r>
              <a:rPr lang="en-US" altLang="zh-TW" sz="2800" i="1" baseline="30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a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)</a:t>
            </a:r>
            <a:r>
              <a:rPr lang="zh-TW" altLang="en-US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，</a:t>
            </a:r>
            <a:r>
              <a:rPr lang="zh-TW" altLang="en-US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則 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T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n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) = 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(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n</a:t>
            </a:r>
            <a:r>
              <a:rPr lang="en-US" altLang="zh-TW" sz="2800" baseline="30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log</a:t>
            </a:r>
            <a:r>
              <a:rPr lang="en-US" altLang="zh-TW" sz="2000" i="1" baseline="14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b </a:t>
            </a:r>
            <a:r>
              <a:rPr lang="en-US" altLang="zh-TW" sz="2800" i="1" baseline="30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a 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lg 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n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)</a:t>
            </a:r>
            <a:endParaRPr lang="en-US" altLang="zh-TW" sz="2400" b="1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 b="1">
                <a:solidFill>
                  <a:srgbClr val="FF0000"/>
                </a:solidFill>
              </a:rPr>
              <a:t>CASE 3</a:t>
            </a:r>
            <a:r>
              <a:rPr lang="en-US" altLang="zh-TW" sz="2400">
                <a:solidFill>
                  <a:srgbClr val="FF0000"/>
                </a:solidFill>
              </a:rPr>
              <a:t>:  </a:t>
            </a:r>
            <a:r>
              <a:rPr lang="zh-TW" altLang="en-US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若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f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n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) = 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(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n</a:t>
            </a:r>
            <a:r>
              <a:rPr lang="en-US" altLang="zh-TW" sz="2800" baseline="30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log</a:t>
            </a:r>
            <a:r>
              <a:rPr lang="en-US" altLang="zh-TW" sz="2000" i="1" baseline="14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b </a:t>
            </a:r>
            <a:r>
              <a:rPr lang="en-US" altLang="zh-TW" sz="2800" i="1" baseline="30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a</a:t>
            </a:r>
            <a:r>
              <a:rPr lang="en-US" altLang="zh-TW" sz="2800" baseline="30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+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)</a:t>
            </a:r>
            <a:r>
              <a:rPr lang="zh-TW" altLang="en-US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，且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af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n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/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b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) 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 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cf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n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)</a:t>
            </a:r>
            <a:r>
              <a:rPr lang="zh-TW" altLang="en-US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，則 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T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n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) = 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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f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n</a:t>
            </a:r>
            <a:r>
              <a:rPr lang="en-US" altLang="zh-TW" sz="28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</a:rPr>
              <a:t>))</a:t>
            </a:r>
            <a:endParaRPr lang="en-US" altLang="zh-TW" sz="2400">
              <a:solidFill>
                <a:srgbClr val="240B8F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zh-TW" sz="2400" b="1" i="1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 b="1" i="1"/>
              <a:t>Merge sort:</a:t>
            </a:r>
            <a:r>
              <a:rPr lang="en-US" altLang="zh-TW" sz="2400" b="1" i="1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a </a:t>
            </a:r>
            <a:r>
              <a:rPr lang="en-US" altLang="zh-TW" sz="2400">
                <a:solidFill>
                  <a:srgbClr val="158578"/>
                </a:solidFill>
              </a:rPr>
              <a:t>= 2, </a:t>
            </a:r>
            <a:r>
              <a:rPr lang="en-US" altLang="zh-TW" sz="2400" i="1">
                <a:solidFill>
                  <a:srgbClr val="158578"/>
                </a:solidFill>
              </a:rPr>
              <a:t>b </a:t>
            </a:r>
            <a:r>
              <a:rPr lang="en-US" altLang="zh-TW" sz="2400">
                <a:solidFill>
                  <a:srgbClr val="158578"/>
                </a:solidFill>
              </a:rPr>
              <a:t>= 2</a:t>
            </a:r>
            <a:r>
              <a:rPr lang="en-US" altLang="zh-TW" sz="2400"/>
              <a:t> ⇒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800" i="1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n</a:t>
            </a:r>
            <a:r>
              <a:rPr lang="en-US" altLang="zh-TW" sz="2800" baseline="30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log</a:t>
            </a:r>
            <a:r>
              <a:rPr lang="en-US" altLang="zh-TW" sz="2000" i="1" baseline="14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b </a:t>
            </a:r>
            <a:r>
              <a:rPr lang="en-US" altLang="zh-TW" sz="2800" i="1" baseline="30000">
                <a:solidFill>
                  <a:srgbClr val="240B8F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a</a:t>
            </a:r>
            <a:r>
              <a:rPr lang="en-US" altLang="zh-TW" sz="2400" i="1">
                <a:solidFill>
                  <a:srgbClr val="158578"/>
                </a:solidFill>
              </a:rPr>
              <a:t> </a:t>
            </a:r>
            <a:r>
              <a:rPr lang="en-US" altLang="zh-TW" sz="2400"/>
              <a:t>=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400"/>
              <a:t>       ⇒ </a:t>
            </a:r>
            <a:r>
              <a:rPr lang="en-US" altLang="zh-TW" sz="2400">
                <a:solidFill>
                  <a:srgbClr val="FF0000"/>
                </a:solidFill>
              </a:rPr>
              <a:t>CASE 2</a:t>
            </a:r>
            <a:r>
              <a:rPr lang="en-US" altLang="zh-TW" sz="2400">
                <a:solidFill>
                  <a:srgbClr val="158578"/>
                </a:solidFill>
              </a:rPr>
              <a:t> </a:t>
            </a:r>
            <a:r>
              <a:rPr lang="en-US" altLang="zh-TW" sz="2400" i="1">
                <a:solidFill>
                  <a:srgbClr val="158578"/>
                </a:solidFill>
              </a:rPr>
              <a:t>T</a:t>
            </a:r>
            <a:r>
              <a:rPr lang="en-US" altLang="zh-TW" sz="2400">
                <a:solidFill>
                  <a:srgbClr val="158578"/>
                </a:solidFill>
              </a:rPr>
              <a:t>(</a:t>
            </a:r>
            <a:r>
              <a:rPr lang="en-US" altLang="zh-TW" sz="2400" i="1">
                <a:solidFill>
                  <a:srgbClr val="158578"/>
                </a:solidFill>
              </a:rPr>
              <a:t>n</a:t>
            </a:r>
            <a:r>
              <a:rPr lang="en-US" altLang="zh-TW" sz="2400">
                <a:solidFill>
                  <a:srgbClr val="158578"/>
                </a:solidFill>
              </a:rPr>
              <a:t>) = Θ(</a:t>
            </a:r>
            <a:r>
              <a:rPr lang="en-US" altLang="zh-TW" sz="2400" i="1">
                <a:solidFill>
                  <a:srgbClr val="158578"/>
                </a:solidFill>
              </a:rPr>
              <a:t>n </a:t>
            </a:r>
            <a:r>
              <a:rPr lang="en-US" altLang="zh-TW" sz="2400">
                <a:solidFill>
                  <a:srgbClr val="158578"/>
                </a:solidFill>
              </a:rPr>
              <a:t>lg </a:t>
            </a:r>
            <a:r>
              <a:rPr lang="en-US" altLang="zh-TW" sz="2400" i="1">
                <a:solidFill>
                  <a:srgbClr val="158578"/>
                </a:solidFill>
              </a:rPr>
              <a:t>n</a:t>
            </a:r>
            <a:r>
              <a:rPr lang="en-US" altLang="zh-TW" sz="2400">
                <a:solidFill>
                  <a:srgbClr val="158578"/>
                </a:solidFill>
              </a:rPr>
              <a:t>)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1331913" y="4797425"/>
            <a:ext cx="4535487" cy="6477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Binary search</a:t>
            </a:r>
            <a:endParaRPr lang="en-US" altLang="zh-TW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/>
              <a:t>Find an element in a sorted array: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1. Divide:</a:t>
            </a:r>
            <a:r>
              <a:rPr lang="en-US" altLang="zh-TW" b="1" i="1"/>
              <a:t> </a:t>
            </a:r>
            <a:r>
              <a:rPr lang="en-US" altLang="zh-TW"/>
              <a:t>Check middle element.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2. Conquer:</a:t>
            </a:r>
            <a:r>
              <a:rPr lang="en-US" altLang="zh-TW" b="1" i="1"/>
              <a:t> </a:t>
            </a:r>
            <a:r>
              <a:rPr lang="en-US" altLang="zh-TW"/>
              <a:t>Recursively search </a:t>
            </a:r>
            <a:r>
              <a:rPr lang="en-US" altLang="zh-TW">
                <a:solidFill>
                  <a:srgbClr val="00CC99"/>
                </a:solidFill>
              </a:rPr>
              <a:t>1</a:t>
            </a:r>
            <a:r>
              <a:rPr lang="en-US" altLang="zh-TW"/>
              <a:t> subarray.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3. Combine:</a:t>
            </a:r>
            <a:r>
              <a:rPr lang="en-US" altLang="zh-TW" b="1" i="1"/>
              <a:t> </a:t>
            </a:r>
            <a:r>
              <a:rPr lang="en-US" altLang="zh-TW"/>
              <a:t>Trivial.</a:t>
            </a:r>
          </a:p>
          <a:p>
            <a:pPr>
              <a:buFontTx/>
              <a:buNone/>
            </a:pPr>
            <a:r>
              <a:rPr lang="en-US" altLang="zh-TW" b="1" i="1"/>
              <a:t>Example: </a:t>
            </a:r>
            <a:r>
              <a:rPr lang="en-US" altLang="zh-TW"/>
              <a:t>Find </a:t>
            </a:r>
            <a:r>
              <a:rPr lang="en-US" altLang="zh-TW">
                <a:solidFill>
                  <a:srgbClr val="00CC99"/>
                </a:solidFill>
              </a:rPr>
              <a:t>9</a:t>
            </a:r>
          </a:p>
          <a:p>
            <a:pPr>
              <a:buFontTx/>
              <a:buNone/>
            </a:pPr>
            <a:r>
              <a:rPr lang="en-US" altLang="zh-TW"/>
              <a:t>		 </a:t>
            </a:r>
            <a:r>
              <a:rPr lang="en-US" altLang="zh-TW">
                <a:solidFill>
                  <a:srgbClr val="00CC99"/>
                </a:solidFill>
              </a:rPr>
              <a:t>3  5   7   8   9  12   15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331913" y="4797425"/>
            <a:ext cx="4535487" cy="6477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Binary search</a:t>
            </a:r>
            <a:endParaRPr lang="en-US" altLang="zh-TW"/>
          </a:p>
        </p:txBody>
      </p:sp>
      <p:sp>
        <p:nvSpPr>
          <p:cNvPr id="36871" name="Oval 7"/>
          <p:cNvSpPr>
            <a:spLocks noChangeArrowheads="1"/>
          </p:cNvSpPr>
          <p:nvPr/>
        </p:nvSpPr>
        <p:spPr bwMode="auto">
          <a:xfrm>
            <a:off x="3203575" y="4868863"/>
            <a:ext cx="431800" cy="5048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/>
              <a:t>Find an element in a sorted array: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1. Divide:</a:t>
            </a:r>
            <a:r>
              <a:rPr lang="en-US" altLang="zh-TW" b="1" i="1"/>
              <a:t> </a:t>
            </a:r>
            <a:r>
              <a:rPr lang="en-US" altLang="zh-TW"/>
              <a:t>Check middle element.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2. Conquer:</a:t>
            </a:r>
            <a:r>
              <a:rPr lang="en-US" altLang="zh-TW" b="1" i="1"/>
              <a:t> </a:t>
            </a:r>
            <a:r>
              <a:rPr lang="en-US" altLang="zh-TW"/>
              <a:t>Recursively search </a:t>
            </a:r>
            <a:r>
              <a:rPr lang="en-US" altLang="zh-TW">
                <a:solidFill>
                  <a:srgbClr val="00CC99"/>
                </a:solidFill>
              </a:rPr>
              <a:t>1</a:t>
            </a:r>
            <a:r>
              <a:rPr lang="en-US" altLang="zh-TW"/>
              <a:t> subarray.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3. Combine:</a:t>
            </a:r>
            <a:r>
              <a:rPr lang="en-US" altLang="zh-TW" b="1" i="1"/>
              <a:t> </a:t>
            </a:r>
            <a:r>
              <a:rPr lang="en-US" altLang="zh-TW"/>
              <a:t>Trivial.</a:t>
            </a:r>
          </a:p>
          <a:p>
            <a:pPr>
              <a:buFontTx/>
              <a:buNone/>
            </a:pPr>
            <a:r>
              <a:rPr lang="en-US" altLang="zh-TW" b="1" i="1"/>
              <a:t>Example: </a:t>
            </a:r>
            <a:r>
              <a:rPr lang="en-US" altLang="zh-TW"/>
              <a:t>Find </a:t>
            </a:r>
            <a:r>
              <a:rPr lang="en-US" altLang="zh-TW">
                <a:solidFill>
                  <a:srgbClr val="00CC99"/>
                </a:solidFill>
              </a:rPr>
              <a:t>9</a:t>
            </a:r>
          </a:p>
          <a:p>
            <a:pPr>
              <a:buFontTx/>
              <a:buNone/>
            </a:pPr>
            <a:r>
              <a:rPr lang="en-US" altLang="zh-TW"/>
              <a:t>		 </a:t>
            </a:r>
            <a:r>
              <a:rPr lang="en-US" altLang="zh-TW">
                <a:solidFill>
                  <a:srgbClr val="00CC99"/>
                </a:solidFill>
              </a:rPr>
              <a:t>3  5   7   8   9  12   15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3708400" y="4868863"/>
            <a:ext cx="2016125" cy="504825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Binary search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/>
              <a:t>Find an element in a sorted array: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1. Divide:</a:t>
            </a:r>
            <a:r>
              <a:rPr lang="en-US" altLang="zh-TW" b="1" i="1"/>
              <a:t> </a:t>
            </a:r>
            <a:r>
              <a:rPr lang="en-US" altLang="zh-TW"/>
              <a:t>Check middle element.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2. Conquer:</a:t>
            </a:r>
            <a:r>
              <a:rPr lang="en-US" altLang="zh-TW" b="1" i="1"/>
              <a:t> </a:t>
            </a:r>
            <a:r>
              <a:rPr lang="en-US" altLang="zh-TW"/>
              <a:t>Recursively search </a:t>
            </a:r>
            <a:r>
              <a:rPr lang="en-US" altLang="zh-TW">
                <a:solidFill>
                  <a:srgbClr val="00CC99"/>
                </a:solidFill>
              </a:rPr>
              <a:t>1</a:t>
            </a:r>
            <a:r>
              <a:rPr lang="en-US" altLang="zh-TW"/>
              <a:t> subarray.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3. Combine:</a:t>
            </a:r>
            <a:r>
              <a:rPr lang="en-US" altLang="zh-TW" b="1" i="1"/>
              <a:t> </a:t>
            </a:r>
            <a:r>
              <a:rPr lang="en-US" altLang="zh-TW"/>
              <a:t>Trivial.</a:t>
            </a:r>
          </a:p>
          <a:p>
            <a:pPr>
              <a:buFontTx/>
              <a:buNone/>
            </a:pPr>
            <a:r>
              <a:rPr lang="en-US" altLang="zh-TW" b="1" i="1"/>
              <a:t>Example: </a:t>
            </a:r>
            <a:r>
              <a:rPr lang="en-US" altLang="zh-TW"/>
              <a:t>Find </a:t>
            </a:r>
            <a:r>
              <a:rPr lang="en-US" altLang="zh-TW">
                <a:solidFill>
                  <a:srgbClr val="00CC99"/>
                </a:solidFill>
              </a:rPr>
              <a:t>9</a:t>
            </a:r>
          </a:p>
          <a:p>
            <a:pPr>
              <a:buFontTx/>
              <a:buNone/>
            </a:pPr>
            <a:r>
              <a:rPr lang="en-US" altLang="zh-TW"/>
              <a:t>		 </a:t>
            </a:r>
            <a:r>
              <a:rPr lang="en-US" altLang="zh-TW">
                <a:solidFill>
                  <a:srgbClr val="00CC99"/>
                </a:solidFill>
              </a:rPr>
              <a:t>3  5   7   8   9  12   15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3708400" y="4868863"/>
            <a:ext cx="2016125" cy="504825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Binary search</a:t>
            </a:r>
          </a:p>
        </p:txBody>
      </p:sp>
      <p:sp>
        <p:nvSpPr>
          <p:cNvPr id="40965" name="Oval 5"/>
          <p:cNvSpPr>
            <a:spLocks noChangeArrowheads="1"/>
          </p:cNvSpPr>
          <p:nvPr/>
        </p:nvSpPr>
        <p:spPr bwMode="auto">
          <a:xfrm>
            <a:off x="4284663" y="4868863"/>
            <a:ext cx="574675" cy="5048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/>
              <a:t>Find an element in a sorted array: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1. Divide:</a:t>
            </a:r>
            <a:r>
              <a:rPr lang="en-US" altLang="zh-TW" b="1" i="1"/>
              <a:t> </a:t>
            </a:r>
            <a:r>
              <a:rPr lang="en-US" altLang="zh-TW"/>
              <a:t>Check middle element.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2. Conquer:</a:t>
            </a:r>
            <a:r>
              <a:rPr lang="en-US" altLang="zh-TW" b="1" i="1"/>
              <a:t> </a:t>
            </a:r>
            <a:r>
              <a:rPr lang="en-US" altLang="zh-TW"/>
              <a:t>Recursively search </a:t>
            </a:r>
            <a:r>
              <a:rPr lang="en-US" altLang="zh-TW">
                <a:solidFill>
                  <a:srgbClr val="00CC99"/>
                </a:solidFill>
              </a:rPr>
              <a:t>1</a:t>
            </a:r>
            <a:r>
              <a:rPr lang="en-US" altLang="zh-TW"/>
              <a:t> subarray.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3. Combine:</a:t>
            </a:r>
            <a:r>
              <a:rPr lang="en-US" altLang="zh-TW" b="1" i="1"/>
              <a:t> </a:t>
            </a:r>
            <a:r>
              <a:rPr lang="en-US" altLang="zh-TW"/>
              <a:t>Trivial.</a:t>
            </a:r>
          </a:p>
          <a:p>
            <a:pPr>
              <a:buFontTx/>
              <a:buNone/>
            </a:pPr>
            <a:r>
              <a:rPr lang="en-US" altLang="zh-TW" b="1" i="1"/>
              <a:t>Example: </a:t>
            </a:r>
            <a:r>
              <a:rPr lang="en-US" altLang="zh-TW"/>
              <a:t>Find </a:t>
            </a:r>
            <a:r>
              <a:rPr lang="en-US" altLang="zh-TW">
                <a:solidFill>
                  <a:srgbClr val="00CC99"/>
                </a:solidFill>
              </a:rPr>
              <a:t>9</a:t>
            </a:r>
          </a:p>
          <a:p>
            <a:pPr>
              <a:buFontTx/>
              <a:buNone/>
            </a:pPr>
            <a:r>
              <a:rPr lang="en-US" altLang="zh-TW"/>
              <a:t>		 </a:t>
            </a:r>
            <a:r>
              <a:rPr lang="en-US" altLang="zh-TW">
                <a:solidFill>
                  <a:srgbClr val="00CC99"/>
                </a:solidFill>
              </a:rPr>
              <a:t>3  5   7   8   9  12   15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3708400" y="4868863"/>
            <a:ext cx="503238" cy="504825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Binary search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/>
              <a:t>Find an element in a sorted array: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1. Divide:</a:t>
            </a:r>
            <a:r>
              <a:rPr lang="en-US" altLang="zh-TW" b="1" i="1"/>
              <a:t> </a:t>
            </a:r>
            <a:r>
              <a:rPr lang="en-US" altLang="zh-TW"/>
              <a:t>Check middle element.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2. Conquer:</a:t>
            </a:r>
            <a:r>
              <a:rPr lang="en-US" altLang="zh-TW" b="1" i="1"/>
              <a:t> </a:t>
            </a:r>
            <a:r>
              <a:rPr lang="en-US" altLang="zh-TW"/>
              <a:t>Recursively search </a:t>
            </a:r>
            <a:r>
              <a:rPr lang="en-US" altLang="zh-TW">
                <a:solidFill>
                  <a:srgbClr val="00CC99"/>
                </a:solidFill>
              </a:rPr>
              <a:t>1</a:t>
            </a:r>
            <a:r>
              <a:rPr lang="en-US" altLang="zh-TW"/>
              <a:t> subarray.</a:t>
            </a:r>
          </a:p>
          <a:p>
            <a:pPr>
              <a:buFontTx/>
              <a:buNone/>
            </a:pPr>
            <a:r>
              <a:rPr lang="en-US" altLang="zh-TW" b="1" i="1">
                <a:solidFill>
                  <a:srgbClr val="FF0000"/>
                </a:solidFill>
              </a:rPr>
              <a:t>3. Combine:</a:t>
            </a:r>
            <a:r>
              <a:rPr lang="en-US" altLang="zh-TW" b="1" i="1"/>
              <a:t> </a:t>
            </a:r>
            <a:r>
              <a:rPr lang="en-US" altLang="zh-TW"/>
              <a:t>Trivial.</a:t>
            </a:r>
          </a:p>
          <a:p>
            <a:pPr>
              <a:buFontTx/>
              <a:buNone/>
            </a:pPr>
            <a:r>
              <a:rPr lang="en-US" altLang="zh-TW" b="1" i="1"/>
              <a:t>Example: </a:t>
            </a:r>
            <a:r>
              <a:rPr lang="en-US" altLang="zh-TW"/>
              <a:t>Find </a:t>
            </a:r>
            <a:r>
              <a:rPr lang="en-US" altLang="zh-TW">
                <a:solidFill>
                  <a:srgbClr val="00CC99"/>
                </a:solidFill>
              </a:rPr>
              <a:t>9</a:t>
            </a:r>
          </a:p>
          <a:p>
            <a:pPr>
              <a:buFontTx/>
              <a:buNone/>
            </a:pPr>
            <a:r>
              <a:rPr lang="en-US" altLang="zh-TW"/>
              <a:t>		 </a:t>
            </a:r>
            <a:r>
              <a:rPr lang="en-US" altLang="zh-TW">
                <a:solidFill>
                  <a:srgbClr val="00CC99"/>
                </a:solidFill>
              </a:rPr>
              <a:t>3  5   7   8   9  12   15</a:t>
            </a:r>
            <a:endParaRPr lang="en-US" altLang="zh-TW"/>
          </a:p>
          <a:p>
            <a:pPr>
              <a:buFontTx/>
              <a:buNone/>
            </a:pP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PORT">
  <a:themeElements>
    <a:clrScheme name="CONTPOR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PORT">
      <a:majorFont>
        <a:latin typeface="Arial Black"/>
        <a:ea typeface="新細明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TPOR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POR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POR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POR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POR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POR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POR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CONTPORT</Template>
  <TotalTime>1203</TotalTime>
  <Words>1131</Words>
  <Application>Microsoft Office PowerPoint</Application>
  <PresentationFormat>如螢幕大小 (4:3)</PresentationFormat>
  <Paragraphs>325</Paragraphs>
  <Slides>31</Slides>
  <Notes>30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31</vt:i4>
      </vt:variant>
    </vt:vector>
  </HeadingPairs>
  <TitlesOfParts>
    <vt:vector size="41" baseType="lpstr">
      <vt:lpstr>MT Symbol</vt:lpstr>
      <vt:lpstr>新細明體</vt:lpstr>
      <vt:lpstr>標楷體</vt:lpstr>
      <vt:lpstr>Arial</vt:lpstr>
      <vt:lpstr>Arial Black</vt:lpstr>
      <vt:lpstr>MaplePi</vt:lpstr>
      <vt:lpstr>Symbol</vt:lpstr>
      <vt:lpstr>Tahoma</vt:lpstr>
      <vt:lpstr>Times New Roman</vt:lpstr>
      <vt:lpstr>CONTPORT</vt:lpstr>
      <vt:lpstr>More on Divide and Conquer</vt:lpstr>
      <vt:lpstr>The divide-and-conquer design paradigm</vt:lpstr>
      <vt:lpstr>Example: merge sort</vt:lpstr>
      <vt:lpstr>Master theorem:</vt:lpstr>
      <vt:lpstr>Binary search</vt:lpstr>
      <vt:lpstr>Binary search</vt:lpstr>
      <vt:lpstr>Binary search</vt:lpstr>
      <vt:lpstr>Binary search</vt:lpstr>
      <vt:lpstr>Binary search</vt:lpstr>
      <vt:lpstr>Binary search</vt:lpstr>
      <vt:lpstr>Recurrence for binary search</vt:lpstr>
      <vt:lpstr>Powering a number</vt:lpstr>
      <vt:lpstr>Fibonacci numbers</vt:lpstr>
      <vt:lpstr>Computing Fibonacci numbers</vt:lpstr>
      <vt:lpstr>Recursive squaring</vt:lpstr>
      <vt:lpstr>Recursive squaring</vt:lpstr>
      <vt:lpstr>Maximum subarray problem </vt:lpstr>
      <vt:lpstr>PowerPoint 簡報</vt:lpstr>
      <vt:lpstr>PowerPoint 簡報</vt:lpstr>
      <vt:lpstr>PowerPoint 簡報</vt:lpstr>
      <vt:lpstr>Matrix multiplication</vt:lpstr>
      <vt:lpstr>Standard algorithm</vt:lpstr>
      <vt:lpstr>Divide-and-conquer algorithm</vt:lpstr>
      <vt:lpstr>Analysis of D&amp;C algorithm</vt:lpstr>
      <vt:lpstr>Strassen’s idea</vt:lpstr>
      <vt:lpstr>Strassen’s idea</vt:lpstr>
      <vt:lpstr>Strassen’s algorithm</vt:lpstr>
      <vt:lpstr>Analysis of Strassen</vt:lpstr>
      <vt:lpstr>VLSI layout</vt:lpstr>
      <vt:lpstr>H-tree embedding</vt:lpstr>
      <vt:lpstr>Conclusion</vt:lpstr>
    </vt:vector>
  </TitlesOfParts>
  <Company>My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on Divide and Conquer</dc:title>
  <dc:creator>Customer</dc:creator>
  <cp:lastModifiedBy>Yang</cp:lastModifiedBy>
  <cp:revision>40</cp:revision>
  <dcterms:created xsi:type="dcterms:W3CDTF">2005-03-17T01:29:08Z</dcterms:created>
  <dcterms:modified xsi:type="dcterms:W3CDTF">2014-02-17T10:15:27Z</dcterms:modified>
</cp:coreProperties>
</file>