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57" r:id="rId3"/>
    <p:sldId id="258" r:id="rId4"/>
    <p:sldId id="279" r:id="rId5"/>
    <p:sldId id="259" r:id="rId6"/>
    <p:sldId id="260" r:id="rId7"/>
    <p:sldId id="291" r:id="rId8"/>
    <p:sldId id="261" r:id="rId9"/>
    <p:sldId id="262" r:id="rId10"/>
    <p:sldId id="263" r:id="rId11"/>
    <p:sldId id="292" r:id="rId12"/>
    <p:sldId id="293" r:id="rId13"/>
    <p:sldId id="266" r:id="rId14"/>
    <p:sldId id="294" r:id="rId15"/>
    <p:sldId id="267" r:id="rId16"/>
    <p:sldId id="268" r:id="rId17"/>
    <p:sldId id="269" r:id="rId18"/>
    <p:sldId id="270" r:id="rId19"/>
    <p:sldId id="271" r:id="rId20"/>
    <p:sldId id="272" r:id="rId21"/>
    <p:sldId id="273" r:id="rId22"/>
    <p:sldId id="274" r:id="rId23"/>
    <p:sldId id="275" r:id="rId24"/>
    <p:sldId id="276" r:id="rId25"/>
    <p:sldId id="277"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1pPr>
    <a:lvl2pPr marL="4572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2pPr>
    <a:lvl3pPr marL="9144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3pPr>
    <a:lvl4pPr marL="13716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4pPr>
    <a:lvl5pPr marL="1828800" algn="l" rtl="0" fontAlgn="base">
      <a:spcBef>
        <a:spcPct val="0"/>
      </a:spcBef>
      <a:spcAft>
        <a:spcPct val="0"/>
      </a:spcAft>
      <a:defRPr kumimoji="1" kern="1200">
        <a:solidFill>
          <a:schemeClr val="tx1"/>
        </a:solidFill>
        <a:latin typeface="Times New Roman" pitchFamily="18" charset="0"/>
        <a:ea typeface="標楷體" pitchFamily="65" charset="-120"/>
        <a:cs typeface="+mn-cs"/>
      </a:defRPr>
    </a:lvl5pPr>
    <a:lvl6pPr marL="2286000" algn="l" defTabSz="914400" rtl="0" eaLnBrk="1" latinLnBrk="0" hangingPunct="1">
      <a:defRPr kumimoji="1" kern="1200">
        <a:solidFill>
          <a:schemeClr val="tx1"/>
        </a:solidFill>
        <a:latin typeface="Times New Roman" pitchFamily="18" charset="0"/>
        <a:ea typeface="標楷體" pitchFamily="65" charset="-120"/>
        <a:cs typeface="+mn-cs"/>
      </a:defRPr>
    </a:lvl6pPr>
    <a:lvl7pPr marL="2743200" algn="l" defTabSz="914400" rtl="0" eaLnBrk="1" latinLnBrk="0" hangingPunct="1">
      <a:defRPr kumimoji="1" kern="1200">
        <a:solidFill>
          <a:schemeClr val="tx1"/>
        </a:solidFill>
        <a:latin typeface="Times New Roman" pitchFamily="18" charset="0"/>
        <a:ea typeface="標楷體" pitchFamily="65" charset="-120"/>
        <a:cs typeface="+mn-cs"/>
      </a:defRPr>
    </a:lvl7pPr>
    <a:lvl8pPr marL="3200400" algn="l" defTabSz="914400" rtl="0" eaLnBrk="1" latinLnBrk="0" hangingPunct="1">
      <a:defRPr kumimoji="1" kern="1200">
        <a:solidFill>
          <a:schemeClr val="tx1"/>
        </a:solidFill>
        <a:latin typeface="Times New Roman" pitchFamily="18" charset="0"/>
        <a:ea typeface="標楷體" pitchFamily="65" charset="-120"/>
        <a:cs typeface="+mn-cs"/>
      </a:defRPr>
    </a:lvl8pPr>
    <a:lvl9pPr marL="3657600" algn="l" defTabSz="914400" rtl="0" eaLnBrk="1" latinLnBrk="0" hangingPunct="1">
      <a:defRPr kumimoji="1" kern="1200">
        <a:solidFill>
          <a:schemeClr val="tx1"/>
        </a:solidFill>
        <a:latin typeface="Times New Roman" pitchFamily="18" charset="0"/>
        <a:ea typeface="標楷體" pitchFamily="65"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88" autoAdjust="0"/>
    <p:restoredTop sz="86621" autoAdjust="0"/>
  </p:normalViewPr>
  <p:slideViewPr>
    <p:cSldViewPr>
      <p:cViewPr varScale="1">
        <p:scale>
          <a:sx n="80" d="100"/>
          <a:sy n="80" d="100"/>
        </p:scale>
        <p:origin x="145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66" d="100"/>
          <a:sy n="66" d="100"/>
        </p:scale>
        <p:origin x="-936" y="-1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59B66CF-93BF-45AD-9163-508ABEF5B8EA}" type="slidenum">
              <a:rPr lang="en-US" altLang="zh-TW"/>
              <a:pPr/>
              <a:t>‹#›</a:t>
            </a:fld>
            <a:endParaRPr lang="en-US" altLang="zh-TW"/>
          </a:p>
        </p:txBody>
      </p:sp>
    </p:spTree>
    <p:extLst>
      <p:ext uri="{BB962C8B-B14F-4D97-AF65-F5344CB8AC3E}">
        <p14:creationId xmlns:p14="http://schemas.microsoft.com/office/powerpoint/2010/main" val="26880120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標楷體" pitchFamily="65"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11ED69-4F11-4CF2-A93F-DFE454BE1E40}" type="slidenum">
              <a:rPr lang="en-US" altLang="zh-TW"/>
              <a:pPr/>
              <a:t>1</a:t>
            </a:fld>
            <a:endParaRPr lang="en-US" altLang="zh-TW"/>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zh-TW" altLang="en-US"/>
              <a:t>這一章主要是介紹常用的 </a:t>
            </a:r>
            <a:r>
              <a:rPr lang="en-US" altLang="zh-TW"/>
              <a:t>disjoint sets </a:t>
            </a:r>
            <a:r>
              <a:rPr lang="zh-TW" altLang="en-US"/>
              <a:t>表式法</a:t>
            </a:r>
          </a:p>
        </p:txBody>
      </p:sp>
    </p:spTree>
    <p:extLst>
      <p:ext uri="{BB962C8B-B14F-4D97-AF65-F5344CB8AC3E}">
        <p14:creationId xmlns:p14="http://schemas.microsoft.com/office/powerpoint/2010/main" val="8278811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9117DB-89D5-4D42-AF98-2A9DADFDAA07}" type="slidenum">
              <a:rPr lang="en-US" altLang="zh-TW"/>
              <a:pPr/>
              <a:t>10</a:t>
            </a:fld>
            <a:endParaRPr lang="en-US" altLang="zh-TW"/>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a:buFontTx/>
              <a:buChar char="•"/>
            </a:pPr>
            <a:r>
              <a:rPr lang="en-US" altLang="zh-TW" i="1"/>
              <a:t>n</a:t>
            </a:r>
            <a:r>
              <a:rPr lang="en-US" altLang="zh-TW"/>
              <a:t> times Make-Set: </a:t>
            </a:r>
            <a:r>
              <a:rPr lang="en-US" altLang="zh-TW" i="1"/>
              <a:t>O</a:t>
            </a:r>
            <a:r>
              <a:rPr lang="en-US" altLang="zh-TW"/>
              <a:t>(</a:t>
            </a:r>
            <a:r>
              <a:rPr lang="en-US" altLang="zh-TW" i="1"/>
              <a:t>n</a:t>
            </a:r>
            <a:r>
              <a:rPr lang="en-US" altLang="zh-TW"/>
              <a:t>)</a:t>
            </a:r>
          </a:p>
          <a:p>
            <a:pPr>
              <a:buFontTx/>
              <a:buChar char="•"/>
            </a:pPr>
            <a:r>
              <a:rPr lang="en-US" altLang="zh-TW" i="1"/>
              <a:t>n</a:t>
            </a:r>
            <a:r>
              <a:rPr lang="en-US" altLang="zh-TW"/>
              <a:t>-1 times Union: </a:t>
            </a:r>
            <a:r>
              <a:rPr lang="en-US" altLang="zh-TW" i="1"/>
              <a:t>O</a:t>
            </a:r>
            <a:r>
              <a:rPr lang="en-US" altLang="zh-TW"/>
              <a:t>(1+2+3+…+</a:t>
            </a:r>
            <a:r>
              <a:rPr lang="en-US" altLang="zh-TW" i="1"/>
              <a:t>n</a:t>
            </a:r>
            <a:r>
              <a:rPr lang="en-US" altLang="zh-TW"/>
              <a:t>-1) = </a:t>
            </a:r>
            <a:r>
              <a:rPr lang="en-US" altLang="zh-TW" i="1"/>
              <a:t>O</a:t>
            </a:r>
            <a:r>
              <a:rPr lang="en-US" altLang="zh-TW"/>
              <a:t>(</a:t>
            </a:r>
            <a:r>
              <a:rPr lang="en-US" altLang="zh-TW" i="1"/>
              <a:t>n</a:t>
            </a:r>
            <a:r>
              <a:rPr lang="en-US" altLang="zh-TW" baseline="30000"/>
              <a:t>2</a:t>
            </a:r>
            <a:r>
              <a:rPr lang="en-US" altLang="zh-TW"/>
              <a:t>)</a:t>
            </a:r>
          </a:p>
          <a:p>
            <a:pPr>
              <a:buFontTx/>
              <a:buChar char="•"/>
            </a:pPr>
            <a:r>
              <a:rPr lang="zh-TW" altLang="en-US"/>
              <a:t>效率不好</a:t>
            </a:r>
          </a:p>
        </p:txBody>
      </p:sp>
    </p:spTree>
    <p:extLst>
      <p:ext uri="{BB962C8B-B14F-4D97-AF65-F5344CB8AC3E}">
        <p14:creationId xmlns:p14="http://schemas.microsoft.com/office/powerpoint/2010/main" val="831900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91C34B-5536-4F08-AB12-7038C3ED5D9C}" type="slidenum">
              <a:rPr lang="en-US" altLang="zh-TW"/>
              <a:pPr/>
              <a:t>11</a:t>
            </a:fld>
            <a:endParaRPr lang="en-US" altLang="zh-TW"/>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r>
              <a:rPr lang="zh-TW" altLang="en-US"/>
              <a:t>如前例，有兩個集合</a:t>
            </a:r>
            <a:r>
              <a:rPr lang="en-US" altLang="zh-TW"/>
              <a:t>{f, g, d} </a:t>
            </a:r>
            <a:r>
              <a:rPr lang="zh-TW" altLang="en-US"/>
              <a:t>以及 </a:t>
            </a:r>
            <a:r>
              <a:rPr lang="en-US" altLang="zh-TW"/>
              <a:t>{c, h, e, b}</a:t>
            </a:r>
          </a:p>
          <a:p>
            <a:r>
              <a:rPr lang="zh-TW" altLang="en-US"/>
              <a:t>聯集的時候應該將 </a:t>
            </a:r>
            <a:r>
              <a:rPr lang="en-US" altLang="zh-TW"/>
              <a:t>{f, g, d} </a:t>
            </a:r>
            <a:r>
              <a:rPr lang="zh-TW" altLang="en-US"/>
              <a:t>放到 </a:t>
            </a:r>
            <a:r>
              <a:rPr lang="en-US" altLang="zh-TW"/>
              <a:t>{c, h, e, b} </a:t>
            </a:r>
            <a:r>
              <a:rPr lang="zh-TW" altLang="en-US"/>
              <a:t>之後。</a:t>
            </a:r>
          </a:p>
        </p:txBody>
      </p:sp>
    </p:spTree>
    <p:extLst>
      <p:ext uri="{BB962C8B-B14F-4D97-AF65-F5344CB8AC3E}">
        <p14:creationId xmlns:p14="http://schemas.microsoft.com/office/powerpoint/2010/main" val="32145929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3C07C8-3CFA-4372-A5BF-3D725C0CA04A}" type="slidenum">
              <a:rPr lang="en-US" altLang="zh-TW"/>
              <a:pPr/>
              <a:t>15</a:t>
            </a:fld>
            <a:endParaRPr lang="en-US" altLang="zh-TW"/>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pPr>
              <a:buFontTx/>
              <a:buChar char="•"/>
            </a:pPr>
            <a:r>
              <a:rPr lang="en-US" altLang="zh-TW"/>
              <a:t>In the Union of </a:t>
            </a:r>
            <a:r>
              <a:rPr lang="en-US" altLang="zh-TW" i="1"/>
              <a:t>x</a:t>
            </a:r>
            <a:r>
              <a:rPr lang="en-US" altLang="zh-TW"/>
              <a:t> and </a:t>
            </a:r>
            <a:r>
              <a:rPr lang="en-US" altLang="zh-TW" i="1"/>
              <a:t>y</a:t>
            </a:r>
            <a:r>
              <a:rPr lang="en-US" altLang="zh-TW"/>
              <a:t>, we have to perform Find-Set(</a:t>
            </a:r>
            <a:r>
              <a:rPr lang="en-US" altLang="zh-TW" i="1"/>
              <a:t>x</a:t>
            </a:r>
            <a:r>
              <a:rPr lang="en-US" altLang="zh-TW"/>
              <a:t>) and Find-Set(</a:t>
            </a:r>
            <a:r>
              <a:rPr lang="en-US" altLang="zh-TW" i="1"/>
              <a:t>y</a:t>
            </a:r>
            <a:r>
              <a:rPr lang="en-US" altLang="zh-TW"/>
              <a:t>).</a:t>
            </a:r>
          </a:p>
        </p:txBody>
      </p:sp>
    </p:spTree>
    <p:extLst>
      <p:ext uri="{BB962C8B-B14F-4D97-AF65-F5344CB8AC3E}">
        <p14:creationId xmlns:p14="http://schemas.microsoft.com/office/powerpoint/2010/main" val="17434921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FA688F-8138-480F-B3D4-D8909BA88F6A}" type="slidenum">
              <a:rPr lang="en-US" altLang="zh-TW"/>
              <a:pPr/>
              <a:t>17</a:t>
            </a:fld>
            <a:endParaRPr lang="en-US" altLang="zh-TW"/>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a:buFontTx/>
              <a:buChar char="•"/>
            </a:pPr>
            <a:r>
              <a:rPr lang="en-US" altLang="zh-TW"/>
              <a:t>Path Compression: make each node on the ‘find path’ point to the root</a:t>
            </a:r>
          </a:p>
          <a:p>
            <a:r>
              <a:rPr lang="en-US" altLang="zh-TW"/>
              <a:t>                                                          (Find path: a </a:t>
            </a:r>
            <a:r>
              <a:rPr lang="en-US" altLang="zh-TW">
                <a:sym typeface="Wingdings" pitchFamily="2" charset="2"/>
              </a:rPr>
              <a:t> root)</a:t>
            </a:r>
          </a:p>
          <a:p>
            <a:r>
              <a:rPr lang="en-US" altLang="zh-TW">
                <a:sym typeface="Wingdings" pitchFamily="2" charset="2"/>
              </a:rPr>
              <a:t>root</a:t>
            </a:r>
            <a:r>
              <a:rPr lang="zh-TW" altLang="en-US">
                <a:sym typeface="Wingdings" pitchFamily="2" charset="2"/>
              </a:rPr>
              <a:t>為 </a:t>
            </a:r>
            <a:r>
              <a:rPr lang="en-US" altLang="zh-TW">
                <a:sym typeface="Wingdings" pitchFamily="2" charset="2"/>
              </a:rPr>
              <a:t>f, </a:t>
            </a:r>
            <a:r>
              <a:rPr lang="zh-TW" altLang="en-US">
                <a:sym typeface="Wingdings" pitchFamily="2" charset="2"/>
              </a:rPr>
              <a:t>我們要找 </a:t>
            </a:r>
            <a:r>
              <a:rPr lang="en-US" altLang="zh-TW">
                <a:sym typeface="Wingdings" pitchFamily="2" charset="2"/>
              </a:rPr>
              <a:t>a </a:t>
            </a:r>
            <a:r>
              <a:rPr lang="zh-TW" altLang="en-US">
                <a:sym typeface="Wingdings" pitchFamily="2" charset="2"/>
              </a:rPr>
              <a:t>所在集合的代表人物是誰，必須經過</a:t>
            </a:r>
            <a:r>
              <a:rPr lang="en-US" altLang="zh-TW">
                <a:sym typeface="Wingdings" pitchFamily="2" charset="2"/>
              </a:rPr>
              <a:t>b, c, d, e, </a:t>
            </a:r>
            <a:r>
              <a:rPr lang="zh-TW" altLang="en-US">
                <a:sym typeface="Wingdings" pitchFamily="2" charset="2"/>
              </a:rPr>
              <a:t>最後才到 </a:t>
            </a:r>
            <a:r>
              <a:rPr lang="en-US" altLang="zh-TW">
                <a:sym typeface="Wingdings" pitchFamily="2" charset="2"/>
              </a:rPr>
              <a:t>root f</a:t>
            </a:r>
            <a:r>
              <a:rPr lang="zh-TW" altLang="en-US">
                <a:sym typeface="Wingdings" pitchFamily="2" charset="2"/>
              </a:rPr>
              <a:t>，</a:t>
            </a:r>
          </a:p>
          <a:p>
            <a:r>
              <a:rPr lang="zh-TW" altLang="en-US">
                <a:sym typeface="Wingdings" pitchFamily="2" charset="2"/>
              </a:rPr>
              <a:t>但是經過這次的動作之後，我們就直接把</a:t>
            </a:r>
            <a:r>
              <a:rPr lang="en-US" altLang="zh-TW">
                <a:sym typeface="Wingdings" pitchFamily="2" charset="2"/>
              </a:rPr>
              <a:t>a, b, c, d, e </a:t>
            </a:r>
            <a:r>
              <a:rPr lang="zh-TW" altLang="en-US">
                <a:sym typeface="Wingdings" pitchFamily="2" charset="2"/>
              </a:rPr>
              <a:t>接到</a:t>
            </a:r>
            <a:r>
              <a:rPr lang="en-US" altLang="zh-TW">
                <a:sym typeface="Wingdings" pitchFamily="2" charset="2"/>
              </a:rPr>
              <a:t>root f, </a:t>
            </a:r>
            <a:r>
              <a:rPr lang="zh-TW" altLang="en-US">
                <a:sym typeface="Wingdings" pitchFamily="2" charset="2"/>
              </a:rPr>
              <a:t>變成右邊的樣子，</a:t>
            </a:r>
          </a:p>
          <a:p>
            <a:r>
              <a:rPr lang="zh-TW" altLang="en-US">
                <a:sym typeface="Wingdings" pitchFamily="2" charset="2"/>
              </a:rPr>
              <a:t>雖然這次花了</a:t>
            </a:r>
            <a:r>
              <a:rPr lang="en-US" altLang="zh-TW">
                <a:sym typeface="Wingdings" pitchFamily="2" charset="2"/>
              </a:rPr>
              <a:t>O(h)</a:t>
            </a:r>
            <a:r>
              <a:rPr lang="zh-TW" altLang="en-US">
                <a:sym typeface="Wingdings" pitchFamily="2" charset="2"/>
              </a:rPr>
              <a:t>的時間才知道答案，</a:t>
            </a:r>
          </a:p>
          <a:p>
            <a:r>
              <a:rPr lang="zh-TW" altLang="en-US">
                <a:sym typeface="Wingdings" pitchFamily="2" charset="2"/>
              </a:rPr>
              <a:t>但是下次再問 </a:t>
            </a:r>
            <a:r>
              <a:rPr lang="en-US" altLang="zh-TW">
                <a:sym typeface="Wingdings" pitchFamily="2" charset="2"/>
              </a:rPr>
              <a:t>a </a:t>
            </a:r>
            <a:r>
              <a:rPr lang="zh-TW" altLang="en-US">
                <a:sym typeface="Wingdings" pitchFamily="2" charset="2"/>
              </a:rPr>
              <a:t>所在集合的代表人物是誰，只需要跨一步就知道了。</a:t>
            </a:r>
            <a:endParaRPr lang="zh-TW" altLang="en-US"/>
          </a:p>
        </p:txBody>
      </p:sp>
    </p:spTree>
    <p:extLst>
      <p:ext uri="{BB962C8B-B14F-4D97-AF65-F5344CB8AC3E}">
        <p14:creationId xmlns:p14="http://schemas.microsoft.com/office/powerpoint/2010/main" val="32002497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D31604-B20F-4493-9E9F-A39ACAE04009}" type="slidenum">
              <a:rPr lang="en-US" altLang="zh-TW"/>
              <a:pPr/>
              <a:t>19</a:t>
            </a:fld>
            <a:endParaRPr lang="en-US" altLang="zh-TW"/>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r>
              <a:rPr lang="en-US" altLang="zh-TW"/>
              <a:t>Link</a:t>
            </a:r>
            <a:r>
              <a:rPr lang="zh-TW" altLang="en-US"/>
              <a:t>的時候做</a:t>
            </a:r>
            <a:r>
              <a:rPr lang="en-US" altLang="zh-TW"/>
              <a:t>Union by Rank</a:t>
            </a:r>
          </a:p>
          <a:p>
            <a:r>
              <a:rPr lang="en-US" altLang="zh-TW"/>
              <a:t>Find-Set</a:t>
            </a:r>
            <a:r>
              <a:rPr lang="zh-TW" altLang="en-US"/>
              <a:t>的時候做</a:t>
            </a:r>
            <a:r>
              <a:rPr lang="en-US" altLang="zh-TW"/>
              <a:t>Path Compression (</a:t>
            </a:r>
            <a:r>
              <a:rPr lang="zh-TW" altLang="en-US"/>
              <a:t>紅色部分的</a:t>
            </a:r>
            <a:r>
              <a:rPr lang="en-US" altLang="zh-TW"/>
              <a:t>recursive call)</a:t>
            </a:r>
          </a:p>
        </p:txBody>
      </p:sp>
    </p:spTree>
    <p:extLst>
      <p:ext uri="{BB962C8B-B14F-4D97-AF65-F5344CB8AC3E}">
        <p14:creationId xmlns:p14="http://schemas.microsoft.com/office/powerpoint/2010/main" val="36019537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0D56FF-C394-45DE-BFEC-20CD4C9CF8EC}" type="slidenum">
              <a:rPr lang="en-US" altLang="zh-TW"/>
              <a:pPr/>
              <a:t>21</a:t>
            </a:fld>
            <a:endParaRPr lang="en-US" altLang="zh-TW"/>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en-US" altLang="zh-TW">
                <a:sym typeface="Symbol" pitchFamily="18" charset="2"/>
              </a:rPr>
              <a:t> </a:t>
            </a:r>
            <a:r>
              <a:rPr lang="zh-TW" altLang="en-US">
                <a:sym typeface="Symbol" pitchFamily="18" charset="2"/>
              </a:rPr>
              <a:t>接下來定義完 </a:t>
            </a:r>
            <a:r>
              <a:rPr lang="en-US" altLang="zh-TW">
                <a:sym typeface="Symbol" pitchFamily="18" charset="2"/>
              </a:rPr>
              <a:t>Ackermann’s function </a:t>
            </a:r>
            <a:r>
              <a:rPr lang="zh-TW" altLang="en-US">
                <a:sym typeface="Symbol" pitchFamily="18" charset="2"/>
              </a:rPr>
              <a:t>會介紹到。</a:t>
            </a:r>
          </a:p>
        </p:txBody>
      </p:sp>
    </p:spTree>
    <p:extLst>
      <p:ext uri="{BB962C8B-B14F-4D97-AF65-F5344CB8AC3E}">
        <p14:creationId xmlns:p14="http://schemas.microsoft.com/office/powerpoint/2010/main" val="3967701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231D6B-2995-48F1-A08F-33C1729330F8}" type="slidenum">
              <a:rPr lang="en-US" altLang="zh-TW"/>
              <a:pPr/>
              <a:t>22</a:t>
            </a:fld>
            <a:endParaRPr lang="en-US" altLang="zh-TW"/>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pPr>
              <a:buFontTx/>
              <a:buChar char="•"/>
            </a:pPr>
            <a:r>
              <a:rPr lang="en-US" altLang="zh-TW" i="1"/>
              <a:t>g</a:t>
            </a:r>
            <a:r>
              <a:rPr lang="en-US" altLang="zh-TW"/>
              <a:t>(0)=2, </a:t>
            </a:r>
            <a:r>
              <a:rPr lang="en-US" altLang="zh-TW" i="1"/>
              <a:t>g</a:t>
            </a:r>
            <a:r>
              <a:rPr lang="en-US" altLang="zh-TW"/>
              <a:t>(1)=2</a:t>
            </a:r>
            <a:r>
              <a:rPr lang="en-US" altLang="zh-TW" baseline="30000"/>
              <a:t>2</a:t>
            </a:r>
            <a:r>
              <a:rPr lang="en-US" altLang="zh-TW"/>
              <a:t>, </a:t>
            </a:r>
            <a:r>
              <a:rPr lang="en-US" altLang="zh-TW" i="1"/>
              <a:t>g</a:t>
            </a:r>
            <a:r>
              <a:rPr lang="en-US" altLang="zh-TW"/>
              <a:t>(2)=2^(2</a:t>
            </a:r>
            <a:r>
              <a:rPr lang="en-US" altLang="zh-TW" baseline="30000"/>
              <a:t>2</a:t>
            </a:r>
            <a:r>
              <a:rPr lang="en-US" altLang="zh-TW"/>
              <a:t>)</a:t>
            </a:r>
          </a:p>
          <a:p>
            <a:pPr>
              <a:buFontTx/>
              <a:buChar char="•"/>
            </a:pPr>
            <a:r>
              <a:rPr lang="en-US" altLang="zh-TW"/>
              <a:t>lg*(</a:t>
            </a:r>
            <a:r>
              <a:rPr lang="en-US" altLang="zh-TW" i="1"/>
              <a:t>g</a:t>
            </a:r>
            <a:r>
              <a:rPr lang="en-US" altLang="zh-TW"/>
              <a:t>(</a:t>
            </a:r>
            <a:r>
              <a:rPr lang="en-US" altLang="zh-TW" i="1"/>
              <a:t>i</a:t>
            </a:r>
            <a:r>
              <a:rPr lang="en-US" altLang="zh-TW"/>
              <a:t>)) = </a:t>
            </a:r>
            <a:r>
              <a:rPr lang="en-US" altLang="zh-TW" i="1"/>
              <a:t>i</a:t>
            </a:r>
            <a:r>
              <a:rPr lang="en-US" altLang="zh-TW"/>
              <a:t>+1</a:t>
            </a:r>
          </a:p>
        </p:txBody>
      </p:sp>
    </p:spTree>
    <p:extLst>
      <p:ext uri="{BB962C8B-B14F-4D97-AF65-F5344CB8AC3E}">
        <p14:creationId xmlns:p14="http://schemas.microsoft.com/office/powerpoint/2010/main" val="2877186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2F10A1-327E-47AD-8E82-52DA3D75BE1E}" type="slidenum">
              <a:rPr lang="en-US" altLang="zh-TW"/>
              <a:pPr/>
              <a:t>25</a:t>
            </a:fld>
            <a:endParaRPr lang="en-US" altLang="zh-TW"/>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pPr>
              <a:buFontTx/>
              <a:buChar char="•"/>
            </a:pPr>
            <a:r>
              <a:rPr lang="zh-TW" altLang="en-US">
                <a:sym typeface="Symbol" pitchFamily="18" charset="2"/>
              </a:rPr>
              <a:t>大小關係</a:t>
            </a:r>
            <a:r>
              <a:rPr lang="en-US" altLang="zh-TW">
                <a:sym typeface="Symbol" pitchFamily="18" charset="2"/>
              </a:rPr>
              <a:t>:  &lt; lg*</a:t>
            </a:r>
            <a:r>
              <a:rPr lang="en-US" altLang="zh-TW" i="1">
                <a:sym typeface="Symbol" pitchFamily="18" charset="2"/>
              </a:rPr>
              <a:t>n</a:t>
            </a:r>
            <a:r>
              <a:rPr lang="en-US" altLang="zh-TW">
                <a:sym typeface="Symbol" pitchFamily="18" charset="2"/>
              </a:rPr>
              <a:t> &lt; lglg</a:t>
            </a:r>
            <a:r>
              <a:rPr lang="en-US" altLang="zh-TW" i="1">
                <a:sym typeface="Symbol" pitchFamily="18" charset="2"/>
              </a:rPr>
              <a:t>n</a:t>
            </a:r>
            <a:r>
              <a:rPr lang="en-US" altLang="zh-TW">
                <a:sym typeface="Symbol" pitchFamily="18" charset="2"/>
              </a:rPr>
              <a:t> &lt; lg</a:t>
            </a:r>
            <a:r>
              <a:rPr lang="en-US" altLang="zh-TW" i="1">
                <a:sym typeface="Symbol" pitchFamily="18" charset="2"/>
              </a:rPr>
              <a:t>n</a:t>
            </a:r>
            <a:r>
              <a:rPr lang="en-US" altLang="zh-TW">
                <a:sym typeface="Symbol" pitchFamily="18" charset="2"/>
              </a:rPr>
              <a:t> &lt; </a:t>
            </a:r>
            <a:r>
              <a:rPr lang="en-US" altLang="zh-TW" i="1">
                <a:sym typeface="Symbol" pitchFamily="18" charset="2"/>
              </a:rPr>
              <a:t>n</a:t>
            </a:r>
            <a:r>
              <a:rPr lang="en-US" altLang="zh-TW">
                <a:sym typeface="Symbol" pitchFamily="18" charset="2"/>
              </a:rPr>
              <a:t>, …</a:t>
            </a:r>
          </a:p>
        </p:txBody>
      </p:sp>
    </p:spTree>
    <p:extLst>
      <p:ext uri="{BB962C8B-B14F-4D97-AF65-F5344CB8AC3E}">
        <p14:creationId xmlns:p14="http://schemas.microsoft.com/office/powerpoint/2010/main" val="6752629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F54575-6ADE-467A-B6AD-8C15F126486C}" type="slidenum">
              <a:rPr lang="en-US" altLang="zh-TW"/>
              <a:pPr/>
              <a:t>26</a:t>
            </a:fld>
            <a:endParaRPr lang="en-US" altLang="zh-TW"/>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zh-TW" altLang="zh-TW"/>
          </a:p>
        </p:txBody>
      </p:sp>
    </p:spTree>
    <p:extLst>
      <p:ext uri="{BB962C8B-B14F-4D97-AF65-F5344CB8AC3E}">
        <p14:creationId xmlns:p14="http://schemas.microsoft.com/office/powerpoint/2010/main" val="3135242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E30FFF-E793-4BE7-A68F-B9B2C01FFED2}" type="slidenum">
              <a:rPr lang="en-US" altLang="zh-TW"/>
              <a:pPr/>
              <a:t>27</a:t>
            </a:fld>
            <a:endParaRPr lang="en-US" altLang="zh-TW"/>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zh-TW" altLang="zh-TW"/>
          </a:p>
        </p:txBody>
      </p:sp>
    </p:spTree>
    <p:extLst>
      <p:ext uri="{BB962C8B-B14F-4D97-AF65-F5344CB8AC3E}">
        <p14:creationId xmlns:p14="http://schemas.microsoft.com/office/powerpoint/2010/main" val="3102449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9768BF-C5DE-4273-9722-3300632827F4}" type="slidenum">
              <a:rPr lang="en-US" altLang="zh-TW"/>
              <a:pPr/>
              <a:t>2</a:t>
            </a:fld>
            <a:endParaRPr lang="en-US" altLang="zh-TW"/>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r>
              <a:rPr lang="zh-TW" altLang="en-US"/>
              <a:t>舉例來說，在一個中學內有很多班級</a:t>
            </a:r>
          </a:p>
          <a:p>
            <a:r>
              <a:rPr lang="zh-TW" altLang="en-US"/>
              <a:t>我們可以說一個班級的學生就構成一個集合，而該班的班長則是該集合的代表人物</a:t>
            </a:r>
          </a:p>
          <a:p>
            <a:r>
              <a:rPr lang="zh-TW" altLang="en-US"/>
              <a:t>所以如果我們要知道某個學生位在那個班級內，只要問那個學生他們班的班長是誰即可</a:t>
            </a:r>
          </a:p>
        </p:txBody>
      </p:sp>
    </p:spTree>
    <p:extLst>
      <p:ext uri="{BB962C8B-B14F-4D97-AF65-F5344CB8AC3E}">
        <p14:creationId xmlns:p14="http://schemas.microsoft.com/office/powerpoint/2010/main" val="10403606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4C5855-FC79-4F38-8B8D-6F7C001B60BB}" type="slidenum">
              <a:rPr lang="en-US" altLang="zh-TW"/>
              <a:pPr/>
              <a:t>28</a:t>
            </a:fld>
            <a:endParaRPr lang="en-US" altLang="zh-TW"/>
          </a:p>
        </p:txBody>
      </p:sp>
      <p:sp>
        <p:nvSpPr>
          <p:cNvPr id="7782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782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3420653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95D41-C289-442E-AA1E-C0063F4C6873}" type="slidenum">
              <a:rPr lang="en-US" altLang="zh-TW"/>
              <a:pPr/>
              <a:t>29</a:t>
            </a:fld>
            <a:endParaRPr lang="en-US" altLang="zh-TW"/>
          </a:p>
        </p:txBody>
      </p:sp>
      <p:sp>
        <p:nvSpPr>
          <p:cNvPr id="798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7987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412906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5AC97E-9D9F-4013-978F-08B5733C9012}" type="slidenum">
              <a:rPr lang="en-US" altLang="zh-TW"/>
              <a:pPr/>
              <a:t>30</a:t>
            </a:fld>
            <a:endParaRPr lang="en-US" altLang="zh-TW"/>
          </a:p>
        </p:txBody>
      </p:sp>
      <p:sp>
        <p:nvSpPr>
          <p:cNvPr id="8192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192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4316556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63B08D-9675-4DCD-A4B9-771F632D9166}" type="slidenum">
              <a:rPr lang="en-US" altLang="zh-TW"/>
              <a:pPr/>
              <a:t>31</a:t>
            </a:fld>
            <a:endParaRPr lang="en-US" altLang="zh-TW"/>
          </a:p>
        </p:txBody>
      </p:sp>
      <p:sp>
        <p:nvSpPr>
          <p:cNvPr id="8397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397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3055623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C3C26D-7232-4F52-B0AD-2EDD4F76FE55}" type="slidenum">
              <a:rPr lang="en-US" altLang="zh-TW"/>
              <a:pPr/>
              <a:t>32</a:t>
            </a:fld>
            <a:endParaRPr lang="en-US" altLang="zh-TW"/>
          </a:p>
        </p:txBody>
      </p:sp>
      <p:sp>
        <p:nvSpPr>
          <p:cNvPr id="8601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601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7340636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0704D-BFA5-41B1-9E66-35C27AF63807}" type="slidenum">
              <a:rPr lang="en-US" altLang="zh-TW"/>
              <a:pPr/>
              <a:t>33</a:t>
            </a:fld>
            <a:endParaRPr lang="en-US" altLang="zh-TW"/>
          </a:p>
        </p:txBody>
      </p:sp>
      <p:sp>
        <p:nvSpPr>
          <p:cNvPr id="8806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80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19506169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8AAA72-D32B-4452-A4C7-64D9BC6CC9C0}" type="slidenum">
              <a:rPr lang="en-US" altLang="zh-TW"/>
              <a:pPr/>
              <a:t>34</a:t>
            </a:fld>
            <a:endParaRPr lang="en-US" altLang="zh-TW"/>
          </a:p>
        </p:txBody>
      </p:sp>
      <p:sp>
        <p:nvSpPr>
          <p:cNvPr id="901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011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6038274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0EE075-3CD2-48C4-BFF3-5AC94E616DD3}" type="slidenum">
              <a:rPr lang="en-US" altLang="zh-TW"/>
              <a:pPr/>
              <a:t>35</a:t>
            </a:fld>
            <a:endParaRPr lang="en-US" altLang="zh-TW"/>
          </a:p>
        </p:txBody>
      </p:sp>
      <p:sp>
        <p:nvSpPr>
          <p:cNvPr id="921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216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zh-TW" altLang="zh-TW"/>
          </a:p>
        </p:txBody>
      </p:sp>
    </p:spTree>
    <p:extLst>
      <p:ext uri="{BB962C8B-B14F-4D97-AF65-F5344CB8AC3E}">
        <p14:creationId xmlns:p14="http://schemas.microsoft.com/office/powerpoint/2010/main" val="2161836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B7C186-CFF2-4577-96BC-0621C59A6EBF}" type="slidenum">
              <a:rPr lang="en-US" altLang="zh-TW"/>
              <a:pPr/>
              <a:t>3</a:t>
            </a:fld>
            <a:endParaRPr lang="en-US" altLang="zh-TW"/>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zh-TW" altLang="zh-TW"/>
          </a:p>
        </p:txBody>
      </p:sp>
    </p:spTree>
    <p:extLst>
      <p:ext uri="{BB962C8B-B14F-4D97-AF65-F5344CB8AC3E}">
        <p14:creationId xmlns:p14="http://schemas.microsoft.com/office/powerpoint/2010/main" val="3809736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81694B-8A65-456B-BE80-BC7C7C248DDB}" type="slidenum">
              <a:rPr lang="en-US" altLang="zh-TW"/>
              <a:pPr/>
              <a:t>4</a:t>
            </a:fld>
            <a:endParaRPr lang="en-US" altLang="zh-TW"/>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r>
              <a:rPr lang="zh-TW" altLang="en-US"/>
              <a:t>如果所有</a:t>
            </a:r>
            <a:r>
              <a:rPr lang="en-US" altLang="zh-TW"/>
              <a:t>Union</a:t>
            </a:r>
            <a:r>
              <a:rPr lang="zh-TW" altLang="en-US"/>
              <a:t>指令的總數等於</a:t>
            </a:r>
            <a:r>
              <a:rPr lang="en-US" altLang="zh-TW"/>
              <a:t>n-1</a:t>
            </a:r>
            <a:r>
              <a:rPr lang="zh-TW" altLang="en-US"/>
              <a:t>的時候，全部的人都已經在同一個集合內了</a:t>
            </a:r>
          </a:p>
          <a:p>
            <a:r>
              <a:rPr lang="zh-TW" altLang="en-US"/>
              <a:t>接下來再做</a:t>
            </a:r>
            <a:r>
              <a:rPr lang="en-US" altLang="zh-TW"/>
              <a:t>Union</a:t>
            </a:r>
            <a:r>
              <a:rPr lang="zh-TW" altLang="en-US"/>
              <a:t>也沒有意義。</a:t>
            </a:r>
          </a:p>
        </p:txBody>
      </p:sp>
    </p:spTree>
    <p:extLst>
      <p:ext uri="{BB962C8B-B14F-4D97-AF65-F5344CB8AC3E}">
        <p14:creationId xmlns:p14="http://schemas.microsoft.com/office/powerpoint/2010/main" val="102119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47EC52-E53E-4B49-8F78-2267F74B984F}" type="slidenum">
              <a:rPr lang="en-US" altLang="zh-TW"/>
              <a:pPr/>
              <a:t>5</a:t>
            </a:fld>
            <a:endParaRPr lang="en-US" altLang="zh-TW"/>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r>
              <a:rPr lang="en-US" altLang="zh-TW"/>
              <a:t>(a,b)</a:t>
            </a:r>
            <a:r>
              <a:rPr lang="zh-TW" altLang="en-US"/>
              <a:t>代表把包含</a:t>
            </a:r>
            <a:r>
              <a:rPr lang="en-US" altLang="zh-TW"/>
              <a:t>a</a:t>
            </a:r>
            <a:r>
              <a:rPr lang="zh-TW" altLang="en-US"/>
              <a:t>跟</a:t>
            </a:r>
            <a:r>
              <a:rPr lang="en-US" altLang="zh-TW"/>
              <a:t>b</a:t>
            </a:r>
            <a:r>
              <a:rPr lang="zh-TW" altLang="en-US"/>
              <a:t>的集合聯集起來</a:t>
            </a:r>
          </a:p>
          <a:p>
            <a:r>
              <a:rPr lang="zh-TW" altLang="en-US"/>
              <a:t>所以在第五個</a:t>
            </a:r>
            <a:r>
              <a:rPr lang="en-US" altLang="zh-TW"/>
              <a:t>Union (a,b)</a:t>
            </a:r>
            <a:r>
              <a:rPr lang="zh-TW" altLang="en-US"/>
              <a:t>執行之前，原本包含</a:t>
            </a:r>
            <a:r>
              <a:rPr lang="en-US" altLang="zh-TW"/>
              <a:t>a</a:t>
            </a:r>
            <a:r>
              <a:rPr lang="zh-TW" altLang="en-US"/>
              <a:t>的集合是 </a:t>
            </a:r>
            <a:r>
              <a:rPr lang="en-US" altLang="zh-TW"/>
              <a:t>{a,c}</a:t>
            </a:r>
            <a:r>
              <a:rPr lang="zh-TW" altLang="en-US"/>
              <a:t>，原本包含</a:t>
            </a:r>
            <a:r>
              <a:rPr lang="en-US" altLang="zh-TW"/>
              <a:t>b</a:t>
            </a:r>
            <a:r>
              <a:rPr lang="zh-TW" altLang="en-US"/>
              <a:t>的集合是 </a:t>
            </a:r>
            <a:r>
              <a:rPr lang="en-US" altLang="zh-TW"/>
              <a:t>{b,d}</a:t>
            </a:r>
          </a:p>
          <a:p>
            <a:r>
              <a:rPr lang="en-US" altLang="zh-TW"/>
              <a:t>Union(a,b)</a:t>
            </a:r>
            <a:r>
              <a:rPr lang="zh-TW" altLang="en-US"/>
              <a:t>之後</a:t>
            </a:r>
            <a:r>
              <a:rPr lang="en-US" altLang="zh-TW"/>
              <a:t>a,c,b,d</a:t>
            </a:r>
            <a:r>
              <a:rPr lang="zh-TW" altLang="en-US"/>
              <a:t>都在同一個集合內了。</a:t>
            </a:r>
          </a:p>
          <a:p>
            <a:r>
              <a:rPr lang="en-US" altLang="zh-TW"/>
              <a:t>(a) </a:t>
            </a:r>
            <a:r>
              <a:rPr lang="zh-TW" altLang="en-US"/>
              <a:t>為 </a:t>
            </a:r>
            <a:r>
              <a:rPr lang="en-US" altLang="zh-TW"/>
              <a:t>(b) </a:t>
            </a:r>
            <a:r>
              <a:rPr lang="zh-TW" altLang="en-US"/>
              <a:t>執行完之後的結果 </a:t>
            </a:r>
            <a:r>
              <a:rPr lang="en-US" altLang="zh-TW"/>
              <a:t>(</a:t>
            </a:r>
            <a:r>
              <a:rPr lang="zh-TW" altLang="en-US"/>
              <a:t>有</a:t>
            </a:r>
            <a:r>
              <a:rPr lang="en-US" altLang="zh-TW"/>
              <a:t>edge</a:t>
            </a:r>
            <a:r>
              <a:rPr lang="zh-TW" altLang="en-US"/>
              <a:t>相連代表在同一個集合內</a:t>
            </a:r>
            <a:r>
              <a:rPr lang="en-US" altLang="zh-TW"/>
              <a:t>)</a:t>
            </a:r>
          </a:p>
        </p:txBody>
      </p:sp>
    </p:spTree>
    <p:extLst>
      <p:ext uri="{BB962C8B-B14F-4D97-AF65-F5344CB8AC3E}">
        <p14:creationId xmlns:p14="http://schemas.microsoft.com/office/powerpoint/2010/main" val="3132706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83B66E-088C-41F7-9491-58D000AC5DE4}" type="slidenum">
              <a:rPr lang="en-US" altLang="zh-TW"/>
              <a:pPr/>
              <a:t>6</a:t>
            </a:fld>
            <a:endParaRPr lang="en-US" altLang="zh-TW"/>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altLang="zh-TW"/>
              <a:t>1.2 </a:t>
            </a:r>
            <a:r>
              <a:rPr lang="zh-TW" altLang="en-US"/>
              <a:t>行的意義是一開始將每個點單獨看成不同的集合</a:t>
            </a:r>
          </a:p>
          <a:p>
            <a:r>
              <a:rPr lang="zh-TW" altLang="en-US"/>
              <a:t>第三行之後則是對於每一條</a:t>
            </a:r>
            <a:r>
              <a:rPr lang="en-US" altLang="zh-TW"/>
              <a:t>edge(u,v)</a:t>
            </a:r>
            <a:r>
              <a:rPr lang="zh-TW" altLang="en-US"/>
              <a:t>，假設</a:t>
            </a:r>
            <a:r>
              <a:rPr lang="en-US" altLang="zh-TW"/>
              <a:t>u,v</a:t>
            </a:r>
            <a:r>
              <a:rPr lang="zh-TW" altLang="en-US"/>
              <a:t>在不同的集合之內，就將包含他們的集合聯集起來</a:t>
            </a:r>
          </a:p>
          <a:p>
            <a:r>
              <a:rPr lang="zh-TW" altLang="en-US"/>
              <a:t>最後看剩下幾個集合，就是有幾個</a:t>
            </a:r>
            <a:r>
              <a:rPr lang="en-US" altLang="zh-TW"/>
              <a:t>connected component</a:t>
            </a:r>
            <a:r>
              <a:rPr lang="zh-TW" altLang="en-US"/>
              <a:t>。</a:t>
            </a:r>
          </a:p>
        </p:txBody>
      </p:sp>
    </p:spTree>
    <p:extLst>
      <p:ext uri="{BB962C8B-B14F-4D97-AF65-F5344CB8AC3E}">
        <p14:creationId xmlns:p14="http://schemas.microsoft.com/office/powerpoint/2010/main" val="807382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3F6C10-FD19-440B-8C34-37B0B7D28506}" type="slidenum">
              <a:rPr lang="en-US" altLang="zh-TW"/>
              <a:pPr/>
              <a:t>7</a:t>
            </a:fld>
            <a:endParaRPr lang="en-US" altLang="zh-TW"/>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zh-TW" altLang="en-US"/>
              <a:t>要知道兩個元素是否在相同的集合之內，只要看他們所在集合的代表人物是否相同即可</a:t>
            </a:r>
          </a:p>
        </p:txBody>
      </p:sp>
    </p:spTree>
    <p:extLst>
      <p:ext uri="{BB962C8B-B14F-4D97-AF65-F5344CB8AC3E}">
        <p14:creationId xmlns:p14="http://schemas.microsoft.com/office/powerpoint/2010/main" val="1843576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46705D-A547-4CB5-94F3-3F7D601BE6C4}" type="slidenum">
              <a:rPr lang="en-US" altLang="zh-TW"/>
              <a:pPr/>
              <a:t>8</a:t>
            </a:fld>
            <a:endParaRPr lang="en-US" altLang="zh-TW"/>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r>
              <a:rPr lang="en-US" altLang="zh-TW"/>
              <a:t>Make-Set</a:t>
            </a:r>
            <a:r>
              <a:rPr lang="zh-TW" altLang="en-US"/>
              <a:t>以及</a:t>
            </a:r>
            <a:r>
              <a:rPr lang="en-US" altLang="zh-TW"/>
              <a:t>Find-Set</a:t>
            </a:r>
            <a:r>
              <a:rPr lang="zh-TW" altLang="en-US"/>
              <a:t>很快，因為只要跨一步就可以知道該集合的代表人物是誰</a:t>
            </a:r>
          </a:p>
          <a:p>
            <a:r>
              <a:rPr lang="zh-TW" altLang="en-US"/>
              <a:t>但是</a:t>
            </a:r>
            <a:r>
              <a:rPr lang="en-US" altLang="zh-TW"/>
              <a:t>Union</a:t>
            </a:r>
            <a:r>
              <a:rPr lang="zh-TW" altLang="en-US"/>
              <a:t>就很慢了</a:t>
            </a:r>
            <a:r>
              <a:rPr lang="en-US" altLang="zh-TW"/>
              <a:t>(</a:t>
            </a:r>
            <a:r>
              <a:rPr lang="zh-TW" altLang="en-US"/>
              <a:t>見下頁範例</a:t>
            </a:r>
            <a:r>
              <a:rPr lang="en-US" altLang="zh-TW"/>
              <a:t>)</a:t>
            </a:r>
          </a:p>
        </p:txBody>
      </p:sp>
    </p:spTree>
    <p:extLst>
      <p:ext uri="{BB962C8B-B14F-4D97-AF65-F5344CB8AC3E}">
        <p14:creationId xmlns:p14="http://schemas.microsoft.com/office/powerpoint/2010/main" val="4208342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882FDD-8496-40A1-85EE-EC44285E8D4B}" type="slidenum">
              <a:rPr lang="en-US" altLang="zh-TW"/>
              <a:pPr/>
              <a:t>9</a:t>
            </a:fld>
            <a:endParaRPr lang="en-US" altLang="zh-TW"/>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pPr marL="228600" indent="-228600"/>
            <a:r>
              <a:rPr lang="en-US" altLang="zh-TW"/>
              <a:t>The first list: </a:t>
            </a:r>
            <a:r>
              <a:rPr lang="en-US" altLang="zh-TW" i="1"/>
              <a:t>c</a:t>
            </a:r>
            <a:r>
              <a:rPr lang="en-US" altLang="zh-TW"/>
              <a:t>-&gt;</a:t>
            </a:r>
            <a:r>
              <a:rPr lang="en-US" altLang="zh-TW" i="1"/>
              <a:t>h</a:t>
            </a:r>
            <a:r>
              <a:rPr lang="en-US" altLang="zh-TW"/>
              <a:t>-&gt;</a:t>
            </a:r>
            <a:r>
              <a:rPr lang="en-US" altLang="zh-TW" i="1"/>
              <a:t>e</a:t>
            </a:r>
            <a:r>
              <a:rPr lang="en-US" altLang="zh-TW"/>
              <a:t>-&gt;</a:t>
            </a:r>
            <a:r>
              <a:rPr lang="en-US" altLang="zh-TW" i="1"/>
              <a:t>b</a:t>
            </a:r>
          </a:p>
          <a:p>
            <a:pPr marL="228600" indent="-228600"/>
            <a:r>
              <a:rPr lang="en-US" altLang="zh-TW"/>
              <a:t>The second list: </a:t>
            </a:r>
            <a:r>
              <a:rPr lang="en-US" altLang="zh-TW" i="1"/>
              <a:t>f</a:t>
            </a:r>
            <a:r>
              <a:rPr lang="en-US" altLang="zh-TW"/>
              <a:t>-&gt;</a:t>
            </a:r>
            <a:r>
              <a:rPr lang="en-US" altLang="zh-TW" i="1"/>
              <a:t>g</a:t>
            </a:r>
            <a:r>
              <a:rPr lang="en-US" altLang="zh-TW"/>
              <a:t>-&gt;</a:t>
            </a:r>
            <a:r>
              <a:rPr lang="en-US" altLang="zh-TW" i="1"/>
              <a:t>d</a:t>
            </a:r>
          </a:p>
          <a:p>
            <a:pPr marL="228600" indent="-228600"/>
            <a:r>
              <a:rPr lang="en-US" altLang="zh-TW"/>
              <a:t>Append the second onto the first:</a:t>
            </a:r>
          </a:p>
          <a:p>
            <a:pPr marL="228600" indent="-228600">
              <a:buFontTx/>
              <a:buAutoNum type="arabicParenBoth"/>
            </a:pPr>
            <a:r>
              <a:rPr lang="en-US" altLang="zh-TW" i="1"/>
              <a:t>d</a:t>
            </a:r>
            <a:r>
              <a:rPr lang="en-US" altLang="zh-TW"/>
              <a:t>.next-&gt;</a:t>
            </a:r>
            <a:r>
              <a:rPr lang="en-US" altLang="zh-TW" i="1"/>
              <a:t>c</a:t>
            </a:r>
          </a:p>
          <a:p>
            <a:pPr marL="228600" indent="-228600">
              <a:buFontTx/>
              <a:buAutoNum type="arabicParenBoth"/>
            </a:pPr>
            <a:r>
              <a:rPr lang="en-US" altLang="zh-TW" i="1"/>
              <a:t>c</a:t>
            </a:r>
            <a:r>
              <a:rPr lang="en-US" altLang="zh-TW"/>
              <a:t>.prev-&gt;</a:t>
            </a:r>
            <a:r>
              <a:rPr lang="en-US" altLang="zh-TW" i="1"/>
              <a:t>f</a:t>
            </a:r>
          </a:p>
          <a:p>
            <a:pPr marL="228600" indent="-228600">
              <a:buFontTx/>
              <a:buAutoNum type="arabicParenBoth"/>
            </a:pPr>
            <a:r>
              <a:rPr lang="en-US" altLang="zh-TW" i="1"/>
              <a:t>h</a:t>
            </a:r>
            <a:r>
              <a:rPr lang="en-US" altLang="zh-TW"/>
              <a:t>.prev-&gt;</a:t>
            </a:r>
            <a:r>
              <a:rPr lang="en-US" altLang="zh-TW" i="1"/>
              <a:t>f</a:t>
            </a:r>
          </a:p>
          <a:p>
            <a:pPr marL="228600" indent="-228600">
              <a:buFontTx/>
              <a:buAutoNum type="arabicParenBoth"/>
            </a:pPr>
            <a:r>
              <a:rPr lang="en-US" altLang="zh-TW" i="1"/>
              <a:t>e</a:t>
            </a:r>
            <a:r>
              <a:rPr lang="en-US" altLang="zh-TW"/>
              <a:t>.prev-&gt;</a:t>
            </a:r>
            <a:r>
              <a:rPr lang="en-US" altLang="zh-TW" i="1"/>
              <a:t>f</a:t>
            </a:r>
          </a:p>
          <a:p>
            <a:pPr marL="228600" indent="-228600">
              <a:buFontTx/>
              <a:buAutoNum type="arabicParenBoth"/>
            </a:pPr>
            <a:r>
              <a:rPr lang="en-US" altLang="zh-TW" i="1"/>
              <a:t>b</a:t>
            </a:r>
            <a:r>
              <a:rPr lang="en-US" altLang="zh-TW"/>
              <a:t>.prev-&gt;</a:t>
            </a:r>
            <a:r>
              <a:rPr lang="en-US" altLang="zh-TW" i="1"/>
              <a:t>f</a:t>
            </a:r>
          </a:p>
          <a:p>
            <a:pPr marL="228600" indent="-228600">
              <a:buFontTx/>
              <a:buChar char="•"/>
            </a:pPr>
            <a:r>
              <a:rPr lang="en-US" altLang="zh-TW"/>
              <a:t>Time is proportional to the length of the first list.</a:t>
            </a:r>
          </a:p>
        </p:txBody>
      </p:sp>
    </p:spTree>
    <p:extLst>
      <p:ext uri="{BB962C8B-B14F-4D97-AF65-F5344CB8AC3E}">
        <p14:creationId xmlns:p14="http://schemas.microsoft.com/office/powerpoint/2010/main" val="2484053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Disjoint Sets</a:t>
            </a:r>
          </a:p>
        </p:txBody>
      </p:sp>
      <p:sp>
        <p:nvSpPr>
          <p:cNvPr id="6" name="投影片編號版面配置區 5"/>
          <p:cNvSpPr>
            <a:spLocks noGrp="1"/>
          </p:cNvSpPr>
          <p:nvPr>
            <p:ph type="sldNum" sz="quarter" idx="12"/>
          </p:nvPr>
        </p:nvSpPr>
        <p:spPr/>
        <p:txBody>
          <a:bodyPr/>
          <a:lstStyle>
            <a:lvl1pPr>
              <a:defRPr/>
            </a:lvl1pPr>
          </a:lstStyle>
          <a:p>
            <a:fld id="{5E3DDB30-DA7C-49D0-BDE2-08E78648B720}" type="slidenum">
              <a:rPr lang="en-US" altLang="zh-TW"/>
              <a:pPr/>
              <a:t>‹#›</a:t>
            </a:fld>
            <a:endParaRPr lang="en-US" altLang="zh-TW"/>
          </a:p>
        </p:txBody>
      </p:sp>
    </p:spTree>
    <p:extLst>
      <p:ext uri="{BB962C8B-B14F-4D97-AF65-F5344CB8AC3E}">
        <p14:creationId xmlns:p14="http://schemas.microsoft.com/office/powerpoint/2010/main" val="3236560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Disjoint Sets</a:t>
            </a:r>
          </a:p>
        </p:txBody>
      </p:sp>
      <p:sp>
        <p:nvSpPr>
          <p:cNvPr id="6" name="投影片編號版面配置區 5"/>
          <p:cNvSpPr>
            <a:spLocks noGrp="1"/>
          </p:cNvSpPr>
          <p:nvPr>
            <p:ph type="sldNum" sz="quarter" idx="12"/>
          </p:nvPr>
        </p:nvSpPr>
        <p:spPr/>
        <p:txBody>
          <a:bodyPr/>
          <a:lstStyle>
            <a:lvl1pPr>
              <a:defRPr/>
            </a:lvl1pPr>
          </a:lstStyle>
          <a:p>
            <a:fld id="{5FBCF06D-51A9-49BB-B55A-2CDE85C4FFF9}" type="slidenum">
              <a:rPr lang="en-US" altLang="zh-TW"/>
              <a:pPr/>
              <a:t>‹#›</a:t>
            </a:fld>
            <a:endParaRPr lang="en-US" altLang="zh-TW"/>
          </a:p>
        </p:txBody>
      </p:sp>
    </p:spTree>
    <p:extLst>
      <p:ext uri="{BB962C8B-B14F-4D97-AF65-F5344CB8AC3E}">
        <p14:creationId xmlns:p14="http://schemas.microsoft.com/office/powerpoint/2010/main" val="1349761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Disjoint Sets</a:t>
            </a:r>
          </a:p>
        </p:txBody>
      </p:sp>
      <p:sp>
        <p:nvSpPr>
          <p:cNvPr id="6" name="投影片編號版面配置區 5"/>
          <p:cNvSpPr>
            <a:spLocks noGrp="1"/>
          </p:cNvSpPr>
          <p:nvPr>
            <p:ph type="sldNum" sz="quarter" idx="12"/>
          </p:nvPr>
        </p:nvSpPr>
        <p:spPr/>
        <p:txBody>
          <a:bodyPr/>
          <a:lstStyle>
            <a:lvl1pPr>
              <a:defRPr/>
            </a:lvl1pPr>
          </a:lstStyle>
          <a:p>
            <a:fld id="{39AD09F7-DB07-4B5F-AE06-55F040DF76BC}" type="slidenum">
              <a:rPr lang="en-US" altLang="zh-TW"/>
              <a:pPr/>
              <a:t>‹#›</a:t>
            </a:fld>
            <a:endParaRPr lang="en-US" altLang="zh-TW"/>
          </a:p>
        </p:txBody>
      </p:sp>
    </p:spTree>
    <p:extLst>
      <p:ext uri="{BB962C8B-B14F-4D97-AF65-F5344CB8AC3E}">
        <p14:creationId xmlns:p14="http://schemas.microsoft.com/office/powerpoint/2010/main" val="1956896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Disjoint Sets</a:t>
            </a:r>
          </a:p>
        </p:txBody>
      </p:sp>
      <p:sp>
        <p:nvSpPr>
          <p:cNvPr id="6" name="投影片編號版面配置區 5"/>
          <p:cNvSpPr>
            <a:spLocks noGrp="1"/>
          </p:cNvSpPr>
          <p:nvPr>
            <p:ph type="sldNum" sz="quarter" idx="12"/>
          </p:nvPr>
        </p:nvSpPr>
        <p:spPr/>
        <p:txBody>
          <a:bodyPr/>
          <a:lstStyle>
            <a:lvl1pPr>
              <a:defRPr/>
            </a:lvl1pPr>
          </a:lstStyle>
          <a:p>
            <a:fld id="{6F4E8FFB-7942-4E3D-9ED8-592815C192D2}" type="slidenum">
              <a:rPr lang="en-US" altLang="zh-TW"/>
              <a:pPr/>
              <a:t>‹#›</a:t>
            </a:fld>
            <a:endParaRPr lang="en-US" altLang="zh-TW"/>
          </a:p>
        </p:txBody>
      </p:sp>
    </p:spTree>
    <p:extLst>
      <p:ext uri="{BB962C8B-B14F-4D97-AF65-F5344CB8AC3E}">
        <p14:creationId xmlns:p14="http://schemas.microsoft.com/office/powerpoint/2010/main" val="3092905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r>
              <a:rPr lang="en-US" altLang="zh-TW"/>
              <a:t>Disjoint Sets</a:t>
            </a:r>
          </a:p>
        </p:txBody>
      </p:sp>
      <p:sp>
        <p:nvSpPr>
          <p:cNvPr id="6" name="投影片編號版面配置區 5"/>
          <p:cNvSpPr>
            <a:spLocks noGrp="1"/>
          </p:cNvSpPr>
          <p:nvPr>
            <p:ph type="sldNum" sz="quarter" idx="12"/>
          </p:nvPr>
        </p:nvSpPr>
        <p:spPr/>
        <p:txBody>
          <a:bodyPr/>
          <a:lstStyle>
            <a:lvl1pPr>
              <a:defRPr/>
            </a:lvl1pPr>
          </a:lstStyle>
          <a:p>
            <a:fld id="{60234D0B-9515-496C-AC62-470A7E57E1CB}" type="slidenum">
              <a:rPr lang="en-US" altLang="zh-TW"/>
              <a:pPr/>
              <a:t>‹#›</a:t>
            </a:fld>
            <a:endParaRPr lang="en-US" altLang="zh-TW"/>
          </a:p>
        </p:txBody>
      </p:sp>
    </p:spTree>
    <p:extLst>
      <p:ext uri="{BB962C8B-B14F-4D97-AF65-F5344CB8AC3E}">
        <p14:creationId xmlns:p14="http://schemas.microsoft.com/office/powerpoint/2010/main" val="287022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Disjoint Sets</a:t>
            </a:r>
          </a:p>
        </p:txBody>
      </p:sp>
      <p:sp>
        <p:nvSpPr>
          <p:cNvPr id="7" name="投影片編號版面配置區 6"/>
          <p:cNvSpPr>
            <a:spLocks noGrp="1"/>
          </p:cNvSpPr>
          <p:nvPr>
            <p:ph type="sldNum" sz="quarter" idx="12"/>
          </p:nvPr>
        </p:nvSpPr>
        <p:spPr/>
        <p:txBody>
          <a:bodyPr/>
          <a:lstStyle>
            <a:lvl1pPr>
              <a:defRPr/>
            </a:lvl1pPr>
          </a:lstStyle>
          <a:p>
            <a:fld id="{3CC8F9AF-8288-4801-9433-95FA10BAA29D}" type="slidenum">
              <a:rPr lang="en-US" altLang="zh-TW"/>
              <a:pPr/>
              <a:t>‹#›</a:t>
            </a:fld>
            <a:endParaRPr lang="en-US" altLang="zh-TW"/>
          </a:p>
        </p:txBody>
      </p:sp>
    </p:spTree>
    <p:extLst>
      <p:ext uri="{BB962C8B-B14F-4D97-AF65-F5344CB8AC3E}">
        <p14:creationId xmlns:p14="http://schemas.microsoft.com/office/powerpoint/2010/main" val="1243670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r>
              <a:rPr lang="en-US" altLang="zh-TW"/>
              <a:t>Disjoint Sets</a:t>
            </a:r>
          </a:p>
        </p:txBody>
      </p:sp>
      <p:sp>
        <p:nvSpPr>
          <p:cNvPr id="9" name="投影片編號版面配置區 8"/>
          <p:cNvSpPr>
            <a:spLocks noGrp="1"/>
          </p:cNvSpPr>
          <p:nvPr>
            <p:ph type="sldNum" sz="quarter" idx="12"/>
          </p:nvPr>
        </p:nvSpPr>
        <p:spPr/>
        <p:txBody>
          <a:bodyPr/>
          <a:lstStyle>
            <a:lvl1pPr>
              <a:defRPr/>
            </a:lvl1pPr>
          </a:lstStyle>
          <a:p>
            <a:fld id="{E0C74BB0-618F-4C06-96C7-B41AC6FFA362}" type="slidenum">
              <a:rPr lang="en-US" altLang="zh-TW"/>
              <a:pPr/>
              <a:t>‹#›</a:t>
            </a:fld>
            <a:endParaRPr lang="en-US" altLang="zh-TW"/>
          </a:p>
        </p:txBody>
      </p:sp>
    </p:spTree>
    <p:extLst>
      <p:ext uri="{BB962C8B-B14F-4D97-AF65-F5344CB8AC3E}">
        <p14:creationId xmlns:p14="http://schemas.microsoft.com/office/powerpoint/2010/main" val="4249283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r>
              <a:rPr lang="en-US" altLang="zh-TW"/>
              <a:t>Disjoint Sets</a:t>
            </a:r>
          </a:p>
        </p:txBody>
      </p:sp>
      <p:sp>
        <p:nvSpPr>
          <p:cNvPr id="5" name="投影片編號版面配置區 4"/>
          <p:cNvSpPr>
            <a:spLocks noGrp="1"/>
          </p:cNvSpPr>
          <p:nvPr>
            <p:ph type="sldNum" sz="quarter" idx="12"/>
          </p:nvPr>
        </p:nvSpPr>
        <p:spPr/>
        <p:txBody>
          <a:bodyPr/>
          <a:lstStyle>
            <a:lvl1pPr>
              <a:defRPr/>
            </a:lvl1pPr>
          </a:lstStyle>
          <a:p>
            <a:fld id="{0BECE535-5A70-490C-8493-241701B1FAEC}" type="slidenum">
              <a:rPr lang="en-US" altLang="zh-TW"/>
              <a:pPr/>
              <a:t>‹#›</a:t>
            </a:fld>
            <a:endParaRPr lang="en-US" altLang="zh-TW"/>
          </a:p>
        </p:txBody>
      </p:sp>
    </p:spTree>
    <p:extLst>
      <p:ext uri="{BB962C8B-B14F-4D97-AF65-F5344CB8AC3E}">
        <p14:creationId xmlns:p14="http://schemas.microsoft.com/office/powerpoint/2010/main" val="271132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r>
              <a:rPr lang="en-US" altLang="zh-TW"/>
              <a:t>Disjoint Sets</a:t>
            </a:r>
          </a:p>
        </p:txBody>
      </p:sp>
      <p:sp>
        <p:nvSpPr>
          <p:cNvPr id="4" name="投影片編號版面配置區 3"/>
          <p:cNvSpPr>
            <a:spLocks noGrp="1"/>
          </p:cNvSpPr>
          <p:nvPr>
            <p:ph type="sldNum" sz="quarter" idx="12"/>
          </p:nvPr>
        </p:nvSpPr>
        <p:spPr/>
        <p:txBody>
          <a:bodyPr/>
          <a:lstStyle>
            <a:lvl1pPr>
              <a:defRPr/>
            </a:lvl1pPr>
          </a:lstStyle>
          <a:p>
            <a:fld id="{163BB310-4D02-4E0D-A841-4C3291EDAD1C}" type="slidenum">
              <a:rPr lang="en-US" altLang="zh-TW"/>
              <a:pPr/>
              <a:t>‹#›</a:t>
            </a:fld>
            <a:endParaRPr lang="en-US" altLang="zh-TW"/>
          </a:p>
        </p:txBody>
      </p:sp>
    </p:spTree>
    <p:extLst>
      <p:ext uri="{BB962C8B-B14F-4D97-AF65-F5344CB8AC3E}">
        <p14:creationId xmlns:p14="http://schemas.microsoft.com/office/powerpoint/2010/main" val="352266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Disjoint Sets</a:t>
            </a:r>
          </a:p>
        </p:txBody>
      </p:sp>
      <p:sp>
        <p:nvSpPr>
          <p:cNvPr id="7" name="投影片編號版面配置區 6"/>
          <p:cNvSpPr>
            <a:spLocks noGrp="1"/>
          </p:cNvSpPr>
          <p:nvPr>
            <p:ph type="sldNum" sz="quarter" idx="12"/>
          </p:nvPr>
        </p:nvSpPr>
        <p:spPr/>
        <p:txBody>
          <a:bodyPr/>
          <a:lstStyle>
            <a:lvl1pPr>
              <a:defRPr/>
            </a:lvl1pPr>
          </a:lstStyle>
          <a:p>
            <a:fld id="{A9EA2BE8-9BA2-4A4C-80CA-9E3D2CDB2A5B}" type="slidenum">
              <a:rPr lang="en-US" altLang="zh-TW"/>
              <a:pPr/>
              <a:t>‹#›</a:t>
            </a:fld>
            <a:endParaRPr lang="en-US" altLang="zh-TW"/>
          </a:p>
        </p:txBody>
      </p:sp>
    </p:spTree>
    <p:extLst>
      <p:ext uri="{BB962C8B-B14F-4D97-AF65-F5344CB8AC3E}">
        <p14:creationId xmlns:p14="http://schemas.microsoft.com/office/powerpoint/2010/main" val="495987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r>
              <a:rPr lang="en-US" altLang="zh-TW"/>
              <a:t>Disjoint Sets</a:t>
            </a:r>
          </a:p>
        </p:txBody>
      </p:sp>
      <p:sp>
        <p:nvSpPr>
          <p:cNvPr id="7" name="投影片編號版面配置區 6"/>
          <p:cNvSpPr>
            <a:spLocks noGrp="1"/>
          </p:cNvSpPr>
          <p:nvPr>
            <p:ph type="sldNum" sz="quarter" idx="12"/>
          </p:nvPr>
        </p:nvSpPr>
        <p:spPr/>
        <p:txBody>
          <a:bodyPr/>
          <a:lstStyle>
            <a:lvl1pPr>
              <a:defRPr/>
            </a:lvl1pPr>
          </a:lstStyle>
          <a:p>
            <a:fld id="{11D9C8AE-D6D0-4798-929A-B05F826B6014}" type="slidenum">
              <a:rPr lang="en-US" altLang="zh-TW"/>
              <a:pPr/>
              <a:t>‹#›</a:t>
            </a:fld>
            <a:endParaRPr lang="en-US" altLang="zh-TW"/>
          </a:p>
        </p:txBody>
      </p:sp>
    </p:spTree>
    <p:extLst>
      <p:ext uri="{BB962C8B-B14F-4D97-AF65-F5344CB8AC3E}">
        <p14:creationId xmlns:p14="http://schemas.microsoft.com/office/powerpoint/2010/main" val="363052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zh-TW"/>
              <a:t>Disjoint Sets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80A02EC-D794-4923-81DC-241944BA774F}"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ea typeface="標楷體" pitchFamily="65" charset="-120"/>
        </a:defRPr>
      </a:lvl2pPr>
      <a:lvl3pPr algn="ctr" rtl="0" fontAlgn="base">
        <a:spcBef>
          <a:spcPct val="0"/>
        </a:spcBef>
        <a:spcAft>
          <a:spcPct val="0"/>
        </a:spcAft>
        <a:defRPr kumimoji="1" sz="4400">
          <a:solidFill>
            <a:schemeClr val="tx2"/>
          </a:solidFill>
          <a:latin typeface="Times New Roman" pitchFamily="18" charset="0"/>
          <a:ea typeface="標楷體" pitchFamily="65" charset="-120"/>
        </a:defRPr>
      </a:lvl3pPr>
      <a:lvl4pPr algn="ctr" rtl="0" fontAlgn="base">
        <a:spcBef>
          <a:spcPct val="0"/>
        </a:spcBef>
        <a:spcAft>
          <a:spcPct val="0"/>
        </a:spcAft>
        <a:defRPr kumimoji="1" sz="4400">
          <a:solidFill>
            <a:schemeClr val="tx2"/>
          </a:solidFill>
          <a:latin typeface="Times New Roman" pitchFamily="18" charset="0"/>
          <a:ea typeface="標楷體" pitchFamily="65" charset="-120"/>
        </a:defRPr>
      </a:lvl4pPr>
      <a:lvl5pPr algn="ctr" rtl="0" fontAlgn="base">
        <a:spcBef>
          <a:spcPct val="0"/>
        </a:spcBef>
        <a:spcAft>
          <a:spcPct val="0"/>
        </a:spcAft>
        <a:defRPr kumimoji="1" sz="4400">
          <a:solidFill>
            <a:schemeClr val="tx2"/>
          </a:solidFill>
          <a:latin typeface="Times New Roman" pitchFamily="18" charset="0"/>
          <a:ea typeface="標楷體" pitchFamily="65" charset="-120"/>
        </a:defRPr>
      </a:lvl5pPr>
      <a:lvl6pPr marL="457200" algn="ctr" rtl="0" fontAlgn="base">
        <a:spcBef>
          <a:spcPct val="0"/>
        </a:spcBef>
        <a:spcAft>
          <a:spcPct val="0"/>
        </a:spcAft>
        <a:defRPr kumimoji="1" sz="4400">
          <a:solidFill>
            <a:schemeClr val="tx2"/>
          </a:solidFill>
          <a:latin typeface="Times New Roman" pitchFamily="18" charset="0"/>
          <a:ea typeface="標楷體" pitchFamily="65" charset="-120"/>
        </a:defRPr>
      </a:lvl6pPr>
      <a:lvl7pPr marL="914400" algn="ctr" rtl="0" fontAlgn="base">
        <a:spcBef>
          <a:spcPct val="0"/>
        </a:spcBef>
        <a:spcAft>
          <a:spcPct val="0"/>
        </a:spcAft>
        <a:defRPr kumimoji="1" sz="4400">
          <a:solidFill>
            <a:schemeClr val="tx2"/>
          </a:solidFill>
          <a:latin typeface="Times New Roman" pitchFamily="18" charset="0"/>
          <a:ea typeface="標楷體" pitchFamily="65" charset="-120"/>
        </a:defRPr>
      </a:lvl7pPr>
      <a:lvl8pPr marL="1371600" algn="ctr" rtl="0" fontAlgn="base">
        <a:spcBef>
          <a:spcPct val="0"/>
        </a:spcBef>
        <a:spcAft>
          <a:spcPct val="0"/>
        </a:spcAft>
        <a:defRPr kumimoji="1" sz="4400">
          <a:solidFill>
            <a:schemeClr val="tx2"/>
          </a:solidFill>
          <a:latin typeface="Times New Roman" pitchFamily="18" charset="0"/>
          <a:ea typeface="標楷體" pitchFamily="65" charset="-120"/>
        </a:defRPr>
      </a:lvl8pPr>
      <a:lvl9pPr marL="1828800" algn="ctr" rtl="0" fontAlgn="base">
        <a:spcBef>
          <a:spcPct val="0"/>
        </a:spcBef>
        <a:spcAft>
          <a:spcPct val="0"/>
        </a:spcAft>
        <a:defRPr kumimoji="1" sz="4400">
          <a:solidFill>
            <a:schemeClr val="tx2"/>
          </a:solidFill>
          <a:latin typeface="Times New Roman" pitchFamily="18" charset="0"/>
          <a:ea typeface="標楷體" pitchFamily="65" charset="-120"/>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6.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844675"/>
            <a:ext cx="7772400" cy="1470025"/>
          </a:xfrm>
        </p:spPr>
        <p:txBody>
          <a:bodyPr/>
          <a:lstStyle/>
          <a:p>
            <a:r>
              <a:rPr lang="en-US" altLang="zh-TW" b="1" dirty="0"/>
              <a:t>Data Structure for Disjoint Sets</a:t>
            </a:r>
            <a:br>
              <a:rPr lang="en-US" altLang="zh-TW" b="1" dirty="0"/>
            </a:br>
            <a:endParaRPr lang="zh-TW" altLang="zh-TW"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頁尾版面配置區 4"/>
          <p:cNvSpPr>
            <a:spLocks noGrp="1"/>
          </p:cNvSpPr>
          <p:nvPr>
            <p:ph type="ftr" sz="quarter" idx="11"/>
          </p:nvPr>
        </p:nvSpPr>
        <p:spPr/>
        <p:txBody>
          <a:bodyPr/>
          <a:lstStyle/>
          <a:p>
            <a:r>
              <a:rPr lang="en-US" altLang="zh-TW"/>
              <a:t>Disjoint Sets</a:t>
            </a:r>
          </a:p>
        </p:txBody>
      </p:sp>
      <p:sp>
        <p:nvSpPr>
          <p:cNvPr id="14" name="投影片編號版面配置區 5"/>
          <p:cNvSpPr>
            <a:spLocks noGrp="1"/>
          </p:cNvSpPr>
          <p:nvPr>
            <p:ph type="sldNum" sz="quarter" idx="12"/>
          </p:nvPr>
        </p:nvSpPr>
        <p:spPr/>
        <p:txBody>
          <a:bodyPr/>
          <a:lstStyle/>
          <a:p>
            <a:fld id="{01896F15-B2A1-4AFA-BB81-E6A076222369}" type="slidenum">
              <a:rPr lang="en-US" altLang="zh-TW"/>
              <a:pPr/>
              <a:t>10</a:t>
            </a:fld>
            <a:endParaRPr lang="en-US" altLang="zh-TW"/>
          </a:p>
        </p:txBody>
      </p:sp>
      <p:sp>
        <p:nvSpPr>
          <p:cNvPr id="17411" name="Rectangle 3"/>
          <p:cNvSpPr>
            <a:spLocks noGrp="1" noChangeArrowheads="1"/>
          </p:cNvSpPr>
          <p:nvPr>
            <p:ph type="body" idx="1"/>
          </p:nvPr>
        </p:nvSpPr>
        <p:spPr>
          <a:xfrm>
            <a:off x="457200" y="836613"/>
            <a:ext cx="8578850" cy="5256212"/>
          </a:xfrm>
        </p:spPr>
        <p:txBody>
          <a:bodyPr/>
          <a:lstStyle/>
          <a:p>
            <a:pPr>
              <a:lnSpc>
                <a:spcPct val="80000"/>
              </a:lnSpc>
            </a:pPr>
            <a:r>
              <a:rPr lang="en-US" altLang="zh-TW" sz="2800" i="1"/>
              <a:t>m</a:t>
            </a:r>
            <a:r>
              <a:rPr lang="en-US" altLang="zh-TW" sz="2800"/>
              <a:t> = 2</a:t>
            </a:r>
            <a:r>
              <a:rPr lang="en-US" altLang="zh-TW" sz="2800" i="1"/>
              <a:t>n</a:t>
            </a:r>
            <a:r>
              <a:rPr lang="en-US" altLang="zh-TW" sz="2800"/>
              <a:t>-1 </a:t>
            </a:r>
            <a:r>
              <a:rPr lang="zh-TW" altLang="en-US" sz="2800"/>
              <a:t>個指令耗時 </a:t>
            </a:r>
            <a:r>
              <a:rPr lang="en-US" altLang="zh-TW" sz="2800" i="1"/>
              <a:t>O</a:t>
            </a:r>
            <a:r>
              <a:rPr lang="en-US" altLang="zh-TW" sz="2800"/>
              <a:t>(</a:t>
            </a:r>
            <a:r>
              <a:rPr lang="en-US" altLang="zh-TW" sz="2800" i="1"/>
              <a:t>n</a:t>
            </a:r>
            <a:r>
              <a:rPr lang="en-US" altLang="zh-TW" sz="2800" baseline="30000"/>
              <a:t>2</a:t>
            </a:r>
            <a:r>
              <a:rPr lang="en-US" altLang="zh-TW" sz="2800"/>
              <a:t>)</a:t>
            </a:r>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endParaRPr lang="en-US" altLang="zh-TW" sz="2800"/>
          </a:p>
          <a:p>
            <a:pPr>
              <a:lnSpc>
                <a:spcPct val="80000"/>
              </a:lnSpc>
            </a:pPr>
            <a:r>
              <a:rPr lang="zh-TW" altLang="en-US" sz="2800"/>
              <a:t>每個指令的 </a:t>
            </a:r>
            <a:r>
              <a:rPr lang="en-US" altLang="zh-TW" sz="2800">
                <a:solidFill>
                  <a:schemeClr val="accent2"/>
                </a:solidFill>
              </a:rPr>
              <a:t>amortized time</a:t>
            </a:r>
            <a:r>
              <a:rPr lang="en-US" altLang="zh-TW" sz="2800"/>
              <a:t> </a:t>
            </a:r>
            <a:r>
              <a:rPr lang="zh-TW" altLang="en-US" sz="2800"/>
              <a:t>為 </a:t>
            </a:r>
            <a:r>
              <a:rPr lang="en-US" altLang="zh-TW" sz="2800" i="1">
                <a:solidFill>
                  <a:schemeClr val="accent2"/>
                </a:solidFill>
              </a:rPr>
              <a:t>O</a:t>
            </a:r>
            <a:r>
              <a:rPr lang="en-US" altLang="zh-TW" sz="2800">
                <a:solidFill>
                  <a:schemeClr val="accent2"/>
                </a:solidFill>
              </a:rPr>
              <a:t>(</a:t>
            </a:r>
            <a:r>
              <a:rPr lang="en-US" altLang="zh-TW" sz="2800" i="1">
                <a:solidFill>
                  <a:schemeClr val="accent2"/>
                </a:solidFill>
              </a:rPr>
              <a:t>n</a:t>
            </a:r>
            <a:r>
              <a:rPr lang="en-US" altLang="zh-TW" sz="2800">
                <a:solidFill>
                  <a:schemeClr val="accent2"/>
                </a:solidFill>
              </a:rPr>
              <a:t>)</a:t>
            </a:r>
            <a:r>
              <a:rPr lang="zh-TW" altLang="en-US" sz="2800"/>
              <a:t>。</a:t>
            </a:r>
          </a:p>
        </p:txBody>
      </p:sp>
      <p:sp>
        <p:nvSpPr>
          <p:cNvPr id="17425" name="Text Box 17"/>
          <p:cNvSpPr txBox="1">
            <a:spLocks noChangeArrowheads="1"/>
          </p:cNvSpPr>
          <p:nvPr/>
        </p:nvSpPr>
        <p:spPr bwMode="auto">
          <a:xfrm>
            <a:off x="1547813" y="1390650"/>
            <a:ext cx="5221287"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b="1"/>
              <a:t>Operation	    Number of objects updated</a:t>
            </a:r>
          </a:p>
          <a:p>
            <a:endParaRPr lang="en-US" altLang="zh-TW" sz="2000"/>
          </a:p>
          <a:p>
            <a:r>
              <a:rPr lang="en-US" altLang="zh-TW" sz="2000" b="1"/>
              <a:t>MAKE-SET(</a:t>
            </a:r>
            <a:r>
              <a:rPr lang="en-US" altLang="zh-TW" sz="2000" b="1" i="1"/>
              <a:t>x</a:t>
            </a:r>
            <a:r>
              <a:rPr lang="en-US" altLang="zh-TW" sz="2000" b="1" baseline="-25000"/>
              <a:t>1</a:t>
            </a:r>
            <a:r>
              <a:rPr lang="en-US" altLang="zh-TW" sz="2000" b="1"/>
              <a:t>)			1</a:t>
            </a:r>
          </a:p>
          <a:p>
            <a:r>
              <a:rPr lang="en-US" altLang="zh-TW" sz="2000" b="1"/>
              <a:t>MAKE-SET(</a:t>
            </a:r>
            <a:r>
              <a:rPr lang="en-US" altLang="zh-TW" sz="2000" b="1" i="1"/>
              <a:t>x</a:t>
            </a:r>
            <a:r>
              <a:rPr lang="en-US" altLang="zh-TW" sz="2000" b="1" baseline="-25000"/>
              <a:t>2</a:t>
            </a:r>
            <a:r>
              <a:rPr lang="en-US" altLang="zh-TW" sz="2000" b="1"/>
              <a:t>)			1</a:t>
            </a:r>
          </a:p>
          <a:p>
            <a:endParaRPr lang="en-US" altLang="zh-TW" sz="2000" b="1"/>
          </a:p>
          <a:p>
            <a:endParaRPr lang="en-US" altLang="zh-TW" sz="2000" b="1"/>
          </a:p>
          <a:p>
            <a:r>
              <a:rPr lang="en-US" altLang="zh-TW" sz="2000" b="1"/>
              <a:t>MAKE-SET(</a:t>
            </a:r>
            <a:r>
              <a:rPr lang="en-US" altLang="zh-TW" sz="2000" b="1" i="1"/>
              <a:t>x</a:t>
            </a:r>
            <a:r>
              <a:rPr lang="en-US" altLang="zh-TW" sz="2000" b="1" i="1" baseline="-25000"/>
              <a:t>n</a:t>
            </a:r>
            <a:r>
              <a:rPr lang="en-US" altLang="zh-TW" sz="2000" b="1"/>
              <a:t>)			1</a:t>
            </a:r>
          </a:p>
          <a:p>
            <a:r>
              <a:rPr lang="en-US" altLang="zh-TW" sz="2000" b="1"/>
              <a:t>UNION(</a:t>
            </a:r>
            <a:r>
              <a:rPr lang="en-US" altLang="zh-TW" sz="2000" b="1" i="1"/>
              <a:t>x</a:t>
            </a:r>
            <a:r>
              <a:rPr lang="en-US" altLang="zh-TW" sz="2000" b="1" baseline="-25000"/>
              <a:t>1</a:t>
            </a:r>
            <a:r>
              <a:rPr lang="en-US" altLang="zh-TW" sz="2000" b="1"/>
              <a:t>, </a:t>
            </a:r>
            <a:r>
              <a:rPr lang="en-US" altLang="zh-TW" sz="2000" b="1" i="1"/>
              <a:t>x</a:t>
            </a:r>
            <a:r>
              <a:rPr lang="en-US" altLang="zh-TW" sz="2000" b="1" baseline="-25000"/>
              <a:t>2</a:t>
            </a:r>
            <a:r>
              <a:rPr lang="en-US" altLang="zh-TW" sz="2000" b="1"/>
              <a:t>)			1</a:t>
            </a:r>
          </a:p>
          <a:p>
            <a:r>
              <a:rPr lang="en-US" altLang="zh-TW" sz="2000" b="1"/>
              <a:t>UNION(</a:t>
            </a:r>
            <a:r>
              <a:rPr lang="en-US" altLang="zh-TW" sz="2000" b="1" i="1"/>
              <a:t>x</a:t>
            </a:r>
            <a:r>
              <a:rPr lang="en-US" altLang="zh-TW" sz="2000" b="1" baseline="-25000"/>
              <a:t>2</a:t>
            </a:r>
            <a:r>
              <a:rPr lang="en-US" altLang="zh-TW" sz="2000" b="1"/>
              <a:t>, </a:t>
            </a:r>
            <a:r>
              <a:rPr lang="en-US" altLang="zh-TW" sz="2000" b="1" i="1"/>
              <a:t>x</a:t>
            </a:r>
            <a:r>
              <a:rPr lang="en-US" altLang="zh-TW" sz="2000" b="1" baseline="-25000"/>
              <a:t>3</a:t>
            </a:r>
            <a:r>
              <a:rPr lang="en-US" altLang="zh-TW" sz="2000" b="1"/>
              <a:t>)			2</a:t>
            </a:r>
          </a:p>
          <a:p>
            <a:r>
              <a:rPr lang="en-US" altLang="zh-TW" sz="2000" b="1"/>
              <a:t>UNION(</a:t>
            </a:r>
            <a:r>
              <a:rPr lang="en-US" altLang="zh-TW" sz="2000" b="1" i="1"/>
              <a:t>x</a:t>
            </a:r>
            <a:r>
              <a:rPr lang="en-US" altLang="zh-TW" sz="2000" b="1" baseline="-25000"/>
              <a:t>3</a:t>
            </a:r>
            <a:r>
              <a:rPr lang="en-US" altLang="zh-TW" sz="2000" b="1"/>
              <a:t>, </a:t>
            </a:r>
            <a:r>
              <a:rPr lang="en-US" altLang="zh-TW" sz="2000" b="1" i="1"/>
              <a:t>x</a:t>
            </a:r>
            <a:r>
              <a:rPr lang="en-US" altLang="zh-TW" sz="2000" b="1" baseline="-25000"/>
              <a:t>4</a:t>
            </a:r>
            <a:r>
              <a:rPr lang="en-US" altLang="zh-TW" sz="2000" b="1"/>
              <a:t>)			3</a:t>
            </a:r>
          </a:p>
          <a:p>
            <a:endParaRPr lang="en-US" altLang="zh-TW" sz="2000" b="1"/>
          </a:p>
          <a:p>
            <a:endParaRPr lang="en-US" altLang="zh-TW" sz="2000" b="1"/>
          </a:p>
          <a:p>
            <a:r>
              <a:rPr lang="en-US" altLang="zh-TW" sz="2000" b="1"/>
              <a:t>UNION(</a:t>
            </a:r>
            <a:r>
              <a:rPr lang="en-US" altLang="zh-TW" sz="2000" b="1" i="1"/>
              <a:t>x</a:t>
            </a:r>
            <a:r>
              <a:rPr lang="en-US" altLang="zh-TW" sz="2000" b="1" i="1" baseline="-25000"/>
              <a:t>n</a:t>
            </a:r>
            <a:r>
              <a:rPr lang="en-US" altLang="zh-TW" sz="2000" b="1" baseline="-25000"/>
              <a:t>-1</a:t>
            </a:r>
            <a:r>
              <a:rPr lang="en-US" altLang="zh-TW" sz="2000" b="1"/>
              <a:t>, </a:t>
            </a:r>
            <a:r>
              <a:rPr lang="en-US" altLang="zh-TW" sz="2000" b="1" i="1"/>
              <a:t>x</a:t>
            </a:r>
            <a:r>
              <a:rPr lang="en-US" altLang="zh-TW" sz="2000" b="1" i="1" baseline="-25000"/>
              <a:t>n</a:t>
            </a:r>
            <a:r>
              <a:rPr lang="en-US" altLang="zh-TW" sz="2000" b="1"/>
              <a:t>)			</a:t>
            </a:r>
            <a:r>
              <a:rPr lang="en-US" altLang="zh-TW" sz="2000" b="1" i="1"/>
              <a:t>n</a:t>
            </a:r>
            <a:r>
              <a:rPr lang="en-US" altLang="zh-TW" sz="2000" b="1"/>
              <a:t>-1</a:t>
            </a:r>
          </a:p>
        </p:txBody>
      </p:sp>
      <p:sp>
        <p:nvSpPr>
          <p:cNvPr id="17426" name="Line 18"/>
          <p:cNvSpPr>
            <a:spLocks noChangeShapeType="1"/>
          </p:cNvSpPr>
          <p:nvPr/>
        </p:nvSpPr>
        <p:spPr bwMode="auto">
          <a:xfrm>
            <a:off x="1568450" y="1898650"/>
            <a:ext cx="52562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7427" name="Line 19"/>
          <p:cNvSpPr>
            <a:spLocks noChangeShapeType="1"/>
          </p:cNvSpPr>
          <p:nvPr/>
        </p:nvSpPr>
        <p:spPr bwMode="auto">
          <a:xfrm>
            <a:off x="2432050" y="2762250"/>
            <a:ext cx="0" cy="431800"/>
          </a:xfrm>
          <a:prstGeom prst="line">
            <a:avLst/>
          </a:prstGeom>
          <a:noFill/>
          <a:ln w="1905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7428" name="Line 20"/>
          <p:cNvSpPr>
            <a:spLocks noChangeShapeType="1"/>
          </p:cNvSpPr>
          <p:nvPr/>
        </p:nvSpPr>
        <p:spPr bwMode="auto">
          <a:xfrm>
            <a:off x="5384800" y="2762250"/>
            <a:ext cx="0" cy="431800"/>
          </a:xfrm>
          <a:prstGeom prst="line">
            <a:avLst/>
          </a:prstGeom>
          <a:noFill/>
          <a:ln w="1905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7429" name="Line 21"/>
          <p:cNvSpPr>
            <a:spLocks noChangeShapeType="1"/>
          </p:cNvSpPr>
          <p:nvPr/>
        </p:nvSpPr>
        <p:spPr bwMode="auto">
          <a:xfrm>
            <a:off x="2432050" y="4562475"/>
            <a:ext cx="0" cy="431800"/>
          </a:xfrm>
          <a:prstGeom prst="line">
            <a:avLst/>
          </a:prstGeom>
          <a:noFill/>
          <a:ln w="1905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7430" name="Line 22"/>
          <p:cNvSpPr>
            <a:spLocks noChangeShapeType="1"/>
          </p:cNvSpPr>
          <p:nvPr/>
        </p:nvSpPr>
        <p:spPr bwMode="auto">
          <a:xfrm>
            <a:off x="5384800" y="4562475"/>
            <a:ext cx="0" cy="431800"/>
          </a:xfrm>
          <a:prstGeom prst="line">
            <a:avLst/>
          </a:prstGeom>
          <a:noFill/>
          <a:ln w="1905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7422" name="AutoShape 14"/>
          <p:cNvSpPr>
            <a:spLocks/>
          </p:cNvSpPr>
          <p:nvPr/>
        </p:nvSpPr>
        <p:spPr bwMode="auto">
          <a:xfrm>
            <a:off x="6011863" y="3694113"/>
            <a:ext cx="92075" cy="1657350"/>
          </a:xfrm>
          <a:prstGeom prst="rightBrace">
            <a:avLst>
              <a:gd name="adj1" fmla="val 150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7424" name="Text Box 16"/>
          <p:cNvSpPr txBox="1">
            <a:spLocks noChangeArrowheads="1"/>
          </p:cNvSpPr>
          <p:nvPr/>
        </p:nvSpPr>
        <p:spPr bwMode="auto">
          <a:xfrm>
            <a:off x="6156325" y="4054475"/>
            <a:ext cx="22574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i="1"/>
              <a:t>  O</a:t>
            </a:r>
            <a:r>
              <a:rPr lang="en-US" altLang="zh-TW" sz="2800"/>
              <a:t>(1+2+...+</a:t>
            </a:r>
            <a:r>
              <a:rPr lang="en-US" altLang="zh-TW" sz="2800" i="1"/>
              <a:t>n</a:t>
            </a:r>
            <a:r>
              <a:rPr lang="en-US" altLang="zh-TW" sz="2800"/>
              <a:t>)</a:t>
            </a:r>
          </a:p>
          <a:p>
            <a:r>
              <a:rPr lang="en-US" altLang="zh-TW" sz="2800"/>
              <a:t>=</a:t>
            </a:r>
            <a:r>
              <a:rPr lang="en-US" altLang="zh-TW" sz="2800" i="1"/>
              <a:t>O</a:t>
            </a:r>
            <a:r>
              <a:rPr lang="en-US" altLang="zh-TW" sz="2800"/>
              <a:t>(</a:t>
            </a:r>
            <a:r>
              <a:rPr lang="en-US" altLang="zh-TW" sz="2800" i="1"/>
              <a:t>n</a:t>
            </a:r>
            <a:r>
              <a:rPr lang="en-US" altLang="zh-TW" sz="2800" baseline="30000"/>
              <a:t>2</a:t>
            </a:r>
            <a:r>
              <a:rPr lang="en-US" altLang="zh-TW" sz="2800"/>
              <a:t>)</a:t>
            </a:r>
          </a:p>
        </p:txBody>
      </p:sp>
      <p:sp>
        <p:nvSpPr>
          <p:cNvPr id="17421" name="AutoShape 13"/>
          <p:cNvSpPr>
            <a:spLocks/>
          </p:cNvSpPr>
          <p:nvPr/>
        </p:nvSpPr>
        <p:spPr bwMode="auto">
          <a:xfrm>
            <a:off x="6011863" y="2111375"/>
            <a:ext cx="71437" cy="1366838"/>
          </a:xfrm>
          <a:prstGeom prst="rightBrace">
            <a:avLst>
              <a:gd name="adj1" fmla="val 159446"/>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7423" name="Text Box 15"/>
          <p:cNvSpPr txBox="1">
            <a:spLocks noChangeArrowheads="1"/>
          </p:cNvSpPr>
          <p:nvPr/>
        </p:nvSpPr>
        <p:spPr bwMode="auto">
          <a:xfrm>
            <a:off x="6300788" y="2470150"/>
            <a:ext cx="8572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i="1"/>
              <a:t>O</a:t>
            </a:r>
            <a:r>
              <a:rPr lang="en-US" altLang="zh-TW" sz="2800"/>
              <a:t>(</a:t>
            </a:r>
            <a:r>
              <a:rPr lang="en-US" altLang="zh-TW" sz="2800" i="1"/>
              <a:t>n</a:t>
            </a:r>
            <a:r>
              <a:rPr lang="en-US" altLang="zh-TW" sz="2800"/>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12E38144-5A03-433A-8A9F-52B5F90E5D17}" type="slidenum">
              <a:rPr lang="en-US" altLang="zh-TW"/>
              <a:pPr/>
              <a:t>11</a:t>
            </a:fld>
            <a:endParaRPr lang="en-US" altLang="zh-TW"/>
          </a:p>
        </p:txBody>
      </p:sp>
      <p:sp>
        <p:nvSpPr>
          <p:cNvPr id="94210" name="Rectangle 2"/>
          <p:cNvSpPr>
            <a:spLocks noGrp="1" noChangeArrowheads="1"/>
          </p:cNvSpPr>
          <p:nvPr>
            <p:ph type="body" idx="1"/>
          </p:nvPr>
        </p:nvSpPr>
        <p:spPr>
          <a:xfrm>
            <a:off x="468313" y="620713"/>
            <a:ext cx="8291512" cy="5505450"/>
          </a:xfrm>
        </p:spPr>
        <p:txBody>
          <a:bodyPr/>
          <a:lstStyle/>
          <a:p>
            <a:pPr marL="609600" indent="-609600">
              <a:buFontTx/>
              <a:buNone/>
            </a:pPr>
            <a:endParaRPr lang="en-US" altLang="zh-TW" sz="3600" b="1">
              <a:solidFill>
                <a:schemeClr val="accent2"/>
              </a:solidFill>
            </a:endParaRPr>
          </a:p>
          <a:p>
            <a:pPr marL="609600" indent="-609600">
              <a:buFontTx/>
              <a:buNone/>
            </a:pPr>
            <a:r>
              <a:rPr lang="en-US" altLang="zh-TW" b="1">
                <a:solidFill>
                  <a:schemeClr val="accent2"/>
                </a:solidFill>
              </a:rPr>
              <a:t>A weighted-union heuristic</a:t>
            </a:r>
          </a:p>
          <a:p>
            <a:pPr marL="609600" indent="-609600">
              <a:buFontTx/>
              <a:buAutoNum type="arabicPeriod"/>
            </a:pPr>
            <a:endParaRPr lang="en-US" altLang="zh-TW" sz="3600" b="1"/>
          </a:p>
          <a:p>
            <a:pPr marL="990600" lvl="1" indent="-533400">
              <a:buFontTx/>
              <a:buAutoNum type="arabicPeriod"/>
            </a:pPr>
            <a:r>
              <a:rPr lang="zh-TW" altLang="en-US"/>
              <a:t>每一個 </a:t>
            </a:r>
            <a:r>
              <a:rPr lang="en-US" altLang="zh-TW"/>
              <a:t>representative </a:t>
            </a:r>
            <a:r>
              <a:rPr lang="zh-TW" altLang="en-US"/>
              <a:t>存放其代表的序列的長度。</a:t>
            </a:r>
          </a:p>
          <a:p>
            <a:pPr marL="990600" lvl="1" indent="-533400">
              <a:buFontTx/>
              <a:buAutoNum type="arabicPeriod"/>
            </a:pPr>
            <a:r>
              <a:rPr lang="zh-TW" altLang="en-US"/>
              <a:t>把較短的序列附加在較長的序列之後。</a:t>
            </a:r>
          </a:p>
          <a:p>
            <a:pPr marL="990600" lvl="1" indent="-533400">
              <a:buFontTx/>
              <a:buAutoNum type="arabicPeriod"/>
            </a:pPr>
            <a:endParaRPr lang="zh-TW" altLang="en-US" sz="3600"/>
          </a:p>
          <a:p>
            <a:pPr marL="990600" lvl="1" indent="-533400">
              <a:buFontTx/>
              <a:buAutoNum type="arabicPeriod"/>
            </a:pPr>
            <a:endParaRPr lang="en-US" altLang="zh-TW" sz="4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86D16025-7B46-426C-BC69-DDD4B7BFCD1D}" type="slidenum">
              <a:rPr lang="en-US" altLang="zh-TW"/>
              <a:pPr/>
              <a:t>12</a:t>
            </a:fld>
            <a:endParaRPr lang="en-US" altLang="zh-TW"/>
          </a:p>
        </p:txBody>
      </p:sp>
      <p:sp>
        <p:nvSpPr>
          <p:cNvPr id="95235" name="Rectangle 3"/>
          <p:cNvSpPr>
            <a:spLocks noGrp="1" noChangeArrowheads="1"/>
          </p:cNvSpPr>
          <p:nvPr>
            <p:ph type="body" idx="1"/>
          </p:nvPr>
        </p:nvSpPr>
        <p:spPr>
          <a:xfrm>
            <a:off x="457200" y="1125538"/>
            <a:ext cx="8229600" cy="4824412"/>
          </a:xfrm>
        </p:spPr>
        <p:txBody>
          <a:bodyPr/>
          <a:lstStyle/>
          <a:p>
            <a:pPr marL="0" indent="0">
              <a:buFontTx/>
              <a:buNone/>
            </a:pPr>
            <a:r>
              <a:rPr lang="en-US" altLang="zh-TW" b="1"/>
              <a:t>Theorem 1:</a:t>
            </a:r>
          </a:p>
          <a:p>
            <a:pPr marL="0" indent="0">
              <a:buFontTx/>
              <a:buNone/>
            </a:pPr>
            <a:endParaRPr lang="en-US" altLang="zh-TW" sz="2400" b="1"/>
          </a:p>
          <a:p>
            <a:pPr marL="0" indent="0">
              <a:buFontTx/>
              <a:buNone/>
            </a:pPr>
            <a:r>
              <a:rPr lang="zh-TW" altLang="en-US" sz="2800"/>
              <a:t>使用</a:t>
            </a:r>
            <a:r>
              <a:rPr lang="zh-TW" altLang="en-US" sz="2800" b="1"/>
              <a:t> </a:t>
            </a:r>
            <a:r>
              <a:rPr lang="en-US" altLang="zh-TW" sz="2800"/>
              <a:t>weighted-union heuristic </a:t>
            </a:r>
            <a:r>
              <a:rPr lang="zh-TW" altLang="en-US" sz="2800"/>
              <a:t>後，假設 </a:t>
            </a:r>
            <a:r>
              <a:rPr lang="en-US" altLang="zh-TW" sz="2800"/>
              <a:t>Make-Set </a:t>
            </a:r>
            <a:r>
              <a:rPr lang="zh-TW" altLang="en-US" sz="2800"/>
              <a:t>指令總數為 </a:t>
            </a:r>
            <a:r>
              <a:rPr lang="en-US" altLang="zh-TW" sz="2800" i="1">
                <a:solidFill>
                  <a:schemeClr val="accent2"/>
                </a:solidFill>
              </a:rPr>
              <a:t>n</a:t>
            </a:r>
            <a:r>
              <a:rPr lang="en-US" altLang="zh-TW" sz="2800"/>
              <a:t> </a:t>
            </a:r>
            <a:r>
              <a:rPr lang="zh-TW" altLang="en-US" sz="2800"/>
              <a:t>個，則 </a:t>
            </a:r>
            <a:r>
              <a:rPr lang="en-US" altLang="zh-TW" sz="2800" i="1">
                <a:solidFill>
                  <a:schemeClr val="accent2"/>
                </a:solidFill>
              </a:rPr>
              <a:t>m</a:t>
            </a:r>
            <a:r>
              <a:rPr lang="en-US" altLang="zh-TW" sz="2800"/>
              <a:t> </a:t>
            </a:r>
            <a:r>
              <a:rPr lang="zh-TW" altLang="en-US" sz="2800"/>
              <a:t>個連續的 </a:t>
            </a:r>
            <a:r>
              <a:rPr lang="en-US" altLang="zh-TW" sz="2800"/>
              <a:t>Make-Set, Union, </a:t>
            </a:r>
            <a:r>
              <a:rPr lang="zh-TW" altLang="en-US" sz="2800"/>
              <a:t>與 </a:t>
            </a:r>
            <a:r>
              <a:rPr lang="en-US" altLang="zh-TW" sz="2800"/>
              <a:t>Find-Set </a:t>
            </a:r>
            <a:r>
              <a:rPr lang="zh-TW" altLang="en-US" sz="2800"/>
              <a:t>指令耗時 </a:t>
            </a:r>
            <a:r>
              <a:rPr lang="en-US" altLang="zh-TW" sz="2800" i="1">
                <a:solidFill>
                  <a:schemeClr val="accent2"/>
                </a:solidFill>
              </a:rPr>
              <a:t>O</a:t>
            </a:r>
            <a:r>
              <a:rPr lang="en-US" altLang="zh-TW" sz="2800">
                <a:solidFill>
                  <a:schemeClr val="accent2"/>
                </a:solidFill>
              </a:rPr>
              <a:t>(</a:t>
            </a:r>
            <a:r>
              <a:rPr lang="en-US" altLang="zh-TW" sz="2800" i="1">
                <a:solidFill>
                  <a:schemeClr val="accent2"/>
                </a:solidFill>
              </a:rPr>
              <a:t>m</a:t>
            </a:r>
            <a:r>
              <a:rPr lang="en-US" altLang="zh-TW" sz="2800">
                <a:solidFill>
                  <a:schemeClr val="accent2"/>
                </a:solidFill>
              </a:rPr>
              <a:t>+</a:t>
            </a:r>
            <a:r>
              <a:rPr lang="en-US" altLang="zh-TW" sz="2800" i="1">
                <a:solidFill>
                  <a:schemeClr val="accent2"/>
                </a:solidFill>
              </a:rPr>
              <a:t>n</a:t>
            </a:r>
            <a:r>
              <a:rPr lang="en-US" altLang="zh-TW" sz="2800">
                <a:solidFill>
                  <a:schemeClr val="accent2"/>
                </a:solidFill>
              </a:rPr>
              <a:t>lg </a:t>
            </a:r>
            <a:r>
              <a:rPr lang="en-US" altLang="zh-TW" sz="2800" i="1">
                <a:solidFill>
                  <a:schemeClr val="accent2"/>
                </a:solidFill>
              </a:rPr>
              <a:t>n</a:t>
            </a:r>
            <a:r>
              <a:rPr lang="en-US" altLang="zh-TW" sz="2800">
                <a:solidFill>
                  <a:schemeClr val="accent2"/>
                </a:solidFill>
              </a:rPr>
              <a:t>)</a:t>
            </a:r>
            <a:endParaRPr lang="en-US" altLang="zh-TW" sz="2800" b="1"/>
          </a:p>
          <a:p>
            <a:pPr marL="0" indent="0">
              <a:buFontTx/>
              <a:buNone/>
            </a:pPr>
            <a:endParaRPr lang="en-US" altLang="zh-TW" sz="2800" b="1">
              <a:latin typeface="Courier New" pitchFamily="49"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D5EFC84D-7EC8-4928-BC8A-6DE6659C9466}" type="slidenum">
              <a:rPr lang="en-US" altLang="zh-TW"/>
              <a:pPr/>
              <a:t>13</a:t>
            </a:fld>
            <a:endParaRPr lang="en-US" altLang="zh-TW"/>
          </a:p>
        </p:txBody>
      </p:sp>
      <p:sp>
        <p:nvSpPr>
          <p:cNvPr id="22531" name="Rectangle 3"/>
          <p:cNvSpPr>
            <a:spLocks noGrp="1" noChangeArrowheads="1"/>
          </p:cNvSpPr>
          <p:nvPr>
            <p:ph type="body" idx="1"/>
          </p:nvPr>
        </p:nvSpPr>
        <p:spPr>
          <a:xfrm>
            <a:off x="468313" y="620713"/>
            <a:ext cx="8135937" cy="5543550"/>
          </a:xfrm>
        </p:spPr>
        <p:txBody>
          <a:bodyPr/>
          <a:lstStyle/>
          <a:p>
            <a:pPr>
              <a:buFontTx/>
              <a:buNone/>
            </a:pPr>
            <a:r>
              <a:rPr lang="zh-TW" altLang="en-US" b="1"/>
              <a:t>證明 </a:t>
            </a:r>
            <a:r>
              <a:rPr lang="en-US" altLang="zh-TW" b="1"/>
              <a:t>Theorem 1</a:t>
            </a:r>
          </a:p>
          <a:p>
            <a:pPr>
              <a:buFontTx/>
              <a:buNone/>
            </a:pPr>
            <a:endParaRPr lang="en-US" altLang="zh-TW" b="1"/>
          </a:p>
          <a:p>
            <a:r>
              <a:rPr lang="zh-TW" altLang="en-US" sz="2800"/>
              <a:t>執行 </a:t>
            </a:r>
            <a:r>
              <a:rPr lang="en-US" altLang="zh-TW" sz="2800"/>
              <a:t>Make-Set(</a:t>
            </a:r>
            <a:r>
              <a:rPr lang="en-US" altLang="zh-TW" sz="2800" i="1"/>
              <a:t>x</a:t>
            </a:r>
            <a:r>
              <a:rPr lang="en-US" altLang="zh-TW" sz="2800"/>
              <a:t>) </a:t>
            </a:r>
            <a:r>
              <a:rPr lang="zh-TW" altLang="en-US" sz="2800"/>
              <a:t>後，</a:t>
            </a:r>
            <a:r>
              <a:rPr lang="en-US" altLang="zh-TW" sz="2800" i="1"/>
              <a:t>x</a:t>
            </a:r>
            <a:r>
              <a:rPr lang="en-US" altLang="zh-TW" sz="2800"/>
              <a:t> </a:t>
            </a:r>
            <a:r>
              <a:rPr lang="zh-TW" altLang="en-US" sz="2800"/>
              <a:t>所在的序列中只包含 </a:t>
            </a:r>
            <a:r>
              <a:rPr lang="en-US" altLang="zh-TW" sz="2800" i="1"/>
              <a:t>x</a:t>
            </a:r>
            <a:r>
              <a:rPr lang="en-US" altLang="zh-TW" sz="2800"/>
              <a:t> </a:t>
            </a:r>
            <a:r>
              <a:rPr lang="zh-TW" altLang="en-US" sz="2800"/>
              <a:t>一個元素。</a:t>
            </a:r>
          </a:p>
          <a:p>
            <a:r>
              <a:rPr lang="zh-TW" altLang="en-US" sz="2800"/>
              <a:t>在 </a:t>
            </a:r>
            <a:r>
              <a:rPr lang="en-US" altLang="zh-TW" sz="2800" i="1"/>
              <a:t>x</a:t>
            </a:r>
            <a:r>
              <a:rPr lang="en-US" altLang="zh-TW" sz="2800"/>
              <a:t> </a:t>
            </a:r>
            <a:r>
              <a:rPr lang="zh-TW" altLang="en-US" sz="2800"/>
              <a:t>的 </a:t>
            </a:r>
            <a:r>
              <a:rPr lang="en-US" altLang="zh-TW" sz="2800"/>
              <a:t>representative pointer </a:t>
            </a:r>
            <a:r>
              <a:rPr lang="zh-TW" altLang="en-US" sz="2800"/>
              <a:t>執行</a:t>
            </a:r>
            <a:r>
              <a:rPr lang="zh-TW" altLang="en-US" sz="2800">
                <a:solidFill>
                  <a:schemeClr val="accent2"/>
                </a:solidFill>
              </a:rPr>
              <a:t>第一次</a:t>
            </a:r>
            <a:r>
              <a:rPr lang="zh-TW" altLang="en-US" sz="2800"/>
              <a:t>更新之後，</a:t>
            </a:r>
            <a:r>
              <a:rPr lang="en-US" altLang="zh-TW" sz="2800" i="1"/>
              <a:t>x</a:t>
            </a:r>
            <a:r>
              <a:rPr lang="en-US" altLang="zh-TW" sz="2800"/>
              <a:t> </a:t>
            </a:r>
            <a:r>
              <a:rPr lang="zh-TW" altLang="en-US" sz="2800"/>
              <a:t>所在的序列中包含了至少</a:t>
            </a:r>
            <a:r>
              <a:rPr lang="zh-TW" altLang="en-US" sz="2800">
                <a:solidFill>
                  <a:schemeClr val="accent2"/>
                </a:solidFill>
              </a:rPr>
              <a:t>兩個元素</a:t>
            </a:r>
            <a:r>
              <a:rPr lang="zh-TW" altLang="en-US" sz="2800"/>
              <a:t>。</a:t>
            </a:r>
          </a:p>
          <a:p>
            <a:endParaRPr lang="en-US" altLang="zh-TW" sz="2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2D04B15E-7ACE-4608-B3BB-09D37305F2D4}" type="slidenum">
              <a:rPr lang="en-US" altLang="zh-TW"/>
              <a:pPr/>
              <a:t>14</a:t>
            </a:fld>
            <a:endParaRPr lang="en-US" altLang="zh-TW"/>
          </a:p>
        </p:txBody>
      </p:sp>
      <p:sp>
        <p:nvSpPr>
          <p:cNvPr id="96258" name="Rectangle 2"/>
          <p:cNvSpPr>
            <a:spLocks noGrp="1" noChangeArrowheads="1"/>
          </p:cNvSpPr>
          <p:nvPr>
            <p:ph type="body" idx="1"/>
          </p:nvPr>
        </p:nvSpPr>
        <p:spPr>
          <a:xfrm>
            <a:off x="468313" y="620713"/>
            <a:ext cx="8135937" cy="5543550"/>
          </a:xfrm>
        </p:spPr>
        <p:txBody>
          <a:bodyPr/>
          <a:lstStyle/>
          <a:p>
            <a:pPr>
              <a:buFontTx/>
              <a:buNone/>
            </a:pPr>
            <a:r>
              <a:rPr lang="zh-TW" altLang="en-US" b="1"/>
              <a:t>證明 </a:t>
            </a:r>
            <a:r>
              <a:rPr lang="en-US" altLang="zh-TW" b="1"/>
              <a:t>Theorem 11.1 (</a:t>
            </a:r>
            <a:r>
              <a:rPr lang="zh-TW" altLang="en-US" b="1"/>
              <a:t>續</a:t>
            </a:r>
            <a:r>
              <a:rPr lang="en-US" altLang="zh-TW" b="1"/>
              <a:t>)</a:t>
            </a:r>
          </a:p>
          <a:p>
            <a:pPr>
              <a:buFontTx/>
              <a:buNone/>
            </a:pPr>
            <a:endParaRPr lang="en-US" altLang="zh-TW"/>
          </a:p>
          <a:p>
            <a:r>
              <a:rPr lang="zh-TW" altLang="en-US" sz="2800"/>
              <a:t>接下來我們可以觀察到在對 </a:t>
            </a:r>
            <a:r>
              <a:rPr lang="en-US" altLang="zh-TW" sz="2800" i="1"/>
              <a:t>x</a:t>
            </a:r>
            <a:r>
              <a:rPr lang="en-US" altLang="zh-TW" sz="2800"/>
              <a:t> </a:t>
            </a:r>
            <a:r>
              <a:rPr lang="zh-TW" altLang="en-US" sz="2800"/>
              <a:t>的 </a:t>
            </a:r>
            <a:r>
              <a:rPr lang="en-US" altLang="zh-TW" sz="2800"/>
              <a:t>representative </a:t>
            </a:r>
            <a:r>
              <a:rPr lang="zh-TW" altLang="en-US" sz="2800"/>
              <a:t>執第 </a:t>
            </a:r>
            <a:r>
              <a:rPr lang="en-US" altLang="zh-TW" sz="2800" i="1"/>
              <a:t>k</a:t>
            </a:r>
            <a:r>
              <a:rPr lang="en-US" altLang="zh-TW" sz="2800"/>
              <a:t> </a:t>
            </a:r>
            <a:r>
              <a:rPr lang="zh-TW" altLang="en-US" sz="2800"/>
              <a:t>次更新後，包含 </a:t>
            </a:r>
            <a:r>
              <a:rPr lang="en-US" altLang="zh-TW" sz="2800" i="1"/>
              <a:t>x</a:t>
            </a:r>
            <a:r>
              <a:rPr lang="en-US" altLang="zh-TW" sz="2800"/>
              <a:t> </a:t>
            </a:r>
            <a:r>
              <a:rPr lang="zh-TW" altLang="en-US" sz="2800"/>
              <a:t>的序列至少有</a:t>
            </a:r>
            <a:r>
              <a:rPr lang="zh-TW" altLang="en-US" sz="2800">
                <a:solidFill>
                  <a:schemeClr val="accent2"/>
                </a:solidFill>
              </a:rPr>
              <a:t> </a:t>
            </a:r>
            <a:r>
              <a:rPr lang="en-US" altLang="zh-TW" sz="2800">
                <a:solidFill>
                  <a:schemeClr val="accent2"/>
                </a:solidFill>
              </a:rPr>
              <a:t>2</a:t>
            </a:r>
            <a:r>
              <a:rPr lang="en-US" altLang="zh-TW" sz="2800" i="1" baseline="30000">
                <a:solidFill>
                  <a:schemeClr val="accent2"/>
                </a:solidFill>
              </a:rPr>
              <a:t>k</a:t>
            </a:r>
            <a:r>
              <a:rPr lang="en-US" altLang="zh-TW" sz="2800">
                <a:solidFill>
                  <a:schemeClr val="accent2"/>
                </a:solidFill>
              </a:rPr>
              <a:t> </a:t>
            </a:r>
            <a:r>
              <a:rPr lang="zh-TW" altLang="en-US" sz="2800"/>
              <a:t>個元素。 </a:t>
            </a:r>
          </a:p>
          <a:p>
            <a:r>
              <a:rPr lang="zh-TW" altLang="en-US" sz="2800"/>
              <a:t>由於 </a:t>
            </a:r>
            <a:r>
              <a:rPr lang="en-US" altLang="zh-TW" sz="2800" i="1"/>
              <a:t>k</a:t>
            </a:r>
            <a:r>
              <a:rPr lang="en-US" altLang="zh-TW" sz="2800"/>
              <a:t>=</a:t>
            </a:r>
            <a:r>
              <a:rPr lang="en-US" altLang="zh-TW" sz="2800" i="1"/>
              <a:t>O</a:t>
            </a:r>
            <a:r>
              <a:rPr lang="en-US" altLang="zh-TW" sz="2800"/>
              <a:t>(lg </a:t>
            </a:r>
            <a:r>
              <a:rPr lang="en-US" altLang="zh-TW" sz="2800" i="1"/>
              <a:t>n</a:t>
            </a:r>
            <a:r>
              <a:rPr lang="en-US" altLang="zh-TW" sz="2800"/>
              <a:t>)</a:t>
            </a:r>
            <a:r>
              <a:rPr lang="zh-TW" altLang="en-US" sz="2800"/>
              <a:t>，所有 </a:t>
            </a:r>
            <a:r>
              <a:rPr lang="en-US" altLang="zh-TW" sz="2800"/>
              <a:t>Union </a:t>
            </a:r>
            <a:r>
              <a:rPr lang="zh-TW" altLang="en-US" sz="2800"/>
              <a:t>指令所耗的時間最多為 </a:t>
            </a:r>
            <a:r>
              <a:rPr lang="en-US" altLang="zh-TW" sz="2800" i="1"/>
              <a:t>O</a:t>
            </a:r>
            <a:r>
              <a:rPr lang="en-US" altLang="zh-TW" sz="2800"/>
              <a:t>(</a:t>
            </a:r>
            <a:r>
              <a:rPr lang="en-US" altLang="zh-TW" sz="2800" i="1"/>
              <a:t>n</a:t>
            </a:r>
            <a:r>
              <a:rPr lang="en-US" altLang="zh-TW" sz="2800"/>
              <a:t>lg </a:t>
            </a:r>
            <a:r>
              <a:rPr lang="en-US" altLang="zh-TW" sz="2800" i="1"/>
              <a:t>n</a:t>
            </a:r>
            <a:r>
              <a:rPr lang="en-US" altLang="zh-TW" sz="2800"/>
              <a:t>)</a:t>
            </a:r>
            <a:r>
              <a:rPr lang="zh-TW" altLang="en-US" sz="2800"/>
              <a:t>。</a:t>
            </a:r>
          </a:p>
          <a:p>
            <a:r>
              <a:rPr lang="zh-TW" altLang="en-US" sz="2800"/>
              <a:t>每個 </a:t>
            </a:r>
            <a:r>
              <a:rPr lang="en-US" altLang="zh-TW" sz="2800"/>
              <a:t>Make-Set </a:t>
            </a:r>
            <a:r>
              <a:rPr lang="zh-TW" altLang="en-US" sz="2800"/>
              <a:t>及 </a:t>
            </a:r>
            <a:r>
              <a:rPr lang="en-US" altLang="zh-TW" sz="2800"/>
              <a:t>Find-Set </a:t>
            </a:r>
            <a:r>
              <a:rPr lang="zh-TW" altLang="en-US" sz="2800"/>
              <a:t>指令皆耗時 </a:t>
            </a:r>
            <a:r>
              <a:rPr lang="en-US" altLang="zh-TW" sz="2800" i="1"/>
              <a:t>O</a:t>
            </a:r>
            <a:r>
              <a:rPr lang="en-US" altLang="zh-TW" sz="2800"/>
              <a:t>(1)</a:t>
            </a:r>
            <a:r>
              <a:rPr lang="zh-TW" altLang="en-US" sz="2800"/>
              <a:t>。因此證明成立。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頁尾版面配置區 4"/>
          <p:cNvSpPr>
            <a:spLocks noGrp="1"/>
          </p:cNvSpPr>
          <p:nvPr>
            <p:ph type="ftr" sz="quarter" idx="11"/>
          </p:nvPr>
        </p:nvSpPr>
        <p:spPr/>
        <p:txBody>
          <a:bodyPr/>
          <a:lstStyle/>
          <a:p>
            <a:r>
              <a:rPr lang="en-US" altLang="zh-TW"/>
              <a:t>Disjoint Sets</a:t>
            </a:r>
          </a:p>
        </p:txBody>
      </p:sp>
      <p:sp>
        <p:nvSpPr>
          <p:cNvPr id="33" name="投影片編號版面配置區 5"/>
          <p:cNvSpPr>
            <a:spLocks noGrp="1"/>
          </p:cNvSpPr>
          <p:nvPr>
            <p:ph type="sldNum" sz="quarter" idx="12"/>
          </p:nvPr>
        </p:nvSpPr>
        <p:spPr/>
        <p:txBody>
          <a:bodyPr/>
          <a:lstStyle/>
          <a:p>
            <a:fld id="{B8F6210E-24DC-4DCE-8C9A-8058698A6096}" type="slidenum">
              <a:rPr lang="en-US" altLang="zh-TW"/>
              <a:pPr/>
              <a:t>15</a:t>
            </a:fld>
            <a:endParaRPr lang="en-US" altLang="zh-TW"/>
          </a:p>
        </p:txBody>
      </p:sp>
      <p:sp>
        <p:nvSpPr>
          <p:cNvPr id="23555" name="Rectangle 3"/>
          <p:cNvSpPr>
            <a:spLocks noGrp="1" noChangeArrowheads="1"/>
          </p:cNvSpPr>
          <p:nvPr>
            <p:ph type="body" idx="1"/>
          </p:nvPr>
        </p:nvSpPr>
        <p:spPr>
          <a:xfrm>
            <a:off x="395288" y="404813"/>
            <a:ext cx="8280400" cy="792162"/>
          </a:xfrm>
        </p:spPr>
        <p:txBody>
          <a:bodyPr/>
          <a:lstStyle/>
          <a:p>
            <a:pPr>
              <a:buFontTx/>
              <a:buNone/>
            </a:pPr>
            <a:r>
              <a:rPr lang="en-US" altLang="zh-TW" b="1"/>
              <a:t>11.3 Disjoint-set forests</a:t>
            </a:r>
          </a:p>
        </p:txBody>
      </p:sp>
      <p:sp>
        <p:nvSpPr>
          <p:cNvPr id="23559" name="Text Box 7"/>
          <p:cNvSpPr txBox="1">
            <a:spLocks noChangeArrowheads="1"/>
          </p:cNvSpPr>
          <p:nvPr/>
        </p:nvSpPr>
        <p:spPr bwMode="auto">
          <a:xfrm>
            <a:off x="539750" y="3933825"/>
            <a:ext cx="8353425"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FontTx/>
              <a:buChar char="•"/>
            </a:pPr>
            <a:r>
              <a:rPr lang="en-US" altLang="zh-TW" sz="2800"/>
              <a:t> </a:t>
            </a:r>
            <a:r>
              <a:rPr lang="en-US" altLang="zh-TW" sz="2800">
                <a:solidFill>
                  <a:schemeClr val="accent2"/>
                </a:solidFill>
              </a:rPr>
              <a:t>Tree </a:t>
            </a:r>
            <a:r>
              <a:rPr lang="zh-TW" altLang="en-US" sz="2800">
                <a:solidFill>
                  <a:schemeClr val="accent2"/>
                </a:solidFill>
              </a:rPr>
              <a:t>的 </a:t>
            </a:r>
            <a:r>
              <a:rPr lang="en-US" altLang="zh-TW" sz="2800">
                <a:solidFill>
                  <a:schemeClr val="accent2"/>
                </a:solidFill>
              </a:rPr>
              <a:t>root </a:t>
            </a:r>
            <a:r>
              <a:rPr lang="zh-TW" altLang="en-US" sz="2800">
                <a:solidFill>
                  <a:schemeClr val="accent2"/>
                </a:solidFill>
              </a:rPr>
              <a:t>為 </a:t>
            </a:r>
            <a:r>
              <a:rPr lang="en-US" altLang="zh-TW" sz="2800">
                <a:solidFill>
                  <a:schemeClr val="accent2"/>
                </a:solidFill>
              </a:rPr>
              <a:t>representative</a:t>
            </a:r>
            <a:r>
              <a:rPr lang="zh-TW" altLang="en-US" sz="2800">
                <a:solidFill>
                  <a:schemeClr val="accent2"/>
                </a:solidFill>
              </a:rPr>
              <a:t>。</a:t>
            </a:r>
          </a:p>
          <a:p>
            <a:pPr>
              <a:buFontTx/>
              <a:buChar char="•"/>
            </a:pPr>
            <a:r>
              <a:rPr lang="zh-TW" altLang="en-US" sz="2800"/>
              <a:t> </a:t>
            </a:r>
            <a:r>
              <a:rPr lang="en-US" altLang="zh-TW" sz="2800"/>
              <a:t>Make-Set(</a:t>
            </a:r>
            <a:r>
              <a:rPr lang="en-US" altLang="zh-TW" sz="2800" i="1"/>
              <a:t>x</a:t>
            </a:r>
            <a:r>
              <a:rPr lang="en-US" altLang="zh-TW" sz="2800"/>
              <a:t>): </a:t>
            </a:r>
            <a:r>
              <a:rPr lang="zh-TW" altLang="en-US" sz="2800"/>
              <a:t>耗時 </a:t>
            </a:r>
            <a:r>
              <a:rPr lang="en-US" altLang="zh-TW" sz="2800" i="1"/>
              <a:t>O</a:t>
            </a:r>
            <a:r>
              <a:rPr lang="en-US" altLang="zh-TW" sz="2800"/>
              <a:t>(1)</a:t>
            </a:r>
          </a:p>
          <a:p>
            <a:pPr>
              <a:buFontTx/>
              <a:buChar char="•"/>
            </a:pPr>
            <a:r>
              <a:rPr lang="en-US" altLang="zh-TW" sz="2800"/>
              <a:t> Find-Set(</a:t>
            </a:r>
            <a:r>
              <a:rPr lang="en-US" altLang="zh-TW" sz="2800" i="1"/>
              <a:t>x</a:t>
            </a:r>
            <a:r>
              <a:rPr lang="en-US" altLang="zh-TW" sz="2800"/>
              <a:t>): </a:t>
            </a:r>
            <a:r>
              <a:rPr lang="zh-TW" altLang="en-US" sz="2800"/>
              <a:t>耗時 </a:t>
            </a:r>
            <a:r>
              <a:rPr lang="en-US" altLang="zh-TW" sz="2800" i="1"/>
              <a:t>O</a:t>
            </a:r>
            <a:r>
              <a:rPr lang="en-US" altLang="zh-TW" sz="2800"/>
              <a:t>(</a:t>
            </a:r>
            <a:r>
              <a:rPr lang="en-US" altLang="zh-TW" sz="2800" i="1"/>
              <a:t>h</a:t>
            </a:r>
            <a:r>
              <a:rPr lang="en-US" altLang="zh-TW" sz="2800"/>
              <a:t>)</a:t>
            </a:r>
            <a:r>
              <a:rPr lang="zh-TW" altLang="en-US" sz="2800"/>
              <a:t>，</a:t>
            </a:r>
            <a:r>
              <a:rPr lang="en-US" altLang="zh-TW" sz="2800" i="1"/>
              <a:t>h</a:t>
            </a:r>
            <a:r>
              <a:rPr lang="en-US" altLang="zh-TW" sz="2800"/>
              <a:t> </a:t>
            </a:r>
            <a:r>
              <a:rPr lang="zh-TW" altLang="en-US" sz="2800"/>
              <a:t>為包含 </a:t>
            </a:r>
            <a:r>
              <a:rPr lang="en-US" altLang="zh-TW" sz="2800" i="1"/>
              <a:t>x</a:t>
            </a:r>
            <a:r>
              <a:rPr lang="en-US" altLang="zh-TW" sz="2800"/>
              <a:t> </a:t>
            </a:r>
            <a:r>
              <a:rPr lang="zh-TW" altLang="en-US" sz="2800"/>
              <a:t>的 </a:t>
            </a:r>
            <a:r>
              <a:rPr lang="en-US" altLang="zh-TW" sz="2800"/>
              <a:t>tree </a:t>
            </a:r>
            <a:r>
              <a:rPr lang="zh-TW" altLang="en-US" sz="2800"/>
              <a:t>的高度。</a:t>
            </a:r>
          </a:p>
          <a:p>
            <a:r>
              <a:rPr lang="zh-TW" altLang="en-US" sz="2800"/>
              <a:t>      </a:t>
            </a:r>
            <a:r>
              <a:rPr lang="en-US" altLang="zh-TW" sz="2800"/>
              <a:t>(</a:t>
            </a:r>
            <a:r>
              <a:rPr lang="zh-TW" altLang="en-US" sz="2800">
                <a:solidFill>
                  <a:srgbClr val="FF0000"/>
                </a:solidFill>
              </a:rPr>
              <a:t>找 </a:t>
            </a:r>
            <a:r>
              <a:rPr lang="en-US" altLang="zh-TW" sz="2800" i="1">
                <a:solidFill>
                  <a:srgbClr val="FF0000"/>
                </a:solidFill>
              </a:rPr>
              <a:t>x </a:t>
            </a:r>
            <a:r>
              <a:rPr lang="en-US" altLang="zh-TW" sz="2800">
                <a:solidFill>
                  <a:srgbClr val="FF0000"/>
                </a:solidFill>
                <a:sym typeface="Symbol" pitchFamily="18" charset="2"/>
              </a:rPr>
              <a:t> root </a:t>
            </a:r>
            <a:r>
              <a:rPr lang="zh-TW" altLang="en-US" sz="2800">
                <a:solidFill>
                  <a:srgbClr val="FF0000"/>
                </a:solidFill>
                <a:sym typeface="Symbol" pitchFamily="18" charset="2"/>
              </a:rPr>
              <a:t>的路徑</a:t>
            </a:r>
            <a:r>
              <a:rPr lang="en-US" altLang="zh-TW" sz="2800">
                <a:sym typeface="Symbol" pitchFamily="18" charset="2"/>
              </a:rPr>
              <a:t>) </a:t>
            </a:r>
            <a:endParaRPr lang="en-US" altLang="zh-TW" sz="2800"/>
          </a:p>
          <a:p>
            <a:pPr>
              <a:buFontTx/>
              <a:buChar char="•"/>
            </a:pPr>
            <a:r>
              <a:rPr lang="en-US" altLang="zh-TW" sz="2800"/>
              <a:t> Union(</a:t>
            </a:r>
            <a:r>
              <a:rPr lang="en-US" altLang="zh-TW" sz="2800" i="1"/>
              <a:t>x</a:t>
            </a:r>
            <a:r>
              <a:rPr lang="en-US" altLang="zh-TW" sz="2800"/>
              <a:t>, </a:t>
            </a:r>
            <a:r>
              <a:rPr lang="en-US" altLang="zh-TW" sz="2800" i="1"/>
              <a:t>y</a:t>
            </a:r>
            <a:r>
              <a:rPr lang="en-US" altLang="zh-TW" sz="2800"/>
              <a:t>): </a:t>
            </a:r>
            <a:r>
              <a:rPr lang="en-US" altLang="zh-TW" sz="2800" i="1"/>
              <a:t>x</a:t>
            </a:r>
            <a:r>
              <a:rPr lang="en-US" altLang="zh-TW" sz="2800"/>
              <a:t> </a:t>
            </a:r>
            <a:r>
              <a:rPr lang="zh-TW" altLang="en-US" sz="2800"/>
              <a:t>的 </a:t>
            </a:r>
            <a:r>
              <a:rPr lang="en-US" altLang="zh-TW" sz="2800"/>
              <a:t>root </a:t>
            </a:r>
            <a:r>
              <a:rPr lang="zh-TW" altLang="en-US" sz="2800"/>
              <a:t>指向 </a:t>
            </a:r>
            <a:r>
              <a:rPr lang="en-US" altLang="zh-TW" sz="2800" i="1"/>
              <a:t>y</a:t>
            </a:r>
            <a:r>
              <a:rPr lang="en-US" altLang="zh-TW" sz="2800"/>
              <a:t> </a:t>
            </a:r>
            <a:r>
              <a:rPr lang="zh-TW" altLang="en-US" sz="2800"/>
              <a:t>的 </a:t>
            </a:r>
            <a:r>
              <a:rPr lang="en-US" altLang="zh-TW" sz="2800"/>
              <a:t>root</a:t>
            </a:r>
            <a:r>
              <a:rPr lang="zh-TW" altLang="en-US" sz="2800"/>
              <a:t>。</a:t>
            </a:r>
          </a:p>
          <a:p>
            <a:pPr lvl="1"/>
            <a:r>
              <a:rPr lang="zh-TW" altLang="en-US" sz="2800">
                <a:sym typeface="Symbol" pitchFamily="18" charset="2"/>
              </a:rPr>
              <a:t>  </a:t>
            </a:r>
            <a:r>
              <a:rPr lang="zh-TW" altLang="en-US" sz="2800">
                <a:solidFill>
                  <a:schemeClr val="accent2"/>
                </a:solidFill>
                <a:sym typeface="Symbol" pitchFamily="18" charset="2"/>
              </a:rPr>
              <a:t>耗時</a:t>
            </a:r>
            <a:r>
              <a:rPr lang="zh-TW" altLang="en-US" sz="2800">
                <a:sym typeface="Symbol" pitchFamily="18" charset="2"/>
              </a:rPr>
              <a:t> </a:t>
            </a:r>
            <a:r>
              <a:rPr lang="en-US" altLang="zh-TW" sz="2800" i="1">
                <a:solidFill>
                  <a:schemeClr val="accent2"/>
                </a:solidFill>
                <a:sym typeface="Symbol" pitchFamily="18" charset="2"/>
              </a:rPr>
              <a:t>O</a:t>
            </a:r>
            <a:r>
              <a:rPr lang="en-US" altLang="zh-TW" sz="2800">
                <a:solidFill>
                  <a:schemeClr val="accent2"/>
                </a:solidFill>
                <a:sym typeface="Symbol" pitchFamily="18" charset="2"/>
              </a:rPr>
              <a:t>(</a:t>
            </a:r>
            <a:r>
              <a:rPr lang="en-US" altLang="zh-TW" sz="2800" i="1">
                <a:solidFill>
                  <a:schemeClr val="accent2"/>
                </a:solidFill>
                <a:sym typeface="Symbol" pitchFamily="18" charset="2"/>
              </a:rPr>
              <a:t>h</a:t>
            </a:r>
            <a:r>
              <a:rPr lang="en-US" altLang="zh-TW" sz="2800">
                <a:solidFill>
                  <a:schemeClr val="accent2"/>
                </a:solidFill>
                <a:sym typeface="Symbol" pitchFamily="18" charset="2"/>
              </a:rPr>
              <a:t>)</a:t>
            </a:r>
            <a:r>
              <a:rPr lang="zh-TW" altLang="en-US" sz="2800"/>
              <a:t>。</a:t>
            </a:r>
          </a:p>
        </p:txBody>
      </p:sp>
      <p:sp>
        <p:nvSpPr>
          <p:cNvPr id="23560" name="Oval 8"/>
          <p:cNvSpPr>
            <a:spLocks noChangeArrowheads="1"/>
          </p:cNvSpPr>
          <p:nvPr/>
        </p:nvSpPr>
        <p:spPr bwMode="auto">
          <a:xfrm>
            <a:off x="1476375" y="20605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h</a:t>
            </a:r>
          </a:p>
        </p:txBody>
      </p:sp>
      <p:sp>
        <p:nvSpPr>
          <p:cNvPr id="23562" name="Oval 10"/>
          <p:cNvSpPr>
            <a:spLocks noChangeArrowheads="1"/>
          </p:cNvSpPr>
          <p:nvPr/>
        </p:nvSpPr>
        <p:spPr bwMode="auto">
          <a:xfrm>
            <a:off x="1476375" y="2781300"/>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b</a:t>
            </a:r>
          </a:p>
        </p:txBody>
      </p:sp>
      <p:sp>
        <p:nvSpPr>
          <p:cNvPr id="23563" name="Oval 11"/>
          <p:cNvSpPr>
            <a:spLocks noChangeArrowheads="1"/>
          </p:cNvSpPr>
          <p:nvPr/>
        </p:nvSpPr>
        <p:spPr bwMode="auto">
          <a:xfrm>
            <a:off x="2051050" y="14128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c</a:t>
            </a:r>
          </a:p>
        </p:txBody>
      </p:sp>
      <p:sp>
        <p:nvSpPr>
          <p:cNvPr id="23564" name="Oval 12"/>
          <p:cNvSpPr>
            <a:spLocks noChangeArrowheads="1"/>
          </p:cNvSpPr>
          <p:nvPr/>
        </p:nvSpPr>
        <p:spPr bwMode="auto">
          <a:xfrm>
            <a:off x="2555875" y="20605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e</a:t>
            </a:r>
          </a:p>
        </p:txBody>
      </p:sp>
      <p:cxnSp>
        <p:nvCxnSpPr>
          <p:cNvPr id="23565" name="AutoShape 13"/>
          <p:cNvCxnSpPr>
            <a:cxnSpLocks noChangeShapeType="1"/>
            <a:stCxn id="23562" idx="0"/>
            <a:endCxn id="23560" idx="4"/>
          </p:cNvCxnSpPr>
          <p:nvPr/>
        </p:nvCxnSpPr>
        <p:spPr bwMode="auto">
          <a:xfrm flipV="1">
            <a:off x="1657350" y="2420938"/>
            <a:ext cx="0" cy="360362"/>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6" name="AutoShape 14"/>
          <p:cNvCxnSpPr>
            <a:cxnSpLocks noChangeShapeType="1"/>
            <a:stCxn id="23564" idx="1"/>
            <a:endCxn id="23563" idx="5"/>
          </p:cNvCxnSpPr>
          <p:nvPr/>
        </p:nvCxnSpPr>
        <p:spPr bwMode="auto">
          <a:xfrm flipH="1" flipV="1">
            <a:off x="2359025" y="1720850"/>
            <a:ext cx="249238" cy="392113"/>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7" name="AutoShape 15"/>
          <p:cNvCxnSpPr>
            <a:cxnSpLocks noChangeShapeType="1"/>
            <a:stCxn id="23560" idx="7"/>
            <a:endCxn id="23563" idx="3"/>
          </p:cNvCxnSpPr>
          <p:nvPr/>
        </p:nvCxnSpPr>
        <p:spPr bwMode="auto">
          <a:xfrm flipV="1">
            <a:off x="1784350" y="1720850"/>
            <a:ext cx="319088" cy="392113"/>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69" name="AutoShape 17"/>
          <p:cNvCxnSpPr>
            <a:cxnSpLocks noChangeShapeType="1"/>
            <a:stCxn id="23563" idx="7"/>
            <a:endCxn id="23563" idx="1"/>
          </p:cNvCxnSpPr>
          <p:nvPr/>
        </p:nvCxnSpPr>
        <p:spPr bwMode="auto">
          <a:xfrm rot="16200000" flipH="1" flipV="1">
            <a:off x="2230438" y="1338263"/>
            <a:ext cx="1587" cy="255587"/>
          </a:xfrm>
          <a:prstGeom prst="curvedConnector3">
            <a:avLst>
              <a:gd name="adj1" fmla="val -21800000"/>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570" name="Oval 18"/>
          <p:cNvSpPr>
            <a:spLocks noChangeArrowheads="1"/>
          </p:cNvSpPr>
          <p:nvPr/>
        </p:nvSpPr>
        <p:spPr bwMode="auto">
          <a:xfrm>
            <a:off x="3706813" y="14128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f</a:t>
            </a:r>
          </a:p>
        </p:txBody>
      </p:sp>
      <p:sp>
        <p:nvSpPr>
          <p:cNvPr id="23571" name="Oval 19"/>
          <p:cNvSpPr>
            <a:spLocks noChangeArrowheads="1"/>
          </p:cNvSpPr>
          <p:nvPr/>
        </p:nvSpPr>
        <p:spPr bwMode="auto">
          <a:xfrm>
            <a:off x="3708400" y="2060575"/>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d</a:t>
            </a:r>
          </a:p>
        </p:txBody>
      </p:sp>
      <p:sp>
        <p:nvSpPr>
          <p:cNvPr id="23572" name="Oval 20"/>
          <p:cNvSpPr>
            <a:spLocks noChangeArrowheads="1"/>
          </p:cNvSpPr>
          <p:nvPr/>
        </p:nvSpPr>
        <p:spPr bwMode="auto">
          <a:xfrm>
            <a:off x="3708400" y="2781300"/>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g</a:t>
            </a:r>
          </a:p>
        </p:txBody>
      </p:sp>
      <p:sp>
        <p:nvSpPr>
          <p:cNvPr id="23573" name="Oval 21"/>
          <p:cNvSpPr>
            <a:spLocks noChangeArrowheads="1"/>
          </p:cNvSpPr>
          <p:nvPr/>
        </p:nvSpPr>
        <p:spPr bwMode="auto">
          <a:xfrm>
            <a:off x="5580063" y="3429000"/>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b</a:t>
            </a:r>
          </a:p>
        </p:txBody>
      </p:sp>
      <p:sp>
        <p:nvSpPr>
          <p:cNvPr id="23574" name="Oval 22"/>
          <p:cNvSpPr>
            <a:spLocks noChangeArrowheads="1"/>
          </p:cNvSpPr>
          <p:nvPr/>
        </p:nvSpPr>
        <p:spPr bwMode="auto">
          <a:xfrm>
            <a:off x="5580063" y="2781300"/>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h</a:t>
            </a:r>
          </a:p>
        </p:txBody>
      </p:sp>
      <p:sp>
        <p:nvSpPr>
          <p:cNvPr id="23575" name="Oval 23"/>
          <p:cNvSpPr>
            <a:spLocks noChangeArrowheads="1"/>
          </p:cNvSpPr>
          <p:nvPr/>
        </p:nvSpPr>
        <p:spPr bwMode="auto">
          <a:xfrm>
            <a:off x="6083300" y="2132013"/>
            <a:ext cx="360363"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c</a:t>
            </a:r>
          </a:p>
        </p:txBody>
      </p:sp>
      <p:sp>
        <p:nvSpPr>
          <p:cNvPr id="23576" name="Oval 24"/>
          <p:cNvSpPr>
            <a:spLocks noChangeArrowheads="1"/>
          </p:cNvSpPr>
          <p:nvPr/>
        </p:nvSpPr>
        <p:spPr bwMode="auto">
          <a:xfrm>
            <a:off x="6588125" y="2781300"/>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e</a:t>
            </a:r>
          </a:p>
        </p:txBody>
      </p:sp>
      <p:sp>
        <p:nvSpPr>
          <p:cNvPr id="23577" name="Oval 25"/>
          <p:cNvSpPr>
            <a:spLocks noChangeArrowheads="1"/>
          </p:cNvSpPr>
          <p:nvPr/>
        </p:nvSpPr>
        <p:spPr bwMode="auto">
          <a:xfrm>
            <a:off x="6732588" y="1412875"/>
            <a:ext cx="360362"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f</a:t>
            </a:r>
          </a:p>
        </p:txBody>
      </p:sp>
      <p:sp>
        <p:nvSpPr>
          <p:cNvPr id="23578" name="Oval 26"/>
          <p:cNvSpPr>
            <a:spLocks noChangeArrowheads="1"/>
          </p:cNvSpPr>
          <p:nvPr/>
        </p:nvSpPr>
        <p:spPr bwMode="auto">
          <a:xfrm>
            <a:off x="7451725" y="2132013"/>
            <a:ext cx="360363" cy="360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d</a:t>
            </a:r>
          </a:p>
        </p:txBody>
      </p:sp>
      <p:sp>
        <p:nvSpPr>
          <p:cNvPr id="23579" name="Oval 27"/>
          <p:cNvSpPr>
            <a:spLocks noChangeArrowheads="1"/>
          </p:cNvSpPr>
          <p:nvPr/>
        </p:nvSpPr>
        <p:spPr bwMode="auto">
          <a:xfrm>
            <a:off x="7451725" y="2781300"/>
            <a:ext cx="360363" cy="3603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g</a:t>
            </a:r>
          </a:p>
        </p:txBody>
      </p:sp>
      <p:cxnSp>
        <p:nvCxnSpPr>
          <p:cNvPr id="23580" name="AutoShape 28"/>
          <p:cNvCxnSpPr>
            <a:cxnSpLocks noChangeShapeType="1"/>
            <a:stCxn id="23571" idx="0"/>
            <a:endCxn id="23570" idx="4"/>
          </p:cNvCxnSpPr>
          <p:nvPr/>
        </p:nvCxnSpPr>
        <p:spPr bwMode="auto">
          <a:xfrm flipH="1" flipV="1">
            <a:off x="3887788" y="1773238"/>
            <a:ext cx="1587" cy="287337"/>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1" name="AutoShape 29"/>
          <p:cNvCxnSpPr>
            <a:cxnSpLocks noChangeShapeType="1"/>
            <a:stCxn id="23572" idx="0"/>
            <a:endCxn id="23571" idx="4"/>
          </p:cNvCxnSpPr>
          <p:nvPr/>
        </p:nvCxnSpPr>
        <p:spPr bwMode="auto">
          <a:xfrm flipV="1">
            <a:off x="3889375" y="2420938"/>
            <a:ext cx="0" cy="360362"/>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2" name="AutoShape 30"/>
          <p:cNvCxnSpPr>
            <a:cxnSpLocks noChangeShapeType="1"/>
            <a:stCxn id="23570" idx="7"/>
            <a:endCxn id="23570" idx="1"/>
          </p:cNvCxnSpPr>
          <p:nvPr/>
        </p:nvCxnSpPr>
        <p:spPr bwMode="auto">
          <a:xfrm rot="16200000" flipH="1" flipV="1">
            <a:off x="3886200" y="1338263"/>
            <a:ext cx="1587" cy="255588"/>
          </a:xfrm>
          <a:prstGeom prst="curvedConnector3">
            <a:avLst>
              <a:gd name="adj1" fmla="val -17700000"/>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3" name="AutoShape 31"/>
          <p:cNvCxnSpPr>
            <a:cxnSpLocks noChangeShapeType="1"/>
            <a:stCxn id="23573" idx="0"/>
            <a:endCxn id="23574" idx="4"/>
          </p:cNvCxnSpPr>
          <p:nvPr/>
        </p:nvCxnSpPr>
        <p:spPr bwMode="auto">
          <a:xfrm flipV="1">
            <a:off x="5761038" y="3141663"/>
            <a:ext cx="0" cy="287337"/>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4" name="AutoShape 32"/>
          <p:cNvCxnSpPr>
            <a:cxnSpLocks noChangeShapeType="1"/>
            <a:stCxn id="23574" idx="7"/>
            <a:endCxn id="23575" idx="3"/>
          </p:cNvCxnSpPr>
          <p:nvPr/>
        </p:nvCxnSpPr>
        <p:spPr bwMode="auto">
          <a:xfrm flipV="1">
            <a:off x="5888038" y="2439988"/>
            <a:ext cx="247650" cy="393700"/>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5" name="AutoShape 33"/>
          <p:cNvCxnSpPr>
            <a:cxnSpLocks noChangeShapeType="1"/>
            <a:stCxn id="23576" idx="1"/>
            <a:endCxn id="23575" idx="5"/>
          </p:cNvCxnSpPr>
          <p:nvPr/>
        </p:nvCxnSpPr>
        <p:spPr bwMode="auto">
          <a:xfrm flipH="1" flipV="1">
            <a:off x="6391275" y="2439988"/>
            <a:ext cx="249238" cy="393700"/>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6" name="AutoShape 34"/>
          <p:cNvCxnSpPr>
            <a:cxnSpLocks noChangeShapeType="1"/>
            <a:stCxn id="23579" idx="0"/>
            <a:endCxn id="23578" idx="4"/>
          </p:cNvCxnSpPr>
          <p:nvPr/>
        </p:nvCxnSpPr>
        <p:spPr bwMode="auto">
          <a:xfrm flipV="1">
            <a:off x="7632700" y="2492375"/>
            <a:ext cx="0" cy="288925"/>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7" name="AutoShape 35"/>
          <p:cNvCxnSpPr>
            <a:cxnSpLocks noChangeShapeType="1"/>
            <a:stCxn id="23578" idx="1"/>
            <a:endCxn id="23577" idx="5"/>
          </p:cNvCxnSpPr>
          <p:nvPr/>
        </p:nvCxnSpPr>
        <p:spPr bwMode="auto">
          <a:xfrm flipH="1" flipV="1">
            <a:off x="7040563" y="1720850"/>
            <a:ext cx="463550" cy="463550"/>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8" name="AutoShape 36"/>
          <p:cNvCxnSpPr>
            <a:cxnSpLocks noChangeShapeType="1"/>
            <a:stCxn id="23575" idx="7"/>
            <a:endCxn id="23577" idx="3"/>
          </p:cNvCxnSpPr>
          <p:nvPr/>
        </p:nvCxnSpPr>
        <p:spPr bwMode="auto">
          <a:xfrm flipV="1">
            <a:off x="6391275" y="1720850"/>
            <a:ext cx="393700" cy="463550"/>
          </a:xfrm>
          <a:prstGeom prst="straightConnector1">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589" name="AutoShape 37"/>
          <p:cNvCxnSpPr>
            <a:cxnSpLocks noChangeShapeType="1"/>
            <a:stCxn id="23577" idx="7"/>
            <a:endCxn id="23577" idx="1"/>
          </p:cNvCxnSpPr>
          <p:nvPr/>
        </p:nvCxnSpPr>
        <p:spPr bwMode="auto">
          <a:xfrm rot="16200000" flipH="1" flipV="1">
            <a:off x="6911975" y="1338263"/>
            <a:ext cx="1587" cy="255588"/>
          </a:xfrm>
          <a:prstGeom prst="curvedConnector3">
            <a:avLst>
              <a:gd name="adj1" fmla="val -17700000"/>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B3E9B0BD-329D-4BC7-BFFD-CEB92058EAB0}" type="slidenum">
              <a:rPr lang="en-US" altLang="zh-TW"/>
              <a:pPr/>
              <a:t>16</a:t>
            </a:fld>
            <a:endParaRPr lang="en-US" altLang="zh-TW"/>
          </a:p>
        </p:txBody>
      </p:sp>
      <p:sp>
        <p:nvSpPr>
          <p:cNvPr id="25603" name="Rectangle 3"/>
          <p:cNvSpPr>
            <a:spLocks noGrp="1" noChangeArrowheads="1"/>
          </p:cNvSpPr>
          <p:nvPr>
            <p:ph type="body" idx="1"/>
          </p:nvPr>
        </p:nvSpPr>
        <p:spPr>
          <a:xfrm>
            <a:off x="395288" y="836613"/>
            <a:ext cx="8229600" cy="4525962"/>
          </a:xfrm>
        </p:spPr>
        <p:txBody>
          <a:bodyPr/>
          <a:lstStyle/>
          <a:p>
            <a:pPr marL="609600" indent="-609600">
              <a:lnSpc>
                <a:spcPct val="80000"/>
              </a:lnSpc>
              <a:buFontTx/>
              <a:buNone/>
            </a:pPr>
            <a:r>
              <a:rPr lang="zh-TW" altLang="en-US" sz="2800" b="1"/>
              <a:t>一些增進執行速度的技巧</a:t>
            </a:r>
          </a:p>
          <a:p>
            <a:pPr marL="609600" indent="-609600">
              <a:lnSpc>
                <a:spcPct val="80000"/>
              </a:lnSpc>
              <a:buFontTx/>
              <a:buNone/>
            </a:pPr>
            <a:endParaRPr lang="zh-TW" altLang="en-US" sz="2800" b="1"/>
          </a:p>
          <a:p>
            <a:pPr marL="609600" indent="-609600">
              <a:lnSpc>
                <a:spcPct val="80000"/>
              </a:lnSpc>
              <a:buClr>
                <a:schemeClr val="tx1"/>
              </a:buClr>
              <a:buFontTx/>
              <a:buAutoNum type="arabicPeriod"/>
            </a:pPr>
            <a:r>
              <a:rPr lang="en-US" altLang="zh-TW" sz="2800" b="1" i="1">
                <a:solidFill>
                  <a:srgbClr val="FF0000"/>
                </a:solidFill>
              </a:rPr>
              <a:t>Union by rank</a:t>
            </a:r>
            <a:r>
              <a:rPr lang="en-US" altLang="zh-TW" sz="2800"/>
              <a:t>: </a:t>
            </a:r>
            <a:r>
              <a:rPr lang="zh-TW" altLang="en-US" sz="2800"/>
              <a:t>由較小的 </a:t>
            </a:r>
            <a:r>
              <a:rPr lang="en-US" altLang="zh-TW" sz="2800"/>
              <a:t>tree </a:t>
            </a:r>
            <a:r>
              <a:rPr lang="zh-TW" altLang="en-US" sz="2800"/>
              <a:t>的 </a:t>
            </a:r>
            <a:r>
              <a:rPr lang="en-US" altLang="zh-TW" sz="2800"/>
              <a:t>root </a:t>
            </a:r>
            <a:r>
              <a:rPr lang="zh-TW" altLang="en-US" sz="2800"/>
              <a:t>指向較大的 </a:t>
            </a:r>
            <a:r>
              <a:rPr lang="en-US" altLang="zh-TW" sz="2800"/>
              <a:t>tree </a:t>
            </a:r>
            <a:r>
              <a:rPr lang="zh-TW" altLang="en-US" sz="2800"/>
              <a:t>的 </a:t>
            </a:r>
            <a:r>
              <a:rPr lang="en-US" altLang="zh-TW" sz="2800"/>
              <a:t>root (</a:t>
            </a:r>
            <a:r>
              <a:rPr lang="zh-TW" altLang="en-US" sz="2800"/>
              <a:t>依照 </a:t>
            </a:r>
            <a:r>
              <a:rPr lang="en-US" altLang="zh-TW" sz="2800"/>
              <a:t>tree </a:t>
            </a:r>
            <a:r>
              <a:rPr lang="zh-TW" altLang="en-US" sz="2800"/>
              <a:t>的高度區分</a:t>
            </a:r>
            <a:r>
              <a:rPr lang="en-US" altLang="zh-TW" sz="2800"/>
              <a:t>)</a:t>
            </a:r>
            <a:r>
              <a:rPr lang="zh-TW" altLang="en-US" sz="2800"/>
              <a:t>。</a:t>
            </a:r>
          </a:p>
          <a:p>
            <a:pPr marL="609600" indent="-609600">
              <a:lnSpc>
                <a:spcPct val="80000"/>
              </a:lnSpc>
              <a:buFontTx/>
              <a:buNone/>
            </a:pPr>
            <a:r>
              <a:rPr lang="zh-TW" altLang="en-US" sz="2800"/>
              <a:t>	</a:t>
            </a:r>
          </a:p>
          <a:p>
            <a:pPr marL="609600" indent="-609600">
              <a:lnSpc>
                <a:spcPct val="80000"/>
              </a:lnSpc>
              <a:buFontTx/>
              <a:buNone/>
            </a:pPr>
            <a:r>
              <a:rPr lang="zh-TW" altLang="en-US" sz="2800" b="1" i="1"/>
              <a:t>	</a:t>
            </a:r>
            <a:r>
              <a:rPr lang="en-US" altLang="zh-TW" sz="2800" b="1" i="1">
                <a:solidFill>
                  <a:schemeClr val="accent2"/>
                </a:solidFill>
              </a:rPr>
              <a:t>rank</a:t>
            </a:r>
            <a:r>
              <a:rPr lang="en-US" altLang="zh-TW" sz="2800" b="1">
                <a:solidFill>
                  <a:schemeClr val="accent2"/>
                </a:solidFill>
              </a:rPr>
              <a:t>[</a:t>
            </a:r>
            <a:r>
              <a:rPr lang="en-US" altLang="zh-TW" sz="2800" b="1" i="1">
                <a:solidFill>
                  <a:schemeClr val="accent2"/>
                </a:solidFill>
              </a:rPr>
              <a:t>x</a:t>
            </a:r>
            <a:r>
              <a:rPr lang="en-US" altLang="zh-TW" sz="2800" b="1">
                <a:solidFill>
                  <a:schemeClr val="accent2"/>
                </a:solidFill>
              </a:rPr>
              <a:t>]</a:t>
            </a:r>
            <a:r>
              <a:rPr lang="en-US" altLang="zh-TW" sz="2800">
                <a:solidFill>
                  <a:schemeClr val="accent2"/>
                </a:solidFill>
              </a:rPr>
              <a:t>:</a:t>
            </a:r>
            <a:r>
              <a:rPr lang="en-US" altLang="zh-TW" sz="2800"/>
              <a:t> </a:t>
            </a:r>
            <a:r>
              <a:rPr lang="en-US" altLang="zh-TW" sz="2800" i="1"/>
              <a:t>x</a:t>
            </a:r>
            <a:r>
              <a:rPr lang="en-US" altLang="zh-TW" sz="2800"/>
              <a:t> </a:t>
            </a:r>
            <a:r>
              <a:rPr lang="zh-TW" altLang="en-US" sz="2800"/>
              <a:t>的高度</a:t>
            </a:r>
            <a:r>
              <a:rPr lang="en-US" altLang="zh-TW" sz="2800"/>
              <a:t>(</a:t>
            </a:r>
            <a:r>
              <a:rPr lang="zh-TW" altLang="en-US" sz="2800"/>
              <a:t>由 </a:t>
            </a:r>
            <a:r>
              <a:rPr lang="en-US" altLang="zh-TW" sz="2800" i="1"/>
              <a:t>x</a:t>
            </a:r>
            <a:r>
              <a:rPr lang="en-US" altLang="zh-TW" sz="2800"/>
              <a:t> </a:t>
            </a:r>
            <a:r>
              <a:rPr lang="zh-TW" altLang="en-US" sz="2800"/>
              <a:t>到一 </a:t>
            </a:r>
            <a:r>
              <a:rPr lang="en-US" altLang="zh-TW" sz="2800"/>
              <a:t>descendant leaf </a:t>
            </a:r>
            <a:r>
              <a:rPr lang="zh-TW" altLang="en-US" sz="2800"/>
              <a:t>的最長路徑的邊的數量</a:t>
            </a:r>
            <a:r>
              <a:rPr lang="en-US" altLang="zh-TW" sz="2800"/>
              <a:t>)</a:t>
            </a:r>
          </a:p>
          <a:p>
            <a:pPr marL="609600" indent="-609600">
              <a:lnSpc>
                <a:spcPct val="80000"/>
              </a:lnSpc>
              <a:buFontTx/>
              <a:buNone/>
            </a:pPr>
            <a:endParaRPr lang="en-US" altLang="zh-TW" sz="2800"/>
          </a:p>
          <a:p>
            <a:pPr marL="609600" indent="-609600">
              <a:lnSpc>
                <a:spcPct val="80000"/>
              </a:lnSpc>
              <a:buClr>
                <a:schemeClr val="tx1"/>
              </a:buClr>
              <a:buFontTx/>
              <a:buAutoNum type="arabicPeriod" startAt="2"/>
            </a:pPr>
            <a:r>
              <a:rPr lang="en-US" altLang="zh-TW" sz="2800" b="1" i="1">
                <a:solidFill>
                  <a:srgbClr val="FF0000"/>
                </a:solidFill>
              </a:rPr>
              <a:t>Path compression</a:t>
            </a:r>
            <a:r>
              <a:rPr lang="en-US" altLang="zh-TW" sz="2800"/>
              <a:t>: </a:t>
            </a:r>
            <a:r>
              <a:rPr lang="zh-TW" altLang="en-US" sz="2800"/>
              <a:t>在執行 </a:t>
            </a:r>
            <a:r>
              <a:rPr lang="en-US" altLang="zh-TW" sz="2800"/>
              <a:t>Find-Set(</a:t>
            </a:r>
            <a:r>
              <a:rPr lang="en-US" altLang="zh-TW" sz="2800" i="1"/>
              <a:t>x</a:t>
            </a:r>
            <a:r>
              <a:rPr lang="en-US" altLang="zh-TW" sz="2800"/>
              <a:t>) </a:t>
            </a:r>
            <a:r>
              <a:rPr lang="zh-TW" altLang="en-US" sz="2800"/>
              <a:t>對過程中，把所有</a:t>
            </a:r>
            <a:r>
              <a:rPr lang="en-US" altLang="zh-TW" sz="2800"/>
              <a:t>find path </a:t>
            </a:r>
            <a:r>
              <a:rPr lang="zh-TW" altLang="en-US" sz="2800"/>
              <a:t>上的點指向 </a:t>
            </a:r>
            <a:r>
              <a:rPr lang="en-US" altLang="zh-TW" sz="2800"/>
              <a:t>root</a:t>
            </a:r>
            <a:r>
              <a:rPr lang="zh-TW" altLang="en-US" sz="2800"/>
              <a:t>。</a:t>
            </a:r>
            <a:r>
              <a:rPr lang="en-US" altLang="zh-TW" sz="2800"/>
              <a:t>(</a:t>
            </a:r>
            <a:r>
              <a:rPr lang="zh-TW" altLang="en-US" sz="2800"/>
              <a:t>不改變任何 </a:t>
            </a:r>
            <a:r>
              <a:rPr lang="en-US" altLang="zh-TW" sz="2800"/>
              <a:t>rank </a:t>
            </a:r>
            <a:r>
              <a:rPr lang="zh-TW" altLang="en-US" sz="2800"/>
              <a:t>的值</a:t>
            </a:r>
            <a:r>
              <a:rPr lang="en-US" altLang="zh-TW" sz="280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頁尾版面配置區 4"/>
          <p:cNvSpPr>
            <a:spLocks noGrp="1"/>
          </p:cNvSpPr>
          <p:nvPr>
            <p:ph type="ftr" sz="quarter" idx="11"/>
          </p:nvPr>
        </p:nvSpPr>
        <p:spPr/>
        <p:txBody>
          <a:bodyPr/>
          <a:lstStyle/>
          <a:p>
            <a:r>
              <a:rPr lang="en-US" altLang="zh-TW"/>
              <a:t>Disjoint Sets</a:t>
            </a:r>
          </a:p>
        </p:txBody>
      </p:sp>
      <p:sp>
        <p:nvSpPr>
          <p:cNvPr id="38" name="投影片編號版面配置區 5"/>
          <p:cNvSpPr>
            <a:spLocks noGrp="1"/>
          </p:cNvSpPr>
          <p:nvPr>
            <p:ph type="sldNum" sz="quarter" idx="12"/>
          </p:nvPr>
        </p:nvSpPr>
        <p:spPr/>
        <p:txBody>
          <a:bodyPr/>
          <a:lstStyle/>
          <a:p>
            <a:fld id="{D675BCE5-DA28-4A41-84EE-EE67D8D82699}" type="slidenum">
              <a:rPr lang="en-US" altLang="zh-TW"/>
              <a:pPr/>
              <a:t>17</a:t>
            </a:fld>
            <a:endParaRPr lang="en-US" altLang="zh-TW"/>
          </a:p>
        </p:txBody>
      </p:sp>
      <p:sp>
        <p:nvSpPr>
          <p:cNvPr id="26626" name="Rectangle 2"/>
          <p:cNvSpPr>
            <a:spLocks noGrp="1" noChangeArrowheads="1"/>
          </p:cNvSpPr>
          <p:nvPr>
            <p:ph type="title"/>
          </p:nvPr>
        </p:nvSpPr>
        <p:spPr/>
        <p:txBody>
          <a:bodyPr/>
          <a:lstStyle/>
          <a:p>
            <a:r>
              <a:rPr lang="zh-TW" altLang="en-US" sz="3200"/>
              <a:t>範例</a:t>
            </a:r>
            <a:r>
              <a:rPr lang="en-US" altLang="zh-TW" sz="3200"/>
              <a:t>: Find-Set(</a:t>
            </a:r>
            <a:r>
              <a:rPr lang="en-US" altLang="zh-TW" sz="3200" i="1"/>
              <a:t>a</a:t>
            </a:r>
            <a:r>
              <a:rPr lang="en-US" altLang="zh-TW" sz="3200"/>
              <a:t>) with </a:t>
            </a:r>
            <a:r>
              <a:rPr lang="en-US" altLang="zh-TW" sz="3200" i="1"/>
              <a:t>Path Compression</a:t>
            </a:r>
          </a:p>
        </p:txBody>
      </p:sp>
      <p:sp>
        <p:nvSpPr>
          <p:cNvPr id="26631" name="AutoShape 7"/>
          <p:cNvSpPr>
            <a:spLocks noChangeArrowheads="1"/>
          </p:cNvSpPr>
          <p:nvPr/>
        </p:nvSpPr>
        <p:spPr bwMode="auto">
          <a:xfrm>
            <a:off x="3924300" y="1773238"/>
            <a:ext cx="576263" cy="719137"/>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2" name="AutoShape 8"/>
          <p:cNvSpPr>
            <a:spLocks noChangeArrowheads="1"/>
          </p:cNvSpPr>
          <p:nvPr/>
        </p:nvSpPr>
        <p:spPr bwMode="auto">
          <a:xfrm>
            <a:off x="3275013" y="2493963"/>
            <a:ext cx="576262" cy="719137"/>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3" name="AutoShape 9"/>
          <p:cNvSpPr>
            <a:spLocks noChangeArrowheads="1"/>
          </p:cNvSpPr>
          <p:nvPr/>
        </p:nvSpPr>
        <p:spPr bwMode="auto">
          <a:xfrm>
            <a:off x="2555875" y="3214688"/>
            <a:ext cx="576263" cy="719137"/>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4" name="AutoShape 10"/>
          <p:cNvSpPr>
            <a:spLocks noChangeArrowheads="1"/>
          </p:cNvSpPr>
          <p:nvPr/>
        </p:nvSpPr>
        <p:spPr bwMode="auto">
          <a:xfrm>
            <a:off x="1908175" y="3862388"/>
            <a:ext cx="576263" cy="719137"/>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5" name="AutoShape 11"/>
          <p:cNvSpPr>
            <a:spLocks noChangeArrowheads="1"/>
          </p:cNvSpPr>
          <p:nvPr/>
        </p:nvSpPr>
        <p:spPr bwMode="auto">
          <a:xfrm>
            <a:off x="1258888" y="4581525"/>
            <a:ext cx="576262"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6" name="AutoShape 12"/>
          <p:cNvSpPr>
            <a:spLocks noChangeArrowheads="1"/>
          </p:cNvSpPr>
          <p:nvPr/>
        </p:nvSpPr>
        <p:spPr bwMode="auto">
          <a:xfrm>
            <a:off x="539750" y="5302250"/>
            <a:ext cx="576263"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7" name="AutoShape 13"/>
          <p:cNvSpPr>
            <a:spLocks noChangeArrowheads="1"/>
          </p:cNvSpPr>
          <p:nvPr/>
        </p:nvSpPr>
        <p:spPr bwMode="auto">
          <a:xfrm>
            <a:off x="4500563" y="3860800"/>
            <a:ext cx="576262"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8" name="AutoShape 14"/>
          <p:cNvSpPr>
            <a:spLocks noChangeArrowheads="1"/>
          </p:cNvSpPr>
          <p:nvPr/>
        </p:nvSpPr>
        <p:spPr bwMode="auto">
          <a:xfrm>
            <a:off x="5148263" y="3860800"/>
            <a:ext cx="576262"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39" name="AutoShape 15"/>
          <p:cNvSpPr>
            <a:spLocks noChangeArrowheads="1"/>
          </p:cNvSpPr>
          <p:nvPr/>
        </p:nvSpPr>
        <p:spPr bwMode="auto">
          <a:xfrm>
            <a:off x="5867400" y="3860800"/>
            <a:ext cx="576263"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40" name="AutoShape 16"/>
          <p:cNvSpPr>
            <a:spLocks noChangeArrowheads="1"/>
          </p:cNvSpPr>
          <p:nvPr/>
        </p:nvSpPr>
        <p:spPr bwMode="auto">
          <a:xfrm>
            <a:off x="6516688" y="3860800"/>
            <a:ext cx="576262"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41" name="AutoShape 17"/>
          <p:cNvSpPr>
            <a:spLocks noChangeArrowheads="1"/>
          </p:cNvSpPr>
          <p:nvPr/>
        </p:nvSpPr>
        <p:spPr bwMode="auto">
          <a:xfrm>
            <a:off x="7235825" y="3860800"/>
            <a:ext cx="576263" cy="719138"/>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42" name="AutoShape 18"/>
          <p:cNvSpPr>
            <a:spLocks noChangeArrowheads="1"/>
          </p:cNvSpPr>
          <p:nvPr/>
        </p:nvSpPr>
        <p:spPr bwMode="auto">
          <a:xfrm>
            <a:off x="7885113" y="2852738"/>
            <a:ext cx="576262" cy="719137"/>
          </a:xfrm>
          <a:prstGeom prst="triangle">
            <a:avLst>
              <a:gd name="adj" fmla="val 50000"/>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26643" name="Oval 19"/>
          <p:cNvSpPr>
            <a:spLocks noChangeArrowheads="1"/>
          </p:cNvSpPr>
          <p:nvPr/>
        </p:nvSpPr>
        <p:spPr bwMode="auto">
          <a:xfrm>
            <a:off x="684213" y="515778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a</a:t>
            </a:r>
          </a:p>
        </p:txBody>
      </p:sp>
      <p:sp>
        <p:nvSpPr>
          <p:cNvPr id="26645" name="Oval 21"/>
          <p:cNvSpPr>
            <a:spLocks noChangeArrowheads="1"/>
          </p:cNvSpPr>
          <p:nvPr/>
        </p:nvSpPr>
        <p:spPr bwMode="auto">
          <a:xfrm>
            <a:off x="1403350" y="4437063"/>
            <a:ext cx="287338"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b</a:t>
            </a:r>
          </a:p>
        </p:txBody>
      </p:sp>
      <p:sp>
        <p:nvSpPr>
          <p:cNvPr id="26646" name="Oval 22"/>
          <p:cNvSpPr>
            <a:spLocks noChangeArrowheads="1"/>
          </p:cNvSpPr>
          <p:nvPr/>
        </p:nvSpPr>
        <p:spPr bwMode="auto">
          <a:xfrm>
            <a:off x="2052638" y="3789363"/>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c</a:t>
            </a:r>
          </a:p>
        </p:txBody>
      </p:sp>
      <p:sp>
        <p:nvSpPr>
          <p:cNvPr id="26647" name="Oval 23"/>
          <p:cNvSpPr>
            <a:spLocks noChangeArrowheads="1"/>
          </p:cNvSpPr>
          <p:nvPr/>
        </p:nvSpPr>
        <p:spPr bwMode="auto">
          <a:xfrm>
            <a:off x="2700338" y="306863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d</a:t>
            </a:r>
          </a:p>
        </p:txBody>
      </p:sp>
      <p:sp>
        <p:nvSpPr>
          <p:cNvPr id="26648" name="Oval 24"/>
          <p:cNvSpPr>
            <a:spLocks noChangeArrowheads="1"/>
          </p:cNvSpPr>
          <p:nvPr/>
        </p:nvSpPr>
        <p:spPr bwMode="auto">
          <a:xfrm>
            <a:off x="3421063" y="2349500"/>
            <a:ext cx="287337" cy="287338"/>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e</a:t>
            </a:r>
          </a:p>
        </p:txBody>
      </p:sp>
      <p:sp>
        <p:nvSpPr>
          <p:cNvPr id="26649" name="Oval 25"/>
          <p:cNvSpPr>
            <a:spLocks noChangeArrowheads="1"/>
          </p:cNvSpPr>
          <p:nvPr/>
        </p:nvSpPr>
        <p:spPr bwMode="auto">
          <a:xfrm>
            <a:off x="4068763" y="1700213"/>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f</a:t>
            </a:r>
          </a:p>
        </p:txBody>
      </p:sp>
      <p:cxnSp>
        <p:nvCxnSpPr>
          <p:cNvPr id="26650" name="AutoShape 26"/>
          <p:cNvCxnSpPr>
            <a:cxnSpLocks noChangeShapeType="1"/>
            <a:stCxn id="26645" idx="3"/>
            <a:endCxn id="26643" idx="7"/>
          </p:cNvCxnSpPr>
          <p:nvPr/>
        </p:nvCxnSpPr>
        <p:spPr bwMode="auto">
          <a:xfrm flipH="1">
            <a:off x="928688" y="4681538"/>
            <a:ext cx="517525" cy="5191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51" name="AutoShape 27"/>
          <p:cNvCxnSpPr>
            <a:cxnSpLocks noChangeShapeType="1"/>
            <a:stCxn id="26645" idx="7"/>
            <a:endCxn id="26646" idx="3"/>
          </p:cNvCxnSpPr>
          <p:nvPr/>
        </p:nvCxnSpPr>
        <p:spPr bwMode="auto">
          <a:xfrm flipV="1">
            <a:off x="1647825" y="4033838"/>
            <a:ext cx="447675" cy="4460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52" name="AutoShape 28"/>
          <p:cNvCxnSpPr>
            <a:cxnSpLocks noChangeShapeType="1"/>
            <a:stCxn id="26646" idx="7"/>
            <a:endCxn id="26647" idx="3"/>
          </p:cNvCxnSpPr>
          <p:nvPr/>
        </p:nvCxnSpPr>
        <p:spPr bwMode="auto">
          <a:xfrm flipV="1">
            <a:off x="2297113" y="3313113"/>
            <a:ext cx="446087" cy="5191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53" name="AutoShape 29"/>
          <p:cNvCxnSpPr>
            <a:cxnSpLocks noChangeShapeType="1"/>
            <a:stCxn id="26647" idx="7"/>
            <a:endCxn id="26648" idx="3"/>
          </p:cNvCxnSpPr>
          <p:nvPr/>
        </p:nvCxnSpPr>
        <p:spPr bwMode="auto">
          <a:xfrm flipV="1">
            <a:off x="2944813" y="2593975"/>
            <a:ext cx="519112" cy="51752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54" name="AutoShape 30"/>
          <p:cNvCxnSpPr>
            <a:cxnSpLocks noChangeShapeType="1"/>
            <a:stCxn id="26648" idx="7"/>
            <a:endCxn id="26649" idx="3"/>
          </p:cNvCxnSpPr>
          <p:nvPr/>
        </p:nvCxnSpPr>
        <p:spPr bwMode="auto">
          <a:xfrm flipV="1">
            <a:off x="3665538" y="1944688"/>
            <a:ext cx="446087" cy="4476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655" name="Oval 31"/>
          <p:cNvSpPr>
            <a:spLocks noChangeArrowheads="1"/>
          </p:cNvSpPr>
          <p:nvPr/>
        </p:nvSpPr>
        <p:spPr bwMode="auto">
          <a:xfrm>
            <a:off x="4643438" y="371633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a</a:t>
            </a:r>
          </a:p>
        </p:txBody>
      </p:sp>
      <p:sp>
        <p:nvSpPr>
          <p:cNvPr id="26656" name="Oval 32"/>
          <p:cNvSpPr>
            <a:spLocks noChangeArrowheads="1"/>
          </p:cNvSpPr>
          <p:nvPr/>
        </p:nvSpPr>
        <p:spPr bwMode="auto">
          <a:xfrm>
            <a:off x="5292725" y="3716338"/>
            <a:ext cx="287338"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b</a:t>
            </a:r>
          </a:p>
        </p:txBody>
      </p:sp>
      <p:sp>
        <p:nvSpPr>
          <p:cNvPr id="26657" name="Oval 33"/>
          <p:cNvSpPr>
            <a:spLocks noChangeArrowheads="1"/>
          </p:cNvSpPr>
          <p:nvPr/>
        </p:nvSpPr>
        <p:spPr bwMode="auto">
          <a:xfrm>
            <a:off x="6011863" y="371633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c</a:t>
            </a:r>
          </a:p>
        </p:txBody>
      </p:sp>
      <p:sp>
        <p:nvSpPr>
          <p:cNvPr id="26658" name="Oval 34"/>
          <p:cNvSpPr>
            <a:spLocks noChangeArrowheads="1"/>
          </p:cNvSpPr>
          <p:nvPr/>
        </p:nvSpPr>
        <p:spPr bwMode="auto">
          <a:xfrm>
            <a:off x="6659563" y="371633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d</a:t>
            </a:r>
          </a:p>
        </p:txBody>
      </p:sp>
      <p:sp>
        <p:nvSpPr>
          <p:cNvPr id="26659" name="Oval 35"/>
          <p:cNvSpPr>
            <a:spLocks noChangeArrowheads="1"/>
          </p:cNvSpPr>
          <p:nvPr/>
        </p:nvSpPr>
        <p:spPr bwMode="auto">
          <a:xfrm>
            <a:off x="7380288" y="3716338"/>
            <a:ext cx="287337" cy="287337"/>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e</a:t>
            </a:r>
          </a:p>
        </p:txBody>
      </p:sp>
      <p:sp>
        <p:nvSpPr>
          <p:cNvPr id="26660" name="Oval 36"/>
          <p:cNvSpPr>
            <a:spLocks noChangeArrowheads="1"/>
          </p:cNvSpPr>
          <p:nvPr/>
        </p:nvSpPr>
        <p:spPr bwMode="auto">
          <a:xfrm>
            <a:off x="8027988" y="2708275"/>
            <a:ext cx="287337" cy="287338"/>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b="1" i="1"/>
              <a:t>f</a:t>
            </a:r>
          </a:p>
        </p:txBody>
      </p:sp>
      <p:cxnSp>
        <p:nvCxnSpPr>
          <p:cNvPr id="26661" name="AutoShape 37"/>
          <p:cNvCxnSpPr>
            <a:cxnSpLocks noChangeShapeType="1"/>
            <a:stCxn id="26655" idx="7"/>
            <a:endCxn id="26660" idx="3"/>
          </p:cNvCxnSpPr>
          <p:nvPr/>
        </p:nvCxnSpPr>
        <p:spPr bwMode="auto">
          <a:xfrm flipV="1">
            <a:off x="4887913" y="2952750"/>
            <a:ext cx="3182937" cy="806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62" name="AutoShape 38"/>
          <p:cNvCxnSpPr>
            <a:cxnSpLocks noChangeShapeType="1"/>
            <a:stCxn id="26656" idx="7"/>
            <a:endCxn id="26660" idx="3"/>
          </p:cNvCxnSpPr>
          <p:nvPr/>
        </p:nvCxnSpPr>
        <p:spPr bwMode="auto">
          <a:xfrm flipV="1">
            <a:off x="5537200" y="2952750"/>
            <a:ext cx="2533650" cy="806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64" name="AutoShape 40"/>
          <p:cNvCxnSpPr>
            <a:cxnSpLocks noChangeShapeType="1"/>
            <a:stCxn id="26657" idx="7"/>
            <a:endCxn id="26660" idx="3"/>
          </p:cNvCxnSpPr>
          <p:nvPr/>
        </p:nvCxnSpPr>
        <p:spPr bwMode="auto">
          <a:xfrm flipV="1">
            <a:off x="6256338" y="2952750"/>
            <a:ext cx="1814512" cy="806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65" name="AutoShape 41"/>
          <p:cNvCxnSpPr>
            <a:cxnSpLocks noChangeShapeType="1"/>
            <a:stCxn id="26658" idx="7"/>
            <a:endCxn id="26660" idx="3"/>
          </p:cNvCxnSpPr>
          <p:nvPr/>
        </p:nvCxnSpPr>
        <p:spPr bwMode="auto">
          <a:xfrm flipV="1">
            <a:off x="6904038" y="2952750"/>
            <a:ext cx="1166812" cy="80645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666" name="AutoShape 42"/>
          <p:cNvCxnSpPr>
            <a:cxnSpLocks noChangeShapeType="1"/>
            <a:stCxn id="26659" idx="0"/>
            <a:endCxn id="26660" idx="3"/>
          </p:cNvCxnSpPr>
          <p:nvPr/>
        </p:nvCxnSpPr>
        <p:spPr bwMode="auto">
          <a:xfrm flipV="1">
            <a:off x="7524750" y="2952750"/>
            <a:ext cx="546100" cy="76358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頁尾版面配置區 4"/>
          <p:cNvSpPr>
            <a:spLocks noGrp="1"/>
          </p:cNvSpPr>
          <p:nvPr>
            <p:ph type="ftr" sz="quarter" idx="11"/>
          </p:nvPr>
        </p:nvSpPr>
        <p:spPr/>
        <p:txBody>
          <a:bodyPr/>
          <a:lstStyle/>
          <a:p>
            <a:r>
              <a:rPr lang="en-US" altLang="zh-TW"/>
              <a:t>Disjoint Sets</a:t>
            </a:r>
          </a:p>
        </p:txBody>
      </p:sp>
      <p:sp>
        <p:nvSpPr>
          <p:cNvPr id="7" name="投影片編號版面配置區 5"/>
          <p:cNvSpPr>
            <a:spLocks noGrp="1"/>
          </p:cNvSpPr>
          <p:nvPr>
            <p:ph type="sldNum" sz="quarter" idx="12"/>
          </p:nvPr>
        </p:nvSpPr>
        <p:spPr/>
        <p:txBody>
          <a:bodyPr/>
          <a:lstStyle/>
          <a:p>
            <a:fld id="{9B262633-0E3F-4781-AABD-233A74603925}" type="slidenum">
              <a:rPr lang="en-US" altLang="zh-TW"/>
              <a:pPr/>
              <a:t>18</a:t>
            </a:fld>
            <a:endParaRPr lang="en-US" altLang="zh-TW"/>
          </a:p>
        </p:txBody>
      </p:sp>
      <p:sp>
        <p:nvSpPr>
          <p:cNvPr id="28675" name="Rectangle 3"/>
          <p:cNvSpPr>
            <a:spLocks noGrp="1" noChangeArrowheads="1"/>
          </p:cNvSpPr>
          <p:nvPr>
            <p:ph type="body" idx="1"/>
          </p:nvPr>
        </p:nvSpPr>
        <p:spPr>
          <a:xfrm>
            <a:off x="468313" y="908050"/>
            <a:ext cx="8229600" cy="4525963"/>
          </a:xfrm>
        </p:spPr>
        <p:txBody>
          <a:bodyPr/>
          <a:lstStyle/>
          <a:p>
            <a:pPr>
              <a:buFontTx/>
              <a:buNone/>
            </a:pPr>
            <a:r>
              <a:rPr lang="en-US" altLang="zh-TW" b="1"/>
              <a:t>Pseudo-code for disjoint-set forests</a:t>
            </a:r>
            <a:endParaRPr lang="en-US" altLang="zh-TW" b="1">
              <a:latin typeface="Courier New" pitchFamily="49" charset="0"/>
            </a:endParaRPr>
          </a:p>
          <a:p>
            <a:pPr>
              <a:buFontTx/>
              <a:buNone/>
            </a:pPr>
            <a:endParaRPr lang="en-US" altLang="zh-TW" sz="2800" b="1">
              <a:latin typeface="Courier New" pitchFamily="49" charset="0"/>
            </a:endParaRPr>
          </a:p>
          <a:p>
            <a:pPr>
              <a:buFontTx/>
              <a:buNone/>
            </a:pPr>
            <a:r>
              <a:rPr lang="en-US" altLang="zh-TW" sz="2400" b="1">
                <a:latin typeface="Courier New" pitchFamily="49" charset="0"/>
              </a:rPr>
              <a:t>MAKE-SET(</a:t>
            </a:r>
            <a:r>
              <a:rPr lang="en-US" altLang="zh-TW" sz="2400" b="1" i="1">
                <a:latin typeface="Courier New" pitchFamily="49" charset="0"/>
              </a:rPr>
              <a:t>x</a:t>
            </a:r>
            <a:r>
              <a:rPr lang="en-US" altLang="zh-TW" sz="2400" b="1">
                <a:latin typeface="Courier New" pitchFamily="49" charset="0"/>
              </a:rPr>
              <a:t>)</a:t>
            </a:r>
          </a:p>
          <a:p>
            <a:pPr>
              <a:buFontTx/>
              <a:buNone/>
            </a:pPr>
            <a:r>
              <a:rPr lang="en-US" altLang="zh-TW" sz="2400">
                <a:latin typeface="Courier New" pitchFamily="49" charset="0"/>
              </a:rPr>
              <a:t>1</a:t>
            </a:r>
            <a:r>
              <a:rPr lang="en-US" altLang="zh-TW" sz="2400" b="1">
                <a:latin typeface="Courier New" pitchFamily="49" charset="0"/>
              </a:rPr>
              <a:t> </a:t>
            </a:r>
            <a:r>
              <a:rPr lang="en-US" altLang="zh-TW" sz="2400" b="1" i="1">
                <a:latin typeface="Courier New" pitchFamily="49" charset="0"/>
              </a:rPr>
              <a:t>p</a:t>
            </a:r>
            <a:r>
              <a:rPr lang="en-US" altLang="zh-TW" sz="2400" b="1">
                <a:latin typeface="Courier New" pitchFamily="49" charset="0"/>
              </a:rPr>
              <a:t>[</a:t>
            </a:r>
            <a:r>
              <a:rPr lang="en-US" altLang="zh-TW" sz="2400" b="1" i="1">
                <a:latin typeface="Courier New" pitchFamily="49" charset="0"/>
              </a:rPr>
              <a:t>x</a:t>
            </a:r>
            <a:r>
              <a:rPr lang="en-US" altLang="zh-TW" sz="2400" b="1">
                <a:latin typeface="Courier New" pitchFamily="49" charset="0"/>
              </a:rPr>
              <a:t>] </a:t>
            </a:r>
            <a:r>
              <a:rPr lang="en-US" altLang="zh-TW" sz="2400" b="1">
                <a:latin typeface="Courier New" pitchFamily="49" charset="0"/>
                <a:sym typeface="Symbol" pitchFamily="18" charset="2"/>
              </a:rPr>
              <a:t> </a:t>
            </a:r>
            <a:r>
              <a:rPr lang="en-US" altLang="zh-TW" sz="2400" b="1" i="1">
                <a:latin typeface="Courier New" pitchFamily="49" charset="0"/>
                <a:sym typeface="Symbol" pitchFamily="18" charset="2"/>
              </a:rPr>
              <a:t>x</a:t>
            </a:r>
          </a:p>
          <a:p>
            <a:pPr>
              <a:buFontTx/>
              <a:buNone/>
            </a:pPr>
            <a:r>
              <a:rPr lang="en-US" altLang="zh-TW" sz="2400">
                <a:latin typeface="Courier New" pitchFamily="49" charset="0"/>
                <a:sym typeface="Symbol" pitchFamily="18" charset="2"/>
              </a:rPr>
              <a:t>2</a:t>
            </a:r>
            <a:r>
              <a:rPr lang="en-US" altLang="zh-TW" sz="2400" b="1">
                <a:latin typeface="Courier New" pitchFamily="49" charset="0"/>
                <a:sym typeface="Symbol" pitchFamily="18" charset="2"/>
              </a:rPr>
              <a:t> </a:t>
            </a:r>
            <a:r>
              <a:rPr lang="en-US" altLang="zh-TW" sz="2400" b="1" i="1">
                <a:solidFill>
                  <a:srgbClr val="FF0000"/>
                </a:solidFill>
                <a:latin typeface="Courier New" pitchFamily="49" charset="0"/>
                <a:sym typeface="Symbol" pitchFamily="18" charset="2"/>
              </a:rPr>
              <a:t>rank</a:t>
            </a:r>
            <a:r>
              <a:rPr lang="en-US" altLang="zh-TW" sz="2400" b="1">
                <a:solidFill>
                  <a:srgbClr val="FF0000"/>
                </a:solidFill>
                <a:latin typeface="Courier New" pitchFamily="49" charset="0"/>
                <a:sym typeface="Symbol" pitchFamily="18" charset="2"/>
              </a:rPr>
              <a:t>[</a:t>
            </a:r>
            <a:r>
              <a:rPr lang="en-US" altLang="zh-TW" sz="2400" b="1" i="1">
                <a:solidFill>
                  <a:srgbClr val="FF0000"/>
                </a:solidFill>
                <a:latin typeface="Courier New" pitchFamily="49" charset="0"/>
                <a:sym typeface="Symbol" pitchFamily="18" charset="2"/>
              </a:rPr>
              <a:t>x</a:t>
            </a:r>
            <a:r>
              <a:rPr lang="en-US" altLang="zh-TW" sz="2400" b="1">
                <a:solidFill>
                  <a:srgbClr val="FF0000"/>
                </a:solidFill>
                <a:latin typeface="Courier New" pitchFamily="49" charset="0"/>
                <a:sym typeface="Symbol" pitchFamily="18" charset="2"/>
              </a:rPr>
              <a:t>]  0</a:t>
            </a:r>
          </a:p>
          <a:p>
            <a:pPr>
              <a:buFontTx/>
              <a:buNone/>
            </a:pPr>
            <a:endParaRPr lang="en-US" altLang="zh-TW" sz="2400" b="1">
              <a:latin typeface="Courier New" pitchFamily="49" charset="0"/>
              <a:sym typeface="Symbol" pitchFamily="18" charset="2"/>
            </a:endParaRPr>
          </a:p>
          <a:p>
            <a:pPr>
              <a:buFontTx/>
              <a:buNone/>
            </a:pPr>
            <a:r>
              <a:rPr lang="en-US" altLang="zh-TW" sz="2400" b="1">
                <a:latin typeface="Courier New" pitchFamily="49" charset="0"/>
                <a:sym typeface="Symbol" pitchFamily="18" charset="2"/>
              </a:rPr>
              <a:t>UNION(</a:t>
            </a:r>
            <a:r>
              <a:rPr lang="en-US" altLang="zh-TW" sz="2400" b="1" i="1">
                <a:latin typeface="Courier New" pitchFamily="49" charset="0"/>
                <a:sym typeface="Symbol" pitchFamily="18" charset="2"/>
              </a:rPr>
              <a:t>x</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y</a:t>
            </a:r>
            <a:r>
              <a:rPr lang="en-US" altLang="zh-TW" sz="2400" b="1">
                <a:latin typeface="Courier New" pitchFamily="49" charset="0"/>
                <a:sym typeface="Symbol" pitchFamily="18" charset="2"/>
              </a:rPr>
              <a:t>)</a:t>
            </a:r>
          </a:p>
          <a:p>
            <a:pPr>
              <a:buFontTx/>
              <a:buNone/>
            </a:pPr>
            <a:r>
              <a:rPr lang="en-US" altLang="zh-TW" sz="2400">
                <a:latin typeface="Courier New" pitchFamily="49" charset="0"/>
                <a:sym typeface="Symbol" pitchFamily="18" charset="2"/>
              </a:rPr>
              <a:t>1</a:t>
            </a:r>
            <a:r>
              <a:rPr lang="en-US" altLang="zh-TW" sz="2400" b="1">
                <a:latin typeface="Courier New" pitchFamily="49" charset="0"/>
                <a:sym typeface="Symbol" pitchFamily="18" charset="2"/>
              </a:rPr>
              <a:t> LINK(</a:t>
            </a:r>
            <a:r>
              <a:rPr lang="en-US" altLang="zh-TW" sz="2400" b="1">
                <a:solidFill>
                  <a:srgbClr val="FF0000"/>
                </a:solidFill>
                <a:latin typeface="Courier New" pitchFamily="49" charset="0"/>
                <a:sym typeface="Symbol" pitchFamily="18" charset="2"/>
              </a:rPr>
              <a:t>FIND-SET</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x</a:t>
            </a:r>
            <a:r>
              <a:rPr lang="en-US" altLang="zh-TW" sz="2400" b="1">
                <a:latin typeface="Courier New" pitchFamily="49" charset="0"/>
                <a:sym typeface="Symbol" pitchFamily="18" charset="2"/>
              </a:rPr>
              <a:t>), </a:t>
            </a:r>
            <a:r>
              <a:rPr lang="en-US" altLang="zh-TW" sz="2400" b="1">
                <a:solidFill>
                  <a:srgbClr val="FF0000"/>
                </a:solidFill>
                <a:latin typeface="Courier New" pitchFamily="49" charset="0"/>
                <a:sym typeface="Symbol" pitchFamily="18" charset="2"/>
              </a:rPr>
              <a:t>FIND-SET</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y</a:t>
            </a:r>
            <a:r>
              <a:rPr lang="en-US" altLang="zh-TW" sz="2400" b="1">
                <a:latin typeface="Courier New" pitchFamily="49" charset="0"/>
                <a:sym typeface="Symbol" pitchFamily="18" charset="2"/>
              </a:rPr>
              <a:t>))</a:t>
            </a:r>
          </a:p>
        </p:txBody>
      </p:sp>
      <p:sp>
        <p:nvSpPr>
          <p:cNvPr id="28676" name="Text Box 4"/>
          <p:cNvSpPr txBox="1">
            <a:spLocks noChangeArrowheads="1"/>
          </p:cNvSpPr>
          <p:nvPr/>
        </p:nvSpPr>
        <p:spPr bwMode="auto">
          <a:xfrm>
            <a:off x="5416550" y="2533650"/>
            <a:ext cx="26797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a:solidFill>
                  <a:schemeClr val="accent2"/>
                </a:solidFill>
              </a:rPr>
              <a:t>path compression</a:t>
            </a:r>
          </a:p>
        </p:txBody>
      </p:sp>
      <p:sp>
        <p:nvSpPr>
          <p:cNvPr id="28677" name="Line 5"/>
          <p:cNvSpPr>
            <a:spLocks noChangeShapeType="1"/>
          </p:cNvSpPr>
          <p:nvPr/>
        </p:nvSpPr>
        <p:spPr bwMode="auto">
          <a:xfrm flipH="1">
            <a:off x="3059113" y="2997200"/>
            <a:ext cx="2881312"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28678" name="Line 6"/>
          <p:cNvSpPr>
            <a:spLocks noChangeShapeType="1"/>
          </p:cNvSpPr>
          <p:nvPr/>
        </p:nvSpPr>
        <p:spPr bwMode="auto">
          <a:xfrm flipH="1">
            <a:off x="5292725" y="2997200"/>
            <a:ext cx="647700" cy="10795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Disjoint Sets</a:t>
            </a:r>
          </a:p>
        </p:txBody>
      </p:sp>
      <p:sp>
        <p:nvSpPr>
          <p:cNvPr id="6" name="投影片編號版面配置區 5"/>
          <p:cNvSpPr>
            <a:spLocks noGrp="1"/>
          </p:cNvSpPr>
          <p:nvPr>
            <p:ph type="sldNum" sz="quarter" idx="12"/>
          </p:nvPr>
        </p:nvSpPr>
        <p:spPr/>
        <p:txBody>
          <a:bodyPr/>
          <a:lstStyle/>
          <a:p>
            <a:fld id="{4AA765F6-52FA-4C84-86FC-87E9F4C302C9}" type="slidenum">
              <a:rPr lang="en-US" altLang="zh-TW"/>
              <a:pPr/>
              <a:t>19</a:t>
            </a:fld>
            <a:endParaRPr lang="en-US" altLang="zh-TW"/>
          </a:p>
        </p:txBody>
      </p:sp>
      <p:sp>
        <p:nvSpPr>
          <p:cNvPr id="29699" name="Rectangle 3"/>
          <p:cNvSpPr>
            <a:spLocks noGrp="1" noChangeArrowheads="1"/>
          </p:cNvSpPr>
          <p:nvPr>
            <p:ph type="body" idx="1"/>
          </p:nvPr>
        </p:nvSpPr>
        <p:spPr>
          <a:xfrm>
            <a:off x="457200" y="1196975"/>
            <a:ext cx="8229600" cy="4752975"/>
          </a:xfrm>
        </p:spPr>
        <p:txBody>
          <a:bodyPr/>
          <a:lstStyle/>
          <a:p>
            <a:pPr>
              <a:lnSpc>
                <a:spcPct val="90000"/>
              </a:lnSpc>
              <a:buFontTx/>
              <a:buNone/>
            </a:pPr>
            <a:r>
              <a:rPr lang="en-US" altLang="zh-TW" sz="2400" b="1">
                <a:latin typeface="Courier New" pitchFamily="49" charset="0"/>
              </a:rPr>
              <a:t>LINK(</a:t>
            </a:r>
            <a:r>
              <a:rPr lang="en-US" altLang="zh-TW" sz="2400" b="1" i="1">
                <a:latin typeface="Courier New" pitchFamily="49" charset="0"/>
              </a:rPr>
              <a:t>x</a:t>
            </a:r>
            <a:r>
              <a:rPr lang="en-US" altLang="zh-TW" sz="2400" b="1">
                <a:latin typeface="Courier New" pitchFamily="49" charset="0"/>
              </a:rPr>
              <a:t>,</a:t>
            </a:r>
            <a:r>
              <a:rPr lang="en-US" altLang="zh-TW" sz="2400" b="1" i="1">
                <a:latin typeface="Courier New" pitchFamily="49" charset="0"/>
              </a:rPr>
              <a:t>y</a:t>
            </a:r>
            <a:r>
              <a:rPr lang="en-US" altLang="zh-TW" sz="2400" b="1">
                <a:latin typeface="Courier New" pitchFamily="49" charset="0"/>
              </a:rPr>
              <a:t>)</a:t>
            </a:r>
          </a:p>
          <a:p>
            <a:pPr>
              <a:lnSpc>
                <a:spcPct val="90000"/>
              </a:lnSpc>
              <a:buFontTx/>
              <a:buNone/>
            </a:pPr>
            <a:r>
              <a:rPr lang="en-US" altLang="zh-TW" sz="2400">
                <a:latin typeface="Courier New" pitchFamily="49" charset="0"/>
              </a:rPr>
              <a:t>1 </a:t>
            </a:r>
            <a:r>
              <a:rPr lang="en-US" altLang="zh-TW" sz="2400" b="1">
                <a:latin typeface="Courier New" pitchFamily="49" charset="0"/>
              </a:rPr>
              <a:t>if </a:t>
            </a:r>
            <a:r>
              <a:rPr lang="en-US" altLang="zh-TW" sz="2400" b="1" i="1">
                <a:solidFill>
                  <a:schemeClr val="accent2"/>
                </a:solidFill>
                <a:latin typeface="Courier New" pitchFamily="49" charset="0"/>
              </a:rPr>
              <a:t>rank</a:t>
            </a:r>
            <a:r>
              <a:rPr lang="en-US" altLang="zh-TW" sz="2400" b="1">
                <a:solidFill>
                  <a:schemeClr val="accent2"/>
                </a:solidFill>
                <a:latin typeface="Courier New" pitchFamily="49" charset="0"/>
              </a:rPr>
              <a:t>[</a:t>
            </a:r>
            <a:r>
              <a:rPr lang="en-US" altLang="zh-TW" sz="2400" b="1" i="1">
                <a:solidFill>
                  <a:schemeClr val="accent2"/>
                </a:solidFill>
                <a:latin typeface="Courier New" pitchFamily="49" charset="0"/>
              </a:rPr>
              <a:t>x</a:t>
            </a:r>
            <a:r>
              <a:rPr lang="en-US" altLang="zh-TW" sz="2400" b="1">
                <a:solidFill>
                  <a:schemeClr val="accent2"/>
                </a:solidFill>
                <a:latin typeface="Courier New" pitchFamily="49" charset="0"/>
              </a:rPr>
              <a:t>] &gt; </a:t>
            </a:r>
            <a:r>
              <a:rPr lang="en-US" altLang="zh-TW" sz="2400" b="1" i="1">
                <a:solidFill>
                  <a:schemeClr val="accent2"/>
                </a:solidFill>
                <a:latin typeface="Courier New" pitchFamily="49" charset="0"/>
              </a:rPr>
              <a:t>rank</a:t>
            </a:r>
            <a:r>
              <a:rPr lang="en-US" altLang="zh-TW" sz="2400" b="1">
                <a:solidFill>
                  <a:schemeClr val="accent2"/>
                </a:solidFill>
                <a:latin typeface="Courier New" pitchFamily="49" charset="0"/>
              </a:rPr>
              <a:t>[</a:t>
            </a:r>
            <a:r>
              <a:rPr lang="en-US" altLang="zh-TW" sz="2400" b="1" i="1">
                <a:solidFill>
                  <a:schemeClr val="accent2"/>
                </a:solidFill>
                <a:latin typeface="Courier New" pitchFamily="49" charset="0"/>
              </a:rPr>
              <a:t>y</a:t>
            </a:r>
            <a:r>
              <a:rPr lang="en-US" altLang="zh-TW" sz="2400" b="1">
                <a:solidFill>
                  <a:schemeClr val="accent2"/>
                </a:solidFill>
                <a:latin typeface="Courier New" pitchFamily="49" charset="0"/>
              </a:rPr>
              <a:t>]</a:t>
            </a:r>
          </a:p>
          <a:p>
            <a:pPr>
              <a:lnSpc>
                <a:spcPct val="90000"/>
              </a:lnSpc>
              <a:buFontTx/>
              <a:buNone/>
            </a:pPr>
            <a:r>
              <a:rPr lang="en-US" altLang="zh-TW" sz="2400">
                <a:latin typeface="Courier New" pitchFamily="49" charset="0"/>
              </a:rPr>
              <a:t>2    </a:t>
            </a:r>
            <a:r>
              <a:rPr lang="en-US" altLang="zh-TW" sz="2400" b="1">
                <a:latin typeface="Courier New" pitchFamily="49" charset="0"/>
              </a:rPr>
              <a:t>then </a:t>
            </a:r>
            <a:r>
              <a:rPr lang="en-US" altLang="zh-TW" sz="2400" b="1" i="1">
                <a:latin typeface="Courier New" pitchFamily="49" charset="0"/>
              </a:rPr>
              <a:t>p</a:t>
            </a:r>
            <a:r>
              <a:rPr lang="en-US" altLang="zh-TW" sz="2400" b="1">
                <a:latin typeface="Courier New" pitchFamily="49" charset="0"/>
              </a:rPr>
              <a:t>[</a:t>
            </a:r>
            <a:r>
              <a:rPr lang="en-US" altLang="zh-TW" sz="2400" b="1" i="1">
                <a:latin typeface="Courier New" pitchFamily="49" charset="0"/>
              </a:rPr>
              <a:t>y</a:t>
            </a:r>
            <a:r>
              <a:rPr lang="en-US" altLang="zh-TW" sz="2400" b="1">
                <a:latin typeface="Courier New" pitchFamily="49" charset="0"/>
              </a:rPr>
              <a:t>] </a:t>
            </a:r>
            <a:r>
              <a:rPr lang="en-US" altLang="zh-TW" sz="2400" b="1">
                <a:latin typeface="Courier New" pitchFamily="49" charset="0"/>
                <a:sym typeface="Symbol" pitchFamily="18" charset="2"/>
              </a:rPr>
              <a:t> </a:t>
            </a:r>
            <a:r>
              <a:rPr lang="en-US" altLang="zh-TW" sz="2400" b="1" i="1">
                <a:latin typeface="Courier New" pitchFamily="49" charset="0"/>
                <a:sym typeface="Symbol" pitchFamily="18" charset="2"/>
              </a:rPr>
              <a:t>x</a:t>
            </a:r>
          </a:p>
          <a:p>
            <a:pPr>
              <a:lnSpc>
                <a:spcPct val="90000"/>
              </a:lnSpc>
              <a:buFontTx/>
              <a:buNone/>
            </a:pPr>
            <a:r>
              <a:rPr lang="en-US" altLang="zh-TW" sz="2400">
                <a:latin typeface="Courier New" pitchFamily="49" charset="0"/>
              </a:rPr>
              <a:t>3    </a:t>
            </a:r>
            <a:r>
              <a:rPr lang="en-US" altLang="zh-TW" sz="2400" b="1">
                <a:latin typeface="Courier New" pitchFamily="49" charset="0"/>
              </a:rPr>
              <a:t>else </a:t>
            </a:r>
            <a:r>
              <a:rPr lang="en-US" altLang="zh-TW" sz="2400" b="1" i="1">
                <a:latin typeface="Courier New" pitchFamily="49" charset="0"/>
              </a:rPr>
              <a:t>p</a:t>
            </a:r>
            <a:r>
              <a:rPr lang="en-US" altLang="zh-TW" sz="2400" b="1">
                <a:latin typeface="Courier New" pitchFamily="49" charset="0"/>
              </a:rPr>
              <a:t>[</a:t>
            </a:r>
            <a:r>
              <a:rPr lang="en-US" altLang="zh-TW" sz="2400" b="1" i="1">
                <a:latin typeface="Courier New" pitchFamily="49" charset="0"/>
              </a:rPr>
              <a:t>x</a:t>
            </a:r>
            <a:r>
              <a:rPr lang="en-US" altLang="zh-TW" sz="2400" b="1">
                <a:latin typeface="Courier New" pitchFamily="49" charset="0"/>
              </a:rPr>
              <a:t>] </a:t>
            </a:r>
            <a:r>
              <a:rPr lang="en-US" altLang="zh-TW" sz="2400" b="1">
                <a:latin typeface="Courier New" pitchFamily="49" charset="0"/>
                <a:sym typeface="Symbol" pitchFamily="18" charset="2"/>
              </a:rPr>
              <a:t> </a:t>
            </a:r>
            <a:r>
              <a:rPr lang="en-US" altLang="zh-TW" sz="2400" b="1" i="1">
                <a:latin typeface="Courier New" pitchFamily="49" charset="0"/>
                <a:sym typeface="Symbol" pitchFamily="18" charset="2"/>
              </a:rPr>
              <a:t>y</a:t>
            </a:r>
          </a:p>
          <a:p>
            <a:pPr>
              <a:lnSpc>
                <a:spcPct val="90000"/>
              </a:lnSpc>
              <a:buFontTx/>
              <a:buNone/>
            </a:pPr>
            <a:r>
              <a:rPr lang="en-US" altLang="zh-TW" sz="2400">
                <a:latin typeface="Courier New" pitchFamily="49" charset="0"/>
                <a:sym typeface="Symbol" pitchFamily="18" charset="2"/>
              </a:rPr>
              <a:t>4       </a:t>
            </a:r>
            <a:r>
              <a:rPr lang="en-US" altLang="zh-TW" sz="2400" b="1">
                <a:latin typeface="Courier New" pitchFamily="49" charset="0"/>
                <a:sym typeface="Symbol" pitchFamily="18" charset="2"/>
              </a:rPr>
              <a:t>if </a:t>
            </a:r>
            <a:r>
              <a:rPr lang="en-US" altLang="zh-TW" sz="2400" b="1" i="1">
                <a:solidFill>
                  <a:schemeClr val="accent2"/>
                </a:solidFill>
                <a:latin typeface="Courier New" pitchFamily="49" charset="0"/>
                <a:sym typeface="Symbol" pitchFamily="18" charset="2"/>
              </a:rPr>
              <a:t>rank</a:t>
            </a:r>
            <a:r>
              <a:rPr lang="en-US" altLang="zh-TW" sz="2400" b="1">
                <a:solidFill>
                  <a:schemeClr val="accent2"/>
                </a:solidFill>
                <a:latin typeface="Courier New" pitchFamily="49" charset="0"/>
                <a:sym typeface="Symbol" pitchFamily="18" charset="2"/>
              </a:rPr>
              <a:t>[</a:t>
            </a:r>
            <a:r>
              <a:rPr lang="en-US" altLang="zh-TW" sz="2400" b="1" i="1">
                <a:solidFill>
                  <a:schemeClr val="accent2"/>
                </a:solidFill>
                <a:latin typeface="Courier New" pitchFamily="49" charset="0"/>
                <a:sym typeface="Symbol" pitchFamily="18" charset="2"/>
              </a:rPr>
              <a:t>x</a:t>
            </a:r>
            <a:r>
              <a:rPr lang="en-US" altLang="zh-TW" sz="2400" b="1">
                <a:solidFill>
                  <a:schemeClr val="accent2"/>
                </a:solidFill>
                <a:latin typeface="Courier New" pitchFamily="49" charset="0"/>
                <a:sym typeface="Symbol" pitchFamily="18" charset="2"/>
              </a:rPr>
              <a:t>] = </a:t>
            </a:r>
            <a:r>
              <a:rPr lang="en-US" altLang="zh-TW" sz="2400" b="1" i="1">
                <a:solidFill>
                  <a:schemeClr val="accent2"/>
                </a:solidFill>
                <a:latin typeface="Courier New" pitchFamily="49" charset="0"/>
                <a:sym typeface="Symbol" pitchFamily="18" charset="2"/>
              </a:rPr>
              <a:t>rank</a:t>
            </a:r>
            <a:r>
              <a:rPr lang="en-US" altLang="zh-TW" sz="2400" b="1">
                <a:solidFill>
                  <a:schemeClr val="accent2"/>
                </a:solidFill>
                <a:latin typeface="Courier New" pitchFamily="49" charset="0"/>
                <a:sym typeface="Symbol" pitchFamily="18" charset="2"/>
              </a:rPr>
              <a:t>[</a:t>
            </a:r>
            <a:r>
              <a:rPr lang="en-US" altLang="zh-TW" sz="2400" b="1" i="1">
                <a:solidFill>
                  <a:schemeClr val="accent2"/>
                </a:solidFill>
                <a:latin typeface="Courier New" pitchFamily="49" charset="0"/>
                <a:sym typeface="Symbol" pitchFamily="18" charset="2"/>
              </a:rPr>
              <a:t>y</a:t>
            </a:r>
            <a:r>
              <a:rPr lang="en-US" altLang="zh-TW" sz="2400" b="1">
                <a:solidFill>
                  <a:schemeClr val="accent2"/>
                </a:solidFill>
                <a:latin typeface="Courier New" pitchFamily="49" charset="0"/>
                <a:sym typeface="Symbol" pitchFamily="18" charset="2"/>
              </a:rPr>
              <a:t>]</a:t>
            </a:r>
            <a:endParaRPr lang="en-US" altLang="zh-TW" sz="2400">
              <a:solidFill>
                <a:schemeClr val="accent2"/>
              </a:solidFill>
              <a:latin typeface="Courier New" pitchFamily="49" charset="0"/>
              <a:sym typeface="Symbol" pitchFamily="18" charset="2"/>
            </a:endParaRPr>
          </a:p>
          <a:p>
            <a:pPr>
              <a:lnSpc>
                <a:spcPct val="90000"/>
              </a:lnSpc>
              <a:buFontTx/>
              <a:buNone/>
            </a:pPr>
            <a:r>
              <a:rPr lang="en-US" altLang="zh-TW" sz="2400">
                <a:latin typeface="Courier New" pitchFamily="49" charset="0"/>
                <a:sym typeface="Symbol" pitchFamily="18" charset="2"/>
              </a:rPr>
              <a:t>5          </a:t>
            </a:r>
            <a:r>
              <a:rPr lang="en-US" altLang="zh-TW" sz="2400" b="1">
                <a:latin typeface="Courier New" pitchFamily="49" charset="0"/>
                <a:sym typeface="Symbol" pitchFamily="18" charset="2"/>
              </a:rPr>
              <a:t>then </a:t>
            </a:r>
            <a:r>
              <a:rPr lang="en-US" altLang="zh-TW" sz="2400" b="1" i="1">
                <a:latin typeface="Courier New" pitchFamily="49" charset="0"/>
                <a:sym typeface="Symbol" pitchFamily="18" charset="2"/>
              </a:rPr>
              <a:t>rank</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y</a:t>
            </a:r>
            <a:r>
              <a:rPr lang="en-US" altLang="zh-TW" sz="2400" b="1">
                <a:latin typeface="Courier New" pitchFamily="49" charset="0"/>
                <a:sym typeface="Symbol" pitchFamily="18" charset="2"/>
              </a:rPr>
              <a:t>]  </a:t>
            </a:r>
            <a:r>
              <a:rPr lang="en-US" altLang="zh-TW" sz="2400" b="1" i="1">
                <a:latin typeface="Courier New" pitchFamily="49" charset="0"/>
                <a:sym typeface="Symbol" pitchFamily="18" charset="2"/>
              </a:rPr>
              <a:t>rank</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y</a:t>
            </a:r>
            <a:r>
              <a:rPr lang="en-US" altLang="zh-TW" sz="2400" b="1">
                <a:latin typeface="Courier New" pitchFamily="49" charset="0"/>
                <a:sym typeface="Symbol" pitchFamily="18" charset="2"/>
              </a:rPr>
              <a:t>] + 1</a:t>
            </a:r>
            <a:endParaRPr lang="en-US" altLang="zh-TW" sz="2400">
              <a:latin typeface="Courier New" pitchFamily="49" charset="0"/>
            </a:endParaRPr>
          </a:p>
          <a:p>
            <a:pPr>
              <a:lnSpc>
                <a:spcPct val="90000"/>
              </a:lnSpc>
              <a:buFontTx/>
              <a:buNone/>
            </a:pPr>
            <a:endParaRPr lang="en-US" altLang="zh-TW" sz="2800" b="1">
              <a:latin typeface="Courier New" pitchFamily="49" charset="0"/>
              <a:sym typeface="Symbol" pitchFamily="18" charset="2"/>
            </a:endParaRPr>
          </a:p>
          <a:p>
            <a:pPr>
              <a:lnSpc>
                <a:spcPct val="90000"/>
              </a:lnSpc>
              <a:buFontTx/>
              <a:buNone/>
            </a:pPr>
            <a:r>
              <a:rPr lang="en-US" altLang="zh-TW" sz="2400" b="1">
                <a:latin typeface="Courier New" pitchFamily="49" charset="0"/>
                <a:sym typeface="Symbol" pitchFamily="18" charset="2"/>
              </a:rPr>
              <a:t>FIND-SET(</a:t>
            </a:r>
            <a:r>
              <a:rPr lang="en-US" altLang="zh-TW" sz="2400" b="1" i="1">
                <a:latin typeface="Courier New" pitchFamily="49" charset="0"/>
                <a:sym typeface="Symbol" pitchFamily="18" charset="2"/>
              </a:rPr>
              <a:t>x</a:t>
            </a:r>
            <a:r>
              <a:rPr lang="en-US" altLang="zh-TW" sz="2400" b="1">
                <a:latin typeface="Courier New" pitchFamily="49" charset="0"/>
                <a:sym typeface="Symbol" pitchFamily="18" charset="2"/>
              </a:rPr>
              <a:t>)</a:t>
            </a:r>
          </a:p>
          <a:p>
            <a:pPr>
              <a:lnSpc>
                <a:spcPct val="90000"/>
              </a:lnSpc>
              <a:buFontTx/>
              <a:buNone/>
            </a:pPr>
            <a:r>
              <a:rPr lang="en-US" altLang="zh-TW" sz="2400">
                <a:latin typeface="Courier New" pitchFamily="49" charset="0"/>
                <a:sym typeface="Symbol" pitchFamily="18" charset="2"/>
              </a:rPr>
              <a:t>1 </a:t>
            </a:r>
            <a:r>
              <a:rPr lang="en-US" altLang="zh-TW" sz="2400" b="1">
                <a:latin typeface="Courier New" pitchFamily="49" charset="0"/>
                <a:sym typeface="Symbol" pitchFamily="18" charset="2"/>
              </a:rPr>
              <a:t>if </a:t>
            </a:r>
            <a:r>
              <a:rPr lang="en-US" altLang="zh-TW" sz="2400" b="1" i="1">
                <a:latin typeface="Courier New" pitchFamily="49" charset="0"/>
                <a:sym typeface="Symbol" pitchFamily="18" charset="2"/>
              </a:rPr>
              <a:t>x</a:t>
            </a:r>
            <a:r>
              <a:rPr lang="en-US" altLang="zh-TW" sz="2400" b="1">
                <a:latin typeface="Courier New" pitchFamily="49" charset="0"/>
                <a:sym typeface="Symbol" pitchFamily="18" charset="2"/>
              </a:rPr>
              <a:t> </a:t>
            </a:r>
            <a:r>
              <a:rPr lang="en-US" altLang="zh-TW" sz="2400" b="1">
                <a:latin typeface="Courier New" pitchFamily="49" charset="0"/>
                <a:cs typeface="Courier New" pitchFamily="49" charset="0"/>
                <a:sym typeface="Symbol" pitchFamily="18" charset="2"/>
              </a:rPr>
              <a:t>≠ </a:t>
            </a:r>
            <a:r>
              <a:rPr lang="en-US" altLang="zh-TW" sz="2400" b="1" i="1">
                <a:latin typeface="Courier New" pitchFamily="49" charset="0"/>
                <a:cs typeface="Courier New" pitchFamily="49" charset="0"/>
                <a:sym typeface="Symbol" pitchFamily="18" charset="2"/>
              </a:rPr>
              <a:t>p</a:t>
            </a:r>
            <a:r>
              <a:rPr lang="en-US" altLang="zh-TW" sz="2400" b="1">
                <a:latin typeface="Courier New" pitchFamily="49" charset="0"/>
                <a:cs typeface="Courier New" pitchFamily="49" charset="0"/>
                <a:sym typeface="Symbol" pitchFamily="18" charset="2"/>
              </a:rPr>
              <a:t>[</a:t>
            </a:r>
            <a:r>
              <a:rPr lang="en-US" altLang="zh-TW" sz="2400" b="1" i="1">
                <a:latin typeface="Courier New" pitchFamily="49" charset="0"/>
                <a:cs typeface="Courier New" pitchFamily="49" charset="0"/>
                <a:sym typeface="Symbol" pitchFamily="18" charset="2"/>
              </a:rPr>
              <a:t>x</a:t>
            </a:r>
            <a:r>
              <a:rPr lang="en-US" altLang="zh-TW" sz="2400" b="1">
                <a:latin typeface="Courier New" pitchFamily="49" charset="0"/>
                <a:cs typeface="Courier New" pitchFamily="49" charset="0"/>
                <a:sym typeface="Symbol" pitchFamily="18" charset="2"/>
              </a:rPr>
              <a:t>]</a:t>
            </a:r>
            <a:endParaRPr lang="en-US" altLang="zh-TW" sz="2400">
              <a:latin typeface="Courier New" pitchFamily="49" charset="0"/>
              <a:cs typeface="Courier New" pitchFamily="49" charset="0"/>
              <a:sym typeface="Symbol" pitchFamily="18" charset="2"/>
            </a:endParaRPr>
          </a:p>
          <a:p>
            <a:pPr>
              <a:lnSpc>
                <a:spcPct val="90000"/>
              </a:lnSpc>
              <a:buFontTx/>
              <a:buNone/>
            </a:pPr>
            <a:r>
              <a:rPr lang="en-US" altLang="zh-TW" sz="2400">
                <a:latin typeface="Courier New" pitchFamily="49" charset="0"/>
                <a:sym typeface="Symbol" pitchFamily="18" charset="2"/>
              </a:rPr>
              <a:t>2    </a:t>
            </a:r>
            <a:r>
              <a:rPr lang="en-US" altLang="zh-TW" sz="2400" b="1">
                <a:latin typeface="Courier New" pitchFamily="49" charset="0"/>
                <a:sym typeface="Symbol" pitchFamily="18" charset="2"/>
              </a:rPr>
              <a:t>then </a:t>
            </a:r>
            <a:r>
              <a:rPr lang="en-US" altLang="zh-TW" sz="2400" b="1" i="1">
                <a:solidFill>
                  <a:srgbClr val="FF0000"/>
                </a:solidFill>
                <a:latin typeface="Courier New" pitchFamily="49" charset="0"/>
                <a:sym typeface="Symbol" pitchFamily="18" charset="2"/>
              </a:rPr>
              <a:t>p</a:t>
            </a:r>
            <a:r>
              <a:rPr lang="en-US" altLang="zh-TW" sz="2400" b="1">
                <a:solidFill>
                  <a:srgbClr val="FF0000"/>
                </a:solidFill>
                <a:latin typeface="Courier New" pitchFamily="49" charset="0"/>
                <a:sym typeface="Symbol" pitchFamily="18" charset="2"/>
              </a:rPr>
              <a:t>[</a:t>
            </a:r>
            <a:r>
              <a:rPr lang="en-US" altLang="zh-TW" sz="2400" b="1" i="1">
                <a:solidFill>
                  <a:srgbClr val="FF0000"/>
                </a:solidFill>
                <a:latin typeface="Courier New" pitchFamily="49" charset="0"/>
                <a:sym typeface="Symbol" pitchFamily="18" charset="2"/>
              </a:rPr>
              <a:t>x</a:t>
            </a:r>
            <a:r>
              <a:rPr lang="en-US" altLang="zh-TW" sz="2400" b="1">
                <a:solidFill>
                  <a:srgbClr val="FF0000"/>
                </a:solidFill>
                <a:latin typeface="Courier New" pitchFamily="49" charset="0"/>
                <a:sym typeface="Symbol" pitchFamily="18" charset="2"/>
              </a:rPr>
              <a:t>]  FIND-SET(</a:t>
            </a:r>
            <a:r>
              <a:rPr lang="en-US" altLang="zh-TW" sz="2400" b="1" i="1">
                <a:solidFill>
                  <a:srgbClr val="FF0000"/>
                </a:solidFill>
                <a:latin typeface="Courier New" pitchFamily="49" charset="0"/>
                <a:sym typeface="Symbol" pitchFamily="18" charset="2"/>
              </a:rPr>
              <a:t>p</a:t>
            </a:r>
            <a:r>
              <a:rPr lang="en-US" altLang="zh-TW" sz="2400" b="1">
                <a:solidFill>
                  <a:srgbClr val="FF0000"/>
                </a:solidFill>
                <a:latin typeface="Courier New" pitchFamily="49" charset="0"/>
                <a:sym typeface="Symbol" pitchFamily="18" charset="2"/>
              </a:rPr>
              <a:t>[</a:t>
            </a:r>
            <a:r>
              <a:rPr lang="en-US" altLang="zh-TW" sz="2400" b="1" i="1">
                <a:solidFill>
                  <a:srgbClr val="FF0000"/>
                </a:solidFill>
                <a:latin typeface="Courier New" pitchFamily="49" charset="0"/>
                <a:sym typeface="Symbol" pitchFamily="18" charset="2"/>
              </a:rPr>
              <a:t>x</a:t>
            </a:r>
            <a:r>
              <a:rPr lang="en-US" altLang="zh-TW" sz="2400" b="1">
                <a:solidFill>
                  <a:srgbClr val="FF0000"/>
                </a:solidFill>
                <a:latin typeface="Courier New" pitchFamily="49" charset="0"/>
                <a:sym typeface="Symbol" pitchFamily="18" charset="2"/>
              </a:rPr>
              <a:t>])</a:t>
            </a:r>
            <a:endParaRPr lang="en-US" altLang="zh-TW" sz="2400">
              <a:solidFill>
                <a:srgbClr val="FF0000"/>
              </a:solidFill>
              <a:latin typeface="Courier New" pitchFamily="49" charset="0"/>
              <a:sym typeface="Symbol" pitchFamily="18" charset="2"/>
            </a:endParaRPr>
          </a:p>
          <a:p>
            <a:pPr>
              <a:lnSpc>
                <a:spcPct val="90000"/>
              </a:lnSpc>
              <a:buFontTx/>
              <a:buNone/>
            </a:pPr>
            <a:r>
              <a:rPr lang="en-US" altLang="zh-TW" sz="2400">
                <a:latin typeface="Courier New" pitchFamily="49" charset="0"/>
                <a:sym typeface="Symbol" pitchFamily="18" charset="2"/>
              </a:rPr>
              <a:t>3 </a:t>
            </a:r>
            <a:r>
              <a:rPr lang="en-US" altLang="zh-TW" sz="2400" b="1">
                <a:latin typeface="Courier New" pitchFamily="49" charset="0"/>
                <a:sym typeface="Symbol" pitchFamily="18" charset="2"/>
              </a:rPr>
              <a:t>return </a:t>
            </a:r>
            <a:r>
              <a:rPr lang="en-US" altLang="zh-TW" sz="2400" b="1" i="1">
                <a:latin typeface="Courier New" pitchFamily="49" charset="0"/>
                <a:sym typeface="Symbol" pitchFamily="18" charset="2"/>
              </a:rPr>
              <a:t>p</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x</a:t>
            </a:r>
            <a:r>
              <a:rPr lang="en-US" altLang="zh-TW" sz="2400" b="1">
                <a:latin typeface="Courier New" pitchFamily="49" charset="0"/>
                <a:sym typeface="Symbol" pitchFamily="18" charset="2"/>
              </a:rPr>
              <a:t>]</a:t>
            </a:r>
          </a:p>
        </p:txBody>
      </p:sp>
      <p:sp>
        <p:nvSpPr>
          <p:cNvPr id="29701" name="Text Box 5"/>
          <p:cNvSpPr txBox="1">
            <a:spLocks noChangeArrowheads="1"/>
          </p:cNvSpPr>
          <p:nvPr/>
        </p:nvSpPr>
        <p:spPr bwMode="auto">
          <a:xfrm>
            <a:off x="6588125" y="1412875"/>
            <a:ext cx="2159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a:solidFill>
                  <a:schemeClr val="accent2"/>
                </a:solidFill>
              </a:rPr>
              <a:t>union by rank</a:t>
            </a:r>
          </a:p>
        </p:txBody>
      </p:sp>
      <p:sp>
        <p:nvSpPr>
          <p:cNvPr id="29702" name="Line 6"/>
          <p:cNvSpPr>
            <a:spLocks noChangeShapeType="1"/>
          </p:cNvSpPr>
          <p:nvPr/>
        </p:nvSpPr>
        <p:spPr bwMode="auto">
          <a:xfrm flipH="1">
            <a:off x="4716463" y="1700213"/>
            <a:ext cx="1871662"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77102295-A2B8-461D-BAB2-12698D586E8A}" type="slidenum">
              <a:rPr lang="en-US" altLang="zh-TW"/>
              <a:pPr/>
              <a:t>2</a:t>
            </a:fld>
            <a:endParaRPr lang="en-US" altLang="zh-TW"/>
          </a:p>
        </p:txBody>
      </p:sp>
      <p:sp>
        <p:nvSpPr>
          <p:cNvPr id="5123" name="Rectangle 3"/>
          <p:cNvSpPr>
            <a:spLocks noGrp="1" noChangeArrowheads="1"/>
          </p:cNvSpPr>
          <p:nvPr>
            <p:ph type="body" idx="1"/>
          </p:nvPr>
        </p:nvSpPr>
        <p:spPr>
          <a:xfrm>
            <a:off x="457200" y="620713"/>
            <a:ext cx="8291513" cy="5505450"/>
          </a:xfrm>
        </p:spPr>
        <p:txBody>
          <a:bodyPr/>
          <a:lstStyle/>
          <a:p>
            <a:pPr marL="609600" indent="-609600">
              <a:buFontTx/>
              <a:buNone/>
            </a:pPr>
            <a:r>
              <a:rPr lang="en-US" altLang="zh-TW" b="1"/>
              <a:t>11.1 Disjoint-set </a:t>
            </a:r>
            <a:r>
              <a:rPr lang="zh-TW" altLang="en-US" b="1"/>
              <a:t>指令</a:t>
            </a:r>
          </a:p>
          <a:p>
            <a:pPr marL="609600" indent="-609600">
              <a:buFontTx/>
              <a:buNone/>
            </a:pPr>
            <a:endParaRPr lang="zh-TW" altLang="en-US" sz="3600" b="1"/>
          </a:p>
          <a:p>
            <a:pPr marL="609600" indent="-609600">
              <a:buFontTx/>
              <a:buNone/>
            </a:pPr>
            <a:r>
              <a:rPr lang="en-US" altLang="zh-TW" sz="2800" b="1">
                <a:solidFill>
                  <a:schemeClr val="accent2"/>
                </a:solidFill>
              </a:rPr>
              <a:t>Disjoint set </a:t>
            </a:r>
            <a:r>
              <a:rPr lang="zh-TW" altLang="en-US" sz="2800" b="1">
                <a:solidFill>
                  <a:schemeClr val="accent2"/>
                </a:solidFill>
              </a:rPr>
              <a:t>資料結構：</a:t>
            </a:r>
          </a:p>
          <a:p>
            <a:pPr marL="609600" indent="-609600">
              <a:buFontTx/>
              <a:buNone/>
            </a:pPr>
            <a:endParaRPr lang="zh-TW" altLang="en-US" sz="2800" b="1">
              <a:solidFill>
                <a:schemeClr val="accent2"/>
              </a:solidFill>
            </a:endParaRPr>
          </a:p>
          <a:p>
            <a:pPr marL="609600" indent="-609600">
              <a:buFontTx/>
              <a:buAutoNum type="arabicPeriod"/>
            </a:pPr>
            <a:r>
              <a:rPr lang="zh-TW" altLang="en-US" sz="2800"/>
              <a:t>一個維護所有 </a:t>
            </a:r>
            <a:r>
              <a:rPr lang="en-US" altLang="zh-TW" sz="2800" b="1">
                <a:solidFill>
                  <a:srgbClr val="FF0000"/>
                </a:solidFill>
              </a:rPr>
              <a:t>disjoint dynamic</a:t>
            </a:r>
            <a:r>
              <a:rPr lang="en-US" altLang="zh-TW" sz="2800"/>
              <a:t> </a:t>
            </a:r>
            <a:r>
              <a:rPr lang="en-US" altLang="zh-TW" sz="2800" b="1">
                <a:solidFill>
                  <a:srgbClr val="FF0000"/>
                </a:solidFill>
              </a:rPr>
              <a:t>sets</a:t>
            </a:r>
            <a:r>
              <a:rPr lang="en-US" altLang="zh-TW" sz="2800"/>
              <a:t> </a:t>
            </a:r>
            <a:r>
              <a:rPr lang="zh-TW" altLang="en-US" sz="2800"/>
              <a:t>組成的大集合 </a:t>
            </a:r>
            <a:r>
              <a:rPr lang="en-US" altLang="zh-TW" sz="2800" i="1"/>
              <a:t>S</a:t>
            </a:r>
            <a:r>
              <a:rPr lang="en-US" altLang="zh-TW" sz="2800"/>
              <a:t>={</a:t>
            </a:r>
            <a:r>
              <a:rPr lang="en-US" altLang="zh-TW" sz="2800" i="1"/>
              <a:t>S</a:t>
            </a:r>
            <a:r>
              <a:rPr lang="en-US" altLang="zh-TW" sz="2800" baseline="-25000"/>
              <a:t>1</a:t>
            </a:r>
            <a:r>
              <a:rPr lang="en-US" altLang="zh-TW" sz="2800"/>
              <a:t>, </a:t>
            </a:r>
            <a:r>
              <a:rPr lang="en-US" altLang="zh-TW" sz="2800" i="1"/>
              <a:t>S</a:t>
            </a:r>
            <a:r>
              <a:rPr lang="en-US" altLang="zh-TW" sz="2800" baseline="-25000"/>
              <a:t>2</a:t>
            </a:r>
            <a:r>
              <a:rPr lang="en-US" altLang="zh-TW" sz="2800"/>
              <a:t>, …, </a:t>
            </a:r>
            <a:r>
              <a:rPr lang="en-US" altLang="zh-TW" sz="2800" i="1"/>
              <a:t>S</a:t>
            </a:r>
            <a:r>
              <a:rPr lang="en-US" altLang="zh-TW" sz="2800" i="1" baseline="-25000"/>
              <a:t>k</a:t>
            </a:r>
            <a:r>
              <a:rPr lang="en-US" altLang="zh-TW" sz="2800"/>
              <a:t>} </a:t>
            </a:r>
            <a:r>
              <a:rPr lang="zh-TW" altLang="en-US" sz="2800"/>
              <a:t>的資料結構。</a:t>
            </a:r>
          </a:p>
          <a:p>
            <a:pPr marL="609600" indent="-609600">
              <a:buFontTx/>
              <a:buAutoNum type="arabicPeriod"/>
            </a:pPr>
            <a:endParaRPr lang="zh-TW" altLang="en-US" sz="2800"/>
          </a:p>
          <a:p>
            <a:pPr marL="609600" indent="-609600">
              <a:buFontTx/>
              <a:buAutoNum type="arabicPeriod"/>
            </a:pPr>
            <a:r>
              <a:rPr lang="zh-TW" altLang="en-US" sz="2800"/>
              <a:t>每個集合都被一個 </a:t>
            </a:r>
            <a:r>
              <a:rPr lang="en-US" altLang="zh-TW" sz="2800" b="1">
                <a:solidFill>
                  <a:srgbClr val="FF0000"/>
                </a:solidFill>
              </a:rPr>
              <a:t>representative</a:t>
            </a:r>
            <a:r>
              <a:rPr lang="en-US" altLang="zh-TW" sz="2800"/>
              <a:t> </a:t>
            </a:r>
            <a:r>
              <a:rPr lang="zh-TW" altLang="en-US" sz="2800"/>
              <a:t>所代表，而 </a:t>
            </a:r>
            <a:r>
              <a:rPr lang="en-US" altLang="zh-TW" sz="2800" b="1">
                <a:solidFill>
                  <a:srgbClr val="FF0000"/>
                </a:solidFill>
              </a:rPr>
              <a:t>representative</a:t>
            </a:r>
            <a:r>
              <a:rPr lang="en-US" altLang="zh-TW" sz="2800"/>
              <a:t> </a:t>
            </a:r>
            <a:r>
              <a:rPr lang="zh-TW" altLang="en-US" sz="2800"/>
              <a:t>是該集合中的某一個元素。</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3F5CD163-B39B-483A-9957-EBD8A1BA9D8A}" type="slidenum">
              <a:rPr lang="en-US" altLang="zh-TW"/>
              <a:pPr/>
              <a:t>20</a:t>
            </a:fld>
            <a:endParaRPr lang="en-US" altLang="zh-TW"/>
          </a:p>
        </p:txBody>
      </p:sp>
      <p:sp>
        <p:nvSpPr>
          <p:cNvPr id="30723" name="Rectangle 3"/>
          <p:cNvSpPr>
            <a:spLocks noGrp="1" noChangeArrowheads="1"/>
          </p:cNvSpPr>
          <p:nvPr>
            <p:ph type="body" idx="1"/>
          </p:nvPr>
        </p:nvSpPr>
        <p:spPr>
          <a:xfrm>
            <a:off x="395288" y="765175"/>
            <a:ext cx="8353425" cy="5327650"/>
          </a:xfrm>
        </p:spPr>
        <p:txBody>
          <a:bodyPr/>
          <a:lstStyle/>
          <a:p>
            <a:pPr marL="609600" indent="-609600">
              <a:buFontTx/>
              <a:buNone/>
            </a:pPr>
            <a:r>
              <a:rPr lang="en-US" altLang="zh-TW" b="1"/>
              <a:t>Effect of the heuristics on the running time</a:t>
            </a:r>
          </a:p>
          <a:p>
            <a:pPr marL="609600" indent="-609600">
              <a:buFontTx/>
              <a:buNone/>
            </a:pPr>
            <a:endParaRPr lang="en-US" altLang="zh-TW" b="1"/>
          </a:p>
          <a:p>
            <a:pPr marL="609600" indent="-609600">
              <a:buFontTx/>
              <a:buAutoNum type="arabicPeriod"/>
            </a:pPr>
            <a:r>
              <a:rPr lang="zh-TW" altLang="en-US" sz="2800"/>
              <a:t>若只使用了 </a:t>
            </a:r>
            <a:r>
              <a:rPr lang="en-US" altLang="zh-TW" sz="2800">
                <a:solidFill>
                  <a:schemeClr val="accent2"/>
                </a:solidFill>
              </a:rPr>
              <a:t>Union-by-rank</a:t>
            </a:r>
            <a:r>
              <a:rPr lang="zh-TW" altLang="en-US" sz="2800"/>
              <a:t>， 簡單便可證明總共耗時 </a:t>
            </a:r>
            <a:r>
              <a:rPr lang="en-US" altLang="zh-TW" sz="2800" i="1"/>
              <a:t>O</a:t>
            </a:r>
            <a:r>
              <a:rPr lang="en-US" altLang="zh-TW" sz="2800"/>
              <a:t>(</a:t>
            </a:r>
            <a:r>
              <a:rPr lang="en-US" altLang="zh-TW" sz="2800" i="1"/>
              <a:t>m</a:t>
            </a:r>
            <a:r>
              <a:rPr lang="en-US" altLang="zh-TW" sz="2800"/>
              <a:t>lg </a:t>
            </a:r>
            <a:r>
              <a:rPr lang="en-US" altLang="zh-TW" sz="2800" i="1"/>
              <a:t>n</a:t>
            </a:r>
            <a:r>
              <a:rPr lang="en-US" altLang="zh-TW" sz="2800"/>
              <a:t>)</a:t>
            </a:r>
            <a:r>
              <a:rPr lang="zh-TW" altLang="en-US" sz="2800"/>
              <a:t>。</a:t>
            </a:r>
          </a:p>
          <a:p>
            <a:pPr marL="609600" indent="-609600">
              <a:buFontTx/>
              <a:buAutoNum type="arabicPeriod"/>
            </a:pPr>
            <a:endParaRPr lang="zh-TW" altLang="en-US" sz="2800"/>
          </a:p>
          <a:p>
            <a:pPr marL="609600" indent="-609600">
              <a:buFontTx/>
              <a:buAutoNum type="arabicPeriod"/>
            </a:pPr>
            <a:r>
              <a:rPr lang="zh-TW" altLang="en-US" sz="2800"/>
              <a:t>若只使用了 </a:t>
            </a:r>
            <a:r>
              <a:rPr lang="en-US" altLang="zh-TW" sz="2800">
                <a:solidFill>
                  <a:schemeClr val="accent2"/>
                </a:solidFill>
              </a:rPr>
              <a:t>Path-compression</a:t>
            </a:r>
            <a:r>
              <a:rPr lang="en-US" altLang="zh-TW" sz="2800"/>
              <a:t> </a:t>
            </a:r>
            <a:r>
              <a:rPr lang="zh-TW" altLang="en-US" sz="2800"/>
              <a:t>可以證明 </a:t>
            </a:r>
            <a:r>
              <a:rPr lang="en-US" altLang="zh-TW" sz="2800"/>
              <a:t>(</a:t>
            </a:r>
            <a:r>
              <a:rPr lang="zh-TW" altLang="en-US" sz="2800"/>
              <a:t>在此不證</a:t>
            </a:r>
            <a:r>
              <a:rPr lang="en-US" altLang="zh-TW" sz="2800"/>
              <a:t>) </a:t>
            </a:r>
            <a:r>
              <a:rPr lang="zh-TW" altLang="en-US" sz="2800"/>
              <a:t>總耗時為</a:t>
            </a:r>
          </a:p>
          <a:p>
            <a:pPr marL="609600" indent="-609600">
              <a:buFontTx/>
              <a:buNone/>
            </a:pPr>
            <a:r>
              <a:rPr lang="zh-TW" altLang="en-US" sz="2800"/>
              <a:t>	                   </a:t>
            </a:r>
            <a:r>
              <a:rPr lang="el-GR" altLang="zh-TW" sz="2800">
                <a:cs typeface="Times New Roman" pitchFamily="18" charset="0"/>
              </a:rPr>
              <a:t>Θ</a:t>
            </a:r>
            <a:r>
              <a:rPr lang="en-US" altLang="zh-TW" sz="2800">
                <a:cs typeface="Times New Roman" pitchFamily="18" charset="0"/>
              </a:rPr>
              <a:t>(</a:t>
            </a:r>
            <a:r>
              <a:rPr lang="en-US" altLang="zh-TW" sz="2800" i="1">
                <a:cs typeface="Times New Roman" pitchFamily="18" charset="0"/>
              </a:rPr>
              <a:t>n </a:t>
            </a:r>
            <a:r>
              <a:rPr lang="en-US" altLang="zh-TW" sz="2800">
                <a:cs typeface="Times New Roman" pitchFamily="18" charset="0"/>
              </a:rPr>
              <a:t>+ </a:t>
            </a:r>
            <a:r>
              <a:rPr lang="en-US" altLang="zh-TW" sz="2800" i="1">
                <a:cs typeface="Times New Roman" pitchFamily="18" charset="0"/>
              </a:rPr>
              <a:t>f </a:t>
            </a:r>
            <a:r>
              <a:rPr lang="en-US" altLang="zh-TW" sz="2800">
                <a:latin typeface="Andale Sans UI" pitchFamily="34" charset="-120"/>
                <a:ea typeface="Andale Sans UI" pitchFamily="34" charset="-120"/>
                <a:cs typeface="Times New Roman" pitchFamily="18" charset="0"/>
              </a:rPr>
              <a:t>‧ </a:t>
            </a:r>
            <a:r>
              <a:rPr lang="en-US" altLang="zh-TW" sz="2800">
                <a:cs typeface="Times New Roman" pitchFamily="18" charset="0"/>
              </a:rPr>
              <a:t>(1+log</a:t>
            </a:r>
            <a:r>
              <a:rPr lang="en-US" altLang="zh-TW" sz="2800" baseline="-25000">
                <a:cs typeface="Times New Roman" pitchFamily="18" charset="0"/>
              </a:rPr>
              <a:t>2+</a:t>
            </a:r>
            <a:r>
              <a:rPr lang="en-US" altLang="zh-TW" sz="2800" i="1" baseline="-25000">
                <a:cs typeface="Times New Roman" pitchFamily="18" charset="0"/>
              </a:rPr>
              <a:t>f</a:t>
            </a:r>
            <a:r>
              <a:rPr lang="en-US" altLang="zh-TW" sz="2800" baseline="-25000">
                <a:cs typeface="Times New Roman" pitchFamily="18" charset="0"/>
              </a:rPr>
              <a:t>/</a:t>
            </a:r>
            <a:r>
              <a:rPr lang="en-US" altLang="zh-TW" sz="2800" i="1" baseline="-25000">
                <a:cs typeface="Times New Roman" pitchFamily="18" charset="0"/>
              </a:rPr>
              <a:t>n</a:t>
            </a:r>
            <a:r>
              <a:rPr lang="en-US" altLang="zh-TW" sz="2800" i="1">
                <a:cs typeface="Times New Roman" pitchFamily="18" charset="0"/>
              </a:rPr>
              <a:t>n</a:t>
            </a:r>
            <a:r>
              <a:rPr lang="en-US" altLang="zh-TW" sz="2800">
                <a:cs typeface="Times New Roman" pitchFamily="18" charset="0"/>
              </a:rPr>
              <a:t>))</a:t>
            </a:r>
            <a:r>
              <a:rPr lang="zh-TW" altLang="en-US" sz="2800">
                <a:cs typeface="Times New Roman" pitchFamily="18" charset="0"/>
              </a:rPr>
              <a:t>，</a:t>
            </a:r>
          </a:p>
          <a:p>
            <a:pPr marL="609600" indent="-609600">
              <a:buFontTx/>
              <a:buNone/>
            </a:pPr>
            <a:r>
              <a:rPr lang="zh-TW" altLang="en-US" sz="2800">
                <a:cs typeface="Times New Roman" pitchFamily="18" charset="0"/>
              </a:rPr>
              <a:t>	</a:t>
            </a:r>
            <a:r>
              <a:rPr lang="zh-TW" altLang="en-US" sz="2800">
                <a:latin typeface="標楷體" pitchFamily="65" charset="-120"/>
              </a:rPr>
              <a:t>其中</a:t>
            </a:r>
            <a:r>
              <a:rPr lang="zh-TW" altLang="en-US" sz="2800"/>
              <a:t> </a:t>
            </a:r>
            <a:r>
              <a:rPr lang="en-US" altLang="zh-TW" sz="2800" i="1"/>
              <a:t>n</a:t>
            </a:r>
            <a:r>
              <a:rPr lang="en-US" altLang="zh-TW" sz="2800"/>
              <a:t> </a:t>
            </a:r>
            <a:r>
              <a:rPr lang="zh-TW" altLang="en-US" sz="2800">
                <a:latin typeface="標楷體" pitchFamily="65" charset="-120"/>
              </a:rPr>
              <a:t>是</a:t>
            </a:r>
            <a:r>
              <a:rPr lang="zh-TW" altLang="en-US" sz="2800">
                <a:cs typeface="Times New Roman" pitchFamily="18" charset="0"/>
              </a:rPr>
              <a:t> </a:t>
            </a:r>
            <a:r>
              <a:rPr lang="en-US" altLang="zh-TW" sz="2800">
                <a:cs typeface="Times New Roman" pitchFamily="18" charset="0"/>
              </a:rPr>
              <a:t>Make-Set </a:t>
            </a:r>
            <a:r>
              <a:rPr lang="zh-TW" altLang="en-US" sz="2800">
                <a:latin typeface="標楷體" pitchFamily="65" charset="-120"/>
              </a:rPr>
              <a:t>指令的數量，且</a:t>
            </a:r>
            <a:r>
              <a:rPr lang="zh-TW" altLang="en-US" sz="2800">
                <a:cs typeface="Times New Roman" pitchFamily="18" charset="0"/>
              </a:rPr>
              <a:t> </a:t>
            </a:r>
            <a:r>
              <a:rPr lang="en-US" altLang="zh-TW" sz="2800" i="1">
                <a:cs typeface="Times New Roman" pitchFamily="18" charset="0"/>
              </a:rPr>
              <a:t>f</a:t>
            </a:r>
            <a:r>
              <a:rPr lang="en-US" altLang="zh-TW" sz="2800">
                <a:cs typeface="Times New Roman" pitchFamily="18" charset="0"/>
              </a:rPr>
              <a:t> </a:t>
            </a:r>
            <a:r>
              <a:rPr lang="zh-TW" altLang="en-US" sz="2800">
                <a:latin typeface="標楷體" pitchFamily="65" charset="-120"/>
              </a:rPr>
              <a:t>是</a:t>
            </a:r>
            <a:r>
              <a:rPr lang="zh-TW" altLang="en-US" sz="2800">
                <a:cs typeface="Times New Roman" pitchFamily="18" charset="0"/>
              </a:rPr>
              <a:t> </a:t>
            </a:r>
            <a:r>
              <a:rPr lang="en-US" altLang="zh-TW" sz="2800">
                <a:cs typeface="Times New Roman" pitchFamily="18" charset="0"/>
              </a:rPr>
              <a:t>Find-Set </a:t>
            </a:r>
            <a:r>
              <a:rPr lang="zh-TW" altLang="en-US" sz="2800">
                <a:latin typeface="標楷體" pitchFamily="65" charset="-120"/>
              </a:rPr>
              <a:t>指令的數量</a:t>
            </a:r>
            <a:r>
              <a:rPr lang="zh-TW" altLang="en-US" sz="2800">
                <a:cs typeface="Times New Roman" pitchFamily="18" charset="0"/>
              </a:rPr>
              <a:t>。</a:t>
            </a:r>
            <a:endParaRPr lang="zh-TW" altLang="el-GR" sz="280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46182666-D29A-4B87-B68C-439F15CC6FA6}" type="slidenum">
              <a:rPr lang="en-US" altLang="zh-TW"/>
              <a:pPr/>
              <a:t>21</a:t>
            </a:fld>
            <a:endParaRPr lang="en-US" altLang="zh-TW"/>
          </a:p>
        </p:txBody>
      </p:sp>
      <p:sp>
        <p:nvSpPr>
          <p:cNvPr id="31747" name="Rectangle 3"/>
          <p:cNvSpPr>
            <a:spLocks noGrp="1" noChangeArrowheads="1"/>
          </p:cNvSpPr>
          <p:nvPr>
            <p:ph type="body" idx="1"/>
          </p:nvPr>
        </p:nvSpPr>
        <p:spPr>
          <a:xfrm>
            <a:off x="395288" y="620713"/>
            <a:ext cx="8362950" cy="4713287"/>
          </a:xfrm>
        </p:spPr>
        <p:txBody>
          <a:bodyPr/>
          <a:lstStyle/>
          <a:p>
            <a:pPr marL="609600" indent="-609600">
              <a:buClr>
                <a:schemeClr val="tx1"/>
              </a:buClr>
              <a:buFontTx/>
              <a:buAutoNum type="arabicPeriod" startAt="3"/>
            </a:pPr>
            <a:r>
              <a:rPr lang="zh-TW" altLang="en-US" sz="2800"/>
              <a:t>當兩者皆用上時，在最壞的情況下共需耗時 </a:t>
            </a:r>
            <a:r>
              <a:rPr lang="en-US" altLang="zh-TW" sz="2800" i="1"/>
              <a:t>O</a:t>
            </a:r>
            <a:r>
              <a:rPr lang="en-US" altLang="zh-TW" sz="2800"/>
              <a:t>(</a:t>
            </a:r>
            <a:r>
              <a:rPr lang="en-US" altLang="zh-TW" sz="2800" i="1"/>
              <a:t>m</a:t>
            </a:r>
            <a:r>
              <a:rPr lang="en-US" altLang="zh-TW" sz="2800">
                <a:sym typeface="Symbol" pitchFamily="18" charset="2"/>
              </a:rPr>
              <a:t>(</a:t>
            </a:r>
            <a:r>
              <a:rPr lang="en-US" altLang="zh-TW" sz="2800" i="1">
                <a:sym typeface="Symbol" pitchFamily="18" charset="2"/>
              </a:rPr>
              <a:t>m</a:t>
            </a:r>
            <a:r>
              <a:rPr lang="en-US" altLang="zh-TW" sz="2800">
                <a:sym typeface="Symbol" pitchFamily="18" charset="2"/>
              </a:rPr>
              <a:t>,</a:t>
            </a:r>
            <a:r>
              <a:rPr lang="en-US" altLang="zh-TW" sz="2800" i="1">
                <a:sym typeface="Symbol" pitchFamily="18" charset="2"/>
              </a:rPr>
              <a:t>n</a:t>
            </a:r>
            <a:r>
              <a:rPr lang="en-US" altLang="zh-TW" sz="2800">
                <a:sym typeface="Symbol" pitchFamily="18" charset="2"/>
              </a:rPr>
              <a:t>))</a:t>
            </a:r>
            <a:r>
              <a:rPr lang="zh-TW" altLang="en-US" sz="2800">
                <a:sym typeface="Symbol" pitchFamily="18" charset="2"/>
              </a:rPr>
              <a:t>。</a:t>
            </a:r>
          </a:p>
          <a:p>
            <a:pPr marL="609600" indent="-609600">
              <a:buClr>
                <a:schemeClr val="tx1"/>
              </a:buClr>
              <a:buFontTx/>
              <a:buAutoNum type="arabicPeriod" startAt="3"/>
            </a:pPr>
            <a:endParaRPr lang="zh-TW" altLang="en-US" sz="2800">
              <a:sym typeface="Symbol" pitchFamily="18" charset="2"/>
            </a:endParaRPr>
          </a:p>
          <a:p>
            <a:pPr marL="609600" indent="-609600">
              <a:buClr>
                <a:schemeClr val="tx1"/>
              </a:buClr>
              <a:buFontTx/>
              <a:buNone/>
            </a:pPr>
            <a:r>
              <a:rPr lang="zh-TW" altLang="en-US" sz="2800" b="1">
                <a:sym typeface="Symbol" pitchFamily="18" charset="2"/>
              </a:rPr>
              <a:t>註：</a:t>
            </a:r>
            <a:r>
              <a:rPr lang="zh-TW" altLang="en-US" sz="2800">
                <a:sym typeface="Symbol" pitchFamily="18" charset="2"/>
              </a:rPr>
              <a:t> </a:t>
            </a:r>
            <a:r>
              <a:rPr lang="en-US" altLang="zh-TW" sz="2800">
                <a:sym typeface="Symbol" pitchFamily="18" charset="2"/>
              </a:rPr>
              <a:t>(</a:t>
            </a:r>
            <a:r>
              <a:rPr lang="en-US" altLang="zh-TW" sz="2800" i="1">
                <a:sym typeface="Symbol" pitchFamily="18" charset="2"/>
              </a:rPr>
              <a:t>m</a:t>
            </a:r>
            <a:r>
              <a:rPr lang="en-US" altLang="zh-TW" sz="2800">
                <a:sym typeface="Symbol" pitchFamily="18" charset="2"/>
              </a:rPr>
              <a:t>,</a:t>
            </a:r>
            <a:r>
              <a:rPr lang="en-US" altLang="zh-TW" sz="2800" i="1">
                <a:sym typeface="Symbol" pitchFamily="18" charset="2"/>
              </a:rPr>
              <a:t>n</a:t>
            </a:r>
            <a:r>
              <a:rPr lang="en-US" altLang="zh-TW" sz="2800">
                <a:sym typeface="Symbol" pitchFamily="18" charset="2"/>
              </a:rPr>
              <a:t>) </a:t>
            </a:r>
            <a:r>
              <a:rPr lang="zh-TW" altLang="en-US" sz="2800">
                <a:sym typeface="Symbol" pitchFamily="18" charset="2"/>
              </a:rPr>
              <a:t>是 </a:t>
            </a:r>
            <a:r>
              <a:rPr lang="en-US" altLang="zh-TW" sz="2800">
                <a:sym typeface="Symbol" pitchFamily="18" charset="2"/>
              </a:rPr>
              <a:t>Ackermann’s function </a:t>
            </a:r>
            <a:r>
              <a:rPr lang="zh-TW" altLang="en-US" sz="2800">
                <a:sym typeface="Symbol" pitchFamily="18" charset="2"/>
              </a:rPr>
              <a:t>的反函數，其成長速率非常慢。在所有可能的應用中，</a:t>
            </a:r>
            <a:r>
              <a:rPr lang="en-US" altLang="zh-TW" sz="2800">
                <a:sym typeface="Symbol" pitchFamily="18" charset="2"/>
              </a:rPr>
              <a:t>(</a:t>
            </a:r>
            <a:r>
              <a:rPr lang="en-US" altLang="zh-TW" sz="2800" i="1">
                <a:sym typeface="Symbol" pitchFamily="18" charset="2"/>
              </a:rPr>
              <a:t>m</a:t>
            </a:r>
            <a:r>
              <a:rPr lang="en-US" altLang="zh-TW" sz="2800">
                <a:sym typeface="Symbol" pitchFamily="18" charset="2"/>
              </a:rPr>
              <a:t>,</a:t>
            </a:r>
            <a:r>
              <a:rPr lang="en-US" altLang="zh-TW" sz="2800" i="1">
                <a:sym typeface="Symbol" pitchFamily="18" charset="2"/>
              </a:rPr>
              <a:t>n</a:t>
            </a:r>
            <a:r>
              <a:rPr lang="en-US" altLang="zh-TW" sz="2800">
                <a:sym typeface="Symbol" pitchFamily="18" charset="2"/>
              </a:rPr>
              <a:t>)  4</a:t>
            </a:r>
            <a:r>
              <a:rPr lang="zh-TW" altLang="en-US" sz="2800">
                <a:sym typeface="Symbol" pitchFamily="18" charset="2"/>
              </a:rPr>
              <a:t>，因此在所有實際的應用上，我們可以把執行時間視為和 </a:t>
            </a:r>
            <a:r>
              <a:rPr lang="en-US" altLang="zh-TW" sz="2800" i="1">
                <a:sym typeface="Symbol" pitchFamily="18" charset="2"/>
              </a:rPr>
              <a:t>m</a:t>
            </a:r>
            <a:r>
              <a:rPr lang="en-US" altLang="zh-TW" sz="2800">
                <a:sym typeface="Symbol" pitchFamily="18" charset="2"/>
              </a:rPr>
              <a:t> </a:t>
            </a:r>
            <a:r>
              <a:rPr lang="zh-TW" altLang="en-US" sz="2800">
                <a:sym typeface="Symbol" pitchFamily="18" charset="2"/>
              </a:rPr>
              <a:t>成正比。</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頁尾版面配置區 4"/>
          <p:cNvSpPr>
            <a:spLocks noGrp="1"/>
          </p:cNvSpPr>
          <p:nvPr>
            <p:ph type="ftr" sz="quarter" idx="11"/>
          </p:nvPr>
        </p:nvSpPr>
        <p:spPr/>
        <p:txBody>
          <a:bodyPr/>
          <a:lstStyle/>
          <a:p>
            <a:r>
              <a:rPr lang="en-US" altLang="zh-TW"/>
              <a:t>Disjoint Sets</a:t>
            </a:r>
          </a:p>
        </p:txBody>
      </p:sp>
      <p:sp>
        <p:nvSpPr>
          <p:cNvPr id="7" name="投影片編號版面配置區 5"/>
          <p:cNvSpPr>
            <a:spLocks noGrp="1"/>
          </p:cNvSpPr>
          <p:nvPr>
            <p:ph type="sldNum" sz="quarter" idx="12"/>
          </p:nvPr>
        </p:nvSpPr>
        <p:spPr/>
        <p:txBody>
          <a:bodyPr/>
          <a:lstStyle/>
          <a:p>
            <a:fld id="{2EFEDCDF-7E0F-42F1-AE64-08478A76C8F1}" type="slidenum">
              <a:rPr lang="en-US" altLang="zh-TW"/>
              <a:pPr/>
              <a:t>22</a:t>
            </a:fld>
            <a:endParaRPr lang="en-US" altLang="zh-TW"/>
          </a:p>
        </p:txBody>
      </p:sp>
      <p:sp>
        <p:nvSpPr>
          <p:cNvPr id="32771" name="Rectangle 3"/>
          <p:cNvSpPr>
            <a:spLocks noGrp="1" noChangeArrowheads="1"/>
          </p:cNvSpPr>
          <p:nvPr>
            <p:ph type="body" idx="1"/>
          </p:nvPr>
        </p:nvSpPr>
        <p:spPr>
          <a:xfrm>
            <a:off x="539750" y="476250"/>
            <a:ext cx="8280400" cy="5689600"/>
          </a:xfrm>
        </p:spPr>
        <p:txBody>
          <a:bodyPr/>
          <a:lstStyle/>
          <a:p>
            <a:pPr>
              <a:buFontTx/>
              <a:buNone/>
            </a:pPr>
            <a:r>
              <a:rPr lang="en-US" altLang="zh-TW" sz="2800" b="1"/>
              <a:t>Ackermann’s function and its inverse</a:t>
            </a:r>
          </a:p>
          <a:p>
            <a:endParaRPr lang="en-US" altLang="zh-TW" sz="2800" b="1"/>
          </a:p>
          <a:p>
            <a:endParaRPr lang="en-US" altLang="zh-TW" sz="2800" b="1"/>
          </a:p>
          <a:p>
            <a:endParaRPr lang="en-US" altLang="zh-TW" sz="2800" b="1"/>
          </a:p>
          <a:p>
            <a:r>
              <a:rPr lang="zh-TW" altLang="en-US" sz="2800"/>
              <a:t>令 </a:t>
            </a:r>
            <a:r>
              <a:rPr lang="en-US" altLang="zh-TW" sz="2800" i="1"/>
              <a:t>g</a:t>
            </a:r>
            <a:r>
              <a:rPr lang="en-US" altLang="zh-TW" sz="2800"/>
              <a:t>(</a:t>
            </a:r>
            <a:r>
              <a:rPr lang="en-US" altLang="zh-TW" sz="2800" i="1"/>
              <a:t>i</a:t>
            </a:r>
            <a:r>
              <a:rPr lang="en-US" altLang="zh-TW" sz="2800"/>
              <a:t>) =               </a:t>
            </a:r>
            <a:r>
              <a:rPr lang="zh-TW" altLang="en-US" sz="2800"/>
              <a:t>為 </a:t>
            </a:r>
            <a:r>
              <a:rPr lang="en-US" altLang="zh-TW" sz="2800"/>
              <a:t>repeated exponentiation</a:t>
            </a:r>
            <a:r>
              <a:rPr lang="zh-TW" altLang="en-US" sz="2400"/>
              <a:t>。</a:t>
            </a:r>
            <a:endParaRPr lang="zh-TW" altLang="en-US" sz="2800"/>
          </a:p>
          <a:p>
            <a:pPr>
              <a:buFontTx/>
              <a:buNone/>
            </a:pPr>
            <a:r>
              <a:rPr lang="zh-TW" altLang="en-US" sz="2800"/>
              <a:t>	</a:t>
            </a:r>
            <a:r>
              <a:rPr lang="en-US" altLang="zh-TW" sz="2800"/>
              <a:t>(</a:t>
            </a:r>
            <a:r>
              <a:rPr lang="zh-TW" altLang="en-US" sz="2800"/>
              <a:t>即 </a:t>
            </a:r>
            <a:r>
              <a:rPr lang="en-US" altLang="zh-TW" sz="2800" i="1"/>
              <a:t>g</a:t>
            </a:r>
            <a:r>
              <a:rPr lang="en-US" altLang="zh-TW" sz="2800"/>
              <a:t>(4) =           )</a:t>
            </a:r>
          </a:p>
          <a:p>
            <a:endParaRPr lang="en-US" altLang="zh-TW" sz="2800"/>
          </a:p>
          <a:p>
            <a:r>
              <a:rPr lang="zh-TW" altLang="en-US" sz="2800"/>
              <a:t>函數 </a:t>
            </a:r>
            <a:r>
              <a:rPr lang="en-US" altLang="zh-TW" sz="2800"/>
              <a:t>lg* </a:t>
            </a:r>
            <a:r>
              <a:rPr lang="en-US" altLang="zh-TW" sz="2800" i="1"/>
              <a:t>n</a:t>
            </a:r>
            <a:r>
              <a:rPr lang="en-US" altLang="zh-TW" sz="2800"/>
              <a:t> = min{</a:t>
            </a:r>
            <a:r>
              <a:rPr lang="en-US" altLang="zh-TW" sz="2800" i="1"/>
              <a:t>i</a:t>
            </a:r>
            <a:r>
              <a:rPr lang="en-US" altLang="zh-TW" sz="2800">
                <a:sym typeface="Symbol" pitchFamily="18" charset="2"/>
              </a:rPr>
              <a:t></a:t>
            </a:r>
            <a:r>
              <a:rPr lang="en-US" altLang="zh-TW" sz="2800"/>
              <a:t>0: lg(</a:t>
            </a:r>
            <a:r>
              <a:rPr lang="en-US" altLang="zh-TW" sz="2800" i="1"/>
              <a:t>i</a:t>
            </a:r>
            <a:r>
              <a:rPr lang="en-US" altLang="zh-TW" sz="2800"/>
              <a:t>) </a:t>
            </a:r>
            <a:r>
              <a:rPr lang="en-US" altLang="zh-TW" sz="2800" i="1"/>
              <a:t>n</a:t>
            </a:r>
            <a:r>
              <a:rPr lang="en-US" altLang="zh-TW" sz="2800"/>
              <a:t> </a:t>
            </a:r>
            <a:r>
              <a:rPr lang="en-US" altLang="zh-TW" sz="2800">
                <a:sym typeface="Symbol" pitchFamily="18" charset="2"/>
              </a:rPr>
              <a:t></a:t>
            </a:r>
            <a:r>
              <a:rPr lang="en-US" altLang="zh-TW" sz="2800"/>
              <a:t> 1} </a:t>
            </a:r>
            <a:r>
              <a:rPr lang="zh-TW" altLang="en-US" sz="2800"/>
              <a:t>本質上為 </a:t>
            </a:r>
            <a:r>
              <a:rPr lang="en-US" altLang="zh-TW" sz="2800" i="1"/>
              <a:t>g</a:t>
            </a:r>
            <a:r>
              <a:rPr lang="en-US" altLang="zh-TW" sz="2800"/>
              <a:t>(</a:t>
            </a:r>
            <a:r>
              <a:rPr lang="en-US" altLang="zh-TW" sz="2800" i="1"/>
              <a:t>i</a:t>
            </a:r>
            <a:r>
              <a:rPr lang="en-US" altLang="zh-TW" sz="2800"/>
              <a:t>) </a:t>
            </a:r>
            <a:r>
              <a:rPr lang="zh-TW" altLang="en-US" sz="2800"/>
              <a:t>的反函數 </a:t>
            </a:r>
            <a:r>
              <a:rPr lang="en-US" altLang="zh-TW" sz="2800"/>
              <a:t>(</a:t>
            </a:r>
            <a:r>
              <a:rPr lang="zh-TW" altLang="en-US" sz="2800"/>
              <a:t>即 </a:t>
            </a:r>
            <a:r>
              <a:rPr lang="en-US" altLang="zh-TW" sz="2800"/>
              <a:t>lg*            = 5)</a:t>
            </a:r>
          </a:p>
          <a:p>
            <a:endParaRPr lang="en-US" altLang="zh-TW" sz="2800"/>
          </a:p>
          <a:p>
            <a:pPr>
              <a:buFontTx/>
              <a:buNone/>
            </a:pPr>
            <a:r>
              <a:rPr lang="zh-TW" altLang="en-US" sz="2800" b="1"/>
              <a:t>註：</a:t>
            </a:r>
            <a:r>
              <a:rPr lang="zh-TW" altLang="en-US" sz="2800"/>
              <a:t> </a:t>
            </a:r>
            <a:r>
              <a:rPr lang="en-US" altLang="zh-TW" sz="2800"/>
              <a:t>lg</a:t>
            </a:r>
            <a:r>
              <a:rPr lang="en-US" altLang="zh-TW" sz="2800" baseline="30000"/>
              <a:t>*</a:t>
            </a:r>
            <a:r>
              <a:rPr lang="en-US" altLang="zh-TW" sz="2800" i="1"/>
              <a:t>g</a:t>
            </a:r>
            <a:r>
              <a:rPr lang="en-US" altLang="zh-TW" sz="2800"/>
              <a:t>(</a:t>
            </a:r>
            <a:r>
              <a:rPr lang="en-US" altLang="zh-TW" sz="2800" i="1"/>
              <a:t>i</a:t>
            </a:r>
            <a:r>
              <a:rPr lang="en-US" altLang="zh-TW" sz="2800"/>
              <a:t>)=</a:t>
            </a:r>
            <a:r>
              <a:rPr lang="en-US" altLang="zh-TW" sz="2800" i="1"/>
              <a:t>i</a:t>
            </a:r>
            <a:r>
              <a:rPr lang="en-US" altLang="zh-TW" sz="2800"/>
              <a:t>+1</a:t>
            </a:r>
            <a:r>
              <a:rPr lang="zh-TW" altLang="en-US" sz="2800"/>
              <a:t>。</a:t>
            </a:r>
          </a:p>
        </p:txBody>
      </p:sp>
      <p:graphicFrame>
        <p:nvGraphicFramePr>
          <p:cNvPr id="32772" name="Object 4"/>
          <p:cNvGraphicFramePr>
            <a:graphicFrameLocks noChangeAspect="1"/>
          </p:cNvGraphicFramePr>
          <p:nvPr/>
        </p:nvGraphicFramePr>
        <p:xfrm>
          <a:off x="2411413" y="2851150"/>
          <a:ext cx="1008062" cy="671513"/>
        </p:xfrm>
        <a:graphic>
          <a:graphicData uri="http://schemas.openxmlformats.org/presentationml/2006/ole">
            <mc:AlternateContent xmlns:mc="http://schemas.openxmlformats.org/markup-compatibility/2006">
              <mc:Choice xmlns:v="urn:schemas-microsoft-com:vml" Requires="v">
                <p:oleObj spid="_x0000_s32783" name="方程式" r:id="rId4" imgW="291960" imgH="266400" progId="Equation.3">
                  <p:embed/>
                </p:oleObj>
              </mc:Choice>
              <mc:Fallback>
                <p:oleObj name="方程式" r:id="rId4" imgW="291960" imgH="2664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1413" y="2851150"/>
                        <a:ext cx="1008062" cy="6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776" name="Object 8"/>
          <p:cNvGraphicFramePr>
            <a:graphicFrameLocks noChangeAspect="1"/>
          </p:cNvGraphicFramePr>
          <p:nvPr/>
        </p:nvGraphicFramePr>
        <p:xfrm>
          <a:off x="2332038" y="1700213"/>
          <a:ext cx="1447800" cy="1277937"/>
        </p:xfrm>
        <a:graphic>
          <a:graphicData uri="http://schemas.openxmlformats.org/presentationml/2006/ole">
            <mc:AlternateContent xmlns:mc="http://schemas.openxmlformats.org/markup-compatibility/2006">
              <mc:Choice xmlns:v="urn:schemas-microsoft-com:vml" Requires="v">
                <p:oleObj spid="_x0000_s32784" name="方程式" r:id="rId6" imgW="419040" imgH="507960" progId="Equation.3">
                  <p:embed/>
                </p:oleObj>
              </mc:Choice>
              <mc:Fallback>
                <p:oleObj name="方程式" r:id="rId6" imgW="419040" imgH="50796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32038" y="1700213"/>
                        <a:ext cx="1447800" cy="1277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2779" name="Object 11"/>
          <p:cNvGraphicFramePr>
            <a:graphicFrameLocks noChangeAspect="1"/>
          </p:cNvGraphicFramePr>
          <p:nvPr/>
        </p:nvGraphicFramePr>
        <p:xfrm>
          <a:off x="3132138" y="4365625"/>
          <a:ext cx="1008062" cy="671513"/>
        </p:xfrm>
        <a:graphic>
          <a:graphicData uri="http://schemas.openxmlformats.org/presentationml/2006/ole">
            <mc:AlternateContent xmlns:mc="http://schemas.openxmlformats.org/markup-compatibility/2006">
              <mc:Choice xmlns:v="urn:schemas-microsoft-com:vml" Requires="v">
                <p:oleObj spid="_x0000_s32785" name="方程式" r:id="rId8" imgW="291960" imgH="266400" progId="Equation.3">
                  <p:embed/>
                </p:oleObj>
              </mc:Choice>
              <mc:Fallback>
                <p:oleObj name="方程式" r:id="rId8" imgW="291960" imgH="266400" progId="Equation.3">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4365625"/>
                        <a:ext cx="1008062" cy="6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42BFF004-316E-4E2D-B909-E0C80F255122}" type="slidenum">
              <a:rPr lang="en-US" altLang="zh-TW"/>
              <a:pPr/>
              <a:t>23</a:t>
            </a:fld>
            <a:endParaRPr lang="en-US" altLang="zh-TW"/>
          </a:p>
        </p:txBody>
      </p:sp>
      <p:sp>
        <p:nvSpPr>
          <p:cNvPr id="36867" name="Rectangle 3"/>
          <p:cNvSpPr>
            <a:spLocks noGrp="1" noChangeArrowheads="1"/>
          </p:cNvSpPr>
          <p:nvPr>
            <p:ph type="body" idx="1"/>
          </p:nvPr>
        </p:nvSpPr>
        <p:spPr>
          <a:xfrm>
            <a:off x="446088" y="981075"/>
            <a:ext cx="8229600" cy="4525963"/>
          </a:xfrm>
        </p:spPr>
        <p:txBody>
          <a:bodyPr/>
          <a:lstStyle/>
          <a:p>
            <a:r>
              <a:rPr lang="en-US" altLang="zh-TW" sz="2800">
                <a:solidFill>
                  <a:schemeClr val="accent2"/>
                </a:solidFill>
              </a:rPr>
              <a:t>The Ackermann’s function</a:t>
            </a:r>
            <a:r>
              <a:rPr lang="en-US" altLang="zh-TW" sz="2800"/>
              <a:t>: </a:t>
            </a:r>
            <a:r>
              <a:rPr lang="zh-TW" altLang="en-US" sz="2800"/>
              <a:t>對整數 </a:t>
            </a:r>
            <a:r>
              <a:rPr lang="en-US" altLang="zh-TW" sz="2800" i="1"/>
              <a:t>i</a:t>
            </a:r>
            <a:r>
              <a:rPr lang="en-US" altLang="zh-TW" sz="2800"/>
              <a:t>, </a:t>
            </a:r>
            <a:r>
              <a:rPr lang="en-US" altLang="zh-TW" sz="2800" i="1"/>
              <a:t>j</a:t>
            </a:r>
            <a:r>
              <a:rPr lang="en-US" altLang="zh-TW" sz="2800"/>
              <a:t> </a:t>
            </a:r>
            <a:r>
              <a:rPr lang="en-US" altLang="zh-TW" sz="2800">
                <a:sym typeface="Symbol" pitchFamily="18" charset="2"/>
              </a:rPr>
              <a:t> 1</a:t>
            </a:r>
            <a:r>
              <a:rPr lang="zh-TW" altLang="en-US" sz="2800">
                <a:sym typeface="Symbol" pitchFamily="18" charset="2"/>
              </a:rPr>
              <a:t>，</a:t>
            </a:r>
          </a:p>
          <a:p>
            <a:pPr>
              <a:buFontTx/>
              <a:buNone/>
            </a:pPr>
            <a:r>
              <a:rPr lang="zh-TW" altLang="en-US" sz="2800">
                <a:sym typeface="Symbol" pitchFamily="18" charset="2"/>
              </a:rPr>
              <a:t>			</a:t>
            </a:r>
            <a:r>
              <a:rPr lang="en-US" altLang="zh-TW" sz="2800" i="1">
                <a:sym typeface="Symbol" pitchFamily="18" charset="2"/>
              </a:rPr>
              <a:t>A</a:t>
            </a:r>
            <a:r>
              <a:rPr lang="en-US" altLang="zh-TW" sz="2800">
                <a:sym typeface="Symbol" pitchFamily="18" charset="2"/>
              </a:rPr>
              <a:t>(1, </a:t>
            </a:r>
            <a:r>
              <a:rPr lang="en-US" altLang="zh-TW" sz="2800" i="1">
                <a:sym typeface="Symbol" pitchFamily="18" charset="2"/>
              </a:rPr>
              <a:t>j</a:t>
            </a:r>
            <a:r>
              <a:rPr lang="en-US" altLang="zh-TW" sz="2800">
                <a:sym typeface="Symbol" pitchFamily="18" charset="2"/>
              </a:rPr>
              <a:t>) = 2</a:t>
            </a:r>
            <a:r>
              <a:rPr lang="en-US" altLang="zh-TW" sz="2800" i="1" baseline="30000">
                <a:sym typeface="Symbol" pitchFamily="18" charset="2"/>
              </a:rPr>
              <a:t>j</a:t>
            </a:r>
            <a:r>
              <a:rPr lang="en-US" altLang="zh-TW" sz="2800">
                <a:sym typeface="Symbol" pitchFamily="18" charset="2"/>
              </a:rPr>
              <a:t>			for </a:t>
            </a:r>
            <a:r>
              <a:rPr lang="en-US" altLang="zh-TW" sz="2800" i="1">
                <a:sym typeface="Symbol" pitchFamily="18" charset="2"/>
              </a:rPr>
              <a:t>j</a:t>
            </a:r>
            <a:r>
              <a:rPr lang="en-US" altLang="zh-TW" sz="2800">
                <a:sym typeface="Symbol" pitchFamily="18" charset="2"/>
              </a:rPr>
              <a:t>  1</a:t>
            </a:r>
          </a:p>
          <a:p>
            <a:pPr>
              <a:buFontTx/>
              <a:buNone/>
            </a:pPr>
            <a:r>
              <a:rPr lang="en-US" altLang="zh-TW" sz="2800">
                <a:sym typeface="Symbol" pitchFamily="18" charset="2"/>
              </a:rPr>
              <a:t>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 1) =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-1, 2)		for </a:t>
            </a:r>
            <a:r>
              <a:rPr lang="en-US" altLang="zh-TW" sz="2800" i="1">
                <a:sym typeface="Symbol" pitchFamily="18" charset="2"/>
              </a:rPr>
              <a:t>i</a:t>
            </a:r>
            <a:r>
              <a:rPr lang="en-US" altLang="zh-TW" sz="2800">
                <a:sym typeface="Symbol" pitchFamily="18" charset="2"/>
              </a:rPr>
              <a:t>  2</a:t>
            </a:r>
          </a:p>
          <a:p>
            <a:pPr>
              <a:buFontTx/>
              <a:buNone/>
            </a:pPr>
            <a:r>
              <a:rPr lang="en-US" altLang="zh-TW" sz="2800">
                <a:sym typeface="Symbol" pitchFamily="18" charset="2"/>
              </a:rPr>
              <a:t>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 </a:t>
            </a:r>
            <a:r>
              <a:rPr lang="en-US" altLang="zh-TW" sz="2800" i="1">
                <a:sym typeface="Symbol" pitchFamily="18" charset="2"/>
              </a:rPr>
              <a:t>j</a:t>
            </a:r>
            <a:r>
              <a:rPr lang="en-US" altLang="zh-TW" sz="2800">
                <a:sym typeface="Symbol" pitchFamily="18" charset="2"/>
              </a:rPr>
              <a:t>) =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-1,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 </a:t>
            </a:r>
            <a:r>
              <a:rPr lang="en-US" altLang="zh-TW" sz="2800" i="1">
                <a:sym typeface="Symbol" pitchFamily="18" charset="2"/>
              </a:rPr>
              <a:t>j</a:t>
            </a:r>
            <a:r>
              <a:rPr lang="en-US" altLang="zh-TW" sz="2800">
                <a:sym typeface="Symbol" pitchFamily="18" charset="2"/>
              </a:rPr>
              <a:t>-1))	for </a:t>
            </a:r>
            <a:r>
              <a:rPr lang="en-US" altLang="zh-TW" sz="2800" i="1">
                <a:sym typeface="Symbol" pitchFamily="18" charset="2"/>
              </a:rPr>
              <a:t>i</a:t>
            </a:r>
            <a:r>
              <a:rPr lang="en-US" altLang="zh-TW" sz="2800">
                <a:sym typeface="Symbol" pitchFamily="18" charset="2"/>
              </a:rPr>
              <a:t>, </a:t>
            </a:r>
            <a:r>
              <a:rPr lang="en-US" altLang="zh-TW" sz="2800" i="1">
                <a:sym typeface="Symbol" pitchFamily="18" charset="2"/>
              </a:rPr>
              <a:t>j</a:t>
            </a:r>
            <a:r>
              <a:rPr lang="en-US" altLang="zh-TW" sz="2800">
                <a:sym typeface="Symbol" pitchFamily="18" charset="2"/>
              </a:rPr>
              <a:t>  2</a:t>
            </a:r>
          </a:p>
        </p:txBody>
      </p:sp>
      <p:pic>
        <p:nvPicPr>
          <p:cNvPr id="36874" name="Picture 10" descr="22-8-1"/>
          <p:cNvPicPr>
            <a:picLocks noChangeAspect="1" noChangeArrowheads="1"/>
          </p:cNvPicPr>
          <p:nvPr/>
        </p:nvPicPr>
        <p:blipFill>
          <a:blip r:embed="rId2" cstate="print">
            <a:lum bright="-40000" contrast="60000"/>
            <a:extLst>
              <a:ext uri="{28A0092B-C50C-407E-A947-70E740481C1C}">
                <a14:useLocalDpi xmlns:a14="http://schemas.microsoft.com/office/drawing/2010/main" val="0"/>
              </a:ext>
            </a:extLst>
          </a:blip>
          <a:srcRect/>
          <a:stretch>
            <a:fillRect/>
          </a:stretch>
        </p:blipFill>
        <p:spPr bwMode="auto">
          <a:xfrm>
            <a:off x="900113" y="3789363"/>
            <a:ext cx="7038975"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8962300E-3616-4374-A7E1-1EF0DFF33254}" type="slidenum">
              <a:rPr lang="en-US" altLang="zh-TW"/>
              <a:pPr/>
              <a:t>24</a:t>
            </a:fld>
            <a:endParaRPr lang="en-US" altLang="zh-TW"/>
          </a:p>
        </p:txBody>
      </p:sp>
      <p:sp>
        <p:nvSpPr>
          <p:cNvPr id="39939" name="Rectangle 3"/>
          <p:cNvSpPr>
            <a:spLocks noGrp="1" noChangeArrowheads="1"/>
          </p:cNvSpPr>
          <p:nvPr>
            <p:ph type="body" idx="1"/>
          </p:nvPr>
        </p:nvSpPr>
        <p:spPr/>
        <p:txBody>
          <a:bodyPr/>
          <a:lstStyle/>
          <a:p>
            <a:endParaRPr lang="en-US" altLang="zh-TW" sz="2800"/>
          </a:p>
          <a:p>
            <a:r>
              <a:rPr lang="zh-TW" altLang="en-US" sz="2800"/>
              <a:t>因對所有的 </a:t>
            </a:r>
            <a:r>
              <a:rPr lang="en-US" altLang="zh-TW" sz="2800" i="1"/>
              <a:t>j</a:t>
            </a:r>
            <a:r>
              <a:rPr lang="en-US" altLang="zh-TW" sz="2800"/>
              <a:t> </a:t>
            </a:r>
            <a:r>
              <a:rPr lang="en-US" altLang="zh-TW" sz="2800">
                <a:sym typeface="Symbol" pitchFamily="18" charset="2"/>
              </a:rPr>
              <a:t> 1</a:t>
            </a:r>
            <a:r>
              <a:rPr lang="zh-TW" altLang="en-US" sz="2800"/>
              <a:t>，</a:t>
            </a:r>
            <a:r>
              <a:rPr lang="en-US" altLang="zh-TW" sz="2800" i="1"/>
              <a:t>A</a:t>
            </a:r>
            <a:r>
              <a:rPr lang="en-US" altLang="zh-TW" sz="2800"/>
              <a:t>(2, </a:t>
            </a:r>
            <a:r>
              <a:rPr lang="en-US" altLang="zh-TW" sz="2800" i="1"/>
              <a:t>j</a:t>
            </a:r>
            <a:r>
              <a:rPr lang="en-US" altLang="zh-TW" sz="2800"/>
              <a:t>) =                 = </a:t>
            </a:r>
            <a:r>
              <a:rPr lang="en-US" altLang="zh-TW" sz="2800" i="1"/>
              <a:t>g</a:t>
            </a:r>
            <a:r>
              <a:rPr lang="en-US" altLang="zh-TW" sz="2800"/>
              <a:t>(</a:t>
            </a:r>
            <a:r>
              <a:rPr lang="en-US" altLang="zh-TW" sz="2800" i="1"/>
              <a:t>j</a:t>
            </a:r>
            <a:r>
              <a:rPr lang="en-US" altLang="zh-TW" sz="2800"/>
              <a:t>) </a:t>
            </a:r>
            <a:r>
              <a:rPr lang="zh-TW" altLang="en-US" sz="2800"/>
              <a:t>所以當 </a:t>
            </a:r>
            <a:r>
              <a:rPr lang="en-US" altLang="zh-TW" sz="2800" i="1">
                <a:sym typeface="Symbol" pitchFamily="18" charset="2"/>
              </a:rPr>
              <a:t>i</a:t>
            </a:r>
            <a:r>
              <a:rPr lang="en-US" altLang="zh-TW" sz="2800">
                <a:sym typeface="Symbol" pitchFamily="18" charset="2"/>
              </a:rPr>
              <a:t>  2</a:t>
            </a:r>
            <a:r>
              <a:rPr lang="zh-TW" altLang="en-US" sz="2800"/>
              <a:t>，</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 </a:t>
            </a:r>
            <a:r>
              <a:rPr lang="en-US" altLang="zh-TW" sz="2800" i="1">
                <a:sym typeface="Symbol" pitchFamily="18" charset="2"/>
              </a:rPr>
              <a:t>j</a:t>
            </a:r>
            <a:r>
              <a:rPr lang="en-US" altLang="zh-TW" sz="2800">
                <a:sym typeface="Symbol" pitchFamily="18" charset="2"/>
              </a:rPr>
              <a:t>)  </a:t>
            </a:r>
            <a:r>
              <a:rPr lang="en-US" altLang="zh-TW" sz="2800" i="1">
                <a:sym typeface="Symbol" pitchFamily="18" charset="2"/>
              </a:rPr>
              <a:t>g</a:t>
            </a:r>
            <a:r>
              <a:rPr lang="en-US" altLang="zh-TW" sz="2800">
                <a:sym typeface="Symbol" pitchFamily="18" charset="2"/>
              </a:rPr>
              <a:t>(</a:t>
            </a:r>
            <a:r>
              <a:rPr lang="en-US" altLang="zh-TW" sz="2800" i="1">
                <a:sym typeface="Symbol" pitchFamily="18" charset="2"/>
              </a:rPr>
              <a:t>j</a:t>
            </a:r>
            <a:r>
              <a:rPr lang="en-US" altLang="zh-TW" sz="2800">
                <a:sym typeface="Symbol" pitchFamily="18" charset="2"/>
              </a:rPr>
              <a:t>)</a:t>
            </a:r>
            <a:r>
              <a:rPr lang="zh-TW" altLang="en-US" sz="2800">
                <a:sym typeface="Symbol" pitchFamily="18" charset="2"/>
              </a:rPr>
              <a:t>。</a:t>
            </a:r>
          </a:p>
          <a:p>
            <a:endParaRPr lang="zh-TW" altLang="en-US" sz="2800">
              <a:sym typeface="Symbol" pitchFamily="18" charset="2"/>
            </a:endParaRPr>
          </a:p>
          <a:p>
            <a:r>
              <a:rPr lang="en-US" altLang="zh-TW" sz="2800">
                <a:solidFill>
                  <a:schemeClr val="accent2"/>
                </a:solidFill>
                <a:sym typeface="Symbol" pitchFamily="18" charset="2"/>
              </a:rPr>
              <a:t>Ackermann’s function </a:t>
            </a:r>
            <a:r>
              <a:rPr lang="zh-TW" altLang="en-US" sz="2800">
                <a:solidFill>
                  <a:schemeClr val="accent2"/>
                </a:solidFill>
                <a:sym typeface="Symbol" pitchFamily="18" charset="2"/>
              </a:rPr>
              <a:t>的反函數</a:t>
            </a:r>
            <a:r>
              <a:rPr lang="en-US" altLang="zh-TW" sz="2800">
                <a:sym typeface="Symbol" pitchFamily="18" charset="2"/>
              </a:rPr>
              <a:t>:</a:t>
            </a:r>
          </a:p>
          <a:p>
            <a:pPr>
              <a:buFontTx/>
              <a:buNone/>
            </a:pPr>
            <a:r>
              <a:rPr lang="en-US" altLang="zh-TW" sz="2800">
                <a:sym typeface="Symbol" pitchFamily="18" charset="2"/>
              </a:rPr>
              <a:t>		(</a:t>
            </a:r>
            <a:r>
              <a:rPr lang="en-US" altLang="zh-TW" sz="2800" i="1">
                <a:sym typeface="Symbol" pitchFamily="18" charset="2"/>
              </a:rPr>
              <a:t>m</a:t>
            </a:r>
            <a:r>
              <a:rPr lang="en-US" altLang="zh-TW" sz="2800">
                <a:sym typeface="Symbol" pitchFamily="18" charset="2"/>
              </a:rPr>
              <a:t>, </a:t>
            </a:r>
            <a:r>
              <a:rPr lang="en-US" altLang="zh-TW" sz="2800" i="1">
                <a:sym typeface="Symbol" pitchFamily="18" charset="2"/>
              </a:rPr>
              <a:t>n</a:t>
            </a:r>
            <a:r>
              <a:rPr lang="en-US" altLang="zh-TW" sz="2800">
                <a:sym typeface="Symbol" pitchFamily="18" charset="2"/>
              </a:rPr>
              <a:t>) = min{</a:t>
            </a:r>
            <a:r>
              <a:rPr lang="en-US" altLang="zh-TW" sz="2800" i="1">
                <a:sym typeface="Symbol" pitchFamily="18" charset="2"/>
              </a:rPr>
              <a:t>i</a:t>
            </a:r>
            <a:r>
              <a:rPr lang="en-US" altLang="zh-TW" sz="2800">
                <a:sym typeface="Symbol" pitchFamily="18" charset="2"/>
              </a:rPr>
              <a:t>1: </a:t>
            </a:r>
            <a:r>
              <a:rPr lang="en-US" altLang="zh-TW" sz="2800" i="1">
                <a:sym typeface="Symbol" pitchFamily="18" charset="2"/>
              </a:rPr>
              <a:t>A</a:t>
            </a:r>
            <a:r>
              <a:rPr lang="en-US" altLang="zh-TW" sz="2800">
                <a:sym typeface="Symbol" pitchFamily="18" charset="2"/>
              </a:rPr>
              <a:t>(</a:t>
            </a:r>
            <a:r>
              <a:rPr lang="en-US" altLang="zh-TW" sz="2800" i="1">
                <a:sym typeface="Symbol" pitchFamily="18" charset="2"/>
              </a:rPr>
              <a:t>i</a:t>
            </a:r>
            <a:r>
              <a:rPr lang="en-US" altLang="zh-TW" sz="2800">
                <a:sym typeface="Symbol" pitchFamily="18" charset="2"/>
              </a:rPr>
              <a:t>, </a:t>
            </a:r>
            <a:r>
              <a:rPr lang="en-US" altLang="zh-TW" sz="2800" i="1">
                <a:sym typeface="Symbol" pitchFamily="18" charset="2"/>
              </a:rPr>
              <a:t>m</a:t>
            </a:r>
            <a:r>
              <a:rPr lang="en-US" altLang="zh-TW" sz="2800">
                <a:sym typeface="Symbol" pitchFamily="18" charset="2"/>
              </a:rPr>
              <a:t>/</a:t>
            </a:r>
            <a:r>
              <a:rPr lang="en-US" altLang="zh-TW" sz="2800" i="1">
                <a:sym typeface="Symbol" pitchFamily="18" charset="2"/>
              </a:rPr>
              <a:t>n</a:t>
            </a:r>
            <a:r>
              <a:rPr lang="en-US" altLang="zh-TW" sz="2800">
                <a:sym typeface="Symbol" pitchFamily="18" charset="2"/>
              </a:rPr>
              <a:t>)&gt;lg </a:t>
            </a:r>
            <a:r>
              <a:rPr lang="en-US" altLang="zh-TW" sz="2800" i="1">
                <a:sym typeface="Symbol" pitchFamily="18" charset="2"/>
              </a:rPr>
              <a:t>n</a:t>
            </a:r>
            <a:r>
              <a:rPr lang="en-US" altLang="zh-TW" sz="2800">
                <a:sym typeface="Symbol" pitchFamily="18" charset="2"/>
              </a:rPr>
              <a:t>}</a:t>
            </a:r>
            <a:r>
              <a:rPr lang="zh-TW" altLang="en-US" sz="2800"/>
              <a:t>。</a:t>
            </a:r>
            <a:endParaRPr lang="zh-TW" altLang="en-US" sz="2800">
              <a:sym typeface="Symbol" pitchFamily="18" charset="2"/>
            </a:endParaRPr>
          </a:p>
          <a:p>
            <a:pPr>
              <a:buFontTx/>
              <a:buNone/>
            </a:pPr>
            <a:endParaRPr lang="zh-TW" altLang="en-US" sz="2800">
              <a:sym typeface="Symbol" pitchFamily="18" charset="2"/>
            </a:endParaRPr>
          </a:p>
          <a:p>
            <a:r>
              <a:rPr lang="en-US" altLang="zh-TW" sz="2800" i="1">
                <a:sym typeface="Symbol" pitchFamily="18" charset="2"/>
              </a:rPr>
              <a:t>A</a:t>
            </a:r>
            <a:r>
              <a:rPr lang="en-US" altLang="zh-TW" sz="2800">
                <a:sym typeface="Symbol" pitchFamily="18" charset="2"/>
              </a:rPr>
              <a:t>(4, 1) = </a:t>
            </a:r>
            <a:r>
              <a:rPr lang="en-US" altLang="zh-TW" sz="2800" i="1">
                <a:sym typeface="Symbol" pitchFamily="18" charset="2"/>
              </a:rPr>
              <a:t>A</a:t>
            </a:r>
            <a:r>
              <a:rPr lang="en-US" altLang="zh-TW" sz="2800">
                <a:sym typeface="Symbol" pitchFamily="18" charset="2"/>
              </a:rPr>
              <a:t>(3, 2) = </a:t>
            </a:r>
            <a:r>
              <a:rPr lang="en-US" altLang="zh-TW" sz="2800" i="1">
                <a:sym typeface="Symbol" pitchFamily="18" charset="2"/>
              </a:rPr>
              <a:t>g</a:t>
            </a:r>
            <a:r>
              <a:rPr lang="en-US" altLang="zh-TW" sz="2800">
                <a:sym typeface="Symbol" pitchFamily="18" charset="2"/>
              </a:rPr>
              <a:t>(16) </a:t>
            </a:r>
            <a:r>
              <a:rPr lang="en-US" altLang="zh-TW" sz="2800">
                <a:cs typeface="Times New Roman" pitchFamily="18" charset="0"/>
                <a:sym typeface="Symbol" pitchFamily="18" charset="2"/>
              </a:rPr>
              <a:t>≈ 10</a:t>
            </a:r>
            <a:r>
              <a:rPr lang="en-US" altLang="zh-TW" sz="2800" baseline="30000">
                <a:cs typeface="Times New Roman" pitchFamily="18" charset="0"/>
                <a:sym typeface="Symbol" pitchFamily="18" charset="2"/>
              </a:rPr>
              <a:t>80</a:t>
            </a:r>
          </a:p>
          <a:p>
            <a:endParaRPr lang="en-US" altLang="zh-TW" sz="2800">
              <a:cs typeface="Times New Roman" pitchFamily="18" charset="0"/>
              <a:sym typeface="Symbol" pitchFamily="18" charset="2"/>
            </a:endParaRPr>
          </a:p>
        </p:txBody>
      </p:sp>
      <p:graphicFrame>
        <p:nvGraphicFramePr>
          <p:cNvPr id="39943" name="Object 7"/>
          <p:cNvGraphicFramePr>
            <a:graphicFrameLocks noChangeAspect="1"/>
          </p:cNvGraphicFramePr>
          <p:nvPr/>
        </p:nvGraphicFramePr>
        <p:xfrm>
          <a:off x="5003800" y="1341438"/>
          <a:ext cx="1535113" cy="1277937"/>
        </p:xfrm>
        <a:graphic>
          <a:graphicData uri="http://schemas.openxmlformats.org/presentationml/2006/ole">
            <mc:AlternateContent xmlns:mc="http://schemas.openxmlformats.org/markup-compatibility/2006">
              <mc:Choice xmlns:v="urn:schemas-microsoft-com:vml" Requires="v">
                <p:oleObj spid="_x0000_s39946" name="方程式" r:id="rId3" imgW="444240" imgH="507960" progId="Equation.3">
                  <p:embed/>
                </p:oleObj>
              </mc:Choice>
              <mc:Fallback>
                <p:oleObj name="方程式" r:id="rId3" imgW="444240" imgH="50796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800" y="1341438"/>
                        <a:ext cx="1535113" cy="1277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頁尾版面配置區 4"/>
          <p:cNvSpPr>
            <a:spLocks noGrp="1"/>
          </p:cNvSpPr>
          <p:nvPr>
            <p:ph type="ftr" sz="quarter" idx="11"/>
          </p:nvPr>
        </p:nvSpPr>
        <p:spPr/>
        <p:txBody>
          <a:bodyPr/>
          <a:lstStyle/>
          <a:p>
            <a:r>
              <a:rPr lang="en-US" altLang="zh-TW"/>
              <a:t>Disjoint Sets</a:t>
            </a:r>
          </a:p>
        </p:txBody>
      </p:sp>
      <p:sp>
        <p:nvSpPr>
          <p:cNvPr id="6" name="投影片編號版面配置區 5"/>
          <p:cNvSpPr>
            <a:spLocks noGrp="1"/>
          </p:cNvSpPr>
          <p:nvPr>
            <p:ph type="sldNum" sz="quarter" idx="12"/>
          </p:nvPr>
        </p:nvSpPr>
        <p:spPr/>
        <p:txBody>
          <a:bodyPr/>
          <a:lstStyle/>
          <a:p>
            <a:fld id="{B16CAA8E-F945-49CC-A9B2-B2EA7201E691}" type="slidenum">
              <a:rPr lang="en-US" altLang="zh-TW"/>
              <a:pPr/>
              <a:t>25</a:t>
            </a:fld>
            <a:endParaRPr lang="en-US" altLang="zh-TW"/>
          </a:p>
        </p:txBody>
      </p:sp>
      <p:sp>
        <p:nvSpPr>
          <p:cNvPr id="41987" name="Rectangle 3"/>
          <p:cNvSpPr>
            <a:spLocks noGrp="1" noChangeArrowheads="1"/>
          </p:cNvSpPr>
          <p:nvPr>
            <p:ph type="body" idx="1"/>
          </p:nvPr>
        </p:nvSpPr>
        <p:spPr>
          <a:xfrm>
            <a:off x="457200" y="765175"/>
            <a:ext cx="8291513" cy="5472113"/>
          </a:xfrm>
        </p:spPr>
        <p:txBody>
          <a:bodyPr/>
          <a:lstStyle/>
          <a:p>
            <a:r>
              <a:rPr lang="zh-TW" altLang="en-US" sz="2800"/>
              <a:t>由於 </a:t>
            </a:r>
            <a:r>
              <a:rPr lang="en-US" altLang="zh-TW" sz="2800"/>
              <a:t>lg </a:t>
            </a:r>
            <a:r>
              <a:rPr lang="en-US" altLang="zh-TW" sz="2800" i="1"/>
              <a:t>n </a:t>
            </a:r>
            <a:r>
              <a:rPr lang="en-US" altLang="zh-TW" sz="2800"/>
              <a:t>&lt; 10</a:t>
            </a:r>
            <a:r>
              <a:rPr lang="en-US" altLang="zh-TW" sz="2800" baseline="30000"/>
              <a:t>80</a:t>
            </a:r>
            <a:r>
              <a:rPr lang="zh-TW" altLang="en-US" sz="2800"/>
              <a:t>，且 </a:t>
            </a:r>
            <a:r>
              <a:rPr lang="en-US" altLang="zh-TW" sz="2800" i="1"/>
              <a:t>A</a:t>
            </a:r>
            <a:r>
              <a:rPr lang="en-US" altLang="zh-TW" sz="2800"/>
              <a:t>(4, </a:t>
            </a:r>
            <a:r>
              <a:rPr lang="en-US" altLang="zh-TW" sz="2800">
                <a:sym typeface="Symbol" pitchFamily="18" charset="2"/>
              </a:rPr>
              <a:t></a:t>
            </a:r>
            <a:r>
              <a:rPr lang="en-US" altLang="zh-TW" sz="2800" i="1"/>
              <a:t>m</a:t>
            </a:r>
            <a:r>
              <a:rPr lang="en-US" altLang="zh-TW" sz="2800"/>
              <a:t>/</a:t>
            </a:r>
            <a:r>
              <a:rPr lang="en-US" altLang="zh-TW" sz="2800" i="1"/>
              <a:t>n</a:t>
            </a:r>
            <a:r>
              <a:rPr lang="en-US" altLang="zh-TW" sz="2800">
                <a:sym typeface="Symbol" pitchFamily="18" charset="2"/>
              </a:rPr>
              <a:t></a:t>
            </a:r>
            <a:r>
              <a:rPr lang="en-US" altLang="zh-TW" sz="2800"/>
              <a:t>) </a:t>
            </a:r>
            <a:r>
              <a:rPr lang="en-US" altLang="zh-TW" sz="2800">
                <a:sym typeface="Symbol" pitchFamily="18" charset="2"/>
              </a:rPr>
              <a:t> </a:t>
            </a:r>
            <a:r>
              <a:rPr lang="en-US" altLang="zh-TW" sz="2800" i="1"/>
              <a:t>A</a:t>
            </a:r>
            <a:r>
              <a:rPr lang="en-US" altLang="zh-TW" sz="2800"/>
              <a:t>(4, 1) </a:t>
            </a:r>
            <a:r>
              <a:rPr lang="en-US" altLang="zh-TW" sz="2800">
                <a:sym typeface="Symbol" pitchFamily="18" charset="2"/>
              </a:rPr>
              <a:t></a:t>
            </a:r>
            <a:r>
              <a:rPr lang="en-US" altLang="zh-TW" sz="2800"/>
              <a:t> 10</a:t>
            </a:r>
            <a:r>
              <a:rPr lang="en-US" altLang="zh-TW" sz="2800" baseline="30000"/>
              <a:t>80</a:t>
            </a:r>
            <a:r>
              <a:rPr lang="zh-TW" altLang="en-US" sz="2800"/>
              <a:t>，我們得知在實際應用上，</a:t>
            </a:r>
            <a:r>
              <a:rPr lang="zh-TW" altLang="en-US" sz="2800">
                <a:sym typeface="Symbol" pitchFamily="18" charset="2"/>
              </a:rPr>
              <a:t></a:t>
            </a:r>
            <a:r>
              <a:rPr lang="en-US" altLang="zh-TW" sz="2800"/>
              <a:t>(</a:t>
            </a:r>
            <a:r>
              <a:rPr lang="en-US" altLang="zh-TW" sz="2800" i="1"/>
              <a:t>m</a:t>
            </a:r>
            <a:r>
              <a:rPr lang="en-US" altLang="zh-TW" sz="2800"/>
              <a:t>, </a:t>
            </a:r>
            <a:r>
              <a:rPr lang="en-US" altLang="zh-TW" sz="2800" i="1"/>
              <a:t>n</a:t>
            </a:r>
            <a:r>
              <a:rPr lang="en-US" altLang="zh-TW" sz="2800"/>
              <a:t>) </a:t>
            </a:r>
            <a:r>
              <a:rPr lang="en-US" altLang="zh-TW" sz="2800">
                <a:sym typeface="Symbol" pitchFamily="18" charset="2"/>
              </a:rPr>
              <a:t> </a:t>
            </a:r>
            <a:r>
              <a:rPr lang="en-US" altLang="zh-TW" sz="2800"/>
              <a:t>4</a:t>
            </a:r>
            <a:r>
              <a:rPr lang="zh-TW" altLang="en-US" sz="2800"/>
              <a:t>。</a:t>
            </a:r>
          </a:p>
          <a:p>
            <a:endParaRPr lang="zh-TW" altLang="en-US" sz="2800"/>
          </a:p>
          <a:p>
            <a:r>
              <a:rPr lang="zh-TW" altLang="en-US" sz="2800"/>
              <a:t>在實際應用上，</a:t>
            </a:r>
            <a:r>
              <a:rPr lang="en-US" altLang="zh-TW" sz="2800"/>
              <a:t>lg* </a:t>
            </a:r>
            <a:r>
              <a:rPr lang="en-US" altLang="zh-TW" sz="2800" i="1"/>
              <a:t>n</a:t>
            </a:r>
            <a:r>
              <a:rPr lang="en-US" altLang="zh-TW" sz="2800">
                <a:sym typeface="Symbol" pitchFamily="18" charset="2"/>
              </a:rPr>
              <a:t></a:t>
            </a:r>
            <a:r>
              <a:rPr lang="en-US" altLang="zh-TW" sz="2800"/>
              <a:t>5 (</a:t>
            </a:r>
            <a:r>
              <a:rPr lang="en-US" altLang="zh-TW" sz="2800" i="1"/>
              <a:t>n</a:t>
            </a:r>
            <a:r>
              <a:rPr lang="en-US" altLang="zh-TW" sz="2800">
                <a:sym typeface="Symbol" pitchFamily="18" charset="2"/>
              </a:rPr>
              <a:t></a:t>
            </a:r>
            <a:r>
              <a:rPr lang="en-US" altLang="zh-TW" sz="2800"/>
              <a:t>2</a:t>
            </a:r>
            <a:r>
              <a:rPr lang="en-US" altLang="zh-TW" sz="2800" baseline="30000"/>
              <a:t>65536</a:t>
            </a:r>
            <a:r>
              <a:rPr lang="en-US" altLang="zh-TW" sz="2800"/>
              <a:t>)</a:t>
            </a:r>
            <a:r>
              <a:rPr lang="zh-TW" altLang="en-US" sz="2800"/>
              <a:t>。</a:t>
            </a:r>
          </a:p>
          <a:p>
            <a:endParaRPr lang="zh-TW" altLang="en-US" sz="2800"/>
          </a:p>
          <a:p>
            <a:r>
              <a:rPr lang="zh-TW" altLang="en-US" sz="2800"/>
              <a:t>由於當 </a:t>
            </a:r>
            <a:r>
              <a:rPr lang="en-US" altLang="zh-TW" sz="2800" i="1"/>
              <a:t>i</a:t>
            </a:r>
            <a:r>
              <a:rPr lang="en-US" altLang="zh-TW" sz="2800">
                <a:sym typeface="Symbol" pitchFamily="18" charset="2"/>
              </a:rPr>
              <a:t></a:t>
            </a:r>
            <a:r>
              <a:rPr lang="en-US" altLang="zh-TW" sz="2800"/>
              <a:t>2</a:t>
            </a:r>
            <a:r>
              <a:rPr lang="zh-TW" altLang="en-US" sz="2800"/>
              <a:t>，</a:t>
            </a:r>
            <a:r>
              <a:rPr lang="en-US" altLang="zh-TW" sz="2800" i="1"/>
              <a:t>A</a:t>
            </a:r>
            <a:r>
              <a:rPr lang="en-US" altLang="zh-TW" sz="2800"/>
              <a:t>(</a:t>
            </a:r>
            <a:r>
              <a:rPr lang="en-US" altLang="zh-TW" sz="2800" i="1"/>
              <a:t>i</a:t>
            </a:r>
            <a:r>
              <a:rPr lang="en-US" altLang="zh-TW" sz="2800"/>
              <a:t>, </a:t>
            </a:r>
            <a:r>
              <a:rPr lang="en-US" altLang="zh-TW" sz="2800" i="1"/>
              <a:t>j</a:t>
            </a:r>
            <a:r>
              <a:rPr lang="en-US" altLang="zh-TW" sz="2800"/>
              <a:t>) </a:t>
            </a:r>
            <a:r>
              <a:rPr lang="en-US" altLang="zh-TW" sz="2800">
                <a:sym typeface="Symbol" pitchFamily="18" charset="2"/>
              </a:rPr>
              <a:t> </a:t>
            </a:r>
            <a:r>
              <a:rPr lang="en-US" altLang="zh-TW" sz="2800" i="1"/>
              <a:t>g</a:t>
            </a:r>
            <a:r>
              <a:rPr lang="en-US" altLang="zh-TW" sz="2800"/>
              <a:t>(</a:t>
            </a:r>
            <a:r>
              <a:rPr lang="en-US" altLang="zh-TW" sz="2800" i="1"/>
              <a:t>j</a:t>
            </a:r>
            <a:r>
              <a:rPr lang="en-US" altLang="zh-TW" sz="2800"/>
              <a:t>)</a:t>
            </a:r>
            <a:r>
              <a:rPr lang="zh-TW" altLang="en-US" sz="2800"/>
              <a:t>，因此 </a:t>
            </a:r>
            <a:r>
              <a:rPr lang="zh-TW" altLang="en-US" sz="2800">
                <a:sym typeface="Symbol" pitchFamily="18" charset="2"/>
              </a:rPr>
              <a:t></a:t>
            </a:r>
            <a:r>
              <a:rPr lang="en-US" altLang="zh-TW" sz="2800"/>
              <a:t>(</a:t>
            </a:r>
            <a:r>
              <a:rPr lang="en-US" altLang="zh-TW" sz="2800" i="1"/>
              <a:t>m</a:t>
            </a:r>
            <a:r>
              <a:rPr lang="en-US" altLang="zh-TW" sz="2800"/>
              <a:t>, </a:t>
            </a:r>
            <a:r>
              <a:rPr lang="en-US" altLang="zh-TW" sz="2800" i="1"/>
              <a:t>n</a:t>
            </a:r>
            <a:r>
              <a:rPr lang="en-US" altLang="zh-TW" sz="2800"/>
              <a:t>) = </a:t>
            </a:r>
            <a:r>
              <a:rPr lang="en-US" altLang="zh-TW" sz="2800" i="1"/>
              <a:t>O</a:t>
            </a:r>
            <a:r>
              <a:rPr lang="en-US" altLang="zh-TW" sz="2800"/>
              <a:t>(lg* </a:t>
            </a:r>
            <a:r>
              <a:rPr lang="en-US" altLang="zh-TW" sz="2800" i="1"/>
              <a:t>n</a:t>
            </a:r>
            <a:r>
              <a:rPr lang="en-US" altLang="zh-TW" sz="2800"/>
              <a:t>)</a:t>
            </a:r>
            <a:r>
              <a:rPr lang="zh-TW" altLang="en-US" sz="2800"/>
              <a:t>。</a:t>
            </a:r>
          </a:p>
          <a:p>
            <a:endParaRPr lang="zh-TW" altLang="en-US" sz="2800"/>
          </a:p>
          <a:p>
            <a:pPr>
              <a:buFontTx/>
              <a:buNone/>
            </a:pPr>
            <a:r>
              <a:rPr lang="zh-TW" altLang="en-US" sz="2800" b="1"/>
              <a:t>註：</a:t>
            </a:r>
          </a:p>
          <a:p>
            <a:pPr>
              <a:buFontTx/>
              <a:buNone/>
            </a:pPr>
            <a:r>
              <a:rPr lang="zh-TW" altLang="en-US" sz="2800" b="1"/>
              <a:t>		</a:t>
            </a:r>
            <a:r>
              <a:rPr lang="en-US" altLang="zh-TW" sz="2800"/>
              <a:t>1,</a:t>
            </a:r>
            <a:r>
              <a:rPr lang="en-US" altLang="zh-TW" sz="2800" b="1"/>
              <a:t>  </a:t>
            </a:r>
            <a:r>
              <a:rPr lang="en-US" altLang="zh-TW" sz="2800">
                <a:sym typeface="Symbol" pitchFamily="18" charset="2"/>
              </a:rPr>
              <a:t>,  lg*,  lglg,  lg,  </a:t>
            </a:r>
            <a:r>
              <a:rPr lang="en-US" altLang="zh-TW" sz="2800" i="1">
                <a:sym typeface="Symbol" pitchFamily="18" charset="2"/>
              </a:rPr>
              <a:t>n</a:t>
            </a:r>
            <a:r>
              <a:rPr lang="en-US" altLang="zh-TW" sz="2800" baseline="30000">
                <a:sym typeface="Symbol" pitchFamily="18" charset="2"/>
              </a:rPr>
              <a:t>1/2</a:t>
            </a:r>
            <a:r>
              <a:rPr lang="en-US" altLang="zh-TW" sz="2800">
                <a:sym typeface="Symbol" pitchFamily="18" charset="2"/>
              </a:rPr>
              <a:t>,  </a:t>
            </a:r>
            <a:r>
              <a:rPr lang="en-US" altLang="zh-TW" sz="2800" i="1">
                <a:sym typeface="Symbol" pitchFamily="18" charset="2"/>
              </a:rPr>
              <a:t>n</a:t>
            </a:r>
            <a:r>
              <a:rPr lang="en-US" altLang="zh-TW" sz="2800">
                <a:sym typeface="Symbol" pitchFamily="18" charset="2"/>
              </a:rPr>
              <a:t>,  </a:t>
            </a:r>
            <a:r>
              <a:rPr lang="en-US" altLang="zh-TW" sz="2800" i="1">
                <a:sym typeface="Symbol" pitchFamily="18" charset="2"/>
              </a:rPr>
              <a:t>n</a:t>
            </a:r>
            <a:r>
              <a:rPr lang="en-US" altLang="zh-TW" sz="2800" i="1" baseline="30000">
                <a:sym typeface="Symbol" pitchFamily="18" charset="2"/>
              </a:rPr>
              <a:t>k</a:t>
            </a:r>
            <a:r>
              <a:rPr lang="en-US" altLang="zh-TW" sz="2800">
                <a:sym typeface="Symbol" pitchFamily="18" charset="2"/>
              </a:rPr>
              <a:t>,  2</a:t>
            </a:r>
            <a:r>
              <a:rPr lang="en-US" altLang="zh-TW" sz="2800" i="1" baseline="30000">
                <a:sym typeface="Symbol" pitchFamily="18" charset="2"/>
              </a:rPr>
              <a:t>n</a:t>
            </a:r>
            <a:r>
              <a:rPr lang="en-US" altLang="zh-TW" sz="2800">
                <a:sym typeface="Symbol" pitchFamily="18" charset="2"/>
              </a:rPr>
              <a:t>,  </a:t>
            </a:r>
            <a:r>
              <a:rPr lang="en-US" altLang="zh-TW" sz="2800" i="1">
                <a:sym typeface="Symbol" pitchFamily="18" charset="2"/>
              </a:rPr>
              <a:t>g</a:t>
            </a:r>
            <a:r>
              <a:rPr lang="en-US" altLang="zh-TW" sz="2800">
                <a:sym typeface="Symbol" pitchFamily="18" charset="2"/>
              </a:rPr>
              <a:t>,  </a:t>
            </a:r>
            <a:r>
              <a:rPr lang="en-US" altLang="zh-TW" sz="2800" i="1">
                <a:sym typeface="Symbol" pitchFamily="18" charset="2"/>
              </a:rPr>
              <a:t>A</a:t>
            </a:r>
          </a:p>
        </p:txBody>
      </p:sp>
      <p:sp>
        <p:nvSpPr>
          <p:cNvPr id="41989" name="Line 5"/>
          <p:cNvSpPr>
            <a:spLocks noChangeShapeType="1"/>
          </p:cNvSpPr>
          <p:nvPr/>
        </p:nvSpPr>
        <p:spPr bwMode="auto">
          <a:xfrm>
            <a:off x="1547813" y="5084763"/>
            <a:ext cx="590391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41990" name="Text Box 6"/>
          <p:cNvSpPr txBox="1">
            <a:spLocks noChangeArrowheads="1"/>
          </p:cNvSpPr>
          <p:nvPr/>
        </p:nvSpPr>
        <p:spPr bwMode="auto">
          <a:xfrm>
            <a:off x="3851275" y="4508500"/>
            <a:ext cx="16430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800"/>
              <a:t>increasing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1F1F8617-A980-4324-AB76-E4D3736A2AAE}" type="slidenum">
              <a:rPr lang="en-US" altLang="zh-TW"/>
              <a:pPr/>
              <a:t>26</a:t>
            </a:fld>
            <a:endParaRPr lang="en-US" altLang="zh-TW"/>
          </a:p>
        </p:txBody>
      </p:sp>
      <p:sp>
        <p:nvSpPr>
          <p:cNvPr id="70658" name="Rectangle 2"/>
          <p:cNvSpPr>
            <a:spLocks noGrp="1" noChangeArrowheads="1"/>
          </p:cNvSpPr>
          <p:nvPr>
            <p:ph type="title"/>
          </p:nvPr>
        </p:nvSpPr>
        <p:spPr/>
        <p:txBody>
          <a:bodyPr/>
          <a:lstStyle/>
          <a:p>
            <a:r>
              <a:rPr lang="en-US" altLang="zh-TW"/>
              <a:t>Exercises</a:t>
            </a:r>
          </a:p>
        </p:txBody>
      </p:sp>
      <p:sp>
        <p:nvSpPr>
          <p:cNvPr id="70659" name="Rectangle 3"/>
          <p:cNvSpPr>
            <a:spLocks noGrp="1" noChangeArrowheads="1"/>
          </p:cNvSpPr>
          <p:nvPr>
            <p:ph type="body" idx="1"/>
          </p:nvPr>
        </p:nvSpPr>
        <p:spPr>
          <a:xfrm>
            <a:off x="217488" y="1341438"/>
            <a:ext cx="8675687" cy="4895850"/>
          </a:xfrm>
        </p:spPr>
        <p:txBody>
          <a:bodyPr/>
          <a:lstStyle/>
          <a:p>
            <a:pPr>
              <a:lnSpc>
                <a:spcPct val="90000"/>
              </a:lnSpc>
              <a:buFontTx/>
              <a:buNone/>
            </a:pPr>
            <a:r>
              <a:rPr lang="en-US" altLang="zh-TW" sz="2800" b="1"/>
              <a:t>Problem 1:</a:t>
            </a:r>
          </a:p>
          <a:p>
            <a:pPr>
              <a:lnSpc>
                <a:spcPct val="90000"/>
              </a:lnSpc>
              <a:buFontTx/>
              <a:buNone/>
            </a:pPr>
            <a:r>
              <a:rPr lang="en-US" altLang="zh-TW" sz="2400">
                <a:latin typeface="標楷體" pitchFamily="65" charset="-120"/>
              </a:rPr>
              <a:t>	</a:t>
            </a:r>
            <a:r>
              <a:rPr lang="zh-TW" altLang="en-US" sz="2400">
                <a:latin typeface="標楷體" pitchFamily="65" charset="-120"/>
              </a:rPr>
              <a:t>有一個城鎮住了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個居民。其中我們知道在這些居民當中，有一些成對的好朋友。根據名言“我朋友的朋友也是我的朋友”，我們可以知道如果 </a:t>
            </a:r>
            <a:r>
              <a:rPr lang="en-US" altLang="zh-TW" sz="2400" i="1">
                <a:latin typeface="標楷體" pitchFamily="65" charset="-120"/>
              </a:rPr>
              <a:t>A</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B</a:t>
            </a:r>
            <a:r>
              <a:rPr lang="en-US" altLang="zh-TW" sz="2400">
                <a:latin typeface="標楷體" pitchFamily="65" charset="-120"/>
              </a:rPr>
              <a:t> </a:t>
            </a:r>
            <a:r>
              <a:rPr lang="zh-TW" altLang="en-US" sz="2400">
                <a:latin typeface="標楷體" pitchFamily="65" charset="-120"/>
              </a:rPr>
              <a:t>是朋友，</a:t>
            </a:r>
            <a:r>
              <a:rPr lang="en-US" altLang="zh-TW" sz="2400" i="1">
                <a:latin typeface="標楷體" pitchFamily="65" charset="-120"/>
              </a:rPr>
              <a:t>B</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C</a:t>
            </a:r>
            <a:r>
              <a:rPr lang="en-US" altLang="zh-TW" sz="2400">
                <a:latin typeface="標楷體" pitchFamily="65" charset="-120"/>
              </a:rPr>
              <a:t> </a:t>
            </a:r>
            <a:r>
              <a:rPr lang="zh-TW" altLang="en-US" sz="2400">
                <a:latin typeface="標楷體" pitchFamily="65" charset="-120"/>
              </a:rPr>
              <a:t>是朋友，那麼 </a:t>
            </a:r>
            <a:r>
              <a:rPr lang="en-US" altLang="zh-TW" sz="2400" i="1">
                <a:latin typeface="標楷體" pitchFamily="65" charset="-120"/>
              </a:rPr>
              <a:t>A</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C</a:t>
            </a:r>
            <a:r>
              <a:rPr lang="en-US" altLang="zh-TW" sz="2400">
                <a:latin typeface="標楷體" pitchFamily="65" charset="-120"/>
              </a:rPr>
              <a:t> </a:t>
            </a:r>
            <a:r>
              <a:rPr lang="zh-TW" altLang="en-US" sz="2400">
                <a:latin typeface="標楷體" pitchFamily="65" charset="-120"/>
              </a:rPr>
              <a:t>也是朋友。你的工作就是要算出在這個城鎮內最多有幾個人互相為朋友。</a:t>
            </a:r>
          </a:p>
          <a:p>
            <a:pPr>
              <a:lnSpc>
                <a:spcPct val="90000"/>
              </a:lnSpc>
              <a:buFontTx/>
              <a:buNone/>
            </a:pPr>
            <a:r>
              <a:rPr lang="zh-TW" altLang="en-US" sz="2400" b="1">
                <a:latin typeface="標楷體" pitchFamily="65" charset="-120"/>
              </a:rPr>
              <a:t>	輸入：</a:t>
            </a:r>
            <a:r>
              <a:rPr lang="zh-TW" altLang="en-US" sz="2400">
                <a:latin typeface="標楷體" pitchFamily="65" charset="-120"/>
              </a:rPr>
              <a:t>第一行包含兩個整數 </a:t>
            </a:r>
            <a:r>
              <a:rPr lang="en-US" altLang="zh-TW" sz="2400" i="1">
                <a:latin typeface="標楷體" pitchFamily="65" charset="-120"/>
              </a:rPr>
              <a:t>N</a:t>
            </a:r>
            <a:r>
              <a:rPr lang="en-US" altLang="zh-TW" sz="2400">
                <a:latin typeface="標楷體" pitchFamily="65" charset="-120"/>
              </a:rPr>
              <a:t>, </a:t>
            </a:r>
            <a:r>
              <a:rPr lang="en-US" altLang="zh-TW" sz="2400" i="1">
                <a:latin typeface="標楷體" pitchFamily="65" charset="-120"/>
              </a:rPr>
              <a:t>M</a:t>
            </a:r>
            <a:r>
              <a:rPr lang="zh-TW" altLang="en-US" sz="2400">
                <a:latin typeface="標楷體" pitchFamily="65" charset="-120"/>
              </a:rPr>
              <a:t>，其中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代表城鎮內的居民數</a:t>
            </a:r>
            <a:r>
              <a:rPr lang="en-US" altLang="zh-TW" sz="2400">
                <a:latin typeface="標楷體" pitchFamily="65" charset="-120"/>
              </a:rPr>
              <a:t>(1</a:t>
            </a:r>
            <a:r>
              <a:rPr lang="en-US" altLang="zh-TW" sz="2400">
                <a:latin typeface="標楷體" pitchFamily="65" charset="-120"/>
                <a:sym typeface="Symbol" pitchFamily="18" charset="2"/>
              </a:rPr>
              <a:t></a:t>
            </a:r>
            <a:r>
              <a:rPr lang="en-US" altLang="zh-TW" sz="2400" i="1">
                <a:latin typeface="標楷體" pitchFamily="65" charset="-120"/>
                <a:sym typeface="Symbol" pitchFamily="18" charset="2"/>
              </a:rPr>
              <a:t>N</a:t>
            </a:r>
            <a:r>
              <a:rPr lang="en-US" altLang="zh-TW" sz="2400">
                <a:latin typeface="標楷體" pitchFamily="65" charset="-120"/>
                <a:sym typeface="Symbol" pitchFamily="18" charset="2"/>
              </a:rPr>
              <a:t>30000)</a:t>
            </a:r>
            <a:r>
              <a:rPr lang="zh-TW" altLang="en-US" sz="2400">
                <a:latin typeface="標楷體" pitchFamily="65" charset="-120"/>
                <a:sym typeface="Symbol" pitchFamily="18" charset="2"/>
              </a:rPr>
              <a:t>，</a:t>
            </a:r>
            <a:r>
              <a:rPr lang="en-US" altLang="zh-TW" sz="2400" i="1">
                <a:latin typeface="標楷體" pitchFamily="65" charset="-120"/>
                <a:sym typeface="Symbol" pitchFamily="18" charset="2"/>
              </a:rPr>
              <a:t>M</a:t>
            </a:r>
            <a:r>
              <a:rPr lang="en-US" altLang="zh-TW" sz="2400">
                <a:latin typeface="標楷體" pitchFamily="65" charset="-120"/>
                <a:sym typeface="Symbol" pitchFamily="18" charset="2"/>
              </a:rPr>
              <a:t> </a:t>
            </a:r>
            <a:r>
              <a:rPr lang="zh-TW" altLang="en-US" sz="2400">
                <a:latin typeface="標楷體" pitchFamily="65" charset="-120"/>
                <a:sym typeface="Symbol" pitchFamily="18" charset="2"/>
              </a:rPr>
              <a:t>代表我們知道互為朋友的對數</a:t>
            </a:r>
            <a:r>
              <a:rPr lang="en-US" altLang="zh-TW" sz="2400">
                <a:latin typeface="標楷體" pitchFamily="65" charset="-120"/>
                <a:sym typeface="Symbol" pitchFamily="18" charset="2"/>
              </a:rPr>
              <a:t>(0</a:t>
            </a:r>
            <a:r>
              <a:rPr lang="en-US" altLang="zh-TW" sz="2400" i="1">
                <a:latin typeface="標楷體" pitchFamily="65" charset="-120"/>
                <a:sym typeface="Symbol" pitchFamily="18" charset="2"/>
              </a:rPr>
              <a:t>M</a:t>
            </a:r>
            <a:r>
              <a:rPr lang="en-US" altLang="zh-TW" sz="2400">
                <a:latin typeface="標楷體" pitchFamily="65" charset="-120"/>
                <a:sym typeface="Symbol" pitchFamily="18" charset="2"/>
              </a:rPr>
              <a:t>500000)</a:t>
            </a:r>
            <a:r>
              <a:rPr lang="zh-TW" altLang="en-US" sz="2400">
                <a:latin typeface="標楷體" pitchFamily="65" charset="-120"/>
              </a:rPr>
              <a:t>。接下來的 </a:t>
            </a:r>
            <a:r>
              <a:rPr lang="en-US" altLang="zh-TW" sz="2400" i="1">
                <a:latin typeface="標楷體" pitchFamily="65" charset="-120"/>
              </a:rPr>
              <a:t>M</a:t>
            </a:r>
            <a:r>
              <a:rPr lang="en-US" altLang="zh-TW" sz="2400">
                <a:latin typeface="標楷體" pitchFamily="65" charset="-120"/>
              </a:rPr>
              <a:t> </a:t>
            </a:r>
            <a:r>
              <a:rPr lang="zh-TW" altLang="en-US" sz="2400">
                <a:latin typeface="標楷體" pitchFamily="65" charset="-120"/>
              </a:rPr>
              <a:t>行，每一行都有兩個整數 </a:t>
            </a:r>
            <a:r>
              <a:rPr lang="en-US" altLang="zh-TW" sz="2400" i="1">
                <a:latin typeface="標楷體" pitchFamily="65" charset="-120"/>
              </a:rPr>
              <a:t>A</a:t>
            </a:r>
            <a:r>
              <a:rPr lang="en-US" altLang="zh-TW" sz="2400">
                <a:latin typeface="標楷體" pitchFamily="65" charset="-120"/>
              </a:rPr>
              <a:t> </a:t>
            </a:r>
            <a:r>
              <a:rPr lang="zh-TW" altLang="en-US" sz="2400">
                <a:latin typeface="標楷體" pitchFamily="65" charset="-120"/>
              </a:rPr>
              <a:t>與 </a:t>
            </a:r>
            <a:r>
              <a:rPr lang="en-US" altLang="zh-TW" sz="2400" i="1">
                <a:latin typeface="標楷體" pitchFamily="65" charset="-120"/>
              </a:rPr>
              <a:t>B </a:t>
            </a:r>
            <a:r>
              <a:rPr lang="en-US" altLang="zh-TW" sz="2400">
                <a:latin typeface="標楷體" pitchFamily="65" charset="-120"/>
              </a:rPr>
              <a:t>(1≤</a:t>
            </a:r>
            <a:r>
              <a:rPr lang="en-US" altLang="zh-TW" sz="2400" i="1">
                <a:latin typeface="標楷體" pitchFamily="65" charset="-120"/>
              </a:rPr>
              <a:t>A</a:t>
            </a:r>
            <a:r>
              <a:rPr lang="en-US" altLang="zh-TW" sz="2400">
                <a:latin typeface="標楷體" pitchFamily="65" charset="-120"/>
              </a:rPr>
              <a:t>≤</a:t>
            </a:r>
            <a:r>
              <a:rPr lang="en-US" altLang="zh-TW" sz="2400" i="1">
                <a:latin typeface="標楷體" pitchFamily="65" charset="-120"/>
              </a:rPr>
              <a:t>N</a:t>
            </a:r>
            <a:r>
              <a:rPr lang="en-US" altLang="zh-TW" sz="2400">
                <a:latin typeface="標楷體" pitchFamily="65" charset="-120"/>
              </a:rPr>
              <a:t>, 1≤</a:t>
            </a:r>
            <a:r>
              <a:rPr lang="en-US" altLang="zh-TW" sz="2400" i="1">
                <a:latin typeface="標楷體" pitchFamily="65" charset="-120"/>
              </a:rPr>
              <a:t>B</a:t>
            </a:r>
            <a:r>
              <a:rPr lang="en-US" altLang="zh-TW" sz="2400">
                <a:latin typeface="標楷體" pitchFamily="65" charset="-120"/>
              </a:rPr>
              <a:t>≤</a:t>
            </a:r>
            <a:r>
              <a:rPr lang="en-US" altLang="zh-TW" sz="2400" i="1">
                <a:latin typeface="標楷體" pitchFamily="65" charset="-120"/>
              </a:rPr>
              <a:t>N</a:t>
            </a:r>
            <a:r>
              <a:rPr lang="en-US" altLang="zh-TW" sz="2400">
                <a:latin typeface="標楷體" pitchFamily="65" charset="-120"/>
              </a:rPr>
              <a:t>, </a:t>
            </a:r>
            <a:r>
              <a:rPr lang="en-US" altLang="zh-TW" sz="2400" i="1">
                <a:latin typeface="標楷體" pitchFamily="65" charset="-120"/>
              </a:rPr>
              <a:t>A</a:t>
            </a:r>
            <a:r>
              <a:rPr lang="en-US" altLang="zh-TW" sz="2400">
                <a:latin typeface="標楷體" pitchFamily="65" charset="-120"/>
              </a:rPr>
              <a:t>≠</a:t>
            </a:r>
            <a:r>
              <a:rPr lang="en-US" altLang="zh-TW" sz="2400" i="1">
                <a:latin typeface="標楷體" pitchFamily="65" charset="-120"/>
              </a:rPr>
              <a:t>B</a:t>
            </a:r>
            <a:r>
              <a:rPr lang="en-US" altLang="zh-TW" sz="2400">
                <a:latin typeface="標楷體" pitchFamily="65" charset="-120"/>
              </a:rPr>
              <a:t>)</a:t>
            </a:r>
            <a:r>
              <a:rPr lang="zh-TW" altLang="en-US" sz="2400">
                <a:latin typeface="標楷體" pitchFamily="65" charset="-120"/>
              </a:rPr>
              <a:t>，代表 </a:t>
            </a:r>
            <a:r>
              <a:rPr lang="en-US" altLang="zh-TW" sz="2400" i="1">
                <a:latin typeface="標楷體" pitchFamily="65" charset="-120"/>
              </a:rPr>
              <a:t>A</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B</a:t>
            </a:r>
            <a:r>
              <a:rPr lang="en-US" altLang="zh-TW" sz="2400">
                <a:latin typeface="標楷體" pitchFamily="65" charset="-120"/>
              </a:rPr>
              <a:t> </a:t>
            </a:r>
            <a:r>
              <a:rPr lang="zh-TW" altLang="en-US" sz="2400">
                <a:latin typeface="標楷體" pitchFamily="65" charset="-120"/>
              </a:rPr>
              <a:t>是朋友。這些成對的朋友可能會有重複。</a:t>
            </a:r>
            <a:endParaRPr lang="zh-TW" altLang="en-US" sz="2400">
              <a:latin typeface="標楷體" pitchFamily="65" charset="-120"/>
              <a:sym typeface="Symbol" pitchFamily="18" charset="2"/>
            </a:endParaRPr>
          </a:p>
          <a:p>
            <a:pPr>
              <a:lnSpc>
                <a:spcPct val="90000"/>
              </a:lnSpc>
              <a:buFontTx/>
              <a:buNone/>
            </a:pPr>
            <a:r>
              <a:rPr lang="zh-TW" altLang="en-US" sz="2400" b="1">
                <a:latin typeface="標楷體" pitchFamily="65" charset="-120"/>
              </a:rPr>
              <a:t>	輸出：</a:t>
            </a:r>
            <a:r>
              <a:rPr lang="zh-TW" altLang="en-US" sz="2400">
                <a:latin typeface="標楷體" pitchFamily="65" charset="-120"/>
              </a:rPr>
              <a:t>輸出只有一個數字，表示最大的一群朋友們是由幾個人構成。</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Disjoint Sets</a:t>
            </a:r>
          </a:p>
        </p:txBody>
      </p:sp>
      <p:sp>
        <p:nvSpPr>
          <p:cNvPr id="15" name="投影片編號版面配置區 5"/>
          <p:cNvSpPr>
            <a:spLocks noGrp="1"/>
          </p:cNvSpPr>
          <p:nvPr>
            <p:ph type="sldNum" sz="quarter" idx="12"/>
          </p:nvPr>
        </p:nvSpPr>
        <p:spPr/>
        <p:txBody>
          <a:bodyPr/>
          <a:lstStyle/>
          <a:p>
            <a:fld id="{39FF2A0D-379E-4022-A60C-45A4D3CD0706}" type="slidenum">
              <a:rPr lang="en-US" altLang="zh-TW"/>
              <a:pPr/>
              <a:t>27</a:t>
            </a:fld>
            <a:endParaRPr lang="en-US" altLang="zh-TW"/>
          </a:p>
        </p:txBody>
      </p:sp>
      <p:sp>
        <p:nvSpPr>
          <p:cNvPr id="71683" name="Rectangle 3"/>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71698" name="Group 18"/>
          <p:cNvGraphicFramePr>
            <a:graphicFrameLocks noGrp="1"/>
          </p:cNvGraphicFramePr>
          <p:nvPr/>
        </p:nvGraphicFramePr>
        <p:xfrm>
          <a:off x="755650" y="1017588"/>
          <a:ext cx="7777163" cy="4787900"/>
        </p:xfrm>
        <a:graphic>
          <a:graphicData uri="http://schemas.openxmlformats.org/drawingml/2006/table">
            <a:tbl>
              <a:tblPr/>
              <a:tblGrid>
                <a:gridCol w="4043363"/>
                <a:gridCol w="3733800"/>
              </a:tblGrid>
              <a:tr h="360363">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3488">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3 2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1 2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2 3</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10 12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1 2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3 1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3 4</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5 4</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3 5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4 6</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5 2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2 1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7 10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1 2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9 10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8 9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3</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400" b="0" i="0" u="none" strike="noStrike" cap="none" normalizeH="0" baseline="0" smtClean="0">
                          <a:ln>
                            <a:noFill/>
                          </a:ln>
                          <a:solidFill>
                            <a:schemeClr val="tx1"/>
                          </a:solidFill>
                          <a:effectLst/>
                          <a:latin typeface="Times New Roman" pitchFamily="18" charset="0"/>
                          <a:ea typeface="標楷體" pitchFamily="65"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C2E5D293-DAF3-4FB4-96C7-E3D39EE2DBCF}" type="slidenum">
              <a:rPr lang="en-US" altLang="zh-TW"/>
              <a:pPr/>
              <a:t>28</a:t>
            </a:fld>
            <a:endParaRPr lang="en-US" altLang="zh-TW"/>
          </a:p>
        </p:txBody>
      </p:sp>
      <p:sp>
        <p:nvSpPr>
          <p:cNvPr id="76802" name="Rectangle 2"/>
          <p:cNvSpPr>
            <a:spLocks noGrp="1" noChangeArrowheads="1"/>
          </p:cNvSpPr>
          <p:nvPr>
            <p:ph type="title"/>
          </p:nvPr>
        </p:nvSpPr>
        <p:spPr/>
        <p:txBody>
          <a:bodyPr/>
          <a:lstStyle/>
          <a:p>
            <a:r>
              <a:rPr lang="en-US" altLang="zh-TW"/>
              <a:t>Exercises</a:t>
            </a:r>
          </a:p>
        </p:txBody>
      </p:sp>
      <p:sp>
        <p:nvSpPr>
          <p:cNvPr id="76803" name="Rectangle 3"/>
          <p:cNvSpPr>
            <a:spLocks noGrp="1" noChangeArrowheads="1"/>
          </p:cNvSpPr>
          <p:nvPr>
            <p:ph type="body" idx="1"/>
          </p:nvPr>
        </p:nvSpPr>
        <p:spPr>
          <a:xfrm>
            <a:off x="217488" y="1341438"/>
            <a:ext cx="8675687" cy="5183187"/>
          </a:xfrm>
        </p:spPr>
        <p:txBody>
          <a:bodyPr/>
          <a:lstStyle/>
          <a:p>
            <a:pPr>
              <a:buFontTx/>
              <a:buNone/>
            </a:pPr>
            <a:r>
              <a:rPr lang="en-US" altLang="zh-TW" sz="2800" b="1"/>
              <a:t>Problem 2:</a:t>
            </a:r>
          </a:p>
          <a:p>
            <a:pPr>
              <a:buFontTx/>
              <a:buNone/>
            </a:pPr>
            <a:r>
              <a:rPr lang="en-US" altLang="zh-TW" sz="2800">
                <a:latin typeface="標楷體" pitchFamily="65" charset="-120"/>
              </a:rPr>
              <a:t>	</a:t>
            </a:r>
            <a:r>
              <a:rPr lang="zh-TW" altLang="en-US" sz="2400">
                <a:latin typeface="標楷體" pitchFamily="65" charset="-120"/>
              </a:rPr>
              <a:t>鮑伯是一個網管，負責管理一堆網路連線的電腦。他要紀錄在這網路中電腦連線的情況。每個連線都是雙向的，且兩台電腦可以直些相連，或是間接透過其他電腦來互相溝通。然而，鮑伯有時候必須要根據自己的紀錄很快地知道某兩台電腦是否有相連（不管直接或間接）。請寫一個程式來幫助鮑伯，鮑伯會給你兩台電腦的編號，你只需要檢查是否那兩台電腦有連線。</a:t>
            </a:r>
            <a:endParaRPr lang="zh-TW" altLang="zh-TW" sz="2400">
              <a:latin typeface="標楷體" pitchFamily="65" charset="-120"/>
            </a:endParaRPr>
          </a:p>
          <a:p>
            <a:pPr>
              <a:buFontTx/>
              <a:buNone/>
            </a:pPr>
            <a:r>
              <a:rPr lang="zh-TW" altLang="en-US" b="1">
                <a:latin typeface="標楷體" pitchFamily="65" charset="-120"/>
              </a:rPr>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989C8429-5D9C-4D85-9D70-ED64A213AF2C}" type="slidenum">
              <a:rPr lang="en-US" altLang="zh-TW"/>
              <a:pPr/>
              <a:t>29</a:t>
            </a:fld>
            <a:endParaRPr lang="en-US" altLang="zh-TW"/>
          </a:p>
        </p:txBody>
      </p:sp>
      <p:sp>
        <p:nvSpPr>
          <p:cNvPr id="78850" name="Rectangle 2"/>
          <p:cNvSpPr>
            <a:spLocks noGrp="1" noChangeArrowheads="1"/>
          </p:cNvSpPr>
          <p:nvPr>
            <p:ph type="title"/>
          </p:nvPr>
        </p:nvSpPr>
        <p:spPr/>
        <p:txBody>
          <a:bodyPr/>
          <a:lstStyle/>
          <a:p>
            <a:r>
              <a:rPr lang="en-US" altLang="zh-TW"/>
              <a:t>Exercises</a:t>
            </a:r>
          </a:p>
        </p:txBody>
      </p:sp>
      <p:sp>
        <p:nvSpPr>
          <p:cNvPr id="78851" name="Rectangle 3"/>
          <p:cNvSpPr>
            <a:spLocks noGrp="1" noChangeArrowheads="1"/>
          </p:cNvSpPr>
          <p:nvPr>
            <p:ph type="body" idx="1"/>
          </p:nvPr>
        </p:nvSpPr>
        <p:spPr>
          <a:xfrm>
            <a:off x="217488" y="1341438"/>
            <a:ext cx="8675687" cy="5183187"/>
          </a:xfrm>
        </p:spPr>
        <p:txBody>
          <a:bodyPr/>
          <a:lstStyle/>
          <a:p>
            <a:pPr>
              <a:buFontTx/>
              <a:buNone/>
            </a:pPr>
            <a:r>
              <a:rPr lang="en-US" altLang="zh-TW" sz="2800">
                <a:latin typeface="標楷體" pitchFamily="65" charset="-120"/>
              </a:rPr>
              <a:t>	</a:t>
            </a:r>
            <a:r>
              <a:rPr lang="zh-TW" altLang="en-US" sz="2400" b="1">
                <a:latin typeface="標楷體" pitchFamily="65" charset="-120"/>
              </a:rPr>
              <a:t>輸入：</a:t>
            </a:r>
            <a:r>
              <a:rPr lang="zh-TW" altLang="en-US" sz="2400">
                <a:latin typeface="標楷體" pitchFamily="65" charset="-120"/>
              </a:rPr>
              <a:t>第一行是一個正整數 </a:t>
            </a:r>
            <a:r>
              <a:rPr lang="en-US" altLang="zh-TW" sz="2400" i="1">
                <a:latin typeface="標楷體" pitchFamily="65" charset="-120"/>
              </a:rPr>
              <a:t>n</a:t>
            </a:r>
            <a:r>
              <a:rPr lang="en-US" altLang="zh-TW" sz="2400">
                <a:latin typeface="標楷體" pitchFamily="65" charset="-120"/>
              </a:rPr>
              <a:t> (</a:t>
            </a:r>
            <a:r>
              <a:rPr lang="en-US" altLang="zh-TW" sz="2400" i="1">
                <a:latin typeface="標楷體" pitchFamily="65" charset="-120"/>
              </a:rPr>
              <a:t>n</a:t>
            </a:r>
            <a:r>
              <a:rPr lang="en-US" altLang="zh-TW" sz="2400">
                <a:latin typeface="標楷體" pitchFamily="65" charset="-120"/>
              </a:rPr>
              <a:t> &lt; 1000)</a:t>
            </a:r>
            <a:r>
              <a:rPr lang="zh-TW" altLang="en-US" sz="2400">
                <a:latin typeface="標楷體" pitchFamily="65" charset="-120"/>
              </a:rPr>
              <a:t>，接下來的數行內會有以下兩種格式：</a:t>
            </a:r>
          </a:p>
          <a:p>
            <a:pPr>
              <a:buFontTx/>
              <a:buNone/>
            </a:pPr>
            <a:r>
              <a:rPr lang="zh-TW" altLang="en-US" sz="2400">
                <a:latin typeface="標楷體" pitchFamily="65" charset="-120"/>
              </a:rPr>
              <a:t>		</a:t>
            </a:r>
            <a:r>
              <a:rPr lang="en-US" altLang="zh-TW" sz="2400">
                <a:latin typeface="標楷體" pitchFamily="65" charset="-120"/>
              </a:rPr>
              <a:t>(a) c </a:t>
            </a:r>
            <a:r>
              <a:rPr lang="en-US" altLang="zh-TW" sz="2400" i="1">
                <a:latin typeface="標楷體" pitchFamily="65" charset="-120"/>
              </a:rPr>
              <a:t>comp</a:t>
            </a:r>
            <a:r>
              <a:rPr lang="en-US" altLang="zh-TW" sz="2400" i="1" baseline="-25000">
                <a:latin typeface="標楷體" pitchFamily="65" charset="-120"/>
              </a:rPr>
              <a:t>i</a:t>
            </a:r>
            <a:r>
              <a:rPr lang="en-US" altLang="zh-TW" sz="2400">
                <a:latin typeface="標楷體" pitchFamily="65" charset="-120"/>
              </a:rPr>
              <a:t> </a:t>
            </a:r>
            <a:r>
              <a:rPr lang="en-US" altLang="zh-TW" sz="2400" i="1">
                <a:latin typeface="標楷體" pitchFamily="65" charset="-120"/>
              </a:rPr>
              <a:t>comp</a:t>
            </a:r>
            <a:r>
              <a:rPr lang="en-US" altLang="zh-TW" sz="2400" i="1" baseline="-25000">
                <a:latin typeface="標楷體" pitchFamily="65" charset="-120"/>
              </a:rPr>
              <a:t>j</a:t>
            </a:r>
            <a:r>
              <a:rPr lang="zh-TW" altLang="en-US" sz="2400">
                <a:latin typeface="標楷體" pitchFamily="65" charset="-120"/>
              </a:rPr>
              <a:t>，代表鮑伯將第 </a:t>
            </a:r>
            <a:r>
              <a:rPr lang="en-US" altLang="zh-TW" sz="2400" i="1">
                <a:latin typeface="標楷體" pitchFamily="65" charset="-120"/>
              </a:rPr>
              <a:t>i</a:t>
            </a:r>
            <a:r>
              <a:rPr lang="en-US" altLang="zh-TW" sz="2400">
                <a:latin typeface="標楷體" pitchFamily="65" charset="-120"/>
              </a:rPr>
              <a:t> </a:t>
            </a:r>
            <a:r>
              <a:rPr lang="zh-TW" altLang="en-US" sz="2400">
                <a:latin typeface="標楷體" pitchFamily="65" charset="-120"/>
              </a:rPr>
              <a:t>台電腦與第 </a:t>
            </a:r>
            <a:r>
              <a:rPr lang="en-US" altLang="zh-TW" sz="2400" i="1">
                <a:latin typeface="標楷體" pitchFamily="65" charset="-120"/>
              </a:rPr>
              <a:t>j</a:t>
            </a:r>
            <a:r>
              <a:rPr lang="en-US" altLang="zh-TW" sz="2400">
                <a:latin typeface="標楷體" pitchFamily="65" charset="-120"/>
              </a:rPr>
              <a:t> </a:t>
            </a:r>
            <a:r>
              <a:rPr lang="zh-TW" altLang="en-US" sz="2400">
                <a:latin typeface="標楷體" pitchFamily="65" charset="-120"/>
              </a:rPr>
              <a:t>台	    電腦直接相連</a:t>
            </a:r>
          </a:p>
          <a:p>
            <a:pPr>
              <a:buFontTx/>
              <a:buNone/>
            </a:pPr>
            <a:r>
              <a:rPr lang="zh-TW" altLang="en-US" sz="2400">
                <a:latin typeface="標楷體" pitchFamily="65" charset="-120"/>
              </a:rPr>
              <a:t>		</a:t>
            </a:r>
            <a:r>
              <a:rPr lang="en-US" altLang="zh-TW" sz="2400">
                <a:latin typeface="標楷體" pitchFamily="65" charset="-120"/>
              </a:rPr>
              <a:t>(b) q </a:t>
            </a:r>
            <a:r>
              <a:rPr lang="en-US" altLang="zh-TW" sz="2400" i="1">
                <a:latin typeface="標楷體" pitchFamily="65" charset="-120"/>
              </a:rPr>
              <a:t>comp</a:t>
            </a:r>
            <a:r>
              <a:rPr lang="en-US" altLang="zh-TW" sz="2400" i="1" baseline="-25000">
                <a:latin typeface="標楷體" pitchFamily="65" charset="-120"/>
              </a:rPr>
              <a:t>i</a:t>
            </a:r>
            <a:r>
              <a:rPr lang="en-US" altLang="zh-TW" sz="2400">
                <a:latin typeface="標楷體" pitchFamily="65" charset="-120"/>
              </a:rPr>
              <a:t> </a:t>
            </a:r>
            <a:r>
              <a:rPr lang="en-US" altLang="zh-TW" sz="2400" i="1">
                <a:latin typeface="標楷體" pitchFamily="65" charset="-120"/>
              </a:rPr>
              <a:t>comp</a:t>
            </a:r>
            <a:r>
              <a:rPr lang="en-US" altLang="zh-TW" sz="2400" i="1" baseline="-25000">
                <a:latin typeface="標楷體" pitchFamily="65" charset="-120"/>
              </a:rPr>
              <a:t>j</a:t>
            </a:r>
            <a:r>
              <a:rPr lang="zh-TW" altLang="en-US" sz="2400">
                <a:latin typeface="標楷體" pitchFamily="65" charset="-120"/>
              </a:rPr>
              <a:t>，代表鮑伯想知道第 </a:t>
            </a:r>
            <a:r>
              <a:rPr lang="en-US" altLang="zh-TW" sz="2400" i="1">
                <a:latin typeface="標楷體" pitchFamily="65" charset="-120"/>
              </a:rPr>
              <a:t>i</a:t>
            </a:r>
            <a:r>
              <a:rPr lang="en-US" altLang="zh-TW" sz="2400">
                <a:latin typeface="標楷體" pitchFamily="65" charset="-120"/>
              </a:rPr>
              <a:t> </a:t>
            </a:r>
            <a:r>
              <a:rPr lang="zh-TW" altLang="en-US" sz="2400">
                <a:latin typeface="標楷體" pitchFamily="65" charset="-120"/>
              </a:rPr>
              <a:t>台電腦與第 	    </a:t>
            </a:r>
            <a:r>
              <a:rPr lang="en-US" altLang="zh-TW" sz="2400" i="1">
                <a:latin typeface="標楷體" pitchFamily="65" charset="-120"/>
              </a:rPr>
              <a:t>j</a:t>
            </a:r>
            <a:r>
              <a:rPr lang="en-US" altLang="zh-TW" sz="2400">
                <a:latin typeface="標楷體" pitchFamily="65" charset="-120"/>
              </a:rPr>
              <a:t> </a:t>
            </a:r>
            <a:r>
              <a:rPr lang="zh-TW" altLang="en-US" sz="2400">
                <a:latin typeface="標楷體" pitchFamily="65" charset="-120"/>
              </a:rPr>
              <a:t>台電腦是否有連線（不論直接或間接）</a:t>
            </a:r>
            <a:endParaRPr lang="zh-TW" altLang="zh-TW" sz="2400">
              <a:latin typeface="標楷體" pitchFamily="65" charset="-120"/>
            </a:endParaRPr>
          </a:p>
          <a:p>
            <a:pPr>
              <a:buFontTx/>
              <a:buNone/>
            </a:pPr>
            <a:r>
              <a:rPr lang="zh-TW" altLang="en-US" sz="2400" b="1">
                <a:latin typeface="標楷體" pitchFamily="65" charset="-120"/>
              </a:rPr>
              <a:t>	</a:t>
            </a:r>
            <a:r>
              <a:rPr lang="zh-TW" altLang="en-US" sz="2400">
                <a:latin typeface="標楷體" pitchFamily="65" charset="-120"/>
              </a:rPr>
              <a:t>電腦的編號是從 </a:t>
            </a:r>
            <a:r>
              <a:rPr lang="en-US" altLang="zh-TW" sz="2400">
                <a:latin typeface="標楷體" pitchFamily="65" charset="-120"/>
              </a:rPr>
              <a:t>0 </a:t>
            </a:r>
            <a:r>
              <a:rPr lang="zh-TW" altLang="en-US" sz="2400">
                <a:latin typeface="標楷體" pitchFamily="65" charset="-120"/>
              </a:rPr>
              <a:t>到 </a:t>
            </a:r>
            <a:r>
              <a:rPr lang="en-US" altLang="zh-TW" sz="2400" i="1">
                <a:latin typeface="標楷體" pitchFamily="65" charset="-120"/>
              </a:rPr>
              <a:t>n</a:t>
            </a:r>
            <a:r>
              <a:rPr lang="en-US" altLang="zh-TW" sz="2400">
                <a:latin typeface="標楷體" pitchFamily="65" charset="-120"/>
              </a:rPr>
              <a:t>-1</a:t>
            </a:r>
            <a:r>
              <a:rPr lang="zh-TW" altLang="en-US" sz="2400">
                <a:latin typeface="標楷體" pitchFamily="65" charset="-120"/>
              </a:rPr>
              <a:t>，每一行只會有 </a:t>
            </a:r>
            <a:r>
              <a:rPr lang="en-US" altLang="zh-TW" sz="2400">
                <a:latin typeface="標楷體" pitchFamily="65" charset="-120"/>
              </a:rPr>
              <a:t>(a) </a:t>
            </a:r>
            <a:r>
              <a:rPr lang="zh-TW" altLang="en-US" sz="2400">
                <a:latin typeface="標楷體" pitchFamily="65" charset="-120"/>
              </a:rPr>
              <a:t>或 </a:t>
            </a:r>
            <a:r>
              <a:rPr lang="en-US" altLang="zh-TW" sz="2400">
                <a:latin typeface="標楷體" pitchFamily="65" charset="-120"/>
              </a:rPr>
              <a:t>(b)</a:t>
            </a:r>
            <a:r>
              <a:rPr lang="zh-TW" altLang="en-US" sz="2400">
                <a:latin typeface="標楷體" pitchFamily="65" charset="-120"/>
              </a:rPr>
              <a:t>。</a:t>
            </a:r>
          </a:p>
          <a:p>
            <a:pPr>
              <a:buFontTx/>
              <a:buNone/>
            </a:pPr>
            <a:r>
              <a:rPr lang="zh-TW" altLang="en-US" sz="2400">
                <a:latin typeface="標楷體" pitchFamily="65" charset="-120"/>
              </a:rPr>
              <a:t>	</a:t>
            </a:r>
            <a:r>
              <a:rPr lang="zh-TW" altLang="en-US" sz="2400" b="1">
                <a:latin typeface="標楷體" pitchFamily="65" charset="-120"/>
              </a:rPr>
              <a:t>輸出：</a:t>
            </a:r>
            <a:r>
              <a:rPr lang="zh-TW" altLang="en-US" sz="2400">
                <a:latin typeface="標楷體" pitchFamily="65" charset="-120"/>
              </a:rPr>
              <a:t>輸出只有兩個數字，第一個數字表示在鮑伯的問題中有幾個答案是肯定的，第二個數字則是否定的數目。兩個數字中間用一個逗號隔開。</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B9876E7D-3717-4EC9-8239-1E22882FA005}" type="slidenum">
              <a:rPr lang="en-US" altLang="zh-TW"/>
              <a:pPr/>
              <a:t>3</a:t>
            </a:fld>
            <a:endParaRPr lang="en-US" altLang="zh-TW"/>
          </a:p>
        </p:txBody>
      </p:sp>
      <p:sp>
        <p:nvSpPr>
          <p:cNvPr id="6147" name="Rectangle 3"/>
          <p:cNvSpPr>
            <a:spLocks noGrp="1" noChangeArrowheads="1"/>
          </p:cNvSpPr>
          <p:nvPr>
            <p:ph type="body" idx="1"/>
          </p:nvPr>
        </p:nvSpPr>
        <p:spPr>
          <a:xfrm>
            <a:off x="457200" y="549275"/>
            <a:ext cx="8291513" cy="6048375"/>
          </a:xfrm>
        </p:spPr>
        <p:txBody>
          <a:bodyPr/>
          <a:lstStyle/>
          <a:p>
            <a:pPr marL="609600" indent="-609600">
              <a:buClr>
                <a:schemeClr val="tx1"/>
              </a:buClr>
              <a:buFontTx/>
              <a:buAutoNum type="arabicPeriod" startAt="3"/>
            </a:pPr>
            <a:r>
              <a:rPr lang="zh-TW" altLang="en-US" sz="2800"/>
              <a:t>此資料結構支援以下的指令：</a:t>
            </a:r>
          </a:p>
          <a:p>
            <a:pPr marL="990600" lvl="1" indent="-533400">
              <a:buClr>
                <a:schemeClr val="tx1"/>
              </a:buClr>
            </a:pPr>
            <a:r>
              <a:rPr lang="en-US" altLang="zh-TW" sz="2400">
                <a:solidFill>
                  <a:srgbClr val="FF0000"/>
                </a:solidFill>
              </a:rPr>
              <a:t>Make-Set(</a:t>
            </a:r>
            <a:r>
              <a:rPr lang="en-US" altLang="zh-TW" sz="2400" i="1">
                <a:solidFill>
                  <a:srgbClr val="FF0000"/>
                </a:solidFill>
              </a:rPr>
              <a:t>x</a:t>
            </a:r>
            <a:r>
              <a:rPr lang="en-US" altLang="zh-TW" sz="2400">
                <a:solidFill>
                  <a:srgbClr val="FF0000"/>
                </a:solidFill>
              </a:rPr>
              <a:t>):</a:t>
            </a:r>
            <a:r>
              <a:rPr lang="en-US" altLang="zh-TW" sz="2400"/>
              <a:t> </a:t>
            </a:r>
            <a:r>
              <a:rPr lang="zh-TW" altLang="en-US" sz="2400"/>
              <a:t>創造一個新的集合 </a:t>
            </a:r>
            <a:r>
              <a:rPr lang="en-US" altLang="zh-TW" sz="2400"/>
              <a:t>{</a:t>
            </a:r>
            <a:r>
              <a:rPr lang="en-US" altLang="zh-TW" sz="2400" i="1"/>
              <a:t>x</a:t>
            </a:r>
            <a:r>
              <a:rPr lang="en-US" altLang="zh-TW" sz="2400"/>
              <a:t>}</a:t>
            </a:r>
          </a:p>
          <a:p>
            <a:pPr marL="990600" lvl="1" indent="-533400">
              <a:buClr>
                <a:schemeClr val="tx1"/>
              </a:buClr>
            </a:pPr>
            <a:r>
              <a:rPr lang="en-US" altLang="zh-TW" sz="2400">
                <a:solidFill>
                  <a:srgbClr val="FF0000"/>
                </a:solidFill>
              </a:rPr>
              <a:t>Union(</a:t>
            </a:r>
            <a:r>
              <a:rPr lang="en-US" altLang="zh-TW" sz="2400" i="1">
                <a:solidFill>
                  <a:srgbClr val="FF0000"/>
                </a:solidFill>
              </a:rPr>
              <a:t>x</a:t>
            </a:r>
            <a:r>
              <a:rPr lang="en-US" altLang="zh-TW" sz="2400">
                <a:solidFill>
                  <a:srgbClr val="FF0000"/>
                </a:solidFill>
              </a:rPr>
              <a:t>, </a:t>
            </a:r>
            <a:r>
              <a:rPr lang="en-US" altLang="zh-TW" sz="2400" i="1">
                <a:solidFill>
                  <a:srgbClr val="FF0000"/>
                </a:solidFill>
              </a:rPr>
              <a:t>y</a:t>
            </a:r>
            <a:r>
              <a:rPr lang="en-US" altLang="zh-TW" sz="2400">
                <a:solidFill>
                  <a:srgbClr val="FF0000"/>
                </a:solidFill>
              </a:rPr>
              <a:t>):</a:t>
            </a:r>
            <a:r>
              <a:rPr lang="en-US" altLang="zh-TW" sz="2400"/>
              <a:t> </a:t>
            </a:r>
            <a:r>
              <a:rPr lang="zh-TW" altLang="en-US" sz="2400"/>
              <a:t>把兩個分別包含 </a:t>
            </a:r>
            <a:r>
              <a:rPr lang="en-US" altLang="zh-TW" sz="2400" i="1"/>
              <a:t>x</a:t>
            </a:r>
            <a:r>
              <a:rPr lang="en-US" altLang="zh-TW" sz="2400"/>
              <a:t>, </a:t>
            </a:r>
            <a:r>
              <a:rPr lang="en-US" altLang="zh-TW" sz="2400" i="1"/>
              <a:t>y </a:t>
            </a:r>
            <a:r>
              <a:rPr lang="zh-TW" altLang="en-US" sz="2400"/>
              <a:t>的集合聯集起來</a:t>
            </a:r>
          </a:p>
          <a:p>
            <a:pPr marL="990600" lvl="1" indent="-533400">
              <a:buClr>
                <a:schemeClr val="tx1"/>
              </a:buClr>
            </a:pPr>
            <a:r>
              <a:rPr lang="en-US" altLang="zh-TW" sz="2400">
                <a:solidFill>
                  <a:srgbClr val="FF0000"/>
                </a:solidFill>
              </a:rPr>
              <a:t>Find-Set(</a:t>
            </a:r>
            <a:r>
              <a:rPr lang="en-US" altLang="zh-TW" sz="2400" i="1">
                <a:solidFill>
                  <a:srgbClr val="FF0000"/>
                </a:solidFill>
              </a:rPr>
              <a:t>x</a:t>
            </a:r>
            <a:r>
              <a:rPr lang="en-US" altLang="zh-TW" sz="2400">
                <a:solidFill>
                  <a:srgbClr val="FF0000"/>
                </a:solidFill>
              </a:rPr>
              <a:t>):</a:t>
            </a:r>
            <a:r>
              <a:rPr lang="en-US" altLang="zh-TW" sz="2400"/>
              <a:t> </a:t>
            </a:r>
            <a:r>
              <a:rPr lang="zh-TW" altLang="en-US" sz="2400"/>
              <a:t>傳回一個指標指向包含 </a:t>
            </a:r>
            <a:r>
              <a:rPr lang="en-US" altLang="zh-TW" sz="2400" i="1"/>
              <a:t>x</a:t>
            </a:r>
            <a:r>
              <a:rPr lang="en-US" altLang="zh-TW" sz="2400"/>
              <a:t> </a:t>
            </a:r>
            <a:r>
              <a:rPr lang="zh-TW" altLang="en-US" sz="2400"/>
              <a:t>的集合的 </a:t>
            </a:r>
            <a:r>
              <a:rPr lang="en-US" altLang="zh-TW" sz="2400"/>
              <a:t>representative</a:t>
            </a:r>
            <a:r>
              <a:rPr lang="zh-TW" altLang="en-US" sz="2400"/>
              <a:t>。</a:t>
            </a:r>
          </a:p>
          <a:p>
            <a:pPr marL="609600" indent="-609600">
              <a:buClr>
                <a:schemeClr val="tx1"/>
              </a:buClr>
              <a:buFontTx/>
              <a:buNone/>
            </a:pPr>
            <a:endParaRPr lang="zh-TW" altLang="en-US" sz="2400"/>
          </a:p>
          <a:p>
            <a:pPr marL="609600" indent="-609600">
              <a:buClr>
                <a:schemeClr val="tx1"/>
              </a:buClr>
              <a:buFontTx/>
              <a:buNone/>
            </a:pPr>
            <a:r>
              <a:rPr lang="zh-TW" altLang="en-US" sz="2800" b="1"/>
              <a:t>註</a:t>
            </a:r>
            <a:r>
              <a:rPr lang="zh-TW" altLang="en-US" sz="2800"/>
              <a:t>：在某些應用中，使用那一個元素當作 </a:t>
            </a:r>
            <a:r>
              <a:rPr lang="en-US" altLang="zh-TW" sz="2800"/>
              <a:t>representative </a:t>
            </a:r>
            <a:r>
              <a:rPr lang="zh-TW" altLang="en-US" sz="2800"/>
              <a:t>並不會有影響，只要在每次變動之間，代表一個集合的 </a:t>
            </a:r>
            <a:r>
              <a:rPr lang="en-US" altLang="zh-TW" sz="2800"/>
              <a:t>representative </a:t>
            </a:r>
            <a:r>
              <a:rPr lang="zh-TW" altLang="en-US" sz="2800"/>
              <a:t>皆是同一個元素即可。而在其它的應用中，必需依照特定的規則來選擇 </a:t>
            </a:r>
            <a:r>
              <a:rPr lang="en-US" altLang="zh-TW" sz="2800"/>
              <a:t>representative</a:t>
            </a:r>
            <a:r>
              <a:rPr lang="zh-TW" altLang="en-US" sz="2800"/>
              <a:t>，例如在集合中，選數字最小者當作 </a:t>
            </a:r>
            <a:r>
              <a:rPr lang="en-US" altLang="zh-TW" sz="2800"/>
              <a:t>representative</a:t>
            </a:r>
            <a:r>
              <a:rPr lang="zh-TW" altLang="en-US" sz="280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Disjoint Sets</a:t>
            </a:r>
          </a:p>
        </p:txBody>
      </p:sp>
      <p:sp>
        <p:nvSpPr>
          <p:cNvPr id="15" name="投影片編號版面配置區 5"/>
          <p:cNvSpPr>
            <a:spLocks noGrp="1"/>
          </p:cNvSpPr>
          <p:nvPr>
            <p:ph type="sldNum" sz="quarter" idx="12"/>
          </p:nvPr>
        </p:nvSpPr>
        <p:spPr/>
        <p:txBody>
          <a:bodyPr/>
          <a:lstStyle/>
          <a:p>
            <a:fld id="{2393B7D5-F49C-492D-AB7F-DD1F199A754B}" type="slidenum">
              <a:rPr lang="en-US" altLang="zh-TW"/>
              <a:pPr/>
              <a:t>30</a:t>
            </a:fld>
            <a:endParaRPr lang="en-US" altLang="zh-TW"/>
          </a:p>
        </p:txBody>
      </p:sp>
      <p:sp>
        <p:nvSpPr>
          <p:cNvPr id="80898" name="Rectangle 2"/>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80899" name="Group 3"/>
          <p:cNvGraphicFramePr>
            <a:graphicFrameLocks noGrp="1"/>
          </p:cNvGraphicFramePr>
          <p:nvPr/>
        </p:nvGraphicFramePr>
        <p:xfrm>
          <a:off x="755650" y="1017588"/>
          <a:ext cx="7777163" cy="4859337"/>
        </p:xfrm>
        <a:graphic>
          <a:graphicData uri="http://schemas.openxmlformats.org/drawingml/2006/table">
            <a:tbl>
              <a:tblPr/>
              <a:tblGrid>
                <a:gridCol w="4043363"/>
                <a:gridCol w="3733800"/>
              </a:tblGrid>
              <a:tr h="460375">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8963">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c 1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c 2 7</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q 7 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c 3 9</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q 9 6</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c 2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q 7 5</a:t>
                      </a: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E2D8FD14-F1D3-466B-A788-C68315183BB4}" type="slidenum">
              <a:rPr lang="en-US" altLang="zh-TW"/>
              <a:pPr/>
              <a:t>31</a:t>
            </a:fld>
            <a:endParaRPr lang="en-US" altLang="zh-TW"/>
          </a:p>
        </p:txBody>
      </p:sp>
      <p:sp>
        <p:nvSpPr>
          <p:cNvPr id="82946" name="Rectangle 2"/>
          <p:cNvSpPr>
            <a:spLocks noGrp="1" noChangeArrowheads="1"/>
          </p:cNvSpPr>
          <p:nvPr>
            <p:ph type="title"/>
          </p:nvPr>
        </p:nvSpPr>
        <p:spPr/>
        <p:txBody>
          <a:bodyPr/>
          <a:lstStyle/>
          <a:p>
            <a:r>
              <a:rPr lang="en-US" altLang="zh-TW"/>
              <a:t>Exercises</a:t>
            </a:r>
          </a:p>
        </p:txBody>
      </p:sp>
      <p:sp>
        <p:nvSpPr>
          <p:cNvPr id="82947" name="Rectangle 3"/>
          <p:cNvSpPr>
            <a:spLocks noGrp="1" noChangeArrowheads="1"/>
          </p:cNvSpPr>
          <p:nvPr>
            <p:ph type="body" idx="1"/>
          </p:nvPr>
        </p:nvSpPr>
        <p:spPr>
          <a:xfrm>
            <a:off x="217488" y="1341438"/>
            <a:ext cx="8675687" cy="5183187"/>
          </a:xfrm>
        </p:spPr>
        <p:txBody>
          <a:bodyPr/>
          <a:lstStyle/>
          <a:p>
            <a:pPr>
              <a:buFontTx/>
              <a:buNone/>
            </a:pPr>
            <a:r>
              <a:rPr lang="en-US" altLang="zh-TW" sz="2800" b="1"/>
              <a:t>Problem 3:</a:t>
            </a:r>
          </a:p>
          <a:p>
            <a:pPr>
              <a:buFontTx/>
              <a:buNone/>
            </a:pPr>
            <a:r>
              <a:rPr lang="en-US" altLang="zh-TW" sz="2400">
                <a:latin typeface="標楷體" pitchFamily="65" charset="-120"/>
              </a:rPr>
              <a:t>	A </a:t>
            </a:r>
            <a:r>
              <a:rPr lang="zh-TW" altLang="en-US" sz="2400">
                <a:latin typeface="標楷體" pitchFamily="65" charset="-120"/>
              </a:rPr>
              <a:t>和 </a:t>
            </a:r>
            <a:r>
              <a:rPr lang="en-US" altLang="zh-TW" sz="2400">
                <a:latin typeface="標楷體" pitchFamily="65" charset="-120"/>
              </a:rPr>
              <a:t>B </a:t>
            </a:r>
            <a:r>
              <a:rPr lang="zh-TW" altLang="en-US" sz="2400">
                <a:latin typeface="標楷體" pitchFamily="65" charset="-120"/>
              </a:rPr>
              <a:t>兩個國家在戰爭中，身為 </a:t>
            </a:r>
            <a:r>
              <a:rPr lang="en-US" altLang="zh-TW" sz="2400">
                <a:latin typeface="標楷體" pitchFamily="65" charset="-120"/>
              </a:rPr>
              <a:t>C </a:t>
            </a:r>
            <a:r>
              <a:rPr lang="zh-TW" altLang="en-US" sz="2400">
                <a:latin typeface="標楷體" pitchFamily="65" charset="-120"/>
              </a:rPr>
              <a:t>國的國民，你決定要幫助你的國家在參加和平會談的時候從事間諜活動。除了你之外，在這個會談中總共有 </a:t>
            </a:r>
            <a:r>
              <a:rPr lang="en-US" altLang="zh-TW" sz="2400" i="1">
                <a:latin typeface="標楷體" pitchFamily="65" charset="-120"/>
              </a:rPr>
              <a:t>n</a:t>
            </a:r>
            <a:r>
              <a:rPr lang="en-US" altLang="zh-TW" sz="2400">
                <a:latin typeface="標楷體" pitchFamily="65" charset="-120"/>
              </a:rPr>
              <a:t> </a:t>
            </a:r>
            <a:r>
              <a:rPr lang="zh-TW" altLang="en-US" sz="2400">
                <a:latin typeface="標楷體" pitchFamily="65" charset="-120"/>
              </a:rPr>
              <a:t>個人，但是你不知道他們分別代表哪個國家。你可以從他們一對一的談話中知道那兩個人是朋友還是敵人。事實上你的國家想要知道的是某些人是否來自同一個國家，或者他們是敵人。在和平會談當中，你會接到 </a:t>
            </a:r>
            <a:r>
              <a:rPr lang="en-US" altLang="zh-TW" sz="2400">
                <a:latin typeface="標楷體" pitchFamily="65" charset="-120"/>
              </a:rPr>
              <a:t>C </a:t>
            </a:r>
            <a:r>
              <a:rPr lang="zh-TW" altLang="en-US" sz="2400">
                <a:latin typeface="標楷體" pitchFamily="65" charset="-120"/>
              </a:rPr>
              <a:t>國政府的指令，然後你必須根據到目前為止的觀察來回報。很幸運地，沒有人和你交談，也沒人注意到你不起眼的容貌。</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F87E2C69-6B3D-4463-99A1-4412ED211AD2}" type="slidenum">
              <a:rPr lang="en-US" altLang="zh-TW"/>
              <a:pPr/>
              <a:t>32</a:t>
            </a:fld>
            <a:endParaRPr lang="en-US" altLang="zh-TW"/>
          </a:p>
        </p:txBody>
      </p:sp>
      <p:sp>
        <p:nvSpPr>
          <p:cNvPr id="84994" name="Rectangle 2"/>
          <p:cNvSpPr>
            <a:spLocks noGrp="1" noChangeArrowheads="1"/>
          </p:cNvSpPr>
          <p:nvPr>
            <p:ph type="title"/>
          </p:nvPr>
        </p:nvSpPr>
        <p:spPr/>
        <p:txBody>
          <a:bodyPr/>
          <a:lstStyle/>
          <a:p>
            <a:r>
              <a:rPr lang="en-US" altLang="zh-TW"/>
              <a:t>Exercises</a:t>
            </a:r>
          </a:p>
        </p:txBody>
      </p:sp>
      <p:sp>
        <p:nvSpPr>
          <p:cNvPr id="84995" name="Rectangle 3"/>
          <p:cNvSpPr>
            <a:spLocks noGrp="1" noChangeArrowheads="1"/>
          </p:cNvSpPr>
          <p:nvPr>
            <p:ph type="body" idx="1"/>
          </p:nvPr>
        </p:nvSpPr>
        <p:spPr>
          <a:xfrm>
            <a:off x="217488" y="1341438"/>
            <a:ext cx="8675687" cy="5183187"/>
          </a:xfrm>
        </p:spPr>
        <p:txBody>
          <a:bodyPr/>
          <a:lstStyle/>
          <a:p>
            <a:pPr>
              <a:lnSpc>
                <a:spcPct val="90000"/>
              </a:lnSpc>
              <a:buFontTx/>
              <a:buNone/>
            </a:pPr>
            <a:r>
              <a:rPr lang="en-US" altLang="zh-TW" sz="2400">
                <a:latin typeface="標楷體" pitchFamily="65" charset="-120"/>
              </a:rPr>
              <a:t>	</a:t>
            </a:r>
            <a:r>
              <a:rPr lang="zh-TW" altLang="en-US" sz="2400">
                <a:latin typeface="標楷體" pitchFamily="65" charset="-120"/>
              </a:rPr>
              <a:t>正式地說，考慮以下的指令：</a:t>
            </a:r>
          </a:p>
          <a:p>
            <a:pPr>
              <a:lnSpc>
                <a:spcPct val="90000"/>
              </a:lnSpc>
              <a:buFontTx/>
              <a:buNone/>
            </a:pPr>
            <a:r>
              <a:rPr lang="zh-TW" altLang="en-US" sz="2000">
                <a:latin typeface="標楷體" pitchFamily="65" charset="-120"/>
              </a:rPr>
              <a:t>	</a:t>
            </a:r>
            <a:r>
              <a:rPr lang="en-US" altLang="zh-TW" sz="2000">
                <a:latin typeface="標楷體" pitchFamily="65" charset="-120"/>
              </a:rPr>
              <a:t>setFriends(</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表示 </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與 </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是來自同一個國家</a:t>
            </a:r>
          </a:p>
          <a:p>
            <a:pPr>
              <a:lnSpc>
                <a:spcPct val="90000"/>
              </a:lnSpc>
              <a:buFontTx/>
              <a:buNone/>
            </a:pPr>
            <a:r>
              <a:rPr lang="zh-TW" altLang="en-US" sz="2000">
                <a:latin typeface="標楷體" pitchFamily="65" charset="-120"/>
              </a:rPr>
              <a:t>	</a:t>
            </a:r>
            <a:r>
              <a:rPr lang="en-US" altLang="zh-TW" sz="2000">
                <a:latin typeface="標楷體" pitchFamily="65" charset="-120"/>
              </a:rPr>
              <a:t>setEnemies(</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表示 </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與 </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是來自不同國家的敵人</a:t>
            </a:r>
          </a:p>
          <a:p>
            <a:pPr>
              <a:lnSpc>
                <a:spcPct val="90000"/>
              </a:lnSpc>
              <a:buFontTx/>
              <a:buNone/>
            </a:pPr>
            <a:r>
              <a:rPr lang="zh-TW" altLang="en-US" sz="2000">
                <a:latin typeface="標楷體" pitchFamily="65" charset="-120"/>
              </a:rPr>
              <a:t>	</a:t>
            </a:r>
            <a:r>
              <a:rPr lang="en-US" altLang="zh-TW" sz="2000">
                <a:latin typeface="標楷體" pitchFamily="65" charset="-120"/>
              </a:rPr>
              <a:t>areFriends(</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要回報是否 </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與 </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為同一個國家的朋友</a:t>
            </a:r>
          </a:p>
          <a:p>
            <a:pPr>
              <a:lnSpc>
                <a:spcPct val="90000"/>
              </a:lnSpc>
              <a:buFontTx/>
              <a:buNone/>
            </a:pPr>
            <a:r>
              <a:rPr lang="zh-TW" altLang="en-US" sz="2000">
                <a:latin typeface="標楷體" pitchFamily="65" charset="-120"/>
              </a:rPr>
              <a:t>	</a:t>
            </a:r>
            <a:r>
              <a:rPr lang="en-US" altLang="zh-TW" sz="2000">
                <a:latin typeface="標楷體" pitchFamily="65" charset="-120"/>
              </a:rPr>
              <a:t>areEnemies(</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要回報是否 </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與 </a:t>
            </a:r>
            <a:r>
              <a:rPr lang="en-US" altLang="zh-TW" sz="2000" i="1">
                <a:latin typeface="標楷體" pitchFamily="65" charset="-120"/>
              </a:rPr>
              <a:t>y</a:t>
            </a:r>
            <a:r>
              <a:rPr lang="en-US" altLang="zh-TW" sz="2000">
                <a:latin typeface="標楷體" pitchFamily="65" charset="-120"/>
              </a:rPr>
              <a:t> </a:t>
            </a:r>
            <a:r>
              <a:rPr lang="zh-TW" altLang="en-US" sz="2000">
                <a:latin typeface="標楷體" pitchFamily="65" charset="-120"/>
              </a:rPr>
              <a:t>為不同國家的敵人</a:t>
            </a:r>
          </a:p>
          <a:p>
            <a:pPr>
              <a:lnSpc>
                <a:spcPct val="90000"/>
              </a:lnSpc>
              <a:buFontTx/>
              <a:buNone/>
            </a:pPr>
            <a:r>
              <a:rPr lang="zh-TW" altLang="en-US" sz="2400">
                <a:latin typeface="標楷體" pitchFamily="65" charset="-120"/>
              </a:rPr>
              <a:t>	前兩個指令如果跟你先前得到的資訊矛盾，則必須要發出錯誤訊息。朋友</a:t>
            </a:r>
            <a:r>
              <a:rPr lang="en-US" altLang="zh-TW" sz="2400">
                <a:latin typeface="標楷體" pitchFamily="65" charset="-120"/>
              </a:rPr>
              <a:t>(</a:t>
            </a:r>
            <a:r>
              <a:rPr lang="zh-TW" altLang="en-US" sz="2400">
                <a:latin typeface="標楷體" pitchFamily="65" charset="-120"/>
              </a:rPr>
              <a:t>用</a:t>
            </a:r>
            <a:r>
              <a:rPr lang="en-US" altLang="zh-TW" sz="2400">
                <a:latin typeface="標楷體" pitchFamily="65" charset="-120"/>
              </a:rPr>
              <a:t>~</a:t>
            </a:r>
            <a:r>
              <a:rPr lang="zh-TW" altLang="en-US" sz="2400">
                <a:latin typeface="標楷體" pitchFamily="65" charset="-120"/>
              </a:rPr>
              <a:t>表示</a:t>
            </a:r>
            <a:r>
              <a:rPr lang="en-US" altLang="zh-TW" sz="2400">
                <a:latin typeface="標楷體" pitchFamily="65" charset="-120"/>
              </a:rPr>
              <a:t>)</a:t>
            </a:r>
            <a:r>
              <a:rPr lang="zh-TW" altLang="en-US" sz="2400">
                <a:latin typeface="標楷體" pitchFamily="65" charset="-120"/>
              </a:rPr>
              <a:t>以及敵人</a:t>
            </a:r>
            <a:r>
              <a:rPr lang="en-US" altLang="zh-TW" sz="2400">
                <a:latin typeface="標楷體" pitchFamily="65" charset="-120"/>
              </a:rPr>
              <a:t>(</a:t>
            </a:r>
            <a:r>
              <a:rPr lang="zh-TW" altLang="en-US" sz="2400">
                <a:latin typeface="標楷體" pitchFamily="65" charset="-120"/>
              </a:rPr>
              <a:t>用*表示</a:t>
            </a:r>
            <a:r>
              <a:rPr lang="en-US" altLang="zh-TW" sz="2400">
                <a:latin typeface="標楷體" pitchFamily="65" charset="-120"/>
              </a:rPr>
              <a:t>)</a:t>
            </a:r>
            <a:r>
              <a:rPr lang="zh-TW" altLang="en-US" sz="2400">
                <a:latin typeface="標楷體" pitchFamily="65" charset="-120"/>
              </a:rPr>
              <a:t>這兩個關係有以下的特性：</a:t>
            </a:r>
          </a:p>
          <a:p>
            <a:pPr>
              <a:lnSpc>
                <a:spcPct val="90000"/>
              </a:lnSpc>
              <a:buFontTx/>
              <a:buNone/>
            </a:pPr>
            <a:r>
              <a:rPr lang="zh-TW" altLang="en-US" sz="2000">
                <a:latin typeface="標楷體" pitchFamily="65" charset="-120"/>
              </a:rPr>
              <a:t>	</a:t>
            </a:r>
            <a:r>
              <a:rPr lang="en-US" altLang="zh-TW" sz="2000">
                <a:latin typeface="標楷體" pitchFamily="65" charset="-120"/>
              </a:rPr>
              <a:t>1. If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and </a:t>
            </a:r>
            <a:r>
              <a:rPr lang="en-US" altLang="zh-TW" sz="2000" i="1">
                <a:latin typeface="標楷體" pitchFamily="65" charset="-120"/>
              </a:rPr>
              <a:t>y</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then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a:t>
            </a:r>
            <a:r>
              <a:rPr lang="zh-TW" altLang="en-US" sz="2000">
                <a:latin typeface="標楷體" pitchFamily="65" charset="-120"/>
              </a:rPr>
              <a:t>我朋友的朋友也是我的朋友</a:t>
            </a:r>
            <a:r>
              <a:rPr lang="en-US" altLang="zh-TW" sz="2000">
                <a:latin typeface="標楷體" pitchFamily="65" charset="-120"/>
              </a:rPr>
              <a:t>)</a:t>
            </a:r>
          </a:p>
          <a:p>
            <a:pPr>
              <a:lnSpc>
                <a:spcPct val="90000"/>
              </a:lnSpc>
              <a:buFontTx/>
              <a:buNone/>
            </a:pPr>
            <a:r>
              <a:rPr lang="en-US" altLang="zh-TW" sz="2000">
                <a:latin typeface="標楷體" pitchFamily="65" charset="-120"/>
              </a:rPr>
              <a:t>	2. If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then </a:t>
            </a:r>
            <a:r>
              <a:rPr lang="en-US" altLang="zh-TW" sz="2000" i="1">
                <a:latin typeface="標楷體" pitchFamily="65" charset="-120"/>
              </a:rPr>
              <a:t>y</a:t>
            </a:r>
            <a:r>
              <a:rPr lang="en-US" altLang="zh-TW" sz="2000">
                <a:latin typeface="標楷體" pitchFamily="65" charset="-120"/>
              </a:rPr>
              <a:t>~</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朋友的關係是互相的</a:t>
            </a:r>
            <a:r>
              <a:rPr lang="en-US" altLang="zh-TW" sz="2000">
                <a:latin typeface="標楷體" pitchFamily="65" charset="-120"/>
              </a:rPr>
              <a:t>)</a:t>
            </a:r>
          </a:p>
          <a:p>
            <a:pPr>
              <a:lnSpc>
                <a:spcPct val="90000"/>
              </a:lnSpc>
              <a:buFontTx/>
              <a:buNone/>
            </a:pPr>
            <a:r>
              <a:rPr lang="en-US" altLang="zh-TW" sz="2000">
                <a:latin typeface="標楷體" pitchFamily="65" charset="-120"/>
              </a:rPr>
              <a:t>	3.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每個人都是自己的朋友</a:t>
            </a:r>
            <a:r>
              <a:rPr lang="en-US" altLang="zh-TW" sz="2000">
                <a:latin typeface="標楷體" pitchFamily="65" charset="-120"/>
              </a:rPr>
              <a:t>)</a:t>
            </a:r>
          </a:p>
          <a:p>
            <a:pPr>
              <a:lnSpc>
                <a:spcPct val="90000"/>
              </a:lnSpc>
              <a:buFontTx/>
              <a:buNone/>
            </a:pPr>
            <a:r>
              <a:rPr lang="en-US" altLang="zh-TW" sz="2000">
                <a:latin typeface="標楷體" pitchFamily="65" charset="-120"/>
              </a:rPr>
              <a:t>	4. If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then </a:t>
            </a:r>
            <a:r>
              <a:rPr lang="en-US" altLang="zh-TW" sz="2000" i="1">
                <a:latin typeface="標楷體" pitchFamily="65" charset="-120"/>
              </a:rPr>
              <a:t>y</a:t>
            </a:r>
            <a:r>
              <a:rPr lang="en-US" altLang="zh-TW" sz="2000">
                <a:latin typeface="標楷體" pitchFamily="65" charset="-120"/>
              </a:rPr>
              <a:t>*</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憎恨是互相的</a:t>
            </a:r>
            <a:r>
              <a:rPr lang="en-US" altLang="zh-TW" sz="2000">
                <a:latin typeface="標楷體" pitchFamily="65" charset="-120"/>
              </a:rPr>
              <a:t>)</a:t>
            </a:r>
          </a:p>
          <a:p>
            <a:pPr>
              <a:lnSpc>
                <a:spcPct val="90000"/>
              </a:lnSpc>
              <a:buFontTx/>
              <a:buNone/>
            </a:pPr>
            <a:r>
              <a:rPr lang="en-US" altLang="zh-TW" sz="2000">
                <a:latin typeface="標楷體" pitchFamily="65" charset="-120"/>
              </a:rPr>
              <a:t>	5. Not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x</a:t>
            </a:r>
            <a:r>
              <a:rPr lang="en-US" altLang="zh-TW" sz="2000">
                <a:latin typeface="標楷體" pitchFamily="65" charset="-120"/>
              </a:rPr>
              <a:t> (</a:t>
            </a:r>
            <a:r>
              <a:rPr lang="zh-TW" altLang="en-US" sz="2000">
                <a:latin typeface="標楷體" pitchFamily="65" charset="-120"/>
              </a:rPr>
              <a:t>沒有人是自己的敵人</a:t>
            </a:r>
            <a:r>
              <a:rPr lang="en-US" altLang="zh-TW" sz="2000">
                <a:latin typeface="標楷體" pitchFamily="65" charset="-120"/>
              </a:rPr>
              <a:t>)</a:t>
            </a:r>
          </a:p>
          <a:p>
            <a:pPr>
              <a:lnSpc>
                <a:spcPct val="90000"/>
              </a:lnSpc>
              <a:buFontTx/>
              <a:buNone/>
            </a:pPr>
            <a:r>
              <a:rPr lang="en-US" altLang="zh-TW" sz="2000">
                <a:latin typeface="標楷體" pitchFamily="65" charset="-120"/>
              </a:rPr>
              <a:t>	6. If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and </a:t>
            </a:r>
            <a:r>
              <a:rPr lang="en-US" altLang="zh-TW" sz="2000" i="1">
                <a:latin typeface="標楷體" pitchFamily="65" charset="-120"/>
              </a:rPr>
              <a:t>y</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then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a:t>
            </a:r>
            <a:r>
              <a:rPr lang="zh-TW" altLang="en-US" sz="2000">
                <a:latin typeface="標楷體" pitchFamily="65" charset="-120"/>
              </a:rPr>
              <a:t>一個共同的敵人讓兩個人變成朋友</a:t>
            </a:r>
            <a:r>
              <a:rPr lang="en-US" altLang="zh-TW" sz="2000">
                <a:latin typeface="標楷體" pitchFamily="65" charset="-120"/>
              </a:rPr>
              <a:t>)</a:t>
            </a:r>
          </a:p>
          <a:p>
            <a:pPr>
              <a:lnSpc>
                <a:spcPct val="90000"/>
              </a:lnSpc>
              <a:buFontTx/>
              <a:buNone/>
            </a:pPr>
            <a:r>
              <a:rPr lang="en-US" altLang="zh-TW" sz="2000">
                <a:latin typeface="標楷體" pitchFamily="65" charset="-120"/>
              </a:rPr>
              <a:t>	7. If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y</a:t>
            </a:r>
            <a:r>
              <a:rPr lang="en-US" altLang="zh-TW" sz="2000">
                <a:latin typeface="標楷體" pitchFamily="65" charset="-120"/>
              </a:rPr>
              <a:t> and </a:t>
            </a:r>
            <a:r>
              <a:rPr lang="en-US" altLang="zh-TW" sz="2000" i="1">
                <a:latin typeface="標楷體" pitchFamily="65" charset="-120"/>
              </a:rPr>
              <a:t>y</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then </a:t>
            </a:r>
            <a:r>
              <a:rPr lang="en-US" altLang="zh-TW" sz="2000" i="1">
                <a:latin typeface="標楷體" pitchFamily="65" charset="-120"/>
              </a:rPr>
              <a:t>x</a:t>
            </a:r>
            <a:r>
              <a:rPr lang="en-US" altLang="zh-TW" sz="2000">
                <a:latin typeface="標楷體" pitchFamily="65" charset="-120"/>
              </a:rPr>
              <a:t>*</a:t>
            </a:r>
            <a:r>
              <a:rPr lang="en-US" altLang="zh-TW" sz="2000" i="1">
                <a:latin typeface="標楷體" pitchFamily="65" charset="-120"/>
              </a:rPr>
              <a:t>z</a:t>
            </a:r>
            <a:r>
              <a:rPr lang="en-US" altLang="zh-TW" sz="2000">
                <a:latin typeface="標楷體" pitchFamily="65" charset="-120"/>
              </a:rPr>
              <a:t> (</a:t>
            </a:r>
            <a:r>
              <a:rPr lang="zh-TW" altLang="en-US" sz="2000">
                <a:latin typeface="標楷體" pitchFamily="65" charset="-120"/>
              </a:rPr>
              <a:t>我朋友的敵人也是我的敵人</a:t>
            </a:r>
            <a:r>
              <a:rPr lang="en-US" altLang="zh-TW" sz="2000">
                <a:latin typeface="標楷體" pitchFamily="65" charset="-120"/>
              </a:rPr>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A900876D-982F-4C12-B40A-4762AA0E47DB}" type="slidenum">
              <a:rPr lang="en-US" altLang="zh-TW"/>
              <a:pPr/>
              <a:t>33</a:t>
            </a:fld>
            <a:endParaRPr lang="en-US" altLang="zh-TW"/>
          </a:p>
        </p:txBody>
      </p:sp>
      <p:sp>
        <p:nvSpPr>
          <p:cNvPr id="87042" name="Rectangle 2"/>
          <p:cNvSpPr>
            <a:spLocks noGrp="1" noChangeArrowheads="1"/>
          </p:cNvSpPr>
          <p:nvPr>
            <p:ph type="title"/>
          </p:nvPr>
        </p:nvSpPr>
        <p:spPr/>
        <p:txBody>
          <a:bodyPr/>
          <a:lstStyle/>
          <a:p>
            <a:r>
              <a:rPr lang="en-US" altLang="zh-TW"/>
              <a:t>Exercises</a:t>
            </a:r>
          </a:p>
        </p:txBody>
      </p:sp>
      <p:sp>
        <p:nvSpPr>
          <p:cNvPr id="87043" name="Rectangle 3"/>
          <p:cNvSpPr>
            <a:spLocks noGrp="1" noChangeArrowheads="1"/>
          </p:cNvSpPr>
          <p:nvPr>
            <p:ph type="body" idx="1"/>
          </p:nvPr>
        </p:nvSpPr>
        <p:spPr>
          <a:xfrm>
            <a:off x="217488" y="1341438"/>
            <a:ext cx="8675687" cy="5183187"/>
          </a:xfrm>
        </p:spPr>
        <p:txBody>
          <a:bodyPr/>
          <a:lstStyle/>
          <a:p>
            <a:pPr>
              <a:buFontTx/>
              <a:buNone/>
            </a:pPr>
            <a:r>
              <a:rPr lang="en-US" altLang="zh-TW" sz="2400">
                <a:latin typeface="標楷體" pitchFamily="65" charset="-120"/>
              </a:rPr>
              <a:t>	</a:t>
            </a:r>
            <a:r>
              <a:rPr lang="zh-TW" altLang="en-US" sz="2400">
                <a:latin typeface="標楷體" pitchFamily="65" charset="-120"/>
              </a:rPr>
              <a:t>指令 </a:t>
            </a:r>
            <a:r>
              <a:rPr lang="en-US" altLang="zh-TW" sz="2400">
                <a:latin typeface="標楷體" pitchFamily="65" charset="-120"/>
              </a:rPr>
              <a:t>setFriends(</a:t>
            </a:r>
            <a:r>
              <a:rPr lang="en-US" altLang="zh-TW" sz="2400" i="1">
                <a:latin typeface="標楷體" pitchFamily="65" charset="-120"/>
              </a:rPr>
              <a:t>x</a:t>
            </a:r>
            <a:r>
              <a:rPr lang="en-US" altLang="zh-TW" sz="2400">
                <a:latin typeface="標楷體" pitchFamily="65" charset="-120"/>
              </a:rPr>
              <a:t>,</a:t>
            </a:r>
            <a:r>
              <a:rPr lang="en-US" altLang="zh-TW" sz="2400" i="1">
                <a:latin typeface="標楷體" pitchFamily="65" charset="-120"/>
              </a:rPr>
              <a:t>y</a:t>
            </a:r>
            <a:r>
              <a:rPr lang="en-US" altLang="zh-TW" sz="2400">
                <a:latin typeface="標楷體" pitchFamily="65" charset="-120"/>
              </a:rPr>
              <a:t>) </a:t>
            </a:r>
            <a:r>
              <a:rPr lang="zh-TW" altLang="en-US" sz="2400">
                <a:latin typeface="標楷體" pitchFamily="65" charset="-120"/>
              </a:rPr>
              <a:t>和 </a:t>
            </a:r>
            <a:r>
              <a:rPr lang="en-US" altLang="zh-TW" sz="2400">
                <a:latin typeface="標楷體" pitchFamily="65" charset="-120"/>
              </a:rPr>
              <a:t>setEnemies(</a:t>
            </a:r>
            <a:r>
              <a:rPr lang="en-US" altLang="zh-TW" sz="2400" i="1">
                <a:latin typeface="標楷體" pitchFamily="65" charset="-120"/>
              </a:rPr>
              <a:t>x</a:t>
            </a:r>
            <a:r>
              <a:rPr lang="en-US" altLang="zh-TW" sz="2400">
                <a:latin typeface="標楷體" pitchFamily="65" charset="-120"/>
              </a:rPr>
              <a:t>,</a:t>
            </a:r>
            <a:r>
              <a:rPr lang="en-US" altLang="zh-TW" sz="2400" i="1">
                <a:latin typeface="標楷體" pitchFamily="65" charset="-120"/>
              </a:rPr>
              <a:t>y</a:t>
            </a:r>
            <a:r>
              <a:rPr lang="en-US" altLang="zh-TW" sz="2400">
                <a:latin typeface="標楷體" pitchFamily="65" charset="-120"/>
              </a:rPr>
              <a:t>) </a:t>
            </a:r>
            <a:r>
              <a:rPr lang="zh-TW" altLang="en-US" sz="2400">
                <a:latin typeface="標楷體" pitchFamily="65" charset="-120"/>
              </a:rPr>
              <a:t>必須要維持上述的特性。</a:t>
            </a:r>
          </a:p>
          <a:p>
            <a:pPr>
              <a:buFontTx/>
              <a:buNone/>
            </a:pPr>
            <a:endParaRPr lang="zh-TW" altLang="en-US" sz="2400">
              <a:latin typeface="標楷體" pitchFamily="65" charset="-120"/>
            </a:endParaRPr>
          </a:p>
          <a:p>
            <a:pPr>
              <a:buFontTx/>
              <a:buNone/>
            </a:pPr>
            <a:r>
              <a:rPr lang="zh-TW" altLang="en-US" sz="2400">
                <a:latin typeface="標楷體" pitchFamily="65" charset="-120"/>
              </a:rPr>
              <a:t>	</a:t>
            </a:r>
            <a:r>
              <a:rPr lang="zh-TW" altLang="en-US" sz="2400" b="1">
                <a:latin typeface="標楷體" pitchFamily="65" charset="-120"/>
              </a:rPr>
              <a:t>輸入：</a:t>
            </a:r>
            <a:r>
              <a:rPr lang="zh-TW" altLang="en-US" sz="2400">
                <a:latin typeface="標楷體" pitchFamily="65" charset="-120"/>
              </a:rPr>
              <a:t>第一行包含一個整數 </a:t>
            </a:r>
            <a:r>
              <a:rPr lang="en-US" altLang="zh-TW" sz="2400" i="1">
                <a:latin typeface="標楷體" pitchFamily="65" charset="-120"/>
              </a:rPr>
              <a:t>n</a:t>
            </a:r>
            <a:r>
              <a:rPr lang="en-US" altLang="zh-TW" sz="2400">
                <a:latin typeface="標楷體" pitchFamily="65" charset="-120"/>
              </a:rPr>
              <a:t> (</a:t>
            </a:r>
            <a:r>
              <a:rPr lang="en-US" altLang="zh-TW" sz="2400" i="1">
                <a:latin typeface="標楷體" pitchFamily="65" charset="-120"/>
              </a:rPr>
              <a:t>n</a:t>
            </a:r>
            <a:r>
              <a:rPr lang="en-US" altLang="zh-TW" sz="2400">
                <a:latin typeface="標楷體" pitchFamily="65" charset="-120"/>
              </a:rPr>
              <a:t> &lt; 10000)</a:t>
            </a:r>
            <a:r>
              <a:rPr lang="zh-TW" altLang="en-US" sz="2400">
                <a:latin typeface="標楷體" pitchFamily="65" charset="-120"/>
              </a:rPr>
              <a:t>，代表參加會談的人數。接下來的數行，每一行都會有三個整數 </a:t>
            </a:r>
            <a:r>
              <a:rPr lang="en-US" altLang="zh-TW" sz="2400" i="1">
                <a:latin typeface="標楷體" pitchFamily="65" charset="-120"/>
              </a:rPr>
              <a:t>c</a:t>
            </a:r>
            <a:r>
              <a:rPr lang="en-US" altLang="zh-TW" sz="2400">
                <a:latin typeface="標楷體" pitchFamily="65" charset="-120"/>
              </a:rPr>
              <a:t> </a:t>
            </a:r>
            <a:r>
              <a:rPr lang="en-US" altLang="zh-TW" sz="2400" i="1">
                <a:latin typeface="標楷體" pitchFamily="65" charset="-120"/>
              </a:rPr>
              <a:t>x</a:t>
            </a:r>
            <a:r>
              <a:rPr lang="en-US" altLang="zh-TW" sz="2400">
                <a:latin typeface="標楷體" pitchFamily="65" charset="-120"/>
              </a:rPr>
              <a:t> </a:t>
            </a:r>
            <a:r>
              <a:rPr lang="en-US" altLang="zh-TW" sz="2400" i="1">
                <a:latin typeface="標楷體" pitchFamily="65" charset="-120"/>
              </a:rPr>
              <a:t>y</a:t>
            </a:r>
            <a:r>
              <a:rPr lang="zh-TW" altLang="en-US" sz="2400">
                <a:latin typeface="標楷體" pitchFamily="65" charset="-120"/>
              </a:rPr>
              <a:t>，其中 </a:t>
            </a:r>
            <a:r>
              <a:rPr lang="en-US" altLang="zh-TW" sz="2400">
                <a:latin typeface="標楷體" pitchFamily="65" charset="-120"/>
              </a:rPr>
              <a:t>c </a:t>
            </a:r>
            <a:r>
              <a:rPr lang="zh-TW" altLang="en-US" sz="2400">
                <a:latin typeface="標楷體" pitchFamily="65" charset="-120"/>
              </a:rPr>
              <a:t>是指令的編號：</a:t>
            </a:r>
          </a:p>
          <a:p>
            <a:pPr lvl="1"/>
            <a:r>
              <a:rPr lang="zh-TW" altLang="en-US" sz="2000">
                <a:latin typeface="標楷體" pitchFamily="65" charset="-120"/>
              </a:rPr>
              <a:t>	</a:t>
            </a:r>
            <a:r>
              <a:rPr lang="en-US" altLang="zh-TW" sz="2000">
                <a:latin typeface="標楷體" pitchFamily="65" charset="-120"/>
              </a:rPr>
              <a:t>c=1, setFriends</a:t>
            </a:r>
          </a:p>
          <a:p>
            <a:pPr lvl="1"/>
            <a:r>
              <a:rPr lang="en-US" altLang="zh-TW" sz="2000">
                <a:latin typeface="標楷體" pitchFamily="65" charset="-120"/>
              </a:rPr>
              <a:t>	c=2, setEnemies</a:t>
            </a:r>
          </a:p>
          <a:p>
            <a:pPr lvl="1"/>
            <a:r>
              <a:rPr lang="en-US" altLang="zh-TW" sz="2000">
                <a:latin typeface="標楷體" pitchFamily="65" charset="-120"/>
              </a:rPr>
              <a:t>	c=3, areFriends</a:t>
            </a:r>
          </a:p>
          <a:p>
            <a:pPr lvl="1"/>
            <a:r>
              <a:rPr lang="en-US" altLang="zh-TW" sz="2000">
                <a:latin typeface="標楷體" pitchFamily="65" charset="-120"/>
              </a:rPr>
              <a:t>	c=4, areEnemies</a:t>
            </a:r>
          </a:p>
          <a:p>
            <a:pPr>
              <a:buFontTx/>
              <a:buNone/>
            </a:pPr>
            <a:r>
              <a:rPr lang="en-US" altLang="zh-TW" sz="2400">
                <a:latin typeface="標楷體" pitchFamily="65" charset="-120"/>
              </a:rPr>
              <a:t>	</a:t>
            </a:r>
            <a:r>
              <a:rPr lang="en-US" altLang="zh-TW" sz="2400" i="1">
                <a:latin typeface="標楷體" pitchFamily="65" charset="-120"/>
              </a:rPr>
              <a:t>x</a:t>
            </a:r>
            <a:r>
              <a:rPr lang="en-US" altLang="zh-TW" sz="2400">
                <a:latin typeface="標楷體" pitchFamily="65" charset="-120"/>
              </a:rPr>
              <a:t> </a:t>
            </a:r>
            <a:r>
              <a:rPr lang="zh-TW" altLang="en-US" sz="2400">
                <a:latin typeface="標楷體" pitchFamily="65" charset="-120"/>
              </a:rPr>
              <a:t>和 </a:t>
            </a:r>
            <a:r>
              <a:rPr lang="en-US" altLang="zh-TW" sz="2400" i="1">
                <a:latin typeface="標楷體" pitchFamily="65" charset="-120"/>
              </a:rPr>
              <a:t>y</a:t>
            </a:r>
            <a:r>
              <a:rPr lang="en-US" altLang="zh-TW" sz="2400">
                <a:latin typeface="標楷體" pitchFamily="65" charset="-120"/>
              </a:rPr>
              <a:t> </a:t>
            </a:r>
            <a:r>
              <a:rPr lang="zh-TW" altLang="en-US" sz="2400">
                <a:latin typeface="標楷體" pitchFamily="65" charset="-120"/>
              </a:rPr>
              <a:t>就是該指令的參數，範圍是 </a:t>
            </a:r>
            <a:r>
              <a:rPr lang="en-US" altLang="zh-TW" sz="2400">
                <a:latin typeface="標楷體" pitchFamily="65" charset="-120"/>
              </a:rPr>
              <a:t>[0,</a:t>
            </a:r>
            <a:r>
              <a:rPr lang="en-US" altLang="zh-TW" sz="2400" i="1">
                <a:latin typeface="標楷體" pitchFamily="65" charset="-120"/>
              </a:rPr>
              <a:t>n</a:t>
            </a:r>
            <a:r>
              <a:rPr lang="en-US" altLang="zh-TW" sz="2400">
                <a:latin typeface="標楷體" pitchFamily="65" charset="-120"/>
              </a:rPr>
              <a:t>)</a:t>
            </a:r>
            <a:r>
              <a:rPr lang="zh-TW" altLang="en-US" sz="2400">
                <a:latin typeface="標楷體" pitchFamily="65" charset="-120"/>
              </a:rPr>
              <a:t>，表示兩個不同的人。最後一行會是 </a:t>
            </a:r>
            <a:r>
              <a:rPr lang="en-US" altLang="zh-TW" sz="2400">
                <a:latin typeface="標楷體" pitchFamily="65" charset="-120"/>
              </a:rPr>
              <a:t>0 0 0</a:t>
            </a:r>
            <a:r>
              <a:rPr lang="zh-TW" altLang="en-US" sz="2400">
                <a:latin typeface="標楷體" pitchFamily="65" charset="-120"/>
              </a:rPr>
              <a:t>。</a:t>
            </a:r>
          </a:p>
          <a:p>
            <a:pPr>
              <a:buFontTx/>
              <a:buNone/>
            </a:pPr>
            <a:r>
              <a:rPr lang="zh-TW" altLang="en-US" sz="2400">
                <a:latin typeface="標楷體" pitchFamily="65" charset="-120"/>
              </a:rPr>
              <a:t>	輸入檔的所有整數都會用空白或是換行字元隔開。</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B52A4BBA-F213-4FCA-BC51-08F6024CEEAD}" type="slidenum">
              <a:rPr lang="en-US" altLang="zh-TW"/>
              <a:pPr/>
              <a:t>34</a:t>
            </a:fld>
            <a:endParaRPr lang="en-US" altLang="zh-TW"/>
          </a:p>
        </p:txBody>
      </p:sp>
      <p:sp>
        <p:nvSpPr>
          <p:cNvPr id="89090" name="Rectangle 2"/>
          <p:cNvSpPr>
            <a:spLocks noGrp="1" noChangeArrowheads="1"/>
          </p:cNvSpPr>
          <p:nvPr>
            <p:ph type="title"/>
          </p:nvPr>
        </p:nvSpPr>
        <p:spPr/>
        <p:txBody>
          <a:bodyPr/>
          <a:lstStyle/>
          <a:p>
            <a:r>
              <a:rPr lang="en-US" altLang="zh-TW"/>
              <a:t>Exercises</a:t>
            </a:r>
          </a:p>
        </p:txBody>
      </p:sp>
      <p:sp>
        <p:nvSpPr>
          <p:cNvPr id="89091" name="Rectangle 3"/>
          <p:cNvSpPr>
            <a:spLocks noGrp="1" noChangeArrowheads="1"/>
          </p:cNvSpPr>
          <p:nvPr>
            <p:ph type="body" idx="1"/>
          </p:nvPr>
        </p:nvSpPr>
        <p:spPr>
          <a:xfrm>
            <a:off x="217488" y="1341438"/>
            <a:ext cx="8675687" cy="5183187"/>
          </a:xfrm>
        </p:spPr>
        <p:txBody>
          <a:bodyPr/>
          <a:lstStyle/>
          <a:p>
            <a:pPr>
              <a:buFontTx/>
              <a:buNone/>
            </a:pPr>
            <a:endParaRPr lang="en-US" altLang="zh-TW" sz="2400">
              <a:latin typeface="標楷體" pitchFamily="65" charset="-120"/>
            </a:endParaRPr>
          </a:p>
          <a:p>
            <a:pPr>
              <a:buFontTx/>
              <a:buNone/>
            </a:pPr>
            <a:r>
              <a:rPr lang="en-US" altLang="zh-TW" sz="2400">
                <a:latin typeface="標楷體" pitchFamily="65" charset="-120"/>
              </a:rPr>
              <a:t>	</a:t>
            </a:r>
            <a:r>
              <a:rPr lang="zh-TW" altLang="en-US" sz="2400" b="1">
                <a:latin typeface="標楷體" pitchFamily="65" charset="-120"/>
              </a:rPr>
              <a:t>輸出：</a:t>
            </a:r>
            <a:r>
              <a:rPr lang="zh-TW" altLang="en-US" sz="2400">
                <a:latin typeface="標楷體" pitchFamily="65" charset="-120"/>
              </a:rPr>
              <a:t>對於每個 </a:t>
            </a:r>
            <a:r>
              <a:rPr lang="en-US" altLang="zh-TW" sz="2400">
                <a:latin typeface="標楷體" pitchFamily="65" charset="-120"/>
              </a:rPr>
              <a:t>areFriends </a:t>
            </a:r>
            <a:r>
              <a:rPr lang="zh-TW" altLang="en-US" sz="2400">
                <a:latin typeface="標楷體" pitchFamily="65" charset="-120"/>
              </a:rPr>
              <a:t>以及 </a:t>
            </a:r>
            <a:r>
              <a:rPr lang="en-US" altLang="zh-TW" sz="2400">
                <a:latin typeface="標楷體" pitchFamily="65" charset="-120"/>
              </a:rPr>
              <a:t>areEnemies </a:t>
            </a:r>
            <a:r>
              <a:rPr lang="zh-TW" altLang="en-US" sz="2400">
                <a:latin typeface="標楷體" pitchFamily="65" charset="-120"/>
              </a:rPr>
              <a:t>指令，印出 </a:t>
            </a:r>
            <a:r>
              <a:rPr lang="en-US" altLang="zh-TW" sz="2400">
                <a:latin typeface="標楷體" pitchFamily="65" charset="-120"/>
              </a:rPr>
              <a:t>0 (</a:t>
            </a:r>
            <a:r>
              <a:rPr lang="zh-TW" altLang="en-US" sz="2400">
                <a:latin typeface="標楷體" pitchFamily="65" charset="-120"/>
              </a:rPr>
              <a:t>代表否定的答案</a:t>
            </a:r>
            <a:r>
              <a:rPr lang="en-US" altLang="zh-TW" sz="2400">
                <a:latin typeface="標楷體" pitchFamily="65" charset="-120"/>
              </a:rPr>
              <a:t>)</a:t>
            </a:r>
            <a:r>
              <a:rPr lang="zh-TW" altLang="en-US" sz="2400">
                <a:latin typeface="標楷體" pitchFamily="65" charset="-120"/>
              </a:rPr>
              <a:t>或是 </a:t>
            </a:r>
            <a:r>
              <a:rPr lang="en-US" altLang="zh-TW" sz="2400">
                <a:latin typeface="標楷體" pitchFamily="65" charset="-120"/>
              </a:rPr>
              <a:t>1 (</a:t>
            </a:r>
            <a:r>
              <a:rPr lang="zh-TW" altLang="en-US" sz="2400">
                <a:latin typeface="標楷體" pitchFamily="65" charset="-120"/>
              </a:rPr>
              <a:t>代表肯定的答案</a:t>
            </a:r>
            <a:r>
              <a:rPr lang="en-US" altLang="zh-TW" sz="2400">
                <a:latin typeface="標楷體" pitchFamily="65" charset="-120"/>
              </a:rPr>
              <a:t>)</a:t>
            </a:r>
            <a:r>
              <a:rPr lang="zh-TW" altLang="en-US" sz="2400">
                <a:latin typeface="標楷體" pitchFamily="65" charset="-120"/>
              </a:rPr>
              <a:t>。對於 </a:t>
            </a:r>
            <a:r>
              <a:rPr lang="en-US" altLang="zh-TW" sz="2400">
                <a:latin typeface="標楷體" pitchFamily="65" charset="-120"/>
              </a:rPr>
              <a:t>setFriends </a:t>
            </a:r>
            <a:r>
              <a:rPr lang="zh-TW" altLang="en-US" sz="2400">
                <a:latin typeface="標楷體" pitchFamily="65" charset="-120"/>
              </a:rPr>
              <a:t>以及 </a:t>
            </a:r>
            <a:r>
              <a:rPr lang="en-US" altLang="zh-TW" sz="2400">
                <a:latin typeface="標楷體" pitchFamily="65" charset="-120"/>
              </a:rPr>
              <a:t>setEnemies </a:t>
            </a:r>
            <a:r>
              <a:rPr lang="zh-TW" altLang="en-US" sz="2400">
                <a:latin typeface="標楷體" pitchFamily="65" charset="-120"/>
              </a:rPr>
              <a:t>指令，如果與先前的資訊矛盾，要輸出</a:t>
            </a:r>
            <a:r>
              <a:rPr lang="en-US" altLang="zh-TW" sz="2400">
                <a:latin typeface="標楷體" pitchFamily="65" charset="-120"/>
              </a:rPr>
              <a:t>–1</a:t>
            </a:r>
            <a:r>
              <a:rPr lang="zh-TW" altLang="en-US" sz="2400">
                <a:latin typeface="標楷體" pitchFamily="65" charset="-120"/>
              </a:rPr>
              <a:t>，請注意與先前資訊矛盾的指令要忽略。一個成功的 </a:t>
            </a:r>
            <a:r>
              <a:rPr lang="en-US" altLang="zh-TW" sz="2400">
                <a:latin typeface="標楷體" pitchFamily="65" charset="-120"/>
              </a:rPr>
              <a:t>setFriends </a:t>
            </a:r>
            <a:r>
              <a:rPr lang="zh-TW" altLang="en-US" sz="2400">
                <a:latin typeface="標楷體" pitchFamily="65" charset="-120"/>
              </a:rPr>
              <a:t>或是 </a:t>
            </a:r>
            <a:r>
              <a:rPr lang="en-US" altLang="zh-TW" sz="2400">
                <a:latin typeface="標楷體" pitchFamily="65" charset="-120"/>
              </a:rPr>
              <a:t>setEnemies </a:t>
            </a:r>
            <a:r>
              <a:rPr lang="zh-TW" altLang="en-US" sz="2400">
                <a:latin typeface="標楷體" pitchFamily="65" charset="-120"/>
              </a:rPr>
              <a:t>不用輸出任何東西。</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頁尾版面配置區 4"/>
          <p:cNvSpPr>
            <a:spLocks noGrp="1"/>
          </p:cNvSpPr>
          <p:nvPr>
            <p:ph type="ftr" sz="quarter" idx="11"/>
          </p:nvPr>
        </p:nvSpPr>
        <p:spPr/>
        <p:txBody>
          <a:bodyPr/>
          <a:lstStyle/>
          <a:p>
            <a:r>
              <a:rPr lang="en-US" altLang="zh-TW"/>
              <a:t>Disjoint Sets</a:t>
            </a:r>
          </a:p>
        </p:txBody>
      </p:sp>
      <p:sp>
        <p:nvSpPr>
          <p:cNvPr id="15" name="投影片編號版面配置區 5"/>
          <p:cNvSpPr>
            <a:spLocks noGrp="1"/>
          </p:cNvSpPr>
          <p:nvPr>
            <p:ph type="sldNum" sz="quarter" idx="12"/>
          </p:nvPr>
        </p:nvSpPr>
        <p:spPr/>
        <p:txBody>
          <a:bodyPr/>
          <a:lstStyle/>
          <a:p>
            <a:fld id="{7CCA62D3-D036-402E-AC40-9D86B596B422}" type="slidenum">
              <a:rPr lang="en-US" altLang="zh-TW"/>
              <a:pPr/>
              <a:t>35</a:t>
            </a:fld>
            <a:endParaRPr lang="en-US" altLang="zh-TW"/>
          </a:p>
        </p:txBody>
      </p:sp>
      <p:sp>
        <p:nvSpPr>
          <p:cNvPr id="91138" name="Rectangle 2"/>
          <p:cNvSpPr>
            <a:spLocks noGrp="1" noChangeArrowheads="1"/>
          </p:cNvSpPr>
          <p:nvPr>
            <p:ph type="body" idx="1"/>
          </p:nvPr>
        </p:nvSpPr>
        <p:spPr>
          <a:xfrm>
            <a:off x="395288" y="404813"/>
            <a:ext cx="8229600" cy="4525962"/>
          </a:xfrm>
        </p:spPr>
        <p:txBody>
          <a:bodyPr/>
          <a:lstStyle/>
          <a:p>
            <a:pPr>
              <a:buFontTx/>
              <a:buNone/>
            </a:pPr>
            <a:r>
              <a:rPr lang="zh-TW" altLang="en-US" sz="2800"/>
              <a:t>以下是一個輸出入的實例</a:t>
            </a:r>
            <a:r>
              <a:rPr lang="en-US" altLang="zh-TW" sz="2800"/>
              <a:t>:</a:t>
            </a:r>
          </a:p>
        </p:txBody>
      </p:sp>
      <p:graphicFrame>
        <p:nvGraphicFramePr>
          <p:cNvPr id="91139" name="Group 3"/>
          <p:cNvGraphicFramePr>
            <a:graphicFrameLocks noGrp="1"/>
          </p:cNvGraphicFramePr>
          <p:nvPr/>
        </p:nvGraphicFramePr>
        <p:xfrm>
          <a:off x="755650" y="1017588"/>
          <a:ext cx="7777163" cy="4859337"/>
        </p:xfrm>
        <a:graphic>
          <a:graphicData uri="http://schemas.openxmlformats.org/drawingml/2006/table">
            <a:tbl>
              <a:tblPr/>
              <a:tblGrid>
                <a:gridCol w="4043363"/>
                <a:gridCol w="3733800"/>
              </a:tblGrid>
              <a:tr h="460375">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000" b="0" i="0" u="none" strike="noStrike" cap="none" normalizeH="0" baseline="0" smtClean="0">
                          <a:ln>
                            <a:noFill/>
                          </a:ln>
                          <a:solidFill>
                            <a:schemeClr val="tx1"/>
                          </a:solidFill>
                          <a:effectLst/>
                          <a:latin typeface="Times New Roman" pitchFamily="18" charset="0"/>
                          <a:ea typeface="標楷體" pitchFamily="65" charset="-120"/>
                        </a:rPr>
                        <a:t>Sample 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98963">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1 0 1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1 1 2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2 0 5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3 0 2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3 8 9</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4 1 5</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4 1 2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4 8 9</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1 8 9</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1 5 2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3 5 2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0 0 0</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Times New Roman" pitchFamily="18" charset="0"/>
                          <a:ea typeface="標楷體" pitchFamily="65" charset="-120"/>
                        </a:defRPr>
                      </a:lvl1pPr>
                      <a:lvl2pPr>
                        <a:spcBef>
                          <a:spcPct val="20000"/>
                        </a:spcBef>
                        <a:defRPr kumimoji="1" sz="2400">
                          <a:solidFill>
                            <a:schemeClr val="tx1"/>
                          </a:solidFill>
                          <a:latin typeface="Times New Roman" pitchFamily="18" charset="0"/>
                          <a:ea typeface="標楷體" pitchFamily="65" charset="-120"/>
                        </a:defRPr>
                      </a:lvl2pPr>
                      <a:lvl3pPr>
                        <a:spcBef>
                          <a:spcPct val="20000"/>
                        </a:spcBef>
                        <a:defRPr kumimoji="1" sz="2000">
                          <a:solidFill>
                            <a:schemeClr val="tx1"/>
                          </a:solidFill>
                          <a:latin typeface="Times New Roman" pitchFamily="18" charset="0"/>
                          <a:ea typeface="標楷體" pitchFamily="65" charset="-120"/>
                        </a:defRPr>
                      </a:lvl3pPr>
                      <a:lvl4pPr>
                        <a:spcBef>
                          <a:spcPct val="20000"/>
                        </a:spcBef>
                        <a:defRPr kumimoji="1">
                          <a:solidFill>
                            <a:schemeClr val="tx1"/>
                          </a:solidFill>
                          <a:latin typeface="Times New Roman" pitchFamily="18" charset="0"/>
                          <a:ea typeface="標楷體" pitchFamily="65" charset="-120"/>
                        </a:defRPr>
                      </a:lvl4pPr>
                      <a:lvl5pPr>
                        <a:spcBef>
                          <a:spcPct val="20000"/>
                        </a:spcBef>
                        <a:defRPr kumimoji="1">
                          <a:solidFill>
                            <a:schemeClr val="tx1"/>
                          </a:solidFill>
                          <a:latin typeface="Times New Roman" pitchFamily="18" charset="0"/>
                          <a:ea typeface="標楷體" pitchFamily="65" charset="-120"/>
                        </a:defRPr>
                      </a:lvl5pPr>
                      <a:lvl6pPr fontAlgn="base">
                        <a:spcBef>
                          <a:spcPct val="20000"/>
                        </a:spcBef>
                        <a:spcAft>
                          <a:spcPct val="0"/>
                        </a:spcAft>
                        <a:defRPr kumimoji="1">
                          <a:solidFill>
                            <a:schemeClr val="tx1"/>
                          </a:solidFill>
                          <a:latin typeface="Times New Roman" pitchFamily="18" charset="0"/>
                          <a:ea typeface="標楷體" pitchFamily="65" charset="-120"/>
                        </a:defRPr>
                      </a:lvl6pPr>
                      <a:lvl7pPr fontAlgn="base">
                        <a:spcBef>
                          <a:spcPct val="20000"/>
                        </a:spcBef>
                        <a:spcAft>
                          <a:spcPct val="0"/>
                        </a:spcAft>
                        <a:defRPr kumimoji="1">
                          <a:solidFill>
                            <a:schemeClr val="tx1"/>
                          </a:solidFill>
                          <a:latin typeface="Times New Roman" pitchFamily="18" charset="0"/>
                          <a:ea typeface="標楷體" pitchFamily="65" charset="-120"/>
                        </a:defRPr>
                      </a:lvl7pPr>
                      <a:lvl8pPr fontAlgn="base">
                        <a:spcBef>
                          <a:spcPct val="20000"/>
                        </a:spcBef>
                        <a:spcAft>
                          <a:spcPct val="0"/>
                        </a:spcAft>
                        <a:defRPr kumimoji="1">
                          <a:solidFill>
                            <a:schemeClr val="tx1"/>
                          </a:solidFill>
                          <a:latin typeface="Times New Roman" pitchFamily="18" charset="0"/>
                          <a:ea typeface="標楷體" pitchFamily="65" charset="-120"/>
                        </a:defRPr>
                      </a:lvl8pPr>
                      <a:lvl9pPr fontAlgn="base">
                        <a:spcBef>
                          <a:spcPct val="20000"/>
                        </a:spcBef>
                        <a:spcAft>
                          <a:spcPct val="0"/>
                        </a:spcAft>
                        <a:defRPr kumimoji="1">
                          <a:solidFill>
                            <a:schemeClr val="tx1"/>
                          </a:solidFill>
                          <a:latin typeface="Times New Roman" pitchFamily="18" charset="0"/>
                          <a:ea typeface="標楷體" pitchFamily="65" charset="-12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-1</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rPr>
                        <a:t>0</a:t>
                      </a: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1600" b="0" i="0" u="none" strike="noStrike" cap="none" normalizeH="0" baseline="0" smtClean="0">
                        <a:ln>
                          <a:noFill/>
                        </a:ln>
                        <a:solidFill>
                          <a:schemeClr val="tx1"/>
                        </a:solidFill>
                        <a:effectLst/>
                        <a:latin typeface="Courier New" pitchFamily="49" charset="0"/>
                        <a:ea typeface="標楷體" pitchFamily="65" charset="-120"/>
                        <a:cs typeface="Courier New" pitchFamily="49"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頁尾版面配置區 4"/>
          <p:cNvSpPr>
            <a:spLocks noGrp="1"/>
          </p:cNvSpPr>
          <p:nvPr>
            <p:ph type="ftr" sz="quarter" idx="11"/>
          </p:nvPr>
        </p:nvSpPr>
        <p:spPr/>
        <p:txBody>
          <a:bodyPr/>
          <a:lstStyle/>
          <a:p>
            <a:r>
              <a:rPr lang="en-US" altLang="zh-TW"/>
              <a:t>Disjoint Sets</a:t>
            </a:r>
          </a:p>
        </p:txBody>
      </p:sp>
      <p:sp>
        <p:nvSpPr>
          <p:cNvPr id="4" name="投影片編號版面配置區 5"/>
          <p:cNvSpPr>
            <a:spLocks noGrp="1"/>
          </p:cNvSpPr>
          <p:nvPr>
            <p:ph type="sldNum" sz="quarter" idx="12"/>
          </p:nvPr>
        </p:nvSpPr>
        <p:spPr/>
        <p:txBody>
          <a:bodyPr/>
          <a:lstStyle/>
          <a:p>
            <a:fld id="{B60D4EDC-3A7F-4DBA-8717-A648770A3BAC}" type="slidenum">
              <a:rPr lang="en-US" altLang="zh-TW"/>
              <a:pPr/>
              <a:t>4</a:t>
            </a:fld>
            <a:endParaRPr lang="en-US" altLang="zh-TW"/>
          </a:p>
        </p:txBody>
      </p:sp>
      <p:sp>
        <p:nvSpPr>
          <p:cNvPr id="66563" name="Rectangle 1027"/>
          <p:cNvSpPr>
            <a:spLocks noGrp="1" noChangeArrowheads="1"/>
          </p:cNvSpPr>
          <p:nvPr>
            <p:ph type="body" idx="1"/>
          </p:nvPr>
        </p:nvSpPr>
        <p:spPr>
          <a:xfrm>
            <a:off x="457200" y="765175"/>
            <a:ext cx="8218488" cy="5360988"/>
          </a:xfrm>
        </p:spPr>
        <p:txBody>
          <a:bodyPr/>
          <a:lstStyle/>
          <a:p>
            <a:pPr>
              <a:buClr>
                <a:schemeClr val="tx1"/>
              </a:buClr>
              <a:buFontTx/>
              <a:buNone/>
            </a:pPr>
            <a:r>
              <a:rPr lang="zh-TW" altLang="en-US" sz="2800" b="1"/>
              <a:t>符號：</a:t>
            </a:r>
          </a:p>
          <a:p>
            <a:pPr>
              <a:buClr>
                <a:schemeClr val="tx1"/>
              </a:buClr>
              <a:buFontTx/>
              <a:buNone/>
            </a:pPr>
            <a:r>
              <a:rPr lang="zh-TW" altLang="en-US" sz="2800" i="1"/>
              <a:t>	</a:t>
            </a:r>
            <a:r>
              <a:rPr lang="en-US" altLang="zh-TW" sz="2800" i="1">
                <a:solidFill>
                  <a:schemeClr val="accent2"/>
                </a:solidFill>
              </a:rPr>
              <a:t>n</a:t>
            </a:r>
            <a:r>
              <a:rPr lang="en-US" altLang="zh-TW" sz="2800"/>
              <a:t>: </a:t>
            </a:r>
            <a:r>
              <a:rPr lang="zh-TW" altLang="en-US" sz="2800"/>
              <a:t>所有 </a:t>
            </a:r>
            <a:r>
              <a:rPr lang="en-US" altLang="zh-TW" sz="2800"/>
              <a:t>Make-Set </a:t>
            </a:r>
            <a:r>
              <a:rPr lang="zh-TW" altLang="en-US" sz="2800"/>
              <a:t>指令的總數。</a:t>
            </a:r>
          </a:p>
          <a:p>
            <a:pPr>
              <a:buClr>
                <a:schemeClr val="tx1"/>
              </a:buClr>
              <a:buFontTx/>
              <a:buNone/>
            </a:pPr>
            <a:r>
              <a:rPr lang="zh-TW" altLang="en-US" sz="2800"/>
              <a:t>	</a:t>
            </a:r>
            <a:r>
              <a:rPr lang="en-US" altLang="zh-TW" sz="2800" i="1">
                <a:solidFill>
                  <a:schemeClr val="accent2"/>
                </a:solidFill>
              </a:rPr>
              <a:t>m</a:t>
            </a:r>
            <a:r>
              <a:rPr lang="en-US" altLang="zh-TW" sz="2800"/>
              <a:t>: </a:t>
            </a:r>
            <a:r>
              <a:rPr lang="zh-TW" altLang="en-US" sz="2800"/>
              <a:t>所有 </a:t>
            </a:r>
            <a:r>
              <a:rPr lang="en-US" altLang="zh-TW" sz="2800"/>
              <a:t>Make-Set</a:t>
            </a:r>
            <a:r>
              <a:rPr lang="zh-TW" altLang="en-US" sz="2800"/>
              <a:t>、</a:t>
            </a:r>
            <a:r>
              <a:rPr lang="en-US" altLang="zh-TW" sz="2800"/>
              <a:t>Union </a:t>
            </a:r>
            <a:r>
              <a:rPr lang="zh-TW" altLang="en-US" sz="2800"/>
              <a:t>及 </a:t>
            </a:r>
            <a:r>
              <a:rPr lang="en-US" altLang="zh-TW" sz="2800"/>
              <a:t>Find-Set </a:t>
            </a:r>
            <a:r>
              <a:rPr lang="zh-TW" altLang="en-US" sz="2800"/>
              <a:t>指令的總數。</a:t>
            </a:r>
          </a:p>
          <a:p>
            <a:pPr>
              <a:buClr>
                <a:schemeClr val="tx1"/>
              </a:buClr>
              <a:buFontTx/>
              <a:buNone/>
            </a:pPr>
            <a:endParaRPr lang="zh-TW" altLang="en-US" sz="2800"/>
          </a:p>
          <a:p>
            <a:pPr>
              <a:buClr>
                <a:schemeClr val="tx1"/>
              </a:buClr>
              <a:buFontTx/>
              <a:buNone/>
            </a:pPr>
            <a:r>
              <a:rPr lang="zh-TW" altLang="en-US" sz="2800" b="1"/>
              <a:t>註： </a:t>
            </a:r>
            <a:r>
              <a:rPr lang="en-US" altLang="zh-TW" sz="2800" i="1"/>
              <a:t>m</a:t>
            </a:r>
            <a:r>
              <a:rPr lang="en-US" altLang="zh-TW" sz="2800"/>
              <a:t> </a:t>
            </a:r>
            <a:r>
              <a:rPr lang="en-US" altLang="zh-TW" sz="2800">
                <a:sym typeface="Symbol" pitchFamily="18" charset="2"/>
              </a:rPr>
              <a:t> </a:t>
            </a:r>
            <a:r>
              <a:rPr lang="en-US" altLang="zh-TW" sz="2800" i="1">
                <a:sym typeface="Symbol" pitchFamily="18" charset="2"/>
              </a:rPr>
              <a:t>n</a:t>
            </a:r>
            <a:r>
              <a:rPr lang="en-US" altLang="zh-TW" sz="2800">
                <a:sym typeface="Symbol" pitchFamily="18" charset="2"/>
              </a:rPr>
              <a:t> </a:t>
            </a:r>
            <a:r>
              <a:rPr lang="zh-TW" altLang="en-US" sz="2800">
                <a:sym typeface="Symbol" pitchFamily="18" charset="2"/>
              </a:rPr>
              <a:t>且所有 </a:t>
            </a:r>
            <a:r>
              <a:rPr lang="en-US" altLang="zh-TW" sz="2800">
                <a:sym typeface="Symbol" pitchFamily="18" charset="2"/>
              </a:rPr>
              <a:t>Union </a:t>
            </a:r>
            <a:r>
              <a:rPr lang="zh-TW" altLang="en-US" sz="2800">
                <a:sym typeface="Symbol" pitchFamily="18" charset="2"/>
              </a:rPr>
              <a:t>指令的總數最多不會超過  </a:t>
            </a:r>
            <a:r>
              <a:rPr lang="en-US" altLang="zh-TW" sz="2800" i="1">
                <a:sym typeface="Symbol" pitchFamily="18" charset="2"/>
              </a:rPr>
              <a:t>n</a:t>
            </a:r>
            <a:r>
              <a:rPr lang="en-US" altLang="zh-TW" sz="2800">
                <a:sym typeface="Symbol" pitchFamily="18" charset="2"/>
              </a:rPr>
              <a:t>-1</a:t>
            </a:r>
            <a:r>
              <a:rPr lang="zh-TW" altLang="en-US" sz="2800"/>
              <a:t>。</a:t>
            </a:r>
            <a:endParaRPr lang="zh-TW" altLang="en-US" sz="2800">
              <a:sym typeface="Symbol" pitchFamily="18" charset="2"/>
            </a:endParaRPr>
          </a:p>
          <a:p>
            <a:pPr lvl="1">
              <a:buFontTx/>
              <a:buChar char="•"/>
            </a:pPr>
            <a:endParaRPr lang="zh-TW" altLang="en-US"/>
          </a:p>
          <a:p>
            <a:endParaRPr lang="en-US" altLang="zh-TW"/>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頁尾版面配置區 5"/>
          <p:cNvSpPr>
            <a:spLocks noGrp="1"/>
          </p:cNvSpPr>
          <p:nvPr>
            <p:ph type="ftr" sz="quarter" idx="11"/>
          </p:nvPr>
        </p:nvSpPr>
        <p:spPr/>
        <p:txBody>
          <a:bodyPr/>
          <a:lstStyle/>
          <a:p>
            <a:r>
              <a:rPr lang="en-US" altLang="zh-TW"/>
              <a:t>Disjoint Sets</a:t>
            </a:r>
          </a:p>
        </p:txBody>
      </p:sp>
      <p:sp>
        <p:nvSpPr>
          <p:cNvPr id="23" name="投影片編號版面配置區 6"/>
          <p:cNvSpPr>
            <a:spLocks noGrp="1"/>
          </p:cNvSpPr>
          <p:nvPr>
            <p:ph type="sldNum" sz="quarter" idx="12"/>
          </p:nvPr>
        </p:nvSpPr>
        <p:spPr/>
        <p:txBody>
          <a:bodyPr/>
          <a:lstStyle/>
          <a:p>
            <a:fld id="{FC4634F4-2262-4DB1-BCEB-6856EE0D669F}" type="slidenum">
              <a:rPr lang="en-US" altLang="zh-TW"/>
              <a:pPr/>
              <a:t>5</a:t>
            </a:fld>
            <a:endParaRPr lang="en-US" altLang="zh-TW"/>
          </a:p>
        </p:txBody>
      </p:sp>
      <p:sp>
        <p:nvSpPr>
          <p:cNvPr id="7170" name="Rectangle 2"/>
          <p:cNvSpPr>
            <a:spLocks noGrp="1" noChangeArrowheads="1"/>
          </p:cNvSpPr>
          <p:nvPr>
            <p:ph type="title"/>
          </p:nvPr>
        </p:nvSpPr>
        <p:spPr/>
        <p:txBody>
          <a:bodyPr/>
          <a:lstStyle/>
          <a:p>
            <a:r>
              <a:rPr lang="en-US" altLang="zh-TW" sz="3200" b="1"/>
              <a:t>disjoint-set </a:t>
            </a:r>
            <a:r>
              <a:rPr lang="zh-TW" altLang="en-US" sz="3200" b="1"/>
              <a:t>資料結構例子</a:t>
            </a:r>
          </a:p>
        </p:txBody>
      </p:sp>
      <p:pic>
        <p:nvPicPr>
          <p:cNvPr id="7174" name="Picture 6" descr="21-1-6"/>
          <p:cNvPicPr>
            <a:picLocks noGrp="1" noChangeAspect="1" noChangeArrowheads="1"/>
          </p:cNvPicPr>
          <p:nvPr>
            <p:ph sz="half" idx="2"/>
          </p:nvPr>
        </p:nvPicPr>
        <p:blipFill>
          <a:blip r:embed="rId3" cstate="print">
            <a:lum bright="-40000" contrast="60000"/>
            <a:extLst>
              <a:ext uri="{28A0092B-C50C-407E-A947-70E740481C1C}">
                <a14:useLocalDpi xmlns:a14="http://schemas.microsoft.com/office/drawing/2010/main" val="0"/>
              </a:ext>
            </a:extLst>
          </a:blip>
          <a:srcRect/>
          <a:stretch>
            <a:fillRect/>
          </a:stretch>
        </p:blipFill>
        <p:spPr>
          <a:xfrm>
            <a:off x="900113" y="3602038"/>
            <a:ext cx="7058025" cy="3140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6" name="Oval 8"/>
          <p:cNvSpPr>
            <a:spLocks noChangeArrowheads="1"/>
          </p:cNvSpPr>
          <p:nvPr/>
        </p:nvSpPr>
        <p:spPr bwMode="auto">
          <a:xfrm>
            <a:off x="1331913"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a</a:t>
            </a:r>
          </a:p>
        </p:txBody>
      </p:sp>
      <p:sp>
        <p:nvSpPr>
          <p:cNvPr id="7178" name="Oval 10"/>
          <p:cNvSpPr>
            <a:spLocks noChangeArrowheads="1"/>
          </p:cNvSpPr>
          <p:nvPr/>
        </p:nvSpPr>
        <p:spPr bwMode="auto">
          <a:xfrm>
            <a:off x="2484438"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b</a:t>
            </a:r>
          </a:p>
        </p:txBody>
      </p:sp>
      <p:sp>
        <p:nvSpPr>
          <p:cNvPr id="7179" name="Oval 11"/>
          <p:cNvSpPr>
            <a:spLocks noChangeArrowheads="1"/>
          </p:cNvSpPr>
          <p:nvPr/>
        </p:nvSpPr>
        <p:spPr bwMode="auto">
          <a:xfrm>
            <a:off x="1331913" y="263683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c</a:t>
            </a:r>
          </a:p>
        </p:txBody>
      </p:sp>
      <p:sp>
        <p:nvSpPr>
          <p:cNvPr id="7180" name="Oval 12"/>
          <p:cNvSpPr>
            <a:spLocks noChangeArrowheads="1"/>
          </p:cNvSpPr>
          <p:nvPr/>
        </p:nvSpPr>
        <p:spPr bwMode="auto">
          <a:xfrm>
            <a:off x="2484438" y="263683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d</a:t>
            </a:r>
          </a:p>
        </p:txBody>
      </p:sp>
      <p:sp>
        <p:nvSpPr>
          <p:cNvPr id="7181" name="Oval 13"/>
          <p:cNvSpPr>
            <a:spLocks noChangeArrowheads="1"/>
          </p:cNvSpPr>
          <p:nvPr/>
        </p:nvSpPr>
        <p:spPr bwMode="auto">
          <a:xfrm>
            <a:off x="3635375"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e</a:t>
            </a:r>
          </a:p>
        </p:txBody>
      </p:sp>
      <p:sp>
        <p:nvSpPr>
          <p:cNvPr id="7182" name="Oval 14"/>
          <p:cNvSpPr>
            <a:spLocks noChangeArrowheads="1"/>
          </p:cNvSpPr>
          <p:nvPr/>
        </p:nvSpPr>
        <p:spPr bwMode="auto">
          <a:xfrm>
            <a:off x="4787900"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f</a:t>
            </a:r>
          </a:p>
        </p:txBody>
      </p:sp>
      <p:sp>
        <p:nvSpPr>
          <p:cNvPr id="7183" name="Oval 15"/>
          <p:cNvSpPr>
            <a:spLocks noChangeArrowheads="1"/>
          </p:cNvSpPr>
          <p:nvPr/>
        </p:nvSpPr>
        <p:spPr bwMode="auto">
          <a:xfrm>
            <a:off x="3635375" y="263683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g</a:t>
            </a:r>
          </a:p>
        </p:txBody>
      </p:sp>
      <p:sp>
        <p:nvSpPr>
          <p:cNvPr id="7184" name="Oval 16"/>
          <p:cNvSpPr>
            <a:spLocks noChangeArrowheads="1"/>
          </p:cNvSpPr>
          <p:nvPr/>
        </p:nvSpPr>
        <p:spPr bwMode="auto">
          <a:xfrm>
            <a:off x="5867400"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h</a:t>
            </a:r>
          </a:p>
        </p:txBody>
      </p:sp>
      <p:sp>
        <p:nvSpPr>
          <p:cNvPr id="7185" name="Oval 17"/>
          <p:cNvSpPr>
            <a:spLocks noChangeArrowheads="1"/>
          </p:cNvSpPr>
          <p:nvPr/>
        </p:nvSpPr>
        <p:spPr bwMode="auto">
          <a:xfrm>
            <a:off x="5867400" y="2636838"/>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i</a:t>
            </a:r>
          </a:p>
        </p:txBody>
      </p:sp>
      <p:sp>
        <p:nvSpPr>
          <p:cNvPr id="7186" name="Oval 18"/>
          <p:cNvSpPr>
            <a:spLocks noChangeArrowheads="1"/>
          </p:cNvSpPr>
          <p:nvPr/>
        </p:nvSpPr>
        <p:spPr bwMode="auto">
          <a:xfrm>
            <a:off x="7019925" y="1484313"/>
            <a:ext cx="431800" cy="431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400" i="1"/>
              <a:t>j</a:t>
            </a:r>
          </a:p>
        </p:txBody>
      </p:sp>
      <p:cxnSp>
        <p:nvCxnSpPr>
          <p:cNvPr id="7187" name="AutoShape 19"/>
          <p:cNvCxnSpPr>
            <a:cxnSpLocks noChangeShapeType="1"/>
            <a:stCxn id="7176" idx="6"/>
            <a:endCxn id="7178" idx="2"/>
          </p:cNvCxnSpPr>
          <p:nvPr/>
        </p:nvCxnSpPr>
        <p:spPr bwMode="auto">
          <a:xfrm>
            <a:off x="1763713" y="1700213"/>
            <a:ext cx="720725" cy="0"/>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88" name="AutoShape 20"/>
          <p:cNvCxnSpPr>
            <a:cxnSpLocks noChangeShapeType="1"/>
            <a:stCxn id="7176" idx="4"/>
            <a:endCxn id="7179" idx="0"/>
          </p:cNvCxnSpPr>
          <p:nvPr/>
        </p:nvCxnSpPr>
        <p:spPr bwMode="auto">
          <a:xfrm>
            <a:off x="1547813" y="1916113"/>
            <a:ext cx="0" cy="720725"/>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89" name="AutoShape 21"/>
          <p:cNvCxnSpPr>
            <a:cxnSpLocks noChangeShapeType="1"/>
            <a:stCxn id="7178" idx="3"/>
            <a:endCxn id="7179" idx="7"/>
          </p:cNvCxnSpPr>
          <p:nvPr/>
        </p:nvCxnSpPr>
        <p:spPr bwMode="auto">
          <a:xfrm flipH="1">
            <a:off x="1700213" y="1852613"/>
            <a:ext cx="847725" cy="847725"/>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90" name="AutoShape 22"/>
          <p:cNvCxnSpPr>
            <a:cxnSpLocks noChangeShapeType="1"/>
            <a:stCxn id="7178" idx="4"/>
            <a:endCxn id="7180" idx="0"/>
          </p:cNvCxnSpPr>
          <p:nvPr/>
        </p:nvCxnSpPr>
        <p:spPr bwMode="auto">
          <a:xfrm>
            <a:off x="2700338" y="1916113"/>
            <a:ext cx="0" cy="720725"/>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91" name="AutoShape 23"/>
          <p:cNvCxnSpPr>
            <a:cxnSpLocks noChangeShapeType="1"/>
            <a:stCxn id="7181" idx="4"/>
            <a:endCxn id="7183" idx="0"/>
          </p:cNvCxnSpPr>
          <p:nvPr/>
        </p:nvCxnSpPr>
        <p:spPr bwMode="auto">
          <a:xfrm>
            <a:off x="3851275" y="1916113"/>
            <a:ext cx="0" cy="720725"/>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92" name="AutoShape 24"/>
          <p:cNvCxnSpPr>
            <a:cxnSpLocks noChangeShapeType="1"/>
            <a:stCxn id="7181" idx="6"/>
            <a:endCxn id="7182" idx="2"/>
          </p:cNvCxnSpPr>
          <p:nvPr/>
        </p:nvCxnSpPr>
        <p:spPr bwMode="auto">
          <a:xfrm>
            <a:off x="4067175" y="1700213"/>
            <a:ext cx="720725" cy="0"/>
          </a:xfrm>
          <a:prstGeom prst="straightConnector1">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93" name="AutoShape 25"/>
          <p:cNvCxnSpPr>
            <a:cxnSpLocks noChangeShapeType="1"/>
            <a:stCxn id="7184" idx="4"/>
            <a:endCxn id="7185" idx="0"/>
          </p:cNvCxnSpPr>
          <p:nvPr/>
        </p:nvCxnSpPr>
        <p:spPr bwMode="auto">
          <a:xfrm>
            <a:off x="6083300" y="1916113"/>
            <a:ext cx="0" cy="720725"/>
          </a:xfrm>
          <a:prstGeom prst="straightConnector1">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195" name="Text Box 27"/>
          <p:cNvSpPr txBox="1">
            <a:spLocks noChangeArrowheads="1"/>
          </p:cNvSpPr>
          <p:nvPr/>
        </p:nvSpPr>
        <p:spPr bwMode="auto">
          <a:xfrm>
            <a:off x="4164013" y="2997200"/>
            <a:ext cx="479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2000" b="1"/>
              <a:t>(a)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FD0E41CE-4FAE-4039-B112-073D1EB7179A}" type="slidenum">
              <a:rPr lang="en-US" altLang="zh-TW"/>
              <a:pPr/>
              <a:t>6</a:t>
            </a:fld>
            <a:endParaRPr lang="en-US" altLang="zh-TW"/>
          </a:p>
        </p:txBody>
      </p:sp>
      <p:sp>
        <p:nvSpPr>
          <p:cNvPr id="10242" name="Rectangle 2"/>
          <p:cNvSpPr>
            <a:spLocks noGrp="1" noChangeArrowheads="1"/>
          </p:cNvSpPr>
          <p:nvPr>
            <p:ph type="title"/>
          </p:nvPr>
        </p:nvSpPr>
        <p:spPr/>
        <p:txBody>
          <a:bodyPr/>
          <a:lstStyle/>
          <a:p>
            <a:r>
              <a:rPr lang="en-US" altLang="zh-TW" sz="3200" b="1"/>
              <a:t>disjoint-set </a:t>
            </a:r>
            <a:r>
              <a:rPr lang="zh-TW" altLang="en-US" sz="3200" b="1"/>
              <a:t>資料結構例子 </a:t>
            </a:r>
            <a:r>
              <a:rPr lang="en-US" altLang="zh-TW" sz="3200" b="1"/>
              <a:t>(</a:t>
            </a:r>
            <a:r>
              <a:rPr lang="zh-TW" altLang="en-US" sz="3200" b="1"/>
              <a:t>續</a:t>
            </a:r>
            <a:r>
              <a:rPr lang="en-US" altLang="zh-TW" sz="3200" b="1"/>
              <a:t>)</a:t>
            </a:r>
          </a:p>
        </p:txBody>
      </p:sp>
      <p:sp>
        <p:nvSpPr>
          <p:cNvPr id="10243" name="Rectangle 3"/>
          <p:cNvSpPr>
            <a:spLocks noGrp="1" noChangeArrowheads="1"/>
          </p:cNvSpPr>
          <p:nvPr>
            <p:ph type="body" idx="1"/>
          </p:nvPr>
        </p:nvSpPr>
        <p:spPr/>
        <p:txBody>
          <a:bodyPr/>
          <a:lstStyle/>
          <a:p>
            <a:pPr>
              <a:buFontTx/>
              <a:buNone/>
            </a:pPr>
            <a:r>
              <a:rPr lang="en-US" altLang="zh-TW" sz="2400" b="1">
                <a:latin typeface="Courier New" pitchFamily="49" charset="0"/>
              </a:rPr>
              <a:t>CONNECTED-COMPONENTS(</a:t>
            </a:r>
            <a:r>
              <a:rPr lang="en-US" altLang="zh-TW" sz="2400" b="1" i="1">
                <a:latin typeface="Courier New" pitchFamily="49" charset="0"/>
              </a:rPr>
              <a:t>G</a:t>
            </a:r>
            <a:r>
              <a:rPr lang="en-US" altLang="zh-TW" sz="2400" b="1">
                <a:latin typeface="Courier New" pitchFamily="49" charset="0"/>
              </a:rPr>
              <a:t>)</a:t>
            </a:r>
          </a:p>
          <a:p>
            <a:pPr>
              <a:buFontTx/>
              <a:buNone/>
            </a:pPr>
            <a:r>
              <a:rPr lang="en-US" altLang="zh-TW" sz="2400">
                <a:latin typeface="Courier New" pitchFamily="49" charset="0"/>
              </a:rPr>
              <a:t>1</a:t>
            </a:r>
            <a:r>
              <a:rPr lang="en-US" altLang="zh-TW" sz="2400" b="1">
                <a:latin typeface="Courier New" pitchFamily="49" charset="0"/>
              </a:rPr>
              <a:t> for each vertex </a:t>
            </a:r>
            <a:r>
              <a:rPr lang="en-US" altLang="zh-TW" sz="2400" b="1" i="1">
                <a:latin typeface="Courier New" pitchFamily="49" charset="0"/>
              </a:rPr>
              <a:t>v </a:t>
            </a:r>
            <a:r>
              <a:rPr lang="en-US" altLang="zh-TW" sz="2400" b="1">
                <a:latin typeface="Courier New" pitchFamily="49" charset="0"/>
                <a:sym typeface="Symbol" pitchFamily="18" charset="2"/>
              </a:rPr>
              <a:t> </a:t>
            </a:r>
            <a:r>
              <a:rPr lang="en-US" altLang="zh-TW" sz="2400" b="1" i="1">
                <a:latin typeface="Courier New" pitchFamily="49" charset="0"/>
                <a:sym typeface="Symbol" pitchFamily="18" charset="2"/>
              </a:rPr>
              <a:t>V</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G</a:t>
            </a:r>
            <a:r>
              <a:rPr lang="en-US" altLang="zh-TW" sz="2400" b="1">
                <a:latin typeface="Courier New" pitchFamily="49" charset="0"/>
                <a:sym typeface="Symbol" pitchFamily="18" charset="2"/>
              </a:rPr>
              <a:t>]</a:t>
            </a:r>
          </a:p>
          <a:p>
            <a:pPr>
              <a:buFontTx/>
              <a:buNone/>
            </a:pPr>
            <a:r>
              <a:rPr lang="en-US" altLang="zh-TW" sz="2400">
                <a:latin typeface="Courier New" pitchFamily="49" charset="0"/>
                <a:sym typeface="Symbol" pitchFamily="18" charset="2"/>
              </a:rPr>
              <a:t>2</a:t>
            </a:r>
            <a:r>
              <a:rPr lang="en-US" altLang="zh-TW" sz="2400" b="1">
                <a:latin typeface="Courier New" pitchFamily="49" charset="0"/>
                <a:sym typeface="Symbol" pitchFamily="18" charset="2"/>
              </a:rPr>
              <a:t>    do MAKE-SET(</a:t>
            </a:r>
            <a:r>
              <a:rPr lang="en-US" altLang="zh-TW" sz="2400" b="1" i="1">
                <a:latin typeface="Courier New" pitchFamily="49" charset="0"/>
                <a:sym typeface="Symbol" pitchFamily="18" charset="2"/>
              </a:rPr>
              <a:t>v</a:t>
            </a:r>
            <a:r>
              <a:rPr lang="en-US" altLang="zh-TW" sz="2400" b="1">
                <a:latin typeface="Courier New" pitchFamily="49" charset="0"/>
                <a:sym typeface="Symbol" pitchFamily="18" charset="2"/>
              </a:rPr>
              <a:t>)</a:t>
            </a:r>
          </a:p>
          <a:p>
            <a:pPr>
              <a:buFontTx/>
              <a:buNone/>
            </a:pPr>
            <a:r>
              <a:rPr lang="en-US" altLang="zh-TW" sz="2400">
                <a:latin typeface="Courier New" pitchFamily="49" charset="0"/>
                <a:sym typeface="Symbol" pitchFamily="18" charset="2"/>
              </a:rPr>
              <a:t>3</a:t>
            </a:r>
            <a:r>
              <a:rPr lang="en-US" altLang="zh-TW" sz="2400" b="1">
                <a:latin typeface="Courier New" pitchFamily="49" charset="0"/>
                <a:sym typeface="Symbol" pitchFamily="18" charset="2"/>
              </a:rPr>
              <a:t> for each edge (</a:t>
            </a:r>
            <a:r>
              <a:rPr lang="en-US" altLang="zh-TW" sz="2400" b="1" i="1">
                <a:latin typeface="Courier New" pitchFamily="49" charset="0"/>
                <a:sym typeface="Symbol" pitchFamily="18" charset="2"/>
              </a:rPr>
              <a:t>u</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v</a:t>
            </a:r>
            <a:r>
              <a:rPr lang="en-US" altLang="zh-TW" sz="2400" b="1">
                <a:latin typeface="Courier New" pitchFamily="49" charset="0"/>
                <a:sym typeface="Symbol" pitchFamily="18" charset="2"/>
              </a:rPr>
              <a:t>)  </a:t>
            </a:r>
            <a:r>
              <a:rPr lang="en-US" altLang="zh-TW" sz="2400" b="1" i="1">
                <a:latin typeface="Courier New" pitchFamily="49" charset="0"/>
                <a:sym typeface="Symbol" pitchFamily="18" charset="2"/>
              </a:rPr>
              <a:t>E</a:t>
            </a:r>
            <a:r>
              <a:rPr lang="en-US" altLang="zh-TW" sz="2400" b="1">
                <a:latin typeface="Courier New" pitchFamily="49" charset="0"/>
                <a:sym typeface="Symbol" pitchFamily="18" charset="2"/>
              </a:rPr>
              <a:t>[</a:t>
            </a:r>
            <a:r>
              <a:rPr lang="en-US" altLang="zh-TW" sz="2400" b="1" i="1">
                <a:latin typeface="Courier New" pitchFamily="49" charset="0"/>
                <a:sym typeface="Symbol" pitchFamily="18" charset="2"/>
              </a:rPr>
              <a:t>G</a:t>
            </a:r>
            <a:r>
              <a:rPr lang="en-US" altLang="zh-TW" sz="2400" b="1">
                <a:latin typeface="Courier New" pitchFamily="49" charset="0"/>
                <a:sym typeface="Symbol" pitchFamily="18" charset="2"/>
              </a:rPr>
              <a:t>]</a:t>
            </a:r>
          </a:p>
          <a:p>
            <a:pPr>
              <a:buFontTx/>
              <a:buNone/>
            </a:pPr>
            <a:r>
              <a:rPr lang="en-US" altLang="zh-TW" sz="2400">
                <a:latin typeface="Courier New" pitchFamily="49" charset="0"/>
                <a:sym typeface="Symbol" pitchFamily="18" charset="2"/>
              </a:rPr>
              <a:t>4</a:t>
            </a:r>
            <a:r>
              <a:rPr lang="en-US" altLang="zh-TW" sz="2400" b="1">
                <a:latin typeface="Courier New" pitchFamily="49" charset="0"/>
                <a:sym typeface="Symbol" pitchFamily="18" charset="2"/>
              </a:rPr>
              <a:t>    do if FIND-SET(</a:t>
            </a:r>
            <a:r>
              <a:rPr lang="en-US" altLang="zh-TW" sz="2400" b="1" i="1">
                <a:latin typeface="Courier New" pitchFamily="49" charset="0"/>
                <a:sym typeface="Symbol" pitchFamily="18" charset="2"/>
              </a:rPr>
              <a:t>u</a:t>
            </a:r>
            <a:r>
              <a:rPr lang="en-US" altLang="zh-TW" sz="2400" b="1">
                <a:latin typeface="Courier New" pitchFamily="49" charset="0"/>
                <a:sym typeface="Symbol" pitchFamily="18" charset="2"/>
              </a:rPr>
              <a:t>) </a:t>
            </a:r>
            <a:r>
              <a:rPr lang="en-US" altLang="zh-TW" sz="2400" b="1">
                <a:latin typeface="Courier New" pitchFamily="49" charset="0"/>
                <a:cs typeface="Times New Roman" pitchFamily="18" charset="0"/>
                <a:sym typeface="Symbol" pitchFamily="18" charset="2"/>
              </a:rPr>
              <a:t>≠ FIND-SET(</a:t>
            </a:r>
            <a:r>
              <a:rPr lang="en-US" altLang="zh-TW" sz="2400" b="1" i="1">
                <a:latin typeface="Courier New" pitchFamily="49" charset="0"/>
                <a:cs typeface="Times New Roman" pitchFamily="18" charset="0"/>
                <a:sym typeface="Symbol" pitchFamily="18" charset="2"/>
              </a:rPr>
              <a:t>v</a:t>
            </a:r>
            <a:r>
              <a:rPr lang="en-US" altLang="zh-TW" sz="2400" b="1">
                <a:latin typeface="Courier New" pitchFamily="49" charset="0"/>
                <a:cs typeface="Times New Roman" pitchFamily="18" charset="0"/>
                <a:sym typeface="Symbol" pitchFamily="18" charset="2"/>
              </a:rPr>
              <a:t>)</a:t>
            </a:r>
          </a:p>
          <a:p>
            <a:pPr>
              <a:buFontTx/>
              <a:buNone/>
            </a:pPr>
            <a:r>
              <a:rPr lang="en-US" altLang="zh-TW" sz="2400">
                <a:latin typeface="Courier New" pitchFamily="49" charset="0"/>
                <a:cs typeface="Times New Roman" pitchFamily="18" charset="0"/>
                <a:sym typeface="Symbol" pitchFamily="18" charset="2"/>
              </a:rPr>
              <a:t>5</a:t>
            </a:r>
            <a:r>
              <a:rPr lang="en-US" altLang="zh-TW" sz="2400" b="1">
                <a:latin typeface="Courier New" pitchFamily="49" charset="0"/>
                <a:cs typeface="Times New Roman" pitchFamily="18" charset="0"/>
                <a:sym typeface="Symbol" pitchFamily="18" charset="2"/>
              </a:rPr>
              <a:t>       then UNION(</a:t>
            </a:r>
            <a:r>
              <a:rPr lang="en-US" altLang="zh-TW" sz="2400" b="1" i="1">
                <a:latin typeface="Courier New" pitchFamily="49" charset="0"/>
                <a:cs typeface="Times New Roman" pitchFamily="18" charset="0"/>
                <a:sym typeface="Symbol" pitchFamily="18" charset="2"/>
              </a:rPr>
              <a:t>u</a:t>
            </a:r>
            <a:r>
              <a:rPr lang="en-US" altLang="zh-TW" sz="2400" b="1">
                <a:latin typeface="Courier New" pitchFamily="49" charset="0"/>
                <a:cs typeface="Times New Roman" pitchFamily="18" charset="0"/>
                <a:sym typeface="Symbol" pitchFamily="18" charset="2"/>
              </a:rPr>
              <a:t>,</a:t>
            </a:r>
            <a:r>
              <a:rPr lang="en-US" altLang="zh-TW" sz="2400" b="1" i="1">
                <a:latin typeface="Courier New" pitchFamily="49" charset="0"/>
                <a:cs typeface="Times New Roman" pitchFamily="18" charset="0"/>
                <a:sym typeface="Symbol" pitchFamily="18" charset="2"/>
              </a:rPr>
              <a:t>v</a:t>
            </a:r>
            <a:r>
              <a:rPr lang="en-US" altLang="zh-TW" sz="2400" b="1">
                <a:latin typeface="Courier New" pitchFamily="49" charset="0"/>
                <a:cs typeface="Times New Roman" pitchFamily="18" charset="0"/>
                <a:sym typeface="Symbol" pitchFamily="18" charset="2"/>
              </a:rPr>
              <a:t>)</a:t>
            </a:r>
          </a:p>
          <a:p>
            <a:pPr>
              <a:buFontTx/>
              <a:buNone/>
            </a:pPr>
            <a:endParaRPr lang="en-US" altLang="zh-TW" sz="2400" b="1">
              <a:latin typeface="Courier New" pitchFamily="49"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頁尾版面配置區 4"/>
          <p:cNvSpPr>
            <a:spLocks noGrp="1"/>
          </p:cNvSpPr>
          <p:nvPr>
            <p:ph type="ftr" sz="quarter" idx="11"/>
          </p:nvPr>
        </p:nvSpPr>
        <p:spPr/>
        <p:txBody>
          <a:bodyPr/>
          <a:lstStyle/>
          <a:p>
            <a:r>
              <a:rPr lang="en-US" altLang="zh-TW"/>
              <a:t>Disjoint Sets</a:t>
            </a:r>
          </a:p>
        </p:txBody>
      </p:sp>
      <p:sp>
        <p:nvSpPr>
          <p:cNvPr id="5" name="投影片編號版面配置區 5"/>
          <p:cNvSpPr>
            <a:spLocks noGrp="1"/>
          </p:cNvSpPr>
          <p:nvPr>
            <p:ph type="sldNum" sz="quarter" idx="12"/>
          </p:nvPr>
        </p:nvSpPr>
        <p:spPr/>
        <p:txBody>
          <a:bodyPr/>
          <a:lstStyle/>
          <a:p>
            <a:fld id="{F633E15C-A2F1-4614-B20F-E32EECBE87DE}" type="slidenum">
              <a:rPr lang="en-US" altLang="zh-TW"/>
              <a:pPr/>
              <a:t>7</a:t>
            </a:fld>
            <a:endParaRPr lang="en-US" altLang="zh-TW"/>
          </a:p>
        </p:txBody>
      </p:sp>
      <p:sp>
        <p:nvSpPr>
          <p:cNvPr id="93186" name="Rectangle 2"/>
          <p:cNvSpPr>
            <a:spLocks noGrp="1" noChangeArrowheads="1"/>
          </p:cNvSpPr>
          <p:nvPr>
            <p:ph type="title"/>
          </p:nvPr>
        </p:nvSpPr>
        <p:spPr/>
        <p:txBody>
          <a:bodyPr/>
          <a:lstStyle/>
          <a:p>
            <a:r>
              <a:rPr lang="en-US" altLang="zh-TW" sz="3200" b="1"/>
              <a:t>disjoint-set </a:t>
            </a:r>
            <a:r>
              <a:rPr lang="zh-TW" altLang="en-US" sz="3200" b="1"/>
              <a:t>資料結構例子 </a:t>
            </a:r>
            <a:r>
              <a:rPr lang="en-US" altLang="zh-TW" sz="3200" b="1"/>
              <a:t>(</a:t>
            </a:r>
            <a:r>
              <a:rPr lang="zh-TW" altLang="en-US" sz="3200" b="1"/>
              <a:t>續</a:t>
            </a:r>
            <a:r>
              <a:rPr lang="en-US" altLang="zh-TW" sz="3200" b="1"/>
              <a:t>)</a:t>
            </a:r>
          </a:p>
        </p:txBody>
      </p:sp>
      <p:sp>
        <p:nvSpPr>
          <p:cNvPr id="93187" name="Rectangle 3"/>
          <p:cNvSpPr>
            <a:spLocks noGrp="1" noChangeArrowheads="1"/>
          </p:cNvSpPr>
          <p:nvPr>
            <p:ph type="body" idx="1"/>
          </p:nvPr>
        </p:nvSpPr>
        <p:spPr/>
        <p:txBody>
          <a:bodyPr/>
          <a:lstStyle/>
          <a:p>
            <a:pPr>
              <a:buFontTx/>
              <a:buNone/>
            </a:pPr>
            <a:r>
              <a:rPr lang="en-US" altLang="zh-TW" sz="2400" b="1">
                <a:latin typeface="Courier New" pitchFamily="49" charset="0"/>
                <a:cs typeface="Times New Roman" pitchFamily="18" charset="0"/>
                <a:sym typeface="Symbol" pitchFamily="18" charset="2"/>
              </a:rPr>
              <a:t>SAME-COMPONENT(</a:t>
            </a:r>
            <a:r>
              <a:rPr lang="en-US" altLang="zh-TW" sz="2400" b="1" i="1">
                <a:latin typeface="Courier New" pitchFamily="49" charset="0"/>
                <a:cs typeface="Times New Roman" pitchFamily="18" charset="0"/>
                <a:sym typeface="Symbol" pitchFamily="18" charset="2"/>
              </a:rPr>
              <a:t>u</a:t>
            </a:r>
            <a:r>
              <a:rPr lang="en-US" altLang="zh-TW" sz="2400" b="1">
                <a:latin typeface="Courier New" pitchFamily="49" charset="0"/>
                <a:cs typeface="Times New Roman" pitchFamily="18" charset="0"/>
                <a:sym typeface="Symbol" pitchFamily="18" charset="2"/>
              </a:rPr>
              <a:t>,</a:t>
            </a:r>
            <a:r>
              <a:rPr lang="en-US" altLang="zh-TW" sz="2400" b="1" i="1">
                <a:latin typeface="Courier New" pitchFamily="49" charset="0"/>
                <a:cs typeface="Times New Roman" pitchFamily="18" charset="0"/>
                <a:sym typeface="Symbol" pitchFamily="18" charset="2"/>
              </a:rPr>
              <a:t>v</a:t>
            </a:r>
            <a:r>
              <a:rPr lang="en-US" altLang="zh-TW" sz="2400" b="1">
                <a:latin typeface="Courier New" pitchFamily="49" charset="0"/>
                <a:cs typeface="Times New Roman" pitchFamily="18" charset="0"/>
                <a:sym typeface="Symbol" pitchFamily="18" charset="2"/>
              </a:rPr>
              <a:t>)</a:t>
            </a:r>
          </a:p>
          <a:p>
            <a:pPr>
              <a:buFontTx/>
              <a:buNone/>
            </a:pPr>
            <a:r>
              <a:rPr lang="en-US" altLang="zh-TW" sz="2400">
                <a:latin typeface="Courier New" pitchFamily="49" charset="0"/>
                <a:cs typeface="Times New Roman" pitchFamily="18" charset="0"/>
                <a:sym typeface="Symbol" pitchFamily="18" charset="2"/>
              </a:rPr>
              <a:t>1</a:t>
            </a:r>
            <a:r>
              <a:rPr lang="en-US" altLang="zh-TW" sz="2400" b="1">
                <a:latin typeface="Courier New" pitchFamily="49" charset="0"/>
                <a:cs typeface="Times New Roman" pitchFamily="18" charset="0"/>
                <a:sym typeface="Symbol" pitchFamily="18" charset="2"/>
              </a:rPr>
              <a:t> if FIND-SET(</a:t>
            </a:r>
            <a:r>
              <a:rPr lang="en-US" altLang="zh-TW" sz="2400" b="1" i="1">
                <a:latin typeface="Courier New" pitchFamily="49" charset="0"/>
                <a:cs typeface="Times New Roman" pitchFamily="18" charset="0"/>
                <a:sym typeface="Symbol" pitchFamily="18" charset="2"/>
              </a:rPr>
              <a:t>u</a:t>
            </a:r>
            <a:r>
              <a:rPr lang="en-US" altLang="zh-TW" sz="2400" b="1">
                <a:latin typeface="Courier New" pitchFamily="49" charset="0"/>
                <a:cs typeface="Times New Roman" pitchFamily="18" charset="0"/>
                <a:sym typeface="Symbol" pitchFamily="18" charset="2"/>
              </a:rPr>
              <a:t>) = FIND-SET(</a:t>
            </a:r>
            <a:r>
              <a:rPr lang="en-US" altLang="zh-TW" sz="2400" b="1" i="1">
                <a:latin typeface="Courier New" pitchFamily="49" charset="0"/>
                <a:cs typeface="Times New Roman" pitchFamily="18" charset="0"/>
                <a:sym typeface="Symbol" pitchFamily="18" charset="2"/>
              </a:rPr>
              <a:t>v</a:t>
            </a:r>
            <a:r>
              <a:rPr lang="en-US" altLang="zh-TW" sz="2400" b="1">
                <a:latin typeface="Courier New" pitchFamily="49" charset="0"/>
                <a:cs typeface="Times New Roman" pitchFamily="18" charset="0"/>
                <a:sym typeface="Symbol" pitchFamily="18" charset="2"/>
              </a:rPr>
              <a:t>)</a:t>
            </a:r>
          </a:p>
          <a:p>
            <a:pPr>
              <a:buFontTx/>
              <a:buNone/>
            </a:pPr>
            <a:r>
              <a:rPr lang="en-US" altLang="zh-TW" sz="2400">
                <a:latin typeface="Courier New" pitchFamily="49" charset="0"/>
                <a:cs typeface="Times New Roman" pitchFamily="18" charset="0"/>
                <a:sym typeface="Symbol" pitchFamily="18" charset="2"/>
              </a:rPr>
              <a:t>2</a:t>
            </a:r>
            <a:r>
              <a:rPr lang="en-US" altLang="zh-TW" sz="2400" b="1">
                <a:latin typeface="Courier New" pitchFamily="49" charset="0"/>
                <a:cs typeface="Times New Roman" pitchFamily="18" charset="0"/>
                <a:sym typeface="Symbol" pitchFamily="18" charset="2"/>
              </a:rPr>
              <a:t>    then return TRUE</a:t>
            </a:r>
          </a:p>
          <a:p>
            <a:pPr>
              <a:buFontTx/>
              <a:buNone/>
            </a:pPr>
            <a:r>
              <a:rPr lang="en-US" altLang="zh-TW" sz="2400">
                <a:latin typeface="Courier New" pitchFamily="49" charset="0"/>
                <a:cs typeface="Times New Roman" pitchFamily="18" charset="0"/>
                <a:sym typeface="Symbol" pitchFamily="18" charset="2"/>
              </a:rPr>
              <a:t>3</a:t>
            </a:r>
            <a:r>
              <a:rPr lang="en-US" altLang="zh-TW" sz="2400" b="1">
                <a:latin typeface="Courier New" pitchFamily="49" charset="0"/>
                <a:cs typeface="Times New Roman" pitchFamily="18" charset="0"/>
                <a:sym typeface="Symbol" pitchFamily="18" charset="2"/>
              </a:rPr>
              <a:t>    else return FALSE</a:t>
            </a:r>
          </a:p>
          <a:p>
            <a:pPr>
              <a:buFontTx/>
              <a:buNone/>
            </a:pPr>
            <a:endParaRPr lang="en-US" altLang="zh-TW" sz="2400" b="1">
              <a:latin typeface="Courier New" pitchFamily="49" charset="0"/>
              <a:cs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頁尾版面配置區 4"/>
          <p:cNvSpPr>
            <a:spLocks noGrp="1"/>
          </p:cNvSpPr>
          <p:nvPr>
            <p:ph type="ftr" sz="quarter" idx="11"/>
          </p:nvPr>
        </p:nvSpPr>
        <p:spPr/>
        <p:txBody>
          <a:bodyPr/>
          <a:lstStyle/>
          <a:p>
            <a:r>
              <a:rPr lang="en-US" altLang="zh-TW"/>
              <a:t>Disjoint Sets</a:t>
            </a:r>
          </a:p>
        </p:txBody>
      </p:sp>
      <p:sp>
        <p:nvSpPr>
          <p:cNvPr id="50" name="投影片編號版面配置區 5"/>
          <p:cNvSpPr>
            <a:spLocks noGrp="1"/>
          </p:cNvSpPr>
          <p:nvPr>
            <p:ph type="sldNum" sz="quarter" idx="12"/>
          </p:nvPr>
        </p:nvSpPr>
        <p:spPr/>
        <p:txBody>
          <a:bodyPr/>
          <a:lstStyle/>
          <a:p>
            <a:fld id="{865565B1-3EE5-4A0F-A21B-586B943851C4}" type="slidenum">
              <a:rPr lang="en-US" altLang="zh-TW"/>
              <a:pPr/>
              <a:t>8</a:t>
            </a:fld>
            <a:endParaRPr lang="en-US" altLang="zh-TW"/>
          </a:p>
        </p:txBody>
      </p:sp>
      <p:sp>
        <p:nvSpPr>
          <p:cNvPr id="12291" name="Rectangle 3"/>
          <p:cNvSpPr>
            <a:spLocks noGrp="1" noChangeArrowheads="1"/>
          </p:cNvSpPr>
          <p:nvPr>
            <p:ph type="body" idx="1"/>
          </p:nvPr>
        </p:nvSpPr>
        <p:spPr>
          <a:xfrm>
            <a:off x="457200" y="515938"/>
            <a:ext cx="8218488" cy="5576887"/>
          </a:xfrm>
        </p:spPr>
        <p:txBody>
          <a:bodyPr/>
          <a:lstStyle/>
          <a:p>
            <a:pPr>
              <a:buFontTx/>
              <a:buNone/>
            </a:pPr>
            <a:r>
              <a:rPr lang="en-US" altLang="zh-TW" b="1"/>
              <a:t>11.2 Linked-list </a:t>
            </a:r>
            <a:r>
              <a:rPr lang="zh-TW" altLang="en-US" b="1"/>
              <a:t>表示法</a:t>
            </a:r>
          </a:p>
          <a:p>
            <a:endParaRPr lang="zh-TW" altLang="en-US" b="1"/>
          </a:p>
          <a:p>
            <a:endParaRPr lang="en-US" altLang="zh-TW" sz="2800"/>
          </a:p>
        </p:txBody>
      </p:sp>
      <p:sp>
        <p:nvSpPr>
          <p:cNvPr id="12298" name="Rectangle 10"/>
          <p:cNvSpPr>
            <a:spLocks noChangeArrowheads="1"/>
          </p:cNvSpPr>
          <p:nvPr/>
        </p:nvSpPr>
        <p:spPr bwMode="auto">
          <a:xfrm>
            <a:off x="528638" y="5268913"/>
            <a:ext cx="8220075" cy="118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kumimoji="1" sz="3200">
                <a:solidFill>
                  <a:schemeClr val="tx1"/>
                </a:solidFill>
                <a:latin typeface="Times New Roman" pitchFamily="18" charset="0"/>
                <a:ea typeface="標楷體" pitchFamily="65" charset="-120"/>
              </a:defRPr>
            </a:lvl1pPr>
            <a:lvl2pPr marL="742950" indent="-285750">
              <a:spcBef>
                <a:spcPct val="20000"/>
              </a:spcBef>
              <a:buChar char="–"/>
              <a:defRPr kumimoji="1" sz="2800">
                <a:solidFill>
                  <a:schemeClr val="tx1"/>
                </a:solidFill>
                <a:latin typeface="Times New Roman" pitchFamily="18" charset="0"/>
                <a:ea typeface="標楷體" pitchFamily="65" charset="-120"/>
              </a:defRPr>
            </a:lvl2pPr>
            <a:lvl3pPr marL="1143000" indent="-228600">
              <a:spcBef>
                <a:spcPct val="20000"/>
              </a:spcBef>
              <a:buChar char="•"/>
              <a:defRPr kumimoji="1" sz="2400">
                <a:solidFill>
                  <a:schemeClr val="tx1"/>
                </a:solidFill>
                <a:latin typeface="Times New Roman" pitchFamily="18" charset="0"/>
                <a:ea typeface="標楷體" pitchFamily="65" charset="-120"/>
              </a:defRPr>
            </a:lvl3pPr>
            <a:lvl4pPr marL="1600200" indent="-228600">
              <a:spcBef>
                <a:spcPct val="20000"/>
              </a:spcBef>
              <a:buChar char="–"/>
              <a:defRPr kumimoji="1" sz="2000">
                <a:solidFill>
                  <a:schemeClr val="tx1"/>
                </a:solidFill>
                <a:latin typeface="Times New Roman" pitchFamily="18" charset="0"/>
                <a:ea typeface="標楷體" pitchFamily="65" charset="-120"/>
              </a:defRPr>
            </a:lvl4pPr>
            <a:lvl5pPr marL="2057400" indent="-228600">
              <a:spcBef>
                <a:spcPct val="20000"/>
              </a:spcBef>
              <a:buChar char="»"/>
              <a:defRPr kumimoji="1" sz="2000">
                <a:solidFill>
                  <a:schemeClr val="tx1"/>
                </a:solidFill>
                <a:latin typeface="Times New Roman" pitchFamily="18" charset="0"/>
                <a:ea typeface="標楷體" pitchFamily="65" charset="-120"/>
              </a:defRPr>
            </a:lvl5pPr>
            <a:lvl6pPr marL="2514600" indent="-228600" fontAlgn="base">
              <a:spcBef>
                <a:spcPct val="20000"/>
              </a:spcBef>
              <a:spcAft>
                <a:spcPct val="0"/>
              </a:spcAft>
              <a:buChar char="»"/>
              <a:defRPr kumimoji="1" sz="2000">
                <a:solidFill>
                  <a:schemeClr val="tx1"/>
                </a:solidFill>
                <a:latin typeface="Times New Roman" pitchFamily="18" charset="0"/>
                <a:ea typeface="標楷體" pitchFamily="65" charset="-120"/>
              </a:defRPr>
            </a:lvl6pPr>
            <a:lvl7pPr marL="2971800" indent="-228600" fontAlgn="base">
              <a:spcBef>
                <a:spcPct val="20000"/>
              </a:spcBef>
              <a:spcAft>
                <a:spcPct val="0"/>
              </a:spcAft>
              <a:buChar char="»"/>
              <a:defRPr kumimoji="1" sz="2000">
                <a:solidFill>
                  <a:schemeClr val="tx1"/>
                </a:solidFill>
                <a:latin typeface="Times New Roman" pitchFamily="18" charset="0"/>
                <a:ea typeface="標楷體" pitchFamily="65" charset="-120"/>
              </a:defRPr>
            </a:lvl7pPr>
            <a:lvl8pPr marL="3429000" indent="-228600" fontAlgn="base">
              <a:spcBef>
                <a:spcPct val="20000"/>
              </a:spcBef>
              <a:spcAft>
                <a:spcPct val="0"/>
              </a:spcAft>
              <a:buChar char="»"/>
              <a:defRPr kumimoji="1" sz="2000">
                <a:solidFill>
                  <a:schemeClr val="tx1"/>
                </a:solidFill>
                <a:latin typeface="Times New Roman" pitchFamily="18" charset="0"/>
                <a:ea typeface="標楷體" pitchFamily="65" charset="-120"/>
              </a:defRPr>
            </a:lvl8pPr>
            <a:lvl9pPr marL="3886200" indent="-228600" fontAlgn="base">
              <a:spcBef>
                <a:spcPct val="20000"/>
              </a:spcBef>
              <a:spcAft>
                <a:spcPct val="0"/>
              </a:spcAft>
              <a:buChar char="»"/>
              <a:defRPr kumimoji="1" sz="2000">
                <a:solidFill>
                  <a:schemeClr val="tx1"/>
                </a:solidFill>
                <a:latin typeface="Times New Roman" pitchFamily="18" charset="0"/>
                <a:ea typeface="標楷體" pitchFamily="65" charset="-120"/>
              </a:defRPr>
            </a:lvl9pPr>
          </a:lstStyle>
          <a:p>
            <a:r>
              <a:rPr lang="zh-TW" altLang="en-US" sz="2800">
                <a:solidFill>
                  <a:schemeClr val="accent2"/>
                </a:solidFill>
              </a:rPr>
              <a:t>以序列中第一個元素當作 </a:t>
            </a:r>
            <a:r>
              <a:rPr lang="en-US" altLang="zh-TW" sz="2800">
                <a:solidFill>
                  <a:schemeClr val="accent2"/>
                </a:solidFill>
              </a:rPr>
              <a:t>representative</a:t>
            </a:r>
            <a:r>
              <a:rPr lang="zh-TW" altLang="en-US" sz="2800">
                <a:solidFill>
                  <a:schemeClr val="accent2"/>
                </a:solidFill>
              </a:rPr>
              <a:t>。</a:t>
            </a:r>
            <a:endParaRPr lang="zh-TW" altLang="en-US" sz="2800"/>
          </a:p>
          <a:p>
            <a:pPr>
              <a:spcBef>
                <a:spcPct val="0"/>
              </a:spcBef>
            </a:pPr>
            <a:r>
              <a:rPr lang="en-US" altLang="zh-TW" sz="2800"/>
              <a:t>Make-Set, Find-Set: </a:t>
            </a:r>
            <a:r>
              <a:rPr lang="zh-TW" altLang="en-US" sz="2800"/>
              <a:t>耗時 </a:t>
            </a:r>
            <a:r>
              <a:rPr lang="en-US" altLang="zh-TW" sz="2800" i="1"/>
              <a:t>O</a:t>
            </a:r>
            <a:r>
              <a:rPr lang="en-US" altLang="zh-TW" sz="2800"/>
              <a:t>(1)</a:t>
            </a:r>
            <a:r>
              <a:rPr lang="zh-TW" altLang="en-US" sz="2800"/>
              <a:t>。</a:t>
            </a:r>
          </a:p>
        </p:txBody>
      </p:sp>
      <p:sp>
        <p:nvSpPr>
          <p:cNvPr id="12300" name="Rectangle 12"/>
          <p:cNvSpPr>
            <a:spLocks noChangeArrowheads="1"/>
          </p:cNvSpPr>
          <p:nvPr/>
        </p:nvSpPr>
        <p:spPr bwMode="auto">
          <a:xfrm>
            <a:off x="2792413" y="184467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01" name="Rectangle 13"/>
          <p:cNvSpPr>
            <a:spLocks noChangeArrowheads="1"/>
          </p:cNvSpPr>
          <p:nvPr/>
        </p:nvSpPr>
        <p:spPr bwMode="auto">
          <a:xfrm>
            <a:off x="2792413" y="213201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c</a:t>
            </a:r>
          </a:p>
        </p:txBody>
      </p:sp>
      <p:sp>
        <p:nvSpPr>
          <p:cNvPr id="12302" name="Rectangle 14"/>
          <p:cNvSpPr>
            <a:spLocks noChangeArrowheads="1"/>
          </p:cNvSpPr>
          <p:nvPr/>
        </p:nvSpPr>
        <p:spPr bwMode="auto">
          <a:xfrm>
            <a:off x="2792413" y="24209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03" name="Freeform 15"/>
          <p:cNvSpPr>
            <a:spLocks/>
          </p:cNvSpPr>
          <p:nvPr/>
        </p:nvSpPr>
        <p:spPr bwMode="auto">
          <a:xfrm>
            <a:off x="3152775" y="2276475"/>
            <a:ext cx="863600" cy="287338"/>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05" name="Rectangle 17"/>
          <p:cNvSpPr>
            <a:spLocks noChangeArrowheads="1"/>
          </p:cNvSpPr>
          <p:nvPr/>
        </p:nvSpPr>
        <p:spPr bwMode="auto">
          <a:xfrm>
            <a:off x="4016375" y="213201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h</a:t>
            </a:r>
          </a:p>
        </p:txBody>
      </p:sp>
      <p:sp>
        <p:nvSpPr>
          <p:cNvPr id="12306" name="Rectangle 18"/>
          <p:cNvSpPr>
            <a:spLocks noChangeArrowheads="1"/>
          </p:cNvSpPr>
          <p:nvPr/>
        </p:nvSpPr>
        <p:spPr bwMode="auto">
          <a:xfrm>
            <a:off x="4016375" y="24209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07" name="Freeform 19"/>
          <p:cNvSpPr>
            <a:spLocks/>
          </p:cNvSpPr>
          <p:nvPr/>
        </p:nvSpPr>
        <p:spPr bwMode="auto">
          <a:xfrm>
            <a:off x="4376738" y="2276475"/>
            <a:ext cx="863600" cy="287338"/>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09" name="Rectangle 21"/>
          <p:cNvSpPr>
            <a:spLocks noChangeArrowheads="1"/>
          </p:cNvSpPr>
          <p:nvPr/>
        </p:nvSpPr>
        <p:spPr bwMode="auto">
          <a:xfrm>
            <a:off x="5240338" y="213201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e</a:t>
            </a:r>
          </a:p>
        </p:txBody>
      </p:sp>
      <p:sp>
        <p:nvSpPr>
          <p:cNvPr id="12310" name="Rectangle 22"/>
          <p:cNvSpPr>
            <a:spLocks noChangeArrowheads="1"/>
          </p:cNvSpPr>
          <p:nvPr/>
        </p:nvSpPr>
        <p:spPr bwMode="auto">
          <a:xfrm>
            <a:off x="5240338" y="24209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11" name="Freeform 23"/>
          <p:cNvSpPr>
            <a:spLocks/>
          </p:cNvSpPr>
          <p:nvPr/>
        </p:nvSpPr>
        <p:spPr bwMode="auto">
          <a:xfrm>
            <a:off x="5600700" y="2276475"/>
            <a:ext cx="863600" cy="287338"/>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13" name="Rectangle 25"/>
          <p:cNvSpPr>
            <a:spLocks noChangeArrowheads="1"/>
          </p:cNvSpPr>
          <p:nvPr/>
        </p:nvSpPr>
        <p:spPr bwMode="auto">
          <a:xfrm>
            <a:off x="6464300" y="213201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b</a:t>
            </a:r>
          </a:p>
        </p:txBody>
      </p:sp>
      <p:sp>
        <p:nvSpPr>
          <p:cNvPr id="12314" name="Rectangle 26"/>
          <p:cNvSpPr>
            <a:spLocks noChangeArrowheads="1"/>
          </p:cNvSpPr>
          <p:nvPr/>
        </p:nvSpPr>
        <p:spPr bwMode="auto">
          <a:xfrm>
            <a:off x="6464300" y="24209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a:t>/</a:t>
            </a:r>
          </a:p>
        </p:txBody>
      </p:sp>
      <p:sp>
        <p:nvSpPr>
          <p:cNvPr id="12316" name="Rectangle 28"/>
          <p:cNvSpPr>
            <a:spLocks noChangeArrowheads="1"/>
          </p:cNvSpPr>
          <p:nvPr/>
        </p:nvSpPr>
        <p:spPr bwMode="auto">
          <a:xfrm>
            <a:off x="2000250" y="2060575"/>
            <a:ext cx="360363" cy="3603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17" name="Line 29"/>
          <p:cNvSpPr>
            <a:spLocks noChangeShapeType="1"/>
          </p:cNvSpPr>
          <p:nvPr/>
        </p:nvSpPr>
        <p:spPr bwMode="auto">
          <a:xfrm>
            <a:off x="2216150" y="2276475"/>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18" name="Text Box 30"/>
          <p:cNvSpPr txBox="1">
            <a:spLocks noChangeArrowheads="1"/>
          </p:cNvSpPr>
          <p:nvPr/>
        </p:nvSpPr>
        <p:spPr bwMode="auto">
          <a:xfrm>
            <a:off x="1331913" y="2009775"/>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head</a:t>
            </a:r>
          </a:p>
        </p:txBody>
      </p:sp>
      <p:sp>
        <p:nvSpPr>
          <p:cNvPr id="12319" name="Rectangle 31"/>
          <p:cNvSpPr>
            <a:spLocks noChangeArrowheads="1"/>
          </p:cNvSpPr>
          <p:nvPr/>
        </p:nvSpPr>
        <p:spPr bwMode="auto">
          <a:xfrm>
            <a:off x="2000250" y="2708275"/>
            <a:ext cx="360363" cy="3603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20" name="Text Box 32"/>
          <p:cNvSpPr txBox="1">
            <a:spLocks noChangeArrowheads="1"/>
          </p:cNvSpPr>
          <p:nvPr/>
        </p:nvSpPr>
        <p:spPr bwMode="auto">
          <a:xfrm>
            <a:off x="1403350" y="2657475"/>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tail</a:t>
            </a:r>
          </a:p>
        </p:txBody>
      </p:sp>
      <p:sp>
        <p:nvSpPr>
          <p:cNvPr id="12321" name="Freeform 33"/>
          <p:cNvSpPr>
            <a:spLocks/>
          </p:cNvSpPr>
          <p:nvPr/>
        </p:nvSpPr>
        <p:spPr bwMode="auto">
          <a:xfrm>
            <a:off x="2216150" y="2708275"/>
            <a:ext cx="4608513" cy="144463"/>
          </a:xfrm>
          <a:custGeom>
            <a:avLst/>
            <a:gdLst>
              <a:gd name="T0" fmla="*/ 0 w 2903"/>
              <a:gd name="T1" fmla="*/ 91 h 91"/>
              <a:gd name="T2" fmla="*/ 2903 w 2903"/>
              <a:gd name="T3" fmla="*/ 91 h 91"/>
              <a:gd name="T4" fmla="*/ 2903 w 2903"/>
              <a:gd name="T5" fmla="*/ 0 h 91"/>
            </a:gdLst>
            <a:ahLst/>
            <a:cxnLst>
              <a:cxn ang="0">
                <a:pos x="T0" y="T1"/>
              </a:cxn>
              <a:cxn ang="0">
                <a:pos x="T2" y="T3"/>
              </a:cxn>
              <a:cxn ang="0">
                <a:pos x="T4" y="T5"/>
              </a:cxn>
            </a:cxnLst>
            <a:rect l="0" t="0" r="r" b="b"/>
            <a:pathLst>
              <a:path w="2903" h="91">
                <a:moveTo>
                  <a:pt x="0" y="91"/>
                </a:moveTo>
                <a:lnTo>
                  <a:pt x="2903" y="91"/>
                </a:lnTo>
                <a:lnTo>
                  <a:pt x="2903"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23" name="Freeform 35"/>
          <p:cNvSpPr>
            <a:spLocks/>
          </p:cNvSpPr>
          <p:nvPr/>
        </p:nvSpPr>
        <p:spPr bwMode="auto">
          <a:xfrm>
            <a:off x="3152775" y="1555750"/>
            <a:ext cx="1150938" cy="360363"/>
          </a:xfrm>
          <a:custGeom>
            <a:avLst/>
            <a:gdLst>
              <a:gd name="T0" fmla="*/ 725 w 725"/>
              <a:gd name="T1" fmla="*/ 182 h 182"/>
              <a:gd name="T2" fmla="*/ 725 w 725"/>
              <a:gd name="T3" fmla="*/ 0 h 182"/>
              <a:gd name="T4" fmla="*/ 0 w 725"/>
              <a:gd name="T5" fmla="*/ 0 h 182"/>
              <a:gd name="T6" fmla="*/ 0 w 725"/>
              <a:gd name="T7" fmla="*/ 136 h 182"/>
            </a:gdLst>
            <a:ahLst/>
            <a:cxnLst>
              <a:cxn ang="0">
                <a:pos x="T0" y="T1"/>
              </a:cxn>
              <a:cxn ang="0">
                <a:pos x="T2" y="T3"/>
              </a:cxn>
              <a:cxn ang="0">
                <a:pos x="T4" y="T5"/>
              </a:cxn>
              <a:cxn ang="0">
                <a:pos x="T6" y="T7"/>
              </a:cxn>
            </a:cxnLst>
            <a:rect l="0" t="0" r="r" b="b"/>
            <a:pathLst>
              <a:path w="725" h="182">
                <a:moveTo>
                  <a:pt x="725" y="182"/>
                </a:moveTo>
                <a:lnTo>
                  <a:pt x="725" y="0"/>
                </a:lnTo>
                <a:lnTo>
                  <a:pt x="0" y="0"/>
                </a:lnTo>
                <a:lnTo>
                  <a:pt x="0"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24" name="Freeform 36"/>
          <p:cNvSpPr>
            <a:spLocks/>
          </p:cNvSpPr>
          <p:nvPr/>
        </p:nvSpPr>
        <p:spPr bwMode="auto">
          <a:xfrm>
            <a:off x="3008313" y="1484313"/>
            <a:ext cx="2592387" cy="431800"/>
          </a:xfrm>
          <a:custGeom>
            <a:avLst/>
            <a:gdLst>
              <a:gd name="T0" fmla="*/ 1633 w 1633"/>
              <a:gd name="T1" fmla="*/ 227 h 227"/>
              <a:gd name="T2" fmla="*/ 1633 w 1633"/>
              <a:gd name="T3" fmla="*/ 0 h 227"/>
              <a:gd name="T4" fmla="*/ 0 w 1633"/>
              <a:gd name="T5" fmla="*/ 0 h 227"/>
              <a:gd name="T6" fmla="*/ 0 w 1633"/>
              <a:gd name="T7" fmla="*/ 181 h 227"/>
            </a:gdLst>
            <a:ahLst/>
            <a:cxnLst>
              <a:cxn ang="0">
                <a:pos x="T0" y="T1"/>
              </a:cxn>
              <a:cxn ang="0">
                <a:pos x="T2" y="T3"/>
              </a:cxn>
              <a:cxn ang="0">
                <a:pos x="T4" y="T5"/>
              </a:cxn>
              <a:cxn ang="0">
                <a:pos x="T6" y="T7"/>
              </a:cxn>
            </a:cxnLst>
            <a:rect l="0" t="0" r="r" b="b"/>
            <a:pathLst>
              <a:path w="1633" h="227">
                <a:moveTo>
                  <a:pt x="1633" y="227"/>
                </a:moveTo>
                <a:lnTo>
                  <a:pt x="1633" y="0"/>
                </a:lnTo>
                <a:lnTo>
                  <a:pt x="0" y="0"/>
                </a:lnTo>
                <a:lnTo>
                  <a:pt x="0" y="181"/>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25" name="Freeform 37"/>
          <p:cNvSpPr>
            <a:spLocks/>
          </p:cNvSpPr>
          <p:nvPr/>
        </p:nvSpPr>
        <p:spPr bwMode="auto">
          <a:xfrm>
            <a:off x="2863850" y="1412875"/>
            <a:ext cx="3960813" cy="503238"/>
          </a:xfrm>
          <a:custGeom>
            <a:avLst/>
            <a:gdLst>
              <a:gd name="T0" fmla="*/ 2495 w 2495"/>
              <a:gd name="T1" fmla="*/ 272 h 272"/>
              <a:gd name="T2" fmla="*/ 2495 w 2495"/>
              <a:gd name="T3" fmla="*/ 0 h 272"/>
              <a:gd name="T4" fmla="*/ 0 w 2495"/>
              <a:gd name="T5" fmla="*/ 0 h 272"/>
              <a:gd name="T6" fmla="*/ 0 w 2495"/>
              <a:gd name="T7" fmla="*/ 226 h 272"/>
            </a:gdLst>
            <a:ahLst/>
            <a:cxnLst>
              <a:cxn ang="0">
                <a:pos x="T0" y="T1"/>
              </a:cxn>
              <a:cxn ang="0">
                <a:pos x="T2" y="T3"/>
              </a:cxn>
              <a:cxn ang="0">
                <a:pos x="T4" y="T5"/>
              </a:cxn>
              <a:cxn ang="0">
                <a:pos x="T6" y="T7"/>
              </a:cxn>
            </a:cxnLst>
            <a:rect l="0" t="0" r="r" b="b"/>
            <a:pathLst>
              <a:path w="2495" h="272">
                <a:moveTo>
                  <a:pt x="2495" y="272"/>
                </a:moveTo>
                <a:lnTo>
                  <a:pt x="2495" y="0"/>
                </a:lnTo>
                <a:lnTo>
                  <a:pt x="0" y="0"/>
                </a:lnTo>
                <a:lnTo>
                  <a:pt x="0" y="22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26" name="Rectangle 38"/>
          <p:cNvSpPr>
            <a:spLocks noChangeArrowheads="1"/>
          </p:cNvSpPr>
          <p:nvPr/>
        </p:nvSpPr>
        <p:spPr bwMode="auto">
          <a:xfrm>
            <a:off x="2813050" y="36449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27" name="Rectangle 39"/>
          <p:cNvSpPr>
            <a:spLocks noChangeArrowheads="1"/>
          </p:cNvSpPr>
          <p:nvPr/>
        </p:nvSpPr>
        <p:spPr bwMode="auto">
          <a:xfrm>
            <a:off x="2813050" y="39322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f</a:t>
            </a:r>
          </a:p>
        </p:txBody>
      </p:sp>
      <p:sp>
        <p:nvSpPr>
          <p:cNvPr id="12328" name="Rectangle 40"/>
          <p:cNvSpPr>
            <a:spLocks noChangeArrowheads="1"/>
          </p:cNvSpPr>
          <p:nvPr/>
        </p:nvSpPr>
        <p:spPr bwMode="auto">
          <a:xfrm>
            <a:off x="2813050" y="42211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29" name="Freeform 41"/>
          <p:cNvSpPr>
            <a:spLocks/>
          </p:cNvSpPr>
          <p:nvPr/>
        </p:nvSpPr>
        <p:spPr bwMode="auto">
          <a:xfrm>
            <a:off x="3173413" y="4076700"/>
            <a:ext cx="863600" cy="287338"/>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31" name="Rectangle 43"/>
          <p:cNvSpPr>
            <a:spLocks noChangeArrowheads="1"/>
          </p:cNvSpPr>
          <p:nvPr/>
        </p:nvSpPr>
        <p:spPr bwMode="auto">
          <a:xfrm>
            <a:off x="4037013" y="39322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g</a:t>
            </a:r>
          </a:p>
        </p:txBody>
      </p:sp>
      <p:sp>
        <p:nvSpPr>
          <p:cNvPr id="12332" name="Rectangle 44"/>
          <p:cNvSpPr>
            <a:spLocks noChangeArrowheads="1"/>
          </p:cNvSpPr>
          <p:nvPr/>
        </p:nvSpPr>
        <p:spPr bwMode="auto">
          <a:xfrm>
            <a:off x="4037013" y="42211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33" name="Freeform 45"/>
          <p:cNvSpPr>
            <a:spLocks/>
          </p:cNvSpPr>
          <p:nvPr/>
        </p:nvSpPr>
        <p:spPr bwMode="auto">
          <a:xfrm>
            <a:off x="4397375" y="4076700"/>
            <a:ext cx="863600" cy="287338"/>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35" name="Rectangle 47"/>
          <p:cNvSpPr>
            <a:spLocks noChangeArrowheads="1"/>
          </p:cNvSpPr>
          <p:nvPr/>
        </p:nvSpPr>
        <p:spPr bwMode="auto">
          <a:xfrm>
            <a:off x="5260975" y="3932238"/>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d</a:t>
            </a:r>
          </a:p>
        </p:txBody>
      </p:sp>
      <p:sp>
        <p:nvSpPr>
          <p:cNvPr id="12336" name="Rectangle 48"/>
          <p:cNvSpPr>
            <a:spLocks noChangeArrowheads="1"/>
          </p:cNvSpPr>
          <p:nvPr/>
        </p:nvSpPr>
        <p:spPr bwMode="auto">
          <a:xfrm>
            <a:off x="5260975" y="42211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a:t>/</a:t>
            </a:r>
          </a:p>
        </p:txBody>
      </p:sp>
      <p:sp>
        <p:nvSpPr>
          <p:cNvPr id="12341" name="Rectangle 53"/>
          <p:cNvSpPr>
            <a:spLocks noChangeArrowheads="1"/>
          </p:cNvSpPr>
          <p:nvPr/>
        </p:nvSpPr>
        <p:spPr bwMode="auto">
          <a:xfrm>
            <a:off x="2020888" y="3860800"/>
            <a:ext cx="360362" cy="3603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42" name="Line 54"/>
          <p:cNvSpPr>
            <a:spLocks noChangeShapeType="1"/>
          </p:cNvSpPr>
          <p:nvPr/>
        </p:nvSpPr>
        <p:spPr bwMode="auto">
          <a:xfrm>
            <a:off x="2236788" y="4076700"/>
            <a:ext cx="5762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43" name="Text Box 55"/>
          <p:cNvSpPr txBox="1">
            <a:spLocks noChangeArrowheads="1"/>
          </p:cNvSpPr>
          <p:nvPr/>
        </p:nvSpPr>
        <p:spPr bwMode="auto">
          <a:xfrm>
            <a:off x="1352550" y="38100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head</a:t>
            </a:r>
          </a:p>
        </p:txBody>
      </p:sp>
      <p:sp>
        <p:nvSpPr>
          <p:cNvPr id="12344" name="Rectangle 56"/>
          <p:cNvSpPr>
            <a:spLocks noChangeArrowheads="1"/>
          </p:cNvSpPr>
          <p:nvPr/>
        </p:nvSpPr>
        <p:spPr bwMode="auto">
          <a:xfrm>
            <a:off x="2020888" y="4508500"/>
            <a:ext cx="360362" cy="360363"/>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46" name="Freeform 58"/>
          <p:cNvSpPr>
            <a:spLocks/>
          </p:cNvSpPr>
          <p:nvPr/>
        </p:nvSpPr>
        <p:spPr bwMode="auto">
          <a:xfrm>
            <a:off x="2236788" y="4508500"/>
            <a:ext cx="3363912" cy="144463"/>
          </a:xfrm>
          <a:custGeom>
            <a:avLst/>
            <a:gdLst>
              <a:gd name="T0" fmla="*/ 0 w 2903"/>
              <a:gd name="T1" fmla="*/ 91 h 91"/>
              <a:gd name="T2" fmla="*/ 2903 w 2903"/>
              <a:gd name="T3" fmla="*/ 91 h 91"/>
              <a:gd name="T4" fmla="*/ 2903 w 2903"/>
              <a:gd name="T5" fmla="*/ 0 h 91"/>
            </a:gdLst>
            <a:ahLst/>
            <a:cxnLst>
              <a:cxn ang="0">
                <a:pos x="T0" y="T1"/>
              </a:cxn>
              <a:cxn ang="0">
                <a:pos x="T2" y="T3"/>
              </a:cxn>
              <a:cxn ang="0">
                <a:pos x="T4" y="T5"/>
              </a:cxn>
            </a:cxnLst>
            <a:rect l="0" t="0" r="r" b="b"/>
            <a:pathLst>
              <a:path w="2903" h="91">
                <a:moveTo>
                  <a:pt x="0" y="91"/>
                </a:moveTo>
                <a:lnTo>
                  <a:pt x="2903" y="91"/>
                </a:lnTo>
                <a:lnTo>
                  <a:pt x="2903"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48" name="Freeform 60"/>
          <p:cNvSpPr>
            <a:spLocks/>
          </p:cNvSpPr>
          <p:nvPr/>
        </p:nvSpPr>
        <p:spPr bwMode="auto">
          <a:xfrm>
            <a:off x="3173413" y="3355975"/>
            <a:ext cx="1203325" cy="360363"/>
          </a:xfrm>
          <a:custGeom>
            <a:avLst/>
            <a:gdLst>
              <a:gd name="T0" fmla="*/ 725 w 725"/>
              <a:gd name="T1" fmla="*/ 182 h 182"/>
              <a:gd name="T2" fmla="*/ 725 w 725"/>
              <a:gd name="T3" fmla="*/ 0 h 182"/>
              <a:gd name="T4" fmla="*/ 0 w 725"/>
              <a:gd name="T5" fmla="*/ 0 h 182"/>
              <a:gd name="T6" fmla="*/ 0 w 725"/>
              <a:gd name="T7" fmla="*/ 136 h 182"/>
            </a:gdLst>
            <a:ahLst/>
            <a:cxnLst>
              <a:cxn ang="0">
                <a:pos x="T0" y="T1"/>
              </a:cxn>
              <a:cxn ang="0">
                <a:pos x="T2" y="T3"/>
              </a:cxn>
              <a:cxn ang="0">
                <a:pos x="T4" y="T5"/>
              </a:cxn>
              <a:cxn ang="0">
                <a:pos x="T6" y="T7"/>
              </a:cxn>
            </a:cxnLst>
            <a:rect l="0" t="0" r="r" b="b"/>
            <a:pathLst>
              <a:path w="725" h="182">
                <a:moveTo>
                  <a:pt x="725" y="182"/>
                </a:moveTo>
                <a:lnTo>
                  <a:pt x="725" y="0"/>
                </a:lnTo>
                <a:lnTo>
                  <a:pt x="0" y="0"/>
                </a:lnTo>
                <a:lnTo>
                  <a:pt x="0"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49" name="Freeform 61"/>
          <p:cNvSpPr>
            <a:spLocks/>
          </p:cNvSpPr>
          <p:nvPr/>
        </p:nvSpPr>
        <p:spPr bwMode="auto">
          <a:xfrm>
            <a:off x="3028950" y="3284538"/>
            <a:ext cx="2643188" cy="431800"/>
          </a:xfrm>
          <a:custGeom>
            <a:avLst/>
            <a:gdLst>
              <a:gd name="T0" fmla="*/ 1633 w 1633"/>
              <a:gd name="T1" fmla="*/ 227 h 227"/>
              <a:gd name="T2" fmla="*/ 1633 w 1633"/>
              <a:gd name="T3" fmla="*/ 0 h 227"/>
              <a:gd name="T4" fmla="*/ 0 w 1633"/>
              <a:gd name="T5" fmla="*/ 0 h 227"/>
              <a:gd name="T6" fmla="*/ 0 w 1633"/>
              <a:gd name="T7" fmla="*/ 181 h 227"/>
            </a:gdLst>
            <a:ahLst/>
            <a:cxnLst>
              <a:cxn ang="0">
                <a:pos x="T0" y="T1"/>
              </a:cxn>
              <a:cxn ang="0">
                <a:pos x="T2" y="T3"/>
              </a:cxn>
              <a:cxn ang="0">
                <a:pos x="T4" y="T5"/>
              </a:cxn>
              <a:cxn ang="0">
                <a:pos x="T6" y="T7"/>
              </a:cxn>
            </a:cxnLst>
            <a:rect l="0" t="0" r="r" b="b"/>
            <a:pathLst>
              <a:path w="1633" h="227">
                <a:moveTo>
                  <a:pt x="1633" y="227"/>
                </a:moveTo>
                <a:lnTo>
                  <a:pt x="1633" y="0"/>
                </a:lnTo>
                <a:lnTo>
                  <a:pt x="0" y="0"/>
                </a:lnTo>
                <a:lnTo>
                  <a:pt x="0" y="181"/>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12" name="Rectangle 24"/>
          <p:cNvSpPr>
            <a:spLocks noChangeArrowheads="1"/>
          </p:cNvSpPr>
          <p:nvPr/>
        </p:nvSpPr>
        <p:spPr bwMode="auto">
          <a:xfrm>
            <a:off x="6464300" y="184467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08" name="Rectangle 20"/>
          <p:cNvSpPr>
            <a:spLocks noChangeArrowheads="1"/>
          </p:cNvSpPr>
          <p:nvPr/>
        </p:nvSpPr>
        <p:spPr bwMode="auto">
          <a:xfrm>
            <a:off x="5240338" y="184467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04" name="Rectangle 16"/>
          <p:cNvSpPr>
            <a:spLocks noChangeArrowheads="1"/>
          </p:cNvSpPr>
          <p:nvPr/>
        </p:nvSpPr>
        <p:spPr bwMode="auto">
          <a:xfrm>
            <a:off x="4016375" y="184467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51" name="Freeform 63"/>
          <p:cNvSpPr>
            <a:spLocks/>
          </p:cNvSpPr>
          <p:nvPr/>
        </p:nvSpPr>
        <p:spPr bwMode="auto">
          <a:xfrm>
            <a:off x="3224213" y="1628775"/>
            <a:ext cx="360362" cy="360363"/>
          </a:xfrm>
          <a:custGeom>
            <a:avLst/>
            <a:gdLst>
              <a:gd name="T0" fmla="*/ 0 w 227"/>
              <a:gd name="T1" fmla="*/ 227 h 227"/>
              <a:gd name="T2" fmla="*/ 227 w 227"/>
              <a:gd name="T3" fmla="*/ 227 h 227"/>
              <a:gd name="T4" fmla="*/ 227 w 227"/>
              <a:gd name="T5" fmla="*/ 0 h 227"/>
              <a:gd name="T6" fmla="*/ 45 w 227"/>
              <a:gd name="T7" fmla="*/ 0 h 227"/>
              <a:gd name="T8" fmla="*/ 45 w 227"/>
              <a:gd name="T9" fmla="*/ 136 h 227"/>
            </a:gdLst>
            <a:ahLst/>
            <a:cxnLst>
              <a:cxn ang="0">
                <a:pos x="T0" y="T1"/>
              </a:cxn>
              <a:cxn ang="0">
                <a:pos x="T2" y="T3"/>
              </a:cxn>
              <a:cxn ang="0">
                <a:pos x="T4" y="T5"/>
              </a:cxn>
              <a:cxn ang="0">
                <a:pos x="T6" y="T7"/>
              </a:cxn>
              <a:cxn ang="0">
                <a:pos x="T8" y="T9"/>
              </a:cxn>
            </a:cxnLst>
            <a:rect l="0" t="0" r="r" b="b"/>
            <a:pathLst>
              <a:path w="227" h="227">
                <a:moveTo>
                  <a:pt x="0" y="227"/>
                </a:moveTo>
                <a:lnTo>
                  <a:pt x="227" y="227"/>
                </a:lnTo>
                <a:lnTo>
                  <a:pt x="227" y="0"/>
                </a:lnTo>
                <a:lnTo>
                  <a:pt x="45" y="0"/>
                </a:lnTo>
                <a:lnTo>
                  <a:pt x="45"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52" name="Freeform 64"/>
          <p:cNvSpPr>
            <a:spLocks/>
          </p:cNvSpPr>
          <p:nvPr/>
        </p:nvSpPr>
        <p:spPr bwMode="auto">
          <a:xfrm>
            <a:off x="3224213" y="3429000"/>
            <a:ext cx="360362" cy="360363"/>
          </a:xfrm>
          <a:custGeom>
            <a:avLst/>
            <a:gdLst>
              <a:gd name="T0" fmla="*/ 0 w 227"/>
              <a:gd name="T1" fmla="*/ 227 h 227"/>
              <a:gd name="T2" fmla="*/ 227 w 227"/>
              <a:gd name="T3" fmla="*/ 227 h 227"/>
              <a:gd name="T4" fmla="*/ 227 w 227"/>
              <a:gd name="T5" fmla="*/ 0 h 227"/>
              <a:gd name="T6" fmla="*/ 45 w 227"/>
              <a:gd name="T7" fmla="*/ 0 h 227"/>
              <a:gd name="T8" fmla="*/ 45 w 227"/>
              <a:gd name="T9" fmla="*/ 136 h 227"/>
            </a:gdLst>
            <a:ahLst/>
            <a:cxnLst>
              <a:cxn ang="0">
                <a:pos x="T0" y="T1"/>
              </a:cxn>
              <a:cxn ang="0">
                <a:pos x="T2" y="T3"/>
              </a:cxn>
              <a:cxn ang="0">
                <a:pos x="T4" y="T5"/>
              </a:cxn>
              <a:cxn ang="0">
                <a:pos x="T6" y="T7"/>
              </a:cxn>
              <a:cxn ang="0">
                <a:pos x="T8" y="T9"/>
              </a:cxn>
            </a:cxnLst>
            <a:rect l="0" t="0" r="r" b="b"/>
            <a:pathLst>
              <a:path w="227" h="227">
                <a:moveTo>
                  <a:pt x="0" y="227"/>
                </a:moveTo>
                <a:lnTo>
                  <a:pt x="227" y="227"/>
                </a:lnTo>
                <a:lnTo>
                  <a:pt x="227" y="0"/>
                </a:lnTo>
                <a:lnTo>
                  <a:pt x="45" y="0"/>
                </a:lnTo>
                <a:lnTo>
                  <a:pt x="45"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2330" name="Rectangle 42"/>
          <p:cNvSpPr>
            <a:spLocks noChangeArrowheads="1"/>
          </p:cNvSpPr>
          <p:nvPr/>
        </p:nvSpPr>
        <p:spPr bwMode="auto">
          <a:xfrm>
            <a:off x="4037013" y="36449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34" name="Rectangle 46"/>
          <p:cNvSpPr>
            <a:spLocks noChangeArrowheads="1"/>
          </p:cNvSpPr>
          <p:nvPr/>
        </p:nvSpPr>
        <p:spPr bwMode="auto">
          <a:xfrm>
            <a:off x="5260975" y="36449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373" name="Text Box 85"/>
          <p:cNvSpPr txBox="1">
            <a:spLocks noChangeArrowheads="1"/>
          </p:cNvSpPr>
          <p:nvPr/>
        </p:nvSpPr>
        <p:spPr bwMode="auto">
          <a:xfrm>
            <a:off x="1476375" y="4508500"/>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tail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頁尾版面配置區 4"/>
          <p:cNvSpPr>
            <a:spLocks noGrp="1"/>
          </p:cNvSpPr>
          <p:nvPr>
            <p:ph type="ftr" sz="quarter" idx="11"/>
          </p:nvPr>
        </p:nvSpPr>
        <p:spPr/>
        <p:txBody>
          <a:bodyPr/>
          <a:lstStyle/>
          <a:p>
            <a:r>
              <a:rPr lang="en-US" altLang="zh-TW"/>
              <a:t>Disjoint Sets</a:t>
            </a:r>
          </a:p>
        </p:txBody>
      </p:sp>
      <p:sp>
        <p:nvSpPr>
          <p:cNvPr id="46" name="投影片編號版面配置區 5"/>
          <p:cNvSpPr>
            <a:spLocks noGrp="1"/>
          </p:cNvSpPr>
          <p:nvPr>
            <p:ph type="sldNum" sz="quarter" idx="12"/>
          </p:nvPr>
        </p:nvSpPr>
        <p:spPr/>
        <p:txBody>
          <a:bodyPr/>
          <a:lstStyle/>
          <a:p>
            <a:fld id="{64B6CC0B-9925-40A4-8136-80887493D4A0}" type="slidenum">
              <a:rPr lang="en-US" altLang="zh-TW"/>
              <a:pPr/>
              <a:t>9</a:t>
            </a:fld>
            <a:endParaRPr lang="en-US" altLang="zh-TW"/>
          </a:p>
        </p:txBody>
      </p:sp>
      <p:sp>
        <p:nvSpPr>
          <p:cNvPr id="15363" name="Rectangle 3"/>
          <p:cNvSpPr>
            <a:spLocks noGrp="1" noChangeArrowheads="1"/>
          </p:cNvSpPr>
          <p:nvPr>
            <p:ph type="body" idx="1"/>
          </p:nvPr>
        </p:nvSpPr>
        <p:spPr>
          <a:xfrm>
            <a:off x="468313" y="476250"/>
            <a:ext cx="8229600" cy="4525963"/>
          </a:xfrm>
        </p:spPr>
        <p:txBody>
          <a:bodyPr/>
          <a:lstStyle/>
          <a:p>
            <a:pPr>
              <a:buFontTx/>
              <a:buNone/>
            </a:pPr>
            <a:r>
              <a:rPr lang="zh-TW" altLang="en-US" sz="2800" b="1">
                <a:solidFill>
                  <a:schemeClr val="accent2"/>
                </a:solidFill>
              </a:rPr>
              <a:t>簡單的 </a:t>
            </a:r>
            <a:r>
              <a:rPr lang="en-US" altLang="zh-TW" sz="2800" b="1">
                <a:solidFill>
                  <a:schemeClr val="accent2"/>
                </a:solidFill>
              </a:rPr>
              <a:t>Union(</a:t>
            </a:r>
            <a:r>
              <a:rPr lang="en-US" altLang="zh-TW" sz="2800" b="1" i="1">
                <a:solidFill>
                  <a:schemeClr val="accent2"/>
                </a:solidFill>
              </a:rPr>
              <a:t>x</a:t>
            </a:r>
            <a:r>
              <a:rPr lang="en-US" altLang="zh-TW" sz="2800" b="1">
                <a:solidFill>
                  <a:schemeClr val="accent2"/>
                </a:solidFill>
              </a:rPr>
              <a:t>, </a:t>
            </a:r>
            <a:r>
              <a:rPr lang="en-US" altLang="zh-TW" sz="2800" b="1" i="1">
                <a:solidFill>
                  <a:schemeClr val="accent2"/>
                </a:solidFill>
              </a:rPr>
              <a:t>y</a:t>
            </a:r>
            <a:r>
              <a:rPr lang="en-US" altLang="zh-TW" sz="2800" b="1">
                <a:solidFill>
                  <a:schemeClr val="accent2"/>
                </a:solidFill>
              </a:rPr>
              <a:t>) </a:t>
            </a:r>
            <a:r>
              <a:rPr lang="zh-TW" altLang="en-US" sz="2800" b="1">
                <a:solidFill>
                  <a:schemeClr val="accent2"/>
                </a:solidFill>
              </a:rPr>
              <a:t>作法</a:t>
            </a:r>
          </a:p>
          <a:p>
            <a:r>
              <a:rPr lang="zh-TW" altLang="en-US" sz="2800"/>
              <a:t>把第一個序列串接在第二個之後。</a:t>
            </a:r>
          </a:p>
        </p:txBody>
      </p:sp>
      <p:sp>
        <p:nvSpPr>
          <p:cNvPr id="15369" name="AutoShape 9"/>
          <p:cNvSpPr>
            <a:spLocks noChangeArrowheads="1"/>
          </p:cNvSpPr>
          <p:nvPr/>
        </p:nvSpPr>
        <p:spPr bwMode="auto">
          <a:xfrm>
            <a:off x="1474788" y="2276475"/>
            <a:ext cx="3095625" cy="2952750"/>
          </a:xfrm>
          <a:prstGeom prst="roundRect">
            <a:avLst>
              <a:gd name="adj" fmla="val 16667"/>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70" name="AutoShape 10"/>
          <p:cNvSpPr>
            <a:spLocks noChangeArrowheads="1"/>
          </p:cNvSpPr>
          <p:nvPr/>
        </p:nvSpPr>
        <p:spPr bwMode="auto">
          <a:xfrm>
            <a:off x="4786313" y="2276475"/>
            <a:ext cx="4032250" cy="2952750"/>
          </a:xfrm>
          <a:prstGeom prst="roundRect">
            <a:avLst>
              <a:gd name="adj" fmla="val 16667"/>
            </a:avLst>
          </a:prstGeom>
          <a:noFill/>
          <a:ln w="9525">
            <a:solidFill>
              <a:schemeClr val="tx1"/>
            </a:solidFill>
            <a:prstDash val="dash"/>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72" name="Rectangle 12"/>
          <p:cNvSpPr>
            <a:spLocks noChangeArrowheads="1"/>
          </p:cNvSpPr>
          <p:nvPr/>
        </p:nvSpPr>
        <p:spPr bwMode="auto">
          <a:xfrm>
            <a:off x="1711325"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73" name="Rectangle 13"/>
          <p:cNvSpPr>
            <a:spLocks noChangeArrowheads="1"/>
          </p:cNvSpPr>
          <p:nvPr/>
        </p:nvSpPr>
        <p:spPr bwMode="auto">
          <a:xfrm>
            <a:off x="1711325"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f</a:t>
            </a:r>
          </a:p>
        </p:txBody>
      </p:sp>
      <p:sp>
        <p:nvSpPr>
          <p:cNvPr id="15374" name="Rectangle 14"/>
          <p:cNvSpPr>
            <a:spLocks noChangeArrowheads="1"/>
          </p:cNvSpPr>
          <p:nvPr/>
        </p:nvSpPr>
        <p:spPr bwMode="auto">
          <a:xfrm>
            <a:off x="1711325"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75" name="Freeform 15"/>
          <p:cNvSpPr>
            <a:spLocks/>
          </p:cNvSpPr>
          <p:nvPr/>
        </p:nvSpPr>
        <p:spPr bwMode="auto">
          <a:xfrm>
            <a:off x="2071688" y="4005263"/>
            <a:ext cx="698500"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76" name="Rectangle 16"/>
          <p:cNvSpPr>
            <a:spLocks noChangeArrowheads="1"/>
          </p:cNvSpPr>
          <p:nvPr/>
        </p:nvSpPr>
        <p:spPr bwMode="auto">
          <a:xfrm>
            <a:off x="2770188"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g</a:t>
            </a:r>
          </a:p>
        </p:txBody>
      </p:sp>
      <p:sp>
        <p:nvSpPr>
          <p:cNvPr id="15377" name="Rectangle 17"/>
          <p:cNvSpPr>
            <a:spLocks noChangeArrowheads="1"/>
          </p:cNvSpPr>
          <p:nvPr/>
        </p:nvSpPr>
        <p:spPr bwMode="auto">
          <a:xfrm>
            <a:off x="2770188"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78" name="Freeform 18"/>
          <p:cNvSpPr>
            <a:spLocks/>
          </p:cNvSpPr>
          <p:nvPr/>
        </p:nvSpPr>
        <p:spPr bwMode="auto">
          <a:xfrm>
            <a:off x="3130550" y="4005263"/>
            <a:ext cx="698500"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79" name="Rectangle 19"/>
          <p:cNvSpPr>
            <a:spLocks noChangeArrowheads="1"/>
          </p:cNvSpPr>
          <p:nvPr/>
        </p:nvSpPr>
        <p:spPr bwMode="auto">
          <a:xfrm>
            <a:off x="3851275"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d</a:t>
            </a:r>
          </a:p>
        </p:txBody>
      </p:sp>
      <p:sp>
        <p:nvSpPr>
          <p:cNvPr id="15380" name="Rectangle 20"/>
          <p:cNvSpPr>
            <a:spLocks noChangeArrowheads="1"/>
          </p:cNvSpPr>
          <p:nvPr/>
        </p:nvSpPr>
        <p:spPr bwMode="auto">
          <a:xfrm>
            <a:off x="3851275"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zh-TW" altLang="zh-TW" sz="2000" b="1"/>
          </a:p>
        </p:txBody>
      </p:sp>
      <p:sp>
        <p:nvSpPr>
          <p:cNvPr id="15381" name="Rectangle 21"/>
          <p:cNvSpPr>
            <a:spLocks noChangeArrowheads="1"/>
          </p:cNvSpPr>
          <p:nvPr/>
        </p:nvSpPr>
        <p:spPr bwMode="auto">
          <a:xfrm>
            <a:off x="919163" y="3789363"/>
            <a:ext cx="360362" cy="360362"/>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82" name="Line 22"/>
          <p:cNvSpPr>
            <a:spLocks noChangeShapeType="1"/>
          </p:cNvSpPr>
          <p:nvPr/>
        </p:nvSpPr>
        <p:spPr bwMode="auto">
          <a:xfrm>
            <a:off x="1135063" y="4005263"/>
            <a:ext cx="5762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83" name="Text Box 23"/>
          <p:cNvSpPr txBox="1">
            <a:spLocks noChangeArrowheads="1"/>
          </p:cNvSpPr>
          <p:nvPr/>
        </p:nvSpPr>
        <p:spPr bwMode="auto">
          <a:xfrm>
            <a:off x="250825" y="3738563"/>
            <a:ext cx="641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head</a:t>
            </a:r>
          </a:p>
        </p:txBody>
      </p:sp>
      <p:sp>
        <p:nvSpPr>
          <p:cNvPr id="15384" name="Rectangle 24"/>
          <p:cNvSpPr>
            <a:spLocks noChangeArrowheads="1"/>
          </p:cNvSpPr>
          <p:nvPr/>
        </p:nvSpPr>
        <p:spPr bwMode="auto">
          <a:xfrm>
            <a:off x="919163" y="4437063"/>
            <a:ext cx="360362" cy="360362"/>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85" name="Text Box 25"/>
          <p:cNvSpPr txBox="1">
            <a:spLocks noChangeArrowheads="1"/>
          </p:cNvSpPr>
          <p:nvPr/>
        </p:nvSpPr>
        <p:spPr bwMode="auto">
          <a:xfrm>
            <a:off x="338138" y="4386263"/>
            <a:ext cx="488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b="1" i="1"/>
              <a:t>tail</a:t>
            </a:r>
          </a:p>
        </p:txBody>
      </p:sp>
      <p:sp>
        <p:nvSpPr>
          <p:cNvPr id="15386" name="Freeform 26"/>
          <p:cNvSpPr>
            <a:spLocks/>
          </p:cNvSpPr>
          <p:nvPr/>
        </p:nvSpPr>
        <p:spPr bwMode="auto">
          <a:xfrm>
            <a:off x="1135063" y="4437063"/>
            <a:ext cx="7251700" cy="215900"/>
          </a:xfrm>
          <a:custGeom>
            <a:avLst/>
            <a:gdLst>
              <a:gd name="T0" fmla="*/ 0 w 2903"/>
              <a:gd name="T1" fmla="*/ 91 h 91"/>
              <a:gd name="T2" fmla="*/ 2903 w 2903"/>
              <a:gd name="T3" fmla="*/ 91 h 91"/>
              <a:gd name="T4" fmla="*/ 2903 w 2903"/>
              <a:gd name="T5" fmla="*/ 0 h 91"/>
            </a:gdLst>
            <a:ahLst/>
            <a:cxnLst>
              <a:cxn ang="0">
                <a:pos x="T0" y="T1"/>
              </a:cxn>
              <a:cxn ang="0">
                <a:pos x="T2" y="T3"/>
              </a:cxn>
              <a:cxn ang="0">
                <a:pos x="T4" y="T5"/>
              </a:cxn>
            </a:cxnLst>
            <a:rect l="0" t="0" r="r" b="b"/>
            <a:pathLst>
              <a:path w="2903" h="91">
                <a:moveTo>
                  <a:pt x="0" y="91"/>
                </a:moveTo>
                <a:lnTo>
                  <a:pt x="2903" y="91"/>
                </a:lnTo>
                <a:lnTo>
                  <a:pt x="2903"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87" name="Freeform 27"/>
          <p:cNvSpPr>
            <a:spLocks/>
          </p:cNvSpPr>
          <p:nvPr/>
        </p:nvSpPr>
        <p:spPr bwMode="auto">
          <a:xfrm>
            <a:off x="2193925" y="3284538"/>
            <a:ext cx="865188" cy="360362"/>
          </a:xfrm>
          <a:custGeom>
            <a:avLst/>
            <a:gdLst>
              <a:gd name="T0" fmla="*/ 725 w 725"/>
              <a:gd name="T1" fmla="*/ 182 h 182"/>
              <a:gd name="T2" fmla="*/ 725 w 725"/>
              <a:gd name="T3" fmla="*/ 0 h 182"/>
              <a:gd name="T4" fmla="*/ 0 w 725"/>
              <a:gd name="T5" fmla="*/ 0 h 182"/>
              <a:gd name="T6" fmla="*/ 0 w 725"/>
              <a:gd name="T7" fmla="*/ 136 h 182"/>
            </a:gdLst>
            <a:ahLst/>
            <a:cxnLst>
              <a:cxn ang="0">
                <a:pos x="T0" y="T1"/>
              </a:cxn>
              <a:cxn ang="0">
                <a:pos x="T2" y="T3"/>
              </a:cxn>
              <a:cxn ang="0">
                <a:pos x="T4" y="T5"/>
              </a:cxn>
              <a:cxn ang="0">
                <a:pos x="T6" y="T7"/>
              </a:cxn>
            </a:cxnLst>
            <a:rect l="0" t="0" r="r" b="b"/>
            <a:pathLst>
              <a:path w="725" h="182">
                <a:moveTo>
                  <a:pt x="725" y="182"/>
                </a:moveTo>
                <a:lnTo>
                  <a:pt x="725" y="0"/>
                </a:lnTo>
                <a:lnTo>
                  <a:pt x="0" y="0"/>
                </a:lnTo>
                <a:lnTo>
                  <a:pt x="0"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88" name="Freeform 28"/>
          <p:cNvSpPr>
            <a:spLocks/>
          </p:cNvSpPr>
          <p:nvPr/>
        </p:nvSpPr>
        <p:spPr bwMode="auto">
          <a:xfrm>
            <a:off x="2122488" y="3213100"/>
            <a:ext cx="2087562" cy="431800"/>
          </a:xfrm>
          <a:custGeom>
            <a:avLst/>
            <a:gdLst>
              <a:gd name="T0" fmla="*/ 1633 w 1633"/>
              <a:gd name="T1" fmla="*/ 227 h 227"/>
              <a:gd name="T2" fmla="*/ 1633 w 1633"/>
              <a:gd name="T3" fmla="*/ 0 h 227"/>
              <a:gd name="T4" fmla="*/ 0 w 1633"/>
              <a:gd name="T5" fmla="*/ 0 h 227"/>
              <a:gd name="T6" fmla="*/ 0 w 1633"/>
              <a:gd name="T7" fmla="*/ 181 h 227"/>
            </a:gdLst>
            <a:ahLst/>
            <a:cxnLst>
              <a:cxn ang="0">
                <a:pos x="T0" y="T1"/>
              </a:cxn>
              <a:cxn ang="0">
                <a:pos x="T2" y="T3"/>
              </a:cxn>
              <a:cxn ang="0">
                <a:pos x="T4" y="T5"/>
              </a:cxn>
              <a:cxn ang="0">
                <a:pos x="T6" y="T7"/>
              </a:cxn>
            </a:cxnLst>
            <a:rect l="0" t="0" r="r" b="b"/>
            <a:pathLst>
              <a:path w="1633" h="227">
                <a:moveTo>
                  <a:pt x="1633" y="227"/>
                </a:moveTo>
                <a:lnTo>
                  <a:pt x="1633" y="0"/>
                </a:lnTo>
                <a:lnTo>
                  <a:pt x="0" y="0"/>
                </a:lnTo>
                <a:lnTo>
                  <a:pt x="0" y="181"/>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89" name="Freeform 29"/>
          <p:cNvSpPr>
            <a:spLocks/>
          </p:cNvSpPr>
          <p:nvPr/>
        </p:nvSpPr>
        <p:spPr bwMode="auto">
          <a:xfrm>
            <a:off x="2266950" y="3357563"/>
            <a:ext cx="215900" cy="360362"/>
          </a:xfrm>
          <a:custGeom>
            <a:avLst/>
            <a:gdLst>
              <a:gd name="T0" fmla="*/ 0 w 227"/>
              <a:gd name="T1" fmla="*/ 227 h 227"/>
              <a:gd name="T2" fmla="*/ 227 w 227"/>
              <a:gd name="T3" fmla="*/ 227 h 227"/>
              <a:gd name="T4" fmla="*/ 227 w 227"/>
              <a:gd name="T5" fmla="*/ 0 h 227"/>
              <a:gd name="T6" fmla="*/ 45 w 227"/>
              <a:gd name="T7" fmla="*/ 0 h 227"/>
              <a:gd name="T8" fmla="*/ 45 w 227"/>
              <a:gd name="T9" fmla="*/ 136 h 227"/>
            </a:gdLst>
            <a:ahLst/>
            <a:cxnLst>
              <a:cxn ang="0">
                <a:pos x="T0" y="T1"/>
              </a:cxn>
              <a:cxn ang="0">
                <a:pos x="T2" y="T3"/>
              </a:cxn>
              <a:cxn ang="0">
                <a:pos x="T4" y="T5"/>
              </a:cxn>
              <a:cxn ang="0">
                <a:pos x="T6" y="T7"/>
              </a:cxn>
              <a:cxn ang="0">
                <a:pos x="T8" y="T9"/>
              </a:cxn>
            </a:cxnLst>
            <a:rect l="0" t="0" r="r" b="b"/>
            <a:pathLst>
              <a:path w="227" h="227">
                <a:moveTo>
                  <a:pt x="0" y="227"/>
                </a:moveTo>
                <a:lnTo>
                  <a:pt x="227" y="227"/>
                </a:lnTo>
                <a:lnTo>
                  <a:pt x="227" y="0"/>
                </a:lnTo>
                <a:lnTo>
                  <a:pt x="45" y="0"/>
                </a:lnTo>
                <a:lnTo>
                  <a:pt x="45"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90" name="Rectangle 30"/>
          <p:cNvSpPr>
            <a:spLocks noChangeArrowheads="1"/>
          </p:cNvSpPr>
          <p:nvPr/>
        </p:nvSpPr>
        <p:spPr bwMode="auto">
          <a:xfrm>
            <a:off x="2770188"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91" name="Rectangle 31"/>
          <p:cNvSpPr>
            <a:spLocks noChangeArrowheads="1"/>
          </p:cNvSpPr>
          <p:nvPr/>
        </p:nvSpPr>
        <p:spPr bwMode="auto">
          <a:xfrm>
            <a:off x="3851275"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93" name="Rectangle 33"/>
          <p:cNvSpPr>
            <a:spLocks noChangeArrowheads="1"/>
          </p:cNvSpPr>
          <p:nvPr/>
        </p:nvSpPr>
        <p:spPr bwMode="auto">
          <a:xfrm>
            <a:off x="4929188"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c</a:t>
            </a:r>
          </a:p>
        </p:txBody>
      </p:sp>
      <p:sp>
        <p:nvSpPr>
          <p:cNvPr id="15394" name="Rectangle 34"/>
          <p:cNvSpPr>
            <a:spLocks noChangeArrowheads="1"/>
          </p:cNvSpPr>
          <p:nvPr/>
        </p:nvSpPr>
        <p:spPr bwMode="auto">
          <a:xfrm>
            <a:off x="4929188"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95" name="Freeform 35"/>
          <p:cNvSpPr>
            <a:spLocks/>
          </p:cNvSpPr>
          <p:nvPr/>
        </p:nvSpPr>
        <p:spPr bwMode="auto">
          <a:xfrm>
            <a:off x="5289550" y="4005263"/>
            <a:ext cx="720725"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96" name="Rectangle 36"/>
          <p:cNvSpPr>
            <a:spLocks noChangeArrowheads="1"/>
          </p:cNvSpPr>
          <p:nvPr/>
        </p:nvSpPr>
        <p:spPr bwMode="auto">
          <a:xfrm>
            <a:off x="6010275"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h</a:t>
            </a:r>
          </a:p>
        </p:txBody>
      </p:sp>
      <p:sp>
        <p:nvSpPr>
          <p:cNvPr id="15397" name="Rectangle 37"/>
          <p:cNvSpPr>
            <a:spLocks noChangeArrowheads="1"/>
          </p:cNvSpPr>
          <p:nvPr/>
        </p:nvSpPr>
        <p:spPr bwMode="auto">
          <a:xfrm>
            <a:off x="6010275"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398" name="Freeform 38"/>
          <p:cNvSpPr>
            <a:spLocks/>
          </p:cNvSpPr>
          <p:nvPr/>
        </p:nvSpPr>
        <p:spPr bwMode="auto">
          <a:xfrm>
            <a:off x="6370638" y="4005263"/>
            <a:ext cx="649287"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99" name="Rectangle 39"/>
          <p:cNvSpPr>
            <a:spLocks noChangeArrowheads="1"/>
          </p:cNvSpPr>
          <p:nvPr/>
        </p:nvSpPr>
        <p:spPr bwMode="auto">
          <a:xfrm>
            <a:off x="7019925"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e</a:t>
            </a:r>
          </a:p>
        </p:txBody>
      </p:sp>
      <p:sp>
        <p:nvSpPr>
          <p:cNvPr id="15400" name="Rectangle 40"/>
          <p:cNvSpPr>
            <a:spLocks noChangeArrowheads="1"/>
          </p:cNvSpPr>
          <p:nvPr/>
        </p:nvSpPr>
        <p:spPr bwMode="auto">
          <a:xfrm>
            <a:off x="7019925"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401" name="Freeform 41"/>
          <p:cNvSpPr>
            <a:spLocks/>
          </p:cNvSpPr>
          <p:nvPr/>
        </p:nvSpPr>
        <p:spPr bwMode="auto">
          <a:xfrm>
            <a:off x="7380288" y="4005263"/>
            <a:ext cx="649287"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402" name="Rectangle 42"/>
          <p:cNvSpPr>
            <a:spLocks noChangeArrowheads="1"/>
          </p:cNvSpPr>
          <p:nvPr/>
        </p:nvSpPr>
        <p:spPr bwMode="auto">
          <a:xfrm>
            <a:off x="8027988" y="3860800"/>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i="1"/>
              <a:t>b</a:t>
            </a:r>
          </a:p>
        </p:txBody>
      </p:sp>
      <p:sp>
        <p:nvSpPr>
          <p:cNvPr id="15403" name="Rectangle 43"/>
          <p:cNvSpPr>
            <a:spLocks noChangeArrowheads="1"/>
          </p:cNvSpPr>
          <p:nvPr/>
        </p:nvSpPr>
        <p:spPr bwMode="auto">
          <a:xfrm>
            <a:off x="8027988" y="4149725"/>
            <a:ext cx="647700" cy="287338"/>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zh-TW" sz="2000" b="1"/>
              <a:t>/</a:t>
            </a:r>
          </a:p>
        </p:txBody>
      </p:sp>
      <p:sp>
        <p:nvSpPr>
          <p:cNvPr id="15404" name="Freeform 44"/>
          <p:cNvSpPr>
            <a:spLocks/>
          </p:cNvSpPr>
          <p:nvPr/>
        </p:nvSpPr>
        <p:spPr bwMode="auto">
          <a:xfrm>
            <a:off x="1978025" y="3068638"/>
            <a:ext cx="4392613" cy="649287"/>
          </a:xfrm>
          <a:custGeom>
            <a:avLst/>
            <a:gdLst>
              <a:gd name="T0" fmla="*/ 725 w 725"/>
              <a:gd name="T1" fmla="*/ 182 h 182"/>
              <a:gd name="T2" fmla="*/ 725 w 725"/>
              <a:gd name="T3" fmla="*/ 0 h 182"/>
              <a:gd name="T4" fmla="*/ 0 w 725"/>
              <a:gd name="T5" fmla="*/ 0 h 182"/>
              <a:gd name="T6" fmla="*/ 0 w 725"/>
              <a:gd name="T7" fmla="*/ 136 h 182"/>
            </a:gdLst>
            <a:ahLst/>
            <a:cxnLst>
              <a:cxn ang="0">
                <a:pos x="T0" y="T1"/>
              </a:cxn>
              <a:cxn ang="0">
                <a:pos x="T2" y="T3"/>
              </a:cxn>
              <a:cxn ang="0">
                <a:pos x="T4" y="T5"/>
              </a:cxn>
              <a:cxn ang="0">
                <a:pos x="T6" y="T7"/>
              </a:cxn>
            </a:cxnLst>
            <a:rect l="0" t="0" r="r" b="b"/>
            <a:pathLst>
              <a:path w="725" h="182">
                <a:moveTo>
                  <a:pt x="725" y="182"/>
                </a:moveTo>
                <a:lnTo>
                  <a:pt x="725" y="0"/>
                </a:lnTo>
                <a:lnTo>
                  <a:pt x="0" y="0"/>
                </a:lnTo>
                <a:lnTo>
                  <a:pt x="0"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405" name="Freeform 45"/>
          <p:cNvSpPr>
            <a:spLocks/>
          </p:cNvSpPr>
          <p:nvPr/>
        </p:nvSpPr>
        <p:spPr bwMode="auto">
          <a:xfrm>
            <a:off x="1906588" y="2997200"/>
            <a:ext cx="5472112" cy="720725"/>
          </a:xfrm>
          <a:custGeom>
            <a:avLst/>
            <a:gdLst>
              <a:gd name="T0" fmla="*/ 1633 w 1633"/>
              <a:gd name="T1" fmla="*/ 227 h 227"/>
              <a:gd name="T2" fmla="*/ 1633 w 1633"/>
              <a:gd name="T3" fmla="*/ 0 h 227"/>
              <a:gd name="T4" fmla="*/ 0 w 1633"/>
              <a:gd name="T5" fmla="*/ 0 h 227"/>
              <a:gd name="T6" fmla="*/ 0 w 1633"/>
              <a:gd name="T7" fmla="*/ 181 h 227"/>
            </a:gdLst>
            <a:ahLst/>
            <a:cxnLst>
              <a:cxn ang="0">
                <a:pos x="T0" y="T1"/>
              </a:cxn>
              <a:cxn ang="0">
                <a:pos x="T2" y="T3"/>
              </a:cxn>
              <a:cxn ang="0">
                <a:pos x="T4" y="T5"/>
              </a:cxn>
              <a:cxn ang="0">
                <a:pos x="T6" y="T7"/>
              </a:cxn>
            </a:cxnLst>
            <a:rect l="0" t="0" r="r" b="b"/>
            <a:pathLst>
              <a:path w="1633" h="227">
                <a:moveTo>
                  <a:pt x="1633" y="227"/>
                </a:moveTo>
                <a:lnTo>
                  <a:pt x="1633" y="0"/>
                </a:lnTo>
                <a:lnTo>
                  <a:pt x="0" y="0"/>
                </a:lnTo>
                <a:lnTo>
                  <a:pt x="0" y="181"/>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406" name="Freeform 46"/>
          <p:cNvSpPr>
            <a:spLocks/>
          </p:cNvSpPr>
          <p:nvPr/>
        </p:nvSpPr>
        <p:spPr bwMode="auto">
          <a:xfrm>
            <a:off x="1835150" y="2925763"/>
            <a:ext cx="6551613" cy="792162"/>
          </a:xfrm>
          <a:custGeom>
            <a:avLst/>
            <a:gdLst>
              <a:gd name="T0" fmla="*/ 2495 w 2495"/>
              <a:gd name="T1" fmla="*/ 272 h 272"/>
              <a:gd name="T2" fmla="*/ 2495 w 2495"/>
              <a:gd name="T3" fmla="*/ 0 h 272"/>
              <a:gd name="T4" fmla="*/ 0 w 2495"/>
              <a:gd name="T5" fmla="*/ 0 h 272"/>
              <a:gd name="T6" fmla="*/ 0 w 2495"/>
              <a:gd name="T7" fmla="*/ 226 h 272"/>
            </a:gdLst>
            <a:ahLst/>
            <a:cxnLst>
              <a:cxn ang="0">
                <a:pos x="T0" y="T1"/>
              </a:cxn>
              <a:cxn ang="0">
                <a:pos x="T2" y="T3"/>
              </a:cxn>
              <a:cxn ang="0">
                <a:pos x="T4" y="T5"/>
              </a:cxn>
              <a:cxn ang="0">
                <a:pos x="T6" y="T7"/>
              </a:cxn>
            </a:cxnLst>
            <a:rect l="0" t="0" r="r" b="b"/>
            <a:pathLst>
              <a:path w="2495" h="272">
                <a:moveTo>
                  <a:pt x="2495" y="272"/>
                </a:moveTo>
                <a:lnTo>
                  <a:pt x="2495" y="0"/>
                </a:lnTo>
                <a:lnTo>
                  <a:pt x="0" y="0"/>
                </a:lnTo>
                <a:lnTo>
                  <a:pt x="0" y="22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407" name="Rectangle 47"/>
          <p:cNvSpPr>
            <a:spLocks noChangeArrowheads="1"/>
          </p:cNvSpPr>
          <p:nvPr/>
        </p:nvSpPr>
        <p:spPr bwMode="auto">
          <a:xfrm>
            <a:off x="8027988"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408" name="Rectangle 48"/>
          <p:cNvSpPr>
            <a:spLocks noChangeArrowheads="1"/>
          </p:cNvSpPr>
          <p:nvPr/>
        </p:nvSpPr>
        <p:spPr bwMode="auto">
          <a:xfrm>
            <a:off x="7019925"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409" name="Rectangle 49"/>
          <p:cNvSpPr>
            <a:spLocks noChangeArrowheads="1"/>
          </p:cNvSpPr>
          <p:nvPr/>
        </p:nvSpPr>
        <p:spPr bwMode="auto">
          <a:xfrm>
            <a:off x="6010275"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5411" name="Freeform 51"/>
          <p:cNvSpPr>
            <a:spLocks/>
          </p:cNvSpPr>
          <p:nvPr/>
        </p:nvSpPr>
        <p:spPr bwMode="auto">
          <a:xfrm>
            <a:off x="4210050" y="4005263"/>
            <a:ext cx="698500" cy="287337"/>
          </a:xfrm>
          <a:custGeom>
            <a:avLst/>
            <a:gdLst>
              <a:gd name="T0" fmla="*/ 0 w 544"/>
              <a:gd name="T1" fmla="*/ 181 h 181"/>
              <a:gd name="T2" fmla="*/ 362 w 544"/>
              <a:gd name="T3" fmla="*/ 181 h 181"/>
              <a:gd name="T4" fmla="*/ 362 w 544"/>
              <a:gd name="T5" fmla="*/ 0 h 181"/>
              <a:gd name="T6" fmla="*/ 544 w 544"/>
              <a:gd name="T7" fmla="*/ 0 h 181"/>
            </a:gdLst>
            <a:ahLst/>
            <a:cxnLst>
              <a:cxn ang="0">
                <a:pos x="T0" y="T1"/>
              </a:cxn>
              <a:cxn ang="0">
                <a:pos x="T2" y="T3"/>
              </a:cxn>
              <a:cxn ang="0">
                <a:pos x="T4" y="T5"/>
              </a:cxn>
              <a:cxn ang="0">
                <a:pos x="T6" y="T7"/>
              </a:cxn>
            </a:cxnLst>
            <a:rect l="0" t="0" r="r" b="b"/>
            <a:pathLst>
              <a:path w="544" h="181">
                <a:moveTo>
                  <a:pt x="0" y="181"/>
                </a:moveTo>
                <a:lnTo>
                  <a:pt x="362" y="181"/>
                </a:lnTo>
                <a:lnTo>
                  <a:pt x="362" y="0"/>
                </a:lnTo>
                <a:lnTo>
                  <a:pt x="544" y="0"/>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412" name="Freeform 52"/>
          <p:cNvSpPr>
            <a:spLocks/>
          </p:cNvSpPr>
          <p:nvPr/>
        </p:nvSpPr>
        <p:spPr bwMode="auto">
          <a:xfrm>
            <a:off x="2051050" y="3141663"/>
            <a:ext cx="3168650" cy="576262"/>
          </a:xfrm>
          <a:custGeom>
            <a:avLst/>
            <a:gdLst>
              <a:gd name="T0" fmla="*/ 725 w 725"/>
              <a:gd name="T1" fmla="*/ 182 h 182"/>
              <a:gd name="T2" fmla="*/ 725 w 725"/>
              <a:gd name="T3" fmla="*/ 0 h 182"/>
              <a:gd name="T4" fmla="*/ 0 w 725"/>
              <a:gd name="T5" fmla="*/ 0 h 182"/>
              <a:gd name="T6" fmla="*/ 0 w 725"/>
              <a:gd name="T7" fmla="*/ 136 h 182"/>
            </a:gdLst>
            <a:ahLst/>
            <a:cxnLst>
              <a:cxn ang="0">
                <a:pos x="T0" y="T1"/>
              </a:cxn>
              <a:cxn ang="0">
                <a:pos x="T2" y="T3"/>
              </a:cxn>
              <a:cxn ang="0">
                <a:pos x="T4" y="T5"/>
              </a:cxn>
              <a:cxn ang="0">
                <a:pos x="T6" y="T7"/>
              </a:cxn>
            </a:cxnLst>
            <a:rect l="0" t="0" r="r" b="b"/>
            <a:pathLst>
              <a:path w="725" h="182">
                <a:moveTo>
                  <a:pt x="725" y="182"/>
                </a:moveTo>
                <a:lnTo>
                  <a:pt x="725" y="0"/>
                </a:lnTo>
                <a:lnTo>
                  <a:pt x="0" y="0"/>
                </a:lnTo>
                <a:lnTo>
                  <a:pt x="0" y="136"/>
                </a:lnTo>
              </a:path>
            </a:pathLst>
          </a:custGeom>
          <a:noFill/>
          <a:ln w="9525">
            <a:solidFill>
              <a:schemeClr val="tx1"/>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5392" name="Rectangle 32"/>
          <p:cNvSpPr>
            <a:spLocks noChangeArrowheads="1"/>
          </p:cNvSpPr>
          <p:nvPr/>
        </p:nvSpPr>
        <p:spPr bwMode="auto">
          <a:xfrm>
            <a:off x="4929188" y="3573463"/>
            <a:ext cx="647700" cy="2873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917</TotalTime>
  <Words>1907</Words>
  <Application>Microsoft Office PowerPoint</Application>
  <PresentationFormat>如螢幕大小 (4:3)</PresentationFormat>
  <Paragraphs>458</Paragraphs>
  <Slides>35</Slides>
  <Notes>27</Notes>
  <HiddenSlides>0</HiddenSlides>
  <MMClips>0</MMClips>
  <ScaleCrop>false</ScaleCrop>
  <HeadingPairs>
    <vt:vector size="8" baseType="variant">
      <vt:variant>
        <vt:lpstr>使用字型</vt:lpstr>
      </vt:variant>
      <vt:variant>
        <vt:i4>6</vt:i4>
      </vt:variant>
      <vt:variant>
        <vt:lpstr>佈景主題</vt:lpstr>
      </vt:variant>
      <vt:variant>
        <vt:i4>1</vt:i4>
      </vt:variant>
      <vt:variant>
        <vt:lpstr>內嵌 OLE 伺服程式</vt:lpstr>
      </vt:variant>
      <vt:variant>
        <vt:i4>1</vt:i4>
      </vt:variant>
      <vt:variant>
        <vt:lpstr>投影片標題</vt:lpstr>
      </vt:variant>
      <vt:variant>
        <vt:i4>35</vt:i4>
      </vt:variant>
    </vt:vector>
  </HeadingPairs>
  <TitlesOfParts>
    <vt:vector size="43" baseType="lpstr">
      <vt:lpstr>Andale Sans UI</vt:lpstr>
      <vt:lpstr>標楷體</vt:lpstr>
      <vt:lpstr>Courier New</vt:lpstr>
      <vt:lpstr>Symbol</vt:lpstr>
      <vt:lpstr>Times New Roman</vt:lpstr>
      <vt:lpstr>Wingdings</vt:lpstr>
      <vt:lpstr>預設簡報設計</vt:lpstr>
      <vt:lpstr>方程式</vt:lpstr>
      <vt:lpstr>Data Structure for Disjoint Sets </vt:lpstr>
      <vt:lpstr>PowerPoint 簡報</vt:lpstr>
      <vt:lpstr>PowerPoint 簡報</vt:lpstr>
      <vt:lpstr>PowerPoint 簡報</vt:lpstr>
      <vt:lpstr>disjoint-set 資料結構例子</vt:lpstr>
      <vt:lpstr>disjoint-set 資料結構例子 (續)</vt:lpstr>
      <vt:lpstr>disjoint-set 資料結構例子 (續)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範例: Find-Set(a) with Path Compression</vt:lpstr>
      <vt:lpstr>PowerPoint 簡報</vt:lpstr>
      <vt:lpstr>PowerPoint 簡報</vt:lpstr>
      <vt:lpstr>PowerPoint 簡報</vt:lpstr>
      <vt:lpstr>PowerPoint 簡報</vt:lpstr>
      <vt:lpstr>PowerPoint 簡報</vt:lpstr>
      <vt:lpstr>PowerPoint 簡報</vt:lpstr>
      <vt:lpstr>PowerPoint 簡報</vt:lpstr>
      <vt:lpstr>PowerPoint 簡報</vt:lpstr>
      <vt:lpstr>Exercises</vt:lpstr>
      <vt:lpstr>PowerPoint 簡報</vt:lpstr>
      <vt:lpstr>Exercises</vt:lpstr>
      <vt:lpstr>Exercises</vt:lpstr>
      <vt:lpstr>PowerPoint 簡報</vt:lpstr>
      <vt:lpstr>Exercises</vt:lpstr>
      <vt:lpstr>Exercises</vt:lpstr>
      <vt:lpstr>Exercises</vt:lpstr>
      <vt:lpstr>Exercises</vt:lpstr>
      <vt:lpstr>PowerPoint 簡報</vt:lpstr>
    </vt:vector>
  </TitlesOfParts>
  <Company>陳氏家族</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 for Disjoint Sets</dc:title>
  <dc:creator>littlejohn</dc:creator>
  <cp:lastModifiedBy>Yang</cp:lastModifiedBy>
  <cp:revision>76</cp:revision>
  <dcterms:created xsi:type="dcterms:W3CDTF">2005-07-04T06:10:20Z</dcterms:created>
  <dcterms:modified xsi:type="dcterms:W3CDTF">2014-02-19T05:56:00Z</dcterms:modified>
</cp:coreProperties>
</file>