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1"/>
  </p:notesMasterIdLst>
  <p:handoutMasterIdLst>
    <p:handoutMasterId r:id="rId22"/>
  </p:handoutMasterIdLst>
  <p:sldIdLst>
    <p:sldId id="256" r:id="rId2"/>
    <p:sldId id="412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427" r:id="rId16"/>
    <p:sldId id="428" r:id="rId17"/>
    <p:sldId id="429" r:id="rId18"/>
    <p:sldId id="430" r:id="rId19"/>
    <p:sldId id="431" r:id="rId20"/>
  </p:sldIdLst>
  <p:sldSz cx="9144000" cy="6858000" type="screen4x3"/>
  <p:notesSz cx="67437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9">
          <p15:clr>
            <a:srgbClr val="A4A3A4"/>
          </p15:clr>
        </p15:guide>
        <p15:guide id="2" pos="21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04A6"/>
    <a:srgbClr val="FF6600"/>
    <a:srgbClr val="996633"/>
    <a:srgbClr val="009900"/>
    <a:srgbClr val="FF9900"/>
    <a:srgbClr val="000099"/>
    <a:srgbClr val="CC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6" autoAdjust="0"/>
    <p:restoredTop sz="97976" autoAdjust="0"/>
  </p:normalViewPr>
  <p:slideViewPr>
    <p:cSldViewPr>
      <p:cViewPr varScale="1">
        <p:scale>
          <a:sx n="88" d="100"/>
          <a:sy n="88" d="100"/>
        </p:scale>
        <p:origin x="11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8"/>
    </p:cViewPr>
  </p:sorterViewPr>
  <p:notesViewPr>
    <p:cSldViewPr>
      <p:cViewPr varScale="1">
        <p:scale>
          <a:sx n="38" d="100"/>
          <a:sy n="38" d="100"/>
        </p:scale>
        <p:origin x="-1554" y="-90"/>
      </p:cViewPr>
      <p:guideLst>
        <p:guide orient="horz" pos="3119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4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B29DD93D-A33C-4537-A9D7-E27387B2A1A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1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90950" y="0"/>
            <a:ext cx="29400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782638"/>
            <a:ext cx="4900612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691063"/>
            <a:ext cx="4951412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 altLang="zh-TW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90950" y="9383713"/>
            <a:ext cx="2940050" cy="54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424" tIns="46712" rIns="93424" bIns="4671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E03137EE-6B97-48D3-A080-E21E3AA23C6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75810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0" y="1766888"/>
            <a:ext cx="9009063" cy="1052512"/>
            <a:chOff x="0" y="1536"/>
            <a:chExt cx="5675" cy="663"/>
          </a:xfrm>
        </p:grpSpPr>
        <p:grpSp>
          <p:nvGrpSpPr>
            <p:cNvPr id="6553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554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6554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554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6554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sp>
          <p:nvSpPr>
            <p:cNvPr id="6554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54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15728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bg2"/>
                </a:solidFill>
              </a:defRPr>
            </a:lvl1pPr>
          </a:lstStyle>
          <a:p>
            <a:fld id="{B1026FEA-E016-4A62-AF5F-64151B10A5B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76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38950" y="152400"/>
            <a:ext cx="1924050" cy="63246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6800" y="152400"/>
            <a:ext cx="5619750" cy="63246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199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81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5444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91100" y="1295400"/>
            <a:ext cx="37719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302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81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840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42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5212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46724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28" name="Group 16"/>
          <p:cNvGrpSpPr>
            <a:grpSpLocks/>
          </p:cNvGrpSpPr>
          <p:nvPr userDrawn="1"/>
        </p:nvGrpSpPr>
        <p:grpSpPr bwMode="auto">
          <a:xfrm>
            <a:off x="152400" y="152400"/>
            <a:ext cx="8424863" cy="1052513"/>
            <a:chOff x="357" y="624"/>
            <a:chExt cx="5307" cy="663"/>
          </a:xfrm>
        </p:grpSpPr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781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4" name="Rectangle 2"/>
            <p:cNvSpPr>
              <a:spLocks noChangeArrowheads="1"/>
            </p:cNvSpPr>
            <p:nvPr userDrawn="1"/>
          </p:nvSpPr>
          <p:spPr bwMode="ltGray">
            <a:xfrm>
              <a:off x="540" y="692"/>
              <a:ext cx="276" cy="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6" name="Rectangle 4"/>
            <p:cNvSpPr>
              <a:spLocks noChangeArrowheads="1"/>
            </p:cNvSpPr>
            <p:nvPr userDrawn="1"/>
          </p:nvSpPr>
          <p:spPr bwMode="ltGray">
            <a:xfrm>
              <a:off x="618" y="958"/>
              <a:ext cx="266" cy="29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7" name="Rectangle 5"/>
            <p:cNvSpPr>
              <a:spLocks noChangeArrowheads="1"/>
            </p:cNvSpPr>
            <p:nvPr userDrawn="1"/>
          </p:nvSpPr>
          <p:spPr bwMode="ltGray">
            <a:xfrm>
              <a:off x="851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8" name="Rectangle 6"/>
            <p:cNvSpPr>
              <a:spLocks noChangeArrowheads="1"/>
            </p:cNvSpPr>
            <p:nvPr userDrawn="1"/>
          </p:nvSpPr>
          <p:spPr bwMode="ltGray">
            <a:xfrm>
              <a:off x="357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19" name="Rectangle 7"/>
            <p:cNvSpPr>
              <a:spLocks noChangeArrowheads="1"/>
            </p:cNvSpPr>
            <p:nvPr userDrawn="1"/>
          </p:nvSpPr>
          <p:spPr bwMode="gray">
            <a:xfrm>
              <a:off x="757" y="624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  <p:sp>
          <p:nvSpPr>
            <p:cNvPr id="64520" name="Rectangle 8"/>
            <p:cNvSpPr>
              <a:spLocks noChangeArrowheads="1"/>
            </p:cNvSpPr>
            <p:nvPr userDrawn="1"/>
          </p:nvSpPr>
          <p:spPr bwMode="gray">
            <a:xfrm>
              <a:off x="482" y="1036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zh-TW" altLang="en-US" sz="2400"/>
            </a:p>
          </p:txBody>
        </p:sp>
      </p:grp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52400"/>
            <a:ext cx="604043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7696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 userDrawn="1"/>
        </p:nvSpPr>
        <p:spPr bwMode="auto">
          <a:xfrm>
            <a:off x="8542338" y="6477000"/>
            <a:ext cx="601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p</a:t>
            </a:r>
            <a:fld id="{DAD6CBFB-6F1E-482E-8F6B-C0D014A0A397}" type="slidenum">
              <a:rPr lang="en-US" altLang="zh-TW"/>
              <a:pPr/>
              <a:t>‹#›</a:t>
            </a:fld>
            <a:r>
              <a:rPr lang="en-US" altLang="zh-TW"/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Tahoma" pitchFamily="34" charset="0"/>
          <a:ea typeface="全真圓新書" pitchFamily="49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2400" b="1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rgbClr val="CC0000"/>
          </a:solidFill>
          <a:latin typeface="+mn-lt"/>
          <a:ea typeface="全真古印體" pitchFamily="49" charset="-12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n"/>
        <a:defRPr kumimoji="1" sz="1600">
          <a:solidFill>
            <a:schemeClr val="tx1"/>
          </a:solidFill>
          <a:latin typeface="+mn-lt"/>
          <a:ea typeface="全真中黑體" pitchFamily="49" charset="-12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1400">
          <a:solidFill>
            <a:srgbClr val="FF9900"/>
          </a:solidFill>
          <a:latin typeface="+mn-lt"/>
          <a:ea typeface="新細明體" pitchFamily="18" charset="-12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19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1066800" y="1600200"/>
            <a:ext cx="7081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/>
            <a:r>
              <a:rPr lang="en-US" altLang="zh-TW" sz="4400" b="1" dirty="0">
                <a:solidFill>
                  <a:srgbClr val="000099"/>
                </a:solidFill>
                <a:latin typeface="Comic Sans MS" pitchFamily="66" charset="0"/>
                <a:ea typeface="全真圓新書" pitchFamily="49" charset="-120"/>
              </a:rPr>
              <a:t>B-Tree</a:t>
            </a:r>
          </a:p>
        </p:txBody>
      </p:sp>
      <p:sp>
        <p:nvSpPr>
          <p:cNvPr id="95248" name="Text Box 16"/>
          <p:cNvSpPr txBox="1">
            <a:spLocks noChangeArrowheads="1"/>
          </p:cNvSpPr>
          <p:nvPr/>
        </p:nvSpPr>
        <p:spPr bwMode="auto">
          <a:xfrm>
            <a:off x="4346575" y="4114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>
              <a:spcBef>
                <a:spcPct val="50000"/>
              </a:spcBef>
            </a:pPr>
            <a:endParaRPr lang="en-US" altLang="zh-TW">
              <a:solidFill>
                <a:srgbClr val="0000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20713"/>
            <a:ext cx="7924800" cy="5975350"/>
          </a:xfrm>
        </p:spPr>
        <p:txBody>
          <a:bodyPr/>
          <a:lstStyle/>
          <a:p>
            <a:pPr marL="838200" lvl="1" indent="-381000"/>
            <a:r>
              <a:rPr lang="en-US" altLang="zh-TW"/>
              <a:t>Algorithm：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>
                <a:solidFill>
                  <a:schemeClr val="tx1"/>
                </a:solidFill>
              </a:rPr>
              <a:t>B-Tree-Split-Child(x, i)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z=Allocate-Node()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y=x.C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z.leaf = y.leaf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z.n = t-1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for j=1 to t-1   z.key</a:t>
            </a:r>
            <a:r>
              <a:rPr lang="en-US" altLang="zh-TW" baseline="-25000">
                <a:solidFill>
                  <a:schemeClr val="tx1"/>
                </a:solidFill>
              </a:rPr>
              <a:t>j</a:t>
            </a:r>
            <a:r>
              <a:rPr lang="en-US" altLang="zh-TW">
                <a:solidFill>
                  <a:schemeClr val="tx1"/>
                </a:solidFill>
              </a:rPr>
              <a:t>= y.key</a:t>
            </a:r>
            <a:r>
              <a:rPr lang="en-US" altLang="zh-TW" baseline="-25000">
                <a:solidFill>
                  <a:schemeClr val="tx1"/>
                </a:solidFill>
              </a:rPr>
              <a:t>j+t</a:t>
            </a:r>
            <a:endParaRPr lang="en-US" altLang="zh-TW">
              <a:solidFill>
                <a:schemeClr val="tx1"/>
              </a:solidFill>
            </a:endParaRP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if not y.leaf 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for j= 1 to t     z.C</a:t>
            </a:r>
            <a:r>
              <a:rPr lang="en-US" altLang="zh-TW" baseline="-25000">
                <a:solidFill>
                  <a:schemeClr val="tx1"/>
                </a:solidFill>
              </a:rPr>
              <a:t>j</a:t>
            </a:r>
            <a:r>
              <a:rPr lang="en-US" altLang="zh-TW">
                <a:solidFill>
                  <a:schemeClr val="tx1"/>
                </a:solidFill>
              </a:rPr>
              <a:t>=y.C</a:t>
            </a:r>
            <a:r>
              <a:rPr lang="en-US" altLang="zh-TW" baseline="-25000">
                <a:solidFill>
                  <a:schemeClr val="tx1"/>
                </a:solidFill>
              </a:rPr>
              <a:t>j+t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y.n = t-1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/>
              <a:t>for j = x.n +1 downto i+1   </a:t>
            </a:r>
            <a:r>
              <a:rPr lang="en-US" altLang="zh-TW">
                <a:solidFill>
                  <a:schemeClr val="tx1"/>
                </a:solidFill>
              </a:rPr>
              <a:t>x.C</a:t>
            </a:r>
            <a:r>
              <a:rPr lang="en-US" altLang="zh-TW" baseline="-25000">
                <a:solidFill>
                  <a:schemeClr val="tx1"/>
                </a:solidFill>
              </a:rPr>
              <a:t>j+1</a:t>
            </a:r>
            <a:r>
              <a:rPr lang="en-US" altLang="zh-TW">
                <a:solidFill>
                  <a:schemeClr val="tx1"/>
                </a:solidFill>
              </a:rPr>
              <a:t>=x.C</a:t>
            </a:r>
            <a:r>
              <a:rPr lang="en-US" altLang="zh-TW" baseline="-25000">
                <a:solidFill>
                  <a:schemeClr val="tx1"/>
                </a:solidFill>
              </a:rPr>
              <a:t>j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x.C</a:t>
            </a:r>
            <a:r>
              <a:rPr lang="en-US" altLang="zh-TW" baseline="-25000">
                <a:solidFill>
                  <a:schemeClr val="tx1"/>
                </a:solidFill>
              </a:rPr>
              <a:t>j+1 </a:t>
            </a:r>
            <a:r>
              <a:rPr lang="en-US" altLang="zh-TW"/>
              <a:t>= z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/>
              <a:t>for j = x.n down to i </a:t>
            </a:r>
            <a:r>
              <a:rPr lang="en-US" altLang="zh-TW">
                <a:solidFill>
                  <a:schemeClr val="tx1"/>
                </a:solidFill>
              </a:rPr>
              <a:t>x.key</a:t>
            </a:r>
            <a:r>
              <a:rPr lang="en-US" altLang="zh-TW" baseline="-25000">
                <a:solidFill>
                  <a:schemeClr val="tx1"/>
                </a:solidFill>
              </a:rPr>
              <a:t>j+1</a:t>
            </a:r>
            <a:r>
              <a:rPr lang="en-US" altLang="zh-TW">
                <a:solidFill>
                  <a:schemeClr val="tx1"/>
                </a:solidFill>
              </a:rPr>
              <a:t>= x.key</a:t>
            </a:r>
            <a:r>
              <a:rPr lang="en-US" altLang="zh-TW" baseline="-25000">
                <a:solidFill>
                  <a:schemeClr val="tx1"/>
                </a:solidFill>
              </a:rPr>
              <a:t>j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x.key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  <a:r>
              <a:rPr lang="en-US" altLang="zh-TW">
                <a:solidFill>
                  <a:schemeClr val="tx1"/>
                </a:solidFill>
              </a:rPr>
              <a:t>=y.key</a:t>
            </a:r>
            <a:r>
              <a:rPr lang="en-US" altLang="zh-TW" baseline="-25000">
                <a:solidFill>
                  <a:schemeClr val="tx1"/>
                </a:solidFill>
              </a:rPr>
              <a:t>t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x.n=x.n+1</a:t>
            </a:r>
          </a:p>
          <a:p>
            <a:pPr marL="838200" lvl="1" indent="-381000">
              <a:buSzPct val="85000"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DISK-WRITE(y); DISK-WRITE(z); DISK-WRITE(x);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r>
              <a:rPr lang="en-US" altLang="zh-TW"/>
              <a:t>B-Tree-Insert(T,k)：</a:t>
            </a:r>
          </a:p>
          <a:p>
            <a:pPr lvl="1">
              <a:lnSpc>
                <a:spcPct val="140000"/>
              </a:lnSpc>
            </a:pPr>
            <a:r>
              <a:rPr lang="en-US" altLang="zh-TW"/>
              <a:t>Insert a key in a B-Tree</a:t>
            </a:r>
            <a:r>
              <a:rPr lang="zh-TW" altLang="en-US"/>
              <a:t>：</a:t>
            </a:r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</p:txBody>
      </p:sp>
      <p:sp>
        <p:nvSpPr>
          <p:cNvPr id="344071" name="Text Box 7"/>
          <p:cNvSpPr txBox="1">
            <a:spLocks noChangeArrowheads="1"/>
          </p:cNvSpPr>
          <p:nvPr/>
        </p:nvSpPr>
        <p:spPr bwMode="auto">
          <a:xfrm>
            <a:off x="2039938" y="3048000"/>
            <a:ext cx="877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Root[T]</a:t>
            </a:r>
          </a:p>
        </p:txBody>
      </p:sp>
      <p:sp>
        <p:nvSpPr>
          <p:cNvPr id="344072" name="Text Box 8"/>
          <p:cNvSpPr txBox="1">
            <a:spLocks noChangeArrowheads="1"/>
          </p:cNvSpPr>
          <p:nvPr/>
        </p:nvSpPr>
        <p:spPr bwMode="auto">
          <a:xfrm>
            <a:off x="2438400" y="3505200"/>
            <a:ext cx="2619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r</a:t>
            </a:r>
          </a:p>
        </p:txBody>
      </p:sp>
      <p:sp>
        <p:nvSpPr>
          <p:cNvPr id="344073" name="Line 9"/>
          <p:cNvSpPr>
            <a:spLocks noChangeShapeType="1"/>
          </p:cNvSpPr>
          <p:nvPr/>
        </p:nvSpPr>
        <p:spPr bwMode="auto">
          <a:xfrm>
            <a:off x="2438400" y="3352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74" name="Rectangle 10"/>
          <p:cNvSpPr>
            <a:spLocks noChangeArrowheads="1"/>
          </p:cNvSpPr>
          <p:nvPr/>
        </p:nvSpPr>
        <p:spPr bwMode="auto">
          <a:xfrm>
            <a:off x="1519238" y="3884613"/>
            <a:ext cx="1909762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4075" name="Rectangle 11"/>
          <p:cNvSpPr>
            <a:spLocks noChangeArrowheads="1"/>
          </p:cNvSpPr>
          <p:nvPr/>
        </p:nvSpPr>
        <p:spPr bwMode="auto">
          <a:xfrm>
            <a:off x="1600200" y="3886200"/>
            <a:ext cx="2057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D   F   H   L   N   P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4076" name="Line 12"/>
          <p:cNvSpPr>
            <a:spLocks noChangeShapeType="1"/>
          </p:cNvSpPr>
          <p:nvPr/>
        </p:nvSpPr>
        <p:spPr bwMode="auto">
          <a:xfrm>
            <a:off x="16002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77" name="Text Box 13"/>
          <p:cNvSpPr txBox="1">
            <a:spLocks noChangeArrowheads="1"/>
          </p:cNvSpPr>
          <p:nvPr/>
        </p:nvSpPr>
        <p:spPr bwMode="auto">
          <a:xfrm>
            <a:off x="1473200" y="44338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1</a:t>
            </a:r>
          </a:p>
        </p:txBody>
      </p:sp>
      <p:sp>
        <p:nvSpPr>
          <p:cNvPr id="344078" name="Line 14"/>
          <p:cNvSpPr>
            <a:spLocks noChangeShapeType="1"/>
          </p:cNvSpPr>
          <p:nvPr/>
        </p:nvSpPr>
        <p:spPr bwMode="auto">
          <a:xfrm>
            <a:off x="18288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79" name="Text Box 15"/>
          <p:cNvSpPr txBox="1">
            <a:spLocks noChangeArrowheads="1"/>
          </p:cNvSpPr>
          <p:nvPr/>
        </p:nvSpPr>
        <p:spPr bwMode="auto">
          <a:xfrm>
            <a:off x="1701800" y="44338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2</a:t>
            </a:r>
          </a:p>
        </p:txBody>
      </p:sp>
      <p:sp>
        <p:nvSpPr>
          <p:cNvPr id="344080" name="Line 16"/>
          <p:cNvSpPr>
            <a:spLocks noChangeShapeType="1"/>
          </p:cNvSpPr>
          <p:nvPr/>
        </p:nvSpPr>
        <p:spPr bwMode="auto">
          <a:xfrm>
            <a:off x="2108200" y="40243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81" name="Line 17"/>
          <p:cNvSpPr>
            <a:spLocks noChangeShapeType="1"/>
          </p:cNvSpPr>
          <p:nvPr/>
        </p:nvSpPr>
        <p:spPr bwMode="auto">
          <a:xfrm>
            <a:off x="2336800" y="40243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82" name="Text Box 18"/>
          <p:cNvSpPr txBox="1">
            <a:spLocks noChangeArrowheads="1"/>
          </p:cNvSpPr>
          <p:nvPr/>
        </p:nvSpPr>
        <p:spPr bwMode="auto">
          <a:xfrm>
            <a:off x="2209800" y="44196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4</a:t>
            </a:r>
          </a:p>
        </p:txBody>
      </p:sp>
      <p:sp>
        <p:nvSpPr>
          <p:cNvPr id="344083" name="Text Box 19"/>
          <p:cNvSpPr txBox="1">
            <a:spLocks noChangeArrowheads="1"/>
          </p:cNvSpPr>
          <p:nvPr/>
        </p:nvSpPr>
        <p:spPr bwMode="auto">
          <a:xfrm>
            <a:off x="1981200" y="44196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3</a:t>
            </a:r>
          </a:p>
        </p:txBody>
      </p:sp>
      <p:sp>
        <p:nvSpPr>
          <p:cNvPr id="344084" name="Line 20"/>
          <p:cNvSpPr>
            <a:spLocks noChangeShapeType="1"/>
          </p:cNvSpPr>
          <p:nvPr/>
        </p:nvSpPr>
        <p:spPr bwMode="auto">
          <a:xfrm>
            <a:off x="25908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85" name="Text Box 21"/>
          <p:cNvSpPr txBox="1">
            <a:spLocks noChangeArrowheads="1"/>
          </p:cNvSpPr>
          <p:nvPr/>
        </p:nvSpPr>
        <p:spPr bwMode="auto">
          <a:xfrm>
            <a:off x="2463800" y="44338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5</a:t>
            </a:r>
          </a:p>
        </p:txBody>
      </p:sp>
      <p:sp>
        <p:nvSpPr>
          <p:cNvPr id="344086" name="Line 22"/>
          <p:cNvSpPr>
            <a:spLocks noChangeShapeType="1"/>
          </p:cNvSpPr>
          <p:nvPr/>
        </p:nvSpPr>
        <p:spPr bwMode="auto">
          <a:xfrm>
            <a:off x="2819400" y="4038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87" name="Text Box 23"/>
          <p:cNvSpPr txBox="1">
            <a:spLocks noChangeArrowheads="1"/>
          </p:cNvSpPr>
          <p:nvPr/>
        </p:nvSpPr>
        <p:spPr bwMode="auto">
          <a:xfrm>
            <a:off x="2692400" y="44338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6</a:t>
            </a:r>
          </a:p>
        </p:txBody>
      </p:sp>
      <p:sp>
        <p:nvSpPr>
          <p:cNvPr id="344088" name="Line 24"/>
          <p:cNvSpPr>
            <a:spLocks noChangeShapeType="1"/>
          </p:cNvSpPr>
          <p:nvPr/>
        </p:nvSpPr>
        <p:spPr bwMode="auto">
          <a:xfrm>
            <a:off x="3098800" y="40243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89" name="Line 25"/>
          <p:cNvSpPr>
            <a:spLocks noChangeShapeType="1"/>
          </p:cNvSpPr>
          <p:nvPr/>
        </p:nvSpPr>
        <p:spPr bwMode="auto">
          <a:xfrm>
            <a:off x="3327400" y="40243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90" name="Text Box 26"/>
          <p:cNvSpPr txBox="1">
            <a:spLocks noChangeArrowheads="1"/>
          </p:cNvSpPr>
          <p:nvPr/>
        </p:nvSpPr>
        <p:spPr bwMode="auto">
          <a:xfrm>
            <a:off x="3200400" y="44196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8</a:t>
            </a:r>
          </a:p>
        </p:txBody>
      </p:sp>
      <p:sp>
        <p:nvSpPr>
          <p:cNvPr id="344091" name="Text Box 27"/>
          <p:cNvSpPr txBox="1">
            <a:spLocks noChangeArrowheads="1"/>
          </p:cNvSpPr>
          <p:nvPr/>
        </p:nvSpPr>
        <p:spPr bwMode="auto">
          <a:xfrm>
            <a:off x="2971800" y="44196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7</a:t>
            </a:r>
          </a:p>
        </p:txBody>
      </p:sp>
      <p:sp>
        <p:nvSpPr>
          <p:cNvPr id="344093" name="Text Box 29"/>
          <p:cNvSpPr txBox="1">
            <a:spLocks noChangeArrowheads="1"/>
          </p:cNvSpPr>
          <p:nvPr/>
        </p:nvSpPr>
        <p:spPr bwMode="auto">
          <a:xfrm>
            <a:off x="762000" y="2895600"/>
            <a:ext cx="517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t=4</a:t>
            </a:r>
          </a:p>
        </p:txBody>
      </p:sp>
      <p:sp>
        <p:nvSpPr>
          <p:cNvPr id="344096" name="Line 32"/>
          <p:cNvSpPr>
            <a:spLocks noChangeShapeType="1"/>
          </p:cNvSpPr>
          <p:nvPr/>
        </p:nvSpPr>
        <p:spPr bwMode="auto">
          <a:xfrm>
            <a:off x="3868738" y="390048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097" name="Rectangle 33"/>
          <p:cNvSpPr>
            <a:spLocks noChangeArrowheads="1"/>
          </p:cNvSpPr>
          <p:nvPr/>
        </p:nvSpPr>
        <p:spPr bwMode="auto">
          <a:xfrm>
            <a:off x="6324600" y="3328988"/>
            <a:ext cx="1447800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4098" name="Rectangle 34"/>
          <p:cNvSpPr>
            <a:spLocks noChangeArrowheads="1"/>
          </p:cNvSpPr>
          <p:nvPr/>
        </p:nvSpPr>
        <p:spPr bwMode="auto">
          <a:xfrm>
            <a:off x="6938963" y="3330575"/>
            <a:ext cx="13668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H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4099" name="Text Box 35"/>
          <p:cNvSpPr txBox="1">
            <a:spLocks noChangeArrowheads="1"/>
          </p:cNvSpPr>
          <p:nvPr/>
        </p:nvSpPr>
        <p:spPr bwMode="auto">
          <a:xfrm>
            <a:off x="6062663" y="3717925"/>
            <a:ext cx="261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r</a:t>
            </a:r>
          </a:p>
        </p:txBody>
      </p:sp>
      <p:sp>
        <p:nvSpPr>
          <p:cNvPr id="344100" name="Line 36"/>
          <p:cNvSpPr>
            <a:spLocks noChangeShapeType="1"/>
          </p:cNvSpPr>
          <p:nvPr/>
        </p:nvSpPr>
        <p:spPr bwMode="auto">
          <a:xfrm flipH="1">
            <a:off x="6145213" y="3565525"/>
            <a:ext cx="560387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344101" name="Group 37"/>
          <p:cNvGrpSpPr>
            <a:grpSpLocks/>
          </p:cNvGrpSpPr>
          <p:nvPr/>
        </p:nvGrpSpPr>
        <p:grpSpPr bwMode="auto">
          <a:xfrm>
            <a:off x="7575550" y="4175125"/>
            <a:ext cx="1111250" cy="854075"/>
            <a:chOff x="4752" y="3119"/>
            <a:chExt cx="700" cy="538"/>
          </a:xfrm>
        </p:grpSpPr>
        <p:sp>
          <p:nvSpPr>
            <p:cNvPr id="344102" name="Rectangle 38"/>
            <p:cNvSpPr>
              <a:spLocks noChangeArrowheads="1"/>
            </p:cNvSpPr>
            <p:nvPr/>
          </p:nvSpPr>
          <p:spPr bwMode="auto">
            <a:xfrm>
              <a:off x="4752" y="3119"/>
              <a:ext cx="624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03" name="Rectangle 39"/>
            <p:cNvSpPr>
              <a:spLocks noChangeArrowheads="1"/>
            </p:cNvSpPr>
            <p:nvPr/>
          </p:nvSpPr>
          <p:spPr bwMode="auto">
            <a:xfrm>
              <a:off x="4848" y="3120"/>
              <a:ext cx="5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TW" b="1">
                  <a:latin typeface="新細明體" pitchFamily="18" charset="-120"/>
                </a:rPr>
                <a:t>L   N   P   </a:t>
              </a:r>
              <a:endParaRPr lang="en-US" altLang="zh-TW" b="1" baseline="-25000">
                <a:latin typeface="新細明體" pitchFamily="18" charset="-120"/>
              </a:endParaRPr>
            </a:p>
          </p:txBody>
        </p:sp>
        <p:sp>
          <p:nvSpPr>
            <p:cNvPr id="344104" name="Line 40"/>
            <p:cNvSpPr>
              <a:spLocks noChangeShapeType="1"/>
            </p:cNvSpPr>
            <p:nvPr/>
          </p:nvSpPr>
          <p:spPr bwMode="auto">
            <a:xfrm>
              <a:off x="48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05" name="Text Box 41"/>
            <p:cNvSpPr txBox="1">
              <a:spLocks noChangeArrowheads="1"/>
            </p:cNvSpPr>
            <p:nvPr/>
          </p:nvSpPr>
          <p:spPr bwMode="auto">
            <a:xfrm>
              <a:off x="4768" y="3465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5</a:t>
              </a:r>
            </a:p>
          </p:txBody>
        </p:sp>
        <p:sp>
          <p:nvSpPr>
            <p:cNvPr id="344106" name="Line 42"/>
            <p:cNvSpPr>
              <a:spLocks noChangeShapeType="1"/>
            </p:cNvSpPr>
            <p:nvPr/>
          </p:nvSpPr>
          <p:spPr bwMode="auto">
            <a:xfrm>
              <a:off x="4992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4912" y="3465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6</a:t>
              </a:r>
            </a:p>
          </p:txBody>
        </p:sp>
        <p:sp>
          <p:nvSpPr>
            <p:cNvPr id="344108" name="Line 44"/>
            <p:cNvSpPr>
              <a:spLocks noChangeShapeType="1"/>
            </p:cNvSpPr>
            <p:nvPr/>
          </p:nvSpPr>
          <p:spPr bwMode="auto">
            <a:xfrm>
              <a:off x="5168" y="320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09" name="Line 45"/>
            <p:cNvSpPr>
              <a:spLocks noChangeShapeType="1"/>
            </p:cNvSpPr>
            <p:nvPr/>
          </p:nvSpPr>
          <p:spPr bwMode="auto">
            <a:xfrm>
              <a:off x="5312" y="320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10" name="Text Box 46"/>
            <p:cNvSpPr txBox="1">
              <a:spLocks noChangeArrowheads="1"/>
            </p:cNvSpPr>
            <p:nvPr/>
          </p:nvSpPr>
          <p:spPr bwMode="auto">
            <a:xfrm>
              <a:off x="5232" y="3456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8</a:t>
              </a:r>
            </a:p>
          </p:txBody>
        </p:sp>
        <p:sp>
          <p:nvSpPr>
            <p:cNvPr id="344111" name="Text Box 47"/>
            <p:cNvSpPr txBox="1">
              <a:spLocks noChangeArrowheads="1"/>
            </p:cNvSpPr>
            <p:nvPr/>
          </p:nvSpPr>
          <p:spPr bwMode="auto">
            <a:xfrm>
              <a:off x="5088" y="3456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7</a:t>
              </a:r>
            </a:p>
          </p:txBody>
        </p:sp>
      </p:grpSp>
      <p:grpSp>
        <p:nvGrpSpPr>
          <p:cNvPr id="344113" name="Group 49"/>
          <p:cNvGrpSpPr>
            <a:grpSpLocks/>
          </p:cNvGrpSpPr>
          <p:nvPr/>
        </p:nvGrpSpPr>
        <p:grpSpPr bwMode="auto">
          <a:xfrm>
            <a:off x="5486400" y="4175125"/>
            <a:ext cx="1117600" cy="854075"/>
            <a:chOff x="2752" y="2927"/>
            <a:chExt cx="704" cy="538"/>
          </a:xfrm>
        </p:grpSpPr>
        <p:sp>
          <p:nvSpPr>
            <p:cNvPr id="344114" name="Rectangle 50"/>
            <p:cNvSpPr>
              <a:spLocks noChangeArrowheads="1"/>
            </p:cNvSpPr>
            <p:nvPr/>
          </p:nvSpPr>
          <p:spPr bwMode="auto">
            <a:xfrm>
              <a:off x="2781" y="2927"/>
              <a:ext cx="627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4115" name="Rectangle 51"/>
            <p:cNvSpPr>
              <a:spLocks noChangeArrowheads="1"/>
            </p:cNvSpPr>
            <p:nvPr/>
          </p:nvSpPr>
          <p:spPr bwMode="auto">
            <a:xfrm>
              <a:off x="2832" y="2928"/>
              <a:ext cx="62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TW" b="1">
                  <a:latin typeface="新細明體" pitchFamily="18" charset="-120"/>
                </a:rPr>
                <a:t>  A   D   F</a:t>
              </a:r>
              <a:endParaRPr lang="en-US" altLang="zh-TW" b="1" baseline="-25000">
                <a:latin typeface="新細明體" pitchFamily="18" charset="-120"/>
              </a:endParaRPr>
            </a:p>
          </p:txBody>
        </p:sp>
        <p:sp>
          <p:nvSpPr>
            <p:cNvPr id="344116" name="Line 52"/>
            <p:cNvSpPr>
              <a:spLocks noChangeShapeType="1"/>
            </p:cNvSpPr>
            <p:nvPr/>
          </p:nvSpPr>
          <p:spPr bwMode="auto">
            <a:xfrm>
              <a:off x="2832" y="30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17" name="Text Box 53"/>
            <p:cNvSpPr txBox="1">
              <a:spLocks noChangeArrowheads="1"/>
            </p:cNvSpPr>
            <p:nvPr/>
          </p:nvSpPr>
          <p:spPr bwMode="auto">
            <a:xfrm>
              <a:off x="2752" y="3273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1</a:t>
              </a:r>
            </a:p>
          </p:txBody>
        </p:sp>
        <p:sp>
          <p:nvSpPr>
            <p:cNvPr id="344118" name="Line 54"/>
            <p:cNvSpPr>
              <a:spLocks noChangeShapeType="1"/>
            </p:cNvSpPr>
            <p:nvPr/>
          </p:nvSpPr>
          <p:spPr bwMode="auto">
            <a:xfrm>
              <a:off x="2976" y="30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19" name="Text Box 55"/>
            <p:cNvSpPr txBox="1">
              <a:spLocks noChangeArrowheads="1"/>
            </p:cNvSpPr>
            <p:nvPr/>
          </p:nvSpPr>
          <p:spPr bwMode="auto">
            <a:xfrm>
              <a:off x="2896" y="3273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2</a:t>
              </a:r>
            </a:p>
          </p:txBody>
        </p:sp>
        <p:sp>
          <p:nvSpPr>
            <p:cNvPr id="344120" name="Line 56"/>
            <p:cNvSpPr>
              <a:spLocks noChangeShapeType="1"/>
            </p:cNvSpPr>
            <p:nvPr/>
          </p:nvSpPr>
          <p:spPr bwMode="auto">
            <a:xfrm>
              <a:off x="3152" y="301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21" name="Line 57"/>
            <p:cNvSpPr>
              <a:spLocks noChangeShapeType="1"/>
            </p:cNvSpPr>
            <p:nvPr/>
          </p:nvSpPr>
          <p:spPr bwMode="auto">
            <a:xfrm>
              <a:off x="3296" y="301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4122" name="Text Box 58"/>
            <p:cNvSpPr txBox="1">
              <a:spLocks noChangeArrowheads="1"/>
            </p:cNvSpPr>
            <p:nvPr/>
          </p:nvSpPr>
          <p:spPr bwMode="auto">
            <a:xfrm>
              <a:off x="3216" y="3264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4</a:t>
              </a:r>
            </a:p>
          </p:txBody>
        </p:sp>
        <p:sp>
          <p:nvSpPr>
            <p:cNvPr id="344123" name="Text Box 59"/>
            <p:cNvSpPr txBox="1">
              <a:spLocks noChangeArrowheads="1"/>
            </p:cNvSpPr>
            <p:nvPr/>
          </p:nvSpPr>
          <p:spPr bwMode="auto">
            <a:xfrm>
              <a:off x="3072" y="3264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3</a:t>
              </a:r>
            </a:p>
          </p:txBody>
        </p:sp>
      </p:grpSp>
      <p:sp>
        <p:nvSpPr>
          <p:cNvPr id="344124" name="Line 60"/>
          <p:cNvSpPr>
            <a:spLocks noChangeShapeType="1"/>
          </p:cNvSpPr>
          <p:nvPr/>
        </p:nvSpPr>
        <p:spPr bwMode="auto">
          <a:xfrm>
            <a:off x="7364413" y="3565525"/>
            <a:ext cx="560387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4127" name="Text Box 63"/>
          <p:cNvSpPr txBox="1">
            <a:spLocks noChangeArrowheads="1"/>
          </p:cNvSpPr>
          <p:nvPr/>
        </p:nvSpPr>
        <p:spPr bwMode="auto">
          <a:xfrm>
            <a:off x="6629400" y="2484438"/>
            <a:ext cx="877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Root[T]</a:t>
            </a:r>
          </a:p>
        </p:txBody>
      </p:sp>
      <p:sp>
        <p:nvSpPr>
          <p:cNvPr id="344128" name="Text Box 64"/>
          <p:cNvSpPr txBox="1">
            <a:spLocks noChangeArrowheads="1"/>
          </p:cNvSpPr>
          <p:nvPr/>
        </p:nvSpPr>
        <p:spPr bwMode="auto">
          <a:xfrm>
            <a:off x="7027863" y="2941638"/>
            <a:ext cx="296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S</a:t>
            </a:r>
          </a:p>
        </p:txBody>
      </p:sp>
      <p:sp>
        <p:nvSpPr>
          <p:cNvPr id="344129" name="Line 65"/>
          <p:cNvSpPr>
            <a:spLocks noChangeShapeType="1"/>
          </p:cNvSpPr>
          <p:nvPr/>
        </p:nvSpPr>
        <p:spPr bwMode="auto">
          <a:xfrm>
            <a:off x="7027863" y="27892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14400"/>
            <a:ext cx="7473950" cy="4459288"/>
          </a:xfrm>
        </p:spPr>
        <p:txBody>
          <a:bodyPr/>
          <a:lstStyle/>
          <a:p>
            <a:pPr marL="838200" lvl="1" indent="-381000">
              <a:lnSpc>
                <a:spcPct val="90000"/>
              </a:lnSpc>
            </a:pPr>
            <a:r>
              <a:rPr lang="en-US" altLang="zh-TW" sz="2400">
                <a:solidFill>
                  <a:schemeClr val="tx1"/>
                </a:solidFill>
              </a:rPr>
              <a:t>B-Tree-Insert(T, k)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r=T.root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if r.n == 2t-1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s=Allocate-Node()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T.root = s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 s.leaf = FLASE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 s.n = 0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 s.c</a:t>
            </a:r>
            <a:r>
              <a:rPr lang="en-US" altLang="zh-TW" sz="2400" baseline="-25000">
                <a:solidFill>
                  <a:schemeClr val="tx1"/>
                </a:solidFill>
              </a:rPr>
              <a:t>1</a:t>
            </a:r>
            <a:r>
              <a:rPr lang="en-US" altLang="zh-TW" sz="2400">
                <a:solidFill>
                  <a:schemeClr val="tx1"/>
                </a:solidFill>
              </a:rPr>
              <a:t> = r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 B-Tree-Split-Child(s, 1)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        B-Tree-Insert-Nonfull(s. k)</a:t>
            </a:r>
          </a:p>
          <a:p>
            <a:pPr marL="838200" lvl="1" indent="-381000">
              <a:lnSpc>
                <a:spcPct val="90000"/>
              </a:lnSpc>
              <a:buSzPct val="95000"/>
              <a:buFont typeface="Wingdings" pitchFamily="2" charset="2"/>
              <a:buAutoNum type="arabicPeriod"/>
            </a:pPr>
            <a:r>
              <a:rPr lang="en-US" altLang="zh-TW" sz="2400">
                <a:solidFill>
                  <a:schemeClr val="tx1"/>
                </a:solidFill>
              </a:rPr>
              <a:t> else  B-Tree-Insert-Nonfull(r. k)</a:t>
            </a:r>
          </a:p>
          <a:p>
            <a:pPr marL="838200" lvl="1" indent="-381000">
              <a:lnSpc>
                <a:spcPct val="90000"/>
              </a:lnSpc>
            </a:pPr>
            <a:endParaRPr lang="en-US" altLang="zh-TW" sz="2400">
              <a:solidFill>
                <a:schemeClr val="tx1"/>
              </a:solidFill>
            </a:endParaRPr>
          </a:p>
          <a:p>
            <a:pPr marL="838200" lvl="1" indent="-381000">
              <a:lnSpc>
                <a:spcPct val="90000"/>
              </a:lnSpc>
            </a:pPr>
            <a:endParaRPr lang="en-US" altLang="zh-TW"/>
          </a:p>
          <a:p>
            <a:pPr marL="838200" lvl="1" indent="-381000">
              <a:lnSpc>
                <a:spcPct val="90000"/>
              </a:lnSpc>
            </a:pPr>
            <a:endParaRPr lang="en-US" altLang="zh-TW"/>
          </a:p>
          <a:p>
            <a:pPr marL="1638300" lvl="3" indent="-266700">
              <a:lnSpc>
                <a:spcPct val="90000"/>
              </a:lnSpc>
            </a:pPr>
            <a:endParaRPr lang="en-US" altLang="zh-TW"/>
          </a:p>
          <a:p>
            <a:pPr marL="838200" lvl="1" indent="-381000">
              <a:lnSpc>
                <a:spcPct val="90000"/>
              </a:lnSpc>
            </a:pP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-762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60350"/>
            <a:ext cx="7924800" cy="6192838"/>
          </a:xfrm>
        </p:spPr>
        <p:txBody>
          <a:bodyPr/>
          <a:lstStyle/>
          <a:p>
            <a:pPr marL="838200" lvl="1" indent="-381000">
              <a:lnSpc>
                <a:spcPct val="90000"/>
              </a:lnSpc>
            </a:pPr>
            <a:r>
              <a:rPr lang="en-US" altLang="zh-TW">
                <a:solidFill>
                  <a:schemeClr val="tx1"/>
                </a:solidFill>
              </a:rPr>
              <a:t>B-Tree-Insert-Nonfull(x, k)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i = x.n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if x.leaf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While i &gt;=1 and k &lt; x.key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x.key</a:t>
            </a:r>
            <a:r>
              <a:rPr lang="en-US" altLang="zh-TW" baseline="-25000">
                <a:solidFill>
                  <a:schemeClr val="tx1"/>
                </a:solidFill>
              </a:rPr>
              <a:t>i+1</a:t>
            </a:r>
            <a:r>
              <a:rPr lang="en-US" altLang="zh-TW">
                <a:solidFill>
                  <a:schemeClr val="tx1"/>
                </a:solidFill>
              </a:rPr>
              <a:t> =x.key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i=i-1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x.key</a:t>
            </a:r>
            <a:r>
              <a:rPr lang="en-US" altLang="zh-TW" baseline="-25000">
                <a:solidFill>
                  <a:schemeClr val="tx1"/>
                </a:solidFill>
              </a:rPr>
              <a:t>i+1</a:t>
            </a:r>
            <a:r>
              <a:rPr lang="en-US" altLang="zh-TW">
                <a:solidFill>
                  <a:schemeClr val="tx1"/>
                </a:solidFill>
              </a:rPr>
              <a:t> = k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x.n = x.n + 1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DISK-Write(x)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else while i &gt;=1 and k &lt; x.key</a:t>
            </a:r>
            <a:r>
              <a:rPr lang="en-US" altLang="zh-TW" baseline="-25000">
                <a:solidFill>
                  <a:schemeClr val="tx1"/>
                </a:solidFill>
              </a:rPr>
              <a:t>i 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          i = i-1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/>
              <a:t>       </a:t>
            </a:r>
            <a:r>
              <a:rPr lang="en-US" altLang="zh-TW">
                <a:solidFill>
                  <a:schemeClr val="tx1"/>
                </a:solidFill>
              </a:rPr>
              <a:t>i = i+1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/>
              <a:t>       </a:t>
            </a:r>
            <a:r>
              <a:rPr lang="en-US" altLang="zh-TW">
                <a:solidFill>
                  <a:schemeClr val="tx1"/>
                </a:solidFill>
              </a:rPr>
              <a:t>DISKRead(x.C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  <a:r>
              <a:rPr lang="en-US" altLang="zh-TW">
                <a:solidFill>
                  <a:schemeClr val="tx1"/>
                </a:solidFill>
              </a:rPr>
              <a:t>)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if x.c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  <a:r>
              <a:rPr lang="en-US" altLang="zh-TW">
                <a:solidFill>
                  <a:schemeClr val="tx1"/>
                </a:solidFill>
              </a:rPr>
              <a:t>.n == 2t-1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   B-Tree-Split-Child(x, i)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   if k &gt; x.key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                  i = i+1</a:t>
            </a:r>
          </a:p>
          <a:p>
            <a:pPr marL="838200" lvl="1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altLang="zh-TW">
                <a:solidFill>
                  <a:schemeClr val="tx1"/>
                </a:solidFill>
              </a:rPr>
              <a:t>        B-Tree-Insert-Nonfull(x.C</a:t>
            </a:r>
            <a:r>
              <a:rPr lang="en-US" altLang="zh-TW" baseline="-25000">
                <a:solidFill>
                  <a:schemeClr val="tx1"/>
                </a:solidFill>
              </a:rPr>
              <a:t>i</a:t>
            </a:r>
            <a:r>
              <a:rPr lang="en-US" altLang="zh-TW">
                <a:solidFill>
                  <a:schemeClr val="tx1"/>
                </a:solidFill>
              </a:rPr>
              <a:t>, 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-762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7924800" cy="5181600"/>
          </a:xfrm>
        </p:spPr>
        <p:txBody>
          <a:bodyPr/>
          <a:lstStyle/>
          <a:p>
            <a:r>
              <a:rPr lang="en-US" altLang="zh-TW"/>
              <a:t>Example</a:t>
            </a:r>
            <a:r>
              <a:rPr lang="zh-TW" altLang="en-US"/>
              <a:t>：</a:t>
            </a:r>
            <a:r>
              <a:rPr lang="en-US" altLang="zh-TW"/>
              <a:t>Inserting keys into a B-Tree.</a:t>
            </a:r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</p:txBody>
      </p:sp>
      <p:sp>
        <p:nvSpPr>
          <p:cNvPr id="347168" name="Rectangle 32"/>
          <p:cNvSpPr>
            <a:spLocks noChangeArrowheads="1"/>
          </p:cNvSpPr>
          <p:nvPr/>
        </p:nvSpPr>
        <p:spPr bwMode="auto">
          <a:xfrm>
            <a:off x="1447800" y="1981200"/>
            <a:ext cx="1143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169" name="Rectangle 33"/>
          <p:cNvSpPr>
            <a:spLocks noChangeArrowheads="1"/>
          </p:cNvSpPr>
          <p:nvPr/>
        </p:nvSpPr>
        <p:spPr bwMode="auto">
          <a:xfrm>
            <a:off x="1447800" y="1982788"/>
            <a:ext cx="1066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C   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187" name="Text Box 51"/>
          <p:cNvSpPr txBox="1">
            <a:spLocks noChangeArrowheads="1"/>
          </p:cNvSpPr>
          <p:nvPr/>
        </p:nvSpPr>
        <p:spPr bwMode="auto">
          <a:xfrm>
            <a:off x="609600" y="609600"/>
            <a:ext cx="517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CC0000"/>
                </a:solidFill>
              </a:rPr>
              <a:t>t=3</a:t>
            </a:r>
          </a:p>
        </p:txBody>
      </p:sp>
      <p:sp>
        <p:nvSpPr>
          <p:cNvPr id="347220" name="Text Box 84"/>
          <p:cNvSpPr txBox="1">
            <a:spLocks noChangeArrowheads="1"/>
          </p:cNvSpPr>
          <p:nvPr/>
        </p:nvSpPr>
        <p:spPr bwMode="auto">
          <a:xfrm>
            <a:off x="857250" y="914400"/>
            <a:ext cx="1428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(a) Initial tree</a:t>
            </a:r>
          </a:p>
        </p:txBody>
      </p:sp>
      <p:sp>
        <p:nvSpPr>
          <p:cNvPr id="347221" name="Rectangle 85"/>
          <p:cNvSpPr>
            <a:spLocks noChangeArrowheads="1"/>
          </p:cNvSpPr>
          <p:nvPr/>
        </p:nvSpPr>
        <p:spPr bwMode="auto">
          <a:xfrm>
            <a:off x="2819400" y="1981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22" name="Rectangle 86"/>
          <p:cNvSpPr>
            <a:spLocks noChangeArrowheads="1"/>
          </p:cNvSpPr>
          <p:nvPr/>
        </p:nvSpPr>
        <p:spPr bwMode="auto">
          <a:xfrm>
            <a:off x="2819400" y="1982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23" name="Rectangle 87"/>
          <p:cNvSpPr>
            <a:spLocks noChangeArrowheads="1"/>
          </p:cNvSpPr>
          <p:nvPr/>
        </p:nvSpPr>
        <p:spPr bwMode="auto">
          <a:xfrm>
            <a:off x="3505200" y="1981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24" name="Rectangle 88"/>
          <p:cNvSpPr>
            <a:spLocks noChangeArrowheads="1"/>
          </p:cNvSpPr>
          <p:nvPr/>
        </p:nvSpPr>
        <p:spPr bwMode="auto">
          <a:xfrm>
            <a:off x="3505200" y="1982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25" name="Rectangle 89"/>
          <p:cNvSpPr>
            <a:spLocks noChangeArrowheads="1"/>
          </p:cNvSpPr>
          <p:nvPr/>
        </p:nvSpPr>
        <p:spPr bwMode="auto">
          <a:xfrm>
            <a:off x="4267200" y="1981200"/>
            <a:ext cx="13716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26" name="Rectangle 90"/>
          <p:cNvSpPr>
            <a:spLocks noChangeArrowheads="1"/>
          </p:cNvSpPr>
          <p:nvPr/>
        </p:nvSpPr>
        <p:spPr bwMode="auto">
          <a:xfrm>
            <a:off x="4267200" y="19827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R   S   T   U    V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27" name="Rectangle 91"/>
          <p:cNvSpPr>
            <a:spLocks noChangeArrowheads="1"/>
          </p:cNvSpPr>
          <p:nvPr/>
        </p:nvSpPr>
        <p:spPr bwMode="auto">
          <a:xfrm>
            <a:off x="5867400" y="1981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28" name="Rectangle 92"/>
          <p:cNvSpPr>
            <a:spLocks noChangeArrowheads="1"/>
          </p:cNvSpPr>
          <p:nvPr/>
        </p:nvSpPr>
        <p:spPr bwMode="auto">
          <a:xfrm>
            <a:off x="5867400" y="1982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29" name="Rectangle 93"/>
          <p:cNvSpPr>
            <a:spLocks noChangeArrowheads="1"/>
          </p:cNvSpPr>
          <p:nvPr/>
        </p:nvSpPr>
        <p:spPr bwMode="auto">
          <a:xfrm>
            <a:off x="3200400" y="1371600"/>
            <a:ext cx="1143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30" name="Rectangle 94"/>
          <p:cNvSpPr>
            <a:spLocks noChangeArrowheads="1"/>
          </p:cNvSpPr>
          <p:nvPr/>
        </p:nvSpPr>
        <p:spPr bwMode="auto">
          <a:xfrm>
            <a:off x="3200400" y="1373188"/>
            <a:ext cx="1066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G   M   P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31" name="Line 95"/>
          <p:cNvSpPr>
            <a:spLocks noChangeShapeType="1"/>
          </p:cNvSpPr>
          <p:nvPr/>
        </p:nvSpPr>
        <p:spPr bwMode="auto">
          <a:xfrm flipH="1">
            <a:off x="1981200" y="1525588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32" name="Line 96"/>
          <p:cNvSpPr>
            <a:spLocks noChangeShapeType="1"/>
          </p:cNvSpPr>
          <p:nvPr/>
        </p:nvSpPr>
        <p:spPr bwMode="auto">
          <a:xfrm flipH="1">
            <a:off x="3048000" y="1525588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33" name="Line 97"/>
          <p:cNvSpPr>
            <a:spLocks noChangeShapeType="1"/>
          </p:cNvSpPr>
          <p:nvPr/>
        </p:nvSpPr>
        <p:spPr bwMode="auto">
          <a:xfrm>
            <a:off x="3733800" y="152558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34" name="Line 98"/>
          <p:cNvSpPr>
            <a:spLocks noChangeShapeType="1"/>
          </p:cNvSpPr>
          <p:nvPr/>
        </p:nvSpPr>
        <p:spPr bwMode="auto">
          <a:xfrm>
            <a:off x="3962400" y="1525588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35" name="Line 99"/>
          <p:cNvSpPr>
            <a:spLocks noChangeShapeType="1"/>
          </p:cNvSpPr>
          <p:nvPr/>
        </p:nvSpPr>
        <p:spPr bwMode="auto">
          <a:xfrm>
            <a:off x="4267200" y="1525588"/>
            <a:ext cx="1905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36" name="Rectangle 100"/>
          <p:cNvSpPr>
            <a:spLocks noChangeArrowheads="1"/>
          </p:cNvSpPr>
          <p:nvPr/>
        </p:nvSpPr>
        <p:spPr bwMode="auto">
          <a:xfrm>
            <a:off x="1295400" y="3960813"/>
            <a:ext cx="1371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37" name="Rectangle 101"/>
          <p:cNvSpPr>
            <a:spLocks noChangeArrowheads="1"/>
          </p:cNvSpPr>
          <p:nvPr/>
        </p:nvSpPr>
        <p:spPr bwMode="auto">
          <a:xfrm>
            <a:off x="1295400" y="3962400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 B   C   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38" name="Rectangle 102"/>
          <p:cNvSpPr>
            <a:spLocks noChangeArrowheads="1"/>
          </p:cNvSpPr>
          <p:nvPr/>
        </p:nvSpPr>
        <p:spPr bwMode="auto">
          <a:xfrm>
            <a:off x="2895600" y="3960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39" name="Rectangle 103"/>
          <p:cNvSpPr>
            <a:spLocks noChangeArrowheads="1"/>
          </p:cNvSpPr>
          <p:nvPr/>
        </p:nvSpPr>
        <p:spPr bwMode="auto">
          <a:xfrm>
            <a:off x="2895600" y="3962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40" name="Rectangle 104"/>
          <p:cNvSpPr>
            <a:spLocks noChangeArrowheads="1"/>
          </p:cNvSpPr>
          <p:nvPr/>
        </p:nvSpPr>
        <p:spPr bwMode="auto">
          <a:xfrm>
            <a:off x="3581400" y="3960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41" name="Rectangle 105"/>
          <p:cNvSpPr>
            <a:spLocks noChangeArrowheads="1"/>
          </p:cNvSpPr>
          <p:nvPr/>
        </p:nvSpPr>
        <p:spPr bwMode="auto">
          <a:xfrm>
            <a:off x="3581400" y="3962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42" name="Rectangle 106"/>
          <p:cNvSpPr>
            <a:spLocks noChangeArrowheads="1"/>
          </p:cNvSpPr>
          <p:nvPr/>
        </p:nvSpPr>
        <p:spPr bwMode="auto">
          <a:xfrm>
            <a:off x="4343400" y="3960813"/>
            <a:ext cx="13716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43" name="Rectangle 107"/>
          <p:cNvSpPr>
            <a:spLocks noChangeArrowheads="1"/>
          </p:cNvSpPr>
          <p:nvPr/>
        </p:nvSpPr>
        <p:spPr bwMode="auto">
          <a:xfrm>
            <a:off x="4343400" y="3962400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R   S   T   U    V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44" name="Rectangle 108"/>
          <p:cNvSpPr>
            <a:spLocks noChangeArrowheads="1"/>
          </p:cNvSpPr>
          <p:nvPr/>
        </p:nvSpPr>
        <p:spPr bwMode="auto">
          <a:xfrm>
            <a:off x="5943600" y="3960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45" name="Rectangle 109"/>
          <p:cNvSpPr>
            <a:spLocks noChangeArrowheads="1"/>
          </p:cNvSpPr>
          <p:nvPr/>
        </p:nvSpPr>
        <p:spPr bwMode="auto">
          <a:xfrm>
            <a:off x="5943600" y="3962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46" name="Rectangle 110"/>
          <p:cNvSpPr>
            <a:spLocks noChangeArrowheads="1"/>
          </p:cNvSpPr>
          <p:nvPr/>
        </p:nvSpPr>
        <p:spPr bwMode="auto">
          <a:xfrm>
            <a:off x="3276600" y="3351213"/>
            <a:ext cx="11430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47" name="Rectangle 111"/>
          <p:cNvSpPr>
            <a:spLocks noChangeArrowheads="1"/>
          </p:cNvSpPr>
          <p:nvPr/>
        </p:nvSpPr>
        <p:spPr bwMode="auto">
          <a:xfrm>
            <a:off x="3276600" y="3352800"/>
            <a:ext cx="1066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G   M   P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48" name="Line 112"/>
          <p:cNvSpPr>
            <a:spLocks noChangeShapeType="1"/>
          </p:cNvSpPr>
          <p:nvPr/>
        </p:nvSpPr>
        <p:spPr bwMode="auto">
          <a:xfrm flipH="1">
            <a:off x="2057400" y="35052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49" name="Line 113"/>
          <p:cNvSpPr>
            <a:spLocks noChangeShapeType="1"/>
          </p:cNvSpPr>
          <p:nvPr/>
        </p:nvSpPr>
        <p:spPr bwMode="auto">
          <a:xfrm flipH="1">
            <a:off x="31242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50" name="Line 114"/>
          <p:cNvSpPr>
            <a:spLocks noChangeShapeType="1"/>
          </p:cNvSpPr>
          <p:nvPr/>
        </p:nvSpPr>
        <p:spPr bwMode="auto">
          <a:xfrm>
            <a:off x="3810000" y="35052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51" name="Line 115"/>
          <p:cNvSpPr>
            <a:spLocks noChangeShapeType="1"/>
          </p:cNvSpPr>
          <p:nvPr/>
        </p:nvSpPr>
        <p:spPr bwMode="auto">
          <a:xfrm>
            <a:off x="4038600" y="35052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52" name="Line 116"/>
          <p:cNvSpPr>
            <a:spLocks noChangeShapeType="1"/>
          </p:cNvSpPr>
          <p:nvPr/>
        </p:nvSpPr>
        <p:spPr bwMode="auto">
          <a:xfrm>
            <a:off x="4343400" y="3505200"/>
            <a:ext cx="1905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53" name="Text Box 117"/>
          <p:cNvSpPr txBox="1">
            <a:spLocks noChangeArrowheads="1"/>
          </p:cNvSpPr>
          <p:nvPr/>
        </p:nvSpPr>
        <p:spPr bwMode="auto">
          <a:xfrm>
            <a:off x="990600" y="2819400"/>
            <a:ext cx="1414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(b) B inserted</a:t>
            </a:r>
          </a:p>
        </p:txBody>
      </p:sp>
      <p:sp>
        <p:nvSpPr>
          <p:cNvPr id="347254" name="Rectangle 118"/>
          <p:cNvSpPr>
            <a:spLocks noChangeArrowheads="1"/>
          </p:cNvSpPr>
          <p:nvPr/>
        </p:nvSpPr>
        <p:spPr bwMode="auto">
          <a:xfrm>
            <a:off x="1371600" y="5867400"/>
            <a:ext cx="13716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55" name="Rectangle 119"/>
          <p:cNvSpPr>
            <a:spLocks noChangeArrowheads="1"/>
          </p:cNvSpPr>
          <p:nvPr/>
        </p:nvSpPr>
        <p:spPr bwMode="auto">
          <a:xfrm>
            <a:off x="1371600" y="58689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 B   C   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56" name="Rectangle 120"/>
          <p:cNvSpPr>
            <a:spLocks noChangeArrowheads="1"/>
          </p:cNvSpPr>
          <p:nvPr/>
        </p:nvSpPr>
        <p:spPr bwMode="auto">
          <a:xfrm>
            <a:off x="2971800" y="58674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57" name="Rectangle 121"/>
          <p:cNvSpPr>
            <a:spLocks noChangeArrowheads="1"/>
          </p:cNvSpPr>
          <p:nvPr/>
        </p:nvSpPr>
        <p:spPr bwMode="auto">
          <a:xfrm>
            <a:off x="2971800" y="5868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58" name="Rectangle 122"/>
          <p:cNvSpPr>
            <a:spLocks noChangeArrowheads="1"/>
          </p:cNvSpPr>
          <p:nvPr/>
        </p:nvSpPr>
        <p:spPr bwMode="auto">
          <a:xfrm>
            <a:off x="3657600" y="58674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59" name="Rectangle 123"/>
          <p:cNvSpPr>
            <a:spLocks noChangeArrowheads="1"/>
          </p:cNvSpPr>
          <p:nvPr/>
        </p:nvSpPr>
        <p:spPr bwMode="auto">
          <a:xfrm>
            <a:off x="3657600" y="5868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60" name="Rectangle 124"/>
          <p:cNvSpPr>
            <a:spLocks noChangeArrowheads="1"/>
          </p:cNvSpPr>
          <p:nvPr/>
        </p:nvSpPr>
        <p:spPr bwMode="auto">
          <a:xfrm>
            <a:off x="4419600" y="5867400"/>
            <a:ext cx="8382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61" name="Rectangle 125"/>
          <p:cNvSpPr>
            <a:spLocks noChangeArrowheads="1"/>
          </p:cNvSpPr>
          <p:nvPr/>
        </p:nvSpPr>
        <p:spPr bwMode="auto">
          <a:xfrm>
            <a:off x="4419600" y="58689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62" name="Rectangle 126"/>
          <p:cNvSpPr>
            <a:spLocks noChangeArrowheads="1"/>
          </p:cNvSpPr>
          <p:nvPr/>
        </p:nvSpPr>
        <p:spPr bwMode="auto">
          <a:xfrm>
            <a:off x="6019800" y="58674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63" name="Rectangle 127"/>
          <p:cNvSpPr>
            <a:spLocks noChangeArrowheads="1"/>
          </p:cNvSpPr>
          <p:nvPr/>
        </p:nvSpPr>
        <p:spPr bwMode="auto">
          <a:xfrm>
            <a:off x="6019800" y="5868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64" name="Rectangle 128"/>
          <p:cNvSpPr>
            <a:spLocks noChangeArrowheads="1"/>
          </p:cNvSpPr>
          <p:nvPr/>
        </p:nvSpPr>
        <p:spPr bwMode="auto">
          <a:xfrm>
            <a:off x="3352800" y="5257800"/>
            <a:ext cx="1371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65" name="Rectangle 129"/>
          <p:cNvSpPr>
            <a:spLocks noChangeArrowheads="1"/>
          </p:cNvSpPr>
          <p:nvPr/>
        </p:nvSpPr>
        <p:spPr bwMode="auto">
          <a:xfrm>
            <a:off x="3352800" y="5275263"/>
            <a:ext cx="1524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G   M  P    T 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66" name="Line 130"/>
          <p:cNvSpPr>
            <a:spLocks noChangeShapeType="1"/>
          </p:cNvSpPr>
          <p:nvPr/>
        </p:nvSpPr>
        <p:spPr bwMode="auto">
          <a:xfrm flipH="1">
            <a:off x="2133600" y="5411788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67" name="Line 131"/>
          <p:cNvSpPr>
            <a:spLocks noChangeShapeType="1"/>
          </p:cNvSpPr>
          <p:nvPr/>
        </p:nvSpPr>
        <p:spPr bwMode="auto">
          <a:xfrm flipH="1">
            <a:off x="3200400" y="5411788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68" name="Line 132"/>
          <p:cNvSpPr>
            <a:spLocks noChangeShapeType="1"/>
          </p:cNvSpPr>
          <p:nvPr/>
        </p:nvSpPr>
        <p:spPr bwMode="auto">
          <a:xfrm>
            <a:off x="3886200" y="5411788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69" name="Line 133"/>
          <p:cNvSpPr>
            <a:spLocks noChangeShapeType="1"/>
          </p:cNvSpPr>
          <p:nvPr/>
        </p:nvSpPr>
        <p:spPr bwMode="auto">
          <a:xfrm>
            <a:off x="4114800" y="5411788"/>
            <a:ext cx="649288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70" name="Line 134"/>
          <p:cNvSpPr>
            <a:spLocks noChangeShapeType="1"/>
          </p:cNvSpPr>
          <p:nvPr/>
        </p:nvSpPr>
        <p:spPr bwMode="auto">
          <a:xfrm>
            <a:off x="4418013" y="5459413"/>
            <a:ext cx="1222375" cy="39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71" name="Text Box 135"/>
          <p:cNvSpPr txBox="1">
            <a:spLocks noChangeArrowheads="1"/>
          </p:cNvSpPr>
          <p:nvPr/>
        </p:nvSpPr>
        <p:spPr bwMode="auto">
          <a:xfrm>
            <a:off x="990600" y="4648200"/>
            <a:ext cx="1420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(c) Q inserted</a:t>
            </a:r>
          </a:p>
        </p:txBody>
      </p:sp>
      <p:sp>
        <p:nvSpPr>
          <p:cNvPr id="347272" name="Rectangle 136"/>
          <p:cNvSpPr>
            <a:spLocks noChangeArrowheads="1"/>
          </p:cNvSpPr>
          <p:nvPr/>
        </p:nvSpPr>
        <p:spPr bwMode="auto">
          <a:xfrm>
            <a:off x="5410200" y="5867400"/>
            <a:ext cx="5334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73" name="Rectangle 137"/>
          <p:cNvSpPr>
            <a:spLocks noChangeArrowheads="1"/>
          </p:cNvSpPr>
          <p:nvPr/>
        </p:nvSpPr>
        <p:spPr bwMode="auto">
          <a:xfrm>
            <a:off x="5410200" y="5868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7274" name="Line 138"/>
          <p:cNvSpPr>
            <a:spLocks noChangeShapeType="1"/>
          </p:cNvSpPr>
          <p:nvPr/>
        </p:nvSpPr>
        <p:spPr bwMode="auto">
          <a:xfrm>
            <a:off x="4648200" y="5411788"/>
            <a:ext cx="1647825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296" name="Rectangle 160"/>
          <p:cNvSpPr>
            <a:spLocks noChangeArrowheads="1"/>
          </p:cNvSpPr>
          <p:nvPr/>
        </p:nvSpPr>
        <p:spPr bwMode="auto">
          <a:xfrm>
            <a:off x="7772400" y="4402138"/>
            <a:ext cx="533400" cy="2301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97" name="Rectangle 161"/>
          <p:cNvSpPr>
            <a:spLocks noChangeArrowheads="1"/>
          </p:cNvSpPr>
          <p:nvPr/>
        </p:nvSpPr>
        <p:spPr bwMode="auto">
          <a:xfrm>
            <a:off x="7772400" y="4403725"/>
            <a:ext cx="533400" cy="222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solidFill>
                  <a:srgbClr val="CC0000"/>
                </a:solidFill>
                <a:latin typeface="新細明體" pitchFamily="18" charset="-120"/>
              </a:rPr>
              <a:t>  R   S</a:t>
            </a:r>
            <a:endParaRPr lang="en-US" altLang="zh-TW" b="1" baseline="-25000">
              <a:solidFill>
                <a:srgbClr val="CC0000"/>
              </a:solidFill>
              <a:latin typeface="新細明體" pitchFamily="18" charset="-120"/>
            </a:endParaRPr>
          </a:p>
        </p:txBody>
      </p:sp>
      <p:sp>
        <p:nvSpPr>
          <p:cNvPr id="347298" name="Rectangle 162"/>
          <p:cNvSpPr>
            <a:spLocks noChangeArrowheads="1"/>
          </p:cNvSpPr>
          <p:nvPr/>
        </p:nvSpPr>
        <p:spPr bwMode="auto">
          <a:xfrm>
            <a:off x="8458200" y="4402138"/>
            <a:ext cx="533400" cy="2301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299" name="Rectangle 163"/>
          <p:cNvSpPr>
            <a:spLocks noChangeArrowheads="1"/>
          </p:cNvSpPr>
          <p:nvPr/>
        </p:nvSpPr>
        <p:spPr bwMode="auto">
          <a:xfrm>
            <a:off x="8458200" y="4403725"/>
            <a:ext cx="533400" cy="222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solidFill>
                  <a:srgbClr val="CC0000"/>
                </a:solidFill>
                <a:latin typeface="新細明體" pitchFamily="18" charset="-120"/>
              </a:rPr>
              <a:t>  U   V</a:t>
            </a:r>
            <a:endParaRPr lang="en-US" altLang="zh-TW" b="1" baseline="-25000">
              <a:solidFill>
                <a:srgbClr val="CC0000"/>
              </a:solidFill>
              <a:latin typeface="新細明體" pitchFamily="18" charset="-120"/>
            </a:endParaRPr>
          </a:p>
        </p:txBody>
      </p:sp>
      <p:sp>
        <p:nvSpPr>
          <p:cNvPr id="347300" name="Rectangle 164"/>
          <p:cNvSpPr>
            <a:spLocks noChangeArrowheads="1"/>
          </p:cNvSpPr>
          <p:nvPr/>
        </p:nvSpPr>
        <p:spPr bwMode="auto">
          <a:xfrm>
            <a:off x="7391400" y="3792538"/>
            <a:ext cx="1371600" cy="23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7301" name="Rectangle 165"/>
          <p:cNvSpPr>
            <a:spLocks noChangeArrowheads="1"/>
          </p:cNvSpPr>
          <p:nvPr/>
        </p:nvSpPr>
        <p:spPr bwMode="auto">
          <a:xfrm>
            <a:off x="7391400" y="3810000"/>
            <a:ext cx="1524000" cy="222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solidFill>
                  <a:srgbClr val="CC0000"/>
                </a:solidFill>
                <a:latin typeface="新細明體" pitchFamily="18" charset="-120"/>
              </a:rPr>
              <a:t>  G   M  P    T    X</a:t>
            </a:r>
            <a:endParaRPr lang="en-US" altLang="zh-TW" b="1" baseline="-25000">
              <a:solidFill>
                <a:srgbClr val="CC0000"/>
              </a:solidFill>
              <a:latin typeface="新細明體" pitchFamily="18" charset="-120"/>
            </a:endParaRPr>
          </a:p>
        </p:txBody>
      </p:sp>
      <p:sp>
        <p:nvSpPr>
          <p:cNvPr id="347305" name="Line 169"/>
          <p:cNvSpPr>
            <a:spLocks noChangeShapeType="1"/>
          </p:cNvSpPr>
          <p:nvPr/>
        </p:nvSpPr>
        <p:spPr bwMode="auto">
          <a:xfrm>
            <a:off x="8458200" y="3962400"/>
            <a:ext cx="277813" cy="436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7306" name="Line 170"/>
          <p:cNvSpPr>
            <a:spLocks noChangeShapeType="1"/>
          </p:cNvSpPr>
          <p:nvPr/>
        </p:nvSpPr>
        <p:spPr bwMode="auto">
          <a:xfrm flipH="1">
            <a:off x="8043863" y="3962400"/>
            <a:ext cx="185737" cy="4238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-762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8201" name="Rectangle 41"/>
          <p:cNvSpPr>
            <a:spLocks noChangeArrowheads="1"/>
          </p:cNvSpPr>
          <p:nvPr/>
        </p:nvSpPr>
        <p:spPr bwMode="auto">
          <a:xfrm>
            <a:off x="1752600" y="1981200"/>
            <a:ext cx="13716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02" name="Rectangle 42"/>
          <p:cNvSpPr>
            <a:spLocks noChangeArrowheads="1"/>
          </p:cNvSpPr>
          <p:nvPr/>
        </p:nvSpPr>
        <p:spPr bwMode="auto">
          <a:xfrm>
            <a:off x="1752600" y="19827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 B   C   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03" name="Rectangle 43"/>
          <p:cNvSpPr>
            <a:spLocks noChangeArrowheads="1"/>
          </p:cNvSpPr>
          <p:nvPr/>
        </p:nvSpPr>
        <p:spPr bwMode="auto">
          <a:xfrm>
            <a:off x="3276600" y="1981200"/>
            <a:ext cx="7620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04" name="Rectangle 44"/>
          <p:cNvSpPr>
            <a:spLocks noChangeArrowheads="1"/>
          </p:cNvSpPr>
          <p:nvPr/>
        </p:nvSpPr>
        <p:spPr bwMode="auto">
          <a:xfrm>
            <a:off x="3276600" y="1982788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05" name="Rectangle 45"/>
          <p:cNvSpPr>
            <a:spLocks noChangeArrowheads="1"/>
          </p:cNvSpPr>
          <p:nvPr/>
        </p:nvSpPr>
        <p:spPr bwMode="auto">
          <a:xfrm>
            <a:off x="4191000" y="1981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06" name="Rectangle 46"/>
          <p:cNvSpPr>
            <a:spLocks noChangeArrowheads="1"/>
          </p:cNvSpPr>
          <p:nvPr/>
        </p:nvSpPr>
        <p:spPr bwMode="auto">
          <a:xfrm>
            <a:off x="4191000" y="1982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07" name="Rectangle 47"/>
          <p:cNvSpPr>
            <a:spLocks noChangeArrowheads="1"/>
          </p:cNvSpPr>
          <p:nvPr/>
        </p:nvSpPr>
        <p:spPr bwMode="auto">
          <a:xfrm>
            <a:off x="4953000" y="19827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08" name="Rectangle 48"/>
          <p:cNvSpPr>
            <a:spLocks noChangeArrowheads="1"/>
          </p:cNvSpPr>
          <p:nvPr/>
        </p:nvSpPr>
        <p:spPr bwMode="auto">
          <a:xfrm>
            <a:off x="4953000" y="19843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09" name="Rectangle 49"/>
          <p:cNvSpPr>
            <a:spLocks noChangeArrowheads="1"/>
          </p:cNvSpPr>
          <p:nvPr/>
        </p:nvSpPr>
        <p:spPr bwMode="auto">
          <a:xfrm>
            <a:off x="6629400" y="1982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10" name="Rectangle 50"/>
          <p:cNvSpPr>
            <a:spLocks noChangeArrowheads="1"/>
          </p:cNvSpPr>
          <p:nvPr/>
        </p:nvSpPr>
        <p:spPr bwMode="auto">
          <a:xfrm>
            <a:off x="6629400" y="1984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18" name="Text Box 58"/>
          <p:cNvSpPr txBox="1">
            <a:spLocks noChangeArrowheads="1"/>
          </p:cNvSpPr>
          <p:nvPr/>
        </p:nvSpPr>
        <p:spPr bwMode="auto">
          <a:xfrm>
            <a:off x="990600" y="304800"/>
            <a:ext cx="1177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(d) L insert</a:t>
            </a:r>
          </a:p>
        </p:txBody>
      </p:sp>
      <p:sp>
        <p:nvSpPr>
          <p:cNvPr id="348219" name="Rectangle 59"/>
          <p:cNvSpPr>
            <a:spLocks noChangeArrowheads="1"/>
          </p:cNvSpPr>
          <p:nvPr/>
        </p:nvSpPr>
        <p:spPr bwMode="auto">
          <a:xfrm>
            <a:off x="5943600" y="1982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20" name="Rectangle 60"/>
          <p:cNvSpPr>
            <a:spLocks noChangeArrowheads="1"/>
          </p:cNvSpPr>
          <p:nvPr/>
        </p:nvSpPr>
        <p:spPr bwMode="auto">
          <a:xfrm>
            <a:off x="5943600" y="1984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31" name="Rectangle 71"/>
          <p:cNvSpPr>
            <a:spLocks noChangeArrowheads="1"/>
          </p:cNvSpPr>
          <p:nvPr/>
        </p:nvSpPr>
        <p:spPr bwMode="auto">
          <a:xfrm>
            <a:off x="4419600" y="762000"/>
            <a:ext cx="5334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2" name="Rectangle 72"/>
          <p:cNvSpPr>
            <a:spLocks noChangeArrowheads="1"/>
          </p:cNvSpPr>
          <p:nvPr/>
        </p:nvSpPr>
        <p:spPr bwMode="auto">
          <a:xfrm>
            <a:off x="4572000" y="7635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33" name="Rectangle 73"/>
          <p:cNvSpPr>
            <a:spLocks noChangeArrowheads="1"/>
          </p:cNvSpPr>
          <p:nvPr/>
        </p:nvSpPr>
        <p:spPr bwMode="auto">
          <a:xfrm>
            <a:off x="3124200" y="1371600"/>
            <a:ext cx="5334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4" name="Rectangle 74"/>
          <p:cNvSpPr>
            <a:spLocks noChangeArrowheads="1"/>
          </p:cNvSpPr>
          <p:nvPr/>
        </p:nvSpPr>
        <p:spPr bwMode="auto">
          <a:xfrm>
            <a:off x="3124200" y="13731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G   M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35" name="Rectangle 75"/>
          <p:cNvSpPr>
            <a:spLocks noChangeArrowheads="1"/>
          </p:cNvSpPr>
          <p:nvPr/>
        </p:nvSpPr>
        <p:spPr bwMode="auto">
          <a:xfrm>
            <a:off x="5638800" y="1371600"/>
            <a:ext cx="5334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6" name="Rectangle 76"/>
          <p:cNvSpPr>
            <a:spLocks noChangeArrowheads="1"/>
          </p:cNvSpPr>
          <p:nvPr/>
        </p:nvSpPr>
        <p:spPr bwMode="auto">
          <a:xfrm>
            <a:off x="5638800" y="13731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37" name="Line 77"/>
          <p:cNvSpPr>
            <a:spLocks noChangeShapeType="1"/>
          </p:cNvSpPr>
          <p:nvPr/>
        </p:nvSpPr>
        <p:spPr bwMode="auto">
          <a:xfrm flipH="1">
            <a:off x="3352800" y="915988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38" name="Line 78"/>
          <p:cNvSpPr>
            <a:spLocks noChangeShapeType="1"/>
          </p:cNvSpPr>
          <p:nvPr/>
        </p:nvSpPr>
        <p:spPr bwMode="auto">
          <a:xfrm>
            <a:off x="4800600" y="915988"/>
            <a:ext cx="1123950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45" name="Rectangle 85"/>
          <p:cNvSpPr>
            <a:spLocks noChangeArrowheads="1"/>
          </p:cNvSpPr>
          <p:nvPr/>
        </p:nvSpPr>
        <p:spPr bwMode="auto">
          <a:xfrm>
            <a:off x="1828800" y="4495800"/>
            <a:ext cx="609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46" name="Rectangle 86"/>
          <p:cNvSpPr>
            <a:spLocks noChangeArrowheads="1"/>
          </p:cNvSpPr>
          <p:nvPr/>
        </p:nvSpPr>
        <p:spPr bwMode="auto">
          <a:xfrm>
            <a:off x="1828800" y="4497388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47" name="Rectangle 87"/>
          <p:cNvSpPr>
            <a:spLocks noChangeArrowheads="1"/>
          </p:cNvSpPr>
          <p:nvPr/>
        </p:nvSpPr>
        <p:spPr bwMode="auto">
          <a:xfrm>
            <a:off x="3505200" y="4495800"/>
            <a:ext cx="762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48" name="Rectangle 88"/>
          <p:cNvSpPr>
            <a:spLocks noChangeArrowheads="1"/>
          </p:cNvSpPr>
          <p:nvPr/>
        </p:nvSpPr>
        <p:spPr bwMode="auto">
          <a:xfrm>
            <a:off x="3505200" y="4497388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49" name="Rectangle 89"/>
          <p:cNvSpPr>
            <a:spLocks noChangeArrowheads="1"/>
          </p:cNvSpPr>
          <p:nvPr/>
        </p:nvSpPr>
        <p:spPr bwMode="auto">
          <a:xfrm>
            <a:off x="4419600" y="44958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50" name="Rectangle 90"/>
          <p:cNvSpPr>
            <a:spLocks noChangeArrowheads="1"/>
          </p:cNvSpPr>
          <p:nvPr/>
        </p:nvSpPr>
        <p:spPr bwMode="auto">
          <a:xfrm>
            <a:off x="4419600" y="44973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51" name="Rectangle 91"/>
          <p:cNvSpPr>
            <a:spLocks noChangeArrowheads="1"/>
          </p:cNvSpPr>
          <p:nvPr/>
        </p:nvSpPr>
        <p:spPr bwMode="auto">
          <a:xfrm>
            <a:off x="5257800" y="44973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52" name="Rectangle 92"/>
          <p:cNvSpPr>
            <a:spLocks noChangeArrowheads="1"/>
          </p:cNvSpPr>
          <p:nvPr/>
        </p:nvSpPr>
        <p:spPr bwMode="auto">
          <a:xfrm>
            <a:off x="5257800" y="44989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53" name="Rectangle 93"/>
          <p:cNvSpPr>
            <a:spLocks noChangeArrowheads="1"/>
          </p:cNvSpPr>
          <p:nvPr/>
        </p:nvSpPr>
        <p:spPr bwMode="auto">
          <a:xfrm>
            <a:off x="6781800" y="44973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54" name="Rectangle 94"/>
          <p:cNvSpPr>
            <a:spLocks noChangeArrowheads="1"/>
          </p:cNvSpPr>
          <p:nvPr/>
        </p:nvSpPr>
        <p:spPr bwMode="auto">
          <a:xfrm>
            <a:off x="6781800" y="44989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55" name="Text Box 95"/>
          <p:cNvSpPr txBox="1">
            <a:spLocks noChangeArrowheads="1"/>
          </p:cNvSpPr>
          <p:nvPr/>
        </p:nvSpPr>
        <p:spPr bwMode="auto">
          <a:xfrm>
            <a:off x="1219200" y="2819400"/>
            <a:ext cx="1176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(e) F insert</a:t>
            </a:r>
          </a:p>
        </p:txBody>
      </p:sp>
      <p:sp>
        <p:nvSpPr>
          <p:cNvPr id="348256" name="Rectangle 96"/>
          <p:cNvSpPr>
            <a:spLocks noChangeArrowheads="1"/>
          </p:cNvSpPr>
          <p:nvPr/>
        </p:nvSpPr>
        <p:spPr bwMode="auto">
          <a:xfrm>
            <a:off x="6172200" y="44973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57" name="Rectangle 97"/>
          <p:cNvSpPr>
            <a:spLocks noChangeArrowheads="1"/>
          </p:cNvSpPr>
          <p:nvPr/>
        </p:nvSpPr>
        <p:spPr bwMode="auto">
          <a:xfrm>
            <a:off x="6172200" y="44989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58" name="Rectangle 98"/>
          <p:cNvSpPr>
            <a:spLocks noChangeArrowheads="1"/>
          </p:cNvSpPr>
          <p:nvPr/>
        </p:nvSpPr>
        <p:spPr bwMode="auto">
          <a:xfrm>
            <a:off x="4648200" y="32766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59" name="Rectangle 99"/>
          <p:cNvSpPr>
            <a:spLocks noChangeArrowheads="1"/>
          </p:cNvSpPr>
          <p:nvPr/>
        </p:nvSpPr>
        <p:spPr bwMode="auto">
          <a:xfrm>
            <a:off x="4800600" y="32781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60" name="Rectangle 100"/>
          <p:cNvSpPr>
            <a:spLocks noChangeArrowheads="1"/>
          </p:cNvSpPr>
          <p:nvPr/>
        </p:nvSpPr>
        <p:spPr bwMode="auto">
          <a:xfrm>
            <a:off x="3319463" y="3886200"/>
            <a:ext cx="871537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61" name="Rectangle 101"/>
          <p:cNvSpPr>
            <a:spLocks noChangeArrowheads="1"/>
          </p:cNvSpPr>
          <p:nvPr/>
        </p:nvSpPr>
        <p:spPr bwMode="auto">
          <a:xfrm>
            <a:off x="3352800" y="3887788"/>
            <a:ext cx="762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C   G   M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62" name="Rectangle 102"/>
          <p:cNvSpPr>
            <a:spLocks noChangeArrowheads="1"/>
          </p:cNvSpPr>
          <p:nvPr/>
        </p:nvSpPr>
        <p:spPr bwMode="auto">
          <a:xfrm>
            <a:off x="5867400" y="3886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63" name="Rectangle 103"/>
          <p:cNvSpPr>
            <a:spLocks noChangeArrowheads="1"/>
          </p:cNvSpPr>
          <p:nvPr/>
        </p:nvSpPr>
        <p:spPr bwMode="auto">
          <a:xfrm>
            <a:off x="5867400" y="3887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64" name="Line 104"/>
          <p:cNvSpPr>
            <a:spLocks noChangeShapeType="1"/>
          </p:cNvSpPr>
          <p:nvPr/>
        </p:nvSpPr>
        <p:spPr bwMode="auto">
          <a:xfrm flipH="1">
            <a:off x="3581400" y="3430588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65" name="Line 105"/>
          <p:cNvSpPr>
            <a:spLocks noChangeShapeType="1"/>
          </p:cNvSpPr>
          <p:nvPr/>
        </p:nvSpPr>
        <p:spPr bwMode="auto">
          <a:xfrm>
            <a:off x="5029200" y="3430588"/>
            <a:ext cx="1123950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2" name="Rectangle 112"/>
          <p:cNvSpPr>
            <a:spLocks noChangeArrowheads="1"/>
          </p:cNvSpPr>
          <p:nvPr/>
        </p:nvSpPr>
        <p:spPr bwMode="auto">
          <a:xfrm>
            <a:off x="2590800" y="4494213"/>
            <a:ext cx="7620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73" name="Rectangle 113"/>
          <p:cNvSpPr>
            <a:spLocks noChangeArrowheads="1"/>
          </p:cNvSpPr>
          <p:nvPr/>
        </p:nvSpPr>
        <p:spPr bwMode="auto">
          <a:xfrm>
            <a:off x="2667000" y="4511675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D   E   F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8274" name="Line 114"/>
          <p:cNvSpPr>
            <a:spLocks noChangeShapeType="1"/>
          </p:cNvSpPr>
          <p:nvPr/>
        </p:nvSpPr>
        <p:spPr bwMode="auto">
          <a:xfrm>
            <a:off x="6096000" y="15240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5" name="Line 115"/>
          <p:cNvSpPr>
            <a:spLocks noChangeShapeType="1"/>
          </p:cNvSpPr>
          <p:nvPr/>
        </p:nvSpPr>
        <p:spPr bwMode="auto">
          <a:xfrm>
            <a:off x="5943600" y="1524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6" name="Line 116"/>
          <p:cNvSpPr>
            <a:spLocks noChangeShapeType="1"/>
          </p:cNvSpPr>
          <p:nvPr/>
        </p:nvSpPr>
        <p:spPr bwMode="auto">
          <a:xfrm flipH="1">
            <a:off x="5334000" y="1524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7" name="Line 117"/>
          <p:cNvSpPr>
            <a:spLocks noChangeShapeType="1"/>
          </p:cNvSpPr>
          <p:nvPr/>
        </p:nvSpPr>
        <p:spPr bwMode="auto">
          <a:xfrm>
            <a:off x="3581400" y="1524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8" name="Line 118"/>
          <p:cNvSpPr>
            <a:spLocks noChangeShapeType="1"/>
          </p:cNvSpPr>
          <p:nvPr/>
        </p:nvSpPr>
        <p:spPr bwMode="auto">
          <a:xfrm>
            <a:off x="3429000" y="1524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79" name="Line 119"/>
          <p:cNvSpPr>
            <a:spLocks noChangeShapeType="1"/>
          </p:cNvSpPr>
          <p:nvPr/>
        </p:nvSpPr>
        <p:spPr bwMode="auto">
          <a:xfrm flipH="1">
            <a:off x="2362200" y="15240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0" name="Line 120"/>
          <p:cNvSpPr>
            <a:spLocks noChangeShapeType="1"/>
          </p:cNvSpPr>
          <p:nvPr/>
        </p:nvSpPr>
        <p:spPr bwMode="auto">
          <a:xfrm flipH="1">
            <a:off x="2057400" y="40386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1" name="Line 121"/>
          <p:cNvSpPr>
            <a:spLocks noChangeShapeType="1"/>
          </p:cNvSpPr>
          <p:nvPr/>
        </p:nvSpPr>
        <p:spPr bwMode="auto">
          <a:xfrm flipH="1">
            <a:off x="3027363" y="4038600"/>
            <a:ext cx="554037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2" name="Line 122"/>
          <p:cNvSpPr>
            <a:spLocks noChangeShapeType="1"/>
          </p:cNvSpPr>
          <p:nvPr/>
        </p:nvSpPr>
        <p:spPr bwMode="auto">
          <a:xfrm>
            <a:off x="3810000" y="4038600"/>
            <a:ext cx="3333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3" name="Line 123"/>
          <p:cNvSpPr>
            <a:spLocks noChangeShapeType="1"/>
          </p:cNvSpPr>
          <p:nvPr/>
        </p:nvSpPr>
        <p:spPr bwMode="auto">
          <a:xfrm>
            <a:off x="4114800" y="4038600"/>
            <a:ext cx="5683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5" name="Line 125"/>
          <p:cNvSpPr>
            <a:spLocks noChangeShapeType="1"/>
          </p:cNvSpPr>
          <p:nvPr/>
        </p:nvSpPr>
        <p:spPr bwMode="auto">
          <a:xfrm flipH="1">
            <a:off x="5659438" y="4038600"/>
            <a:ext cx="284162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6" name="Line 126"/>
          <p:cNvSpPr>
            <a:spLocks noChangeShapeType="1"/>
          </p:cNvSpPr>
          <p:nvPr/>
        </p:nvSpPr>
        <p:spPr bwMode="auto">
          <a:xfrm>
            <a:off x="6096000" y="4038600"/>
            <a:ext cx="330200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8287" name="Line 127"/>
          <p:cNvSpPr>
            <a:spLocks noChangeShapeType="1"/>
          </p:cNvSpPr>
          <p:nvPr/>
        </p:nvSpPr>
        <p:spPr bwMode="auto">
          <a:xfrm>
            <a:off x="6400800" y="4038600"/>
            <a:ext cx="642938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8305800" cy="6400800"/>
          </a:xfrm>
        </p:spPr>
        <p:txBody>
          <a:bodyPr/>
          <a:lstStyle/>
          <a:p>
            <a:r>
              <a:rPr lang="en-US" altLang="zh-TW"/>
              <a:t>Deleting a key from a B-Tree</a:t>
            </a:r>
            <a:r>
              <a:rPr lang="zh-TW" altLang="en-US"/>
              <a:t>：</a:t>
            </a:r>
          </a:p>
          <a:p>
            <a:endParaRPr lang="zh-TW" altLang="en-US"/>
          </a:p>
          <a:p>
            <a:pPr lvl="1">
              <a:lnSpc>
                <a:spcPct val="20000"/>
              </a:lnSpc>
              <a:buFont typeface="Wingdings" pitchFamily="2" charset="2"/>
              <a:buNone/>
            </a:pPr>
            <a:r>
              <a:rPr lang="zh-TW" altLang="en-US">
                <a:solidFill>
                  <a:srgbClr val="000099"/>
                </a:solidFill>
              </a:rPr>
              <a:t>  1. </a:t>
            </a:r>
            <a:r>
              <a:rPr lang="en-US" altLang="zh-TW">
                <a:solidFill>
                  <a:srgbClr val="000099"/>
                </a:solidFill>
              </a:rPr>
              <a:t>K is in x and x is a leaf：</a:t>
            </a:r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>
              <a:solidFill>
                <a:srgbClr val="000099"/>
              </a:solidFill>
            </a:endParaRPr>
          </a:p>
          <a:p>
            <a:pPr lvl="1">
              <a:lnSpc>
                <a:spcPct val="40000"/>
              </a:lnSpc>
              <a:buFont typeface="Wingdings" pitchFamily="2" charset="2"/>
              <a:buNone/>
            </a:pPr>
            <a:r>
              <a:rPr lang="en-US" altLang="zh-TW">
                <a:solidFill>
                  <a:srgbClr val="000099"/>
                </a:solidFill>
              </a:rPr>
              <a:t>  2. K is in x and x is an internal node：</a:t>
            </a:r>
          </a:p>
          <a:p>
            <a:pPr lvl="2">
              <a:lnSpc>
                <a:spcPct val="140000"/>
              </a:lnSpc>
              <a:buFont typeface="Wingdings" pitchFamily="2" charset="2"/>
              <a:buNone/>
            </a:pPr>
            <a:r>
              <a:rPr lang="en-US" altLang="zh-TW" b="1"/>
              <a:t> a.</a:t>
            </a:r>
          </a:p>
          <a:p>
            <a:pPr lvl="2">
              <a:lnSpc>
                <a:spcPct val="140000"/>
              </a:lnSpc>
              <a:buFont typeface="Wingdings" pitchFamily="2" charset="2"/>
              <a:buNone/>
            </a:pPr>
            <a:endParaRPr lang="en-US" altLang="zh-TW" b="1"/>
          </a:p>
          <a:p>
            <a:pPr lvl="2">
              <a:lnSpc>
                <a:spcPct val="140000"/>
              </a:lnSpc>
            </a:pPr>
            <a:endParaRPr lang="en-US" altLang="zh-TW"/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r>
              <a:rPr lang="en-US" altLang="zh-TW"/>
              <a:t>  </a:t>
            </a:r>
            <a:r>
              <a:rPr lang="en-US" altLang="zh-TW" b="1"/>
              <a:t>b.</a:t>
            </a:r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endParaRPr lang="en-US" altLang="zh-TW" b="1"/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r>
              <a:rPr lang="en-US" altLang="zh-TW" b="1"/>
              <a:t>   c. if both y,z has  t-1 keys. </a:t>
            </a:r>
          </a:p>
          <a:p>
            <a:pPr lvl="2">
              <a:lnSpc>
                <a:spcPct val="60000"/>
              </a:lnSpc>
              <a:buFont typeface="Wingdings" pitchFamily="2" charset="2"/>
              <a:buNone/>
            </a:pPr>
            <a:r>
              <a:rPr lang="en-US" altLang="zh-TW" b="1"/>
              <a:t>       Merge y,z and k into y.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b="1"/>
              <a:t>       Recursively delete k from y.</a:t>
            </a:r>
          </a:p>
        </p:txBody>
      </p:sp>
      <p:sp>
        <p:nvSpPr>
          <p:cNvPr id="349187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1990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>
                <a:solidFill>
                  <a:srgbClr val="009900"/>
                </a:solidFill>
              </a:rPr>
              <a:t>( x has    t keys )</a:t>
            </a:r>
            <a:r>
              <a:rPr lang="en-US" altLang="zh-TW" sz="1800">
                <a:solidFill>
                  <a:srgbClr val="000099"/>
                </a:solidFill>
              </a:rPr>
              <a:t> </a:t>
            </a:r>
          </a:p>
        </p:txBody>
      </p:sp>
      <p:graphicFrame>
        <p:nvGraphicFramePr>
          <p:cNvPr id="349189" name="Object 5"/>
          <p:cNvGraphicFramePr>
            <a:graphicFrameLocks noChangeAspect="1"/>
          </p:cNvGraphicFramePr>
          <p:nvPr/>
        </p:nvGraphicFramePr>
        <p:xfrm>
          <a:off x="1295400" y="549275"/>
          <a:ext cx="182563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00" name="Equation" r:id="rId3" imgW="139680" imgH="164880" progId="Equation.3">
                  <p:embed/>
                </p:oleObj>
              </mc:Choice>
              <mc:Fallback>
                <p:oleObj name="Equation" r:id="rId3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275"/>
                        <a:ext cx="182563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241" name="Rectangle 57"/>
          <p:cNvSpPr>
            <a:spLocks noChangeArrowheads="1"/>
          </p:cNvSpPr>
          <p:nvPr/>
        </p:nvSpPr>
        <p:spPr bwMode="auto">
          <a:xfrm>
            <a:off x="1981200" y="16748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42" name="Rectangle 58"/>
          <p:cNvSpPr>
            <a:spLocks noChangeArrowheads="1"/>
          </p:cNvSpPr>
          <p:nvPr/>
        </p:nvSpPr>
        <p:spPr bwMode="auto">
          <a:xfrm>
            <a:off x="2133600" y="16764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9244" name="Text Box 60"/>
          <p:cNvSpPr txBox="1">
            <a:spLocks noChangeArrowheads="1"/>
          </p:cNvSpPr>
          <p:nvPr/>
        </p:nvSpPr>
        <p:spPr bwMode="auto">
          <a:xfrm>
            <a:off x="2527300" y="9906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cxnSp>
        <p:nvCxnSpPr>
          <p:cNvPr id="349245" name="AutoShape 61"/>
          <p:cNvCxnSpPr>
            <a:cxnSpLocks noChangeShapeType="1"/>
            <a:stCxn id="349244" idx="2"/>
            <a:endCxn id="349242" idx="0"/>
          </p:cNvCxnSpPr>
          <p:nvPr/>
        </p:nvCxnSpPr>
        <p:spPr bwMode="auto">
          <a:xfrm rot="5400000">
            <a:off x="2384425" y="1387475"/>
            <a:ext cx="381000" cy="1968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46" name="Text Box 62"/>
          <p:cNvSpPr txBox="1">
            <a:spLocks noChangeArrowheads="1"/>
          </p:cNvSpPr>
          <p:nvPr/>
        </p:nvSpPr>
        <p:spPr bwMode="auto">
          <a:xfrm>
            <a:off x="1219200" y="1905000"/>
            <a:ext cx="16049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delete k from x.</a:t>
            </a:r>
          </a:p>
        </p:txBody>
      </p:sp>
      <p:sp>
        <p:nvSpPr>
          <p:cNvPr id="349247" name="Rectangle 63"/>
          <p:cNvSpPr>
            <a:spLocks noChangeArrowheads="1"/>
          </p:cNvSpPr>
          <p:nvPr/>
        </p:nvSpPr>
        <p:spPr bwMode="auto">
          <a:xfrm>
            <a:off x="2005013" y="31226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48" name="Rectangle 64"/>
          <p:cNvSpPr>
            <a:spLocks noChangeArrowheads="1"/>
          </p:cNvSpPr>
          <p:nvPr/>
        </p:nvSpPr>
        <p:spPr bwMode="auto">
          <a:xfrm>
            <a:off x="2157413" y="31242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9249" name="Text Box 65"/>
          <p:cNvSpPr txBox="1">
            <a:spLocks noChangeArrowheads="1"/>
          </p:cNvSpPr>
          <p:nvPr/>
        </p:nvSpPr>
        <p:spPr bwMode="auto">
          <a:xfrm>
            <a:off x="2538413" y="25146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cxnSp>
        <p:nvCxnSpPr>
          <p:cNvPr id="349250" name="AutoShape 66"/>
          <p:cNvCxnSpPr>
            <a:cxnSpLocks noChangeShapeType="1"/>
            <a:stCxn id="349249" idx="2"/>
            <a:endCxn id="349248" idx="0"/>
          </p:cNvCxnSpPr>
          <p:nvPr/>
        </p:nvCxnSpPr>
        <p:spPr bwMode="auto">
          <a:xfrm rot="5400000">
            <a:off x="2439988" y="2879725"/>
            <a:ext cx="304800" cy="1841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52" name="Rectangle 68"/>
          <p:cNvSpPr>
            <a:spLocks noChangeArrowheads="1"/>
          </p:cNvSpPr>
          <p:nvPr/>
        </p:nvSpPr>
        <p:spPr bwMode="auto">
          <a:xfrm>
            <a:off x="1528763" y="36560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53" name="Rectangle 69"/>
          <p:cNvSpPr>
            <a:spLocks noChangeArrowheads="1"/>
          </p:cNvSpPr>
          <p:nvPr/>
        </p:nvSpPr>
        <p:spPr bwMode="auto">
          <a:xfrm>
            <a:off x="2062163" y="36576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r>
              <a:rPr lang="en-US" altLang="zh-TW" b="1">
                <a:latin typeface="Tahoma"/>
              </a:rPr>
              <a:t>’</a:t>
            </a:r>
            <a:endParaRPr lang="en-US" altLang="zh-TW" b="1" baseline="-25000">
              <a:latin typeface="新細明體" pitchFamily="18" charset="-120"/>
            </a:endParaRPr>
          </a:p>
        </p:txBody>
      </p:sp>
      <p:graphicFrame>
        <p:nvGraphicFramePr>
          <p:cNvPr id="349254" name="Object 70"/>
          <p:cNvGraphicFramePr>
            <a:graphicFrameLocks noChangeAspect="1"/>
          </p:cNvGraphicFramePr>
          <p:nvPr/>
        </p:nvGraphicFramePr>
        <p:xfrm>
          <a:off x="2630488" y="3673475"/>
          <a:ext cx="803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01" name="Equation" r:id="rId5" imgW="634680" imgH="228600" progId="Equation.3">
                  <p:embed/>
                </p:oleObj>
              </mc:Choice>
              <mc:Fallback>
                <p:oleObj name="Equation" r:id="rId5" imgW="634680" imgH="228600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3673475"/>
                        <a:ext cx="8032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255" name="Text Box 71"/>
          <p:cNvSpPr txBox="1">
            <a:spLocks noChangeArrowheads="1"/>
          </p:cNvSpPr>
          <p:nvPr/>
        </p:nvSpPr>
        <p:spPr bwMode="auto">
          <a:xfrm>
            <a:off x="1719263" y="3352800"/>
            <a:ext cx="285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y</a:t>
            </a:r>
          </a:p>
        </p:txBody>
      </p:sp>
      <p:cxnSp>
        <p:nvCxnSpPr>
          <p:cNvPr id="349257" name="AutoShape 73"/>
          <p:cNvCxnSpPr>
            <a:cxnSpLocks noChangeShapeType="1"/>
          </p:cNvCxnSpPr>
          <p:nvPr/>
        </p:nvCxnSpPr>
        <p:spPr bwMode="auto">
          <a:xfrm rot="5400000">
            <a:off x="2173287" y="3465513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58" name="Text Box 74"/>
          <p:cNvSpPr txBox="1">
            <a:spLocks noChangeArrowheads="1"/>
          </p:cNvSpPr>
          <p:nvPr/>
        </p:nvSpPr>
        <p:spPr bwMode="auto">
          <a:xfrm>
            <a:off x="3529013" y="3092450"/>
            <a:ext cx="47767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>
                <a:solidFill>
                  <a:srgbClr val="CC0000"/>
                </a:solidFill>
              </a:rPr>
              <a:t>Recursively delete k’ and replace k by k’ in x.</a:t>
            </a:r>
          </a:p>
        </p:txBody>
      </p:sp>
      <p:sp>
        <p:nvSpPr>
          <p:cNvPr id="349259" name="Rectangle 75"/>
          <p:cNvSpPr>
            <a:spLocks noChangeArrowheads="1"/>
          </p:cNvSpPr>
          <p:nvPr/>
        </p:nvSpPr>
        <p:spPr bwMode="auto">
          <a:xfrm>
            <a:off x="1828800" y="45704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60" name="Rectangle 76"/>
          <p:cNvSpPr>
            <a:spLocks noChangeArrowheads="1"/>
          </p:cNvSpPr>
          <p:nvPr/>
        </p:nvSpPr>
        <p:spPr bwMode="auto">
          <a:xfrm>
            <a:off x="1981200" y="45720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9261" name="Text Box 77"/>
          <p:cNvSpPr txBox="1">
            <a:spLocks noChangeArrowheads="1"/>
          </p:cNvSpPr>
          <p:nvPr/>
        </p:nvSpPr>
        <p:spPr bwMode="auto">
          <a:xfrm>
            <a:off x="2362200" y="39624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cxnSp>
        <p:nvCxnSpPr>
          <p:cNvPr id="349262" name="AutoShape 78"/>
          <p:cNvCxnSpPr>
            <a:cxnSpLocks noChangeShapeType="1"/>
            <a:stCxn id="349261" idx="2"/>
            <a:endCxn id="349260" idx="0"/>
          </p:cNvCxnSpPr>
          <p:nvPr/>
        </p:nvCxnSpPr>
        <p:spPr bwMode="auto">
          <a:xfrm rot="5400000">
            <a:off x="2263775" y="4327525"/>
            <a:ext cx="304800" cy="1841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63" name="Rectangle 79"/>
          <p:cNvSpPr>
            <a:spLocks noChangeArrowheads="1"/>
          </p:cNvSpPr>
          <p:nvPr/>
        </p:nvSpPr>
        <p:spPr bwMode="auto">
          <a:xfrm>
            <a:off x="2209800" y="51038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64" name="Rectangle 80"/>
          <p:cNvSpPr>
            <a:spLocks noChangeArrowheads="1"/>
          </p:cNvSpPr>
          <p:nvPr/>
        </p:nvSpPr>
        <p:spPr bwMode="auto">
          <a:xfrm>
            <a:off x="2133600" y="51054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k</a:t>
            </a:r>
            <a:r>
              <a:rPr lang="en-US" altLang="zh-TW" b="1">
                <a:latin typeface="Tahoma"/>
              </a:rPr>
              <a:t>’</a:t>
            </a:r>
            <a:endParaRPr lang="en-US" altLang="zh-TW" b="1" baseline="-25000">
              <a:latin typeface="新細明體" pitchFamily="18" charset="-120"/>
            </a:endParaRPr>
          </a:p>
        </p:txBody>
      </p:sp>
      <p:graphicFrame>
        <p:nvGraphicFramePr>
          <p:cNvPr id="349265" name="Object 81"/>
          <p:cNvGraphicFramePr>
            <a:graphicFrameLocks noChangeAspect="1"/>
          </p:cNvGraphicFramePr>
          <p:nvPr/>
        </p:nvGraphicFramePr>
        <p:xfrm>
          <a:off x="3311525" y="4968875"/>
          <a:ext cx="8032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02" name="Equation" r:id="rId7" imgW="634680" imgH="228600" progId="Equation.3">
                  <p:embed/>
                </p:oleObj>
              </mc:Choice>
              <mc:Fallback>
                <p:oleObj name="Equation" r:id="rId7" imgW="634680" imgH="22860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4968875"/>
                        <a:ext cx="8032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266" name="Text Box 82"/>
          <p:cNvSpPr txBox="1">
            <a:spLocks noChangeArrowheads="1"/>
          </p:cNvSpPr>
          <p:nvPr/>
        </p:nvSpPr>
        <p:spPr bwMode="auto">
          <a:xfrm>
            <a:off x="2076450" y="4800600"/>
            <a:ext cx="285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z</a:t>
            </a:r>
          </a:p>
        </p:txBody>
      </p:sp>
      <p:cxnSp>
        <p:nvCxnSpPr>
          <p:cNvPr id="349267" name="AutoShape 83"/>
          <p:cNvCxnSpPr>
            <a:cxnSpLocks noChangeShapeType="1"/>
          </p:cNvCxnSpPr>
          <p:nvPr/>
        </p:nvCxnSpPr>
        <p:spPr bwMode="auto">
          <a:xfrm rot="16200000" flipH="1">
            <a:off x="2354262" y="4884738"/>
            <a:ext cx="320675" cy="1524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69" name="Rectangle 85"/>
          <p:cNvSpPr>
            <a:spLocks noChangeArrowheads="1"/>
          </p:cNvSpPr>
          <p:nvPr/>
        </p:nvSpPr>
        <p:spPr bwMode="auto">
          <a:xfrm>
            <a:off x="4876800" y="5864225"/>
            <a:ext cx="990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70" name="Rectangle 86"/>
          <p:cNvSpPr>
            <a:spLocks noChangeArrowheads="1"/>
          </p:cNvSpPr>
          <p:nvPr/>
        </p:nvSpPr>
        <p:spPr bwMode="auto">
          <a:xfrm>
            <a:off x="5029200" y="5865813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9271" name="Rectangle 87"/>
          <p:cNvSpPr>
            <a:spLocks noChangeArrowheads="1"/>
          </p:cNvSpPr>
          <p:nvPr/>
        </p:nvSpPr>
        <p:spPr bwMode="auto">
          <a:xfrm>
            <a:off x="5562600" y="6397625"/>
            <a:ext cx="609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74" name="Text Box 90"/>
          <p:cNvSpPr txBox="1">
            <a:spLocks noChangeArrowheads="1"/>
          </p:cNvSpPr>
          <p:nvPr/>
        </p:nvSpPr>
        <p:spPr bwMode="auto">
          <a:xfrm>
            <a:off x="5791200" y="6094413"/>
            <a:ext cx="285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z</a:t>
            </a:r>
          </a:p>
        </p:txBody>
      </p:sp>
      <p:cxnSp>
        <p:nvCxnSpPr>
          <p:cNvPr id="349275" name="AutoShape 91"/>
          <p:cNvCxnSpPr>
            <a:cxnSpLocks noChangeShapeType="1"/>
          </p:cNvCxnSpPr>
          <p:nvPr/>
        </p:nvCxnSpPr>
        <p:spPr bwMode="auto">
          <a:xfrm rot="16200000" flipH="1">
            <a:off x="5516562" y="6162676"/>
            <a:ext cx="320675" cy="1524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76" name="Text Box 92"/>
          <p:cNvSpPr txBox="1">
            <a:spLocks noChangeArrowheads="1"/>
          </p:cNvSpPr>
          <p:nvPr/>
        </p:nvSpPr>
        <p:spPr bwMode="auto">
          <a:xfrm>
            <a:off x="5181600" y="5561013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sp>
        <p:nvSpPr>
          <p:cNvPr id="349280" name="Rectangle 96"/>
          <p:cNvSpPr>
            <a:spLocks noChangeArrowheads="1"/>
          </p:cNvSpPr>
          <p:nvPr/>
        </p:nvSpPr>
        <p:spPr bwMode="auto">
          <a:xfrm>
            <a:off x="4648200" y="6397625"/>
            <a:ext cx="5715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82" name="Text Box 98"/>
          <p:cNvSpPr txBox="1">
            <a:spLocks noChangeArrowheads="1"/>
          </p:cNvSpPr>
          <p:nvPr/>
        </p:nvSpPr>
        <p:spPr bwMode="auto">
          <a:xfrm>
            <a:off x="6172200" y="6323013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t-1</a:t>
            </a:r>
          </a:p>
        </p:txBody>
      </p:sp>
      <p:cxnSp>
        <p:nvCxnSpPr>
          <p:cNvPr id="349283" name="AutoShape 99"/>
          <p:cNvCxnSpPr>
            <a:cxnSpLocks noChangeShapeType="1"/>
          </p:cNvCxnSpPr>
          <p:nvPr/>
        </p:nvCxnSpPr>
        <p:spPr bwMode="auto">
          <a:xfrm rot="5400000">
            <a:off x="4916487" y="6191251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84" name="Text Box 100"/>
          <p:cNvSpPr txBox="1">
            <a:spLocks noChangeArrowheads="1"/>
          </p:cNvSpPr>
          <p:nvPr/>
        </p:nvSpPr>
        <p:spPr bwMode="auto">
          <a:xfrm>
            <a:off x="4191000" y="6323013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t-1</a:t>
            </a:r>
          </a:p>
        </p:txBody>
      </p:sp>
      <p:graphicFrame>
        <p:nvGraphicFramePr>
          <p:cNvPr id="349285" name="Object 101"/>
          <p:cNvGraphicFramePr>
            <a:graphicFrameLocks noChangeAspect="1"/>
          </p:cNvGraphicFramePr>
          <p:nvPr/>
        </p:nvGraphicFramePr>
        <p:xfrm>
          <a:off x="6629400" y="6018213"/>
          <a:ext cx="304800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03" name="Equation" r:id="rId9" imgW="215640" imgH="164880" progId="Equation.3">
                  <p:embed/>
                </p:oleObj>
              </mc:Choice>
              <mc:Fallback>
                <p:oleObj name="Equation" r:id="rId9" imgW="215640" imgH="164880" progId="Equation.3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6018213"/>
                        <a:ext cx="304800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286" name="Rectangle 102"/>
          <p:cNvSpPr>
            <a:spLocks noChangeArrowheads="1"/>
          </p:cNvSpPr>
          <p:nvPr/>
        </p:nvSpPr>
        <p:spPr bwMode="auto">
          <a:xfrm>
            <a:off x="7772400" y="58658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89" name="Rectangle 105"/>
          <p:cNvSpPr>
            <a:spLocks noChangeArrowheads="1"/>
          </p:cNvSpPr>
          <p:nvPr/>
        </p:nvSpPr>
        <p:spPr bwMode="auto">
          <a:xfrm>
            <a:off x="7296150" y="6399213"/>
            <a:ext cx="1771650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9292" name="Text Box 108"/>
          <p:cNvSpPr txBox="1">
            <a:spLocks noChangeArrowheads="1"/>
          </p:cNvSpPr>
          <p:nvPr/>
        </p:nvSpPr>
        <p:spPr bwMode="auto">
          <a:xfrm>
            <a:off x="7486650" y="6096000"/>
            <a:ext cx="285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y</a:t>
            </a:r>
          </a:p>
        </p:txBody>
      </p:sp>
      <p:cxnSp>
        <p:nvCxnSpPr>
          <p:cNvPr id="349293" name="AutoShape 109"/>
          <p:cNvCxnSpPr>
            <a:cxnSpLocks noChangeShapeType="1"/>
          </p:cNvCxnSpPr>
          <p:nvPr/>
        </p:nvCxnSpPr>
        <p:spPr bwMode="auto">
          <a:xfrm rot="5400000">
            <a:off x="8059737" y="6192838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9294" name="Rectangle 110"/>
          <p:cNvSpPr>
            <a:spLocks noChangeArrowheads="1"/>
          </p:cNvSpPr>
          <p:nvPr/>
        </p:nvSpPr>
        <p:spPr bwMode="auto">
          <a:xfrm>
            <a:off x="7924800" y="64008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9295" name="Text Box 111"/>
          <p:cNvSpPr txBox="1">
            <a:spLocks noChangeArrowheads="1"/>
          </p:cNvSpPr>
          <p:nvPr/>
        </p:nvSpPr>
        <p:spPr bwMode="auto">
          <a:xfrm>
            <a:off x="6781800" y="6400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2t-1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76200"/>
            <a:ext cx="9067800" cy="6400800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zh-TW" altLang="en-US">
                <a:solidFill>
                  <a:srgbClr val="000099"/>
                </a:solidFill>
              </a:rPr>
              <a:t>3. </a:t>
            </a:r>
            <a:r>
              <a:rPr lang="en-US" altLang="zh-TW">
                <a:solidFill>
                  <a:srgbClr val="000099"/>
                </a:solidFill>
              </a:rPr>
              <a:t>If K is not in internal node x：</a:t>
            </a:r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/>
          </a:p>
          <a:p>
            <a:pPr lvl="1">
              <a:lnSpc>
                <a:spcPct val="60000"/>
              </a:lnSpc>
            </a:pPr>
            <a:endParaRPr lang="en-US" altLang="zh-TW">
              <a:solidFill>
                <a:srgbClr val="000099"/>
              </a:solidFill>
            </a:endParaRPr>
          </a:p>
          <a:p>
            <a:pPr lvl="1">
              <a:lnSpc>
                <a:spcPct val="60000"/>
              </a:lnSpc>
            </a:pPr>
            <a:endParaRPr lang="en-US" altLang="zh-TW">
              <a:solidFill>
                <a:srgbClr val="000099"/>
              </a:solidFill>
            </a:endParaRPr>
          </a:p>
          <a:p>
            <a:pPr lvl="1">
              <a:lnSpc>
                <a:spcPct val="40000"/>
              </a:lnSpc>
              <a:buFont typeface="Wingdings" pitchFamily="2" charset="2"/>
              <a:buNone/>
            </a:pPr>
            <a:r>
              <a:rPr lang="en-US" altLang="zh-TW">
                <a:solidFill>
                  <a:srgbClr val="000099"/>
                </a:solidFill>
              </a:rPr>
              <a:t>  </a:t>
            </a:r>
          </a:p>
          <a:p>
            <a:pPr lvl="2">
              <a:lnSpc>
                <a:spcPct val="240000"/>
              </a:lnSpc>
              <a:buFont typeface="Wingdings" pitchFamily="2" charset="2"/>
              <a:buNone/>
            </a:pPr>
            <a:r>
              <a:rPr lang="en-US" altLang="zh-TW" b="1"/>
              <a:t> a. If C</a:t>
            </a:r>
            <a:r>
              <a:rPr lang="en-US" altLang="zh-TW" b="1" baseline="-25000"/>
              <a:t>i</a:t>
            </a:r>
            <a:r>
              <a:rPr lang="en-US" altLang="zh-TW" b="1"/>
              <a:t>[x] has only t-1 keys but has a sibling with t keys</a:t>
            </a:r>
          </a:p>
          <a:p>
            <a:pPr lvl="2">
              <a:lnSpc>
                <a:spcPct val="140000"/>
              </a:lnSpc>
              <a:buFont typeface="Wingdings" pitchFamily="2" charset="2"/>
              <a:buNone/>
            </a:pPr>
            <a:endParaRPr lang="en-US" altLang="zh-TW" b="1"/>
          </a:p>
          <a:p>
            <a:pPr lvl="2">
              <a:lnSpc>
                <a:spcPct val="140000"/>
              </a:lnSpc>
            </a:pPr>
            <a:endParaRPr lang="en-US" altLang="zh-TW"/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endParaRPr lang="en-US" altLang="zh-TW"/>
          </a:p>
          <a:p>
            <a:pPr lvl="2">
              <a:lnSpc>
                <a:spcPct val="60000"/>
              </a:lnSpc>
              <a:buFont typeface="Wingdings" pitchFamily="2" charset="2"/>
              <a:buNone/>
            </a:pPr>
            <a:r>
              <a:rPr lang="en-US" altLang="zh-TW"/>
              <a:t>  </a:t>
            </a:r>
            <a:r>
              <a:rPr lang="en-US" altLang="zh-TW" b="1"/>
              <a:t>b. If C</a:t>
            </a:r>
            <a:r>
              <a:rPr lang="en-US" altLang="zh-TW" b="1" baseline="-25000"/>
              <a:t>i</a:t>
            </a:r>
            <a:r>
              <a:rPr lang="en-US" altLang="zh-TW" b="1"/>
              <a:t>[x] and all of 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  <a:r>
              <a:rPr lang="en-US" altLang="zh-TW" b="1">
                <a:latin typeface="Times New Roman"/>
              </a:rPr>
              <a:t>’</a:t>
            </a:r>
            <a:r>
              <a:rPr lang="en-US" altLang="zh-TW" b="1"/>
              <a:t>s siblings have t-1  keys, merge c</a:t>
            </a:r>
            <a:r>
              <a:rPr lang="en-US" altLang="zh-TW" b="1" baseline="-25000"/>
              <a:t>i</a:t>
            </a:r>
            <a:r>
              <a:rPr lang="en-US" altLang="zh-TW" b="1"/>
              <a:t> with one sibling.</a:t>
            </a:r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endParaRPr lang="en-US" altLang="zh-TW" b="1"/>
          </a:p>
          <a:p>
            <a:pPr lvl="2">
              <a:lnSpc>
                <a:spcPct val="270000"/>
              </a:lnSpc>
              <a:buFont typeface="Wingdings" pitchFamily="2" charset="2"/>
              <a:buNone/>
            </a:pPr>
            <a:r>
              <a:rPr lang="en-US" altLang="zh-TW" b="1"/>
              <a:t>   </a:t>
            </a:r>
          </a:p>
        </p:txBody>
      </p:sp>
      <p:sp>
        <p:nvSpPr>
          <p:cNvPr id="350256" name="Rectangle 48"/>
          <p:cNvSpPr>
            <a:spLocks noChangeArrowheads="1"/>
          </p:cNvSpPr>
          <p:nvPr/>
        </p:nvSpPr>
        <p:spPr bwMode="auto">
          <a:xfrm>
            <a:off x="2667000" y="7604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57" name="Rectangle 49"/>
          <p:cNvSpPr>
            <a:spLocks noChangeArrowheads="1"/>
          </p:cNvSpPr>
          <p:nvPr/>
        </p:nvSpPr>
        <p:spPr bwMode="auto">
          <a:xfrm>
            <a:off x="2743200" y="7620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0258" name="Text Box 50"/>
          <p:cNvSpPr txBox="1">
            <a:spLocks noChangeArrowheads="1"/>
          </p:cNvSpPr>
          <p:nvPr/>
        </p:nvSpPr>
        <p:spPr bwMode="auto">
          <a:xfrm>
            <a:off x="2590800" y="3810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sp>
        <p:nvSpPr>
          <p:cNvPr id="350260" name="Rectangle 52"/>
          <p:cNvSpPr>
            <a:spLocks noChangeArrowheads="1"/>
          </p:cNvSpPr>
          <p:nvPr/>
        </p:nvSpPr>
        <p:spPr bwMode="auto">
          <a:xfrm>
            <a:off x="2286000" y="12938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63" name="Text Box 55"/>
          <p:cNvSpPr txBox="1">
            <a:spLocks noChangeArrowheads="1"/>
          </p:cNvSpPr>
          <p:nvPr/>
        </p:nvSpPr>
        <p:spPr bwMode="auto">
          <a:xfrm>
            <a:off x="2990850" y="990600"/>
            <a:ext cx="666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</a:p>
        </p:txBody>
      </p:sp>
      <p:cxnSp>
        <p:nvCxnSpPr>
          <p:cNvPr id="350264" name="AutoShape 56"/>
          <p:cNvCxnSpPr>
            <a:cxnSpLocks noChangeShapeType="1"/>
            <a:stCxn id="350257" idx="2"/>
            <a:endCxn id="350260" idx="0"/>
          </p:cNvCxnSpPr>
          <p:nvPr/>
        </p:nvCxnSpPr>
        <p:spPr bwMode="auto">
          <a:xfrm rot="5400000">
            <a:off x="2774156" y="981869"/>
            <a:ext cx="319088" cy="304800"/>
          </a:xfrm>
          <a:prstGeom prst="curvedConnector3">
            <a:avLst>
              <a:gd name="adj1" fmla="val 4975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266" name="Rectangle 58"/>
          <p:cNvSpPr>
            <a:spLocks noChangeArrowheads="1"/>
          </p:cNvSpPr>
          <p:nvPr/>
        </p:nvSpPr>
        <p:spPr bwMode="auto">
          <a:xfrm>
            <a:off x="3124200" y="19796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67" name="Rectangle 59"/>
          <p:cNvSpPr>
            <a:spLocks noChangeArrowheads="1"/>
          </p:cNvSpPr>
          <p:nvPr/>
        </p:nvSpPr>
        <p:spPr bwMode="auto">
          <a:xfrm>
            <a:off x="1524000" y="1981200"/>
            <a:ext cx="990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68" name="Line 60"/>
          <p:cNvSpPr>
            <a:spLocks noChangeShapeType="1"/>
          </p:cNvSpPr>
          <p:nvPr/>
        </p:nvSpPr>
        <p:spPr bwMode="auto">
          <a:xfrm>
            <a:off x="3200400" y="15240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0269" name="Line 61"/>
          <p:cNvSpPr>
            <a:spLocks noChangeShapeType="1"/>
          </p:cNvSpPr>
          <p:nvPr/>
        </p:nvSpPr>
        <p:spPr bwMode="auto">
          <a:xfrm flipH="1">
            <a:off x="1981200" y="15240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0270" name="Line 62"/>
          <p:cNvSpPr>
            <a:spLocks noChangeShapeType="1"/>
          </p:cNvSpPr>
          <p:nvPr/>
        </p:nvSpPr>
        <p:spPr bwMode="auto">
          <a:xfrm>
            <a:off x="2514600" y="1752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0271" name="AutoShape 63"/>
          <p:cNvSpPr>
            <a:spLocks/>
          </p:cNvSpPr>
          <p:nvPr/>
        </p:nvSpPr>
        <p:spPr bwMode="auto">
          <a:xfrm>
            <a:off x="4343400" y="1219200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72" name="Text Box 64"/>
          <p:cNvSpPr txBox="1">
            <a:spLocks noChangeArrowheads="1"/>
          </p:cNvSpPr>
          <p:nvPr/>
        </p:nvSpPr>
        <p:spPr bwMode="auto">
          <a:xfrm>
            <a:off x="4495800" y="1568450"/>
            <a:ext cx="21288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 b="1"/>
              <a:t>k is in this subtree.</a:t>
            </a:r>
          </a:p>
        </p:txBody>
      </p:sp>
      <p:sp>
        <p:nvSpPr>
          <p:cNvPr id="350273" name="Rectangle 65"/>
          <p:cNvSpPr>
            <a:spLocks noChangeArrowheads="1"/>
          </p:cNvSpPr>
          <p:nvPr/>
        </p:nvSpPr>
        <p:spPr bwMode="auto">
          <a:xfrm>
            <a:off x="2057400" y="3122613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74" name="Rectangle 66"/>
          <p:cNvSpPr>
            <a:spLocks noChangeArrowheads="1"/>
          </p:cNvSpPr>
          <p:nvPr/>
        </p:nvSpPr>
        <p:spPr bwMode="auto">
          <a:xfrm>
            <a:off x="2209800" y="3124200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0275" name="Rectangle 67"/>
          <p:cNvSpPr>
            <a:spLocks noChangeArrowheads="1"/>
          </p:cNvSpPr>
          <p:nvPr/>
        </p:nvSpPr>
        <p:spPr bwMode="auto">
          <a:xfrm>
            <a:off x="2743200" y="3656013"/>
            <a:ext cx="609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76" name="Text Box 68"/>
          <p:cNvSpPr txBox="1">
            <a:spLocks noChangeArrowheads="1"/>
          </p:cNvSpPr>
          <p:nvPr/>
        </p:nvSpPr>
        <p:spPr bwMode="auto">
          <a:xfrm>
            <a:off x="1447800" y="3429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t-1</a:t>
            </a:r>
          </a:p>
        </p:txBody>
      </p:sp>
      <p:cxnSp>
        <p:nvCxnSpPr>
          <p:cNvPr id="350277" name="AutoShape 69"/>
          <p:cNvCxnSpPr>
            <a:cxnSpLocks noChangeShapeType="1"/>
          </p:cNvCxnSpPr>
          <p:nvPr/>
        </p:nvCxnSpPr>
        <p:spPr bwMode="auto">
          <a:xfrm rot="16200000" flipH="1">
            <a:off x="2697162" y="3421063"/>
            <a:ext cx="320675" cy="1524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278" name="Text Box 70"/>
          <p:cNvSpPr txBox="1">
            <a:spLocks noChangeArrowheads="1"/>
          </p:cNvSpPr>
          <p:nvPr/>
        </p:nvSpPr>
        <p:spPr bwMode="auto">
          <a:xfrm>
            <a:off x="2133600" y="27432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sp>
        <p:nvSpPr>
          <p:cNvPr id="350279" name="Rectangle 71"/>
          <p:cNvSpPr>
            <a:spLocks noChangeArrowheads="1"/>
          </p:cNvSpPr>
          <p:nvPr/>
        </p:nvSpPr>
        <p:spPr bwMode="auto">
          <a:xfrm>
            <a:off x="1828800" y="3656013"/>
            <a:ext cx="5715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350280" name="AutoShape 72"/>
          <p:cNvCxnSpPr>
            <a:cxnSpLocks noChangeShapeType="1"/>
          </p:cNvCxnSpPr>
          <p:nvPr/>
        </p:nvCxnSpPr>
        <p:spPr bwMode="auto">
          <a:xfrm rot="5400000">
            <a:off x="2097087" y="3449638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281" name="Text Box 73"/>
          <p:cNvSpPr txBox="1">
            <a:spLocks noChangeArrowheads="1"/>
          </p:cNvSpPr>
          <p:nvPr/>
        </p:nvSpPr>
        <p:spPr bwMode="auto">
          <a:xfrm>
            <a:off x="2286000" y="33528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</a:p>
        </p:txBody>
      </p:sp>
      <p:sp>
        <p:nvSpPr>
          <p:cNvPr id="350282" name="Line 74"/>
          <p:cNvSpPr>
            <a:spLocks noChangeShapeType="1"/>
          </p:cNvSpPr>
          <p:nvPr/>
        </p:nvSpPr>
        <p:spPr bwMode="auto">
          <a:xfrm>
            <a:off x="2590800" y="2895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0283" name="Text Box 75"/>
          <p:cNvSpPr txBox="1">
            <a:spLocks noChangeArrowheads="1"/>
          </p:cNvSpPr>
          <p:nvPr/>
        </p:nvSpPr>
        <p:spPr bwMode="auto">
          <a:xfrm>
            <a:off x="3352800" y="3429000"/>
            <a:ext cx="285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t</a:t>
            </a:r>
          </a:p>
        </p:txBody>
      </p:sp>
      <p:sp>
        <p:nvSpPr>
          <p:cNvPr id="350284" name="Text Box 76"/>
          <p:cNvSpPr txBox="1">
            <a:spLocks noChangeArrowheads="1"/>
          </p:cNvSpPr>
          <p:nvPr/>
        </p:nvSpPr>
        <p:spPr bwMode="auto">
          <a:xfrm>
            <a:off x="3830638" y="2895600"/>
            <a:ext cx="5478462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altLang="zh-TW" sz="1600" b="1">
                <a:solidFill>
                  <a:srgbClr val="CC0000"/>
                </a:solidFill>
              </a:rPr>
              <a:t> Move a key from x down to C</a:t>
            </a:r>
            <a:r>
              <a:rPr lang="en-US" altLang="zh-TW" sz="1600" b="1" baseline="-25000">
                <a:solidFill>
                  <a:srgbClr val="CC0000"/>
                </a:solidFill>
              </a:rPr>
              <a:t>i</a:t>
            </a:r>
            <a:r>
              <a:rPr lang="en-US" altLang="zh-TW" sz="1600" b="1">
                <a:solidFill>
                  <a:srgbClr val="CC0000"/>
                </a:solidFill>
              </a:rPr>
              <a:t>[x].</a:t>
            </a:r>
          </a:p>
          <a:p>
            <a:pPr>
              <a:lnSpc>
                <a:spcPct val="140000"/>
              </a:lnSpc>
              <a:buFontTx/>
              <a:buChar char="•"/>
            </a:pPr>
            <a:r>
              <a:rPr lang="en-US" altLang="zh-TW" sz="1600" b="1">
                <a:solidFill>
                  <a:srgbClr val="CC0000"/>
                </a:solidFill>
              </a:rPr>
              <a:t> Move a key from C</a:t>
            </a:r>
            <a:r>
              <a:rPr lang="en-US" altLang="zh-TW" sz="1600" b="1" baseline="-25000">
                <a:solidFill>
                  <a:srgbClr val="CC0000"/>
                </a:solidFill>
              </a:rPr>
              <a:t>i</a:t>
            </a:r>
            <a:r>
              <a:rPr lang="en-US" altLang="zh-TW" sz="1600" b="1">
                <a:solidFill>
                  <a:srgbClr val="CC0000"/>
                </a:solidFill>
              </a:rPr>
              <a:t>[x]’s sibling to x.</a:t>
            </a:r>
          </a:p>
          <a:p>
            <a:pPr>
              <a:lnSpc>
                <a:spcPct val="130000"/>
              </a:lnSpc>
              <a:buFontTx/>
              <a:buChar char="•"/>
            </a:pPr>
            <a:r>
              <a:rPr lang="en-US" altLang="zh-TW" sz="1600" b="1">
                <a:solidFill>
                  <a:srgbClr val="CC0000"/>
                </a:solidFill>
              </a:rPr>
              <a:t> Move an appropriate child to C</a:t>
            </a:r>
            <a:r>
              <a:rPr lang="en-US" altLang="zh-TW" sz="1600" b="1" baseline="-25000">
                <a:solidFill>
                  <a:srgbClr val="CC0000"/>
                </a:solidFill>
              </a:rPr>
              <a:t>i</a:t>
            </a:r>
            <a:r>
              <a:rPr lang="en-US" altLang="zh-TW" sz="1600" b="1">
                <a:solidFill>
                  <a:srgbClr val="CC0000"/>
                </a:solidFill>
              </a:rPr>
              <a:t>[x] from its sibling.</a:t>
            </a:r>
          </a:p>
        </p:txBody>
      </p:sp>
      <p:sp>
        <p:nvSpPr>
          <p:cNvPr id="350285" name="Rectangle 77"/>
          <p:cNvSpPr>
            <a:spLocks noChangeArrowheads="1"/>
          </p:cNvSpPr>
          <p:nvPr/>
        </p:nvSpPr>
        <p:spPr bwMode="auto">
          <a:xfrm>
            <a:off x="2590800" y="4967288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86" name="Rectangle 78"/>
          <p:cNvSpPr>
            <a:spLocks noChangeArrowheads="1"/>
          </p:cNvSpPr>
          <p:nvPr/>
        </p:nvSpPr>
        <p:spPr bwMode="auto">
          <a:xfrm>
            <a:off x="2743200" y="4968875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0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0287" name="Rectangle 79"/>
          <p:cNvSpPr>
            <a:spLocks noChangeArrowheads="1"/>
          </p:cNvSpPr>
          <p:nvPr/>
        </p:nvSpPr>
        <p:spPr bwMode="auto">
          <a:xfrm>
            <a:off x="3276600" y="5500688"/>
            <a:ext cx="609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350289" name="AutoShape 81"/>
          <p:cNvCxnSpPr>
            <a:cxnSpLocks noChangeShapeType="1"/>
          </p:cNvCxnSpPr>
          <p:nvPr/>
        </p:nvCxnSpPr>
        <p:spPr bwMode="auto">
          <a:xfrm rot="16200000" flipH="1">
            <a:off x="3230562" y="5265738"/>
            <a:ext cx="320675" cy="1524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290" name="Text Box 82"/>
          <p:cNvSpPr txBox="1">
            <a:spLocks noChangeArrowheads="1"/>
          </p:cNvSpPr>
          <p:nvPr/>
        </p:nvSpPr>
        <p:spPr bwMode="auto">
          <a:xfrm>
            <a:off x="2590800" y="4664075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sp>
        <p:nvSpPr>
          <p:cNvPr id="350291" name="Rectangle 83"/>
          <p:cNvSpPr>
            <a:spLocks noChangeArrowheads="1"/>
          </p:cNvSpPr>
          <p:nvPr/>
        </p:nvSpPr>
        <p:spPr bwMode="auto">
          <a:xfrm>
            <a:off x="2362200" y="5500688"/>
            <a:ext cx="5715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350293" name="AutoShape 85"/>
          <p:cNvCxnSpPr>
            <a:cxnSpLocks noChangeShapeType="1"/>
          </p:cNvCxnSpPr>
          <p:nvPr/>
        </p:nvCxnSpPr>
        <p:spPr bwMode="auto">
          <a:xfrm rot="5400000">
            <a:off x="2630487" y="5294313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294" name="Text Box 86"/>
          <p:cNvSpPr txBox="1">
            <a:spLocks noChangeArrowheads="1"/>
          </p:cNvSpPr>
          <p:nvPr/>
        </p:nvSpPr>
        <p:spPr bwMode="auto">
          <a:xfrm>
            <a:off x="1752600" y="5349875"/>
            <a:ext cx="609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 t-1</a:t>
            </a:r>
          </a:p>
          <a:p>
            <a:r>
              <a:rPr lang="en-US" altLang="zh-TW" b="1"/>
              <a:t>keys</a:t>
            </a:r>
          </a:p>
        </p:txBody>
      </p:sp>
      <p:sp>
        <p:nvSpPr>
          <p:cNvPr id="350296" name="Rectangle 88"/>
          <p:cNvSpPr>
            <a:spLocks noChangeArrowheads="1"/>
          </p:cNvSpPr>
          <p:nvPr/>
        </p:nvSpPr>
        <p:spPr bwMode="auto">
          <a:xfrm>
            <a:off x="5791200" y="4967288"/>
            <a:ext cx="9906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0298" name="Rectangle 90"/>
          <p:cNvSpPr>
            <a:spLocks noChangeArrowheads="1"/>
          </p:cNvSpPr>
          <p:nvPr/>
        </p:nvSpPr>
        <p:spPr bwMode="auto">
          <a:xfrm>
            <a:off x="5314950" y="5500688"/>
            <a:ext cx="1771650" cy="30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350300" name="AutoShape 92"/>
          <p:cNvCxnSpPr>
            <a:cxnSpLocks noChangeShapeType="1"/>
          </p:cNvCxnSpPr>
          <p:nvPr/>
        </p:nvCxnSpPr>
        <p:spPr bwMode="auto">
          <a:xfrm rot="5400000">
            <a:off x="6078537" y="5294313"/>
            <a:ext cx="320675" cy="9525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0301" name="Rectangle 93"/>
          <p:cNvSpPr>
            <a:spLocks noChangeArrowheads="1"/>
          </p:cNvSpPr>
          <p:nvPr/>
        </p:nvSpPr>
        <p:spPr bwMode="auto">
          <a:xfrm>
            <a:off x="5943600" y="5502275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    0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0302" name="Text Box 94"/>
          <p:cNvSpPr txBox="1">
            <a:spLocks noChangeArrowheads="1"/>
          </p:cNvSpPr>
          <p:nvPr/>
        </p:nvSpPr>
        <p:spPr bwMode="auto">
          <a:xfrm>
            <a:off x="7162800" y="5349875"/>
            <a:ext cx="685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2t-1</a:t>
            </a:r>
          </a:p>
          <a:p>
            <a:r>
              <a:rPr lang="en-US" altLang="zh-TW" b="1"/>
              <a:t>keys</a:t>
            </a:r>
          </a:p>
        </p:txBody>
      </p:sp>
      <p:sp>
        <p:nvSpPr>
          <p:cNvPr id="350303" name="Line 95"/>
          <p:cNvSpPr>
            <a:spLocks noChangeShapeType="1"/>
          </p:cNvSpPr>
          <p:nvPr/>
        </p:nvSpPr>
        <p:spPr bwMode="auto">
          <a:xfrm>
            <a:off x="3048000" y="47402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0304" name="Text Box 96"/>
          <p:cNvSpPr txBox="1">
            <a:spLocks noChangeArrowheads="1"/>
          </p:cNvSpPr>
          <p:nvPr/>
        </p:nvSpPr>
        <p:spPr bwMode="auto">
          <a:xfrm>
            <a:off x="2819400" y="5197475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</a:p>
        </p:txBody>
      </p:sp>
      <p:sp>
        <p:nvSpPr>
          <p:cNvPr id="350305" name="Text Box 97"/>
          <p:cNvSpPr txBox="1">
            <a:spLocks noChangeArrowheads="1"/>
          </p:cNvSpPr>
          <p:nvPr/>
        </p:nvSpPr>
        <p:spPr bwMode="auto">
          <a:xfrm>
            <a:off x="3962400" y="5289550"/>
            <a:ext cx="609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b="1"/>
              <a:t> t-1</a:t>
            </a:r>
          </a:p>
          <a:p>
            <a:r>
              <a:rPr lang="en-US" altLang="zh-TW" b="1"/>
              <a:t>keys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-762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"/>
            <a:ext cx="7924800" cy="5181600"/>
          </a:xfrm>
        </p:spPr>
        <p:txBody>
          <a:bodyPr/>
          <a:lstStyle/>
          <a:p>
            <a:r>
              <a:rPr lang="en-US" altLang="zh-TW"/>
              <a:t>Example</a:t>
            </a:r>
            <a:r>
              <a:rPr lang="zh-TW" altLang="en-US"/>
              <a:t>：</a:t>
            </a:r>
            <a:r>
              <a:rPr lang="en-US" altLang="zh-TW"/>
              <a:t>Deleting a key from a B-Tree.</a:t>
            </a:r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</p:txBody>
      </p:sp>
      <p:sp>
        <p:nvSpPr>
          <p:cNvPr id="351238" name="Text Box 6"/>
          <p:cNvSpPr txBox="1">
            <a:spLocks noChangeArrowheads="1"/>
          </p:cNvSpPr>
          <p:nvPr/>
        </p:nvSpPr>
        <p:spPr bwMode="auto">
          <a:xfrm>
            <a:off x="609600" y="609600"/>
            <a:ext cx="517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CC0000"/>
                </a:solidFill>
              </a:rPr>
              <a:t>t=3</a:t>
            </a:r>
          </a:p>
        </p:txBody>
      </p:sp>
      <p:sp>
        <p:nvSpPr>
          <p:cNvPr id="351239" name="Text Box 7"/>
          <p:cNvSpPr txBox="1">
            <a:spLocks noChangeArrowheads="1"/>
          </p:cNvSpPr>
          <p:nvPr/>
        </p:nvSpPr>
        <p:spPr bwMode="auto">
          <a:xfrm>
            <a:off x="857250" y="914400"/>
            <a:ext cx="14287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(a) Initial tree</a:t>
            </a:r>
          </a:p>
        </p:txBody>
      </p:sp>
      <p:sp>
        <p:nvSpPr>
          <p:cNvPr id="351272" name="Text Box 40"/>
          <p:cNvSpPr txBox="1">
            <a:spLocks noChangeArrowheads="1"/>
          </p:cNvSpPr>
          <p:nvPr/>
        </p:nvSpPr>
        <p:spPr bwMode="auto">
          <a:xfrm>
            <a:off x="990600" y="2743200"/>
            <a:ext cx="2006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(b) F delete：case 1</a:t>
            </a:r>
          </a:p>
        </p:txBody>
      </p:sp>
      <p:sp>
        <p:nvSpPr>
          <p:cNvPr id="351302" name="Rectangle 70"/>
          <p:cNvSpPr>
            <a:spLocks noChangeArrowheads="1"/>
          </p:cNvSpPr>
          <p:nvPr/>
        </p:nvSpPr>
        <p:spPr bwMode="auto">
          <a:xfrm>
            <a:off x="1524000" y="2362200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03" name="Rectangle 71"/>
          <p:cNvSpPr>
            <a:spLocks noChangeArrowheads="1"/>
          </p:cNvSpPr>
          <p:nvPr/>
        </p:nvSpPr>
        <p:spPr bwMode="auto">
          <a:xfrm>
            <a:off x="1524000" y="2363788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04" name="Rectangle 72"/>
          <p:cNvSpPr>
            <a:spLocks noChangeArrowheads="1"/>
          </p:cNvSpPr>
          <p:nvPr/>
        </p:nvSpPr>
        <p:spPr bwMode="auto">
          <a:xfrm>
            <a:off x="3200400" y="2362200"/>
            <a:ext cx="762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05" name="Rectangle 73"/>
          <p:cNvSpPr>
            <a:spLocks noChangeArrowheads="1"/>
          </p:cNvSpPr>
          <p:nvPr/>
        </p:nvSpPr>
        <p:spPr bwMode="auto">
          <a:xfrm>
            <a:off x="3200400" y="2363788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06" name="Rectangle 74"/>
          <p:cNvSpPr>
            <a:spLocks noChangeArrowheads="1"/>
          </p:cNvSpPr>
          <p:nvPr/>
        </p:nvSpPr>
        <p:spPr bwMode="auto">
          <a:xfrm>
            <a:off x="4114800" y="2362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07" name="Rectangle 75"/>
          <p:cNvSpPr>
            <a:spLocks noChangeArrowheads="1"/>
          </p:cNvSpPr>
          <p:nvPr/>
        </p:nvSpPr>
        <p:spPr bwMode="auto">
          <a:xfrm>
            <a:off x="4114800" y="2363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08" name="Rectangle 76"/>
          <p:cNvSpPr>
            <a:spLocks noChangeArrowheads="1"/>
          </p:cNvSpPr>
          <p:nvPr/>
        </p:nvSpPr>
        <p:spPr bwMode="auto">
          <a:xfrm>
            <a:off x="4953000" y="23637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09" name="Rectangle 77"/>
          <p:cNvSpPr>
            <a:spLocks noChangeArrowheads="1"/>
          </p:cNvSpPr>
          <p:nvPr/>
        </p:nvSpPr>
        <p:spPr bwMode="auto">
          <a:xfrm>
            <a:off x="4953000" y="23653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10" name="Rectangle 78"/>
          <p:cNvSpPr>
            <a:spLocks noChangeArrowheads="1"/>
          </p:cNvSpPr>
          <p:nvPr/>
        </p:nvSpPr>
        <p:spPr bwMode="auto">
          <a:xfrm>
            <a:off x="6477000" y="2363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1" name="Rectangle 79"/>
          <p:cNvSpPr>
            <a:spLocks noChangeArrowheads="1"/>
          </p:cNvSpPr>
          <p:nvPr/>
        </p:nvSpPr>
        <p:spPr bwMode="auto">
          <a:xfrm>
            <a:off x="6477000" y="2365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12" name="Rectangle 80"/>
          <p:cNvSpPr>
            <a:spLocks noChangeArrowheads="1"/>
          </p:cNvSpPr>
          <p:nvPr/>
        </p:nvSpPr>
        <p:spPr bwMode="auto">
          <a:xfrm>
            <a:off x="5867400" y="2363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3" name="Rectangle 81"/>
          <p:cNvSpPr>
            <a:spLocks noChangeArrowheads="1"/>
          </p:cNvSpPr>
          <p:nvPr/>
        </p:nvSpPr>
        <p:spPr bwMode="auto">
          <a:xfrm>
            <a:off x="5867400" y="2365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14" name="Rectangle 82"/>
          <p:cNvSpPr>
            <a:spLocks noChangeArrowheads="1"/>
          </p:cNvSpPr>
          <p:nvPr/>
        </p:nvSpPr>
        <p:spPr bwMode="auto">
          <a:xfrm>
            <a:off x="4343400" y="11430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5" name="Rectangle 83"/>
          <p:cNvSpPr>
            <a:spLocks noChangeArrowheads="1"/>
          </p:cNvSpPr>
          <p:nvPr/>
        </p:nvSpPr>
        <p:spPr bwMode="auto">
          <a:xfrm>
            <a:off x="4495800" y="11445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16" name="Rectangle 84"/>
          <p:cNvSpPr>
            <a:spLocks noChangeArrowheads="1"/>
          </p:cNvSpPr>
          <p:nvPr/>
        </p:nvSpPr>
        <p:spPr bwMode="auto">
          <a:xfrm>
            <a:off x="3014663" y="1752600"/>
            <a:ext cx="871537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7" name="Rectangle 85"/>
          <p:cNvSpPr>
            <a:spLocks noChangeArrowheads="1"/>
          </p:cNvSpPr>
          <p:nvPr/>
        </p:nvSpPr>
        <p:spPr bwMode="auto">
          <a:xfrm>
            <a:off x="3048000" y="1754188"/>
            <a:ext cx="762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C   G   M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18" name="Rectangle 86"/>
          <p:cNvSpPr>
            <a:spLocks noChangeArrowheads="1"/>
          </p:cNvSpPr>
          <p:nvPr/>
        </p:nvSpPr>
        <p:spPr bwMode="auto">
          <a:xfrm>
            <a:off x="5562600" y="17526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19" name="Rectangle 87"/>
          <p:cNvSpPr>
            <a:spLocks noChangeArrowheads="1"/>
          </p:cNvSpPr>
          <p:nvPr/>
        </p:nvSpPr>
        <p:spPr bwMode="auto">
          <a:xfrm>
            <a:off x="5562600" y="17541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20" name="Line 88"/>
          <p:cNvSpPr>
            <a:spLocks noChangeShapeType="1"/>
          </p:cNvSpPr>
          <p:nvPr/>
        </p:nvSpPr>
        <p:spPr bwMode="auto">
          <a:xfrm flipH="1">
            <a:off x="3276600" y="1296988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1" name="Line 89"/>
          <p:cNvSpPr>
            <a:spLocks noChangeShapeType="1"/>
          </p:cNvSpPr>
          <p:nvPr/>
        </p:nvSpPr>
        <p:spPr bwMode="auto">
          <a:xfrm>
            <a:off x="4724400" y="1296988"/>
            <a:ext cx="1123950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2" name="Rectangle 90"/>
          <p:cNvSpPr>
            <a:spLocks noChangeArrowheads="1"/>
          </p:cNvSpPr>
          <p:nvPr/>
        </p:nvSpPr>
        <p:spPr bwMode="auto">
          <a:xfrm>
            <a:off x="2286000" y="2360613"/>
            <a:ext cx="7620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23" name="Rectangle 91"/>
          <p:cNvSpPr>
            <a:spLocks noChangeArrowheads="1"/>
          </p:cNvSpPr>
          <p:nvPr/>
        </p:nvSpPr>
        <p:spPr bwMode="auto">
          <a:xfrm>
            <a:off x="2362200" y="2378075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D   E   F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24" name="Line 92"/>
          <p:cNvSpPr>
            <a:spLocks noChangeShapeType="1"/>
          </p:cNvSpPr>
          <p:nvPr/>
        </p:nvSpPr>
        <p:spPr bwMode="auto">
          <a:xfrm flipH="1">
            <a:off x="1752600" y="19050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5" name="Line 93"/>
          <p:cNvSpPr>
            <a:spLocks noChangeShapeType="1"/>
          </p:cNvSpPr>
          <p:nvPr/>
        </p:nvSpPr>
        <p:spPr bwMode="auto">
          <a:xfrm flipH="1">
            <a:off x="2722563" y="1905000"/>
            <a:ext cx="554037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6" name="Line 94"/>
          <p:cNvSpPr>
            <a:spLocks noChangeShapeType="1"/>
          </p:cNvSpPr>
          <p:nvPr/>
        </p:nvSpPr>
        <p:spPr bwMode="auto">
          <a:xfrm>
            <a:off x="3505200" y="1905000"/>
            <a:ext cx="3333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7" name="Line 95"/>
          <p:cNvSpPr>
            <a:spLocks noChangeShapeType="1"/>
          </p:cNvSpPr>
          <p:nvPr/>
        </p:nvSpPr>
        <p:spPr bwMode="auto">
          <a:xfrm>
            <a:off x="3810000" y="1905000"/>
            <a:ext cx="5683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8" name="Line 96"/>
          <p:cNvSpPr>
            <a:spLocks noChangeShapeType="1"/>
          </p:cNvSpPr>
          <p:nvPr/>
        </p:nvSpPr>
        <p:spPr bwMode="auto">
          <a:xfrm flipH="1">
            <a:off x="5354638" y="1905000"/>
            <a:ext cx="284162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29" name="Line 97"/>
          <p:cNvSpPr>
            <a:spLocks noChangeShapeType="1"/>
          </p:cNvSpPr>
          <p:nvPr/>
        </p:nvSpPr>
        <p:spPr bwMode="auto">
          <a:xfrm>
            <a:off x="5791200" y="1905000"/>
            <a:ext cx="330200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30" name="Line 98"/>
          <p:cNvSpPr>
            <a:spLocks noChangeShapeType="1"/>
          </p:cNvSpPr>
          <p:nvPr/>
        </p:nvSpPr>
        <p:spPr bwMode="auto">
          <a:xfrm>
            <a:off x="6096000" y="1905000"/>
            <a:ext cx="642938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31" name="Rectangle 99"/>
          <p:cNvSpPr>
            <a:spLocks noChangeArrowheads="1"/>
          </p:cNvSpPr>
          <p:nvPr/>
        </p:nvSpPr>
        <p:spPr bwMode="auto">
          <a:xfrm>
            <a:off x="1600200" y="4191000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32" name="Rectangle 100"/>
          <p:cNvSpPr>
            <a:spLocks noChangeArrowheads="1"/>
          </p:cNvSpPr>
          <p:nvPr/>
        </p:nvSpPr>
        <p:spPr bwMode="auto">
          <a:xfrm>
            <a:off x="1600200" y="4192588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33" name="Rectangle 101"/>
          <p:cNvSpPr>
            <a:spLocks noChangeArrowheads="1"/>
          </p:cNvSpPr>
          <p:nvPr/>
        </p:nvSpPr>
        <p:spPr bwMode="auto">
          <a:xfrm>
            <a:off x="3124200" y="4191000"/>
            <a:ext cx="762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34" name="Rectangle 102"/>
          <p:cNvSpPr>
            <a:spLocks noChangeArrowheads="1"/>
          </p:cNvSpPr>
          <p:nvPr/>
        </p:nvSpPr>
        <p:spPr bwMode="auto">
          <a:xfrm>
            <a:off x="3124200" y="4192588"/>
            <a:ext cx="685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35" name="Rectangle 103"/>
          <p:cNvSpPr>
            <a:spLocks noChangeArrowheads="1"/>
          </p:cNvSpPr>
          <p:nvPr/>
        </p:nvSpPr>
        <p:spPr bwMode="auto">
          <a:xfrm>
            <a:off x="4038600" y="41910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36" name="Rectangle 104"/>
          <p:cNvSpPr>
            <a:spLocks noChangeArrowheads="1"/>
          </p:cNvSpPr>
          <p:nvPr/>
        </p:nvSpPr>
        <p:spPr bwMode="auto">
          <a:xfrm>
            <a:off x="4038600" y="41925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37" name="Rectangle 105"/>
          <p:cNvSpPr>
            <a:spLocks noChangeArrowheads="1"/>
          </p:cNvSpPr>
          <p:nvPr/>
        </p:nvSpPr>
        <p:spPr bwMode="auto">
          <a:xfrm>
            <a:off x="4876800" y="41925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38" name="Rectangle 106"/>
          <p:cNvSpPr>
            <a:spLocks noChangeArrowheads="1"/>
          </p:cNvSpPr>
          <p:nvPr/>
        </p:nvSpPr>
        <p:spPr bwMode="auto">
          <a:xfrm>
            <a:off x="4876800" y="41941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39" name="Rectangle 107"/>
          <p:cNvSpPr>
            <a:spLocks noChangeArrowheads="1"/>
          </p:cNvSpPr>
          <p:nvPr/>
        </p:nvSpPr>
        <p:spPr bwMode="auto">
          <a:xfrm>
            <a:off x="6400800" y="41925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40" name="Rectangle 108"/>
          <p:cNvSpPr>
            <a:spLocks noChangeArrowheads="1"/>
          </p:cNvSpPr>
          <p:nvPr/>
        </p:nvSpPr>
        <p:spPr bwMode="auto">
          <a:xfrm>
            <a:off x="6400800" y="41941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41" name="Rectangle 109"/>
          <p:cNvSpPr>
            <a:spLocks noChangeArrowheads="1"/>
          </p:cNvSpPr>
          <p:nvPr/>
        </p:nvSpPr>
        <p:spPr bwMode="auto">
          <a:xfrm>
            <a:off x="5791200" y="41925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42" name="Rectangle 110"/>
          <p:cNvSpPr>
            <a:spLocks noChangeArrowheads="1"/>
          </p:cNvSpPr>
          <p:nvPr/>
        </p:nvSpPr>
        <p:spPr bwMode="auto">
          <a:xfrm>
            <a:off x="5791200" y="41941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43" name="Rectangle 111"/>
          <p:cNvSpPr>
            <a:spLocks noChangeArrowheads="1"/>
          </p:cNvSpPr>
          <p:nvPr/>
        </p:nvSpPr>
        <p:spPr bwMode="auto">
          <a:xfrm>
            <a:off x="4267200" y="29718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44" name="Rectangle 112"/>
          <p:cNvSpPr>
            <a:spLocks noChangeArrowheads="1"/>
          </p:cNvSpPr>
          <p:nvPr/>
        </p:nvSpPr>
        <p:spPr bwMode="auto">
          <a:xfrm>
            <a:off x="4419600" y="29733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45" name="Rectangle 113"/>
          <p:cNvSpPr>
            <a:spLocks noChangeArrowheads="1"/>
          </p:cNvSpPr>
          <p:nvPr/>
        </p:nvSpPr>
        <p:spPr bwMode="auto">
          <a:xfrm>
            <a:off x="2938463" y="3581400"/>
            <a:ext cx="871537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46" name="Rectangle 114"/>
          <p:cNvSpPr>
            <a:spLocks noChangeArrowheads="1"/>
          </p:cNvSpPr>
          <p:nvPr/>
        </p:nvSpPr>
        <p:spPr bwMode="auto">
          <a:xfrm>
            <a:off x="2971800" y="3582988"/>
            <a:ext cx="762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C   G   M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47" name="Rectangle 115"/>
          <p:cNvSpPr>
            <a:spLocks noChangeArrowheads="1"/>
          </p:cNvSpPr>
          <p:nvPr/>
        </p:nvSpPr>
        <p:spPr bwMode="auto">
          <a:xfrm>
            <a:off x="5486400" y="35814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48" name="Rectangle 116"/>
          <p:cNvSpPr>
            <a:spLocks noChangeArrowheads="1"/>
          </p:cNvSpPr>
          <p:nvPr/>
        </p:nvSpPr>
        <p:spPr bwMode="auto">
          <a:xfrm>
            <a:off x="5486400" y="3582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49" name="Line 117"/>
          <p:cNvSpPr>
            <a:spLocks noChangeShapeType="1"/>
          </p:cNvSpPr>
          <p:nvPr/>
        </p:nvSpPr>
        <p:spPr bwMode="auto">
          <a:xfrm flipH="1">
            <a:off x="3200400" y="3125788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0" name="Line 118"/>
          <p:cNvSpPr>
            <a:spLocks noChangeShapeType="1"/>
          </p:cNvSpPr>
          <p:nvPr/>
        </p:nvSpPr>
        <p:spPr bwMode="auto">
          <a:xfrm>
            <a:off x="4648200" y="3125788"/>
            <a:ext cx="1123950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1" name="Rectangle 119"/>
          <p:cNvSpPr>
            <a:spLocks noChangeArrowheads="1"/>
          </p:cNvSpPr>
          <p:nvPr/>
        </p:nvSpPr>
        <p:spPr bwMode="auto">
          <a:xfrm>
            <a:off x="2438400" y="4189413"/>
            <a:ext cx="533400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52" name="Rectangle 120"/>
          <p:cNvSpPr>
            <a:spLocks noChangeArrowheads="1"/>
          </p:cNvSpPr>
          <p:nvPr/>
        </p:nvSpPr>
        <p:spPr bwMode="auto">
          <a:xfrm>
            <a:off x="2514600" y="42068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53" name="Line 121"/>
          <p:cNvSpPr>
            <a:spLocks noChangeShapeType="1"/>
          </p:cNvSpPr>
          <p:nvPr/>
        </p:nvSpPr>
        <p:spPr bwMode="auto">
          <a:xfrm flipH="1">
            <a:off x="1905000" y="3733800"/>
            <a:ext cx="1066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4" name="Line 122"/>
          <p:cNvSpPr>
            <a:spLocks noChangeShapeType="1"/>
          </p:cNvSpPr>
          <p:nvPr/>
        </p:nvSpPr>
        <p:spPr bwMode="auto">
          <a:xfrm flipH="1">
            <a:off x="2646363" y="3733800"/>
            <a:ext cx="554037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5" name="Line 123"/>
          <p:cNvSpPr>
            <a:spLocks noChangeShapeType="1"/>
          </p:cNvSpPr>
          <p:nvPr/>
        </p:nvSpPr>
        <p:spPr bwMode="auto">
          <a:xfrm>
            <a:off x="3429000" y="3733800"/>
            <a:ext cx="3333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6" name="Line 124"/>
          <p:cNvSpPr>
            <a:spLocks noChangeShapeType="1"/>
          </p:cNvSpPr>
          <p:nvPr/>
        </p:nvSpPr>
        <p:spPr bwMode="auto">
          <a:xfrm>
            <a:off x="3733800" y="3733800"/>
            <a:ext cx="5683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7" name="Line 125"/>
          <p:cNvSpPr>
            <a:spLocks noChangeShapeType="1"/>
          </p:cNvSpPr>
          <p:nvPr/>
        </p:nvSpPr>
        <p:spPr bwMode="auto">
          <a:xfrm flipH="1">
            <a:off x="5278438" y="3733800"/>
            <a:ext cx="284162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8" name="Line 126"/>
          <p:cNvSpPr>
            <a:spLocks noChangeShapeType="1"/>
          </p:cNvSpPr>
          <p:nvPr/>
        </p:nvSpPr>
        <p:spPr bwMode="auto">
          <a:xfrm>
            <a:off x="5715000" y="3733800"/>
            <a:ext cx="330200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59" name="Line 127"/>
          <p:cNvSpPr>
            <a:spLocks noChangeShapeType="1"/>
          </p:cNvSpPr>
          <p:nvPr/>
        </p:nvSpPr>
        <p:spPr bwMode="auto">
          <a:xfrm>
            <a:off x="6019800" y="3733800"/>
            <a:ext cx="642938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60" name="Text Box 128"/>
          <p:cNvSpPr txBox="1">
            <a:spLocks noChangeArrowheads="1"/>
          </p:cNvSpPr>
          <p:nvPr/>
        </p:nvSpPr>
        <p:spPr bwMode="auto">
          <a:xfrm>
            <a:off x="990600" y="4648200"/>
            <a:ext cx="2144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(c) M delete：case 2a</a:t>
            </a:r>
          </a:p>
        </p:txBody>
      </p:sp>
      <p:sp>
        <p:nvSpPr>
          <p:cNvPr id="351361" name="Rectangle 129"/>
          <p:cNvSpPr>
            <a:spLocks noChangeArrowheads="1"/>
          </p:cNvSpPr>
          <p:nvPr/>
        </p:nvSpPr>
        <p:spPr bwMode="auto">
          <a:xfrm>
            <a:off x="1905000" y="6248400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62" name="Rectangle 130"/>
          <p:cNvSpPr>
            <a:spLocks noChangeArrowheads="1"/>
          </p:cNvSpPr>
          <p:nvPr/>
        </p:nvSpPr>
        <p:spPr bwMode="auto">
          <a:xfrm>
            <a:off x="1905000" y="6249988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63" name="Rectangle 131"/>
          <p:cNvSpPr>
            <a:spLocks noChangeArrowheads="1"/>
          </p:cNvSpPr>
          <p:nvPr/>
        </p:nvSpPr>
        <p:spPr bwMode="auto">
          <a:xfrm>
            <a:off x="3352800" y="6248400"/>
            <a:ext cx="5334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64" name="Rectangle 132"/>
          <p:cNvSpPr>
            <a:spLocks noChangeArrowheads="1"/>
          </p:cNvSpPr>
          <p:nvPr/>
        </p:nvSpPr>
        <p:spPr bwMode="auto">
          <a:xfrm>
            <a:off x="3352800" y="6249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65" name="Rectangle 133"/>
          <p:cNvSpPr>
            <a:spLocks noChangeArrowheads="1"/>
          </p:cNvSpPr>
          <p:nvPr/>
        </p:nvSpPr>
        <p:spPr bwMode="auto">
          <a:xfrm>
            <a:off x="4038600" y="62484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66" name="Rectangle 134"/>
          <p:cNvSpPr>
            <a:spLocks noChangeArrowheads="1"/>
          </p:cNvSpPr>
          <p:nvPr/>
        </p:nvSpPr>
        <p:spPr bwMode="auto">
          <a:xfrm>
            <a:off x="4038600" y="62499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67" name="Rectangle 135"/>
          <p:cNvSpPr>
            <a:spLocks noChangeArrowheads="1"/>
          </p:cNvSpPr>
          <p:nvPr/>
        </p:nvSpPr>
        <p:spPr bwMode="auto">
          <a:xfrm>
            <a:off x="4876800" y="62499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68" name="Rectangle 136"/>
          <p:cNvSpPr>
            <a:spLocks noChangeArrowheads="1"/>
          </p:cNvSpPr>
          <p:nvPr/>
        </p:nvSpPr>
        <p:spPr bwMode="auto">
          <a:xfrm>
            <a:off x="4876800" y="62515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69" name="Rectangle 137"/>
          <p:cNvSpPr>
            <a:spLocks noChangeArrowheads="1"/>
          </p:cNvSpPr>
          <p:nvPr/>
        </p:nvSpPr>
        <p:spPr bwMode="auto">
          <a:xfrm>
            <a:off x="6400800" y="62499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70" name="Rectangle 138"/>
          <p:cNvSpPr>
            <a:spLocks noChangeArrowheads="1"/>
          </p:cNvSpPr>
          <p:nvPr/>
        </p:nvSpPr>
        <p:spPr bwMode="auto">
          <a:xfrm>
            <a:off x="6400800" y="62515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71" name="Rectangle 139"/>
          <p:cNvSpPr>
            <a:spLocks noChangeArrowheads="1"/>
          </p:cNvSpPr>
          <p:nvPr/>
        </p:nvSpPr>
        <p:spPr bwMode="auto">
          <a:xfrm>
            <a:off x="5791200" y="62499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72" name="Rectangle 140"/>
          <p:cNvSpPr>
            <a:spLocks noChangeArrowheads="1"/>
          </p:cNvSpPr>
          <p:nvPr/>
        </p:nvSpPr>
        <p:spPr bwMode="auto">
          <a:xfrm>
            <a:off x="5791200" y="62515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73" name="Rectangle 141"/>
          <p:cNvSpPr>
            <a:spLocks noChangeArrowheads="1"/>
          </p:cNvSpPr>
          <p:nvPr/>
        </p:nvSpPr>
        <p:spPr bwMode="auto">
          <a:xfrm>
            <a:off x="4267200" y="5029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74" name="Rectangle 142"/>
          <p:cNvSpPr>
            <a:spLocks noChangeArrowheads="1"/>
          </p:cNvSpPr>
          <p:nvPr/>
        </p:nvSpPr>
        <p:spPr bwMode="auto">
          <a:xfrm>
            <a:off x="4419600" y="5030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75" name="Rectangle 143"/>
          <p:cNvSpPr>
            <a:spLocks noChangeArrowheads="1"/>
          </p:cNvSpPr>
          <p:nvPr/>
        </p:nvSpPr>
        <p:spPr bwMode="auto">
          <a:xfrm>
            <a:off x="2938463" y="5638800"/>
            <a:ext cx="871537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76" name="Rectangle 144"/>
          <p:cNvSpPr>
            <a:spLocks noChangeArrowheads="1"/>
          </p:cNvSpPr>
          <p:nvPr/>
        </p:nvSpPr>
        <p:spPr bwMode="auto">
          <a:xfrm>
            <a:off x="2971800" y="5640388"/>
            <a:ext cx="762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C   G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77" name="Rectangle 145"/>
          <p:cNvSpPr>
            <a:spLocks noChangeArrowheads="1"/>
          </p:cNvSpPr>
          <p:nvPr/>
        </p:nvSpPr>
        <p:spPr bwMode="auto">
          <a:xfrm>
            <a:off x="5486400" y="56388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78" name="Rectangle 146"/>
          <p:cNvSpPr>
            <a:spLocks noChangeArrowheads="1"/>
          </p:cNvSpPr>
          <p:nvPr/>
        </p:nvSpPr>
        <p:spPr bwMode="auto">
          <a:xfrm>
            <a:off x="5486400" y="56403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79" name="Line 147"/>
          <p:cNvSpPr>
            <a:spLocks noChangeShapeType="1"/>
          </p:cNvSpPr>
          <p:nvPr/>
        </p:nvSpPr>
        <p:spPr bwMode="auto">
          <a:xfrm flipH="1">
            <a:off x="3200400" y="5183188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0" name="Line 148"/>
          <p:cNvSpPr>
            <a:spLocks noChangeShapeType="1"/>
          </p:cNvSpPr>
          <p:nvPr/>
        </p:nvSpPr>
        <p:spPr bwMode="auto">
          <a:xfrm>
            <a:off x="4648200" y="5183188"/>
            <a:ext cx="1123950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1" name="Rectangle 149"/>
          <p:cNvSpPr>
            <a:spLocks noChangeArrowheads="1"/>
          </p:cNvSpPr>
          <p:nvPr/>
        </p:nvSpPr>
        <p:spPr bwMode="auto">
          <a:xfrm>
            <a:off x="2667000" y="6246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1382" name="Rectangle 150"/>
          <p:cNvSpPr>
            <a:spLocks noChangeArrowheads="1"/>
          </p:cNvSpPr>
          <p:nvPr/>
        </p:nvSpPr>
        <p:spPr bwMode="auto">
          <a:xfrm>
            <a:off x="2743200" y="6264275"/>
            <a:ext cx="381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D   E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1383" name="Line 151"/>
          <p:cNvSpPr>
            <a:spLocks noChangeShapeType="1"/>
          </p:cNvSpPr>
          <p:nvPr/>
        </p:nvSpPr>
        <p:spPr bwMode="auto">
          <a:xfrm flipH="1">
            <a:off x="2209800" y="5791200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4" name="Line 152"/>
          <p:cNvSpPr>
            <a:spLocks noChangeShapeType="1"/>
          </p:cNvSpPr>
          <p:nvPr/>
        </p:nvSpPr>
        <p:spPr bwMode="auto">
          <a:xfrm flipH="1">
            <a:off x="2895600" y="57912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5" name="Line 153"/>
          <p:cNvSpPr>
            <a:spLocks noChangeShapeType="1"/>
          </p:cNvSpPr>
          <p:nvPr/>
        </p:nvSpPr>
        <p:spPr bwMode="auto">
          <a:xfrm>
            <a:off x="3429000" y="57912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6" name="Line 154"/>
          <p:cNvSpPr>
            <a:spLocks noChangeShapeType="1"/>
          </p:cNvSpPr>
          <p:nvPr/>
        </p:nvSpPr>
        <p:spPr bwMode="auto">
          <a:xfrm>
            <a:off x="3733800" y="5791200"/>
            <a:ext cx="568325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7" name="Line 155"/>
          <p:cNvSpPr>
            <a:spLocks noChangeShapeType="1"/>
          </p:cNvSpPr>
          <p:nvPr/>
        </p:nvSpPr>
        <p:spPr bwMode="auto">
          <a:xfrm flipH="1">
            <a:off x="5278438" y="5791200"/>
            <a:ext cx="284162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8" name="Line 156"/>
          <p:cNvSpPr>
            <a:spLocks noChangeShapeType="1"/>
          </p:cNvSpPr>
          <p:nvPr/>
        </p:nvSpPr>
        <p:spPr bwMode="auto">
          <a:xfrm>
            <a:off x="5715000" y="5791200"/>
            <a:ext cx="330200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1389" name="Line 157"/>
          <p:cNvSpPr>
            <a:spLocks noChangeShapeType="1"/>
          </p:cNvSpPr>
          <p:nvPr/>
        </p:nvSpPr>
        <p:spPr bwMode="auto">
          <a:xfrm>
            <a:off x="6019800" y="5791200"/>
            <a:ext cx="642938" cy="4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-76200"/>
            <a:ext cx="6040438" cy="685800"/>
          </a:xfrm>
        </p:spPr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52261" name="Text Box 5"/>
          <p:cNvSpPr txBox="1">
            <a:spLocks noChangeArrowheads="1"/>
          </p:cNvSpPr>
          <p:nvPr/>
        </p:nvSpPr>
        <p:spPr bwMode="auto">
          <a:xfrm>
            <a:off x="1466850" y="76200"/>
            <a:ext cx="2241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(d) G deleted：case 2c</a:t>
            </a:r>
          </a:p>
        </p:txBody>
      </p:sp>
      <p:sp>
        <p:nvSpPr>
          <p:cNvPr id="352322" name="Rectangle 66"/>
          <p:cNvSpPr>
            <a:spLocks noChangeArrowheads="1"/>
          </p:cNvSpPr>
          <p:nvPr/>
        </p:nvSpPr>
        <p:spPr bwMode="auto">
          <a:xfrm>
            <a:off x="1752600" y="1598613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23" name="Rectangle 67"/>
          <p:cNvSpPr>
            <a:spLocks noChangeArrowheads="1"/>
          </p:cNvSpPr>
          <p:nvPr/>
        </p:nvSpPr>
        <p:spPr bwMode="auto">
          <a:xfrm>
            <a:off x="1752600" y="1600200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26" name="Rectangle 70"/>
          <p:cNvSpPr>
            <a:spLocks noChangeArrowheads="1"/>
          </p:cNvSpPr>
          <p:nvPr/>
        </p:nvSpPr>
        <p:spPr bwMode="auto">
          <a:xfrm>
            <a:off x="3886200" y="15986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27" name="Rectangle 71"/>
          <p:cNvSpPr>
            <a:spLocks noChangeArrowheads="1"/>
          </p:cNvSpPr>
          <p:nvPr/>
        </p:nvSpPr>
        <p:spPr bwMode="auto">
          <a:xfrm>
            <a:off x="3886200" y="16002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28" name="Rectangle 72"/>
          <p:cNvSpPr>
            <a:spLocks noChangeArrowheads="1"/>
          </p:cNvSpPr>
          <p:nvPr/>
        </p:nvSpPr>
        <p:spPr bwMode="auto">
          <a:xfrm>
            <a:off x="4724400" y="1600200"/>
            <a:ext cx="8382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29" name="Rectangle 73"/>
          <p:cNvSpPr>
            <a:spLocks noChangeArrowheads="1"/>
          </p:cNvSpPr>
          <p:nvPr/>
        </p:nvSpPr>
        <p:spPr bwMode="auto">
          <a:xfrm>
            <a:off x="4724400" y="1601788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30" name="Rectangle 74"/>
          <p:cNvSpPr>
            <a:spLocks noChangeArrowheads="1"/>
          </p:cNvSpPr>
          <p:nvPr/>
        </p:nvSpPr>
        <p:spPr bwMode="auto">
          <a:xfrm>
            <a:off x="6248400" y="1600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31" name="Rectangle 75"/>
          <p:cNvSpPr>
            <a:spLocks noChangeArrowheads="1"/>
          </p:cNvSpPr>
          <p:nvPr/>
        </p:nvSpPr>
        <p:spPr bwMode="auto">
          <a:xfrm>
            <a:off x="6248400" y="1601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32" name="Rectangle 76"/>
          <p:cNvSpPr>
            <a:spLocks noChangeArrowheads="1"/>
          </p:cNvSpPr>
          <p:nvPr/>
        </p:nvSpPr>
        <p:spPr bwMode="auto">
          <a:xfrm>
            <a:off x="5638800" y="1600200"/>
            <a:ext cx="5334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33" name="Rectangle 77"/>
          <p:cNvSpPr>
            <a:spLocks noChangeArrowheads="1"/>
          </p:cNvSpPr>
          <p:nvPr/>
        </p:nvSpPr>
        <p:spPr bwMode="auto">
          <a:xfrm>
            <a:off x="5638800" y="1601788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34" name="Rectangle 78"/>
          <p:cNvSpPr>
            <a:spLocks noChangeArrowheads="1"/>
          </p:cNvSpPr>
          <p:nvPr/>
        </p:nvSpPr>
        <p:spPr bwMode="auto">
          <a:xfrm>
            <a:off x="4114800" y="3794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35" name="Rectangle 79"/>
          <p:cNvSpPr>
            <a:spLocks noChangeArrowheads="1"/>
          </p:cNvSpPr>
          <p:nvPr/>
        </p:nvSpPr>
        <p:spPr bwMode="auto">
          <a:xfrm>
            <a:off x="4267200" y="3810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36" name="Rectangle 80"/>
          <p:cNvSpPr>
            <a:spLocks noChangeArrowheads="1"/>
          </p:cNvSpPr>
          <p:nvPr/>
        </p:nvSpPr>
        <p:spPr bwMode="auto">
          <a:xfrm>
            <a:off x="2786063" y="989013"/>
            <a:ext cx="566737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37" name="Rectangle 81"/>
          <p:cNvSpPr>
            <a:spLocks noChangeArrowheads="1"/>
          </p:cNvSpPr>
          <p:nvPr/>
        </p:nvSpPr>
        <p:spPr bwMode="auto">
          <a:xfrm>
            <a:off x="2819400" y="9906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C   L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38" name="Rectangle 82"/>
          <p:cNvSpPr>
            <a:spLocks noChangeArrowheads="1"/>
          </p:cNvSpPr>
          <p:nvPr/>
        </p:nvSpPr>
        <p:spPr bwMode="auto">
          <a:xfrm>
            <a:off x="5334000" y="9890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39" name="Rectangle 83"/>
          <p:cNvSpPr>
            <a:spLocks noChangeArrowheads="1"/>
          </p:cNvSpPr>
          <p:nvPr/>
        </p:nvSpPr>
        <p:spPr bwMode="auto">
          <a:xfrm>
            <a:off x="5334000" y="9906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T   X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40" name="Line 84"/>
          <p:cNvSpPr>
            <a:spLocks noChangeShapeType="1"/>
          </p:cNvSpPr>
          <p:nvPr/>
        </p:nvSpPr>
        <p:spPr bwMode="auto">
          <a:xfrm flipH="1">
            <a:off x="3048000" y="533400"/>
            <a:ext cx="1219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41" name="Line 85"/>
          <p:cNvSpPr>
            <a:spLocks noChangeShapeType="1"/>
          </p:cNvSpPr>
          <p:nvPr/>
        </p:nvSpPr>
        <p:spPr bwMode="auto">
          <a:xfrm>
            <a:off x="4495800" y="533400"/>
            <a:ext cx="1123950" cy="452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44" name="Line 88"/>
          <p:cNvSpPr>
            <a:spLocks noChangeShapeType="1"/>
          </p:cNvSpPr>
          <p:nvPr/>
        </p:nvSpPr>
        <p:spPr bwMode="auto">
          <a:xfrm flipH="1">
            <a:off x="2057400" y="1141413"/>
            <a:ext cx="762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48" name="Line 92"/>
          <p:cNvSpPr>
            <a:spLocks noChangeShapeType="1"/>
          </p:cNvSpPr>
          <p:nvPr/>
        </p:nvSpPr>
        <p:spPr bwMode="auto">
          <a:xfrm flipH="1">
            <a:off x="5126038" y="1141413"/>
            <a:ext cx="284162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49" name="Line 93"/>
          <p:cNvSpPr>
            <a:spLocks noChangeShapeType="1"/>
          </p:cNvSpPr>
          <p:nvPr/>
        </p:nvSpPr>
        <p:spPr bwMode="auto">
          <a:xfrm>
            <a:off x="5562600" y="1141413"/>
            <a:ext cx="330200" cy="45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50" name="Line 94"/>
          <p:cNvSpPr>
            <a:spLocks noChangeShapeType="1"/>
          </p:cNvSpPr>
          <p:nvPr/>
        </p:nvSpPr>
        <p:spPr bwMode="auto">
          <a:xfrm>
            <a:off x="5867400" y="1141413"/>
            <a:ext cx="642938" cy="45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52" name="Rectangle 96"/>
          <p:cNvSpPr>
            <a:spLocks noChangeArrowheads="1"/>
          </p:cNvSpPr>
          <p:nvPr/>
        </p:nvSpPr>
        <p:spPr bwMode="auto">
          <a:xfrm>
            <a:off x="2590800" y="1600200"/>
            <a:ext cx="10668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53" name="Rectangle 97"/>
          <p:cNvSpPr>
            <a:spLocks noChangeArrowheads="1"/>
          </p:cNvSpPr>
          <p:nvPr/>
        </p:nvSpPr>
        <p:spPr bwMode="auto">
          <a:xfrm>
            <a:off x="2590800" y="1601788"/>
            <a:ext cx="10668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D   E 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54" name="Line 98"/>
          <p:cNvSpPr>
            <a:spLocks noChangeShapeType="1"/>
          </p:cNvSpPr>
          <p:nvPr/>
        </p:nvSpPr>
        <p:spPr bwMode="auto">
          <a:xfrm>
            <a:off x="3048000" y="11430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55" name="Line 99"/>
          <p:cNvSpPr>
            <a:spLocks noChangeShapeType="1"/>
          </p:cNvSpPr>
          <p:nvPr/>
        </p:nvSpPr>
        <p:spPr bwMode="auto">
          <a:xfrm>
            <a:off x="3276600" y="1143000"/>
            <a:ext cx="914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58" name="Text Box 102"/>
          <p:cNvSpPr txBox="1">
            <a:spLocks noChangeArrowheads="1"/>
          </p:cNvSpPr>
          <p:nvPr/>
        </p:nvSpPr>
        <p:spPr bwMode="auto">
          <a:xfrm>
            <a:off x="1543050" y="1905000"/>
            <a:ext cx="2257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(e) D deleted：case 3b</a:t>
            </a:r>
          </a:p>
        </p:txBody>
      </p:sp>
      <p:sp>
        <p:nvSpPr>
          <p:cNvPr id="352374" name="Rectangle 118"/>
          <p:cNvSpPr>
            <a:spLocks noChangeArrowheads="1"/>
          </p:cNvSpPr>
          <p:nvPr/>
        </p:nvSpPr>
        <p:spPr bwMode="auto">
          <a:xfrm>
            <a:off x="3810000" y="2663825"/>
            <a:ext cx="1371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75" name="Rectangle 119"/>
          <p:cNvSpPr>
            <a:spLocks noChangeArrowheads="1"/>
          </p:cNvSpPr>
          <p:nvPr/>
        </p:nvSpPr>
        <p:spPr bwMode="auto">
          <a:xfrm>
            <a:off x="3810000" y="2665413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C   L   P   T    X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76" name="Rectangle 120"/>
          <p:cNvSpPr>
            <a:spLocks noChangeArrowheads="1"/>
          </p:cNvSpPr>
          <p:nvPr/>
        </p:nvSpPr>
        <p:spPr bwMode="auto">
          <a:xfrm>
            <a:off x="4419600" y="2133600"/>
            <a:ext cx="1524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77" name="Line 121"/>
          <p:cNvSpPr>
            <a:spLocks noChangeShapeType="1"/>
          </p:cNvSpPr>
          <p:nvPr/>
        </p:nvSpPr>
        <p:spPr bwMode="auto">
          <a:xfrm>
            <a:off x="4495800" y="2438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78" name="Rectangle 122"/>
          <p:cNvSpPr>
            <a:spLocks noChangeArrowheads="1"/>
          </p:cNvSpPr>
          <p:nvPr/>
        </p:nvSpPr>
        <p:spPr bwMode="auto">
          <a:xfrm>
            <a:off x="2438400" y="3200400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79" name="Rectangle 123"/>
          <p:cNvSpPr>
            <a:spLocks noChangeArrowheads="1"/>
          </p:cNvSpPr>
          <p:nvPr/>
        </p:nvSpPr>
        <p:spPr bwMode="auto">
          <a:xfrm>
            <a:off x="2438400" y="3201988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80" name="Rectangle 124"/>
          <p:cNvSpPr>
            <a:spLocks noChangeArrowheads="1"/>
          </p:cNvSpPr>
          <p:nvPr/>
        </p:nvSpPr>
        <p:spPr bwMode="auto">
          <a:xfrm>
            <a:off x="3962400" y="3198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81" name="Rectangle 125"/>
          <p:cNvSpPr>
            <a:spLocks noChangeArrowheads="1"/>
          </p:cNvSpPr>
          <p:nvPr/>
        </p:nvSpPr>
        <p:spPr bwMode="auto">
          <a:xfrm>
            <a:off x="3962400" y="3200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82" name="Rectangle 126"/>
          <p:cNvSpPr>
            <a:spLocks noChangeArrowheads="1"/>
          </p:cNvSpPr>
          <p:nvPr/>
        </p:nvSpPr>
        <p:spPr bwMode="auto">
          <a:xfrm>
            <a:off x="4572000" y="3198813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83" name="Rectangle 127"/>
          <p:cNvSpPr>
            <a:spLocks noChangeArrowheads="1"/>
          </p:cNvSpPr>
          <p:nvPr/>
        </p:nvSpPr>
        <p:spPr bwMode="auto">
          <a:xfrm>
            <a:off x="4572000" y="3200400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84" name="Rectangle 128"/>
          <p:cNvSpPr>
            <a:spLocks noChangeArrowheads="1"/>
          </p:cNvSpPr>
          <p:nvPr/>
        </p:nvSpPr>
        <p:spPr bwMode="auto">
          <a:xfrm>
            <a:off x="6096000" y="3198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85" name="Rectangle 129"/>
          <p:cNvSpPr>
            <a:spLocks noChangeArrowheads="1"/>
          </p:cNvSpPr>
          <p:nvPr/>
        </p:nvSpPr>
        <p:spPr bwMode="auto">
          <a:xfrm>
            <a:off x="6096000" y="3200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86" name="Rectangle 130"/>
          <p:cNvSpPr>
            <a:spLocks noChangeArrowheads="1"/>
          </p:cNvSpPr>
          <p:nvPr/>
        </p:nvSpPr>
        <p:spPr bwMode="auto">
          <a:xfrm>
            <a:off x="5486400" y="3198813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87" name="Rectangle 131"/>
          <p:cNvSpPr>
            <a:spLocks noChangeArrowheads="1"/>
          </p:cNvSpPr>
          <p:nvPr/>
        </p:nvSpPr>
        <p:spPr bwMode="auto">
          <a:xfrm>
            <a:off x="5486400" y="3200400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88" name="Rectangle 132"/>
          <p:cNvSpPr>
            <a:spLocks noChangeArrowheads="1"/>
          </p:cNvSpPr>
          <p:nvPr/>
        </p:nvSpPr>
        <p:spPr bwMode="auto">
          <a:xfrm>
            <a:off x="3124200" y="3200400"/>
            <a:ext cx="7620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89" name="Rectangle 133"/>
          <p:cNvSpPr>
            <a:spLocks noChangeArrowheads="1"/>
          </p:cNvSpPr>
          <p:nvPr/>
        </p:nvSpPr>
        <p:spPr bwMode="auto">
          <a:xfrm>
            <a:off x="3124200" y="3201988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E 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390" name="Line 134"/>
          <p:cNvSpPr>
            <a:spLocks noChangeShapeType="1"/>
          </p:cNvSpPr>
          <p:nvPr/>
        </p:nvSpPr>
        <p:spPr bwMode="auto">
          <a:xfrm flipH="1">
            <a:off x="2667000" y="2819400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1" name="Line 135"/>
          <p:cNvSpPr>
            <a:spLocks noChangeShapeType="1"/>
          </p:cNvSpPr>
          <p:nvPr/>
        </p:nvSpPr>
        <p:spPr bwMode="auto">
          <a:xfrm flipH="1">
            <a:off x="3429000" y="28194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2" name="Line 136"/>
          <p:cNvSpPr>
            <a:spLocks noChangeShapeType="1"/>
          </p:cNvSpPr>
          <p:nvPr/>
        </p:nvSpPr>
        <p:spPr bwMode="auto">
          <a:xfrm flipH="1">
            <a:off x="4267200" y="28194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3" name="Line 137"/>
          <p:cNvSpPr>
            <a:spLocks noChangeShapeType="1"/>
          </p:cNvSpPr>
          <p:nvPr/>
        </p:nvSpPr>
        <p:spPr bwMode="auto">
          <a:xfrm>
            <a:off x="4572000" y="28194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4" name="Line 138"/>
          <p:cNvSpPr>
            <a:spLocks noChangeShapeType="1"/>
          </p:cNvSpPr>
          <p:nvPr/>
        </p:nvSpPr>
        <p:spPr bwMode="auto">
          <a:xfrm>
            <a:off x="4800600" y="28194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5" name="Line 139"/>
          <p:cNvSpPr>
            <a:spLocks noChangeShapeType="1"/>
          </p:cNvSpPr>
          <p:nvPr/>
        </p:nvSpPr>
        <p:spPr bwMode="auto">
          <a:xfrm>
            <a:off x="5105400" y="28194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396" name="Text Box 140"/>
          <p:cNvSpPr txBox="1">
            <a:spLocks noChangeArrowheads="1"/>
          </p:cNvSpPr>
          <p:nvPr/>
        </p:nvSpPr>
        <p:spPr bwMode="auto">
          <a:xfrm>
            <a:off x="1676400" y="3657600"/>
            <a:ext cx="2441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(e’) tree shrinks in height</a:t>
            </a:r>
          </a:p>
        </p:txBody>
      </p:sp>
      <p:sp>
        <p:nvSpPr>
          <p:cNvPr id="352397" name="Rectangle 141"/>
          <p:cNvSpPr>
            <a:spLocks noChangeArrowheads="1"/>
          </p:cNvSpPr>
          <p:nvPr/>
        </p:nvSpPr>
        <p:spPr bwMode="auto">
          <a:xfrm>
            <a:off x="3943350" y="4114800"/>
            <a:ext cx="13716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398" name="Rectangle 142"/>
          <p:cNvSpPr>
            <a:spLocks noChangeArrowheads="1"/>
          </p:cNvSpPr>
          <p:nvPr/>
        </p:nvSpPr>
        <p:spPr bwMode="auto">
          <a:xfrm>
            <a:off x="3943350" y="41163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C   L   P   T    X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01" name="Rectangle 145"/>
          <p:cNvSpPr>
            <a:spLocks noChangeArrowheads="1"/>
          </p:cNvSpPr>
          <p:nvPr/>
        </p:nvSpPr>
        <p:spPr bwMode="auto">
          <a:xfrm>
            <a:off x="2571750" y="4651375"/>
            <a:ext cx="609600" cy="2286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02" name="Rectangle 146"/>
          <p:cNvSpPr>
            <a:spLocks noChangeArrowheads="1"/>
          </p:cNvSpPr>
          <p:nvPr/>
        </p:nvSpPr>
        <p:spPr bwMode="auto">
          <a:xfrm>
            <a:off x="2571750" y="4652963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B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03" name="Rectangle 147"/>
          <p:cNvSpPr>
            <a:spLocks noChangeArrowheads="1"/>
          </p:cNvSpPr>
          <p:nvPr/>
        </p:nvSpPr>
        <p:spPr bwMode="auto">
          <a:xfrm>
            <a:off x="4095750" y="4649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04" name="Rectangle 148"/>
          <p:cNvSpPr>
            <a:spLocks noChangeArrowheads="1"/>
          </p:cNvSpPr>
          <p:nvPr/>
        </p:nvSpPr>
        <p:spPr bwMode="auto">
          <a:xfrm>
            <a:off x="4095750" y="4651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05" name="Rectangle 149"/>
          <p:cNvSpPr>
            <a:spLocks noChangeArrowheads="1"/>
          </p:cNvSpPr>
          <p:nvPr/>
        </p:nvSpPr>
        <p:spPr bwMode="auto">
          <a:xfrm>
            <a:off x="4705350" y="46497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06" name="Rectangle 150"/>
          <p:cNvSpPr>
            <a:spLocks noChangeArrowheads="1"/>
          </p:cNvSpPr>
          <p:nvPr/>
        </p:nvSpPr>
        <p:spPr bwMode="auto">
          <a:xfrm>
            <a:off x="4705350" y="46513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07" name="Rectangle 151"/>
          <p:cNvSpPr>
            <a:spLocks noChangeArrowheads="1"/>
          </p:cNvSpPr>
          <p:nvPr/>
        </p:nvSpPr>
        <p:spPr bwMode="auto">
          <a:xfrm>
            <a:off x="6229350" y="4649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08" name="Rectangle 152"/>
          <p:cNvSpPr>
            <a:spLocks noChangeArrowheads="1"/>
          </p:cNvSpPr>
          <p:nvPr/>
        </p:nvSpPr>
        <p:spPr bwMode="auto">
          <a:xfrm>
            <a:off x="6229350" y="4651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09" name="Rectangle 153"/>
          <p:cNvSpPr>
            <a:spLocks noChangeArrowheads="1"/>
          </p:cNvSpPr>
          <p:nvPr/>
        </p:nvSpPr>
        <p:spPr bwMode="auto">
          <a:xfrm>
            <a:off x="5619750" y="4649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10" name="Rectangle 154"/>
          <p:cNvSpPr>
            <a:spLocks noChangeArrowheads="1"/>
          </p:cNvSpPr>
          <p:nvPr/>
        </p:nvSpPr>
        <p:spPr bwMode="auto">
          <a:xfrm>
            <a:off x="5619750" y="4651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11" name="Rectangle 155"/>
          <p:cNvSpPr>
            <a:spLocks noChangeArrowheads="1"/>
          </p:cNvSpPr>
          <p:nvPr/>
        </p:nvSpPr>
        <p:spPr bwMode="auto">
          <a:xfrm>
            <a:off x="3257550" y="4651375"/>
            <a:ext cx="762000" cy="23018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12" name="Rectangle 156"/>
          <p:cNvSpPr>
            <a:spLocks noChangeArrowheads="1"/>
          </p:cNvSpPr>
          <p:nvPr/>
        </p:nvSpPr>
        <p:spPr bwMode="auto">
          <a:xfrm>
            <a:off x="3257550" y="4652963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E   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13" name="Line 157"/>
          <p:cNvSpPr>
            <a:spLocks noChangeShapeType="1"/>
          </p:cNvSpPr>
          <p:nvPr/>
        </p:nvSpPr>
        <p:spPr bwMode="auto">
          <a:xfrm flipH="1">
            <a:off x="2800350" y="4270375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4" name="Line 158"/>
          <p:cNvSpPr>
            <a:spLocks noChangeShapeType="1"/>
          </p:cNvSpPr>
          <p:nvPr/>
        </p:nvSpPr>
        <p:spPr bwMode="auto">
          <a:xfrm flipH="1">
            <a:off x="3562350" y="4270375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5" name="Line 159"/>
          <p:cNvSpPr>
            <a:spLocks noChangeShapeType="1"/>
          </p:cNvSpPr>
          <p:nvPr/>
        </p:nvSpPr>
        <p:spPr bwMode="auto">
          <a:xfrm flipH="1">
            <a:off x="4400550" y="4270375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6" name="Line 160"/>
          <p:cNvSpPr>
            <a:spLocks noChangeShapeType="1"/>
          </p:cNvSpPr>
          <p:nvPr/>
        </p:nvSpPr>
        <p:spPr bwMode="auto">
          <a:xfrm>
            <a:off x="4705350" y="4270375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7" name="Line 161"/>
          <p:cNvSpPr>
            <a:spLocks noChangeShapeType="1"/>
          </p:cNvSpPr>
          <p:nvPr/>
        </p:nvSpPr>
        <p:spPr bwMode="auto">
          <a:xfrm>
            <a:off x="4933950" y="4270375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8" name="Line 162"/>
          <p:cNvSpPr>
            <a:spLocks noChangeShapeType="1"/>
          </p:cNvSpPr>
          <p:nvPr/>
        </p:nvSpPr>
        <p:spPr bwMode="auto">
          <a:xfrm>
            <a:off x="5238750" y="4270375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19" name="Text Box 163"/>
          <p:cNvSpPr txBox="1">
            <a:spLocks noChangeArrowheads="1"/>
          </p:cNvSpPr>
          <p:nvPr/>
        </p:nvSpPr>
        <p:spPr bwMode="auto">
          <a:xfrm>
            <a:off x="1676400" y="5181600"/>
            <a:ext cx="20780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(f) B delete：case 3a</a:t>
            </a:r>
          </a:p>
        </p:txBody>
      </p:sp>
      <p:sp>
        <p:nvSpPr>
          <p:cNvPr id="352420" name="Rectangle 164"/>
          <p:cNvSpPr>
            <a:spLocks noChangeArrowheads="1"/>
          </p:cNvSpPr>
          <p:nvPr/>
        </p:nvSpPr>
        <p:spPr bwMode="auto">
          <a:xfrm>
            <a:off x="3943350" y="5638800"/>
            <a:ext cx="1371600" cy="230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21" name="Rectangle 165"/>
          <p:cNvSpPr>
            <a:spLocks noChangeArrowheads="1"/>
          </p:cNvSpPr>
          <p:nvPr/>
        </p:nvSpPr>
        <p:spPr bwMode="auto">
          <a:xfrm>
            <a:off x="3943350" y="5640388"/>
            <a:ext cx="1295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E   L   P   T    X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22" name="Rectangle 166"/>
          <p:cNvSpPr>
            <a:spLocks noChangeArrowheads="1"/>
          </p:cNvSpPr>
          <p:nvPr/>
        </p:nvSpPr>
        <p:spPr bwMode="auto">
          <a:xfrm>
            <a:off x="2571750" y="6175375"/>
            <a:ext cx="609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23" name="Rectangle 167"/>
          <p:cNvSpPr>
            <a:spLocks noChangeArrowheads="1"/>
          </p:cNvSpPr>
          <p:nvPr/>
        </p:nvSpPr>
        <p:spPr bwMode="auto">
          <a:xfrm>
            <a:off x="2571750" y="6176963"/>
            <a:ext cx="6096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A   C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24" name="Rectangle 168"/>
          <p:cNvSpPr>
            <a:spLocks noChangeArrowheads="1"/>
          </p:cNvSpPr>
          <p:nvPr/>
        </p:nvSpPr>
        <p:spPr bwMode="auto">
          <a:xfrm>
            <a:off x="4095750" y="6173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25" name="Rectangle 169"/>
          <p:cNvSpPr>
            <a:spLocks noChangeArrowheads="1"/>
          </p:cNvSpPr>
          <p:nvPr/>
        </p:nvSpPr>
        <p:spPr bwMode="auto">
          <a:xfrm>
            <a:off x="4095750" y="6175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N   O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26" name="Rectangle 170"/>
          <p:cNvSpPr>
            <a:spLocks noChangeArrowheads="1"/>
          </p:cNvSpPr>
          <p:nvPr/>
        </p:nvSpPr>
        <p:spPr bwMode="auto">
          <a:xfrm>
            <a:off x="4705350" y="6173788"/>
            <a:ext cx="8382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27" name="Rectangle 171"/>
          <p:cNvSpPr>
            <a:spLocks noChangeArrowheads="1"/>
          </p:cNvSpPr>
          <p:nvPr/>
        </p:nvSpPr>
        <p:spPr bwMode="auto">
          <a:xfrm>
            <a:off x="4705350" y="6175375"/>
            <a:ext cx="8382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Q   R   S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28" name="Rectangle 172"/>
          <p:cNvSpPr>
            <a:spLocks noChangeArrowheads="1"/>
          </p:cNvSpPr>
          <p:nvPr/>
        </p:nvSpPr>
        <p:spPr bwMode="auto">
          <a:xfrm>
            <a:off x="6229350" y="6173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29" name="Rectangle 173"/>
          <p:cNvSpPr>
            <a:spLocks noChangeArrowheads="1"/>
          </p:cNvSpPr>
          <p:nvPr/>
        </p:nvSpPr>
        <p:spPr bwMode="auto">
          <a:xfrm>
            <a:off x="6229350" y="6175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Y   Z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30" name="Rectangle 174"/>
          <p:cNvSpPr>
            <a:spLocks noChangeArrowheads="1"/>
          </p:cNvSpPr>
          <p:nvPr/>
        </p:nvSpPr>
        <p:spPr bwMode="auto">
          <a:xfrm>
            <a:off x="5619750" y="6173788"/>
            <a:ext cx="533400" cy="23018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31" name="Rectangle 175"/>
          <p:cNvSpPr>
            <a:spLocks noChangeArrowheads="1"/>
          </p:cNvSpPr>
          <p:nvPr/>
        </p:nvSpPr>
        <p:spPr bwMode="auto">
          <a:xfrm>
            <a:off x="5619750" y="6175375"/>
            <a:ext cx="533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U   V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32" name="Rectangle 176"/>
          <p:cNvSpPr>
            <a:spLocks noChangeArrowheads="1"/>
          </p:cNvSpPr>
          <p:nvPr/>
        </p:nvSpPr>
        <p:spPr bwMode="auto">
          <a:xfrm>
            <a:off x="3352800" y="6175375"/>
            <a:ext cx="552450" cy="225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2433" name="Rectangle 177"/>
          <p:cNvSpPr>
            <a:spLocks noChangeArrowheads="1"/>
          </p:cNvSpPr>
          <p:nvPr/>
        </p:nvSpPr>
        <p:spPr bwMode="auto">
          <a:xfrm>
            <a:off x="3448050" y="6176963"/>
            <a:ext cx="4000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J   K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52434" name="Line 178"/>
          <p:cNvSpPr>
            <a:spLocks noChangeShapeType="1"/>
          </p:cNvSpPr>
          <p:nvPr/>
        </p:nvSpPr>
        <p:spPr bwMode="auto">
          <a:xfrm flipH="1">
            <a:off x="2800350" y="5794375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35" name="Line 179"/>
          <p:cNvSpPr>
            <a:spLocks noChangeShapeType="1"/>
          </p:cNvSpPr>
          <p:nvPr/>
        </p:nvSpPr>
        <p:spPr bwMode="auto">
          <a:xfrm flipH="1">
            <a:off x="3562350" y="5794375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36" name="Line 180"/>
          <p:cNvSpPr>
            <a:spLocks noChangeShapeType="1"/>
          </p:cNvSpPr>
          <p:nvPr/>
        </p:nvSpPr>
        <p:spPr bwMode="auto">
          <a:xfrm flipH="1">
            <a:off x="4400550" y="5794375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37" name="Line 181"/>
          <p:cNvSpPr>
            <a:spLocks noChangeShapeType="1"/>
          </p:cNvSpPr>
          <p:nvPr/>
        </p:nvSpPr>
        <p:spPr bwMode="auto">
          <a:xfrm>
            <a:off x="4705350" y="5794375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38" name="Line 182"/>
          <p:cNvSpPr>
            <a:spLocks noChangeShapeType="1"/>
          </p:cNvSpPr>
          <p:nvPr/>
        </p:nvSpPr>
        <p:spPr bwMode="auto">
          <a:xfrm>
            <a:off x="4933950" y="5794375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52439" name="Line 183"/>
          <p:cNvSpPr>
            <a:spLocks noChangeShapeType="1"/>
          </p:cNvSpPr>
          <p:nvPr/>
        </p:nvSpPr>
        <p:spPr bwMode="auto">
          <a:xfrm>
            <a:off x="5238750" y="5794375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838200"/>
            <a:ext cx="7696200" cy="5181600"/>
          </a:xfrm>
        </p:spPr>
        <p:txBody>
          <a:bodyPr/>
          <a:lstStyle/>
          <a:p>
            <a:r>
              <a:rPr lang="en-US" altLang="zh-TW"/>
              <a:t>B-Tree :</a:t>
            </a:r>
          </a:p>
          <a:p>
            <a:pPr lvl="1">
              <a:lnSpc>
                <a:spcPct val="70000"/>
              </a:lnSpc>
            </a:pPr>
            <a:r>
              <a:rPr lang="zh-TW" altLang="en-US"/>
              <a:t>性質： </a:t>
            </a:r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>
              <a:lnSpc>
                <a:spcPct val="70000"/>
              </a:lnSpc>
            </a:pPr>
            <a:endParaRPr lang="zh-TW" altLang="en-US"/>
          </a:p>
          <a:p>
            <a:pPr lvl="1"/>
            <a:r>
              <a:rPr lang="zh-TW" altLang="en-US"/>
              <a:t>典型之 </a:t>
            </a:r>
            <a:r>
              <a:rPr lang="en-US" altLang="zh-TW"/>
              <a:t>B-Tree </a:t>
            </a:r>
            <a:r>
              <a:rPr lang="zh-TW" altLang="en-US"/>
              <a:t>運用情況：</a:t>
            </a:r>
          </a:p>
          <a:p>
            <a:endParaRPr lang="en-US" altLang="zh-TW"/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2057400" y="1538288"/>
            <a:ext cx="663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800"/>
              <a:t>在 </a:t>
            </a:r>
            <a:r>
              <a:rPr lang="en-US" altLang="zh-TW" sz="1800"/>
              <a:t>B-Tree </a:t>
            </a:r>
            <a:r>
              <a:rPr lang="zh-TW" altLang="en-US" sz="1800"/>
              <a:t>中若 </a:t>
            </a:r>
            <a:r>
              <a:rPr lang="en-US" altLang="zh-TW" sz="1800"/>
              <a:t>node x </a:t>
            </a:r>
            <a:r>
              <a:rPr lang="zh-TW" altLang="en-US" sz="1800"/>
              <a:t>有 </a:t>
            </a:r>
            <a:r>
              <a:rPr lang="en-US" altLang="zh-TW" sz="1800"/>
              <a:t>x.n keys, </a:t>
            </a:r>
            <a:r>
              <a:rPr lang="zh-TW" altLang="en-US" sz="1800"/>
              <a:t>則 </a:t>
            </a:r>
            <a:r>
              <a:rPr lang="en-US" altLang="zh-TW" sz="1800"/>
              <a:t>x </a:t>
            </a:r>
            <a:r>
              <a:rPr lang="zh-TW" altLang="en-US" sz="1800"/>
              <a:t>含有 </a:t>
            </a:r>
            <a:r>
              <a:rPr lang="en-US" altLang="zh-TW" sz="1800"/>
              <a:t>x.n+1 </a:t>
            </a:r>
            <a:r>
              <a:rPr lang="zh-TW" altLang="en-US" sz="1800"/>
              <a:t>個 </a:t>
            </a:r>
            <a:r>
              <a:rPr lang="en-US" altLang="zh-TW" sz="1800"/>
              <a:t>children.</a:t>
            </a:r>
          </a:p>
        </p:txBody>
      </p:sp>
      <p:sp>
        <p:nvSpPr>
          <p:cNvPr id="275508" name="Rectangle 52"/>
          <p:cNvSpPr>
            <a:spLocks noChangeArrowheads="1"/>
          </p:cNvSpPr>
          <p:nvPr/>
        </p:nvSpPr>
        <p:spPr bwMode="auto">
          <a:xfrm>
            <a:off x="5040313" y="1916113"/>
            <a:ext cx="1492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M</a:t>
            </a:r>
          </a:p>
        </p:txBody>
      </p:sp>
      <p:sp>
        <p:nvSpPr>
          <p:cNvPr id="275510" name="Line 54"/>
          <p:cNvSpPr>
            <a:spLocks noChangeShapeType="1"/>
          </p:cNvSpPr>
          <p:nvPr/>
        </p:nvSpPr>
        <p:spPr bwMode="auto">
          <a:xfrm>
            <a:off x="5254625" y="2155825"/>
            <a:ext cx="992188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12" name="Line 56"/>
          <p:cNvSpPr>
            <a:spLocks noChangeShapeType="1"/>
          </p:cNvSpPr>
          <p:nvPr/>
        </p:nvSpPr>
        <p:spPr bwMode="auto">
          <a:xfrm flipH="1">
            <a:off x="3898900" y="2160588"/>
            <a:ext cx="995363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67" name="Rectangle 111"/>
          <p:cNvSpPr>
            <a:spLocks noChangeArrowheads="1"/>
          </p:cNvSpPr>
          <p:nvPr/>
        </p:nvSpPr>
        <p:spPr bwMode="auto">
          <a:xfrm>
            <a:off x="4826000" y="1905000"/>
            <a:ext cx="533400" cy="265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06" name="Line 50"/>
          <p:cNvSpPr>
            <a:spLocks noChangeShapeType="1"/>
          </p:cNvSpPr>
          <p:nvPr/>
        </p:nvSpPr>
        <p:spPr bwMode="auto">
          <a:xfrm flipH="1">
            <a:off x="3352800" y="2743200"/>
            <a:ext cx="339725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68" name="Rectangle 112"/>
          <p:cNvSpPr>
            <a:spLocks noChangeArrowheads="1"/>
          </p:cNvSpPr>
          <p:nvPr/>
        </p:nvSpPr>
        <p:spPr bwMode="auto">
          <a:xfrm>
            <a:off x="3810000" y="2524125"/>
            <a:ext cx="4254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D    H</a:t>
            </a:r>
          </a:p>
        </p:txBody>
      </p:sp>
      <p:sp>
        <p:nvSpPr>
          <p:cNvPr id="275569" name="Rectangle 113"/>
          <p:cNvSpPr>
            <a:spLocks noChangeArrowheads="1"/>
          </p:cNvSpPr>
          <p:nvPr/>
        </p:nvSpPr>
        <p:spPr bwMode="auto">
          <a:xfrm>
            <a:off x="3671888" y="2513013"/>
            <a:ext cx="671512" cy="2397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70" name="Rectangle 114"/>
          <p:cNvSpPr>
            <a:spLocks noChangeArrowheads="1"/>
          </p:cNvSpPr>
          <p:nvPr/>
        </p:nvSpPr>
        <p:spPr bwMode="auto">
          <a:xfrm>
            <a:off x="4395788" y="3057525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71" name="Rectangle 115"/>
          <p:cNvSpPr>
            <a:spLocks noChangeArrowheads="1"/>
          </p:cNvSpPr>
          <p:nvPr/>
        </p:nvSpPr>
        <p:spPr bwMode="auto">
          <a:xfrm>
            <a:off x="4471988" y="3057525"/>
            <a:ext cx="3794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J K L</a:t>
            </a:r>
          </a:p>
        </p:txBody>
      </p:sp>
      <p:sp>
        <p:nvSpPr>
          <p:cNvPr id="275573" name="Rectangle 117"/>
          <p:cNvSpPr>
            <a:spLocks noChangeArrowheads="1"/>
          </p:cNvSpPr>
          <p:nvPr/>
        </p:nvSpPr>
        <p:spPr bwMode="auto">
          <a:xfrm>
            <a:off x="3771900" y="3057525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74" name="Rectangle 118"/>
          <p:cNvSpPr>
            <a:spLocks noChangeArrowheads="1"/>
          </p:cNvSpPr>
          <p:nvPr/>
        </p:nvSpPr>
        <p:spPr bwMode="auto">
          <a:xfrm>
            <a:off x="3886200" y="3070225"/>
            <a:ext cx="3063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F  G</a:t>
            </a:r>
          </a:p>
        </p:txBody>
      </p:sp>
      <p:sp>
        <p:nvSpPr>
          <p:cNvPr id="275575" name="Rectangle 119"/>
          <p:cNvSpPr>
            <a:spLocks noChangeArrowheads="1"/>
          </p:cNvSpPr>
          <p:nvPr/>
        </p:nvSpPr>
        <p:spPr bwMode="auto">
          <a:xfrm>
            <a:off x="3124200" y="3044825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76" name="Rectangle 120"/>
          <p:cNvSpPr>
            <a:spLocks noChangeArrowheads="1"/>
          </p:cNvSpPr>
          <p:nvPr/>
        </p:nvSpPr>
        <p:spPr bwMode="auto">
          <a:xfrm>
            <a:off x="3238500" y="3057525"/>
            <a:ext cx="3143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B  C</a:t>
            </a:r>
          </a:p>
        </p:txBody>
      </p:sp>
      <p:sp>
        <p:nvSpPr>
          <p:cNvPr id="275577" name="Line 121"/>
          <p:cNvSpPr>
            <a:spLocks noChangeShapeType="1"/>
          </p:cNvSpPr>
          <p:nvPr/>
        </p:nvSpPr>
        <p:spPr bwMode="auto">
          <a:xfrm>
            <a:off x="4038600" y="275272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78" name="Line 122"/>
          <p:cNvSpPr>
            <a:spLocks noChangeShapeType="1"/>
          </p:cNvSpPr>
          <p:nvPr/>
        </p:nvSpPr>
        <p:spPr bwMode="auto">
          <a:xfrm>
            <a:off x="4343400" y="2743200"/>
            <a:ext cx="411163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81" name="Line 125"/>
          <p:cNvSpPr>
            <a:spLocks noChangeShapeType="1"/>
          </p:cNvSpPr>
          <p:nvPr/>
        </p:nvSpPr>
        <p:spPr bwMode="auto">
          <a:xfrm flipH="1">
            <a:off x="5257800" y="2743200"/>
            <a:ext cx="66040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82" name="Rectangle 126"/>
          <p:cNvSpPr>
            <a:spLocks noChangeArrowheads="1"/>
          </p:cNvSpPr>
          <p:nvPr/>
        </p:nvSpPr>
        <p:spPr bwMode="auto">
          <a:xfrm>
            <a:off x="5957888" y="2551113"/>
            <a:ext cx="48101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Q T  X</a:t>
            </a:r>
          </a:p>
        </p:txBody>
      </p:sp>
      <p:sp>
        <p:nvSpPr>
          <p:cNvPr id="275583" name="Rectangle 127"/>
          <p:cNvSpPr>
            <a:spLocks noChangeArrowheads="1"/>
          </p:cNvSpPr>
          <p:nvPr/>
        </p:nvSpPr>
        <p:spPr bwMode="auto">
          <a:xfrm>
            <a:off x="5843588" y="2540000"/>
            <a:ext cx="671512" cy="239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84" name="Rectangle 128"/>
          <p:cNvSpPr>
            <a:spLocks noChangeArrowheads="1"/>
          </p:cNvSpPr>
          <p:nvPr/>
        </p:nvSpPr>
        <p:spPr bwMode="auto">
          <a:xfrm>
            <a:off x="6910388" y="3084513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85" name="Rectangle 129"/>
          <p:cNvSpPr>
            <a:spLocks noChangeArrowheads="1"/>
          </p:cNvSpPr>
          <p:nvPr/>
        </p:nvSpPr>
        <p:spPr bwMode="auto">
          <a:xfrm>
            <a:off x="7010400" y="3084513"/>
            <a:ext cx="3143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Y  Z</a:t>
            </a:r>
          </a:p>
        </p:txBody>
      </p:sp>
      <p:sp>
        <p:nvSpPr>
          <p:cNvPr id="275586" name="Rectangle 130"/>
          <p:cNvSpPr>
            <a:spLocks noChangeArrowheads="1"/>
          </p:cNvSpPr>
          <p:nvPr/>
        </p:nvSpPr>
        <p:spPr bwMode="auto">
          <a:xfrm>
            <a:off x="6286500" y="3084513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87" name="Rectangle 131"/>
          <p:cNvSpPr>
            <a:spLocks noChangeArrowheads="1"/>
          </p:cNvSpPr>
          <p:nvPr/>
        </p:nvSpPr>
        <p:spPr bwMode="auto">
          <a:xfrm>
            <a:off x="6400800" y="3097213"/>
            <a:ext cx="3698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V  W</a:t>
            </a:r>
          </a:p>
        </p:txBody>
      </p:sp>
      <p:sp>
        <p:nvSpPr>
          <p:cNvPr id="275588" name="Rectangle 132"/>
          <p:cNvSpPr>
            <a:spLocks noChangeArrowheads="1"/>
          </p:cNvSpPr>
          <p:nvPr/>
        </p:nvSpPr>
        <p:spPr bwMode="auto">
          <a:xfrm>
            <a:off x="5638800" y="3071813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89" name="Rectangle 133"/>
          <p:cNvSpPr>
            <a:spLocks noChangeArrowheads="1"/>
          </p:cNvSpPr>
          <p:nvPr/>
        </p:nvSpPr>
        <p:spPr bwMode="auto">
          <a:xfrm>
            <a:off x="5753100" y="3084513"/>
            <a:ext cx="2968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R  S</a:t>
            </a:r>
          </a:p>
        </p:txBody>
      </p:sp>
      <p:sp>
        <p:nvSpPr>
          <p:cNvPr id="275590" name="Line 134"/>
          <p:cNvSpPr>
            <a:spLocks noChangeShapeType="1"/>
          </p:cNvSpPr>
          <p:nvPr/>
        </p:nvSpPr>
        <p:spPr bwMode="auto">
          <a:xfrm>
            <a:off x="6248400" y="2743200"/>
            <a:ext cx="147638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91" name="Line 135"/>
          <p:cNvSpPr>
            <a:spLocks noChangeShapeType="1"/>
          </p:cNvSpPr>
          <p:nvPr/>
        </p:nvSpPr>
        <p:spPr bwMode="auto">
          <a:xfrm>
            <a:off x="6477000" y="2743200"/>
            <a:ext cx="722313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275592" name="Rectangle 136"/>
          <p:cNvSpPr>
            <a:spLocks noChangeArrowheads="1"/>
          </p:cNvSpPr>
          <p:nvPr/>
        </p:nvSpPr>
        <p:spPr bwMode="auto">
          <a:xfrm>
            <a:off x="5005388" y="3060700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5593" name="Rectangle 137"/>
          <p:cNvSpPr>
            <a:spLocks noChangeArrowheads="1"/>
          </p:cNvSpPr>
          <p:nvPr/>
        </p:nvSpPr>
        <p:spPr bwMode="auto">
          <a:xfrm>
            <a:off x="5119688" y="3073400"/>
            <a:ext cx="30638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N  P</a:t>
            </a:r>
          </a:p>
        </p:txBody>
      </p:sp>
      <p:sp>
        <p:nvSpPr>
          <p:cNvPr id="275594" name="Line 138"/>
          <p:cNvSpPr>
            <a:spLocks noChangeShapeType="1"/>
          </p:cNvSpPr>
          <p:nvPr/>
        </p:nvSpPr>
        <p:spPr bwMode="auto">
          <a:xfrm flipH="1">
            <a:off x="6019800" y="2743200"/>
            <a:ext cx="85725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275604" name="Group 148"/>
          <p:cNvGrpSpPr>
            <a:grpSpLocks/>
          </p:cNvGrpSpPr>
          <p:nvPr/>
        </p:nvGrpSpPr>
        <p:grpSpPr bwMode="auto">
          <a:xfrm>
            <a:off x="2514600" y="3429000"/>
            <a:ext cx="3657600" cy="1098550"/>
            <a:chOff x="1296" y="2908"/>
            <a:chExt cx="2304" cy="692"/>
          </a:xfrm>
        </p:grpSpPr>
        <p:sp>
          <p:nvSpPr>
            <p:cNvPr id="275597" name="Rectangle 141"/>
            <p:cNvSpPr>
              <a:spLocks noChangeArrowheads="1"/>
            </p:cNvSpPr>
            <p:nvPr/>
          </p:nvSpPr>
          <p:spPr bwMode="auto">
            <a:xfrm>
              <a:off x="1296" y="2908"/>
              <a:ext cx="76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5598" name="Text Box 142"/>
            <p:cNvSpPr txBox="1">
              <a:spLocks noChangeArrowheads="1"/>
            </p:cNvSpPr>
            <p:nvPr/>
          </p:nvSpPr>
          <p:spPr bwMode="auto">
            <a:xfrm>
              <a:off x="1392" y="2956"/>
              <a:ext cx="637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  </a:t>
              </a:r>
              <a:r>
                <a:rPr lang="en-US" altLang="zh-TW" sz="1600" b="1"/>
                <a:t>Main</a:t>
              </a:r>
            </a:p>
            <a:p>
              <a:r>
                <a:rPr lang="en-US" altLang="zh-TW" sz="1600" b="1"/>
                <a:t>Memory</a:t>
              </a:r>
            </a:p>
          </p:txBody>
        </p:sp>
        <p:sp>
          <p:nvSpPr>
            <p:cNvPr id="275599" name="Line 143"/>
            <p:cNvSpPr>
              <a:spLocks noChangeShapeType="1"/>
            </p:cNvSpPr>
            <p:nvPr/>
          </p:nvSpPr>
          <p:spPr bwMode="auto">
            <a:xfrm>
              <a:off x="2112" y="314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75600" name="Rectangle 144"/>
            <p:cNvSpPr>
              <a:spLocks noChangeArrowheads="1"/>
            </p:cNvSpPr>
            <p:nvPr/>
          </p:nvSpPr>
          <p:spPr bwMode="auto">
            <a:xfrm>
              <a:off x="2801" y="2925"/>
              <a:ext cx="768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5601" name="Text Box 145"/>
            <p:cNvSpPr txBox="1">
              <a:spLocks noChangeArrowheads="1"/>
            </p:cNvSpPr>
            <p:nvPr/>
          </p:nvSpPr>
          <p:spPr bwMode="auto">
            <a:xfrm>
              <a:off x="2740" y="2974"/>
              <a:ext cx="860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  </a:t>
              </a:r>
              <a:r>
                <a:rPr lang="en-US" altLang="zh-TW" sz="1600" b="1"/>
                <a:t>Secondary</a:t>
              </a:r>
            </a:p>
            <a:p>
              <a:r>
                <a:rPr lang="en-US" altLang="zh-TW" sz="1600" b="1"/>
                <a:t>    Memory</a:t>
              </a:r>
            </a:p>
          </p:txBody>
        </p:sp>
        <p:sp>
          <p:nvSpPr>
            <p:cNvPr id="275602" name="Text Box 146"/>
            <p:cNvSpPr txBox="1">
              <a:spLocks noChangeArrowheads="1"/>
            </p:cNvSpPr>
            <p:nvPr/>
          </p:nvSpPr>
          <p:spPr bwMode="auto">
            <a:xfrm>
              <a:off x="2784" y="3388"/>
              <a:ext cx="68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  ( </a:t>
              </a:r>
              <a:r>
                <a:rPr lang="en-US" altLang="zh-TW" sz="1600" b="1"/>
                <a:t>disks )</a:t>
              </a:r>
            </a:p>
          </p:txBody>
        </p:sp>
        <p:sp>
          <p:nvSpPr>
            <p:cNvPr id="275603" name="Text Box 147"/>
            <p:cNvSpPr txBox="1">
              <a:spLocks noChangeArrowheads="1"/>
            </p:cNvSpPr>
            <p:nvPr/>
          </p:nvSpPr>
          <p:spPr bwMode="auto">
            <a:xfrm>
              <a:off x="1313" y="3388"/>
              <a:ext cx="65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  ( </a:t>
              </a:r>
              <a:r>
                <a:rPr lang="en-US" altLang="zh-TW" sz="1600" b="1"/>
                <a:t>RAM )</a:t>
              </a:r>
            </a:p>
          </p:txBody>
        </p:sp>
      </p:grpSp>
      <p:sp>
        <p:nvSpPr>
          <p:cNvPr id="275605" name="Text Box 149"/>
          <p:cNvSpPr txBox="1">
            <a:spLocks noChangeArrowheads="1"/>
          </p:cNvSpPr>
          <p:nvPr/>
        </p:nvSpPr>
        <p:spPr bwMode="auto">
          <a:xfrm>
            <a:off x="4914900" y="4572000"/>
            <a:ext cx="422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800"/>
              <a:t>資料量龐大無法全部存在 </a:t>
            </a:r>
            <a:r>
              <a:rPr lang="en-US" altLang="zh-TW" sz="1800"/>
              <a:t>main memory.</a:t>
            </a:r>
          </a:p>
        </p:txBody>
      </p:sp>
      <p:sp>
        <p:nvSpPr>
          <p:cNvPr id="275606" name="Text Box 150"/>
          <p:cNvSpPr txBox="1">
            <a:spLocks noChangeArrowheads="1"/>
          </p:cNvSpPr>
          <p:nvPr/>
        </p:nvSpPr>
        <p:spPr bwMode="auto">
          <a:xfrm>
            <a:off x="2463800" y="4967288"/>
            <a:ext cx="675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1800">
                <a:solidFill>
                  <a:srgbClr val="CC0000"/>
                </a:solidFill>
              </a:rPr>
              <a:t>處理 </a:t>
            </a:r>
            <a:r>
              <a:rPr lang="en-US" altLang="zh-TW" sz="1800">
                <a:solidFill>
                  <a:srgbClr val="CC0000"/>
                </a:solidFill>
              </a:rPr>
              <a:t>B-Tree </a:t>
            </a:r>
            <a:r>
              <a:rPr lang="zh-TW" altLang="en-US" sz="1800">
                <a:solidFill>
                  <a:srgbClr val="CC0000"/>
                </a:solidFill>
              </a:rPr>
              <a:t>之 </a:t>
            </a:r>
            <a:r>
              <a:rPr lang="en-US" altLang="zh-TW" sz="1800">
                <a:solidFill>
                  <a:srgbClr val="CC0000"/>
                </a:solidFill>
              </a:rPr>
              <a:t>algorithm </a:t>
            </a:r>
            <a:r>
              <a:rPr lang="zh-TW" altLang="en-US" sz="1800">
                <a:solidFill>
                  <a:srgbClr val="CC0000"/>
                </a:solidFill>
              </a:rPr>
              <a:t>只將部分之資料 </a:t>
            </a:r>
            <a:r>
              <a:rPr lang="en-US" altLang="zh-TW" sz="1800">
                <a:solidFill>
                  <a:srgbClr val="CC0000"/>
                </a:solidFill>
              </a:rPr>
              <a:t>copy </a:t>
            </a:r>
            <a:r>
              <a:rPr lang="zh-TW" altLang="en-US" sz="1800">
                <a:solidFill>
                  <a:srgbClr val="CC0000"/>
                </a:solidFill>
              </a:rPr>
              <a:t>至 </a:t>
            </a:r>
            <a:r>
              <a:rPr lang="en-US" altLang="zh-TW" sz="1800">
                <a:solidFill>
                  <a:srgbClr val="CC0000"/>
                </a:solidFill>
              </a:rPr>
              <a:t>main memory.</a:t>
            </a:r>
          </a:p>
        </p:txBody>
      </p:sp>
      <p:grpSp>
        <p:nvGrpSpPr>
          <p:cNvPr id="275615" name="Group 159"/>
          <p:cNvGrpSpPr>
            <a:grpSpLocks/>
          </p:cNvGrpSpPr>
          <p:nvPr/>
        </p:nvGrpSpPr>
        <p:grpSpPr bwMode="auto">
          <a:xfrm>
            <a:off x="2555875" y="5157788"/>
            <a:ext cx="4843463" cy="1524000"/>
            <a:chOff x="1605" y="3360"/>
            <a:chExt cx="3051" cy="960"/>
          </a:xfrm>
        </p:grpSpPr>
        <p:graphicFrame>
          <p:nvGraphicFramePr>
            <p:cNvPr id="275608" name="Object 152"/>
            <p:cNvGraphicFramePr>
              <a:graphicFrameLocks noChangeAspect="1"/>
            </p:cNvGraphicFramePr>
            <p:nvPr/>
          </p:nvGraphicFramePr>
          <p:xfrm>
            <a:off x="1632" y="3456"/>
            <a:ext cx="1440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5621" name="Equation" r:id="rId3" imgW="2057400" imgH="228600" progId="Equation.3">
                    <p:embed/>
                  </p:oleObj>
                </mc:Choice>
                <mc:Fallback>
                  <p:oleObj name="Equation" r:id="rId3" imgW="2057400" imgH="228600" progId="Equation.3">
                    <p:embed/>
                    <p:pic>
                      <p:nvPicPr>
                        <p:cNvPr id="0" name="Object 1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456"/>
                          <a:ext cx="1440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5609" name="Object 153"/>
            <p:cNvGraphicFramePr>
              <a:graphicFrameLocks noChangeAspect="1"/>
            </p:cNvGraphicFramePr>
            <p:nvPr/>
          </p:nvGraphicFramePr>
          <p:xfrm>
            <a:off x="1654" y="3648"/>
            <a:ext cx="890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5622" name="Equation" r:id="rId5" imgW="1269720" imgH="228600" progId="Equation.3">
                    <p:embed/>
                  </p:oleObj>
                </mc:Choice>
                <mc:Fallback>
                  <p:oleObj name="Equation" r:id="rId5" imgW="1269720" imgH="228600" progId="Equation.3">
                    <p:embed/>
                    <p:pic>
                      <p:nvPicPr>
                        <p:cNvPr id="0" name="Object 1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4" y="3648"/>
                          <a:ext cx="890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5610" name="Object 154"/>
            <p:cNvGraphicFramePr>
              <a:graphicFrameLocks noChangeAspect="1"/>
            </p:cNvGraphicFramePr>
            <p:nvPr/>
          </p:nvGraphicFramePr>
          <p:xfrm>
            <a:off x="1632" y="3968"/>
            <a:ext cx="952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5623" name="Equation" r:id="rId7" imgW="1358640" imgH="228600" progId="Equation.3">
                    <p:embed/>
                  </p:oleObj>
                </mc:Choice>
                <mc:Fallback>
                  <p:oleObj name="Equation" r:id="rId7" imgW="1358640" imgH="228600" progId="Equation.3">
                    <p:embed/>
                    <p:pic>
                      <p:nvPicPr>
                        <p:cNvPr id="0" name="Object 1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968"/>
                          <a:ext cx="952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5611" name="Object 155"/>
            <p:cNvGraphicFramePr>
              <a:graphicFrameLocks noChangeAspect="1"/>
            </p:cNvGraphicFramePr>
            <p:nvPr/>
          </p:nvGraphicFramePr>
          <p:xfrm>
            <a:off x="1632" y="3792"/>
            <a:ext cx="2544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5624" name="Equation" r:id="rId9" imgW="3632040" imgH="228600" progId="Equation.DSMT4">
                    <p:embed/>
                  </p:oleObj>
                </mc:Choice>
                <mc:Fallback>
                  <p:oleObj name="Equation" r:id="rId9" imgW="3632040" imgH="228600" progId="Equation.DSMT4">
                    <p:embed/>
                    <p:pic>
                      <p:nvPicPr>
                        <p:cNvPr id="0" name="Object 1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792"/>
                          <a:ext cx="2544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5612" name="Object 156"/>
            <p:cNvGraphicFramePr>
              <a:graphicFrameLocks noChangeAspect="1"/>
            </p:cNvGraphicFramePr>
            <p:nvPr/>
          </p:nvGraphicFramePr>
          <p:xfrm>
            <a:off x="1605" y="4112"/>
            <a:ext cx="3051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5625" name="Equation" r:id="rId11" imgW="4356000" imgH="228600" progId="Equation.3">
                    <p:embed/>
                  </p:oleObj>
                </mc:Choice>
                <mc:Fallback>
                  <p:oleObj name="Equation" r:id="rId11" imgW="4356000" imgH="228600" progId="Equation.3">
                    <p:embed/>
                    <p:pic>
                      <p:nvPicPr>
                        <p:cNvPr id="0" name="Object 1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5" y="4112"/>
                          <a:ext cx="3051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5613" name="Line 157"/>
            <p:cNvSpPr>
              <a:spLocks noChangeShapeType="1"/>
            </p:cNvSpPr>
            <p:nvPr/>
          </p:nvSpPr>
          <p:spPr bwMode="auto">
            <a:xfrm>
              <a:off x="1680" y="336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75614" name="Line 158"/>
            <p:cNvSpPr>
              <a:spLocks noChangeShapeType="1"/>
            </p:cNvSpPr>
            <p:nvPr/>
          </p:nvSpPr>
          <p:spPr bwMode="auto">
            <a:xfrm>
              <a:off x="1680" y="422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pPr marL="457200" indent="-457200"/>
            <a:r>
              <a:rPr lang="en-US" altLang="zh-TW"/>
              <a:t>B-Tree  T </a:t>
            </a:r>
            <a:r>
              <a:rPr lang="zh-TW" altLang="en-US"/>
              <a:t>之定義：</a:t>
            </a:r>
            <a:endParaRPr lang="en-US" altLang="zh-TW"/>
          </a:p>
          <a:p>
            <a:pPr marL="838200" lvl="1" indent="-381000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/>
              <a:t>    T：rooted tree </a:t>
            </a:r>
            <a:r>
              <a:rPr lang="zh-TW" altLang="en-US"/>
              <a:t>並滿足下列：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zh-TW" altLang="en-US"/>
              <a:t>1. 對每一 </a:t>
            </a:r>
            <a:r>
              <a:rPr lang="en-US" altLang="zh-TW"/>
              <a:t>node x </a:t>
            </a:r>
            <a:r>
              <a:rPr lang="zh-TW" altLang="en-US"/>
              <a:t>含下列之 </a:t>
            </a:r>
            <a:r>
              <a:rPr lang="en-US" altLang="zh-TW"/>
              <a:t>fields</a:t>
            </a:r>
          </a:p>
          <a:p>
            <a:pPr marL="1219200" lvl="2" indent="-304800">
              <a:lnSpc>
                <a:spcPct val="120000"/>
              </a:lnSpc>
              <a:buSzPct val="80000"/>
              <a:buFont typeface="Wingdings" pitchFamily="2" charset="2"/>
              <a:buAutoNum type="alphaLcPeriod"/>
            </a:pPr>
            <a:r>
              <a:rPr lang="en-US" altLang="zh-TW"/>
              <a:t> x.n：node x </a:t>
            </a:r>
            <a:r>
              <a:rPr lang="zh-TW" altLang="en-US"/>
              <a:t>所含之 </a:t>
            </a:r>
            <a:r>
              <a:rPr lang="en-US" altLang="zh-TW"/>
              <a:t>key </a:t>
            </a:r>
            <a:r>
              <a:rPr lang="zh-TW" altLang="en-US"/>
              <a:t>數.</a:t>
            </a:r>
          </a:p>
          <a:p>
            <a:pPr marL="1219200" lvl="2" indent="-304800">
              <a:lnSpc>
                <a:spcPct val="120000"/>
              </a:lnSpc>
              <a:buSzPct val="80000"/>
              <a:buFont typeface="Wingdings" pitchFamily="2" charset="2"/>
              <a:buAutoNum type="alphaLcPeriod"/>
            </a:pPr>
            <a:r>
              <a:rPr lang="en-US" altLang="zh-TW"/>
              <a:t>                                         </a:t>
            </a:r>
            <a:r>
              <a:rPr lang="zh-TW" altLang="en-US"/>
              <a:t>依遞增排列.</a:t>
            </a:r>
          </a:p>
          <a:p>
            <a:pPr marL="1219200" lvl="2" indent="-304800">
              <a:lnSpc>
                <a:spcPct val="120000"/>
              </a:lnSpc>
              <a:buSzPct val="80000"/>
              <a:buFont typeface="Wingdings" pitchFamily="2" charset="2"/>
              <a:buAutoNum type="alphaLcPeriod"/>
            </a:pPr>
            <a:r>
              <a:rPr lang="en-US" altLang="zh-TW"/>
              <a:t> x.leaf </a:t>
            </a:r>
            <a:r>
              <a:rPr lang="zh-TW" altLang="en-US"/>
              <a:t>為 </a:t>
            </a:r>
            <a:r>
              <a:rPr lang="en-US" altLang="zh-TW"/>
              <a:t>true </a:t>
            </a:r>
            <a:r>
              <a:rPr lang="zh-TW" altLang="en-US"/>
              <a:t>若 </a:t>
            </a:r>
            <a:r>
              <a:rPr lang="en-US" altLang="zh-TW"/>
              <a:t>x </a:t>
            </a:r>
            <a:r>
              <a:rPr lang="zh-TW" altLang="en-US"/>
              <a:t>為 </a:t>
            </a:r>
            <a:r>
              <a:rPr lang="en-US" altLang="zh-TW"/>
              <a:t>leaf;  false </a:t>
            </a:r>
            <a:r>
              <a:rPr lang="zh-TW" altLang="en-US"/>
              <a:t>若 </a:t>
            </a:r>
            <a:r>
              <a:rPr lang="en-US" altLang="zh-TW"/>
              <a:t>x </a:t>
            </a:r>
            <a:r>
              <a:rPr lang="zh-TW" altLang="en-US"/>
              <a:t>不為 </a:t>
            </a:r>
            <a:r>
              <a:rPr lang="en-US" altLang="zh-TW"/>
              <a:t>leaf.</a:t>
            </a:r>
            <a:endParaRPr lang="en-US" altLang="zh-TW" sz="2000"/>
          </a:p>
          <a:p>
            <a:pPr marL="838200" lvl="1" indent="-381000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/>
              <a:t>2. </a:t>
            </a:r>
            <a:r>
              <a:rPr lang="zh-TW" altLang="en-US"/>
              <a:t>若 </a:t>
            </a:r>
            <a:r>
              <a:rPr lang="en-US" altLang="zh-TW"/>
              <a:t>x </a:t>
            </a:r>
            <a:r>
              <a:rPr lang="zh-TW" altLang="en-US"/>
              <a:t>為一 </a:t>
            </a:r>
            <a:r>
              <a:rPr lang="en-US" altLang="zh-TW"/>
              <a:t>internal node </a:t>
            </a:r>
            <a:r>
              <a:rPr lang="zh-TW" altLang="en-US"/>
              <a:t>則 </a:t>
            </a:r>
            <a:r>
              <a:rPr lang="en-US" altLang="zh-TW"/>
              <a:t>x </a:t>
            </a:r>
            <a:r>
              <a:rPr lang="zh-TW" altLang="en-US"/>
              <a:t>有 </a:t>
            </a:r>
            <a:r>
              <a:rPr lang="en-US" altLang="zh-TW"/>
              <a:t>x.n+1 </a:t>
            </a:r>
            <a:r>
              <a:rPr lang="zh-TW" altLang="en-US"/>
              <a:t>個 </a:t>
            </a:r>
            <a:r>
              <a:rPr lang="en-US" altLang="zh-TW"/>
              <a:t>pointers x.C</a:t>
            </a:r>
            <a:r>
              <a:rPr lang="en-US" altLang="zh-TW" baseline="-25000"/>
              <a:t>1</a:t>
            </a:r>
            <a:r>
              <a:rPr lang="en-US" altLang="zh-TW"/>
              <a:t> , </a:t>
            </a:r>
          </a:p>
          <a:p>
            <a:pPr marL="838200" lvl="1" indent="-381000">
              <a:buFont typeface="Wingdings" pitchFamily="2" charset="2"/>
              <a:buNone/>
            </a:pPr>
            <a:r>
              <a:rPr lang="en-US" altLang="zh-TW"/>
              <a:t>        x.C</a:t>
            </a:r>
            <a:r>
              <a:rPr lang="en-US" altLang="zh-TW" baseline="-25000"/>
              <a:t>2</a:t>
            </a:r>
            <a:r>
              <a:rPr lang="en-US" altLang="zh-TW"/>
              <a:t> ,… , x.C</a:t>
            </a:r>
            <a:r>
              <a:rPr lang="en-US" altLang="zh-TW" baseline="-25000"/>
              <a:t>x.n+1</a:t>
            </a:r>
            <a:r>
              <a:rPr lang="en-US" altLang="zh-TW"/>
              <a:t> </a:t>
            </a:r>
            <a:r>
              <a:rPr lang="zh-TW" altLang="en-US"/>
              <a:t>指向某 </a:t>
            </a:r>
            <a:r>
              <a:rPr lang="en-US" altLang="zh-TW"/>
              <a:t>children.</a:t>
            </a:r>
          </a:p>
          <a:p>
            <a:pPr marL="838200" lvl="1" indent="-381000">
              <a:lnSpc>
                <a:spcPct val="130000"/>
              </a:lnSpc>
              <a:buFont typeface="Wingdings" pitchFamily="2" charset="2"/>
              <a:buNone/>
            </a:pPr>
            <a:r>
              <a:rPr lang="en-US" altLang="zh-TW"/>
              <a:t>        </a:t>
            </a:r>
            <a:r>
              <a:rPr lang="zh-TW" altLang="en-US"/>
              <a:t>若 </a:t>
            </a:r>
            <a:r>
              <a:rPr lang="en-US" altLang="zh-TW"/>
              <a:t>x </a:t>
            </a:r>
            <a:r>
              <a:rPr lang="zh-TW" altLang="en-US"/>
              <a:t>為一 </a:t>
            </a:r>
            <a:r>
              <a:rPr lang="en-US" altLang="zh-TW"/>
              <a:t>leaf. </a:t>
            </a:r>
            <a:r>
              <a:rPr lang="zh-TW" altLang="en-US"/>
              <a:t>其 </a:t>
            </a:r>
            <a:r>
              <a:rPr lang="en-US" altLang="zh-TW"/>
              <a:t>x.C</a:t>
            </a:r>
            <a:r>
              <a:rPr lang="en-US" altLang="zh-TW" baseline="-25000"/>
              <a:t>i</a:t>
            </a:r>
            <a:r>
              <a:rPr lang="en-US" altLang="zh-TW"/>
              <a:t> </a:t>
            </a:r>
            <a:r>
              <a:rPr lang="zh-TW" altLang="en-US"/>
              <a:t>沒有定義.</a:t>
            </a:r>
          </a:p>
          <a:p>
            <a:pPr marL="838200" lvl="1" indent="-381000">
              <a:lnSpc>
                <a:spcPct val="130000"/>
              </a:lnSpc>
              <a:buFont typeface="Wingdings" pitchFamily="2" charset="2"/>
              <a:buNone/>
            </a:pPr>
            <a:r>
              <a:rPr lang="zh-TW" altLang="en-US"/>
              <a:t>3.</a:t>
            </a:r>
            <a:r>
              <a:rPr lang="zh-TW" altLang="en-US" sz="1800"/>
              <a:t>若 </a:t>
            </a:r>
            <a:r>
              <a:rPr lang="en-US" altLang="zh-TW" sz="1800"/>
              <a:t>x.key</a:t>
            </a:r>
            <a:r>
              <a:rPr lang="en-US" altLang="zh-TW" sz="1800" baseline="-25000"/>
              <a:t>i</a:t>
            </a:r>
            <a:r>
              <a:rPr lang="en-US" altLang="zh-TW" sz="1800"/>
              <a:t> </a:t>
            </a:r>
            <a:r>
              <a:rPr lang="zh-TW" altLang="en-US" sz="1800"/>
              <a:t>為 </a:t>
            </a:r>
            <a:r>
              <a:rPr lang="en-US" altLang="zh-TW" sz="1800"/>
              <a:t>x.C</a:t>
            </a:r>
            <a:r>
              <a:rPr lang="en-US" altLang="zh-TW" sz="1800" baseline="-25000"/>
              <a:t>i</a:t>
            </a:r>
            <a:r>
              <a:rPr lang="en-US" altLang="zh-TW" sz="1800"/>
              <a:t> </a:t>
            </a:r>
            <a:r>
              <a:rPr lang="zh-TW" altLang="en-US" sz="1800"/>
              <a:t>所指之 </a:t>
            </a:r>
            <a:r>
              <a:rPr lang="en-US" altLang="zh-TW" sz="1800"/>
              <a:t>subtree </a:t>
            </a:r>
            <a:r>
              <a:rPr lang="zh-TW" altLang="en-US" sz="1800"/>
              <a:t>中任一 </a:t>
            </a:r>
            <a:r>
              <a:rPr lang="en-US" altLang="zh-TW" sz="1800"/>
              <a:t>key </a:t>
            </a:r>
            <a:r>
              <a:rPr lang="zh-TW" altLang="en-US" sz="1800"/>
              <a:t>則</a:t>
            </a:r>
          </a:p>
          <a:p>
            <a:pPr marL="838200" lvl="1" indent="-381000">
              <a:lnSpc>
                <a:spcPct val="130000"/>
              </a:lnSpc>
            </a:pPr>
            <a:endParaRPr lang="zh-TW" altLang="en-US"/>
          </a:p>
        </p:txBody>
      </p:sp>
      <p:graphicFrame>
        <p:nvGraphicFramePr>
          <p:cNvPr id="335924" name="Object 52"/>
          <p:cNvGraphicFramePr>
            <a:graphicFrameLocks noChangeAspect="1"/>
          </p:cNvGraphicFramePr>
          <p:nvPr/>
        </p:nvGraphicFramePr>
        <p:xfrm>
          <a:off x="1979613" y="2781300"/>
          <a:ext cx="223202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44" name="Equation" r:id="rId3" imgW="1777680" imgH="228600" progId="Equation.DSMT4">
                  <p:embed/>
                </p:oleObj>
              </mc:Choice>
              <mc:Fallback>
                <p:oleObj name="Equation" r:id="rId3" imgW="1777680" imgH="2286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781300"/>
                        <a:ext cx="223202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925" name="Object 53"/>
          <p:cNvGraphicFramePr>
            <a:graphicFrameLocks noChangeAspect="1"/>
          </p:cNvGraphicFramePr>
          <p:nvPr/>
        </p:nvGraphicFramePr>
        <p:xfrm>
          <a:off x="4427538" y="5168900"/>
          <a:ext cx="42545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45" name="Equation" r:id="rId5" imgW="2768400" imgH="228600" progId="Equation.DSMT4">
                  <p:embed/>
                </p:oleObj>
              </mc:Choice>
              <mc:Fallback>
                <p:oleObj name="Equation" r:id="rId5" imgW="2768400" imgH="22860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168900"/>
                        <a:ext cx="42545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5926" name="Line 54"/>
          <p:cNvSpPr>
            <a:spLocks noChangeShapeType="1"/>
          </p:cNvSpPr>
          <p:nvPr/>
        </p:nvSpPr>
        <p:spPr bwMode="auto">
          <a:xfrm flipH="1">
            <a:off x="2195513" y="5661025"/>
            <a:ext cx="4318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5927" name="Rectangle 55"/>
          <p:cNvSpPr>
            <a:spLocks noChangeArrowheads="1"/>
          </p:cNvSpPr>
          <p:nvPr/>
        </p:nvSpPr>
        <p:spPr bwMode="auto">
          <a:xfrm>
            <a:off x="2768600" y="5483225"/>
            <a:ext cx="8890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Times New Roman" pitchFamily="18" charset="0"/>
              </a:rPr>
              <a:t>key1    key2</a:t>
            </a:r>
          </a:p>
        </p:txBody>
      </p:sp>
      <p:sp>
        <p:nvSpPr>
          <p:cNvPr id="335928" name="Rectangle 56"/>
          <p:cNvSpPr>
            <a:spLocks noChangeArrowheads="1"/>
          </p:cNvSpPr>
          <p:nvPr/>
        </p:nvSpPr>
        <p:spPr bwMode="auto">
          <a:xfrm>
            <a:off x="2616200" y="5483225"/>
            <a:ext cx="12192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5929" name="Rectangle 57"/>
          <p:cNvSpPr>
            <a:spLocks noChangeArrowheads="1"/>
          </p:cNvSpPr>
          <p:nvPr/>
        </p:nvSpPr>
        <p:spPr bwMode="auto">
          <a:xfrm>
            <a:off x="3975100" y="6245225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5930" name="Rectangle 58"/>
          <p:cNvSpPr>
            <a:spLocks noChangeArrowheads="1"/>
          </p:cNvSpPr>
          <p:nvPr/>
        </p:nvSpPr>
        <p:spPr bwMode="auto">
          <a:xfrm>
            <a:off x="4151313" y="6234113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K</a:t>
            </a:r>
            <a:r>
              <a:rPr lang="en-US" altLang="zh-TW" b="1" baseline="-25000">
                <a:latin typeface="新細明體" pitchFamily="18" charset="-120"/>
              </a:rPr>
              <a:t>3</a:t>
            </a:r>
          </a:p>
        </p:txBody>
      </p:sp>
      <p:sp>
        <p:nvSpPr>
          <p:cNvPr id="335931" name="Rectangle 59"/>
          <p:cNvSpPr>
            <a:spLocks noChangeArrowheads="1"/>
          </p:cNvSpPr>
          <p:nvPr/>
        </p:nvSpPr>
        <p:spPr bwMode="auto">
          <a:xfrm>
            <a:off x="3035300" y="6245225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5932" name="Rectangle 60"/>
          <p:cNvSpPr>
            <a:spLocks noChangeArrowheads="1"/>
          </p:cNvSpPr>
          <p:nvPr/>
        </p:nvSpPr>
        <p:spPr bwMode="auto">
          <a:xfrm>
            <a:off x="2055813" y="6245225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5933" name="Line 61"/>
          <p:cNvSpPr>
            <a:spLocks noChangeShapeType="1"/>
          </p:cNvSpPr>
          <p:nvPr/>
        </p:nvSpPr>
        <p:spPr bwMode="auto">
          <a:xfrm>
            <a:off x="3203575" y="5734050"/>
            <a:ext cx="1588" cy="52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5934" name="Line 62"/>
          <p:cNvSpPr>
            <a:spLocks noChangeShapeType="1"/>
          </p:cNvSpPr>
          <p:nvPr/>
        </p:nvSpPr>
        <p:spPr bwMode="auto">
          <a:xfrm>
            <a:off x="3708400" y="5661025"/>
            <a:ext cx="719138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5935" name="Rectangle 63"/>
          <p:cNvSpPr>
            <a:spLocks noChangeArrowheads="1"/>
          </p:cNvSpPr>
          <p:nvPr/>
        </p:nvSpPr>
        <p:spPr bwMode="auto">
          <a:xfrm>
            <a:off x="3225800" y="6234113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Times New Roman" pitchFamily="18" charset="0"/>
              </a:rPr>
              <a:t>K</a:t>
            </a:r>
            <a:r>
              <a:rPr lang="en-US" altLang="zh-TW" b="1" baseline="-25000">
                <a:latin typeface="Times New Roman" pitchFamily="18" charset="0"/>
              </a:rPr>
              <a:t>2</a:t>
            </a:r>
          </a:p>
        </p:txBody>
      </p:sp>
      <p:sp>
        <p:nvSpPr>
          <p:cNvPr id="335936" name="Rectangle 64"/>
          <p:cNvSpPr>
            <a:spLocks noChangeArrowheads="1"/>
          </p:cNvSpPr>
          <p:nvPr/>
        </p:nvSpPr>
        <p:spPr bwMode="auto">
          <a:xfrm>
            <a:off x="2262188" y="6246813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K</a:t>
            </a:r>
            <a:r>
              <a:rPr lang="en-US" altLang="zh-TW" b="1" baseline="-25000">
                <a:latin typeface="新細明體" pitchFamily="18" charset="-120"/>
              </a:rPr>
              <a:t>1</a:t>
            </a:r>
          </a:p>
        </p:txBody>
      </p:sp>
      <p:sp>
        <p:nvSpPr>
          <p:cNvPr id="335937" name="Text Box 65"/>
          <p:cNvSpPr txBox="1">
            <a:spLocks noChangeArrowheads="1"/>
          </p:cNvSpPr>
          <p:nvPr/>
        </p:nvSpPr>
        <p:spPr bwMode="auto">
          <a:xfrm>
            <a:off x="1979613" y="579278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x.C</a:t>
            </a:r>
            <a:r>
              <a:rPr lang="en-US" altLang="zh-TW" b="1" baseline="-25000"/>
              <a:t>1</a:t>
            </a:r>
            <a:endParaRPr lang="en-US" altLang="zh-TW" b="1"/>
          </a:p>
        </p:txBody>
      </p:sp>
      <p:sp>
        <p:nvSpPr>
          <p:cNvPr id="335938" name="Text Box 66"/>
          <p:cNvSpPr txBox="1">
            <a:spLocks noChangeArrowheads="1"/>
          </p:cNvSpPr>
          <p:nvPr/>
        </p:nvSpPr>
        <p:spPr bwMode="auto">
          <a:xfrm>
            <a:off x="2627313" y="5805488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x.C</a:t>
            </a:r>
            <a:r>
              <a:rPr lang="en-US" altLang="zh-TW" b="1" baseline="-25000"/>
              <a:t>2</a:t>
            </a:r>
            <a:endParaRPr lang="en-US" altLang="zh-TW" b="1"/>
          </a:p>
        </p:txBody>
      </p:sp>
      <p:sp>
        <p:nvSpPr>
          <p:cNvPr id="335939" name="Text Box 67"/>
          <p:cNvSpPr txBox="1">
            <a:spLocks noChangeArrowheads="1"/>
          </p:cNvSpPr>
          <p:nvPr/>
        </p:nvSpPr>
        <p:spPr bwMode="auto">
          <a:xfrm>
            <a:off x="3924300" y="5734050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x.C</a:t>
            </a:r>
            <a:r>
              <a:rPr lang="en-US" altLang="zh-TW" b="1" baseline="-25000"/>
              <a:t>3</a:t>
            </a:r>
            <a:endParaRPr lang="en-US" altLang="zh-TW" b="1"/>
          </a:p>
        </p:txBody>
      </p:sp>
      <p:sp>
        <p:nvSpPr>
          <p:cNvPr id="335940" name="Text Box 68"/>
          <p:cNvSpPr txBox="1">
            <a:spLocks noChangeArrowheads="1"/>
          </p:cNvSpPr>
          <p:nvPr/>
        </p:nvSpPr>
        <p:spPr bwMode="auto">
          <a:xfrm>
            <a:off x="2492375" y="5229225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924800" cy="5181600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zh-TW" altLang="en-US"/>
              <a:t>4. 每一 </a:t>
            </a:r>
            <a:r>
              <a:rPr lang="en-US" altLang="zh-TW"/>
              <a:t>leaf </a:t>
            </a:r>
            <a:r>
              <a:rPr lang="zh-TW" altLang="en-US"/>
              <a:t>之高度相同.</a:t>
            </a:r>
          </a:p>
          <a:p>
            <a:pPr lvl="1">
              <a:buFont typeface="Wingdings" pitchFamily="2" charset="2"/>
              <a:buNone/>
            </a:pPr>
            <a:r>
              <a:rPr lang="zh-TW" altLang="en-US"/>
              <a:t>5. </a:t>
            </a:r>
            <a:r>
              <a:rPr lang="en-US" altLang="zh-TW"/>
              <a:t>t：minimum degree of the B-tree.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/>
              <a:t>a.      node( </a:t>
            </a:r>
            <a:r>
              <a:rPr lang="zh-TW" altLang="en-US"/>
              <a:t>除 </a:t>
            </a:r>
            <a:r>
              <a:rPr lang="en-US" altLang="zh-TW"/>
              <a:t>root ) </a:t>
            </a:r>
            <a:r>
              <a:rPr lang="zh-TW" altLang="en-US"/>
              <a:t>有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/>
              <a:t>             internal node ( </a:t>
            </a:r>
            <a:r>
              <a:rPr lang="zh-TW" altLang="en-US"/>
              <a:t>除 </a:t>
            </a:r>
            <a:r>
              <a:rPr lang="en-US" altLang="zh-TW"/>
              <a:t>root ) </a:t>
            </a:r>
            <a:r>
              <a:rPr lang="zh-TW" altLang="en-US"/>
              <a:t>有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zh-TW" altLang="en-US"/>
              <a:t>         若        則 </a:t>
            </a:r>
            <a:r>
              <a:rPr lang="en-US" altLang="zh-TW"/>
              <a:t>root </a:t>
            </a:r>
            <a:r>
              <a:rPr lang="zh-TW" altLang="en-US"/>
              <a:t>至少有一 </a:t>
            </a:r>
            <a:r>
              <a:rPr lang="en-US" altLang="zh-TW"/>
              <a:t>key. 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/>
              <a:t>b.       node( </a:t>
            </a:r>
            <a:r>
              <a:rPr lang="zh-TW" altLang="en-US"/>
              <a:t>至多</a:t>
            </a:r>
            <a:r>
              <a:rPr lang="en-US" altLang="zh-TW"/>
              <a:t> ) </a:t>
            </a:r>
            <a:r>
              <a:rPr lang="zh-TW" altLang="en-US"/>
              <a:t>有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/>
              <a:t>             internal node ( </a:t>
            </a:r>
            <a:r>
              <a:rPr lang="zh-TW" altLang="en-US"/>
              <a:t>除 </a:t>
            </a:r>
            <a:r>
              <a:rPr lang="en-US" altLang="zh-TW"/>
              <a:t>root ) </a:t>
            </a:r>
            <a:r>
              <a:rPr lang="zh-TW" altLang="en-US"/>
              <a:t>有</a:t>
            </a:r>
          </a:p>
          <a:p>
            <a:pPr lvl="2">
              <a:lnSpc>
                <a:spcPct val="120000"/>
              </a:lnSpc>
              <a:buFont typeface="Wingdings" pitchFamily="2" charset="2"/>
              <a:buNone/>
            </a:pPr>
            <a:r>
              <a:rPr lang="zh-TW" altLang="en-US"/>
              <a:t>         </a:t>
            </a:r>
            <a:r>
              <a:rPr lang="en-US" altLang="zh-TW"/>
              <a:t>a node is FULL, if it contains exactly 2t-1 keys. </a:t>
            </a:r>
          </a:p>
        </p:txBody>
      </p:sp>
      <p:graphicFrame>
        <p:nvGraphicFramePr>
          <p:cNvPr id="336918" name="Object 22"/>
          <p:cNvGraphicFramePr>
            <a:graphicFrameLocks noChangeAspect="1"/>
          </p:cNvGraphicFramePr>
          <p:nvPr/>
        </p:nvGraphicFramePr>
        <p:xfrm>
          <a:off x="3997325" y="2227263"/>
          <a:ext cx="889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6" name="Equation" r:id="rId3" imgW="888840" imgH="228600" progId="Equation.3">
                  <p:embed/>
                </p:oleObj>
              </mc:Choice>
              <mc:Fallback>
                <p:oleObj name="Equation" r:id="rId3" imgW="88884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325" y="2227263"/>
                        <a:ext cx="889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23"/>
          <p:cNvGraphicFramePr>
            <a:graphicFrameLocks noChangeAspect="1"/>
          </p:cNvGraphicFramePr>
          <p:nvPr/>
        </p:nvGraphicFramePr>
        <p:xfrm>
          <a:off x="1835150" y="2205038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7" name="Equation" r:id="rId5" imgW="164880" imgH="177480" progId="Equation.3">
                  <p:embed/>
                </p:oleObj>
              </mc:Choice>
              <mc:Fallback>
                <p:oleObj name="Equation" r:id="rId5" imgW="164880" imgH="177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205038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0" name="Object 24"/>
          <p:cNvGraphicFramePr>
            <a:graphicFrameLocks noChangeAspect="1"/>
          </p:cNvGraphicFramePr>
          <p:nvPr/>
        </p:nvGraphicFramePr>
        <p:xfrm>
          <a:off x="2082800" y="2590800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8" name="Equation" r:id="rId7" imgW="164880" imgH="177480" progId="Equation.3">
                  <p:embed/>
                </p:oleObj>
              </mc:Choice>
              <mc:Fallback>
                <p:oleObj name="Equation" r:id="rId7" imgW="164880" imgH="177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590800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1" name="Object 25"/>
          <p:cNvGraphicFramePr>
            <a:graphicFrameLocks noChangeAspect="1"/>
          </p:cNvGraphicFramePr>
          <p:nvPr/>
        </p:nvGraphicFramePr>
        <p:xfrm>
          <a:off x="4876800" y="2570163"/>
          <a:ext cx="9652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9" name="Equation" r:id="rId8" imgW="965160" imgH="190440" progId="Equation.3">
                  <p:embed/>
                </p:oleObj>
              </mc:Choice>
              <mc:Fallback>
                <p:oleObj name="Equation" r:id="rId8" imgW="965160" imgH="1904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70163"/>
                        <a:ext cx="9652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2" name="Object 26"/>
          <p:cNvGraphicFramePr>
            <a:graphicFrameLocks noChangeAspect="1"/>
          </p:cNvGraphicFramePr>
          <p:nvPr/>
        </p:nvGraphicFramePr>
        <p:xfrm>
          <a:off x="2362200" y="2895600"/>
          <a:ext cx="431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0" name="Equation" r:id="rId10" imgW="431640" imgH="228600" progId="Equation.DSMT4">
                  <p:embed/>
                </p:oleObj>
              </mc:Choice>
              <mc:Fallback>
                <p:oleObj name="Equation" r:id="rId10" imgW="43164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895600"/>
                        <a:ext cx="431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27"/>
          <p:cNvGraphicFramePr>
            <a:graphicFrameLocks noChangeAspect="1"/>
          </p:cNvGraphicFramePr>
          <p:nvPr/>
        </p:nvGraphicFramePr>
        <p:xfrm>
          <a:off x="1908175" y="3284538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1" name="Equation" r:id="rId12" imgW="164880" imgH="177480" progId="Equation.3">
                  <p:embed/>
                </p:oleObj>
              </mc:Choice>
              <mc:Fallback>
                <p:oleObj name="Equation" r:id="rId12" imgW="164880" imgH="177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284538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4" name="Object 28"/>
          <p:cNvGraphicFramePr>
            <a:graphicFrameLocks noChangeAspect="1"/>
          </p:cNvGraphicFramePr>
          <p:nvPr/>
        </p:nvGraphicFramePr>
        <p:xfrm>
          <a:off x="3765550" y="3276600"/>
          <a:ext cx="977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2" name="Equation" r:id="rId13" imgW="977760" imgH="228600" progId="Equation.3">
                  <p:embed/>
                </p:oleObj>
              </mc:Choice>
              <mc:Fallback>
                <p:oleObj name="Equation" r:id="rId13" imgW="97776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3276600"/>
                        <a:ext cx="977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5" name="Object 29"/>
          <p:cNvGraphicFramePr>
            <a:graphicFrameLocks noChangeAspect="1"/>
          </p:cNvGraphicFramePr>
          <p:nvPr/>
        </p:nvGraphicFramePr>
        <p:xfrm>
          <a:off x="2133600" y="3581400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3" name="Equation" r:id="rId15" imgW="164880" imgH="177480" progId="Equation.3">
                  <p:embed/>
                </p:oleObj>
              </mc:Choice>
              <mc:Fallback>
                <p:oleObj name="Equation" r:id="rId15" imgW="164880" imgH="17748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6" name="Object 30"/>
          <p:cNvGraphicFramePr>
            <a:graphicFrameLocks noChangeAspect="1"/>
          </p:cNvGraphicFramePr>
          <p:nvPr/>
        </p:nvGraphicFramePr>
        <p:xfrm>
          <a:off x="4838700" y="3600450"/>
          <a:ext cx="11049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44" name="Equation" r:id="rId16" imgW="1104840" imgH="190440" progId="Equation.3">
                  <p:embed/>
                </p:oleObj>
              </mc:Choice>
              <mc:Fallback>
                <p:oleObj name="Equation" r:id="rId16" imgW="1104840" imgH="19044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3600450"/>
                        <a:ext cx="11049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"/>
            <a:ext cx="8305800" cy="5181600"/>
          </a:xfrm>
        </p:spPr>
        <p:txBody>
          <a:bodyPr/>
          <a:lstStyle/>
          <a:p>
            <a:r>
              <a:rPr lang="en-US" altLang="zh-TW"/>
              <a:t>Thm</a:t>
            </a:r>
            <a:r>
              <a:rPr lang="zh-TW" altLang="en-US"/>
              <a:t>：</a:t>
            </a:r>
          </a:p>
          <a:p>
            <a:pPr lvl="1"/>
            <a:endParaRPr lang="zh-TW" altLang="en-US"/>
          </a:p>
        </p:txBody>
      </p:sp>
      <p:sp>
        <p:nvSpPr>
          <p:cNvPr id="337927" name="Text Box 7"/>
          <p:cNvSpPr txBox="1">
            <a:spLocks noChangeArrowheads="1"/>
          </p:cNvSpPr>
          <p:nvPr/>
        </p:nvSpPr>
        <p:spPr bwMode="auto">
          <a:xfrm>
            <a:off x="1066800" y="533400"/>
            <a:ext cx="7205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>
                <a:solidFill>
                  <a:srgbClr val="000099"/>
                </a:solidFill>
              </a:rPr>
              <a:t>If        , then for any n-key B-tree T of height h and minimum degree</a:t>
            </a:r>
          </a:p>
        </p:txBody>
      </p:sp>
      <p:sp>
        <p:nvSpPr>
          <p:cNvPr id="337951" name="Text Box 31"/>
          <p:cNvSpPr txBox="1">
            <a:spLocks noChangeArrowheads="1"/>
          </p:cNvSpPr>
          <p:nvPr/>
        </p:nvSpPr>
        <p:spPr bwMode="auto">
          <a:xfrm>
            <a:off x="609600" y="1423988"/>
            <a:ext cx="941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800">
                <a:solidFill>
                  <a:srgbClr val="000099"/>
                </a:solidFill>
              </a:rPr>
              <a:t>Proof：</a:t>
            </a:r>
            <a:endParaRPr lang="en-US" altLang="zh-TW" sz="1600">
              <a:solidFill>
                <a:srgbClr val="000099"/>
              </a:solidFill>
            </a:endParaRPr>
          </a:p>
        </p:txBody>
      </p:sp>
      <p:graphicFrame>
        <p:nvGraphicFramePr>
          <p:cNvPr id="337968" name="Object 48"/>
          <p:cNvGraphicFramePr>
            <a:graphicFrameLocks noChangeAspect="1"/>
          </p:cNvGraphicFramePr>
          <p:nvPr/>
        </p:nvGraphicFramePr>
        <p:xfrm>
          <a:off x="1371600" y="609600"/>
          <a:ext cx="498475" cy="24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8" name="Equation" r:id="rId3" imgW="380880" imgH="190440" progId="Equation.3">
                  <p:embed/>
                </p:oleObj>
              </mc:Choice>
              <mc:Fallback>
                <p:oleObj name="Equation" r:id="rId3" imgW="380880" imgH="19044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609600"/>
                        <a:ext cx="498475" cy="24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9" name="Object 49"/>
          <p:cNvGraphicFramePr>
            <a:graphicFrameLocks noChangeAspect="1"/>
          </p:cNvGraphicFramePr>
          <p:nvPr/>
        </p:nvGraphicFramePr>
        <p:xfrm>
          <a:off x="8221663" y="593725"/>
          <a:ext cx="5334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9" name="Equation" r:id="rId5" imgW="406080" imgH="215640" progId="Equation.3">
                  <p:embed/>
                </p:oleObj>
              </mc:Choice>
              <mc:Fallback>
                <p:oleObj name="Equation" r:id="rId5" imgW="406080" imgH="21564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1663" y="593725"/>
                        <a:ext cx="5334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0" name="Object 50"/>
          <p:cNvGraphicFramePr>
            <a:graphicFrameLocks noChangeAspect="1"/>
          </p:cNvGraphicFramePr>
          <p:nvPr/>
        </p:nvGraphicFramePr>
        <p:xfrm>
          <a:off x="1219200" y="914400"/>
          <a:ext cx="11001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0" name="Equation" r:id="rId7" imgW="838080" imgH="355320" progId="Equation.3">
                  <p:embed/>
                </p:oleObj>
              </mc:Choice>
              <mc:Fallback>
                <p:oleObj name="Equation" r:id="rId7" imgW="838080" imgH="35532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914400"/>
                        <a:ext cx="1100138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72" name="Line 52"/>
          <p:cNvSpPr>
            <a:spLocks noChangeShapeType="1"/>
          </p:cNvSpPr>
          <p:nvPr/>
        </p:nvSpPr>
        <p:spPr bwMode="auto">
          <a:xfrm flipH="1">
            <a:off x="2547938" y="2263775"/>
            <a:ext cx="666750" cy="484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7973" name="Rectangle 53"/>
          <p:cNvSpPr>
            <a:spLocks noChangeArrowheads="1"/>
          </p:cNvSpPr>
          <p:nvPr/>
        </p:nvSpPr>
        <p:spPr bwMode="auto">
          <a:xfrm>
            <a:off x="3429000" y="2006600"/>
            <a:ext cx="889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 b="1">
                <a:latin typeface="Times New Roman" pitchFamily="18" charset="0"/>
              </a:rPr>
              <a:t>1</a:t>
            </a:r>
          </a:p>
        </p:txBody>
      </p:sp>
      <p:sp>
        <p:nvSpPr>
          <p:cNvPr id="337974" name="Rectangle 54"/>
          <p:cNvSpPr>
            <a:spLocks noChangeArrowheads="1"/>
          </p:cNvSpPr>
          <p:nvPr/>
        </p:nvSpPr>
        <p:spPr bwMode="auto">
          <a:xfrm>
            <a:off x="3098800" y="2006600"/>
            <a:ext cx="744538" cy="24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75" name="Rectangle 55"/>
          <p:cNvSpPr>
            <a:spLocks noChangeArrowheads="1"/>
          </p:cNvSpPr>
          <p:nvPr/>
        </p:nvSpPr>
        <p:spPr bwMode="auto">
          <a:xfrm>
            <a:off x="4205288" y="2768600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76" name="Rectangle 56"/>
          <p:cNvSpPr>
            <a:spLocks noChangeArrowheads="1"/>
          </p:cNvSpPr>
          <p:nvPr/>
        </p:nvSpPr>
        <p:spPr bwMode="auto">
          <a:xfrm>
            <a:off x="4381500" y="2757488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78" name="Rectangle 58"/>
          <p:cNvSpPr>
            <a:spLocks noChangeArrowheads="1"/>
          </p:cNvSpPr>
          <p:nvPr/>
        </p:nvSpPr>
        <p:spPr bwMode="auto">
          <a:xfrm>
            <a:off x="2286000" y="2768600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80" name="Line 60"/>
          <p:cNvSpPr>
            <a:spLocks noChangeShapeType="1"/>
          </p:cNvSpPr>
          <p:nvPr/>
        </p:nvSpPr>
        <p:spPr bwMode="auto">
          <a:xfrm>
            <a:off x="3760788" y="2246313"/>
            <a:ext cx="766762" cy="541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7982" name="Rectangle 62"/>
          <p:cNvSpPr>
            <a:spLocks noChangeArrowheads="1"/>
          </p:cNvSpPr>
          <p:nvPr/>
        </p:nvSpPr>
        <p:spPr bwMode="auto">
          <a:xfrm>
            <a:off x="2492375" y="2770188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87" name="Rectangle 67"/>
          <p:cNvSpPr>
            <a:spLocks noChangeArrowheads="1"/>
          </p:cNvSpPr>
          <p:nvPr/>
        </p:nvSpPr>
        <p:spPr bwMode="auto">
          <a:xfrm>
            <a:off x="1690688" y="3427413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88" name="Rectangle 68"/>
          <p:cNvSpPr>
            <a:spLocks noChangeArrowheads="1"/>
          </p:cNvSpPr>
          <p:nvPr/>
        </p:nvSpPr>
        <p:spPr bwMode="auto">
          <a:xfrm>
            <a:off x="1897063" y="3429000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89" name="Rectangle 69"/>
          <p:cNvSpPr>
            <a:spLocks noChangeArrowheads="1"/>
          </p:cNvSpPr>
          <p:nvPr/>
        </p:nvSpPr>
        <p:spPr bwMode="auto">
          <a:xfrm>
            <a:off x="2895600" y="3429000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90" name="Rectangle 70"/>
          <p:cNvSpPr>
            <a:spLocks noChangeArrowheads="1"/>
          </p:cNvSpPr>
          <p:nvPr/>
        </p:nvSpPr>
        <p:spPr bwMode="auto">
          <a:xfrm>
            <a:off x="3101975" y="3430588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91" name="Line 71"/>
          <p:cNvSpPr>
            <a:spLocks noChangeShapeType="1"/>
          </p:cNvSpPr>
          <p:nvPr/>
        </p:nvSpPr>
        <p:spPr bwMode="auto">
          <a:xfrm flipH="1">
            <a:off x="1981200" y="3014663"/>
            <a:ext cx="379413" cy="414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7992" name="Line 72"/>
          <p:cNvSpPr>
            <a:spLocks noChangeShapeType="1"/>
          </p:cNvSpPr>
          <p:nvPr/>
        </p:nvSpPr>
        <p:spPr bwMode="auto">
          <a:xfrm>
            <a:off x="2717800" y="3013075"/>
            <a:ext cx="482600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7993" name="Rectangle 73"/>
          <p:cNvSpPr>
            <a:spLocks noChangeArrowheads="1"/>
          </p:cNvSpPr>
          <p:nvPr/>
        </p:nvSpPr>
        <p:spPr bwMode="auto">
          <a:xfrm>
            <a:off x="3617913" y="3438525"/>
            <a:ext cx="519112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94" name="Rectangle 74"/>
          <p:cNvSpPr>
            <a:spLocks noChangeArrowheads="1"/>
          </p:cNvSpPr>
          <p:nvPr/>
        </p:nvSpPr>
        <p:spPr bwMode="auto">
          <a:xfrm>
            <a:off x="3824288" y="3440113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95" name="Rectangle 75"/>
          <p:cNvSpPr>
            <a:spLocks noChangeArrowheads="1"/>
          </p:cNvSpPr>
          <p:nvPr/>
        </p:nvSpPr>
        <p:spPr bwMode="auto">
          <a:xfrm>
            <a:off x="4822825" y="3440113"/>
            <a:ext cx="519113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7996" name="Rectangle 76"/>
          <p:cNvSpPr>
            <a:spLocks noChangeArrowheads="1"/>
          </p:cNvSpPr>
          <p:nvPr/>
        </p:nvSpPr>
        <p:spPr bwMode="auto">
          <a:xfrm>
            <a:off x="5029200" y="3441700"/>
            <a:ext cx="2508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t-1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37997" name="Line 77"/>
          <p:cNvSpPr>
            <a:spLocks noChangeShapeType="1"/>
          </p:cNvSpPr>
          <p:nvPr/>
        </p:nvSpPr>
        <p:spPr bwMode="auto">
          <a:xfrm flipH="1">
            <a:off x="3908425" y="3025775"/>
            <a:ext cx="379413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7998" name="Line 78"/>
          <p:cNvSpPr>
            <a:spLocks noChangeShapeType="1"/>
          </p:cNvSpPr>
          <p:nvPr/>
        </p:nvSpPr>
        <p:spPr bwMode="auto">
          <a:xfrm>
            <a:off x="4645025" y="3024188"/>
            <a:ext cx="482600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01" name="Freeform 81"/>
          <p:cNvSpPr>
            <a:spLocks/>
          </p:cNvSpPr>
          <p:nvPr/>
        </p:nvSpPr>
        <p:spPr bwMode="auto">
          <a:xfrm>
            <a:off x="2362200" y="3124200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02" name="Freeform 82"/>
          <p:cNvSpPr>
            <a:spLocks/>
          </p:cNvSpPr>
          <p:nvPr/>
        </p:nvSpPr>
        <p:spPr bwMode="auto">
          <a:xfrm>
            <a:off x="4267200" y="3124200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03" name="Text Box 83"/>
          <p:cNvSpPr txBox="1">
            <a:spLocks noChangeArrowheads="1"/>
          </p:cNvSpPr>
          <p:nvPr/>
        </p:nvSpPr>
        <p:spPr bwMode="auto">
          <a:xfrm>
            <a:off x="2438400" y="3124200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04" name="Text Box 84"/>
          <p:cNvSpPr txBox="1">
            <a:spLocks noChangeArrowheads="1"/>
          </p:cNvSpPr>
          <p:nvPr/>
        </p:nvSpPr>
        <p:spPr bwMode="auto">
          <a:xfrm>
            <a:off x="4405313" y="3200400"/>
            <a:ext cx="24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07" name="Line 87"/>
          <p:cNvSpPr>
            <a:spLocks noChangeShapeType="1"/>
          </p:cNvSpPr>
          <p:nvPr/>
        </p:nvSpPr>
        <p:spPr bwMode="auto">
          <a:xfrm flipH="1">
            <a:off x="2397125" y="3008313"/>
            <a:ext cx="41275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08" name="Line 88"/>
          <p:cNvSpPr>
            <a:spLocks noChangeShapeType="1"/>
          </p:cNvSpPr>
          <p:nvPr/>
        </p:nvSpPr>
        <p:spPr bwMode="auto">
          <a:xfrm flipH="1">
            <a:off x="2471738" y="3009900"/>
            <a:ext cx="30162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09" name="Line 89"/>
          <p:cNvSpPr>
            <a:spLocks noChangeShapeType="1"/>
          </p:cNvSpPr>
          <p:nvPr/>
        </p:nvSpPr>
        <p:spPr bwMode="auto">
          <a:xfrm flipH="1">
            <a:off x="1581150" y="3659188"/>
            <a:ext cx="206375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0" name="Line 90"/>
          <p:cNvSpPr>
            <a:spLocks noChangeShapeType="1"/>
          </p:cNvSpPr>
          <p:nvPr/>
        </p:nvSpPr>
        <p:spPr bwMode="auto">
          <a:xfrm>
            <a:off x="2144713" y="3657600"/>
            <a:ext cx="261937" cy="477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1" name="Freeform 91"/>
          <p:cNvSpPr>
            <a:spLocks/>
          </p:cNvSpPr>
          <p:nvPr/>
        </p:nvSpPr>
        <p:spPr bwMode="auto">
          <a:xfrm>
            <a:off x="1766888" y="3757613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2" name="Text Box 92"/>
          <p:cNvSpPr txBox="1">
            <a:spLocks noChangeArrowheads="1"/>
          </p:cNvSpPr>
          <p:nvPr/>
        </p:nvSpPr>
        <p:spPr bwMode="auto">
          <a:xfrm>
            <a:off x="1905000" y="3833813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13" name="Line 93"/>
          <p:cNvSpPr>
            <a:spLocks noChangeShapeType="1"/>
          </p:cNvSpPr>
          <p:nvPr/>
        </p:nvSpPr>
        <p:spPr bwMode="auto">
          <a:xfrm flipH="1">
            <a:off x="2800350" y="3711575"/>
            <a:ext cx="206375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4" name="Line 94"/>
          <p:cNvSpPr>
            <a:spLocks noChangeShapeType="1"/>
          </p:cNvSpPr>
          <p:nvPr/>
        </p:nvSpPr>
        <p:spPr bwMode="auto">
          <a:xfrm>
            <a:off x="3363913" y="3709988"/>
            <a:ext cx="261937" cy="477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5" name="Freeform 95"/>
          <p:cNvSpPr>
            <a:spLocks/>
          </p:cNvSpPr>
          <p:nvPr/>
        </p:nvSpPr>
        <p:spPr bwMode="auto">
          <a:xfrm>
            <a:off x="2986088" y="3810000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6" name="Text Box 96"/>
          <p:cNvSpPr txBox="1">
            <a:spLocks noChangeArrowheads="1"/>
          </p:cNvSpPr>
          <p:nvPr/>
        </p:nvSpPr>
        <p:spPr bwMode="auto">
          <a:xfrm>
            <a:off x="3124200" y="3886200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17" name="Line 97"/>
          <p:cNvSpPr>
            <a:spLocks noChangeShapeType="1"/>
          </p:cNvSpPr>
          <p:nvPr/>
        </p:nvSpPr>
        <p:spPr bwMode="auto">
          <a:xfrm flipH="1">
            <a:off x="3486150" y="3711575"/>
            <a:ext cx="206375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8" name="Line 98"/>
          <p:cNvSpPr>
            <a:spLocks noChangeShapeType="1"/>
          </p:cNvSpPr>
          <p:nvPr/>
        </p:nvSpPr>
        <p:spPr bwMode="auto">
          <a:xfrm>
            <a:off x="4049713" y="3709988"/>
            <a:ext cx="261937" cy="477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19" name="Freeform 99"/>
          <p:cNvSpPr>
            <a:spLocks/>
          </p:cNvSpPr>
          <p:nvPr/>
        </p:nvSpPr>
        <p:spPr bwMode="auto">
          <a:xfrm>
            <a:off x="3671888" y="3810000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20" name="Text Box 100"/>
          <p:cNvSpPr txBox="1">
            <a:spLocks noChangeArrowheads="1"/>
          </p:cNvSpPr>
          <p:nvPr/>
        </p:nvSpPr>
        <p:spPr bwMode="auto">
          <a:xfrm>
            <a:off x="3810000" y="3886200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21" name="Line 101"/>
          <p:cNvSpPr>
            <a:spLocks noChangeShapeType="1"/>
          </p:cNvSpPr>
          <p:nvPr/>
        </p:nvSpPr>
        <p:spPr bwMode="auto">
          <a:xfrm flipH="1">
            <a:off x="4705350" y="3711575"/>
            <a:ext cx="206375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22" name="Line 102"/>
          <p:cNvSpPr>
            <a:spLocks noChangeShapeType="1"/>
          </p:cNvSpPr>
          <p:nvPr/>
        </p:nvSpPr>
        <p:spPr bwMode="auto">
          <a:xfrm>
            <a:off x="5268913" y="3709988"/>
            <a:ext cx="261937" cy="477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23" name="Freeform 103"/>
          <p:cNvSpPr>
            <a:spLocks/>
          </p:cNvSpPr>
          <p:nvPr/>
        </p:nvSpPr>
        <p:spPr bwMode="auto">
          <a:xfrm>
            <a:off x="4891088" y="3810000"/>
            <a:ext cx="381000" cy="76200"/>
          </a:xfrm>
          <a:custGeom>
            <a:avLst/>
            <a:gdLst>
              <a:gd name="T0" fmla="*/ 0 w 240"/>
              <a:gd name="T1" fmla="*/ 0 h 48"/>
              <a:gd name="T2" fmla="*/ 144 w 240"/>
              <a:gd name="T3" fmla="*/ 48 h 48"/>
              <a:gd name="T4" fmla="*/ 240 w 240"/>
              <a:gd name="T5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0" h="48">
                <a:moveTo>
                  <a:pt x="0" y="0"/>
                </a:moveTo>
                <a:cubicBezTo>
                  <a:pt x="52" y="24"/>
                  <a:pt x="104" y="48"/>
                  <a:pt x="144" y="48"/>
                </a:cubicBezTo>
                <a:cubicBezTo>
                  <a:pt x="184" y="48"/>
                  <a:pt x="212" y="24"/>
                  <a:pt x="240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38024" name="Text Box 104"/>
          <p:cNvSpPr txBox="1">
            <a:spLocks noChangeArrowheads="1"/>
          </p:cNvSpPr>
          <p:nvPr/>
        </p:nvSpPr>
        <p:spPr bwMode="auto">
          <a:xfrm>
            <a:off x="5029200" y="3886200"/>
            <a:ext cx="24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</a:p>
        </p:txBody>
      </p:sp>
      <p:sp>
        <p:nvSpPr>
          <p:cNvPr id="338025" name="Text Box 105"/>
          <p:cNvSpPr txBox="1">
            <a:spLocks noChangeArrowheads="1"/>
          </p:cNvSpPr>
          <p:nvPr/>
        </p:nvSpPr>
        <p:spPr bwMode="auto">
          <a:xfrm>
            <a:off x="6477000" y="1828800"/>
            <a:ext cx="296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b="1"/>
              <a:t>1</a:t>
            </a:r>
          </a:p>
        </p:txBody>
      </p:sp>
      <p:sp>
        <p:nvSpPr>
          <p:cNvPr id="338026" name="Text Box 106"/>
          <p:cNvSpPr txBox="1">
            <a:spLocks noChangeArrowheads="1"/>
          </p:cNvSpPr>
          <p:nvPr/>
        </p:nvSpPr>
        <p:spPr bwMode="auto">
          <a:xfrm>
            <a:off x="6484938" y="2667000"/>
            <a:ext cx="296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b="1"/>
              <a:t>2</a:t>
            </a:r>
          </a:p>
        </p:txBody>
      </p:sp>
      <p:sp>
        <p:nvSpPr>
          <p:cNvPr id="338027" name="Text Box 107"/>
          <p:cNvSpPr txBox="1">
            <a:spLocks noChangeArrowheads="1"/>
          </p:cNvSpPr>
          <p:nvPr/>
        </p:nvSpPr>
        <p:spPr bwMode="auto">
          <a:xfrm>
            <a:off x="6477000" y="3352800"/>
            <a:ext cx="3714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b="1"/>
              <a:t>2</a:t>
            </a:r>
            <a:r>
              <a:rPr lang="en-US" altLang="zh-TW" b="1"/>
              <a:t>t</a:t>
            </a:r>
          </a:p>
        </p:txBody>
      </p:sp>
      <p:sp>
        <p:nvSpPr>
          <p:cNvPr id="338028" name="Text Box 108"/>
          <p:cNvSpPr txBox="1">
            <a:spLocks noChangeArrowheads="1"/>
          </p:cNvSpPr>
          <p:nvPr/>
        </p:nvSpPr>
        <p:spPr bwMode="auto">
          <a:xfrm>
            <a:off x="6477000" y="3962400"/>
            <a:ext cx="44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b="1"/>
              <a:t>2</a:t>
            </a:r>
            <a:r>
              <a:rPr lang="en-US" altLang="zh-TW" b="1"/>
              <a:t>t</a:t>
            </a:r>
            <a:r>
              <a:rPr lang="en-US" altLang="zh-TW" b="1" baseline="30000"/>
              <a:t>2</a:t>
            </a:r>
          </a:p>
        </p:txBody>
      </p:sp>
      <p:graphicFrame>
        <p:nvGraphicFramePr>
          <p:cNvPr id="338029" name="Object 109"/>
          <p:cNvGraphicFramePr>
            <a:graphicFrameLocks noChangeAspect="1"/>
          </p:cNvGraphicFramePr>
          <p:nvPr/>
        </p:nvGraphicFramePr>
        <p:xfrm>
          <a:off x="2395538" y="4556125"/>
          <a:ext cx="191770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1" name="Equation" r:id="rId9" imgW="1460160" imgH="520560" progId="Equation.3">
                  <p:embed/>
                </p:oleObj>
              </mc:Choice>
              <mc:Fallback>
                <p:oleObj name="Equation" r:id="rId9" imgW="1460160" imgH="520560" progId="Equation.3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38" y="4556125"/>
                        <a:ext cx="1917700" cy="681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0" name="Object 110"/>
          <p:cNvGraphicFramePr>
            <a:graphicFrameLocks noChangeAspect="1"/>
          </p:cNvGraphicFramePr>
          <p:nvPr/>
        </p:nvGraphicFramePr>
        <p:xfrm>
          <a:off x="2611438" y="5208588"/>
          <a:ext cx="293370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2" name="Equation" r:id="rId11" imgW="2234880" imgH="622080" progId="Equation.3">
                  <p:embed/>
                </p:oleObj>
              </mc:Choice>
              <mc:Fallback>
                <p:oleObj name="Equation" r:id="rId11" imgW="2234880" imgH="622080" progId="Equation.3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5208588"/>
                        <a:ext cx="2933700" cy="81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1" name="Object 111"/>
          <p:cNvGraphicFramePr>
            <a:graphicFrameLocks noChangeAspect="1"/>
          </p:cNvGraphicFramePr>
          <p:nvPr/>
        </p:nvGraphicFramePr>
        <p:xfrm>
          <a:off x="2362200" y="5970588"/>
          <a:ext cx="284956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3" name="Equation" r:id="rId13" imgW="2171520" imgH="444240" progId="Equation.3">
                  <p:embed/>
                </p:oleObj>
              </mc:Choice>
              <mc:Fallback>
                <p:oleObj name="Equation" r:id="rId13" imgW="2171520" imgH="444240" progId="Equation.3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970588"/>
                        <a:ext cx="284956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r>
              <a:rPr lang="en-US" altLang="zh-TW"/>
              <a:t>convention</a:t>
            </a:r>
            <a:r>
              <a:rPr lang="zh-TW" altLang="en-US"/>
              <a:t>：</a:t>
            </a:r>
            <a:endParaRPr lang="en-US" altLang="zh-TW"/>
          </a:p>
          <a:p>
            <a:pPr lvl="1"/>
            <a:r>
              <a:rPr lang="en-US" altLang="zh-TW"/>
              <a:t>Root of the B-tree is always in main memory.</a:t>
            </a:r>
          </a:p>
          <a:p>
            <a:pPr lvl="1"/>
            <a:r>
              <a:rPr lang="en-US" altLang="zh-TW"/>
              <a:t>Any nodes that are passed as parameters must already have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   had a DISK_READ operation performed on them.</a:t>
            </a:r>
          </a:p>
          <a:p>
            <a:pPr>
              <a:lnSpc>
                <a:spcPct val="120000"/>
              </a:lnSpc>
            </a:pPr>
            <a:r>
              <a:rPr lang="en-US" altLang="zh-TW"/>
              <a:t>Operations： </a:t>
            </a:r>
          </a:p>
          <a:p>
            <a:pPr lvl="1"/>
            <a:r>
              <a:rPr lang="en-US" altLang="zh-TW"/>
              <a:t>Searching a B-Tree.</a:t>
            </a:r>
          </a:p>
          <a:p>
            <a:pPr lvl="1"/>
            <a:r>
              <a:rPr lang="en-US" altLang="zh-TW"/>
              <a:t>Creating an empty B-tree.</a:t>
            </a:r>
          </a:p>
          <a:p>
            <a:pPr lvl="1"/>
            <a:r>
              <a:rPr lang="en-US" altLang="zh-TW"/>
              <a:t>Splitting a node in a B-tree.</a:t>
            </a:r>
          </a:p>
          <a:p>
            <a:pPr lvl="1"/>
            <a:r>
              <a:rPr lang="en-US" altLang="zh-TW"/>
              <a:t>Inserting a key into a B-tree.</a:t>
            </a:r>
          </a:p>
          <a:p>
            <a:pPr lvl="1"/>
            <a:r>
              <a:rPr lang="en-US" altLang="zh-TW"/>
              <a:t>Deleting a key from a B-tree.</a:t>
            </a:r>
          </a:p>
          <a:p>
            <a:pPr lvl="1">
              <a:lnSpc>
                <a:spcPct val="130000"/>
              </a:lnSpc>
              <a:buFont typeface="Wingdings" pitchFamily="2" charset="2"/>
              <a:buNone/>
            </a:pPr>
            <a:r>
              <a:rPr lang="en-US" altLang="zh-TW"/>
              <a:t>      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/>
              <a:t>B-Tree-Search(x,k)</a:t>
            </a:r>
            <a:r>
              <a:rPr lang="zh-TW" altLang="en-US"/>
              <a:t>：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Algorithm：</a:t>
            </a:r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 lvl="1">
              <a:lnSpc>
                <a:spcPct val="90000"/>
              </a:lnSpc>
            </a:pPr>
            <a:r>
              <a:rPr lang="en-US" altLang="zh-TW"/>
              <a:t>Total CPU time：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1752600" y="2046288"/>
            <a:ext cx="23050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B-Tree-Search(x,k)</a:t>
            </a:r>
          </a:p>
        </p:txBody>
      </p:sp>
      <p:sp>
        <p:nvSpPr>
          <p:cNvPr id="339973" name="Text Box 5"/>
          <p:cNvSpPr txBox="1">
            <a:spLocks noChangeArrowheads="1"/>
          </p:cNvSpPr>
          <p:nvPr/>
        </p:nvSpPr>
        <p:spPr bwMode="auto">
          <a:xfrm>
            <a:off x="1752600" y="2476500"/>
            <a:ext cx="282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{</a:t>
            </a:r>
          </a:p>
        </p:txBody>
      </p:sp>
      <p:graphicFrame>
        <p:nvGraphicFramePr>
          <p:cNvPr id="339978" name="Object 10"/>
          <p:cNvGraphicFramePr>
            <a:graphicFrameLocks noChangeAspect="1"/>
          </p:cNvGraphicFramePr>
          <p:nvPr/>
        </p:nvGraphicFramePr>
        <p:xfrm>
          <a:off x="1947863" y="2652713"/>
          <a:ext cx="3716337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86" name="Equation" r:id="rId3" imgW="2565360" imgH="1904760" progId="Equation.DSMT4">
                  <p:embed/>
                </p:oleObj>
              </mc:Choice>
              <mc:Fallback>
                <p:oleObj name="Equation" r:id="rId3" imgW="2565360" imgH="1904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2652713"/>
                        <a:ext cx="3716337" cy="276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9982" name="Text Box 14"/>
          <p:cNvSpPr txBox="1">
            <a:spLocks noChangeArrowheads="1"/>
          </p:cNvSpPr>
          <p:nvPr/>
        </p:nvSpPr>
        <p:spPr bwMode="auto">
          <a:xfrm>
            <a:off x="1828800" y="5486400"/>
            <a:ext cx="282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}</a:t>
            </a:r>
          </a:p>
        </p:txBody>
      </p:sp>
      <p:graphicFrame>
        <p:nvGraphicFramePr>
          <p:cNvPr id="339983" name="Object 15"/>
          <p:cNvGraphicFramePr>
            <a:graphicFrameLocks noChangeAspect="1"/>
          </p:cNvGraphicFramePr>
          <p:nvPr/>
        </p:nvGraphicFramePr>
        <p:xfrm>
          <a:off x="3630613" y="6029325"/>
          <a:ext cx="16510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87" name="Equation" r:id="rId5" imgW="1257120" imgH="228600" progId="Equation.DSMT4">
                  <p:embed/>
                </p:oleObj>
              </mc:Choice>
              <mc:Fallback>
                <p:oleObj name="Equation" r:id="rId5" imgW="125712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613" y="6029325"/>
                        <a:ext cx="165100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r>
              <a:rPr lang="en-US" altLang="zh-TW"/>
              <a:t>B-Tree-Create(T)</a:t>
            </a:r>
            <a:r>
              <a:rPr lang="zh-TW" altLang="en-US"/>
              <a:t>：</a:t>
            </a:r>
          </a:p>
          <a:p>
            <a:pPr lvl="1"/>
            <a:r>
              <a:rPr lang="en-US" altLang="zh-TW"/>
              <a:t>Algorithm：</a:t>
            </a:r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>
              <a:lnSpc>
                <a:spcPct val="140000"/>
              </a:lnSpc>
            </a:pPr>
            <a:r>
              <a:rPr lang="en-US" altLang="zh-TW"/>
              <a:t>time：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1752600" y="1997075"/>
            <a:ext cx="2481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/>
              <a:t>B-Tree-Create(T)</a:t>
            </a:r>
          </a:p>
        </p:txBody>
      </p:sp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1752600" y="2476500"/>
            <a:ext cx="282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{</a:t>
            </a:r>
          </a:p>
        </p:txBody>
      </p:sp>
      <p:graphicFrame>
        <p:nvGraphicFramePr>
          <p:cNvPr id="340998" name="Object 6"/>
          <p:cNvGraphicFramePr>
            <a:graphicFrameLocks noChangeAspect="1"/>
          </p:cNvGraphicFramePr>
          <p:nvPr/>
        </p:nvGraphicFramePr>
        <p:xfrm>
          <a:off x="2243138" y="2630488"/>
          <a:ext cx="2246312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3" name="Equation" r:id="rId3" imgW="1549080" imgH="1143000" progId="Equation.DSMT4">
                  <p:embed/>
                </p:oleObj>
              </mc:Choice>
              <mc:Fallback>
                <p:oleObj name="Equation" r:id="rId3" imgW="1549080" imgH="1143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138" y="2630488"/>
                        <a:ext cx="2246312" cy="166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0999" name="Text Box 7"/>
          <p:cNvSpPr txBox="1">
            <a:spLocks noChangeArrowheads="1"/>
          </p:cNvSpPr>
          <p:nvPr/>
        </p:nvSpPr>
        <p:spPr bwMode="auto">
          <a:xfrm>
            <a:off x="1828800" y="4267200"/>
            <a:ext cx="282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1600"/>
              <a:t>}</a:t>
            </a:r>
          </a:p>
        </p:txBody>
      </p:sp>
      <p:graphicFrame>
        <p:nvGraphicFramePr>
          <p:cNvPr id="341000" name="Object 8"/>
          <p:cNvGraphicFramePr>
            <a:graphicFrameLocks noChangeAspect="1"/>
          </p:cNvGraphicFramePr>
          <p:nvPr/>
        </p:nvGraphicFramePr>
        <p:xfrm>
          <a:off x="2147888" y="4745038"/>
          <a:ext cx="48418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004" name="Equation" r:id="rId5" imgW="368280" imgH="228600" progId="Equation.3">
                  <p:embed/>
                </p:oleObj>
              </mc:Choice>
              <mc:Fallback>
                <p:oleObj name="Equation" r:id="rId5" imgW="36828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745038"/>
                        <a:ext cx="484187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5181600"/>
          </a:xfrm>
        </p:spPr>
        <p:txBody>
          <a:bodyPr/>
          <a:lstStyle/>
          <a:p>
            <a:r>
              <a:rPr lang="en-US" altLang="zh-TW"/>
              <a:t>B-Tree-Split-Child(x,i)：</a:t>
            </a:r>
          </a:p>
          <a:p>
            <a:pPr lvl="1">
              <a:lnSpc>
                <a:spcPct val="140000"/>
              </a:lnSpc>
            </a:pPr>
            <a:r>
              <a:rPr lang="en-US" altLang="zh-TW"/>
              <a:t>Splitting a node in a B-Tree</a:t>
            </a:r>
            <a:r>
              <a:rPr lang="zh-TW" altLang="en-US"/>
              <a:t>：</a:t>
            </a:r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  <a:p>
            <a:pPr lvl="1"/>
            <a:endParaRPr lang="en-US" altLang="zh-TW"/>
          </a:p>
        </p:txBody>
      </p:sp>
      <p:sp>
        <p:nvSpPr>
          <p:cNvPr id="342025" name="Rectangle 9"/>
          <p:cNvSpPr>
            <a:spLocks noChangeArrowheads="1"/>
          </p:cNvSpPr>
          <p:nvPr/>
        </p:nvSpPr>
        <p:spPr bwMode="auto">
          <a:xfrm>
            <a:off x="1998663" y="3040063"/>
            <a:ext cx="995362" cy="236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2026" name="Rectangle 10"/>
          <p:cNvSpPr>
            <a:spLocks noChangeArrowheads="1"/>
          </p:cNvSpPr>
          <p:nvPr/>
        </p:nvSpPr>
        <p:spPr bwMode="auto">
          <a:xfrm>
            <a:off x="2079625" y="3041650"/>
            <a:ext cx="685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Tahoma"/>
              </a:rPr>
              <a:t>…</a:t>
            </a:r>
            <a:r>
              <a:rPr lang="en-US" altLang="zh-TW" b="1">
                <a:latin typeface="新細明體" pitchFamily="18" charset="-120"/>
              </a:rPr>
              <a:t> N   W W </a:t>
            </a:r>
            <a:r>
              <a:rPr lang="en-US" altLang="zh-TW" b="1">
                <a:latin typeface="Tahoma"/>
              </a:rPr>
              <a:t>…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2030" name="Text Box 14"/>
          <p:cNvSpPr txBox="1">
            <a:spLocks noChangeArrowheads="1"/>
          </p:cNvSpPr>
          <p:nvPr/>
        </p:nvSpPr>
        <p:spPr bwMode="auto">
          <a:xfrm>
            <a:off x="1933575" y="2759075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x</a:t>
            </a:r>
          </a:p>
        </p:txBody>
      </p:sp>
      <p:sp>
        <p:nvSpPr>
          <p:cNvPr id="342031" name="Text Box 15"/>
          <p:cNvSpPr txBox="1">
            <a:spLocks noChangeArrowheads="1"/>
          </p:cNvSpPr>
          <p:nvPr/>
        </p:nvSpPr>
        <p:spPr bwMode="auto">
          <a:xfrm>
            <a:off x="1979613" y="2565400"/>
            <a:ext cx="942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Key</a:t>
            </a:r>
            <a:r>
              <a:rPr lang="en-US" altLang="zh-TW" b="1" baseline="-25000"/>
              <a:t>i-1</a:t>
            </a:r>
            <a:r>
              <a:rPr lang="en-US" altLang="zh-TW" b="1"/>
              <a:t>[x]</a:t>
            </a:r>
          </a:p>
        </p:txBody>
      </p:sp>
      <p:sp>
        <p:nvSpPr>
          <p:cNvPr id="342032" name="Text Box 16"/>
          <p:cNvSpPr txBox="1">
            <a:spLocks noChangeArrowheads="1"/>
          </p:cNvSpPr>
          <p:nvPr/>
        </p:nvSpPr>
        <p:spPr bwMode="auto">
          <a:xfrm>
            <a:off x="2532063" y="3429000"/>
            <a:ext cx="855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y=C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</a:p>
        </p:txBody>
      </p:sp>
      <p:sp>
        <p:nvSpPr>
          <p:cNvPr id="342033" name="Line 17"/>
          <p:cNvSpPr>
            <a:spLocks noChangeShapeType="1"/>
          </p:cNvSpPr>
          <p:nvPr/>
        </p:nvSpPr>
        <p:spPr bwMode="auto">
          <a:xfrm>
            <a:off x="2532063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34" name="Rectangle 18"/>
          <p:cNvSpPr>
            <a:spLocks noChangeArrowheads="1"/>
          </p:cNvSpPr>
          <p:nvPr/>
        </p:nvSpPr>
        <p:spPr bwMode="auto">
          <a:xfrm>
            <a:off x="1612900" y="3808413"/>
            <a:ext cx="1909763" cy="230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2035" name="Rectangle 19"/>
          <p:cNvSpPr>
            <a:spLocks noChangeArrowheads="1"/>
          </p:cNvSpPr>
          <p:nvPr/>
        </p:nvSpPr>
        <p:spPr bwMode="auto">
          <a:xfrm>
            <a:off x="1693863" y="3810000"/>
            <a:ext cx="20574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新細明體" pitchFamily="18" charset="-120"/>
              </a:rPr>
              <a:t>  P   Q   R   S   T   U   V   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2036" name="Line 20"/>
          <p:cNvSpPr>
            <a:spLocks noChangeShapeType="1"/>
          </p:cNvSpPr>
          <p:nvPr/>
        </p:nvSpPr>
        <p:spPr bwMode="auto">
          <a:xfrm>
            <a:off x="1693863" y="396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37" name="Text Box 21"/>
          <p:cNvSpPr txBox="1">
            <a:spLocks noChangeArrowheads="1"/>
          </p:cNvSpPr>
          <p:nvPr/>
        </p:nvSpPr>
        <p:spPr bwMode="auto">
          <a:xfrm>
            <a:off x="1566863" y="43576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1</a:t>
            </a:r>
          </a:p>
        </p:txBody>
      </p:sp>
      <p:sp>
        <p:nvSpPr>
          <p:cNvPr id="342038" name="Line 22"/>
          <p:cNvSpPr>
            <a:spLocks noChangeShapeType="1"/>
          </p:cNvSpPr>
          <p:nvPr/>
        </p:nvSpPr>
        <p:spPr bwMode="auto">
          <a:xfrm>
            <a:off x="1922463" y="396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39" name="Text Box 23"/>
          <p:cNvSpPr txBox="1">
            <a:spLocks noChangeArrowheads="1"/>
          </p:cNvSpPr>
          <p:nvPr/>
        </p:nvSpPr>
        <p:spPr bwMode="auto">
          <a:xfrm>
            <a:off x="1795463" y="43576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2</a:t>
            </a:r>
          </a:p>
        </p:txBody>
      </p:sp>
      <p:sp>
        <p:nvSpPr>
          <p:cNvPr id="342040" name="Line 24"/>
          <p:cNvSpPr>
            <a:spLocks noChangeShapeType="1"/>
          </p:cNvSpPr>
          <p:nvPr/>
        </p:nvSpPr>
        <p:spPr bwMode="auto">
          <a:xfrm>
            <a:off x="2201863" y="3948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41" name="Line 25"/>
          <p:cNvSpPr>
            <a:spLocks noChangeShapeType="1"/>
          </p:cNvSpPr>
          <p:nvPr/>
        </p:nvSpPr>
        <p:spPr bwMode="auto">
          <a:xfrm>
            <a:off x="2430463" y="3948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42" name="Text Box 26"/>
          <p:cNvSpPr txBox="1">
            <a:spLocks noChangeArrowheads="1"/>
          </p:cNvSpPr>
          <p:nvPr/>
        </p:nvSpPr>
        <p:spPr bwMode="auto">
          <a:xfrm>
            <a:off x="2303463" y="43434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4</a:t>
            </a:r>
          </a:p>
        </p:txBody>
      </p:sp>
      <p:sp>
        <p:nvSpPr>
          <p:cNvPr id="342043" name="Text Box 27"/>
          <p:cNvSpPr txBox="1">
            <a:spLocks noChangeArrowheads="1"/>
          </p:cNvSpPr>
          <p:nvPr/>
        </p:nvSpPr>
        <p:spPr bwMode="auto">
          <a:xfrm>
            <a:off x="2074863" y="43434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3</a:t>
            </a:r>
          </a:p>
        </p:txBody>
      </p:sp>
      <p:sp>
        <p:nvSpPr>
          <p:cNvPr id="342044" name="Line 28"/>
          <p:cNvSpPr>
            <a:spLocks noChangeShapeType="1"/>
          </p:cNvSpPr>
          <p:nvPr/>
        </p:nvSpPr>
        <p:spPr bwMode="auto">
          <a:xfrm>
            <a:off x="2684463" y="396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45" name="Text Box 29"/>
          <p:cNvSpPr txBox="1">
            <a:spLocks noChangeArrowheads="1"/>
          </p:cNvSpPr>
          <p:nvPr/>
        </p:nvSpPr>
        <p:spPr bwMode="auto">
          <a:xfrm>
            <a:off x="2557463" y="43576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5</a:t>
            </a:r>
          </a:p>
        </p:txBody>
      </p:sp>
      <p:sp>
        <p:nvSpPr>
          <p:cNvPr id="342046" name="Line 30"/>
          <p:cNvSpPr>
            <a:spLocks noChangeShapeType="1"/>
          </p:cNvSpPr>
          <p:nvPr/>
        </p:nvSpPr>
        <p:spPr bwMode="auto">
          <a:xfrm>
            <a:off x="2913063" y="3962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47" name="Text Box 31"/>
          <p:cNvSpPr txBox="1">
            <a:spLocks noChangeArrowheads="1"/>
          </p:cNvSpPr>
          <p:nvPr/>
        </p:nvSpPr>
        <p:spPr bwMode="auto">
          <a:xfrm>
            <a:off x="2786063" y="4357688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6</a:t>
            </a:r>
          </a:p>
        </p:txBody>
      </p:sp>
      <p:sp>
        <p:nvSpPr>
          <p:cNvPr id="342048" name="Line 32"/>
          <p:cNvSpPr>
            <a:spLocks noChangeShapeType="1"/>
          </p:cNvSpPr>
          <p:nvPr/>
        </p:nvSpPr>
        <p:spPr bwMode="auto">
          <a:xfrm>
            <a:off x="3192463" y="3948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49" name="Line 33"/>
          <p:cNvSpPr>
            <a:spLocks noChangeShapeType="1"/>
          </p:cNvSpPr>
          <p:nvPr/>
        </p:nvSpPr>
        <p:spPr bwMode="auto">
          <a:xfrm>
            <a:off x="3421063" y="394811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50" name="Text Box 34"/>
          <p:cNvSpPr txBox="1">
            <a:spLocks noChangeArrowheads="1"/>
          </p:cNvSpPr>
          <p:nvPr/>
        </p:nvSpPr>
        <p:spPr bwMode="auto">
          <a:xfrm>
            <a:off x="3294063" y="43434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8</a:t>
            </a:r>
          </a:p>
        </p:txBody>
      </p:sp>
      <p:sp>
        <p:nvSpPr>
          <p:cNvPr id="342051" name="Text Box 35"/>
          <p:cNvSpPr txBox="1">
            <a:spLocks noChangeArrowheads="1"/>
          </p:cNvSpPr>
          <p:nvPr/>
        </p:nvSpPr>
        <p:spPr bwMode="auto">
          <a:xfrm>
            <a:off x="3065463" y="4343400"/>
            <a:ext cx="34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/>
              <a:t>T</a:t>
            </a:r>
            <a:r>
              <a:rPr lang="en-US" altLang="zh-TW" baseline="-25000"/>
              <a:t>7</a:t>
            </a:r>
          </a:p>
        </p:txBody>
      </p:sp>
      <p:sp>
        <p:nvSpPr>
          <p:cNvPr id="342052" name="Text Box 36"/>
          <p:cNvSpPr txBox="1">
            <a:spLocks noChangeArrowheads="1"/>
          </p:cNvSpPr>
          <p:nvPr/>
        </p:nvSpPr>
        <p:spPr bwMode="auto">
          <a:xfrm>
            <a:off x="2655888" y="2743200"/>
            <a:ext cx="8540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Key</a:t>
            </a:r>
            <a:r>
              <a:rPr lang="en-US" altLang="zh-TW" b="1" baseline="-25000"/>
              <a:t>i </a:t>
            </a:r>
            <a:r>
              <a:rPr lang="en-US" altLang="zh-TW" b="1"/>
              <a:t>[x]</a:t>
            </a:r>
          </a:p>
        </p:txBody>
      </p:sp>
      <p:sp>
        <p:nvSpPr>
          <p:cNvPr id="342053" name="Text Box 37"/>
          <p:cNvSpPr txBox="1">
            <a:spLocks noChangeArrowheads="1"/>
          </p:cNvSpPr>
          <p:nvPr/>
        </p:nvSpPr>
        <p:spPr bwMode="auto">
          <a:xfrm>
            <a:off x="855663" y="2819400"/>
            <a:ext cx="517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t=4</a:t>
            </a:r>
          </a:p>
        </p:txBody>
      </p:sp>
      <p:sp>
        <p:nvSpPr>
          <p:cNvPr id="342054" name="Text Box 38"/>
          <p:cNvSpPr txBox="1">
            <a:spLocks noChangeArrowheads="1"/>
          </p:cNvSpPr>
          <p:nvPr/>
        </p:nvSpPr>
        <p:spPr bwMode="auto">
          <a:xfrm>
            <a:off x="762000" y="4038600"/>
            <a:ext cx="474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009900"/>
                </a:solidFill>
              </a:rPr>
              <a:t>full</a:t>
            </a:r>
          </a:p>
        </p:txBody>
      </p:sp>
      <p:cxnSp>
        <p:nvCxnSpPr>
          <p:cNvPr id="342058" name="AutoShape 42"/>
          <p:cNvCxnSpPr>
            <a:cxnSpLocks noChangeShapeType="1"/>
            <a:stCxn id="342054" idx="0"/>
            <a:endCxn id="342034" idx="1"/>
          </p:cNvCxnSpPr>
          <p:nvPr/>
        </p:nvCxnSpPr>
        <p:spPr bwMode="auto">
          <a:xfrm rot="16200000">
            <a:off x="1249363" y="3675062"/>
            <a:ext cx="114300" cy="612775"/>
          </a:xfrm>
          <a:prstGeom prst="curvedConnector2">
            <a:avLst/>
          </a:prstGeom>
          <a:noFill/>
          <a:ln w="9525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2059" name="Line 43"/>
          <p:cNvSpPr>
            <a:spLocks noChangeShapeType="1"/>
          </p:cNvSpPr>
          <p:nvPr/>
        </p:nvSpPr>
        <p:spPr bwMode="auto">
          <a:xfrm>
            <a:off x="3962400" y="344328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060" name="Rectangle 44"/>
          <p:cNvSpPr>
            <a:spLocks noChangeArrowheads="1"/>
          </p:cNvSpPr>
          <p:nvPr/>
        </p:nvSpPr>
        <p:spPr bwMode="auto">
          <a:xfrm>
            <a:off x="6629400" y="2825750"/>
            <a:ext cx="1447800" cy="2365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2061" name="Rectangle 45"/>
          <p:cNvSpPr>
            <a:spLocks noChangeArrowheads="1"/>
          </p:cNvSpPr>
          <p:nvPr/>
        </p:nvSpPr>
        <p:spPr bwMode="auto">
          <a:xfrm>
            <a:off x="6786563" y="2827338"/>
            <a:ext cx="13668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altLang="zh-TW" b="1">
                <a:latin typeface="Tahoma"/>
              </a:rPr>
              <a:t>…</a:t>
            </a:r>
            <a:r>
              <a:rPr lang="en-US" altLang="zh-TW" b="1">
                <a:latin typeface="新細明體" pitchFamily="18" charset="-120"/>
              </a:rPr>
              <a:t> N    S    W </a:t>
            </a:r>
            <a:r>
              <a:rPr lang="en-US" altLang="zh-TW" b="1">
                <a:latin typeface="Tahoma"/>
              </a:rPr>
              <a:t>…</a:t>
            </a:r>
            <a:endParaRPr lang="en-US" altLang="zh-TW" b="1" baseline="-25000">
              <a:latin typeface="新細明體" pitchFamily="18" charset="-120"/>
            </a:endParaRPr>
          </a:p>
        </p:txBody>
      </p:sp>
      <p:sp>
        <p:nvSpPr>
          <p:cNvPr id="342064" name="Text Box 48"/>
          <p:cNvSpPr txBox="1">
            <a:spLocks noChangeArrowheads="1"/>
          </p:cNvSpPr>
          <p:nvPr/>
        </p:nvSpPr>
        <p:spPr bwMode="auto">
          <a:xfrm>
            <a:off x="5867400" y="3214688"/>
            <a:ext cx="8556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y=C</a:t>
            </a:r>
            <a:r>
              <a:rPr lang="en-US" altLang="zh-TW" b="1" baseline="-25000"/>
              <a:t>i</a:t>
            </a:r>
            <a:r>
              <a:rPr lang="en-US" altLang="zh-TW" b="1"/>
              <a:t>[x]</a:t>
            </a:r>
          </a:p>
        </p:txBody>
      </p:sp>
      <p:sp>
        <p:nvSpPr>
          <p:cNvPr id="342065" name="Line 49"/>
          <p:cNvSpPr>
            <a:spLocks noChangeShapeType="1"/>
          </p:cNvSpPr>
          <p:nvPr/>
        </p:nvSpPr>
        <p:spPr bwMode="auto">
          <a:xfrm flipH="1">
            <a:off x="6629400" y="3048000"/>
            <a:ext cx="560388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grpSp>
        <p:nvGrpSpPr>
          <p:cNvPr id="342108" name="Group 92"/>
          <p:cNvGrpSpPr>
            <a:grpSpLocks/>
          </p:cNvGrpSpPr>
          <p:nvPr/>
        </p:nvGrpSpPr>
        <p:grpSpPr bwMode="auto">
          <a:xfrm>
            <a:off x="7880350" y="3671888"/>
            <a:ext cx="1111250" cy="854075"/>
            <a:chOff x="4752" y="3119"/>
            <a:chExt cx="700" cy="538"/>
          </a:xfrm>
        </p:grpSpPr>
        <p:sp>
          <p:nvSpPr>
            <p:cNvPr id="342066" name="Rectangle 50"/>
            <p:cNvSpPr>
              <a:spLocks noChangeArrowheads="1"/>
            </p:cNvSpPr>
            <p:nvPr/>
          </p:nvSpPr>
          <p:spPr bwMode="auto">
            <a:xfrm>
              <a:off x="4752" y="3119"/>
              <a:ext cx="624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2067" name="Rectangle 51"/>
            <p:cNvSpPr>
              <a:spLocks noChangeArrowheads="1"/>
            </p:cNvSpPr>
            <p:nvPr/>
          </p:nvSpPr>
          <p:spPr bwMode="auto">
            <a:xfrm>
              <a:off x="4848" y="3120"/>
              <a:ext cx="5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TW" b="1">
                  <a:latin typeface="新細明體" pitchFamily="18" charset="-120"/>
                </a:rPr>
                <a:t>T   U   V   </a:t>
              </a:r>
              <a:endParaRPr lang="en-US" altLang="zh-TW" b="1" baseline="-25000">
                <a:latin typeface="新細明體" pitchFamily="18" charset="-120"/>
              </a:endParaRPr>
            </a:p>
          </p:txBody>
        </p:sp>
        <p:sp>
          <p:nvSpPr>
            <p:cNvPr id="342076" name="Line 60"/>
            <p:cNvSpPr>
              <a:spLocks noChangeShapeType="1"/>
            </p:cNvSpPr>
            <p:nvPr/>
          </p:nvSpPr>
          <p:spPr bwMode="auto">
            <a:xfrm>
              <a:off x="48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77" name="Text Box 61"/>
            <p:cNvSpPr txBox="1">
              <a:spLocks noChangeArrowheads="1"/>
            </p:cNvSpPr>
            <p:nvPr/>
          </p:nvSpPr>
          <p:spPr bwMode="auto">
            <a:xfrm>
              <a:off x="4768" y="3465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5</a:t>
              </a:r>
            </a:p>
          </p:txBody>
        </p:sp>
        <p:sp>
          <p:nvSpPr>
            <p:cNvPr id="342078" name="Line 62"/>
            <p:cNvSpPr>
              <a:spLocks noChangeShapeType="1"/>
            </p:cNvSpPr>
            <p:nvPr/>
          </p:nvSpPr>
          <p:spPr bwMode="auto">
            <a:xfrm>
              <a:off x="4992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79" name="Text Box 63"/>
            <p:cNvSpPr txBox="1">
              <a:spLocks noChangeArrowheads="1"/>
            </p:cNvSpPr>
            <p:nvPr/>
          </p:nvSpPr>
          <p:spPr bwMode="auto">
            <a:xfrm>
              <a:off x="4912" y="3465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6</a:t>
              </a:r>
            </a:p>
          </p:txBody>
        </p:sp>
        <p:sp>
          <p:nvSpPr>
            <p:cNvPr id="342080" name="Line 64"/>
            <p:cNvSpPr>
              <a:spLocks noChangeShapeType="1"/>
            </p:cNvSpPr>
            <p:nvPr/>
          </p:nvSpPr>
          <p:spPr bwMode="auto">
            <a:xfrm>
              <a:off x="5168" y="320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81" name="Line 65"/>
            <p:cNvSpPr>
              <a:spLocks noChangeShapeType="1"/>
            </p:cNvSpPr>
            <p:nvPr/>
          </p:nvSpPr>
          <p:spPr bwMode="auto">
            <a:xfrm>
              <a:off x="5312" y="320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82" name="Text Box 66"/>
            <p:cNvSpPr txBox="1">
              <a:spLocks noChangeArrowheads="1"/>
            </p:cNvSpPr>
            <p:nvPr/>
          </p:nvSpPr>
          <p:spPr bwMode="auto">
            <a:xfrm>
              <a:off x="5232" y="3456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8</a:t>
              </a:r>
            </a:p>
          </p:txBody>
        </p:sp>
        <p:sp>
          <p:nvSpPr>
            <p:cNvPr id="342083" name="Text Box 67"/>
            <p:cNvSpPr txBox="1">
              <a:spLocks noChangeArrowheads="1"/>
            </p:cNvSpPr>
            <p:nvPr/>
          </p:nvSpPr>
          <p:spPr bwMode="auto">
            <a:xfrm>
              <a:off x="5088" y="3456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7</a:t>
              </a:r>
            </a:p>
          </p:txBody>
        </p:sp>
      </p:grpSp>
      <p:graphicFrame>
        <p:nvGraphicFramePr>
          <p:cNvPr id="342088" name="Object 72"/>
          <p:cNvGraphicFramePr>
            <a:graphicFrameLocks noChangeAspect="1"/>
          </p:cNvGraphicFramePr>
          <p:nvPr/>
        </p:nvGraphicFramePr>
        <p:xfrm>
          <a:off x="6629400" y="2592388"/>
          <a:ext cx="144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113" name="Equation" r:id="rId3" imgW="1447560" imgH="241200" progId="Equation.3">
                  <p:embed/>
                </p:oleObj>
              </mc:Choice>
              <mc:Fallback>
                <p:oleObj name="Equation" r:id="rId3" imgW="1447560" imgH="241200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592388"/>
                        <a:ext cx="144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42107" name="Group 91"/>
          <p:cNvGrpSpPr>
            <a:grpSpLocks/>
          </p:cNvGrpSpPr>
          <p:nvPr/>
        </p:nvGrpSpPr>
        <p:grpSpPr bwMode="auto">
          <a:xfrm>
            <a:off x="5791200" y="3671888"/>
            <a:ext cx="1117600" cy="854075"/>
            <a:chOff x="2752" y="2927"/>
            <a:chExt cx="704" cy="538"/>
          </a:xfrm>
        </p:grpSpPr>
        <p:sp>
          <p:nvSpPr>
            <p:cNvPr id="342089" name="Rectangle 73"/>
            <p:cNvSpPr>
              <a:spLocks noChangeArrowheads="1"/>
            </p:cNvSpPr>
            <p:nvPr/>
          </p:nvSpPr>
          <p:spPr bwMode="auto">
            <a:xfrm>
              <a:off x="2781" y="2927"/>
              <a:ext cx="627" cy="1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2090" name="Rectangle 74"/>
            <p:cNvSpPr>
              <a:spLocks noChangeArrowheads="1"/>
            </p:cNvSpPr>
            <p:nvPr/>
          </p:nvSpPr>
          <p:spPr bwMode="auto">
            <a:xfrm>
              <a:off x="2832" y="2928"/>
              <a:ext cx="62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altLang="zh-TW" b="1">
                  <a:latin typeface="新細明體" pitchFamily="18" charset="-120"/>
                </a:rPr>
                <a:t>  P   Q   R</a:t>
              </a:r>
              <a:endParaRPr lang="en-US" altLang="zh-TW" b="1" baseline="-25000">
                <a:latin typeface="新細明體" pitchFamily="18" charset="-120"/>
              </a:endParaRPr>
            </a:p>
          </p:txBody>
        </p:sp>
        <p:sp>
          <p:nvSpPr>
            <p:cNvPr id="342091" name="Line 75"/>
            <p:cNvSpPr>
              <a:spLocks noChangeShapeType="1"/>
            </p:cNvSpPr>
            <p:nvPr/>
          </p:nvSpPr>
          <p:spPr bwMode="auto">
            <a:xfrm>
              <a:off x="2832" y="30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92" name="Text Box 76"/>
            <p:cNvSpPr txBox="1">
              <a:spLocks noChangeArrowheads="1"/>
            </p:cNvSpPr>
            <p:nvPr/>
          </p:nvSpPr>
          <p:spPr bwMode="auto">
            <a:xfrm>
              <a:off x="2752" y="3273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1</a:t>
              </a:r>
            </a:p>
          </p:txBody>
        </p:sp>
        <p:sp>
          <p:nvSpPr>
            <p:cNvPr id="342093" name="Line 77"/>
            <p:cNvSpPr>
              <a:spLocks noChangeShapeType="1"/>
            </p:cNvSpPr>
            <p:nvPr/>
          </p:nvSpPr>
          <p:spPr bwMode="auto">
            <a:xfrm>
              <a:off x="2976" y="302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94" name="Text Box 78"/>
            <p:cNvSpPr txBox="1">
              <a:spLocks noChangeArrowheads="1"/>
            </p:cNvSpPr>
            <p:nvPr/>
          </p:nvSpPr>
          <p:spPr bwMode="auto">
            <a:xfrm>
              <a:off x="2896" y="3273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2</a:t>
              </a:r>
            </a:p>
          </p:txBody>
        </p:sp>
        <p:sp>
          <p:nvSpPr>
            <p:cNvPr id="342095" name="Line 79"/>
            <p:cNvSpPr>
              <a:spLocks noChangeShapeType="1"/>
            </p:cNvSpPr>
            <p:nvPr/>
          </p:nvSpPr>
          <p:spPr bwMode="auto">
            <a:xfrm>
              <a:off x="3152" y="301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96" name="Line 80"/>
            <p:cNvSpPr>
              <a:spLocks noChangeShapeType="1"/>
            </p:cNvSpPr>
            <p:nvPr/>
          </p:nvSpPr>
          <p:spPr bwMode="auto">
            <a:xfrm>
              <a:off x="3296" y="301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342097" name="Text Box 81"/>
            <p:cNvSpPr txBox="1">
              <a:spLocks noChangeArrowheads="1"/>
            </p:cNvSpPr>
            <p:nvPr/>
          </p:nvSpPr>
          <p:spPr bwMode="auto">
            <a:xfrm>
              <a:off x="3216" y="3264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4</a:t>
              </a:r>
            </a:p>
          </p:txBody>
        </p:sp>
        <p:sp>
          <p:nvSpPr>
            <p:cNvPr id="342098" name="Text Box 82"/>
            <p:cNvSpPr txBox="1">
              <a:spLocks noChangeArrowheads="1"/>
            </p:cNvSpPr>
            <p:nvPr/>
          </p:nvSpPr>
          <p:spPr bwMode="auto">
            <a:xfrm>
              <a:off x="3072" y="3264"/>
              <a:ext cx="2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TW"/>
                <a:t>T</a:t>
              </a:r>
              <a:r>
                <a:rPr lang="en-US" altLang="zh-TW" baseline="-25000"/>
                <a:t>3</a:t>
              </a:r>
            </a:p>
          </p:txBody>
        </p:sp>
      </p:grpSp>
      <p:sp>
        <p:nvSpPr>
          <p:cNvPr id="342109" name="Line 93"/>
          <p:cNvSpPr>
            <a:spLocks noChangeShapeType="1"/>
          </p:cNvSpPr>
          <p:nvPr/>
        </p:nvSpPr>
        <p:spPr bwMode="auto">
          <a:xfrm>
            <a:off x="7543800" y="3048000"/>
            <a:ext cx="560388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342110" name="Text Box 94"/>
          <p:cNvSpPr txBox="1">
            <a:spLocks noChangeArrowheads="1"/>
          </p:cNvSpPr>
          <p:nvPr/>
        </p:nvSpPr>
        <p:spPr bwMode="auto">
          <a:xfrm>
            <a:off x="8077200" y="3214688"/>
            <a:ext cx="10144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b="1"/>
              <a:t>z=C</a:t>
            </a:r>
            <a:r>
              <a:rPr lang="en-US" altLang="zh-TW" b="1" baseline="-25000"/>
              <a:t>i+1</a:t>
            </a:r>
            <a:r>
              <a:rPr lang="en-US" altLang="zh-TW" b="1"/>
              <a:t>[x]</a:t>
            </a:r>
          </a:p>
        </p:txBody>
      </p:sp>
      <p:sp>
        <p:nvSpPr>
          <p:cNvPr id="342111" name="Text Box 95"/>
          <p:cNvSpPr txBox="1">
            <a:spLocks noChangeArrowheads="1"/>
          </p:cNvSpPr>
          <p:nvPr/>
        </p:nvSpPr>
        <p:spPr bwMode="auto">
          <a:xfrm>
            <a:off x="1042988" y="4938713"/>
            <a:ext cx="7210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000"/>
              <a:t>Splitting a full node y ( have 2t-1 keys ) around its median key</a:t>
            </a:r>
          </a:p>
          <a:p>
            <a:r>
              <a:rPr lang="en-US" altLang="zh-TW" sz="2000"/>
              <a:t> y.key</a:t>
            </a:r>
            <a:r>
              <a:rPr lang="en-US" altLang="zh-TW" sz="2000" baseline="-25000"/>
              <a:t>t</a:t>
            </a:r>
            <a:r>
              <a:rPr lang="en-US" altLang="zh-TW" sz="2000"/>
              <a:t> into 2 nodes having (t-1) keys each.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全真圓新書"/>
        <a:cs typeface=""/>
      </a:majorFont>
      <a:minorFont>
        <a:latin typeface="Tahoma"/>
        <a:ea typeface="全真行書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6242</TotalTime>
  <Words>1412</Words>
  <Application>Microsoft Office PowerPoint</Application>
  <PresentationFormat>如螢幕大小 (4:3)</PresentationFormat>
  <Paragraphs>448</Paragraphs>
  <Slides>19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2" baseType="lpstr">
      <vt:lpstr>全真中黑體</vt:lpstr>
      <vt:lpstr>全真古印體</vt:lpstr>
      <vt:lpstr>全真圓新書</vt:lpstr>
      <vt:lpstr>全真行書</vt:lpstr>
      <vt:lpstr>新細明體</vt:lpstr>
      <vt:lpstr>標楷體</vt:lpstr>
      <vt:lpstr>Arial</vt:lpstr>
      <vt:lpstr>Comic Sans MS</vt:lpstr>
      <vt:lpstr>Tahoma</vt:lpstr>
      <vt:lpstr>Times New Roman</vt:lpstr>
      <vt:lpstr>Wingdings</vt:lpstr>
      <vt:lpstr>Blends</vt:lpstr>
      <vt:lpstr>Equation</vt:lpstr>
      <vt:lpstr>PowerPoint 簡報</vt:lpstr>
      <vt:lpstr> </vt:lpstr>
      <vt:lpstr> </vt:lpstr>
      <vt:lpstr> </vt:lpstr>
      <vt:lpstr>PowerPoint 簡報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PowerPoint 簡報</vt:lpstr>
      <vt:lpstr>PowerPoint 簡報</vt:lpstr>
      <vt:lpstr> </vt:lpstr>
      <vt:lpstr> </vt:lpstr>
    </vt:vector>
  </TitlesOfParts>
  <Company>anine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B-Tree</dc:title>
  <dc:creator>anine</dc:creator>
  <cp:lastModifiedBy>Yang</cp:lastModifiedBy>
  <cp:revision>400</cp:revision>
  <cp:lastPrinted>1601-01-01T00:00:00Z</cp:lastPrinted>
  <dcterms:created xsi:type="dcterms:W3CDTF">2000-03-26T21:29:52Z</dcterms:created>
  <dcterms:modified xsi:type="dcterms:W3CDTF">2014-02-19T05:55:40Z</dcterms:modified>
</cp:coreProperties>
</file>