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24" autoAdjust="0"/>
  </p:normalViewPr>
  <p:slideViewPr>
    <p:cSldViewPr>
      <p:cViewPr varScale="1">
        <p:scale>
          <a:sx n="87" d="100"/>
          <a:sy n="87" d="100"/>
        </p:scale>
        <p:origin x="1092" y="90"/>
      </p:cViewPr>
      <p:guideLst>
        <p:guide orient="horz" pos="2160"/>
        <p:guide pos="2880"/>
      </p:guideLst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7171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717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717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  <p:grpSp>
          <p:nvGrpSpPr>
            <p:cNvPr id="7174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7175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7176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  <p:sp>
          <p:nvSpPr>
            <p:cNvPr id="717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717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717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718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 altLang="en-US" noProof="0" smtClean="0"/>
              <a:t>按一下以編輯母片標題樣式</a:t>
            </a:r>
          </a:p>
        </p:txBody>
      </p:sp>
      <p:sp>
        <p:nvSpPr>
          <p:cNvPr id="718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TW" altLang="en-US" noProof="0" smtClean="0"/>
              <a:t>按一下以編輯母片副標題樣式</a:t>
            </a:r>
          </a:p>
        </p:txBody>
      </p:sp>
      <p:sp>
        <p:nvSpPr>
          <p:cNvPr id="7182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altLang="zh-TW"/>
          </a:p>
        </p:txBody>
      </p:sp>
      <p:sp>
        <p:nvSpPr>
          <p:cNvPr id="7183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altLang="zh-TW"/>
          </a:p>
        </p:txBody>
      </p:sp>
      <p:sp>
        <p:nvSpPr>
          <p:cNvPr id="7184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767253C-4125-4108-B5BB-25585B7C86DD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E3FD05-2BB6-4621-81FD-4D3B5C705544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6879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004050" y="617538"/>
            <a:ext cx="1951038" cy="551497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150938" y="617538"/>
            <a:ext cx="5700712" cy="551497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55234D-8255-47E1-B8BF-55DAB4323BC4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31562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7B245F-3905-4C38-B119-004B2BFCA1B9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10563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B6EB7A-379B-4489-87D3-58E4A7042AD3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52998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3F0E49-F4B7-4744-A673-7664718932E2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86242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F03582-975D-438B-B263-5E81F7C9ADA9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6139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A037C1-E217-420E-98AF-0782396BD038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52511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20A39A-B919-416B-B5A1-E45279F6A3BB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37646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F1AAC8-E933-41DF-B5CF-1546CDDFFC81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08203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4D1810-E72B-4458-910E-A35AFDF0004E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46450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615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kumimoji="0" sz="1400"/>
            </a:lvl1pPr>
          </a:lstStyle>
          <a:p>
            <a:endParaRPr lang="en-US" altLang="zh-TW"/>
          </a:p>
        </p:txBody>
      </p:sp>
      <p:sp>
        <p:nvSpPr>
          <p:cNvPr id="615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400"/>
            </a:lvl1pPr>
          </a:lstStyle>
          <a:p>
            <a:endParaRPr lang="en-US" altLang="zh-TW"/>
          </a:p>
        </p:txBody>
      </p:sp>
      <p:sp>
        <p:nvSpPr>
          <p:cNvPr id="615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400"/>
            </a:lvl1pPr>
          </a:lstStyle>
          <a:p>
            <a:fld id="{940DC21B-2B00-44D1-B1E3-1358853197F2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  <a:ea typeface="新細明體" pitchFamily="18" charset="-120"/>
        </a:defRPr>
      </a:lvl2pPr>
      <a:lvl3pPr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  <a:ea typeface="新細明體" pitchFamily="18" charset="-120"/>
        </a:defRPr>
      </a:lvl3pPr>
      <a:lvl4pPr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  <a:ea typeface="新細明體" pitchFamily="18" charset="-120"/>
        </a:defRPr>
      </a:lvl4pPr>
      <a:lvl5pPr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  <a:ea typeface="新細明體" pitchFamily="18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  <a:ea typeface="新細明體" pitchFamily="18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  <a:ea typeface="新細明體" pitchFamily="18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  <a:ea typeface="新細明體" pitchFamily="18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  <a:ea typeface="新細明體" pitchFamily="18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/>
              <a:t>Bloom filters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/>
              <a:t>Probability and Computing</a:t>
            </a:r>
            <a:endParaRPr lang="en-US" altLang="zh-TW" sz="2400" dirty="0"/>
          </a:p>
          <a:p>
            <a:r>
              <a:rPr lang="en-US" altLang="zh-TW" sz="2400" dirty="0"/>
              <a:t>Randomized algorithms and probabilistic analysis  P109~P111</a:t>
            </a:r>
            <a:endParaRPr lang="en-US" altLang="zh-TW" sz="2800" dirty="0"/>
          </a:p>
          <a:p>
            <a:r>
              <a:rPr lang="en-US" altLang="zh-TW" sz="2800" dirty="0"/>
              <a:t>Michael </a:t>
            </a:r>
            <a:r>
              <a:rPr lang="en-US" altLang="zh-TW" sz="2800" dirty="0" err="1"/>
              <a:t>Mitzenmacher</a:t>
            </a:r>
            <a:r>
              <a:rPr lang="en-US" altLang="zh-TW" sz="2800" dirty="0"/>
              <a:t> Eli </a:t>
            </a:r>
            <a:r>
              <a:rPr lang="en-US" altLang="zh-TW" sz="2800" dirty="0" err="1"/>
              <a:t>Upfal</a:t>
            </a:r>
            <a:endParaRPr lang="en-US" altLang="zh-TW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Introduction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Approximate set membership problem .</a:t>
            </a:r>
          </a:p>
          <a:p>
            <a:r>
              <a:rPr lang="en-US" altLang="zh-TW"/>
              <a:t>Trade-off  between the space and the false positive probability .</a:t>
            </a:r>
          </a:p>
          <a:p>
            <a:r>
              <a:rPr lang="en-US" altLang="zh-TW"/>
              <a:t>Generalize the hashing ideas.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28600"/>
            <a:ext cx="8943975" cy="1143000"/>
          </a:xfrm>
        </p:spPr>
        <p:txBody>
          <a:bodyPr/>
          <a:lstStyle/>
          <a:p>
            <a:r>
              <a:rPr lang="en-US" altLang="zh-TW" sz="3600"/>
              <a:t>Approximate set membership problem</a:t>
            </a:r>
            <a:endParaRPr lang="zh-TW" altLang="en-US" sz="360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/>
              <a:t>Suppose we have a set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/>
              <a:t>	S = {s</a:t>
            </a:r>
            <a:r>
              <a:rPr lang="en-US" altLang="zh-TW" baseline="-25000"/>
              <a:t>1</a:t>
            </a:r>
            <a:r>
              <a:rPr lang="en-US" altLang="zh-TW"/>
              <a:t>,s</a:t>
            </a:r>
            <a:r>
              <a:rPr lang="en-US" altLang="zh-TW" baseline="-25000"/>
              <a:t>2</a:t>
            </a:r>
            <a:r>
              <a:rPr lang="en-US" altLang="zh-TW"/>
              <a:t>,...,s</a:t>
            </a:r>
            <a:r>
              <a:rPr lang="en-US" altLang="zh-TW" baseline="-25000"/>
              <a:t>m</a:t>
            </a:r>
            <a:r>
              <a:rPr lang="en-US" altLang="zh-TW"/>
              <a:t>} </a:t>
            </a:r>
            <a:r>
              <a:rPr lang="en-US" altLang="zh-TW">
                <a:sym typeface="Symbol" pitchFamily="18" charset="2"/>
              </a:rPr>
              <a:t> universe U</a:t>
            </a:r>
          </a:p>
          <a:p>
            <a:pPr>
              <a:lnSpc>
                <a:spcPct val="90000"/>
              </a:lnSpc>
            </a:pPr>
            <a:r>
              <a:rPr lang="en-US" altLang="zh-TW"/>
              <a:t>Represent S  in such a way we can quickly answer </a:t>
            </a:r>
            <a:r>
              <a:rPr lang="en-US" altLang="zh-TW">
                <a:latin typeface="Times New Roman"/>
              </a:rPr>
              <a:t>“</a:t>
            </a:r>
            <a:r>
              <a:rPr lang="en-US" altLang="zh-TW">
                <a:solidFill>
                  <a:schemeClr val="hlink"/>
                </a:solidFill>
              </a:rPr>
              <a:t>Is x an element of S ?</a:t>
            </a:r>
            <a:r>
              <a:rPr lang="en-US" altLang="zh-TW">
                <a:solidFill>
                  <a:schemeClr val="hlink"/>
                </a:solidFill>
                <a:latin typeface="Times New Roman"/>
              </a:rPr>
              <a:t>”</a:t>
            </a:r>
            <a:endParaRPr lang="en-US" altLang="zh-TW">
              <a:solidFill>
                <a:schemeClr val="hlink"/>
              </a:solidFill>
            </a:endParaRPr>
          </a:p>
          <a:p>
            <a:pPr>
              <a:lnSpc>
                <a:spcPct val="90000"/>
              </a:lnSpc>
            </a:pPr>
            <a:r>
              <a:rPr lang="en-US" altLang="zh-TW"/>
              <a:t>To take as little space as possible ,we allow false positive (i.e. x</a:t>
            </a:r>
            <a:r>
              <a:rPr lang="en-US" altLang="zh-TW">
                <a:sym typeface="Symbol" pitchFamily="18" charset="2"/>
              </a:rPr>
              <a:t>S , but we answer yes )</a:t>
            </a:r>
          </a:p>
          <a:p>
            <a:pPr>
              <a:lnSpc>
                <a:spcPct val="90000"/>
              </a:lnSpc>
            </a:pPr>
            <a:r>
              <a:rPr lang="en-US" altLang="zh-TW"/>
              <a:t>If x</a:t>
            </a:r>
            <a:r>
              <a:rPr lang="en-US" altLang="zh-TW">
                <a:sym typeface="Symbol" pitchFamily="18" charset="2"/>
              </a:rPr>
              <a:t>S , we must answer yes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Bloom filters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400"/>
              <a:t>Consist of an arrays A[n] of n bits (space) , and k independent random hash functions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 sz="2400"/>
              <a:t>         </a:t>
            </a:r>
            <a:r>
              <a:rPr lang="en-US" altLang="zh-TW" sz="2400">
                <a:solidFill>
                  <a:schemeClr val="hlink"/>
                </a:solidFill>
              </a:rPr>
              <a:t>h</a:t>
            </a:r>
            <a:r>
              <a:rPr lang="en-US" altLang="zh-TW" sz="2400" baseline="-25000">
                <a:solidFill>
                  <a:schemeClr val="hlink"/>
                </a:solidFill>
              </a:rPr>
              <a:t>1</a:t>
            </a:r>
            <a:r>
              <a:rPr lang="en-US" altLang="zh-TW" sz="2400">
                <a:solidFill>
                  <a:schemeClr val="hlink"/>
                </a:solidFill>
              </a:rPr>
              <a:t>,</a:t>
            </a:r>
            <a:r>
              <a:rPr lang="en-US" altLang="zh-TW" sz="2400">
                <a:solidFill>
                  <a:schemeClr val="hlink"/>
                </a:solidFill>
                <a:latin typeface="Times New Roman"/>
              </a:rPr>
              <a:t>…</a:t>
            </a:r>
            <a:r>
              <a:rPr lang="en-US" altLang="zh-TW" sz="2400">
                <a:solidFill>
                  <a:schemeClr val="hlink"/>
                </a:solidFill>
              </a:rPr>
              <a:t>,h</a:t>
            </a:r>
            <a:r>
              <a:rPr lang="en-US" altLang="zh-TW" sz="2400" baseline="-25000">
                <a:solidFill>
                  <a:schemeClr val="hlink"/>
                </a:solidFill>
              </a:rPr>
              <a:t>k </a:t>
            </a:r>
            <a:r>
              <a:rPr lang="en-US" altLang="zh-TW" sz="2400">
                <a:solidFill>
                  <a:schemeClr val="hlink"/>
                </a:solidFill>
              </a:rPr>
              <a:t>: U --&gt; {0,1,..,n-1}</a:t>
            </a:r>
            <a:endParaRPr lang="en-US" altLang="zh-TW" sz="2400" baseline="-25000">
              <a:solidFill>
                <a:schemeClr val="hlink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 sz="2400"/>
              <a:t>1. Initially set the array to 0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 sz="2400"/>
              <a:t>2. </a:t>
            </a:r>
            <a:r>
              <a:rPr lang="en-US" altLang="zh-TW" sz="2400">
                <a:sym typeface="Symbol" pitchFamily="18" charset="2"/>
              </a:rPr>
              <a:t></a:t>
            </a:r>
            <a:r>
              <a:rPr lang="en-US" altLang="zh-TW" sz="2400"/>
              <a:t> s</a:t>
            </a:r>
            <a:r>
              <a:rPr lang="en-US" altLang="zh-TW" sz="2400">
                <a:sym typeface="Symbol" pitchFamily="18" charset="2"/>
              </a:rPr>
              <a:t>S, A[h</a:t>
            </a:r>
            <a:r>
              <a:rPr lang="en-US" altLang="zh-TW" sz="2400" baseline="-25000">
                <a:sym typeface="Symbol" pitchFamily="18" charset="2"/>
              </a:rPr>
              <a:t>i</a:t>
            </a:r>
            <a:r>
              <a:rPr lang="en-US" altLang="zh-TW" sz="2400">
                <a:sym typeface="Symbol" pitchFamily="18" charset="2"/>
              </a:rPr>
              <a:t>(s)] = 1 for 1 i  k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 sz="2400">
                <a:sym typeface="Symbol" pitchFamily="18" charset="2"/>
              </a:rPr>
              <a:t>   (an entry can be set to 1 multiple times, only the first times has an effect 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 sz="2400">
                <a:sym typeface="Symbol" pitchFamily="18" charset="2"/>
              </a:rPr>
              <a:t>3. To check if xS , we check whether all location A[h</a:t>
            </a:r>
            <a:r>
              <a:rPr lang="en-US" altLang="zh-TW" sz="2400" baseline="-25000">
                <a:sym typeface="Symbol" pitchFamily="18" charset="2"/>
              </a:rPr>
              <a:t>i</a:t>
            </a:r>
            <a:r>
              <a:rPr lang="en-US" altLang="zh-TW" sz="2400">
                <a:sym typeface="Symbol" pitchFamily="18" charset="2"/>
              </a:rPr>
              <a:t>(x)] for 1 i  k  are set to 1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 sz="2400">
                <a:solidFill>
                  <a:schemeClr val="hlink"/>
                </a:solidFill>
                <a:sym typeface="Symbol" pitchFamily="18" charset="2"/>
              </a:rPr>
              <a:t>If not, clearly </a:t>
            </a:r>
            <a:r>
              <a:rPr lang="en-US" altLang="zh-TW" sz="2800">
                <a:solidFill>
                  <a:schemeClr val="hlink"/>
                </a:solidFill>
              </a:rPr>
              <a:t>x</a:t>
            </a:r>
            <a:r>
              <a:rPr lang="en-US" altLang="zh-TW" sz="2800">
                <a:solidFill>
                  <a:schemeClr val="hlink"/>
                </a:solidFill>
                <a:sym typeface="Symbol" pitchFamily="18" charset="2"/>
              </a:rPr>
              <a:t>S.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 sz="2400">
                <a:solidFill>
                  <a:schemeClr val="hlink"/>
                </a:solidFill>
                <a:sym typeface="Symbol" pitchFamily="18" charset="2"/>
              </a:rPr>
              <a:t>If all A[h</a:t>
            </a:r>
            <a:r>
              <a:rPr lang="en-US" altLang="zh-TW" sz="2400" baseline="-25000">
                <a:solidFill>
                  <a:schemeClr val="hlink"/>
                </a:solidFill>
                <a:sym typeface="Symbol" pitchFamily="18" charset="2"/>
              </a:rPr>
              <a:t>i</a:t>
            </a:r>
            <a:r>
              <a:rPr lang="en-US" altLang="zh-TW" sz="2400">
                <a:solidFill>
                  <a:schemeClr val="hlink"/>
                </a:solidFill>
                <a:sym typeface="Symbol" pitchFamily="18" charset="2"/>
              </a:rPr>
              <a:t>(x)] are set to 1 ,we assume xS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4" name="Rectangle 14"/>
          <p:cNvSpPr>
            <a:spLocks noChangeArrowheads="1"/>
          </p:cNvSpPr>
          <p:nvPr/>
        </p:nvSpPr>
        <p:spPr bwMode="auto">
          <a:xfrm>
            <a:off x="838200" y="3657600"/>
            <a:ext cx="571500" cy="533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zh-TW" altLang="en-US"/>
              <a:t>0</a:t>
            </a:r>
          </a:p>
        </p:txBody>
      </p:sp>
      <p:sp>
        <p:nvSpPr>
          <p:cNvPr id="10255" name="Rectangle 15"/>
          <p:cNvSpPr>
            <a:spLocks noChangeArrowheads="1"/>
          </p:cNvSpPr>
          <p:nvPr/>
        </p:nvSpPr>
        <p:spPr bwMode="auto">
          <a:xfrm>
            <a:off x="1409700" y="3657600"/>
            <a:ext cx="571500" cy="533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zh-TW" altLang="en-US"/>
              <a:t>0</a:t>
            </a:r>
          </a:p>
        </p:txBody>
      </p:sp>
      <p:sp>
        <p:nvSpPr>
          <p:cNvPr id="10256" name="Rectangle 16"/>
          <p:cNvSpPr>
            <a:spLocks noChangeArrowheads="1"/>
          </p:cNvSpPr>
          <p:nvPr/>
        </p:nvSpPr>
        <p:spPr bwMode="auto">
          <a:xfrm>
            <a:off x="1981200" y="3657600"/>
            <a:ext cx="571500" cy="533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zh-TW" altLang="en-US"/>
              <a:t>0</a:t>
            </a:r>
          </a:p>
        </p:txBody>
      </p:sp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2552700" y="3657600"/>
            <a:ext cx="571500" cy="533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zh-TW" altLang="en-US"/>
              <a:t>0</a:t>
            </a:r>
          </a:p>
        </p:txBody>
      </p:sp>
      <p:sp>
        <p:nvSpPr>
          <p:cNvPr id="10258" name="Rectangle 18"/>
          <p:cNvSpPr>
            <a:spLocks noChangeArrowheads="1"/>
          </p:cNvSpPr>
          <p:nvPr/>
        </p:nvSpPr>
        <p:spPr bwMode="auto">
          <a:xfrm>
            <a:off x="3124200" y="3657600"/>
            <a:ext cx="571500" cy="533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zh-TW" altLang="en-US"/>
              <a:t>0</a:t>
            </a:r>
          </a:p>
        </p:txBody>
      </p:sp>
      <p:sp>
        <p:nvSpPr>
          <p:cNvPr id="10259" name="Rectangle 19"/>
          <p:cNvSpPr>
            <a:spLocks noChangeArrowheads="1"/>
          </p:cNvSpPr>
          <p:nvPr/>
        </p:nvSpPr>
        <p:spPr bwMode="auto">
          <a:xfrm>
            <a:off x="3695700" y="3657600"/>
            <a:ext cx="571500" cy="533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zh-TW" altLang="en-US"/>
              <a:t>0</a:t>
            </a:r>
          </a:p>
        </p:txBody>
      </p:sp>
      <p:sp>
        <p:nvSpPr>
          <p:cNvPr id="10260" name="Rectangle 20"/>
          <p:cNvSpPr>
            <a:spLocks noChangeArrowheads="1"/>
          </p:cNvSpPr>
          <p:nvPr/>
        </p:nvSpPr>
        <p:spPr bwMode="auto">
          <a:xfrm>
            <a:off x="4267200" y="3657600"/>
            <a:ext cx="571500" cy="533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zh-TW" altLang="en-US"/>
              <a:t>0</a:t>
            </a:r>
          </a:p>
        </p:txBody>
      </p:sp>
      <p:sp>
        <p:nvSpPr>
          <p:cNvPr id="10261" name="Rectangle 21"/>
          <p:cNvSpPr>
            <a:spLocks noChangeArrowheads="1"/>
          </p:cNvSpPr>
          <p:nvPr/>
        </p:nvSpPr>
        <p:spPr bwMode="auto">
          <a:xfrm>
            <a:off x="4838700" y="3657600"/>
            <a:ext cx="571500" cy="533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zh-TW" altLang="en-US"/>
              <a:t>0</a:t>
            </a:r>
          </a:p>
        </p:txBody>
      </p:sp>
      <p:sp>
        <p:nvSpPr>
          <p:cNvPr id="10262" name="Rectangle 22"/>
          <p:cNvSpPr>
            <a:spLocks noChangeArrowheads="1"/>
          </p:cNvSpPr>
          <p:nvPr/>
        </p:nvSpPr>
        <p:spPr bwMode="auto">
          <a:xfrm>
            <a:off x="5410200" y="3657600"/>
            <a:ext cx="571500" cy="533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zh-TW" altLang="en-US"/>
              <a:t>0</a:t>
            </a:r>
          </a:p>
        </p:txBody>
      </p:sp>
      <p:sp>
        <p:nvSpPr>
          <p:cNvPr id="10263" name="Rectangle 23"/>
          <p:cNvSpPr>
            <a:spLocks noChangeArrowheads="1"/>
          </p:cNvSpPr>
          <p:nvPr/>
        </p:nvSpPr>
        <p:spPr bwMode="auto">
          <a:xfrm>
            <a:off x="5981700" y="3657600"/>
            <a:ext cx="571500" cy="533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zh-TW" altLang="en-US"/>
              <a:t>0</a:t>
            </a:r>
          </a:p>
        </p:txBody>
      </p:sp>
      <p:sp>
        <p:nvSpPr>
          <p:cNvPr id="10264" name="Rectangle 24"/>
          <p:cNvSpPr>
            <a:spLocks noChangeArrowheads="1"/>
          </p:cNvSpPr>
          <p:nvPr/>
        </p:nvSpPr>
        <p:spPr bwMode="auto">
          <a:xfrm>
            <a:off x="6553200" y="3657600"/>
            <a:ext cx="571500" cy="533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zh-TW" altLang="en-US"/>
              <a:t>0</a:t>
            </a:r>
          </a:p>
        </p:txBody>
      </p:sp>
      <p:sp>
        <p:nvSpPr>
          <p:cNvPr id="10265" name="Rectangle 25"/>
          <p:cNvSpPr>
            <a:spLocks noChangeArrowheads="1"/>
          </p:cNvSpPr>
          <p:nvPr/>
        </p:nvSpPr>
        <p:spPr bwMode="auto">
          <a:xfrm>
            <a:off x="7124700" y="3657600"/>
            <a:ext cx="571500" cy="533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zh-TW" altLang="en-US"/>
              <a:t>0</a:t>
            </a:r>
          </a:p>
        </p:txBody>
      </p:sp>
      <p:sp>
        <p:nvSpPr>
          <p:cNvPr id="10266" name="Rectangle 26"/>
          <p:cNvSpPr>
            <a:spLocks noChangeArrowheads="1"/>
          </p:cNvSpPr>
          <p:nvPr/>
        </p:nvSpPr>
        <p:spPr bwMode="auto">
          <a:xfrm>
            <a:off x="2590800" y="4419600"/>
            <a:ext cx="3505200" cy="1219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 sz="3200"/>
              <a:t>Initial with all 0</a:t>
            </a:r>
          </a:p>
        </p:txBody>
      </p:sp>
      <p:grpSp>
        <p:nvGrpSpPr>
          <p:cNvPr id="10288" name="Group 48"/>
          <p:cNvGrpSpPr>
            <a:grpSpLocks/>
          </p:cNvGrpSpPr>
          <p:nvPr/>
        </p:nvGrpSpPr>
        <p:grpSpPr bwMode="auto">
          <a:xfrm>
            <a:off x="1524000" y="2514600"/>
            <a:ext cx="5791200" cy="3352800"/>
            <a:chOff x="960" y="1584"/>
            <a:chExt cx="3648" cy="2112"/>
          </a:xfrm>
        </p:grpSpPr>
        <p:grpSp>
          <p:nvGrpSpPr>
            <p:cNvPr id="10285" name="Group 45"/>
            <p:cNvGrpSpPr>
              <a:grpSpLocks/>
            </p:cNvGrpSpPr>
            <p:nvPr/>
          </p:nvGrpSpPr>
          <p:grpSpPr bwMode="auto">
            <a:xfrm>
              <a:off x="1248" y="1584"/>
              <a:ext cx="3240" cy="1056"/>
              <a:chOff x="1248" y="1488"/>
              <a:chExt cx="3240" cy="1056"/>
            </a:xfrm>
          </p:grpSpPr>
          <p:sp>
            <p:nvSpPr>
              <p:cNvPr id="10270" name="Rectangle 30"/>
              <p:cNvSpPr>
                <a:spLocks noChangeArrowheads="1"/>
              </p:cNvSpPr>
              <p:nvPr/>
            </p:nvSpPr>
            <p:spPr bwMode="auto">
              <a:xfrm>
                <a:off x="1248" y="2208"/>
                <a:ext cx="360" cy="336"/>
              </a:xfrm>
              <a:prstGeom prst="rect">
                <a:avLst/>
              </a:prstGeom>
              <a:solidFill>
                <a:srgbClr val="B2B2B2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zh-TW" altLang="en-US"/>
                  <a:t>1</a:t>
                </a:r>
              </a:p>
            </p:txBody>
          </p:sp>
          <p:sp>
            <p:nvSpPr>
              <p:cNvPr id="10271" name="Rectangle 31"/>
              <p:cNvSpPr>
                <a:spLocks noChangeArrowheads="1"/>
              </p:cNvSpPr>
              <p:nvPr/>
            </p:nvSpPr>
            <p:spPr bwMode="auto">
              <a:xfrm>
                <a:off x="1968" y="2208"/>
                <a:ext cx="360" cy="336"/>
              </a:xfrm>
              <a:prstGeom prst="rect">
                <a:avLst/>
              </a:prstGeom>
              <a:solidFill>
                <a:srgbClr val="B2B2B2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zh-TW" altLang="en-US"/>
                  <a:t>1</a:t>
                </a:r>
              </a:p>
            </p:txBody>
          </p:sp>
          <p:sp>
            <p:nvSpPr>
              <p:cNvPr id="10272" name="Rectangle 32"/>
              <p:cNvSpPr>
                <a:spLocks noChangeArrowheads="1"/>
              </p:cNvSpPr>
              <p:nvPr/>
            </p:nvSpPr>
            <p:spPr bwMode="auto">
              <a:xfrm>
                <a:off x="2328" y="2208"/>
                <a:ext cx="360" cy="336"/>
              </a:xfrm>
              <a:prstGeom prst="rect">
                <a:avLst/>
              </a:prstGeom>
              <a:solidFill>
                <a:srgbClr val="B2B2B2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zh-TW" altLang="en-US"/>
                  <a:t>1</a:t>
                </a:r>
              </a:p>
            </p:txBody>
          </p:sp>
          <p:sp>
            <p:nvSpPr>
              <p:cNvPr id="10273" name="Rectangle 33"/>
              <p:cNvSpPr>
                <a:spLocks noChangeArrowheads="1"/>
              </p:cNvSpPr>
              <p:nvPr/>
            </p:nvSpPr>
            <p:spPr bwMode="auto">
              <a:xfrm>
                <a:off x="3408" y="2208"/>
                <a:ext cx="360" cy="336"/>
              </a:xfrm>
              <a:prstGeom prst="rect">
                <a:avLst/>
              </a:prstGeom>
              <a:solidFill>
                <a:srgbClr val="B2B2B2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zh-TW" altLang="en-US"/>
                  <a:t>1</a:t>
                </a:r>
              </a:p>
            </p:txBody>
          </p:sp>
          <p:sp>
            <p:nvSpPr>
              <p:cNvPr id="10274" name="Rectangle 34"/>
              <p:cNvSpPr>
                <a:spLocks noChangeArrowheads="1"/>
              </p:cNvSpPr>
              <p:nvPr/>
            </p:nvSpPr>
            <p:spPr bwMode="auto">
              <a:xfrm>
                <a:off x="4128" y="2208"/>
                <a:ext cx="360" cy="336"/>
              </a:xfrm>
              <a:prstGeom prst="rect">
                <a:avLst/>
              </a:prstGeom>
              <a:solidFill>
                <a:srgbClr val="B2B2B2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zh-TW" altLang="en-US"/>
                  <a:t>1</a:t>
                </a:r>
              </a:p>
            </p:txBody>
          </p:sp>
          <p:grpSp>
            <p:nvGrpSpPr>
              <p:cNvPr id="10284" name="Group 44"/>
              <p:cNvGrpSpPr>
                <a:grpSpLocks/>
              </p:cNvGrpSpPr>
              <p:nvPr/>
            </p:nvGrpSpPr>
            <p:grpSpPr bwMode="auto">
              <a:xfrm>
                <a:off x="1428" y="1488"/>
                <a:ext cx="2880" cy="720"/>
                <a:chOff x="1428" y="1968"/>
                <a:chExt cx="2880" cy="720"/>
              </a:xfrm>
            </p:grpSpPr>
            <p:sp>
              <p:nvSpPr>
                <p:cNvPr id="10275" name="Text Box 35"/>
                <p:cNvSpPr txBox="1">
                  <a:spLocks noChangeArrowheads="1"/>
                </p:cNvSpPr>
                <p:nvPr/>
              </p:nvSpPr>
              <p:spPr bwMode="auto">
                <a:xfrm>
                  <a:off x="1728" y="1968"/>
                  <a:ext cx="336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l">
                    <a:spcBef>
                      <a:spcPct val="50000"/>
                    </a:spcBef>
                  </a:pPr>
                  <a:r>
                    <a:rPr lang="en-US" altLang="zh-TW"/>
                    <a:t>x</a:t>
                  </a:r>
                  <a:r>
                    <a:rPr lang="en-US" altLang="zh-TW" baseline="-25000"/>
                    <a:t>1</a:t>
                  </a:r>
                </a:p>
              </p:txBody>
            </p:sp>
            <p:sp>
              <p:nvSpPr>
                <p:cNvPr id="10277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2592" y="1968"/>
                  <a:ext cx="336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l">
                    <a:spcBef>
                      <a:spcPct val="50000"/>
                    </a:spcBef>
                  </a:pPr>
                  <a:r>
                    <a:rPr lang="en-US" altLang="zh-TW"/>
                    <a:t>x</a:t>
                  </a:r>
                  <a:r>
                    <a:rPr lang="en-US" altLang="zh-TW" baseline="-25000"/>
                    <a:t>2</a:t>
                  </a:r>
                </a:p>
              </p:txBody>
            </p:sp>
            <p:cxnSp>
              <p:nvCxnSpPr>
                <p:cNvPr id="10278" name="AutoShape 38"/>
                <p:cNvCxnSpPr>
                  <a:cxnSpLocks noChangeShapeType="1"/>
                  <a:stCxn id="10275" idx="2"/>
                  <a:endCxn id="10270" idx="0"/>
                </p:cNvCxnSpPr>
                <p:nvPr/>
              </p:nvCxnSpPr>
              <p:spPr bwMode="auto">
                <a:xfrm flipH="1">
                  <a:off x="1428" y="2256"/>
                  <a:ext cx="468" cy="432"/>
                </a:xfrm>
                <a:prstGeom prst="straightConnector1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10279" name="AutoShape 39"/>
                <p:cNvCxnSpPr>
                  <a:cxnSpLocks noChangeShapeType="1"/>
                  <a:stCxn id="10275" idx="2"/>
                  <a:endCxn id="10271" idx="0"/>
                </p:cNvCxnSpPr>
                <p:nvPr/>
              </p:nvCxnSpPr>
              <p:spPr bwMode="auto">
                <a:xfrm>
                  <a:off x="1896" y="2256"/>
                  <a:ext cx="252" cy="432"/>
                </a:xfrm>
                <a:prstGeom prst="straightConnector1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10280" name="AutoShape 40"/>
                <p:cNvCxnSpPr>
                  <a:cxnSpLocks noChangeShapeType="1"/>
                  <a:stCxn id="10277" idx="2"/>
                  <a:endCxn id="10271" idx="0"/>
                </p:cNvCxnSpPr>
                <p:nvPr/>
              </p:nvCxnSpPr>
              <p:spPr bwMode="auto">
                <a:xfrm flipH="1">
                  <a:off x="2148" y="2256"/>
                  <a:ext cx="612" cy="432"/>
                </a:xfrm>
                <a:prstGeom prst="straightConnector1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10281" name="AutoShape 41"/>
                <p:cNvCxnSpPr>
                  <a:cxnSpLocks noChangeShapeType="1"/>
                  <a:stCxn id="10275" idx="2"/>
                  <a:endCxn id="10274" idx="0"/>
                </p:cNvCxnSpPr>
                <p:nvPr/>
              </p:nvCxnSpPr>
              <p:spPr bwMode="auto">
                <a:xfrm>
                  <a:off x="1896" y="2256"/>
                  <a:ext cx="2412" cy="432"/>
                </a:xfrm>
                <a:prstGeom prst="straightConnector1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10282" name="AutoShape 42"/>
                <p:cNvCxnSpPr>
                  <a:cxnSpLocks noChangeShapeType="1"/>
                  <a:stCxn id="10277" idx="2"/>
                  <a:endCxn id="10273" idx="0"/>
                </p:cNvCxnSpPr>
                <p:nvPr/>
              </p:nvCxnSpPr>
              <p:spPr bwMode="auto">
                <a:xfrm>
                  <a:off x="2760" y="2256"/>
                  <a:ext cx="828" cy="432"/>
                </a:xfrm>
                <a:prstGeom prst="straightConnector1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10283" name="AutoShape 43"/>
                <p:cNvCxnSpPr>
                  <a:cxnSpLocks noChangeShapeType="1"/>
                  <a:stCxn id="10277" idx="2"/>
                  <a:endCxn id="10272" idx="0"/>
                </p:cNvCxnSpPr>
                <p:nvPr/>
              </p:nvCxnSpPr>
              <p:spPr bwMode="auto">
                <a:xfrm flipH="1">
                  <a:off x="2508" y="2256"/>
                  <a:ext cx="252" cy="432"/>
                </a:xfrm>
                <a:prstGeom prst="straightConnector1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</p:grpSp>
        </p:grpSp>
        <p:sp>
          <p:nvSpPr>
            <p:cNvPr id="10287" name="Rectangle 47"/>
            <p:cNvSpPr>
              <a:spLocks noChangeArrowheads="1"/>
            </p:cNvSpPr>
            <p:nvPr/>
          </p:nvSpPr>
          <p:spPr bwMode="auto">
            <a:xfrm>
              <a:off x="960" y="2832"/>
              <a:ext cx="3648" cy="86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zh-TW" sz="2800"/>
                <a:t>Each element of S is hashed k times</a:t>
              </a:r>
            </a:p>
            <a:p>
              <a:r>
                <a:rPr lang="en-US" altLang="zh-TW" sz="2800"/>
                <a:t>Each hash location set to 1</a:t>
              </a:r>
            </a:p>
          </p:txBody>
        </p:sp>
      </p:grpSp>
      <p:grpSp>
        <p:nvGrpSpPr>
          <p:cNvPr id="10306" name="Group 66"/>
          <p:cNvGrpSpPr>
            <a:grpSpLocks/>
          </p:cNvGrpSpPr>
          <p:nvPr/>
        </p:nvGrpSpPr>
        <p:grpSpPr bwMode="auto">
          <a:xfrm>
            <a:off x="1524000" y="2514600"/>
            <a:ext cx="5791200" cy="3352800"/>
            <a:chOff x="1056" y="-528"/>
            <a:chExt cx="3648" cy="2112"/>
          </a:xfrm>
        </p:grpSpPr>
        <p:sp>
          <p:nvSpPr>
            <p:cNvPr id="10291" name="Rectangle 51"/>
            <p:cNvSpPr>
              <a:spLocks noChangeArrowheads="1"/>
            </p:cNvSpPr>
            <p:nvPr/>
          </p:nvSpPr>
          <p:spPr bwMode="auto">
            <a:xfrm>
              <a:off x="1344" y="192"/>
              <a:ext cx="360" cy="336"/>
            </a:xfrm>
            <a:prstGeom prst="rect">
              <a:avLst/>
            </a:prstGeom>
            <a:solidFill>
              <a:srgbClr val="B2B2B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zh-TW" altLang="en-US"/>
                <a:t>1</a:t>
              </a:r>
            </a:p>
          </p:txBody>
        </p:sp>
        <p:sp>
          <p:nvSpPr>
            <p:cNvPr id="10292" name="Rectangle 52"/>
            <p:cNvSpPr>
              <a:spLocks noChangeArrowheads="1"/>
            </p:cNvSpPr>
            <p:nvPr/>
          </p:nvSpPr>
          <p:spPr bwMode="auto">
            <a:xfrm>
              <a:off x="2064" y="192"/>
              <a:ext cx="360" cy="336"/>
            </a:xfrm>
            <a:prstGeom prst="rect">
              <a:avLst/>
            </a:prstGeom>
            <a:solidFill>
              <a:srgbClr val="B2B2B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zh-TW" altLang="en-US"/>
                <a:t>1</a:t>
              </a:r>
            </a:p>
          </p:txBody>
        </p:sp>
        <p:sp>
          <p:nvSpPr>
            <p:cNvPr id="10293" name="Rectangle 53"/>
            <p:cNvSpPr>
              <a:spLocks noChangeArrowheads="1"/>
            </p:cNvSpPr>
            <p:nvPr/>
          </p:nvSpPr>
          <p:spPr bwMode="auto">
            <a:xfrm>
              <a:off x="2424" y="192"/>
              <a:ext cx="360" cy="336"/>
            </a:xfrm>
            <a:prstGeom prst="rect">
              <a:avLst/>
            </a:prstGeom>
            <a:solidFill>
              <a:srgbClr val="B2B2B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zh-TW" altLang="en-US"/>
                <a:t>1</a:t>
              </a:r>
            </a:p>
          </p:txBody>
        </p:sp>
        <p:sp>
          <p:nvSpPr>
            <p:cNvPr id="10294" name="Rectangle 54"/>
            <p:cNvSpPr>
              <a:spLocks noChangeArrowheads="1"/>
            </p:cNvSpPr>
            <p:nvPr/>
          </p:nvSpPr>
          <p:spPr bwMode="auto">
            <a:xfrm>
              <a:off x="3504" y="192"/>
              <a:ext cx="360" cy="336"/>
            </a:xfrm>
            <a:prstGeom prst="rect">
              <a:avLst/>
            </a:prstGeom>
            <a:solidFill>
              <a:srgbClr val="B2B2B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zh-TW" altLang="en-US"/>
                <a:t>1</a:t>
              </a:r>
            </a:p>
          </p:txBody>
        </p:sp>
        <p:sp>
          <p:nvSpPr>
            <p:cNvPr id="10295" name="Rectangle 55"/>
            <p:cNvSpPr>
              <a:spLocks noChangeArrowheads="1"/>
            </p:cNvSpPr>
            <p:nvPr/>
          </p:nvSpPr>
          <p:spPr bwMode="auto">
            <a:xfrm>
              <a:off x="4224" y="192"/>
              <a:ext cx="360" cy="336"/>
            </a:xfrm>
            <a:prstGeom prst="rect">
              <a:avLst/>
            </a:prstGeom>
            <a:solidFill>
              <a:srgbClr val="B2B2B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zh-TW" altLang="en-US"/>
                <a:t>1</a:t>
              </a:r>
            </a:p>
          </p:txBody>
        </p:sp>
        <p:sp>
          <p:nvSpPr>
            <p:cNvPr id="10297" name="Text Box 57"/>
            <p:cNvSpPr txBox="1">
              <a:spLocks noChangeArrowheads="1"/>
            </p:cNvSpPr>
            <p:nvPr/>
          </p:nvSpPr>
          <p:spPr bwMode="auto">
            <a:xfrm>
              <a:off x="2256" y="-528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/>
                <a:t>y</a:t>
              </a:r>
              <a:endParaRPr lang="en-US" altLang="zh-TW" baseline="-25000"/>
            </a:p>
          </p:txBody>
        </p:sp>
        <p:sp>
          <p:nvSpPr>
            <p:cNvPr id="10298" name="Text Box 58"/>
            <p:cNvSpPr txBox="1">
              <a:spLocks noChangeArrowheads="1"/>
            </p:cNvSpPr>
            <p:nvPr/>
          </p:nvSpPr>
          <p:spPr bwMode="auto">
            <a:xfrm>
              <a:off x="2688" y="-528"/>
              <a:ext cx="33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endParaRPr lang="en-US" altLang="zh-TW" baseline="-25000"/>
            </a:p>
          </p:txBody>
        </p:sp>
        <p:cxnSp>
          <p:nvCxnSpPr>
            <p:cNvPr id="10299" name="AutoShape 59"/>
            <p:cNvCxnSpPr>
              <a:cxnSpLocks noChangeShapeType="1"/>
              <a:stCxn id="10297" idx="2"/>
              <a:endCxn id="10293" idx="0"/>
            </p:cNvCxnSpPr>
            <p:nvPr/>
          </p:nvCxnSpPr>
          <p:spPr bwMode="auto">
            <a:xfrm>
              <a:off x="2424" y="-240"/>
              <a:ext cx="180" cy="43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300" name="AutoShape 60"/>
            <p:cNvCxnSpPr>
              <a:cxnSpLocks noChangeShapeType="1"/>
              <a:stCxn id="10297" idx="2"/>
              <a:endCxn id="10292" idx="0"/>
            </p:cNvCxnSpPr>
            <p:nvPr/>
          </p:nvCxnSpPr>
          <p:spPr bwMode="auto">
            <a:xfrm flipH="1">
              <a:off x="2244" y="-240"/>
              <a:ext cx="180" cy="43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302" name="AutoShape 62"/>
            <p:cNvCxnSpPr>
              <a:cxnSpLocks noChangeShapeType="1"/>
              <a:stCxn id="10297" idx="2"/>
            </p:cNvCxnSpPr>
            <p:nvPr/>
          </p:nvCxnSpPr>
          <p:spPr bwMode="auto">
            <a:xfrm>
              <a:off x="2424" y="-240"/>
              <a:ext cx="1620" cy="45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0305" name="Rectangle 65"/>
            <p:cNvSpPr>
              <a:spLocks noChangeArrowheads="1"/>
            </p:cNvSpPr>
            <p:nvPr/>
          </p:nvSpPr>
          <p:spPr bwMode="auto">
            <a:xfrm>
              <a:off x="1056" y="720"/>
              <a:ext cx="3648" cy="86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zh-TW" sz="2800"/>
                <a:t>To check if y is in S, check the k hash</a:t>
              </a:r>
            </a:p>
            <a:p>
              <a:r>
                <a:rPr lang="en-US" altLang="zh-TW" sz="2800"/>
                <a:t> location. If  a 0 appears , y is not in S</a:t>
              </a:r>
            </a:p>
          </p:txBody>
        </p:sp>
      </p:grpSp>
      <p:grpSp>
        <p:nvGrpSpPr>
          <p:cNvPr id="10336" name="Group 96"/>
          <p:cNvGrpSpPr>
            <a:grpSpLocks/>
          </p:cNvGrpSpPr>
          <p:nvPr/>
        </p:nvGrpSpPr>
        <p:grpSpPr bwMode="auto">
          <a:xfrm>
            <a:off x="1524000" y="2514600"/>
            <a:ext cx="5791200" cy="3352800"/>
            <a:chOff x="1056" y="-480"/>
            <a:chExt cx="3648" cy="2112"/>
          </a:xfrm>
        </p:grpSpPr>
        <p:sp>
          <p:nvSpPr>
            <p:cNvPr id="10325" name="Rectangle 85"/>
            <p:cNvSpPr>
              <a:spLocks noChangeArrowheads="1"/>
            </p:cNvSpPr>
            <p:nvPr/>
          </p:nvSpPr>
          <p:spPr bwMode="auto">
            <a:xfrm>
              <a:off x="1344" y="240"/>
              <a:ext cx="360" cy="336"/>
            </a:xfrm>
            <a:prstGeom prst="rect">
              <a:avLst/>
            </a:prstGeom>
            <a:solidFill>
              <a:srgbClr val="B2B2B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zh-TW" altLang="en-US"/>
                <a:t>1</a:t>
              </a:r>
            </a:p>
          </p:txBody>
        </p:sp>
        <p:sp>
          <p:nvSpPr>
            <p:cNvPr id="10326" name="Rectangle 86"/>
            <p:cNvSpPr>
              <a:spLocks noChangeArrowheads="1"/>
            </p:cNvSpPr>
            <p:nvPr/>
          </p:nvSpPr>
          <p:spPr bwMode="auto">
            <a:xfrm>
              <a:off x="2064" y="240"/>
              <a:ext cx="360" cy="336"/>
            </a:xfrm>
            <a:prstGeom prst="rect">
              <a:avLst/>
            </a:prstGeom>
            <a:solidFill>
              <a:srgbClr val="B2B2B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zh-TW" altLang="en-US"/>
                <a:t>1</a:t>
              </a:r>
            </a:p>
          </p:txBody>
        </p:sp>
        <p:sp>
          <p:nvSpPr>
            <p:cNvPr id="10327" name="Rectangle 87"/>
            <p:cNvSpPr>
              <a:spLocks noChangeArrowheads="1"/>
            </p:cNvSpPr>
            <p:nvPr/>
          </p:nvSpPr>
          <p:spPr bwMode="auto">
            <a:xfrm>
              <a:off x="2424" y="240"/>
              <a:ext cx="360" cy="336"/>
            </a:xfrm>
            <a:prstGeom prst="rect">
              <a:avLst/>
            </a:prstGeom>
            <a:solidFill>
              <a:srgbClr val="B2B2B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zh-TW" altLang="en-US"/>
                <a:t>1</a:t>
              </a:r>
            </a:p>
          </p:txBody>
        </p:sp>
        <p:sp>
          <p:nvSpPr>
            <p:cNvPr id="10328" name="Rectangle 88"/>
            <p:cNvSpPr>
              <a:spLocks noChangeArrowheads="1"/>
            </p:cNvSpPr>
            <p:nvPr/>
          </p:nvSpPr>
          <p:spPr bwMode="auto">
            <a:xfrm>
              <a:off x="3504" y="240"/>
              <a:ext cx="360" cy="336"/>
            </a:xfrm>
            <a:prstGeom prst="rect">
              <a:avLst/>
            </a:prstGeom>
            <a:solidFill>
              <a:srgbClr val="B2B2B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zh-TW" altLang="en-US"/>
                <a:t>1</a:t>
              </a:r>
            </a:p>
          </p:txBody>
        </p:sp>
        <p:sp>
          <p:nvSpPr>
            <p:cNvPr id="10329" name="Rectangle 89"/>
            <p:cNvSpPr>
              <a:spLocks noChangeArrowheads="1"/>
            </p:cNvSpPr>
            <p:nvPr/>
          </p:nvSpPr>
          <p:spPr bwMode="auto">
            <a:xfrm>
              <a:off x="4224" y="240"/>
              <a:ext cx="360" cy="336"/>
            </a:xfrm>
            <a:prstGeom prst="rect">
              <a:avLst/>
            </a:prstGeom>
            <a:solidFill>
              <a:srgbClr val="B2B2B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zh-TW" altLang="en-US"/>
                <a:t>1</a:t>
              </a:r>
            </a:p>
          </p:txBody>
        </p:sp>
        <p:sp>
          <p:nvSpPr>
            <p:cNvPr id="10330" name="Text Box 90"/>
            <p:cNvSpPr txBox="1">
              <a:spLocks noChangeArrowheads="1"/>
            </p:cNvSpPr>
            <p:nvPr/>
          </p:nvSpPr>
          <p:spPr bwMode="auto">
            <a:xfrm>
              <a:off x="2256" y="-480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/>
                <a:t>y</a:t>
              </a:r>
              <a:endParaRPr lang="en-US" altLang="zh-TW" baseline="-25000"/>
            </a:p>
          </p:txBody>
        </p:sp>
        <p:sp>
          <p:nvSpPr>
            <p:cNvPr id="10331" name="Text Box 91"/>
            <p:cNvSpPr txBox="1">
              <a:spLocks noChangeArrowheads="1"/>
            </p:cNvSpPr>
            <p:nvPr/>
          </p:nvSpPr>
          <p:spPr bwMode="auto">
            <a:xfrm>
              <a:off x="2688" y="-480"/>
              <a:ext cx="33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endParaRPr lang="en-US" altLang="zh-TW" baseline="-25000"/>
            </a:p>
          </p:txBody>
        </p:sp>
        <p:cxnSp>
          <p:nvCxnSpPr>
            <p:cNvPr id="10332" name="AutoShape 92"/>
            <p:cNvCxnSpPr>
              <a:cxnSpLocks noChangeShapeType="1"/>
              <a:stCxn id="10330" idx="2"/>
              <a:endCxn id="10327" idx="0"/>
            </p:cNvCxnSpPr>
            <p:nvPr/>
          </p:nvCxnSpPr>
          <p:spPr bwMode="auto">
            <a:xfrm>
              <a:off x="2424" y="-192"/>
              <a:ext cx="180" cy="43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333" name="AutoShape 93"/>
            <p:cNvCxnSpPr>
              <a:cxnSpLocks noChangeShapeType="1"/>
              <a:stCxn id="10330" idx="2"/>
              <a:endCxn id="10326" idx="0"/>
            </p:cNvCxnSpPr>
            <p:nvPr/>
          </p:nvCxnSpPr>
          <p:spPr bwMode="auto">
            <a:xfrm flipH="1">
              <a:off x="2244" y="-192"/>
              <a:ext cx="180" cy="43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334" name="AutoShape 94"/>
            <p:cNvCxnSpPr>
              <a:cxnSpLocks noChangeShapeType="1"/>
              <a:stCxn id="10330" idx="2"/>
              <a:endCxn id="10328" idx="0"/>
            </p:cNvCxnSpPr>
            <p:nvPr/>
          </p:nvCxnSpPr>
          <p:spPr bwMode="auto">
            <a:xfrm>
              <a:off x="2424" y="-192"/>
              <a:ext cx="1260" cy="43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0335" name="Rectangle 95"/>
            <p:cNvSpPr>
              <a:spLocks noChangeArrowheads="1"/>
            </p:cNvSpPr>
            <p:nvPr/>
          </p:nvSpPr>
          <p:spPr bwMode="auto">
            <a:xfrm>
              <a:off x="1056" y="768"/>
              <a:ext cx="3648" cy="86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zh-TW" sz="2800"/>
                <a:t>If only 1s appear, conclude that y is in S</a:t>
              </a:r>
            </a:p>
            <a:p>
              <a:r>
                <a:rPr lang="en-US" altLang="zh-TW" sz="2800"/>
                <a:t> This may yield false positive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4000"/>
              <a:t>The probability of a false positive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We assume the hash function are random.</a:t>
            </a:r>
          </a:p>
          <a:p>
            <a:r>
              <a:rPr lang="en-US" altLang="zh-TW"/>
              <a:t>After all the elements of S are hashed into the bloom filters ,the probability that a specific bit is still 0 is</a:t>
            </a:r>
          </a:p>
          <a:p>
            <a:pPr>
              <a:buFont typeface="Wingdings" pitchFamily="2" charset="2"/>
              <a:buNone/>
            </a:pPr>
            <a:r>
              <a:rPr lang="en-US" altLang="zh-TW"/>
              <a:t>		</a:t>
            </a:r>
          </a:p>
        </p:txBody>
      </p:sp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4089400" y="5440363"/>
          <a:ext cx="914400" cy="198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" name="Equation" r:id="rId3" imgW="914400" imgH="198720" progId="Equation.DSMT4">
                  <p:embed/>
                </p:oleObj>
              </mc:Choice>
              <mc:Fallback>
                <p:oleObj name="Equation" r:id="rId3" imgW="914400" imgH="1987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9400" y="5440363"/>
                        <a:ext cx="914400" cy="198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2667000" y="4876800"/>
          <a:ext cx="3733800" cy="1135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6" name="Equation" r:id="rId5" imgW="1295280" imgH="393480" progId="Equation.DSMT4">
                  <p:embed/>
                </p:oleObj>
              </mc:Choice>
              <mc:Fallback>
                <p:oleObj name="Equation" r:id="rId5" imgW="1295280" imgH="3934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876800"/>
                        <a:ext cx="3733800" cy="1135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800"/>
              <a:t>To simplify the analysis ,we can assume a fraction p of the entries are still 0 after all the elements of S are hashed into bloom filters.</a:t>
            </a:r>
          </a:p>
          <a:p>
            <a:pPr>
              <a:lnSpc>
                <a:spcPct val="90000"/>
              </a:lnSpc>
            </a:pPr>
            <a:r>
              <a:rPr lang="en-US" altLang="zh-TW" sz="2800"/>
              <a:t>In fact,let X be the random variable of number of those 0 positions.  By Chernoff bound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 sz="2800"/>
              <a:t>	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altLang="zh-TW" sz="28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 sz="2800"/>
              <a:t>It implies X/n will be very close to p with a very high probability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altLang="zh-TW" sz="2800"/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2743200" y="4419600"/>
          <a:ext cx="56388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" name="Equation" r:id="rId3" imgW="1968480" imgH="279360" progId="Equation.DSMT4">
                  <p:embed/>
                </p:oleObj>
              </mc:Choice>
              <mc:Fallback>
                <p:oleObj name="Equation" r:id="rId3" imgW="1968480" imgH="2793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419600"/>
                        <a:ext cx="56388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800"/>
              <a:t>The probability of a false positive f is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 sz="2800"/>
              <a:t>		</a:t>
            </a:r>
          </a:p>
          <a:p>
            <a:pPr>
              <a:lnSpc>
                <a:spcPct val="90000"/>
              </a:lnSpc>
            </a:pPr>
            <a:r>
              <a:rPr lang="en-US" altLang="zh-TW" sz="2800"/>
              <a:t>To find the optimal k to minimize f 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 sz="2800"/>
              <a:t>Minimize f </a:t>
            </a:r>
            <a:r>
              <a:rPr lang="en-US" altLang="zh-TW" sz="2800">
                <a:sym typeface="Wingdings" pitchFamily="2" charset="2"/>
              </a:rPr>
              <a:t> iff  minimize g=ln(f)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altLang="zh-TW" sz="28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altLang="zh-TW" sz="2800"/>
          </a:p>
          <a:p>
            <a:pPr>
              <a:lnSpc>
                <a:spcPct val="90000"/>
              </a:lnSpc>
              <a:buFont typeface="Symbol" pitchFamily="18" charset="2"/>
              <a:buChar char="Þ"/>
            </a:pPr>
            <a:r>
              <a:rPr lang="en-US" altLang="zh-TW" sz="2800"/>
              <a:t>k=ln(2)*(n/m)	</a:t>
            </a:r>
          </a:p>
          <a:p>
            <a:pPr>
              <a:lnSpc>
                <a:spcPct val="90000"/>
              </a:lnSpc>
              <a:buFont typeface="Symbol" pitchFamily="18" charset="2"/>
              <a:buChar char="Þ"/>
            </a:pPr>
            <a:r>
              <a:rPr lang="en-US" altLang="zh-TW" sz="2800"/>
              <a:t>f = (1/2)</a:t>
            </a:r>
            <a:r>
              <a:rPr lang="en-US" altLang="zh-TW" sz="2800" baseline="30000"/>
              <a:t>k</a:t>
            </a:r>
            <a:r>
              <a:rPr lang="en-US" altLang="zh-TW" sz="2800"/>
              <a:t> = (0.6185..)</a:t>
            </a:r>
            <a:r>
              <a:rPr lang="en-US" altLang="zh-TW" sz="2800" baseline="30000"/>
              <a:t>n/m</a:t>
            </a:r>
          </a:p>
          <a:p>
            <a:pPr>
              <a:lnSpc>
                <a:spcPct val="90000"/>
              </a:lnSpc>
              <a:buFont typeface="Symbol" pitchFamily="18" charset="2"/>
              <a:buNone/>
            </a:pPr>
            <a:r>
              <a:rPr lang="en-US" altLang="zh-TW" sz="2800"/>
              <a:t>The false positive probability falls exponentially in n/m ,the number bits used per item !!</a:t>
            </a: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2819400" y="2460625"/>
          <a:ext cx="3551238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1" name="Equation" r:id="rId3" imgW="1587240" imgH="228600" progId="Equation.DSMT4">
                  <p:embed/>
                </p:oleObj>
              </mc:Choice>
              <mc:Fallback>
                <p:oleObj name="Equation" r:id="rId3" imgW="1587240" imgH="228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460625"/>
                        <a:ext cx="3551238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2438400" y="3810000"/>
          <a:ext cx="4800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2" name="Equation" r:id="rId5" imgW="2031840" imgH="419040" progId="Equation.DSMT4">
                  <p:embed/>
                </p:oleObj>
              </mc:Choice>
              <mc:Fallback>
                <p:oleObj name="Equation" r:id="rId5" imgW="2031840" imgH="4190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810000"/>
                        <a:ext cx="48006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Conclusion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8288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600"/>
              <a:t>A Bloom filters is like a hash table ,and simply uses one bit to keep track whether an item hashed to the location.</a:t>
            </a:r>
          </a:p>
          <a:p>
            <a:pPr>
              <a:lnSpc>
                <a:spcPct val="90000"/>
              </a:lnSpc>
            </a:pPr>
            <a:r>
              <a:rPr lang="en-US" altLang="zh-TW" sz="2600"/>
              <a:t>If k=1 , it</a:t>
            </a:r>
            <a:r>
              <a:rPr lang="en-US" altLang="zh-TW" sz="2600">
                <a:latin typeface="Times New Roman"/>
              </a:rPr>
              <a:t>’</a:t>
            </a:r>
            <a:r>
              <a:rPr lang="en-US" altLang="zh-TW" sz="2600"/>
              <a:t>s equivalent to a hashing based fingerprint system.</a:t>
            </a:r>
          </a:p>
          <a:p>
            <a:pPr>
              <a:lnSpc>
                <a:spcPct val="90000"/>
              </a:lnSpc>
            </a:pPr>
            <a:r>
              <a:rPr lang="en-US" altLang="zh-TW" sz="2600"/>
              <a:t>If n=cm for small constant c,such as c=8 ,then k=5 or 6 ,the false positive probability is just over 2% .</a:t>
            </a:r>
          </a:p>
          <a:p>
            <a:pPr>
              <a:lnSpc>
                <a:spcPct val="90000"/>
              </a:lnSpc>
            </a:pPr>
            <a:r>
              <a:rPr lang="en-US" altLang="zh-TW" sz="2600"/>
              <a:t>It</a:t>
            </a:r>
            <a:r>
              <a:rPr lang="en-US" altLang="zh-TW" sz="2600">
                <a:latin typeface="Times New Roman"/>
              </a:rPr>
              <a:t>’</a:t>
            </a:r>
            <a:r>
              <a:rPr lang="en-US" altLang="zh-TW" sz="2600"/>
              <a:t>s interesting that when k is optimal </a:t>
            </a:r>
          </a:p>
          <a:p>
            <a:pPr>
              <a:lnSpc>
                <a:spcPct val="90000"/>
              </a:lnSpc>
              <a:buFont typeface="Symbol" pitchFamily="18" charset="2"/>
              <a:buNone/>
            </a:pPr>
            <a:r>
              <a:rPr lang="en-US" altLang="zh-TW" sz="2600"/>
              <a:t>   k=ln(2)*(n/m)  , then p= 1/2.</a:t>
            </a:r>
          </a:p>
          <a:p>
            <a:pPr>
              <a:lnSpc>
                <a:spcPct val="90000"/>
              </a:lnSpc>
              <a:buFont typeface="Symbol" pitchFamily="18" charset="2"/>
              <a:buNone/>
            </a:pPr>
            <a:r>
              <a:rPr lang="en-US" altLang="zh-TW" sz="2600"/>
              <a:t>	An optimized Bloom filters looks like a random bit-string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新細明體"/>
        <a:cs typeface=""/>
      </a:majorFont>
      <a:minorFont>
        <a:latin typeface="Tahoma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2B2B2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2B2B2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1293</TotalTime>
  <Words>433</Words>
  <Application>Microsoft Office PowerPoint</Application>
  <PresentationFormat>如螢幕大小 (4:3)</PresentationFormat>
  <Paragraphs>86</Paragraphs>
  <Slides>9</Slides>
  <Notes>0</Notes>
  <HiddenSlides>0</HiddenSlides>
  <MMClips>0</MMClips>
  <ScaleCrop>false</ScaleCrop>
  <HeadingPairs>
    <vt:vector size="8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6" baseType="lpstr">
      <vt:lpstr>新細明體</vt:lpstr>
      <vt:lpstr>Symbol</vt:lpstr>
      <vt:lpstr>Tahoma</vt:lpstr>
      <vt:lpstr>Times New Roman</vt:lpstr>
      <vt:lpstr>Wingdings</vt:lpstr>
      <vt:lpstr>Blends</vt:lpstr>
      <vt:lpstr>Equation</vt:lpstr>
      <vt:lpstr>Bloom filters</vt:lpstr>
      <vt:lpstr>Introduction</vt:lpstr>
      <vt:lpstr>Approximate set membership problem</vt:lpstr>
      <vt:lpstr>Bloom filters</vt:lpstr>
      <vt:lpstr>PowerPoint 簡報</vt:lpstr>
      <vt:lpstr>The probability of a false positive</vt:lpstr>
      <vt:lpstr>PowerPoint 簡報</vt:lpstr>
      <vt:lpstr>PowerPoint 簡報</vt:lpstr>
      <vt:lpstr>Conclusion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Bloom filters</dc:title>
  <dc:creator>yiren</dc:creator>
  <cp:lastModifiedBy>Yang</cp:lastModifiedBy>
  <cp:revision>4</cp:revision>
  <dcterms:created xsi:type="dcterms:W3CDTF">1601-01-01T00:00:00Z</dcterms:created>
  <dcterms:modified xsi:type="dcterms:W3CDTF">2014-02-19T05:54:57Z</dcterms:modified>
</cp:coreProperties>
</file>