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3"/>
  </p:notesMasterIdLst>
  <p:handoutMasterIdLst>
    <p:handoutMasterId r:id="rId24"/>
  </p:handoutMasterIdLst>
  <p:sldIdLst>
    <p:sldId id="256" r:id="rId2"/>
    <p:sldId id="427" r:id="rId3"/>
    <p:sldId id="428" r:id="rId4"/>
    <p:sldId id="429" r:id="rId5"/>
    <p:sldId id="430" r:id="rId6"/>
    <p:sldId id="431" r:id="rId7"/>
    <p:sldId id="432" r:id="rId8"/>
    <p:sldId id="433" r:id="rId9"/>
    <p:sldId id="434" r:id="rId10"/>
    <p:sldId id="435" r:id="rId11"/>
    <p:sldId id="436" r:id="rId12"/>
    <p:sldId id="437" r:id="rId13"/>
    <p:sldId id="438" r:id="rId14"/>
    <p:sldId id="439" r:id="rId15"/>
    <p:sldId id="440" r:id="rId16"/>
    <p:sldId id="441" r:id="rId17"/>
    <p:sldId id="442" r:id="rId18"/>
    <p:sldId id="443" r:id="rId19"/>
    <p:sldId id="444" r:id="rId20"/>
    <p:sldId id="445" r:id="rId21"/>
    <p:sldId id="446" r:id="rId22"/>
  </p:sldIdLst>
  <p:sldSz cx="9144000" cy="6858000" type="screen4x3"/>
  <p:notesSz cx="67437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000" b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000" b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000" b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000" b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000" b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000" b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000" b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000" b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000" b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9">
          <p15:clr>
            <a:srgbClr val="A4A3A4"/>
          </p15:clr>
        </p15:guide>
        <p15:guide id="2" pos="21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04A6"/>
    <a:srgbClr val="FF6600"/>
    <a:srgbClr val="996633"/>
    <a:srgbClr val="CCFF66"/>
    <a:srgbClr val="000099"/>
    <a:srgbClr val="CC0000"/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353" autoAdjust="0"/>
  </p:normalViewPr>
  <p:slideViewPr>
    <p:cSldViewPr>
      <p:cViewPr varScale="1">
        <p:scale>
          <a:sx n="83" d="100"/>
          <a:sy n="83" d="100"/>
        </p:scale>
        <p:origin x="60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16"/>
    </p:cViewPr>
  </p:sorterViewPr>
  <p:notesViewPr>
    <p:cSldViewPr>
      <p:cViewPr varScale="1">
        <p:scale>
          <a:sx n="38" d="100"/>
          <a:sy n="38" d="100"/>
        </p:scale>
        <p:origin x="-1554" y="-90"/>
      </p:cViewPr>
      <p:guideLst>
        <p:guide orient="horz" pos="3119"/>
        <p:guide pos="21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NULL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24" tIns="46712" rIns="93424" bIns="46712" numCol="1" anchor="t" anchorCtr="0" compatLnSpc="1">
            <a:prstTxWarp prst="textNoShape">
              <a:avLst/>
            </a:prstTxWarp>
          </a:bodyPr>
          <a:lstStyle>
            <a:lvl1pPr defTabSz="933450">
              <a:defRPr sz="1200" b="0"/>
            </a:lvl1pPr>
          </a:lstStyle>
          <a:p>
            <a:endParaRPr lang="zh-TW" altLang="en-US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24" tIns="46712" rIns="93424" bIns="4671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 b="0"/>
            </a:lvl1pPr>
          </a:lstStyle>
          <a:p>
            <a:endParaRPr lang="zh-TW" altLang="en-US"/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2258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24" tIns="46712" rIns="93424" bIns="46712" numCol="1" anchor="b" anchorCtr="0" compatLnSpc="1">
            <a:prstTxWarp prst="textNoShape">
              <a:avLst/>
            </a:prstTxWarp>
          </a:bodyPr>
          <a:lstStyle>
            <a:lvl1pPr defTabSz="933450">
              <a:defRPr sz="1200" b="0"/>
            </a:lvl1pPr>
          </a:lstStyle>
          <a:p>
            <a:endParaRPr lang="zh-TW" altLang="en-US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10700"/>
            <a:ext cx="2922587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24" tIns="46712" rIns="93424" bIns="4671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b="0"/>
            </a:lvl1pPr>
          </a:lstStyle>
          <a:p>
            <a:fld id="{EBEF1E68-DE4E-444B-9038-DA5CB666A547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826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t" anchorCtr="0" compatLnSpc="1">
            <a:prstTxWarp prst="textNoShape">
              <a:avLst/>
            </a:prstTxWarp>
          </a:bodyPr>
          <a:lstStyle>
            <a:lvl1pPr defTabSz="933450">
              <a:defRPr sz="1200" b="0"/>
            </a:lvl1pPr>
          </a:lstStyle>
          <a:p>
            <a:endParaRPr lang="zh-TW" altLang="en-US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0950" y="0"/>
            <a:ext cx="29400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 b="0"/>
            </a:lvl1pPr>
          </a:lstStyle>
          <a:p>
            <a:endParaRPr lang="zh-TW" altLang="en-US"/>
          </a:p>
        </p:txBody>
      </p:sp>
      <p:sp>
        <p:nvSpPr>
          <p:cNvPr id="141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4088" y="782638"/>
            <a:ext cx="4900612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1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8688" y="4691063"/>
            <a:ext cx="4951412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41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3713"/>
            <a:ext cx="2940050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b" anchorCtr="0" compatLnSpc="1">
            <a:prstTxWarp prst="textNoShape">
              <a:avLst/>
            </a:prstTxWarp>
          </a:bodyPr>
          <a:lstStyle>
            <a:lvl1pPr defTabSz="933450">
              <a:defRPr sz="1200" b="0"/>
            </a:lvl1pPr>
          </a:lstStyle>
          <a:p>
            <a:endParaRPr lang="zh-TW" altLang="en-US"/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0950" y="9383713"/>
            <a:ext cx="2940050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b="0"/>
            </a:lvl1pPr>
          </a:lstStyle>
          <a:p>
            <a:fld id="{83E29376-2BFF-4554-A00E-6D9D0563411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56816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925842-8C2F-4C1A-AE0F-90EE1820D477}" type="slidenum">
              <a:rPr lang="zh-TW" altLang="en-US"/>
              <a:pPr/>
              <a:t>14</a:t>
            </a:fld>
            <a:endParaRPr lang="zh-TW" altLang="en-US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Dynamic tables:</a:t>
            </a:r>
          </a:p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7159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8" name="Group 2"/>
          <p:cNvGrpSpPr>
            <a:grpSpLocks/>
          </p:cNvGrpSpPr>
          <p:nvPr/>
        </p:nvGrpSpPr>
        <p:grpSpPr bwMode="auto">
          <a:xfrm>
            <a:off x="0" y="1766888"/>
            <a:ext cx="9009063" cy="1052512"/>
            <a:chOff x="0" y="1536"/>
            <a:chExt cx="5675" cy="663"/>
          </a:xfrm>
        </p:grpSpPr>
        <p:grpSp>
          <p:nvGrpSpPr>
            <p:cNvPr id="6553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6554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554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6554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6554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554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6554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554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554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15728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24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65550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 b="0">
                <a:solidFill>
                  <a:schemeClr val="bg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5551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 b="0">
                <a:solidFill>
                  <a:schemeClr val="bg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5552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 b="0">
                <a:solidFill>
                  <a:schemeClr val="bg2"/>
                </a:solidFill>
              </a:defRPr>
            </a:lvl1pPr>
          </a:lstStyle>
          <a:p>
            <a:fld id="{99575D57-5BF2-4A40-ACE9-8F654AB4559E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65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38950" y="152400"/>
            <a:ext cx="1924050" cy="63246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66800" y="152400"/>
            <a:ext cx="5619750" cy="63246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5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005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198504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6800" y="1295400"/>
            <a:ext cx="37719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91100" y="1295400"/>
            <a:ext cx="37719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820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277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1770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283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324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627480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28" name="Group 16"/>
          <p:cNvGrpSpPr>
            <a:grpSpLocks/>
          </p:cNvGrpSpPr>
          <p:nvPr userDrawn="1"/>
        </p:nvGrpSpPr>
        <p:grpSpPr bwMode="auto">
          <a:xfrm>
            <a:off x="152400" y="152400"/>
            <a:ext cx="8424863" cy="1052513"/>
            <a:chOff x="357" y="624"/>
            <a:chExt cx="5307" cy="663"/>
          </a:xfrm>
        </p:grpSpPr>
        <p:sp>
          <p:nvSpPr>
            <p:cNvPr id="64515" name="Rectangle 3"/>
            <p:cNvSpPr>
              <a:spLocks noChangeArrowheads="1"/>
            </p:cNvSpPr>
            <p:nvPr/>
          </p:nvSpPr>
          <p:spPr bwMode="ltGray">
            <a:xfrm>
              <a:off x="781" y="692"/>
              <a:ext cx="207" cy="29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 b="0"/>
            </a:p>
          </p:txBody>
        </p:sp>
        <p:sp>
          <p:nvSpPr>
            <p:cNvPr id="64514" name="Rectangle 2"/>
            <p:cNvSpPr>
              <a:spLocks noChangeArrowheads="1"/>
            </p:cNvSpPr>
            <p:nvPr userDrawn="1"/>
          </p:nvSpPr>
          <p:spPr bwMode="ltGray">
            <a:xfrm>
              <a:off x="540" y="692"/>
              <a:ext cx="276" cy="2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 b="0"/>
            </a:p>
          </p:txBody>
        </p:sp>
        <p:sp>
          <p:nvSpPr>
            <p:cNvPr id="64516" name="Rectangle 4"/>
            <p:cNvSpPr>
              <a:spLocks noChangeArrowheads="1"/>
            </p:cNvSpPr>
            <p:nvPr userDrawn="1"/>
          </p:nvSpPr>
          <p:spPr bwMode="ltGray">
            <a:xfrm>
              <a:off x="618" y="958"/>
              <a:ext cx="266" cy="29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 b="0"/>
            </a:p>
          </p:txBody>
        </p:sp>
        <p:sp>
          <p:nvSpPr>
            <p:cNvPr id="64517" name="Rectangle 5"/>
            <p:cNvSpPr>
              <a:spLocks noChangeArrowheads="1"/>
            </p:cNvSpPr>
            <p:nvPr userDrawn="1"/>
          </p:nvSpPr>
          <p:spPr bwMode="ltGray">
            <a:xfrm>
              <a:off x="851" y="958"/>
              <a:ext cx="232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 b="0"/>
            </a:p>
          </p:txBody>
        </p:sp>
        <p:sp>
          <p:nvSpPr>
            <p:cNvPr id="64518" name="Rectangle 6"/>
            <p:cNvSpPr>
              <a:spLocks noChangeArrowheads="1"/>
            </p:cNvSpPr>
            <p:nvPr userDrawn="1"/>
          </p:nvSpPr>
          <p:spPr bwMode="ltGray">
            <a:xfrm>
              <a:off x="357" y="912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 b="0"/>
            </a:p>
          </p:txBody>
        </p:sp>
        <p:sp>
          <p:nvSpPr>
            <p:cNvPr id="64519" name="Rectangle 7"/>
            <p:cNvSpPr>
              <a:spLocks noChangeArrowheads="1"/>
            </p:cNvSpPr>
            <p:nvPr userDrawn="1"/>
          </p:nvSpPr>
          <p:spPr bwMode="gray">
            <a:xfrm>
              <a:off x="757" y="624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 b="0"/>
            </a:p>
          </p:txBody>
        </p:sp>
        <p:sp>
          <p:nvSpPr>
            <p:cNvPr id="64520" name="Rectangle 8"/>
            <p:cNvSpPr>
              <a:spLocks noChangeArrowheads="1"/>
            </p:cNvSpPr>
            <p:nvPr userDrawn="1"/>
          </p:nvSpPr>
          <p:spPr bwMode="gray">
            <a:xfrm>
              <a:off x="482" y="1036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 b="0"/>
            </a:p>
          </p:txBody>
        </p:sp>
      </p:grpSp>
      <p:sp>
        <p:nvSpPr>
          <p:cNvPr id="645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152400"/>
            <a:ext cx="604043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645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295400"/>
            <a:ext cx="7696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</p:txBody>
      </p:sp>
      <p:sp>
        <p:nvSpPr>
          <p:cNvPr id="64526" name="Text Box 14"/>
          <p:cNvSpPr txBox="1">
            <a:spLocks noChangeArrowheads="1"/>
          </p:cNvSpPr>
          <p:nvPr userDrawn="1"/>
        </p:nvSpPr>
        <p:spPr bwMode="auto">
          <a:xfrm>
            <a:off x="8542338" y="6477000"/>
            <a:ext cx="6016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400" b="0"/>
              <a:t>p</a:t>
            </a:r>
            <a:fld id="{1ADF2558-4AF7-4840-B496-DBEFFA11C577}" type="slidenum">
              <a:rPr lang="en-US" altLang="zh-TW" sz="1400" b="0"/>
              <a:pPr/>
              <a:t>‹#›</a:t>
            </a:fld>
            <a:r>
              <a:rPr lang="en-US" altLang="zh-TW" sz="1400" b="0"/>
              <a:t>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2400" b="1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000">
          <a:solidFill>
            <a:srgbClr val="CC0000"/>
          </a:solidFill>
          <a:latin typeface="+mn-lt"/>
          <a:ea typeface="全真古印體" pitchFamily="49" charset="-12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n"/>
        <a:defRPr kumimoji="1" sz="1600">
          <a:solidFill>
            <a:schemeClr val="tx1"/>
          </a:solidFill>
          <a:latin typeface="+mn-lt"/>
          <a:ea typeface="全真中黑體" pitchFamily="49" charset="-12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umimoji="1" sz="1400">
          <a:solidFill>
            <a:srgbClr val="FF9900"/>
          </a:solidFill>
          <a:latin typeface="+mn-lt"/>
          <a:ea typeface="新細明體" pitchFamily="18" charset="-12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pitchFamily="18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pitchFamily="18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pitchFamily="18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pitchFamily="18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5.bin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20.bin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6.bin"/><Relationship Id="rId11" Type="http://schemas.openxmlformats.org/officeDocument/2006/relationships/oleObject" Target="../embeddings/oleObject19.bin"/><Relationship Id="rId5" Type="http://schemas.openxmlformats.org/officeDocument/2006/relationships/image" Target="../media/image14.wmf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24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2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2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2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1066800" y="1600200"/>
            <a:ext cx="70818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/>
            <a:r>
              <a:rPr lang="en-US" altLang="zh-TW" sz="4400">
                <a:solidFill>
                  <a:srgbClr val="000099"/>
                </a:solidFill>
                <a:latin typeface="Comic Sans MS" pitchFamily="66" charset="0"/>
                <a:ea typeface="全真圓新書" pitchFamily="49" charset="-120"/>
              </a:rPr>
              <a:t>Amortized Analysis</a:t>
            </a:r>
            <a:r>
              <a:rPr lang="en-US" altLang="zh-TW" sz="4400">
                <a:solidFill>
                  <a:srgbClr val="000099"/>
                </a:solidFill>
                <a:latin typeface="Times New Roman" pitchFamily="18" charset="0"/>
                <a:ea typeface="全真圓新書" pitchFamily="49" charset="-120"/>
              </a:rPr>
              <a:t> </a:t>
            </a:r>
          </a:p>
        </p:txBody>
      </p:sp>
      <p:sp>
        <p:nvSpPr>
          <p:cNvPr id="95248" name="Text Box 16"/>
          <p:cNvSpPr txBox="1">
            <a:spLocks noChangeArrowheads="1"/>
          </p:cNvSpPr>
          <p:nvPr/>
        </p:nvSpPr>
        <p:spPr bwMode="auto">
          <a:xfrm>
            <a:off x="4346575" y="41148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zh-TW" b="0">
              <a:solidFill>
                <a:srgbClr val="000099"/>
              </a:solidFill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zh-TW"/>
              <a:t>Eg. 1  [Stack operation]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</a:t>
            </a:r>
            <a:r>
              <a:rPr lang="zh-TW" altLang="en-US">
                <a:solidFill>
                  <a:schemeClr val="tx1"/>
                </a:solidFill>
              </a:rPr>
              <a:t>定義 </a:t>
            </a:r>
            <a:r>
              <a:rPr lang="en-US" altLang="zh-TW">
                <a:solidFill>
                  <a:schemeClr val="tx1"/>
                </a:solidFill>
              </a:rPr>
              <a:t>potential function </a:t>
            </a:r>
            <a:r>
              <a:rPr lang="zh-TW" altLang="en-US">
                <a:solidFill>
                  <a:schemeClr val="tx1"/>
                </a:solidFill>
                <a:sym typeface="Symbol" pitchFamily="18" charset="2"/>
              </a:rPr>
              <a:t>: </a:t>
            </a:r>
            <a:r>
              <a:rPr lang="en-US" altLang="zh-TW">
                <a:solidFill>
                  <a:srgbClr val="0000FF"/>
                </a:solidFill>
                <a:sym typeface="Symbol" pitchFamily="18" charset="2"/>
              </a:rPr>
              <a:t>stack size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</a:t>
            </a:r>
            <a:r>
              <a:rPr lang="zh-TW" altLang="en-US">
                <a:solidFill>
                  <a:schemeClr val="tx1"/>
                </a:solidFill>
                <a:sym typeface="Symbol" pitchFamily="18" charset="2"/>
              </a:rPr>
              <a:t>(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D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0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)=0, </a:t>
            </a:r>
            <a:r>
              <a:rPr lang="zh-TW" altLang="en-US">
                <a:solidFill>
                  <a:schemeClr val="tx1"/>
                </a:solidFill>
                <a:sym typeface="Symbol" pitchFamily="18" charset="2"/>
              </a:rPr>
              <a:t>亦知 (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D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i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) </a:t>
            </a:r>
            <a:r>
              <a:rPr lang="zh-TW" altLang="en-US">
                <a:solidFill>
                  <a:schemeClr val="tx1"/>
                </a:solidFill>
                <a:sym typeface="Symbol" pitchFamily="18" charset="2"/>
              </a:rPr>
              <a:t> 0</a:t>
            </a:r>
          </a:p>
          <a:p>
            <a:pPr lvl="1">
              <a:buFont typeface="Wingdings" pitchFamily="2" charset="2"/>
              <a:buNone/>
            </a:pPr>
            <a:r>
              <a:rPr lang="zh-TW" altLang="en-US">
                <a:solidFill>
                  <a:schemeClr val="tx1"/>
                </a:solidFill>
                <a:sym typeface="Symbol" pitchFamily="18" charset="2"/>
              </a:rPr>
              <a:t>	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i-th op.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PUSH: </a:t>
            </a:r>
          </a:p>
          <a:p>
            <a:pPr lvl="1">
              <a:buFont typeface="Wingdings" pitchFamily="2" charset="2"/>
              <a:buNone/>
            </a:pPr>
            <a:endParaRPr lang="en-US" altLang="zh-TW">
              <a:solidFill>
                <a:schemeClr val="tx1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endParaRPr lang="en-US" altLang="zh-TW">
              <a:solidFill>
                <a:schemeClr val="tx1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endParaRPr lang="en-US" altLang="zh-TW">
              <a:solidFill>
                <a:schemeClr val="tx1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	MULTIPOP(S, k): </a:t>
            </a:r>
            <a:r>
              <a:rPr lang="zh-TW" altLang="en-US">
                <a:solidFill>
                  <a:schemeClr val="tx1"/>
                </a:solidFill>
                <a:sym typeface="Symbol" pitchFamily="18" charset="2"/>
              </a:rPr>
              <a:t>令 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k’=min{k,S}</a:t>
            </a:r>
          </a:p>
          <a:p>
            <a:pPr lvl="1">
              <a:buFont typeface="Wingdings" pitchFamily="2" charset="2"/>
              <a:buNone/>
            </a:pPr>
            <a:endParaRPr lang="en-US" altLang="zh-TW">
              <a:solidFill>
                <a:schemeClr val="tx1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endParaRPr lang="en-US" altLang="zh-TW">
              <a:solidFill>
                <a:schemeClr val="tx1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	POP: </a:t>
            </a:r>
            <a:r>
              <a:rPr lang="zh-TW" altLang="en-US">
                <a:solidFill>
                  <a:schemeClr val="tx1"/>
                </a:solidFill>
                <a:sym typeface="Symbol" pitchFamily="18" charset="2"/>
              </a:rPr>
              <a:t>同理</a:t>
            </a:r>
          </a:p>
          <a:p>
            <a:pPr lvl="1">
              <a:buFont typeface="Wingdings" pitchFamily="2" charset="2"/>
              <a:buNone/>
            </a:pPr>
            <a:r>
              <a:rPr lang="zh-TW" altLang="en-US">
                <a:sym typeface="Symbol" pitchFamily="18" charset="2"/>
              </a:rPr>
              <a:t>		</a:t>
            </a:r>
          </a:p>
          <a:p>
            <a:pPr lvl="1">
              <a:buFont typeface="Wingdings" pitchFamily="2" charset="2"/>
              <a:buNone/>
            </a:pPr>
            <a:r>
              <a:rPr lang="zh-TW" altLang="en-US">
                <a:sym typeface="Symbol" pitchFamily="18" charset="2"/>
              </a:rPr>
              <a:t>		所以一序列 </a:t>
            </a:r>
            <a:r>
              <a:rPr lang="en-US" altLang="zh-TW">
                <a:sym typeface="Symbol" pitchFamily="18" charset="2"/>
              </a:rPr>
              <a:t>n </a:t>
            </a:r>
            <a:r>
              <a:rPr lang="zh-TW" altLang="en-US">
                <a:sym typeface="Symbol" pitchFamily="18" charset="2"/>
              </a:rPr>
              <a:t>個 </a:t>
            </a:r>
            <a:r>
              <a:rPr lang="en-US" altLang="zh-TW">
                <a:sym typeface="Symbol" pitchFamily="18" charset="2"/>
              </a:rPr>
              <a:t>op </a:t>
            </a:r>
            <a:r>
              <a:rPr lang="zh-TW" altLang="en-US">
                <a:sym typeface="Symbol" pitchFamily="18" charset="2"/>
              </a:rPr>
              <a:t>之 </a:t>
            </a:r>
            <a:r>
              <a:rPr lang="en-US" altLang="zh-TW">
                <a:sym typeface="Symbol" pitchFamily="18" charset="2"/>
              </a:rPr>
              <a:t>total amortized cost </a:t>
            </a:r>
            <a:r>
              <a:rPr lang="zh-TW" altLang="en-US">
                <a:sym typeface="Symbol" pitchFamily="18" charset="2"/>
              </a:rPr>
              <a:t>為 </a:t>
            </a:r>
            <a:r>
              <a:rPr lang="en-US" altLang="zh-TW">
                <a:solidFill>
                  <a:srgbClr val="0000FF"/>
                </a:solidFill>
                <a:sym typeface="Symbol" pitchFamily="18" charset="2"/>
              </a:rPr>
              <a:t>O(n)</a:t>
            </a:r>
            <a:r>
              <a:rPr lang="en-US" altLang="zh-TW">
                <a:sym typeface="Symbol" pitchFamily="18" charset="2"/>
              </a:rPr>
              <a:t>  </a:t>
            </a:r>
          </a:p>
        </p:txBody>
      </p:sp>
      <p:graphicFrame>
        <p:nvGraphicFramePr>
          <p:cNvPr id="324613" name="Object 5"/>
          <p:cNvGraphicFramePr>
            <a:graphicFrameLocks noChangeAspect="1"/>
          </p:cNvGraphicFramePr>
          <p:nvPr/>
        </p:nvGraphicFramePr>
        <p:xfrm>
          <a:off x="2971800" y="2819400"/>
          <a:ext cx="2765425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43" name="Equation" r:id="rId3" imgW="1549080" imgH="685800" progId="Equation.3">
                  <p:embed/>
                </p:oleObj>
              </mc:Choice>
              <mc:Fallback>
                <p:oleObj name="Equation" r:id="rId3" imgW="1549080" imgH="685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819400"/>
                        <a:ext cx="2765425" cy="122396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4614" name="Object 6"/>
          <p:cNvGraphicFramePr>
            <a:graphicFrameLocks noChangeAspect="1"/>
          </p:cNvGraphicFramePr>
          <p:nvPr/>
        </p:nvGraphicFramePr>
        <p:xfrm>
          <a:off x="5943600" y="4267200"/>
          <a:ext cx="2765425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44" name="Equation" r:id="rId5" imgW="1549080" imgH="647640" progId="Equation.3">
                  <p:embed/>
                </p:oleObj>
              </mc:Choice>
              <mc:Fallback>
                <p:oleObj name="Equation" r:id="rId5" imgW="1549080" imgH="647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267200"/>
                        <a:ext cx="2765425" cy="11557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4615" name="Object 7"/>
          <p:cNvGraphicFramePr>
            <a:graphicFrameLocks noChangeAspect="1"/>
          </p:cNvGraphicFramePr>
          <p:nvPr/>
        </p:nvGraphicFramePr>
        <p:xfrm>
          <a:off x="3429000" y="5410200"/>
          <a:ext cx="679450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45" name="Equation" r:id="rId7" imgW="380880" imgH="228600" progId="Equation.3">
                  <p:embed/>
                </p:oleObj>
              </mc:Choice>
              <mc:Fallback>
                <p:oleObj name="Equation" r:id="rId7" imgW="38088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410200"/>
                        <a:ext cx="679450" cy="40798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4616" name="Rectangle 8"/>
          <p:cNvSpPr>
            <a:spLocks noChangeArrowheads="1"/>
          </p:cNvSpPr>
          <p:nvPr/>
        </p:nvSpPr>
        <p:spPr bwMode="auto">
          <a:xfrm>
            <a:off x="1752600" y="2438400"/>
            <a:ext cx="1066800" cy="3048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1"/>
            <a:r>
              <a:rPr lang="en-US" altLang="zh-TW"/>
              <a:t>Eg. 2  [Incrementing a binary counter]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</a:t>
            </a:r>
            <a:r>
              <a:rPr lang="zh-TW" altLang="en-US">
                <a:solidFill>
                  <a:schemeClr val="tx1"/>
                </a:solidFill>
              </a:rPr>
              <a:t>對 </a:t>
            </a:r>
            <a:r>
              <a:rPr lang="en-US" altLang="zh-TW">
                <a:solidFill>
                  <a:schemeClr val="tx1"/>
                </a:solidFill>
              </a:rPr>
              <a:t>counter </a:t>
            </a:r>
            <a:r>
              <a:rPr lang="zh-TW" altLang="en-US">
                <a:solidFill>
                  <a:schemeClr val="tx1"/>
                </a:solidFill>
              </a:rPr>
              <a:t>而言其 </a:t>
            </a:r>
            <a:r>
              <a:rPr lang="en-US" altLang="zh-TW">
                <a:solidFill>
                  <a:schemeClr val="tx1"/>
                </a:solidFill>
              </a:rPr>
              <a:t>potential function </a:t>
            </a:r>
            <a:r>
              <a:rPr lang="zh-TW" altLang="en-US">
                <a:solidFill>
                  <a:schemeClr val="tx1"/>
                </a:solidFill>
              </a:rPr>
              <a:t>值為在 </a:t>
            </a:r>
            <a:r>
              <a:rPr lang="en-US" altLang="zh-TW">
                <a:solidFill>
                  <a:schemeClr val="tx1"/>
                </a:solidFill>
              </a:rPr>
              <a:t>i-th op </a:t>
            </a:r>
            <a:r>
              <a:rPr lang="zh-TW" altLang="en-US">
                <a:solidFill>
                  <a:schemeClr val="tx1"/>
                </a:solidFill>
              </a:rPr>
              <a:t>後</a:t>
            </a:r>
          </a:p>
          <a:p>
            <a:pPr lvl="1">
              <a:buFont typeface="Wingdings" pitchFamily="2" charset="2"/>
              <a:buNone/>
            </a:pPr>
            <a:r>
              <a:rPr lang="zh-TW" altLang="en-US">
                <a:solidFill>
                  <a:schemeClr val="tx1"/>
                </a:solidFill>
              </a:rPr>
              <a:t>	被設定為 1 的 </a:t>
            </a:r>
            <a:r>
              <a:rPr lang="en-US" altLang="zh-TW">
                <a:solidFill>
                  <a:schemeClr val="tx1"/>
                </a:solidFill>
              </a:rPr>
              <a:t>bit </a:t>
            </a:r>
            <a:r>
              <a:rPr lang="zh-TW" altLang="en-US">
                <a:solidFill>
                  <a:schemeClr val="tx1"/>
                </a:solidFill>
              </a:rPr>
              <a:t>個數</a:t>
            </a:r>
          </a:p>
          <a:p>
            <a:pPr lvl="1">
              <a:buFont typeface="Wingdings" pitchFamily="2" charset="2"/>
              <a:buNone/>
            </a:pPr>
            <a:r>
              <a:rPr lang="zh-TW" altLang="en-US"/>
              <a:t>	</a:t>
            </a:r>
            <a:r>
              <a:rPr lang="zh-TW" altLang="en-US">
                <a:solidFill>
                  <a:srgbClr val="0000FF"/>
                </a:solidFill>
              </a:rPr>
              <a:t>	</a:t>
            </a:r>
            <a:r>
              <a:rPr lang="en-US" altLang="zh-TW">
                <a:solidFill>
                  <a:srgbClr val="0000FF"/>
                </a:solidFill>
              </a:rPr>
              <a:t>b</a:t>
            </a:r>
            <a:r>
              <a:rPr lang="en-US" altLang="zh-TW" baseline="-25000">
                <a:solidFill>
                  <a:srgbClr val="0000FF"/>
                </a:solidFill>
              </a:rPr>
              <a:t>i</a:t>
            </a:r>
            <a:r>
              <a:rPr lang="en-US" altLang="zh-TW">
                <a:solidFill>
                  <a:srgbClr val="0000FF"/>
                </a:solidFill>
              </a:rPr>
              <a:t> = # of 1’s in the counter after the i-th operation</a:t>
            </a:r>
            <a:endParaRPr lang="en-US" altLang="zh-TW">
              <a:solidFill>
                <a:schemeClr val="tx1"/>
              </a:solidFill>
            </a:endParaRPr>
          </a:p>
          <a:p>
            <a:pPr lvl="1"/>
            <a:r>
              <a:rPr lang="en-US" altLang="zh-TW">
                <a:solidFill>
                  <a:schemeClr val="tx1"/>
                </a:solidFill>
              </a:rPr>
              <a:t>Suppose that the i-th Increment op. resets t</a:t>
            </a:r>
            <a:r>
              <a:rPr lang="en-US" altLang="zh-TW" baseline="-25000">
                <a:solidFill>
                  <a:schemeClr val="tx1"/>
                </a:solidFill>
              </a:rPr>
              <a:t>i</a:t>
            </a:r>
            <a:r>
              <a:rPr lang="en-US" altLang="zh-TW">
                <a:solidFill>
                  <a:schemeClr val="tx1"/>
                </a:solidFill>
              </a:rPr>
              <a:t> bits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	Actual cost </a:t>
            </a:r>
            <a:r>
              <a:rPr lang="zh-TW" altLang="en-US">
                <a:solidFill>
                  <a:schemeClr val="tx1"/>
                </a:solidFill>
                <a:sym typeface="Symbol" pitchFamily="18" charset="2"/>
              </a:rPr>
              <a:t> 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t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i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+1</a:t>
            </a:r>
          </a:p>
          <a:p>
            <a:pPr lvl="1"/>
            <a:r>
              <a:rPr lang="en-US" altLang="zh-TW">
                <a:sym typeface="Symbol" pitchFamily="18" charset="2"/>
              </a:rPr>
              <a:t># of 1’s in the counter after the </a:t>
            </a:r>
            <a:r>
              <a:rPr lang="en-US" altLang="zh-TW"/>
              <a:t>i-th op.: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</a:t>
            </a:r>
            <a:r>
              <a:rPr lang="en-US" altLang="zh-TW">
                <a:solidFill>
                  <a:srgbClr val="0000FF"/>
                </a:solidFill>
                <a:sym typeface="Symbol" pitchFamily="18" charset="2"/>
              </a:rPr>
              <a:t>	</a:t>
            </a:r>
            <a:r>
              <a:rPr lang="en-US" altLang="zh-TW">
                <a:solidFill>
                  <a:srgbClr val="0000FF"/>
                </a:solidFill>
              </a:rPr>
              <a:t>b</a:t>
            </a:r>
            <a:r>
              <a:rPr lang="en-US" altLang="zh-TW" baseline="-25000">
                <a:solidFill>
                  <a:srgbClr val="0000FF"/>
                </a:solidFill>
              </a:rPr>
              <a:t>i </a:t>
            </a:r>
            <a:r>
              <a:rPr lang="zh-TW" altLang="en-US">
                <a:solidFill>
                  <a:srgbClr val="0000FF"/>
                </a:solidFill>
                <a:sym typeface="Symbol" pitchFamily="18" charset="2"/>
              </a:rPr>
              <a:t> </a:t>
            </a:r>
            <a:r>
              <a:rPr lang="en-US" altLang="zh-TW">
                <a:solidFill>
                  <a:srgbClr val="0000FF"/>
                </a:solidFill>
              </a:rPr>
              <a:t>b</a:t>
            </a:r>
            <a:r>
              <a:rPr lang="en-US" altLang="zh-TW" baseline="-25000">
                <a:solidFill>
                  <a:srgbClr val="0000FF"/>
                </a:solidFill>
              </a:rPr>
              <a:t>i-1 </a:t>
            </a:r>
            <a:r>
              <a:rPr lang="en-US" altLang="zh-TW">
                <a:solidFill>
                  <a:srgbClr val="0000FF"/>
                </a:solidFill>
              </a:rPr>
              <a:t>–</a:t>
            </a:r>
            <a:r>
              <a:rPr lang="zh-TW" altLang="en-US">
                <a:solidFill>
                  <a:srgbClr val="0000FF"/>
                </a:solidFill>
                <a:sym typeface="Symbol" pitchFamily="18" charset="2"/>
              </a:rPr>
              <a:t> </a:t>
            </a:r>
            <a:r>
              <a:rPr lang="en-US" altLang="zh-TW">
                <a:solidFill>
                  <a:srgbClr val="0000FF"/>
                </a:solidFill>
                <a:sym typeface="Symbol" pitchFamily="18" charset="2"/>
              </a:rPr>
              <a:t>t</a:t>
            </a:r>
            <a:r>
              <a:rPr lang="en-US" altLang="zh-TW" baseline="-25000">
                <a:solidFill>
                  <a:srgbClr val="0000FF"/>
                </a:solidFill>
                <a:sym typeface="Symbol" pitchFamily="18" charset="2"/>
              </a:rPr>
              <a:t>i </a:t>
            </a:r>
            <a:r>
              <a:rPr lang="en-US" altLang="zh-TW">
                <a:solidFill>
                  <a:srgbClr val="0000FF"/>
                </a:solidFill>
                <a:sym typeface="Symbol" pitchFamily="18" charset="2"/>
              </a:rPr>
              <a:t>+ 1</a:t>
            </a:r>
          </a:p>
          <a:p>
            <a:pPr lvl="1">
              <a:buFont typeface="Wingdings" pitchFamily="2" charset="2"/>
              <a:buNone/>
            </a:pPr>
            <a:endParaRPr lang="en-US" altLang="zh-TW">
              <a:sym typeface="Symbol" pitchFamily="18" charset="2"/>
            </a:endParaRPr>
          </a:p>
        </p:txBody>
      </p:sp>
      <p:graphicFrame>
        <p:nvGraphicFramePr>
          <p:cNvPr id="325636" name="Object 4"/>
          <p:cNvGraphicFramePr>
            <a:graphicFrameLocks noChangeAspect="1"/>
          </p:cNvGraphicFramePr>
          <p:nvPr/>
        </p:nvGraphicFramePr>
        <p:xfrm>
          <a:off x="1981200" y="4267200"/>
          <a:ext cx="3967163" cy="163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066" name="Equation" r:id="rId3" imgW="2222280" imgH="914400" progId="Equation.3">
                  <p:embed/>
                </p:oleObj>
              </mc:Choice>
              <mc:Fallback>
                <p:oleObj name="Equation" r:id="rId3" imgW="2222280" imgH="914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267200"/>
                        <a:ext cx="3967163" cy="163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5637" name="Object 5"/>
          <p:cNvGraphicFramePr>
            <a:graphicFrameLocks noChangeAspect="1"/>
          </p:cNvGraphicFramePr>
          <p:nvPr/>
        </p:nvGraphicFramePr>
        <p:xfrm>
          <a:off x="5257800" y="5105400"/>
          <a:ext cx="3309938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067" name="Equation" r:id="rId5" imgW="1854000" imgH="660240" progId="Equation.3">
                  <p:embed/>
                </p:oleObj>
              </mc:Choice>
              <mc:Fallback>
                <p:oleObj name="Equation" r:id="rId5" imgW="1854000" imgH="660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105400"/>
                        <a:ext cx="3309938" cy="11795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zh-TW"/>
              <a:t>Implement a Queue with two Stacks: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	Stack A : </a:t>
            </a:r>
            <a:r>
              <a:rPr lang="en-US" altLang="zh-TW">
                <a:solidFill>
                  <a:srgbClr val="0000FF"/>
                </a:solidFill>
              </a:rPr>
              <a:t>Dequeue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	Stack B : </a:t>
            </a:r>
            <a:r>
              <a:rPr lang="en-US" altLang="zh-TW">
                <a:solidFill>
                  <a:srgbClr val="0000FF"/>
                </a:solidFill>
              </a:rPr>
              <a:t>Enqueue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	S</a:t>
            </a:r>
            <a:r>
              <a:rPr lang="en-US" altLang="zh-TW" baseline="-25000">
                <a:solidFill>
                  <a:schemeClr val="tx1"/>
                </a:solidFill>
              </a:rPr>
              <a:t>B</a:t>
            </a:r>
            <a:r>
              <a:rPr lang="en-US" altLang="zh-TW">
                <a:solidFill>
                  <a:schemeClr val="tx1"/>
                </a:solidFill>
              </a:rPr>
              <a:t> : stack size of B</a:t>
            </a:r>
          </a:p>
          <a:p>
            <a:pPr lvl="1"/>
            <a:r>
              <a:rPr lang="en-US" altLang="zh-TW"/>
              <a:t>Enqueue(x)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	</a:t>
            </a:r>
            <a:r>
              <a:rPr lang="en-US" altLang="zh-TW">
                <a:solidFill>
                  <a:schemeClr val="tx1"/>
                </a:solidFill>
              </a:rPr>
              <a:t>{ PUSH(B, x) }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Dequeue(Q)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</a:t>
            </a:r>
            <a:r>
              <a:rPr lang="en-US" altLang="zh-TW">
                <a:solidFill>
                  <a:schemeClr val="tx1"/>
                </a:solidFill>
              </a:rPr>
              <a:t>	{ if Empty(Q) then return “empty queue”;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		   else if Empty(A) then 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			while not Empty(B)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				do PUSH(A, POP(B);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		   POP(A);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		}</a:t>
            </a:r>
          </a:p>
        </p:txBody>
      </p:sp>
      <p:grpSp>
        <p:nvGrpSpPr>
          <p:cNvPr id="326691" name="Group 35"/>
          <p:cNvGrpSpPr>
            <a:grpSpLocks/>
          </p:cNvGrpSpPr>
          <p:nvPr/>
        </p:nvGrpSpPr>
        <p:grpSpPr bwMode="auto">
          <a:xfrm>
            <a:off x="4724400" y="1752600"/>
            <a:ext cx="4191000" cy="1981200"/>
            <a:chOff x="2976" y="1056"/>
            <a:chExt cx="2640" cy="1248"/>
          </a:xfrm>
        </p:grpSpPr>
        <p:sp>
          <p:nvSpPr>
            <p:cNvPr id="326690" name="Rectangle 34"/>
            <p:cNvSpPr>
              <a:spLocks noChangeArrowheads="1"/>
            </p:cNvSpPr>
            <p:nvPr/>
          </p:nvSpPr>
          <p:spPr bwMode="auto">
            <a:xfrm>
              <a:off x="2976" y="1056"/>
              <a:ext cx="2640" cy="1248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26689" name="Group 33"/>
            <p:cNvGrpSpPr>
              <a:grpSpLocks/>
            </p:cNvGrpSpPr>
            <p:nvPr/>
          </p:nvGrpSpPr>
          <p:grpSpPr bwMode="auto">
            <a:xfrm>
              <a:off x="2976" y="1152"/>
              <a:ext cx="2637" cy="1076"/>
              <a:chOff x="2928" y="1248"/>
              <a:chExt cx="2637" cy="1076"/>
            </a:xfrm>
          </p:grpSpPr>
          <p:grpSp>
            <p:nvGrpSpPr>
              <p:cNvPr id="326672" name="Group 16"/>
              <p:cNvGrpSpPr>
                <a:grpSpLocks/>
              </p:cNvGrpSpPr>
              <p:nvPr/>
            </p:nvGrpSpPr>
            <p:grpSpPr bwMode="auto">
              <a:xfrm>
                <a:off x="4464" y="1440"/>
                <a:ext cx="432" cy="624"/>
                <a:chOff x="3552" y="1344"/>
                <a:chExt cx="432" cy="624"/>
              </a:xfrm>
            </p:grpSpPr>
            <p:sp>
              <p:nvSpPr>
                <p:cNvPr id="326666" name="Line 10"/>
                <p:cNvSpPr>
                  <a:spLocks noChangeShapeType="1"/>
                </p:cNvSpPr>
                <p:nvPr/>
              </p:nvSpPr>
              <p:spPr bwMode="auto">
                <a:xfrm>
                  <a:off x="3552" y="1344"/>
                  <a:ext cx="0" cy="62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zh-TW" altLang="en-US"/>
                </a:p>
              </p:txBody>
            </p:sp>
            <p:sp>
              <p:nvSpPr>
                <p:cNvPr id="326667" name="Line 11"/>
                <p:cNvSpPr>
                  <a:spLocks noChangeShapeType="1"/>
                </p:cNvSpPr>
                <p:nvPr/>
              </p:nvSpPr>
              <p:spPr bwMode="auto">
                <a:xfrm>
                  <a:off x="3552" y="1968"/>
                  <a:ext cx="43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zh-TW" altLang="en-US"/>
                </a:p>
              </p:txBody>
            </p:sp>
            <p:sp>
              <p:nvSpPr>
                <p:cNvPr id="326668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3984" y="1344"/>
                  <a:ext cx="0" cy="62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zh-TW" altLang="en-US"/>
                </a:p>
              </p:txBody>
            </p:sp>
            <p:sp>
              <p:nvSpPr>
                <p:cNvPr id="326669" name="Line 13"/>
                <p:cNvSpPr>
                  <a:spLocks noChangeShapeType="1"/>
                </p:cNvSpPr>
                <p:nvPr/>
              </p:nvSpPr>
              <p:spPr bwMode="auto">
                <a:xfrm>
                  <a:off x="3552" y="1824"/>
                  <a:ext cx="43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zh-TW" altLang="en-US"/>
                </a:p>
              </p:txBody>
            </p:sp>
            <p:sp>
              <p:nvSpPr>
                <p:cNvPr id="326670" name="Line 14"/>
                <p:cNvSpPr>
                  <a:spLocks noChangeShapeType="1"/>
                </p:cNvSpPr>
                <p:nvPr/>
              </p:nvSpPr>
              <p:spPr bwMode="auto">
                <a:xfrm>
                  <a:off x="3552" y="1680"/>
                  <a:ext cx="43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zh-TW" altLang="en-US"/>
                </a:p>
              </p:txBody>
            </p:sp>
            <p:sp>
              <p:nvSpPr>
                <p:cNvPr id="326671" name="Line 15"/>
                <p:cNvSpPr>
                  <a:spLocks noChangeShapeType="1"/>
                </p:cNvSpPr>
                <p:nvPr/>
              </p:nvSpPr>
              <p:spPr bwMode="auto">
                <a:xfrm>
                  <a:off x="3552" y="1488"/>
                  <a:ext cx="43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26673" name="Group 17"/>
              <p:cNvGrpSpPr>
                <a:grpSpLocks/>
              </p:cNvGrpSpPr>
              <p:nvPr/>
            </p:nvGrpSpPr>
            <p:grpSpPr bwMode="auto">
              <a:xfrm>
                <a:off x="3648" y="1440"/>
                <a:ext cx="432" cy="624"/>
                <a:chOff x="3552" y="1344"/>
                <a:chExt cx="432" cy="624"/>
              </a:xfrm>
            </p:grpSpPr>
            <p:sp>
              <p:nvSpPr>
                <p:cNvPr id="326674" name="Line 18"/>
                <p:cNvSpPr>
                  <a:spLocks noChangeShapeType="1"/>
                </p:cNvSpPr>
                <p:nvPr/>
              </p:nvSpPr>
              <p:spPr bwMode="auto">
                <a:xfrm>
                  <a:off x="3552" y="1344"/>
                  <a:ext cx="0" cy="62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zh-TW" altLang="en-US"/>
                </a:p>
              </p:txBody>
            </p:sp>
            <p:sp>
              <p:nvSpPr>
                <p:cNvPr id="326675" name="Line 19"/>
                <p:cNvSpPr>
                  <a:spLocks noChangeShapeType="1"/>
                </p:cNvSpPr>
                <p:nvPr/>
              </p:nvSpPr>
              <p:spPr bwMode="auto">
                <a:xfrm>
                  <a:off x="3552" y="1968"/>
                  <a:ext cx="43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zh-TW" altLang="en-US"/>
                </a:p>
              </p:txBody>
            </p:sp>
            <p:sp>
              <p:nvSpPr>
                <p:cNvPr id="326676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3984" y="1344"/>
                  <a:ext cx="0" cy="62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zh-TW" altLang="en-US"/>
                </a:p>
              </p:txBody>
            </p:sp>
            <p:sp>
              <p:nvSpPr>
                <p:cNvPr id="326677" name="Line 21"/>
                <p:cNvSpPr>
                  <a:spLocks noChangeShapeType="1"/>
                </p:cNvSpPr>
                <p:nvPr/>
              </p:nvSpPr>
              <p:spPr bwMode="auto">
                <a:xfrm>
                  <a:off x="3552" y="1824"/>
                  <a:ext cx="43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zh-TW" altLang="en-US"/>
                </a:p>
              </p:txBody>
            </p:sp>
            <p:sp>
              <p:nvSpPr>
                <p:cNvPr id="326678" name="Line 22"/>
                <p:cNvSpPr>
                  <a:spLocks noChangeShapeType="1"/>
                </p:cNvSpPr>
                <p:nvPr/>
              </p:nvSpPr>
              <p:spPr bwMode="auto">
                <a:xfrm>
                  <a:off x="3552" y="1680"/>
                  <a:ext cx="43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zh-TW" altLang="en-US"/>
                </a:p>
              </p:txBody>
            </p:sp>
            <p:sp>
              <p:nvSpPr>
                <p:cNvPr id="326679" name="Line 23"/>
                <p:cNvSpPr>
                  <a:spLocks noChangeShapeType="1"/>
                </p:cNvSpPr>
                <p:nvPr/>
              </p:nvSpPr>
              <p:spPr bwMode="auto">
                <a:xfrm>
                  <a:off x="3552" y="1488"/>
                  <a:ext cx="43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zh-TW" altLang="en-US"/>
                </a:p>
              </p:txBody>
            </p:sp>
          </p:grpSp>
          <p:sp>
            <p:nvSpPr>
              <p:cNvPr id="326680" name="Text Box 24"/>
              <p:cNvSpPr txBox="1">
                <a:spLocks noChangeArrowheads="1"/>
              </p:cNvSpPr>
              <p:nvPr/>
            </p:nvSpPr>
            <p:spPr bwMode="auto">
              <a:xfrm>
                <a:off x="3600" y="2112"/>
                <a:ext cx="59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TW" sz="1600"/>
                  <a:t>Stack A</a:t>
                </a:r>
              </a:p>
            </p:txBody>
          </p:sp>
          <p:sp>
            <p:nvSpPr>
              <p:cNvPr id="326681" name="Text Box 25"/>
              <p:cNvSpPr txBox="1">
                <a:spLocks noChangeArrowheads="1"/>
              </p:cNvSpPr>
              <p:nvPr/>
            </p:nvSpPr>
            <p:spPr bwMode="auto">
              <a:xfrm>
                <a:off x="4416" y="2112"/>
                <a:ext cx="59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TW" sz="1600"/>
                  <a:t>Stack B</a:t>
                </a:r>
              </a:p>
            </p:txBody>
          </p:sp>
          <p:sp>
            <p:nvSpPr>
              <p:cNvPr id="326682" name="Line 26"/>
              <p:cNvSpPr>
                <a:spLocks noChangeShapeType="1"/>
              </p:cNvSpPr>
              <p:nvPr/>
            </p:nvSpPr>
            <p:spPr bwMode="auto">
              <a:xfrm flipV="1">
                <a:off x="3840" y="1248"/>
                <a:ext cx="0" cy="240"/>
              </a:xfrm>
              <a:prstGeom prst="line">
                <a:avLst/>
              </a:prstGeom>
              <a:noFill/>
              <a:ln w="22225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  <p:sp>
            <p:nvSpPr>
              <p:cNvPr id="326683" name="Line 27"/>
              <p:cNvSpPr>
                <a:spLocks noChangeShapeType="1"/>
              </p:cNvSpPr>
              <p:nvPr/>
            </p:nvSpPr>
            <p:spPr bwMode="auto">
              <a:xfrm rot="10800000" flipV="1">
                <a:off x="4656" y="1248"/>
                <a:ext cx="0" cy="240"/>
              </a:xfrm>
              <a:prstGeom prst="line">
                <a:avLst/>
              </a:prstGeom>
              <a:noFill/>
              <a:ln w="22225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  <p:sp>
            <p:nvSpPr>
              <p:cNvPr id="326684" name="Line 28"/>
              <p:cNvSpPr>
                <a:spLocks noChangeShapeType="1"/>
              </p:cNvSpPr>
              <p:nvPr/>
            </p:nvSpPr>
            <p:spPr bwMode="auto">
              <a:xfrm>
                <a:off x="3360" y="163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  <p:sp>
            <p:nvSpPr>
              <p:cNvPr id="326686" name="Line 30"/>
              <p:cNvSpPr>
                <a:spLocks noChangeShapeType="1"/>
              </p:cNvSpPr>
              <p:nvPr/>
            </p:nvSpPr>
            <p:spPr bwMode="auto">
              <a:xfrm flipH="1">
                <a:off x="4944" y="163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  <p:sp>
            <p:nvSpPr>
              <p:cNvPr id="326687" name="Text Box 31"/>
              <p:cNvSpPr txBox="1">
                <a:spLocks noChangeArrowheads="1"/>
              </p:cNvSpPr>
              <p:nvPr/>
            </p:nvSpPr>
            <p:spPr bwMode="auto">
              <a:xfrm>
                <a:off x="2928" y="1536"/>
                <a:ext cx="435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TW" sz="1600">
                    <a:solidFill>
                      <a:srgbClr val="0000FF"/>
                    </a:solidFill>
                  </a:rPr>
                  <a:t>front</a:t>
                </a:r>
              </a:p>
            </p:txBody>
          </p:sp>
          <p:sp>
            <p:nvSpPr>
              <p:cNvPr id="326688" name="Text Box 32"/>
              <p:cNvSpPr txBox="1">
                <a:spLocks noChangeArrowheads="1"/>
              </p:cNvSpPr>
              <p:nvPr/>
            </p:nvSpPr>
            <p:spPr bwMode="auto">
              <a:xfrm>
                <a:off x="5184" y="1536"/>
                <a:ext cx="381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TW" sz="1600">
                    <a:solidFill>
                      <a:srgbClr val="0000FF"/>
                    </a:solidFill>
                  </a:rPr>
                  <a:t>rear</a:t>
                </a:r>
              </a:p>
            </p:txBody>
          </p:sp>
        </p:grp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zh-TW" altLang="en-US">
                <a:sym typeface="Symbol" pitchFamily="18" charset="2"/>
              </a:rPr>
              <a:t>(</a:t>
            </a:r>
            <a:r>
              <a:rPr lang="en-US" altLang="zh-TW">
                <a:sym typeface="Symbol" pitchFamily="18" charset="2"/>
              </a:rPr>
              <a:t>D</a:t>
            </a:r>
            <a:r>
              <a:rPr lang="en-US" altLang="zh-TW" baseline="-25000">
                <a:sym typeface="Symbol" pitchFamily="18" charset="2"/>
              </a:rPr>
              <a:t>i</a:t>
            </a:r>
            <a:r>
              <a:rPr lang="en-US" altLang="zh-TW">
                <a:sym typeface="Symbol" pitchFamily="18" charset="2"/>
              </a:rPr>
              <a:t>)=2[stack size of B after the i-th operation]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Enqueue:</a:t>
            </a:r>
          </a:p>
          <a:p>
            <a:pPr lvl="1">
              <a:buFont typeface="Wingdings" pitchFamily="2" charset="2"/>
              <a:buNone/>
            </a:pPr>
            <a:endParaRPr lang="en-US" altLang="zh-TW"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</a:t>
            </a:r>
          </a:p>
          <a:p>
            <a:pPr lvl="1">
              <a:buFont typeface="Wingdings" pitchFamily="2" charset="2"/>
              <a:buNone/>
            </a:pPr>
            <a:endParaRPr lang="en-US" altLang="zh-TW"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endParaRPr lang="en-US" altLang="zh-TW"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Dequeue:</a:t>
            </a:r>
          </a:p>
        </p:txBody>
      </p:sp>
      <p:graphicFrame>
        <p:nvGraphicFramePr>
          <p:cNvPr id="327684" name="Object 4"/>
          <p:cNvGraphicFramePr>
            <a:graphicFrameLocks noChangeAspect="1"/>
          </p:cNvGraphicFramePr>
          <p:nvPr/>
        </p:nvGraphicFramePr>
        <p:xfrm>
          <a:off x="2209800" y="2133600"/>
          <a:ext cx="2765425" cy="163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090" name="Equation" r:id="rId3" imgW="1549080" imgH="914400" progId="Equation.3">
                  <p:embed/>
                </p:oleObj>
              </mc:Choice>
              <mc:Fallback>
                <p:oleObj name="Equation" r:id="rId3" imgW="1549080" imgH="914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133600"/>
                        <a:ext cx="2765425" cy="163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685" name="Object 5"/>
          <p:cNvGraphicFramePr>
            <a:graphicFrameLocks noChangeAspect="1"/>
          </p:cNvGraphicFramePr>
          <p:nvPr/>
        </p:nvGraphicFramePr>
        <p:xfrm>
          <a:off x="2209800" y="4419600"/>
          <a:ext cx="3784600" cy="163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091" name="Equation" r:id="rId5" imgW="2120760" imgH="914400" progId="Equation.3">
                  <p:embed/>
                </p:oleObj>
              </mc:Choice>
              <mc:Fallback>
                <p:oleObj name="Equation" r:id="rId5" imgW="2120760" imgH="914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419600"/>
                        <a:ext cx="3784600" cy="163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80" name="Text Box 4"/>
          <p:cNvSpPr txBox="1">
            <a:spLocks noChangeArrowheads="1"/>
          </p:cNvSpPr>
          <p:nvPr/>
        </p:nvSpPr>
        <p:spPr bwMode="auto">
          <a:xfrm>
            <a:off x="838200" y="1219200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TW" altLang="en-US" sz="1600" b="0"/>
          </a:p>
        </p:txBody>
      </p:sp>
      <p:sp>
        <p:nvSpPr>
          <p:cNvPr id="331781" name="Text Box 5"/>
          <p:cNvSpPr txBox="1">
            <a:spLocks noChangeArrowheads="1"/>
          </p:cNvSpPr>
          <p:nvPr/>
        </p:nvSpPr>
        <p:spPr bwMode="auto">
          <a:xfrm>
            <a:off x="898525" y="1176338"/>
            <a:ext cx="6962775" cy="326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solidFill>
                  <a:srgbClr val="0000FF"/>
                </a:solidFill>
              </a:rPr>
              <a:t>Dynamic tables:</a:t>
            </a:r>
          </a:p>
          <a:p>
            <a:endParaRPr lang="en-US" altLang="zh-TW" sz="2400">
              <a:solidFill>
                <a:srgbClr val="0000FF"/>
              </a:solidFill>
            </a:endParaRPr>
          </a:p>
          <a:p>
            <a:r>
              <a:rPr lang="en-US" altLang="zh-TW"/>
              <a:t>          </a:t>
            </a:r>
          </a:p>
          <a:p>
            <a:r>
              <a:rPr lang="en-US" altLang="zh-TW">
                <a:solidFill>
                  <a:srgbClr val="CC0000"/>
                </a:solidFill>
              </a:rPr>
              <a:t>Operations:</a:t>
            </a:r>
            <a:r>
              <a:rPr lang="en-US" altLang="zh-TW"/>
              <a:t>   </a:t>
            </a:r>
            <a:r>
              <a:rPr lang="en-US" altLang="zh-TW">
                <a:solidFill>
                  <a:srgbClr val="0000FF"/>
                </a:solidFill>
              </a:rPr>
              <a:t>Table-Delete, Table-Insert</a:t>
            </a:r>
            <a:r>
              <a:rPr lang="en-US" altLang="zh-TW"/>
              <a:t> </a:t>
            </a:r>
          </a:p>
          <a:p>
            <a:endParaRPr lang="en-US" altLang="zh-TW"/>
          </a:p>
          <a:p>
            <a:r>
              <a:rPr lang="en-US" altLang="zh-TW">
                <a:solidFill>
                  <a:srgbClr val="CC0000"/>
                </a:solidFill>
              </a:rPr>
              <a:t>Load factor:             =  </a:t>
            </a:r>
            <a:r>
              <a:rPr lang="en-US" altLang="zh-TW">
                <a:solidFill>
                  <a:srgbClr val="0000FF"/>
                </a:solidFill>
              </a:rPr>
              <a:t>(number of items)/(table size)</a:t>
            </a:r>
          </a:p>
          <a:p>
            <a:endParaRPr lang="en-US" altLang="zh-TW">
              <a:solidFill>
                <a:srgbClr val="0000FF"/>
              </a:solidFill>
            </a:endParaRPr>
          </a:p>
          <a:p>
            <a:r>
              <a:rPr lang="en-US" altLang="zh-TW">
                <a:solidFill>
                  <a:srgbClr val="0000FF"/>
                </a:solidFill>
              </a:rPr>
              <a:t>       </a:t>
            </a:r>
            <a:r>
              <a:rPr lang="en-US" altLang="zh-TW" b="0" i="1"/>
              <a:t>Define the load factor of an empty Table as 1.</a:t>
            </a:r>
          </a:p>
          <a:p>
            <a:endParaRPr lang="en-US" altLang="zh-TW" b="0" i="1"/>
          </a:p>
          <a:p>
            <a:endParaRPr lang="en-US" altLang="zh-TW"/>
          </a:p>
        </p:txBody>
      </p:sp>
      <p:graphicFrame>
        <p:nvGraphicFramePr>
          <p:cNvPr id="331782" name="Object 6"/>
          <p:cNvGraphicFramePr>
            <a:graphicFrameLocks noChangeAspect="1"/>
          </p:cNvGraphicFramePr>
          <p:nvPr/>
        </p:nvGraphicFramePr>
        <p:xfrm>
          <a:off x="2743200" y="289560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848" name="Equation" r:id="rId4" imgW="596880" imgH="291960" progId="Equation.3">
                  <p:embed/>
                </p:oleObj>
              </mc:Choice>
              <mc:Fallback>
                <p:oleObj name="Equation" r:id="rId4" imgW="596880" imgH="2919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895600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1843" name="Group 67"/>
          <p:cNvGraphicFramePr>
            <a:graphicFrameLocks noGrp="1"/>
          </p:cNvGraphicFramePr>
          <p:nvPr/>
        </p:nvGraphicFramePr>
        <p:xfrm>
          <a:off x="1143000" y="4953000"/>
          <a:ext cx="6096000" cy="584200"/>
        </p:xfrm>
        <a:graphic>
          <a:graphicData uri="http://schemas.openxmlformats.org/drawingml/2006/table">
            <a:tbl>
              <a:tblPr/>
              <a:tblGrid>
                <a:gridCol w="871538"/>
                <a:gridCol w="869950"/>
                <a:gridCol w="871537"/>
                <a:gridCol w="869950"/>
                <a:gridCol w="871538"/>
                <a:gridCol w="869950"/>
                <a:gridCol w="871537"/>
              </a:tblGrid>
              <a:tr h="584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  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ahoma" pitchFamily="34" charset="0"/>
                        <a:ea typeface="全真行書" pitchFamily="49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ahoma" pitchFamily="34" charset="0"/>
                        <a:ea typeface="全真行書" pitchFamily="49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ahoma" pitchFamily="34" charset="0"/>
                        <a:ea typeface="全真行書" pitchFamily="49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1841" name="Text Box 65"/>
          <p:cNvSpPr txBox="1">
            <a:spLocks noChangeArrowheads="1"/>
          </p:cNvSpPr>
          <p:nvPr/>
        </p:nvSpPr>
        <p:spPr bwMode="auto">
          <a:xfrm>
            <a:off x="1066800" y="4191000"/>
            <a:ext cx="1201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>
                <a:solidFill>
                  <a:srgbClr val="CC0000"/>
                </a:solidFill>
              </a:rPr>
              <a:t>Table</a:t>
            </a:r>
            <a:r>
              <a:rPr lang="en-US" altLang="zh-TW">
                <a:solidFill>
                  <a:schemeClr val="accent1"/>
                </a:solidFill>
              </a:rPr>
              <a:t> </a:t>
            </a:r>
            <a:r>
              <a:rPr lang="en-US" altLang="zh-TW">
                <a:solidFill>
                  <a:srgbClr val="0000FF"/>
                </a:solidFill>
              </a:rPr>
              <a:t>T:</a:t>
            </a:r>
          </a:p>
        </p:txBody>
      </p:sp>
      <p:graphicFrame>
        <p:nvGraphicFramePr>
          <p:cNvPr id="331844" name="Object 68"/>
          <p:cNvGraphicFramePr>
            <a:graphicFrameLocks noChangeAspect="1"/>
          </p:cNvGraphicFramePr>
          <p:nvPr/>
        </p:nvGraphicFramePr>
        <p:xfrm>
          <a:off x="1981200" y="6019800"/>
          <a:ext cx="90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849" name="Equation" r:id="rId6" imgW="901440" imgH="304560" progId="Equation.3">
                  <p:embed/>
                </p:oleObj>
              </mc:Choice>
              <mc:Fallback>
                <p:oleObj name="Equation" r:id="rId6" imgW="901440" imgH="304560" progId="Equation.3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6019800"/>
                        <a:ext cx="90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Text Box 2"/>
          <p:cNvSpPr txBox="1">
            <a:spLocks noChangeArrowheads="1"/>
          </p:cNvSpPr>
          <p:nvPr/>
        </p:nvSpPr>
        <p:spPr bwMode="auto">
          <a:xfrm>
            <a:off x="762000" y="1143000"/>
            <a:ext cx="7948613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solidFill>
                  <a:srgbClr val="0000FF"/>
                </a:solidFill>
              </a:rPr>
              <a:t>Table expansion:</a:t>
            </a:r>
          </a:p>
          <a:p>
            <a:endParaRPr lang="en-US" altLang="zh-TW">
              <a:solidFill>
                <a:srgbClr val="CC0000"/>
              </a:solidFill>
            </a:endParaRPr>
          </a:p>
          <a:p>
            <a:r>
              <a:rPr lang="en-US" altLang="zh-TW">
                <a:solidFill>
                  <a:srgbClr val="CC0000"/>
                </a:solidFill>
              </a:rPr>
              <a:t>Table-Insert(T, x)</a:t>
            </a:r>
          </a:p>
          <a:p>
            <a:r>
              <a:rPr lang="en-US" altLang="zh-TW">
                <a:solidFill>
                  <a:srgbClr val="CC0000"/>
                </a:solidFill>
              </a:rPr>
              <a:t> { if </a:t>
            </a:r>
            <a:r>
              <a:rPr lang="en-US" altLang="zh-TW">
                <a:solidFill>
                  <a:srgbClr val="0000FF"/>
                </a:solidFill>
              </a:rPr>
              <a:t>size[T]=0</a:t>
            </a:r>
            <a:r>
              <a:rPr lang="en-US" altLang="zh-TW">
                <a:solidFill>
                  <a:srgbClr val="CC0000"/>
                </a:solidFill>
              </a:rPr>
              <a:t> then </a:t>
            </a:r>
            <a:r>
              <a:rPr lang="en-US" altLang="zh-TW">
                <a:solidFill>
                  <a:srgbClr val="0000FF"/>
                </a:solidFill>
              </a:rPr>
              <a:t>allocate table[T] with 1 slot</a:t>
            </a:r>
          </a:p>
          <a:p>
            <a:r>
              <a:rPr lang="en-US" altLang="zh-TW">
                <a:solidFill>
                  <a:srgbClr val="0000FF"/>
                </a:solidFill>
              </a:rPr>
              <a:t>                                  size[T]=1;</a:t>
            </a:r>
          </a:p>
          <a:p>
            <a:r>
              <a:rPr lang="en-US" altLang="zh-TW">
                <a:solidFill>
                  <a:srgbClr val="0000FF"/>
                </a:solidFill>
              </a:rPr>
              <a:t>     </a:t>
            </a:r>
            <a:r>
              <a:rPr lang="en-US" altLang="zh-TW">
                <a:solidFill>
                  <a:srgbClr val="CC0000"/>
                </a:solidFill>
              </a:rPr>
              <a:t>if</a:t>
            </a:r>
            <a:r>
              <a:rPr lang="en-US" altLang="zh-TW">
                <a:solidFill>
                  <a:srgbClr val="0000FF"/>
                </a:solidFill>
              </a:rPr>
              <a:t> num[T]=size[T] </a:t>
            </a:r>
            <a:r>
              <a:rPr lang="en-US" altLang="zh-TW">
                <a:solidFill>
                  <a:srgbClr val="CC0000"/>
                </a:solidFill>
              </a:rPr>
              <a:t>then</a:t>
            </a:r>
          </a:p>
          <a:p>
            <a:r>
              <a:rPr lang="en-US" altLang="zh-TW">
                <a:solidFill>
                  <a:srgbClr val="0000FF"/>
                </a:solidFill>
              </a:rPr>
              <a:t>         </a:t>
            </a:r>
            <a:r>
              <a:rPr lang="en-US" altLang="zh-TW">
                <a:solidFill>
                  <a:srgbClr val="CC0000"/>
                </a:solidFill>
              </a:rPr>
              <a:t>{</a:t>
            </a:r>
            <a:r>
              <a:rPr lang="en-US" altLang="zh-TW">
                <a:solidFill>
                  <a:srgbClr val="0000FF"/>
                </a:solidFill>
              </a:rPr>
              <a:t> </a:t>
            </a:r>
            <a:r>
              <a:rPr lang="en-US" altLang="zh-TW">
                <a:solidFill>
                  <a:srgbClr val="CC0000"/>
                </a:solidFill>
              </a:rPr>
              <a:t>allocate new-table with 2*size[T] slots</a:t>
            </a:r>
            <a:r>
              <a:rPr lang="en-US" altLang="zh-TW">
                <a:solidFill>
                  <a:srgbClr val="0000FF"/>
                </a:solidFill>
              </a:rPr>
              <a:t>;  </a:t>
            </a:r>
            <a:r>
              <a:rPr lang="en-US" altLang="zh-TW">
                <a:solidFill>
                  <a:srgbClr val="0000FF"/>
                </a:solidFill>
                <a:sym typeface="Wingdings" pitchFamily="2" charset="2"/>
              </a:rPr>
              <a:t> </a:t>
            </a:r>
            <a:r>
              <a:rPr lang="en-US" altLang="zh-TW">
                <a:solidFill>
                  <a:srgbClr val="FF6600"/>
                </a:solidFill>
                <a:sym typeface="Wingdings" pitchFamily="2" charset="2"/>
              </a:rPr>
              <a:t>Expansion</a:t>
            </a:r>
            <a:endParaRPr lang="en-US" altLang="zh-TW">
              <a:solidFill>
                <a:srgbClr val="FF6600"/>
              </a:solidFill>
            </a:endParaRPr>
          </a:p>
          <a:p>
            <a:endParaRPr lang="en-US" altLang="zh-TW">
              <a:solidFill>
                <a:srgbClr val="0000FF"/>
              </a:solidFill>
            </a:endParaRPr>
          </a:p>
          <a:p>
            <a:r>
              <a:rPr lang="en-US" altLang="zh-TW">
                <a:solidFill>
                  <a:srgbClr val="0000FF"/>
                </a:solidFill>
              </a:rPr>
              <a:t>          insert all items in table[T] into new-table;</a:t>
            </a:r>
          </a:p>
          <a:p>
            <a:endParaRPr lang="en-US" altLang="zh-TW">
              <a:solidFill>
                <a:srgbClr val="0000FF"/>
              </a:solidFill>
            </a:endParaRPr>
          </a:p>
          <a:p>
            <a:r>
              <a:rPr lang="en-US" altLang="zh-TW">
                <a:solidFill>
                  <a:srgbClr val="0000FF"/>
                </a:solidFill>
              </a:rPr>
              <a:t>          free table[T];</a:t>
            </a:r>
          </a:p>
          <a:p>
            <a:endParaRPr lang="en-US" altLang="zh-TW">
              <a:solidFill>
                <a:srgbClr val="0000FF"/>
              </a:solidFill>
            </a:endParaRPr>
          </a:p>
          <a:p>
            <a:r>
              <a:rPr lang="en-US" altLang="zh-TW">
                <a:solidFill>
                  <a:srgbClr val="0000FF"/>
                </a:solidFill>
              </a:rPr>
              <a:t>          table[T] = new-table;   size[T] = 2*size[T];</a:t>
            </a:r>
            <a:r>
              <a:rPr lang="en-US" altLang="zh-TW">
                <a:solidFill>
                  <a:srgbClr val="CC0000"/>
                </a:solidFill>
              </a:rPr>
              <a:t>}</a:t>
            </a:r>
          </a:p>
          <a:p>
            <a:endParaRPr lang="en-US" altLang="zh-TW">
              <a:solidFill>
                <a:srgbClr val="0000FF"/>
              </a:solidFill>
            </a:endParaRPr>
          </a:p>
          <a:p>
            <a:r>
              <a:rPr lang="en-US" altLang="zh-TW">
                <a:solidFill>
                  <a:srgbClr val="0000FF"/>
                </a:solidFill>
              </a:rPr>
              <a:t>      insert x into table[T];</a:t>
            </a:r>
          </a:p>
          <a:p>
            <a:endParaRPr lang="en-US" altLang="zh-TW">
              <a:solidFill>
                <a:srgbClr val="0000FF"/>
              </a:solidFill>
            </a:endParaRPr>
          </a:p>
          <a:p>
            <a:r>
              <a:rPr lang="en-US" altLang="zh-TW">
                <a:solidFill>
                  <a:srgbClr val="0000FF"/>
                </a:solidFill>
              </a:rPr>
              <a:t>      num[T]= num[T] + 1;</a:t>
            </a:r>
            <a:r>
              <a:rPr lang="en-US" altLang="zh-TW">
                <a:solidFill>
                  <a:srgbClr val="CC0000"/>
                </a:solidFill>
              </a:rPr>
              <a:t>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5875" name="Rectangle 3"/>
          <p:cNvGraphicFramePr>
            <a:graphicFrameLocks/>
          </p:cNvGraphicFramePr>
          <p:nvPr/>
        </p:nvGraphicFramePr>
        <p:xfrm>
          <a:off x="1524000" y="1397000"/>
          <a:ext cx="4953000" cy="233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04" name="Equation" r:id="rId3" imgW="0" imgH="0" progId="Equation.3">
                  <p:embed/>
                </p:oleObj>
              </mc:Choice>
              <mc:Fallback>
                <p:oleObj name="Equation" r:id="rId3" imgW="0" imgH="0" progId="Equation.3">
                  <p:embed/>
                  <p:pic>
                    <p:nvPicPr>
                      <p:cNvPr id="0" name="Rectangle 3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4953000" cy="233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5876" name="Object 4"/>
          <p:cNvGraphicFramePr>
            <a:graphicFrameLocks noChangeAspect="1"/>
          </p:cNvGraphicFramePr>
          <p:nvPr/>
        </p:nvGraphicFramePr>
        <p:xfrm>
          <a:off x="4191000" y="1143000"/>
          <a:ext cx="3149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05" name="Equation" r:id="rId4" imgW="3149280" imgH="342720" progId="Equation.3">
                  <p:embed/>
                </p:oleObj>
              </mc:Choice>
              <mc:Fallback>
                <p:oleObj name="Equation" r:id="rId4" imgW="3149280" imgH="3427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143000"/>
                        <a:ext cx="3149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5877" name="Text Box 5"/>
          <p:cNvSpPr txBox="1">
            <a:spLocks noChangeArrowheads="1"/>
          </p:cNvSpPr>
          <p:nvPr/>
        </p:nvSpPr>
        <p:spPr bwMode="auto">
          <a:xfrm>
            <a:off x="990600" y="1066800"/>
            <a:ext cx="317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b="0">
                <a:solidFill>
                  <a:srgbClr val="CC0000"/>
                </a:solidFill>
              </a:rPr>
              <a:t>Define potential function </a:t>
            </a:r>
          </a:p>
        </p:txBody>
      </p:sp>
      <p:sp>
        <p:nvSpPr>
          <p:cNvPr id="335878" name="Text Box 6"/>
          <p:cNvSpPr txBox="1">
            <a:spLocks noChangeArrowheads="1"/>
          </p:cNvSpPr>
          <p:nvPr/>
        </p:nvSpPr>
        <p:spPr bwMode="auto">
          <a:xfrm>
            <a:off x="974725" y="1606550"/>
            <a:ext cx="3998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>
                <a:solidFill>
                  <a:srgbClr val="0000FF"/>
                </a:solidFill>
              </a:rPr>
              <a:t>No expansion after the ith op:</a:t>
            </a:r>
          </a:p>
        </p:txBody>
      </p:sp>
      <p:graphicFrame>
        <p:nvGraphicFramePr>
          <p:cNvPr id="335880" name="Object 8"/>
          <p:cNvGraphicFramePr>
            <a:graphicFrameLocks noChangeAspect="1"/>
          </p:cNvGraphicFramePr>
          <p:nvPr/>
        </p:nvGraphicFramePr>
        <p:xfrm>
          <a:off x="4483100" y="3244850"/>
          <a:ext cx="177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06" name="Equation" r:id="rId6" imgW="177480" imgH="368280" progId="Equation.3">
                  <p:embed/>
                </p:oleObj>
              </mc:Choice>
              <mc:Fallback>
                <p:oleObj name="Equation" r:id="rId6" imgW="177480" imgH="3682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3244850"/>
                        <a:ext cx="177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5881" name="Object 9"/>
          <p:cNvGraphicFramePr>
            <a:graphicFrameLocks noChangeAspect="1"/>
          </p:cNvGraphicFramePr>
          <p:nvPr/>
        </p:nvGraphicFramePr>
        <p:xfrm>
          <a:off x="4483100" y="3244850"/>
          <a:ext cx="177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07" name="Equation" r:id="rId8" imgW="177480" imgH="368280" progId="Equation.3">
                  <p:embed/>
                </p:oleObj>
              </mc:Choice>
              <mc:Fallback>
                <p:oleObj name="Equation" r:id="rId8" imgW="177480" imgH="3682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3244850"/>
                        <a:ext cx="177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5882" name="Object 10"/>
          <p:cNvGraphicFramePr>
            <a:graphicFrameLocks noChangeAspect="1"/>
          </p:cNvGraphicFramePr>
          <p:nvPr/>
        </p:nvGraphicFramePr>
        <p:xfrm>
          <a:off x="1447800" y="2057400"/>
          <a:ext cx="22733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08" name="Equation" r:id="rId9" imgW="2273040" imgH="1015920" progId="Equation.3">
                  <p:embed/>
                </p:oleObj>
              </mc:Choice>
              <mc:Fallback>
                <p:oleObj name="Equation" r:id="rId9" imgW="2273040" imgH="101592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57400"/>
                        <a:ext cx="22733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5883" name="Object 11"/>
          <p:cNvGraphicFramePr>
            <a:graphicFrameLocks noChangeAspect="1"/>
          </p:cNvGraphicFramePr>
          <p:nvPr/>
        </p:nvGraphicFramePr>
        <p:xfrm>
          <a:off x="4483100" y="3244850"/>
          <a:ext cx="177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09" name="Equation" r:id="rId11" imgW="177480" imgH="368280" progId="Equation.3">
                  <p:embed/>
                </p:oleObj>
              </mc:Choice>
              <mc:Fallback>
                <p:oleObj name="Equation" r:id="rId11" imgW="177480" imgH="3682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3244850"/>
                        <a:ext cx="177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5884" name="Object 12"/>
          <p:cNvGraphicFramePr>
            <a:graphicFrameLocks noChangeAspect="1"/>
          </p:cNvGraphicFramePr>
          <p:nvPr/>
        </p:nvGraphicFramePr>
        <p:xfrm>
          <a:off x="4483100" y="3244850"/>
          <a:ext cx="20002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10" name="Equation" r:id="rId12" imgW="177480" imgH="368280" progId="Equation.3">
                  <p:embed/>
                </p:oleObj>
              </mc:Choice>
              <mc:Fallback>
                <p:oleObj name="Equation" r:id="rId12" imgW="177480" imgH="3682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3244850"/>
                        <a:ext cx="200025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5885" name="Object 13"/>
          <p:cNvGraphicFramePr>
            <a:graphicFrameLocks noChangeAspect="1"/>
          </p:cNvGraphicFramePr>
          <p:nvPr/>
        </p:nvGraphicFramePr>
        <p:xfrm>
          <a:off x="1679575" y="2730500"/>
          <a:ext cx="563245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11" name="Equation" r:id="rId13" imgW="5359320" imgH="1244520" progId="Equation.3">
                  <p:embed/>
                </p:oleObj>
              </mc:Choice>
              <mc:Fallback>
                <p:oleObj name="Equation" r:id="rId13" imgW="5359320" imgH="124452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9575" y="2730500"/>
                        <a:ext cx="563245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5886" name="Text Box 14"/>
          <p:cNvSpPr txBox="1">
            <a:spLocks noChangeArrowheads="1"/>
          </p:cNvSpPr>
          <p:nvPr/>
        </p:nvSpPr>
        <p:spPr bwMode="auto">
          <a:xfrm>
            <a:off x="1066800" y="4038600"/>
            <a:ext cx="4403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>
                <a:solidFill>
                  <a:srgbClr val="0000FF"/>
                </a:solidFill>
              </a:rPr>
              <a:t>With expansion after the ith op:</a:t>
            </a:r>
            <a:r>
              <a:rPr lang="en-US" altLang="zh-TW"/>
              <a:t> </a:t>
            </a:r>
            <a:r>
              <a:rPr lang="en-US" altLang="zh-TW" b="0"/>
              <a:t> </a:t>
            </a:r>
            <a:endParaRPr lang="en-US" altLang="zh-TW"/>
          </a:p>
        </p:txBody>
      </p:sp>
      <p:graphicFrame>
        <p:nvGraphicFramePr>
          <p:cNvPr id="335887" name="Object 15"/>
          <p:cNvGraphicFramePr>
            <a:graphicFrameLocks noChangeAspect="1"/>
          </p:cNvGraphicFramePr>
          <p:nvPr/>
        </p:nvGraphicFramePr>
        <p:xfrm>
          <a:off x="1365250" y="4375150"/>
          <a:ext cx="2438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12" name="Equation" r:id="rId15" imgW="2438280" imgH="647640" progId="Equation.3">
                  <p:embed/>
                </p:oleObj>
              </mc:Choice>
              <mc:Fallback>
                <p:oleObj name="Equation" r:id="rId15" imgW="2438280" imgH="6476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0" y="4375150"/>
                        <a:ext cx="2438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5888" name="Object 16"/>
          <p:cNvGraphicFramePr>
            <a:graphicFrameLocks noChangeAspect="1"/>
          </p:cNvGraphicFramePr>
          <p:nvPr/>
        </p:nvGraphicFramePr>
        <p:xfrm>
          <a:off x="1752600" y="5092700"/>
          <a:ext cx="70358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13" name="Equation" r:id="rId17" imgW="7035480" imgH="1701720" progId="Equation.3">
                  <p:embed/>
                </p:oleObj>
              </mc:Choice>
              <mc:Fallback>
                <p:oleObj name="Equation" r:id="rId17" imgW="7035480" imgH="170172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092700"/>
                        <a:ext cx="70358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5890" name="Object 18"/>
          <p:cNvGraphicFramePr>
            <a:graphicFrameLocks noChangeAspect="1"/>
          </p:cNvGraphicFramePr>
          <p:nvPr/>
        </p:nvGraphicFramePr>
        <p:xfrm>
          <a:off x="5257800" y="4038600"/>
          <a:ext cx="37290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14" name="Equation" r:id="rId19" imgW="3720960" imgH="380880" progId="Equation.3">
                  <p:embed/>
                </p:oleObj>
              </mc:Choice>
              <mc:Fallback>
                <p:oleObj name="Equation" r:id="rId19" imgW="3720960" imgH="3808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038600"/>
                        <a:ext cx="372903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5891" name="Object 19"/>
          <p:cNvGraphicFramePr>
            <a:graphicFrameLocks noChangeAspect="1"/>
          </p:cNvGraphicFramePr>
          <p:nvPr/>
        </p:nvGraphicFramePr>
        <p:xfrm>
          <a:off x="4953000" y="1676400"/>
          <a:ext cx="1905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15" name="Equation" r:id="rId21" imgW="1828800" imgH="368280" progId="Equation.3">
                  <p:embed/>
                </p:oleObj>
              </mc:Choice>
              <mc:Fallback>
                <p:oleObj name="Equation" r:id="rId21" imgW="1828800" imgH="36828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676400"/>
                        <a:ext cx="1905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900" name="Text Box 4"/>
          <p:cNvSpPr txBox="1">
            <a:spLocks noChangeArrowheads="1"/>
          </p:cNvSpPr>
          <p:nvPr/>
        </p:nvSpPr>
        <p:spPr bwMode="auto">
          <a:xfrm>
            <a:off x="1295400" y="91440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400">
                <a:solidFill>
                  <a:srgbClr val="0000FF"/>
                </a:solidFill>
              </a:rPr>
              <a:t>Table expansion and contraction:</a:t>
            </a:r>
          </a:p>
        </p:txBody>
      </p:sp>
      <p:sp>
        <p:nvSpPr>
          <p:cNvPr id="336901" name="Text Box 5"/>
          <p:cNvSpPr txBox="1">
            <a:spLocks noChangeArrowheads="1"/>
          </p:cNvSpPr>
          <p:nvPr/>
        </p:nvSpPr>
        <p:spPr bwMode="auto">
          <a:xfrm>
            <a:off x="152400" y="1524000"/>
            <a:ext cx="8991600" cy="429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b="0">
                <a:solidFill>
                  <a:srgbClr val="0000FF"/>
                </a:solidFill>
              </a:rPr>
              <a:t>I,   D,  I,  I,  D,  D,  I,  I,  I……….</a:t>
            </a:r>
            <a:r>
              <a:rPr lang="en-US" altLang="zh-TW" b="0">
                <a:solidFill>
                  <a:srgbClr val="CC0000"/>
                </a:solidFill>
              </a:rPr>
              <a:t>  : A sequence of n operations.</a:t>
            </a:r>
          </a:p>
          <a:p>
            <a:pPr>
              <a:lnSpc>
                <a:spcPct val="150000"/>
              </a:lnSpc>
            </a:pPr>
            <a:endParaRPr lang="en-US" altLang="zh-TW" b="0">
              <a:solidFill>
                <a:srgbClr val="CC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TW" b="0">
                <a:solidFill>
                  <a:srgbClr val="CC0000"/>
                </a:solidFill>
              </a:rPr>
              <a:t>Preserve two properties:</a:t>
            </a:r>
          </a:p>
          <a:p>
            <a:pPr>
              <a:lnSpc>
                <a:spcPct val="150000"/>
              </a:lnSpc>
            </a:pPr>
            <a:r>
              <a:rPr lang="en-US" altLang="zh-TW" b="0">
                <a:solidFill>
                  <a:srgbClr val="CC0000"/>
                </a:solidFill>
              </a:rPr>
              <a:t>   . </a:t>
            </a:r>
            <a:r>
              <a:rPr lang="en-US" altLang="zh-TW" b="0">
                <a:solidFill>
                  <a:srgbClr val="006600"/>
                </a:solidFill>
              </a:rPr>
              <a:t>Load factor is bounded below by a constant.</a:t>
            </a:r>
          </a:p>
          <a:p>
            <a:pPr>
              <a:lnSpc>
                <a:spcPct val="150000"/>
              </a:lnSpc>
            </a:pPr>
            <a:r>
              <a:rPr lang="en-US" altLang="zh-TW" b="0">
                <a:solidFill>
                  <a:srgbClr val="006600"/>
                </a:solidFill>
              </a:rPr>
              <a:t>   . The amortized cost of a table op is bounded above by a const.</a:t>
            </a:r>
            <a:endParaRPr lang="en-US" altLang="zh-TW" b="0">
              <a:solidFill>
                <a:srgbClr val="CC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TW" b="0">
                <a:solidFill>
                  <a:srgbClr val="CC0000"/>
                </a:solidFill>
              </a:rPr>
              <a:t>Strategy:</a:t>
            </a:r>
          </a:p>
          <a:p>
            <a:pPr>
              <a:lnSpc>
                <a:spcPct val="150000"/>
              </a:lnSpc>
            </a:pPr>
            <a:r>
              <a:rPr lang="en-US" altLang="zh-TW" b="0">
                <a:solidFill>
                  <a:srgbClr val="CC0000"/>
                </a:solidFill>
              </a:rPr>
              <a:t>   .Double the table size when an item is inserted into a full table.</a:t>
            </a:r>
          </a:p>
          <a:p>
            <a:pPr>
              <a:lnSpc>
                <a:spcPct val="150000"/>
              </a:lnSpc>
            </a:pPr>
            <a:r>
              <a:rPr lang="en-US" altLang="zh-TW" b="0">
                <a:solidFill>
                  <a:srgbClr val="CC0000"/>
                </a:solidFill>
              </a:rPr>
              <a:t>   .Halve the table size when a deletion causes the table to become</a:t>
            </a:r>
          </a:p>
          <a:p>
            <a:pPr>
              <a:lnSpc>
                <a:spcPct val="150000"/>
              </a:lnSpc>
            </a:pPr>
            <a:r>
              <a:rPr lang="en-US" altLang="zh-TW" b="0">
                <a:solidFill>
                  <a:srgbClr val="CC0000"/>
                </a:solidFill>
              </a:rPr>
              <a:t>    less than </a:t>
            </a:r>
            <a:r>
              <a:rPr lang="en-US" altLang="zh-TW" sz="2400">
                <a:solidFill>
                  <a:srgbClr val="000099"/>
                </a:solidFill>
              </a:rPr>
              <a:t>¼</a:t>
            </a:r>
            <a:r>
              <a:rPr lang="en-US" altLang="zh-TW" b="0">
                <a:solidFill>
                  <a:srgbClr val="CC0000"/>
                </a:solidFill>
              </a:rPr>
              <a:t> full.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3" name="Text Box 3"/>
          <p:cNvSpPr txBox="1">
            <a:spLocks noChangeArrowheads="1"/>
          </p:cNvSpPr>
          <p:nvPr/>
        </p:nvSpPr>
        <p:spPr bwMode="auto">
          <a:xfrm>
            <a:off x="1066800" y="990600"/>
            <a:ext cx="34528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>
                <a:solidFill>
                  <a:srgbClr val="0000FF"/>
                </a:solidFill>
              </a:rPr>
              <a:t>Define potential function:</a:t>
            </a:r>
          </a:p>
        </p:txBody>
      </p:sp>
      <p:graphicFrame>
        <p:nvGraphicFramePr>
          <p:cNvPr id="337924" name="Object 4"/>
          <p:cNvGraphicFramePr>
            <a:graphicFrameLocks noChangeAspect="1"/>
          </p:cNvGraphicFramePr>
          <p:nvPr/>
        </p:nvGraphicFramePr>
        <p:xfrm>
          <a:off x="1143000" y="1600200"/>
          <a:ext cx="4648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31" name="Equation" r:id="rId3" imgW="4647960" imgH="583920" progId="Equation.3">
                  <p:embed/>
                </p:oleObj>
              </mc:Choice>
              <mc:Fallback>
                <p:oleObj name="Equation" r:id="rId3" imgW="4647960" imgH="5839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600200"/>
                        <a:ext cx="4648200" cy="5842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25" name="Text Box 5"/>
          <p:cNvSpPr txBox="1">
            <a:spLocks noChangeArrowheads="1"/>
          </p:cNvSpPr>
          <p:nvPr/>
        </p:nvSpPr>
        <p:spPr bwMode="auto">
          <a:xfrm>
            <a:off x="609600" y="2514600"/>
            <a:ext cx="74723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0">
                <a:solidFill>
                  <a:srgbClr val="CC0000"/>
                </a:solidFill>
              </a:rPr>
              <a:t>If the i-th operation is Table-Insert:</a:t>
            </a:r>
          </a:p>
          <a:p>
            <a:endParaRPr lang="en-US" altLang="zh-TW" b="0">
              <a:solidFill>
                <a:srgbClr val="006600"/>
              </a:solidFill>
            </a:endParaRPr>
          </a:p>
          <a:p>
            <a:r>
              <a:rPr lang="en-US" altLang="zh-TW" b="0">
                <a:solidFill>
                  <a:srgbClr val="006600"/>
                </a:solidFill>
              </a:rPr>
              <a:t>If the load factor &gt;= ½, then the analysis is the same as before</a:t>
            </a:r>
            <a:r>
              <a:rPr lang="en-US" altLang="zh-TW" b="0">
                <a:solidFill>
                  <a:srgbClr val="CC0000"/>
                </a:solidFill>
              </a:rPr>
              <a:t>.</a:t>
            </a:r>
          </a:p>
        </p:txBody>
      </p:sp>
      <p:graphicFrame>
        <p:nvGraphicFramePr>
          <p:cNvPr id="337926" name="Object 6"/>
          <p:cNvGraphicFramePr>
            <a:graphicFrameLocks noChangeAspect="1"/>
          </p:cNvGraphicFramePr>
          <p:nvPr/>
        </p:nvGraphicFramePr>
        <p:xfrm>
          <a:off x="1219200" y="4267200"/>
          <a:ext cx="60452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32" name="Equation" r:id="rId5" imgW="6045120" imgH="2031840" progId="Equation.3">
                  <p:embed/>
                </p:oleObj>
              </mc:Choice>
              <mc:Fallback>
                <p:oleObj name="Equation" r:id="rId5" imgW="6045120" imgH="20318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67200"/>
                        <a:ext cx="6045200" cy="203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27" name="Object 7"/>
          <p:cNvGraphicFramePr>
            <a:graphicFrameLocks noChangeAspect="1"/>
          </p:cNvGraphicFramePr>
          <p:nvPr/>
        </p:nvGraphicFramePr>
        <p:xfrm>
          <a:off x="762000" y="3733800"/>
          <a:ext cx="4165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33" name="Equation" r:id="rId7" imgW="4165560" imgH="380880" progId="Equation.3">
                  <p:embed/>
                </p:oleObj>
              </mc:Choice>
              <mc:Fallback>
                <p:oleObj name="Equation" r:id="rId7" imgW="4165560" imgH="3808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733800"/>
                        <a:ext cx="4165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946" name="Object 2"/>
          <p:cNvGraphicFramePr>
            <a:graphicFrameLocks noChangeAspect="1"/>
          </p:cNvGraphicFramePr>
          <p:nvPr/>
        </p:nvGraphicFramePr>
        <p:xfrm>
          <a:off x="1270000" y="1708150"/>
          <a:ext cx="6604000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948" name="Equation" r:id="rId3" imgW="6603840" imgH="3441600" progId="Equation.3">
                  <p:embed/>
                </p:oleObj>
              </mc:Choice>
              <mc:Fallback>
                <p:oleObj name="Equation" r:id="rId3" imgW="6603840" imgH="3441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1708150"/>
                        <a:ext cx="6604000" cy="344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Amortized analysis:</a:t>
            </a:r>
          </a:p>
          <a:p>
            <a:pPr lvl="1"/>
            <a:r>
              <a:rPr lang="en-US" altLang="zh-TW"/>
              <a:t>Guarantees the avg. performance of each operation in the worst case.</a:t>
            </a:r>
          </a:p>
          <a:p>
            <a:pPr lvl="1"/>
            <a:r>
              <a:rPr lang="en-US" altLang="zh-TW"/>
              <a:t>Aggregate method</a:t>
            </a:r>
          </a:p>
          <a:p>
            <a:pPr lvl="1"/>
            <a:r>
              <a:rPr lang="en-US" altLang="zh-TW"/>
              <a:t>Accounting method</a:t>
            </a:r>
          </a:p>
          <a:p>
            <a:pPr lvl="1"/>
            <a:r>
              <a:rPr lang="en-US" altLang="zh-TW"/>
              <a:t>Potential method</a:t>
            </a:r>
          </a:p>
          <a:p>
            <a:r>
              <a:rPr lang="en-US" altLang="zh-TW"/>
              <a:t>Aggregate method</a:t>
            </a:r>
          </a:p>
          <a:p>
            <a:pPr lvl="1"/>
            <a:r>
              <a:rPr lang="en-US" altLang="zh-TW"/>
              <a:t>A sequence of </a:t>
            </a:r>
            <a:r>
              <a:rPr lang="en-US" altLang="zh-TW">
                <a:solidFill>
                  <a:schemeClr val="folHlink"/>
                </a:solidFill>
              </a:rPr>
              <a:t>n</a:t>
            </a:r>
            <a:r>
              <a:rPr lang="en-US" altLang="zh-TW"/>
              <a:t> operations takes worst-case time </a:t>
            </a:r>
            <a:r>
              <a:rPr lang="en-US" altLang="zh-TW">
                <a:solidFill>
                  <a:schemeClr val="folHlink"/>
                </a:solidFill>
              </a:rPr>
              <a:t>T(n)</a:t>
            </a:r>
            <a:r>
              <a:rPr lang="en-US" altLang="zh-TW"/>
              <a:t> in total. In the worst case, the </a:t>
            </a:r>
            <a:r>
              <a:rPr lang="en-US" altLang="zh-TW">
                <a:solidFill>
                  <a:schemeClr val="folHlink"/>
                </a:solidFill>
              </a:rPr>
              <a:t>amortized cost</a:t>
            </a:r>
            <a:r>
              <a:rPr lang="en-US" altLang="zh-TW"/>
              <a:t> (average cost) per operation is T(n)/n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Text Box 2"/>
          <p:cNvSpPr txBox="1">
            <a:spLocks noChangeArrowheads="1"/>
          </p:cNvSpPr>
          <p:nvPr/>
        </p:nvSpPr>
        <p:spPr bwMode="auto">
          <a:xfrm>
            <a:off x="746125" y="1149350"/>
            <a:ext cx="42402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0">
                <a:solidFill>
                  <a:srgbClr val="CC0000"/>
                </a:solidFill>
              </a:rPr>
              <a:t>If the i-th operation is Table-Delete:</a:t>
            </a:r>
          </a:p>
        </p:txBody>
      </p:sp>
      <p:graphicFrame>
        <p:nvGraphicFramePr>
          <p:cNvPr id="339972" name="Object 4"/>
          <p:cNvGraphicFramePr>
            <a:graphicFrameLocks noChangeAspect="1"/>
          </p:cNvGraphicFramePr>
          <p:nvPr/>
        </p:nvGraphicFramePr>
        <p:xfrm>
          <a:off x="914400" y="1828800"/>
          <a:ext cx="538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976" name="Equation" r:id="rId3" imgW="5384520" imgH="380880" progId="Equation.3">
                  <p:embed/>
                </p:oleObj>
              </mc:Choice>
              <mc:Fallback>
                <p:oleObj name="Equation" r:id="rId3" imgW="5384520" imgH="3808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828800"/>
                        <a:ext cx="5384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73" name="Object 5"/>
          <p:cNvGraphicFramePr>
            <a:graphicFrameLocks noChangeAspect="1"/>
          </p:cNvGraphicFramePr>
          <p:nvPr/>
        </p:nvGraphicFramePr>
        <p:xfrm>
          <a:off x="1219200" y="2895600"/>
          <a:ext cx="58166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977" name="Equation" r:id="rId5" imgW="5816520" imgH="2031840" progId="Equation.3">
                  <p:embed/>
                </p:oleObj>
              </mc:Choice>
              <mc:Fallback>
                <p:oleObj name="Equation" r:id="rId5" imgW="5816520" imgH="20318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895600"/>
                        <a:ext cx="5816600" cy="203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0994" name="Object 2"/>
          <p:cNvGraphicFramePr>
            <a:graphicFrameLocks noChangeAspect="1"/>
          </p:cNvGraphicFramePr>
          <p:nvPr/>
        </p:nvGraphicFramePr>
        <p:xfrm>
          <a:off x="609600" y="1219200"/>
          <a:ext cx="504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115" name="Equation" r:id="rId3" imgW="5041800" imgH="380880" progId="Equation.3">
                  <p:embed/>
                </p:oleObj>
              </mc:Choice>
              <mc:Fallback>
                <p:oleObj name="Equation" r:id="rId3" imgW="5041800" imgH="3808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219200"/>
                        <a:ext cx="5041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0995" name="Object 3"/>
          <p:cNvGraphicFramePr>
            <a:graphicFrameLocks noChangeAspect="1"/>
          </p:cNvGraphicFramePr>
          <p:nvPr/>
        </p:nvGraphicFramePr>
        <p:xfrm>
          <a:off x="1250950" y="1828800"/>
          <a:ext cx="76962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116" name="Equation" r:id="rId5" imgW="7696080" imgH="2971800" progId="Equation.3">
                  <p:embed/>
                </p:oleObj>
              </mc:Choice>
              <mc:Fallback>
                <p:oleObj name="Equation" r:id="rId5" imgW="7696080" imgH="2971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950" y="1828800"/>
                        <a:ext cx="7696200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0996" name="Object 4"/>
          <p:cNvGraphicFramePr>
            <a:graphicFrameLocks noChangeAspect="1"/>
          </p:cNvGraphicFramePr>
          <p:nvPr/>
        </p:nvGraphicFramePr>
        <p:xfrm>
          <a:off x="838200" y="5410200"/>
          <a:ext cx="247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117" name="Equation" r:id="rId7" imgW="2476440" imgH="380880" progId="Equation.3">
                  <p:embed/>
                </p:oleObj>
              </mc:Choice>
              <mc:Fallback>
                <p:oleObj name="Equation" r:id="rId7" imgW="2476440" imgH="3808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410200"/>
                        <a:ext cx="247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0997" name="Text Box 5"/>
          <p:cNvSpPr txBox="1">
            <a:spLocks noChangeArrowheads="1"/>
          </p:cNvSpPr>
          <p:nvPr/>
        </p:nvSpPr>
        <p:spPr bwMode="auto">
          <a:xfrm>
            <a:off x="1431925" y="6102350"/>
            <a:ext cx="2060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0">
                <a:solidFill>
                  <a:srgbClr val="CC0000"/>
                </a:solidFill>
              </a:rPr>
              <a:t>Exercise! 17.4-2.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zh-TW"/>
              <a:t>Eg.1  [Stack operation]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folHlink"/>
                </a:solidFill>
              </a:rPr>
              <a:t>	PUSH(S,x): pushes object x onto stack S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folHlink"/>
                </a:solidFill>
              </a:rPr>
              <a:t>	POP(S): pops the top of stack S and return the popped object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	Each runs in O(1) time (</a:t>
            </a:r>
            <a:r>
              <a:rPr lang="zh-TW" altLang="en-US">
                <a:solidFill>
                  <a:schemeClr val="tx1"/>
                </a:solidFill>
              </a:rPr>
              <a:t>假設只需一單位時間)</a:t>
            </a:r>
          </a:p>
          <a:p>
            <a:pPr lvl="1">
              <a:buFont typeface="Wingdings" pitchFamily="2" charset="2"/>
              <a:buNone/>
            </a:pPr>
            <a:r>
              <a:rPr lang="zh-TW" altLang="en-US">
                <a:solidFill>
                  <a:schemeClr val="tx1"/>
                </a:solidFill>
              </a:rPr>
              <a:t>	故 </a:t>
            </a:r>
            <a:r>
              <a:rPr lang="en-US" altLang="zh-TW">
                <a:solidFill>
                  <a:schemeClr val="tx1"/>
                </a:solidFill>
              </a:rPr>
              <a:t>n </a:t>
            </a:r>
            <a:r>
              <a:rPr lang="zh-TW" altLang="en-US">
                <a:solidFill>
                  <a:schemeClr val="tx1"/>
                </a:solidFill>
              </a:rPr>
              <a:t>個 </a:t>
            </a:r>
            <a:r>
              <a:rPr lang="en-US" altLang="zh-TW">
                <a:solidFill>
                  <a:schemeClr val="tx1"/>
                </a:solidFill>
              </a:rPr>
              <a:t>PUSH </a:t>
            </a:r>
            <a:r>
              <a:rPr lang="zh-TW" altLang="en-US">
                <a:solidFill>
                  <a:schemeClr val="tx1"/>
                </a:solidFill>
              </a:rPr>
              <a:t>和 </a:t>
            </a:r>
            <a:r>
              <a:rPr lang="en-US" altLang="zh-TW">
                <a:solidFill>
                  <a:schemeClr val="tx1"/>
                </a:solidFill>
              </a:rPr>
              <a:t>POP operations </a:t>
            </a:r>
            <a:r>
              <a:rPr lang="zh-TW" altLang="en-US">
                <a:solidFill>
                  <a:schemeClr val="tx1"/>
                </a:solidFill>
              </a:rPr>
              <a:t>需 </a:t>
            </a:r>
            <a:r>
              <a:rPr lang="zh-TW" altLang="en-US">
                <a:solidFill>
                  <a:schemeClr val="folHlink"/>
                </a:solidFill>
                <a:sym typeface="Symbol" pitchFamily="18" charset="2"/>
              </a:rPr>
              <a:t>(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n)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time</a:t>
            </a:r>
          </a:p>
          <a:p>
            <a:pPr lvl="1">
              <a:buFont typeface="Wingdings" pitchFamily="2" charset="2"/>
              <a:buNone/>
            </a:pPr>
            <a:endParaRPr lang="en-US" altLang="zh-TW">
              <a:solidFill>
                <a:schemeClr val="tx1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</a:t>
            </a:r>
            <a:r>
              <a:rPr lang="zh-TW" altLang="en-US">
                <a:solidFill>
                  <a:schemeClr val="tx1"/>
                </a:solidFill>
                <a:sym typeface="Symbol" pitchFamily="18" charset="2"/>
              </a:rPr>
              <a:t>考慮</a:t>
            </a:r>
            <a:r>
              <a:rPr lang="zh-TW" altLang="en-US">
                <a:solidFill>
                  <a:schemeClr val="folHlink"/>
                </a:solidFill>
                <a:sym typeface="Symbol" pitchFamily="18" charset="2"/>
              </a:rPr>
              <a:t> 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MULTIPOP(S, k): pops the top k objects of stack S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MULTIPOP(S, k)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	  While not STACK-EMPTY(S) and k</a:t>
            </a:r>
            <a:r>
              <a:rPr lang="zh-TW" altLang="en-US">
                <a:solidFill>
                  <a:schemeClr val="tx1"/>
                </a:solidFill>
                <a:sym typeface="Symbol" pitchFamily="18" charset="2"/>
              </a:rPr>
              <a:t>0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	      do { POP(S)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		  k  k-1 }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</a:t>
            </a:r>
            <a:r>
              <a:rPr lang="zh-TW" altLang="en-US">
                <a:solidFill>
                  <a:schemeClr val="tx1"/>
                </a:solidFill>
                <a:sym typeface="Symbol" pitchFamily="18" charset="2"/>
              </a:rPr>
              <a:t>故執行一 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MULTIPOP </a:t>
            </a:r>
            <a:r>
              <a:rPr lang="zh-TW" altLang="en-US">
                <a:solidFill>
                  <a:schemeClr val="tx1"/>
                </a:solidFill>
                <a:sym typeface="Symbol" pitchFamily="18" charset="2"/>
              </a:rPr>
              <a:t>需 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min{s, k} </a:t>
            </a:r>
            <a:r>
              <a:rPr lang="zh-TW" altLang="en-US">
                <a:solidFill>
                  <a:schemeClr val="tx1"/>
                </a:solidFill>
                <a:sym typeface="Symbol" pitchFamily="18" charset="2"/>
              </a:rPr>
              <a:t>個步驟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zh-TW" altLang="en-US">
                <a:solidFill>
                  <a:schemeClr val="tx1"/>
                </a:solidFill>
              </a:rPr>
              <a:t>問題: 執行上述 </a:t>
            </a:r>
            <a:r>
              <a:rPr lang="en-US" altLang="zh-TW">
                <a:solidFill>
                  <a:schemeClr val="tx1"/>
                </a:solidFill>
              </a:rPr>
              <a:t>PUSH, POP, MULTIPOP </a:t>
            </a:r>
            <a:r>
              <a:rPr lang="en-US" altLang="zh-TW">
                <a:solidFill>
                  <a:schemeClr val="folHlink"/>
                </a:solidFill>
              </a:rPr>
              <a:t>n</a:t>
            </a:r>
            <a:r>
              <a:rPr lang="zh-TW" altLang="en-US">
                <a:solidFill>
                  <a:schemeClr val="tx1"/>
                </a:solidFill>
              </a:rPr>
              <a:t>次</a:t>
            </a:r>
          </a:p>
          <a:p>
            <a:pPr lvl="1">
              <a:buFont typeface="Wingdings" pitchFamily="2" charset="2"/>
              <a:buNone/>
            </a:pPr>
            <a:r>
              <a:rPr lang="zh-TW" altLang="en-US">
                <a:solidFill>
                  <a:schemeClr val="tx1"/>
                </a:solidFill>
              </a:rPr>
              <a:t>		      假設 </a:t>
            </a:r>
            <a:r>
              <a:rPr lang="en-US" altLang="zh-TW">
                <a:solidFill>
                  <a:schemeClr val="tx1"/>
                </a:solidFill>
              </a:rPr>
              <a:t>initial stack </a:t>
            </a:r>
            <a:r>
              <a:rPr lang="zh-TW" altLang="en-US">
                <a:solidFill>
                  <a:schemeClr val="tx1"/>
                </a:solidFill>
              </a:rPr>
              <a:t>為 </a:t>
            </a:r>
            <a:r>
              <a:rPr lang="en-US" altLang="zh-TW">
                <a:solidFill>
                  <a:schemeClr val="tx1"/>
                </a:solidFill>
              </a:rPr>
              <a:t>empty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		      </a:t>
            </a:r>
            <a:r>
              <a:rPr lang="zh-TW" altLang="en-US">
                <a:solidFill>
                  <a:schemeClr val="tx1"/>
                </a:solidFill>
              </a:rPr>
              <a:t>試問每一 </a:t>
            </a:r>
            <a:r>
              <a:rPr lang="en-US" altLang="zh-TW">
                <a:solidFill>
                  <a:schemeClr val="tx1"/>
                </a:solidFill>
              </a:rPr>
              <a:t>operation </a:t>
            </a:r>
            <a:r>
              <a:rPr lang="zh-TW" altLang="en-US">
                <a:solidFill>
                  <a:schemeClr val="tx1"/>
                </a:solidFill>
              </a:rPr>
              <a:t>在 </a:t>
            </a:r>
            <a:r>
              <a:rPr lang="en-US" altLang="zh-TW">
                <a:solidFill>
                  <a:schemeClr val="tx1"/>
                </a:solidFill>
              </a:rPr>
              <a:t>worst-case </a:t>
            </a:r>
            <a:r>
              <a:rPr lang="zh-TW" altLang="en-US">
                <a:solidFill>
                  <a:schemeClr val="tx1"/>
                </a:solidFill>
              </a:rPr>
              <a:t>之 </a:t>
            </a:r>
            <a:r>
              <a:rPr lang="en-US" altLang="zh-TW">
                <a:solidFill>
                  <a:schemeClr val="tx1"/>
                </a:solidFill>
              </a:rPr>
              <a:t>amortized cost?</a:t>
            </a:r>
          </a:p>
          <a:p>
            <a:pPr lvl="1">
              <a:buFont typeface="Wingdings" pitchFamily="2" charset="2"/>
              <a:buNone/>
            </a:pPr>
            <a:endParaRPr lang="en-US" altLang="zh-TW"/>
          </a:p>
          <a:p>
            <a:pPr lvl="1"/>
            <a:r>
              <a:rPr lang="en-US" altLang="zh-TW"/>
              <a:t>Each object can be popped at most once for each time it is pushed.</a:t>
            </a:r>
          </a:p>
          <a:p>
            <a:pPr lvl="1"/>
            <a:r>
              <a:rPr lang="zh-TW" altLang="en-US"/>
              <a:t>上述問題只需 </a:t>
            </a:r>
            <a:r>
              <a:rPr lang="en-US" altLang="zh-TW"/>
              <a:t>O(n) time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O(n)/n = O(1)     </a:t>
            </a:r>
            <a:r>
              <a:rPr lang="zh-TW" altLang="en-US">
                <a:solidFill>
                  <a:schemeClr val="folHlink"/>
                </a:solidFill>
              </a:rPr>
              <a:t>每個 </a:t>
            </a:r>
            <a:r>
              <a:rPr lang="en-US" altLang="zh-TW">
                <a:solidFill>
                  <a:schemeClr val="folHlink"/>
                </a:solidFill>
              </a:rPr>
              <a:t>operation </a:t>
            </a:r>
            <a:r>
              <a:rPr lang="zh-TW" altLang="en-US">
                <a:solidFill>
                  <a:schemeClr val="folHlink"/>
                </a:solidFill>
              </a:rPr>
              <a:t>平均所需的時間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696200" cy="5181600"/>
          </a:xfrm>
        </p:spPr>
        <p:txBody>
          <a:bodyPr/>
          <a:lstStyle/>
          <a:p>
            <a:pPr lvl="1"/>
            <a:r>
              <a:rPr lang="en-US" altLang="zh-TW"/>
              <a:t>Eg.2  [Incrementing a binary counter]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rgbClr val="0000FF"/>
                </a:solidFill>
              </a:rPr>
              <a:t>	A k-bit binary counter, counts upward from 0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rgbClr val="0000FF"/>
                </a:solidFill>
              </a:rPr>
              <a:t>			A[k-1] A[k-2]…A[1] A[0]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      highest order bit                     lowest order bit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Increment(A)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	{ i 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 0; 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  while i&lt;length[A] and A[i]=1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       do A[i]  0;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   	          i  i+1;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	if i&lt;length[A]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     then A[i]  1;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	 }</a:t>
            </a:r>
          </a:p>
          <a:p>
            <a:pPr lvl="1">
              <a:buFont typeface="Wingdings" pitchFamily="2" charset="2"/>
              <a:buNone/>
            </a:pPr>
            <a:endParaRPr lang="en-US" altLang="zh-TW">
              <a:solidFill>
                <a:schemeClr val="hlink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hlink"/>
                </a:solidFill>
                <a:sym typeface="Symbol" pitchFamily="18" charset="2"/>
              </a:rPr>
              <a:t>Ripple-carry counter</a:t>
            </a:r>
            <a:endParaRPr lang="en-US" altLang="zh-TW">
              <a:solidFill>
                <a:schemeClr val="hlink"/>
              </a:solidFill>
            </a:endParaRPr>
          </a:p>
        </p:txBody>
      </p:sp>
      <p:sp>
        <p:nvSpPr>
          <p:cNvPr id="319493" name="Text Box 5"/>
          <p:cNvSpPr txBox="1">
            <a:spLocks noChangeArrowheads="1"/>
          </p:cNvSpPr>
          <p:nvPr/>
        </p:nvSpPr>
        <p:spPr bwMode="auto">
          <a:xfrm>
            <a:off x="5105400" y="2895600"/>
            <a:ext cx="3886200" cy="35242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>
                <a:solidFill>
                  <a:srgbClr val="CC0000"/>
                </a:solidFill>
              </a:rPr>
              <a:t>A[7]A[6]A[5]A[4]A[3]A[2]A[1]A[0]</a:t>
            </a:r>
            <a:r>
              <a:rPr lang="en-US" altLang="zh-TW" sz="1600"/>
              <a:t> </a:t>
            </a:r>
          </a:p>
          <a:p>
            <a:r>
              <a:rPr lang="en-US" altLang="zh-TW" sz="1600"/>
              <a:t>   0     0      0     0      0     0      0     0</a:t>
            </a:r>
          </a:p>
          <a:p>
            <a:r>
              <a:rPr lang="en-US" altLang="zh-TW" sz="1600"/>
              <a:t>   0     0      0     0      0     0      0     </a:t>
            </a:r>
            <a:r>
              <a:rPr lang="en-US" altLang="zh-TW" sz="1600">
                <a:solidFill>
                  <a:srgbClr val="0000FF"/>
                </a:solidFill>
              </a:rPr>
              <a:t>1</a:t>
            </a:r>
          </a:p>
          <a:p>
            <a:r>
              <a:rPr lang="en-US" altLang="zh-TW" sz="1600"/>
              <a:t>   0     0      0     0      0     0      </a:t>
            </a:r>
            <a:r>
              <a:rPr lang="en-US" altLang="zh-TW" sz="1600">
                <a:solidFill>
                  <a:srgbClr val="0000FF"/>
                </a:solidFill>
              </a:rPr>
              <a:t>1</a:t>
            </a:r>
            <a:r>
              <a:rPr lang="en-US" altLang="zh-TW" sz="1600"/>
              <a:t>     </a:t>
            </a:r>
            <a:r>
              <a:rPr lang="en-US" altLang="zh-TW" sz="1600">
                <a:solidFill>
                  <a:srgbClr val="0000FF"/>
                </a:solidFill>
              </a:rPr>
              <a:t>0</a:t>
            </a:r>
          </a:p>
          <a:p>
            <a:r>
              <a:rPr lang="en-US" altLang="zh-TW" sz="1600"/>
              <a:t>   0     0      0     0      0     0      1    </a:t>
            </a:r>
            <a:r>
              <a:rPr lang="en-US" altLang="zh-TW" sz="1600">
                <a:solidFill>
                  <a:srgbClr val="0000FF"/>
                </a:solidFill>
              </a:rPr>
              <a:t> 1</a:t>
            </a:r>
          </a:p>
          <a:p>
            <a:r>
              <a:rPr lang="en-US" altLang="zh-TW" sz="1600"/>
              <a:t>   0     0      0     0      0     </a:t>
            </a:r>
            <a:r>
              <a:rPr lang="en-US" altLang="zh-TW" sz="1600">
                <a:solidFill>
                  <a:srgbClr val="0000FF"/>
                </a:solidFill>
              </a:rPr>
              <a:t>1</a:t>
            </a:r>
            <a:r>
              <a:rPr lang="en-US" altLang="zh-TW" sz="1600"/>
              <a:t>      </a:t>
            </a:r>
            <a:r>
              <a:rPr lang="en-US" altLang="zh-TW" sz="1600">
                <a:solidFill>
                  <a:srgbClr val="0000FF"/>
                </a:solidFill>
              </a:rPr>
              <a:t>0</a:t>
            </a:r>
            <a:r>
              <a:rPr lang="en-US" altLang="zh-TW" sz="1600"/>
              <a:t>     </a:t>
            </a:r>
            <a:r>
              <a:rPr lang="en-US" altLang="zh-TW" sz="1600">
                <a:solidFill>
                  <a:srgbClr val="0000FF"/>
                </a:solidFill>
              </a:rPr>
              <a:t>0</a:t>
            </a:r>
          </a:p>
          <a:p>
            <a:r>
              <a:rPr lang="en-US" altLang="zh-TW" sz="1600"/>
              <a:t>   0     0      0     0      0     1      0     </a:t>
            </a:r>
            <a:r>
              <a:rPr lang="en-US" altLang="zh-TW" sz="1600">
                <a:solidFill>
                  <a:srgbClr val="0000FF"/>
                </a:solidFill>
              </a:rPr>
              <a:t>1</a:t>
            </a:r>
          </a:p>
          <a:p>
            <a:r>
              <a:rPr lang="en-US" altLang="zh-TW" sz="1600"/>
              <a:t>   0     0      0     0      0     1      </a:t>
            </a:r>
            <a:r>
              <a:rPr lang="en-US" altLang="zh-TW" sz="1600">
                <a:solidFill>
                  <a:srgbClr val="0000FF"/>
                </a:solidFill>
              </a:rPr>
              <a:t>1</a:t>
            </a:r>
            <a:r>
              <a:rPr lang="en-US" altLang="zh-TW" sz="1600"/>
              <a:t>     </a:t>
            </a:r>
            <a:r>
              <a:rPr lang="en-US" altLang="zh-TW" sz="1600">
                <a:solidFill>
                  <a:srgbClr val="0000FF"/>
                </a:solidFill>
              </a:rPr>
              <a:t>0</a:t>
            </a:r>
          </a:p>
          <a:p>
            <a:r>
              <a:rPr lang="en-US" altLang="zh-TW" sz="1600"/>
              <a:t>   0     0      0     0      0     1      1     </a:t>
            </a:r>
            <a:r>
              <a:rPr lang="en-US" altLang="zh-TW" sz="1600">
                <a:solidFill>
                  <a:srgbClr val="0000FF"/>
                </a:solidFill>
              </a:rPr>
              <a:t>1</a:t>
            </a:r>
          </a:p>
          <a:p>
            <a:r>
              <a:rPr lang="en-US" altLang="zh-TW" sz="1600"/>
              <a:t>   0     0      0     0     </a:t>
            </a:r>
            <a:r>
              <a:rPr lang="en-US" altLang="zh-TW" sz="1600">
                <a:solidFill>
                  <a:srgbClr val="0000FF"/>
                </a:solidFill>
              </a:rPr>
              <a:t> 1</a:t>
            </a:r>
            <a:r>
              <a:rPr lang="en-US" altLang="zh-TW" sz="1600"/>
              <a:t>     </a:t>
            </a:r>
            <a:r>
              <a:rPr lang="en-US" altLang="zh-TW" sz="1600">
                <a:solidFill>
                  <a:srgbClr val="0000FF"/>
                </a:solidFill>
              </a:rPr>
              <a:t>0</a:t>
            </a:r>
            <a:r>
              <a:rPr lang="en-US" altLang="zh-TW" sz="1600"/>
              <a:t>      </a:t>
            </a:r>
            <a:r>
              <a:rPr lang="en-US" altLang="zh-TW" sz="1600">
                <a:solidFill>
                  <a:srgbClr val="0000FF"/>
                </a:solidFill>
              </a:rPr>
              <a:t>0</a:t>
            </a:r>
            <a:r>
              <a:rPr lang="en-US" altLang="zh-TW" sz="1600"/>
              <a:t>     </a:t>
            </a:r>
            <a:r>
              <a:rPr lang="en-US" altLang="zh-TW" sz="1600">
                <a:solidFill>
                  <a:srgbClr val="0000FF"/>
                </a:solidFill>
              </a:rPr>
              <a:t>0</a:t>
            </a:r>
          </a:p>
          <a:p>
            <a:r>
              <a:rPr lang="en-US" altLang="zh-TW" sz="1600"/>
              <a:t>   0     0      0     0      1     0      0     </a:t>
            </a:r>
            <a:r>
              <a:rPr lang="en-US" altLang="zh-TW" sz="1600">
                <a:solidFill>
                  <a:srgbClr val="0000FF"/>
                </a:solidFill>
              </a:rPr>
              <a:t>1</a:t>
            </a:r>
          </a:p>
          <a:p>
            <a:r>
              <a:rPr lang="en-US" altLang="zh-TW" sz="1600"/>
              <a:t>   0     0      0     0      1     0      </a:t>
            </a:r>
            <a:r>
              <a:rPr lang="en-US" altLang="zh-TW" sz="1600">
                <a:solidFill>
                  <a:srgbClr val="0000FF"/>
                </a:solidFill>
              </a:rPr>
              <a:t>1</a:t>
            </a:r>
            <a:r>
              <a:rPr lang="en-US" altLang="zh-TW" sz="1600"/>
              <a:t>     </a:t>
            </a:r>
            <a:r>
              <a:rPr lang="en-US" altLang="zh-TW" sz="1600">
                <a:solidFill>
                  <a:srgbClr val="0000FF"/>
                </a:solidFill>
              </a:rPr>
              <a:t>0</a:t>
            </a:r>
          </a:p>
          <a:p>
            <a:r>
              <a:rPr lang="en-US" altLang="zh-TW" sz="1600"/>
              <a:t>   0     0      0     0      1     0      1     </a:t>
            </a:r>
            <a:r>
              <a:rPr lang="en-US" altLang="zh-TW" sz="1600">
                <a:solidFill>
                  <a:srgbClr val="0000FF"/>
                </a:solidFill>
              </a:rPr>
              <a:t>1</a:t>
            </a:r>
          </a:p>
          <a:p>
            <a:r>
              <a:rPr lang="en-US" altLang="zh-TW" sz="1600"/>
              <a:t>   0     0      0     0      1     </a:t>
            </a:r>
            <a:r>
              <a:rPr lang="en-US" altLang="zh-TW" sz="1600">
                <a:solidFill>
                  <a:srgbClr val="0000FF"/>
                </a:solidFill>
              </a:rPr>
              <a:t>1</a:t>
            </a:r>
            <a:r>
              <a:rPr lang="en-US" altLang="zh-TW" sz="1600"/>
              <a:t>     </a:t>
            </a:r>
            <a:r>
              <a:rPr lang="en-US" altLang="zh-TW" sz="1600">
                <a:solidFill>
                  <a:srgbClr val="0000FF"/>
                </a:solidFill>
              </a:rPr>
              <a:t> 0</a:t>
            </a:r>
            <a:r>
              <a:rPr lang="en-US" altLang="zh-TW" sz="1600"/>
              <a:t>     </a:t>
            </a:r>
            <a:r>
              <a:rPr lang="en-US" altLang="zh-TW" sz="16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319497" name="Line 9"/>
          <p:cNvSpPr>
            <a:spLocks noChangeShapeType="1"/>
          </p:cNvSpPr>
          <p:nvPr/>
        </p:nvSpPr>
        <p:spPr bwMode="auto">
          <a:xfrm flipV="1">
            <a:off x="2362200" y="22860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19498" name="Line 10"/>
          <p:cNvSpPr>
            <a:spLocks noChangeShapeType="1"/>
          </p:cNvSpPr>
          <p:nvPr/>
        </p:nvSpPr>
        <p:spPr bwMode="auto">
          <a:xfrm flipH="1" flipV="1">
            <a:off x="5410200" y="22860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zh-TW" altLang="en-US">
                <a:solidFill>
                  <a:schemeClr val="tx1"/>
                </a:solidFill>
              </a:rPr>
              <a:t>問題: 執行 </a:t>
            </a:r>
            <a:r>
              <a:rPr lang="en-US" altLang="zh-TW">
                <a:solidFill>
                  <a:schemeClr val="tx1"/>
                </a:solidFill>
              </a:rPr>
              <a:t>n </a:t>
            </a:r>
            <a:r>
              <a:rPr lang="zh-TW" altLang="en-US">
                <a:solidFill>
                  <a:schemeClr val="tx1"/>
                </a:solidFill>
              </a:rPr>
              <a:t>次(依序) </a:t>
            </a:r>
            <a:r>
              <a:rPr lang="en-US" altLang="zh-TW">
                <a:solidFill>
                  <a:schemeClr val="tx1"/>
                </a:solidFill>
              </a:rPr>
              <a:t>Increment operations.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		      </a:t>
            </a:r>
            <a:r>
              <a:rPr lang="zh-TW" altLang="en-US">
                <a:solidFill>
                  <a:schemeClr val="tx1"/>
                </a:solidFill>
              </a:rPr>
              <a:t>在 </a:t>
            </a:r>
            <a:r>
              <a:rPr lang="en-US" altLang="zh-TW">
                <a:solidFill>
                  <a:schemeClr val="tx1"/>
                </a:solidFill>
              </a:rPr>
              <a:t>worst-case </a:t>
            </a:r>
            <a:r>
              <a:rPr lang="zh-TW" altLang="en-US">
                <a:solidFill>
                  <a:schemeClr val="tx1"/>
                </a:solidFill>
              </a:rPr>
              <a:t>每一</a:t>
            </a:r>
            <a:r>
              <a:rPr lang="en-US" altLang="zh-TW">
                <a:solidFill>
                  <a:schemeClr val="tx1"/>
                </a:solidFill>
              </a:rPr>
              <a:t>operation </a:t>
            </a:r>
            <a:r>
              <a:rPr lang="zh-TW" altLang="en-US">
                <a:solidFill>
                  <a:schemeClr val="tx1"/>
                </a:solidFill>
              </a:rPr>
              <a:t>之 </a:t>
            </a:r>
            <a:r>
              <a:rPr lang="en-US" altLang="zh-TW">
                <a:solidFill>
                  <a:schemeClr val="tx1"/>
                </a:solidFill>
              </a:rPr>
              <a:t>amortized cost </a:t>
            </a:r>
            <a:r>
              <a:rPr lang="zh-TW" altLang="en-US">
                <a:solidFill>
                  <a:schemeClr val="tx1"/>
                </a:solidFill>
              </a:rPr>
              <a:t>為何?</a:t>
            </a:r>
          </a:p>
          <a:p>
            <a:pPr lvl="1"/>
            <a:endParaRPr lang="zh-TW" altLang="en-US"/>
          </a:p>
          <a:p>
            <a:pPr lvl="1"/>
            <a:r>
              <a:rPr lang="en-US" altLang="zh-TW"/>
              <a:t>A[0] </a:t>
            </a:r>
            <a:r>
              <a:rPr lang="zh-TW" altLang="en-US"/>
              <a:t>每 1 次改變一次</a:t>
            </a:r>
          </a:p>
          <a:p>
            <a:pPr lvl="1">
              <a:buFont typeface="Wingdings" pitchFamily="2" charset="2"/>
              <a:buNone/>
            </a:pPr>
            <a:r>
              <a:rPr lang="zh-TW" altLang="en-US"/>
              <a:t>	</a:t>
            </a:r>
            <a:r>
              <a:rPr lang="en-US" altLang="zh-TW"/>
              <a:t>A[1] </a:t>
            </a:r>
            <a:r>
              <a:rPr lang="zh-TW" altLang="en-US"/>
              <a:t>每 2 次改變一次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A[i] </a:t>
            </a:r>
            <a:r>
              <a:rPr lang="zh-TW" altLang="en-US"/>
              <a:t>每 2</a:t>
            </a:r>
            <a:r>
              <a:rPr lang="en-US" altLang="zh-TW" baseline="30000"/>
              <a:t>i</a:t>
            </a:r>
            <a:r>
              <a:rPr lang="en-US" altLang="zh-TW"/>
              <a:t> </a:t>
            </a:r>
            <a:r>
              <a:rPr lang="zh-TW" altLang="en-US"/>
              <a:t>次改變一次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</a:t>
            </a:r>
            <a:r>
              <a:rPr lang="zh-TW" altLang="en-US"/>
              <a:t>故 </a:t>
            </a:r>
            <a:r>
              <a:rPr lang="en-US" altLang="zh-TW"/>
              <a:t>amortized cost of each operation </a:t>
            </a:r>
            <a:r>
              <a:rPr lang="zh-TW" altLang="en-US"/>
              <a:t>為 </a:t>
            </a:r>
            <a:r>
              <a:rPr lang="en-US" altLang="zh-TW"/>
              <a:t>O(n)/n = O(1)</a:t>
            </a:r>
          </a:p>
        </p:txBody>
      </p:sp>
      <p:graphicFrame>
        <p:nvGraphicFramePr>
          <p:cNvPr id="320516" name="Object 4"/>
          <p:cNvGraphicFramePr>
            <a:graphicFrameLocks noChangeAspect="1"/>
          </p:cNvGraphicFramePr>
          <p:nvPr/>
        </p:nvGraphicFramePr>
        <p:xfrm>
          <a:off x="2590800" y="4038600"/>
          <a:ext cx="39052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518" name="Equation" r:id="rId3" imgW="1473120" imgH="444240" progId="Equation.3">
                  <p:embed/>
                </p:oleObj>
              </mc:Choice>
              <mc:Fallback>
                <p:oleObj name="Equation" r:id="rId3" imgW="1473120" imgH="4442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038600"/>
                        <a:ext cx="3905250" cy="11811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Accounting method:</a:t>
            </a:r>
          </a:p>
          <a:p>
            <a:pPr lvl="1"/>
            <a:r>
              <a:rPr lang="en-US" altLang="zh-TW"/>
              <a:t>Assign differing </a:t>
            </a:r>
            <a:r>
              <a:rPr lang="en-US" altLang="zh-TW" b="1" i="1">
                <a:solidFill>
                  <a:srgbClr val="009900"/>
                </a:solidFill>
              </a:rPr>
              <a:t>charges</a:t>
            </a:r>
            <a:r>
              <a:rPr lang="en-US" altLang="zh-TW"/>
              <a:t> to different operations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                            </a:t>
            </a:r>
            <a:r>
              <a:rPr lang="en-US" altLang="zh-TW">
                <a:solidFill>
                  <a:schemeClr val="tx1"/>
                </a:solidFill>
              </a:rPr>
              <a:t>close to actual charge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				   (amortized cost)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If the amortized cost &gt; actual cost, the difference is treated as </a:t>
            </a:r>
            <a:r>
              <a:rPr lang="en-US" altLang="zh-TW" b="1" i="1">
                <a:solidFill>
                  <a:srgbClr val="009900"/>
                </a:solidFill>
              </a:rPr>
              <a:t>credit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</a:t>
            </a:r>
            <a:r>
              <a:rPr lang="en-US" altLang="zh-TW">
                <a:solidFill>
                  <a:schemeClr val="tx1"/>
                </a:solidFill>
              </a:rPr>
              <a:t>(</a:t>
            </a:r>
            <a:r>
              <a:rPr lang="zh-TW" altLang="en-US">
                <a:solidFill>
                  <a:schemeClr val="tx1"/>
                </a:solidFill>
              </a:rPr>
              <a:t>在</a:t>
            </a:r>
            <a:r>
              <a:rPr lang="en-US" altLang="zh-TW">
                <a:solidFill>
                  <a:schemeClr val="tx1"/>
                </a:solidFill>
              </a:rPr>
              <a:t>aggregate method</a:t>
            </a:r>
            <a:r>
              <a:rPr lang="zh-TW" altLang="en-US">
                <a:solidFill>
                  <a:schemeClr val="tx1"/>
                </a:solidFill>
              </a:rPr>
              <a:t>所有</a:t>
            </a:r>
            <a:r>
              <a:rPr lang="en-US" altLang="zh-TW">
                <a:solidFill>
                  <a:schemeClr val="tx1"/>
                </a:solidFill>
              </a:rPr>
              <a:t>operation</a:t>
            </a:r>
            <a:r>
              <a:rPr lang="zh-TW" altLang="en-US">
                <a:solidFill>
                  <a:schemeClr val="tx1"/>
                </a:solidFill>
              </a:rPr>
              <a:t>有相同的</a:t>
            </a:r>
            <a:r>
              <a:rPr lang="en-US" altLang="zh-TW">
                <a:solidFill>
                  <a:schemeClr val="tx1"/>
                </a:solidFill>
              </a:rPr>
              <a:t>amortized cost)</a:t>
            </a:r>
          </a:p>
          <a:p>
            <a:pPr lvl="1"/>
            <a:r>
              <a:rPr lang="zh-TW" altLang="en-US">
                <a:solidFill>
                  <a:schemeClr val="tx1"/>
                </a:solidFill>
              </a:rPr>
              <a:t>選擇(定義)每一</a:t>
            </a:r>
            <a:r>
              <a:rPr lang="en-US" altLang="zh-TW">
                <a:solidFill>
                  <a:schemeClr val="tx1"/>
                </a:solidFill>
              </a:rPr>
              <a:t>operation</a:t>
            </a:r>
            <a:r>
              <a:rPr lang="zh-TW" altLang="en-US">
                <a:solidFill>
                  <a:schemeClr val="tx1"/>
                </a:solidFill>
              </a:rPr>
              <a:t>之適當 </a:t>
            </a:r>
            <a:r>
              <a:rPr lang="en-US" altLang="zh-TW">
                <a:solidFill>
                  <a:schemeClr val="tx1"/>
                </a:solidFill>
              </a:rPr>
              <a:t>amortized cost </a:t>
            </a:r>
            <a:r>
              <a:rPr lang="zh-TW" altLang="en-US">
                <a:solidFill>
                  <a:schemeClr val="tx1"/>
                </a:solidFill>
              </a:rPr>
              <a:t>需注意:</a:t>
            </a:r>
          </a:p>
          <a:p>
            <a:pPr lvl="1">
              <a:buFont typeface="Wingdings" pitchFamily="2" charset="2"/>
              <a:buNone/>
            </a:pPr>
            <a:r>
              <a:rPr lang="zh-TW" altLang="en-US">
                <a:solidFill>
                  <a:srgbClr val="0000FF"/>
                </a:solidFill>
              </a:rPr>
              <a:t>	1. 若要每一 </a:t>
            </a:r>
            <a:r>
              <a:rPr lang="en-US" altLang="zh-TW">
                <a:solidFill>
                  <a:srgbClr val="0000FF"/>
                </a:solidFill>
              </a:rPr>
              <a:t>op </a:t>
            </a:r>
            <a:r>
              <a:rPr lang="zh-TW" altLang="en-US">
                <a:solidFill>
                  <a:srgbClr val="0000FF"/>
                </a:solidFill>
              </a:rPr>
              <a:t>在 </a:t>
            </a:r>
            <a:r>
              <a:rPr lang="en-US" altLang="zh-TW">
                <a:solidFill>
                  <a:srgbClr val="0000FF"/>
                </a:solidFill>
              </a:rPr>
              <a:t>worst-case </a:t>
            </a:r>
            <a:r>
              <a:rPr lang="zh-TW" altLang="en-US">
                <a:solidFill>
                  <a:srgbClr val="0000FF"/>
                </a:solidFill>
              </a:rPr>
              <a:t>之平均 </a:t>
            </a:r>
            <a:r>
              <a:rPr lang="en-US" altLang="zh-TW">
                <a:solidFill>
                  <a:srgbClr val="0000FF"/>
                </a:solidFill>
              </a:rPr>
              <a:t>cost</a:t>
            </a:r>
            <a:r>
              <a:rPr lang="zh-TW" altLang="en-US">
                <a:solidFill>
                  <a:srgbClr val="0000FF"/>
                </a:solidFill>
              </a:rPr>
              <a:t>小, 則一串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rgbClr val="0000FF"/>
                </a:solidFill>
              </a:rPr>
              <a:t>		  operations </a:t>
            </a:r>
            <a:r>
              <a:rPr lang="zh-TW" altLang="en-US">
                <a:solidFill>
                  <a:srgbClr val="0000FF"/>
                </a:solidFill>
              </a:rPr>
              <a:t>之 </a:t>
            </a:r>
            <a:r>
              <a:rPr lang="en-US" altLang="zh-TW">
                <a:solidFill>
                  <a:srgbClr val="0000FF"/>
                </a:solidFill>
              </a:rPr>
              <a:t>total amortized cost</a:t>
            </a:r>
            <a:r>
              <a:rPr lang="zh-TW" altLang="en-US">
                <a:solidFill>
                  <a:srgbClr val="0000FF"/>
                </a:solidFill>
              </a:rPr>
              <a:t>必須 </a:t>
            </a:r>
            <a:r>
              <a:rPr lang="zh-TW" altLang="en-US">
                <a:solidFill>
                  <a:srgbClr val="0000FF"/>
                </a:solidFill>
                <a:sym typeface="Symbol" pitchFamily="18" charset="2"/>
              </a:rPr>
              <a:t> </a:t>
            </a:r>
            <a:r>
              <a:rPr lang="en-US" altLang="zh-TW">
                <a:solidFill>
                  <a:srgbClr val="0000FF"/>
                </a:solidFill>
                <a:sym typeface="Symbol" pitchFamily="18" charset="2"/>
              </a:rPr>
              <a:t>total actual cost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rgbClr val="0000FF"/>
                </a:solidFill>
                <a:sym typeface="Symbol" pitchFamily="18" charset="2"/>
              </a:rPr>
              <a:t>	2. Total credit </a:t>
            </a:r>
            <a:r>
              <a:rPr lang="zh-TW" altLang="en-US">
                <a:solidFill>
                  <a:srgbClr val="0000FF"/>
                </a:solidFill>
                <a:sym typeface="Symbol" pitchFamily="18" charset="2"/>
              </a:rPr>
              <a:t>必須是非負</a:t>
            </a:r>
          </a:p>
        </p:txBody>
      </p:sp>
      <p:sp>
        <p:nvSpPr>
          <p:cNvPr id="321541" name="Line 5"/>
          <p:cNvSpPr>
            <a:spLocks noChangeShapeType="1"/>
          </p:cNvSpPr>
          <p:nvPr/>
        </p:nvSpPr>
        <p:spPr bwMode="auto">
          <a:xfrm flipH="1" flipV="1">
            <a:off x="3886200" y="20574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zh-TW"/>
              <a:t>Eg. 1  [Stack operation]</a:t>
            </a:r>
          </a:p>
          <a:p>
            <a:pPr lvl="1">
              <a:buFont typeface="Wingdings" pitchFamily="2" charset="2"/>
              <a:buNone/>
            </a:pPr>
            <a:r>
              <a:rPr lang="en-US" altLang="zh-TW" i="1">
                <a:solidFill>
                  <a:schemeClr val="tx1"/>
                </a:solidFill>
              </a:rPr>
              <a:t>	Amortized cost</a:t>
            </a:r>
            <a:r>
              <a:rPr lang="en-US" altLang="zh-TW">
                <a:solidFill>
                  <a:schemeClr val="tx1"/>
                </a:solidFill>
              </a:rPr>
              <a:t>: PUSH </a:t>
            </a:r>
            <a:r>
              <a:rPr lang="en-US" altLang="zh-TW">
                <a:solidFill>
                  <a:srgbClr val="0000FF"/>
                </a:solidFill>
              </a:rPr>
              <a:t>2</a:t>
            </a:r>
            <a:r>
              <a:rPr lang="en-US" altLang="zh-TW">
                <a:solidFill>
                  <a:schemeClr val="tx1"/>
                </a:solidFill>
              </a:rPr>
              <a:t>   ,   POP </a:t>
            </a:r>
            <a:r>
              <a:rPr lang="en-US" altLang="zh-TW">
                <a:solidFill>
                  <a:srgbClr val="0000FF"/>
                </a:solidFill>
              </a:rPr>
              <a:t>0</a:t>
            </a:r>
            <a:r>
              <a:rPr lang="en-US" altLang="zh-TW">
                <a:solidFill>
                  <a:schemeClr val="tx1"/>
                </a:solidFill>
              </a:rPr>
              <a:t>   ,   MULTIPOP </a:t>
            </a:r>
            <a:r>
              <a:rPr lang="en-US" altLang="zh-TW">
                <a:solidFill>
                  <a:srgbClr val="0000FF"/>
                </a:solidFill>
              </a:rPr>
              <a:t>0</a:t>
            </a:r>
          </a:p>
          <a:p>
            <a:pPr lvl="1">
              <a:buFont typeface="Wingdings" pitchFamily="2" charset="2"/>
              <a:buNone/>
            </a:pPr>
            <a:r>
              <a:rPr lang="en-US" altLang="zh-TW" i="1">
                <a:solidFill>
                  <a:schemeClr val="tx1"/>
                </a:solidFill>
              </a:rPr>
              <a:t>	Actual cost</a:t>
            </a:r>
            <a:r>
              <a:rPr lang="en-US" altLang="zh-TW">
                <a:solidFill>
                  <a:schemeClr val="tx1"/>
                </a:solidFill>
              </a:rPr>
              <a:t>:       PUSH </a:t>
            </a:r>
            <a:r>
              <a:rPr lang="en-US" altLang="zh-TW">
                <a:solidFill>
                  <a:srgbClr val="0000FF"/>
                </a:solidFill>
              </a:rPr>
              <a:t>1</a:t>
            </a:r>
            <a:r>
              <a:rPr lang="en-US" altLang="zh-TW">
                <a:solidFill>
                  <a:schemeClr val="tx1"/>
                </a:solidFill>
              </a:rPr>
              <a:t>  ,    POP </a:t>
            </a:r>
            <a:r>
              <a:rPr lang="en-US" altLang="zh-TW">
                <a:solidFill>
                  <a:srgbClr val="0000FF"/>
                </a:solidFill>
              </a:rPr>
              <a:t>1</a:t>
            </a:r>
            <a:r>
              <a:rPr lang="en-US" altLang="zh-TW">
                <a:solidFill>
                  <a:schemeClr val="tx1"/>
                </a:solidFill>
              </a:rPr>
              <a:t>   ,   MULTIPOP </a:t>
            </a:r>
            <a:r>
              <a:rPr lang="en-US" altLang="zh-TW">
                <a:solidFill>
                  <a:srgbClr val="0000FF"/>
                </a:solidFill>
              </a:rPr>
              <a:t>min(k,S)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</a:t>
            </a:r>
            <a:r>
              <a:rPr lang="zh-TW" altLang="en-US"/>
              <a:t>在 </a:t>
            </a:r>
            <a:r>
              <a:rPr lang="en-US" altLang="zh-TW"/>
              <a:t>PUSH </a:t>
            </a:r>
            <a:r>
              <a:rPr lang="zh-TW" altLang="en-US"/>
              <a:t>之 </a:t>
            </a:r>
            <a:r>
              <a:rPr lang="en-US" altLang="zh-TW"/>
              <a:t>amortized cost </a:t>
            </a:r>
            <a:r>
              <a:rPr lang="zh-TW" altLang="en-US"/>
              <a:t>中預支了 </a:t>
            </a:r>
            <a:r>
              <a:rPr lang="en-US" altLang="zh-TW"/>
              <a:t>POP </a:t>
            </a:r>
            <a:r>
              <a:rPr lang="zh-TW" altLang="en-US"/>
              <a:t>時所需之 </a:t>
            </a:r>
            <a:r>
              <a:rPr lang="en-US" altLang="zh-TW"/>
              <a:t>cost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</a:t>
            </a:r>
            <a:r>
              <a:rPr lang="zh-TW" altLang="en-US"/>
              <a:t>故在 </a:t>
            </a:r>
            <a:r>
              <a:rPr lang="en-US" altLang="zh-TW"/>
              <a:t>n </a:t>
            </a:r>
            <a:r>
              <a:rPr lang="zh-TW" altLang="en-US"/>
              <a:t>個運作之後, </a:t>
            </a:r>
            <a:r>
              <a:rPr lang="en-US" altLang="zh-TW"/>
              <a:t>total amortized cost </a:t>
            </a:r>
            <a:r>
              <a:rPr lang="zh-TW" altLang="en-US"/>
              <a:t>= </a:t>
            </a:r>
            <a:r>
              <a:rPr lang="en-US" altLang="zh-TW">
                <a:solidFill>
                  <a:srgbClr val="0000FF"/>
                </a:solidFill>
              </a:rPr>
              <a:t>O(n)</a:t>
            </a:r>
          </a:p>
          <a:p>
            <a:pPr lvl="1"/>
            <a:endParaRPr lang="en-US" altLang="zh-TW"/>
          </a:p>
          <a:p>
            <a:pPr lvl="1"/>
            <a:r>
              <a:rPr lang="en-US" altLang="zh-TW"/>
              <a:t>Eg. 2  [Increment a binary counter]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	Set a bit to 1: amortized cost </a:t>
            </a:r>
            <a:r>
              <a:rPr lang="en-US" altLang="zh-TW">
                <a:solidFill>
                  <a:srgbClr val="0000FF"/>
                </a:solidFill>
              </a:rPr>
              <a:t>2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	Reset a bit to 0: amortized cost </a:t>
            </a:r>
            <a:r>
              <a:rPr lang="en-US" altLang="zh-TW">
                <a:solidFill>
                  <a:srgbClr val="0000FF"/>
                </a:solidFill>
              </a:rPr>
              <a:t>0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</a:t>
            </a:r>
            <a:r>
              <a:rPr lang="zh-TW" altLang="en-US"/>
              <a:t>在 </a:t>
            </a:r>
            <a:r>
              <a:rPr lang="en-US" altLang="zh-TW"/>
              <a:t>Increment procedure </a:t>
            </a:r>
            <a:r>
              <a:rPr lang="zh-TW" altLang="en-US"/>
              <a:t>中每次最多只 </a:t>
            </a:r>
            <a:r>
              <a:rPr lang="en-US" altLang="zh-TW"/>
              <a:t>set </a:t>
            </a:r>
            <a:r>
              <a:rPr lang="zh-TW" altLang="en-US"/>
              <a:t>一個 </a:t>
            </a:r>
            <a:r>
              <a:rPr lang="en-US" altLang="zh-TW"/>
              <a:t>bit </a:t>
            </a:r>
            <a:r>
              <a:rPr lang="zh-TW" altLang="en-US"/>
              <a:t>為 1</a:t>
            </a:r>
          </a:p>
          <a:p>
            <a:pPr lvl="1">
              <a:buFont typeface="Wingdings" pitchFamily="2" charset="2"/>
              <a:buNone/>
            </a:pPr>
            <a:r>
              <a:rPr lang="zh-TW" altLang="en-US"/>
              <a:t>	故每次最多 </a:t>
            </a:r>
            <a:r>
              <a:rPr lang="en-US" altLang="zh-TW"/>
              <a:t>charge 2,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</a:t>
            </a:r>
            <a:r>
              <a:rPr lang="zh-TW" altLang="en-US"/>
              <a:t>執行 </a:t>
            </a:r>
            <a:r>
              <a:rPr lang="en-US" altLang="zh-TW"/>
              <a:t>n </a:t>
            </a:r>
            <a:r>
              <a:rPr lang="zh-TW" altLang="en-US"/>
              <a:t>次 </a:t>
            </a:r>
            <a:r>
              <a:rPr lang="en-US" altLang="zh-TW"/>
              <a:t>Increment </a:t>
            </a:r>
            <a:r>
              <a:rPr lang="zh-TW" altLang="en-US"/>
              <a:t>其 </a:t>
            </a:r>
            <a:r>
              <a:rPr lang="en-US" altLang="zh-TW"/>
              <a:t>total amortized cost = </a:t>
            </a:r>
            <a:r>
              <a:rPr lang="en-US" altLang="zh-TW">
                <a:solidFill>
                  <a:srgbClr val="0000FF"/>
                </a:solidFill>
              </a:rPr>
              <a:t>O(n)</a:t>
            </a:r>
            <a:r>
              <a:rPr lang="en-US" altLang="zh-TW"/>
              <a:t> </a:t>
            </a:r>
          </a:p>
          <a:p>
            <a:pPr lvl="1">
              <a:buFont typeface="Wingdings" pitchFamily="2" charset="2"/>
              <a:buNone/>
            </a:pPr>
            <a:endParaRPr lang="en-US" altLang="zh-TW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066800"/>
            <a:ext cx="7696200" cy="5638800"/>
          </a:xfrm>
        </p:spPr>
        <p:txBody>
          <a:bodyPr/>
          <a:lstStyle/>
          <a:p>
            <a:r>
              <a:rPr lang="en-US" altLang="zh-TW"/>
              <a:t>Potential method</a:t>
            </a:r>
          </a:p>
          <a:p>
            <a:pPr lvl="1"/>
            <a:r>
              <a:rPr lang="en-US" altLang="zh-TW"/>
              <a:t>D</a:t>
            </a:r>
            <a:r>
              <a:rPr lang="en-US" altLang="zh-TW" baseline="-25000"/>
              <a:t>0</a:t>
            </a:r>
            <a:r>
              <a:rPr lang="en-US" altLang="zh-TW"/>
              <a:t> : initial data structure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c</a:t>
            </a:r>
            <a:r>
              <a:rPr lang="en-US" altLang="zh-TW" baseline="-25000"/>
              <a:t>i</a:t>
            </a:r>
            <a:r>
              <a:rPr lang="en-US" altLang="zh-TW"/>
              <a:t> : actual cost of the i-th operation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D</a:t>
            </a:r>
            <a:r>
              <a:rPr lang="en-US" altLang="zh-TW" baseline="-25000"/>
              <a:t>i</a:t>
            </a:r>
            <a:r>
              <a:rPr lang="en-US" altLang="zh-TW"/>
              <a:t> : data structure after applying the i-th operation to D</a:t>
            </a:r>
            <a:r>
              <a:rPr lang="en-US" altLang="zh-TW" baseline="-25000"/>
              <a:t>i-1</a:t>
            </a:r>
            <a:endParaRPr lang="en-US" altLang="zh-TW"/>
          </a:p>
          <a:p>
            <a:pPr lvl="1">
              <a:buFont typeface="Wingdings" pitchFamily="2" charset="2"/>
              <a:buNone/>
            </a:pPr>
            <a:r>
              <a:rPr lang="en-US" altLang="zh-TW"/>
              <a:t>	</a:t>
            </a:r>
            <a:r>
              <a:rPr lang="zh-TW" altLang="en-US">
                <a:sym typeface="Symbol" pitchFamily="18" charset="2"/>
              </a:rPr>
              <a:t> : </a:t>
            </a:r>
            <a:r>
              <a:rPr lang="en-US" altLang="zh-TW"/>
              <a:t>potential function</a:t>
            </a:r>
          </a:p>
          <a:p>
            <a:pPr lvl="1">
              <a:buFont typeface="Wingdings" pitchFamily="2" charset="2"/>
              <a:buNone/>
            </a:pPr>
            <a:r>
              <a:rPr lang="zh-TW" altLang="en-US">
                <a:sym typeface="Symbol" pitchFamily="18" charset="2"/>
              </a:rPr>
              <a:t>	     </a:t>
            </a:r>
            <a:r>
              <a:rPr lang="en-US" altLang="zh-TW"/>
              <a:t>(D</a:t>
            </a:r>
            <a:r>
              <a:rPr lang="en-US" altLang="zh-TW" baseline="-25000"/>
              <a:t>i</a:t>
            </a:r>
            <a:r>
              <a:rPr lang="en-US" altLang="zh-TW"/>
              <a:t>) is a real number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	  : the amortized cost of the i-th operation 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	    w.r.t potential function is</a:t>
            </a:r>
          </a:p>
          <a:p>
            <a:pPr lvl="1">
              <a:buFont typeface="Wingdings" pitchFamily="2" charset="2"/>
              <a:buNone/>
            </a:pPr>
            <a:endParaRPr lang="en-US" altLang="zh-TW"/>
          </a:p>
          <a:p>
            <a:pPr lvl="1">
              <a:buFont typeface="Wingdings" pitchFamily="2" charset="2"/>
              <a:buNone/>
            </a:pPr>
            <a:endParaRPr lang="en-US" altLang="zh-TW"/>
          </a:p>
          <a:p>
            <a:pPr lvl="1">
              <a:buFont typeface="Wingdings" pitchFamily="2" charset="2"/>
              <a:buNone/>
            </a:pPr>
            <a:endParaRPr lang="en-US" altLang="zh-TW"/>
          </a:p>
          <a:p>
            <a:pPr lvl="1">
              <a:buFont typeface="Wingdings" pitchFamily="2" charset="2"/>
              <a:buNone/>
            </a:pPr>
            <a:endParaRPr lang="en-US" altLang="zh-TW"/>
          </a:p>
          <a:p>
            <a:pPr lvl="1">
              <a:buFont typeface="Wingdings" pitchFamily="2" charset="2"/>
              <a:buNone/>
            </a:pPr>
            <a:endParaRPr lang="en-US" altLang="zh-TW"/>
          </a:p>
          <a:p>
            <a:pPr lvl="1">
              <a:buFont typeface="Wingdings" pitchFamily="2" charset="2"/>
              <a:buNone/>
            </a:pPr>
            <a:r>
              <a:rPr lang="en-US" altLang="zh-TW"/>
              <a:t>		</a:t>
            </a:r>
            <a:r>
              <a:rPr lang="zh-TW" altLang="en-US"/>
              <a:t>若 </a:t>
            </a:r>
            <a:r>
              <a:rPr lang="zh-TW" altLang="en-US">
                <a:solidFill>
                  <a:srgbClr val="0000FF"/>
                </a:solidFill>
                <a:sym typeface="Symbol" pitchFamily="18" charset="2"/>
              </a:rPr>
              <a:t>(</a:t>
            </a:r>
            <a:r>
              <a:rPr lang="en-US" altLang="zh-TW">
                <a:solidFill>
                  <a:srgbClr val="0000FF"/>
                </a:solidFill>
                <a:sym typeface="Symbol" pitchFamily="18" charset="2"/>
              </a:rPr>
              <a:t>D</a:t>
            </a:r>
            <a:r>
              <a:rPr lang="en-US" altLang="zh-TW" baseline="-25000">
                <a:solidFill>
                  <a:srgbClr val="0000FF"/>
                </a:solidFill>
                <a:sym typeface="Symbol" pitchFamily="18" charset="2"/>
              </a:rPr>
              <a:t>n</a:t>
            </a:r>
            <a:r>
              <a:rPr lang="en-US" altLang="zh-TW">
                <a:solidFill>
                  <a:srgbClr val="0000FF"/>
                </a:solidFill>
                <a:sym typeface="Symbol" pitchFamily="18" charset="2"/>
              </a:rPr>
              <a:t>) </a:t>
            </a:r>
            <a:r>
              <a:rPr lang="zh-TW" altLang="en-US">
                <a:solidFill>
                  <a:srgbClr val="0000FF"/>
                </a:solidFill>
                <a:sym typeface="Symbol" pitchFamily="18" charset="2"/>
              </a:rPr>
              <a:t> (</a:t>
            </a:r>
            <a:r>
              <a:rPr lang="en-US" altLang="zh-TW">
                <a:solidFill>
                  <a:srgbClr val="0000FF"/>
                </a:solidFill>
                <a:sym typeface="Symbol" pitchFamily="18" charset="2"/>
              </a:rPr>
              <a:t>D</a:t>
            </a:r>
            <a:r>
              <a:rPr lang="en-US" altLang="zh-TW" baseline="-25000">
                <a:solidFill>
                  <a:srgbClr val="0000FF"/>
                </a:solidFill>
                <a:sym typeface="Symbol" pitchFamily="18" charset="2"/>
              </a:rPr>
              <a:t>0</a:t>
            </a:r>
            <a:r>
              <a:rPr lang="en-US" altLang="zh-TW">
                <a:solidFill>
                  <a:srgbClr val="0000FF"/>
                </a:solidFill>
                <a:sym typeface="Symbol" pitchFamily="18" charset="2"/>
              </a:rPr>
              <a:t>)</a:t>
            </a:r>
            <a:r>
              <a:rPr lang="en-US" altLang="zh-TW">
                <a:sym typeface="Symbol" pitchFamily="18" charset="2"/>
              </a:rPr>
              <a:t>, </a:t>
            </a:r>
            <a:r>
              <a:rPr lang="zh-TW" altLang="en-US">
                <a:sym typeface="Symbol" pitchFamily="18" charset="2"/>
              </a:rPr>
              <a:t>則 </a:t>
            </a:r>
            <a:r>
              <a:rPr lang="en-US" altLang="zh-TW">
                <a:sym typeface="Symbol" pitchFamily="18" charset="2"/>
              </a:rPr>
              <a:t>total amortized cost </a:t>
            </a:r>
            <a:r>
              <a:rPr lang="zh-TW" altLang="en-US">
                <a:sym typeface="Symbol" pitchFamily="18" charset="2"/>
              </a:rPr>
              <a:t>為 </a:t>
            </a:r>
            <a:r>
              <a:rPr lang="en-US" altLang="zh-TW">
                <a:sym typeface="Symbol" pitchFamily="18" charset="2"/>
              </a:rPr>
              <a:t>total actual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  cost </a:t>
            </a:r>
            <a:r>
              <a:rPr lang="zh-TW" altLang="en-US">
                <a:sym typeface="Symbol" pitchFamily="18" charset="2"/>
              </a:rPr>
              <a:t>之一 </a:t>
            </a:r>
            <a:r>
              <a:rPr lang="en-US" altLang="zh-TW">
                <a:solidFill>
                  <a:srgbClr val="0000FF"/>
                </a:solidFill>
                <a:sym typeface="Symbol" pitchFamily="18" charset="2"/>
              </a:rPr>
              <a:t>upper bound</a:t>
            </a:r>
          </a:p>
        </p:txBody>
      </p:sp>
      <p:graphicFrame>
        <p:nvGraphicFramePr>
          <p:cNvPr id="323590" name="Object 6"/>
          <p:cNvGraphicFramePr>
            <a:graphicFrameLocks noChangeAspect="1"/>
          </p:cNvGraphicFramePr>
          <p:nvPr/>
        </p:nvGraphicFramePr>
        <p:xfrm>
          <a:off x="2368550" y="3938588"/>
          <a:ext cx="4148138" cy="188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19" name="Equation" r:id="rId3" imgW="2323800" imgH="1054080" progId="Equation.3">
                  <p:embed/>
                </p:oleObj>
              </mc:Choice>
              <mc:Fallback>
                <p:oleObj name="Equation" r:id="rId3" imgW="2323800" imgH="10540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8550" y="3938588"/>
                        <a:ext cx="4148138" cy="188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591" name="Object 7"/>
          <p:cNvGraphicFramePr>
            <a:graphicFrameLocks noChangeAspect="1"/>
          </p:cNvGraphicFramePr>
          <p:nvPr/>
        </p:nvGraphicFramePr>
        <p:xfrm>
          <a:off x="5334000" y="3733800"/>
          <a:ext cx="2765425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20" name="Equation" r:id="rId5" imgW="1549080" imgH="228600" progId="Equation.3">
                  <p:embed/>
                </p:oleObj>
              </mc:Choice>
              <mc:Fallback>
                <p:oleObj name="Equation" r:id="rId5" imgW="154908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733800"/>
                        <a:ext cx="2765425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592" name="Object 8"/>
          <p:cNvGraphicFramePr>
            <a:graphicFrameLocks noChangeAspect="1"/>
          </p:cNvGraphicFramePr>
          <p:nvPr/>
        </p:nvGraphicFramePr>
        <p:xfrm>
          <a:off x="1905000" y="3352800"/>
          <a:ext cx="24923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21" name="Equation" r:id="rId7" imgW="139680" imgH="228600" progId="Equation.3">
                  <p:embed/>
                </p:oleObj>
              </mc:Choice>
              <mc:Fallback>
                <p:oleObj name="Equation" r:id="rId7" imgW="13968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352800"/>
                        <a:ext cx="249238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全真圓新書"/>
        <a:cs typeface=""/>
      </a:majorFont>
      <a:minorFont>
        <a:latin typeface="Tahoma"/>
        <a:ea typeface="全真行書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5304</TotalTime>
  <Words>554</Words>
  <Application>Microsoft Office PowerPoint</Application>
  <PresentationFormat>如螢幕大小 (4:3)</PresentationFormat>
  <Paragraphs>197</Paragraphs>
  <Slides>21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35" baseType="lpstr">
      <vt:lpstr>全真中黑體</vt:lpstr>
      <vt:lpstr>全真古印體</vt:lpstr>
      <vt:lpstr>全真圓新書</vt:lpstr>
      <vt:lpstr>全真行書</vt:lpstr>
      <vt:lpstr>新細明體</vt:lpstr>
      <vt:lpstr>標楷體</vt:lpstr>
      <vt:lpstr>Arial</vt:lpstr>
      <vt:lpstr>Comic Sans MS</vt:lpstr>
      <vt:lpstr>Symbol</vt:lpstr>
      <vt:lpstr>Tahoma</vt:lpstr>
      <vt:lpstr>Times New Roman</vt:lpstr>
      <vt:lpstr>Wingdings</vt:lpstr>
      <vt:lpstr>Blends</vt:lpstr>
      <vt:lpstr>Equation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anine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Amortized Analysis</dc:title>
  <dc:creator>anine</dc:creator>
  <cp:lastModifiedBy>Yang</cp:lastModifiedBy>
  <cp:revision>286</cp:revision>
  <cp:lastPrinted>1601-01-01T00:00:00Z</cp:lastPrinted>
  <dcterms:created xsi:type="dcterms:W3CDTF">2000-03-26T21:29:52Z</dcterms:created>
  <dcterms:modified xsi:type="dcterms:W3CDTF">2014-02-19T05:55:32Z</dcterms:modified>
</cp:coreProperties>
</file>