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4A6"/>
    <a:srgbClr val="FF6600"/>
    <a:srgbClr val="996633"/>
    <a:srgbClr val="CCFF66"/>
    <a:srgbClr val="000099"/>
    <a:srgbClr val="CC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353" autoAdjust="0"/>
  </p:normalViewPr>
  <p:slideViewPr>
    <p:cSldViewPr>
      <p:cViewPr varScale="1">
        <p:scale>
          <a:sx n="83" d="100"/>
          <a:sy n="83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notesViewPr>
    <p:cSldViewPr>
      <p:cViewPr varScale="1">
        <p:scale>
          <a:sx n="38" d="100"/>
          <a:sy n="38" d="100"/>
        </p:scale>
        <p:origin x="-1554" y="-90"/>
      </p:cViewPr>
      <p:guideLst>
        <p:guide orient="horz" pos="311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NUL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fld id="{EBEF1E68-DE4E-444B-9038-DA5CB666A5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826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82638"/>
            <a:ext cx="4900612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691063"/>
            <a:ext cx="4951412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endParaRPr lang="zh-TW" alt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fld id="{83E29376-2BFF-4554-A00E-6D9D0563411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681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25842-8C2F-4C1A-AE0F-90EE1820D477}" type="slidenum">
              <a:rPr lang="zh-TW" altLang="en-US"/>
              <a:pPr/>
              <a:t>14</a:t>
            </a:fld>
            <a:endParaRPr lang="zh-TW" alt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Dynamic tables: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1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766888"/>
            <a:ext cx="9009063" cy="1052512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1572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chemeClr val="bg2"/>
                </a:solidFill>
              </a:defRPr>
            </a:lvl1pPr>
          </a:lstStyle>
          <a:p>
            <a:fld id="{99575D57-5BF2-4A40-ACE9-8F654AB4559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6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24050" cy="6324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19750" cy="6324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9850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20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27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77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8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2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2748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8" name="Group 16"/>
          <p:cNvGrpSpPr>
            <a:grpSpLocks/>
          </p:cNvGrpSpPr>
          <p:nvPr userDrawn="1"/>
        </p:nvGrpSpPr>
        <p:grpSpPr bwMode="auto">
          <a:xfrm>
            <a:off x="152400" y="152400"/>
            <a:ext cx="8424863" cy="1052513"/>
            <a:chOff x="357" y="624"/>
            <a:chExt cx="5307" cy="663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781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14" name="Rectangle 2"/>
            <p:cNvSpPr>
              <a:spLocks noChangeArrowheads="1"/>
            </p:cNvSpPr>
            <p:nvPr userDrawn="1"/>
          </p:nvSpPr>
          <p:spPr bwMode="ltGray">
            <a:xfrm>
              <a:off x="540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16" name="Rectangle 4"/>
            <p:cNvSpPr>
              <a:spLocks noChangeArrowheads="1"/>
            </p:cNvSpPr>
            <p:nvPr userDrawn="1"/>
          </p:nvSpPr>
          <p:spPr bwMode="ltGray">
            <a:xfrm>
              <a:off x="618" y="958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17" name="Rectangle 5"/>
            <p:cNvSpPr>
              <a:spLocks noChangeArrowheads="1"/>
            </p:cNvSpPr>
            <p:nvPr userDrawn="1"/>
          </p:nvSpPr>
          <p:spPr bwMode="ltGray">
            <a:xfrm>
              <a:off x="851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18" name="Rectangle 6"/>
            <p:cNvSpPr>
              <a:spLocks noChangeArrowheads="1"/>
            </p:cNvSpPr>
            <p:nvPr userDrawn="1"/>
          </p:nvSpPr>
          <p:spPr bwMode="ltGray">
            <a:xfrm>
              <a:off x="357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19" name="Rectangle 7"/>
            <p:cNvSpPr>
              <a:spLocks noChangeArrowheads="1"/>
            </p:cNvSpPr>
            <p:nvPr userDrawn="1"/>
          </p:nvSpPr>
          <p:spPr bwMode="gray">
            <a:xfrm>
              <a:off x="757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  <p:sp>
          <p:nvSpPr>
            <p:cNvPr id="64520" name="Rectangle 8"/>
            <p:cNvSpPr>
              <a:spLocks noChangeArrowheads="1"/>
            </p:cNvSpPr>
            <p:nvPr userDrawn="1"/>
          </p:nvSpPr>
          <p:spPr bwMode="gray">
            <a:xfrm>
              <a:off x="482" y="1036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 b="0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6040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96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 userDrawn="1"/>
        </p:nvSpPr>
        <p:spPr bwMode="auto">
          <a:xfrm>
            <a:off x="8542338" y="6477000"/>
            <a:ext cx="60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 b="0"/>
              <a:t>p</a:t>
            </a:r>
            <a:fld id="{1ADF2558-4AF7-4840-B496-DBEFFA11C577}" type="slidenum">
              <a:rPr lang="en-US" altLang="zh-TW" sz="1400" b="0"/>
              <a:pPr/>
              <a:t>‹#›</a:t>
            </a:fld>
            <a:r>
              <a:rPr lang="en-US" altLang="zh-TW" sz="1400" b="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rgbClr val="CC0000"/>
          </a:solidFill>
          <a:latin typeface="+mn-lt"/>
          <a:ea typeface="全真古印體" pitchFamily="49" charset="-12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全真中黑體" pitchFamily="49" charset="-12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400">
          <a:solidFill>
            <a:srgbClr val="FF9900"/>
          </a:solidFill>
          <a:latin typeface="+mn-lt"/>
          <a:ea typeface="新細明體" pitchFamily="18" charset="-12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5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066800" y="1600200"/>
            <a:ext cx="7081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>
                <a:solidFill>
                  <a:srgbClr val="000099"/>
                </a:solidFill>
                <a:latin typeface="Comic Sans MS" pitchFamily="66" charset="0"/>
                <a:ea typeface="全真圓新書" pitchFamily="49" charset="-120"/>
              </a:rPr>
              <a:t>Amortized Analysis</a:t>
            </a:r>
            <a:r>
              <a:rPr lang="en-US" altLang="zh-TW" sz="4400">
                <a:solidFill>
                  <a:srgbClr val="000099"/>
                </a:solidFill>
                <a:latin typeface="Times New Roman" pitchFamily="18" charset="0"/>
                <a:ea typeface="全真圓新書" pitchFamily="49" charset="-120"/>
              </a:rPr>
              <a:t> 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346575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TW" b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Eg. 1  [Stack operation]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>
                <a:solidFill>
                  <a:schemeClr val="tx1"/>
                </a:solidFill>
              </a:rPr>
              <a:t>定義 </a:t>
            </a:r>
            <a:r>
              <a:rPr lang="en-US" altLang="zh-TW">
                <a:solidFill>
                  <a:schemeClr val="tx1"/>
                </a:solidFill>
              </a:rPr>
              <a:t>potential function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: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stack size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(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)=0,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亦知 (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)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 0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i-th op.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PUSH: 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MULTIPOP(S, k):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令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k’=min{k,S}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POP: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同理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ym typeface="Symbol" pitchFamily="18" charset="2"/>
              </a:rPr>
              <a:t>		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ym typeface="Symbol" pitchFamily="18" charset="2"/>
              </a:rPr>
              <a:t>		所以一序列 </a:t>
            </a:r>
            <a:r>
              <a:rPr lang="en-US" altLang="zh-TW">
                <a:sym typeface="Symbol" pitchFamily="18" charset="2"/>
              </a:rPr>
              <a:t>n </a:t>
            </a:r>
            <a:r>
              <a:rPr lang="zh-TW" altLang="en-US">
                <a:sym typeface="Symbol" pitchFamily="18" charset="2"/>
              </a:rPr>
              <a:t>個 </a:t>
            </a:r>
            <a:r>
              <a:rPr lang="en-US" altLang="zh-TW">
                <a:sym typeface="Symbol" pitchFamily="18" charset="2"/>
              </a:rPr>
              <a:t>op </a:t>
            </a:r>
            <a:r>
              <a:rPr lang="zh-TW" altLang="en-US">
                <a:sym typeface="Symbol" pitchFamily="18" charset="2"/>
              </a:rPr>
              <a:t>之 </a:t>
            </a:r>
            <a:r>
              <a:rPr lang="en-US" altLang="zh-TW">
                <a:sym typeface="Symbol" pitchFamily="18" charset="2"/>
              </a:rPr>
              <a:t>total amortized cost </a:t>
            </a:r>
            <a:r>
              <a:rPr lang="zh-TW" altLang="en-US">
                <a:sym typeface="Symbol" pitchFamily="18" charset="2"/>
              </a:rPr>
              <a:t>為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O(n)</a:t>
            </a:r>
            <a:r>
              <a:rPr lang="en-US" altLang="zh-TW">
                <a:sym typeface="Symbol" pitchFamily="18" charset="2"/>
              </a:rPr>
              <a:t>  </a:t>
            </a:r>
          </a:p>
        </p:txBody>
      </p:sp>
      <p:graphicFrame>
        <p:nvGraphicFramePr>
          <p:cNvPr id="324613" name="Object 5"/>
          <p:cNvGraphicFramePr>
            <a:graphicFrameLocks noChangeAspect="1"/>
          </p:cNvGraphicFramePr>
          <p:nvPr/>
        </p:nvGraphicFramePr>
        <p:xfrm>
          <a:off x="2971800" y="2819400"/>
          <a:ext cx="27654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3" name="Equation" r:id="rId3" imgW="1549080" imgH="685800" progId="Equation.3">
                  <p:embed/>
                </p:oleObj>
              </mc:Choice>
              <mc:Fallback>
                <p:oleObj name="Equation" r:id="rId3" imgW="15490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2765425" cy="1223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943600" y="4267200"/>
          <a:ext cx="276542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4" name="Equation" r:id="rId5" imgW="1549080" imgH="647640" progId="Equation.3">
                  <p:embed/>
                </p:oleObj>
              </mc:Choice>
              <mc:Fallback>
                <p:oleObj name="Equation" r:id="rId5" imgW="1549080" imgH="647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267200"/>
                        <a:ext cx="2765425" cy="1155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5" name="Object 7"/>
          <p:cNvGraphicFramePr>
            <a:graphicFrameLocks noChangeAspect="1"/>
          </p:cNvGraphicFramePr>
          <p:nvPr/>
        </p:nvGraphicFramePr>
        <p:xfrm>
          <a:off x="3429000" y="5410200"/>
          <a:ext cx="6794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5" name="Equation" r:id="rId7" imgW="380880" imgH="228600" progId="Equation.3">
                  <p:embed/>
                </p:oleObj>
              </mc:Choice>
              <mc:Fallback>
                <p:oleObj name="Equation" r:id="rId7" imgW="380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679450" cy="4079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1752600" y="2438400"/>
            <a:ext cx="1066800" cy="304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1"/>
            <a:r>
              <a:rPr lang="en-US" altLang="zh-TW"/>
              <a:t>Eg. 2  [Incrementing a binary counter]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>
                <a:solidFill>
                  <a:schemeClr val="tx1"/>
                </a:solidFill>
              </a:rPr>
              <a:t>對 </a:t>
            </a:r>
            <a:r>
              <a:rPr lang="en-US" altLang="zh-TW">
                <a:solidFill>
                  <a:schemeClr val="tx1"/>
                </a:solidFill>
              </a:rPr>
              <a:t>counter </a:t>
            </a:r>
            <a:r>
              <a:rPr lang="zh-TW" altLang="en-US">
                <a:solidFill>
                  <a:schemeClr val="tx1"/>
                </a:solidFill>
              </a:rPr>
              <a:t>而言其 </a:t>
            </a:r>
            <a:r>
              <a:rPr lang="en-US" altLang="zh-TW">
                <a:solidFill>
                  <a:schemeClr val="tx1"/>
                </a:solidFill>
              </a:rPr>
              <a:t>potential function </a:t>
            </a:r>
            <a:r>
              <a:rPr lang="zh-TW" altLang="en-US">
                <a:solidFill>
                  <a:schemeClr val="tx1"/>
                </a:solidFill>
              </a:rPr>
              <a:t>值為在 </a:t>
            </a:r>
            <a:r>
              <a:rPr lang="en-US" altLang="zh-TW">
                <a:solidFill>
                  <a:schemeClr val="tx1"/>
                </a:solidFill>
              </a:rPr>
              <a:t>i-th op </a:t>
            </a:r>
            <a:r>
              <a:rPr lang="zh-TW" altLang="en-US">
                <a:solidFill>
                  <a:schemeClr val="tx1"/>
                </a:solidFill>
              </a:rPr>
              <a:t>後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chemeClr val="tx1"/>
                </a:solidFill>
              </a:rPr>
              <a:t>	被設定為 1 的 </a:t>
            </a:r>
            <a:r>
              <a:rPr lang="en-US" altLang="zh-TW">
                <a:solidFill>
                  <a:schemeClr val="tx1"/>
                </a:solidFill>
              </a:rPr>
              <a:t>bit </a:t>
            </a:r>
            <a:r>
              <a:rPr lang="zh-TW" altLang="en-US">
                <a:solidFill>
                  <a:schemeClr val="tx1"/>
                </a:solidFill>
              </a:rPr>
              <a:t>個數</a:t>
            </a:r>
          </a:p>
          <a:p>
            <a:pPr lvl="1">
              <a:buFont typeface="Wingdings" pitchFamily="2" charset="2"/>
              <a:buNone/>
            </a:pPr>
            <a:r>
              <a:rPr lang="zh-TW" altLang="en-US"/>
              <a:t>	</a:t>
            </a:r>
            <a:r>
              <a:rPr lang="zh-TW" altLang="en-US">
                <a:solidFill>
                  <a:srgbClr val="0000FF"/>
                </a:solidFill>
              </a:rPr>
              <a:t>	</a:t>
            </a:r>
            <a:r>
              <a:rPr lang="en-US" altLang="zh-TW">
                <a:solidFill>
                  <a:srgbClr val="0000FF"/>
                </a:solidFill>
              </a:rPr>
              <a:t>b</a:t>
            </a:r>
            <a:r>
              <a:rPr lang="en-US" altLang="zh-TW" baseline="-25000">
                <a:solidFill>
                  <a:srgbClr val="0000FF"/>
                </a:solidFill>
              </a:rPr>
              <a:t>i</a:t>
            </a:r>
            <a:r>
              <a:rPr lang="en-US" altLang="zh-TW">
                <a:solidFill>
                  <a:srgbClr val="0000FF"/>
                </a:solidFill>
              </a:rPr>
              <a:t> = # of 1’s in the counter after the i-th operation</a:t>
            </a:r>
            <a:endParaRPr lang="en-US" altLang="zh-TW">
              <a:solidFill>
                <a:schemeClr val="tx1"/>
              </a:solidFill>
            </a:endParaRPr>
          </a:p>
          <a:p>
            <a:pPr lvl="1"/>
            <a:r>
              <a:rPr lang="en-US" altLang="zh-TW">
                <a:solidFill>
                  <a:schemeClr val="tx1"/>
                </a:solidFill>
              </a:rPr>
              <a:t>Suppose that the i-th Increment op. resets t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  <a:r>
              <a:rPr lang="en-US" altLang="zh-TW">
                <a:solidFill>
                  <a:schemeClr val="tx1"/>
                </a:solidFill>
              </a:rPr>
              <a:t> bits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Actual cost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+1</a:t>
            </a:r>
          </a:p>
          <a:p>
            <a:pPr lvl="1"/>
            <a:r>
              <a:rPr lang="en-US" altLang="zh-TW">
                <a:sym typeface="Symbol" pitchFamily="18" charset="2"/>
              </a:rPr>
              <a:t># of 1’s in the counter after the </a:t>
            </a:r>
            <a:r>
              <a:rPr lang="en-US" altLang="zh-TW"/>
              <a:t>i-th op.: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</a:t>
            </a:r>
            <a:r>
              <a:rPr lang="en-US" altLang="zh-TW">
                <a:solidFill>
                  <a:srgbClr val="0000FF"/>
                </a:solidFill>
              </a:rPr>
              <a:t>b</a:t>
            </a:r>
            <a:r>
              <a:rPr lang="en-US" altLang="zh-TW" baseline="-25000">
                <a:solidFill>
                  <a:srgbClr val="0000FF"/>
                </a:solidFill>
              </a:rPr>
              <a:t>i 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 </a:t>
            </a:r>
            <a:r>
              <a:rPr lang="en-US" altLang="zh-TW">
                <a:solidFill>
                  <a:srgbClr val="0000FF"/>
                </a:solidFill>
              </a:rPr>
              <a:t>b</a:t>
            </a:r>
            <a:r>
              <a:rPr lang="en-US" altLang="zh-TW" baseline="-25000">
                <a:solidFill>
                  <a:srgbClr val="0000FF"/>
                </a:solidFill>
              </a:rPr>
              <a:t>i-1 </a:t>
            </a:r>
            <a:r>
              <a:rPr lang="en-US" altLang="zh-TW">
                <a:solidFill>
                  <a:srgbClr val="0000FF"/>
                </a:solidFill>
              </a:rPr>
              <a:t>–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i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+ 1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1981200" y="4267200"/>
          <a:ext cx="3967163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66" name="Equation" r:id="rId3" imgW="2222280" imgH="914400" progId="Equation.3">
                  <p:embed/>
                </p:oleObj>
              </mc:Choice>
              <mc:Fallback>
                <p:oleObj name="Equation" r:id="rId3" imgW="222228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7200"/>
                        <a:ext cx="3967163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5257800" y="5105400"/>
          <a:ext cx="330993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67" name="Equation" r:id="rId5" imgW="1854000" imgH="660240" progId="Equation.3">
                  <p:embed/>
                </p:oleObj>
              </mc:Choice>
              <mc:Fallback>
                <p:oleObj name="Equation" r:id="rId5" imgW="185400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3309938" cy="1179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Implement a Queue with two Stacks: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Stack A : </a:t>
            </a:r>
            <a:r>
              <a:rPr lang="en-US" altLang="zh-TW">
                <a:solidFill>
                  <a:srgbClr val="0000FF"/>
                </a:solidFill>
              </a:rPr>
              <a:t>Dequeue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Stack B : </a:t>
            </a:r>
            <a:r>
              <a:rPr lang="en-US" altLang="zh-TW">
                <a:solidFill>
                  <a:srgbClr val="0000FF"/>
                </a:solidFill>
              </a:rPr>
              <a:t>Enqueue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S</a:t>
            </a:r>
            <a:r>
              <a:rPr lang="en-US" altLang="zh-TW" baseline="-25000">
                <a:solidFill>
                  <a:schemeClr val="tx1"/>
                </a:solidFill>
              </a:rPr>
              <a:t>B</a:t>
            </a:r>
            <a:r>
              <a:rPr lang="en-US" altLang="zh-TW">
                <a:solidFill>
                  <a:schemeClr val="tx1"/>
                </a:solidFill>
              </a:rPr>
              <a:t> : stack size of B</a:t>
            </a:r>
          </a:p>
          <a:p>
            <a:pPr lvl="1"/>
            <a:r>
              <a:rPr lang="en-US" altLang="zh-TW"/>
              <a:t>Enqueue(x)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	</a:t>
            </a:r>
            <a:r>
              <a:rPr lang="en-US" altLang="zh-TW">
                <a:solidFill>
                  <a:schemeClr val="tx1"/>
                </a:solidFill>
              </a:rPr>
              <a:t>{ PUSH(B, x) }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Dequeue(Q)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en-US" altLang="zh-TW">
                <a:solidFill>
                  <a:schemeClr val="tx1"/>
                </a:solidFill>
              </a:rPr>
              <a:t>	{ if Empty(Q) then return “empty queue”;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   else if Empty(A) then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	while not Empty(B)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		do PUSH(A, POP(B);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   POP(A);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}</a:t>
            </a:r>
          </a:p>
        </p:txBody>
      </p:sp>
      <p:grpSp>
        <p:nvGrpSpPr>
          <p:cNvPr id="326691" name="Group 35"/>
          <p:cNvGrpSpPr>
            <a:grpSpLocks/>
          </p:cNvGrpSpPr>
          <p:nvPr/>
        </p:nvGrpSpPr>
        <p:grpSpPr bwMode="auto">
          <a:xfrm>
            <a:off x="4724400" y="1752600"/>
            <a:ext cx="4191000" cy="1981200"/>
            <a:chOff x="2976" y="1056"/>
            <a:chExt cx="2640" cy="1248"/>
          </a:xfrm>
        </p:grpSpPr>
        <p:sp>
          <p:nvSpPr>
            <p:cNvPr id="326690" name="Rectangle 34"/>
            <p:cNvSpPr>
              <a:spLocks noChangeArrowheads="1"/>
            </p:cNvSpPr>
            <p:nvPr/>
          </p:nvSpPr>
          <p:spPr bwMode="auto">
            <a:xfrm>
              <a:off x="2976" y="1056"/>
              <a:ext cx="2640" cy="124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26689" name="Group 33"/>
            <p:cNvGrpSpPr>
              <a:grpSpLocks/>
            </p:cNvGrpSpPr>
            <p:nvPr/>
          </p:nvGrpSpPr>
          <p:grpSpPr bwMode="auto">
            <a:xfrm>
              <a:off x="2976" y="1152"/>
              <a:ext cx="2637" cy="1076"/>
              <a:chOff x="2928" y="1248"/>
              <a:chExt cx="2637" cy="1076"/>
            </a:xfrm>
          </p:grpSpPr>
          <p:grpSp>
            <p:nvGrpSpPr>
              <p:cNvPr id="326672" name="Group 16"/>
              <p:cNvGrpSpPr>
                <a:grpSpLocks/>
              </p:cNvGrpSpPr>
              <p:nvPr/>
            </p:nvGrpSpPr>
            <p:grpSpPr bwMode="auto">
              <a:xfrm>
                <a:off x="4464" y="1440"/>
                <a:ext cx="432" cy="624"/>
                <a:chOff x="3552" y="1344"/>
                <a:chExt cx="432" cy="624"/>
              </a:xfrm>
            </p:grpSpPr>
            <p:sp>
              <p:nvSpPr>
                <p:cNvPr id="326666" name="Line 10"/>
                <p:cNvSpPr>
                  <a:spLocks noChangeShapeType="1"/>
                </p:cNvSpPr>
                <p:nvPr/>
              </p:nvSpPr>
              <p:spPr bwMode="auto">
                <a:xfrm>
                  <a:off x="3552" y="1344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67" name="Line 11"/>
                <p:cNvSpPr>
                  <a:spLocks noChangeShapeType="1"/>
                </p:cNvSpPr>
                <p:nvPr/>
              </p:nvSpPr>
              <p:spPr bwMode="auto">
                <a:xfrm>
                  <a:off x="3552" y="196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6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984" y="1344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69" name="Line 13"/>
                <p:cNvSpPr>
                  <a:spLocks noChangeShapeType="1"/>
                </p:cNvSpPr>
                <p:nvPr/>
              </p:nvSpPr>
              <p:spPr bwMode="auto">
                <a:xfrm>
                  <a:off x="3552" y="182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0" name="Line 14"/>
                <p:cNvSpPr>
                  <a:spLocks noChangeShapeType="1"/>
                </p:cNvSpPr>
                <p:nvPr/>
              </p:nvSpPr>
              <p:spPr bwMode="auto">
                <a:xfrm>
                  <a:off x="3552" y="168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1" name="Line 15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26673" name="Group 17"/>
              <p:cNvGrpSpPr>
                <a:grpSpLocks/>
              </p:cNvGrpSpPr>
              <p:nvPr/>
            </p:nvGrpSpPr>
            <p:grpSpPr bwMode="auto">
              <a:xfrm>
                <a:off x="3648" y="1440"/>
                <a:ext cx="432" cy="624"/>
                <a:chOff x="3552" y="1344"/>
                <a:chExt cx="432" cy="624"/>
              </a:xfrm>
            </p:grpSpPr>
            <p:sp>
              <p:nvSpPr>
                <p:cNvPr id="326674" name="Line 18"/>
                <p:cNvSpPr>
                  <a:spLocks noChangeShapeType="1"/>
                </p:cNvSpPr>
                <p:nvPr/>
              </p:nvSpPr>
              <p:spPr bwMode="auto">
                <a:xfrm>
                  <a:off x="3552" y="1344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5" name="Line 19"/>
                <p:cNvSpPr>
                  <a:spLocks noChangeShapeType="1"/>
                </p:cNvSpPr>
                <p:nvPr/>
              </p:nvSpPr>
              <p:spPr bwMode="auto">
                <a:xfrm>
                  <a:off x="3552" y="196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84" y="1344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7" name="Line 21"/>
                <p:cNvSpPr>
                  <a:spLocks noChangeShapeType="1"/>
                </p:cNvSpPr>
                <p:nvPr/>
              </p:nvSpPr>
              <p:spPr bwMode="auto">
                <a:xfrm>
                  <a:off x="3552" y="182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8" name="Line 22"/>
                <p:cNvSpPr>
                  <a:spLocks noChangeShapeType="1"/>
                </p:cNvSpPr>
                <p:nvPr/>
              </p:nvSpPr>
              <p:spPr bwMode="auto">
                <a:xfrm>
                  <a:off x="3552" y="168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326679" name="Line 23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326680" name="Text Box 24"/>
              <p:cNvSpPr txBox="1">
                <a:spLocks noChangeArrowheads="1"/>
              </p:cNvSpPr>
              <p:nvPr/>
            </p:nvSpPr>
            <p:spPr bwMode="auto">
              <a:xfrm>
                <a:off x="3600" y="2112"/>
                <a:ext cx="5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/>
                  <a:t>Stack A</a:t>
                </a:r>
              </a:p>
            </p:txBody>
          </p:sp>
          <p:sp>
            <p:nvSpPr>
              <p:cNvPr id="326681" name="Text Box 25"/>
              <p:cNvSpPr txBox="1">
                <a:spLocks noChangeArrowheads="1"/>
              </p:cNvSpPr>
              <p:nvPr/>
            </p:nvSpPr>
            <p:spPr bwMode="auto">
              <a:xfrm>
                <a:off x="4416" y="2112"/>
                <a:ext cx="5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/>
                  <a:t>Stack B</a:t>
                </a:r>
              </a:p>
            </p:txBody>
          </p:sp>
          <p:sp>
            <p:nvSpPr>
              <p:cNvPr id="326682" name="Line 26"/>
              <p:cNvSpPr>
                <a:spLocks noChangeShapeType="1"/>
              </p:cNvSpPr>
              <p:nvPr/>
            </p:nvSpPr>
            <p:spPr bwMode="auto">
              <a:xfrm flipV="1">
                <a:off x="3840" y="1248"/>
                <a:ext cx="0" cy="24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6683" name="Line 27"/>
              <p:cNvSpPr>
                <a:spLocks noChangeShapeType="1"/>
              </p:cNvSpPr>
              <p:nvPr/>
            </p:nvSpPr>
            <p:spPr bwMode="auto">
              <a:xfrm rot="10800000" flipV="1">
                <a:off x="4656" y="1248"/>
                <a:ext cx="0" cy="240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6684" name="Line 28"/>
              <p:cNvSpPr>
                <a:spLocks noChangeShapeType="1"/>
              </p:cNvSpPr>
              <p:nvPr/>
            </p:nvSpPr>
            <p:spPr bwMode="auto">
              <a:xfrm>
                <a:off x="3360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6686" name="Line 30"/>
              <p:cNvSpPr>
                <a:spLocks noChangeShapeType="1"/>
              </p:cNvSpPr>
              <p:nvPr/>
            </p:nvSpPr>
            <p:spPr bwMode="auto">
              <a:xfrm flipH="1">
                <a:off x="4944" y="16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6687" name="Text Box 31"/>
              <p:cNvSpPr txBox="1">
                <a:spLocks noChangeArrowheads="1"/>
              </p:cNvSpPr>
              <p:nvPr/>
            </p:nvSpPr>
            <p:spPr bwMode="auto">
              <a:xfrm>
                <a:off x="2928" y="1536"/>
                <a:ext cx="43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>
                    <a:solidFill>
                      <a:srgbClr val="0000FF"/>
                    </a:solidFill>
                  </a:rPr>
                  <a:t>front</a:t>
                </a:r>
              </a:p>
            </p:txBody>
          </p:sp>
          <p:sp>
            <p:nvSpPr>
              <p:cNvPr id="326688" name="Text Box 32"/>
              <p:cNvSpPr txBox="1">
                <a:spLocks noChangeArrowheads="1"/>
              </p:cNvSpPr>
              <p:nvPr/>
            </p:nvSpPr>
            <p:spPr bwMode="auto">
              <a:xfrm>
                <a:off x="5184" y="1536"/>
                <a:ext cx="38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>
                    <a:solidFill>
                      <a:srgbClr val="0000FF"/>
                    </a:solidFill>
                  </a:rPr>
                  <a:t>rear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sym typeface="Symbol" pitchFamily="18" charset="2"/>
              </a:rPr>
              <a:t>(</a:t>
            </a:r>
            <a:r>
              <a:rPr lang="en-US" altLang="zh-TW">
                <a:sym typeface="Symbol" pitchFamily="18" charset="2"/>
              </a:rPr>
              <a:t>D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)=2[stack size of B after the i-th operation]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Enqueue: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Dequeue:</a:t>
            </a:r>
          </a:p>
        </p:txBody>
      </p:sp>
      <p:graphicFrame>
        <p:nvGraphicFramePr>
          <p:cNvPr id="327684" name="Object 4"/>
          <p:cNvGraphicFramePr>
            <a:graphicFrameLocks noChangeAspect="1"/>
          </p:cNvGraphicFramePr>
          <p:nvPr/>
        </p:nvGraphicFramePr>
        <p:xfrm>
          <a:off x="2209800" y="2133600"/>
          <a:ext cx="276542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0" name="Equation" r:id="rId3" imgW="1549080" imgH="914400" progId="Equation.3">
                  <p:embed/>
                </p:oleObj>
              </mc:Choice>
              <mc:Fallback>
                <p:oleObj name="Equation" r:id="rId3" imgW="154908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276542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2209800" y="4419600"/>
          <a:ext cx="37846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1" name="Equation" r:id="rId5" imgW="2120760" imgH="914400" progId="Equation.3">
                  <p:embed/>
                </p:oleObj>
              </mc:Choice>
              <mc:Fallback>
                <p:oleObj name="Equation" r:id="rId5" imgW="21207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19600"/>
                        <a:ext cx="37846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 sz="1600" b="0"/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898525" y="1176338"/>
            <a:ext cx="6962775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00FF"/>
                </a:solidFill>
              </a:rPr>
              <a:t>Dynamic tables:</a:t>
            </a:r>
          </a:p>
          <a:p>
            <a:endParaRPr lang="en-US" altLang="zh-TW" sz="2400">
              <a:solidFill>
                <a:srgbClr val="0000FF"/>
              </a:solidFill>
            </a:endParaRPr>
          </a:p>
          <a:p>
            <a:r>
              <a:rPr lang="en-US" altLang="zh-TW"/>
              <a:t>          </a:t>
            </a:r>
          </a:p>
          <a:p>
            <a:r>
              <a:rPr lang="en-US" altLang="zh-TW">
                <a:solidFill>
                  <a:srgbClr val="CC0000"/>
                </a:solidFill>
              </a:rPr>
              <a:t>Operations:</a:t>
            </a:r>
            <a:r>
              <a:rPr lang="en-US" altLang="zh-TW"/>
              <a:t>   </a:t>
            </a:r>
            <a:r>
              <a:rPr lang="en-US" altLang="zh-TW">
                <a:solidFill>
                  <a:srgbClr val="0000FF"/>
                </a:solidFill>
              </a:rPr>
              <a:t>Table-Delete, Table-Insert</a:t>
            </a:r>
            <a:r>
              <a:rPr lang="en-US" altLang="zh-TW"/>
              <a:t> </a:t>
            </a:r>
          </a:p>
          <a:p>
            <a:endParaRPr lang="en-US" altLang="zh-TW"/>
          </a:p>
          <a:p>
            <a:r>
              <a:rPr lang="en-US" altLang="zh-TW">
                <a:solidFill>
                  <a:srgbClr val="CC0000"/>
                </a:solidFill>
              </a:rPr>
              <a:t>Load factor:             =  </a:t>
            </a:r>
            <a:r>
              <a:rPr lang="en-US" altLang="zh-TW">
                <a:solidFill>
                  <a:srgbClr val="0000FF"/>
                </a:solidFill>
              </a:rPr>
              <a:t>(number of items)/(table size)</a:t>
            </a: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 </a:t>
            </a:r>
            <a:r>
              <a:rPr lang="en-US" altLang="zh-TW" b="0" i="1"/>
              <a:t>Define the load factor of an empty Table as 1.</a:t>
            </a:r>
          </a:p>
          <a:p>
            <a:endParaRPr lang="en-US" altLang="zh-TW" b="0" i="1"/>
          </a:p>
          <a:p>
            <a:endParaRPr lang="en-US" altLang="zh-TW"/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2743200" y="2895600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48" name="Equation" r:id="rId4" imgW="596880" imgH="291960" progId="Equation.3">
                  <p:embed/>
                </p:oleObj>
              </mc:Choice>
              <mc:Fallback>
                <p:oleObj name="Equation" r:id="rId4" imgW="59688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596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843" name="Group 67"/>
          <p:cNvGraphicFramePr>
            <a:graphicFrameLocks noGrp="1"/>
          </p:cNvGraphicFramePr>
          <p:nvPr/>
        </p:nvGraphicFramePr>
        <p:xfrm>
          <a:off x="1143000" y="4953000"/>
          <a:ext cx="6096000" cy="5842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1841" name="Text Box 65"/>
          <p:cNvSpPr txBox="1">
            <a:spLocks noChangeArrowheads="1"/>
          </p:cNvSpPr>
          <p:nvPr/>
        </p:nvSpPr>
        <p:spPr bwMode="auto">
          <a:xfrm>
            <a:off x="1066800" y="4191000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CC0000"/>
                </a:solidFill>
              </a:rPr>
              <a:t>Table</a:t>
            </a:r>
            <a:r>
              <a:rPr lang="en-US" altLang="zh-TW">
                <a:solidFill>
                  <a:schemeClr val="accent1"/>
                </a:solidFill>
              </a:rPr>
              <a:t> </a:t>
            </a:r>
            <a:r>
              <a:rPr lang="en-US" altLang="zh-TW">
                <a:solidFill>
                  <a:srgbClr val="0000FF"/>
                </a:solidFill>
              </a:rPr>
              <a:t>T:</a:t>
            </a:r>
          </a:p>
        </p:txBody>
      </p:sp>
      <p:graphicFrame>
        <p:nvGraphicFramePr>
          <p:cNvPr id="331844" name="Object 68"/>
          <p:cNvGraphicFramePr>
            <a:graphicFrameLocks noChangeAspect="1"/>
          </p:cNvGraphicFramePr>
          <p:nvPr/>
        </p:nvGraphicFramePr>
        <p:xfrm>
          <a:off x="1981200" y="6019800"/>
          <a:ext cx="901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49" name="Equation" r:id="rId6" imgW="901440" imgH="304560" progId="Equation.3">
                  <p:embed/>
                </p:oleObj>
              </mc:Choice>
              <mc:Fallback>
                <p:oleObj name="Equation" r:id="rId6" imgW="901440" imgH="30456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019800"/>
                        <a:ext cx="901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9486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00FF"/>
                </a:solidFill>
              </a:rPr>
              <a:t>Table expansion:</a:t>
            </a:r>
          </a:p>
          <a:p>
            <a:endParaRPr lang="en-US" altLang="zh-TW">
              <a:solidFill>
                <a:srgbClr val="CC0000"/>
              </a:solidFill>
            </a:endParaRPr>
          </a:p>
          <a:p>
            <a:r>
              <a:rPr lang="en-US" altLang="zh-TW">
                <a:solidFill>
                  <a:srgbClr val="CC0000"/>
                </a:solidFill>
              </a:rPr>
              <a:t>Table-Insert(T, x)</a:t>
            </a:r>
          </a:p>
          <a:p>
            <a:r>
              <a:rPr lang="en-US" altLang="zh-TW">
                <a:solidFill>
                  <a:srgbClr val="CC0000"/>
                </a:solidFill>
              </a:rPr>
              <a:t> { if </a:t>
            </a:r>
            <a:r>
              <a:rPr lang="en-US" altLang="zh-TW">
                <a:solidFill>
                  <a:srgbClr val="0000FF"/>
                </a:solidFill>
              </a:rPr>
              <a:t>size[T]=0</a:t>
            </a:r>
            <a:r>
              <a:rPr lang="en-US" altLang="zh-TW">
                <a:solidFill>
                  <a:srgbClr val="CC0000"/>
                </a:solidFill>
              </a:rPr>
              <a:t> then </a:t>
            </a:r>
            <a:r>
              <a:rPr lang="en-US" altLang="zh-TW">
                <a:solidFill>
                  <a:srgbClr val="0000FF"/>
                </a:solidFill>
              </a:rPr>
              <a:t>allocate table[T] with 1 slot</a:t>
            </a:r>
          </a:p>
          <a:p>
            <a:r>
              <a:rPr lang="en-US" altLang="zh-TW">
                <a:solidFill>
                  <a:srgbClr val="0000FF"/>
                </a:solidFill>
              </a:rPr>
              <a:t>                                  size[T]=1;</a:t>
            </a:r>
          </a:p>
          <a:p>
            <a:r>
              <a:rPr lang="en-US" altLang="zh-TW">
                <a:solidFill>
                  <a:srgbClr val="0000FF"/>
                </a:solidFill>
              </a:rPr>
              <a:t>     </a:t>
            </a:r>
            <a:r>
              <a:rPr lang="en-US" altLang="zh-TW">
                <a:solidFill>
                  <a:srgbClr val="CC0000"/>
                </a:solidFill>
              </a:rPr>
              <a:t>if</a:t>
            </a:r>
            <a:r>
              <a:rPr lang="en-US" altLang="zh-TW">
                <a:solidFill>
                  <a:srgbClr val="0000FF"/>
                </a:solidFill>
              </a:rPr>
              <a:t> num[T]=size[T] </a:t>
            </a:r>
            <a:r>
              <a:rPr lang="en-US" altLang="zh-TW">
                <a:solidFill>
                  <a:srgbClr val="CC0000"/>
                </a:solidFill>
              </a:rPr>
              <a:t>then</a:t>
            </a:r>
          </a:p>
          <a:p>
            <a:r>
              <a:rPr lang="en-US" altLang="zh-TW">
                <a:solidFill>
                  <a:srgbClr val="0000FF"/>
                </a:solidFill>
              </a:rPr>
              <a:t>         </a:t>
            </a:r>
            <a:r>
              <a:rPr lang="en-US" altLang="zh-TW">
                <a:solidFill>
                  <a:srgbClr val="CC0000"/>
                </a:solidFill>
              </a:rPr>
              <a:t>{</a:t>
            </a:r>
            <a:r>
              <a:rPr lang="en-US" altLang="zh-TW">
                <a:solidFill>
                  <a:srgbClr val="0000FF"/>
                </a:solidFill>
              </a:rPr>
              <a:t> </a:t>
            </a:r>
            <a:r>
              <a:rPr lang="en-US" altLang="zh-TW">
                <a:solidFill>
                  <a:srgbClr val="CC0000"/>
                </a:solidFill>
              </a:rPr>
              <a:t>allocate new-table with 2*size[T] slots</a:t>
            </a:r>
            <a:r>
              <a:rPr lang="en-US" altLang="zh-TW">
                <a:solidFill>
                  <a:srgbClr val="0000FF"/>
                </a:solidFill>
              </a:rPr>
              <a:t>;  </a:t>
            </a:r>
            <a:r>
              <a:rPr lang="en-US" altLang="zh-TW">
                <a:solidFill>
                  <a:srgbClr val="0000FF"/>
                </a:solidFill>
                <a:sym typeface="Wingdings" pitchFamily="2" charset="2"/>
              </a:rPr>
              <a:t> </a:t>
            </a:r>
            <a:r>
              <a:rPr lang="en-US" altLang="zh-TW">
                <a:solidFill>
                  <a:srgbClr val="FF6600"/>
                </a:solidFill>
                <a:sym typeface="Wingdings" pitchFamily="2" charset="2"/>
              </a:rPr>
              <a:t>Expansion</a:t>
            </a:r>
            <a:endParaRPr lang="en-US" altLang="zh-TW">
              <a:solidFill>
                <a:srgbClr val="FF6600"/>
              </a:solidFill>
            </a:endParaRP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    insert all items in table[T] into new-table;</a:t>
            </a: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    free table[T];</a:t>
            </a: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    table[T] = new-table;   size[T] = 2*size[T];</a:t>
            </a:r>
            <a:r>
              <a:rPr lang="en-US" altLang="zh-TW">
                <a:solidFill>
                  <a:srgbClr val="CC0000"/>
                </a:solidFill>
              </a:rPr>
              <a:t>}</a:t>
            </a: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insert x into table[T];</a:t>
            </a:r>
          </a:p>
          <a:p>
            <a:endParaRPr lang="en-US" altLang="zh-TW">
              <a:solidFill>
                <a:srgbClr val="0000FF"/>
              </a:solidFill>
            </a:endParaRPr>
          </a:p>
          <a:p>
            <a:r>
              <a:rPr lang="en-US" altLang="zh-TW">
                <a:solidFill>
                  <a:srgbClr val="0000FF"/>
                </a:solidFill>
              </a:rPr>
              <a:t>      num[T]= num[T] + 1;</a:t>
            </a:r>
            <a:r>
              <a:rPr lang="en-US" altLang="zh-TW">
                <a:solidFill>
                  <a:srgbClr val="CC0000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5875" name="Rectangle 3"/>
          <p:cNvGraphicFramePr>
            <a:graphicFrameLocks/>
          </p:cNvGraphicFramePr>
          <p:nvPr/>
        </p:nvGraphicFramePr>
        <p:xfrm>
          <a:off x="1524000" y="1397000"/>
          <a:ext cx="4953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4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4953000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4191000" y="1143000"/>
          <a:ext cx="314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5" name="Equation" r:id="rId4" imgW="3149280" imgH="342720" progId="Equation.3">
                  <p:embed/>
                </p:oleObj>
              </mc:Choice>
              <mc:Fallback>
                <p:oleObj name="Equation" r:id="rId4" imgW="31492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143000"/>
                        <a:ext cx="314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990600" y="1066800"/>
            <a:ext cx="317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0">
                <a:solidFill>
                  <a:srgbClr val="CC0000"/>
                </a:solidFill>
              </a:rPr>
              <a:t>Define potential function 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974725" y="1606550"/>
            <a:ext cx="3998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00FF"/>
                </a:solidFill>
              </a:rPr>
              <a:t>No expansion after the ith op:</a:t>
            </a:r>
          </a:p>
        </p:txBody>
      </p:sp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6" name="Equation" r:id="rId6" imgW="177480" imgH="368280" progId="Equation.3">
                  <p:embed/>
                </p:oleObj>
              </mc:Choice>
              <mc:Fallback>
                <p:oleObj name="Equation" r:id="rId6" imgW="177480" imgH="368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1" name="Object 9"/>
          <p:cNvGraphicFramePr>
            <a:graphicFrameLocks noChangeAspect="1"/>
          </p:cNvGraphicFramePr>
          <p:nvPr/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7" name="Equation" r:id="rId8" imgW="177480" imgH="368280" progId="Equation.3">
                  <p:embed/>
                </p:oleObj>
              </mc:Choice>
              <mc:Fallback>
                <p:oleObj name="Equation" r:id="rId8" imgW="177480" imgH="3682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2" name="Object 10"/>
          <p:cNvGraphicFramePr>
            <a:graphicFrameLocks noChangeAspect="1"/>
          </p:cNvGraphicFramePr>
          <p:nvPr/>
        </p:nvGraphicFramePr>
        <p:xfrm>
          <a:off x="1447800" y="2057400"/>
          <a:ext cx="2273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8" name="Equation" r:id="rId9" imgW="2273040" imgH="1015920" progId="Equation.3">
                  <p:embed/>
                </p:oleObj>
              </mc:Choice>
              <mc:Fallback>
                <p:oleObj name="Equation" r:id="rId9" imgW="2273040" imgH="10159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57400"/>
                        <a:ext cx="22733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3" name="Object 11"/>
          <p:cNvGraphicFramePr>
            <a:graphicFrameLocks noChangeAspect="1"/>
          </p:cNvGraphicFramePr>
          <p:nvPr/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09" name="Equation" r:id="rId11" imgW="177480" imgH="368280" progId="Equation.3">
                  <p:embed/>
                </p:oleObj>
              </mc:Choice>
              <mc:Fallback>
                <p:oleObj name="Equation" r:id="rId11" imgW="177480" imgH="3682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4" name="Object 12"/>
          <p:cNvGraphicFramePr>
            <a:graphicFrameLocks noChangeAspect="1"/>
          </p:cNvGraphicFramePr>
          <p:nvPr/>
        </p:nvGraphicFramePr>
        <p:xfrm>
          <a:off x="4483100" y="3244850"/>
          <a:ext cx="2000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0" name="Equation" r:id="rId12" imgW="177480" imgH="368280" progId="Equation.3">
                  <p:embed/>
                </p:oleObj>
              </mc:Choice>
              <mc:Fallback>
                <p:oleObj name="Equation" r:id="rId12" imgW="177480" imgH="3682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2000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5" name="Object 13"/>
          <p:cNvGraphicFramePr>
            <a:graphicFrameLocks noChangeAspect="1"/>
          </p:cNvGraphicFramePr>
          <p:nvPr/>
        </p:nvGraphicFramePr>
        <p:xfrm>
          <a:off x="1679575" y="2730500"/>
          <a:ext cx="56324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1" name="Equation" r:id="rId13" imgW="5359320" imgH="1244520" progId="Equation.3">
                  <p:embed/>
                </p:oleObj>
              </mc:Choice>
              <mc:Fallback>
                <p:oleObj name="Equation" r:id="rId13" imgW="5359320" imgH="1244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730500"/>
                        <a:ext cx="56324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1066800" y="4038600"/>
            <a:ext cx="440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00FF"/>
                </a:solidFill>
              </a:rPr>
              <a:t>With expansion after the ith op:</a:t>
            </a:r>
            <a:r>
              <a:rPr lang="en-US" altLang="zh-TW"/>
              <a:t> </a:t>
            </a:r>
            <a:r>
              <a:rPr lang="en-US" altLang="zh-TW" b="0"/>
              <a:t> </a:t>
            </a:r>
            <a:endParaRPr lang="en-US" altLang="zh-TW"/>
          </a:p>
        </p:txBody>
      </p:sp>
      <p:graphicFrame>
        <p:nvGraphicFramePr>
          <p:cNvPr id="335887" name="Object 15"/>
          <p:cNvGraphicFramePr>
            <a:graphicFrameLocks noChangeAspect="1"/>
          </p:cNvGraphicFramePr>
          <p:nvPr/>
        </p:nvGraphicFramePr>
        <p:xfrm>
          <a:off x="1365250" y="4375150"/>
          <a:ext cx="2438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2" name="Equation" r:id="rId15" imgW="2438280" imgH="647640" progId="Equation.3">
                  <p:embed/>
                </p:oleObj>
              </mc:Choice>
              <mc:Fallback>
                <p:oleObj name="Equation" r:id="rId15" imgW="2438280" imgH="647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4375150"/>
                        <a:ext cx="2438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8" name="Object 16"/>
          <p:cNvGraphicFramePr>
            <a:graphicFrameLocks noChangeAspect="1"/>
          </p:cNvGraphicFramePr>
          <p:nvPr/>
        </p:nvGraphicFramePr>
        <p:xfrm>
          <a:off x="1752600" y="5092700"/>
          <a:ext cx="7035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3" name="Equation" r:id="rId17" imgW="7035480" imgH="1701720" progId="Equation.3">
                  <p:embed/>
                </p:oleObj>
              </mc:Choice>
              <mc:Fallback>
                <p:oleObj name="Equation" r:id="rId17" imgW="7035480" imgH="17017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092700"/>
                        <a:ext cx="703580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0" name="Object 18"/>
          <p:cNvGraphicFramePr>
            <a:graphicFrameLocks noChangeAspect="1"/>
          </p:cNvGraphicFramePr>
          <p:nvPr/>
        </p:nvGraphicFramePr>
        <p:xfrm>
          <a:off x="5257800" y="4038600"/>
          <a:ext cx="3729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4" name="Equation" r:id="rId19" imgW="3720960" imgH="380880" progId="Equation.3">
                  <p:embed/>
                </p:oleObj>
              </mc:Choice>
              <mc:Fallback>
                <p:oleObj name="Equation" r:id="rId19" imgW="3720960" imgH="380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3729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1" name="Object 19"/>
          <p:cNvGraphicFramePr>
            <a:graphicFrameLocks noChangeAspect="1"/>
          </p:cNvGraphicFramePr>
          <p:nvPr/>
        </p:nvGraphicFramePr>
        <p:xfrm>
          <a:off x="4953000" y="1676400"/>
          <a:ext cx="1905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5" name="Equation" r:id="rId21" imgW="1828800" imgH="368280" progId="Equation.3">
                  <p:embed/>
                </p:oleObj>
              </mc:Choice>
              <mc:Fallback>
                <p:oleObj name="Equation" r:id="rId21" imgW="1828800" imgH="3682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76400"/>
                        <a:ext cx="1905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1295400" y="914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0000FF"/>
                </a:solidFill>
              </a:rPr>
              <a:t>Table expansion and contraction:</a:t>
            </a:r>
          </a:p>
        </p:txBody>
      </p:sp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152400" y="1524000"/>
            <a:ext cx="899160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0000FF"/>
                </a:solidFill>
              </a:rPr>
              <a:t>I,   D,  I,  I,  D,  D,  I,  I,  I……….</a:t>
            </a:r>
            <a:r>
              <a:rPr lang="en-US" altLang="zh-TW" b="0">
                <a:solidFill>
                  <a:srgbClr val="CC0000"/>
                </a:solidFill>
              </a:rPr>
              <a:t>  : A sequence of n operations.</a:t>
            </a:r>
          </a:p>
          <a:p>
            <a:pPr>
              <a:lnSpc>
                <a:spcPct val="150000"/>
              </a:lnSpc>
            </a:pPr>
            <a:endParaRPr lang="en-US" altLang="zh-TW" b="0">
              <a:solidFill>
                <a:srgbClr val="CC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Preserve two properties:</a:t>
            </a: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   . </a:t>
            </a:r>
            <a:r>
              <a:rPr lang="en-US" altLang="zh-TW" b="0">
                <a:solidFill>
                  <a:srgbClr val="006600"/>
                </a:solidFill>
              </a:rPr>
              <a:t>Load factor is bounded below by a constant.</a:t>
            </a: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006600"/>
                </a:solidFill>
              </a:rPr>
              <a:t>   . The amortized cost of a table op is bounded above by a const.</a:t>
            </a:r>
            <a:endParaRPr lang="en-US" altLang="zh-TW" b="0">
              <a:solidFill>
                <a:srgbClr val="CC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Strategy:</a:t>
            </a: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   .Double the table size when an item is inserted into a full table.</a:t>
            </a: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   .Halve the table size when a deletion causes the table to become</a:t>
            </a:r>
          </a:p>
          <a:p>
            <a:pPr>
              <a:lnSpc>
                <a:spcPct val="150000"/>
              </a:lnSpc>
            </a:pPr>
            <a:r>
              <a:rPr lang="en-US" altLang="zh-TW" b="0">
                <a:solidFill>
                  <a:srgbClr val="CC0000"/>
                </a:solidFill>
              </a:rPr>
              <a:t>    less than </a:t>
            </a:r>
            <a:r>
              <a:rPr lang="en-US" altLang="zh-TW" sz="2400">
                <a:solidFill>
                  <a:srgbClr val="000099"/>
                </a:solidFill>
              </a:rPr>
              <a:t>¼</a:t>
            </a:r>
            <a:r>
              <a:rPr lang="en-US" altLang="zh-TW" b="0">
                <a:solidFill>
                  <a:srgbClr val="CC0000"/>
                </a:solidFill>
              </a:rPr>
              <a:t> full.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3452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00FF"/>
                </a:solidFill>
              </a:rPr>
              <a:t>Define potential function:</a:t>
            </a:r>
          </a:p>
        </p:txBody>
      </p:sp>
      <p:graphicFrame>
        <p:nvGraphicFramePr>
          <p:cNvPr id="337924" name="Object 4"/>
          <p:cNvGraphicFramePr>
            <a:graphicFrameLocks noChangeAspect="1"/>
          </p:cNvGraphicFramePr>
          <p:nvPr/>
        </p:nvGraphicFramePr>
        <p:xfrm>
          <a:off x="1143000" y="1600200"/>
          <a:ext cx="4648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1" name="Equation" r:id="rId3" imgW="4647960" imgH="583920" progId="Equation.3">
                  <p:embed/>
                </p:oleObj>
              </mc:Choice>
              <mc:Fallback>
                <p:oleObj name="Equation" r:id="rId3" imgW="464796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46482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472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0">
                <a:solidFill>
                  <a:srgbClr val="CC0000"/>
                </a:solidFill>
              </a:rPr>
              <a:t>If the i-th operation is Table-Insert:</a:t>
            </a:r>
          </a:p>
          <a:p>
            <a:endParaRPr lang="en-US" altLang="zh-TW" b="0">
              <a:solidFill>
                <a:srgbClr val="006600"/>
              </a:solidFill>
            </a:endParaRPr>
          </a:p>
          <a:p>
            <a:r>
              <a:rPr lang="en-US" altLang="zh-TW" b="0">
                <a:solidFill>
                  <a:srgbClr val="006600"/>
                </a:solidFill>
              </a:rPr>
              <a:t>If the load factor &gt;= ½, then the analysis is the same as before</a:t>
            </a:r>
            <a:r>
              <a:rPr lang="en-US" altLang="zh-TW" b="0">
                <a:solidFill>
                  <a:srgbClr val="CC0000"/>
                </a:solidFill>
              </a:rPr>
              <a:t>.</a:t>
            </a:r>
          </a:p>
        </p:txBody>
      </p:sp>
      <p:graphicFrame>
        <p:nvGraphicFramePr>
          <p:cNvPr id="337926" name="Object 6"/>
          <p:cNvGraphicFramePr>
            <a:graphicFrameLocks noChangeAspect="1"/>
          </p:cNvGraphicFramePr>
          <p:nvPr/>
        </p:nvGraphicFramePr>
        <p:xfrm>
          <a:off x="1219200" y="4267200"/>
          <a:ext cx="60452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2" name="Equation" r:id="rId5" imgW="6045120" imgH="2031840" progId="Equation.3">
                  <p:embed/>
                </p:oleObj>
              </mc:Choice>
              <mc:Fallback>
                <p:oleObj name="Equation" r:id="rId5" imgW="6045120" imgH="2031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60452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7" name="Object 7"/>
          <p:cNvGraphicFramePr>
            <a:graphicFrameLocks noChangeAspect="1"/>
          </p:cNvGraphicFramePr>
          <p:nvPr/>
        </p:nvGraphicFramePr>
        <p:xfrm>
          <a:off x="762000" y="3733800"/>
          <a:ext cx="416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3" name="Equation" r:id="rId7" imgW="4165560" imgH="380880" progId="Equation.3">
                  <p:embed/>
                </p:oleObj>
              </mc:Choice>
              <mc:Fallback>
                <p:oleObj name="Equation" r:id="rId7" imgW="416556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4165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946" name="Object 2"/>
          <p:cNvGraphicFramePr>
            <a:graphicFrameLocks noChangeAspect="1"/>
          </p:cNvGraphicFramePr>
          <p:nvPr/>
        </p:nvGraphicFramePr>
        <p:xfrm>
          <a:off x="1270000" y="1708150"/>
          <a:ext cx="660400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8" name="Equation" r:id="rId3" imgW="6603840" imgH="3441600" progId="Equation.3">
                  <p:embed/>
                </p:oleObj>
              </mc:Choice>
              <mc:Fallback>
                <p:oleObj name="Equation" r:id="rId3" imgW="6603840" imgH="3441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708150"/>
                        <a:ext cx="660400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Amortized analysis:</a:t>
            </a:r>
          </a:p>
          <a:p>
            <a:pPr lvl="1"/>
            <a:r>
              <a:rPr lang="en-US" altLang="zh-TW"/>
              <a:t>Guarantees the avg. performance of each operation in the worst case.</a:t>
            </a:r>
          </a:p>
          <a:p>
            <a:pPr lvl="1"/>
            <a:r>
              <a:rPr lang="en-US" altLang="zh-TW"/>
              <a:t>Aggregate method</a:t>
            </a:r>
          </a:p>
          <a:p>
            <a:pPr lvl="1"/>
            <a:r>
              <a:rPr lang="en-US" altLang="zh-TW"/>
              <a:t>Accounting method</a:t>
            </a:r>
          </a:p>
          <a:p>
            <a:pPr lvl="1"/>
            <a:r>
              <a:rPr lang="en-US" altLang="zh-TW"/>
              <a:t>Potential method</a:t>
            </a:r>
          </a:p>
          <a:p>
            <a:r>
              <a:rPr lang="en-US" altLang="zh-TW"/>
              <a:t>Aggregate method</a:t>
            </a:r>
          </a:p>
          <a:p>
            <a:pPr lvl="1"/>
            <a:r>
              <a:rPr lang="en-US" altLang="zh-TW"/>
              <a:t>A sequence of </a:t>
            </a:r>
            <a:r>
              <a:rPr lang="en-US" altLang="zh-TW">
                <a:solidFill>
                  <a:schemeClr val="folHlink"/>
                </a:solidFill>
              </a:rPr>
              <a:t>n</a:t>
            </a:r>
            <a:r>
              <a:rPr lang="en-US" altLang="zh-TW"/>
              <a:t> operations takes worst-case time </a:t>
            </a:r>
            <a:r>
              <a:rPr lang="en-US" altLang="zh-TW">
                <a:solidFill>
                  <a:schemeClr val="folHlink"/>
                </a:solidFill>
              </a:rPr>
              <a:t>T(n)</a:t>
            </a:r>
            <a:r>
              <a:rPr lang="en-US" altLang="zh-TW"/>
              <a:t> in total. In the worst case, the </a:t>
            </a:r>
            <a:r>
              <a:rPr lang="en-US" altLang="zh-TW">
                <a:solidFill>
                  <a:schemeClr val="folHlink"/>
                </a:solidFill>
              </a:rPr>
              <a:t>amortized cost</a:t>
            </a:r>
            <a:r>
              <a:rPr lang="en-US" altLang="zh-TW"/>
              <a:t> (average cost) per operation is T(n)/n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/>
          <p:cNvSpPr txBox="1">
            <a:spLocks noChangeArrowheads="1"/>
          </p:cNvSpPr>
          <p:nvPr/>
        </p:nvSpPr>
        <p:spPr bwMode="auto">
          <a:xfrm>
            <a:off x="746125" y="1149350"/>
            <a:ext cx="4240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0">
                <a:solidFill>
                  <a:srgbClr val="CC0000"/>
                </a:solidFill>
              </a:rPr>
              <a:t>If the i-th operation is Table-Delete:</a:t>
            </a:r>
          </a:p>
        </p:txBody>
      </p:sp>
      <p:graphicFrame>
        <p:nvGraphicFramePr>
          <p:cNvPr id="339972" name="Object 4"/>
          <p:cNvGraphicFramePr>
            <a:graphicFrameLocks noChangeAspect="1"/>
          </p:cNvGraphicFramePr>
          <p:nvPr/>
        </p:nvGraphicFramePr>
        <p:xfrm>
          <a:off x="914400" y="1828800"/>
          <a:ext cx="538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6" name="Equation" r:id="rId3" imgW="5384520" imgH="380880" progId="Equation.3">
                  <p:embed/>
                </p:oleObj>
              </mc:Choice>
              <mc:Fallback>
                <p:oleObj name="Equation" r:id="rId3" imgW="5384520" imgH="38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538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3" name="Object 5"/>
          <p:cNvGraphicFramePr>
            <a:graphicFrameLocks noChangeAspect="1"/>
          </p:cNvGraphicFramePr>
          <p:nvPr/>
        </p:nvGraphicFramePr>
        <p:xfrm>
          <a:off x="1219200" y="2895600"/>
          <a:ext cx="58166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7" name="Equation" r:id="rId5" imgW="5816520" imgH="2031840" progId="Equation.3">
                  <p:embed/>
                </p:oleObj>
              </mc:Choice>
              <mc:Fallback>
                <p:oleObj name="Equation" r:id="rId5" imgW="581652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58166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994" name="Object 2"/>
          <p:cNvGraphicFramePr>
            <a:graphicFrameLocks noChangeAspect="1"/>
          </p:cNvGraphicFramePr>
          <p:nvPr/>
        </p:nvGraphicFramePr>
        <p:xfrm>
          <a:off x="609600" y="1219200"/>
          <a:ext cx="504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15" name="Equation" r:id="rId3" imgW="5041800" imgH="380880" progId="Equation.3">
                  <p:embed/>
                </p:oleObj>
              </mc:Choice>
              <mc:Fallback>
                <p:oleObj name="Equation" r:id="rId3" imgW="504180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5041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5" name="Object 3"/>
          <p:cNvGraphicFramePr>
            <a:graphicFrameLocks noChangeAspect="1"/>
          </p:cNvGraphicFramePr>
          <p:nvPr/>
        </p:nvGraphicFramePr>
        <p:xfrm>
          <a:off x="1250950" y="1828800"/>
          <a:ext cx="76962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16" name="Equation" r:id="rId5" imgW="7696080" imgH="2971800" progId="Equation.3">
                  <p:embed/>
                </p:oleObj>
              </mc:Choice>
              <mc:Fallback>
                <p:oleObj name="Equation" r:id="rId5" imgW="7696080" imgH="297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828800"/>
                        <a:ext cx="76962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4"/>
          <p:cNvGraphicFramePr>
            <a:graphicFrameLocks noChangeAspect="1"/>
          </p:cNvGraphicFramePr>
          <p:nvPr/>
        </p:nvGraphicFramePr>
        <p:xfrm>
          <a:off x="838200" y="5410200"/>
          <a:ext cx="2476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17" name="Equation" r:id="rId7" imgW="2476440" imgH="380880" progId="Equation.3">
                  <p:embed/>
                </p:oleObj>
              </mc:Choice>
              <mc:Fallback>
                <p:oleObj name="Equation" r:id="rId7" imgW="2476440" imgH="38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2476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1431925" y="6102350"/>
            <a:ext cx="206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0">
                <a:solidFill>
                  <a:srgbClr val="CC0000"/>
                </a:solidFill>
              </a:rPr>
              <a:t>Exercise! 17.4-2.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Eg.1  [Stack operation]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</a:rPr>
              <a:t>	PUSH(S,x): pushes object x onto stack S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</a:rPr>
              <a:t>	POP(S): pops the top of stack S and return the popped object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Each runs in O(1) time (</a:t>
            </a:r>
            <a:r>
              <a:rPr lang="zh-TW" altLang="en-US">
                <a:solidFill>
                  <a:schemeClr val="tx1"/>
                </a:solidFill>
              </a:rPr>
              <a:t>假設只需一單位時間)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chemeClr val="tx1"/>
                </a:solidFill>
              </a:rPr>
              <a:t>	故 </a:t>
            </a:r>
            <a:r>
              <a:rPr lang="en-US" altLang="zh-TW">
                <a:solidFill>
                  <a:schemeClr val="tx1"/>
                </a:solidFill>
              </a:rPr>
              <a:t>n </a:t>
            </a:r>
            <a:r>
              <a:rPr lang="zh-TW" altLang="en-US">
                <a:solidFill>
                  <a:schemeClr val="tx1"/>
                </a:solidFill>
              </a:rPr>
              <a:t>個 </a:t>
            </a:r>
            <a:r>
              <a:rPr lang="en-US" altLang="zh-TW">
                <a:solidFill>
                  <a:schemeClr val="tx1"/>
                </a:solidFill>
              </a:rPr>
              <a:t>PUSH </a:t>
            </a:r>
            <a:r>
              <a:rPr lang="zh-TW" altLang="en-US">
                <a:solidFill>
                  <a:schemeClr val="tx1"/>
                </a:solidFill>
              </a:rPr>
              <a:t>和 </a:t>
            </a:r>
            <a:r>
              <a:rPr lang="en-US" altLang="zh-TW">
                <a:solidFill>
                  <a:schemeClr val="tx1"/>
                </a:solidFill>
              </a:rPr>
              <a:t>POP operations </a:t>
            </a:r>
            <a:r>
              <a:rPr lang="zh-TW" altLang="en-US">
                <a:solidFill>
                  <a:schemeClr val="tx1"/>
                </a:solidFill>
              </a:rPr>
              <a:t>需 </a:t>
            </a:r>
            <a:r>
              <a:rPr lang="zh-TW" altLang="en-US">
                <a:solidFill>
                  <a:schemeClr val="folHlink"/>
                </a:solidFill>
                <a:sym typeface="Symbol" pitchFamily="18" charset="2"/>
              </a:rPr>
              <a:t>(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n)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time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考慮</a:t>
            </a:r>
            <a:r>
              <a:rPr lang="zh-TW" altLang="en-US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MULTIPOP(S, k): pops the top k objects of stack S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MULTIPOP(S, k)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  While not STACK-EMPTY(S) and k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0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      do { POP(S)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	  k  k-1 }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故執行一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MULTIPOP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需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min{s, k} </a:t>
            </a:r>
            <a:r>
              <a:rPr lang="zh-TW" altLang="en-US">
                <a:solidFill>
                  <a:schemeClr val="tx1"/>
                </a:solidFill>
                <a:sym typeface="Symbol" pitchFamily="18" charset="2"/>
              </a:rPr>
              <a:t>個步驟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solidFill>
                  <a:schemeClr val="tx1"/>
                </a:solidFill>
              </a:rPr>
              <a:t>問題: 執行上述 </a:t>
            </a:r>
            <a:r>
              <a:rPr lang="en-US" altLang="zh-TW">
                <a:solidFill>
                  <a:schemeClr val="tx1"/>
                </a:solidFill>
              </a:rPr>
              <a:t>PUSH, POP, MULTIPOP </a:t>
            </a:r>
            <a:r>
              <a:rPr lang="en-US" altLang="zh-TW">
                <a:solidFill>
                  <a:schemeClr val="folHlink"/>
                </a:solidFill>
              </a:rPr>
              <a:t>n</a:t>
            </a:r>
            <a:r>
              <a:rPr lang="zh-TW" altLang="en-US">
                <a:solidFill>
                  <a:schemeClr val="tx1"/>
                </a:solidFill>
              </a:rPr>
              <a:t>次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chemeClr val="tx1"/>
                </a:solidFill>
              </a:rPr>
              <a:t>		      假設 </a:t>
            </a:r>
            <a:r>
              <a:rPr lang="en-US" altLang="zh-TW">
                <a:solidFill>
                  <a:schemeClr val="tx1"/>
                </a:solidFill>
              </a:rPr>
              <a:t>initial stack </a:t>
            </a:r>
            <a:r>
              <a:rPr lang="zh-TW" altLang="en-US">
                <a:solidFill>
                  <a:schemeClr val="tx1"/>
                </a:solidFill>
              </a:rPr>
              <a:t>為 </a:t>
            </a:r>
            <a:r>
              <a:rPr lang="en-US" altLang="zh-TW">
                <a:solidFill>
                  <a:schemeClr val="tx1"/>
                </a:solidFill>
              </a:rPr>
              <a:t>empty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      </a:t>
            </a:r>
            <a:r>
              <a:rPr lang="zh-TW" altLang="en-US">
                <a:solidFill>
                  <a:schemeClr val="tx1"/>
                </a:solidFill>
              </a:rPr>
              <a:t>試問每一 </a:t>
            </a:r>
            <a:r>
              <a:rPr lang="en-US" altLang="zh-TW">
                <a:solidFill>
                  <a:schemeClr val="tx1"/>
                </a:solidFill>
              </a:rPr>
              <a:t>operation </a:t>
            </a:r>
            <a:r>
              <a:rPr lang="zh-TW" altLang="en-US">
                <a:solidFill>
                  <a:schemeClr val="tx1"/>
                </a:solidFill>
              </a:rPr>
              <a:t>在 </a:t>
            </a:r>
            <a:r>
              <a:rPr lang="en-US" altLang="zh-TW">
                <a:solidFill>
                  <a:schemeClr val="tx1"/>
                </a:solidFill>
              </a:rPr>
              <a:t>worst-case </a:t>
            </a:r>
            <a:r>
              <a:rPr lang="zh-TW" altLang="en-US">
                <a:solidFill>
                  <a:schemeClr val="tx1"/>
                </a:solidFill>
              </a:rPr>
              <a:t>之 </a:t>
            </a:r>
            <a:r>
              <a:rPr lang="en-US" altLang="zh-TW">
                <a:solidFill>
                  <a:schemeClr val="tx1"/>
                </a:solidFill>
              </a:rPr>
              <a:t>amortized cost?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/>
            <a:r>
              <a:rPr lang="en-US" altLang="zh-TW"/>
              <a:t>Each object can be popped at most once for each time it is pushed.</a:t>
            </a:r>
          </a:p>
          <a:p>
            <a:pPr lvl="1"/>
            <a:r>
              <a:rPr lang="zh-TW" altLang="en-US"/>
              <a:t>上述問題只需 </a:t>
            </a:r>
            <a:r>
              <a:rPr lang="en-US" altLang="zh-TW"/>
              <a:t>O(n) time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O(n)/n = O(1)     </a:t>
            </a:r>
            <a:r>
              <a:rPr lang="zh-TW" altLang="en-US">
                <a:solidFill>
                  <a:schemeClr val="folHlink"/>
                </a:solidFill>
              </a:rPr>
              <a:t>每個 </a:t>
            </a:r>
            <a:r>
              <a:rPr lang="en-US" altLang="zh-TW">
                <a:solidFill>
                  <a:schemeClr val="folHlink"/>
                </a:solidFill>
              </a:rPr>
              <a:t>operation </a:t>
            </a:r>
            <a:r>
              <a:rPr lang="zh-TW" altLang="en-US">
                <a:solidFill>
                  <a:schemeClr val="folHlink"/>
                </a:solidFill>
              </a:rPr>
              <a:t>平均所需的時間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5181600"/>
          </a:xfrm>
        </p:spPr>
        <p:txBody>
          <a:bodyPr/>
          <a:lstStyle/>
          <a:p>
            <a:pPr lvl="1"/>
            <a:r>
              <a:rPr lang="en-US" altLang="zh-TW"/>
              <a:t>Eg.2  [Incrementing a binary counter]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	A k-bit binary counter, counts upward from 0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			A[k-1] A[k-2]…A[1] A[0]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      highest order bit                     lowest order bit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Increment(A)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{ i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 0;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while i&lt;length[A] and A[i]=1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do A[i]  0;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	          i  i+1;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if i&lt;length[A]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then A[i]  1;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	 }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Ripple-carry counter</a:t>
            </a:r>
            <a:endParaRPr lang="en-US" altLang="zh-TW">
              <a:solidFill>
                <a:schemeClr val="hlink"/>
              </a:solidFill>
            </a:endParaRP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5105400" y="2895600"/>
            <a:ext cx="3886200" cy="3524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CC0000"/>
                </a:solidFill>
              </a:rPr>
              <a:t>A[7]A[6]A[5]A[4]A[3]A[2]A[1]A[0]</a:t>
            </a:r>
            <a:r>
              <a:rPr lang="en-US" altLang="zh-TW" sz="1600"/>
              <a:t> </a:t>
            </a:r>
          </a:p>
          <a:p>
            <a:r>
              <a:rPr lang="en-US" altLang="zh-TW" sz="1600"/>
              <a:t>   0     0      0     0      0     0      0     0</a:t>
            </a:r>
          </a:p>
          <a:p>
            <a:r>
              <a:rPr lang="en-US" altLang="zh-TW" sz="1600"/>
              <a:t>   0     0      0     0      0     0      0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</a:p>
          <a:p>
            <a:r>
              <a:rPr lang="en-US" altLang="zh-TW" sz="1600"/>
              <a:t>   0     0      0     0      0     0 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  <a:p>
            <a:r>
              <a:rPr lang="en-US" altLang="zh-TW" sz="1600"/>
              <a:t>   0     0      0     0      0     0      1    </a:t>
            </a:r>
            <a:r>
              <a:rPr lang="en-US" altLang="zh-TW" sz="1600">
                <a:solidFill>
                  <a:srgbClr val="0000FF"/>
                </a:solidFill>
              </a:rPr>
              <a:t> 1</a:t>
            </a:r>
          </a:p>
          <a:p>
            <a:r>
              <a:rPr lang="en-US" altLang="zh-TW" sz="1600"/>
              <a:t>   0     0      0     0      0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  <a:r>
              <a:rPr lang="en-US" altLang="zh-TW" sz="1600"/>
              <a:t> 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  <a:p>
            <a:r>
              <a:rPr lang="en-US" altLang="zh-TW" sz="1600"/>
              <a:t>   0     0      0     0      0     1      0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</a:p>
          <a:p>
            <a:r>
              <a:rPr lang="en-US" altLang="zh-TW" sz="1600"/>
              <a:t>   0     0      0     0      0     1 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  <a:p>
            <a:r>
              <a:rPr lang="en-US" altLang="zh-TW" sz="1600"/>
              <a:t>   0     0      0     0      0     1      1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</a:p>
          <a:p>
            <a:r>
              <a:rPr lang="en-US" altLang="zh-TW" sz="1600"/>
              <a:t>   0     0      0     0     </a:t>
            </a:r>
            <a:r>
              <a:rPr lang="en-US" altLang="zh-TW" sz="1600">
                <a:solidFill>
                  <a:srgbClr val="0000FF"/>
                </a:solidFill>
              </a:rPr>
              <a:t> 1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  <a:r>
              <a:rPr lang="en-US" altLang="zh-TW" sz="1600"/>
              <a:t> 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  <a:p>
            <a:r>
              <a:rPr lang="en-US" altLang="zh-TW" sz="1600"/>
              <a:t>   0     0      0     0      1     0      0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</a:p>
          <a:p>
            <a:r>
              <a:rPr lang="en-US" altLang="zh-TW" sz="1600"/>
              <a:t>   0     0      0     0      1     0 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  <a:p>
            <a:r>
              <a:rPr lang="en-US" altLang="zh-TW" sz="1600"/>
              <a:t>   0     0      0     0      1     0      1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</a:p>
          <a:p>
            <a:r>
              <a:rPr lang="en-US" altLang="zh-TW" sz="1600"/>
              <a:t>   0     0      0     0      1     </a:t>
            </a:r>
            <a:r>
              <a:rPr lang="en-US" altLang="zh-TW" sz="1600">
                <a:solidFill>
                  <a:srgbClr val="0000FF"/>
                </a:solidFill>
              </a:rPr>
              <a:t>1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 0</a:t>
            </a:r>
            <a:r>
              <a:rPr lang="en-US" altLang="zh-TW" sz="1600"/>
              <a:t>     </a:t>
            </a:r>
            <a:r>
              <a:rPr lang="en-US" altLang="zh-TW" sz="16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9497" name="Line 9"/>
          <p:cNvSpPr>
            <a:spLocks noChangeShapeType="1"/>
          </p:cNvSpPr>
          <p:nvPr/>
        </p:nvSpPr>
        <p:spPr bwMode="auto">
          <a:xfrm flipV="1">
            <a:off x="2362200" y="2286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19498" name="Line 10"/>
          <p:cNvSpPr>
            <a:spLocks noChangeShapeType="1"/>
          </p:cNvSpPr>
          <p:nvPr/>
        </p:nvSpPr>
        <p:spPr bwMode="auto">
          <a:xfrm flipH="1" flipV="1">
            <a:off x="5410200" y="228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solidFill>
                  <a:schemeClr val="tx1"/>
                </a:solidFill>
              </a:rPr>
              <a:t>問題: 執行 </a:t>
            </a:r>
            <a:r>
              <a:rPr lang="en-US" altLang="zh-TW">
                <a:solidFill>
                  <a:schemeClr val="tx1"/>
                </a:solidFill>
              </a:rPr>
              <a:t>n </a:t>
            </a:r>
            <a:r>
              <a:rPr lang="zh-TW" altLang="en-US">
                <a:solidFill>
                  <a:schemeClr val="tx1"/>
                </a:solidFill>
              </a:rPr>
              <a:t>次(依序) </a:t>
            </a:r>
            <a:r>
              <a:rPr lang="en-US" altLang="zh-TW">
                <a:solidFill>
                  <a:schemeClr val="tx1"/>
                </a:solidFill>
              </a:rPr>
              <a:t>Increment operations.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      </a:t>
            </a:r>
            <a:r>
              <a:rPr lang="zh-TW" altLang="en-US">
                <a:solidFill>
                  <a:schemeClr val="tx1"/>
                </a:solidFill>
              </a:rPr>
              <a:t>在 </a:t>
            </a:r>
            <a:r>
              <a:rPr lang="en-US" altLang="zh-TW">
                <a:solidFill>
                  <a:schemeClr val="tx1"/>
                </a:solidFill>
              </a:rPr>
              <a:t>worst-case </a:t>
            </a:r>
            <a:r>
              <a:rPr lang="zh-TW" altLang="en-US">
                <a:solidFill>
                  <a:schemeClr val="tx1"/>
                </a:solidFill>
              </a:rPr>
              <a:t>每一</a:t>
            </a:r>
            <a:r>
              <a:rPr lang="en-US" altLang="zh-TW">
                <a:solidFill>
                  <a:schemeClr val="tx1"/>
                </a:solidFill>
              </a:rPr>
              <a:t>operation </a:t>
            </a:r>
            <a:r>
              <a:rPr lang="zh-TW" altLang="en-US">
                <a:solidFill>
                  <a:schemeClr val="tx1"/>
                </a:solidFill>
              </a:rPr>
              <a:t>之 </a:t>
            </a:r>
            <a:r>
              <a:rPr lang="en-US" altLang="zh-TW">
                <a:solidFill>
                  <a:schemeClr val="tx1"/>
                </a:solidFill>
              </a:rPr>
              <a:t>amortized cost </a:t>
            </a:r>
            <a:r>
              <a:rPr lang="zh-TW" altLang="en-US">
                <a:solidFill>
                  <a:schemeClr val="tx1"/>
                </a:solidFill>
              </a:rPr>
              <a:t>為何?</a:t>
            </a:r>
          </a:p>
          <a:p>
            <a:pPr lvl="1"/>
            <a:endParaRPr lang="zh-TW" altLang="en-US"/>
          </a:p>
          <a:p>
            <a:pPr lvl="1"/>
            <a:r>
              <a:rPr lang="en-US" altLang="zh-TW"/>
              <a:t>A[0] </a:t>
            </a:r>
            <a:r>
              <a:rPr lang="zh-TW" altLang="en-US"/>
              <a:t>每 1 次改變一次</a:t>
            </a:r>
          </a:p>
          <a:p>
            <a:pPr lvl="1">
              <a:buFont typeface="Wingdings" pitchFamily="2" charset="2"/>
              <a:buNone/>
            </a:pPr>
            <a:r>
              <a:rPr lang="zh-TW" altLang="en-US"/>
              <a:t>	</a:t>
            </a:r>
            <a:r>
              <a:rPr lang="en-US" altLang="zh-TW"/>
              <a:t>A[1] </a:t>
            </a:r>
            <a:r>
              <a:rPr lang="zh-TW" altLang="en-US"/>
              <a:t>每 2 次改變一次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A[i] </a:t>
            </a:r>
            <a:r>
              <a:rPr lang="zh-TW" altLang="en-US"/>
              <a:t>每 2</a:t>
            </a:r>
            <a:r>
              <a:rPr lang="en-US" altLang="zh-TW" baseline="30000"/>
              <a:t>i</a:t>
            </a:r>
            <a:r>
              <a:rPr lang="en-US" altLang="zh-TW"/>
              <a:t> </a:t>
            </a:r>
            <a:r>
              <a:rPr lang="zh-TW" altLang="en-US"/>
              <a:t>次改變一次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/>
              <a:t>故 </a:t>
            </a:r>
            <a:r>
              <a:rPr lang="en-US" altLang="zh-TW"/>
              <a:t>amortized cost of each operation </a:t>
            </a:r>
            <a:r>
              <a:rPr lang="zh-TW" altLang="en-US"/>
              <a:t>為 </a:t>
            </a:r>
            <a:r>
              <a:rPr lang="en-US" altLang="zh-TW"/>
              <a:t>O(n)/n = O(1)</a:t>
            </a:r>
          </a:p>
        </p:txBody>
      </p: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2590800" y="4038600"/>
          <a:ext cx="39052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8" name="Equation" r:id="rId3" imgW="1473120" imgH="444240" progId="Equation.3">
                  <p:embed/>
                </p:oleObj>
              </mc:Choice>
              <mc:Fallback>
                <p:oleObj name="Equation" r:id="rId3" imgW="14731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38600"/>
                        <a:ext cx="3905250" cy="1181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Accounting method:</a:t>
            </a:r>
          </a:p>
          <a:p>
            <a:pPr lvl="1"/>
            <a:r>
              <a:rPr lang="en-US" altLang="zh-TW"/>
              <a:t>Assign differing </a:t>
            </a:r>
            <a:r>
              <a:rPr lang="en-US" altLang="zh-TW" b="1" i="1">
                <a:solidFill>
                  <a:srgbClr val="009900"/>
                </a:solidFill>
              </a:rPr>
              <a:t>charges</a:t>
            </a:r>
            <a:r>
              <a:rPr lang="en-US" altLang="zh-TW"/>
              <a:t> to different operations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                            </a:t>
            </a:r>
            <a:r>
              <a:rPr lang="en-US" altLang="zh-TW">
                <a:solidFill>
                  <a:schemeClr val="tx1"/>
                </a:solidFill>
              </a:rPr>
              <a:t>close to actual charge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			   (amortized cost)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If the amortized cost &gt; actual cost, the difference is treated as </a:t>
            </a:r>
            <a:r>
              <a:rPr lang="en-US" altLang="zh-TW" b="1" i="1">
                <a:solidFill>
                  <a:srgbClr val="009900"/>
                </a:solidFill>
              </a:rPr>
              <a:t>credit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zh-TW" altLang="en-US">
                <a:solidFill>
                  <a:schemeClr val="tx1"/>
                </a:solidFill>
              </a:rPr>
              <a:t>在</a:t>
            </a:r>
            <a:r>
              <a:rPr lang="en-US" altLang="zh-TW">
                <a:solidFill>
                  <a:schemeClr val="tx1"/>
                </a:solidFill>
              </a:rPr>
              <a:t>aggregate method</a:t>
            </a:r>
            <a:r>
              <a:rPr lang="zh-TW" altLang="en-US">
                <a:solidFill>
                  <a:schemeClr val="tx1"/>
                </a:solidFill>
              </a:rPr>
              <a:t>所有</a:t>
            </a:r>
            <a:r>
              <a:rPr lang="en-US" altLang="zh-TW">
                <a:solidFill>
                  <a:schemeClr val="tx1"/>
                </a:solidFill>
              </a:rPr>
              <a:t>operation</a:t>
            </a:r>
            <a:r>
              <a:rPr lang="zh-TW" altLang="en-US">
                <a:solidFill>
                  <a:schemeClr val="tx1"/>
                </a:solidFill>
              </a:rPr>
              <a:t>有相同的</a:t>
            </a:r>
            <a:r>
              <a:rPr lang="en-US" altLang="zh-TW">
                <a:solidFill>
                  <a:schemeClr val="tx1"/>
                </a:solidFill>
              </a:rPr>
              <a:t>amortized cost)</a:t>
            </a:r>
          </a:p>
          <a:p>
            <a:pPr lvl="1"/>
            <a:r>
              <a:rPr lang="zh-TW" altLang="en-US">
                <a:solidFill>
                  <a:schemeClr val="tx1"/>
                </a:solidFill>
              </a:rPr>
              <a:t>選擇(定義)每一</a:t>
            </a:r>
            <a:r>
              <a:rPr lang="en-US" altLang="zh-TW">
                <a:solidFill>
                  <a:schemeClr val="tx1"/>
                </a:solidFill>
              </a:rPr>
              <a:t>operation</a:t>
            </a:r>
            <a:r>
              <a:rPr lang="zh-TW" altLang="en-US">
                <a:solidFill>
                  <a:schemeClr val="tx1"/>
                </a:solidFill>
              </a:rPr>
              <a:t>之適當 </a:t>
            </a:r>
            <a:r>
              <a:rPr lang="en-US" altLang="zh-TW">
                <a:solidFill>
                  <a:schemeClr val="tx1"/>
                </a:solidFill>
              </a:rPr>
              <a:t>amortized cost </a:t>
            </a:r>
            <a:r>
              <a:rPr lang="zh-TW" altLang="en-US">
                <a:solidFill>
                  <a:schemeClr val="tx1"/>
                </a:solidFill>
              </a:rPr>
              <a:t>需注意: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rgbClr val="0000FF"/>
                </a:solidFill>
              </a:rPr>
              <a:t>	1. 若要每一 </a:t>
            </a:r>
            <a:r>
              <a:rPr lang="en-US" altLang="zh-TW">
                <a:solidFill>
                  <a:srgbClr val="0000FF"/>
                </a:solidFill>
              </a:rPr>
              <a:t>op </a:t>
            </a:r>
            <a:r>
              <a:rPr lang="zh-TW" altLang="en-US">
                <a:solidFill>
                  <a:srgbClr val="0000FF"/>
                </a:solidFill>
              </a:rPr>
              <a:t>在 </a:t>
            </a:r>
            <a:r>
              <a:rPr lang="en-US" altLang="zh-TW">
                <a:solidFill>
                  <a:srgbClr val="0000FF"/>
                </a:solidFill>
              </a:rPr>
              <a:t>worst-case </a:t>
            </a:r>
            <a:r>
              <a:rPr lang="zh-TW" altLang="en-US">
                <a:solidFill>
                  <a:srgbClr val="0000FF"/>
                </a:solidFill>
              </a:rPr>
              <a:t>之平均 </a:t>
            </a:r>
            <a:r>
              <a:rPr lang="en-US" altLang="zh-TW">
                <a:solidFill>
                  <a:srgbClr val="0000FF"/>
                </a:solidFill>
              </a:rPr>
              <a:t>cost</a:t>
            </a:r>
            <a:r>
              <a:rPr lang="zh-TW" altLang="en-US">
                <a:solidFill>
                  <a:srgbClr val="0000FF"/>
                </a:solidFill>
              </a:rPr>
              <a:t>小, 則一串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		  operations </a:t>
            </a:r>
            <a:r>
              <a:rPr lang="zh-TW" altLang="en-US">
                <a:solidFill>
                  <a:srgbClr val="0000FF"/>
                </a:solidFill>
              </a:rPr>
              <a:t>之 </a:t>
            </a:r>
            <a:r>
              <a:rPr lang="en-US" altLang="zh-TW">
                <a:solidFill>
                  <a:srgbClr val="0000FF"/>
                </a:solidFill>
              </a:rPr>
              <a:t>total amortized cost</a:t>
            </a:r>
            <a:r>
              <a:rPr lang="zh-TW" altLang="en-US">
                <a:solidFill>
                  <a:srgbClr val="0000FF"/>
                </a:solidFill>
              </a:rPr>
              <a:t>必須 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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total actual cost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2. Total credit 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必須是非負</a:t>
            </a:r>
          </a:p>
        </p:txBody>
      </p:sp>
      <p:sp>
        <p:nvSpPr>
          <p:cNvPr id="321541" name="Line 5"/>
          <p:cNvSpPr>
            <a:spLocks noChangeShapeType="1"/>
          </p:cNvSpPr>
          <p:nvPr/>
        </p:nvSpPr>
        <p:spPr bwMode="auto">
          <a:xfrm flipH="1" flipV="1">
            <a:off x="3886200" y="205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Eg. 1  [Stack operation]</a:t>
            </a:r>
          </a:p>
          <a:p>
            <a:pPr lvl="1">
              <a:buFont typeface="Wingdings" pitchFamily="2" charset="2"/>
              <a:buNone/>
            </a:pPr>
            <a:r>
              <a:rPr lang="en-US" altLang="zh-TW" i="1">
                <a:solidFill>
                  <a:schemeClr val="tx1"/>
                </a:solidFill>
              </a:rPr>
              <a:t>	Amortized cost</a:t>
            </a:r>
            <a:r>
              <a:rPr lang="en-US" altLang="zh-TW">
                <a:solidFill>
                  <a:schemeClr val="tx1"/>
                </a:solidFill>
              </a:rPr>
              <a:t>: PUSH </a:t>
            </a:r>
            <a:r>
              <a:rPr lang="en-US" altLang="zh-TW">
                <a:solidFill>
                  <a:srgbClr val="0000FF"/>
                </a:solidFill>
              </a:rPr>
              <a:t>2</a:t>
            </a:r>
            <a:r>
              <a:rPr lang="en-US" altLang="zh-TW">
                <a:solidFill>
                  <a:schemeClr val="tx1"/>
                </a:solidFill>
              </a:rPr>
              <a:t>   ,   POP </a:t>
            </a:r>
            <a:r>
              <a:rPr lang="en-US" altLang="zh-TW">
                <a:solidFill>
                  <a:srgbClr val="0000FF"/>
                </a:solidFill>
              </a:rPr>
              <a:t>0</a:t>
            </a:r>
            <a:r>
              <a:rPr lang="en-US" altLang="zh-TW">
                <a:solidFill>
                  <a:schemeClr val="tx1"/>
                </a:solidFill>
              </a:rPr>
              <a:t>   ,   MULTIPOP </a:t>
            </a:r>
            <a:r>
              <a:rPr lang="en-US" altLang="zh-TW">
                <a:solidFill>
                  <a:srgbClr val="0000FF"/>
                </a:solidFill>
              </a:rPr>
              <a:t>0</a:t>
            </a:r>
          </a:p>
          <a:p>
            <a:pPr lvl="1">
              <a:buFont typeface="Wingdings" pitchFamily="2" charset="2"/>
              <a:buNone/>
            </a:pPr>
            <a:r>
              <a:rPr lang="en-US" altLang="zh-TW" i="1">
                <a:solidFill>
                  <a:schemeClr val="tx1"/>
                </a:solidFill>
              </a:rPr>
              <a:t>	Actual cost</a:t>
            </a:r>
            <a:r>
              <a:rPr lang="en-US" altLang="zh-TW">
                <a:solidFill>
                  <a:schemeClr val="tx1"/>
                </a:solidFill>
              </a:rPr>
              <a:t>:       PUSH </a:t>
            </a:r>
            <a:r>
              <a:rPr lang="en-US" altLang="zh-TW">
                <a:solidFill>
                  <a:srgbClr val="0000FF"/>
                </a:solidFill>
              </a:rPr>
              <a:t>1</a:t>
            </a:r>
            <a:r>
              <a:rPr lang="en-US" altLang="zh-TW">
                <a:solidFill>
                  <a:schemeClr val="tx1"/>
                </a:solidFill>
              </a:rPr>
              <a:t>  ,    POP </a:t>
            </a:r>
            <a:r>
              <a:rPr lang="en-US" altLang="zh-TW">
                <a:solidFill>
                  <a:srgbClr val="0000FF"/>
                </a:solidFill>
              </a:rPr>
              <a:t>1</a:t>
            </a:r>
            <a:r>
              <a:rPr lang="en-US" altLang="zh-TW">
                <a:solidFill>
                  <a:schemeClr val="tx1"/>
                </a:solidFill>
              </a:rPr>
              <a:t>   ,   MULTIPOP </a:t>
            </a:r>
            <a:r>
              <a:rPr lang="en-US" altLang="zh-TW">
                <a:solidFill>
                  <a:srgbClr val="0000FF"/>
                </a:solidFill>
              </a:rPr>
              <a:t>min(k,S)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/>
              <a:t>在 </a:t>
            </a:r>
            <a:r>
              <a:rPr lang="en-US" altLang="zh-TW"/>
              <a:t>PUSH </a:t>
            </a:r>
            <a:r>
              <a:rPr lang="zh-TW" altLang="en-US"/>
              <a:t>之 </a:t>
            </a:r>
            <a:r>
              <a:rPr lang="en-US" altLang="zh-TW"/>
              <a:t>amortized cost </a:t>
            </a:r>
            <a:r>
              <a:rPr lang="zh-TW" altLang="en-US"/>
              <a:t>中預支了 </a:t>
            </a:r>
            <a:r>
              <a:rPr lang="en-US" altLang="zh-TW"/>
              <a:t>POP </a:t>
            </a:r>
            <a:r>
              <a:rPr lang="zh-TW" altLang="en-US"/>
              <a:t>時所需之 </a:t>
            </a:r>
            <a:r>
              <a:rPr lang="en-US" altLang="zh-TW"/>
              <a:t>cost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/>
              <a:t>故在 </a:t>
            </a:r>
            <a:r>
              <a:rPr lang="en-US" altLang="zh-TW"/>
              <a:t>n </a:t>
            </a:r>
            <a:r>
              <a:rPr lang="zh-TW" altLang="en-US"/>
              <a:t>個運作之後, </a:t>
            </a:r>
            <a:r>
              <a:rPr lang="en-US" altLang="zh-TW"/>
              <a:t>total amortized cost </a:t>
            </a:r>
            <a:r>
              <a:rPr lang="zh-TW" altLang="en-US"/>
              <a:t>= </a:t>
            </a:r>
            <a:r>
              <a:rPr lang="en-US" altLang="zh-TW">
                <a:solidFill>
                  <a:srgbClr val="0000FF"/>
                </a:solidFill>
              </a:rPr>
              <a:t>O(n)</a:t>
            </a:r>
          </a:p>
          <a:p>
            <a:pPr lvl="1"/>
            <a:endParaRPr lang="en-US" altLang="zh-TW"/>
          </a:p>
          <a:p>
            <a:pPr lvl="1"/>
            <a:r>
              <a:rPr lang="en-US" altLang="zh-TW"/>
              <a:t>Eg. 2  [Increment a binary counter]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Set a bit to 1: amortized cost </a:t>
            </a:r>
            <a:r>
              <a:rPr lang="en-US" altLang="zh-TW">
                <a:solidFill>
                  <a:srgbClr val="0000FF"/>
                </a:solidFill>
              </a:rPr>
              <a:t>2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	Reset a bit to 0: amortized cost </a:t>
            </a:r>
            <a:r>
              <a:rPr lang="en-US" altLang="zh-TW">
                <a:solidFill>
                  <a:srgbClr val="0000FF"/>
                </a:solidFill>
              </a:rPr>
              <a:t>0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/>
              <a:t>在 </a:t>
            </a:r>
            <a:r>
              <a:rPr lang="en-US" altLang="zh-TW"/>
              <a:t>Increment procedure </a:t>
            </a:r>
            <a:r>
              <a:rPr lang="zh-TW" altLang="en-US"/>
              <a:t>中每次最多只 </a:t>
            </a:r>
            <a:r>
              <a:rPr lang="en-US" altLang="zh-TW"/>
              <a:t>set </a:t>
            </a:r>
            <a:r>
              <a:rPr lang="zh-TW" altLang="en-US"/>
              <a:t>一個 </a:t>
            </a:r>
            <a:r>
              <a:rPr lang="en-US" altLang="zh-TW"/>
              <a:t>bit </a:t>
            </a:r>
            <a:r>
              <a:rPr lang="zh-TW" altLang="en-US"/>
              <a:t>為 1</a:t>
            </a:r>
          </a:p>
          <a:p>
            <a:pPr lvl="1">
              <a:buFont typeface="Wingdings" pitchFamily="2" charset="2"/>
              <a:buNone/>
            </a:pPr>
            <a:r>
              <a:rPr lang="zh-TW" altLang="en-US"/>
              <a:t>	故每次最多 </a:t>
            </a:r>
            <a:r>
              <a:rPr lang="en-US" altLang="zh-TW"/>
              <a:t>charge 2,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/>
              <a:t>執行 </a:t>
            </a:r>
            <a:r>
              <a:rPr lang="en-US" altLang="zh-TW"/>
              <a:t>n </a:t>
            </a:r>
            <a:r>
              <a:rPr lang="zh-TW" altLang="en-US"/>
              <a:t>次 </a:t>
            </a:r>
            <a:r>
              <a:rPr lang="en-US" altLang="zh-TW"/>
              <a:t>Increment </a:t>
            </a:r>
            <a:r>
              <a:rPr lang="zh-TW" altLang="en-US"/>
              <a:t>其 </a:t>
            </a:r>
            <a:r>
              <a:rPr lang="en-US" altLang="zh-TW"/>
              <a:t>total amortized cost = </a:t>
            </a:r>
            <a:r>
              <a:rPr lang="en-US" altLang="zh-TW">
                <a:solidFill>
                  <a:srgbClr val="0000FF"/>
                </a:solidFill>
              </a:rPr>
              <a:t>O(n)</a:t>
            </a:r>
            <a:r>
              <a:rPr lang="en-US" altLang="zh-TW"/>
              <a:t> 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696200" cy="5638800"/>
          </a:xfrm>
        </p:spPr>
        <p:txBody>
          <a:bodyPr/>
          <a:lstStyle/>
          <a:p>
            <a:r>
              <a:rPr lang="en-US" altLang="zh-TW"/>
              <a:t>Potential method</a:t>
            </a:r>
          </a:p>
          <a:p>
            <a:pPr lvl="1"/>
            <a:r>
              <a:rPr lang="en-US" altLang="zh-TW"/>
              <a:t>D</a:t>
            </a:r>
            <a:r>
              <a:rPr lang="en-US" altLang="zh-TW" baseline="-25000"/>
              <a:t>0</a:t>
            </a:r>
            <a:r>
              <a:rPr lang="en-US" altLang="zh-TW"/>
              <a:t> : initial data structure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c</a:t>
            </a:r>
            <a:r>
              <a:rPr lang="en-US" altLang="zh-TW" baseline="-25000"/>
              <a:t>i</a:t>
            </a:r>
            <a:r>
              <a:rPr lang="en-US" altLang="zh-TW"/>
              <a:t> : actual cost of the i-th operation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D</a:t>
            </a:r>
            <a:r>
              <a:rPr lang="en-US" altLang="zh-TW" baseline="-25000"/>
              <a:t>i</a:t>
            </a:r>
            <a:r>
              <a:rPr lang="en-US" altLang="zh-TW"/>
              <a:t> : data structure after applying the i-th operation to D</a:t>
            </a:r>
            <a:r>
              <a:rPr lang="en-US" altLang="zh-TW" baseline="-25000"/>
              <a:t>i-1</a:t>
            </a:r>
            <a:endParaRPr lang="en-US" altLang="zh-TW"/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zh-TW" altLang="en-US">
                <a:sym typeface="Symbol" pitchFamily="18" charset="2"/>
              </a:rPr>
              <a:t> : </a:t>
            </a:r>
            <a:r>
              <a:rPr lang="en-US" altLang="zh-TW"/>
              <a:t>potential function</a:t>
            </a:r>
          </a:p>
          <a:p>
            <a:pPr lvl="1">
              <a:buFont typeface="Wingdings" pitchFamily="2" charset="2"/>
              <a:buNone/>
            </a:pPr>
            <a:r>
              <a:rPr lang="zh-TW" altLang="en-US">
                <a:sym typeface="Symbol" pitchFamily="18" charset="2"/>
              </a:rPr>
              <a:t>	     </a:t>
            </a:r>
            <a:r>
              <a:rPr lang="en-US" altLang="zh-TW"/>
              <a:t>(D</a:t>
            </a:r>
            <a:r>
              <a:rPr lang="en-US" altLang="zh-TW" baseline="-25000"/>
              <a:t>i</a:t>
            </a:r>
            <a:r>
              <a:rPr lang="en-US" altLang="zh-TW"/>
              <a:t>) is a real number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	  : the amortized cost of the i-th operation 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	    w.r.t potential function is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r>
              <a:rPr lang="en-US" altLang="zh-TW"/>
              <a:t>		</a:t>
            </a:r>
            <a:r>
              <a:rPr lang="zh-TW" altLang="en-US"/>
              <a:t>若 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(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D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zh-TW" altLang="en-US">
                <a:solidFill>
                  <a:srgbClr val="0000FF"/>
                </a:solidFill>
                <a:sym typeface="Symbol" pitchFamily="18" charset="2"/>
              </a:rPr>
              <a:t> (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D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altLang="zh-TW">
                <a:sym typeface="Symbol" pitchFamily="18" charset="2"/>
              </a:rPr>
              <a:t>, </a:t>
            </a:r>
            <a:r>
              <a:rPr lang="zh-TW" altLang="en-US">
                <a:sym typeface="Symbol" pitchFamily="18" charset="2"/>
              </a:rPr>
              <a:t>則 </a:t>
            </a:r>
            <a:r>
              <a:rPr lang="en-US" altLang="zh-TW">
                <a:sym typeface="Symbol" pitchFamily="18" charset="2"/>
              </a:rPr>
              <a:t>total amortized cost </a:t>
            </a:r>
            <a:r>
              <a:rPr lang="zh-TW" altLang="en-US">
                <a:sym typeface="Symbol" pitchFamily="18" charset="2"/>
              </a:rPr>
              <a:t>為 </a:t>
            </a:r>
            <a:r>
              <a:rPr lang="en-US" altLang="zh-TW">
                <a:sym typeface="Symbol" pitchFamily="18" charset="2"/>
              </a:rPr>
              <a:t>total actual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  cost </a:t>
            </a:r>
            <a:r>
              <a:rPr lang="zh-TW" altLang="en-US">
                <a:sym typeface="Symbol" pitchFamily="18" charset="2"/>
              </a:rPr>
              <a:t>之一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upper bound</a:t>
            </a:r>
          </a:p>
        </p:txBody>
      </p:sp>
      <p:graphicFrame>
        <p:nvGraphicFramePr>
          <p:cNvPr id="323590" name="Object 6"/>
          <p:cNvGraphicFramePr>
            <a:graphicFrameLocks noChangeAspect="1"/>
          </p:cNvGraphicFramePr>
          <p:nvPr/>
        </p:nvGraphicFramePr>
        <p:xfrm>
          <a:off x="2368550" y="3938588"/>
          <a:ext cx="4148138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19" name="Equation" r:id="rId3" imgW="2323800" imgH="1054080" progId="Equation.3">
                  <p:embed/>
                </p:oleObj>
              </mc:Choice>
              <mc:Fallback>
                <p:oleObj name="Equation" r:id="rId3" imgW="232380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3938588"/>
                        <a:ext cx="4148138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1" name="Object 7"/>
          <p:cNvGraphicFramePr>
            <a:graphicFrameLocks noChangeAspect="1"/>
          </p:cNvGraphicFramePr>
          <p:nvPr/>
        </p:nvGraphicFramePr>
        <p:xfrm>
          <a:off x="5334000" y="3733800"/>
          <a:ext cx="27654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0" name="Equation" r:id="rId5" imgW="1549080" imgH="228600" progId="Equation.3">
                  <p:embed/>
                </p:oleObj>
              </mc:Choice>
              <mc:Fallback>
                <p:oleObj name="Equation" r:id="rId5" imgW="15490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33800"/>
                        <a:ext cx="276542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2" name="Object 8"/>
          <p:cNvGraphicFramePr>
            <a:graphicFrameLocks noChangeAspect="1"/>
          </p:cNvGraphicFramePr>
          <p:nvPr/>
        </p:nvGraphicFramePr>
        <p:xfrm>
          <a:off x="1905000" y="3352800"/>
          <a:ext cx="24923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1" name="Equation" r:id="rId7" imgW="139680" imgH="228600" progId="Equation.3">
                  <p:embed/>
                </p:oleObj>
              </mc:Choice>
              <mc:Fallback>
                <p:oleObj name="Equation" r:id="rId7" imgW="1396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24923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全真圓新書"/>
        <a:cs typeface=""/>
      </a:majorFont>
      <a:minorFont>
        <a:latin typeface="Tahoma"/>
        <a:ea typeface="全真行書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5304</TotalTime>
  <Words>554</Words>
  <Application>Microsoft Office PowerPoint</Application>
  <PresentationFormat>如螢幕大小 (4:3)</PresentationFormat>
  <Paragraphs>197</Paragraphs>
  <Slides>21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5" baseType="lpstr">
      <vt:lpstr>全真中黑體</vt:lpstr>
      <vt:lpstr>全真古印體</vt:lpstr>
      <vt:lpstr>全真圓新書</vt:lpstr>
      <vt:lpstr>全真行書</vt:lpstr>
      <vt:lpstr>新細明體</vt:lpstr>
      <vt:lpstr>標楷體</vt:lpstr>
      <vt:lpstr>Arial</vt:lpstr>
      <vt:lpstr>Comic Sans MS</vt:lpstr>
      <vt:lpstr>Symbol</vt:lpstr>
      <vt:lpstr>Tahoma</vt:lpstr>
      <vt:lpstr>Times New Roman</vt:lpstr>
      <vt:lpstr>Wingdings</vt:lpstr>
      <vt:lpstr>Blends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anine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Amortized Analysis</dc:title>
  <dc:creator>anine</dc:creator>
  <cp:lastModifiedBy>Yang</cp:lastModifiedBy>
  <cp:revision>286</cp:revision>
  <cp:lastPrinted>1601-01-01T00:00:00Z</cp:lastPrinted>
  <dcterms:created xsi:type="dcterms:W3CDTF">2000-03-26T21:29:52Z</dcterms:created>
  <dcterms:modified xsi:type="dcterms:W3CDTF">2014-02-19T05:55:32Z</dcterms:modified>
</cp:coreProperties>
</file>