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1624" r:id="rId2"/>
    <p:sldId id="256" r:id="rId3"/>
    <p:sldId id="1450" r:id="rId4"/>
    <p:sldId id="258" r:id="rId5"/>
    <p:sldId id="259" r:id="rId6"/>
    <p:sldId id="261" r:id="rId7"/>
    <p:sldId id="1615" r:id="rId8"/>
    <p:sldId id="1616" r:id="rId9"/>
    <p:sldId id="1612" r:id="rId10"/>
    <p:sldId id="1563" r:id="rId11"/>
    <p:sldId id="1562" r:id="rId12"/>
    <p:sldId id="1561" r:id="rId13"/>
    <p:sldId id="1617" r:id="rId14"/>
    <p:sldId id="1610" r:id="rId15"/>
    <p:sldId id="1564" r:id="rId16"/>
    <p:sldId id="1560" r:id="rId17"/>
    <p:sldId id="1575" r:id="rId18"/>
    <p:sldId id="1569" r:id="rId19"/>
    <p:sldId id="1574" r:id="rId20"/>
    <p:sldId id="1572" r:id="rId21"/>
    <p:sldId id="1576" r:id="rId22"/>
    <p:sldId id="1608" r:id="rId23"/>
    <p:sldId id="1577" r:id="rId24"/>
    <p:sldId id="1578" r:id="rId25"/>
    <p:sldId id="1579" r:id="rId26"/>
    <p:sldId id="1580" r:id="rId27"/>
    <p:sldId id="1618" r:id="rId28"/>
    <p:sldId id="1590" r:id="rId29"/>
    <p:sldId id="1591" r:id="rId30"/>
    <p:sldId id="1592" r:id="rId31"/>
    <p:sldId id="1593" r:id="rId32"/>
    <p:sldId id="1622" r:id="rId33"/>
    <p:sldId id="1623" r:id="rId34"/>
    <p:sldId id="1587" r:id="rId35"/>
    <p:sldId id="1588" r:id="rId36"/>
    <p:sldId id="1619" r:id="rId37"/>
    <p:sldId id="1620" r:id="rId38"/>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A3DA"/>
    <a:srgbClr val="878787"/>
    <a:srgbClr val="1E272F"/>
    <a:srgbClr val="FFF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4368"/>
  </p:normalViewPr>
  <p:slideViewPr>
    <p:cSldViewPr snapToGrid="0">
      <p:cViewPr>
        <p:scale>
          <a:sx n="103" d="100"/>
          <a:sy n="103" d="100"/>
        </p:scale>
        <p:origin x="536" y="-568"/>
      </p:cViewPr>
      <p:guideLst/>
    </p:cSldViewPr>
  </p:slideViewPr>
  <p:notesTextViewPr>
    <p:cViewPr>
      <p:scale>
        <a:sx n="125" d="100"/>
        <a:sy n="12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B08ED-04FD-6146-83D3-BC2D3A36E874}" type="datetimeFigureOut">
              <a:rPr lang="en-TW" smtClean="0"/>
              <a:t>2025/9/26</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4FF99-C4AA-094A-8C7A-2CE4DC5A5D13}" type="slidenum">
              <a:rPr lang="en-TW" smtClean="0"/>
              <a:t>‹#›</a:t>
            </a:fld>
            <a:endParaRPr lang="en-TW"/>
          </a:p>
        </p:txBody>
      </p:sp>
    </p:spTree>
    <p:extLst>
      <p:ext uri="{BB962C8B-B14F-4D97-AF65-F5344CB8AC3E}">
        <p14:creationId xmlns:p14="http://schemas.microsoft.com/office/powerpoint/2010/main" val="1622820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u="none" strike="noStrike" dirty="0">
                <a:solidFill>
                  <a:srgbClr val="D4D4D5"/>
                </a:solidFill>
                <a:effectLst/>
                <a:latin typeface="-apple-system"/>
              </a:rPr>
              <a:t>Sichuan Fine Arts Institute</a:t>
            </a:r>
          </a:p>
          <a:p>
            <a:endParaRPr lang="en-US" sz="1800" dirty="0"/>
          </a:p>
          <a:p>
            <a:r>
              <a:rPr lang="en-US" sz="1800" dirty="0"/>
              <a:t>Hi everyone. I am </a:t>
            </a:r>
            <a:r>
              <a:rPr lang="en-US" sz="1800" dirty="0" err="1"/>
              <a:t>Liwei</a:t>
            </a:r>
            <a:r>
              <a:rPr lang="en-US" sz="1800" dirty="0"/>
              <a:t> Chan, from NYCU in Taiwan, </a:t>
            </a:r>
          </a:p>
          <a:p>
            <a:r>
              <a:rPr lang="en-US" sz="1800" dirty="0" err="1"/>
              <a:t>Im</a:t>
            </a:r>
            <a:r>
              <a:rPr lang="en-US" sz="1800" dirty="0"/>
              <a:t>’ presenting to you, </a:t>
            </a:r>
            <a:r>
              <a:rPr lang="en-US" sz="1800" b="1" dirty="0" err="1"/>
              <a:t>JettingPointer</a:t>
            </a:r>
            <a:r>
              <a:rPr lang="en-US" sz="1800" b="1" dirty="0"/>
              <a:t>, which enables a new type of touch interaction model that we called skin-to-pointer interaction</a:t>
            </a:r>
            <a:r>
              <a:rPr lang="en-US" sz="1800" dirty="0"/>
              <a:t>.</a:t>
            </a:r>
          </a:p>
          <a:p>
            <a:r>
              <a:rPr lang="en-US" sz="1800" dirty="0"/>
              <a:t>Yuan-Ling is the first author, who unfortunately can not be here. </a:t>
            </a:r>
          </a:p>
          <a:p>
            <a:r>
              <a:rPr lang="en-US" sz="1800" dirty="0"/>
              <a:t>She did this work with me as an intern.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And she just recently turned into an assistant professor in </a:t>
            </a:r>
            <a:r>
              <a:rPr lang="en-US" sz="1800" b="0" i="0" u="none" strike="noStrike" dirty="0">
                <a:solidFill>
                  <a:srgbClr val="D4D4D5"/>
                </a:solidFill>
                <a:effectLst/>
                <a:latin typeface="-apple-system"/>
              </a:rPr>
              <a:t>Sichuan Fine Arts Institute. </a:t>
            </a:r>
          </a:p>
        </p:txBody>
      </p:sp>
      <p:sp>
        <p:nvSpPr>
          <p:cNvPr id="4" name="Slide Number Placeholder 3"/>
          <p:cNvSpPr>
            <a:spLocks noGrp="1"/>
          </p:cNvSpPr>
          <p:nvPr>
            <p:ph type="sldNum" sz="quarter" idx="5"/>
          </p:nvPr>
        </p:nvSpPr>
        <p:spPr/>
        <p:txBody>
          <a:bodyPr/>
          <a:lstStyle/>
          <a:p>
            <a:fld id="{A304FF99-C4AA-094A-8C7A-2CE4DC5A5D13}" type="slidenum">
              <a:rPr lang="en-TW" smtClean="0"/>
              <a:t>2</a:t>
            </a:fld>
            <a:endParaRPr lang="en-TW"/>
          </a:p>
        </p:txBody>
      </p:sp>
    </p:spTree>
    <p:extLst>
      <p:ext uri="{BB962C8B-B14F-4D97-AF65-F5344CB8AC3E}">
        <p14:creationId xmlns:p14="http://schemas.microsoft.com/office/powerpoint/2010/main" val="404774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sz="1800" dirty="0">
                <a:latin typeface="Arial" panose="020B0604020202020204" pitchFamily="34" charset="0"/>
                <a:cs typeface="Arial" panose="020B0604020202020204" pitchFamily="34" charset="0"/>
              </a:rPr>
              <a:t>But the concept can be applied to smaller wearables, such as smart watch and even smart ring. </a:t>
            </a:r>
          </a:p>
        </p:txBody>
      </p:sp>
      <p:sp>
        <p:nvSpPr>
          <p:cNvPr id="4" name="Slide Number Placeholder 3"/>
          <p:cNvSpPr>
            <a:spLocks noGrp="1"/>
          </p:cNvSpPr>
          <p:nvPr>
            <p:ph type="sldNum" sz="quarter" idx="5"/>
          </p:nvPr>
        </p:nvSpPr>
        <p:spPr/>
        <p:txBody>
          <a:bodyPr/>
          <a:lstStyle/>
          <a:p>
            <a:fld id="{A304FF99-C4AA-094A-8C7A-2CE4DC5A5D13}" type="slidenum">
              <a:rPr lang="en-TW" smtClean="0"/>
              <a:t>11</a:t>
            </a:fld>
            <a:endParaRPr lang="en-TW"/>
          </a:p>
        </p:txBody>
      </p:sp>
    </p:spTree>
    <p:extLst>
      <p:ext uri="{BB962C8B-B14F-4D97-AF65-F5344CB8AC3E}">
        <p14:creationId xmlns:p14="http://schemas.microsoft.com/office/powerpoint/2010/main" val="277952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cs typeface="Arial" panose="020B0604020202020204" pitchFamily="34" charset="0"/>
              </a:rPr>
              <a:t>To make the concept work, we studied the fluid mechanics of airflow. </a:t>
            </a:r>
          </a:p>
          <a:p>
            <a:r>
              <a:rPr lang="en-US" sz="1800" dirty="0">
                <a:latin typeface="Arial" panose="020B0604020202020204" pitchFamily="34" charset="0"/>
                <a:cs typeface="Arial" panose="020B0604020202020204" pitchFamily="34" charset="0"/>
              </a:rPr>
              <a:t>Here, a free air jet has a high-pressure </a:t>
            </a:r>
            <a:r>
              <a:rPr lang="en-US" sz="1800" b="1" dirty="0">
                <a:latin typeface="Arial" panose="020B0604020202020204" pitchFamily="34" charset="0"/>
                <a:cs typeface="Arial" panose="020B0604020202020204" pitchFamily="34" charset="0"/>
              </a:rPr>
              <a:t>central stream</a:t>
            </a:r>
            <a:r>
              <a:rPr lang="en-US" sz="1800" dirty="0">
                <a:latin typeface="Arial" panose="020B0604020202020204" pitchFamily="34" charset="0"/>
                <a:cs typeface="Arial" panose="020B0604020202020204" pitchFamily="34" charset="0"/>
              </a:rPr>
              <a:t> near the nozzle. </a:t>
            </a:r>
          </a:p>
          <a:p>
            <a:r>
              <a:rPr lang="en-US" sz="1800" dirty="0">
                <a:latin typeface="Arial" panose="020B0604020202020204" pitchFamily="34" charset="0"/>
                <a:cs typeface="Arial" panose="020B0604020202020204" pitchFamily="34" charset="0"/>
              </a:rPr>
              <a:t>In this near field you can feel a sharp ‘point’ with a finger.</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304FF99-C4AA-094A-8C7A-2CE4DC5A5D13}" type="slidenum">
              <a:rPr lang="en-TW" smtClean="0"/>
              <a:t>12</a:t>
            </a:fld>
            <a:endParaRPr lang="en-TW"/>
          </a:p>
        </p:txBody>
      </p:sp>
    </p:spTree>
    <p:extLst>
      <p:ext uri="{BB962C8B-B14F-4D97-AF65-F5344CB8AC3E}">
        <p14:creationId xmlns:p14="http://schemas.microsoft.com/office/powerpoint/2010/main" val="2460193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In a farther field, it diffuses into just a feel of wind.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Therefore, by shaping nozzle size and flow rate, we aim for creating a sharp point that can be perceived by the finger.</a:t>
            </a:r>
            <a:endParaRPr lang="en-TW"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304FF99-C4AA-094A-8C7A-2CE4DC5A5D13}" type="slidenum">
              <a:rPr lang="en-TW" smtClean="0"/>
              <a:t>13</a:t>
            </a:fld>
            <a:endParaRPr lang="en-TW"/>
          </a:p>
        </p:txBody>
      </p:sp>
    </p:spTree>
    <p:extLst>
      <p:ext uri="{BB962C8B-B14F-4D97-AF65-F5344CB8AC3E}">
        <p14:creationId xmlns:p14="http://schemas.microsoft.com/office/powerpoint/2010/main" val="2226151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With the setup of 0.5 mm tube and 24V air pump, w</a:t>
            </a:r>
            <a:r>
              <a:rPr lang="en-TW" sz="1800" dirty="0">
                <a:latin typeface="Arial" panose="020B0604020202020204" pitchFamily="34" charset="0"/>
                <a:cs typeface="Arial" panose="020B0604020202020204" pitchFamily="34" charset="0"/>
              </a:rPr>
              <a:t>e measure air flow at the exit of the nozzle. </a:t>
            </a:r>
          </a:p>
        </p:txBody>
      </p:sp>
      <p:sp>
        <p:nvSpPr>
          <p:cNvPr id="4" name="Slide Number Placeholder 3"/>
          <p:cNvSpPr>
            <a:spLocks noGrp="1"/>
          </p:cNvSpPr>
          <p:nvPr>
            <p:ph type="sldNum" sz="quarter" idx="5"/>
          </p:nvPr>
        </p:nvSpPr>
        <p:spPr/>
        <p:txBody>
          <a:bodyPr/>
          <a:lstStyle/>
          <a:p>
            <a:fld id="{A304FF99-C4AA-094A-8C7A-2CE4DC5A5D13}" type="slidenum">
              <a:rPr lang="en-TW" smtClean="0"/>
              <a:t>14</a:t>
            </a:fld>
            <a:endParaRPr lang="en-TW"/>
          </a:p>
        </p:txBody>
      </p:sp>
    </p:spTree>
    <p:extLst>
      <p:ext uri="{BB962C8B-B14F-4D97-AF65-F5344CB8AC3E}">
        <p14:creationId xmlns:p14="http://schemas.microsoft.com/office/powerpoint/2010/main" val="1752265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And this chart shows </a:t>
            </a:r>
            <a:r>
              <a:rPr lang="en-US" sz="1800" b="1" dirty="0">
                <a:latin typeface="Arial" panose="020B0604020202020204" pitchFamily="34" charset="0"/>
                <a:cs typeface="Arial" panose="020B0604020202020204" pitchFamily="34" charset="0"/>
              </a:rPr>
              <a:t>airflow vs. pump voltage.</a:t>
            </a: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Here you can see, as voltage rises, flow rate increases linearly. </a:t>
            </a:r>
          </a:p>
          <a:p>
            <a:r>
              <a:rPr lang="en-US" sz="1800" dirty="0">
                <a:latin typeface="Arial" panose="020B0604020202020204" pitchFamily="34" charset="0"/>
                <a:cs typeface="Arial" panose="020B0604020202020204" pitchFamily="34" charset="0"/>
              </a:rPr>
              <a:t>And the threshold here indicates the necessary flow rate to push the jet from laminar into </a:t>
            </a:r>
            <a:r>
              <a:rPr lang="en-US" sz="1800" b="1" dirty="0">
                <a:latin typeface="Arial" panose="020B0604020202020204" pitchFamily="34" charset="0"/>
                <a:cs typeface="Arial" panose="020B0604020202020204" pitchFamily="34" charset="0"/>
              </a:rPr>
              <a:t>turbulent jet</a:t>
            </a:r>
            <a:r>
              <a:rPr lang="en-US" sz="1800" dirty="0">
                <a:latin typeface="Arial" panose="020B0604020202020204" pitchFamily="34" charset="0"/>
                <a:cs typeface="Arial" panose="020B0604020202020204" pitchFamily="34" charset="0"/>
              </a:rPr>
              <a:t>, boosting the </a:t>
            </a:r>
            <a:r>
              <a:rPr lang="en-US" sz="1800" b="1" dirty="0">
                <a:latin typeface="Arial" panose="020B0604020202020204" pitchFamily="34" charset="0"/>
                <a:cs typeface="Arial" panose="020B0604020202020204" pitchFamily="34" charset="0"/>
              </a:rPr>
              <a:t>central-stream pressure</a:t>
            </a:r>
            <a:r>
              <a:rPr lang="en-US" sz="1800" dirty="0">
                <a:latin typeface="Arial" panose="020B0604020202020204" pitchFamily="34" charset="0"/>
                <a:cs typeface="Arial" panose="020B0604020202020204" pitchFamily="34" charset="0"/>
              </a:rPr>
              <a:t> that we need for the formation of a point sensation. </a:t>
            </a:r>
          </a:p>
          <a:p>
            <a:r>
              <a:rPr lang="en-US" sz="1800" dirty="0">
                <a:latin typeface="Arial" panose="020B0604020202020204" pitchFamily="34" charset="0"/>
                <a:cs typeface="Arial" panose="020B0604020202020204" pitchFamily="34" charset="0"/>
              </a:rPr>
              <a:t>Based on the chart, driving the pump at 12V is necessary, and for the studies that follow, </a:t>
            </a:r>
            <a:r>
              <a:rPr lang="en-US" sz="1800" b="1" dirty="0">
                <a:latin typeface="Arial" panose="020B0604020202020204" pitchFamily="34" charset="0"/>
                <a:cs typeface="Arial" panose="020B0604020202020204" pitchFamily="34" charset="0"/>
              </a:rPr>
              <a:t>we operate at 24 V for extending the sensation range. </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304FF99-C4AA-094A-8C7A-2CE4DC5A5D13}" type="slidenum">
              <a:rPr lang="en-TW" smtClean="0"/>
              <a:t>15</a:t>
            </a:fld>
            <a:endParaRPr lang="en-TW"/>
          </a:p>
        </p:txBody>
      </p:sp>
    </p:spTree>
    <p:extLst>
      <p:ext uri="{BB962C8B-B14F-4D97-AF65-F5344CB8AC3E}">
        <p14:creationId xmlns:p14="http://schemas.microsoft.com/office/powerpoint/2010/main" val="3475817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a:t>
            </a:r>
            <a:r>
              <a:rPr lang="en-US" sz="1800" b="1" dirty="0"/>
              <a:t>Study 1</a:t>
            </a:r>
            <a:r>
              <a:rPr lang="en-US" sz="1800" dirty="0"/>
              <a:t>, we tested whether users perceive a clear point sensation </a:t>
            </a:r>
            <a:r>
              <a:rPr lang="en-US" sz="1800" dirty="0" err="1"/>
              <a:t>af</a:t>
            </a:r>
            <a:r>
              <a:rPr lang="en-US" sz="1800" dirty="0"/>
              <a:t> their index finger tip, and what’s the required distance for that point sensation to appear.</a:t>
            </a:r>
          </a:p>
        </p:txBody>
      </p:sp>
      <p:sp>
        <p:nvSpPr>
          <p:cNvPr id="4" name="Slide Number Placeholder 3"/>
          <p:cNvSpPr>
            <a:spLocks noGrp="1"/>
          </p:cNvSpPr>
          <p:nvPr>
            <p:ph type="sldNum" sz="quarter" idx="5"/>
          </p:nvPr>
        </p:nvSpPr>
        <p:spPr/>
        <p:txBody>
          <a:bodyPr/>
          <a:lstStyle/>
          <a:p>
            <a:fld id="{414D7572-92BB-774D-9F2D-2F11638650E5}" type="slidenum">
              <a:rPr lang="en-TW" smtClean="0"/>
              <a:t>16</a:t>
            </a:fld>
            <a:endParaRPr lang="en-TW"/>
          </a:p>
        </p:txBody>
      </p:sp>
    </p:spTree>
    <p:extLst>
      <p:ext uri="{BB962C8B-B14F-4D97-AF65-F5344CB8AC3E}">
        <p14:creationId xmlns:p14="http://schemas.microsoft.com/office/powerpoint/2010/main" val="383781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used the same </a:t>
            </a:r>
            <a:r>
              <a:rPr lang="en-US" sz="1800" b="1" dirty="0"/>
              <a:t>0.5 mm</a:t>
            </a:r>
            <a:r>
              <a:rPr lang="en-US" sz="1800" dirty="0"/>
              <a:t> tube, driven by an air pump running at 24V.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and deploy the air flow at various distance to the fingertip.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Earmuff and blocker ensures that participants can only judge the sensation by their haptic channel.</a:t>
            </a:r>
          </a:p>
          <a:p>
            <a:endParaRPr lang="en-TW" sz="1800" dirty="0"/>
          </a:p>
        </p:txBody>
      </p:sp>
      <p:sp>
        <p:nvSpPr>
          <p:cNvPr id="4" name="Slide Number Placeholder 3"/>
          <p:cNvSpPr>
            <a:spLocks noGrp="1"/>
          </p:cNvSpPr>
          <p:nvPr>
            <p:ph type="sldNum" sz="quarter" idx="5"/>
          </p:nvPr>
        </p:nvSpPr>
        <p:spPr/>
        <p:txBody>
          <a:bodyPr/>
          <a:lstStyle/>
          <a:p>
            <a:fld id="{A304FF99-C4AA-094A-8C7A-2CE4DC5A5D13}" type="slidenum">
              <a:rPr lang="en-TW" smtClean="0"/>
              <a:t>17</a:t>
            </a:fld>
            <a:endParaRPr lang="en-TW"/>
          </a:p>
        </p:txBody>
      </p:sp>
    </p:spTree>
    <p:extLst>
      <p:ext uri="{BB962C8B-B14F-4D97-AF65-F5344CB8AC3E}">
        <p14:creationId xmlns:p14="http://schemas.microsoft.com/office/powerpoint/2010/main" val="52112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304FF99-C4AA-094A-8C7A-2CE4DC5A5D13}" type="slidenum">
              <a:rPr lang="en-TW" smtClean="0"/>
              <a:t>18</a:t>
            </a:fld>
            <a:endParaRPr lang="en-TW"/>
          </a:p>
        </p:txBody>
      </p:sp>
    </p:spTree>
    <p:extLst>
      <p:ext uri="{BB962C8B-B14F-4D97-AF65-F5344CB8AC3E}">
        <p14:creationId xmlns:p14="http://schemas.microsoft.com/office/powerpoint/2010/main" val="1309751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This is results from12 participants.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Participants reported a </a:t>
            </a:r>
            <a:r>
              <a:rPr lang="en-US" sz="1800" b="1" dirty="0"/>
              <a:t>distinct point</a:t>
            </a:r>
            <a:r>
              <a:rPr lang="en-US" sz="1800" dirty="0"/>
              <a:t> sensation up to </a:t>
            </a:r>
            <a:r>
              <a:rPr lang="en-US" sz="1800" b="1" dirty="0"/>
              <a:t>20 mm</a:t>
            </a:r>
            <a:r>
              <a:rPr lang="en-US" sz="1800" dirty="0"/>
              <a:t> from the nozzle; clarity drops beyond </a:t>
            </a:r>
            <a:r>
              <a:rPr lang="en-US" sz="1800" b="1" dirty="0"/>
              <a:t>~15 mm</a:t>
            </a:r>
            <a:r>
              <a:rPr lang="en-US"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This suggests that participants did feel a point sensation on their finger within 20 mm. </a:t>
            </a:r>
          </a:p>
        </p:txBody>
      </p:sp>
      <p:sp>
        <p:nvSpPr>
          <p:cNvPr id="4" name="Slide Number Placeholder 3"/>
          <p:cNvSpPr>
            <a:spLocks noGrp="1"/>
          </p:cNvSpPr>
          <p:nvPr>
            <p:ph type="sldNum" sz="quarter" idx="5"/>
          </p:nvPr>
        </p:nvSpPr>
        <p:spPr/>
        <p:txBody>
          <a:bodyPr/>
          <a:lstStyle/>
          <a:p>
            <a:fld id="{A304FF99-C4AA-094A-8C7A-2CE4DC5A5D13}" type="slidenum">
              <a:rPr lang="en-TW" smtClean="0"/>
              <a:t>19</a:t>
            </a:fld>
            <a:endParaRPr lang="en-TW"/>
          </a:p>
        </p:txBody>
      </p:sp>
    </p:spTree>
    <p:extLst>
      <p:ext uri="{BB962C8B-B14F-4D97-AF65-F5344CB8AC3E}">
        <p14:creationId xmlns:p14="http://schemas.microsoft.com/office/powerpoint/2010/main" val="499044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In Study 2, </a:t>
            </a:r>
            <a:r>
              <a:rPr lang="en-US" sz="1800" b="0" dirty="0"/>
              <a:t>we </a:t>
            </a:r>
            <a:r>
              <a:rPr lang="en-US" sz="1800" dirty="0"/>
              <a:t>ask: does airflow guidance actually improve </a:t>
            </a:r>
            <a:r>
              <a:rPr lang="en-US" sz="1800" b="1" dirty="0"/>
              <a:t>eyes-free</a:t>
            </a:r>
            <a:r>
              <a:rPr lang="en-US" sz="1800" dirty="0"/>
              <a:t> target acquisition on the skin? </a:t>
            </a:r>
          </a:p>
        </p:txBody>
      </p:sp>
      <p:sp>
        <p:nvSpPr>
          <p:cNvPr id="4" name="Slide Number Placeholder 3"/>
          <p:cNvSpPr>
            <a:spLocks noGrp="1"/>
          </p:cNvSpPr>
          <p:nvPr>
            <p:ph type="sldNum" sz="quarter" idx="5"/>
          </p:nvPr>
        </p:nvSpPr>
        <p:spPr/>
        <p:txBody>
          <a:bodyPr/>
          <a:lstStyle/>
          <a:p>
            <a:fld id="{414D7572-92BB-774D-9F2D-2F11638650E5}" type="slidenum">
              <a:rPr lang="en-TW" smtClean="0"/>
              <a:t>20</a:t>
            </a:fld>
            <a:endParaRPr lang="en-TW"/>
          </a:p>
        </p:txBody>
      </p:sp>
    </p:spTree>
    <p:extLst>
      <p:ext uri="{BB962C8B-B14F-4D97-AF65-F5344CB8AC3E}">
        <p14:creationId xmlns:p14="http://schemas.microsoft.com/office/powerpoint/2010/main" val="2661823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L</a:t>
            </a:r>
            <a:r>
              <a:rPr lang="en-TW" sz="2400" dirty="0"/>
              <a:t>ets start with the motivation</a:t>
            </a:r>
          </a:p>
        </p:txBody>
      </p:sp>
      <p:sp>
        <p:nvSpPr>
          <p:cNvPr id="4" name="Slide Number Placeholder 3"/>
          <p:cNvSpPr>
            <a:spLocks noGrp="1"/>
          </p:cNvSpPr>
          <p:nvPr>
            <p:ph type="sldNum" sz="quarter" idx="5"/>
          </p:nvPr>
        </p:nvSpPr>
        <p:spPr/>
        <p:txBody>
          <a:bodyPr/>
          <a:lstStyle/>
          <a:p>
            <a:fld id="{414D7572-92BB-774D-9F2D-2F11638650E5}" type="slidenum">
              <a:rPr lang="en-TW" smtClean="0"/>
              <a:t>3</a:t>
            </a:fld>
            <a:endParaRPr lang="en-TW"/>
          </a:p>
        </p:txBody>
      </p:sp>
    </p:spTree>
    <p:extLst>
      <p:ext uri="{BB962C8B-B14F-4D97-AF65-F5344CB8AC3E}">
        <p14:creationId xmlns:p14="http://schemas.microsoft.com/office/powerpoint/2010/main" val="694563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embedded the nozzle at the glasses’ temple position, and tracked the hand with Vicon.</a:t>
            </a:r>
          </a:p>
        </p:txBody>
      </p:sp>
      <p:sp>
        <p:nvSpPr>
          <p:cNvPr id="4" name="Slide Number Placeholder 3"/>
          <p:cNvSpPr>
            <a:spLocks noGrp="1"/>
          </p:cNvSpPr>
          <p:nvPr>
            <p:ph type="sldNum" sz="quarter" idx="5"/>
          </p:nvPr>
        </p:nvSpPr>
        <p:spPr/>
        <p:txBody>
          <a:bodyPr/>
          <a:lstStyle/>
          <a:p>
            <a:fld id="{A304FF99-C4AA-094A-8C7A-2CE4DC5A5D13}" type="slidenum">
              <a:rPr lang="en-TW" smtClean="0"/>
              <a:t>21</a:t>
            </a:fld>
            <a:endParaRPr lang="en-TW"/>
          </a:p>
        </p:txBody>
      </p:sp>
    </p:spTree>
    <p:extLst>
      <p:ext uri="{BB962C8B-B14F-4D97-AF65-F5344CB8AC3E}">
        <p14:creationId xmlns:p14="http://schemas.microsoft.com/office/powerpoint/2010/main" val="3394932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sz="1800" dirty="0"/>
          </a:p>
        </p:txBody>
      </p:sp>
      <p:sp>
        <p:nvSpPr>
          <p:cNvPr id="4" name="Slide Number Placeholder 3"/>
          <p:cNvSpPr>
            <a:spLocks noGrp="1"/>
          </p:cNvSpPr>
          <p:nvPr>
            <p:ph type="sldNum" sz="quarter" idx="5"/>
          </p:nvPr>
        </p:nvSpPr>
        <p:spPr/>
        <p:txBody>
          <a:bodyPr/>
          <a:lstStyle/>
          <a:p>
            <a:fld id="{A304FF99-C4AA-094A-8C7A-2CE4DC5A5D13}" type="slidenum">
              <a:rPr lang="en-TW" smtClean="0"/>
              <a:t>22</a:t>
            </a:fld>
            <a:endParaRPr lang="en-TW"/>
          </a:p>
        </p:txBody>
      </p:sp>
    </p:spTree>
    <p:extLst>
      <p:ext uri="{BB962C8B-B14F-4D97-AF65-F5344CB8AC3E}">
        <p14:creationId xmlns:p14="http://schemas.microsoft.com/office/powerpoint/2010/main" val="1424215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We recruited 18</a:t>
            </a:r>
            <a:r>
              <a:rPr lang="en-US" sz="1800" dirty="0"/>
              <a:t> participants. </a:t>
            </a:r>
          </a:p>
          <a:p>
            <a:r>
              <a:rPr lang="en-US" sz="1800" dirty="0"/>
              <a:t>The task includes targeting </a:t>
            </a:r>
            <a:r>
              <a:rPr lang="en-US" sz="1800" b="1" dirty="0"/>
              <a:t>12 phalanx locations</a:t>
            </a:r>
            <a:r>
              <a:rPr lang="en-US" sz="1800" b="0" dirty="0"/>
              <a:t> with </a:t>
            </a:r>
            <a:r>
              <a:rPr lang="en-US" sz="1800" b="1" dirty="0"/>
              <a:t>5 repetitions.</a:t>
            </a:r>
          </a:p>
          <a:p>
            <a:r>
              <a:rPr lang="en-US" sz="1800" b="0" dirty="0"/>
              <a:t>The conditions were </a:t>
            </a:r>
            <a:r>
              <a:rPr lang="en-US" sz="1800" dirty="0"/>
              <a:t>with and without assistance of </a:t>
            </a:r>
            <a:r>
              <a:rPr lang="en-US" sz="1800" dirty="0" err="1"/>
              <a:t>JettingPointer</a:t>
            </a:r>
            <a:r>
              <a:rPr lang="en-US"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For each target acquisition, the confirmation was done with the other hand pressing a button, at which moment, we measured </a:t>
            </a:r>
            <a:r>
              <a:rPr lang="en-US" sz="1800" b="1" dirty="0"/>
              <a:t>time and spatial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A304FF99-C4AA-094A-8C7A-2CE4DC5A5D13}" type="slidenum">
              <a:rPr lang="en-TW" smtClean="0"/>
              <a:t>23</a:t>
            </a:fld>
            <a:endParaRPr lang="en-TW"/>
          </a:p>
        </p:txBody>
      </p:sp>
    </p:spTree>
    <p:extLst>
      <p:ext uri="{BB962C8B-B14F-4D97-AF65-F5344CB8AC3E}">
        <p14:creationId xmlns:p14="http://schemas.microsoft.com/office/powerpoint/2010/main" val="233191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found no difference in task time. </a:t>
            </a:r>
            <a:br>
              <a:rPr lang="en-US" sz="1800" dirty="0"/>
            </a:br>
            <a:r>
              <a:rPr lang="en-US" sz="1800" dirty="0"/>
              <a:t>As for the errors, with haptics, targeting error dropped nearly </a:t>
            </a:r>
            <a:r>
              <a:rPr lang="en-US" sz="1800" b="1" dirty="0"/>
              <a:t>3 times than </a:t>
            </a:r>
            <a:r>
              <a:rPr lang="en-US" sz="1800" b="0" dirty="0"/>
              <a:t>without the haptic assistance</a:t>
            </a:r>
            <a:r>
              <a:rPr lang="en-US" sz="1800" dirty="0"/>
              <a:t>. </a:t>
            </a:r>
            <a:br>
              <a:rPr lang="en-US" sz="1800" dirty="0"/>
            </a:br>
            <a:r>
              <a:rPr lang="en-US" sz="1800" dirty="0"/>
              <a:t>This shows stationary airflow cues plus proprioception enable </a:t>
            </a:r>
            <a:r>
              <a:rPr lang="en-US" sz="1800" b="1" dirty="0"/>
              <a:t>accurate, eyes-free</a:t>
            </a:r>
            <a:r>
              <a:rPr lang="en-US" sz="1800" dirty="0"/>
              <a:t> input.</a:t>
            </a:r>
          </a:p>
          <a:p>
            <a:endParaRPr lang="en-US" sz="1800" dirty="0"/>
          </a:p>
          <a:p>
            <a:endParaRPr lang="en-TW" sz="1800" dirty="0"/>
          </a:p>
        </p:txBody>
      </p:sp>
      <p:sp>
        <p:nvSpPr>
          <p:cNvPr id="4" name="Slide Number Placeholder 3"/>
          <p:cNvSpPr>
            <a:spLocks noGrp="1"/>
          </p:cNvSpPr>
          <p:nvPr>
            <p:ph type="sldNum" sz="quarter" idx="5"/>
          </p:nvPr>
        </p:nvSpPr>
        <p:spPr/>
        <p:txBody>
          <a:bodyPr/>
          <a:lstStyle/>
          <a:p>
            <a:fld id="{A304FF99-C4AA-094A-8C7A-2CE4DC5A5D13}" type="slidenum">
              <a:rPr lang="en-TW" smtClean="0"/>
              <a:t>24</a:t>
            </a:fld>
            <a:endParaRPr lang="en-TW"/>
          </a:p>
        </p:txBody>
      </p:sp>
    </p:spTree>
    <p:extLst>
      <p:ext uri="{BB962C8B-B14F-4D97-AF65-F5344CB8AC3E}">
        <p14:creationId xmlns:p14="http://schemas.microsoft.com/office/powerpoint/2010/main" val="2268368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We then look into errors across finger and finger phalanges.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The little finger has worse accuracy than the ring and index fingers.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The proximal has worse accuracy than the distal phalanges.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endParaRPr lang="en-TW" sz="1800" dirty="0"/>
          </a:p>
        </p:txBody>
      </p:sp>
      <p:sp>
        <p:nvSpPr>
          <p:cNvPr id="4" name="Slide Number Placeholder 3"/>
          <p:cNvSpPr>
            <a:spLocks noGrp="1"/>
          </p:cNvSpPr>
          <p:nvPr>
            <p:ph type="sldNum" sz="quarter" idx="5"/>
          </p:nvPr>
        </p:nvSpPr>
        <p:spPr/>
        <p:txBody>
          <a:bodyPr/>
          <a:lstStyle/>
          <a:p>
            <a:fld id="{A304FF99-C4AA-094A-8C7A-2CE4DC5A5D13}" type="slidenum">
              <a:rPr lang="en-TW" smtClean="0"/>
              <a:t>25</a:t>
            </a:fld>
            <a:endParaRPr lang="en-TW"/>
          </a:p>
        </p:txBody>
      </p:sp>
    </p:spTree>
    <p:extLst>
      <p:ext uri="{BB962C8B-B14F-4D97-AF65-F5344CB8AC3E}">
        <p14:creationId xmlns:p14="http://schemas.microsoft.com/office/powerpoint/2010/main" val="2636231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People called the airflow </a:t>
            </a:r>
            <a:r>
              <a:rPr lang="en-US" sz="1800" b="1" dirty="0"/>
              <a:t>intuitive</a:t>
            </a:r>
            <a:r>
              <a:rPr lang="en-US" sz="1800" dirty="0"/>
              <a:t>—they could ‘feel where it loads on the finger’ and which segment was being addressed, especially without looking. The little finger were trickier due to lower sensitivity.</a:t>
            </a:r>
            <a:endParaRPr lang="en-TW" sz="1800" dirty="0"/>
          </a:p>
        </p:txBody>
      </p:sp>
      <p:sp>
        <p:nvSpPr>
          <p:cNvPr id="4" name="Slide Number Placeholder 3"/>
          <p:cNvSpPr>
            <a:spLocks noGrp="1"/>
          </p:cNvSpPr>
          <p:nvPr>
            <p:ph type="sldNum" sz="quarter" idx="5"/>
          </p:nvPr>
        </p:nvSpPr>
        <p:spPr/>
        <p:txBody>
          <a:bodyPr/>
          <a:lstStyle/>
          <a:p>
            <a:fld id="{A304FF99-C4AA-094A-8C7A-2CE4DC5A5D13}" type="slidenum">
              <a:rPr lang="en-TW" smtClean="0"/>
              <a:t>26</a:t>
            </a:fld>
            <a:endParaRPr lang="en-TW"/>
          </a:p>
        </p:txBody>
      </p:sp>
    </p:spTree>
    <p:extLst>
      <p:ext uri="{BB962C8B-B14F-4D97-AF65-F5344CB8AC3E}">
        <p14:creationId xmlns:p14="http://schemas.microsoft.com/office/powerpoint/2010/main" val="4232401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r>
              <a:rPr lang="en-TW" dirty="0"/>
              <a:t>itching the proximal phalages.</a:t>
            </a:r>
          </a:p>
          <a:p>
            <a:r>
              <a:rPr lang="en-US" dirty="0"/>
              <a:t>D</a:t>
            </a:r>
            <a:r>
              <a:rPr lang="en-TW" dirty="0"/>
              <a:t>itching the little finger.</a:t>
            </a:r>
          </a:p>
        </p:txBody>
      </p:sp>
      <p:sp>
        <p:nvSpPr>
          <p:cNvPr id="4" name="Slide Number Placeholder 3"/>
          <p:cNvSpPr>
            <a:spLocks noGrp="1"/>
          </p:cNvSpPr>
          <p:nvPr>
            <p:ph type="sldNum" sz="quarter" idx="5"/>
          </p:nvPr>
        </p:nvSpPr>
        <p:spPr/>
        <p:txBody>
          <a:bodyPr/>
          <a:lstStyle/>
          <a:p>
            <a:fld id="{A304FF99-C4AA-094A-8C7A-2CE4DC5A5D13}" type="slidenum">
              <a:rPr lang="en-TW" smtClean="0"/>
              <a:t>27</a:t>
            </a:fld>
            <a:endParaRPr lang="en-TW"/>
          </a:p>
        </p:txBody>
      </p:sp>
    </p:spTree>
    <p:extLst>
      <p:ext uri="{BB962C8B-B14F-4D97-AF65-F5344CB8AC3E}">
        <p14:creationId xmlns:p14="http://schemas.microsoft.com/office/powerpoint/2010/main" val="566682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414D7572-92BB-774D-9F2D-2F11638650E5}" type="slidenum">
              <a:rPr lang="en-TW" smtClean="0"/>
              <a:t>28</a:t>
            </a:fld>
            <a:endParaRPr lang="en-TW"/>
          </a:p>
        </p:txBody>
      </p:sp>
    </p:spTree>
    <p:extLst>
      <p:ext uri="{BB962C8B-B14F-4D97-AF65-F5344CB8AC3E}">
        <p14:creationId xmlns:p14="http://schemas.microsoft.com/office/powerpoint/2010/main" val="3061211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The point sensation in our setup is topped at 20 mm. (extending this range allows to accommodate more flexible interaction).</a:t>
            </a:r>
          </a:p>
          <a:p>
            <a:r>
              <a:rPr lang="en-US" sz="1800" dirty="0">
                <a:latin typeface="Arial" panose="020B0604020202020204" pitchFamily="34" charset="0"/>
                <a:cs typeface="Arial" panose="020B0604020202020204" pitchFamily="34" charset="0"/>
              </a:rPr>
              <a:t>However, this distance is also intentional to make the interaction intimate for wearables. </a:t>
            </a:r>
            <a:endParaRPr lang="en-TW"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14D7572-92BB-774D-9F2D-2F11638650E5}" type="slidenum">
              <a:rPr lang="en-TW" smtClean="0"/>
              <a:t>29</a:t>
            </a:fld>
            <a:endParaRPr lang="en-TW"/>
          </a:p>
        </p:txBody>
      </p:sp>
    </p:spTree>
    <p:extLst>
      <p:ext uri="{BB962C8B-B14F-4D97-AF65-F5344CB8AC3E}">
        <p14:creationId xmlns:p14="http://schemas.microsoft.com/office/powerpoint/2010/main" val="207183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The point sensation is rather weak, that can be affected by external winds such as situated in strong natural winds or sitting in front of fans.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This influence should be studied in future works.</a:t>
            </a:r>
          </a:p>
        </p:txBody>
      </p:sp>
      <p:sp>
        <p:nvSpPr>
          <p:cNvPr id="4" name="Slide Number Placeholder 3"/>
          <p:cNvSpPr>
            <a:spLocks noGrp="1"/>
          </p:cNvSpPr>
          <p:nvPr>
            <p:ph type="sldNum" sz="quarter" idx="5"/>
          </p:nvPr>
        </p:nvSpPr>
        <p:spPr/>
        <p:txBody>
          <a:bodyPr/>
          <a:lstStyle/>
          <a:p>
            <a:fld id="{414D7572-92BB-774D-9F2D-2F11638650E5}" type="slidenum">
              <a:rPr lang="en-TW" smtClean="0"/>
              <a:t>30</a:t>
            </a:fld>
            <a:endParaRPr lang="en-TW"/>
          </a:p>
        </p:txBody>
      </p:sp>
    </p:spTree>
    <p:extLst>
      <p:ext uri="{BB962C8B-B14F-4D97-AF65-F5344CB8AC3E}">
        <p14:creationId xmlns:p14="http://schemas.microsoft.com/office/powerpoint/2010/main" val="77680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Wearables, such as smart glasses, have very limited input surfaces for the deployment of touch interfaces. Typically, interaction relies on </a:t>
            </a:r>
            <a:r>
              <a:rPr lang="en-US" sz="1800" b="1" i="0" u="none" strike="noStrike" dirty="0">
                <a:solidFill>
                  <a:srgbClr val="000000"/>
                </a:solidFill>
                <a:effectLst/>
                <a:latin typeface="Arial" panose="020B0604020202020204" pitchFamily="34" charset="0"/>
              </a:rPr>
              <a:t>small</a:t>
            </a:r>
            <a:r>
              <a:rPr lang="en-US" sz="1800" b="0" i="0" u="none" strike="noStrike" dirty="0">
                <a:solidFill>
                  <a:srgbClr val="000000"/>
                </a:solidFill>
                <a:effectLst/>
                <a:latin typeface="Arial" panose="020B0604020202020204" pitchFamily="34" charset="0"/>
              </a:rPr>
              <a:t> touch bars that are built </a:t>
            </a:r>
            <a:r>
              <a:rPr lang="en-US" sz="1800" b="0" i="0" u="none" strike="noStrike">
                <a:solidFill>
                  <a:srgbClr val="000000"/>
                </a:solidFill>
                <a:effectLst/>
                <a:latin typeface="Arial" panose="020B0604020202020204" pitchFamily="34" charset="0"/>
              </a:rPr>
              <a:t>into the </a:t>
            </a:r>
            <a:r>
              <a:rPr lang="en-US" sz="1800" b="0" i="0" u="none" strike="noStrike" dirty="0">
                <a:solidFill>
                  <a:srgbClr val="000000"/>
                </a:solidFill>
                <a:effectLst/>
                <a:latin typeface="Arial" panose="020B0604020202020204" pitchFamily="34" charset="0"/>
              </a:rPr>
              <a:t>frame. But these are restrictive — the surface is too small, is concerned with ‘fat finger’ problem, and turns out</a:t>
            </a:r>
            <a:endParaRPr lang="en-TW" dirty="0"/>
          </a:p>
        </p:txBody>
      </p:sp>
      <p:sp>
        <p:nvSpPr>
          <p:cNvPr id="4" name="Slide Number Placeholder 3"/>
          <p:cNvSpPr>
            <a:spLocks noGrp="1"/>
          </p:cNvSpPr>
          <p:nvPr>
            <p:ph type="sldNum" sz="quarter" idx="5"/>
          </p:nvPr>
        </p:nvSpPr>
        <p:spPr/>
        <p:txBody>
          <a:bodyPr/>
          <a:lstStyle/>
          <a:p>
            <a:fld id="{A304FF99-C4AA-094A-8C7A-2CE4DC5A5D13}" type="slidenum">
              <a:rPr lang="en-TW" smtClean="0"/>
              <a:t>4</a:t>
            </a:fld>
            <a:endParaRPr lang="en-TW"/>
          </a:p>
        </p:txBody>
      </p:sp>
    </p:spTree>
    <p:extLst>
      <p:ext uri="{BB962C8B-B14F-4D97-AF65-F5344CB8AC3E}">
        <p14:creationId xmlns:p14="http://schemas.microsoft.com/office/powerpoint/2010/main" val="4197141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Our prototype needs an external pump, which is apparently not desirable. </a:t>
            </a:r>
          </a:p>
          <a:p>
            <a:r>
              <a:rPr lang="en-US" sz="1800" dirty="0">
                <a:latin typeface="Arial" panose="020B0604020202020204" pitchFamily="34" charset="0"/>
                <a:cs typeface="Arial" panose="020B0604020202020204" pitchFamily="34" charset="0"/>
              </a:rPr>
              <a:t>A promising direction going forward, is using </a:t>
            </a:r>
            <a:r>
              <a:rPr lang="en-US" sz="1800" b="1" dirty="0">
                <a:latin typeface="Arial" panose="020B0604020202020204" pitchFamily="34" charset="0"/>
                <a:cs typeface="Arial" panose="020B0604020202020204" pitchFamily="34" charset="0"/>
              </a:rPr>
              <a:t>piezo blowers. </a:t>
            </a:r>
          </a:p>
          <a:p>
            <a:r>
              <a:rPr lang="en-US" sz="1800" b="0" dirty="0">
                <a:latin typeface="Arial" panose="020B0604020202020204" pitchFamily="34" charset="0"/>
                <a:cs typeface="Arial" panose="020B0604020202020204" pitchFamily="34" charset="0"/>
              </a:rPr>
              <a:t>This model in the photo is measured 20 mm by 20 mm and is thin enough. </a:t>
            </a:r>
            <a:endParaRPr lang="en-TW" sz="1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14D7572-92BB-774D-9F2D-2F11638650E5}" type="slidenum">
              <a:rPr lang="en-TW" smtClean="0"/>
              <a:t>31</a:t>
            </a:fld>
            <a:endParaRPr lang="en-TW"/>
          </a:p>
        </p:txBody>
      </p:sp>
    </p:spTree>
    <p:extLst>
      <p:ext uri="{BB962C8B-B14F-4D97-AF65-F5344CB8AC3E}">
        <p14:creationId xmlns:p14="http://schemas.microsoft.com/office/powerpoint/2010/main" val="1270668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Also, Study 1 used Likert ratings—future work should add JND (Just Noticeable Discrimination)</a:t>
            </a:r>
            <a:endParaRPr lang="en-TW"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Study for objective thresholds.</a:t>
            </a:r>
          </a:p>
        </p:txBody>
      </p:sp>
      <p:sp>
        <p:nvSpPr>
          <p:cNvPr id="4" name="Slide Number Placeholder 3"/>
          <p:cNvSpPr>
            <a:spLocks noGrp="1"/>
          </p:cNvSpPr>
          <p:nvPr>
            <p:ph type="sldNum" sz="quarter" idx="5"/>
          </p:nvPr>
        </p:nvSpPr>
        <p:spPr/>
        <p:txBody>
          <a:bodyPr/>
          <a:lstStyle/>
          <a:p>
            <a:fld id="{414D7572-92BB-774D-9F2D-2F11638650E5}" type="slidenum">
              <a:rPr lang="en-TW" smtClean="0"/>
              <a:t>32</a:t>
            </a:fld>
            <a:endParaRPr lang="en-TW"/>
          </a:p>
        </p:txBody>
      </p:sp>
    </p:spTree>
    <p:extLst>
      <p:ext uri="{BB962C8B-B14F-4D97-AF65-F5344CB8AC3E}">
        <p14:creationId xmlns:p14="http://schemas.microsoft.com/office/powerpoint/2010/main" val="3019400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14D7572-92BB-774D-9F2D-2F11638650E5}" type="slidenum">
              <a:rPr lang="en-TW" smtClean="0"/>
              <a:t>33</a:t>
            </a:fld>
            <a:endParaRPr lang="en-TW"/>
          </a:p>
        </p:txBody>
      </p:sp>
    </p:spTree>
    <p:extLst>
      <p:ext uri="{BB962C8B-B14F-4D97-AF65-F5344CB8AC3E}">
        <p14:creationId xmlns:p14="http://schemas.microsoft.com/office/powerpoint/2010/main" val="2136322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sz="2400" dirty="0"/>
          </a:p>
        </p:txBody>
      </p:sp>
      <p:sp>
        <p:nvSpPr>
          <p:cNvPr id="4" name="Slide Number Placeholder 3"/>
          <p:cNvSpPr>
            <a:spLocks noGrp="1"/>
          </p:cNvSpPr>
          <p:nvPr>
            <p:ph type="sldNum" sz="quarter" idx="5"/>
          </p:nvPr>
        </p:nvSpPr>
        <p:spPr/>
        <p:txBody>
          <a:bodyPr/>
          <a:lstStyle/>
          <a:p>
            <a:fld id="{414D7572-92BB-774D-9F2D-2F11638650E5}" type="slidenum">
              <a:rPr lang="en-TW" smtClean="0"/>
              <a:t>34</a:t>
            </a:fld>
            <a:endParaRPr lang="en-TW"/>
          </a:p>
        </p:txBody>
      </p:sp>
    </p:spTree>
    <p:extLst>
      <p:ext uri="{BB962C8B-B14F-4D97-AF65-F5344CB8AC3E}">
        <p14:creationId xmlns:p14="http://schemas.microsoft.com/office/powerpoint/2010/main" val="397520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Arial" panose="020B0604020202020204" pitchFamily="34" charset="0"/>
                <a:cs typeface="Arial" panose="020B0604020202020204" pitchFamily="34" charset="0"/>
              </a:rPr>
              <a:t>JettingPointer</a:t>
            </a:r>
            <a:r>
              <a:rPr lang="en-US" sz="1800" dirty="0">
                <a:latin typeface="Arial" panose="020B0604020202020204" pitchFamily="34" charset="0"/>
                <a:cs typeface="Arial" panose="020B0604020202020204" pitchFamily="34" charset="0"/>
              </a:rPr>
              <a:t> demonstrates a </a:t>
            </a:r>
            <a:r>
              <a:rPr lang="en-US" sz="1800" b="1" dirty="0">
                <a:latin typeface="Arial" panose="020B0604020202020204" pitchFamily="34" charset="0"/>
                <a:cs typeface="Arial" panose="020B0604020202020204" pitchFamily="34" charset="0"/>
              </a:rPr>
              <a:t>skin-to-pointer</a:t>
            </a:r>
            <a:r>
              <a:rPr lang="en-US" sz="1800" dirty="0">
                <a:latin typeface="Arial" panose="020B0604020202020204" pitchFamily="34" charset="0"/>
                <a:cs typeface="Arial" panose="020B0604020202020204" pitchFamily="34" charset="0"/>
              </a:rPr>
              <a:t> paradigm: a minimal device emits a stationary airflow cue; the user aligns a phalanx to trigger precise, eyes-free input. While we demonstrate the concept on glasses, we believe it can be generalized to other smaller wearable forms such as smart watches and smart rings, with miniature airflow being realized.</a:t>
            </a:r>
          </a:p>
        </p:txBody>
      </p:sp>
      <p:sp>
        <p:nvSpPr>
          <p:cNvPr id="4" name="Slide Number Placeholder 3"/>
          <p:cNvSpPr>
            <a:spLocks noGrp="1"/>
          </p:cNvSpPr>
          <p:nvPr>
            <p:ph type="sldNum" sz="quarter" idx="5"/>
          </p:nvPr>
        </p:nvSpPr>
        <p:spPr/>
        <p:txBody>
          <a:bodyPr/>
          <a:lstStyle/>
          <a:p>
            <a:fld id="{A304FF99-C4AA-094A-8C7A-2CE4DC5A5D13}" type="slidenum">
              <a:rPr lang="en-TW" smtClean="0"/>
              <a:t>35</a:t>
            </a:fld>
            <a:endParaRPr lang="en-TW"/>
          </a:p>
        </p:txBody>
      </p:sp>
    </p:spTree>
    <p:extLst>
      <p:ext uri="{BB962C8B-B14F-4D97-AF65-F5344CB8AC3E}">
        <p14:creationId xmlns:p14="http://schemas.microsoft.com/office/powerpoint/2010/main" val="3803168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A304FF99-C4AA-094A-8C7A-2CE4DC5A5D13}" type="slidenum">
              <a:rPr lang="en-TW" smtClean="0"/>
              <a:t>36</a:t>
            </a:fld>
            <a:endParaRPr lang="en-TW"/>
          </a:p>
        </p:txBody>
      </p:sp>
    </p:spTree>
    <p:extLst>
      <p:ext uri="{BB962C8B-B14F-4D97-AF65-F5344CB8AC3E}">
        <p14:creationId xmlns:p14="http://schemas.microsoft.com/office/powerpoint/2010/main" val="2656962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A304FF99-C4AA-094A-8C7A-2CE4DC5A5D13}" type="slidenum">
              <a:rPr lang="en-TW" smtClean="0"/>
              <a:t>37</a:t>
            </a:fld>
            <a:endParaRPr lang="en-TW"/>
          </a:p>
        </p:txBody>
      </p:sp>
    </p:spTree>
    <p:extLst>
      <p:ext uri="{BB962C8B-B14F-4D97-AF65-F5344CB8AC3E}">
        <p14:creationId xmlns:p14="http://schemas.microsoft.com/office/powerpoint/2010/main" val="245766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very limited functions can be supported.</a:t>
            </a:r>
          </a:p>
        </p:txBody>
      </p:sp>
      <p:sp>
        <p:nvSpPr>
          <p:cNvPr id="4" name="Slide Number Placeholder 3"/>
          <p:cNvSpPr>
            <a:spLocks noGrp="1"/>
          </p:cNvSpPr>
          <p:nvPr>
            <p:ph type="sldNum" sz="quarter" idx="5"/>
          </p:nvPr>
        </p:nvSpPr>
        <p:spPr/>
        <p:txBody>
          <a:bodyPr/>
          <a:lstStyle/>
          <a:p>
            <a:fld id="{A304FF99-C4AA-094A-8C7A-2CE4DC5A5D13}" type="slidenum">
              <a:rPr lang="en-TW" smtClean="0"/>
              <a:t>5</a:t>
            </a:fld>
            <a:endParaRPr lang="en-TW"/>
          </a:p>
        </p:txBody>
      </p:sp>
    </p:spTree>
    <p:extLst>
      <p:ext uri="{BB962C8B-B14F-4D97-AF65-F5344CB8AC3E}">
        <p14:creationId xmlns:p14="http://schemas.microsoft.com/office/powerpoint/2010/main" val="236501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We proposed a new approach that flips the conventional model. </a:t>
            </a:r>
            <a:endParaRPr lang="en-TW"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304FF99-C4AA-094A-8C7A-2CE4DC5A5D13}" type="slidenum">
              <a:rPr lang="en-TW" smtClean="0"/>
              <a:t>6</a:t>
            </a:fld>
            <a:endParaRPr lang="en-TW"/>
          </a:p>
        </p:txBody>
      </p:sp>
    </p:spTree>
    <p:extLst>
      <p:ext uri="{BB962C8B-B14F-4D97-AF65-F5344CB8AC3E}">
        <p14:creationId xmlns:p14="http://schemas.microsoft.com/office/powerpoint/2010/main" val="106293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Instead of deploying touch function on the device, we deploy touch functions on the skin of the user’s hand.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To enable touch navigation, the device projects an airflow that acts as a </a:t>
            </a:r>
            <a:r>
              <a:rPr lang="en-US" sz="1800" b="0" i="1" u="none" strike="noStrike" dirty="0">
                <a:solidFill>
                  <a:srgbClr val="000000"/>
                </a:solidFill>
                <a:effectLst/>
                <a:latin typeface="Arial" panose="020B0604020202020204" pitchFamily="34" charset="0"/>
              </a:rPr>
              <a:t>haptic pointer</a:t>
            </a:r>
            <a:r>
              <a:rPr lang="en-US" sz="1800" b="0" i="0" u="none" strike="noStrike"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Then, the user can align their finger phalanx with this airflow. Once the alignment is done, it triggers the associated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a:t>
            </a:r>
            <a:r>
              <a:rPr lang="en-TW" sz="1800" dirty="0">
                <a:latin typeface="Arial" panose="020B0604020202020204" pitchFamily="34" charset="0"/>
                <a:cs typeface="Arial" panose="020B0604020202020204" pitchFamily="34" charset="0"/>
              </a:rPr>
              <a:t>his way, the spacious skin of the hand becomes the site for function deployment. </a:t>
            </a:r>
            <a:br>
              <a:rPr lang="en-TW" sz="1800" dirty="0">
                <a:latin typeface="Arial" panose="020B0604020202020204" pitchFamily="34" charset="0"/>
                <a:cs typeface="Arial" panose="020B0604020202020204" pitchFamily="34" charset="0"/>
              </a:rPr>
            </a:br>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304FF99-C4AA-094A-8C7A-2CE4DC5A5D13}" type="slidenum">
              <a:rPr lang="en-TW" smtClean="0"/>
              <a:t>7</a:t>
            </a:fld>
            <a:endParaRPr lang="en-TW"/>
          </a:p>
        </p:txBody>
      </p:sp>
    </p:spTree>
    <p:extLst>
      <p:ext uri="{BB962C8B-B14F-4D97-AF65-F5344CB8AC3E}">
        <p14:creationId xmlns:p14="http://schemas.microsoft.com/office/powerpoint/2010/main" val="38694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W" sz="1800" dirty="0">
                <a:latin typeface="Arial" panose="020B0604020202020204" pitchFamily="34" charset="0"/>
                <a:cs typeface="Arial" panose="020B0604020202020204" pitchFamily="34" charset="0"/>
              </a:rPr>
              <a:t>And it is important to note that… the haptic pointer is the key to assits users in navigating the hand for a certain function with priproception and skin sensation eye-freely.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TW" sz="1800" dirty="0"/>
          </a:p>
        </p:txBody>
      </p:sp>
      <p:sp>
        <p:nvSpPr>
          <p:cNvPr id="4" name="Slide Number Placeholder 3"/>
          <p:cNvSpPr>
            <a:spLocks noGrp="1"/>
          </p:cNvSpPr>
          <p:nvPr>
            <p:ph type="sldNum" sz="quarter" idx="5"/>
          </p:nvPr>
        </p:nvSpPr>
        <p:spPr/>
        <p:txBody>
          <a:bodyPr/>
          <a:lstStyle/>
          <a:p>
            <a:fld id="{A304FF99-C4AA-094A-8C7A-2CE4DC5A5D13}" type="slidenum">
              <a:rPr lang="en-TW" smtClean="0"/>
              <a:t>8</a:t>
            </a:fld>
            <a:endParaRPr lang="en-TW"/>
          </a:p>
        </p:txBody>
      </p:sp>
    </p:spTree>
    <p:extLst>
      <p:ext uri="{BB962C8B-B14F-4D97-AF65-F5344CB8AC3E}">
        <p14:creationId xmlns:p14="http://schemas.microsoft.com/office/powerpoint/2010/main" val="238117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W" sz="1800" dirty="0">
                <a:latin typeface="Arial" panose="020B0604020202020204" pitchFamily="34" charset="0"/>
                <a:cs typeface="Arial" panose="020B0604020202020204" pitchFamily="34" charset="0"/>
              </a:rPr>
              <a:t>for a certain function with priproception and skin sensation eye-freely.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TW"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304FF99-C4AA-094A-8C7A-2CE4DC5A5D13}" type="slidenum">
              <a:rPr lang="en-TW" smtClean="0"/>
              <a:t>9</a:t>
            </a:fld>
            <a:endParaRPr lang="en-TW"/>
          </a:p>
        </p:txBody>
      </p:sp>
    </p:spTree>
    <p:extLst>
      <p:ext uri="{BB962C8B-B14F-4D97-AF65-F5344CB8AC3E}">
        <p14:creationId xmlns:p14="http://schemas.microsoft.com/office/powerpoint/2010/main" val="249511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W</a:t>
            </a:r>
            <a:r>
              <a:rPr lang="en-TW" sz="1800" dirty="0">
                <a:latin typeface="Arial" panose="020B0604020202020204" pitchFamily="34" charset="0"/>
                <a:cs typeface="Arial" panose="020B0604020202020204" pitchFamily="34" charset="0"/>
              </a:rPr>
              <a:t>e investigate the concept by integrating it into the glasses frame. </a:t>
            </a:r>
          </a:p>
        </p:txBody>
      </p:sp>
      <p:sp>
        <p:nvSpPr>
          <p:cNvPr id="4" name="Slide Number Placeholder 3"/>
          <p:cNvSpPr>
            <a:spLocks noGrp="1"/>
          </p:cNvSpPr>
          <p:nvPr>
            <p:ph type="sldNum" sz="quarter" idx="5"/>
          </p:nvPr>
        </p:nvSpPr>
        <p:spPr/>
        <p:txBody>
          <a:bodyPr/>
          <a:lstStyle/>
          <a:p>
            <a:fld id="{A304FF99-C4AA-094A-8C7A-2CE4DC5A5D13}" type="slidenum">
              <a:rPr lang="en-TW" smtClean="0"/>
              <a:t>10</a:t>
            </a:fld>
            <a:endParaRPr lang="en-TW"/>
          </a:p>
        </p:txBody>
      </p:sp>
    </p:spTree>
    <p:extLst>
      <p:ext uri="{BB962C8B-B14F-4D97-AF65-F5344CB8AC3E}">
        <p14:creationId xmlns:p14="http://schemas.microsoft.com/office/powerpoint/2010/main" val="407406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F2D1-DB71-05D2-3287-CA6D91E7DE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A9944AE5-5F84-FC28-2368-0316172DD4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61E440A9-C710-DD69-B10B-AEDC5B2D4CB6}"/>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5" name="Footer Placeholder 4">
            <a:extLst>
              <a:ext uri="{FF2B5EF4-FFF2-40B4-BE49-F238E27FC236}">
                <a16:creationId xmlns:a16="http://schemas.microsoft.com/office/drawing/2014/main" id="{197CB3C8-C61F-FDC0-1FE4-0E4732B99206}"/>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5E9BFF59-4D12-2CEA-CAD0-D760385F3E0D}"/>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158248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FE73-F74D-16E2-60AC-AAE6F3458F06}"/>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7C8ED47D-A063-8248-F871-051A4A30DC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2BC279D2-0B27-A4FC-1D42-521E0BC9186D}"/>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5" name="Footer Placeholder 4">
            <a:extLst>
              <a:ext uri="{FF2B5EF4-FFF2-40B4-BE49-F238E27FC236}">
                <a16:creationId xmlns:a16="http://schemas.microsoft.com/office/drawing/2014/main" id="{6DDB6F9B-CFE5-4C95-CC58-68EEF3F2118A}"/>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1ED662E5-AF17-5A02-1048-815575165516}"/>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324873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4D2585-6079-FC77-2EAB-1F1C2AF525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ECCC4E06-7325-FED0-9AE9-FAD5F41A6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7CE1018F-62D7-7240-6B88-7CF4ED1630A3}"/>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5" name="Footer Placeholder 4">
            <a:extLst>
              <a:ext uri="{FF2B5EF4-FFF2-40B4-BE49-F238E27FC236}">
                <a16:creationId xmlns:a16="http://schemas.microsoft.com/office/drawing/2014/main" id="{197CC8FB-0250-FEEB-BE47-C3ADBD2CB774}"/>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DA7549DD-BE0B-CAF9-B940-AC9048109162}"/>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253039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2B6B-7B76-7CF9-EA74-D3A7E90E5865}"/>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DF7D293D-3C7F-C669-D729-DFAE012126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D857AC49-E96D-03FA-984C-804F84CBE7F9}"/>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5" name="Footer Placeholder 4">
            <a:extLst>
              <a:ext uri="{FF2B5EF4-FFF2-40B4-BE49-F238E27FC236}">
                <a16:creationId xmlns:a16="http://schemas.microsoft.com/office/drawing/2014/main" id="{A48EB7C1-837F-0609-8823-9C14D27F3F26}"/>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35EE1381-F4AE-C927-D097-2E717B8C5CA2}"/>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157763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7103-72CD-B6CC-20A4-40E0D86F4A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D6EAFBC5-67F7-951D-BC66-A696931309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254BCE-DFD9-0985-8EEE-B1E60D7818D7}"/>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5" name="Footer Placeholder 4">
            <a:extLst>
              <a:ext uri="{FF2B5EF4-FFF2-40B4-BE49-F238E27FC236}">
                <a16:creationId xmlns:a16="http://schemas.microsoft.com/office/drawing/2014/main" id="{64E67615-AA65-0D0C-71B8-CF3FD9D9D6B2}"/>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6B16BA9C-756D-B703-4B8E-81EDA73ADC1E}"/>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384546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369B-315C-00E0-45FD-F828A14A9828}"/>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FC282DC4-D947-F885-076F-EED4D987EB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2BB84273-17D7-685C-E9A0-BC2CEE99EB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B71CF7AD-D349-07C6-AEDE-B6960B451615}"/>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6" name="Footer Placeholder 5">
            <a:extLst>
              <a:ext uri="{FF2B5EF4-FFF2-40B4-BE49-F238E27FC236}">
                <a16:creationId xmlns:a16="http://schemas.microsoft.com/office/drawing/2014/main" id="{B1E7AEC4-1912-F263-848E-E893EF23F632}"/>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C9F8208C-ACFF-9A1D-47CC-65C01888CC31}"/>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3845630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6425-0D37-4066-D73B-A7954D4E8A83}"/>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A62A3220-2190-540C-099C-9897DDBF02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27716F-E086-70B1-4339-64B45D6C62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3E5AE792-7490-C187-1920-A6B72AFA41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627E53-4804-ACDE-19FE-EE957178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E742F5A3-5E91-5378-20B7-55018048B80E}"/>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8" name="Footer Placeholder 7">
            <a:extLst>
              <a:ext uri="{FF2B5EF4-FFF2-40B4-BE49-F238E27FC236}">
                <a16:creationId xmlns:a16="http://schemas.microsoft.com/office/drawing/2014/main" id="{EB240598-BE89-7434-C2C7-B94F9F437EAB}"/>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9BA913A2-DD38-3BB5-CE42-3996A3A810E6}"/>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15543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81A1-0E3F-594C-5642-A5BD2701F628}"/>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70670AA1-543F-45DF-AC08-02707FE6B6BB}"/>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4" name="Footer Placeholder 3">
            <a:extLst>
              <a:ext uri="{FF2B5EF4-FFF2-40B4-BE49-F238E27FC236}">
                <a16:creationId xmlns:a16="http://schemas.microsoft.com/office/drawing/2014/main" id="{A67ACC8F-112E-3E92-1BEE-4F49D48CE6C3}"/>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42D59CE3-4563-2EC1-3A7F-0823ECFB11D1}"/>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364972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15C0E-15F8-905B-52C9-B4E957221D15}"/>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3" name="Footer Placeholder 2">
            <a:extLst>
              <a:ext uri="{FF2B5EF4-FFF2-40B4-BE49-F238E27FC236}">
                <a16:creationId xmlns:a16="http://schemas.microsoft.com/office/drawing/2014/main" id="{7F8D4473-3DD9-583B-E207-8494CC376F4F}"/>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921F0EED-B30E-E3C4-8C1C-A10E427DE580}"/>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3837634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AC38-C45A-71C3-5B39-8AFEAB483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350466C3-F369-DCCD-4A5C-F83A40503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D23A9403-532F-3FF5-1BB4-BA5324993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9CD812-7D07-BC9A-2C09-AF8C81FD17A3}"/>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6" name="Footer Placeholder 5">
            <a:extLst>
              <a:ext uri="{FF2B5EF4-FFF2-40B4-BE49-F238E27FC236}">
                <a16:creationId xmlns:a16="http://schemas.microsoft.com/office/drawing/2014/main" id="{800D7AD9-A4A4-8927-C25D-DED31D80A8C1}"/>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DFF6A882-D756-8180-00A0-CB6AEE1F3FDF}"/>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857780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D8905-9C96-4D38-71CB-712711434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4C3C08FE-C3C9-AD81-14DB-A385FDF93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A3849A9C-9997-730C-9E89-0289ED770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411A7-427A-C4E9-9BD8-B5E5B5A07DEC}"/>
              </a:ext>
            </a:extLst>
          </p:cNvPr>
          <p:cNvSpPr>
            <a:spLocks noGrp="1"/>
          </p:cNvSpPr>
          <p:nvPr>
            <p:ph type="dt" sz="half" idx="10"/>
          </p:nvPr>
        </p:nvSpPr>
        <p:spPr/>
        <p:txBody>
          <a:bodyPr/>
          <a:lstStyle/>
          <a:p>
            <a:fld id="{BAA2EE65-8323-A84F-861F-C82277598D78}" type="datetimeFigureOut">
              <a:rPr lang="en-TW" smtClean="0"/>
              <a:t>2025/9/26</a:t>
            </a:fld>
            <a:endParaRPr lang="en-TW"/>
          </a:p>
        </p:txBody>
      </p:sp>
      <p:sp>
        <p:nvSpPr>
          <p:cNvPr id="6" name="Footer Placeholder 5">
            <a:extLst>
              <a:ext uri="{FF2B5EF4-FFF2-40B4-BE49-F238E27FC236}">
                <a16:creationId xmlns:a16="http://schemas.microsoft.com/office/drawing/2014/main" id="{96747199-4BE6-D1FB-D6EE-CD18BC642524}"/>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F7D74E34-778D-9B7E-B43E-102F403F571D}"/>
              </a:ext>
            </a:extLst>
          </p:cNvPr>
          <p:cNvSpPr>
            <a:spLocks noGrp="1"/>
          </p:cNvSpPr>
          <p:nvPr>
            <p:ph type="sldNum" sz="quarter" idx="12"/>
          </p:nvPr>
        </p:nvSpPr>
        <p:spPr/>
        <p:txBody>
          <a:bodyPr/>
          <a:lstStyle/>
          <a:p>
            <a:fld id="{1DD8594F-B00D-9441-9793-10709B23DCA5}" type="slidenum">
              <a:rPr lang="en-TW" smtClean="0"/>
              <a:t>‹#›</a:t>
            </a:fld>
            <a:endParaRPr lang="en-TW"/>
          </a:p>
        </p:txBody>
      </p:sp>
    </p:spTree>
    <p:extLst>
      <p:ext uri="{BB962C8B-B14F-4D97-AF65-F5344CB8AC3E}">
        <p14:creationId xmlns:p14="http://schemas.microsoft.com/office/powerpoint/2010/main" val="339225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87A4E6-52EE-4E0A-689A-CAF4409833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84F99DA6-7FC8-91D3-9111-4C6CBED963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395034F4-D284-B548-6801-C4D1A3E816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2EE65-8323-A84F-861F-C82277598D78}" type="datetimeFigureOut">
              <a:rPr lang="en-TW" smtClean="0"/>
              <a:t>2025/9/26</a:t>
            </a:fld>
            <a:endParaRPr lang="en-TW"/>
          </a:p>
        </p:txBody>
      </p:sp>
      <p:sp>
        <p:nvSpPr>
          <p:cNvPr id="5" name="Footer Placeholder 4">
            <a:extLst>
              <a:ext uri="{FF2B5EF4-FFF2-40B4-BE49-F238E27FC236}">
                <a16:creationId xmlns:a16="http://schemas.microsoft.com/office/drawing/2014/main" id="{8C6F898D-40F2-2611-E371-575C932C7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8CCFD9DD-26BE-9064-F66D-6DF0CFE1AA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8594F-B00D-9441-9793-10709B23DCA5}" type="slidenum">
              <a:rPr lang="en-TW" smtClean="0"/>
              <a:t>‹#›</a:t>
            </a:fld>
            <a:endParaRPr lang="en-TW"/>
          </a:p>
        </p:txBody>
      </p:sp>
    </p:spTree>
    <p:extLst>
      <p:ext uri="{BB962C8B-B14F-4D97-AF65-F5344CB8AC3E}">
        <p14:creationId xmlns:p14="http://schemas.microsoft.com/office/powerpoint/2010/main" val="3663139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8DCBF0-1781-A76E-A411-9AA384C832A4}"/>
              </a:ext>
            </a:extLst>
          </p:cNvPr>
          <p:cNvPicPr>
            <a:picLocks noChangeAspect="1"/>
          </p:cNvPicPr>
          <p:nvPr/>
        </p:nvPicPr>
        <p:blipFill>
          <a:blip r:embed="rId2"/>
          <a:stretch>
            <a:fillRect/>
          </a:stretch>
        </p:blipFill>
        <p:spPr>
          <a:xfrm>
            <a:off x="6192865" y="1786635"/>
            <a:ext cx="5839519" cy="328473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5F9AA09-9460-2791-1E23-01B393653C57}"/>
              </a:ext>
            </a:extLst>
          </p:cNvPr>
          <p:cNvPicPr>
            <a:picLocks noChangeAspect="1"/>
          </p:cNvPicPr>
          <p:nvPr/>
        </p:nvPicPr>
        <p:blipFill>
          <a:blip r:embed="rId3"/>
          <a:stretch>
            <a:fillRect/>
          </a:stretch>
        </p:blipFill>
        <p:spPr>
          <a:xfrm>
            <a:off x="159617" y="1786635"/>
            <a:ext cx="5839519" cy="3284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1028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71961D-E534-8E14-EA2A-4C9420AA3EBB}"/>
              </a:ext>
            </a:extLst>
          </p:cNvPr>
          <p:cNvPicPr>
            <a:picLocks noChangeAspect="1"/>
          </p:cNvPicPr>
          <p:nvPr/>
        </p:nvPicPr>
        <p:blipFill rotWithShape="1">
          <a:blip r:embed="rId3"/>
          <a:srcRect r="52837"/>
          <a:stretch/>
        </p:blipFill>
        <p:spPr>
          <a:xfrm>
            <a:off x="607129" y="2578023"/>
            <a:ext cx="5366951" cy="2819553"/>
          </a:xfrm>
          <a:prstGeom prst="rect">
            <a:avLst/>
          </a:prstGeom>
        </p:spPr>
      </p:pic>
    </p:spTree>
    <p:extLst>
      <p:ext uri="{BB962C8B-B14F-4D97-AF65-F5344CB8AC3E}">
        <p14:creationId xmlns:p14="http://schemas.microsoft.com/office/powerpoint/2010/main" val="1896872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71961D-E534-8E14-EA2A-4C9420AA3EBB}"/>
              </a:ext>
            </a:extLst>
          </p:cNvPr>
          <p:cNvPicPr>
            <a:picLocks noChangeAspect="1"/>
          </p:cNvPicPr>
          <p:nvPr/>
        </p:nvPicPr>
        <p:blipFill>
          <a:blip r:embed="rId3"/>
          <a:stretch>
            <a:fillRect/>
          </a:stretch>
        </p:blipFill>
        <p:spPr>
          <a:xfrm>
            <a:off x="607129" y="2578023"/>
            <a:ext cx="11379570" cy="2819553"/>
          </a:xfrm>
          <a:prstGeom prst="rect">
            <a:avLst/>
          </a:prstGeom>
        </p:spPr>
      </p:pic>
      <p:pic>
        <p:nvPicPr>
          <p:cNvPr id="2" name="Picture 1">
            <a:extLst>
              <a:ext uri="{FF2B5EF4-FFF2-40B4-BE49-F238E27FC236}">
                <a16:creationId xmlns:a16="http://schemas.microsoft.com/office/drawing/2014/main" id="{98785302-CD6A-08D3-1A86-F4E259A847EC}"/>
              </a:ext>
            </a:extLst>
          </p:cNvPr>
          <p:cNvPicPr>
            <a:picLocks noChangeAspect="1"/>
          </p:cNvPicPr>
          <p:nvPr/>
        </p:nvPicPr>
        <p:blipFill rotWithShape="1">
          <a:blip r:embed="rId3"/>
          <a:srcRect l="72312"/>
          <a:stretch/>
        </p:blipFill>
        <p:spPr>
          <a:xfrm>
            <a:off x="6037635" y="2578022"/>
            <a:ext cx="3150742" cy="2819553"/>
          </a:xfrm>
          <a:prstGeom prst="rect">
            <a:avLst/>
          </a:prstGeom>
        </p:spPr>
      </p:pic>
      <p:pic>
        <p:nvPicPr>
          <p:cNvPr id="3" name="Picture 2">
            <a:extLst>
              <a:ext uri="{FF2B5EF4-FFF2-40B4-BE49-F238E27FC236}">
                <a16:creationId xmlns:a16="http://schemas.microsoft.com/office/drawing/2014/main" id="{086949E5-D6D3-D500-694C-6F3CB0501034}"/>
              </a:ext>
            </a:extLst>
          </p:cNvPr>
          <p:cNvPicPr>
            <a:picLocks noChangeAspect="1"/>
          </p:cNvPicPr>
          <p:nvPr/>
        </p:nvPicPr>
        <p:blipFill rotWithShape="1">
          <a:blip r:embed="rId3"/>
          <a:srcRect l="47721" r="27889"/>
          <a:stretch/>
        </p:blipFill>
        <p:spPr>
          <a:xfrm>
            <a:off x="9188377" y="2578021"/>
            <a:ext cx="2775386" cy="2819553"/>
          </a:xfrm>
          <a:prstGeom prst="rect">
            <a:avLst/>
          </a:prstGeom>
        </p:spPr>
      </p:pic>
    </p:spTree>
    <p:extLst>
      <p:ext uri="{BB962C8B-B14F-4D97-AF65-F5344CB8AC3E}">
        <p14:creationId xmlns:p14="http://schemas.microsoft.com/office/powerpoint/2010/main" val="390690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7910-D525-934D-E2C9-46A7D542E812}"/>
              </a:ext>
            </a:extLst>
          </p:cNvPr>
          <p:cNvSpPr>
            <a:spLocks noGrp="1"/>
          </p:cNvSpPr>
          <p:nvPr>
            <p:ph type="title"/>
          </p:nvPr>
        </p:nvSpPr>
        <p:spPr/>
        <p:txBody>
          <a:bodyPr/>
          <a:lstStyle/>
          <a:p>
            <a:pPr algn="ctr"/>
            <a:r>
              <a:rPr lang="en-US" dirty="0">
                <a:solidFill>
                  <a:srgbClr val="000000"/>
                </a:solidFill>
                <a:effectLst/>
                <a:latin typeface="Georgia" panose="02040502050405020303" pitchFamily="18" charset="0"/>
              </a:rPr>
              <a:t>Fluid Mechanics</a:t>
            </a:r>
            <a:endParaRPr lang="en-TW" dirty="0">
              <a:latin typeface="Georgia" panose="02040502050405020303" pitchFamily="18" charset="0"/>
            </a:endParaRPr>
          </a:p>
        </p:txBody>
      </p:sp>
      <p:pic>
        <p:nvPicPr>
          <p:cNvPr id="4" name="Picture 3">
            <a:extLst>
              <a:ext uri="{FF2B5EF4-FFF2-40B4-BE49-F238E27FC236}">
                <a16:creationId xmlns:a16="http://schemas.microsoft.com/office/drawing/2014/main" id="{94DB758D-AEC2-1BB6-84E8-EC3CD60F793B}"/>
              </a:ext>
            </a:extLst>
          </p:cNvPr>
          <p:cNvPicPr>
            <a:picLocks noChangeAspect="1"/>
          </p:cNvPicPr>
          <p:nvPr/>
        </p:nvPicPr>
        <p:blipFill>
          <a:blip r:embed="rId3"/>
          <a:stretch>
            <a:fillRect/>
          </a:stretch>
        </p:blipFill>
        <p:spPr>
          <a:xfrm>
            <a:off x="2554040" y="1697235"/>
            <a:ext cx="6742545" cy="4583545"/>
          </a:xfrm>
          <a:prstGeom prst="rect">
            <a:avLst/>
          </a:prstGeom>
        </p:spPr>
      </p:pic>
      <p:pic>
        <p:nvPicPr>
          <p:cNvPr id="6" name="Picture 5">
            <a:extLst>
              <a:ext uri="{FF2B5EF4-FFF2-40B4-BE49-F238E27FC236}">
                <a16:creationId xmlns:a16="http://schemas.microsoft.com/office/drawing/2014/main" id="{BAB56B40-E0C8-87D3-E6F1-B0D6B239E1F4}"/>
              </a:ext>
            </a:extLst>
          </p:cNvPr>
          <p:cNvPicPr>
            <a:picLocks noChangeAspect="1"/>
          </p:cNvPicPr>
          <p:nvPr/>
        </p:nvPicPr>
        <p:blipFill>
          <a:blip r:embed="rId4"/>
          <a:stretch>
            <a:fillRect/>
          </a:stretch>
        </p:blipFill>
        <p:spPr>
          <a:xfrm>
            <a:off x="12357100" y="1505436"/>
            <a:ext cx="5028669" cy="2138890"/>
          </a:xfrm>
          <a:prstGeom prst="rect">
            <a:avLst/>
          </a:prstGeom>
        </p:spPr>
      </p:pic>
      <p:pic>
        <p:nvPicPr>
          <p:cNvPr id="3" name="Picture 2">
            <a:extLst>
              <a:ext uri="{FF2B5EF4-FFF2-40B4-BE49-F238E27FC236}">
                <a16:creationId xmlns:a16="http://schemas.microsoft.com/office/drawing/2014/main" id="{F3F2A8E6-D603-2CA0-BDD0-CFCA552F167C}"/>
              </a:ext>
            </a:extLst>
          </p:cNvPr>
          <p:cNvPicPr>
            <a:picLocks noChangeAspect="1"/>
          </p:cNvPicPr>
          <p:nvPr/>
        </p:nvPicPr>
        <p:blipFill rotWithShape="1">
          <a:blip r:embed="rId5"/>
          <a:srcRect l="25538" r="52837"/>
          <a:stretch/>
        </p:blipFill>
        <p:spPr>
          <a:xfrm>
            <a:off x="232552" y="244672"/>
            <a:ext cx="2033768" cy="2330209"/>
          </a:xfrm>
          <a:prstGeom prst="rect">
            <a:avLst/>
          </a:prstGeom>
        </p:spPr>
      </p:pic>
      <p:sp>
        <p:nvSpPr>
          <p:cNvPr id="11" name="Rectangle 10">
            <a:extLst>
              <a:ext uri="{FF2B5EF4-FFF2-40B4-BE49-F238E27FC236}">
                <a16:creationId xmlns:a16="http://schemas.microsoft.com/office/drawing/2014/main" id="{80139868-E2B2-40A8-1235-400AC97B0CC9}"/>
              </a:ext>
            </a:extLst>
          </p:cNvPr>
          <p:cNvSpPr/>
          <p:nvPr/>
        </p:nvSpPr>
        <p:spPr>
          <a:xfrm>
            <a:off x="1418819" y="3341080"/>
            <a:ext cx="1491069" cy="59257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W" dirty="0"/>
              <a:t>x</a:t>
            </a:r>
          </a:p>
        </p:txBody>
      </p:sp>
      <p:sp>
        <p:nvSpPr>
          <p:cNvPr id="12" name="TextBox 11">
            <a:extLst>
              <a:ext uri="{FF2B5EF4-FFF2-40B4-BE49-F238E27FC236}">
                <a16:creationId xmlns:a16="http://schemas.microsoft.com/office/drawing/2014/main" id="{8A6A5CE2-3B5A-27C0-16C0-64A26FBFE825}"/>
              </a:ext>
            </a:extLst>
          </p:cNvPr>
          <p:cNvSpPr txBox="1"/>
          <p:nvPr/>
        </p:nvSpPr>
        <p:spPr>
          <a:xfrm>
            <a:off x="1474567" y="3542007"/>
            <a:ext cx="851515" cy="369332"/>
          </a:xfrm>
          <a:prstGeom prst="rect">
            <a:avLst/>
          </a:prstGeom>
          <a:noFill/>
        </p:spPr>
        <p:txBody>
          <a:bodyPr wrap="none" rtlCol="0">
            <a:spAutoFit/>
          </a:bodyPr>
          <a:lstStyle/>
          <a:p>
            <a:r>
              <a:rPr lang="en-TW" dirty="0">
                <a:latin typeface="Arial" panose="020B0604020202020204" pitchFamily="34" charset="0"/>
                <a:cs typeface="Arial" panose="020B0604020202020204" pitchFamily="34" charset="0"/>
              </a:rPr>
              <a:t>nozzle</a:t>
            </a:r>
          </a:p>
        </p:txBody>
      </p:sp>
      <p:sp>
        <p:nvSpPr>
          <p:cNvPr id="13" name="Freeform 12">
            <a:extLst>
              <a:ext uri="{FF2B5EF4-FFF2-40B4-BE49-F238E27FC236}">
                <a16:creationId xmlns:a16="http://schemas.microsoft.com/office/drawing/2014/main" id="{C78B979F-E2AB-8F90-AAC1-BD5C7234F579}"/>
              </a:ext>
            </a:extLst>
          </p:cNvPr>
          <p:cNvSpPr/>
          <p:nvPr/>
        </p:nvSpPr>
        <p:spPr>
          <a:xfrm>
            <a:off x="-934426" y="3629390"/>
            <a:ext cx="2340527" cy="2061771"/>
          </a:xfrm>
          <a:custGeom>
            <a:avLst/>
            <a:gdLst>
              <a:gd name="connsiteX0" fmla="*/ 0 w 1939636"/>
              <a:gd name="connsiteY0" fmla="*/ 1676400 h 1676400"/>
              <a:gd name="connsiteX1" fmla="*/ 623455 w 1939636"/>
              <a:gd name="connsiteY1" fmla="*/ 1454727 h 1676400"/>
              <a:gd name="connsiteX2" fmla="*/ 997527 w 1939636"/>
              <a:gd name="connsiteY2" fmla="*/ 360218 h 1676400"/>
              <a:gd name="connsiteX3" fmla="*/ 1939636 w 1939636"/>
              <a:gd name="connsiteY3" fmla="*/ 0 h 1676400"/>
              <a:gd name="connsiteX0" fmla="*/ 0 w 1939636"/>
              <a:gd name="connsiteY0" fmla="*/ 1676400 h 1676899"/>
              <a:gd name="connsiteX1" fmla="*/ 623455 w 1939636"/>
              <a:gd name="connsiteY1" fmla="*/ 1454727 h 1676899"/>
              <a:gd name="connsiteX2" fmla="*/ 997527 w 1939636"/>
              <a:gd name="connsiteY2" fmla="*/ 180109 h 1676899"/>
              <a:gd name="connsiteX3" fmla="*/ 1939636 w 1939636"/>
              <a:gd name="connsiteY3" fmla="*/ 0 h 1676899"/>
              <a:gd name="connsiteX0" fmla="*/ 0 w 1939636"/>
              <a:gd name="connsiteY0" fmla="*/ 1682051 h 1682550"/>
              <a:gd name="connsiteX1" fmla="*/ 623455 w 1939636"/>
              <a:gd name="connsiteY1" fmla="*/ 1460378 h 1682550"/>
              <a:gd name="connsiteX2" fmla="*/ 997527 w 1939636"/>
              <a:gd name="connsiteY2" fmla="*/ 185760 h 1682550"/>
              <a:gd name="connsiteX3" fmla="*/ 1939636 w 1939636"/>
              <a:gd name="connsiteY3" fmla="*/ 5651 h 1682550"/>
              <a:gd name="connsiteX0" fmla="*/ 0 w 1934320"/>
              <a:gd name="connsiteY0" fmla="*/ 1703444 h 1703943"/>
              <a:gd name="connsiteX1" fmla="*/ 623455 w 1934320"/>
              <a:gd name="connsiteY1" fmla="*/ 1481771 h 1703943"/>
              <a:gd name="connsiteX2" fmla="*/ 997527 w 1934320"/>
              <a:gd name="connsiteY2" fmla="*/ 207153 h 1703943"/>
              <a:gd name="connsiteX3" fmla="*/ 1934320 w 1934320"/>
              <a:gd name="connsiteY3" fmla="*/ 462 h 1703943"/>
            </a:gdLst>
            <a:ahLst/>
            <a:cxnLst>
              <a:cxn ang="0">
                <a:pos x="connsiteX0" y="connsiteY0"/>
              </a:cxn>
              <a:cxn ang="0">
                <a:pos x="connsiteX1" y="connsiteY1"/>
              </a:cxn>
              <a:cxn ang="0">
                <a:pos x="connsiteX2" y="connsiteY2"/>
              </a:cxn>
              <a:cxn ang="0">
                <a:pos x="connsiteX3" y="connsiteY3"/>
              </a:cxn>
            </a:cxnLst>
            <a:rect l="l" t="t" r="r" b="b"/>
            <a:pathLst>
              <a:path w="1934320" h="1703943">
                <a:moveTo>
                  <a:pt x="0" y="1703444"/>
                </a:moveTo>
                <a:cubicBezTo>
                  <a:pt x="228600" y="1702289"/>
                  <a:pt x="457201" y="1731153"/>
                  <a:pt x="623455" y="1481771"/>
                </a:cubicBezTo>
                <a:cubicBezTo>
                  <a:pt x="789709" y="1232389"/>
                  <a:pt x="778164" y="449607"/>
                  <a:pt x="997527" y="207153"/>
                </a:cubicBezTo>
                <a:cubicBezTo>
                  <a:pt x="1216890" y="-35301"/>
                  <a:pt x="1586802" y="3926"/>
                  <a:pt x="1934320" y="462"/>
                </a:cubicBezTo>
              </a:path>
            </a:pathLst>
          </a:custGeom>
          <a:noFill/>
          <a:ln w="5080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grpSp>
        <p:nvGrpSpPr>
          <p:cNvPr id="14" name="Group 13">
            <a:extLst>
              <a:ext uri="{FF2B5EF4-FFF2-40B4-BE49-F238E27FC236}">
                <a16:creationId xmlns:a16="http://schemas.microsoft.com/office/drawing/2014/main" id="{6470E049-28CF-3140-5DAB-136B476E6ED0}"/>
              </a:ext>
            </a:extLst>
          </p:cNvPr>
          <p:cNvGrpSpPr/>
          <p:nvPr/>
        </p:nvGrpSpPr>
        <p:grpSpPr>
          <a:xfrm>
            <a:off x="4222476" y="2856522"/>
            <a:ext cx="2838537" cy="4726898"/>
            <a:chOff x="7346896" y="1400265"/>
            <a:chExt cx="2838537" cy="4726898"/>
          </a:xfrm>
        </p:grpSpPr>
        <p:sp>
          <p:nvSpPr>
            <p:cNvPr id="15" name="Freeform 14">
              <a:extLst>
                <a:ext uri="{FF2B5EF4-FFF2-40B4-BE49-F238E27FC236}">
                  <a16:creationId xmlns:a16="http://schemas.microsoft.com/office/drawing/2014/main" id="{1D6809D5-3CFC-82EB-4EAA-70D68EE90946}"/>
                </a:ext>
              </a:extLst>
            </p:cNvPr>
            <p:cNvSpPr/>
            <p:nvPr/>
          </p:nvSpPr>
          <p:spPr>
            <a:xfrm rot="19927244">
              <a:off x="7346896" y="1478124"/>
              <a:ext cx="2838535" cy="4649039"/>
            </a:xfrm>
            <a:custGeom>
              <a:avLst/>
              <a:gdLst>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464231 w 5586585"/>
                <a:gd name="connsiteY8" fmla="*/ 1098606 h 5686104"/>
                <a:gd name="connsiteX9" fmla="*/ 2789695 w 5586585"/>
                <a:gd name="connsiteY9" fmla="*/ 1207094 h 5686104"/>
                <a:gd name="connsiteX10" fmla="*/ 2805194 w 5586585"/>
                <a:gd name="connsiteY10" fmla="*/ 1501562 h 5686104"/>
                <a:gd name="connsiteX11" fmla="*/ 2402238 w 5586585"/>
                <a:gd name="connsiteY11" fmla="*/ 2322972 h 5686104"/>
                <a:gd name="connsiteX12" fmla="*/ 2200760 w 5586585"/>
                <a:gd name="connsiteY12" fmla="*/ 2663935 h 5686104"/>
                <a:gd name="connsiteX13" fmla="*/ 2293749 w 5586585"/>
                <a:gd name="connsiteY13" fmla="*/ 2927406 h 5686104"/>
                <a:gd name="connsiteX14" fmla="*/ 2634712 w 5586585"/>
                <a:gd name="connsiteY14" fmla="*/ 2973901 h 5686104"/>
                <a:gd name="connsiteX15" fmla="*/ 3967566 w 5586585"/>
                <a:gd name="connsiteY15" fmla="*/ 2338471 h 5686104"/>
                <a:gd name="connsiteX16" fmla="*/ 4726983 w 5586585"/>
                <a:gd name="connsiteY16" fmla="*/ 680152 h 5686104"/>
                <a:gd name="connsiteX17" fmla="*/ 5129939 w 5586585"/>
                <a:gd name="connsiteY17" fmla="*/ 75718 h 5686104"/>
                <a:gd name="connsiteX18" fmla="*/ 5501899 w 5586585"/>
                <a:gd name="connsiteY18" fmla="*/ 29223 h 5686104"/>
                <a:gd name="connsiteX19" fmla="*/ 5579390 w 5586585"/>
                <a:gd name="connsiteY19" fmla="*/ 261698 h 5686104"/>
                <a:gd name="connsiteX20" fmla="*/ 5377912 w 5586585"/>
                <a:gd name="connsiteY20" fmla="*/ 1052111 h 5686104"/>
                <a:gd name="connsiteX21" fmla="*/ 4664990 w 5586585"/>
                <a:gd name="connsiteY21" fmla="*/ 2694932 h 5686104"/>
                <a:gd name="connsiteX22" fmla="*/ 4355024 w 5586585"/>
                <a:gd name="connsiteY22" fmla="*/ 3035894 h 5686104"/>
                <a:gd name="connsiteX23" fmla="*/ 2712204 w 5586585"/>
                <a:gd name="connsiteY23" fmla="*/ 4244762 h 5686104"/>
                <a:gd name="connsiteX24" fmla="*/ 2185261 w 5586585"/>
                <a:gd name="connsiteY24" fmla="*/ 4632220 h 5686104"/>
                <a:gd name="connsiteX25" fmla="*/ 1069383 w 5586585"/>
                <a:gd name="connsiteY25"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464231 w 5586585"/>
                <a:gd name="connsiteY8" fmla="*/ 109860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310761 w 5586585"/>
                <a:gd name="connsiteY12" fmla="*/ 2918899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310761 w 5586585"/>
                <a:gd name="connsiteY12" fmla="*/ 2918899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557436 w 5586585"/>
                <a:gd name="connsiteY12" fmla="*/ 2978441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90864"/>
                <a:gd name="connsiteY0" fmla="*/ 4673023 h 5726907"/>
                <a:gd name="connsiteX1" fmla="*/ 573438 w 5590864"/>
                <a:gd name="connsiteY1" fmla="*/ 4130582 h 5726907"/>
                <a:gd name="connsiteX2" fmla="*/ 635431 w 5590864"/>
                <a:gd name="connsiteY2" fmla="*/ 4053090 h 5726907"/>
                <a:gd name="connsiteX3" fmla="*/ 635431 w 5590864"/>
                <a:gd name="connsiteY3" fmla="*/ 3681131 h 5726907"/>
                <a:gd name="connsiteX4" fmla="*/ 898902 w 5590864"/>
                <a:gd name="connsiteY4" fmla="*/ 3154189 h 5726907"/>
                <a:gd name="connsiteX5" fmla="*/ 1270861 w 5590864"/>
                <a:gd name="connsiteY5" fmla="*/ 2596250 h 5726907"/>
                <a:gd name="connsiteX6" fmla="*/ 1766807 w 5590864"/>
                <a:gd name="connsiteY6" fmla="*/ 1991816 h 5726907"/>
                <a:gd name="connsiteX7" fmla="*/ 2233558 w 5590864"/>
                <a:gd name="connsiteY7" fmla="*/ 1254890 h 5726907"/>
                <a:gd name="connsiteX8" fmla="*/ 2668377 w 5590864"/>
                <a:gd name="connsiteY8" fmla="*/ 1181939 h 5726907"/>
                <a:gd name="connsiteX9" fmla="*/ 2805194 w 5590864"/>
                <a:gd name="connsiteY9" fmla="*/ 1542365 h 5726907"/>
                <a:gd name="connsiteX10" fmla="*/ 2402238 w 5590864"/>
                <a:gd name="connsiteY10" fmla="*/ 2363775 h 5726907"/>
                <a:gd name="connsiteX11" fmla="*/ 2200760 w 5590864"/>
                <a:gd name="connsiteY11" fmla="*/ 2781293 h 5726907"/>
                <a:gd name="connsiteX12" fmla="*/ 2557436 w 5590864"/>
                <a:gd name="connsiteY12" fmla="*/ 3019244 h 5726907"/>
                <a:gd name="connsiteX13" fmla="*/ 3997337 w 5590864"/>
                <a:gd name="connsiteY13" fmla="*/ 2370768 h 5726907"/>
                <a:gd name="connsiteX14" fmla="*/ 4680200 w 5590864"/>
                <a:gd name="connsiteY14" fmla="*/ 1146258 h 5726907"/>
                <a:gd name="connsiteX15" fmla="*/ 5129939 w 5590864"/>
                <a:gd name="connsiteY15" fmla="*/ 116521 h 5726907"/>
                <a:gd name="connsiteX16" fmla="*/ 5518911 w 5590864"/>
                <a:gd name="connsiteY16" fmla="*/ 44508 h 5726907"/>
                <a:gd name="connsiteX17" fmla="*/ 5579390 w 5590864"/>
                <a:gd name="connsiteY17" fmla="*/ 302501 h 5726907"/>
                <a:gd name="connsiteX18" fmla="*/ 5377912 w 5590864"/>
                <a:gd name="connsiteY18" fmla="*/ 1092914 h 5726907"/>
                <a:gd name="connsiteX19" fmla="*/ 4664990 w 5590864"/>
                <a:gd name="connsiteY19" fmla="*/ 2735735 h 5726907"/>
                <a:gd name="connsiteX20" fmla="*/ 4355024 w 5590864"/>
                <a:gd name="connsiteY20" fmla="*/ 3076697 h 5726907"/>
                <a:gd name="connsiteX21" fmla="*/ 2712204 w 5590864"/>
                <a:gd name="connsiteY21" fmla="*/ 4285565 h 5726907"/>
                <a:gd name="connsiteX22" fmla="*/ 2185261 w 5590864"/>
                <a:gd name="connsiteY22" fmla="*/ 4673023 h 5726907"/>
                <a:gd name="connsiteX23" fmla="*/ 1069383 w 5590864"/>
                <a:gd name="connsiteY23" fmla="*/ 5726907 h 5726907"/>
                <a:gd name="connsiteX0" fmla="*/ 0 w 5601469"/>
                <a:gd name="connsiteY0" fmla="*/ 4678320 h 5732204"/>
                <a:gd name="connsiteX1" fmla="*/ 573438 w 5601469"/>
                <a:gd name="connsiteY1" fmla="*/ 4135879 h 5732204"/>
                <a:gd name="connsiteX2" fmla="*/ 635431 w 5601469"/>
                <a:gd name="connsiteY2" fmla="*/ 4058387 h 5732204"/>
                <a:gd name="connsiteX3" fmla="*/ 635431 w 5601469"/>
                <a:gd name="connsiteY3" fmla="*/ 3686428 h 5732204"/>
                <a:gd name="connsiteX4" fmla="*/ 898902 w 5601469"/>
                <a:gd name="connsiteY4" fmla="*/ 3159486 h 5732204"/>
                <a:gd name="connsiteX5" fmla="*/ 1270861 w 5601469"/>
                <a:gd name="connsiteY5" fmla="*/ 2601547 h 5732204"/>
                <a:gd name="connsiteX6" fmla="*/ 1766807 w 5601469"/>
                <a:gd name="connsiteY6" fmla="*/ 1997113 h 5732204"/>
                <a:gd name="connsiteX7" fmla="*/ 2233558 w 5601469"/>
                <a:gd name="connsiteY7" fmla="*/ 1260187 h 5732204"/>
                <a:gd name="connsiteX8" fmla="*/ 2668377 w 5601469"/>
                <a:gd name="connsiteY8" fmla="*/ 1187236 h 5732204"/>
                <a:gd name="connsiteX9" fmla="*/ 2805194 w 5601469"/>
                <a:gd name="connsiteY9" fmla="*/ 1547662 h 5732204"/>
                <a:gd name="connsiteX10" fmla="*/ 2402238 w 5601469"/>
                <a:gd name="connsiteY10" fmla="*/ 2369072 h 5732204"/>
                <a:gd name="connsiteX11" fmla="*/ 2200760 w 5601469"/>
                <a:gd name="connsiteY11" fmla="*/ 2786590 h 5732204"/>
                <a:gd name="connsiteX12" fmla="*/ 2557436 w 5601469"/>
                <a:gd name="connsiteY12" fmla="*/ 3024541 h 5732204"/>
                <a:gd name="connsiteX13" fmla="*/ 3997337 w 5601469"/>
                <a:gd name="connsiteY13" fmla="*/ 2376065 h 5732204"/>
                <a:gd name="connsiteX14" fmla="*/ 4680200 w 5601469"/>
                <a:gd name="connsiteY14" fmla="*/ 1151555 h 5732204"/>
                <a:gd name="connsiteX15" fmla="*/ 5129939 w 5601469"/>
                <a:gd name="connsiteY15" fmla="*/ 121818 h 5732204"/>
                <a:gd name="connsiteX16" fmla="*/ 5518911 w 5601469"/>
                <a:gd name="connsiteY16" fmla="*/ 49805 h 5732204"/>
                <a:gd name="connsiteX17" fmla="*/ 5592149 w 5601469"/>
                <a:gd name="connsiteY17" fmla="*/ 392858 h 5732204"/>
                <a:gd name="connsiteX18" fmla="*/ 5377912 w 5601469"/>
                <a:gd name="connsiteY18" fmla="*/ 1098211 h 5732204"/>
                <a:gd name="connsiteX19" fmla="*/ 4664990 w 5601469"/>
                <a:gd name="connsiteY19" fmla="*/ 2741032 h 5732204"/>
                <a:gd name="connsiteX20" fmla="*/ 4355024 w 5601469"/>
                <a:gd name="connsiteY20" fmla="*/ 3081994 h 5732204"/>
                <a:gd name="connsiteX21" fmla="*/ 2712204 w 5601469"/>
                <a:gd name="connsiteY21" fmla="*/ 4290862 h 5732204"/>
                <a:gd name="connsiteX22" fmla="*/ 2185261 w 5601469"/>
                <a:gd name="connsiteY22" fmla="*/ 4678320 h 5732204"/>
                <a:gd name="connsiteX23" fmla="*/ 1069383 w 5601469"/>
                <a:gd name="connsiteY23" fmla="*/ 5732204 h 5732204"/>
                <a:gd name="connsiteX0" fmla="*/ 0 w 5601469"/>
                <a:gd name="connsiteY0" fmla="*/ 4650257 h 5704141"/>
                <a:gd name="connsiteX1" fmla="*/ 573438 w 5601469"/>
                <a:gd name="connsiteY1" fmla="*/ 4107816 h 5704141"/>
                <a:gd name="connsiteX2" fmla="*/ 635431 w 5601469"/>
                <a:gd name="connsiteY2" fmla="*/ 4030324 h 5704141"/>
                <a:gd name="connsiteX3" fmla="*/ 635431 w 5601469"/>
                <a:gd name="connsiteY3" fmla="*/ 3658365 h 5704141"/>
                <a:gd name="connsiteX4" fmla="*/ 898902 w 5601469"/>
                <a:gd name="connsiteY4" fmla="*/ 3131423 h 5704141"/>
                <a:gd name="connsiteX5" fmla="*/ 1270861 w 5601469"/>
                <a:gd name="connsiteY5" fmla="*/ 2573484 h 5704141"/>
                <a:gd name="connsiteX6" fmla="*/ 1766807 w 5601469"/>
                <a:gd name="connsiteY6" fmla="*/ 1969050 h 5704141"/>
                <a:gd name="connsiteX7" fmla="*/ 2233558 w 5601469"/>
                <a:gd name="connsiteY7" fmla="*/ 1232124 h 5704141"/>
                <a:gd name="connsiteX8" fmla="*/ 2668377 w 5601469"/>
                <a:gd name="connsiteY8" fmla="*/ 1159173 h 5704141"/>
                <a:gd name="connsiteX9" fmla="*/ 2805194 w 5601469"/>
                <a:gd name="connsiteY9" fmla="*/ 1519599 h 5704141"/>
                <a:gd name="connsiteX10" fmla="*/ 2402238 w 5601469"/>
                <a:gd name="connsiteY10" fmla="*/ 2341009 h 5704141"/>
                <a:gd name="connsiteX11" fmla="*/ 2200760 w 5601469"/>
                <a:gd name="connsiteY11" fmla="*/ 2758527 h 5704141"/>
                <a:gd name="connsiteX12" fmla="*/ 2557436 w 5601469"/>
                <a:gd name="connsiteY12" fmla="*/ 2996478 h 5704141"/>
                <a:gd name="connsiteX13" fmla="*/ 3997337 w 5601469"/>
                <a:gd name="connsiteY13" fmla="*/ 2348002 h 5704141"/>
                <a:gd name="connsiteX14" fmla="*/ 4680200 w 5601469"/>
                <a:gd name="connsiteY14" fmla="*/ 1123492 h 5704141"/>
                <a:gd name="connsiteX15" fmla="*/ 4927307 w 5601469"/>
                <a:gd name="connsiteY15" fmla="*/ 570095 h 5704141"/>
                <a:gd name="connsiteX16" fmla="*/ 5129939 w 5601469"/>
                <a:gd name="connsiteY16" fmla="*/ 93755 h 5704141"/>
                <a:gd name="connsiteX17" fmla="*/ 5518911 w 5601469"/>
                <a:gd name="connsiteY17" fmla="*/ 21742 h 5704141"/>
                <a:gd name="connsiteX18" fmla="*/ 5592149 w 5601469"/>
                <a:gd name="connsiteY18" fmla="*/ 364795 h 5704141"/>
                <a:gd name="connsiteX19" fmla="*/ 5377912 w 5601469"/>
                <a:gd name="connsiteY19" fmla="*/ 1070148 h 5704141"/>
                <a:gd name="connsiteX20" fmla="*/ 4664990 w 5601469"/>
                <a:gd name="connsiteY20" fmla="*/ 2712969 h 5704141"/>
                <a:gd name="connsiteX21" fmla="*/ 4355024 w 5601469"/>
                <a:gd name="connsiteY21" fmla="*/ 3053931 h 5704141"/>
                <a:gd name="connsiteX22" fmla="*/ 2712204 w 5601469"/>
                <a:gd name="connsiteY22" fmla="*/ 4262799 h 5704141"/>
                <a:gd name="connsiteX23" fmla="*/ 2185261 w 5601469"/>
                <a:gd name="connsiteY23" fmla="*/ 4650257 h 5704141"/>
                <a:gd name="connsiteX24" fmla="*/ 1069383 w 5601469"/>
                <a:gd name="connsiteY24" fmla="*/ 5704141 h 5704141"/>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80200 w 5601469"/>
                <a:gd name="connsiteY14" fmla="*/ 1122334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64990 w 5599616"/>
                <a:gd name="connsiteY20" fmla="*/ 2705068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64990 w 5599616"/>
                <a:gd name="connsiteY20" fmla="*/ 2705068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699445 w 5599616"/>
                <a:gd name="connsiteY22" fmla="*/ 4288922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699445 w 5599616"/>
                <a:gd name="connsiteY22" fmla="*/ 4288922 h 5696240"/>
                <a:gd name="connsiteX23" fmla="*/ 2134225 w 5599616"/>
                <a:gd name="connsiteY23" fmla="*/ 4659368 h 5696240"/>
                <a:gd name="connsiteX24" fmla="*/ 1069383 w 5599616"/>
                <a:gd name="connsiteY24" fmla="*/ 5696240 h 5696240"/>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805194 w 5599616"/>
                <a:gd name="connsiteY9" fmla="*/ 1511698 h 5683481"/>
                <a:gd name="connsiteX10" fmla="*/ 2402238 w 5599616"/>
                <a:gd name="connsiteY10" fmla="*/ 2333108 h 5683481"/>
                <a:gd name="connsiteX11" fmla="*/ 2200760 w 5599616"/>
                <a:gd name="connsiteY11" fmla="*/ 2750626 h 5683481"/>
                <a:gd name="connsiteX12" fmla="*/ 2557436 w 5599616"/>
                <a:gd name="connsiteY12" fmla="*/ 2988577 h 5683481"/>
                <a:gd name="connsiteX13" fmla="*/ 3997337 w 5599616"/>
                <a:gd name="connsiteY13" fmla="*/ 2340101 h 5683481"/>
                <a:gd name="connsiteX14" fmla="*/ 4658935 w 5599616"/>
                <a:gd name="connsiteY14" fmla="*/ 1111338 h 5683481"/>
                <a:gd name="connsiteX15" fmla="*/ 4855006 w 5599616"/>
                <a:gd name="connsiteY15" fmla="*/ 528169 h 5683481"/>
                <a:gd name="connsiteX16" fmla="*/ 5129939 w 5599616"/>
                <a:gd name="connsiteY16" fmla="*/ 85854 h 5683481"/>
                <a:gd name="connsiteX17" fmla="*/ 5510405 w 5599616"/>
                <a:gd name="connsiteY17" fmla="*/ 22347 h 5683481"/>
                <a:gd name="connsiteX18" fmla="*/ 5592149 w 5599616"/>
                <a:gd name="connsiteY18" fmla="*/ 356894 h 5683481"/>
                <a:gd name="connsiteX19" fmla="*/ 5377912 w 5599616"/>
                <a:gd name="connsiteY19" fmla="*/ 1062247 h 5683481"/>
                <a:gd name="connsiteX20" fmla="*/ 4699014 w 5599616"/>
                <a:gd name="connsiteY20" fmla="*/ 2624261 h 5683481"/>
                <a:gd name="connsiteX21" fmla="*/ 4355024 w 5599616"/>
                <a:gd name="connsiteY21" fmla="*/ 3046030 h 5683481"/>
                <a:gd name="connsiteX22" fmla="*/ 2699445 w 5599616"/>
                <a:gd name="connsiteY22" fmla="*/ 4288922 h 5683481"/>
                <a:gd name="connsiteX23" fmla="*/ 2134225 w 5599616"/>
                <a:gd name="connsiteY23" fmla="*/ 4659368 h 5683481"/>
                <a:gd name="connsiteX24" fmla="*/ 1031106 w 5599616"/>
                <a:gd name="connsiteY24"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805194 w 5599616"/>
                <a:gd name="connsiteY9" fmla="*/ 1511698 h 5683481"/>
                <a:gd name="connsiteX10" fmla="*/ 2200760 w 5599616"/>
                <a:gd name="connsiteY10" fmla="*/ 2750626 h 5683481"/>
                <a:gd name="connsiteX11" fmla="*/ 2557436 w 5599616"/>
                <a:gd name="connsiteY11" fmla="*/ 2988577 h 5683481"/>
                <a:gd name="connsiteX12" fmla="*/ 3997337 w 5599616"/>
                <a:gd name="connsiteY12" fmla="*/ 2340101 h 5683481"/>
                <a:gd name="connsiteX13" fmla="*/ 4658935 w 5599616"/>
                <a:gd name="connsiteY13" fmla="*/ 1111338 h 5683481"/>
                <a:gd name="connsiteX14" fmla="*/ 4855006 w 5599616"/>
                <a:gd name="connsiteY14" fmla="*/ 528169 h 5683481"/>
                <a:gd name="connsiteX15" fmla="*/ 5129939 w 5599616"/>
                <a:gd name="connsiteY15" fmla="*/ 85854 h 5683481"/>
                <a:gd name="connsiteX16" fmla="*/ 5510405 w 5599616"/>
                <a:gd name="connsiteY16" fmla="*/ 22347 h 5683481"/>
                <a:gd name="connsiteX17" fmla="*/ 5592149 w 5599616"/>
                <a:gd name="connsiteY17" fmla="*/ 356894 h 5683481"/>
                <a:gd name="connsiteX18" fmla="*/ 5377912 w 5599616"/>
                <a:gd name="connsiteY18" fmla="*/ 1062247 h 5683481"/>
                <a:gd name="connsiteX19" fmla="*/ 4699014 w 5599616"/>
                <a:gd name="connsiteY19" fmla="*/ 2624261 h 5683481"/>
                <a:gd name="connsiteX20" fmla="*/ 4355024 w 5599616"/>
                <a:gd name="connsiteY20" fmla="*/ 3046030 h 5683481"/>
                <a:gd name="connsiteX21" fmla="*/ 2699445 w 5599616"/>
                <a:gd name="connsiteY21" fmla="*/ 4288922 h 5683481"/>
                <a:gd name="connsiteX22" fmla="*/ 2134225 w 5599616"/>
                <a:gd name="connsiteY22" fmla="*/ 4659368 h 5683481"/>
                <a:gd name="connsiteX23" fmla="*/ 1031106 w 5599616"/>
                <a:gd name="connsiteY23"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200760 w 5599616"/>
                <a:gd name="connsiteY9" fmla="*/ 2750626 h 5683481"/>
                <a:gd name="connsiteX10" fmla="*/ 2557436 w 5599616"/>
                <a:gd name="connsiteY10" fmla="*/ 2988577 h 5683481"/>
                <a:gd name="connsiteX11" fmla="*/ 3997337 w 5599616"/>
                <a:gd name="connsiteY11" fmla="*/ 2340101 h 5683481"/>
                <a:gd name="connsiteX12" fmla="*/ 4658935 w 5599616"/>
                <a:gd name="connsiteY12" fmla="*/ 1111338 h 5683481"/>
                <a:gd name="connsiteX13" fmla="*/ 4855006 w 5599616"/>
                <a:gd name="connsiteY13" fmla="*/ 528169 h 5683481"/>
                <a:gd name="connsiteX14" fmla="*/ 5129939 w 5599616"/>
                <a:gd name="connsiteY14" fmla="*/ 85854 h 5683481"/>
                <a:gd name="connsiteX15" fmla="*/ 5510405 w 5599616"/>
                <a:gd name="connsiteY15" fmla="*/ 22347 h 5683481"/>
                <a:gd name="connsiteX16" fmla="*/ 5592149 w 5599616"/>
                <a:gd name="connsiteY16" fmla="*/ 356894 h 5683481"/>
                <a:gd name="connsiteX17" fmla="*/ 5377912 w 5599616"/>
                <a:gd name="connsiteY17" fmla="*/ 1062247 h 5683481"/>
                <a:gd name="connsiteX18" fmla="*/ 4699014 w 5599616"/>
                <a:gd name="connsiteY18" fmla="*/ 2624261 h 5683481"/>
                <a:gd name="connsiteX19" fmla="*/ 4355024 w 5599616"/>
                <a:gd name="connsiteY19" fmla="*/ 3046030 h 5683481"/>
                <a:gd name="connsiteX20" fmla="*/ 2699445 w 5599616"/>
                <a:gd name="connsiteY20" fmla="*/ 4288922 h 5683481"/>
                <a:gd name="connsiteX21" fmla="*/ 2134225 w 5599616"/>
                <a:gd name="connsiteY21" fmla="*/ 4659368 h 5683481"/>
                <a:gd name="connsiteX22" fmla="*/ 1031106 w 5599616"/>
                <a:gd name="connsiteY22"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668377 w 5599616"/>
                <a:gd name="connsiteY7" fmla="*/ 1151272 h 5683481"/>
                <a:gd name="connsiteX8" fmla="*/ 2200760 w 5599616"/>
                <a:gd name="connsiteY8" fmla="*/ 2750626 h 5683481"/>
                <a:gd name="connsiteX9" fmla="*/ 2557436 w 5599616"/>
                <a:gd name="connsiteY9" fmla="*/ 2988577 h 5683481"/>
                <a:gd name="connsiteX10" fmla="*/ 3997337 w 5599616"/>
                <a:gd name="connsiteY10" fmla="*/ 2340101 h 5683481"/>
                <a:gd name="connsiteX11" fmla="*/ 4658935 w 5599616"/>
                <a:gd name="connsiteY11" fmla="*/ 1111338 h 5683481"/>
                <a:gd name="connsiteX12" fmla="*/ 4855006 w 5599616"/>
                <a:gd name="connsiteY12" fmla="*/ 528169 h 5683481"/>
                <a:gd name="connsiteX13" fmla="*/ 5129939 w 5599616"/>
                <a:gd name="connsiteY13" fmla="*/ 85854 h 5683481"/>
                <a:gd name="connsiteX14" fmla="*/ 5510405 w 5599616"/>
                <a:gd name="connsiteY14" fmla="*/ 22347 h 5683481"/>
                <a:gd name="connsiteX15" fmla="*/ 5592149 w 5599616"/>
                <a:gd name="connsiteY15" fmla="*/ 356894 h 5683481"/>
                <a:gd name="connsiteX16" fmla="*/ 5377912 w 5599616"/>
                <a:gd name="connsiteY16" fmla="*/ 1062247 h 5683481"/>
                <a:gd name="connsiteX17" fmla="*/ 4699014 w 5599616"/>
                <a:gd name="connsiteY17" fmla="*/ 2624261 h 5683481"/>
                <a:gd name="connsiteX18" fmla="*/ 4355024 w 5599616"/>
                <a:gd name="connsiteY18" fmla="*/ 3046030 h 5683481"/>
                <a:gd name="connsiteX19" fmla="*/ 2699445 w 5599616"/>
                <a:gd name="connsiteY19" fmla="*/ 4288922 h 5683481"/>
                <a:gd name="connsiteX20" fmla="*/ 2134225 w 5599616"/>
                <a:gd name="connsiteY20" fmla="*/ 4659368 h 5683481"/>
                <a:gd name="connsiteX21" fmla="*/ 1031106 w 5599616"/>
                <a:gd name="connsiteY21"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00760 w 5599616"/>
                <a:gd name="connsiteY7" fmla="*/ 2750626 h 5683481"/>
                <a:gd name="connsiteX8" fmla="*/ 2557436 w 5599616"/>
                <a:gd name="connsiteY8" fmla="*/ 2988577 h 5683481"/>
                <a:gd name="connsiteX9" fmla="*/ 3997337 w 5599616"/>
                <a:gd name="connsiteY9" fmla="*/ 2340101 h 5683481"/>
                <a:gd name="connsiteX10" fmla="*/ 4658935 w 5599616"/>
                <a:gd name="connsiteY10" fmla="*/ 1111338 h 5683481"/>
                <a:gd name="connsiteX11" fmla="*/ 4855006 w 5599616"/>
                <a:gd name="connsiteY11" fmla="*/ 528169 h 5683481"/>
                <a:gd name="connsiteX12" fmla="*/ 5129939 w 5599616"/>
                <a:gd name="connsiteY12" fmla="*/ 85854 h 5683481"/>
                <a:gd name="connsiteX13" fmla="*/ 5510405 w 5599616"/>
                <a:gd name="connsiteY13" fmla="*/ 22347 h 5683481"/>
                <a:gd name="connsiteX14" fmla="*/ 5592149 w 5599616"/>
                <a:gd name="connsiteY14" fmla="*/ 356894 h 5683481"/>
                <a:gd name="connsiteX15" fmla="*/ 5377912 w 5599616"/>
                <a:gd name="connsiteY15" fmla="*/ 1062247 h 5683481"/>
                <a:gd name="connsiteX16" fmla="*/ 4699014 w 5599616"/>
                <a:gd name="connsiteY16" fmla="*/ 2624261 h 5683481"/>
                <a:gd name="connsiteX17" fmla="*/ 4355024 w 5599616"/>
                <a:gd name="connsiteY17" fmla="*/ 3046030 h 5683481"/>
                <a:gd name="connsiteX18" fmla="*/ 2699445 w 5599616"/>
                <a:gd name="connsiteY18" fmla="*/ 4288922 h 5683481"/>
                <a:gd name="connsiteX19" fmla="*/ 2134225 w 5599616"/>
                <a:gd name="connsiteY19" fmla="*/ 4659368 h 5683481"/>
                <a:gd name="connsiteX20" fmla="*/ 1031106 w 5599616"/>
                <a:gd name="connsiteY20"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2200760 w 5599616"/>
                <a:gd name="connsiteY6" fmla="*/ 2750626 h 5683481"/>
                <a:gd name="connsiteX7" fmla="*/ 2557436 w 5599616"/>
                <a:gd name="connsiteY7" fmla="*/ 2988577 h 5683481"/>
                <a:gd name="connsiteX8" fmla="*/ 3997337 w 5599616"/>
                <a:gd name="connsiteY8" fmla="*/ 2340101 h 5683481"/>
                <a:gd name="connsiteX9" fmla="*/ 4658935 w 5599616"/>
                <a:gd name="connsiteY9" fmla="*/ 1111338 h 5683481"/>
                <a:gd name="connsiteX10" fmla="*/ 4855006 w 5599616"/>
                <a:gd name="connsiteY10" fmla="*/ 528169 h 5683481"/>
                <a:gd name="connsiteX11" fmla="*/ 5129939 w 5599616"/>
                <a:gd name="connsiteY11" fmla="*/ 85854 h 5683481"/>
                <a:gd name="connsiteX12" fmla="*/ 5510405 w 5599616"/>
                <a:gd name="connsiteY12" fmla="*/ 22347 h 5683481"/>
                <a:gd name="connsiteX13" fmla="*/ 5592149 w 5599616"/>
                <a:gd name="connsiteY13" fmla="*/ 356894 h 5683481"/>
                <a:gd name="connsiteX14" fmla="*/ 5377912 w 5599616"/>
                <a:gd name="connsiteY14" fmla="*/ 1062247 h 5683481"/>
                <a:gd name="connsiteX15" fmla="*/ 4699014 w 5599616"/>
                <a:gd name="connsiteY15" fmla="*/ 2624261 h 5683481"/>
                <a:gd name="connsiteX16" fmla="*/ 4355024 w 5599616"/>
                <a:gd name="connsiteY16" fmla="*/ 3046030 h 5683481"/>
                <a:gd name="connsiteX17" fmla="*/ 2699445 w 5599616"/>
                <a:gd name="connsiteY17" fmla="*/ 4288922 h 5683481"/>
                <a:gd name="connsiteX18" fmla="*/ 2134225 w 5599616"/>
                <a:gd name="connsiteY18" fmla="*/ 4659368 h 5683481"/>
                <a:gd name="connsiteX19" fmla="*/ 1031106 w 5599616"/>
                <a:gd name="connsiteY19"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2200760 w 5599616"/>
                <a:gd name="connsiteY5" fmla="*/ 2750626 h 5683481"/>
                <a:gd name="connsiteX6" fmla="*/ 2557436 w 5599616"/>
                <a:gd name="connsiteY6" fmla="*/ 2988577 h 5683481"/>
                <a:gd name="connsiteX7" fmla="*/ 3997337 w 5599616"/>
                <a:gd name="connsiteY7" fmla="*/ 2340101 h 5683481"/>
                <a:gd name="connsiteX8" fmla="*/ 4658935 w 5599616"/>
                <a:gd name="connsiteY8" fmla="*/ 1111338 h 5683481"/>
                <a:gd name="connsiteX9" fmla="*/ 4855006 w 5599616"/>
                <a:gd name="connsiteY9" fmla="*/ 528169 h 5683481"/>
                <a:gd name="connsiteX10" fmla="*/ 5129939 w 5599616"/>
                <a:gd name="connsiteY10" fmla="*/ 85854 h 5683481"/>
                <a:gd name="connsiteX11" fmla="*/ 5510405 w 5599616"/>
                <a:gd name="connsiteY11" fmla="*/ 22347 h 5683481"/>
                <a:gd name="connsiteX12" fmla="*/ 5592149 w 5599616"/>
                <a:gd name="connsiteY12" fmla="*/ 356894 h 5683481"/>
                <a:gd name="connsiteX13" fmla="*/ 5377912 w 5599616"/>
                <a:gd name="connsiteY13" fmla="*/ 1062247 h 5683481"/>
                <a:gd name="connsiteX14" fmla="*/ 4699014 w 5599616"/>
                <a:gd name="connsiteY14" fmla="*/ 2624261 h 5683481"/>
                <a:gd name="connsiteX15" fmla="*/ 4355024 w 5599616"/>
                <a:gd name="connsiteY15" fmla="*/ 3046030 h 5683481"/>
                <a:gd name="connsiteX16" fmla="*/ 2699445 w 5599616"/>
                <a:gd name="connsiteY16" fmla="*/ 4288922 h 5683481"/>
                <a:gd name="connsiteX17" fmla="*/ 2134225 w 5599616"/>
                <a:gd name="connsiteY17" fmla="*/ 4659368 h 5683481"/>
                <a:gd name="connsiteX18" fmla="*/ 1031106 w 5599616"/>
                <a:gd name="connsiteY18"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2557436 w 5599616"/>
                <a:gd name="connsiteY5" fmla="*/ 2988577 h 5683481"/>
                <a:gd name="connsiteX6" fmla="*/ 3997337 w 5599616"/>
                <a:gd name="connsiteY6" fmla="*/ 2340101 h 5683481"/>
                <a:gd name="connsiteX7" fmla="*/ 4658935 w 5599616"/>
                <a:gd name="connsiteY7" fmla="*/ 1111338 h 5683481"/>
                <a:gd name="connsiteX8" fmla="*/ 4855006 w 5599616"/>
                <a:gd name="connsiteY8" fmla="*/ 528169 h 5683481"/>
                <a:gd name="connsiteX9" fmla="*/ 5129939 w 5599616"/>
                <a:gd name="connsiteY9" fmla="*/ 85854 h 5683481"/>
                <a:gd name="connsiteX10" fmla="*/ 5510405 w 5599616"/>
                <a:gd name="connsiteY10" fmla="*/ 22347 h 5683481"/>
                <a:gd name="connsiteX11" fmla="*/ 5592149 w 5599616"/>
                <a:gd name="connsiteY11" fmla="*/ 356894 h 5683481"/>
                <a:gd name="connsiteX12" fmla="*/ 5377912 w 5599616"/>
                <a:gd name="connsiteY12" fmla="*/ 1062247 h 5683481"/>
                <a:gd name="connsiteX13" fmla="*/ 4699014 w 5599616"/>
                <a:gd name="connsiteY13" fmla="*/ 2624261 h 5683481"/>
                <a:gd name="connsiteX14" fmla="*/ 4355024 w 5599616"/>
                <a:gd name="connsiteY14" fmla="*/ 3046030 h 5683481"/>
                <a:gd name="connsiteX15" fmla="*/ 2699445 w 5599616"/>
                <a:gd name="connsiteY15" fmla="*/ 4288922 h 5683481"/>
                <a:gd name="connsiteX16" fmla="*/ 2134225 w 5599616"/>
                <a:gd name="connsiteY16" fmla="*/ 4659368 h 5683481"/>
                <a:gd name="connsiteX17" fmla="*/ 1031106 w 5599616"/>
                <a:gd name="connsiteY17"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2557436 w 5599616"/>
                <a:gd name="connsiteY4" fmla="*/ 2988577 h 5683481"/>
                <a:gd name="connsiteX5" fmla="*/ 3997337 w 5599616"/>
                <a:gd name="connsiteY5" fmla="*/ 2340101 h 5683481"/>
                <a:gd name="connsiteX6" fmla="*/ 4658935 w 5599616"/>
                <a:gd name="connsiteY6" fmla="*/ 1111338 h 5683481"/>
                <a:gd name="connsiteX7" fmla="*/ 4855006 w 5599616"/>
                <a:gd name="connsiteY7" fmla="*/ 528169 h 5683481"/>
                <a:gd name="connsiteX8" fmla="*/ 5129939 w 5599616"/>
                <a:gd name="connsiteY8" fmla="*/ 85854 h 5683481"/>
                <a:gd name="connsiteX9" fmla="*/ 5510405 w 5599616"/>
                <a:gd name="connsiteY9" fmla="*/ 22347 h 5683481"/>
                <a:gd name="connsiteX10" fmla="*/ 5592149 w 5599616"/>
                <a:gd name="connsiteY10" fmla="*/ 356894 h 5683481"/>
                <a:gd name="connsiteX11" fmla="*/ 5377912 w 5599616"/>
                <a:gd name="connsiteY11" fmla="*/ 1062247 h 5683481"/>
                <a:gd name="connsiteX12" fmla="*/ 4699014 w 5599616"/>
                <a:gd name="connsiteY12" fmla="*/ 2624261 h 5683481"/>
                <a:gd name="connsiteX13" fmla="*/ 4355024 w 5599616"/>
                <a:gd name="connsiteY13" fmla="*/ 3046030 h 5683481"/>
                <a:gd name="connsiteX14" fmla="*/ 2699445 w 5599616"/>
                <a:gd name="connsiteY14" fmla="*/ 4288922 h 5683481"/>
                <a:gd name="connsiteX15" fmla="*/ 2134225 w 5599616"/>
                <a:gd name="connsiteY15" fmla="*/ 4659368 h 5683481"/>
                <a:gd name="connsiteX16" fmla="*/ 1031106 w 5599616"/>
                <a:gd name="connsiteY16" fmla="*/ 5683481 h 5683481"/>
                <a:gd name="connsiteX0" fmla="*/ 0 w 5599616"/>
                <a:gd name="connsiteY0" fmla="*/ 4642356 h 5683481"/>
                <a:gd name="connsiteX1" fmla="*/ 573438 w 5599616"/>
                <a:gd name="connsiteY1" fmla="*/ 4099915 h 5683481"/>
                <a:gd name="connsiteX2" fmla="*/ 635431 w 5599616"/>
                <a:gd name="connsiteY2" fmla="*/ 3650464 h 5683481"/>
                <a:gd name="connsiteX3" fmla="*/ 2557436 w 5599616"/>
                <a:gd name="connsiteY3" fmla="*/ 2988577 h 5683481"/>
                <a:gd name="connsiteX4" fmla="*/ 3997337 w 5599616"/>
                <a:gd name="connsiteY4" fmla="*/ 2340101 h 5683481"/>
                <a:gd name="connsiteX5" fmla="*/ 4658935 w 5599616"/>
                <a:gd name="connsiteY5" fmla="*/ 1111338 h 5683481"/>
                <a:gd name="connsiteX6" fmla="*/ 4855006 w 5599616"/>
                <a:gd name="connsiteY6" fmla="*/ 528169 h 5683481"/>
                <a:gd name="connsiteX7" fmla="*/ 5129939 w 5599616"/>
                <a:gd name="connsiteY7" fmla="*/ 85854 h 5683481"/>
                <a:gd name="connsiteX8" fmla="*/ 5510405 w 5599616"/>
                <a:gd name="connsiteY8" fmla="*/ 22347 h 5683481"/>
                <a:gd name="connsiteX9" fmla="*/ 5592149 w 5599616"/>
                <a:gd name="connsiteY9" fmla="*/ 356894 h 5683481"/>
                <a:gd name="connsiteX10" fmla="*/ 5377912 w 5599616"/>
                <a:gd name="connsiteY10" fmla="*/ 1062247 h 5683481"/>
                <a:gd name="connsiteX11" fmla="*/ 4699014 w 5599616"/>
                <a:gd name="connsiteY11" fmla="*/ 2624261 h 5683481"/>
                <a:gd name="connsiteX12" fmla="*/ 4355024 w 5599616"/>
                <a:gd name="connsiteY12" fmla="*/ 3046030 h 5683481"/>
                <a:gd name="connsiteX13" fmla="*/ 2699445 w 5599616"/>
                <a:gd name="connsiteY13" fmla="*/ 4288922 h 5683481"/>
                <a:gd name="connsiteX14" fmla="*/ 2134225 w 5599616"/>
                <a:gd name="connsiteY14" fmla="*/ 4659368 h 5683481"/>
                <a:gd name="connsiteX15" fmla="*/ 1031106 w 5599616"/>
                <a:gd name="connsiteY15" fmla="*/ 5683481 h 5683481"/>
                <a:gd name="connsiteX0" fmla="*/ 0 w 5599616"/>
                <a:gd name="connsiteY0" fmla="*/ 4642356 h 5683481"/>
                <a:gd name="connsiteX1" fmla="*/ 635431 w 5599616"/>
                <a:gd name="connsiteY1" fmla="*/ 3650464 h 5683481"/>
                <a:gd name="connsiteX2" fmla="*/ 2557436 w 5599616"/>
                <a:gd name="connsiteY2" fmla="*/ 2988577 h 5683481"/>
                <a:gd name="connsiteX3" fmla="*/ 3997337 w 5599616"/>
                <a:gd name="connsiteY3" fmla="*/ 2340101 h 5683481"/>
                <a:gd name="connsiteX4" fmla="*/ 4658935 w 5599616"/>
                <a:gd name="connsiteY4" fmla="*/ 1111338 h 5683481"/>
                <a:gd name="connsiteX5" fmla="*/ 4855006 w 5599616"/>
                <a:gd name="connsiteY5" fmla="*/ 528169 h 5683481"/>
                <a:gd name="connsiteX6" fmla="*/ 5129939 w 5599616"/>
                <a:gd name="connsiteY6" fmla="*/ 85854 h 5683481"/>
                <a:gd name="connsiteX7" fmla="*/ 5510405 w 5599616"/>
                <a:gd name="connsiteY7" fmla="*/ 22347 h 5683481"/>
                <a:gd name="connsiteX8" fmla="*/ 5592149 w 5599616"/>
                <a:gd name="connsiteY8" fmla="*/ 356894 h 5683481"/>
                <a:gd name="connsiteX9" fmla="*/ 5377912 w 5599616"/>
                <a:gd name="connsiteY9" fmla="*/ 1062247 h 5683481"/>
                <a:gd name="connsiteX10" fmla="*/ 4699014 w 5599616"/>
                <a:gd name="connsiteY10" fmla="*/ 2624261 h 5683481"/>
                <a:gd name="connsiteX11" fmla="*/ 4355024 w 5599616"/>
                <a:gd name="connsiteY11" fmla="*/ 3046030 h 5683481"/>
                <a:gd name="connsiteX12" fmla="*/ 2699445 w 5599616"/>
                <a:gd name="connsiteY12" fmla="*/ 4288922 h 5683481"/>
                <a:gd name="connsiteX13" fmla="*/ 2134225 w 5599616"/>
                <a:gd name="connsiteY13" fmla="*/ 4659368 h 5683481"/>
                <a:gd name="connsiteX14" fmla="*/ 1031106 w 5599616"/>
                <a:gd name="connsiteY14" fmla="*/ 5683481 h 5683481"/>
                <a:gd name="connsiteX0" fmla="*/ 0 w 4964185"/>
                <a:gd name="connsiteY0" fmla="*/ 3650464 h 5683481"/>
                <a:gd name="connsiteX1" fmla="*/ 1922005 w 4964185"/>
                <a:gd name="connsiteY1" fmla="*/ 2988577 h 5683481"/>
                <a:gd name="connsiteX2" fmla="*/ 3361906 w 4964185"/>
                <a:gd name="connsiteY2" fmla="*/ 2340101 h 5683481"/>
                <a:gd name="connsiteX3" fmla="*/ 4023504 w 4964185"/>
                <a:gd name="connsiteY3" fmla="*/ 1111338 h 5683481"/>
                <a:gd name="connsiteX4" fmla="*/ 4219575 w 4964185"/>
                <a:gd name="connsiteY4" fmla="*/ 528169 h 5683481"/>
                <a:gd name="connsiteX5" fmla="*/ 4494508 w 4964185"/>
                <a:gd name="connsiteY5" fmla="*/ 85854 h 5683481"/>
                <a:gd name="connsiteX6" fmla="*/ 4874974 w 4964185"/>
                <a:gd name="connsiteY6" fmla="*/ 22347 h 5683481"/>
                <a:gd name="connsiteX7" fmla="*/ 4956718 w 4964185"/>
                <a:gd name="connsiteY7" fmla="*/ 356894 h 5683481"/>
                <a:gd name="connsiteX8" fmla="*/ 4742481 w 4964185"/>
                <a:gd name="connsiteY8" fmla="*/ 1062247 h 5683481"/>
                <a:gd name="connsiteX9" fmla="*/ 4063583 w 4964185"/>
                <a:gd name="connsiteY9" fmla="*/ 2624261 h 5683481"/>
                <a:gd name="connsiteX10" fmla="*/ 3719593 w 4964185"/>
                <a:gd name="connsiteY10" fmla="*/ 3046030 h 5683481"/>
                <a:gd name="connsiteX11" fmla="*/ 2064014 w 4964185"/>
                <a:gd name="connsiteY11" fmla="*/ 4288922 h 5683481"/>
                <a:gd name="connsiteX12" fmla="*/ 1498794 w 4964185"/>
                <a:gd name="connsiteY12" fmla="*/ 4659368 h 5683481"/>
                <a:gd name="connsiteX13" fmla="*/ 395675 w 4964185"/>
                <a:gd name="connsiteY13"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1668339 w 4568510"/>
                <a:gd name="connsiteY10" fmla="*/ 4288922 h 5683481"/>
                <a:gd name="connsiteX11" fmla="*/ 1103119 w 4568510"/>
                <a:gd name="connsiteY11" fmla="*/ 4659368 h 5683481"/>
                <a:gd name="connsiteX12" fmla="*/ 0 w 4568510"/>
                <a:gd name="connsiteY12"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1103119 w 4568510"/>
                <a:gd name="connsiteY10" fmla="*/ 4659368 h 5683481"/>
                <a:gd name="connsiteX11" fmla="*/ 0 w 4568510"/>
                <a:gd name="connsiteY11"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0 w 4568510"/>
                <a:gd name="connsiteY10" fmla="*/ 5683481 h 5683481"/>
                <a:gd name="connsiteX0" fmla="*/ 0 w 3042180"/>
                <a:gd name="connsiteY0" fmla="*/ 2988577 h 3046030"/>
                <a:gd name="connsiteX1" fmla="*/ 1439901 w 3042180"/>
                <a:gd name="connsiteY1" fmla="*/ 2340101 h 3046030"/>
                <a:gd name="connsiteX2" fmla="*/ 2101499 w 3042180"/>
                <a:gd name="connsiteY2" fmla="*/ 1111338 h 3046030"/>
                <a:gd name="connsiteX3" fmla="*/ 2297570 w 3042180"/>
                <a:gd name="connsiteY3" fmla="*/ 528169 h 3046030"/>
                <a:gd name="connsiteX4" fmla="*/ 2572503 w 3042180"/>
                <a:gd name="connsiteY4" fmla="*/ 85854 h 3046030"/>
                <a:gd name="connsiteX5" fmla="*/ 2952969 w 3042180"/>
                <a:gd name="connsiteY5" fmla="*/ 22347 h 3046030"/>
                <a:gd name="connsiteX6" fmla="*/ 3034713 w 3042180"/>
                <a:gd name="connsiteY6" fmla="*/ 356894 h 3046030"/>
                <a:gd name="connsiteX7" fmla="*/ 2820476 w 3042180"/>
                <a:gd name="connsiteY7" fmla="*/ 1062247 h 3046030"/>
                <a:gd name="connsiteX8" fmla="*/ 2141578 w 3042180"/>
                <a:gd name="connsiteY8" fmla="*/ 2624261 h 3046030"/>
                <a:gd name="connsiteX9" fmla="*/ 1797588 w 3042180"/>
                <a:gd name="connsiteY9" fmla="*/ 3046030 h 3046030"/>
                <a:gd name="connsiteX0" fmla="*/ 0 w 1602279"/>
                <a:gd name="connsiteY0" fmla="*/ 2340101 h 3046030"/>
                <a:gd name="connsiteX1" fmla="*/ 661598 w 1602279"/>
                <a:gd name="connsiteY1" fmla="*/ 1111338 h 3046030"/>
                <a:gd name="connsiteX2" fmla="*/ 857669 w 1602279"/>
                <a:gd name="connsiteY2" fmla="*/ 528169 h 3046030"/>
                <a:gd name="connsiteX3" fmla="*/ 1132602 w 1602279"/>
                <a:gd name="connsiteY3" fmla="*/ 85854 h 3046030"/>
                <a:gd name="connsiteX4" fmla="*/ 1513068 w 1602279"/>
                <a:gd name="connsiteY4" fmla="*/ 22347 h 3046030"/>
                <a:gd name="connsiteX5" fmla="*/ 1594812 w 1602279"/>
                <a:gd name="connsiteY5" fmla="*/ 356894 h 3046030"/>
                <a:gd name="connsiteX6" fmla="*/ 1380575 w 1602279"/>
                <a:gd name="connsiteY6" fmla="*/ 1062247 h 3046030"/>
                <a:gd name="connsiteX7" fmla="*/ 701677 w 1602279"/>
                <a:gd name="connsiteY7" fmla="*/ 2624261 h 3046030"/>
                <a:gd name="connsiteX8" fmla="*/ 357687 w 1602279"/>
                <a:gd name="connsiteY8" fmla="*/ 3046030 h 3046030"/>
                <a:gd name="connsiteX0" fmla="*/ 0 w 1602279"/>
                <a:gd name="connsiteY0" fmla="*/ 2340101 h 2624261"/>
                <a:gd name="connsiteX1" fmla="*/ 661598 w 1602279"/>
                <a:gd name="connsiteY1" fmla="*/ 1111338 h 2624261"/>
                <a:gd name="connsiteX2" fmla="*/ 857669 w 1602279"/>
                <a:gd name="connsiteY2" fmla="*/ 528169 h 2624261"/>
                <a:gd name="connsiteX3" fmla="*/ 1132602 w 1602279"/>
                <a:gd name="connsiteY3" fmla="*/ 85854 h 2624261"/>
                <a:gd name="connsiteX4" fmla="*/ 1513068 w 1602279"/>
                <a:gd name="connsiteY4" fmla="*/ 22347 h 2624261"/>
                <a:gd name="connsiteX5" fmla="*/ 1594812 w 1602279"/>
                <a:gd name="connsiteY5" fmla="*/ 356894 h 2624261"/>
                <a:gd name="connsiteX6" fmla="*/ 1380575 w 1602279"/>
                <a:gd name="connsiteY6" fmla="*/ 1062247 h 2624261"/>
                <a:gd name="connsiteX7" fmla="*/ 701677 w 1602279"/>
                <a:gd name="connsiteY7" fmla="*/ 2624261 h 2624261"/>
                <a:gd name="connsiteX0" fmla="*/ 0 w 1602279"/>
                <a:gd name="connsiteY0" fmla="*/ 2340101 h 2624261"/>
                <a:gd name="connsiteX1" fmla="*/ 661598 w 1602279"/>
                <a:gd name="connsiteY1" fmla="*/ 1111338 h 2624261"/>
                <a:gd name="connsiteX2" fmla="*/ 857669 w 1602279"/>
                <a:gd name="connsiteY2" fmla="*/ 528169 h 2624261"/>
                <a:gd name="connsiteX3" fmla="*/ 1132602 w 1602279"/>
                <a:gd name="connsiteY3" fmla="*/ 85854 h 2624261"/>
                <a:gd name="connsiteX4" fmla="*/ 1513068 w 1602279"/>
                <a:gd name="connsiteY4" fmla="*/ 22347 h 2624261"/>
                <a:gd name="connsiteX5" fmla="*/ 1594812 w 1602279"/>
                <a:gd name="connsiteY5" fmla="*/ 356894 h 2624261"/>
                <a:gd name="connsiteX6" fmla="*/ 1380575 w 1602279"/>
                <a:gd name="connsiteY6" fmla="*/ 1062247 h 2624261"/>
                <a:gd name="connsiteX7" fmla="*/ 701677 w 1602279"/>
                <a:gd name="connsiteY7" fmla="*/ 2624261 h 2624261"/>
                <a:gd name="connsiteX8" fmla="*/ 0 w 1602279"/>
                <a:gd name="connsiteY8" fmla="*/ 2340101 h 262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279" h="2624261">
                  <a:moveTo>
                    <a:pt x="0" y="2340101"/>
                  </a:moveTo>
                  <a:cubicBezTo>
                    <a:pt x="44032" y="2303674"/>
                    <a:pt x="590954" y="1289989"/>
                    <a:pt x="661598" y="1111338"/>
                  </a:cubicBezTo>
                  <a:cubicBezTo>
                    <a:pt x="732242" y="932687"/>
                    <a:pt x="757195" y="704045"/>
                    <a:pt x="857669" y="528169"/>
                  </a:cubicBezTo>
                  <a:cubicBezTo>
                    <a:pt x="932625" y="356546"/>
                    <a:pt x="1023369" y="170158"/>
                    <a:pt x="1132602" y="85854"/>
                  </a:cubicBezTo>
                  <a:cubicBezTo>
                    <a:pt x="1241835" y="1550"/>
                    <a:pt x="1436033" y="-22826"/>
                    <a:pt x="1513068" y="22347"/>
                  </a:cubicBezTo>
                  <a:cubicBezTo>
                    <a:pt x="1590103" y="67520"/>
                    <a:pt x="1616894" y="183577"/>
                    <a:pt x="1594812" y="356894"/>
                  </a:cubicBezTo>
                  <a:cubicBezTo>
                    <a:pt x="1572730" y="530211"/>
                    <a:pt x="1529431" y="684353"/>
                    <a:pt x="1380575" y="1062247"/>
                  </a:cubicBezTo>
                  <a:cubicBezTo>
                    <a:pt x="1231719" y="1440142"/>
                    <a:pt x="872158" y="2293631"/>
                    <a:pt x="701677" y="2624261"/>
                  </a:cubicBezTo>
                  <a:lnTo>
                    <a:pt x="0" y="2340101"/>
                  </a:lnTo>
                  <a:close/>
                </a:path>
              </a:pathLst>
            </a:custGeom>
            <a:solidFill>
              <a:schemeClr val="accent2">
                <a:lumMod val="20000"/>
                <a:lumOff val="80000"/>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C7B0D0DF-FDCB-A4FF-19A1-6BE96B0B4C83}"/>
                </a:ext>
              </a:extLst>
            </p:cNvPr>
            <p:cNvSpPr/>
            <p:nvPr/>
          </p:nvSpPr>
          <p:spPr>
            <a:xfrm rot="19927244">
              <a:off x="7346898" y="1478123"/>
              <a:ext cx="2838535" cy="4649039"/>
            </a:xfrm>
            <a:custGeom>
              <a:avLst/>
              <a:gdLst>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464231 w 5586585"/>
                <a:gd name="connsiteY8" fmla="*/ 1098606 h 5686104"/>
                <a:gd name="connsiteX9" fmla="*/ 2789695 w 5586585"/>
                <a:gd name="connsiteY9" fmla="*/ 1207094 h 5686104"/>
                <a:gd name="connsiteX10" fmla="*/ 2805194 w 5586585"/>
                <a:gd name="connsiteY10" fmla="*/ 1501562 h 5686104"/>
                <a:gd name="connsiteX11" fmla="*/ 2402238 w 5586585"/>
                <a:gd name="connsiteY11" fmla="*/ 2322972 h 5686104"/>
                <a:gd name="connsiteX12" fmla="*/ 2200760 w 5586585"/>
                <a:gd name="connsiteY12" fmla="*/ 2663935 h 5686104"/>
                <a:gd name="connsiteX13" fmla="*/ 2293749 w 5586585"/>
                <a:gd name="connsiteY13" fmla="*/ 2927406 h 5686104"/>
                <a:gd name="connsiteX14" fmla="*/ 2634712 w 5586585"/>
                <a:gd name="connsiteY14" fmla="*/ 2973901 h 5686104"/>
                <a:gd name="connsiteX15" fmla="*/ 3967566 w 5586585"/>
                <a:gd name="connsiteY15" fmla="*/ 2338471 h 5686104"/>
                <a:gd name="connsiteX16" fmla="*/ 4726983 w 5586585"/>
                <a:gd name="connsiteY16" fmla="*/ 680152 h 5686104"/>
                <a:gd name="connsiteX17" fmla="*/ 5129939 w 5586585"/>
                <a:gd name="connsiteY17" fmla="*/ 75718 h 5686104"/>
                <a:gd name="connsiteX18" fmla="*/ 5501899 w 5586585"/>
                <a:gd name="connsiteY18" fmla="*/ 29223 h 5686104"/>
                <a:gd name="connsiteX19" fmla="*/ 5579390 w 5586585"/>
                <a:gd name="connsiteY19" fmla="*/ 261698 h 5686104"/>
                <a:gd name="connsiteX20" fmla="*/ 5377912 w 5586585"/>
                <a:gd name="connsiteY20" fmla="*/ 1052111 h 5686104"/>
                <a:gd name="connsiteX21" fmla="*/ 4664990 w 5586585"/>
                <a:gd name="connsiteY21" fmla="*/ 2694932 h 5686104"/>
                <a:gd name="connsiteX22" fmla="*/ 4355024 w 5586585"/>
                <a:gd name="connsiteY22" fmla="*/ 3035894 h 5686104"/>
                <a:gd name="connsiteX23" fmla="*/ 2712204 w 5586585"/>
                <a:gd name="connsiteY23" fmla="*/ 4244762 h 5686104"/>
                <a:gd name="connsiteX24" fmla="*/ 2185261 w 5586585"/>
                <a:gd name="connsiteY24" fmla="*/ 4632220 h 5686104"/>
                <a:gd name="connsiteX25" fmla="*/ 1069383 w 5586585"/>
                <a:gd name="connsiteY25"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464231 w 5586585"/>
                <a:gd name="connsiteY8" fmla="*/ 109860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310761 w 5586585"/>
                <a:gd name="connsiteY12" fmla="*/ 2918899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310761 w 5586585"/>
                <a:gd name="connsiteY12" fmla="*/ 2918899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557436 w 5586585"/>
                <a:gd name="connsiteY12" fmla="*/ 2978441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90864"/>
                <a:gd name="connsiteY0" fmla="*/ 4673023 h 5726907"/>
                <a:gd name="connsiteX1" fmla="*/ 573438 w 5590864"/>
                <a:gd name="connsiteY1" fmla="*/ 4130582 h 5726907"/>
                <a:gd name="connsiteX2" fmla="*/ 635431 w 5590864"/>
                <a:gd name="connsiteY2" fmla="*/ 4053090 h 5726907"/>
                <a:gd name="connsiteX3" fmla="*/ 635431 w 5590864"/>
                <a:gd name="connsiteY3" fmla="*/ 3681131 h 5726907"/>
                <a:gd name="connsiteX4" fmla="*/ 898902 w 5590864"/>
                <a:gd name="connsiteY4" fmla="*/ 3154189 h 5726907"/>
                <a:gd name="connsiteX5" fmla="*/ 1270861 w 5590864"/>
                <a:gd name="connsiteY5" fmla="*/ 2596250 h 5726907"/>
                <a:gd name="connsiteX6" fmla="*/ 1766807 w 5590864"/>
                <a:gd name="connsiteY6" fmla="*/ 1991816 h 5726907"/>
                <a:gd name="connsiteX7" fmla="*/ 2233558 w 5590864"/>
                <a:gd name="connsiteY7" fmla="*/ 1254890 h 5726907"/>
                <a:gd name="connsiteX8" fmla="*/ 2668377 w 5590864"/>
                <a:gd name="connsiteY8" fmla="*/ 1181939 h 5726907"/>
                <a:gd name="connsiteX9" fmla="*/ 2805194 w 5590864"/>
                <a:gd name="connsiteY9" fmla="*/ 1542365 h 5726907"/>
                <a:gd name="connsiteX10" fmla="*/ 2402238 w 5590864"/>
                <a:gd name="connsiteY10" fmla="*/ 2363775 h 5726907"/>
                <a:gd name="connsiteX11" fmla="*/ 2200760 w 5590864"/>
                <a:gd name="connsiteY11" fmla="*/ 2781293 h 5726907"/>
                <a:gd name="connsiteX12" fmla="*/ 2557436 w 5590864"/>
                <a:gd name="connsiteY12" fmla="*/ 3019244 h 5726907"/>
                <a:gd name="connsiteX13" fmla="*/ 3997337 w 5590864"/>
                <a:gd name="connsiteY13" fmla="*/ 2370768 h 5726907"/>
                <a:gd name="connsiteX14" fmla="*/ 4680200 w 5590864"/>
                <a:gd name="connsiteY14" fmla="*/ 1146258 h 5726907"/>
                <a:gd name="connsiteX15" fmla="*/ 5129939 w 5590864"/>
                <a:gd name="connsiteY15" fmla="*/ 116521 h 5726907"/>
                <a:gd name="connsiteX16" fmla="*/ 5518911 w 5590864"/>
                <a:gd name="connsiteY16" fmla="*/ 44508 h 5726907"/>
                <a:gd name="connsiteX17" fmla="*/ 5579390 w 5590864"/>
                <a:gd name="connsiteY17" fmla="*/ 302501 h 5726907"/>
                <a:gd name="connsiteX18" fmla="*/ 5377912 w 5590864"/>
                <a:gd name="connsiteY18" fmla="*/ 1092914 h 5726907"/>
                <a:gd name="connsiteX19" fmla="*/ 4664990 w 5590864"/>
                <a:gd name="connsiteY19" fmla="*/ 2735735 h 5726907"/>
                <a:gd name="connsiteX20" fmla="*/ 4355024 w 5590864"/>
                <a:gd name="connsiteY20" fmla="*/ 3076697 h 5726907"/>
                <a:gd name="connsiteX21" fmla="*/ 2712204 w 5590864"/>
                <a:gd name="connsiteY21" fmla="*/ 4285565 h 5726907"/>
                <a:gd name="connsiteX22" fmla="*/ 2185261 w 5590864"/>
                <a:gd name="connsiteY22" fmla="*/ 4673023 h 5726907"/>
                <a:gd name="connsiteX23" fmla="*/ 1069383 w 5590864"/>
                <a:gd name="connsiteY23" fmla="*/ 5726907 h 5726907"/>
                <a:gd name="connsiteX0" fmla="*/ 0 w 5601469"/>
                <a:gd name="connsiteY0" fmla="*/ 4678320 h 5732204"/>
                <a:gd name="connsiteX1" fmla="*/ 573438 w 5601469"/>
                <a:gd name="connsiteY1" fmla="*/ 4135879 h 5732204"/>
                <a:gd name="connsiteX2" fmla="*/ 635431 w 5601469"/>
                <a:gd name="connsiteY2" fmla="*/ 4058387 h 5732204"/>
                <a:gd name="connsiteX3" fmla="*/ 635431 w 5601469"/>
                <a:gd name="connsiteY3" fmla="*/ 3686428 h 5732204"/>
                <a:gd name="connsiteX4" fmla="*/ 898902 w 5601469"/>
                <a:gd name="connsiteY4" fmla="*/ 3159486 h 5732204"/>
                <a:gd name="connsiteX5" fmla="*/ 1270861 w 5601469"/>
                <a:gd name="connsiteY5" fmla="*/ 2601547 h 5732204"/>
                <a:gd name="connsiteX6" fmla="*/ 1766807 w 5601469"/>
                <a:gd name="connsiteY6" fmla="*/ 1997113 h 5732204"/>
                <a:gd name="connsiteX7" fmla="*/ 2233558 w 5601469"/>
                <a:gd name="connsiteY7" fmla="*/ 1260187 h 5732204"/>
                <a:gd name="connsiteX8" fmla="*/ 2668377 w 5601469"/>
                <a:gd name="connsiteY8" fmla="*/ 1187236 h 5732204"/>
                <a:gd name="connsiteX9" fmla="*/ 2805194 w 5601469"/>
                <a:gd name="connsiteY9" fmla="*/ 1547662 h 5732204"/>
                <a:gd name="connsiteX10" fmla="*/ 2402238 w 5601469"/>
                <a:gd name="connsiteY10" fmla="*/ 2369072 h 5732204"/>
                <a:gd name="connsiteX11" fmla="*/ 2200760 w 5601469"/>
                <a:gd name="connsiteY11" fmla="*/ 2786590 h 5732204"/>
                <a:gd name="connsiteX12" fmla="*/ 2557436 w 5601469"/>
                <a:gd name="connsiteY12" fmla="*/ 3024541 h 5732204"/>
                <a:gd name="connsiteX13" fmla="*/ 3997337 w 5601469"/>
                <a:gd name="connsiteY13" fmla="*/ 2376065 h 5732204"/>
                <a:gd name="connsiteX14" fmla="*/ 4680200 w 5601469"/>
                <a:gd name="connsiteY14" fmla="*/ 1151555 h 5732204"/>
                <a:gd name="connsiteX15" fmla="*/ 5129939 w 5601469"/>
                <a:gd name="connsiteY15" fmla="*/ 121818 h 5732204"/>
                <a:gd name="connsiteX16" fmla="*/ 5518911 w 5601469"/>
                <a:gd name="connsiteY16" fmla="*/ 49805 h 5732204"/>
                <a:gd name="connsiteX17" fmla="*/ 5592149 w 5601469"/>
                <a:gd name="connsiteY17" fmla="*/ 392858 h 5732204"/>
                <a:gd name="connsiteX18" fmla="*/ 5377912 w 5601469"/>
                <a:gd name="connsiteY18" fmla="*/ 1098211 h 5732204"/>
                <a:gd name="connsiteX19" fmla="*/ 4664990 w 5601469"/>
                <a:gd name="connsiteY19" fmla="*/ 2741032 h 5732204"/>
                <a:gd name="connsiteX20" fmla="*/ 4355024 w 5601469"/>
                <a:gd name="connsiteY20" fmla="*/ 3081994 h 5732204"/>
                <a:gd name="connsiteX21" fmla="*/ 2712204 w 5601469"/>
                <a:gd name="connsiteY21" fmla="*/ 4290862 h 5732204"/>
                <a:gd name="connsiteX22" fmla="*/ 2185261 w 5601469"/>
                <a:gd name="connsiteY22" fmla="*/ 4678320 h 5732204"/>
                <a:gd name="connsiteX23" fmla="*/ 1069383 w 5601469"/>
                <a:gd name="connsiteY23" fmla="*/ 5732204 h 5732204"/>
                <a:gd name="connsiteX0" fmla="*/ 0 w 5601469"/>
                <a:gd name="connsiteY0" fmla="*/ 4650257 h 5704141"/>
                <a:gd name="connsiteX1" fmla="*/ 573438 w 5601469"/>
                <a:gd name="connsiteY1" fmla="*/ 4107816 h 5704141"/>
                <a:gd name="connsiteX2" fmla="*/ 635431 w 5601469"/>
                <a:gd name="connsiteY2" fmla="*/ 4030324 h 5704141"/>
                <a:gd name="connsiteX3" fmla="*/ 635431 w 5601469"/>
                <a:gd name="connsiteY3" fmla="*/ 3658365 h 5704141"/>
                <a:gd name="connsiteX4" fmla="*/ 898902 w 5601469"/>
                <a:gd name="connsiteY4" fmla="*/ 3131423 h 5704141"/>
                <a:gd name="connsiteX5" fmla="*/ 1270861 w 5601469"/>
                <a:gd name="connsiteY5" fmla="*/ 2573484 h 5704141"/>
                <a:gd name="connsiteX6" fmla="*/ 1766807 w 5601469"/>
                <a:gd name="connsiteY6" fmla="*/ 1969050 h 5704141"/>
                <a:gd name="connsiteX7" fmla="*/ 2233558 w 5601469"/>
                <a:gd name="connsiteY7" fmla="*/ 1232124 h 5704141"/>
                <a:gd name="connsiteX8" fmla="*/ 2668377 w 5601469"/>
                <a:gd name="connsiteY8" fmla="*/ 1159173 h 5704141"/>
                <a:gd name="connsiteX9" fmla="*/ 2805194 w 5601469"/>
                <a:gd name="connsiteY9" fmla="*/ 1519599 h 5704141"/>
                <a:gd name="connsiteX10" fmla="*/ 2402238 w 5601469"/>
                <a:gd name="connsiteY10" fmla="*/ 2341009 h 5704141"/>
                <a:gd name="connsiteX11" fmla="*/ 2200760 w 5601469"/>
                <a:gd name="connsiteY11" fmla="*/ 2758527 h 5704141"/>
                <a:gd name="connsiteX12" fmla="*/ 2557436 w 5601469"/>
                <a:gd name="connsiteY12" fmla="*/ 2996478 h 5704141"/>
                <a:gd name="connsiteX13" fmla="*/ 3997337 w 5601469"/>
                <a:gd name="connsiteY13" fmla="*/ 2348002 h 5704141"/>
                <a:gd name="connsiteX14" fmla="*/ 4680200 w 5601469"/>
                <a:gd name="connsiteY14" fmla="*/ 1123492 h 5704141"/>
                <a:gd name="connsiteX15" fmla="*/ 4927307 w 5601469"/>
                <a:gd name="connsiteY15" fmla="*/ 570095 h 5704141"/>
                <a:gd name="connsiteX16" fmla="*/ 5129939 w 5601469"/>
                <a:gd name="connsiteY16" fmla="*/ 93755 h 5704141"/>
                <a:gd name="connsiteX17" fmla="*/ 5518911 w 5601469"/>
                <a:gd name="connsiteY17" fmla="*/ 21742 h 5704141"/>
                <a:gd name="connsiteX18" fmla="*/ 5592149 w 5601469"/>
                <a:gd name="connsiteY18" fmla="*/ 364795 h 5704141"/>
                <a:gd name="connsiteX19" fmla="*/ 5377912 w 5601469"/>
                <a:gd name="connsiteY19" fmla="*/ 1070148 h 5704141"/>
                <a:gd name="connsiteX20" fmla="*/ 4664990 w 5601469"/>
                <a:gd name="connsiteY20" fmla="*/ 2712969 h 5704141"/>
                <a:gd name="connsiteX21" fmla="*/ 4355024 w 5601469"/>
                <a:gd name="connsiteY21" fmla="*/ 3053931 h 5704141"/>
                <a:gd name="connsiteX22" fmla="*/ 2712204 w 5601469"/>
                <a:gd name="connsiteY22" fmla="*/ 4262799 h 5704141"/>
                <a:gd name="connsiteX23" fmla="*/ 2185261 w 5601469"/>
                <a:gd name="connsiteY23" fmla="*/ 4650257 h 5704141"/>
                <a:gd name="connsiteX24" fmla="*/ 1069383 w 5601469"/>
                <a:gd name="connsiteY24" fmla="*/ 5704141 h 5704141"/>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80200 w 5601469"/>
                <a:gd name="connsiteY14" fmla="*/ 1122334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64990 w 5599616"/>
                <a:gd name="connsiteY20" fmla="*/ 2705068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64990 w 5599616"/>
                <a:gd name="connsiteY20" fmla="*/ 2705068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699445 w 5599616"/>
                <a:gd name="connsiteY22" fmla="*/ 4288922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699445 w 5599616"/>
                <a:gd name="connsiteY22" fmla="*/ 4288922 h 5696240"/>
                <a:gd name="connsiteX23" fmla="*/ 2134225 w 5599616"/>
                <a:gd name="connsiteY23" fmla="*/ 4659368 h 5696240"/>
                <a:gd name="connsiteX24" fmla="*/ 1069383 w 5599616"/>
                <a:gd name="connsiteY24" fmla="*/ 5696240 h 5696240"/>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805194 w 5599616"/>
                <a:gd name="connsiteY9" fmla="*/ 1511698 h 5683481"/>
                <a:gd name="connsiteX10" fmla="*/ 2402238 w 5599616"/>
                <a:gd name="connsiteY10" fmla="*/ 2333108 h 5683481"/>
                <a:gd name="connsiteX11" fmla="*/ 2200760 w 5599616"/>
                <a:gd name="connsiteY11" fmla="*/ 2750626 h 5683481"/>
                <a:gd name="connsiteX12" fmla="*/ 2557436 w 5599616"/>
                <a:gd name="connsiteY12" fmla="*/ 2988577 h 5683481"/>
                <a:gd name="connsiteX13" fmla="*/ 3997337 w 5599616"/>
                <a:gd name="connsiteY13" fmla="*/ 2340101 h 5683481"/>
                <a:gd name="connsiteX14" fmla="*/ 4658935 w 5599616"/>
                <a:gd name="connsiteY14" fmla="*/ 1111338 h 5683481"/>
                <a:gd name="connsiteX15" fmla="*/ 4855006 w 5599616"/>
                <a:gd name="connsiteY15" fmla="*/ 528169 h 5683481"/>
                <a:gd name="connsiteX16" fmla="*/ 5129939 w 5599616"/>
                <a:gd name="connsiteY16" fmla="*/ 85854 h 5683481"/>
                <a:gd name="connsiteX17" fmla="*/ 5510405 w 5599616"/>
                <a:gd name="connsiteY17" fmla="*/ 22347 h 5683481"/>
                <a:gd name="connsiteX18" fmla="*/ 5592149 w 5599616"/>
                <a:gd name="connsiteY18" fmla="*/ 356894 h 5683481"/>
                <a:gd name="connsiteX19" fmla="*/ 5377912 w 5599616"/>
                <a:gd name="connsiteY19" fmla="*/ 1062247 h 5683481"/>
                <a:gd name="connsiteX20" fmla="*/ 4699014 w 5599616"/>
                <a:gd name="connsiteY20" fmla="*/ 2624261 h 5683481"/>
                <a:gd name="connsiteX21" fmla="*/ 4355024 w 5599616"/>
                <a:gd name="connsiteY21" fmla="*/ 3046030 h 5683481"/>
                <a:gd name="connsiteX22" fmla="*/ 2699445 w 5599616"/>
                <a:gd name="connsiteY22" fmla="*/ 4288922 h 5683481"/>
                <a:gd name="connsiteX23" fmla="*/ 2134225 w 5599616"/>
                <a:gd name="connsiteY23" fmla="*/ 4659368 h 5683481"/>
                <a:gd name="connsiteX24" fmla="*/ 1031106 w 5599616"/>
                <a:gd name="connsiteY24"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805194 w 5599616"/>
                <a:gd name="connsiteY9" fmla="*/ 1511698 h 5683481"/>
                <a:gd name="connsiteX10" fmla="*/ 2200760 w 5599616"/>
                <a:gd name="connsiteY10" fmla="*/ 2750626 h 5683481"/>
                <a:gd name="connsiteX11" fmla="*/ 2557436 w 5599616"/>
                <a:gd name="connsiteY11" fmla="*/ 2988577 h 5683481"/>
                <a:gd name="connsiteX12" fmla="*/ 3997337 w 5599616"/>
                <a:gd name="connsiteY12" fmla="*/ 2340101 h 5683481"/>
                <a:gd name="connsiteX13" fmla="*/ 4658935 w 5599616"/>
                <a:gd name="connsiteY13" fmla="*/ 1111338 h 5683481"/>
                <a:gd name="connsiteX14" fmla="*/ 4855006 w 5599616"/>
                <a:gd name="connsiteY14" fmla="*/ 528169 h 5683481"/>
                <a:gd name="connsiteX15" fmla="*/ 5129939 w 5599616"/>
                <a:gd name="connsiteY15" fmla="*/ 85854 h 5683481"/>
                <a:gd name="connsiteX16" fmla="*/ 5510405 w 5599616"/>
                <a:gd name="connsiteY16" fmla="*/ 22347 h 5683481"/>
                <a:gd name="connsiteX17" fmla="*/ 5592149 w 5599616"/>
                <a:gd name="connsiteY17" fmla="*/ 356894 h 5683481"/>
                <a:gd name="connsiteX18" fmla="*/ 5377912 w 5599616"/>
                <a:gd name="connsiteY18" fmla="*/ 1062247 h 5683481"/>
                <a:gd name="connsiteX19" fmla="*/ 4699014 w 5599616"/>
                <a:gd name="connsiteY19" fmla="*/ 2624261 h 5683481"/>
                <a:gd name="connsiteX20" fmla="*/ 4355024 w 5599616"/>
                <a:gd name="connsiteY20" fmla="*/ 3046030 h 5683481"/>
                <a:gd name="connsiteX21" fmla="*/ 2699445 w 5599616"/>
                <a:gd name="connsiteY21" fmla="*/ 4288922 h 5683481"/>
                <a:gd name="connsiteX22" fmla="*/ 2134225 w 5599616"/>
                <a:gd name="connsiteY22" fmla="*/ 4659368 h 5683481"/>
                <a:gd name="connsiteX23" fmla="*/ 1031106 w 5599616"/>
                <a:gd name="connsiteY23"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200760 w 5599616"/>
                <a:gd name="connsiteY9" fmla="*/ 2750626 h 5683481"/>
                <a:gd name="connsiteX10" fmla="*/ 2557436 w 5599616"/>
                <a:gd name="connsiteY10" fmla="*/ 2988577 h 5683481"/>
                <a:gd name="connsiteX11" fmla="*/ 3997337 w 5599616"/>
                <a:gd name="connsiteY11" fmla="*/ 2340101 h 5683481"/>
                <a:gd name="connsiteX12" fmla="*/ 4658935 w 5599616"/>
                <a:gd name="connsiteY12" fmla="*/ 1111338 h 5683481"/>
                <a:gd name="connsiteX13" fmla="*/ 4855006 w 5599616"/>
                <a:gd name="connsiteY13" fmla="*/ 528169 h 5683481"/>
                <a:gd name="connsiteX14" fmla="*/ 5129939 w 5599616"/>
                <a:gd name="connsiteY14" fmla="*/ 85854 h 5683481"/>
                <a:gd name="connsiteX15" fmla="*/ 5510405 w 5599616"/>
                <a:gd name="connsiteY15" fmla="*/ 22347 h 5683481"/>
                <a:gd name="connsiteX16" fmla="*/ 5592149 w 5599616"/>
                <a:gd name="connsiteY16" fmla="*/ 356894 h 5683481"/>
                <a:gd name="connsiteX17" fmla="*/ 5377912 w 5599616"/>
                <a:gd name="connsiteY17" fmla="*/ 1062247 h 5683481"/>
                <a:gd name="connsiteX18" fmla="*/ 4699014 w 5599616"/>
                <a:gd name="connsiteY18" fmla="*/ 2624261 h 5683481"/>
                <a:gd name="connsiteX19" fmla="*/ 4355024 w 5599616"/>
                <a:gd name="connsiteY19" fmla="*/ 3046030 h 5683481"/>
                <a:gd name="connsiteX20" fmla="*/ 2699445 w 5599616"/>
                <a:gd name="connsiteY20" fmla="*/ 4288922 h 5683481"/>
                <a:gd name="connsiteX21" fmla="*/ 2134225 w 5599616"/>
                <a:gd name="connsiteY21" fmla="*/ 4659368 h 5683481"/>
                <a:gd name="connsiteX22" fmla="*/ 1031106 w 5599616"/>
                <a:gd name="connsiteY22"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668377 w 5599616"/>
                <a:gd name="connsiteY7" fmla="*/ 1151272 h 5683481"/>
                <a:gd name="connsiteX8" fmla="*/ 2200760 w 5599616"/>
                <a:gd name="connsiteY8" fmla="*/ 2750626 h 5683481"/>
                <a:gd name="connsiteX9" fmla="*/ 2557436 w 5599616"/>
                <a:gd name="connsiteY9" fmla="*/ 2988577 h 5683481"/>
                <a:gd name="connsiteX10" fmla="*/ 3997337 w 5599616"/>
                <a:gd name="connsiteY10" fmla="*/ 2340101 h 5683481"/>
                <a:gd name="connsiteX11" fmla="*/ 4658935 w 5599616"/>
                <a:gd name="connsiteY11" fmla="*/ 1111338 h 5683481"/>
                <a:gd name="connsiteX12" fmla="*/ 4855006 w 5599616"/>
                <a:gd name="connsiteY12" fmla="*/ 528169 h 5683481"/>
                <a:gd name="connsiteX13" fmla="*/ 5129939 w 5599616"/>
                <a:gd name="connsiteY13" fmla="*/ 85854 h 5683481"/>
                <a:gd name="connsiteX14" fmla="*/ 5510405 w 5599616"/>
                <a:gd name="connsiteY14" fmla="*/ 22347 h 5683481"/>
                <a:gd name="connsiteX15" fmla="*/ 5592149 w 5599616"/>
                <a:gd name="connsiteY15" fmla="*/ 356894 h 5683481"/>
                <a:gd name="connsiteX16" fmla="*/ 5377912 w 5599616"/>
                <a:gd name="connsiteY16" fmla="*/ 1062247 h 5683481"/>
                <a:gd name="connsiteX17" fmla="*/ 4699014 w 5599616"/>
                <a:gd name="connsiteY17" fmla="*/ 2624261 h 5683481"/>
                <a:gd name="connsiteX18" fmla="*/ 4355024 w 5599616"/>
                <a:gd name="connsiteY18" fmla="*/ 3046030 h 5683481"/>
                <a:gd name="connsiteX19" fmla="*/ 2699445 w 5599616"/>
                <a:gd name="connsiteY19" fmla="*/ 4288922 h 5683481"/>
                <a:gd name="connsiteX20" fmla="*/ 2134225 w 5599616"/>
                <a:gd name="connsiteY20" fmla="*/ 4659368 h 5683481"/>
                <a:gd name="connsiteX21" fmla="*/ 1031106 w 5599616"/>
                <a:gd name="connsiteY21"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00760 w 5599616"/>
                <a:gd name="connsiteY7" fmla="*/ 2750626 h 5683481"/>
                <a:gd name="connsiteX8" fmla="*/ 2557436 w 5599616"/>
                <a:gd name="connsiteY8" fmla="*/ 2988577 h 5683481"/>
                <a:gd name="connsiteX9" fmla="*/ 3997337 w 5599616"/>
                <a:gd name="connsiteY9" fmla="*/ 2340101 h 5683481"/>
                <a:gd name="connsiteX10" fmla="*/ 4658935 w 5599616"/>
                <a:gd name="connsiteY10" fmla="*/ 1111338 h 5683481"/>
                <a:gd name="connsiteX11" fmla="*/ 4855006 w 5599616"/>
                <a:gd name="connsiteY11" fmla="*/ 528169 h 5683481"/>
                <a:gd name="connsiteX12" fmla="*/ 5129939 w 5599616"/>
                <a:gd name="connsiteY12" fmla="*/ 85854 h 5683481"/>
                <a:gd name="connsiteX13" fmla="*/ 5510405 w 5599616"/>
                <a:gd name="connsiteY13" fmla="*/ 22347 h 5683481"/>
                <a:gd name="connsiteX14" fmla="*/ 5592149 w 5599616"/>
                <a:gd name="connsiteY14" fmla="*/ 356894 h 5683481"/>
                <a:gd name="connsiteX15" fmla="*/ 5377912 w 5599616"/>
                <a:gd name="connsiteY15" fmla="*/ 1062247 h 5683481"/>
                <a:gd name="connsiteX16" fmla="*/ 4699014 w 5599616"/>
                <a:gd name="connsiteY16" fmla="*/ 2624261 h 5683481"/>
                <a:gd name="connsiteX17" fmla="*/ 4355024 w 5599616"/>
                <a:gd name="connsiteY17" fmla="*/ 3046030 h 5683481"/>
                <a:gd name="connsiteX18" fmla="*/ 2699445 w 5599616"/>
                <a:gd name="connsiteY18" fmla="*/ 4288922 h 5683481"/>
                <a:gd name="connsiteX19" fmla="*/ 2134225 w 5599616"/>
                <a:gd name="connsiteY19" fmla="*/ 4659368 h 5683481"/>
                <a:gd name="connsiteX20" fmla="*/ 1031106 w 5599616"/>
                <a:gd name="connsiteY20"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2200760 w 5599616"/>
                <a:gd name="connsiteY6" fmla="*/ 2750626 h 5683481"/>
                <a:gd name="connsiteX7" fmla="*/ 2557436 w 5599616"/>
                <a:gd name="connsiteY7" fmla="*/ 2988577 h 5683481"/>
                <a:gd name="connsiteX8" fmla="*/ 3997337 w 5599616"/>
                <a:gd name="connsiteY8" fmla="*/ 2340101 h 5683481"/>
                <a:gd name="connsiteX9" fmla="*/ 4658935 w 5599616"/>
                <a:gd name="connsiteY9" fmla="*/ 1111338 h 5683481"/>
                <a:gd name="connsiteX10" fmla="*/ 4855006 w 5599616"/>
                <a:gd name="connsiteY10" fmla="*/ 528169 h 5683481"/>
                <a:gd name="connsiteX11" fmla="*/ 5129939 w 5599616"/>
                <a:gd name="connsiteY11" fmla="*/ 85854 h 5683481"/>
                <a:gd name="connsiteX12" fmla="*/ 5510405 w 5599616"/>
                <a:gd name="connsiteY12" fmla="*/ 22347 h 5683481"/>
                <a:gd name="connsiteX13" fmla="*/ 5592149 w 5599616"/>
                <a:gd name="connsiteY13" fmla="*/ 356894 h 5683481"/>
                <a:gd name="connsiteX14" fmla="*/ 5377912 w 5599616"/>
                <a:gd name="connsiteY14" fmla="*/ 1062247 h 5683481"/>
                <a:gd name="connsiteX15" fmla="*/ 4699014 w 5599616"/>
                <a:gd name="connsiteY15" fmla="*/ 2624261 h 5683481"/>
                <a:gd name="connsiteX16" fmla="*/ 4355024 w 5599616"/>
                <a:gd name="connsiteY16" fmla="*/ 3046030 h 5683481"/>
                <a:gd name="connsiteX17" fmla="*/ 2699445 w 5599616"/>
                <a:gd name="connsiteY17" fmla="*/ 4288922 h 5683481"/>
                <a:gd name="connsiteX18" fmla="*/ 2134225 w 5599616"/>
                <a:gd name="connsiteY18" fmla="*/ 4659368 h 5683481"/>
                <a:gd name="connsiteX19" fmla="*/ 1031106 w 5599616"/>
                <a:gd name="connsiteY19"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2200760 w 5599616"/>
                <a:gd name="connsiteY5" fmla="*/ 2750626 h 5683481"/>
                <a:gd name="connsiteX6" fmla="*/ 2557436 w 5599616"/>
                <a:gd name="connsiteY6" fmla="*/ 2988577 h 5683481"/>
                <a:gd name="connsiteX7" fmla="*/ 3997337 w 5599616"/>
                <a:gd name="connsiteY7" fmla="*/ 2340101 h 5683481"/>
                <a:gd name="connsiteX8" fmla="*/ 4658935 w 5599616"/>
                <a:gd name="connsiteY8" fmla="*/ 1111338 h 5683481"/>
                <a:gd name="connsiteX9" fmla="*/ 4855006 w 5599616"/>
                <a:gd name="connsiteY9" fmla="*/ 528169 h 5683481"/>
                <a:gd name="connsiteX10" fmla="*/ 5129939 w 5599616"/>
                <a:gd name="connsiteY10" fmla="*/ 85854 h 5683481"/>
                <a:gd name="connsiteX11" fmla="*/ 5510405 w 5599616"/>
                <a:gd name="connsiteY11" fmla="*/ 22347 h 5683481"/>
                <a:gd name="connsiteX12" fmla="*/ 5592149 w 5599616"/>
                <a:gd name="connsiteY12" fmla="*/ 356894 h 5683481"/>
                <a:gd name="connsiteX13" fmla="*/ 5377912 w 5599616"/>
                <a:gd name="connsiteY13" fmla="*/ 1062247 h 5683481"/>
                <a:gd name="connsiteX14" fmla="*/ 4699014 w 5599616"/>
                <a:gd name="connsiteY14" fmla="*/ 2624261 h 5683481"/>
                <a:gd name="connsiteX15" fmla="*/ 4355024 w 5599616"/>
                <a:gd name="connsiteY15" fmla="*/ 3046030 h 5683481"/>
                <a:gd name="connsiteX16" fmla="*/ 2699445 w 5599616"/>
                <a:gd name="connsiteY16" fmla="*/ 4288922 h 5683481"/>
                <a:gd name="connsiteX17" fmla="*/ 2134225 w 5599616"/>
                <a:gd name="connsiteY17" fmla="*/ 4659368 h 5683481"/>
                <a:gd name="connsiteX18" fmla="*/ 1031106 w 5599616"/>
                <a:gd name="connsiteY18"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2557436 w 5599616"/>
                <a:gd name="connsiteY5" fmla="*/ 2988577 h 5683481"/>
                <a:gd name="connsiteX6" fmla="*/ 3997337 w 5599616"/>
                <a:gd name="connsiteY6" fmla="*/ 2340101 h 5683481"/>
                <a:gd name="connsiteX7" fmla="*/ 4658935 w 5599616"/>
                <a:gd name="connsiteY7" fmla="*/ 1111338 h 5683481"/>
                <a:gd name="connsiteX8" fmla="*/ 4855006 w 5599616"/>
                <a:gd name="connsiteY8" fmla="*/ 528169 h 5683481"/>
                <a:gd name="connsiteX9" fmla="*/ 5129939 w 5599616"/>
                <a:gd name="connsiteY9" fmla="*/ 85854 h 5683481"/>
                <a:gd name="connsiteX10" fmla="*/ 5510405 w 5599616"/>
                <a:gd name="connsiteY10" fmla="*/ 22347 h 5683481"/>
                <a:gd name="connsiteX11" fmla="*/ 5592149 w 5599616"/>
                <a:gd name="connsiteY11" fmla="*/ 356894 h 5683481"/>
                <a:gd name="connsiteX12" fmla="*/ 5377912 w 5599616"/>
                <a:gd name="connsiteY12" fmla="*/ 1062247 h 5683481"/>
                <a:gd name="connsiteX13" fmla="*/ 4699014 w 5599616"/>
                <a:gd name="connsiteY13" fmla="*/ 2624261 h 5683481"/>
                <a:gd name="connsiteX14" fmla="*/ 4355024 w 5599616"/>
                <a:gd name="connsiteY14" fmla="*/ 3046030 h 5683481"/>
                <a:gd name="connsiteX15" fmla="*/ 2699445 w 5599616"/>
                <a:gd name="connsiteY15" fmla="*/ 4288922 h 5683481"/>
                <a:gd name="connsiteX16" fmla="*/ 2134225 w 5599616"/>
                <a:gd name="connsiteY16" fmla="*/ 4659368 h 5683481"/>
                <a:gd name="connsiteX17" fmla="*/ 1031106 w 5599616"/>
                <a:gd name="connsiteY17"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2557436 w 5599616"/>
                <a:gd name="connsiteY4" fmla="*/ 2988577 h 5683481"/>
                <a:gd name="connsiteX5" fmla="*/ 3997337 w 5599616"/>
                <a:gd name="connsiteY5" fmla="*/ 2340101 h 5683481"/>
                <a:gd name="connsiteX6" fmla="*/ 4658935 w 5599616"/>
                <a:gd name="connsiteY6" fmla="*/ 1111338 h 5683481"/>
                <a:gd name="connsiteX7" fmla="*/ 4855006 w 5599616"/>
                <a:gd name="connsiteY7" fmla="*/ 528169 h 5683481"/>
                <a:gd name="connsiteX8" fmla="*/ 5129939 w 5599616"/>
                <a:gd name="connsiteY8" fmla="*/ 85854 h 5683481"/>
                <a:gd name="connsiteX9" fmla="*/ 5510405 w 5599616"/>
                <a:gd name="connsiteY9" fmla="*/ 22347 h 5683481"/>
                <a:gd name="connsiteX10" fmla="*/ 5592149 w 5599616"/>
                <a:gd name="connsiteY10" fmla="*/ 356894 h 5683481"/>
                <a:gd name="connsiteX11" fmla="*/ 5377912 w 5599616"/>
                <a:gd name="connsiteY11" fmla="*/ 1062247 h 5683481"/>
                <a:gd name="connsiteX12" fmla="*/ 4699014 w 5599616"/>
                <a:gd name="connsiteY12" fmla="*/ 2624261 h 5683481"/>
                <a:gd name="connsiteX13" fmla="*/ 4355024 w 5599616"/>
                <a:gd name="connsiteY13" fmla="*/ 3046030 h 5683481"/>
                <a:gd name="connsiteX14" fmla="*/ 2699445 w 5599616"/>
                <a:gd name="connsiteY14" fmla="*/ 4288922 h 5683481"/>
                <a:gd name="connsiteX15" fmla="*/ 2134225 w 5599616"/>
                <a:gd name="connsiteY15" fmla="*/ 4659368 h 5683481"/>
                <a:gd name="connsiteX16" fmla="*/ 1031106 w 5599616"/>
                <a:gd name="connsiteY16" fmla="*/ 5683481 h 5683481"/>
                <a:gd name="connsiteX0" fmla="*/ 0 w 5599616"/>
                <a:gd name="connsiteY0" fmla="*/ 4642356 h 5683481"/>
                <a:gd name="connsiteX1" fmla="*/ 573438 w 5599616"/>
                <a:gd name="connsiteY1" fmla="*/ 4099915 h 5683481"/>
                <a:gd name="connsiteX2" fmla="*/ 635431 w 5599616"/>
                <a:gd name="connsiteY2" fmla="*/ 3650464 h 5683481"/>
                <a:gd name="connsiteX3" fmla="*/ 2557436 w 5599616"/>
                <a:gd name="connsiteY3" fmla="*/ 2988577 h 5683481"/>
                <a:gd name="connsiteX4" fmla="*/ 3997337 w 5599616"/>
                <a:gd name="connsiteY4" fmla="*/ 2340101 h 5683481"/>
                <a:gd name="connsiteX5" fmla="*/ 4658935 w 5599616"/>
                <a:gd name="connsiteY5" fmla="*/ 1111338 h 5683481"/>
                <a:gd name="connsiteX6" fmla="*/ 4855006 w 5599616"/>
                <a:gd name="connsiteY6" fmla="*/ 528169 h 5683481"/>
                <a:gd name="connsiteX7" fmla="*/ 5129939 w 5599616"/>
                <a:gd name="connsiteY7" fmla="*/ 85854 h 5683481"/>
                <a:gd name="connsiteX8" fmla="*/ 5510405 w 5599616"/>
                <a:gd name="connsiteY8" fmla="*/ 22347 h 5683481"/>
                <a:gd name="connsiteX9" fmla="*/ 5592149 w 5599616"/>
                <a:gd name="connsiteY9" fmla="*/ 356894 h 5683481"/>
                <a:gd name="connsiteX10" fmla="*/ 5377912 w 5599616"/>
                <a:gd name="connsiteY10" fmla="*/ 1062247 h 5683481"/>
                <a:gd name="connsiteX11" fmla="*/ 4699014 w 5599616"/>
                <a:gd name="connsiteY11" fmla="*/ 2624261 h 5683481"/>
                <a:gd name="connsiteX12" fmla="*/ 4355024 w 5599616"/>
                <a:gd name="connsiteY12" fmla="*/ 3046030 h 5683481"/>
                <a:gd name="connsiteX13" fmla="*/ 2699445 w 5599616"/>
                <a:gd name="connsiteY13" fmla="*/ 4288922 h 5683481"/>
                <a:gd name="connsiteX14" fmla="*/ 2134225 w 5599616"/>
                <a:gd name="connsiteY14" fmla="*/ 4659368 h 5683481"/>
                <a:gd name="connsiteX15" fmla="*/ 1031106 w 5599616"/>
                <a:gd name="connsiteY15" fmla="*/ 5683481 h 5683481"/>
                <a:gd name="connsiteX0" fmla="*/ 0 w 5599616"/>
                <a:gd name="connsiteY0" fmla="*/ 4642356 h 5683481"/>
                <a:gd name="connsiteX1" fmla="*/ 635431 w 5599616"/>
                <a:gd name="connsiteY1" fmla="*/ 3650464 h 5683481"/>
                <a:gd name="connsiteX2" fmla="*/ 2557436 w 5599616"/>
                <a:gd name="connsiteY2" fmla="*/ 2988577 h 5683481"/>
                <a:gd name="connsiteX3" fmla="*/ 3997337 w 5599616"/>
                <a:gd name="connsiteY3" fmla="*/ 2340101 h 5683481"/>
                <a:gd name="connsiteX4" fmla="*/ 4658935 w 5599616"/>
                <a:gd name="connsiteY4" fmla="*/ 1111338 h 5683481"/>
                <a:gd name="connsiteX5" fmla="*/ 4855006 w 5599616"/>
                <a:gd name="connsiteY5" fmla="*/ 528169 h 5683481"/>
                <a:gd name="connsiteX6" fmla="*/ 5129939 w 5599616"/>
                <a:gd name="connsiteY6" fmla="*/ 85854 h 5683481"/>
                <a:gd name="connsiteX7" fmla="*/ 5510405 w 5599616"/>
                <a:gd name="connsiteY7" fmla="*/ 22347 h 5683481"/>
                <a:gd name="connsiteX8" fmla="*/ 5592149 w 5599616"/>
                <a:gd name="connsiteY8" fmla="*/ 356894 h 5683481"/>
                <a:gd name="connsiteX9" fmla="*/ 5377912 w 5599616"/>
                <a:gd name="connsiteY9" fmla="*/ 1062247 h 5683481"/>
                <a:gd name="connsiteX10" fmla="*/ 4699014 w 5599616"/>
                <a:gd name="connsiteY10" fmla="*/ 2624261 h 5683481"/>
                <a:gd name="connsiteX11" fmla="*/ 4355024 w 5599616"/>
                <a:gd name="connsiteY11" fmla="*/ 3046030 h 5683481"/>
                <a:gd name="connsiteX12" fmla="*/ 2699445 w 5599616"/>
                <a:gd name="connsiteY12" fmla="*/ 4288922 h 5683481"/>
                <a:gd name="connsiteX13" fmla="*/ 2134225 w 5599616"/>
                <a:gd name="connsiteY13" fmla="*/ 4659368 h 5683481"/>
                <a:gd name="connsiteX14" fmla="*/ 1031106 w 5599616"/>
                <a:gd name="connsiteY14" fmla="*/ 5683481 h 5683481"/>
                <a:gd name="connsiteX0" fmla="*/ 0 w 4964185"/>
                <a:gd name="connsiteY0" fmla="*/ 3650464 h 5683481"/>
                <a:gd name="connsiteX1" fmla="*/ 1922005 w 4964185"/>
                <a:gd name="connsiteY1" fmla="*/ 2988577 h 5683481"/>
                <a:gd name="connsiteX2" fmla="*/ 3361906 w 4964185"/>
                <a:gd name="connsiteY2" fmla="*/ 2340101 h 5683481"/>
                <a:gd name="connsiteX3" fmla="*/ 4023504 w 4964185"/>
                <a:gd name="connsiteY3" fmla="*/ 1111338 h 5683481"/>
                <a:gd name="connsiteX4" fmla="*/ 4219575 w 4964185"/>
                <a:gd name="connsiteY4" fmla="*/ 528169 h 5683481"/>
                <a:gd name="connsiteX5" fmla="*/ 4494508 w 4964185"/>
                <a:gd name="connsiteY5" fmla="*/ 85854 h 5683481"/>
                <a:gd name="connsiteX6" fmla="*/ 4874974 w 4964185"/>
                <a:gd name="connsiteY6" fmla="*/ 22347 h 5683481"/>
                <a:gd name="connsiteX7" fmla="*/ 4956718 w 4964185"/>
                <a:gd name="connsiteY7" fmla="*/ 356894 h 5683481"/>
                <a:gd name="connsiteX8" fmla="*/ 4742481 w 4964185"/>
                <a:gd name="connsiteY8" fmla="*/ 1062247 h 5683481"/>
                <a:gd name="connsiteX9" fmla="*/ 4063583 w 4964185"/>
                <a:gd name="connsiteY9" fmla="*/ 2624261 h 5683481"/>
                <a:gd name="connsiteX10" fmla="*/ 3719593 w 4964185"/>
                <a:gd name="connsiteY10" fmla="*/ 3046030 h 5683481"/>
                <a:gd name="connsiteX11" fmla="*/ 2064014 w 4964185"/>
                <a:gd name="connsiteY11" fmla="*/ 4288922 h 5683481"/>
                <a:gd name="connsiteX12" fmla="*/ 1498794 w 4964185"/>
                <a:gd name="connsiteY12" fmla="*/ 4659368 h 5683481"/>
                <a:gd name="connsiteX13" fmla="*/ 395675 w 4964185"/>
                <a:gd name="connsiteY13"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1668339 w 4568510"/>
                <a:gd name="connsiteY10" fmla="*/ 4288922 h 5683481"/>
                <a:gd name="connsiteX11" fmla="*/ 1103119 w 4568510"/>
                <a:gd name="connsiteY11" fmla="*/ 4659368 h 5683481"/>
                <a:gd name="connsiteX12" fmla="*/ 0 w 4568510"/>
                <a:gd name="connsiteY12"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1103119 w 4568510"/>
                <a:gd name="connsiteY10" fmla="*/ 4659368 h 5683481"/>
                <a:gd name="connsiteX11" fmla="*/ 0 w 4568510"/>
                <a:gd name="connsiteY11"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0 w 4568510"/>
                <a:gd name="connsiteY10" fmla="*/ 5683481 h 5683481"/>
                <a:gd name="connsiteX0" fmla="*/ 0 w 3042180"/>
                <a:gd name="connsiteY0" fmla="*/ 2988577 h 3046030"/>
                <a:gd name="connsiteX1" fmla="*/ 1439901 w 3042180"/>
                <a:gd name="connsiteY1" fmla="*/ 2340101 h 3046030"/>
                <a:gd name="connsiteX2" fmla="*/ 2101499 w 3042180"/>
                <a:gd name="connsiteY2" fmla="*/ 1111338 h 3046030"/>
                <a:gd name="connsiteX3" fmla="*/ 2297570 w 3042180"/>
                <a:gd name="connsiteY3" fmla="*/ 528169 h 3046030"/>
                <a:gd name="connsiteX4" fmla="*/ 2572503 w 3042180"/>
                <a:gd name="connsiteY4" fmla="*/ 85854 h 3046030"/>
                <a:gd name="connsiteX5" fmla="*/ 2952969 w 3042180"/>
                <a:gd name="connsiteY5" fmla="*/ 22347 h 3046030"/>
                <a:gd name="connsiteX6" fmla="*/ 3034713 w 3042180"/>
                <a:gd name="connsiteY6" fmla="*/ 356894 h 3046030"/>
                <a:gd name="connsiteX7" fmla="*/ 2820476 w 3042180"/>
                <a:gd name="connsiteY7" fmla="*/ 1062247 h 3046030"/>
                <a:gd name="connsiteX8" fmla="*/ 2141578 w 3042180"/>
                <a:gd name="connsiteY8" fmla="*/ 2624261 h 3046030"/>
                <a:gd name="connsiteX9" fmla="*/ 1797588 w 3042180"/>
                <a:gd name="connsiteY9" fmla="*/ 3046030 h 3046030"/>
                <a:gd name="connsiteX0" fmla="*/ 0 w 1602279"/>
                <a:gd name="connsiteY0" fmla="*/ 2340101 h 3046030"/>
                <a:gd name="connsiteX1" fmla="*/ 661598 w 1602279"/>
                <a:gd name="connsiteY1" fmla="*/ 1111338 h 3046030"/>
                <a:gd name="connsiteX2" fmla="*/ 857669 w 1602279"/>
                <a:gd name="connsiteY2" fmla="*/ 528169 h 3046030"/>
                <a:gd name="connsiteX3" fmla="*/ 1132602 w 1602279"/>
                <a:gd name="connsiteY3" fmla="*/ 85854 h 3046030"/>
                <a:gd name="connsiteX4" fmla="*/ 1513068 w 1602279"/>
                <a:gd name="connsiteY4" fmla="*/ 22347 h 3046030"/>
                <a:gd name="connsiteX5" fmla="*/ 1594812 w 1602279"/>
                <a:gd name="connsiteY5" fmla="*/ 356894 h 3046030"/>
                <a:gd name="connsiteX6" fmla="*/ 1380575 w 1602279"/>
                <a:gd name="connsiteY6" fmla="*/ 1062247 h 3046030"/>
                <a:gd name="connsiteX7" fmla="*/ 701677 w 1602279"/>
                <a:gd name="connsiteY7" fmla="*/ 2624261 h 3046030"/>
                <a:gd name="connsiteX8" fmla="*/ 357687 w 1602279"/>
                <a:gd name="connsiteY8" fmla="*/ 3046030 h 3046030"/>
                <a:gd name="connsiteX0" fmla="*/ 0 w 1602279"/>
                <a:gd name="connsiteY0" fmla="*/ 2340101 h 2624261"/>
                <a:gd name="connsiteX1" fmla="*/ 661598 w 1602279"/>
                <a:gd name="connsiteY1" fmla="*/ 1111338 h 2624261"/>
                <a:gd name="connsiteX2" fmla="*/ 857669 w 1602279"/>
                <a:gd name="connsiteY2" fmla="*/ 528169 h 2624261"/>
                <a:gd name="connsiteX3" fmla="*/ 1132602 w 1602279"/>
                <a:gd name="connsiteY3" fmla="*/ 85854 h 2624261"/>
                <a:gd name="connsiteX4" fmla="*/ 1513068 w 1602279"/>
                <a:gd name="connsiteY4" fmla="*/ 22347 h 2624261"/>
                <a:gd name="connsiteX5" fmla="*/ 1594812 w 1602279"/>
                <a:gd name="connsiteY5" fmla="*/ 356894 h 2624261"/>
                <a:gd name="connsiteX6" fmla="*/ 1380575 w 1602279"/>
                <a:gd name="connsiteY6" fmla="*/ 1062247 h 2624261"/>
                <a:gd name="connsiteX7" fmla="*/ 701677 w 1602279"/>
                <a:gd name="connsiteY7" fmla="*/ 2624261 h 262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279" h="2624261">
                  <a:moveTo>
                    <a:pt x="0" y="2340101"/>
                  </a:moveTo>
                  <a:cubicBezTo>
                    <a:pt x="44032" y="2303674"/>
                    <a:pt x="590954" y="1289989"/>
                    <a:pt x="661598" y="1111338"/>
                  </a:cubicBezTo>
                  <a:cubicBezTo>
                    <a:pt x="732242" y="932687"/>
                    <a:pt x="757195" y="704045"/>
                    <a:pt x="857669" y="528169"/>
                  </a:cubicBezTo>
                  <a:cubicBezTo>
                    <a:pt x="932625" y="356546"/>
                    <a:pt x="1023369" y="170158"/>
                    <a:pt x="1132602" y="85854"/>
                  </a:cubicBezTo>
                  <a:cubicBezTo>
                    <a:pt x="1241835" y="1550"/>
                    <a:pt x="1436033" y="-22826"/>
                    <a:pt x="1513068" y="22347"/>
                  </a:cubicBezTo>
                  <a:cubicBezTo>
                    <a:pt x="1590103" y="67520"/>
                    <a:pt x="1616894" y="183577"/>
                    <a:pt x="1594812" y="356894"/>
                  </a:cubicBezTo>
                  <a:cubicBezTo>
                    <a:pt x="1572730" y="530211"/>
                    <a:pt x="1529431" y="684353"/>
                    <a:pt x="1380575" y="1062247"/>
                  </a:cubicBezTo>
                  <a:cubicBezTo>
                    <a:pt x="1231719" y="1440142"/>
                    <a:pt x="872158" y="2293631"/>
                    <a:pt x="701677" y="262426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D88ECE80-2173-C663-0869-EF59CEC46976}"/>
                </a:ext>
              </a:extLst>
            </p:cNvPr>
            <p:cNvSpPr/>
            <p:nvPr/>
          </p:nvSpPr>
          <p:spPr>
            <a:xfrm rot="19927244">
              <a:off x="8857319" y="1400265"/>
              <a:ext cx="492886" cy="1024875"/>
            </a:xfrm>
            <a:custGeom>
              <a:avLst/>
              <a:gdLst>
                <a:gd name="connsiteX0" fmla="*/ 178468 w 278221"/>
                <a:gd name="connsiteY0" fmla="*/ 565266 h 578515"/>
                <a:gd name="connsiteX1" fmla="*/ 78715 w 278221"/>
                <a:gd name="connsiteY1" fmla="*/ 573578 h 578515"/>
                <a:gd name="connsiteX2" fmla="*/ 12214 w 278221"/>
                <a:gd name="connsiteY2" fmla="*/ 498764 h 578515"/>
                <a:gd name="connsiteX3" fmla="*/ 12214 w 278221"/>
                <a:gd name="connsiteY3" fmla="*/ 423949 h 578515"/>
                <a:gd name="connsiteX4" fmla="*/ 136905 w 278221"/>
                <a:gd name="connsiteY4" fmla="*/ 74815 h 578515"/>
                <a:gd name="connsiteX5" fmla="*/ 278221 w 278221"/>
                <a:gd name="connsiteY5" fmla="*/ 0 h 57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221" h="578515">
                  <a:moveTo>
                    <a:pt x="178468" y="565266"/>
                  </a:moveTo>
                  <a:cubicBezTo>
                    <a:pt x="142446" y="574964"/>
                    <a:pt x="106424" y="584662"/>
                    <a:pt x="78715" y="573578"/>
                  </a:cubicBezTo>
                  <a:cubicBezTo>
                    <a:pt x="51006" y="562494"/>
                    <a:pt x="23297" y="523702"/>
                    <a:pt x="12214" y="498764"/>
                  </a:cubicBezTo>
                  <a:cubicBezTo>
                    <a:pt x="1131" y="473826"/>
                    <a:pt x="-8568" y="494607"/>
                    <a:pt x="12214" y="423949"/>
                  </a:cubicBezTo>
                  <a:cubicBezTo>
                    <a:pt x="32996" y="353291"/>
                    <a:pt x="92571" y="145473"/>
                    <a:pt x="136905" y="74815"/>
                  </a:cubicBezTo>
                  <a:cubicBezTo>
                    <a:pt x="181239" y="4157"/>
                    <a:pt x="229730" y="2078"/>
                    <a:pt x="278221"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731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7910-D525-934D-E2C9-46A7D542E812}"/>
              </a:ext>
            </a:extLst>
          </p:cNvPr>
          <p:cNvSpPr>
            <a:spLocks noGrp="1"/>
          </p:cNvSpPr>
          <p:nvPr>
            <p:ph type="title"/>
          </p:nvPr>
        </p:nvSpPr>
        <p:spPr/>
        <p:txBody>
          <a:bodyPr/>
          <a:lstStyle/>
          <a:p>
            <a:pPr algn="ctr"/>
            <a:r>
              <a:rPr lang="en-US" dirty="0">
                <a:solidFill>
                  <a:srgbClr val="000000"/>
                </a:solidFill>
                <a:effectLst/>
                <a:latin typeface="Georgia" panose="02040502050405020303" pitchFamily="18" charset="0"/>
              </a:rPr>
              <a:t>Fluid Mechanics</a:t>
            </a:r>
            <a:endParaRPr lang="en-TW" dirty="0">
              <a:latin typeface="Georgia" panose="02040502050405020303" pitchFamily="18" charset="0"/>
            </a:endParaRPr>
          </a:p>
        </p:txBody>
      </p:sp>
      <p:pic>
        <p:nvPicPr>
          <p:cNvPr id="4" name="Picture 3">
            <a:extLst>
              <a:ext uri="{FF2B5EF4-FFF2-40B4-BE49-F238E27FC236}">
                <a16:creationId xmlns:a16="http://schemas.microsoft.com/office/drawing/2014/main" id="{94DB758D-AEC2-1BB6-84E8-EC3CD60F793B}"/>
              </a:ext>
            </a:extLst>
          </p:cNvPr>
          <p:cNvPicPr>
            <a:picLocks noChangeAspect="1"/>
          </p:cNvPicPr>
          <p:nvPr/>
        </p:nvPicPr>
        <p:blipFill>
          <a:blip r:embed="rId3"/>
          <a:stretch>
            <a:fillRect/>
          </a:stretch>
        </p:blipFill>
        <p:spPr>
          <a:xfrm>
            <a:off x="2554040" y="1697235"/>
            <a:ext cx="6742545" cy="4583545"/>
          </a:xfrm>
          <a:prstGeom prst="rect">
            <a:avLst/>
          </a:prstGeom>
        </p:spPr>
      </p:pic>
      <p:pic>
        <p:nvPicPr>
          <p:cNvPr id="3" name="Picture 2">
            <a:extLst>
              <a:ext uri="{FF2B5EF4-FFF2-40B4-BE49-F238E27FC236}">
                <a16:creationId xmlns:a16="http://schemas.microsoft.com/office/drawing/2014/main" id="{F3F2A8E6-D603-2CA0-BDD0-CFCA552F167C}"/>
              </a:ext>
            </a:extLst>
          </p:cNvPr>
          <p:cNvPicPr>
            <a:picLocks noChangeAspect="1"/>
          </p:cNvPicPr>
          <p:nvPr/>
        </p:nvPicPr>
        <p:blipFill rotWithShape="1">
          <a:blip r:embed="rId4"/>
          <a:srcRect l="25538" r="52837"/>
          <a:stretch/>
        </p:blipFill>
        <p:spPr>
          <a:xfrm>
            <a:off x="232552" y="244672"/>
            <a:ext cx="2033768" cy="2330209"/>
          </a:xfrm>
          <a:prstGeom prst="rect">
            <a:avLst/>
          </a:prstGeom>
        </p:spPr>
      </p:pic>
      <p:grpSp>
        <p:nvGrpSpPr>
          <p:cNvPr id="11" name="Group 10">
            <a:extLst>
              <a:ext uri="{FF2B5EF4-FFF2-40B4-BE49-F238E27FC236}">
                <a16:creationId xmlns:a16="http://schemas.microsoft.com/office/drawing/2014/main" id="{27A941BE-1317-7A2D-EC83-3AE6AF9EF0EF}"/>
              </a:ext>
            </a:extLst>
          </p:cNvPr>
          <p:cNvGrpSpPr/>
          <p:nvPr/>
        </p:nvGrpSpPr>
        <p:grpSpPr>
          <a:xfrm>
            <a:off x="6181911" y="2856522"/>
            <a:ext cx="2838537" cy="4726898"/>
            <a:chOff x="7346896" y="1400265"/>
            <a:chExt cx="2838537" cy="4726898"/>
          </a:xfrm>
        </p:grpSpPr>
        <p:sp>
          <p:nvSpPr>
            <p:cNvPr id="12" name="Freeform 11">
              <a:extLst>
                <a:ext uri="{FF2B5EF4-FFF2-40B4-BE49-F238E27FC236}">
                  <a16:creationId xmlns:a16="http://schemas.microsoft.com/office/drawing/2014/main" id="{6067D5EA-8FE0-761E-F4F1-A398816E7C78}"/>
                </a:ext>
              </a:extLst>
            </p:cNvPr>
            <p:cNvSpPr/>
            <p:nvPr/>
          </p:nvSpPr>
          <p:spPr>
            <a:xfrm rot="19927244">
              <a:off x="7346896" y="1478124"/>
              <a:ext cx="2838535" cy="4649039"/>
            </a:xfrm>
            <a:custGeom>
              <a:avLst/>
              <a:gdLst>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464231 w 5586585"/>
                <a:gd name="connsiteY8" fmla="*/ 1098606 h 5686104"/>
                <a:gd name="connsiteX9" fmla="*/ 2789695 w 5586585"/>
                <a:gd name="connsiteY9" fmla="*/ 1207094 h 5686104"/>
                <a:gd name="connsiteX10" fmla="*/ 2805194 w 5586585"/>
                <a:gd name="connsiteY10" fmla="*/ 1501562 h 5686104"/>
                <a:gd name="connsiteX11" fmla="*/ 2402238 w 5586585"/>
                <a:gd name="connsiteY11" fmla="*/ 2322972 h 5686104"/>
                <a:gd name="connsiteX12" fmla="*/ 2200760 w 5586585"/>
                <a:gd name="connsiteY12" fmla="*/ 2663935 h 5686104"/>
                <a:gd name="connsiteX13" fmla="*/ 2293749 w 5586585"/>
                <a:gd name="connsiteY13" fmla="*/ 2927406 h 5686104"/>
                <a:gd name="connsiteX14" fmla="*/ 2634712 w 5586585"/>
                <a:gd name="connsiteY14" fmla="*/ 2973901 h 5686104"/>
                <a:gd name="connsiteX15" fmla="*/ 3967566 w 5586585"/>
                <a:gd name="connsiteY15" fmla="*/ 2338471 h 5686104"/>
                <a:gd name="connsiteX16" fmla="*/ 4726983 w 5586585"/>
                <a:gd name="connsiteY16" fmla="*/ 680152 h 5686104"/>
                <a:gd name="connsiteX17" fmla="*/ 5129939 w 5586585"/>
                <a:gd name="connsiteY17" fmla="*/ 75718 h 5686104"/>
                <a:gd name="connsiteX18" fmla="*/ 5501899 w 5586585"/>
                <a:gd name="connsiteY18" fmla="*/ 29223 h 5686104"/>
                <a:gd name="connsiteX19" fmla="*/ 5579390 w 5586585"/>
                <a:gd name="connsiteY19" fmla="*/ 261698 h 5686104"/>
                <a:gd name="connsiteX20" fmla="*/ 5377912 w 5586585"/>
                <a:gd name="connsiteY20" fmla="*/ 1052111 h 5686104"/>
                <a:gd name="connsiteX21" fmla="*/ 4664990 w 5586585"/>
                <a:gd name="connsiteY21" fmla="*/ 2694932 h 5686104"/>
                <a:gd name="connsiteX22" fmla="*/ 4355024 w 5586585"/>
                <a:gd name="connsiteY22" fmla="*/ 3035894 h 5686104"/>
                <a:gd name="connsiteX23" fmla="*/ 2712204 w 5586585"/>
                <a:gd name="connsiteY23" fmla="*/ 4244762 h 5686104"/>
                <a:gd name="connsiteX24" fmla="*/ 2185261 w 5586585"/>
                <a:gd name="connsiteY24" fmla="*/ 4632220 h 5686104"/>
                <a:gd name="connsiteX25" fmla="*/ 1069383 w 5586585"/>
                <a:gd name="connsiteY25"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464231 w 5586585"/>
                <a:gd name="connsiteY8" fmla="*/ 109860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310761 w 5586585"/>
                <a:gd name="connsiteY12" fmla="*/ 2918899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310761 w 5586585"/>
                <a:gd name="connsiteY12" fmla="*/ 2918899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557436 w 5586585"/>
                <a:gd name="connsiteY12" fmla="*/ 2978441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90864"/>
                <a:gd name="connsiteY0" fmla="*/ 4673023 h 5726907"/>
                <a:gd name="connsiteX1" fmla="*/ 573438 w 5590864"/>
                <a:gd name="connsiteY1" fmla="*/ 4130582 h 5726907"/>
                <a:gd name="connsiteX2" fmla="*/ 635431 w 5590864"/>
                <a:gd name="connsiteY2" fmla="*/ 4053090 h 5726907"/>
                <a:gd name="connsiteX3" fmla="*/ 635431 w 5590864"/>
                <a:gd name="connsiteY3" fmla="*/ 3681131 h 5726907"/>
                <a:gd name="connsiteX4" fmla="*/ 898902 w 5590864"/>
                <a:gd name="connsiteY4" fmla="*/ 3154189 h 5726907"/>
                <a:gd name="connsiteX5" fmla="*/ 1270861 w 5590864"/>
                <a:gd name="connsiteY5" fmla="*/ 2596250 h 5726907"/>
                <a:gd name="connsiteX6" fmla="*/ 1766807 w 5590864"/>
                <a:gd name="connsiteY6" fmla="*/ 1991816 h 5726907"/>
                <a:gd name="connsiteX7" fmla="*/ 2233558 w 5590864"/>
                <a:gd name="connsiteY7" fmla="*/ 1254890 h 5726907"/>
                <a:gd name="connsiteX8" fmla="*/ 2668377 w 5590864"/>
                <a:gd name="connsiteY8" fmla="*/ 1181939 h 5726907"/>
                <a:gd name="connsiteX9" fmla="*/ 2805194 w 5590864"/>
                <a:gd name="connsiteY9" fmla="*/ 1542365 h 5726907"/>
                <a:gd name="connsiteX10" fmla="*/ 2402238 w 5590864"/>
                <a:gd name="connsiteY10" fmla="*/ 2363775 h 5726907"/>
                <a:gd name="connsiteX11" fmla="*/ 2200760 w 5590864"/>
                <a:gd name="connsiteY11" fmla="*/ 2781293 h 5726907"/>
                <a:gd name="connsiteX12" fmla="*/ 2557436 w 5590864"/>
                <a:gd name="connsiteY12" fmla="*/ 3019244 h 5726907"/>
                <a:gd name="connsiteX13" fmla="*/ 3997337 w 5590864"/>
                <a:gd name="connsiteY13" fmla="*/ 2370768 h 5726907"/>
                <a:gd name="connsiteX14" fmla="*/ 4680200 w 5590864"/>
                <a:gd name="connsiteY14" fmla="*/ 1146258 h 5726907"/>
                <a:gd name="connsiteX15" fmla="*/ 5129939 w 5590864"/>
                <a:gd name="connsiteY15" fmla="*/ 116521 h 5726907"/>
                <a:gd name="connsiteX16" fmla="*/ 5518911 w 5590864"/>
                <a:gd name="connsiteY16" fmla="*/ 44508 h 5726907"/>
                <a:gd name="connsiteX17" fmla="*/ 5579390 w 5590864"/>
                <a:gd name="connsiteY17" fmla="*/ 302501 h 5726907"/>
                <a:gd name="connsiteX18" fmla="*/ 5377912 w 5590864"/>
                <a:gd name="connsiteY18" fmla="*/ 1092914 h 5726907"/>
                <a:gd name="connsiteX19" fmla="*/ 4664990 w 5590864"/>
                <a:gd name="connsiteY19" fmla="*/ 2735735 h 5726907"/>
                <a:gd name="connsiteX20" fmla="*/ 4355024 w 5590864"/>
                <a:gd name="connsiteY20" fmla="*/ 3076697 h 5726907"/>
                <a:gd name="connsiteX21" fmla="*/ 2712204 w 5590864"/>
                <a:gd name="connsiteY21" fmla="*/ 4285565 h 5726907"/>
                <a:gd name="connsiteX22" fmla="*/ 2185261 w 5590864"/>
                <a:gd name="connsiteY22" fmla="*/ 4673023 h 5726907"/>
                <a:gd name="connsiteX23" fmla="*/ 1069383 w 5590864"/>
                <a:gd name="connsiteY23" fmla="*/ 5726907 h 5726907"/>
                <a:gd name="connsiteX0" fmla="*/ 0 w 5601469"/>
                <a:gd name="connsiteY0" fmla="*/ 4678320 h 5732204"/>
                <a:gd name="connsiteX1" fmla="*/ 573438 w 5601469"/>
                <a:gd name="connsiteY1" fmla="*/ 4135879 h 5732204"/>
                <a:gd name="connsiteX2" fmla="*/ 635431 w 5601469"/>
                <a:gd name="connsiteY2" fmla="*/ 4058387 h 5732204"/>
                <a:gd name="connsiteX3" fmla="*/ 635431 w 5601469"/>
                <a:gd name="connsiteY3" fmla="*/ 3686428 h 5732204"/>
                <a:gd name="connsiteX4" fmla="*/ 898902 w 5601469"/>
                <a:gd name="connsiteY4" fmla="*/ 3159486 h 5732204"/>
                <a:gd name="connsiteX5" fmla="*/ 1270861 w 5601469"/>
                <a:gd name="connsiteY5" fmla="*/ 2601547 h 5732204"/>
                <a:gd name="connsiteX6" fmla="*/ 1766807 w 5601469"/>
                <a:gd name="connsiteY6" fmla="*/ 1997113 h 5732204"/>
                <a:gd name="connsiteX7" fmla="*/ 2233558 w 5601469"/>
                <a:gd name="connsiteY7" fmla="*/ 1260187 h 5732204"/>
                <a:gd name="connsiteX8" fmla="*/ 2668377 w 5601469"/>
                <a:gd name="connsiteY8" fmla="*/ 1187236 h 5732204"/>
                <a:gd name="connsiteX9" fmla="*/ 2805194 w 5601469"/>
                <a:gd name="connsiteY9" fmla="*/ 1547662 h 5732204"/>
                <a:gd name="connsiteX10" fmla="*/ 2402238 w 5601469"/>
                <a:gd name="connsiteY10" fmla="*/ 2369072 h 5732204"/>
                <a:gd name="connsiteX11" fmla="*/ 2200760 w 5601469"/>
                <a:gd name="connsiteY11" fmla="*/ 2786590 h 5732204"/>
                <a:gd name="connsiteX12" fmla="*/ 2557436 w 5601469"/>
                <a:gd name="connsiteY12" fmla="*/ 3024541 h 5732204"/>
                <a:gd name="connsiteX13" fmla="*/ 3997337 w 5601469"/>
                <a:gd name="connsiteY13" fmla="*/ 2376065 h 5732204"/>
                <a:gd name="connsiteX14" fmla="*/ 4680200 w 5601469"/>
                <a:gd name="connsiteY14" fmla="*/ 1151555 h 5732204"/>
                <a:gd name="connsiteX15" fmla="*/ 5129939 w 5601469"/>
                <a:gd name="connsiteY15" fmla="*/ 121818 h 5732204"/>
                <a:gd name="connsiteX16" fmla="*/ 5518911 w 5601469"/>
                <a:gd name="connsiteY16" fmla="*/ 49805 h 5732204"/>
                <a:gd name="connsiteX17" fmla="*/ 5592149 w 5601469"/>
                <a:gd name="connsiteY17" fmla="*/ 392858 h 5732204"/>
                <a:gd name="connsiteX18" fmla="*/ 5377912 w 5601469"/>
                <a:gd name="connsiteY18" fmla="*/ 1098211 h 5732204"/>
                <a:gd name="connsiteX19" fmla="*/ 4664990 w 5601469"/>
                <a:gd name="connsiteY19" fmla="*/ 2741032 h 5732204"/>
                <a:gd name="connsiteX20" fmla="*/ 4355024 w 5601469"/>
                <a:gd name="connsiteY20" fmla="*/ 3081994 h 5732204"/>
                <a:gd name="connsiteX21" fmla="*/ 2712204 w 5601469"/>
                <a:gd name="connsiteY21" fmla="*/ 4290862 h 5732204"/>
                <a:gd name="connsiteX22" fmla="*/ 2185261 w 5601469"/>
                <a:gd name="connsiteY22" fmla="*/ 4678320 h 5732204"/>
                <a:gd name="connsiteX23" fmla="*/ 1069383 w 5601469"/>
                <a:gd name="connsiteY23" fmla="*/ 5732204 h 5732204"/>
                <a:gd name="connsiteX0" fmla="*/ 0 w 5601469"/>
                <a:gd name="connsiteY0" fmla="*/ 4650257 h 5704141"/>
                <a:gd name="connsiteX1" fmla="*/ 573438 w 5601469"/>
                <a:gd name="connsiteY1" fmla="*/ 4107816 h 5704141"/>
                <a:gd name="connsiteX2" fmla="*/ 635431 w 5601469"/>
                <a:gd name="connsiteY2" fmla="*/ 4030324 h 5704141"/>
                <a:gd name="connsiteX3" fmla="*/ 635431 w 5601469"/>
                <a:gd name="connsiteY3" fmla="*/ 3658365 h 5704141"/>
                <a:gd name="connsiteX4" fmla="*/ 898902 w 5601469"/>
                <a:gd name="connsiteY4" fmla="*/ 3131423 h 5704141"/>
                <a:gd name="connsiteX5" fmla="*/ 1270861 w 5601469"/>
                <a:gd name="connsiteY5" fmla="*/ 2573484 h 5704141"/>
                <a:gd name="connsiteX6" fmla="*/ 1766807 w 5601469"/>
                <a:gd name="connsiteY6" fmla="*/ 1969050 h 5704141"/>
                <a:gd name="connsiteX7" fmla="*/ 2233558 w 5601469"/>
                <a:gd name="connsiteY7" fmla="*/ 1232124 h 5704141"/>
                <a:gd name="connsiteX8" fmla="*/ 2668377 w 5601469"/>
                <a:gd name="connsiteY8" fmla="*/ 1159173 h 5704141"/>
                <a:gd name="connsiteX9" fmla="*/ 2805194 w 5601469"/>
                <a:gd name="connsiteY9" fmla="*/ 1519599 h 5704141"/>
                <a:gd name="connsiteX10" fmla="*/ 2402238 w 5601469"/>
                <a:gd name="connsiteY10" fmla="*/ 2341009 h 5704141"/>
                <a:gd name="connsiteX11" fmla="*/ 2200760 w 5601469"/>
                <a:gd name="connsiteY11" fmla="*/ 2758527 h 5704141"/>
                <a:gd name="connsiteX12" fmla="*/ 2557436 w 5601469"/>
                <a:gd name="connsiteY12" fmla="*/ 2996478 h 5704141"/>
                <a:gd name="connsiteX13" fmla="*/ 3997337 w 5601469"/>
                <a:gd name="connsiteY13" fmla="*/ 2348002 h 5704141"/>
                <a:gd name="connsiteX14" fmla="*/ 4680200 w 5601469"/>
                <a:gd name="connsiteY14" fmla="*/ 1123492 h 5704141"/>
                <a:gd name="connsiteX15" fmla="*/ 4927307 w 5601469"/>
                <a:gd name="connsiteY15" fmla="*/ 570095 h 5704141"/>
                <a:gd name="connsiteX16" fmla="*/ 5129939 w 5601469"/>
                <a:gd name="connsiteY16" fmla="*/ 93755 h 5704141"/>
                <a:gd name="connsiteX17" fmla="*/ 5518911 w 5601469"/>
                <a:gd name="connsiteY17" fmla="*/ 21742 h 5704141"/>
                <a:gd name="connsiteX18" fmla="*/ 5592149 w 5601469"/>
                <a:gd name="connsiteY18" fmla="*/ 364795 h 5704141"/>
                <a:gd name="connsiteX19" fmla="*/ 5377912 w 5601469"/>
                <a:gd name="connsiteY19" fmla="*/ 1070148 h 5704141"/>
                <a:gd name="connsiteX20" fmla="*/ 4664990 w 5601469"/>
                <a:gd name="connsiteY20" fmla="*/ 2712969 h 5704141"/>
                <a:gd name="connsiteX21" fmla="*/ 4355024 w 5601469"/>
                <a:gd name="connsiteY21" fmla="*/ 3053931 h 5704141"/>
                <a:gd name="connsiteX22" fmla="*/ 2712204 w 5601469"/>
                <a:gd name="connsiteY22" fmla="*/ 4262799 h 5704141"/>
                <a:gd name="connsiteX23" fmla="*/ 2185261 w 5601469"/>
                <a:gd name="connsiteY23" fmla="*/ 4650257 h 5704141"/>
                <a:gd name="connsiteX24" fmla="*/ 1069383 w 5601469"/>
                <a:gd name="connsiteY24" fmla="*/ 5704141 h 5704141"/>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80200 w 5601469"/>
                <a:gd name="connsiteY14" fmla="*/ 1122334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64990 w 5599616"/>
                <a:gd name="connsiteY20" fmla="*/ 2705068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64990 w 5599616"/>
                <a:gd name="connsiteY20" fmla="*/ 2705068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699445 w 5599616"/>
                <a:gd name="connsiteY22" fmla="*/ 4288922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699445 w 5599616"/>
                <a:gd name="connsiteY22" fmla="*/ 4288922 h 5696240"/>
                <a:gd name="connsiteX23" fmla="*/ 2134225 w 5599616"/>
                <a:gd name="connsiteY23" fmla="*/ 4659368 h 5696240"/>
                <a:gd name="connsiteX24" fmla="*/ 1069383 w 5599616"/>
                <a:gd name="connsiteY24" fmla="*/ 5696240 h 5696240"/>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805194 w 5599616"/>
                <a:gd name="connsiteY9" fmla="*/ 1511698 h 5683481"/>
                <a:gd name="connsiteX10" fmla="*/ 2402238 w 5599616"/>
                <a:gd name="connsiteY10" fmla="*/ 2333108 h 5683481"/>
                <a:gd name="connsiteX11" fmla="*/ 2200760 w 5599616"/>
                <a:gd name="connsiteY11" fmla="*/ 2750626 h 5683481"/>
                <a:gd name="connsiteX12" fmla="*/ 2557436 w 5599616"/>
                <a:gd name="connsiteY12" fmla="*/ 2988577 h 5683481"/>
                <a:gd name="connsiteX13" fmla="*/ 3997337 w 5599616"/>
                <a:gd name="connsiteY13" fmla="*/ 2340101 h 5683481"/>
                <a:gd name="connsiteX14" fmla="*/ 4658935 w 5599616"/>
                <a:gd name="connsiteY14" fmla="*/ 1111338 h 5683481"/>
                <a:gd name="connsiteX15" fmla="*/ 4855006 w 5599616"/>
                <a:gd name="connsiteY15" fmla="*/ 528169 h 5683481"/>
                <a:gd name="connsiteX16" fmla="*/ 5129939 w 5599616"/>
                <a:gd name="connsiteY16" fmla="*/ 85854 h 5683481"/>
                <a:gd name="connsiteX17" fmla="*/ 5510405 w 5599616"/>
                <a:gd name="connsiteY17" fmla="*/ 22347 h 5683481"/>
                <a:gd name="connsiteX18" fmla="*/ 5592149 w 5599616"/>
                <a:gd name="connsiteY18" fmla="*/ 356894 h 5683481"/>
                <a:gd name="connsiteX19" fmla="*/ 5377912 w 5599616"/>
                <a:gd name="connsiteY19" fmla="*/ 1062247 h 5683481"/>
                <a:gd name="connsiteX20" fmla="*/ 4699014 w 5599616"/>
                <a:gd name="connsiteY20" fmla="*/ 2624261 h 5683481"/>
                <a:gd name="connsiteX21" fmla="*/ 4355024 w 5599616"/>
                <a:gd name="connsiteY21" fmla="*/ 3046030 h 5683481"/>
                <a:gd name="connsiteX22" fmla="*/ 2699445 w 5599616"/>
                <a:gd name="connsiteY22" fmla="*/ 4288922 h 5683481"/>
                <a:gd name="connsiteX23" fmla="*/ 2134225 w 5599616"/>
                <a:gd name="connsiteY23" fmla="*/ 4659368 h 5683481"/>
                <a:gd name="connsiteX24" fmla="*/ 1031106 w 5599616"/>
                <a:gd name="connsiteY24"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805194 w 5599616"/>
                <a:gd name="connsiteY9" fmla="*/ 1511698 h 5683481"/>
                <a:gd name="connsiteX10" fmla="*/ 2200760 w 5599616"/>
                <a:gd name="connsiteY10" fmla="*/ 2750626 h 5683481"/>
                <a:gd name="connsiteX11" fmla="*/ 2557436 w 5599616"/>
                <a:gd name="connsiteY11" fmla="*/ 2988577 h 5683481"/>
                <a:gd name="connsiteX12" fmla="*/ 3997337 w 5599616"/>
                <a:gd name="connsiteY12" fmla="*/ 2340101 h 5683481"/>
                <a:gd name="connsiteX13" fmla="*/ 4658935 w 5599616"/>
                <a:gd name="connsiteY13" fmla="*/ 1111338 h 5683481"/>
                <a:gd name="connsiteX14" fmla="*/ 4855006 w 5599616"/>
                <a:gd name="connsiteY14" fmla="*/ 528169 h 5683481"/>
                <a:gd name="connsiteX15" fmla="*/ 5129939 w 5599616"/>
                <a:gd name="connsiteY15" fmla="*/ 85854 h 5683481"/>
                <a:gd name="connsiteX16" fmla="*/ 5510405 w 5599616"/>
                <a:gd name="connsiteY16" fmla="*/ 22347 h 5683481"/>
                <a:gd name="connsiteX17" fmla="*/ 5592149 w 5599616"/>
                <a:gd name="connsiteY17" fmla="*/ 356894 h 5683481"/>
                <a:gd name="connsiteX18" fmla="*/ 5377912 w 5599616"/>
                <a:gd name="connsiteY18" fmla="*/ 1062247 h 5683481"/>
                <a:gd name="connsiteX19" fmla="*/ 4699014 w 5599616"/>
                <a:gd name="connsiteY19" fmla="*/ 2624261 h 5683481"/>
                <a:gd name="connsiteX20" fmla="*/ 4355024 w 5599616"/>
                <a:gd name="connsiteY20" fmla="*/ 3046030 h 5683481"/>
                <a:gd name="connsiteX21" fmla="*/ 2699445 w 5599616"/>
                <a:gd name="connsiteY21" fmla="*/ 4288922 h 5683481"/>
                <a:gd name="connsiteX22" fmla="*/ 2134225 w 5599616"/>
                <a:gd name="connsiteY22" fmla="*/ 4659368 h 5683481"/>
                <a:gd name="connsiteX23" fmla="*/ 1031106 w 5599616"/>
                <a:gd name="connsiteY23"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200760 w 5599616"/>
                <a:gd name="connsiteY9" fmla="*/ 2750626 h 5683481"/>
                <a:gd name="connsiteX10" fmla="*/ 2557436 w 5599616"/>
                <a:gd name="connsiteY10" fmla="*/ 2988577 h 5683481"/>
                <a:gd name="connsiteX11" fmla="*/ 3997337 w 5599616"/>
                <a:gd name="connsiteY11" fmla="*/ 2340101 h 5683481"/>
                <a:gd name="connsiteX12" fmla="*/ 4658935 w 5599616"/>
                <a:gd name="connsiteY12" fmla="*/ 1111338 h 5683481"/>
                <a:gd name="connsiteX13" fmla="*/ 4855006 w 5599616"/>
                <a:gd name="connsiteY13" fmla="*/ 528169 h 5683481"/>
                <a:gd name="connsiteX14" fmla="*/ 5129939 w 5599616"/>
                <a:gd name="connsiteY14" fmla="*/ 85854 h 5683481"/>
                <a:gd name="connsiteX15" fmla="*/ 5510405 w 5599616"/>
                <a:gd name="connsiteY15" fmla="*/ 22347 h 5683481"/>
                <a:gd name="connsiteX16" fmla="*/ 5592149 w 5599616"/>
                <a:gd name="connsiteY16" fmla="*/ 356894 h 5683481"/>
                <a:gd name="connsiteX17" fmla="*/ 5377912 w 5599616"/>
                <a:gd name="connsiteY17" fmla="*/ 1062247 h 5683481"/>
                <a:gd name="connsiteX18" fmla="*/ 4699014 w 5599616"/>
                <a:gd name="connsiteY18" fmla="*/ 2624261 h 5683481"/>
                <a:gd name="connsiteX19" fmla="*/ 4355024 w 5599616"/>
                <a:gd name="connsiteY19" fmla="*/ 3046030 h 5683481"/>
                <a:gd name="connsiteX20" fmla="*/ 2699445 w 5599616"/>
                <a:gd name="connsiteY20" fmla="*/ 4288922 h 5683481"/>
                <a:gd name="connsiteX21" fmla="*/ 2134225 w 5599616"/>
                <a:gd name="connsiteY21" fmla="*/ 4659368 h 5683481"/>
                <a:gd name="connsiteX22" fmla="*/ 1031106 w 5599616"/>
                <a:gd name="connsiteY22"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668377 w 5599616"/>
                <a:gd name="connsiteY7" fmla="*/ 1151272 h 5683481"/>
                <a:gd name="connsiteX8" fmla="*/ 2200760 w 5599616"/>
                <a:gd name="connsiteY8" fmla="*/ 2750626 h 5683481"/>
                <a:gd name="connsiteX9" fmla="*/ 2557436 w 5599616"/>
                <a:gd name="connsiteY9" fmla="*/ 2988577 h 5683481"/>
                <a:gd name="connsiteX10" fmla="*/ 3997337 w 5599616"/>
                <a:gd name="connsiteY10" fmla="*/ 2340101 h 5683481"/>
                <a:gd name="connsiteX11" fmla="*/ 4658935 w 5599616"/>
                <a:gd name="connsiteY11" fmla="*/ 1111338 h 5683481"/>
                <a:gd name="connsiteX12" fmla="*/ 4855006 w 5599616"/>
                <a:gd name="connsiteY12" fmla="*/ 528169 h 5683481"/>
                <a:gd name="connsiteX13" fmla="*/ 5129939 w 5599616"/>
                <a:gd name="connsiteY13" fmla="*/ 85854 h 5683481"/>
                <a:gd name="connsiteX14" fmla="*/ 5510405 w 5599616"/>
                <a:gd name="connsiteY14" fmla="*/ 22347 h 5683481"/>
                <a:gd name="connsiteX15" fmla="*/ 5592149 w 5599616"/>
                <a:gd name="connsiteY15" fmla="*/ 356894 h 5683481"/>
                <a:gd name="connsiteX16" fmla="*/ 5377912 w 5599616"/>
                <a:gd name="connsiteY16" fmla="*/ 1062247 h 5683481"/>
                <a:gd name="connsiteX17" fmla="*/ 4699014 w 5599616"/>
                <a:gd name="connsiteY17" fmla="*/ 2624261 h 5683481"/>
                <a:gd name="connsiteX18" fmla="*/ 4355024 w 5599616"/>
                <a:gd name="connsiteY18" fmla="*/ 3046030 h 5683481"/>
                <a:gd name="connsiteX19" fmla="*/ 2699445 w 5599616"/>
                <a:gd name="connsiteY19" fmla="*/ 4288922 h 5683481"/>
                <a:gd name="connsiteX20" fmla="*/ 2134225 w 5599616"/>
                <a:gd name="connsiteY20" fmla="*/ 4659368 h 5683481"/>
                <a:gd name="connsiteX21" fmla="*/ 1031106 w 5599616"/>
                <a:gd name="connsiteY21"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00760 w 5599616"/>
                <a:gd name="connsiteY7" fmla="*/ 2750626 h 5683481"/>
                <a:gd name="connsiteX8" fmla="*/ 2557436 w 5599616"/>
                <a:gd name="connsiteY8" fmla="*/ 2988577 h 5683481"/>
                <a:gd name="connsiteX9" fmla="*/ 3997337 w 5599616"/>
                <a:gd name="connsiteY9" fmla="*/ 2340101 h 5683481"/>
                <a:gd name="connsiteX10" fmla="*/ 4658935 w 5599616"/>
                <a:gd name="connsiteY10" fmla="*/ 1111338 h 5683481"/>
                <a:gd name="connsiteX11" fmla="*/ 4855006 w 5599616"/>
                <a:gd name="connsiteY11" fmla="*/ 528169 h 5683481"/>
                <a:gd name="connsiteX12" fmla="*/ 5129939 w 5599616"/>
                <a:gd name="connsiteY12" fmla="*/ 85854 h 5683481"/>
                <a:gd name="connsiteX13" fmla="*/ 5510405 w 5599616"/>
                <a:gd name="connsiteY13" fmla="*/ 22347 h 5683481"/>
                <a:gd name="connsiteX14" fmla="*/ 5592149 w 5599616"/>
                <a:gd name="connsiteY14" fmla="*/ 356894 h 5683481"/>
                <a:gd name="connsiteX15" fmla="*/ 5377912 w 5599616"/>
                <a:gd name="connsiteY15" fmla="*/ 1062247 h 5683481"/>
                <a:gd name="connsiteX16" fmla="*/ 4699014 w 5599616"/>
                <a:gd name="connsiteY16" fmla="*/ 2624261 h 5683481"/>
                <a:gd name="connsiteX17" fmla="*/ 4355024 w 5599616"/>
                <a:gd name="connsiteY17" fmla="*/ 3046030 h 5683481"/>
                <a:gd name="connsiteX18" fmla="*/ 2699445 w 5599616"/>
                <a:gd name="connsiteY18" fmla="*/ 4288922 h 5683481"/>
                <a:gd name="connsiteX19" fmla="*/ 2134225 w 5599616"/>
                <a:gd name="connsiteY19" fmla="*/ 4659368 h 5683481"/>
                <a:gd name="connsiteX20" fmla="*/ 1031106 w 5599616"/>
                <a:gd name="connsiteY20"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2200760 w 5599616"/>
                <a:gd name="connsiteY6" fmla="*/ 2750626 h 5683481"/>
                <a:gd name="connsiteX7" fmla="*/ 2557436 w 5599616"/>
                <a:gd name="connsiteY7" fmla="*/ 2988577 h 5683481"/>
                <a:gd name="connsiteX8" fmla="*/ 3997337 w 5599616"/>
                <a:gd name="connsiteY8" fmla="*/ 2340101 h 5683481"/>
                <a:gd name="connsiteX9" fmla="*/ 4658935 w 5599616"/>
                <a:gd name="connsiteY9" fmla="*/ 1111338 h 5683481"/>
                <a:gd name="connsiteX10" fmla="*/ 4855006 w 5599616"/>
                <a:gd name="connsiteY10" fmla="*/ 528169 h 5683481"/>
                <a:gd name="connsiteX11" fmla="*/ 5129939 w 5599616"/>
                <a:gd name="connsiteY11" fmla="*/ 85854 h 5683481"/>
                <a:gd name="connsiteX12" fmla="*/ 5510405 w 5599616"/>
                <a:gd name="connsiteY12" fmla="*/ 22347 h 5683481"/>
                <a:gd name="connsiteX13" fmla="*/ 5592149 w 5599616"/>
                <a:gd name="connsiteY13" fmla="*/ 356894 h 5683481"/>
                <a:gd name="connsiteX14" fmla="*/ 5377912 w 5599616"/>
                <a:gd name="connsiteY14" fmla="*/ 1062247 h 5683481"/>
                <a:gd name="connsiteX15" fmla="*/ 4699014 w 5599616"/>
                <a:gd name="connsiteY15" fmla="*/ 2624261 h 5683481"/>
                <a:gd name="connsiteX16" fmla="*/ 4355024 w 5599616"/>
                <a:gd name="connsiteY16" fmla="*/ 3046030 h 5683481"/>
                <a:gd name="connsiteX17" fmla="*/ 2699445 w 5599616"/>
                <a:gd name="connsiteY17" fmla="*/ 4288922 h 5683481"/>
                <a:gd name="connsiteX18" fmla="*/ 2134225 w 5599616"/>
                <a:gd name="connsiteY18" fmla="*/ 4659368 h 5683481"/>
                <a:gd name="connsiteX19" fmla="*/ 1031106 w 5599616"/>
                <a:gd name="connsiteY19"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2200760 w 5599616"/>
                <a:gd name="connsiteY5" fmla="*/ 2750626 h 5683481"/>
                <a:gd name="connsiteX6" fmla="*/ 2557436 w 5599616"/>
                <a:gd name="connsiteY6" fmla="*/ 2988577 h 5683481"/>
                <a:gd name="connsiteX7" fmla="*/ 3997337 w 5599616"/>
                <a:gd name="connsiteY7" fmla="*/ 2340101 h 5683481"/>
                <a:gd name="connsiteX8" fmla="*/ 4658935 w 5599616"/>
                <a:gd name="connsiteY8" fmla="*/ 1111338 h 5683481"/>
                <a:gd name="connsiteX9" fmla="*/ 4855006 w 5599616"/>
                <a:gd name="connsiteY9" fmla="*/ 528169 h 5683481"/>
                <a:gd name="connsiteX10" fmla="*/ 5129939 w 5599616"/>
                <a:gd name="connsiteY10" fmla="*/ 85854 h 5683481"/>
                <a:gd name="connsiteX11" fmla="*/ 5510405 w 5599616"/>
                <a:gd name="connsiteY11" fmla="*/ 22347 h 5683481"/>
                <a:gd name="connsiteX12" fmla="*/ 5592149 w 5599616"/>
                <a:gd name="connsiteY12" fmla="*/ 356894 h 5683481"/>
                <a:gd name="connsiteX13" fmla="*/ 5377912 w 5599616"/>
                <a:gd name="connsiteY13" fmla="*/ 1062247 h 5683481"/>
                <a:gd name="connsiteX14" fmla="*/ 4699014 w 5599616"/>
                <a:gd name="connsiteY14" fmla="*/ 2624261 h 5683481"/>
                <a:gd name="connsiteX15" fmla="*/ 4355024 w 5599616"/>
                <a:gd name="connsiteY15" fmla="*/ 3046030 h 5683481"/>
                <a:gd name="connsiteX16" fmla="*/ 2699445 w 5599616"/>
                <a:gd name="connsiteY16" fmla="*/ 4288922 h 5683481"/>
                <a:gd name="connsiteX17" fmla="*/ 2134225 w 5599616"/>
                <a:gd name="connsiteY17" fmla="*/ 4659368 h 5683481"/>
                <a:gd name="connsiteX18" fmla="*/ 1031106 w 5599616"/>
                <a:gd name="connsiteY18"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2557436 w 5599616"/>
                <a:gd name="connsiteY5" fmla="*/ 2988577 h 5683481"/>
                <a:gd name="connsiteX6" fmla="*/ 3997337 w 5599616"/>
                <a:gd name="connsiteY6" fmla="*/ 2340101 h 5683481"/>
                <a:gd name="connsiteX7" fmla="*/ 4658935 w 5599616"/>
                <a:gd name="connsiteY7" fmla="*/ 1111338 h 5683481"/>
                <a:gd name="connsiteX8" fmla="*/ 4855006 w 5599616"/>
                <a:gd name="connsiteY8" fmla="*/ 528169 h 5683481"/>
                <a:gd name="connsiteX9" fmla="*/ 5129939 w 5599616"/>
                <a:gd name="connsiteY9" fmla="*/ 85854 h 5683481"/>
                <a:gd name="connsiteX10" fmla="*/ 5510405 w 5599616"/>
                <a:gd name="connsiteY10" fmla="*/ 22347 h 5683481"/>
                <a:gd name="connsiteX11" fmla="*/ 5592149 w 5599616"/>
                <a:gd name="connsiteY11" fmla="*/ 356894 h 5683481"/>
                <a:gd name="connsiteX12" fmla="*/ 5377912 w 5599616"/>
                <a:gd name="connsiteY12" fmla="*/ 1062247 h 5683481"/>
                <a:gd name="connsiteX13" fmla="*/ 4699014 w 5599616"/>
                <a:gd name="connsiteY13" fmla="*/ 2624261 h 5683481"/>
                <a:gd name="connsiteX14" fmla="*/ 4355024 w 5599616"/>
                <a:gd name="connsiteY14" fmla="*/ 3046030 h 5683481"/>
                <a:gd name="connsiteX15" fmla="*/ 2699445 w 5599616"/>
                <a:gd name="connsiteY15" fmla="*/ 4288922 h 5683481"/>
                <a:gd name="connsiteX16" fmla="*/ 2134225 w 5599616"/>
                <a:gd name="connsiteY16" fmla="*/ 4659368 h 5683481"/>
                <a:gd name="connsiteX17" fmla="*/ 1031106 w 5599616"/>
                <a:gd name="connsiteY17"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2557436 w 5599616"/>
                <a:gd name="connsiteY4" fmla="*/ 2988577 h 5683481"/>
                <a:gd name="connsiteX5" fmla="*/ 3997337 w 5599616"/>
                <a:gd name="connsiteY5" fmla="*/ 2340101 h 5683481"/>
                <a:gd name="connsiteX6" fmla="*/ 4658935 w 5599616"/>
                <a:gd name="connsiteY6" fmla="*/ 1111338 h 5683481"/>
                <a:gd name="connsiteX7" fmla="*/ 4855006 w 5599616"/>
                <a:gd name="connsiteY7" fmla="*/ 528169 h 5683481"/>
                <a:gd name="connsiteX8" fmla="*/ 5129939 w 5599616"/>
                <a:gd name="connsiteY8" fmla="*/ 85854 h 5683481"/>
                <a:gd name="connsiteX9" fmla="*/ 5510405 w 5599616"/>
                <a:gd name="connsiteY9" fmla="*/ 22347 h 5683481"/>
                <a:gd name="connsiteX10" fmla="*/ 5592149 w 5599616"/>
                <a:gd name="connsiteY10" fmla="*/ 356894 h 5683481"/>
                <a:gd name="connsiteX11" fmla="*/ 5377912 w 5599616"/>
                <a:gd name="connsiteY11" fmla="*/ 1062247 h 5683481"/>
                <a:gd name="connsiteX12" fmla="*/ 4699014 w 5599616"/>
                <a:gd name="connsiteY12" fmla="*/ 2624261 h 5683481"/>
                <a:gd name="connsiteX13" fmla="*/ 4355024 w 5599616"/>
                <a:gd name="connsiteY13" fmla="*/ 3046030 h 5683481"/>
                <a:gd name="connsiteX14" fmla="*/ 2699445 w 5599616"/>
                <a:gd name="connsiteY14" fmla="*/ 4288922 h 5683481"/>
                <a:gd name="connsiteX15" fmla="*/ 2134225 w 5599616"/>
                <a:gd name="connsiteY15" fmla="*/ 4659368 h 5683481"/>
                <a:gd name="connsiteX16" fmla="*/ 1031106 w 5599616"/>
                <a:gd name="connsiteY16" fmla="*/ 5683481 h 5683481"/>
                <a:gd name="connsiteX0" fmla="*/ 0 w 5599616"/>
                <a:gd name="connsiteY0" fmla="*/ 4642356 h 5683481"/>
                <a:gd name="connsiteX1" fmla="*/ 573438 w 5599616"/>
                <a:gd name="connsiteY1" fmla="*/ 4099915 h 5683481"/>
                <a:gd name="connsiteX2" fmla="*/ 635431 w 5599616"/>
                <a:gd name="connsiteY2" fmla="*/ 3650464 h 5683481"/>
                <a:gd name="connsiteX3" fmla="*/ 2557436 w 5599616"/>
                <a:gd name="connsiteY3" fmla="*/ 2988577 h 5683481"/>
                <a:gd name="connsiteX4" fmla="*/ 3997337 w 5599616"/>
                <a:gd name="connsiteY4" fmla="*/ 2340101 h 5683481"/>
                <a:gd name="connsiteX5" fmla="*/ 4658935 w 5599616"/>
                <a:gd name="connsiteY5" fmla="*/ 1111338 h 5683481"/>
                <a:gd name="connsiteX6" fmla="*/ 4855006 w 5599616"/>
                <a:gd name="connsiteY6" fmla="*/ 528169 h 5683481"/>
                <a:gd name="connsiteX7" fmla="*/ 5129939 w 5599616"/>
                <a:gd name="connsiteY7" fmla="*/ 85854 h 5683481"/>
                <a:gd name="connsiteX8" fmla="*/ 5510405 w 5599616"/>
                <a:gd name="connsiteY8" fmla="*/ 22347 h 5683481"/>
                <a:gd name="connsiteX9" fmla="*/ 5592149 w 5599616"/>
                <a:gd name="connsiteY9" fmla="*/ 356894 h 5683481"/>
                <a:gd name="connsiteX10" fmla="*/ 5377912 w 5599616"/>
                <a:gd name="connsiteY10" fmla="*/ 1062247 h 5683481"/>
                <a:gd name="connsiteX11" fmla="*/ 4699014 w 5599616"/>
                <a:gd name="connsiteY11" fmla="*/ 2624261 h 5683481"/>
                <a:gd name="connsiteX12" fmla="*/ 4355024 w 5599616"/>
                <a:gd name="connsiteY12" fmla="*/ 3046030 h 5683481"/>
                <a:gd name="connsiteX13" fmla="*/ 2699445 w 5599616"/>
                <a:gd name="connsiteY13" fmla="*/ 4288922 h 5683481"/>
                <a:gd name="connsiteX14" fmla="*/ 2134225 w 5599616"/>
                <a:gd name="connsiteY14" fmla="*/ 4659368 h 5683481"/>
                <a:gd name="connsiteX15" fmla="*/ 1031106 w 5599616"/>
                <a:gd name="connsiteY15" fmla="*/ 5683481 h 5683481"/>
                <a:gd name="connsiteX0" fmla="*/ 0 w 5599616"/>
                <a:gd name="connsiteY0" fmla="*/ 4642356 h 5683481"/>
                <a:gd name="connsiteX1" fmla="*/ 635431 w 5599616"/>
                <a:gd name="connsiteY1" fmla="*/ 3650464 h 5683481"/>
                <a:gd name="connsiteX2" fmla="*/ 2557436 w 5599616"/>
                <a:gd name="connsiteY2" fmla="*/ 2988577 h 5683481"/>
                <a:gd name="connsiteX3" fmla="*/ 3997337 w 5599616"/>
                <a:gd name="connsiteY3" fmla="*/ 2340101 h 5683481"/>
                <a:gd name="connsiteX4" fmla="*/ 4658935 w 5599616"/>
                <a:gd name="connsiteY4" fmla="*/ 1111338 h 5683481"/>
                <a:gd name="connsiteX5" fmla="*/ 4855006 w 5599616"/>
                <a:gd name="connsiteY5" fmla="*/ 528169 h 5683481"/>
                <a:gd name="connsiteX6" fmla="*/ 5129939 w 5599616"/>
                <a:gd name="connsiteY6" fmla="*/ 85854 h 5683481"/>
                <a:gd name="connsiteX7" fmla="*/ 5510405 w 5599616"/>
                <a:gd name="connsiteY7" fmla="*/ 22347 h 5683481"/>
                <a:gd name="connsiteX8" fmla="*/ 5592149 w 5599616"/>
                <a:gd name="connsiteY8" fmla="*/ 356894 h 5683481"/>
                <a:gd name="connsiteX9" fmla="*/ 5377912 w 5599616"/>
                <a:gd name="connsiteY9" fmla="*/ 1062247 h 5683481"/>
                <a:gd name="connsiteX10" fmla="*/ 4699014 w 5599616"/>
                <a:gd name="connsiteY10" fmla="*/ 2624261 h 5683481"/>
                <a:gd name="connsiteX11" fmla="*/ 4355024 w 5599616"/>
                <a:gd name="connsiteY11" fmla="*/ 3046030 h 5683481"/>
                <a:gd name="connsiteX12" fmla="*/ 2699445 w 5599616"/>
                <a:gd name="connsiteY12" fmla="*/ 4288922 h 5683481"/>
                <a:gd name="connsiteX13" fmla="*/ 2134225 w 5599616"/>
                <a:gd name="connsiteY13" fmla="*/ 4659368 h 5683481"/>
                <a:gd name="connsiteX14" fmla="*/ 1031106 w 5599616"/>
                <a:gd name="connsiteY14" fmla="*/ 5683481 h 5683481"/>
                <a:gd name="connsiteX0" fmla="*/ 0 w 4964185"/>
                <a:gd name="connsiteY0" fmla="*/ 3650464 h 5683481"/>
                <a:gd name="connsiteX1" fmla="*/ 1922005 w 4964185"/>
                <a:gd name="connsiteY1" fmla="*/ 2988577 h 5683481"/>
                <a:gd name="connsiteX2" fmla="*/ 3361906 w 4964185"/>
                <a:gd name="connsiteY2" fmla="*/ 2340101 h 5683481"/>
                <a:gd name="connsiteX3" fmla="*/ 4023504 w 4964185"/>
                <a:gd name="connsiteY3" fmla="*/ 1111338 h 5683481"/>
                <a:gd name="connsiteX4" fmla="*/ 4219575 w 4964185"/>
                <a:gd name="connsiteY4" fmla="*/ 528169 h 5683481"/>
                <a:gd name="connsiteX5" fmla="*/ 4494508 w 4964185"/>
                <a:gd name="connsiteY5" fmla="*/ 85854 h 5683481"/>
                <a:gd name="connsiteX6" fmla="*/ 4874974 w 4964185"/>
                <a:gd name="connsiteY6" fmla="*/ 22347 h 5683481"/>
                <a:gd name="connsiteX7" fmla="*/ 4956718 w 4964185"/>
                <a:gd name="connsiteY7" fmla="*/ 356894 h 5683481"/>
                <a:gd name="connsiteX8" fmla="*/ 4742481 w 4964185"/>
                <a:gd name="connsiteY8" fmla="*/ 1062247 h 5683481"/>
                <a:gd name="connsiteX9" fmla="*/ 4063583 w 4964185"/>
                <a:gd name="connsiteY9" fmla="*/ 2624261 h 5683481"/>
                <a:gd name="connsiteX10" fmla="*/ 3719593 w 4964185"/>
                <a:gd name="connsiteY10" fmla="*/ 3046030 h 5683481"/>
                <a:gd name="connsiteX11" fmla="*/ 2064014 w 4964185"/>
                <a:gd name="connsiteY11" fmla="*/ 4288922 h 5683481"/>
                <a:gd name="connsiteX12" fmla="*/ 1498794 w 4964185"/>
                <a:gd name="connsiteY12" fmla="*/ 4659368 h 5683481"/>
                <a:gd name="connsiteX13" fmla="*/ 395675 w 4964185"/>
                <a:gd name="connsiteY13"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1668339 w 4568510"/>
                <a:gd name="connsiteY10" fmla="*/ 4288922 h 5683481"/>
                <a:gd name="connsiteX11" fmla="*/ 1103119 w 4568510"/>
                <a:gd name="connsiteY11" fmla="*/ 4659368 h 5683481"/>
                <a:gd name="connsiteX12" fmla="*/ 0 w 4568510"/>
                <a:gd name="connsiteY12"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1103119 w 4568510"/>
                <a:gd name="connsiteY10" fmla="*/ 4659368 h 5683481"/>
                <a:gd name="connsiteX11" fmla="*/ 0 w 4568510"/>
                <a:gd name="connsiteY11"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0 w 4568510"/>
                <a:gd name="connsiteY10" fmla="*/ 5683481 h 5683481"/>
                <a:gd name="connsiteX0" fmla="*/ 0 w 3042180"/>
                <a:gd name="connsiteY0" fmla="*/ 2988577 h 3046030"/>
                <a:gd name="connsiteX1" fmla="*/ 1439901 w 3042180"/>
                <a:gd name="connsiteY1" fmla="*/ 2340101 h 3046030"/>
                <a:gd name="connsiteX2" fmla="*/ 2101499 w 3042180"/>
                <a:gd name="connsiteY2" fmla="*/ 1111338 h 3046030"/>
                <a:gd name="connsiteX3" fmla="*/ 2297570 w 3042180"/>
                <a:gd name="connsiteY3" fmla="*/ 528169 h 3046030"/>
                <a:gd name="connsiteX4" fmla="*/ 2572503 w 3042180"/>
                <a:gd name="connsiteY4" fmla="*/ 85854 h 3046030"/>
                <a:gd name="connsiteX5" fmla="*/ 2952969 w 3042180"/>
                <a:gd name="connsiteY5" fmla="*/ 22347 h 3046030"/>
                <a:gd name="connsiteX6" fmla="*/ 3034713 w 3042180"/>
                <a:gd name="connsiteY6" fmla="*/ 356894 h 3046030"/>
                <a:gd name="connsiteX7" fmla="*/ 2820476 w 3042180"/>
                <a:gd name="connsiteY7" fmla="*/ 1062247 h 3046030"/>
                <a:gd name="connsiteX8" fmla="*/ 2141578 w 3042180"/>
                <a:gd name="connsiteY8" fmla="*/ 2624261 h 3046030"/>
                <a:gd name="connsiteX9" fmla="*/ 1797588 w 3042180"/>
                <a:gd name="connsiteY9" fmla="*/ 3046030 h 3046030"/>
                <a:gd name="connsiteX0" fmla="*/ 0 w 1602279"/>
                <a:gd name="connsiteY0" fmla="*/ 2340101 h 3046030"/>
                <a:gd name="connsiteX1" fmla="*/ 661598 w 1602279"/>
                <a:gd name="connsiteY1" fmla="*/ 1111338 h 3046030"/>
                <a:gd name="connsiteX2" fmla="*/ 857669 w 1602279"/>
                <a:gd name="connsiteY2" fmla="*/ 528169 h 3046030"/>
                <a:gd name="connsiteX3" fmla="*/ 1132602 w 1602279"/>
                <a:gd name="connsiteY3" fmla="*/ 85854 h 3046030"/>
                <a:gd name="connsiteX4" fmla="*/ 1513068 w 1602279"/>
                <a:gd name="connsiteY4" fmla="*/ 22347 h 3046030"/>
                <a:gd name="connsiteX5" fmla="*/ 1594812 w 1602279"/>
                <a:gd name="connsiteY5" fmla="*/ 356894 h 3046030"/>
                <a:gd name="connsiteX6" fmla="*/ 1380575 w 1602279"/>
                <a:gd name="connsiteY6" fmla="*/ 1062247 h 3046030"/>
                <a:gd name="connsiteX7" fmla="*/ 701677 w 1602279"/>
                <a:gd name="connsiteY7" fmla="*/ 2624261 h 3046030"/>
                <a:gd name="connsiteX8" fmla="*/ 357687 w 1602279"/>
                <a:gd name="connsiteY8" fmla="*/ 3046030 h 3046030"/>
                <a:gd name="connsiteX0" fmla="*/ 0 w 1602279"/>
                <a:gd name="connsiteY0" fmla="*/ 2340101 h 2624261"/>
                <a:gd name="connsiteX1" fmla="*/ 661598 w 1602279"/>
                <a:gd name="connsiteY1" fmla="*/ 1111338 h 2624261"/>
                <a:gd name="connsiteX2" fmla="*/ 857669 w 1602279"/>
                <a:gd name="connsiteY2" fmla="*/ 528169 h 2624261"/>
                <a:gd name="connsiteX3" fmla="*/ 1132602 w 1602279"/>
                <a:gd name="connsiteY3" fmla="*/ 85854 h 2624261"/>
                <a:gd name="connsiteX4" fmla="*/ 1513068 w 1602279"/>
                <a:gd name="connsiteY4" fmla="*/ 22347 h 2624261"/>
                <a:gd name="connsiteX5" fmla="*/ 1594812 w 1602279"/>
                <a:gd name="connsiteY5" fmla="*/ 356894 h 2624261"/>
                <a:gd name="connsiteX6" fmla="*/ 1380575 w 1602279"/>
                <a:gd name="connsiteY6" fmla="*/ 1062247 h 2624261"/>
                <a:gd name="connsiteX7" fmla="*/ 701677 w 1602279"/>
                <a:gd name="connsiteY7" fmla="*/ 2624261 h 2624261"/>
                <a:gd name="connsiteX0" fmla="*/ 0 w 1602279"/>
                <a:gd name="connsiteY0" fmla="*/ 2340101 h 2624261"/>
                <a:gd name="connsiteX1" fmla="*/ 661598 w 1602279"/>
                <a:gd name="connsiteY1" fmla="*/ 1111338 h 2624261"/>
                <a:gd name="connsiteX2" fmla="*/ 857669 w 1602279"/>
                <a:gd name="connsiteY2" fmla="*/ 528169 h 2624261"/>
                <a:gd name="connsiteX3" fmla="*/ 1132602 w 1602279"/>
                <a:gd name="connsiteY3" fmla="*/ 85854 h 2624261"/>
                <a:gd name="connsiteX4" fmla="*/ 1513068 w 1602279"/>
                <a:gd name="connsiteY4" fmla="*/ 22347 h 2624261"/>
                <a:gd name="connsiteX5" fmla="*/ 1594812 w 1602279"/>
                <a:gd name="connsiteY5" fmla="*/ 356894 h 2624261"/>
                <a:gd name="connsiteX6" fmla="*/ 1380575 w 1602279"/>
                <a:gd name="connsiteY6" fmla="*/ 1062247 h 2624261"/>
                <a:gd name="connsiteX7" fmla="*/ 701677 w 1602279"/>
                <a:gd name="connsiteY7" fmla="*/ 2624261 h 2624261"/>
                <a:gd name="connsiteX8" fmla="*/ 0 w 1602279"/>
                <a:gd name="connsiteY8" fmla="*/ 2340101 h 262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279" h="2624261">
                  <a:moveTo>
                    <a:pt x="0" y="2340101"/>
                  </a:moveTo>
                  <a:cubicBezTo>
                    <a:pt x="44032" y="2303674"/>
                    <a:pt x="590954" y="1289989"/>
                    <a:pt x="661598" y="1111338"/>
                  </a:cubicBezTo>
                  <a:cubicBezTo>
                    <a:pt x="732242" y="932687"/>
                    <a:pt x="757195" y="704045"/>
                    <a:pt x="857669" y="528169"/>
                  </a:cubicBezTo>
                  <a:cubicBezTo>
                    <a:pt x="932625" y="356546"/>
                    <a:pt x="1023369" y="170158"/>
                    <a:pt x="1132602" y="85854"/>
                  </a:cubicBezTo>
                  <a:cubicBezTo>
                    <a:pt x="1241835" y="1550"/>
                    <a:pt x="1436033" y="-22826"/>
                    <a:pt x="1513068" y="22347"/>
                  </a:cubicBezTo>
                  <a:cubicBezTo>
                    <a:pt x="1590103" y="67520"/>
                    <a:pt x="1616894" y="183577"/>
                    <a:pt x="1594812" y="356894"/>
                  </a:cubicBezTo>
                  <a:cubicBezTo>
                    <a:pt x="1572730" y="530211"/>
                    <a:pt x="1529431" y="684353"/>
                    <a:pt x="1380575" y="1062247"/>
                  </a:cubicBezTo>
                  <a:cubicBezTo>
                    <a:pt x="1231719" y="1440142"/>
                    <a:pt x="872158" y="2293631"/>
                    <a:pt x="701677" y="2624261"/>
                  </a:cubicBezTo>
                  <a:lnTo>
                    <a:pt x="0" y="2340101"/>
                  </a:lnTo>
                  <a:close/>
                </a:path>
              </a:pathLst>
            </a:custGeom>
            <a:solidFill>
              <a:schemeClr val="accent2">
                <a:lumMod val="20000"/>
                <a:lumOff val="80000"/>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BE63D9A9-FA47-887E-D40C-DA665F131D4F}"/>
                </a:ext>
              </a:extLst>
            </p:cNvPr>
            <p:cNvSpPr/>
            <p:nvPr/>
          </p:nvSpPr>
          <p:spPr>
            <a:xfrm rot="19927244">
              <a:off x="7346898" y="1478123"/>
              <a:ext cx="2838535" cy="4649039"/>
            </a:xfrm>
            <a:custGeom>
              <a:avLst/>
              <a:gdLst>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464231 w 5586585"/>
                <a:gd name="connsiteY8" fmla="*/ 1098606 h 5686104"/>
                <a:gd name="connsiteX9" fmla="*/ 2789695 w 5586585"/>
                <a:gd name="connsiteY9" fmla="*/ 1207094 h 5686104"/>
                <a:gd name="connsiteX10" fmla="*/ 2805194 w 5586585"/>
                <a:gd name="connsiteY10" fmla="*/ 1501562 h 5686104"/>
                <a:gd name="connsiteX11" fmla="*/ 2402238 w 5586585"/>
                <a:gd name="connsiteY11" fmla="*/ 2322972 h 5686104"/>
                <a:gd name="connsiteX12" fmla="*/ 2200760 w 5586585"/>
                <a:gd name="connsiteY12" fmla="*/ 2663935 h 5686104"/>
                <a:gd name="connsiteX13" fmla="*/ 2293749 w 5586585"/>
                <a:gd name="connsiteY13" fmla="*/ 2927406 h 5686104"/>
                <a:gd name="connsiteX14" fmla="*/ 2634712 w 5586585"/>
                <a:gd name="connsiteY14" fmla="*/ 2973901 h 5686104"/>
                <a:gd name="connsiteX15" fmla="*/ 3967566 w 5586585"/>
                <a:gd name="connsiteY15" fmla="*/ 2338471 h 5686104"/>
                <a:gd name="connsiteX16" fmla="*/ 4726983 w 5586585"/>
                <a:gd name="connsiteY16" fmla="*/ 680152 h 5686104"/>
                <a:gd name="connsiteX17" fmla="*/ 5129939 w 5586585"/>
                <a:gd name="connsiteY17" fmla="*/ 75718 h 5686104"/>
                <a:gd name="connsiteX18" fmla="*/ 5501899 w 5586585"/>
                <a:gd name="connsiteY18" fmla="*/ 29223 h 5686104"/>
                <a:gd name="connsiteX19" fmla="*/ 5579390 w 5586585"/>
                <a:gd name="connsiteY19" fmla="*/ 261698 h 5686104"/>
                <a:gd name="connsiteX20" fmla="*/ 5377912 w 5586585"/>
                <a:gd name="connsiteY20" fmla="*/ 1052111 h 5686104"/>
                <a:gd name="connsiteX21" fmla="*/ 4664990 w 5586585"/>
                <a:gd name="connsiteY21" fmla="*/ 2694932 h 5686104"/>
                <a:gd name="connsiteX22" fmla="*/ 4355024 w 5586585"/>
                <a:gd name="connsiteY22" fmla="*/ 3035894 h 5686104"/>
                <a:gd name="connsiteX23" fmla="*/ 2712204 w 5586585"/>
                <a:gd name="connsiteY23" fmla="*/ 4244762 h 5686104"/>
                <a:gd name="connsiteX24" fmla="*/ 2185261 w 5586585"/>
                <a:gd name="connsiteY24" fmla="*/ 4632220 h 5686104"/>
                <a:gd name="connsiteX25" fmla="*/ 1069383 w 5586585"/>
                <a:gd name="connsiteY25"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464231 w 5586585"/>
                <a:gd name="connsiteY8" fmla="*/ 109860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169763 w 5586585"/>
                <a:gd name="connsiteY7" fmla="*/ 1222593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293749 w 5586585"/>
                <a:gd name="connsiteY12" fmla="*/ 2927406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310761 w 5586585"/>
                <a:gd name="connsiteY12" fmla="*/ 2918899 h 5686104"/>
                <a:gd name="connsiteX13" fmla="*/ 2634712 w 5586585"/>
                <a:gd name="connsiteY13" fmla="*/ 2973901 h 5686104"/>
                <a:gd name="connsiteX14" fmla="*/ 3967566 w 5586585"/>
                <a:gd name="connsiteY14" fmla="*/ 2338471 h 5686104"/>
                <a:gd name="connsiteX15" fmla="*/ 4726983 w 5586585"/>
                <a:gd name="connsiteY15" fmla="*/ 680152 h 5686104"/>
                <a:gd name="connsiteX16" fmla="*/ 5129939 w 5586585"/>
                <a:gd name="connsiteY16" fmla="*/ 75718 h 5686104"/>
                <a:gd name="connsiteX17" fmla="*/ 5501899 w 5586585"/>
                <a:gd name="connsiteY17" fmla="*/ 29223 h 5686104"/>
                <a:gd name="connsiteX18" fmla="*/ 5579390 w 5586585"/>
                <a:gd name="connsiteY18" fmla="*/ 261698 h 5686104"/>
                <a:gd name="connsiteX19" fmla="*/ 5377912 w 5586585"/>
                <a:gd name="connsiteY19" fmla="*/ 1052111 h 5686104"/>
                <a:gd name="connsiteX20" fmla="*/ 4664990 w 5586585"/>
                <a:gd name="connsiteY20" fmla="*/ 2694932 h 5686104"/>
                <a:gd name="connsiteX21" fmla="*/ 4355024 w 5586585"/>
                <a:gd name="connsiteY21" fmla="*/ 3035894 h 5686104"/>
                <a:gd name="connsiteX22" fmla="*/ 2712204 w 5586585"/>
                <a:gd name="connsiteY22" fmla="*/ 4244762 h 5686104"/>
                <a:gd name="connsiteX23" fmla="*/ 2185261 w 5586585"/>
                <a:gd name="connsiteY23" fmla="*/ 4632220 h 5686104"/>
                <a:gd name="connsiteX24" fmla="*/ 1069383 w 5586585"/>
                <a:gd name="connsiteY24"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310761 w 5586585"/>
                <a:gd name="connsiteY12" fmla="*/ 2918899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663935 h 5686104"/>
                <a:gd name="connsiteX12" fmla="*/ 2557436 w 5586585"/>
                <a:gd name="connsiteY12" fmla="*/ 2978441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67566 w 5586585"/>
                <a:gd name="connsiteY13" fmla="*/ 2338471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32220 h 5686104"/>
                <a:gd name="connsiteX1" fmla="*/ 573438 w 5586585"/>
                <a:gd name="connsiteY1" fmla="*/ 4089779 h 5686104"/>
                <a:gd name="connsiteX2" fmla="*/ 635431 w 5586585"/>
                <a:gd name="connsiteY2" fmla="*/ 4012287 h 5686104"/>
                <a:gd name="connsiteX3" fmla="*/ 635431 w 5586585"/>
                <a:gd name="connsiteY3" fmla="*/ 3640328 h 5686104"/>
                <a:gd name="connsiteX4" fmla="*/ 898902 w 5586585"/>
                <a:gd name="connsiteY4" fmla="*/ 3113386 h 5686104"/>
                <a:gd name="connsiteX5" fmla="*/ 1270861 w 5586585"/>
                <a:gd name="connsiteY5" fmla="*/ 2555447 h 5686104"/>
                <a:gd name="connsiteX6" fmla="*/ 1766807 w 5586585"/>
                <a:gd name="connsiteY6" fmla="*/ 1951013 h 5686104"/>
                <a:gd name="connsiteX7" fmla="*/ 2233558 w 5586585"/>
                <a:gd name="connsiteY7" fmla="*/ 1214087 h 5686104"/>
                <a:gd name="connsiteX8" fmla="*/ 2668377 w 5586585"/>
                <a:gd name="connsiteY8" fmla="*/ 1141136 h 5686104"/>
                <a:gd name="connsiteX9" fmla="*/ 2805194 w 5586585"/>
                <a:gd name="connsiteY9" fmla="*/ 1501562 h 5686104"/>
                <a:gd name="connsiteX10" fmla="*/ 2402238 w 5586585"/>
                <a:gd name="connsiteY10" fmla="*/ 2322972 h 5686104"/>
                <a:gd name="connsiteX11" fmla="*/ 2200760 w 5586585"/>
                <a:gd name="connsiteY11" fmla="*/ 2740490 h 5686104"/>
                <a:gd name="connsiteX12" fmla="*/ 2557436 w 5586585"/>
                <a:gd name="connsiteY12" fmla="*/ 2978441 h 5686104"/>
                <a:gd name="connsiteX13" fmla="*/ 3997337 w 5586585"/>
                <a:gd name="connsiteY13" fmla="*/ 2329965 h 5686104"/>
                <a:gd name="connsiteX14" fmla="*/ 4726983 w 5586585"/>
                <a:gd name="connsiteY14" fmla="*/ 680152 h 5686104"/>
                <a:gd name="connsiteX15" fmla="*/ 5129939 w 5586585"/>
                <a:gd name="connsiteY15" fmla="*/ 75718 h 5686104"/>
                <a:gd name="connsiteX16" fmla="*/ 5501899 w 5586585"/>
                <a:gd name="connsiteY16" fmla="*/ 29223 h 5686104"/>
                <a:gd name="connsiteX17" fmla="*/ 5579390 w 5586585"/>
                <a:gd name="connsiteY17" fmla="*/ 261698 h 5686104"/>
                <a:gd name="connsiteX18" fmla="*/ 5377912 w 5586585"/>
                <a:gd name="connsiteY18" fmla="*/ 1052111 h 5686104"/>
                <a:gd name="connsiteX19" fmla="*/ 4664990 w 5586585"/>
                <a:gd name="connsiteY19" fmla="*/ 2694932 h 5686104"/>
                <a:gd name="connsiteX20" fmla="*/ 4355024 w 5586585"/>
                <a:gd name="connsiteY20" fmla="*/ 3035894 h 5686104"/>
                <a:gd name="connsiteX21" fmla="*/ 2712204 w 5586585"/>
                <a:gd name="connsiteY21" fmla="*/ 4244762 h 5686104"/>
                <a:gd name="connsiteX22" fmla="*/ 2185261 w 5586585"/>
                <a:gd name="connsiteY22" fmla="*/ 4632220 h 5686104"/>
                <a:gd name="connsiteX23" fmla="*/ 1069383 w 5586585"/>
                <a:gd name="connsiteY23" fmla="*/ 5686104 h 5686104"/>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86585"/>
                <a:gd name="connsiteY0" fmla="*/ 4659918 h 5713802"/>
                <a:gd name="connsiteX1" fmla="*/ 573438 w 5586585"/>
                <a:gd name="connsiteY1" fmla="*/ 4117477 h 5713802"/>
                <a:gd name="connsiteX2" fmla="*/ 635431 w 5586585"/>
                <a:gd name="connsiteY2" fmla="*/ 4039985 h 5713802"/>
                <a:gd name="connsiteX3" fmla="*/ 635431 w 5586585"/>
                <a:gd name="connsiteY3" fmla="*/ 3668026 h 5713802"/>
                <a:gd name="connsiteX4" fmla="*/ 898902 w 5586585"/>
                <a:gd name="connsiteY4" fmla="*/ 3141084 h 5713802"/>
                <a:gd name="connsiteX5" fmla="*/ 1270861 w 5586585"/>
                <a:gd name="connsiteY5" fmla="*/ 2583145 h 5713802"/>
                <a:gd name="connsiteX6" fmla="*/ 1766807 w 5586585"/>
                <a:gd name="connsiteY6" fmla="*/ 1978711 h 5713802"/>
                <a:gd name="connsiteX7" fmla="*/ 2233558 w 5586585"/>
                <a:gd name="connsiteY7" fmla="*/ 1241785 h 5713802"/>
                <a:gd name="connsiteX8" fmla="*/ 2668377 w 5586585"/>
                <a:gd name="connsiteY8" fmla="*/ 1168834 h 5713802"/>
                <a:gd name="connsiteX9" fmla="*/ 2805194 w 5586585"/>
                <a:gd name="connsiteY9" fmla="*/ 1529260 h 5713802"/>
                <a:gd name="connsiteX10" fmla="*/ 2402238 w 5586585"/>
                <a:gd name="connsiteY10" fmla="*/ 2350670 h 5713802"/>
                <a:gd name="connsiteX11" fmla="*/ 2200760 w 5586585"/>
                <a:gd name="connsiteY11" fmla="*/ 2768188 h 5713802"/>
                <a:gd name="connsiteX12" fmla="*/ 2557436 w 5586585"/>
                <a:gd name="connsiteY12" fmla="*/ 3006139 h 5713802"/>
                <a:gd name="connsiteX13" fmla="*/ 3997337 w 5586585"/>
                <a:gd name="connsiteY13" fmla="*/ 2357663 h 5713802"/>
                <a:gd name="connsiteX14" fmla="*/ 4680200 w 5586585"/>
                <a:gd name="connsiteY14" fmla="*/ 1133153 h 5713802"/>
                <a:gd name="connsiteX15" fmla="*/ 5129939 w 5586585"/>
                <a:gd name="connsiteY15" fmla="*/ 103416 h 5713802"/>
                <a:gd name="connsiteX16" fmla="*/ 5501899 w 5586585"/>
                <a:gd name="connsiteY16" fmla="*/ 56921 h 5713802"/>
                <a:gd name="connsiteX17" fmla="*/ 5579390 w 5586585"/>
                <a:gd name="connsiteY17" fmla="*/ 289396 h 5713802"/>
                <a:gd name="connsiteX18" fmla="*/ 5377912 w 5586585"/>
                <a:gd name="connsiteY18" fmla="*/ 1079809 h 5713802"/>
                <a:gd name="connsiteX19" fmla="*/ 4664990 w 5586585"/>
                <a:gd name="connsiteY19" fmla="*/ 2722630 h 5713802"/>
                <a:gd name="connsiteX20" fmla="*/ 4355024 w 5586585"/>
                <a:gd name="connsiteY20" fmla="*/ 3063592 h 5713802"/>
                <a:gd name="connsiteX21" fmla="*/ 2712204 w 5586585"/>
                <a:gd name="connsiteY21" fmla="*/ 4272460 h 5713802"/>
                <a:gd name="connsiteX22" fmla="*/ 2185261 w 5586585"/>
                <a:gd name="connsiteY22" fmla="*/ 4659918 h 5713802"/>
                <a:gd name="connsiteX23" fmla="*/ 1069383 w 5586585"/>
                <a:gd name="connsiteY23" fmla="*/ 5713802 h 5713802"/>
                <a:gd name="connsiteX0" fmla="*/ 0 w 5590864"/>
                <a:gd name="connsiteY0" fmla="*/ 4673023 h 5726907"/>
                <a:gd name="connsiteX1" fmla="*/ 573438 w 5590864"/>
                <a:gd name="connsiteY1" fmla="*/ 4130582 h 5726907"/>
                <a:gd name="connsiteX2" fmla="*/ 635431 w 5590864"/>
                <a:gd name="connsiteY2" fmla="*/ 4053090 h 5726907"/>
                <a:gd name="connsiteX3" fmla="*/ 635431 w 5590864"/>
                <a:gd name="connsiteY3" fmla="*/ 3681131 h 5726907"/>
                <a:gd name="connsiteX4" fmla="*/ 898902 w 5590864"/>
                <a:gd name="connsiteY4" fmla="*/ 3154189 h 5726907"/>
                <a:gd name="connsiteX5" fmla="*/ 1270861 w 5590864"/>
                <a:gd name="connsiteY5" fmla="*/ 2596250 h 5726907"/>
                <a:gd name="connsiteX6" fmla="*/ 1766807 w 5590864"/>
                <a:gd name="connsiteY6" fmla="*/ 1991816 h 5726907"/>
                <a:gd name="connsiteX7" fmla="*/ 2233558 w 5590864"/>
                <a:gd name="connsiteY7" fmla="*/ 1254890 h 5726907"/>
                <a:gd name="connsiteX8" fmla="*/ 2668377 w 5590864"/>
                <a:gd name="connsiteY8" fmla="*/ 1181939 h 5726907"/>
                <a:gd name="connsiteX9" fmla="*/ 2805194 w 5590864"/>
                <a:gd name="connsiteY9" fmla="*/ 1542365 h 5726907"/>
                <a:gd name="connsiteX10" fmla="*/ 2402238 w 5590864"/>
                <a:gd name="connsiteY10" fmla="*/ 2363775 h 5726907"/>
                <a:gd name="connsiteX11" fmla="*/ 2200760 w 5590864"/>
                <a:gd name="connsiteY11" fmla="*/ 2781293 h 5726907"/>
                <a:gd name="connsiteX12" fmla="*/ 2557436 w 5590864"/>
                <a:gd name="connsiteY12" fmla="*/ 3019244 h 5726907"/>
                <a:gd name="connsiteX13" fmla="*/ 3997337 w 5590864"/>
                <a:gd name="connsiteY13" fmla="*/ 2370768 h 5726907"/>
                <a:gd name="connsiteX14" fmla="*/ 4680200 w 5590864"/>
                <a:gd name="connsiteY14" fmla="*/ 1146258 h 5726907"/>
                <a:gd name="connsiteX15" fmla="*/ 5129939 w 5590864"/>
                <a:gd name="connsiteY15" fmla="*/ 116521 h 5726907"/>
                <a:gd name="connsiteX16" fmla="*/ 5518911 w 5590864"/>
                <a:gd name="connsiteY16" fmla="*/ 44508 h 5726907"/>
                <a:gd name="connsiteX17" fmla="*/ 5579390 w 5590864"/>
                <a:gd name="connsiteY17" fmla="*/ 302501 h 5726907"/>
                <a:gd name="connsiteX18" fmla="*/ 5377912 w 5590864"/>
                <a:gd name="connsiteY18" fmla="*/ 1092914 h 5726907"/>
                <a:gd name="connsiteX19" fmla="*/ 4664990 w 5590864"/>
                <a:gd name="connsiteY19" fmla="*/ 2735735 h 5726907"/>
                <a:gd name="connsiteX20" fmla="*/ 4355024 w 5590864"/>
                <a:gd name="connsiteY20" fmla="*/ 3076697 h 5726907"/>
                <a:gd name="connsiteX21" fmla="*/ 2712204 w 5590864"/>
                <a:gd name="connsiteY21" fmla="*/ 4285565 h 5726907"/>
                <a:gd name="connsiteX22" fmla="*/ 2185261 w 5590864"/>
                <a:gd name="connsiteY22" fmla="*/ 4673023 h 5726907"/>
                <a:gd name="connsiteX23" fmla="*/ 1069383 w 5590864"/>
                <a:gd name="connsiteY23" fmla="*/ 5726907 h 5726907"/>
                <a:gd name="connsiteX0" fmla="*/ 0 w 5601469"/>
                <a:gd name="connsiteY0" fmla="*/ 4678320 h 5732204"/>
                <a:gd name="connsiteX1" fmla="*/ 573438 w 5601469"/>
                <a:gd name="connsiteY1" fmla="*/ 4135879 h 5732204"/>
                <a:gd name="connsiteX2" fmla="*/ 635431 w 5601469"/>
                <a:gd name="connsiteY2" fmla="*/ 4058387 h 5732204"/>
                <a:gd name="connsiteX3" fmla="*/ 635431 w 5601469"/>
                <a:gd name="connsiteY3" fmla="*/ 3686428 h 5732204"/>
                <a:gd name="connsiteX4" fmla="*/ 898902 w 5601469"/>
                <a:gd name="connsiteY4" fmla="*/ 3159486 h 5732204"/>
                <a:gd name="connsiteX5" fmla="*/ 1270861 w 5601469"/>
                <a:gd name="connsiteY5" fmla="*/ 2601547 h 5732204"/>
                <a:gd name="connsiteX6" fmla="*/ 1766807 w 5601469"/>
                <a:gd name="connsiteY6" fmla="*/ 1997113 h 5732204"/>
                <a:gd name="connsiteX7" fmla="*/ 2233558 w 5601469"/>
                <a:gd name="connsiteY7" fmla="*/ 1260187 h 5732204"/>
                <a:gd name="connsiteX8" fmla="*/ 2668377 w 5601469"/>
                <a:gd name="connsiteY8" fmla="*/ 1187236 h 5732204"/>
                <a:gd name="connsiteX9" fmla="*/ 2805194 w 5601469"/>
                <a:gd name="connsiteY9" fmla="*/ 1547662 h 5732204"/>
                <a:gd name="connsiteX10" fmla="*/ 2402238 w 5601469"/>
                <a:gd name="connsiteY10" fmla="*/ 2369072 h 5732204"/>
                <a:gd name="connsiteX11" fmla="*/ 2200760 w 5601469"/>
                <a:gd name="connsiteY11" fmla="*/ 2786590 h 5732204"/>
                <a:gd name="connsiteX12" fmla="*/ 2557436 w 5601469"/>
                <a:gd name="connsiteY12" fmla="*/ 3024541 h 5732204"/>
                <a:gd name="connsiteX13" fmla="*/ 3997337 w 5601469"/>
                <a:gd name="connsiteY13" fmla="*/ 2376065 h 5732204"/>
                <a:gd name="connsiteX14" fmla="*/ 4680200 w 5601469"/>
                <a:gd name="connsiteY14" fmla="*/ 1151555 h 5732204"/>
                <a:gd name="connsiteX15" fmla="*/ 5129939 w 5601469"/>
                <a:gd name="connsiteY15" fmla="*/ 121818 h 5732204"/>
                <a:gd name="connsiteX16" fmla="*/ 5518911 w 5601469"/>
                <a:gd name="connsiteY16" fmla="*/ 49805 h 5732204"/>
                <a:gd name="connsiteX17" fmla="*/ 5592149 w 5601469"/>
                <a:gd name="connsiteY17" fmla="*/ 392858 h 5732204"/>
                <a:gd name="connsiteX18" fmla="*/ 5377912 w 5601469"/>
                <a:gd name="connsiteY18" fmla="*/ 1098211 h 5732204"/>
                <a:gd name="connsiteX19" fmla="*/ 4664990 w 5601469"/>
                <a:gd name="connsiteY19" fmla="*/ 2741032 h 5732204"/>
                <a:gd name="connsiteX20" fmla="*/ 4355024 w 5601469"/>
                <a:gd name="connsiteY20" fmla="*/ 3081994 h 5732204"/>
                <a:gd name="connsiteX21" fmla="*/ 2712204 w 5601469"/>
                <a:gd name="connsiteY21" fmla="*/ 4290862 h 5732204"/>
                <a:gd name="connsiteX22" fmla="*/ 2185261 w 5601469"/>
                <a:gd name="connsiteY22" fmla="*/ 4678320 h 5732204"/>
                <a:gd name="connsiteX23" fmla="*/ 1069383 w 5601469"/>
                <a:gd name="connsiteY23" fmla="*/ 5732204 h 5732204"/>
                <a:gd name="connsiteX0" fmla="*/ 0 w 5601469"/>
                <a:gd name="connsiteY0" fmla="*/ 4650257 h 5704141"/>
                <a:gd name="connsiteX1" fmla="*/ 573438 w 5601469"/>
                <a:gd name="connsiteY1" fmla="*/ 4107816 h 5704141"/>
                <a:gd name="connsiteX2" fmla="*/ 635431 w 5601469"/>
                <a:gd name="connsiteY2" fmla="*/ 4030324 h 5704141"/>
                <a:gd name="connsiteX3" fmla="*/ 635431 w 5601469"/>
                <a:gd name="connsiteY3" fmla="*/ 3658365 h 5704141"/>
                <a:gd name="connsiteX4" fmla="*/ 898902 w 5601469"/>
                <a:gd name="connsiteY4" fmla="*/ 3131423 h 5704141"/>
                <a:gd name="connsiteX5" fmla="*/ 1270861 w 5601469"/>
                <a:gd name="connsiteY5" fmla="*/ 2573484 h 5704141"/>
                <a:gd name="connsiteX6" fmla="*/ 1766807 w 5601469"/>
                <a:gd name="connsiteY6" fmla="*/ 1969050 h 5704141"/>
                <a:gd name="connsiteX7" fmla="*/ 2233558 w 5601469"/>
                <a:gd name="connsiteY7" fmla="*/ 1232124 h 5704141"/>
                <a:gd name="connsiteX8" fmla="*/ 2668377 w 5601469"/>
                <a:gd name="connsiteY8" fmla="*/ 1159173 h 5704141"/>
                <a:gd name="connsiteX9" fmla="*/ 2805194 w 5601469"/>
                <a:gd name="connsiteY9" fmla="*/ 1519599 h 5704141"/>
                <a:gd name="connsiteX10" fmla="*/ 2402238 w 5601469"/>
                <a:gd name="connsiteY10" fmla="*/ 2341009 h 5704141"/>
                <a:gd name="connsiteX11" fmla="*/ 2200760 w 5601469"/>
                <a:gd name="connsiteY11" fmla="*/ 2758527 h 5704141"/>
                <a:gd name="connsiteX12" fmla="*/ 2557436 w 5601469"/>
                <a:gd name="connsiteY12" fmla="*/ 2996478 h 5704141"/>
                <a:gd name="connsiteX13" fmla="*/ 3997337 w 5601469"/>
                <a:gd name="connsiteY13" fmla="*/ 2348002 h 5704141"/>
                <a:gd name="connsiteX14" fmla="*/ 4680200 w 5601469"/>
                <a:gd name="connsiteY14" fmla="*/ 1123492 h 5704141"/>
                <a:gd name="connsiteX15" fmla="*/ 4927307 w 5601469"/>
                <a:gd name="connsiteY15" fmla="*/ 570095 h 5704141"/>
                <a:gd name="connsiteX16" fmla="*/ 5129939 w 5601469"/>
                <a:gd name="connsiteY16" fmla="*/ 93755 h 5704141"/>
                <a:gd name="connsiteX17" fmla="*/ 5518911 w 5601469"/>
                <a:gd name="connsiteY17" fmla="*/ 21742 h 5704141"/>
                <a:gd name="connsiteX18" fmla="*/ 5592149 w 5601469"/>
                <a:gd name="connsiteY18" fmla="*/ 364795 h 5704141"/>
                <a:gd name="connsiteX19" fmla="*/ 5377912 w 5601469"/>
                <a:gd name="connsiteY19" fmla="*/ 1070148 h 5704141"/>
                <a:gd name="connsiteX20" fmla="*/ 4664990 w 5601469"/>
                <a:gd name="connsiteY20" fmla="*/ 2712969 h 5704141"/>
                <a:gd name="connsiteX21" fmla="*/ 4355024 w 5601469"/>
                <a:gd name="connsiteY21" fmla="*/ 3053931 h 5704141"/>
                <a:gd name="connsiteX22" fmla="*/ 2712204 w 5601469"/>
                <a:gd name="connsiteY22" fmla="*/ 4262799 h 5704141"/>
                <a:gd name="connsiteX23" fmla="*/ 2185261 w 5601469"/>
                <a:gd name="connsiteY23" fmla="*/ 4650257 h 5704141"/>
                <a:gd name="connsiteX24" fmla="*/ 1069383 w 5601469"/>
                <a:gd name="connsiteY24" fmla="*/ 5704141 h 5704141"/>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80200 w 5601469"/>
                <a:gd name="connsiteY14" fmla="*/ 1122334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601469"/>
                <a:gd name="connsiteY0" fmla="*/ 4649099 h 5702983"/>
                <a:gd name="connsiteX1" fmla="*/ 573438 w 5601469"/>
                <a:gd name="connsiteY1" fmla="*/ 4106658 h 5702983"/>
                <a:gd name="connsiteX2" fmla="*/ 635431 w 5601469"/>
                <a:gd name="connsiteY2" fmla="*/ 4029166 h 5702983"/>
                <a:gd name="connsiteX3" fmla="*/ 635431 w 5601469"/>
                <a:gd name="connsiteY3" fmla="*/ 3657207 h 5702983"/>
                <a:gd name="connsiteX4" fmla="*/ 898902 w 5601469"/>
                <a:gd name="connsiteY4" fmla="*/ 3130265 h 5702983"/>
                <a:gd name="connsiteX5" fmla="*/ 1270861 w 5601469"/>
                <a:gd name="connsiteY5" fmla="*/ 2572326 h 5702983"/>
                <a:gd name="connsiteX6" fmla="*/ 1766807 w 5601469"/>
                <a:gd name="connsiteY6" fmla="*/ 1967892 h 5702983"/>
                <a:gd name="connsiteX7" fmla="*/ 2233558 w 5601469"/>
                <a:gd name="connsiteY7" fmla="*/ 1230966 h 5702983"/>
                <a:gd name="connsiteX8" fmla="*/ 2668377 w 5601469"/>
                <a:gd name="connsiteY8" fmla="*/ 1158015 h 5702983"/>
                <a:gd name="connsiteX9" fmla="*/ 2805194 w 5601469"/>
                <a:gd name="connsiteY9" fmla="*/ 1518441 h 5702983"/>
                <a:gd name="connsiteX10" fmla="*/ 2402238 w 5601469"/>
                <a:gd name="connsiteY10" fmla="*/ 2339851 h 5702983"/>
                <a:gd name="connsiteX11" fmla="*/ 2200760 w 5601469"/>
                <a:gd name="connsiteY11" fmla="*/ 2757369 h 5702983"/>
                <a:gd name="connsiteX12" fmla="*/ 2557436 w 5601469"/>
                <a:gd name="connsiteY12" fmla="*/ 2995320 h 5702983"/>
                <a:gd name="connsiteX13" fmla="*/ 3997337 w 5601469"/>
                <a:gd name="connsiteY13" fmla="*/ 2346844 h 5702983"/>
                <a:gd name="connsiteX14" fmla="*/ 4658935 w 5601469"/>
                <a:gd name="connsiteY14" fmla="*/ 1118081 h 5702983"/>
                <a:gd name="connsiteX15" fmla="*/ 4855006 w 5601469"/>
                <a:gd name="connsiteY15" fmla="*/ 534912 h 5702983"/>
                <a:gd name="connsiteX16" fmla="*/ 5129939 w 5601469"/>
                <a:gd name="connsiteY16" fmla="*/ 92597 h 5702983"/>
                <a:gd name="connsiteX17" fmla="*/ 5518911 w 5601469"/>
                <a:gd name="connsiteY17" fmla="*/ 20584 h 5702983"/>
                <a:gd name="connsiteX18" fmla="*/ 5592149 w 5601469"/>
                <a:gd name="connsiteY18" fmla="*/ 363637 h 5702983"/>
                <a:gd name="connsiteX19" fmla="*/ 5377912 w 5601469"/>
                <a:gd name="connsiteY19" fmla="*/ 1068990 h 5702983"/>
                <a:gd name="connsiteX20" fmla="*/ 4664990 w 5601469"/>
                <a:gd name="connsiteY20" fmla="*/ 2711811 h 5702983"/>
                <a:gd name="connsiteX21" fmla="*/ 4355024 w 5601469"/>
                <a:gd name="connsiteY21" fmla="*/ 3052773 h 5702983"/>
                <a:gd name="connsiteX22" fmla="*/ 2712204 w 5601469"/>
                <a:gd name="connsiteY22" fmla="*/ 4261641 h 5702983"/>
                <a:gd name="connsiteX23" fmla="*/ 2185261 w 5601469"/>
                <a:gd name="connsiteY23" fmla="*/ 4649099 h 5702983"/>
                <a:gd name="connsiteX24" fmla="*/ 1069383 w 5601469"/>
                <a:gd name="connsiteY24" fmla="*/ 5702983 h 5702983"/>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64990 w 5599616"/>
                <a:gd name="connsiteY20" fmla="*/ 2705068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64990 w 5599616"/>
                <a:gd name="connsiteY20" fmla="*/ 2705068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712204 w 5599616"/>
                <a:gd name="connsiteY22" fmla="*/ 4254898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699445 w 5599616"/>
                <a:gd name="connsiteY22" fmla="*/ 4288922 h 5696240"/>
                <a:gd name="connsiteX23" fmla="*/ 2185261 w 5599616"/>
                <a:gd name="connsiteY23" fmla="*/ 4642356 h 5696240"/>
                <a:gd name="connsiteX24" fmla="*/ 1069383 w 5599616"/>
                <a:gd name="connsiteY24" fmla="*/ 5696240 h 5696240"/>
                <a:gd name="connsiteX0" fmla="*/ 0 w 5599616"/>
                <a:gd name="connsiteY0" fmla="*/ 4642356 h 5696240"/>
                <a:gd name="connsiteX1" fmla="*/ 573438 w 5599616"/>
                <a:gd name="connsiteY1" fmla="*/ 4099915 h 5696240"/>
                <a:gd name="connsiteX2" fmla="*/ 635431 w 5599616"/>
                <a:gd name="connsiteY2" fmla="*/ 4022423 h 5696240"/>
                <a:gd name="connsiteX3" fmla="*/ 635431 w 5599616"/>
                <a:gd name="connsiteY3" fmla="*/ 3650464 h 5696240"/>
                <a:gd name="connsiteX4" fmla="*/ 898902 w 5599616"/>
                <a:gd name="connsiteY4" fmla="*/ 3123522 h 5696240"/>
                <a:gd name="connsiteX5" fmla="*/ 1270861 w 5599616"/>
                <a:gd name="connsiteY5" fmla="*/ 2565583 h 5696240"/>
                <a:gd name="connsiteX6" fmla="*/ 1766807 w 5599616"/>
                <a:gd name="connsiteY6" fmla="*/ 1961149 h 5696240"/>
                <a:gd name="connsiteX7" fmla="*/ 2233558 w 5599616"/>
                <a:gd name="connsiteY7" fmla="*/ 1224223 h 5696240"/>
                <a:gd name="connsiteX8" fmla="*/ 2668377 w 5599616"/>
                <a:gd name="connsiteY8" fmla="*/ 1151272 h 5696240"/>
                <a:gd name="connsiteX9" fmla="*/ 2805194 w 5599616"/>
                <a:gd name="connsiteY9" fmla="*/ 1511698 h 5696240"/>
                <a:gd name="connsiteX10" fmla="*/ 2402238 w 5599616"/>
                <a:gd name="connsiteY10" fmla="*/ 2333108 h 5696240"/>
                <a:gd name="connsiteX11" fmla="*/ 2200760 w 5599616"/>
                <a:gd name="connsiteY11" fmla="*/ 2750626 h 5696240"/>
                <a:gd name="connsiteX12" fmla="*/ 2557436 w 5599616"/>
                <a:gd name="connsiteY12" fmla="*/ 2988577 h 5696240"/>
                <a:gd name="connsiteX13" fmla="*/ 3997337 w 5599616"/>
                <a:gd name="connsiteY13" fmla="*/ 2340101 h 5696240"/>
                <a:gd name="connsiteX14" fmla="*/ 4658935 w 5599616"/>
                <a:gd name="connsiteY14" fmla="*/ 1111338 h 5696240"/>
                <a:gd name="connsiteX15" fmla="*/ 4855006 w 5599616"/>
                <a:gd name="connsiteY15" fmla="*/ 528169 h 5696240"/>
                <a:gd name="connsiteX16" fmla="*/ 5129939 w 5599616"/>
                <a:gd name="connsiteY16" fmla="*/ 85854 h 5696240"/>
                <a:gd name="connsiteX17" fmla="*/ 5510405 w 5599616"/>
                <a:gd name="connsiteY17" fmla="*/ 22347 h 5696240"/>
                <a:gd name="connsiteX18" fmla="*/ 5592149 w 5599616"/>
                <a:gd name="connsiteY18" fmla="*/ 356894 h 5696240"/>
                <a:gd name="connsiteX19" fmla="*/ 5377912 w 5599616"/>
                <a:gd name="connsiteY19" fmla="*/ 1062247 h 5696240"/>
                <a:gd name="connsiteX20" fmla="*/ 4699014 w 5599616"/>
                <a:gd name="connsiteY20" fmla="*/ 2624261 h 5696240"/>
                <a:gd name="connsiteX21" fmla="*/ 4355024 w 5599616"/>
                <a:gd name="connsiteY21" fmla="*/ 3046030 h 5696240"/>
                <a:gd name="connsiteX22" fmla="*/ 2699445 w 5599616"/>
                <a:gd name="connsiteY22" fmla="*/ 4288922 h 5696240"/>
                <a:gd name="connsiteX23" fmla="*/ 2134225 w 5599616"/>
                <a:gd name="connsiteY23" fmla="*/ 4659368 h 5696240"/>
                <a:gd name="connsiteX24" fmla="*/ 1069383 w 5599616"/>
                <a:gd name="connsiteY24" fmla="*/ 5696240 h 5696240"/>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805194 w 5599616"/>
                <a:gd name="connsiteY9" fmla="*/ 1511698 h 5683481"/>
                <a:gd name="connsiteX10" fmla="*/ 2402238 w 5599616"/>
                <a:gd name="connsiteY10" fmla="*/ 2333108 h 5683481"/>
                <a:gd name="connsiteX11" fmla="*/ 2200760 w 5599616"/>
                <a:gd name="connsiteY11" fmla="*/ 2750626 h 5683481"/>
                <a:gd name="connsiteX12" fmla="*/ 2557436 w 5599616"/>
                <a:gd name="connsiteY12" fmla="*/ 2988577 h 5683481"/>
                <a:gd name="connsiteX13" fmla="*/ 3997337 w 5599616"/>
                <a:gd name="connsiteY13" fmla="*/ 2340101 h 5683481"/>
                <a:gd name="connsiteX14" fmla="*/ 4658935 w 5599616"/>
                <a:gd name="connsiteY14" fmla="*/ 1111338 h 5683481"/>
                <a:gd name="connsiteX15" fmla="*/ 4855006 w 5599616"/>
                <a:gd name="connsiteY15" fmla="*/ 528169 h 5683481"/>
                <a:gd name="connsiteX16" fmla="*/ 5129939 w 5599616"/>
                <a:gd name="connsiteY16" fmla="*/ 85854 h 5683481"/>
                <a:gd name="connsiteX17" fmla="*/ 5510405 w 5599616"/>
                <a:gd name="connsiteY17" fmla="*/ 22347 h 5683481"/>
                <a:gd name="connsiteX18" fmla="*/ 5592149 w 5599616"/>
                <a:gd name="connsiteY18" fmla="*/ 356894 h 5683481"/>
                <a:gd name="connsiteX19" fmla="*/ 5377912 w 5599616"/>
                <a:gd name="connsiteY19" fmla="*/ 1062247 h 5683481"/>
                <a:gd name="connsiteX20" fmla="*/ 4699014 w 5599616"/>
                <a:gd name="connsiteY20" fmla="*/ 2624261 h 5683481"/>
                <a:gd name="connsiteX21" fmla="*/ 4355024 w 5599616"/>
                <a:gd name="connsiteY21" fmla="*/ 3046030 h 5683481"/>
                <a:gd name="connsiteX22" fmla="*/ 2699445 w 5599616"/>
                <a:gd name="connsiteY22" fmla="*/ 4288922 h 5683481"/>
                <a:gd name="connsiteX23" fmla="*/ 2134225 w 5599616"/>
                <a:gd name="connsiteY23" fmla="*/ 4659368 h 5683481"/>
                <a:gd name="connsiteX24" fmla="*/ 1031106 w 5599616"/>
                <a:gd name="connsiteY24"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805194 w 5599616"/>
                <a:gd name="connsiteY9" fmla="*/ 1511698 h 5683481"/>
                <a:gd name="connsiteX10" fmla="*/ 2200760 w 5599616"/>
                <a:gd name="connsiteY10" fmla="*/ 2750626 h 5683481"/>
                <a:gd name="connsiteX11" fmla="*/ 2557436 w 5599616"/>
                <a:gd name="connsiteY11" fmla="*/ 2988577 h 5683481"/>
                <a:gd name="connsiteX12" fmla="*/ 3997337 w 5599616"/>
                <a:gd name="connsiteY12" fmla="*/ 2340101 h 5683481"/>
                <a:gd name="connsiteX13" fmla="*/ 4658935 w 5599616"/>
                <a:gd name="connsiteY13" fmla="*/ 1111338 h 5683481"/>
                <a:gd name="connsiteX14" fmla="*/ 4855006 w 5599616"/>
                <a:gd name="connsiteY14" fmla="*/ 528169 h 5683481"/>
                <a:gd name="connsiteX15" fmla="*/ 5129939 w 5599616"/>
                <a:gd name="connsiteY15" fmla="*/ 85854 h 5683481"/>
                <a:gd name="connsiteX16" fmla="*/ 5510405 w 5599616"/>
                <a:gd name="connsiteY16" fmla="*/ 22347 h 5683481"/>
                <a:gd name="connsiteX17" fmla="*/ 5592149 w 5599616"/>
                <a:gd name="connsiteY17" fmla="*/ 356894 h 5683481"/>
                <a:gd name="connsiteX18" fmla="*/ 5377912 w 5599616"/>
                <a:gd name="connsiteY18" fmla="*/ 1062247 h 5683481"/>
                <a:gd name="connsiteX19" fmla="*/ 4699014 w 5599616"/>
                <a:gd name="connsiteY19" fmla="*/ 2624261 h 5683481"/>
                <a:gd name="connsiteX20" fmla="*/ 4355024 w 5599616"/>
                <a:gd name="connsiteY20" fmla="*/ 3046030 h 5683481"/>
                <a:gd name="connsiteX21" fmla="*/ 2699445 w 5599616"/>
                <a:gd name="connsiteY21" fmla="*/ 4288922 h 5683481"/>
                <a:gd name="connsiteX22" fmla="*/ 2134225 w 5599616"/>
                <a:gd name="connsiteY22" fmla="*/ 4659368 h 5683481"/>
                <a:gd name="connsiteX23" fmla="*/ 1031106 w 5599616"/>
                <a:gd name="connsiteY23"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33558 w 5599616"/>
                <a:gd name="connsiteY7" fmla="*/ 1224223 h 5683481"/>
                <a:gd name="connsiteX8" fmla="*/ 2668377 w 5599616"/>
                <a:gd name="connsiteY8" fmla="*/ 1151272 h 5683481"/>
                <a:gd name="connsiteX9" fmla="*/ 2200760 w 5599616"/>
                <a:gd name="connsiteY9" fmla="*/ 2750626 h 5683481"/>
                <a:gd name="connsiteX10" fmla="*/ 2557436 w 5599616"/>
                <a:gd name="connsiteY10" fmla="*/ 2988577 h 5683481"/>
                <a:gd name="connsiteX11" fmla="*/ 3997337 w 5599616"/>
                <a:gd name="connsiteY11" fmla="*/ 2340101 h 5683481"/>
                <a:gd name="connsiteX12" fmla="*/ 4658935 w 5599616"/>
                <a:gd name="connsiteY12" fmla="*/ 1111338 h 5683481"/>
                <a:gd name="connsiteX13" fmla="*/ 4855006 w 5599616"/>
                <a:gd name="connsiteY13" fmla="*/ 528169 h 5683481"/>
                <a:gd name="connsiteX14" fmla="*/ 5129939 w 5599616"/>
                <a:gd name="connsiteY14" fmla="*/ 85854 h 5683481"/>
                <a:gd name="connsiteX15" fmla="*/ 5510405 w 5599616"/>
                <a:gd name="connsiteY15" fmla="*/ 22347 h 5683481"/>
                <a:gd name="connsiteX16" fmla="*/ 5592149 w 5599616"/>
                <a:gd name="connsiteY16" fmla="*/ 356894 h 5683481"/>
                <a:gd name="connsiteX17" fmla="*/ 5377912 w 5599616"/>
                <a:gd name="connsiteY17" fmla="*/ 1062247 h 5683481"/>
                <a:gd name="connsiteX18" fmla="*/ 4699014 w 5599616"/>
                <a:gd name="connsiteY18" fmla="*/ 2624261 h 5683481"/>
                <a:gd name="connsiteX19" fmla="*/ 4355024 w 5599616"/>
                <a:gd name="connsiteY19" fmla="*/ 3046030 h 5683481"/>
                <a:gd name="connsiteX20" fmla="*/ 2699445 w 5599616"/>
                <a:gd name="connsiteY20" fmla="*/ 4288922 h 5683481"/>
                <a:gd name="connsiteX21" fmla="*/ 2134225 w 5599616"/>
                <a:gd name="connsiteY21" fmla="*/ 4659368 h 5683481"/>
                <a:gd name="connsiteX22" fmla="*/ 1031106 w 5599616"/>
                <a:gd name="connsiteY22"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668377 w 5599616"/>
                <a:gd name="connsiteY7" fmla="*/ 1151272 h 5683481"/>
                <a:gd name="connsiteX8" fmla="*/ 2200760 w 5599616"/>
                <a:gd name="connsiteY8" fmla="*/ 2750626 h 5683481"/>
                <a:gd name="connsiteX9" fmla="*/ 2557436 w 5599616"/>
                <a:gd name="connsiteY9" fmla="*/ 2988577 h 5683481"/>
                <a:gd name="connsiteX10" fmla="*/ 3997337 w 5599616"/>
                <a:gd name="connsiteY10" fmla="*/ 2340101 h 5683481"/>
                <a:gd name="connsiteX11" fmla="*/ 4658935 w 5599616"/>
                <a:gd name="connsiteY11" fmla="*/ 1111338 h 5683481"/>
                <a:gd name="connsiteX12" fmla="*/ 4855006 w 5599616"/>
                <a:gd name="connsiteY12" fmla="*/ 528169 h 5683481"/>
                <a:gd name="connsiteX13" fmla="*/ 5129939 w 5599616"/>
                <a:gd name="connsiteY13" fmla="*/ 85854 h 5683481"/>
                <a:gd name="connsiteX14" fmla="*/ 5510405 w 5599616"/>
                <a:gd name="connsiteY14" fmla="*/ 22347 h 5683481"/>
                <a:gd name="connsiteX15" fmla="*/ 5592149 w 5599616"/>
                <a:gd name="connsiteY15" fmla="*/ 356894 h 5683481"/>
                <a:gd name="connsiteX16" fmla="*/ 5377912 w 5599616"/>
                <a:gd name="connsiteY16" fmla="*/ 1062247 h 5683481"/>
                <a:gd name="connsiteX17" fmla="*/ 4699014 w 5599616"/>
                <a:gd name="connsiteY17" fmla="*/ 2624261 h 5683481"/>
                <a:gd name="connsiteX18" fmla="*/ 4355024 w 5599616"/>
                <a:gd name="connsiteY18" fmla="*/ 3046030 h 5683481"/>
                <a:gd name="connsiteX19" fmla="*/ 2699445 w 5599616"/>
                <a:gd name="connsiteY19" fmla="*/ 4288922 h 5683481"/>
                <a:gd name="connsiteX20" fmla="*/ 2134225 w 5599616"/>
                <a:gd name="connsiteY20" fmla="*/ 4659368 h 5683481"/>
                <a:gd name="connsiteX21" fmla="*/ 1031106 w 5599616"/>
                <a:gd name="connsiteY21"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1766807 w 5599616"/>
                <a:gd name="connsiteY6" fmla="*/ 1961149 h 5683481"/>
                <a:gd name="connsiteX7" fmla="*/ 2200760 w 5599616"/>
                <a:gd name="connsiteY7" fmla="*/ 2750626 h 5683481"/>
                <a:gd name="connsiteX8" fmla="*/ 2557436 w 5599616"/>
                <a:gd name="connsiteY8" fmla="*/ 2988577 h 5683481"/>
                <a:gd name="connsiteX9" fmla="*/ 3997337 w 5599616"/>
                <a:gd name="connsiteY9" fmla="*/ 2340101 h 5683481"/>
                <a:gd name="connsiteX10" fmla="*/ 4658935 w 5599616"/>
                <a:gd name="connsiteY10" fmla="*/ 1111338 h 5683481"/>
                <a:gd name="connsiteX11" fmla="*/ 4855006 w 5599616"/>
                <a:gd name="connsiteY11" fmla="*/ 528169 h 5683481"/>
                <a:gd name="connsiteX12" fmla="*/ 5129939 w 5599616"/>
                <a:gd name="connsiteY12" fmla="*/ 85854 h 5683481"/>
                <a:gd name="connsiteX13" fmla="*/ 5510405 w 5599616"/>
                <a:gd name="connsiteY13" fmla="*/ 22347 h 5683481"/>
                <a:gd name="connsiteX14" fmla="*/ 5592149 w 5599616"/>
                <a:gd name="connsiteY14" fmla="*/ 356894 h 5683481"/>
                <a:gd name="connsiteX15" fmla="*/ 5377912 w 5599616"/>
                <a:gd name="connsiteY15" fmla="*/ 1062247 h 5683481"/>
                <a:gd name="connsiteX16" fmla="*/ 4699014 w 5599616"/>
                <a:gd name="connsiteY16" fmla="*/ 2624261 h 5683481"/>
                <a:gd name="connsiteX17" fmla="*/ 4355024 w 5599616"/>
                <a:gd name="connsiteY17" fmla="*/ 3046030 h 5683481"/>
                <a:gd name="connsiteX18" fmla="*/ 2699445 w 5599616"/>
                <a:gd name="connsiteY18" fmla="*/ 4288922 h 5683481"/>
                <a:gd name="connsiteX19" fmla="*/ 2134225 w 5599616"/>
                <a:gd name="connsiteY19" fmla="*/ 4659368 h 5683481"/>
                <a:gd name="connsiteX20" fmla="*/ 1031106 w 5599616"/>
                <a:gd name="connsiteY20"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1270861 w 5599616"/>
                <a:gd name="connsiteY5" fmla="*/ 2565583 h 5683481"/>
                <a:gd name="connsiteX6" fmla="*/ 2200760 w 5599616"/>
                <a:gd name="connsiteY6" fmla="*/ 2750626 h 5683481"/>
                <a:gd name="connsiteX7" fmla="*/ 2557436 w 5599616"/>
                <a:gd name="connsiteY7" fmla="*/ 2988577 h 5683481"/>
                <a:gd name="connsiteX8" fmla="*/ 3997337 w 5599616"/>
                <a:gd name="connsiteY8" fmla="*/ 2340101 h 5683481"/>
                <a:gd name="connsiteX9" fmla="*/ 4658935 w 5599616"/>
                <a:gd name="connsiteY9" fmla="*/ 1111338 h 5683481"/>
                <a:gd name="connsiteX10" fmla="*/ 4855006 w 5599616"/>
                <a:gd name="connsiteY10" fmla="*/ 528169 h 5683481"/>
                <a:gd name="connsiteX11" fmla="*/ 5129939 w 5599616"/>
                <a:gd name="connsiteY11" fmla="*/ 85854 h 5683481"/>
                <a:gd name="connsiteX12" fmla="*/ 5510405 w 5599616"/>
                <a:gd name="connsiteY12" fmla="*/ 22347 h 5683481"/>
                <a:gd name="connsiteX13" fmla="*/ 5592149 w 5599616"/>
                <a:gd name="connsiteY13" fmla="*/ 356894 h 5683481"/>
                <a:gd name="connsiteX14" fmla="*/ 5377912 w 5599616"/>
                <a:gd name="connsiteY14" fmla="*/ 1062247 h 5683481"/>
                <a:gd name="connsiteX15" fmla="*/ 4699014 w 5599616"/>
                <a:gd name="connsiteY15" fmla="*/ 2624261 h 5683481"/>
                <a:gd name="connsiteX16" fmla="*/ 4355024 w 5599616"/>
                <a:gd name="connsiteY16" fmla="*/ 3046030 h 5683481"/>
                <a:gd name="connsiteX17" fmla="*/ 2699445 w 5599616"/>
                <a:gd name="connsiteY17" fmla="*/ 4288922 h 5683481"/>
                <a:gd name="connsiteX18" fmla="*/ 2134225 w 5599616"/>
                <a:gd name="connsiteY18" fmla="*/ 4659368 h 5683481"/>
                <a:gd name="connsiteX19" fmla="*/ 1031106 w 5599616"/>
                <a:gd name="connsiteY19"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2200760 w 5599616"/>
                <a:gd name="connsiteY5" fmla="*/ 2750626 h 5683481"/>
                <a:gd name="connsiteX6" fmla="*/ 2557436 w 5599616"/>
                <a:gd name="connsiteY6" fmla="*/ 2988577 h 5683481"/>
                <a:gd name="connsiteX7" fmla="*/ 3997337 w 5599616"/>
                <a:gd name="connsiteY7" fmla="*/ 2340101 h 5683481"/>
                <a:gd name="connsiteX8" fmla="*/ 4658935 w 5599616"/>
                <a:gd name="connsiteY8" fmla="*/ 1111338 h 5683481"/>
                <a:gd name="connsiteX9" fmla="*/ 4855006 w 5599616"/>
                <a:gd name="connsiteY9" fmla="*/ 528169 h 5683481"/>
                <a:gd name="connsiteX10" fmla="*/ 5129939 w 5599616"/>
                <a:gd name="connsiteY10" fmla="*/ 85854 h 5683481"/>
                <a:gd name="connsiteX11" fmla="*/ 5510405 w 5599616"/>
                <a:gd name="connsiteY11" fmla="*/ 22347 h 5683481"/>
                <a:gd name="connsiteX12" fmla="*/ 5592149 w 5599616"/>
                <a:gd name="connsiteY12" fmla="*/ 356894 h 5683481"/>
                <a:gd name="connsiteX13" fmla="*/ 5377912 w 5599616"/>
                <a:gd name="connsiteY13" fmla="*/ 1062247 h 5683481"/>
                <a:gd name="connsiteX14" fmla="*/ 4699014 w 5599616"/>
                <a:gd name="connsiteY14" fmla="*/ 2624261 h 5683481"/>
                <a:gd name="connsiteX15" fmla="*/ 4355024 w 5599616"/>
                <a:gd name="connsiteY15" fmla="*/ 3046030 h 5683481"/>
                <a:gd name="connsiteX16" fmla="*/ 2699445 w 5599616"/>
                <a:gd name="connsiteY16" fmla="*/ 4288922 h 5683481"/>
                <a:gd name="connsiteX17" fmla="*/ 2134225 w 5599616"/>
                <a:gd name="connsiteY17" fmla="*/ 4659368 h 5683481"/>
                <a:gd name="connsiteX18" fmla="*/ 1031106 w 5599616"/>
                <a:gd name="connsiteY18"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898902 w 5599616"/>
                <a:gd name="connsiteY4" fmla="*/ 3123522 h 5683481"/>
                <a:gd name="connsiteX5" fmla="*/ 2557436 w 5599616"/>
                <a:gd name="connsiteY5" fmla="*/ 2988577 h 5683481"/>
                <a:gd name="connsiteX6" fmla="*/ 3997337 w 5599616"/>
                <a:gd name="connsiteY6" fmla="*/ 2340101 h 5683481"/>
                <a:gd name="connsiteX7" fmla="*/ 4658935 w 5599616"/>
                <a:gd name="connsiteY7" fmla="*/ 1111338 h 5683481"/>
                <a:gd name="connsiteX8" fmla="*/ 4855006 w 5599616"/>
                <a:gd name="connsiteY8" fmla="*/ 528169 h 5683481"/>
                <a:gd name="connsiteX9" fmla="*/ 5129939 w 5599616"/>
                <a:gd name="connsiteY9" fmla="*/ 85854 h 5683481"/>
                <a:gd name="connsiteX10" fmla="*/ 5510405 w 5599616"/>
                <a:gd name="connsiteY10" fmla="*/ 22347 h 5683481"/>
                <a:gd name="connsiteX11" fmla="*/ 5592149 w 5599616"/>
                <a:gd name="connsiteY11" fmla="*/ 356894 h 5683481"/>
                <a:gd name="connsiteX12" fmla="*/ 5377912 w 5599616"/>
                <a:gd name="connsiteY12" fmla="*/ 1062247 h 5683481"/>
                <a:gd name="connsiteX13" fmla="*/ 4699014 w 5599616"/>
                <a:gd name="connsiteY13" fmla="*/ 2624261 h 5683481"/>
                <a:gd name="connsiteX14" fmla="*/ 4355024 w 5599616"/>
                <a:gd name="connsiteY14" fmla="*/ 3046030 h 5683481"/>
                <a:gd name="connsiteX15" fmla="*/ 2699445 w 5599616"/>
                <a:gd name="connsiteY15" fmla="*/ 4288922 h 5683481"/>
                <a:gd name="connsiteX16" fmla="*/ 2134225 w 5599616"/>
                <a:gd name="connsiteY16" fmla="*/ 4659368 h 5683481"/>
                <a:gd name="connsiteX17" fmla="*/ 1031106 w 5599616"/>
                <a:gd name="connsiteY17" fmla="*/ 5683481 h 5683481"/>
                <a:gd name="connsiteX0" fmla="*/ 0 w 5599616"/>
                <a:gd name="connsiteY0" fmla="*/ 4642356 h 5683481"/>
                <a:gd name="connsiteX1" fmla="*/ 573438 w 5599616"/>
                <a:gd name="connsiteY1" fmla="*/ 4099915 h 5683481"/>
                <a:gd name="connsiteX2" fmla="*/ 635431 w 5599616"/>
                <a:gd name="connsiteY2" fmla="*/ 4022423 h 5683481"/>
                <a:gd name="connsiteX3" fmla="*/ 635431 w 5599616"/>
                <a:gd name="connsiteY3" fmla="*/ 3650464 h 5683481"/>
                <a:gd name="connsiteX4" fmla="*/ 2557436 w 5599616"/>
                <a:gd name="connsiteY4" fmla="*/ 2988577 h 5683481"/>
                <a:gd name="connsiteX5" fmla="*/ 3997337 w 5599616"/>
                <a:gd name="connsiteY5" fmla="*/ 2340101 h 5683481"/>
                <a:gd name="connsiteX6" fmla="*/ 4658935 w 5599616"/>
                <a:gd name="connsiteY6" fmla="*/ 1111338 h 5683481"/>
                <a:gd name="connsiteX7" fmla="*/ 4855006 w 5599616"/>
                <a:gd name="connsiteY7" fmla="*/ 528169 h 5683481"/>
                <a:gd name="connsiteX8" fmla="*/ 5129939 w 5599616"/>
                <a:gd name="connsiteY8" fmla="*/ 85854 h 5683481"/>
                <a:gd name="connsiteX9" fmla="*/ 5510405 w 5599616"/>
                <a:gd name="connsiteY9" fmla="*/ 22347 h 5683481"/>
                <a:gd name="connsiteX10" fmla="*/ 5592149 w 5599616"/>
                <a:gd name="connsiteY10" fmla="*/ 356894 h 5683481"/>
                <a:gd name="connsiteX11" fmla="*/ 5377912 w 5599616"/>
                <a:gd name="connsiteY11" fmla="*/ 1062247 h 5683481"/>
                <a:gd name="connsiteX12" fmla="*/ 4699014 w 5599616"/>
                <a:gd name="connsiteY12" fmla="*/ 2624261 h 5683481"/>
                <a:gd name="connsiteX13" fmla="*/ 4355024 w 5599616"/>
                <a:gd name="connsiteY13" fmla="*/ 3046030 h 5683481"/>
                <a:gd name="connsiteX14" fmla="*/ 2699445 w 5599616"/>
                <a:gd name="connsiteY14" fmla="*/ 4288922 h 5683481"/>
                <a:gd name="connsiteX15" fmla="*/ 2134225 w 5599616"/>
                <a:gd name="connsiteY15" fmla="*/ 4659368 h 5683481"/>
                <a:gd name="connsiteX16" fmla="*/ 1031106 w 5599616"/>
                <a:gd name="connsiteY16" fmla="*/ 5683481 h 5683481"/>
                <a:gd name="connsiteX0" fmla="*/ 0 w 5599616"/>
                <a:gd name="connsiteY0" fmla="*/ 4642356 h 5683481"/>
                <a:gd name="connsiteX1" fmla="*/ 573438 w 5599616"/>
                <a:gd name="connsiteY1" fmla="*/ 4099915 h 5683481"/>
                <a:gd name="connsiteX2" fmla="*/ 635431 w 5599616"/>
                <a:gd name="connsiteY2" fmla="*/ 3650464 h 5683481"/>
                <a:gd name="connsiteX3" fmla="*/ 2557436 w 5599616"/>
                <a:gd name="connsiteY3" fmla="*/ 2988577 h 5683481"/>
                <a:gd name="connsiteX4" fmla="*/ 3997337 w 5599616"/>
                <a:gd name="connsiteY4" fmla="*/ 2340101 h 5683481"/>
                <a:gd name="connsiteX5" fmla="*/ 4658935 w 5599616"/>
                <a:gd name="connsiteY5" fmla="*/ 1111338 h 5683481"/>
                <a:gd name="connsiteX6" fmla="*/ 4855006 w 5599616"/>
                <a:gd name="connsiteY6" fmla="*/ 528169 h 5683481"/>
                <a:gd name="connsiteX7" fmla="*/ 5129939 w 5599616"/>
                <a:gd name="connsiteY7" fmla="*/ 85854 h 5683481"/>
                <a:gd name="connsiteX8" fmla="*/ 5510405 w 5599616"/>
                <a:gd name="connsiteY8" fmla="*/ 22347 h 5683481"/>
                <a:gd name="connsiteX9" fmla="*/ 5592149 w 5599616"/>
                <a:gd name="connsiteY9" fmla="*/ 356894 h 5683481"/>
                <a:gd name="connsiteX10" fmla="*/ 5377912 w 5599616"/>
                <a:gd name="connsiteY10" fmla="*/ 1062247 h 5683481"/>
                <a:gd name="connsiteX11" fmla="*/ 4699014 w 5599616"/>
                <a:gd name="connsiteY11" fmla="*/ 2624261 h 5683481"/>
                <a:gd name="connsiteX12" fmla="*/ 4355024 w 5599616"/>
                <a:gd name="connsiteY12" fmla="*/ 3046030 h 5683481"/>
                <a:gd name="connsiteX13" fmla="*/ 2699445 w 5599616"/>
                <a:gd name="connsiteY13" fmla="*/ 4288922 h 5683481"/>
                <a:gd name="connsiteX14" fmla="*/ 2134225 w 5599616"/>
                <a:gd name="connsiteY14" fmla="*/ 4659368 h 5683481"/>
                <a:gd name="connsiteX15" fmla="*/ 1031106 w 5599616"/>
                <a:gd name="connsiteY15" fmla="*/ 5683481 h 5683481"/>
                <a:gd name="connsiteX0" fmla="*/ 0 w 5599616"/>
                <a:gd name="connsiteY0" fmla="*/ 4642356 h 5683481"/>
                <a:gd name="connsiteX1" fmla="*/ 635431 w 5599616"/>
                <a:gd name="connsiteY1" fmla="*/ 3650464 h 5683481"/>
                <a:gd name="connsiteX2" fmla="*/ 2557436 w 5599616"/>
                <a:gd name="connsiteY2" fmla="*/ 2988577 h 5683481"/>
                <a:gd name="connsiteX3" fmla="*/ 3997337 w 5599616"/>
                <a:gd name="connsiteY3" fmla="*/ 2340101 h 5683481"/>
                <a:gd name="connsiteX4" fmla="*/ 4658935 w 5599616"/>
                <a:gd name="connsiteY4" fmla="*/ 1111338 h 5683481"/>
                <a:gd name="connsiteX5" fmla="*/ 4855006 w 5599616"/>
                <a:gd name="connsiteY5" fmla="*/ 528169 h 5683481"/>
                <a:gd name="connsiteX6" fmla="*/ 5129939 w 5599616"/>
                <a:gd name="connsiteY6" fmla="*/ 85854 h 5683481"/>
                <a:gd name="connsiteX7" fmla="*/ 5510405 w 5599616"/>
                <a:gd name="connsiteY7" fmla="*/ 22347 h 5683481"/>
                <a:gd name="connsiteX8" fmla="*/ 5592149 w 5599616"/>
                <a:gd name="connsiteY8" fmla="*/ 356894 h 5683481"/>
                <a:gd name="connsiteX9" fmla="*/ 5377912 w 5599616"/>
                <a:gd name="connsiteY9" fmla="*/ 1062247 h 5683481"/>
                <a:gd name="connsiteX10" fmla="*/ 4699014 w 5599616"/>
                <a:gd name="connsiteY10" fmla="*/ 2624261 h 5683481"/>
                <a:gd name="connsiteX11" fmla="*/ 4355024 w 5599616"/>
                <a:gd name="connsiteY11" fmla="*/ 3046030 h 5683481"/>
                <a:gd name="connsiteX12" fmla="*/ 2699445 w 5599616"/>
                <a:gd name="connsiteY12" fmla="*/ 4288922 h 5683481"/>
                <a:gd name="connsiteX13" fmla="*/ 2134225 w 5599616"/>
                <a:gd name="connsiteY13" fmla="*/ 4659368 h 5683481"/>
                <a:gd name="connsiteX14" fmla="*/ 1031106 w 5599616"/>
                <a:gd name="connsiteY14" fmla="*/ 5683481 h 5683481"/>
                <a:gd name="connsiteX0" fmla="*/ 0 w 4964185"/>
                <a:gd name="connsiteY0" fmla="*/ 3650464 h 5683481"/>
                <a:gd name="connsiteX1" fmla="*/ 1922005 w 4964185"/>
                <a:gd name="connsiteY1" fmla="*/ 2988577 h 5683481"/>
                <a:gd name="connsiteX2" fmla="*/ 3361906 w 4964185"/>
                <a:gd name="connsiteY2" fmla="*/ 2340101 h 5683481"/>
                <a:gd name="connsiteX3" fmla="*/ 4023504 w 4964185"/>
                <a:gd name="connsiteY3" fmla="*/ 1111338 h 5683481"/>
                <a:gd name="connsiteX4" fmla="*/ 4219575 w 4964185"/>
                <a:gd name="connsiteY4" fmla="*/ 528169 h 5683481"/>
                <a:gd name="connsiteX5" fmla="*/ 4494508 w 4964185"/>
                <a:gd name="connsiteY5" fmla="*/ 85854 h 5683481"/>
                <a:gd name="connsiteX6" fmla="*/ 4874974 w 4964185"/>
                <a:gd name="connsiteY6" fmla="*/ 22347 h 5683481"/>
                <a:gd name="connsiteX7" fmla="*/ 4956718 w 4964185"/>
                <a:gd name="connsiteY7" fmla="*/ 356894 h 5683481"/>
                <a:gd name="connsiteX8" fmla="*/ 4742481 w 4964185"/>
                <a:gd name="connsiteY8" fmla="*/ 1062247 h 5683481"/>
                <a:gd name="connsiteX9" fmla="*/ 4063583 w 4964185"/>
                <a:gd name="connsiteY9" fmla="*/ 2624261 h 5683481"/>
                <a:gd name="connsiteX10" fmla="*/ 3719593 w 4964185"/>
                <a:gd name="connsiteY10" fmla="*/ 3046030 h 5683481"/>
                <a:gd name="connsiteX11" fmla="*/ 2064014 w 4964185"/>
                <a:gd name="connsiteY11" fmla="*/ 4288922 h 5683481"/>
                <a:gd name="connsiteX12" fmla="*/ 1498794 w 4964185"/>
                <a:gd name="connsiteY12" fmla="*/ 4659368 h 5683481"/>
                <a:gd name="connsiteX13" fmla="*/ 395675 w 4964185"/>
                <a:gd name="connsiteY13"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1668339 w 4568510"/>
                <a:gd name="connsiteY10" fmla="*/ 4288922 h 5683481"/>
                <a:gd name="connsiteX11" fmla="*/ 1103119 w 4568510"/>
                <a:gd name="connsiteY11" fmla="*/ 4659368 h 5683481"/>
                <a:gd name="connsiteX12" fmla="*/ 0 w 4568510"/>
                <a:gd name="connsiteY12"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1103119 w 4568510"/>
                <a:gd name="connsiteY10" fmla="*/ 4659368 h 5683481"/>
                <a:gd name="connsiteX11" fmla="*/ 0 w 4568510"/>
                <a:gd name="connsiteY11" fmla="*/ 5683481 h 5683481"/>
                <a:gd name="connsiteX0" fmla="*/ 1526330 w 4568510"/>
                <a:gd name="connsiteY0" fmla="*/ 2988577 h 5683481"/>
                <a:gd name="connsiteX1" fmla="*/ 2966231 w 4568510"/>
                <a:gd name="connsiteY1" fmla="*/ 2340101 h 5683481"/>
                <a:gd name="connsiteX2" fmla="*/ 3627829 w 4568510"/>
                <a:gd name="connsiteY2" fmla="*/ 1111338 h 5683481"/>
                <a:gd name="connsiteX3" fmla="*/ 3823900 w 4568510"/>
                <a:gd name="connsiteY3" fmla="*/ 528169 h 5683481"/>
                <a:gd name="connsiteX4" fmla="*/ 4098833 w 4568510"/>
                <a:gd name="connsiteY4" fmla="*/ 85854 h 5683481"/>
                <a:gd name="connsiteX5" fmla="*/ 4479299 w 4568510"/>
                <a:gd name="connsiteY5" fmla="*/ 22347 h 5683481"/>
                <a:gd name="connsiteX6" fmla="*/ 4561043 w 4568510"/>
                <a:gd name="connsiteY6" fmla="*/ 356894 h 5683481"/>
                <a:gd name="connsiteX7" fmla="*/ 4346806 w 4568510"/>
                <a:gd name="connsiteY7" fmla="*/ 1062247 h 5683481"/>
                <a:gd name="connsiteX8" fmla="*/ 3667908 w 4568510"/>
                <a:gd name="connsiteY8" fmla="*/ 2624261 h 5683481"/>
                <a:gd name="connsiteX9" fmla="*/ 3323918 w 4568510"/>
                <a:gd name="connsiteY9" fmla="*/ 3046030 h 5683481"/>
                <a:gd name="connsiteX10" fmla="*/ 0 w 4568510"/>
                <a:gd name="connsiteY10" fmla="*/ 5683481 h 5683481"/>
                <a:gd name="connsiteX0" fmla="*/ 0 w 3042180"/>
                <a:gd name="connsiteY0" fmla="*/ 2988577 h 3046030"/>
                <a:gd name="connsiteX1" fmla="*/ 1439901 w 3042180"/>
                <a:gd name="connsiteY1" fmla="*/ 2340101 h 3046030"/>
                <a:gd name="connsiteX2" fmla="*/ 2101499 w 3042180"/>
                <a:gd name="connsiteY2" fmla="*/ 1111338 h 3046030"/>
                <a:gd name="connsiteX3" fmla="*/ 2297570 w 3042180"/>
                <a:gd name="connsiteY3" fmla="*/ 528169 h 3046030"/>
                <a:gd name="connsiteX4" fmla="*/ 2572503 w 3042180"/>
                <a:gd name="connsiteY4" fmla="*/ 85854 h 3046030"/>
                <a:gd name="connsiteX5" fmla="*/ 2952969 w 3042180"/>
                <a:gd name="connsiteY5" fmla="*/ 22347 h 3046030"/>
                <a:gd name="connsiteX6" fmla="*/ 3034713 w 3042180"/>
                <a:gd name="connsiteY6" fmla="*/ 356894 h 3046030"/>
                <a:gd name="connsiteX7" fmla="*/ 2820476 w 3042180"/>
                <a:gd name="connsiteY7" fmla="*/ 1062247 h 3046030"/>
                <a:gd name="connsiteX8" fmla="*/ 2141578 w 3042180"/>
                <a:gd name="connsiteY8" fmla="*/ 2624261 h 3046030"/>
                <a:gd name="connsiteX9" fmla="*/ 1797588 w 3042180"/>
                <a:gd name="connsiteY9" fmla="*/ 3046030 h 3046030"/>
                <a:gd name="connsiteX0" fmla="*/ 0 w 1602279"/>
                <a:gd name="connsiteY0" fmla="*/ 2340101 h 3046030"/>
                <a:gd name="connsiteX1" fmla="*/ 661598 w 1602279"/>
                <a:gd name="connsiteY1" fmla="*/ 1111338 h 3046030"/>
                <a:gd name="connsiteX2" fmla="*/ 857669 w 1602279"/>
                <a:gd name="connsiteY2" fmla="*/ 528169 h 3046030"/>
                <a:gd name="connsiteX3" fmla="*/ 1132602 w 1602279"/>
                <a:gd name="connsiteY3" fmla="*/ 85854 h 3046030"/>
                <a:gd name="connsiteX4" fmla="*/ 1513068 w 1602279"/>
                <a:gd name="connsiteY4" fmla="*/ 22347 h 3046030"/>
                <a:gd name="connsiteX5" fmla="*/ 1594812 w 1602279"/>
                <a:gd name="connsiteY5" fmla="*/ 356894 h 3046030"/>
                <a:gd name="connsiteX6" fmla="*/ 1380575 w 1602279"/>
                <a:gd name="connsiteY6" fmla="*/ 1062247 h 3046030"/>
                <a:gd name="connsiteX7" fmla="*/ 701677 w 1602279"/>
                <a:gd name="connsiteY7" fmla="*/ 2624261 h 3046030"/>
                <a:gd name="connsiteX8" fmla="*/ 357687 w 1602279"/>
                <a:gd name="connsiteY8" fmla="*/ 3046030 h 3046030"/>
                <a:gd name="connsiteX0" fmla="*/ 0 w 1602279"/>
                <a:gd name="connsiteY0" fmla="*/ 2340101 h 2624261"/>
                <a:gd name="connsiteX1" fmla="*/ 661598 w 1602279"/>
                <a:gd name="connsiteY1" fmla="*/ 1111338 h 2624261"/>
                <a:gd name="connsiteX2" fmla="*/ 857669 w 1602279"/>
                <a:gd name="connsiteY2" fmla="*/ 528169 h 2624261"/>
                <a:gd name="connsiteX3" fmla="*/ 1132602 w 1602279"/>
                <a:gd name="connsiteY3" fmla="*/ 85854 h 2624261"/>
                <a:gd name="connsiteX4" fmla="*/ 1513068 w 1602279"/>
                <a:gd name="connsiteY4" fmla="*/ 22347 h 2624261"/>
                <a:gd name="connsiteX5" fmla="*/ 1594812 w 1602279"/>
                <a:gd name="connsiteY5" fmla="*/ 356894 h 2624261"/>
                <a:gd name="connsiteX6" fmla="*/ 1380575 w 1602279"/>
                <a:gd name="connsiteY6" fmla="*/ 1062247 h 2624261"/>
                <a:gd name="connsiteX7" fmla="*/ 701677 w 1602279"/>
                <a:gd name="connsiteY7" fmla="*/ 2624261 h 262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279" h="2624261">
                  <a:moveTo>
                    <a:pt x="0" y="2340101"/>
                  </a:moveTo>
                  <a:cubicBezTo>
                    <a:pt x="44032" y="2303674"/>
                    <a:pt x="590954" y="1289989"/>
                    <a:pt x="661598" y="1111338"/>
                  </a:cubicBezTo>
                  <a:cubicBezTo>
                    <a:pt x="732242" y="932687"/>
                    <a:pt x="757195" y="704045"/>
                    <a:pt x="857669" y="528169"/>
                  </a:cubicBezTo>
                  <a:cubicBezTo>
                    <a:pt x="932625" y="356546"/>
                    <a:pt x="1023369" y="170158"/>
                    <a:pt x="1132602" y="85854"/>
                  </a:cubicBezTo>
                  <a:cubicBezTo>
                    <a:pt x="1241835" y="1550"/>
                    <a:pt x="1436033" y="-22826"/>
                    <a:pt x="1513068" y="22347"/>
                  </a:cubicBezTo>
                  <a:cubicBezTo>
                    <a:pt x="1590103" y="67520"/>
                    <a:pt x="1616894" y="183577"/>
                    <a:pt x="1594812" y="356894"/>
                  </a:cubicBezTo>
                  <a:cubicBezTo>
                    <a:pt x="1572730" y="530211"/>
                    <a:pt x="1529431" y="684353"/>
                    <a:pt x="1380575" y="1062247"/>
                  </a:cubicBezTo>
                  <a:cubicBezTo>
                    <a:pt x="1231719" y="1440142"/>
                    <a:pt x="872158" y="2293631"/>
                    <a:pt x="701677" y="262426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D1996B30-914D-9440-8457-9C82D5446B0C}"/>
                </a:ext>
              </a:extLst>
            </p:cNvPr>
            <p:cNvSpPr/>
            <p:nvPr/>
          </p:nvSpPr>
          <p:spPr>
            <a:xfrm rot="19927244">
              <a:off x="8857319" y="1400265"/>
              <a:ext cx="492886" cy="1024875"/>
            </a:xfrm>
            <a:custGeom>
              <a:avLst/>
              <a:gdLst>
                <a:gd name="connsiteX0" fmla="*/ 178468 w 278221"/>
                <a:gd name="connsiteY0" fmla="*/ 565266 h 578515"/>
                <a:gd name="connsiteX1" fmla="*/ 78715 w 278221"/>
                <a:gd name="connsiteY1" fmla="*/ 573578 h 578515"/>
                <a:gd name="connsiteX2" fmla="*/ 12214 w 278221"/>
                <a:gd name="connsiteY2" fmla="*/ 498764 h 578515"/>
                <a:gd name="connsiteX3" fmla="*/ 12214 w 278221"/>
                <a:gd name="connsiteY3" fmla="*/ 423949 h 578515"/>
                <a:gd name="connsiteX4" fmla="*/ 136905 w 278221"/>
                <a:gd name="connsiteY4" fmla="*/ 74815 h 578515"/>
                <a:gd name="connsiteX5" fmla="*/ 278221 w 278221"/>
                <a:gd name="connsiteY5" fmla="*/ 0 h 57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221" h="578515">
                  <a:moveTo>
                    <a:pt x="178468" y="565266"/>
                  </a:moveTo>
                  <a:cubicBezTo>
                    <a:pt x="142446" y="574964"/>
                    <a:pt x="106424" y="584662"/>
                    <a:pt x="78715" y="573578"/>
                  </a:cubicBezTo>
                  <a:cubicBezTo>
                    <a:pt x="51006" y="562494"/>
                    <a:pt x="23297" y="523702"/>
                    <a:pt x="12214" y="498764"/>
                  </a:cubicBezTo>
                  <a:cubicBezTo>
                    <a:pt x="1131" y="473826"/>
                    <a:pt x="-8568" y="494607"/>
                    <a:pt x="12214" y="423949"/>
                  </a:cubicBezTo>
                  <a:cubicBezTo>
                    <a:pt x="32996" y="353291"/>
                    <a:pt x="92571" y="145473"/>
                    <a:pt x="136905" y="74815"/>
                  </a:cubicBezTo>
                  <a:cubicBezTo>
                    <a:pt x="181239" y="4157"/>
                    <a:pt x="229730" y="2078"/>
                    <a:pt x="278221"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60F7D97-E95D-8C10-8308-2811C8A4D70E}"/>
              </a:ext>
            </a:extLst>
          </p:cNvPr>
          <p:cNvSpPr/>
          <p:nvPr/>
        </p:nvSpPr>
        <p:spPr>
          <a:xfrm>
            <a:off x="1418819" y="3341080"/>
            <a:ext cx="1491069" cy="59257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W" dirty="0"/>
              <a:t>x</a:t>
            </a:r>
          </a:p>
        </p:txBody>
      </p:sp>
      <p:sp>
        <p:nvSpPr>
          <p:cNvPr id="16" name="TextBox 15">
            <a:extLst>
              <a:ext uri="{FF2B5EF4-FFF2-40B4-BE49-F238E27FC236}">
                <a16:creationId xmlns:a16="http://schemas.microsoft.com/office/drawing/2014/main" id="{B58C5D5F-FAC1-90BF-D5B3-9D9D52DBFC68}"/>
              </a:ext>
            </a:extLst>
          </p:cNvPr>
          <p:cNvSpPr txBox="1"/>
          <p:nvPr/>
        </p:nvSpPr>
        <p:spPr>
          <a:xfrm>
            <a:off x="1474567" y="3542007"/>
            <a:ext cx="851515" cy="369332"/>
          </a:xfrm>
          <a:prstGeom prst="rect">
            <a:avLst/>
          </a:prstGeom>
          <a:noFill/>
        </p:spPr>
        <p:txBody>
          <a:bodyPr wrap="none" rtlCol="0">
            <a:spAutoFit/>
          </a:bodyPr>
          <a:lstStyle/>
          <a:p>
            <a:r>
              <a:rPr lang="en-TW" dirty="0">
                <a:latin typeface="Arial" panose="020B0604020202020204" pitchFamily="34" charset="0"/>
                <a:cs typeface="Arial" panose="020B0604020202020204" pitchFamily="34" charset="0"/>
              </a:rPr>
              <a:t>nozzle</a:t>
            </a:r>
          </a:p>
        </p:txBody>
      </p:sp>
      <p:sp>
        <p:nvSpPr>
          <p:cNvPr id="17" name="Freeform 16">
            <a:extLst>
              <a:ext uri="{FF2B5EF4-FFF2-40B4-BE49-F238E27FC236}">
                <a16:creationId xmlns:a16="http://schemas.microsoft.com/office/drawing/2014/main" id="{81C1BD53-72B7-C093-1B82-DFF38315F159}"/>
              </a:ext>
            </a:extLst>
          </p:cNvPr>
          <p:cNvSpPr/>
          <p:nvPr/>
        </p:nvSpPr>
        <p:spPr>
          <a:xfrm>
            <a:off x="-934426" y="3629390"/>
            <a:ext cx="2340527" cy="2061771"/>
          </a:xfrm>
          <a:custGeom>
            <a:avLst/>
            <a:gdLst>
              <a:gd name="connsiteX0" fmla="*/ 0 w 1939636"/>
              <a:gd name="connsiteY0" fmla="*/ 1676400 h 1676400"/>
              <a:gd name="connsiteX1" fmla="*/ 623455 w 1939636"/>
              <a:gd name="connsiteY1" fmla="*/ 1454727 h 1676400"/>
              <a:gd name="connsiteX2" fmla="*/ 997527 w 1939636"/>
              <a:gd name="connsiteY2" fmla="*/ 360218 h 1676400"/>
              <a:gd name="connsiteX3" fmla="*/ 1939636 w 1939636"/>
              <a:gd name="connsiteY3" fmla="*/ 0 h 1676400"/>
              <a:gd name="connsiteX0" fmla="*/ 0 w 1939636"/>
              <a:gd name="connsiteY0" fmla="*/ 1676400 h 1676899"/>
              <a:gd name="connsiteX1" fmla="*/ 623455 w 1939636"/>
              <a:gd name="connsiteY1" fmla="*/ 1454727 h 1676899"/>
              <a:gd name="connsiteX2" fmla="*/ 997527 w 1939636"/>
              <a:gd name="connsiteY2" fmla="*/ 180109 h 1676899"/>
              <a:gd name="connsiteX3" fmla="*/ 1939636 w 1939636"/>
              <a:gd name="connsiteY3" fmla="*/ 0 h 1676899"/>
              <a:gd name="connsiteX0" fmla="*/ 0 w 1939636"/>
              <a:gd name="connsiteY0" fmla="*/ 1682051 h 1682550"/>
              <a:gd name="connsiteX1" fmla="*/ 623455 w 1939636"/>
              <a:gd name="connsiteY1" fmla="*/ 1460378 h 1682550"/>
              <a:gd name="connsiteX2" fmla="*/ 997527 w 1939636"/>
              <a:gd name="connsiteY2" fmla="*/ 185760 h 1682550"/>
              <a:gd name="connsiteX3" fmla="*/ 1939636 w 1939636"/>
              <a:gd name="connsiteY3" fmla="*/ 5651 h 1682550"/>
              <a:gd name="connsiteX0" fmla="*/ 0 w 1934320"/>
              <a:gd name="connsiteY0" fmla="*/ 1703444 h 1703943"/>
              <a:gd name="connsiteX1" fmla="*/ 623455 w 1934320"/>
              <a:gd name="connsiteY1" fmla="*/ 1481771 h 1703943"/>
              <a:gd name="connsiteX2" fmla="*/ 997527 w 1934320"/>
              <a:gd name="connsiteY2" fmla="*/ 207153 h 1703943"/>
              <a:gd name="connsiteX3" fmla="*/ 1934320 w 1934320"/>
              <a:gd name="connsiteY3" fmla="*/ 462 h 1703943"/>
            </a:gdLst>
            <a:ahLst/>
            <a:cxnLst>
              <a:cxn ang="0">
                <a:pos x="connsiteX0" y="connsiteY0"/>
              </a:cxn>
              <a:cxn ang="0">
                <a:pos x="connsiteX1" y="connsiteY1"/>
              </a:cxn>
              <a:cxn ang="0">
                <a:pos x="connsiteX2" y="connsiteY2"/>
              </a:cxn>
              <a:cxn ang="0">
                <a:pos x="connsiteX3" y="connsiteY3"/>
              </a:cxn>
            </a:cxnLst>
            <a:rect l="l" t="t" r="r" b="b"/>
            <a:pathLst>
              <a:path w="1934320" h="1703943">
                <a:moveTo>
                  <a:pt x="0" y="1703444"/>
                </a:moveTo>
                <a:cubicBezTo>
                  <a:pt x="228600" y="1702289"/>
                  <a:pt x="457201" y="1731153"/>
                  <a:pt x="623455" y="1481771"/>
                </a:cubicBezTo>
                <a:cubicBezTo>
                  <a:pt x="789709" y="1232389"/>
                  <a:pt x="778164" y="449607"/>
                  <a:pt x="997527" y="207153"/>
                </a:cubicBezTo>
                <a:cubicBezTo>
                  <a:pt x="1216890" y="-35301"/>
                  <a:pt x="1586802" y="3926"/>
                  <a:pt x="1934320" y="462"/>
                </a:cubicBezTo>
              </a:path>
            </a:pathLst>
          </a:custGeom>
          <a:noFill/>
          <a:ln w="5080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8" name="Rectangle 17">
            <a:extLst>
              <a:ext uri="{FF2B5EF4-FFF2-40B4-BE49-F238E27FC236}">
                <a16:creationId xmlns:a16="http://schemas.microsoft.com/office/drawing/2014/main" id="{487306CB-B1B2-BB3F-1144-36A21B52648A}"/>
              </a:ext>
            </a:extLst>
          </p:cNvPr>
          <p:cNvSpPr/>
          <p:nvPr/>
        </p:nvSpPr>
        <p:spPr>
          <a:xfrm>
            <a:off x="1431537" y="3341080"/>
            <a:ext cx="1491069" cy="592574"/>
          </a:xfrm>
          <a:prstGeom prst="rect">
            <a:avLst/>
          </a:prstGeom>
          <a:noFill/>
          <a:ln w="1270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W" dirty="0"/>
              <a:t>x</a:t>
            </a:r>
          </a:p>
        </p:txBody>
      </p:sp>
      <p:cxnSp>
        <p:nvCxnSpPr>
          <p:cNvPr id="20" name="Straight Arrow Connector 19">
            <a:extLst>
              <a:ext uri="{FF2B5EF4-FFF2-40B4-BE49-F238E27FC236}">
                <a16:creationId xmlns:a16="http://schemas.microsoft.com/office/drawing/2014/main" id="{7986585A-D47E-38E6-ED8E-214C7865A1DC}"/>
              </a:ext>
            </a:extLst>
          </p:cNvPr>
          <p:cNvCxnSpPr>
            <a:cxnSpLocks/>
          </p:cNvCxnSpPr>
          <p:nvPr/>
        </p:nvCxnSpPr>
        <p:spPr>
          <a:xfrm>
            <a:off x="542065" y="3637367"/>
            <a:ext cx="797622" cy="0"/>
          </a:xfrm>
          <a:prstGeom prst="straightConnector1">
            <a:avLst/>
          </a:prstGeom>
          <a:ln w="101600">
            <a:solidFill>
              <a:schemeClr val="accent1">
                <a:lumMod val="60000"/>
                <a:lumOff val="4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7096B38-24C4-97A9-44C2-405B2E9869C2}"/>
              </a:ext>
            </a:extLst>
          </p:cNvPr>
          <p:cNvSpPr txBox="1"/>
          <p:nvPr/>
        </p:nvSpPr>
        <p:spPr>
          <a:xfrm>
            <a:off x="438169" y="3726673"/>
            <a:ext cx="851515" cy="539250"/>
          </a:xfrm>
          <a:prstGeom prst="rect">
            <a:avLst/>
          </a:prstGeom>
          <a:noFill/>
        </p:spPr>
        <p:txBody>
          <a:bodyPr wrap="square">
            <a:spAutoFit/>
          </a:bodyPr>
          <a:lstStyle/>
          <a:p>
            <a:pPr>
              <a:lnSpc>
                <a:spcPct val="80000"/>
              </a:lnSpc>
            </a:pPr>
            <a:r>
              <a:rPr lang="en-US" sz="1800" dirty="0">
                <a:solidFill>
                  <a:srgbClr val="85A3DA"/>
                </a:solidFill>
                <a:latin typeface="Arial" panose="020B0604020202020204" pitchFamily="34" charset="0"/>
                <a:cs typeface="Arial" panose="020B0604020202020204" pitchFamily="34" charset="0"/>
              </a:rPr>
              <a:t>flow rate</a:t>
            </a:r>
            <a:endParaRPr lang="en-TW" dirty="0">
              <a:solidFill>
                <a:srgbClr val="85A3DA"/>
              </a:solidFill>
            </a:endParaRPr>
          </a:p>
        </p:txBody>
      </p:sp>
    </p:spTree>
    <p:extLst>
      <p:ext uri="{BB962C8B-B14F-4D97-AF65-F5344CB8AC3E}">
        <p14:creationId xmlns:p14="http://schemas.microsoft.com/office/powerpoint/2010/main" val="15103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ED1018E-08BB-49D8-2A3E-8E92FC9ED986}"/>
              </a:ext>
            </a:extLst>
          </p:cNvPr>
          <p:cNvGrpSpPr/>
          <p:nvPr/>
        </p:nvGrpSpPr>
        <p:grpSpPr>
          <a:xfrm>
            <a:off x="310767" y="2063819"/>
            <a:ext cx="9824663" cy="3992563"/>
            <a:chOff x="1209040" y="2410281"/>
            <a:chExt cx="8119556" cy="3299639"/>
          </a:xfrm>
        </p:grpSpPr>
        <p:pic>
          <p:nvPicPr>
            <p:cNvPr id="4" name="Picture 3">
              <a:extLst>
                <a:ext uri="{FF2B5EF4-FFF2-40B4-BE49-F238E27FC236}">
                  <a16:creationId xmlns:a16="http://schemas.microsoft.com/office/drawing/2014/main" id="{C4A60FD4-FC6F-B557-9C3A-F7CC1B7CF0F1}"/>
                </a:ext>
              </a:extLst>
            </p:cNvPr>
            <p:cNvPicPr>
              <a:picLocks noChangeAspect="1"/>
            </p:cNvPicPr>
            <p:nvPr/>
          </p:nvPicPr>
          <p:blipFill rotWithShape="1">
            <a:blip r:embed="rId3"/>
            <a:srcRect t="22819" r="44204" b="35434"/>
            <a:stretch/>
          </p:blipFill>
          <p:spPr>
            <a:xfrm>
              <a:off x="5908511" y="2410281"/>
              <a:ext cx="3420085" cy="1739516"/>
            </a:xfrm>
            <a:prstGeom prst="rect">
              <a:avLst/>
            </a:prstGeom>
          </p:spPr>
        </p:pic>
        <p:sp>
          <p:nvSpPr>
            <p:cNvPr id="7" name="TextBox 6">
              <a:extLst>
                <a:ext uri="{FF2B5EF4-FFF2-40B4-BE49-F238E27FC236}">
                  <a16:creationId xmlns:a16="http://schemas.microsoft.com/office/drawing/2014/main" id="{C72D0BFE-7A3A-2D5D-B065-EFDE2716255D}"/>
                </a:ext>
              </a:extLst>
            </p:cNvPr>
            <p:cNvSpPr txBox="1"/>
            <p:nvPr/>
          </p:nvSpPr>
          <p:spPr>
            <a:xfrm>
              <a:off x="4211324" y="2644972"/>
              <a:ext cx="1402948" cy="369332"/>
            </a:xfrm>
            <a:prstGeom prst="rect">
              <a:avLst/>
            </a:prstGeom>
            <a:noFill/>
          </p:spPr>
          <p:txBody>
            <a:bodyPr wrap="none" rtlCol="0">
              <a:spAutoFit/>
            </a:bodyPr>
            <a:lstStyle/>
            <a:p>
              <a:r>
                <a:rPr lang="en-TW" dirty="0">
                  <a:latin typeface="Arial" panose="020B0604020202020204" pitchFamily="34" charset="0"/>
                  <a:cs typeface="Arial" panose="020B0604020202020204" pitchFamily="34" charset="0"/>
                </a:rPr>
                <a:t>0.5mm tube</a:t>
              </a:r>
            </a:p>
          </p:txBody>
        </p:sp>
        <p:sp>
          <p:nvSpPr>
            <p:cNvPr id="10" name="Freeform 9">
              <a:extLst>
                <a:ext uri="{FF2B5EF4-FFF2-40B4-BE49-F238E27FC236}">
                  <a16:creationId xmlns:a16="http://schemas.microsoft.com/office/drawing/2014/main" id="{4EDFCADC-C6A8-A322-535A-B53B334A8523}"/>
                </a:ext>
              </a:extLst>
            </p:cNvPr>
            <p:cNvSpPr/>
            <p:nvPr/>
          </p:nvSpPr>
          <p:spPr>
            <a:xfrm>
              <a:off x="3065077" y="3217012"/>
              <a:ext cx="1934320" cy="1703943"/>
            </a:xfrm>
            <a:custGeom>
              <a:avLst/>
              <a:gdLst>
                <a:gd name="connsiteX0" fmla="*/ 0 w 1939636"/>
                <a:gd name="connsiteY0" fmla="*/ 1676400 h 1676400"/>
                <a:gd name="connsiteX1" fmla="*/ 623455 w 1939636"/>
                <a:gd name="connsiteY1" fmla="*/ 1454727 h 1676400"/>
                <a:gd name="connsiteX2" fmla="*/ 997527 w 1939636"/>
                <a:gd name="connsiteY2" fmla="*/ 360218 h 1676400"/>
                <a:gd name="connsiteX3" fmla="*/ 1939636 w 1939636"/>
                <a:gd name="connsiteY3" fmla="*/ 0 h 1676400"/>
                <a:gd name="connsiteX0" fmla="*/ 0 w 1939636"/>
                <a:gd name="connsiteY0" fmla="*/ 1676400 h 1676899"/>
                <a:gd name="connsiteX1" fmla="*/ 623455 w 1939636"/>
                <a:gd name="connsiteY1" fmla="*/ 1454727 h 1676899"/>
                <a:gd name="connsiteX2" fmla="*/ 997527 w 1939636"/>
                <a:gd name="connsiteY2" fmla="*/ 180109 h 1676899"/>
                <a:gd name="connsiteX3" fmla="*/ 1939636 w 1939636"/>
                <a:gd name="connsiteY3" fmla="*/ 0 h 1676899"/>
                <a:gd name="connsiteX0" fmla="*/ 0 w 1939636"/>
                <a:gd name="connsiteY0" fmla="*/ 1682051 h 1682550"/>
                <a:gd name="connsiteX1" fmla="*/ 623455 w 1939636"/>
                <a:gd name="connsiteY1" fmla="*/ 1460378 h 1682550"/>
                <a:gd name="connsiteX2" fmla="*/ 997527 w 1939636"/>
                <a:gd name="connsiteY2" fmla="*/ 185760 h 1682550"/>
                <a:gd name="connsiteX3" fmla="*/ 1939636 w 1939636"/>
                <a:gd name="connsiteY3" fmla="*/ 5651 h 1682550"/>
                <a:gd name="connsiteX0" fmla="*/ 0 w 1934320"/>
                <a:gd name="connsiteY0" fmla="*/ 1703444 h 1703943"/>
                <a:gd name="connsiteX1" fmla="*/ 623455 w 1934320"/>
                <a:gd name="connsiteY1" fmla="*/ 1481771 h 1703943"/>
                <a:gd name="connsiteX2" fmla="*/ 997527 w 1934320"/>
                <a:gd name="connsiteY2" fmla="*/ 207153 h 1703943"/>
                <a:gd name="connsiteX3" fmla="*/ 1934320 w 1934320"/>
                <a:gd name="connsiteY3" fmla="*/ 462 h 1703943"/>
              </a:gdLst>
              <a:ahLst/>
              <a:cxnLst>
                <a:cxn ang="0">
                  <a:pos x="connsiteX0" y="connsiteY0"/>
                </a:cxn>
                <a:cxn ang="0">
                  <a:pos x="connsiteX1" y="connsiteY1"/>
                </a:cxn>
                <a:cxn ang="0">
                  <a:pos x="connsiteX2" y="connsiteY2"/>
                </a:cxn>
                <a:cxn ang="0">
                  <a:pos x="connsiteX3" y="connsiteY3"/>
                </a:cxn>
              </a:cxnLst>
              <a:rect l="l" t="t" r="r" b="b"/>
              <a:pathLst>
                <a:path w="1934320" h="1703943">
                  <a:moveTo>
                    <a:pt x="0" y="1703444"/>
                  </a:moveTo>
                  <a:cubicBezTo>
                    <a:pt x="228600" y="1702289"/>
                    <a:pt x="457201" y="1731153"/>
                    <a:pt x="623455" y="1481771"/>
                  </a:cubicBezTo>
                  <a:cubicBezTo>
                    <a:pt x="789709" y="1232389"/>
                    <a:pt x="778164" y="449607"/>
                    <a:pt x="997527" y="207153"/>
                  </a:cubicBezTo>
                  <a:cubicBezTo>
                    <a:pt x="1216890" y="-35301"/>
                    <a:pt x="1586802" y="3926"/>
                    <a:pt x="1934320" y="462"/>
                  </a:cubicBezTo>
                </a:path>
              </a:pathLst>
            </a:custGeom>
            <a:noFill/>
            <a:ln w="26352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Rectangle 10">
              <a:extLst>
                <a:ext uri="{FF2B5EF4-FFF2-40B4-BE49-F238E27FC236}">
                  <a16:creationId xmlns:a16="http://schemas.microsoft.com/office/drawing/2014/main" id="{346AC0FA-290F-E4A1-EB13-C9691457B68B}"/>
                </a:ext>
              </a:extLst>
            </p:cNvPr>
            <p:cNvSpPr/>
            <p:nvPr/>
          </p:nvSpPr>
          <p:spPr>
            <a:xfrm>
              <a:off x="1209040" y="4663440"/>
              <a:ext cx="1856037" cy="10464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7D615AD1-AF84-333E-C251-C380D9522579}"/>
                </a:ext>
              </a:extLst>
            </p:cNvPr>
            <p:cNvSpPr txBox="1"/>
            <p:nvPr/>
          </p:nvSpPr>
          <p:spPr>
            <a:xfrm>
              <a:off x="1744826" y="4800269"/>
              <a:ext cx="1297293" cy="305233"/>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24V A</a:t>
              </a:r>
              <a:r>
                <a:rPr lang="en-TW" dirty="0">
                  <a:latin typeface="Arial" panose="020B0604020202020204" pitchFamily="34" charset="0"/>
                  <a:cs typeface="Arial" panose="020B0604020202020204" pitchFamily="34" charset="0"/>
                </a:rPr>
                <a:t>ir pump</a:t>
              </a:r>
            </a:p>
          </p:txBody>
        </p:sp>
        <p:sp>
          <p:nvSpPr>
            <p:cNvPr id="15" name="Rectangle 14">
              <a:extLst>
                <a:ext uri="{FF2B5EF4-FFF2-40B4-BE49-F238E27FC236}">
                  <a16:creationId xmlns:a16="http://schemas.microsoft.com/office/drawing/2014/main" id="{7BE2BB2F-D581-15E1-AB17-C18674E0DF60}"/>
                </a:ext>
              </a:extLst>
            </p:cNvPr>
            <p:cNvSpPr/>
            <p:nvPr/>
          </p:nvSpPr>
          <p:spPr>
            <a:xfrm>
              <a:off x="4998128" y="3070132"/>
              <a:ext cx="1232288" cy="304084"/>
            </a:xfrm>
            <a:prstGeom prst="rect">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TW" dirty="0"/>
                <a:t>x</a:t>
              </a:r>
            </a:p>
          </p:txBody>
        </p:sp>
      </p:grpSp>
      <p:sp>
        <p:nvSpPr>
          <p:cNvPr id="2" name="Oval 1">
            <a:extLst>
              <a:ext uri="{FF2B5EF4-FFF2-40B4-BE49-F238E27FC236}">
                <a16:creationId xmlns:a16="http://schemas.microsoft.com/office/drawing/2014/main" id="{2074FADF-B99C-96B9-43A8-CA19EE743049}"/>
              </a:ext>
            </a:extLst>
          </p:cNvPr>
          <p:cNvSpPr/>
          <p:nvPr/>
        </p:nvSpPr>
        <p:spPr>
          <a:xfrm>
            <a:off x="7223409" y="2957933"/>
            <a:ext cx="209917" cy="20991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TextBox 2">
            <a:extLst>
              <a:ext uri="{FF2B5EF4-FFF2-40B4-BE49-F238E27FC236}">
                <a16:creationId xmlns:a16="http://schemas.microsoft.com/office/drawing/2014/main" id="{99FC45CF-658F-8C4B-D8BF-C11F9F6B7A0F}"/>
              </a:ext>
            </a:extLst>
          </p:cNvPr>
          <p:cNvSpPr txBox="1"/>
          <p:nvPr/>
        </p:nvSpPr>
        <p:spPr>
          <a:xfrm>
            <a:off x="7556591" y="5657614"/>
            <a:ext cx="3528504" cy="369332"/>
          </a:xfrm>
          <a:prstGeom prst="rect">
            <a:avLst/>
          </a:prstGeom>
          <a:noFill/>
        </p:spPr>
        <p:txBody>
          <a:bodyPr wrap="square" rtlCol="0">
            <a:spAutoFit/>
          </a:bodyPr>
          <a:lstStyle/>
          <a:p>
            <a:r>
              <a:rPr lang="en-TW" dirty="0">
                <a:latin typeface="Arial" panose="020B0604020202020204" pitchFamily="34" charset="0"/>
                <a:cs typeface="Arial" panose="020B0604020202020204" pitchFamily="34" charset="0"/>
              </a:rPr>
              <a:t>Point of measure</a:t>
            </a:r>
          </a:p>
        </p:txBody>
      </p:sp>
      <p:sp>
        <p:nvSpPr>
          <p:cNvPr id="6" name="Oval 5">
            <a:extLst>
              <a:ext uri="{FF2B5EF4-FFF2-40B4-BE49-F238E27FC236}">
                <a16:creationId xmlns:a16="http://schemas.microsoft.com/office/drawing/2014/main" id="{0B2D8960-A632-65C0-87AE-EB39CA653455}"/>
              </a:ext>
            </a:extLst>
          </p:cNvPr>
          <p:cNvSpPr/>
          <p:nvPr/>
        </p:nvSpPr>
        <p:spPr>
          <a:xfrm>
            <a:off x="7265086" y="5760873"/>
            <a:ext cx="209917" cy="209917"/>
          </a:xfrm>
          <a:prstGeom prst="ellipse">
            <a:avLst/>
          </a:prstGeom>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31070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086B-EB83-5C1A-5E4E-C46F10EED56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Airflow vs. Pump voltage </a:t>
            </a:r>
            <a:endParaRPr lang="en-TW"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1E557DE-B0A5-97DD-C0A0-48B72C2A5717}"/>
              </a:ext>
            </a:extLst>
          </p:cNvPr>
          <p:cNvSpPr>
            <a:spLocks noGrp="1"/>
          </p:cNvSpPr>
          <p:nvPr>
            <p:ph idx="1"/>
          </p:nvPr>
        </p:nvSpPr>
        <p:spPr/>
        <p:txBody>
          <a:bodyPr/>
          <a:lstStyle/>
          <a:p>
            <a:endParaRPr lang="en-TW"/>
          </a:p>
        </p:txBody>
      </p:sp>
      <p:pic>
        <p:nvPicPr>
          <p:cNvPr id="4" name="Picture 3">
            <a:extLst>
              <a:ext uri="{FF2B5EF4-FFF2-40B4-BE49-F238E27FC236}">
                <a16:creationId xmlns:a16="http://schemas.microsoft.com/office/drawing/2014/main" id="{B864AEAC-8D8B-2223-6BDE-660C8E9AFD10}"/>
              </a:ext>
            </a:extLst>
          </p:cNvPr>
          <p:cNvPicPr>
            <a:picLocks noChangeAspect="1"/>
          </p:cNvPicPr>
          <p:nvPr/>
        </p:nvPicPr>
        <p:blipFill>
          <a:blip r:embed="rId3"/>
          <a:stretch>
            <a:fillRect/>
          </a:stretch>
        </p:blipFill>
        <p:spPr>
          <a:xfrm>
            <a:off x="923468" y="1825625"/>
            <a:ext cx="10345064" cy="4382715"/>
          </a:xfrm>
          <a:prstGeom prst="rect">
            <a:avLst/>
          </a:prstGeom>
        </p:spPr>
      </p:pic>
      <p:sp>
        <p:nvSpPr>
          <p:cNvPr id="5" name="Oval 4">
            <a:extLst>
              <a:ext uri="{FF2B5EF4-FFF2-40B4-BE49-F238E27FC236}">
                <a16:creationId xmlns:a16="http://schemas.microsoft.com/office/drawing/2014/main" id="{A1F29E4C-ABD0-3095-2F34-5AF12D624A11}"/>
              </a:ext>
            </a:extLst>
          </p:cNvPr>
          <p:cNvSpPr/>
          <p:nvPr/>
        </p:nvSpPr>
        <p:spPr>
          <a:xfrm>
            <a:off x="10200278" y="5628279"/>
            <a:ext cx="432746" cy="432746"/>
          </a:xfrm>
          <a:prstGeom prst="ellipse">
            <a:avLst/>
          </a:prstGeom>
          <a:noFill/>
          <a:ln w="635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Rounded Rectangle 6">
            <a:extLst>
              <a:ext uri="{FF2B5EF4-FFF2-40B4-BE49-F238E27FC236}">
                <a16:creationId xmlns:a16="http://schemas.microsoft.com/office/drawing/2014/main" id="{4FE768FB-832E-46E3-7B02-C1AF378C5A98}"/>
              </a:ext>
            </a:extLst>
          </p:cNvPr>
          <p:cNvSpPr/>
          <p:nvPr/>
        </p:nvSpPr>
        <p:spPr>
          <a:xfrm>
            <a:off x="5913992" y="5636712"/>
            <a:ext cx="4695641" cy="413359"/>
          </a:xfrm>
          <a:prstGeom prst="roundRect">
            <a:avLst>
              <a:gd name="adj" fmla="val 50000"/>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8" name="Straight Connector 7">
            <a:extLst>
              <a:ext uri="{FF2B5EF4-FFF2-40B4-BE49-F238E27FC236}">
                <a16:creationId xmlns:a16="http://schemas.microsoft.com/office/drawing/2014/main" id="{B2DD89D5-A927-5407-4815-F37D12D345E7}"/>
              </a:ext>
            </a:extLst>
          </p:cNvPr>
          <p:cNvCxnSpPr/>
          <p:nvPr/>
        </p:nvCxnSpPr>
        <p:spPr>
          <a:xfrm>
            <a:off x="1882588" y="4168588"/>
            <a:ext cx="8750436" cy="0"/>
          </a:xfrm>
          <a:prstGeom prst="line">
            <a:avLst/>
          </a:prstGeom>
          <a:ln w="101600">
            <a:solidFill>
              <a:srgbClr val="00B0F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6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A0D7-ABA9-8D88-E0A2-8443B61B6F4B}"/>
              </a:ext>
            </a:extLst>
          </p:cNvPr>
          <p:cNvSpPr>
            <a:spLocks noGrp="1"/>
          </p:cNvSpPr>
          <p:nvPr>
            <p:ph type="title"/>
          </p:nvPr>
        </p:nvSpPr>
        <p:spPr>
          <a:xfrm>
            <a:off x="831850" y="1907448"/>
            <a:ext cx="10515600" cy="2852737"/>
          </a:xfrm>
        </p:spPr>
        <p:txBody>
          <a:bodyPr>
            <a:normAutofit/>
          </a:bodyPr>
          <a:lstStyle/>
          <a:p>
            <a:r>
              <a:rPr lang="en-TW" sz="8000" dirty="0">
                <a:latin typeface="Georgia" panose="02040502050405020303" pitchFamily="18" charset="0"/>
                <a:cs typeface="Arial" panose="020B0604020202020204" pitchFamily="34" charset="0"/>
              </a:rPr>
              <a:t>Study 1</a:t>
            </a:r>
          </a:p>
        </p:txBody>
      </p:sp>
      <p:sp>
        <p:nvSpPr>
          <p:cNvPr id="3" name="Text Placeholder 2">
            <a:extLst>
              <a:ext uri="{FF2B5EF4-FFF2-40B4-BE49-F238E27FC236}">
                <a16:creationId xmlns:a16="http://schemas.microsoft.com/office/drawing/2014/main" id="{0CDD9AD7-4F61-997B-BB34-87729371095D}"/>
              </a:ext>
            </a:extLst>
          </p:cNvPr>
          <p:cNvSpPr txBox="1">
            <a:spLocks/>
          </p:cNvSpPr>
          <p:nvPr/>
        </p:nvSpPr>
        <p:spPr>
          <a:xfrm>
            <a:off x="831850" y="4787173"/>
            <a:ext cx="111824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mj-lt"/>
              <a:buAutoNum type="arabicPeriod"/>
            </a:pPr>
            <a:r>
              <a:rPr lang="en-US" sz="2800" dirty="0">
                <a:solidFill>
                  <a:schemeClr val="tx1"/>
                </a:solidFill>
                <a:latin typeface="Arial" panose="020B0604020202020204" pitchFamily="34" charset="0"/>
                <a:cs typeface="Arial" panose="020B0604020202020204" pitchFamily="34" charset="0"/>
              </a:rPr>
              <a:t>Investigate perceptual clarity of airflow cues.</a:t>
            </a:r>
          </a:p>
          <a:p>
            <a:pPr marL="457200" indent="-457200">
              <a:buFont typeface="+mj-lt"/>
              <a:buAutoNum type="arabicPeriod"/>
            </a:pPr>
            <a:r>
              <a:rPr lang="en-US" sz="2800" dirty="0">
                <a:solidFill>
                  <a:schemeClr val="tx1"/>
                </a:solidFill>
                <a:latin typeface="Arial" panose="020B0604020202020204" pitchFamily="34" charset="0"/>
                <a:cs typeface="Arial" panose="020B0604020202020204" pitchFamily="34" charset="0"/>
              </a:rPr>
              <a:t>Assess range and stability of point sensation.</a:t>
            </a:r>
          </a:p>
          <a:p>
            <a:pPr marL="457200" indent="-457200">
              <a:buFont typeface="+mj-lt"/>
              <a:buAutoNum type="arabicPeriod"/>
            </a:pPr>
            <a:endParaRPr lang="en-TW"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34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051D-7709-24D1-E742-BA404D7E8853}"/>
              </a:ext>
            </a:extLst>
          </p:cNvPr>
          <p:cNvSpPr>
            <a:spLocks noGrp="1"/>
          </p:cNvSpPr>
          <p:nvPr>
            <p:ph type="title"/>
          </p:nvPr>
        </p:nvSpPr>
        <p:spPr/>
        <p:txBody>
          <a:bodyPr/>
          <a:lstStyle/>
          <a:p>
            <a:r>
              <a:rPr lang="en-TW" sz="4400" dirty="0">
                <a:latin typeface="Georgia" panose="02040502050405020303" pitchFamily="18" charset="0"/>
              </a:rPr>
              <a:t>Apparatus</a:t>
            </a:r>
            <a:endParaRPr lang="en-TW" dirty="0"/>
          </a:p>
        </p:txBody>
      </p:sp>
      <p:sp>
        <p:nvSpPr>
          <p:cNvPr id="3" name="Content Placeholder 2">
            <a:extLst>
              <a:ext uri="{FF2B5EF4-FFF2-40B4-BE49-F238E27FC236}">
                <a16:creationId xmlns:a16="http://schemas.microsoft.com/office/drawing/2014/main" id="{9686BCC7-404B-C8A8-2AAA-06361233C2EB}"/>
              </a:ext>
            </a:extLst>
          </p:cNvPr>
          <p:cNvSpPr>
            <a:spLocks noGrp="1"/>
          </p:cNvSpPr>
          <p:nvPr>
            <p:ph idx="1"/>
          </p:nvPr>
        </p:nvSpPr>
        <p:spPr>
          <a:xfrm>
            <a:off x="838198" y="1825625"/>
            <a:ext cx="4539011" cy="4351338"/>
          </a:xfrm>
        </p:spPr>
        <p:txBody>
          <a:bodyPr/>
          <a:lstStyle/>
          <a:p>
            <a:pPr marL="342900" indent="-342900">
              <a:buFont typeface="Arial" panose="020B0604020202020204" pitchFamily="34" charset="0"/>
              <a:buChar char="•"/>
            </a:pPr>
            <a:r>
              <a:rPr lang="en-US" b="1" dirty="0">
                <a:latin typeface="Arial" panose="020B0604020202020204" pitchFamily="34" charset="0"/>
                <a:cs typeface="Arial" panose="020B0604020202020204" pitchFamily="34" charset="0"/>
              </a:rPr>
              <a:t>0.5 mm </a:t>
            </a:r>
            <a:r>
              <a:rPr lang="en-US" dirty="0">
                <a:latin typeface="Arial" panose="020B0604020202020204" pitchFamily="34" charset="0"/>
                <a:cs typeface="Arial" panose="020B0604020202020204" pitchFamily="34" charset="0"/>
              </a:rPr>
              <a:t>tube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Air pump run at </a:t>
            </a:r>
            <a:r>
              <a:rPr lang="en-US" b="1" dirty="0">
                <a:latin typeface="Arial" panose="020B0604020202020204" pitchFamily="34" charset="0"/>
                <a:cs typeface="Arial" panose="020B0604020202020204" pitchFamily="34" charset="0"/>
              </a:rPr>
              <a:t>24V</a:t>
            </a:r>
          </a:p>
          <a:p>
            <a:pPr marL="342900" indent="-342900"/>
            <a:r>
              <a:rPr lang="en-US" dirty="0">
                <a:latin typeface="Arial" panose="020B0604020202020204" pitchFamily="34" charset="0"/>
                <a:cs typeface="Arial" panose="020B0604020202020204" pitchFamily="34" charset="0"/>
              </a:rPr>
              <a:t>Airflow applied </a:t>
            </a:r>
            <a:r>
              <a:rPr lang="en-US" sz="2800" dirty="0">
                <a:solidFill>
                  <a:schemeClr val="tx1"/>
                </a:solidFill>
                <a:latin typeface="Arial" panose="020B0604020202020204" pitchFamily="34" charset="0"/>
                <a:cs typeface="Arial" panose="020B0604020202020204" pitchFamily="34" charset="0"/>
              </a:rPr>
              <a:t>to the fingertip at varying distances </a:t>
            </a:r>
            <a:r>
              <a:rPr lang="en-US" sz="2800" b="1" dirty="0">
                <a:solidFill>
                  <a:schemeClr val="tx1"/>
                </a:solidFill>
                <a:latin typeface="Arial" panose="020B0604020202020204" pitchFamily="34" charset="0"/>
                <a:cs typeface="Arial" panose="020B0604020202020204" pitchFamily="34" charset="0"/>
              </a:rPr>
              <a:t>(5–30 mm).</a:t>
            </a:r>
          </a:p>
          <a:p>
            <a:pPr marL="342900" indent="-342900"/>
            <a:r>
              <a:rPr lang="en-US" dirty="0">
                <a:latin typeface="Arial" panose="020B0604020202020204" pitchFamily="34" charset="0"/>
                <a:cs typeface="Arial" panose="020B0604020202020204" pitchFamily="34" charset="0"/>
              </a:rPr>
              <a:t>Earmuffs and blocker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ensures participants judge only haptics.</a:t>
            </a:r>
            <a:endParaRPr lang="en-US" sz="2800" dirty="0">
              <a:solidFill>
                <a:schemeClr val="tx1"/>
              </a:solidFill>
              <a:latin typeface="Arial" panose="020B0604020202020204" pitchFamily="34" charset="0"/>
              <a:cs typeface="Arial" panose="020B0604020202020204" pitchFamily="34" charset="0"/>
            </a:endParaRPr>
          </a:p>
          <a:p>
            <a:pPr marL="342900" indent="-342900"/>
            <a:endParaRPr lang="en-US" sz="2800" b="1" dirty="0">
              <a:solidFill>
                <a:schemeClr val="tx1"/>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4EC4116E-1568-37F9-F3B2-E08F5463306E}"/>
              </a:ext>
            </a:extLst>
          </p:cNvPr>
          <p:cNvPicPr>
            <a:picLocks noChangeAspect="1"/>
          </p:cNvPicPr>
          <p:nvPr/>
        </p:nvPicPr>
        <p:blipFill rotWithShape="1">
          <a:blip r:embed="rId3"/>
          <a:srcRect l="16581" t="19019" r="2958" b="3254"/>
          <a:stretch/>
        </p:blipFill>
        <p:spPr>
          <a:xfrm>
            <a:off x="4783010" y="1883361"/>
            <a:ext cx="7325533" cy="4721806"/>
          </a:xfrm>
          <a:prstGeom prst="rect">
            <a:avLst/>
          </a:prstGeom>
        </p:spPr>
      </p:pic>
      <p:cxnSp>
        <p:nvCxnSpPr>
          <p:cNvPr id="34" name="Straight Connector 33">
            <a:extLst>
              <a:ext uri="{FF2B5EF4-FFF2-40B4-BE49-F238E27FC236}">
                <a16:creationId xmlns:a16="http://schemas.microsoft.com/office/drawing/2014/main" id="{F3A51078-9E65-6047-59AF-794050EEA498}"/>
              </a:ext>
            </a:extLst>
          </p:cNvPr>
          <p:cNvCxnSpPr/>
          <p:nvPr/>
        </p:nvCxnSpPr>
        <p:spPr>
          <a:xfrm>
            <a:off x="6864388" y="3911609"/>
            <a:ext cx="894246" cy="1821454"/>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21D348-B43B-564D-7DBD-C5BA4EFD1391}"/>
              </a:ext>
            </a:extLst>
          </p:cNvPr>
          <p:cNvCxnSpPr>
            <a:cxnSpLocks/>
          </p:cNvCxnSpPr>
          <p:nvPr/>
        </p:nvCxnSpPr>
        <p:spPr>
          <a:xfrm>
            <a:off x="7758633" y="5733063"/>
            <a:ext cx="799907"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E19C1F3-5D3B-16A0-8A50-3C2505DE36E5}"/>
              </a:ext>
            </a:extLst>
          </p:cNvPr>
          <p:cNvSpPr txBox="1"/>
          <p:nvPr/>
        </p:nvSpPr>
        <p:spPr>
          <a:xfrm>
            <a:off x="7609718" y="2089665"/>
            <a:ext cx="1042207" cy="35563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air pump</a:t>
            </a:r>
          </a:p>
        </p:txBody>
      </p:sp>
      <p:sp>
        <p:nvSpPr>
          <p:cNvPr id="37" name="TextBox 36">
            <a:extLst>
              <a:ext uri="{FF2B5EF4-FFF2-40B4-BE49-F238E27FC236}">
                <a16:creationId xmlns:a16="http://schemas.microsoft.com/office/drawing/2014/main" id="{75768E44-EBB3-54E5-0C2F-3E6096E99D0C}"/>
              </a:ext>
            </a:extLst>
          </p:cNvPr>
          <p:cNvSpPr txBox="1"/>
          <p:nvPr/>
        </p:nvSpPr>
        <p:spPr>
          <a:xfrm>
            <a:off x="9469036" y="4741394"/>
            <a:ext cx="1330542" cy="35563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XY-platform</a:t>
            </a:r>
          </a:p>
        </p:txBody>
      </p:sp>
      <p:cxnSp>
        <p:nvCxnSpPr>
          <p:cNvPr id="41" name="Straight Connector 40">
            <a:extLst>
              <a:ext uri="{FF2B5EF4-FFF2-40B4-BE49-F238E27FC236}">
                <a16:creationId xmlns:a16="http://schemas.microsoft.com/office/drawing/2014/main" id="{CC4B77DD-7BEE-9AF6-E320-D8A49A597158}"/>
              </a:ext>
            </a:extLst>
          </p:cNvPr>
          <p:cNvCxnSpPr>
            <a:cxnSpLocks/>
            <a:endCxn id="37" idx="1"/>
          </p:cNvCxnSpPr>
          <p:nvPr/>
        </p:nvCxnSpPr>
        <p:spPr>
          <a:xfrm>
            <a:off x="9189424" y="4555300"/>
            <a:ext cx="279613" cy="3639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B585E9C-9D91-BB40-D3D9-85761611517D}"/>
              </a:ext>
            </a:extLst>
          </p:cNvPr>
          <p:cNvCxnSpPr>
            <a:cxnSpLocks/>
          </p:cNvCxnSpPr>
          <p:nvPr/>
        </p:nvCxnSpPr>
        <p:spPr>
          <a:xfrm flipV="1">
            <a:off x="8768991" y="2761097"/>
            <a:ext cx="0" cy="1076999"/>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DE1AE60-A7AD-7387-FFCB-B5091E25B86B}"/>
              </a:ext>
            </a:extLst>
          </p:cNvPr>
          <p:cNvCxnSpPr/>
          <p:nvPr/>
        </p:nvCxnSpPr>
        <p:spPr>
          <a:xfrm flipH="1" flipV="1">
            <a:off x="8558540" y="2445300"/>
            <a:ext cx="210450" cy="31579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096E7C5A-3977-DCE1-28B4-B286A7477131}"/>
              </a:ext>
            </a:extLst>
          </p:cNvPr>
          <p:cNvGrpSpPr/>
          <p:nvPr/>
        </p:nvGrpSpPr>
        <p:grpSpPr>
          <a:xfrm>
            <a:off x="8050294" y="2089665"/>
            <a:ext cx="3800167" cy="2762373"/>
            <a:chOff x="8050294" y="2089665"/>
            <a:chExt cx="3800167" cy="2762373"/>
          </a:xfrm>
        </p:grpSpPr>
        <p:pic>
          <p:nvPicPr>
            <p:cNvPr id="29" name="Picture 28">
              <a:extLst>
                <a:ext uri="{FF2B5EF4-FFF2-40B4-BE49-F238E27FC236}">
                  <a16:creationId xmlns:a16="http://schemas.microsoft.com/office/drawing/2014/main" id="{DCBA8561-2B59-0B7F-3C01-2C005CC337BC}"/>
                </a:ext>
              </a:extLst>
            </p:cNvPr>
            <p:cNvPicPr>
              <a:picLocks noChangeAspect="1"/>
            </p:cNvPicPr>
            <p:nvPr/>
          </p:nvPicPr>
          <p:blipFill rotWithShape="1">
            <a:blip r:embed="rId4"/>
            <a:srcRect l="11590" t="5769" r="15809" b="22670"/>
            <a:stretch/>
          </p:blipFill>
          <p:spPr>
            <a:xfrm>
              <a:off x="9077842" y="2089665"/>
              <a:ext cx="2772619" cy="1821944"/>
            </a:xfrm>
            <a:prstGeom prst="rect">
              <a:avLst/>
            </a:prstGeom>
            <a:noFill/>
            <a:ln w="25400">
              <a:solidFill>
                <a:schemeClr val="bg1"/>
              </a:solidFill>
            </a:ln>
          </p:spPr>
        </p:pic>
        <p:sp>
          <p:nvSpPr>
            <p:cNvPr id="30" name="Rectangle 29">
              <a:extLst>
                <a:ext uri="{FF2B5EF4-FFF2-40B4-BE49-F238E27FC236}">
                  <a16:creationId xmlns:a16="http://schemas.microsoft.com/office/drawing/2014/main" id="{FA90DE24-030A-2CF8-825E-682B4682EBA1}"/>
                </a:ext>
              </a:extLst>
            </p:cNvPr>
            <p:cNvSpPr/>
            <p:nvPr/>
          </p:nvSpPr>
          <p:spPr>
            <a:xfrm>
              <a:off x="8050294" y="4258562"/>
              <a:ext cx="847469" cy="593476"/>
            </a:xfrm>
            <a:prstGeom prst="rect">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18CA1D95-43F3-615B-AC5C-58C756B6AD97}"/>
                </a:ext>
              </a:extLst>
            </p:cNvPr>
            <p:cNvCxnSpPr>
              <a:cxnSpLocks/>
            </p:cNvCxnSpPr>
            <p:nvPr/>
          </p:nvCxnSpPr>
          <p:spPr>
            <a:xfrm flipV="1">
              <a:off x="10053818" y="2654946"/>
              <a:ext cx="389339" cy="39156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AB12B1B-5DFC-78D2-4269-DE1B8393E4B1}"/>
                </a:ext>
              </a:extLst>
            </p:cNvPr>
            <p:cNvSpPr txBox="1"/>
            <p:nvPr/>
          </p:nvSpPr>
          <p:spPr>
            <a:xfrm>
              <a:off x="10458751" y="3482459"/>
              <a:ext cx="1326220" cy="35563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placeholder</a:t>
              </a:r>
            </a:p>
          </p:txBody>
        </p:sp>
        <p:cxnSp>
          <p:nvCxnSpPr>
            <p:cNvPr id="45" name="Straight Connector 44">
              <a:extLst>
                <a:ext uri="{FF2B5EF4-FFF2-40B4-BE49-F238E27FC236}">
                  <a16:creationId xmlns:a16="http://schemas.microsoft.com/office/drawing/2014/main" id="{9D8600AE-1D68-4A2F-18E7-E231C2DE02AD}"/>
                </a:ext>
              </a:extLst>
            </p:cNvPr>
            <p:cNvCxnSpPr>
              <a:cxnSpLocks/>
            </p:cNvCxnSpPr>
            <p:nvPr/>
          </p:nvCxnSpPr>
          <p:spPr>
            <a:xfrm flipV="1">
              <a:off x="10706485" y="3339766"/>
              <a:ext cx="0" cy="1629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B78AED8-E4F6-2353-77AC-AF0CE8A015A3}"/>
                </a:ext>
              </a:extLst>
            </p:cNvPr>
            <p:cNvCxnSpPr/>
            <p:nvPr/>
          </p:nvCxnSpPr>
          <p:spPr>
            <a:xfrm flipV="1">
              <a:off x="8050294" y="2089665"/>
              <a:ext cx="1027548" cy="216889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64C60B-2878-C87C-34BF-3BD6BD03A6E9}"/>
                </a:ext>
              </a:extLst>
            </p:cNvPr>
            <p:cNvCxnSpPr>
              <a:cxnSpLocks/>
            </p:cNvCxnSpPr>
            <p:nvPr/>
          </p:nvCxnSpPr>
          <p:spPr>
            <a:xfrm flipV="1">
              <a:off x="8897763" y="3911609"/>
              <a:ext cx="2952698" cy="94042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6A1B48B6-1AD3-0C6B-0C34-ACF0C50D2E5A}"/>
              </a:ext>
            </a:extLst>
          </p:cNvPr>
          <p:cNvSpPr txBox="1"/>
          <p:nvPr/>
        </p:nvSpPr>
        <p:spPr>
          <a:xfrm>
            <a:off x="7074318" y="2746336"/>
            <a:ext cx="101181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blocker</a:t>
            </a:r>
          </a:p>
        </p:txBody>
      </p:sp>
      <p:sp>
        <p:nvSpPr>
          <p:cNvPr id="54" name="TextBox 53">
            <a:extLst>
              <a:ext uri="{FF2B5EF4-FFF2-40B4-BE49-F238E27FC236}">
                <a16:creationId xmlns:a16="http://schemas.microsoft.com/office/drawing/2014/main" id="{9574B284-35C6-21FF-051E-CE9140874AC5}"/>
              </a:ext>
            </a:extLst>
          </p:cNvPr>
          <p:cNvSpPr txBox="1"/>
          <p:nvPr/>
        </p:nvSpPr>
        <p:spPr>
          <a:xfrm>
            <a:off x="5833893" y="4276749"/>
            <a:ext cx="1175515" cy="363736"/>
          </a:xfrm>
          <a:prstGeom prst="rect">
            <a:avLst/>
          </a:prstGeom>
          <a:solidFill>
            <a:schemeClr val="bg1"/>
          </a:solidFill>
        </p:spPr>
        <p:txBody>
          <a:bodyPr wrap="none" rtlCol="0">
            <a:spAutoFit/>
          </a:bodyPr>
          <a:lstStyle/>
          <a:p>
            <a:r>
              <a:rPr lang="en-US" sz="2000" dirty="0">
                <a:solidFill>
                  <a:srgbClr val="1F1F1F"/>
                </a:solidFill>
                <a:latin typeface="Arial" panose="020B0604020202020204" pitchFamily="34" charset="0"/>
              </a:rPr>
              <a:t>e</a:t>
            </a:r>
            <a:r>
              <a:rPr lang="en-US" sz="2000" b="0" i="0" dirty="0">
                <a:solidFill>
                  <a:srgbClr val="1F1F1F"/>
                </a:solidFill>
                <a:effectLst/>
                <a:latin typeface="Arial" panose="020B0604020202020204" pitchFamily="34" charset="0"/>
              </a:rPr>
              <a:t>armuffs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56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pply airflow">
            <a:hlinkClick r:id="" action="ppaction://media"/>
            <a:extLst>
              <a:ext uri="{FF2B5EF4-FFF2-40B4-BE49-F238E27FC236}">
                <a16:creationId xmlns:a16="http://schemas.microsoft.com/office/drawing/2014/main" id="{54ED9225-DEC9-8187-8C60-0B47E002FD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13" y="1588"/>
            <a:ext cx="12192000" cy="6858000"/>
          </a:xfrm>
          <a:prstGeom prst="rect">
            <a:avLst/>
          </a:prstGeom>
        </p:spPr>
      </p:pic>
      <p:grpSp>
        <p:nvGrpSpPr>
          <p:cNvPr id="32" name="Group 31">
            <a:extLst>
              <a:ext uri="{FF2B5EF4-FFF2-40B4-BE49-F238E27FC236}">
                <a16:creationId xmlns:a16="http://schemas.microsoft.com/office/drawing/2014/main" id="{F723AA08-59B2-7420-D9E7-6DFCA88E3A12}"/>
              </a:ext>
            </a:extLst>
          </p:cNvPr>
          <p:cNvGrpSpPr/>
          <p:nvPr/>
        </p:nvGrpSpPr>
        <p:grpSpPr>
          <a:xfrm>
            <a:off x="7303964" y="229194"/>
            <a:ext cx="4664765" cy="3163957"/>
            <a:chOff x="7303964" y="229194"/>
            <a:chExt cx="4664765" cy="3163957"/>
          </a:xfrm>
        </p:grpSpPr>
        <p:grpSp>
          <p:nvGrpSpPr>
            <p:cNvPr id="10" name="Group 9">
              <a:extLst>
                <a:ext uri="{FF2B5EF4-FFF2-40B4-BE49-F238E27FC236}">
                  <a16:creationId xmlns:a16="http://schemas.microsoft.com/office/drawing/2014/main" id="{A7BFF280-6533-294A-2F98-DD724F7F6F7E}"/>
                </a:ext>
              </a:extLst>
            </p:cNvPr>
            <p:cNvGrpSpPr/>
            <p:nvPr/>
          </p:nvGrpSpPr>
          <p:grpSpPr>
            <a:xfrm>
              <a:off x="7303964" y="229194"/>
              <a:ext cx="4664765" cy="3163957"/>
              <a:chOff x="7303964" y="229194"/>
              <a:chExt cx="4664765" cy="3163957"/>
            </a:xfrm>
          </p:grpSpPr>
          <p:sp>
            <p:nvSpPr>
              <p:cNvPr id="8" name="Rectangle 7">
                <a:extLst>
                  <a:ext uri="{FF2B5EF4-FFF2-40B4-BE49-F238E27FC236}">
                    <a16:creationId xmlns:a16="http://schemas.microsoft.com/office/drawing/2014/main" id="{C4A558B6-2780-C1C7-EC7A-7DFC847EA4B7}"/>
                  </a:ext>
                </a:extLst>
              </p:cNvPr>
              <p:cNvSpPr/>
              <p:nvPr/>
            </p:nvSpPr>
            <p:spPr>
              <a:xfrm>
                <a:off x="7303964" y="229194"/>
                <a:ext cx="4664765" cy="3163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9" name="Picture 8">
                <a:extLst>
                  <a:ext uri="{FF2B5EF4-FFF2-40B4-BE49-F238E27FC236}">
                    <a16:creationId xmlns:a16="http://schemas.microsoft.com/office/drawing/2014/main" id="{DA3282CB-4073-B39D-2DC1-4FBFD8E1A672}"/>
                  </a:ext>
                </a:extLst>
              </p:cNvPr>
              <p:cNvPicPr>
                <a:picLocks noChangeAspect="1"/>
              </p:cNvPicPr>
              <p:nvPr/>
            </p:nvPicPr>
            <p:blipFill rotWithShape="1">
              <a:blip r:embed="rId6"/>
              <a:srcRect l="34155" t="13151" r="1"/>
              <a:stretch/>
            </p:blipFill>
            <p:spPr>
              <a:xfrm>
                <a:off x="7726016" y="229194"/>
                <a:ext cx="4229461" cy="3138021"/>
              </a:xfrm>
              <a:prstGeom prst="rect">
                <a:avLst/>
              </a:prstGeom>
            </p:spPr>
          </p:pic>
        </p:grpSp>
        <p:sp>
          <p:nvSpPr>
            <p:cNvPr id="21" name="Rectangle 20">
              <a:extLst>
                <a:ext uri="{FF2B5EF4-FFF2-40B4-BE49-F238E27FC236}">
                  <a16:creationId xmlns:a16="http://schemas.microsoft.com/office/drawing/2014/main" id="{2B800886-241F-F01C-2A07-BDDF470D8122}"/>
                </a:ext>
              </a:extLst>
            </p:cNvPr>
            <p:cNvSpPr/>
            <p:nvPr/>
          </p:nvSpPr>
          <p:spPr>
            <a:xfrm>
              <a:off x="7726016" y="700644"/>
              <a:ext cx="3603044" cy="13656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grpSp>
          <p:nvGrpSpPr>
            <p:cNvPr id="22" name="Group 21">
              <a:extLst>
                <a:ext uri="{FF2B5EF4-FFF2-40B4-BE49-F238E27FC236}">
                  <a16:creationId xmlns:a16="http://schemas.microsoft.com/office/drawing/2014/main" id="{6C9ACE51-7064-1B9F-9E76-3DD541D6FFF9}"/>
                </a:ext>
              </a:extLst>
            </p:cNvPr>
            <p:cNvGrpSpPr/>
            <p:nvPr/>
          </p:nvGrpSpPr>
          <p:grpSpPr>
            <a:xfrm>
              <a:off x="7845273" y="727563"/>
              <a:ext cx="3436286" cy="1325457"/>
              <a:chOff x="2613802" y="1084764"/>
              <a:chExt cx="6566792" cy="2532966"/>
            </a:xfrm>
          </p:grpSpPr>
          <p:grpSp>
            <p:nvGrpSpPr>
              <p:cNvPr id="23" name="Group 22">
                <a:extLst>
                  <a:ext uri="{FF2B5EF4-FFF2-40B4-BE49-F238E27FC236}">
                    <a16:creationId xmlns:a16="http://schemas.microsoft.com/office/drawing/2014/main" id="{07DFA5A3-E11D-8025-DCD3-4C82E416DD1C}"/>
                  </a:ext>
                </a:extLst>
              </p:cNvPr>
              <p:cNvGrpSpPr/>
              <p:nvPr/>
            </p:nvGrpSpPr>
            <p:grpSpPr>
              <a:xfrm>
                <a:off x="2700215" y="1084764"/>
                <a:ext cx="6480379" cy="2532966"/>
                <a:chOff x="2700215" y="1061014"/>
                <a:chExt cx="6480379" cy="2532966"/>
              </a:xfrm>
            </p:grpSpPr>
            <p:pic>
              <p:nvPicPr>
                <p:cNvPr id="28" name="Picture 27">
                  <a:extLst>
                    <a:ext uri="{FF2B5EF4-FFF2-40B4-BE49-F238E27FC236}">
                      <a16:creationId xmlns:a16="http://schemas.microsoft.com/office/drawing/2014/main" id="{E5EE621A-DC8A-754D-A391-AEBBE216061C}"/>
                    </a:ext>
                  </a:extLst>
                </p:cNvPr>
                <p:cNvPicPr>
                  <a:picLocks noChangeAspect="1"/>
                </p:cNvPicPr>
                <p:nvPr/>
              </p:nvPicPr>
              <p:blipFill rotWithShape="1">
                <a:blip r:embed="rId7"/>
                <a:srcRect l="13364" t="6010" r="68978" b="49133"/>
                <a:stretch/>
              </p:blipFill>
              <p:spPr>
                <a:xfrm>
                  <a:off x="7531214" y="1061014"/>
                  <a:ext cx="1649380" cy="2509217"/>
                </a:xfrm>
                <a:prstGeom prst="rect">
                  <a:avLst/>
                </a:prstGeom>
              </p:spPr>
            </p:pic>
            <p:pic>
              <p:nvPicPr>
                <p:cNvPr id="29" name="Picture 28">
                  <a:extLst>
                    <a:ext uri="{FF2B5EF4-FFF2-40B4-BE49-F238E27FC236}">
                      <a16:creationId xmlns:a16="http://schemas.microsoft.com/office/drawing/2014/main" id="{3AE67749-A1F2-BDA7-D043-4F5D2B6B9085}"/>
                    </a:ext>
                  </a:extLst>
                </p:cNvPr>
                <p:cNvPicPr>
                  <a:picLocks noChangeAspect="1"/>
                </p:cNvPicPr>
                <p:nvPr/>
              </p:nvPicPr>
              <p:blipFill rotWithShape="1">
                <a:blip r:embed="rId7"/>
                <a:srcRect l="33144" t="6010" r="49198" b="49133"/>
                <a:stretch/>
              </p:blipFill>
              <p:spPr>
                <a:xfrm>
                  <a:off x="6023532" y="1078083"/>
                  <a:ext cx="1649380" cy="2509217"/>
                </a:xfrm>
                <a:prstGeom prst="rect">
                  <a:avLst/>
                </a:prstGeom>
              </p:spPr>
            </p:pic>
            <p:pic>
              <p:nvPicPr>
                <p:cNvPr id="30" name="Picture 29">
                  <a:extLst>
                    <a:ext uri="{FF2B5EF4-FFF2-40B4-BE49-F238E27FC236}">
                      <a16:creationId xmlns:a16="http://schemas.microsoft.com/office/drawing/2014/main" id="{4265546A-C515-8BDD-C0CA-E0FF800F7853}"/>
                    </a:ext>
                  </a:extLst>
                </p:cNvPr>
                <p:cNvPicPr>
                  <a:picLocks noChangeAspect="1"/>
                </p:cNvPicPr>
                <p:nvPr/>
              </p:nvPicPr>
              <p:blipFill rotWithShape="1">
                <a:blip r:embed="rId7"/>
                <a:srcRect l="52558" t="6076" r="29784" b="49067"/>
                <a:stretch/>
              </p:blipFill>
              <p:spPr>
                <a:xfrm>
                  <a:off x="4459147" y="1078082"/>
                  <a:ext cx="1649380" cy="2509217"/>
                </a:xfrm>
                <a:prstGeom prst="rect">
                  <a:avLst/>
                </a:prstGeom>
              </p:spPr>
            </p:pic>
            <p:pic>
              <p:nvPicPr>
                <p:cNvPr id="31" name="Picture 30">
                  <a:extLst>
                    <a:ext uri="{FF2B5EF4-FFF2-40B4-BE49-F238E27FC236}">
                      <a16:creationId xmlns:a16="http://schemas.microsoft.com/office/drawing/2014/main" id="{9385F023-50E8-08C0-7E8F-D510476FDE7D}"/>
                    </a:ext>
                  </a:extLst>
                </p:cNvPr>
                <p:cNvPicPr>
                  <a:picLocks noChangeAspect="1"/>
                </p:cNvPicPr>
                <p:nvPr/>
              </p:nvPicPr>
              <p:blipFill rotWithShape="1">
                <a:blip r:embed="rId7"/>
                <a:srcRect l="70534" t="6076" r="11808" b="49067"/>
                <a:stretch/>
              </p:blipFill>
              <p:spPr>
                <a:xfrm>
                  <a:off x="2700215" y="1084763"/>
                  <a:ext cx="1649380" cy="2509217"/>
                </a:xfrm>
                <a:prstGeom prst="rect">
                  <a:avLst/>
                </a:prstGeom>
              </p:spPr>
            </p:pic>
          </p:grpSp>
          <p:sp>
            <p:nvSpPr>
              <p:cNvPr id="24" name="Rectangle 23">
                <a:extLst>
                  <a:ext uri="{FF2B5EF4-FFF2-40B4-BE49-F238E27FC236}">
                    <a16:creationId xmlns:a16="http://schemas.microsoft.com/office/drawing/2014/main" id="{8C9301D7-6B30-1558-CCA8-70D69D05D547}"/>
                  </a:ext>
                </a:extLst>
              </p:cNvPr>
              <p:cNvSpPr/>
              <p:nvPr/>
            </p:nvSpPr>
            <p:spPr>
              <a:xfrm>
                <a:off x="2613802" y="2737892"/>
                <a:ext cx="631009" cy="817868"/>
              </a:xfrm>
              <a:prstGeom prst="rect">
                <a:avLst/>
              </a:prstGeom>
            </p:spPr>
            <p:txBody>
              <a:bodyPr wrap="none">
                <a:spAutoFit/>
              </a:bodyPr>
              <a:lstStyle/>
              <a:p>
                <a:r>
                  <a:rPr lang="en-US" sz="2400" dirty="0">
                    <a:solidFill>
                      <a:prstClr val="black"/>
                    </a:solidFill>
                    <a:latin typeface="Arial" panose="020B0604020202020204" pitchFamily="34" charset="0"/>
                    <a:cs typeface="Arial" panose="020B0604020202020204" pitchFamily="34" charset="0"/>
                  </a:rPr>
                  <a:t>1</a:t>
                </a:r>
                <a:endParaRPr lang="en-US" sz="1050" dirty="0"/>
              </a:p>
            </p:txBody>
          </p:sp>
          <p:sp>
            <p:nvSpPr>
              <p:cNvPr id="25" name="Rectangle 24">
                <a:extLst>
                  <a:ext uri="{FF2B5EF4-FFF2-40B4-BE49-F238E27FC236}">
                    <a16:creationId xmlns:a16="http://schemas.microsoft.com/office/drawing/2014/main" id="{2C473782-C7E0-0B93-DC2A-4587E257AD81}"/>
                  </a:ext>
                </a:extLst>
              </p:cNvPr>
              <p:cNvSpPr/>
              <p:nvPr/>
            </p:nvSpPr>
            <p:spPr>
              <a:xfrm>
                <a:off x="4283186" y="2737892"/>
                <a:ext cx="631009" cy="817868"/>
              </a:xfrm>
              <a:prstGeom prst="rect">
                <a:avLst/>
              </a:prstGeom>
            </p:spPr>
            <p:txBody>
              <a:bodyPr wrap="none">
                <a:spAutoFit/>
              </a:bodyPr>
              <a:lstStyle/>
              <a:p>
                <a:r>
                  <a:rPr lang="en-US" sz="2400" dirty="0">
                    <a:solidFill>
                      <a:prstClr val="black"/>
                    </a:solidFill>
                    <a:latin typeface="Arial" panose="020B0604020202020204" pitchFamily="34" charset="0"/>
                    <a:cs typeface="Arial" panose="020B0604020202020204" pitchFamily="34" charset="0"/>
                  </a:rPr>
                  <a:t>2</a:t>
                </a:r>
                <a:endParaRPr lang="en-US" sz="1050" dirty="0"/>
              </a:p>
            </p:txBody>
          </p:sp>
          <p:sp>
            <p:nvSpPr>
              <p:cNvPr id="26" name="Rectangle 25">
                <a:extLst>
                  <a:ext uri="{FF2B5EF4-FFF2-40B4-BE49-F238E27FC236}">
                    <a16:creationId xmlns:a16="http://schemas.microsoft.com/office/drawing/2014/main" id="{9B6881DC-F030-A083-3B3E-057ABF45CAEF}"/>
                  </a:ext>
                </a:extLst>
              </p:cNvPr>
              <p:cNvSpPr/>
              <p:nvPr/>
            </p:nvSpPr>
            <p:spPr>
              <a:xfrm>
                <a:off x="5983339" y="2737892"/>
                <a:ext cx="498853" cy="817868"/>
              </a:xfrm>
              <a:prstGeom prst="rect">
                <a:avLst/>
              </a:prstGeom>
            </p:spPr>
            <p:txBody>
              <a:bodyPr wrap="square">
                <a:spAutoFit/>
              </a:bodyPr>
              <a:lstStyle/>
              <a:p>
                <a:r>
                  <a:rPr lang="en-US" sz="2400" dirty="0">
                    <a:solidFill>
                      <a:prstClr val="black"/>
                    </a:solidFill>
                    <a:latin typeface="Arial" panose="020B0604020202020204" pitchFamily="34" charset="0"/>
                    <a:cs typeface="Arial" panose="020B0604020202020204" pitchFamily="34" charset="0"/>
                  </a:rPr>
                  <a:t>3</a:t>
                </a:r>
                <a:endParaRPr lang="en-US" sz="1050" dirty="0"/>
              </a:p>
            </p:txBody>
          </p:sp>
          <p:sp>
            <p:nvSpPr>
              <p:cNvPr id="27" name="Rectangle 26">
                <a:extLst>
                  <a:ext uri="{FF2B5EF4-FFF2-40B4-BE49-F238E27FC236}">
                    <a16:creationId xmlns:a16="http://schemas.microsoft.com/office/drawing/2014/main" id="{EE99BAE0-2B08-8B59-983F-F4A4EC0F3D17}"/>
                  </a:ext>
                </a:extLst>
              </p:cNvPr>
              <p:cNvSpPr/>
              <p:nvPr/>
            </p:nvSpPr>
            <p:spPr>
              <a:xfrm>
                <a:off x="7698774" y="2737892"/>
                <a:ext cx="498853" cy="817868"/>
              </a:xfrm>
              <a:prstGeom prst="rect">
                <a:avLst/>
              </a:prstGeom>
            </p:spPr>
            <p:txBody>
              <a:bodyPr wrap="square">
                <a:spAutoFit/>
              </a:bodyPr>
              <a:lstStyle/>
              <a:p>
                <a:r>
                  <a:rPr lang="en-US" sz="2400" dirty="0">
                    <a:solidFill>
                      <a:prstClr val="black"/>
                    </a:solidFill>
                    <a:latin typeface="Arial" panose="020B0604020202020204" pitchFamily="34" charset="0"/>
                    <a:cs typeface="Arial" panose="020B0604020202020204" pitchFamily="34" charset="0"/>
                  </a:rPr>
                  <a:t>4</a:t>
                </a:r>
                <a:endParaRPr lang="en-US" sz="1050" dirty="0"/>
              </a:p>
            </p:txBody>
          </p:sp>
        </p:grpSp>
      </p:grpSp>
    </p:spTree>
    <p:extLst>
      <p:ext uri="{BB962C8B-B14F-4D97-AF65-F5344CB8AC3E}">
        <p14:creationId xmlns:p14="http://schemas.microsoft.com/office/powerpoint/2010/main" val="299175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A3BB-2276-82FA-C54B-0A4608353B13}"/>
              </a:ext>
            </a:extLst>
          </p:cNvPr>
          <p:cNvSpPr>
            <a:spLocks noGrp="1"/>
          </p:cNvSpPr>
          <p:nvPr>
            <p:ph type="title"/>
          </p:nvPr>
        </p:nvSpPr>
        <p:spPr/>
        <p:txBody>
          <a:bodyPr/>
          <a:lstStyle/>
          <a:p>
            <a:r>
              <a:rPr lang="en-TW" dirty="0">
                <a:latin typeface="Georgia" panose="02040502050405020303" pitchFamily="18" charset="0"/>
              </a:rPr>
              <a:t>Results</a:t>
            </a:r>
          </a:p>
        </p:txBody>
      </p:sp>
      <p:pic>
        <p:nvPicPr>
          <p:cNvPr id="5" name="Picture 4">
            <a:extLst>
              <a:ext uri="{FF2B5EF4-FFF2-40B4-BE49-F238E27FC236}">
                <a16:creationId xmlns:a16="http://schemas.microsoft.com/office/drawing/2014/main" id="{AF80D535-3378-A2E7-2FE2-BEF3E2879821}"/>
              </a:ext>
            </a:extLst>
          </p:cNvPr>
          <p:cNvPicPr>
            <a:picLocks noChangeAspect="1"/>
          </p:cNvPicPr>
          <p:nvPr/>
        </p:nvPicPr>
        <p:blipFill rotWithShape="1">
          <a:blip r:embed="rId3"/>
          <a:srcRect t="24472"/>
          <a:stretch/>
        </p:blipFill>
        <p:spPr>
          <a:xfrm>
            <a:off x="838200" y="1825625"/>
            <a:ext cx="7738464" cy="3287646"/>
          </a:xfrm>
          <a:prstGeom prst="rect">
            <a:avLst/>
          </a:prstGeom>
        </p:spPr>
      </p:pic>
      <p:sp>
        <p:nvSpPr>
          <p:cNvPr id="6" name="TextBox 5">
            <a:extLst>
              <a:ext uri="{FF2B5EF4-FFF2-40B4-BE49-F238E27FC236}">
                <a16:creationId xmlns:a16="http://schemas.microsoft.com/office/drawing/2014/main" id="{5A4992ED-3AC2-36F2-C419-B96AFE968254}"/>
              </a:ext>
            </a:extLst>
          </p:cNvPr>
          <p:cNvSpPr txBox="1"/>
          <p:nvPr/>
        </p:nvSpPr>
        <p:spPr>
          <a:xfrm>
            <a:off x="933852" y="5354787"/>
            <a:ext cx="6540284" cy="1200329"/>
          </a:xfrm>
          <a:prstGeom prst="rect">
            <a:avLst/>
          </a:prstGeom>
          <a:noFill/>
        </p:spPr>
        <p:txBody>
          <a:bodyPr wrap="square">
            <a:spAutoFit/>
          </a:bodyPr>
          <a:lstStyle/>
          <a:p>
            <a:pPr marL="342900" indent="-342900">
              <a:buFont typeface="Arial" panose="020B0604020202020204" pitchFamily="34" charset="0"/>
              <a:buChar char="•"/>
              <a:defRPr sz="2400"/>
            </a:pPr>
            <a:r>
              <a:rPr lang="en-US" dirty="0">
                <a:latin typeface="Arial" panose="020B0604020202020204" pitchFamily="34" charset="0"/>
                <a:cs typeface="Arial" panose="020B0604020202020204" pitchFamily="34" charset="0"/>
              </a:rPr>
              <a:t>Clear point sensation up to 20 mm.</a:t>
            </a:r>
          </a:p>
          <a:p>
            <a:pPr marL="342900" indent="-342900">
              <a:buFont typeface="Arial" panose="020B0604020202020204" pitchFamily="34" charset="0"/>
              <a:buChar char="•"/>
              <a:defRPr sz="2400"/>
            </a:pPr>
            <a:r>
              <a:rPr lang="en-US" dirty="0">
                <a:latin typeface="Arial" panose="020B0604020202020204" pitchFamily="34" charset="0"/>
                <a:cs typeface="Arial" panose="020B0604020202020204" pitchFamily="34" charset="0"/>
              </a:rPr>
              <a:t>Clarity decreases beyond 15 mm.</a:t>
            </a:r>
          </a:p>
          <a:p>
            <a:pPr marL="342900" indent="-342900">
              <a:buFont typeface="Arial" panose="020B0604020202020204" pitchFamily="34" charset="0"/>
              <a:buChar char="•"/>
              <a:defRPr sz="2400"/>
            </a:pPr>
            <a:r>
              <a:rPr lang="en-US" dirty="0">
                <a:latin typeface="Arial" panose="020B0604020202020204" pitchFamily="34" charset="0"/>
                <a:cs typeface="Arial" panose="020B0604020202020204" pitchFamily="34" charset="0"/>
              </a:rPr>
              <a:t>Distal phalanges more sensitive.</a:t>
            </a:r>
          </a:p>
        </p:txBody>
      </p:sp>
      <p:pic>
        <p:nvPicPr>
          <p:cNvPr id="30" name="Picture 29">
            <a:extLst>
              <a:ext uri="{FF2B5EF4-FFF2-40B4-BE49-F238E27FC236}">
                <a16:creationId xmlns:a16="http://schemas.microsoft.com/office/drawing/2014/main" id="{5C76149D-CCDF-CE22-2252-7BA2190F5794}"/>
              </a:ext>
            </a:extLst>
          </p:cNvPr>
          <p:cNvPicPr>
            <a:picLocks noChangeAspect="1"/>
          </p:cNvPicPr>
          <p:nvPr/>
        </p:nvPicPr>
        <p:blipFill>
          <a:blip r:embed="rId4"/>
          <a:stretch>
            <a:fillRect/>
          </a:stretch>
        </p:blipFill>
        <p:spPr>
          <a:xfrm>
            <a:off x="8856133" y="4492401"/>
            <a:ext cx="3180522" cy="2157902"/>
          </a:xfrm>
          <a:prstGeom prst="rect">
            <a:avLst/>
          </a:prstGeom>
          <a:noFill/>
          <a:ln w="9525">
            <a:solidFill>
              <a:schemeClr val="accent1">
                <a:shade val="15000"/>
              </a:schemeClr>
            </a:solidFill>
          </a:ln>
        </p:spPr>
      </p:pic>
      <p:sp>
        <p:nvSpPr>
          <p:cNvPr id="32" name="Rounded Rectangle 31">
            <a:extLst>
              <a:ext uri="{FF2B5EF4-FFF2-40B4-BE49-F238E27FC236}">
                <a16:creationId xmlns:a16="http://schemas.microsoft.com/office/drawing/2014/main" id="{E3C72B83-48B8-0428-04DA-90CE85474C7F}"/>
              </a:ext>
            </a:extLst>
          </p:cNvPr>
          <p:cNvSpPr/>
          <p:nvPr/>
        </p:nvSpPr>
        <p:spPr>
          <a:xfrm>
            <a:off x="879841" y="3233240"/>
            <a:ext cx="388029" cy="995475"/>
          </a:xfrm>
          <a:prstGeom prst="roundRect">
            <a:avLst>
              <a:gd name="adj" fmla="val 50000"/>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3" name="Rounded Rectangle 32">
            <a:extLst>
              <a:ext uri="{FF2B5EF4-FFF2-40B4-BE49-F238E27FC236}">
                <a16:creationId xmlns:a16="http://schemas.microsoft.com/office/drawing/2014/main" id="{05E7B93A-74D5-C17D-529D-E56E8B06FAD4}"/>
              </a:ext>
            </a:extLst>
          </p:cNvPr>
          <p:cNvSpPr/>
          <p:nvPr/>
        </p:nvSpPr>
        <p:spPr>
          <a:xfrm>
            <a:off x="4707432" y="1932204"/>
            <a:ext cx="406435" cy="1462929"/>
          </a:xfrm>
          <a:prstGeom prst="roundRect">
            <a:avLst>
              <a:gd name="adj" fmla="val 50000"/>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4" name="Picture 33">
            <a:extLst>
              <a:ext uri="{FF2B5EF4-FFF2-40B4-BE49-F238E27FC236}">
                <a16:creationId xmlns:a16="http://schemas.microsoft.com/office/drawing/2014/main" id="{40FCA05F-43E6-B34C-6A6F-00A4AE96F745}"/>
              </a:ext>
            </a:extLst>
          </p:cNvPr>
          <p:cNvPicPr>
            <a:picLocks noChangeAspect="1"/>
          </p:cNvPicPr>
          <p:nvPr/>
        </p:nvPicPr>
        <p:blipFill rotWithShape="1">
          <a:blip r:embed="rId4"/>
          <a:srcRect l="12955" t="15940" r="51906" b="42497"/>
          <a:stretch/>
        </p:blipFill>
        <p:spPr>
          <a:xfrm>
            <a:off x="2121172" y="3891791"/>
            <a:ext cx="839669" cy="673847"/>
          </a:xfrm>
          <a:prstGeom prst="rect">
            <a:avLst/>
          </a:prstGeom>
          <a:noFill/>
          <a:ln w="19050">
            <a:solidFill>
              <a:schemeClr val="accent1">
                <a:shade val="15000"/>
              </a:schemeClr>
            </a:solidFill>
          </a:ln>
        </p:spPr>
      </p:pic>
      <p:cxnSp>
        <p:nvCxnSpPr>
          <p:cNvPr id="4" name="Straight Connector 3">
            <a:extLst>
              <a:ext uri="{FF2B5EF4-FFF2-40B4-BE49-F238E27FC236}">
                <a16:creationId xmlns:a16="http://schemas.microsoft.com/office/drawing/2014/main" id="{552CE818-894E-4189-2765-8B927E2FED15}"/>
              </a:ext>
            </a:extLst>
          </p:cNvPr>
          <p:cNvCxnSpPr>
            <a:cxnSpLocks/>
          </p:cNvCxnSpPr>
          <p:nvPr/>
        </p:nvCxnSpPr>
        <p:spPr>
          <a:xfrm flipV="1">
            <a:off x="6550702" y="3233240"/>
            <a:ext cx="0" cy="1332398"/>
          </a:xfrm>
          <a:prstGeom prst="line">
            <a:avLst/>
          </a:prstGeom>
          <a:ln w="15875">
            <a:solidFill>
              <a:schemeClr val="tx1"/>
            </a:solidFill>
            <a:headEnd type="arrow"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6CC475-C198-E2B9-D3B1-0CC16DD878F5}"/>
              </a:ext>
            </a:extLst>
          </p:cNvPr>
          <p:cNvCxnSpPr>
            <a:cxnSpLocks/>
          </p:cNvCxnSpPr>
          <p:nvPr/>
        </p:nvCxnSpPr>
        <p:spPr>
          <a:xfrm flipH="1">
            <a:off x="5231567" y="3236871"/>
            <a:ext cx="131913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46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3BCF-AF17-24E7-7030-B41AF7BA0380}"/>
              </a:ext>
            </a:extLst>
          </p:cNvPr>
          <p:cNvSpPr>
            <a:spLocks noGrp="1"/>
          </p:cNvSpPr>
          <p:nvPr>
            <p:ph type="ctrTitle"/>
          </p:nvPr>
        </p:nvSpPr>
        <p:spPr>
          <a:xfrm>
            <a:off x="1066800" y="129223"/>
            <a:ext cx="10058400" cy="2626360"/>
          </a:xfrm>
        </p:spPr>
        <p:txBody>
          <a:bodyPr>
            <a:normAutofit/>
          </a:bodyPr>
          <a:lstStyle/>
          <a:p>
            <a:pPr algn="l"/>
            <a:r>
              <a:rPr lang="en-US" dirty="0" err="1">
                <a:latin typeface="Georgia" panose="02040502050405020303" pitchFamily="18" charset="0"/>
              </a:rPr>
              <a:t>JettingPointer</a:t>
            </a:r>
            <a:r>
              <a:rPr lang="en-US" dirty="0">
                <a:latin typeface="Georgia" panose="02040502050405020303" pitchFamily="18" charset="0"/>
              </a:rPr>
              <a:t>: </a:t>
            </a:r>
            <a:br>
              <a:rPr lang="en-US" dirty="0">
                <a:latin typeface="Georgia" panose="02040502050405020303" pitchFamily="18" charset="0"/>
              </a:rPr>
            </a:br>
            <a:r>
              <a:rPr lang="en-US" sz="3600" i="1" dirty="0">
                <a:latin typeface="Georgia" panose="02040502050405020303" pitchFamily="18" charset="0"/>
              </a:rPr>
              <a:t>Skin-to-Pointer Interaction</a:t>
            </a:r>
            <a:r>
              <a:rPr lang="en-US" sz="3600" dirty="0">
                <a:latin typeface="Georgia" panose="02040502050405020303" pitchFamily="18" charset="0"/>
              </a:rPr>
              <a:t> via Near-Surface</a:t>
            </a:r>
            <a:br>
              <a:rPr lang="en-US" sz="3600" dirty="0">
                <a:latin typeface="Georgia" panose="02040502050405020303" pitchFamily="18" charset="0"/>
              </a:rPr>
            </a:br>
            <a:r>
              <a:rPr lang="en-US" sz="3600" dirty="0">
                <a:latin typeface="Georgia" panose="02040502050405020303" pitchFamily="18" charset="0"/>
              </a:rPr>
              <a:t>Airflow Haptics for Minimal Wearables</a:t>
            </a:r>
            <a:endParaRPr lang="en-TW" sz="3600" dirty="0">
              <a:latin typeface="Georgia" panose="02040502050405020303" pitchFamily="18" charset="0"/>
            </a:endParaRPr>
          </a:p>
        </p:txBody>
      </p:sp>
      <p:sp>
        <p:nvSpPr>
          <p:cNvPr id="3" name="Subtitle 2">
            <a:extLst>
              <a:ext uri="{FF2B5EF4-FFF2-40B4-BE49-F238E27FC236}">
                <a16:creationId xmlns:a16="http://schemas.microsoft.com/office/drawing/2014/main" id="{A0A1B414-14F9-1710-89D5-AC1397063E2B}"/>
              </a:ext>
            </a:extLst>
          </p:cNvPr>
          <p:cNvSpPr>
            <a:spLocks noGrp="1"/>
          </p:cNvSpPr>
          <p:nvPr>
            <p:ph type="subTitle" idx="1"/>
          </p:nvPr>
        </p:nvSpPr>
        <p:spPr>
          <a:xfrm>
            <a:off x="1137920" y="2870518"/>
            <a:ext cx="9144000" cy="1655762"/>
          </a:xfrm>
        </p:spPr>
        <p:txBody>
          <a:bodyPr/>
          <a:lstStyle/>
          <a:p>
            <a:pPr algn="l">
              <a:lnSpc>
                <a:spcPct val="80000"/>
              </a:lnSpc>
            </a:pPr>
            <a:r>
              <a:rPr lang="en-US" dirty="0">
                <a:latin typeface="Georgia" panose="02040502050405020303" pitchFamily="18" charset="0"/>
              </a:rPr>
              <a:t>Yuan-Ling Feng, Tsinghua University </a:t>
            </a:r>
            <a:endParaRPr lang="en-TW" dirty="0">
              <a:latin typeface="Georgia" panose="02040502050405020303" pitchFamily="18" charset="0"/>
            </a:endParaRPr>
          </a:p>
          <a:p>
            <a:pPr algn="l">
              <a:lnSpc>
                <a:spcPct val="80000"/>
              </a:lnSpc>
            </a:pPr>
            <a:r>
              <a:rPr lang="en-TW" dirty="0">
                <a:latin typeface="Georgia" panose="02040502050405020303" pitchFamily="18" charset="0"/>
              </a:rPr>
              <a:t>Liwei Chan, NYCU</a:t>
            </a:r>
          </a:p>
        </p:txBody>
      </p:sp>
      <p:pic>
        <p:nvPicPr>
          <p:cNvPr id="4" name="Picture 3">
            <a:extLst>
              <a:ext uri="{FF2B5EF4-FFF2-40B4-BE49-F238E27FC236}">
                <a16:creationId xmlns:a16="http://schemas.microsoft.com/office/drawing/2014/main" id="{2E71961D-E534-8E14-EA2A-4C9420AA3EBB}"/>
              </a:ext>
            </a:extLst>
          </p:cNvPr>
          <p:cNvPicPr>
            <a:picLocks noChangeAspect="1"/>
          </p:cNvPicPr>
          <p:nvPr/>
        </p:nvPicPr>
        <p:blipFill>
          <a:blip r:embed="rId3"/>
          <a:stretch>
            <a:fillRect/>
          </a:stretch>
        </p:blipFill>
        <p:spPr>
          <a:xfrm>
            <a:off x="1087806" y="3803464"/>
            <a:ext cx="10345064" cy="2563230"/>
          </a:xfrm>
          <a:prstGeom prst="rect">
            <a:avLst/>
          </a:prstGeom>
        </p:spPr>
      </p:pic>
      <p:pic>
        <p:nvPicPr>
          <p:cNvPr id="5" name="Picture 4">
            <a:extLst>
              <a:ext uri="{FF2B5EF4-FFF2-40B4-BE49-F238E27FC236}">
                <a16:creationId xmlns:a16="http://schemas.microsoft.com/office/drawing/2014/main" id="{70C6D01F-FBCA-16FA-07FE-4979742ACB03}"/>
              </a:ext>
            </a:extLst>
          </p:cNvPr>
          <p:cNvPicPr>
            <a:picLocks noChangeAspect="1"/>
          </p:cNvPicPr>
          <p:nvPr/>
        </p:nvPicPr>
        <p:blipFill>
          <a:blip r:embed="rId4"/>
          <a:stretch>
            <a:fillRect/>
          </a:stretch>
        </p:blipFill>
        <p:spPr>
          <a:xfrm>
            <a:off x="10332720" y="119063"/>
            <a:ext cx="1691901" cy="1098334"/>
          </a:xfrm>
          <a:prstGeom prst="rect">
            <a:avLst/>
          </a:prstGeom>
        </p:spPr>
      </p:pic>
      <p:pic>
        <p:nvPicPr>
          <p:cNvPr id="6" name="Picture 5">
            <a:extLst>
              <a:ext uri="{FF2B5EF4-FFF2-40B4-BE49-F238E27FC236}">
                <a16:creationId xmlns:a16="http://schemas.microsoft.com/office/drawing/2014/main" id="{97DCD4F2-B7B4-7998-FF25-6B0B8BC83347}"/>
              </a:ext>
            </a:extLst>
          </p:cNvPr>
          <p:cNvPicPr>
            <a:picLocks noChangeAspect="1"/>
          </p:cNvPicPr>
          <p:nvPr/>
        </p:nvPicPr>
        <p:blipFill rotWithShape="1">
          <a:blip r:embed="rId5"/>
          <a:srcRect l="4153" t="14127" r="77319" b="77979"/>
          <a:stretch/>
        </p:blipFill>
        <p:spPr>
          <a:xfrm>
            <a:off x="9097541" y="177704"/>
            <a:ext cx="1029493" cy="951763"/>
          </a:xfrm>
          <a:prstGeom prst="rect">
            <a:avLst/>
          </a:prstGeom>
        </p:spPr>
      </p:pic>
    </p:spTree>
    <p:extLst>
      <p:ext uri="{BB962C8B-B14F-4D97-AF65-F5344CB8AC3E}">
        <p14:creationId xmlns:p14="http://schemas.microsoft.com/office/powerpoint/2010/main" val="3911467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A0D7-ABA9-8D88-E0A2-8443B61B6F4B}"/>
              </a:ext>
            </a:extLst>
          </p:cNvPr>
          <p:cNvSpPr>
            <a:spLocks noGrp="1"/>
          </p:cNvSpPr>
          <p:nvPr>
            <p:ph type="title"/>
          </p:nvPr>
        </p:nvSpPr>
        <p:spPr>
          <a:xfrm>
            <a:off x="831850" y="1907448"/>
            <a:ext cx="10515600" cy="2852737"/>
          </a:xfrm>
        </p:spPr>
        <p:txBody>
          <a:bodyPr>
            <a:normAutofit/>
          </a:bodyPr>
          <a:lstStyle/>
          <a:p>
            <a:r>
              <a:rPr lang="en-TW" sz="8000" dirty="0">
                <a:latin typeface="Georgia" panose="02040502050405020303" pitchFamily="18" charset="0"/>
                <a:cs typeface="Arial" panose="020B0604020202020204" pitchFamily="34" charset="0"/>
              </a:rPr>
              <a:t>Study 2</a:t>
            </a:r>
          </a:p>
        </p:txBody>
      </p:sp>
      <p:sp>
        <p:nvSpPr>
          <p:cNvPr id="3" name="Text Placeholder 2">
            <a:extLst>
              <a:ext uri="{FF2B5EF4-FFF2-40B4-BE49-F238E27FC236}">
                <a16:creationId xmlns:a16="http://schemas.microsoft.com/office/drawing/2014/main" id="{0CDD9AD7-4F61-997B-BB34-87729371095D}"/>
              </a:ext>
            </a:extLst>
          </p:cNvPr>
          <p:cNvSpPr txBox="1">
            <a:spLocks/>
          </p:cNvSpPr>
          <p:nvPr/>
        </p:nvSpPr>
        <p:spPr>
          <a:xfrm>
            <a:off x="831850" y="4787173"/>
            <a:ext cx="111824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mj-lt"/>
              <a:buAutoNum type="arabicPeriod"/>
            </a:pPr>
            <a:r>
              <a:rPr lang="en-US" sz="2800" dirty="0">
                <a:solidFill>
                  <a:schemeClr val="tx1"/>
                </a:solidFill>
                <a:latin typeface="Arial" panose="020B0604020202020204" pitchFamily="34" charset="0"/>
                <a:cs typeface="Arial" panose="020B0604020202020204" pitchFamily="34" charset="0"/>
              </a:rPr>
              <a:t>Evaluate </a:t>
            </a:r>
            <a:r>
              <a:rPr lang="en-US" sz="2800" dirty="0" err="1">
                <a:solidFill>
                  <a:schemeClr val="tx1"/>
                </a:solidFill>
                <a:latin typeface="Arial" panose="020B0604020202020204" pitchFamily="34" charset="0"/>
                <a:cs typeface="Arial" panose="020B0604020202020204" pitchFamily="34" charset="0"/>
              </a:rPr>
              <a:t>JettingPointer</a:t>
            </a:r>
            <a:r>
              <a:rPr lang="en-US" sz="2800" dirty="0">
                <a:solidFill>
                  <a:schemeClr val="tx1"/>
                </a:solidFill>
                <a:latin typeface="Arial" panose="020B0604020202020204" pitchFamily="34" charset="0"/>
                <a:cs typeface="Arial" panose="020B0604020202020204" pitchFamily="34" charset="0"/>
              </a:rPr>
              <a:t> in eye-free target acquisition.</a:t>
            </a:r>
          </a:p>
          <a:p>
            <a:pPr marL="457200" indent="-457200">
              <a:buFont typeface="+mj-lt"/>
              <a:buAutoNum type="arabicPeriod"/>
            </a:pPr>
            <a:r>
              <a:rPr lang="en-US" sz="2800" dirty="0">
                <a:solidFill>
                  <a:schemeClr val="tx1"/>
                </a:solidFill>
                <a:latin typeface="Arial" panose="020B0604020202020204" pitchFamily="34" charset="0"/>
                <a:cs typeface="Arial" panose="020B0604020202020204" pitchFamily="34" charset="0"/>
              </a:rPr>
              <a:t>Compare </a:t>
            </a:r>
            <a:r>
              <a:rPr lang="en-US" sz="2800" b="1" dirty="0">
                <a:solidFill>
                  <a:schemeClr val="tx1"/>
                </a:solidFill>
                <a:latin typeface="Arial" panose="020B0604020202020204" pitchFamily="34" charset="0"/>
                <a:cs typeface="Arial" panose="020B0604020202020204" pitchFamily="34" charset="0"/>
              </a:rPr>
              <a:t>with vs. without haptic support</a:t>
            </a:r>
            <a:r>
              <a:rPr lang="en-US" sz="2800" dirty="0">
                <a:solidFill>
                  <a:schemeClr val="tx1"/>
                </a:solidFill>
                <a:latin typeface="Arial" panose="020B0604020202020204" pitchFamily="34" charset="0"/>
                <a:cs typeface="Arial" panose="020B0604020202020204" pitchFamily="34" charset="0"/>
              </a:rPr>
              <a:t>.</a:t>
            </a:r>
          </a:p>
          <a:p>
            <a:pPr marL="457200" indent="-457200">
              <a:buFont typeface="+mj-lt"/>
              <a:buAutoNum type="arabicPeriod"/>
            </a:pPr>
            <a:endParaRPr lang="en-TW"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424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E6AA-DD67-45B6-BBD4-F70A9BA0FAC8}"/>
              </a:ext>
            </a:extLst>
          </p:cNvPr>
          <p:cNvSpPr>
            <a:spLocks noGrp="1"/>
          </p:cNvSpPr>
          <p:nvPr>
            <p:ph type="title"/>
          </p:nvPr>
        </p:nvSpPr>
        <p:spPr/>
        <p:txBody>
          <a:bodyPr/>
          <a:lstStyle/>
          <a:p>
            <a:r>
              <a:rPr lang="en-TW" dirty="0">
                <a:latin typeface="Georgia" panose="02040502050405020303" pitchFamily="18" charset="0"/>
              </a:rPr>
              <a:t>Apparatus</a:t>
            </a:r>
            <a:endParaRPr lang="en-TW" dirty="0"/>
          </a:p>
        </p:txBody>
      </p:sp>
      <p:sp>
        <p:nvSpPr>
          <p:cNvPr id="3" name="Content Placeholder 2">
            <a:extLst>
              <a:ext uri="{FF2B5EF4-FFF2-40B4-BE49-F238E27FC236}">
                <a16:creationId xmlns:a16="http://schemas.microsoft.com/office/drawing/2014/main" id="{6BB787B3-D683-9F23-8090-27C6AD913730}"/>
              </a:ext>
            </a:extLst>
          </p:cNvPr>
          <p:cNvSpPr>
            <a:spLocks noGrp="1"/>
          </p:cNvSpPr>
          <p:nvPr>
            <p:ph idx="1"/>
          </p:nvPr>
        </p:nvSpPr>
        <p:spPr>
          <a:xfrm>
            <a:off x="838200" y="1825625"/>
            <a:ext cx="4030362" cy="4351338"/>
          </a:xfrm>
        </p:spPr>
        <p:txBody>
          <a:bodyPr/>
          <a:lstStyle/>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Prototype integrated into glasses frame.</a:t>
            </a:r>
          </a:p>
          <a:p>
            <a:pPr marL="342900" indent="-342900">
              <a:buFont typeface="Arial" panose="020B0604020202020204" pitchFamily="34" charset="0"/>
              <a:buChar char="•"/>
            </a:pPr>
            <a:endParaRPr lang="en-US" sz="28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Vicon system tracked finger phalanges.</a:t>
            </a:r>
          </a:p>
          <a:p>
            <a:pPr marL="0" indent="0">
              <a:buNone/>
            </a:pPr>
            <a:endParaRPr lang="en-US" sz="2800" dirty="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68E9FD8-26D6-7251-3F38-0106F2D6F669}"/>
              </a:ext>
            </a:extLst>
          </p:cNvPr>
          <p:cNvGrpSpPr/>
          <p:nvPr/>
        </p:nvGrpSpPr>
        <p:grpSpPr>
          <a:xfrm>
            <a:off x="4868561" y="1783672"/>
            <a:ext cx="7034967" cy="4632159"/>
            <a:chOff x="1310385" y="263926"/>
            <a:chExt cx="8988414" cy="5918401"/>
          </a:xfrm>
        </p:grpSpPr>
        <p:grpSp>
          <p:nvGrpSpPr>
            <p:cNvPr id="6" name="Group 5">
              <a:extLst>
                <a:ext uri="{FF2B5EF4-FFF2-40B4-BE49-F238E27FC236}">
                  <a16:creationId xmlns:a16="http://schemas.microsoft.com/office/drawing/2014/main" id="{4950D0FF-53D5-434A-846B-A7AE027022F0}"/>
                </a:ext>
              </a:extLst>
            </p:cNvPr>
            <p:cNvGrpSpPr/>
            <p:nvPr/>
          </p:nvGrpSpPr>
          <p:grpSpPr>
            <a:xfrm>
              <a:off x="1310385" y="263926"/>
              <a:ext cx="6265818" cy="5918400"/>
              <a:chOff x="3658992" y="1748449"/>
              <a:chExt cx="3558403" cy="3361102"/>
            </a:xfrm>
          </p:grpSpPr>
          <p:pic>
            <p:nvPicPr>
              <p:cNvPr id="17" name="Picture 16">
                <a:extLst>
                  <a:ext uri="{FF2B5EF4-FFF2-40B4-BE49-F238E27FC236}">
                    <a16:creationId xmlns:a16="http://schemas.microsoft.com/office/drawing/2014/main" id="{4267B4BE-D622-3EF1-C586-713032E399DC}"/>
                  </a:ext>
                </a:extLst>
              </p:cNvPr>
              <p:cNvPicPr>
                <a:picLocks noChangeAspect="1"/>
              </p:cNvPicPr>
              <p:nvPr/>
            </p:nvPicPr>
            <p:blipFill rotWithShape="1">
              <a:blip r:embed="rId3"/>
              <a:srcRect l="33444" t="13517" r="33841" b="40115"/>
              <a:stretch/>
            </p:blipFill>
            <p:spPr>
              <a:xfrm>
                <a:off x="3658992" y="1748449"/>
                <a:ext cx="3558403" cy="3361102"/>
              </a:xfrm>
              <a:prstGeom prst="rect">
                <a:avLst/>
              </a:prstGeom>
            </p:spPr>
          </p:pic>
          <p:sp>
            <p:nvSpPr>
              <p:cNvPr id="18" name="Oval 17">
                <a:extLst>
                  <a:ext uri="{FF2B5EF4-FFF2-40B4-BE49-F238E27FC236}">
                    <a16:creationId xmlns:a16="http://schemas.microsoft.com/office/drawing/2014/main" id="{8A961D27-5ED2-04E1-48AC-2584D459529C}"/>
                  </a:ext>
                </a:extLst>
              </p:cNvPr>
              <p:cNvSpPr/>
              <p:nvPr/>
            </p:nvSpPr>
            <p:spPr>
              <a:xfrm>
                <a:off x="5589920" y="2721105"/>
                <a:ext cx="502023" cy="502023"/>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726477-4C01-C788-8ACD-340E1845005B}"/>
                  </a:ext>
                </a:extLst>
              </p:cNvPr>
              <p:cNvSpPr/>
              <p:nvPr/>
            </p:nvSpPr>
            <p:spPr>
              <a:xfrm>
                <a:off x="5589919" y="2723037"/>
                <a:ext cx="502023" cy="50202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503E32A-B2EB-B88B-5753-B7BC5404A9C7}"/>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bright="20000"/>
                      </a14:imgEffect>
                    </a14:imgLayer>
                  </a14:imgProps>
                </a:ext>
              </a:extLst>
            </a:blip>
            <a:srcRect t="14250" b="19440"/>
            <a:stretch/>
          </p:blipFill>
          <p:spPr>
            <a:xfrm rot="5400000">
              <a:off x="6035322" y="1918849"/>
              <a:ext cx="5918400" cy="2608555"/>
            </a:xfrm>
            <a:prstGeom prst="rect">
              <a:avLst/>
            </a:prstGeom>
          </p:spPr>
        </p:pic>
        <p:cxnSp>
          <p:nvCxnSpPr>
            <p:cNvPr id="8" name="Straight Arrow Connector 7">
              <a:extLst>
                <a:ext uri="{FF2B5EF4-FFF2-40B4-BE49-F238E27FC236}">
                  <a16:creationId xmlns:a16="http://schemas.microsoft.com/office/drawing/2014/main" id="{AB22F82B-39CC-DA72-6ABD-09F6826B5261}"/>
                </a:ext>
              </a:extLst>
            </p:cNvPr>
            <p:cNvCxnSpPr>
              <a:cxnSpLocks/>
            </p:cNvCxnSpPr>
            <p:nvPr/>
          </p:nvCxnSpPr>
          <p:spPr>
            <a:xfrm rot="5400000" flipV="1">
              <a:off x="9864369" y="2932182"/>
              <a:ext cx="0" cy="402697"/>
            </a:xfrm>
            <a:prstGeom prst="straightConnector1">
              <a:avLst/>
            </a:prstGeom>
            <a:ln w="12700">
              <a:solidFill>
                <a:schemeClr val="tx1">
                  <a:alpha val="99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1D0C6C7-7F51-216E-ACC5-E5B5F4F8848E}"/>
                </a:ext>
              </a:extLst>
            </p:cNvPr>
            <p:cNvCxnSpPr>
              <a:cxnSpLocks/>
            </p:cNvCxnSpPr>
            <p:nvPr/>
          </p:nvCxnSpPr>
          <p:spPr>
            <a:xfrm rot="5400000" flipH="1" flipV="1">
              <a:off x="9995995" y="3116904"/>
              <a:ext cx="51920" cy="87524"/>
            </a:xfrm>
            <a:prstGeom prst="straightConnector1">
              <a:avLst/>
            </a:prstGeom>
            <a:ln w="12700">
              <a:solidFill>
                <a:schemeClr val="tx1">
                  <a:alpha val="99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1FA97DE-D7A6-2D3A-0175-F16A3FED5CC6}"/>
                </a:ext>
              </a:extLst>
            </p:cNvPr>
            <p:cNvCxnSpPr>
              <a:cxnSpLocks/>
            </p:cNvCxnSpPr>
            <p:nvPr/>
          </p:nvCxnSpPr>
          <p:spPr>
            <a:xfrm rot="5400000" flipH="1" flipV="1">
              <a:off x="9869554" y="2855706"/>
              <a:ext cx="0" cy="402697"/>
            </a:xfrm>
            <a:prstGeom prst="straightConnector1">
              <a:avLst/>
            </a:prstGeom>
            <a:ln w="12700">
              <a:solidFill>
                <a:schemeClr val="tx1">
                  <a:alpha val="99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306A6A1-0A3C-E1A4-016C-23AFBD170E10}"/>
                </a:ext>
              </a:extLst>
            </p:cNvPr>
            <p:cNvCxnSpPr>
              <a:cxnSpLocks/>
            </p:cNvCxnSpPr>
            <p:nvPr/>
          </p:nvCxnSpPr>
          <p:spPr>
            <a:xfrm rot="5400000" flipV="1">
              <a:off x="9995995" y="2981395"/>
              <a:ext cx="51920" cy="87524"/>
            </a:xfrm>
            <a:prstGeom prst="straightConnector1">
              <a:avLst/>
            </a:prstGeom>
            <a:ln w="12700">
              <a:solidFill>
                <a:schemeClr val="tx1">
                  <a:alpha val="99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F4CFA1-4259-2B7F-197E-AEC23F64E1A7}"/>
                </a:ext>
              </a:extLst>
            </p:cNvPr>
            <p:cNvCxnSpPr>
              <a:cxnSpLocks/>
            </p:cNvCxnSpPr>
            <p:nvPr/>
          </p:nvCxnSpPr>
          <p:spPr>
            <a:xfrm rot="10800000" flipH="1">
              <a:off x="5594448" y="1487633"/>
              <a:ext cx="1920992"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8FB99D5-A8A5-FAC9-A5D3-76762ACD1E36}"/>
                </a:ext>
              </a:extLst>
            </p:cNvPr>
            <p:cNvGrpSpPr/>
            <p:nvPr/>
          </p:nvGrpSpPr>
          <p:grpSpPr>
            <a:xfrm rot="2180395">
              <a:off x="5466971" y="1449294"/>
              <a:ext cx="0" cy="418135"/>
              <a:chOff x="6279500" y="263926"/>
              <a:chExt cx="0" cy="1921322"/>
            </a:xfrm>
          </p:grpSpPr>
          <p:cxnSp>
            <p:nvCxnSpPr>
              <p:cNvPr id="15" name="Straight Connector 14">
                <a:extLst>
                  <a:ext uri="{FF2B5EF4-FFF2-40B4-BE49-F238E27FC236}">
                    <a16:creationId xmlns:a16="http://schemas.microsoft.com/office/drawing/2014/main" id="{A677D42F-B62F-DB8A-00F0-4E058E42814C}"/>
                  </a:ext>
                </a:extLst>
              </p:cNvPr>
              <p:cNvCxnSpPr>
                <a:cxnSpLocks/>
              </p:cNvCxnSpPr>
              <p:nvPr/>
            </p:nvCxnSpPr>
            <p:spPr>
              <a:xfrm rot="5400000" flipH="1">
                <a:off x="5319004" y="1224752"/>
                <a:ext cx="1920992"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AF728F-BFFC-ED1B-21D6-D0619EA33AE9}"/>
                  </a:ext>
                </a:extLst>
              </p:cNvPr>
              <p:cNvCxnSpPr>
                <a:cxnSpLocks/>
              </p:cNvCxnSpPr>
              <p:nvPr/>
            </p:nvCxnSpPr>
            <p:spPr>
              <a:xfrm rot="5400000" flipH="1">
                <a:off x="5319004" y="1224422"/>
                <a:ext cx="19209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D4E1A9D5-CFE5-66EE-CA49-7FE22AFA92B6}"/>
                </a:ext>
              </a:extLst>
            </p:cNvPr>
            <p:cNvCxnSpPr>
              <a:cxnSpLocks/>
            </p:cNvCxnSpPr>
            <p:nvPr/>
          </p:nvCxnSpPr>
          <p:spPr>
            <a:xfrm rot="10800000" flipH="1">
              <a:off x="5594778" y="1487633"/>
              <a:ext cx="19209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B1EB6A8B-3237-76C7-1A99-619432D2EC17}"/>
              </a:ext>
            </a:extLst>
          </p:cNvPr>
          <p:cNvSpPr/>
          <p:nvPr/>
        </p:nvSpPr>
        <p:spPr>
          <a:xfrm>
            <a:off x="10298148" y="3168589"/>
            <a:ext cx="1665408" cy="1665408"/>
          </a:xfrm>
          <a:prstGeom prst="ellipse">
            <a:avLst/>
          </a:prstGeom>
          <a:noFill/>
          <a:ln w="1270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dirty="0"/>
          </a:p>
        </p:txBody>
      </p:sp>
    </p:spTree>
    <p:extLst>
      <p:ext uri="{BB962C8B-B14F-4D97-AF65-F5344CB8AC3E}">
        <p14:creationId xmlns:p14="http://schemas.microsoft.com/office/powerpoint/2010/main" val="365226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E6AA-DD67-45B6-BBD4-F70A9BA0FAC8}"/>
              </a:ext>
            </a:extLst>
          </p:cNvPr>
          <p:cNvSpPr>
            <a:spLocks noGrp="1"/>
          </p:cNvSpPr>
          <p:nvPr>
            <p:ph type="title"/>
          </p:nvPr>
        </p:nvSpPr>
        <p:spPr/>
        <p:txBody>
          <a:bodyPr/>
          <a:lstStyle/>
          <a:p>
            <a:r>
              <a:rPr lang="en-TW" dirty="0">
                <a:latin typeface="Georgia" panose="02040502050405020303" pitchFamily="18" charset="0"/>
              </a:rPr>
              <a:t>Apparatus</a:t>
            </a:r>
            <a:endParaRPr lang="en-TW" dirty="0"/>
          </a:p>
        </p:txBody>
      </p:sp>
      <p:sp>
        <p:nvSpPr>
          <p:cNvPr id="3" name="Content Placeholder 2">
            <a:extLst>
              <a:ext uri="{FF2B5EF4-FFF2-40B4-BE49-F238E27FC236}">
                <a16:creationId xmlns:a16="http://schemas.microsoft.com/office/drawing/2014/main" id="{6BB787B3-D683-9F23-8090-27C6AD913730}"/>
              </a:ext>
            </a:extLst>
          </p:cNvPr>
          <p:cNvSpPr>
            <a:spLocks noGrp="1"/>
          </p:cNvSpPr>
          <p:nvPr>
            <p:ph idx="1"/>
          </p:nvPr>
        </p:nvSpPr>
        <p:spPr>
          <a:xfrm>
            <a:off x="838200" y="1825625"/>
            <a:ext cx="4030362" cy="4351338"/>
          </a:xfrm>
        </p:spPr>
        <p:txBody>
          <a:bodyPr/>
          <a:lstStyle/>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Prototype integrated into glasses frame.</a:t>
            </a:r>
          </a:p>
          <a:p>
            <a:pPr marL="342900" indent="-342900">
              <a:buFont typeface="Arial" panose="020B0604020202020204" pitchFamily="34" charset="0"/>
              <a:buChar char="•"/>
            </a:pPr>
            <a:endParaRPr lang="en-US" sz="28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Vicon system tracked finger phalanges.</a:t>
            </a:r>
          </a:p>
          <a:p>
            <a:pPr marL="0" indent="0">
              <a:buNone/>
            </a:pPr>
            <a:endParaRPr lang="en-US" sz="2800" dirty="0">
              <a:solidFill>
                <a:schemeClr val="tx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1CD3E407-9F99-61CB-7C43-921787351F82}"/>
              </a:ext>
            </a:extLst>
          </p:cNvPr>
          <p:cNvPicPr>
            <a:picLocks noChangeAspect="1"/>
          </p:cNvPicPr>
          <p:nvPr/>
        </p:nvPicPr>
        <p:blipFill rotWithShape="1">
          <a:blip r:embed="rId3"/>
          <a:srcRect l="4966" r="17600" b="4686"/>
          <a:stretch/>
        </p:blipFill>
        <p:spPr>
          <a:xfrm>
            <a:off x="4967944" y="1783672"/>
            <a:ext cx="6831616" cy="4602790"/>
          </a:xfrm>
          <a:prstGeom prst="rect">
            <a:avLst/>
          </a:prstGeom>
        </p:spPr>
      </p:pic>
    </p:spTree>
    <p:extLst>
      <p:ext uri="{BB962C8B-B14F-4D97-AF65-F5344CB8AC3E}">
        <p14:creationId xmlns:p14="http://schemas.microsoft.com/office/powerpoint/2010/main" val="2724677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E6AA-DD67-45B6-BBD4-F70A9BA0FAC8}"/>
              </a:ext>
            </a:extLst>
          </p:cNvPr>
          <p:cNvSpPr>
            <a:spLocks noGrp="1"/>
          </p:cNvSpPr>
          <p:nvPr>
            <p:ph type="title"/>
          </p:nvPr>
        </p:nvSpPr>
        <p:spPr/>
        <p:txBody>
          <a:bodyPr/>
          <a:lstStyle/>
          <a:p>
            <a:r>
              <a:rPr lang="en-TW" sz="4400" dirty="0">
                <a:latin typeface="Georgia" panose="02040502050405020303" pitchFamily="18" charset="0"/>
              </a:rPr>
              <a:t>Experiment Design</a:t>
            </a:r>
            <a:endParaRPr lang="en-TW" dirty="0"/>
          </a:p>
        </p:txBody>
      </p:sp>
      <p:sp>
        <p:nvSpPr>
          <p:cNvPr id="3" name="Content Placeholder 2">
            <a:extLst>
              <a:ext uri="{FF2B5EF4-FFF2-40B4-BE49-F238E27FC236}">
                <a16:creationId xmlns:a16="http://schemas.microsoft.com/office/drawing/2014/main" id="{6BB787B3-D683-9F23-8090-27C6AD913730}"/>
              </a:ext>
            </a:extLst>
          </p:cNvPr>
          <p:cNvSpPr>
            <a:spLocks noGrp="1"/>
          </p:cNvSpPr>
          <p:nvPr>
            <p:ph idx="1"/>
          </p:nvPr>
        </p:nvSpPr>
        <p:spPr>
          <a:xfrm>
            <a:off x="838200" y="1825625"/>
            <a:ext cx="4030362" cy="4351338"/>
          </a:xfrm>
        </p:spPr>
        <p:txBody>
          <a:bodyPr/>
          <a:lstStyle/>
          <a:p>
            <a:r>
              <a:rPr lang="en-US" dirty="0">
                <a:latin typeface="Arial" panose="020B0604020202020204" pitchFamily="34" charset="0"/>
                <a:cs typeface="Arial" panose="020B0604020202020204" pitchFamily="34" charset="0"/>
              </a:rPr>
              <a:t>18 participants.</a:t>
            </a:r>
          </a:p>
          <a:p>
            <a:r>
              <a:rPr lang="en-US" dirty="0">
                <a:latin typeface="Arial" panose="020B0604020202020204" pitchFamily="34" charset="0"/>
                <a:cs typeface="Arial" panose="020B0604020202020204" pitchFamily="34" charset="0"/>
              </a:rPr>
              <a:t>12 finger phalanx targets, repeated 5 times each.</a:t>
            </a:r>
          </a:p>
          <a:p>
            <a:r>
              <a:rPr lang="en-US" b="1" dirty="0">
                <a:latin typeface="Arial" panose="020B0604020202020204" pitchFamily="34" charset="0"/>
                <a:cs typeface="Arial" panose="020B0604020202020204" pitchFamily="34" charset="0"/>
              </a:rPr>
              <a:t>Conditions: </a:t>
            </a:r>
            <a:br>
              <a:rPr lang="en-US" b="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with haptics vs. without haptics.</a:t>
            </a:r>
          </a:p>
          <a:p>
            <a:r>
              <a:rPr lang="en-US" b="1" dirty="0">
                <a:latin typeface="Arial" panose="020B0604020202020204" pitchFamily="34" charset="0"/>
                <a:cs typeface="Arial" panose="020B0604020202020204" pitchFamily="34" charset="0"/>
              </a:rPr>
              <a:t>Measure</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time and spatial error</a:t>
            </a:r>
          </a:p>
        </p:txBody>
      </p:sp>
      <p:sp>
        <p:nvSpPr>
          <p:cNvPr id="17" name="Rectangle 16">
            <a:extLst>
              <a:ext uri="{FF2B5EF4-FFF2-40B4-BE49-F238E27FC236}">
                <a16:creationId xmlns:a16="http://schemas.microsoft.com/office/drawing/2014/main" id="{E02124B5-099A-EAFD-D025-4F9CB33856EB}"/>
              </a:ext>
            </a:extLst>
          </p:cNvPr>
          <p:cNvSpPr/>
          <p:nvPr/>
        </p:nvSpPr>
        <p:spPr>
          <a:xfrm>
            <a:off x="6747738" y="1825625"/>
            <a:ext cx="4968210" cy="49000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BF012F7-AB03-3CBE-C6EA-1CC4B1A84AED}"/>
              </a:ext>
            </a:extLst>
          </p:cNvPr>
          <p:cNvPicPr>
            <a:picLocks noChangeAspect="1"/>
          </p:cNvPicPr>
          <p:nvPr/>
        </p:nvPicPr>
        <p:blipFill>
          <a:blip r:embed="rId3"/>
          <a:stretch>
            <a:fillRect/>
          </a:stretch>
        </p:blipFill>
        <p:spPr>
          <a:xfrm>
            <a:off x="7776019" y="2187094"/>
            <a:ext cx="3416814" cy="4538559"/>
          </a:xfrm>
          <a:prstGeom prst="rect">
            <a:avLst/>
          </a:prstGeom>
        </p:spPr>
      </p:pic>
      <p:grpSp>
        <p:nvGrpSpPr>
          <p:cNvPr id="98" name="Group 97">
            <a:extLst>
              <a:ext uri="{FF2B5EF4-FFF2-40B4-BE49-F238E27FC236}">
                <a16:creationId xmlns:a16="http://schemas.microsoft.com/office/drawing/2014/main" id="{7B59C2EF-9FA1-D5F2-05BB-5E59168377BA}"/>
              </a:ext>
            </a:extLst>
          </p:cNvPr>
          <p:cNvGrpSpPr/>
          <p:nvPr/>
        </p:nvGrpSpPr>
        <p:grpSpPr>
          <a:xfrm>
            <a:off x="7841405" y="2352724"/>
            <a:ext cx="2454134" cy="1994857"/>
            <a:chOff x="7841405" y="2352724"/>
            <a:chExt cx="2454134" cy="1994857"/>
          </a:xfrm>
        </p:grpSpPr>
        <p:grpSp>
          <p:nvGrpSpPr>
            <p:cNvPr id="20" name="Group 19">
              <a:extLst>
                <a:ext uri="{FF2B5EF4-FFF2-40B4-BE49-F238E27FC236}">
                  <a16:creationId xmlns:a16="http://schemas.microsoft.com/office/drawing/2014/main" id="{BCED081C-8465-B876-C4F7-40C871E68F17}"/>
                </a:ext>
              </a:extLst>
            </p:cNvPr>
            <p:cNvGrpSpPr/>
            <p:nvPr/>
          </p:nvGrpSpPr>
          <p:grpSpPr>
            <a:xfrm>
              <a:off x="9924664" y="3086500"/>
              <a:ext cx="271634" cy="246940"/>
              <a:chOff x="8464762" y="2160777"/>
              <a:chExt cx="543697" cy="543697"/>
            </a:xfrm>
          </p:grpSpPr>
          <p:cxnSp>
            <p:nvCxnSpPr>
              <p:cNvPr id="24" name="Straight Connector 23">
                <a:extLst>
                  <a:ext uri="{FF2B5EF4-FFF2-40B4-BE49-F238E27FC236}">
                    <a16:creationId xmlns:a16="http://schemas.microsoft.com/office/drawing/2014/main" id="{C543ABF4-C270-5172-DDF1-40395DDB8D56}"/>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2F1062-E28B-5F29-113E-4948B725B037}"/>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660F318-281D-64CD-BB62-4307390EE2DF}"/>
                </a:ext>
              </a:extLst>
            </p:cNvPr>
            <p:cNvGrpSpPr/>
            <p:nvPr/>
          </p:nvGrpSpPr>
          <p:grpSpPr>
            <a:xfrm>
              <a:off x="9924664" y="3086500"/>
              <a:ext cx="271634" cy="246940"/>
              <a:chOff x="8464762" y="2160777"/>
              <a:chExt cx="543697" cy="543697"/>
            </a:xfrm>
          </p:grpSpPr>
          <p:cxnSp>
            <p:nvCxnSpPr>
              <p:cNvPr id="22" name="Straight Connector 21">
                <a:extLst>
                  <a:ext uri="{FF2B5EF4-FFF2-40B4-BE49-F238E27FC236}">
                    <a16:creationId xmlns:a16="http://schemas.microsoft.com/office/drawing/2014/main" id="{93B6BD2F-F337-93E0-BDE8-511674CEAC97}"/>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6B0FFC-F648-C8F5-3971-D7324D25D345}"/>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CC66C12-3D70-DE32-9FB1-B62EC55FB49C}"/>
                </a:ext>
              </a:extLst>
            </p:cNvPr>
            <p:cNvGrpSpPr/>
            <p:nvPr/>
          </p:nvGrpSpPr>
          <p:grpSpPr>
            <a:xfrm>
              <a:off x="10023905" y="2590520"/>
              <a:ext cx="271634" cy="246940"/>
              <a:chOff x="8464762" y="2160777"/>
              <a:chExt cx="543697" cy="543697"/>
            </a:xfrm>
          </p:grpSpPr>
          <p:cxnSp>
            <p:nvCxnSpPr>
              <p:cNvPr id="27" name="Straight Connector 26">
                <a:extLst>
                  <a:ext uri="{FF2B5EF4-FFF2-40B4-BE49-F238E27FC236}">
                    <a16:creationId xmlns:a16="http://schemas.microsoft.com/office/drawing/2014/main" id="{9088A890-F803-71E3-4997-FFEE3C6905F9}"/>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77A61B-DD28-DC54-77A5-188F05EE56E1}"/>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BF221F6-2B8D-58D6-7AB5-BE2C0BF820F4}"/>
                </a:ext>
              </a:extLst>
            </p:cNvPr>
            <p:cNvGrpSpPr/>
            <p:nvPr/>
          </p:nvGrpSpPr>
          <p:grpSpPr>
            <a:xfrm>
              <a:off x="10023905" y="2590520"/>
              <a:ext cx="271634" cy="246940"/>
              <a:chOff x="8464762" y="2160777"/>
              <a:chExt cx="543697" cy="543697"/>
            </a:xfrm>
          </p:grpSpPr>
          <p:cxnSp>
            <p:nvCxnSpPr>
              <p:cNvPr id="30" name="Straight Connector 29">
                <a:extLst>
                  <a:ext uri="{FF2B5EF4-FFF2-40B4-BE49-F238E27FC236}">
                    <a16:creationId xmlns:a16="http://schemas.microsoft.com/office/drawing/2014/main" id="{B08D27EF-EBD2-4901-C1F3-8CF343123BBC}"/>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82D7B53-650F-140E-5A83-EA50615BD5A4}"/>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52907C4-5634-C24B-C07B-51CA306A29D6}"/>
                </a:ext>
              </a:extLst>
            </p:cNvPr>
            <p:cNvGrpSpPr/>
            <p:nvPr/>
          </p:nvGrpSpPr>
          <p:grpSpPr>
            <a:xfrm>
              <a:off x="9816279" y="3704171"/>
              <a:ext cx="271634" cy="246940"/>
              <a:chOff x="8464762" y="2160777"/>
              <a:chExt cx="543697" cy="543697"/>
            </a:xfrm>
          </p:grpSpPr>
          <p:cxnSp>
            <p:nvCxnSpPr>
              <p:cNvPr id="33" name="Straight Connector 32">
                <a:extLst>
                  <a:ext uri="{FF2B5EF4-FFF2-40B4-BE49-F238E27FC236}">
                    <a16:creationId xmlns:a16="http://schemas.microsoft.com/office/drawing/2014/main" id="{2AF370C3-0EE3-B161-414C-7634DFA3849F}"/>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3D004B5-5E4A-8A1B-0C76-99C9D43AC3F7}"/>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D945C00E-D651-ABFF-FA21-941E82408D3A}"/>
                </a:ext>
              </a:extLst>
            </p:cNvPr>
            <p:cNvGrpSpPr/>
            <p:nvPr/>
          </p:nvGrpSpPr>
          <p:grpSpPr>
            <a:xfrm>
              <a:off x="9816279" y="3704171"/>
              <a:ext cx="271634" cy="246940"/>
              <a:chOff x="8464762" y="2160777"/>
              <a:chExt cx="543697" cy="543697"/>
            </a:xfrm>
          </p:grpSpPr>
          <p:cxnSp>
            <p:nvCxnSpPr>
              <p:cNvPr id="36" name="Straight Connector 35">
                <a:extLst>
                  <a:ext uri="{FF2B5EF4-FFF2-40B4-BE49-F238E27FC236}">
                    <a16:creationId xmlns:a16="http://schemas.microsoft.com/office/drawing/2014/main" id="{1BA044FB-F347-9EFE-4518-3E323B216D2B}"/>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B1FB2D6-D86A-1C67-38A2-346699C0ECBE}"/>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01544E89-264F-35B5-D3AC-A11F553F1465}"/>
                </a:ext>
              </a:extLst>
            </p:cNvPr>
            <p:cNvGrpSpPr/>
            <p:nvPr/>
          </p:nvGrpSpPr>
          <p:grpSpPr>
            <a:xfrm>
              <a:off x="9193923" y="3640163"/>
              <a:ext cx="271634" cy="246940"/>
              <a:chOff x="8464762" y="2160777"/>
              <a:chExt cx="543697" cy="543697"/>
            </a:xfrm>
          </p:grpSpPr>
          <p:cxnSp>
            <p:nvCxnSpPr>
              <p:cNvPr id="39" name="Straight Connector 38">
                <a:extLst>
                  <a:ext uri="{FF2B5EF4-FFF2-40B4-BE49-F238E27FC236}">
                    <a16:creationId xmlns:a16="http://schemas.microsoft.com/office/drawing/2014/main" id="{EC1FAD2F-D573-3621-BE42-35D5F34B5D4A}"/>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8EC5D58-765C-7E60-8C62-3B6B8C1C8616}"/>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A130D6A-E019-1B03-5DB3-DD6B13289A96}"/>
                </a:ext>
              </a:extLst>
            </p:cNvPr>
            <p:cNvGrpSpPr/>
            <p:nvPr/>
          </p:nvGrpSpPr>
          <p:grpSpPr>
            <a:xfrm>
              <a:off x="9193923" y="3640163"/>
              <a:ext cx="271634" cy="246940"/>
              <a:chOff x="8464762" y="2160777"/>
              <a:chExt cx="543697" cy="543697"/>
            </a:xfrm>
          </p:grpSpPr>
          <p:cxnSp>
            <p:nvCxnSpPr>
              <p:cNvPr id="42" name="Straight Connector 41">
                <a:extLst>
                  <a:ext uri="{FF2B5EF4-FFF2-40B4-BE49-F238E27FC236}">
                    <a16:creationId xmlns:a16="http://schemas.microsoft.com/office/drawing/2014/main" id="{C0E6EF42-8DF0-56F6-9FE4-FDBF312271D5}"/>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D8CBFA-01C2-F059-EFCB-7416CEC3C0C6}"/>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4C7E305A-CD87-8038-85A7-A28244E7D62B}"/>
                </a:ext>
              </a:extLst>
            </p:cNvPr>
            <p:cNvGrpSpPr/>
            <p:nvPr/>
          </p:nvGrpSpPr>
          <p:grpSpPr>
            <a:xfrm>
              <a:off x="9167955" y="2352724"/>
              <a:ext cx="271634" cy="246940"/>
              <a:chOff x="8464762" y="2160777"/>
              <a:chExt cx="543697" cy="543697"/>
            </a:xfrm>
          </p:grpSpPr>
          <p:cxnSp>
            <p:nvCxnSpPr>
              <p:cNvPr id="51" name="Straight Connector 50">
                <a:extLst>
                  <a:ext uri="{FF2B5EF4-FFF2-40B4-BE49-F238E27FC236}">
                    <a16:creationId xmlns:a16="http://schemas.microsoft.com/office/drawing/2014/main" id="{6F1E9373-9384-9C74-7E4D-B90EA28ED2B8}"/>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08004C-3B56-B1C1-9650-4E3C9C24AA3D}"/>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F0A4AF17-7BA0-3891-448C-F27A54AD73D2}"/>
                </a:ext>
              </a:extLst>
            </p:cNvPr>
            <p:cNvGrpSpPr/>
            <p:nvPr/>
          </p:nvGrpSpPr>
          <p:grpSpPr>
            <a:xfrm>
              <a:off x="9167955" y="2352724"/>
              <a:ext cx="271634" cy="246940"/>
              <a:chOff x="8464762" y="2160777"/>
              <a:chExt cx="543697" cy="543697"/>
            </a:xfrm>
          </p:grpSpPr>
          <p:cxnSp>
            <p:nvCxnSpPr>
              <p:cNvPr id="54" name="Straight Connector 53">
                <a:extLst>
                  <a:ext uri="{FF2B5EF4-FFF2-40B4-BE49-F238E27FC236}">
                    <a16:creationId xmlns:a16="http://schemas.microsoft.com/office/drawing/2014/main" id="{968D2D49-39B5-11D1-77FF-8A8987A3F96A}"/>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CE53174-F7C4-AF84-8FF1-CE63682EB6C8}"/>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CBC570B-73B0-253C-6127-847757D415FF}"/>
                </a:ext>
              </a:extLst>
            </p:cNvPr>
            <p:cNvGrpSpPr/>
            <p:nvPr/>
          </p:nvGrpSpPr>
          <p:grpSpPr>
            <a:xfrm>
              <a:off x="9167955" y="2963030"/>
              <a:ext cx="271634" cy="246940"/>
              <a:chOff x="8464762" y="2160777"/>
              <a:chExt cx="543697" cy="543697"/>
            </a:xfrm>
          </p:grpSpPr>
          <p:cxnSp>
            <p:nvCxnSpPr>
              <p:cNvPr id="57" name="Straight Connector 56">
                <a:extLst>
                  <a:ext uri="{FF2B5EF4-FFF2-40B4-BE49-F238E27FC236}">
                    <a16:creationId xmlns:a16="http://schemas.microsoft.com/office/drawing/2014/main" id="{C055FD74-3119-4637-64ED-9F35988E1038}"/>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5A4013F-47B6-E3AE-DF5D-9517C14A22F1}"/>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C5ED4021-9542-2AC9-9A2D-1DF500B6D5EB}"/>
                </a:ext>
              </a:extLst>
            </p:cNvPr>
            <p:cNvGrpSpPr/>
            <p:nvPr/>
          </p:nvGrpSpPr>
          <p:grpSpPr>
            <a:xfrm>
              <a:off x="9167955" y="2963030"/>
              <a:ext cx="271634" cy="246940"/>
              <a:chOff x="8464762" y="2160777"/>
              <a:chExt cx="543697" cy="543697"/>
            </a:xfrm>
          </p:grpSpPr>
          <p:cxnSp>
            <p:nvCxnSpPr>
              <p:cNvPr id="60" name="Straight Connector 59">
                <a:extLst>
                  <a:ext uri="{FF2B5EF4-FFF2-40B4-BE49-F238E27FC236}">
                    <a16:creationId xmlns:a16="http://schemas.microsoft.com/office/drawing/2014/main" id="{E1E13C6F-9368-FDCB-A281-36EE95DAFD11}"/>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2C95DCE-9069-73ED-09BD-5BCEE456C2FD}"/>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15C8A4DC-84FD-DACA-ABD0-5E932CE41226}"/>
                </a:ext>
              </a:extLst>
            </p:cNvPr>
            <p:cNvGrpSpPr/>
            <p:nvPr/>
          </p:nvGrpSpPr>
          <p:grpSpPr>
            <a:xfrm>
              <a:off x="8527142" y="2604636"/>
              <a:ext cx="271634" cy="246940"/>
              <a:chOff x="8464762" y="2160777"/>
              <a:chExt cx="543697" cy="543697"/>
            </a:xfrm>
          </p:grpSpPr>
          <p:cxnSp>
            <p:nvCxnSpPr>
              <p:cNvPr id="63" name="Straight Connector 62">
                <a:extLst>
                  <a:ext uri="{FF2B5EF4-FFF2-40B4-BE49-F238E27FC236}">
                    <a16:creationId xmlns:a16="http://schemas.microsoft.com/office/drawing/2014/main" id="{DCDACDDF-EA25-FD9C-DC4B-FF77D1850E5F}"/>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084F47B-E61D-1E30-E3FB-75C5812F50E3}"/>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21AE6F26-A990-3C8E-C1F0-5E65D137D862}"/>
                </a:ext>
              </a:extLst>
            </p:cNvPr>
            <p:cNvGrpSpPr/>
            <p:nvPr/>
          </p:nvGrpSpPr>
          <p:grpSpPr>
            <a:xfrm>
              <a:off x="8527142" y="2604636"/>
              <a:ext cx="271634" cy="246940"/>
              <a:chOff x="8464762" y="2160777"/>
              <a:chExt cx="543697" cy="543697"/>
            </a:xfrm>
          </p:grpSpPr>
          <p:cxnSp>
            <p:nvCxnSpPr>
              <p:cNvPr id="66" name="Straight Connector 65">
                <a:extLst>
                  <a:ext uri="{FF2B5EF4-FFF2-40B4-BE49-F238E27FC236}">
                    <a16:creationId xmlns:a16="http://schemas.microsoft.com/office/drawing/2014/main" id="{59433DA5-055B-0833-12C9-C3FB523072B0}"/>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BEBEBD4-CD82-4FC6-A802-2270F7748F4A}"/>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8519B81E-34D6-6FEA-4E21-857E1249B794}"/>
                </a:ext>
              </a:extLst>
            </p:cNvPr>
            <p:cNvGrpSpPr/>
            <p:nvPr/>
          </p:nvGrpSpPr>
          <p:grpSpPr>
            <a:xfrm>
              <a:off x="8585875" y="3121410"/>
              <a:ext cx="271634" cy="246940"/>
              <a:chOff x="8464762" y="2160777"/>
              <a:chExt cx="543697" cy="543697"/>
            </a:xfrm>
          </p:grpSpPr>
          <p:cxnSp>
            <p:nvCxnSpPr>
              <p:cNvPr id="69" name="Straight Connector 68">
                <a:extLst>
                  <a:ext uri="{FF2B5EF4-FFF2-40B4-BE49-F238E27FC236}">
                    <a16:creationId xmlns:a16="http://schemas.microsoft.com/office/drawing/2014/main" id="{50F5F761-68B5-19AE-0625-54BDF7EA2810}"/>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19EC2C9-24FE-BC27-306D-62ABBF087F13}"/>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B7AAF79C-D054-B504-F7DD-09224726971A}"/>
                </a:ext>
              </a:extLst>
            </p:cNvPr>
            <p:cNvGrpSpPr/>
            <p:nvPr/>
          </p:nvGrpSpPr>
          <p:grpSpPr>
            <a:xfrm>
              <a:off x="8585875" y="3121410"/>
              <a:ext cx="271634" cy="246940"/>
              <a:chOff x="8464762" y="2160777"/>
              <a:chExt cx="543697" cy="543697"/>
            </a:xfrm>
          </p:grpSpPr>
          <p:cxnSp>
            <p:nvCxnSpPr>
              <p:cNvPr id="72" name="Straight Connector 71">
                <a:extLst>
                  <a:ext uri="{FF2B5EF4-FFF2-40B4-BE49-F238E27FC236}">
                    <a16:creationId xmlns:a16="http://schemas.microsoft.com/office/drawing/2014/main" id="{EAFA6E4A-82AA-DE91-C034-CA57ABED8D1A}"/>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E22774E-4F6B-78FF-696A-DB05CD5B5F02}"/>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C53A2B81-8B9B-16DB-75DB-64C6184BEB91}"/>
                </a:ext>
              </a:extLst>
            </p:cNvPr>
            <p:cNvGrpSpPr/>
            <p:nvPr/>
          </p:nvGrpSpPr>
          <p:grpSpPr>
            <a:xfrm>
              <a:off x="8647300" y="3785892"/>
              <a:ext cx="271634" cy="246940"/>
              <a:chOff x="8464762" y="2160777"/>
              <a:chExt cx="543697" cy="543697"/>
            </a:xfrm>
          </p:grpSpPr>
          <p:cxnSp>
            <p:nvCxnSpPr>
              <p:cNvPr id="75" name="Straight Connector 74">
                <a:extLst>
                  <a:ext uri="{FF2B5EF4-FFF2-40B4-BE49-F238E27FC236}">
                    <a16:creationId xmlns:a16="http://schemas.microsoft.com/office/drawing/2014/main" id="{2B729215-DD28-E962-AE24-673DED20FAF0}"/>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C8591D2-6EE7-2905-FD1B-8BAB6E0E3E73}"/>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E1D0FB05-C05B-6F6F-8B1F-50C0CC14503A}"/>
                </a:ext>
              </a:extLst>
            </p:cNvPr>
            <p:cNvGrpSpPr/>
            <p:nvPr/>
          </p:nvGrpSpPr>
          <p:grpSpPr>
            <a:xfrm>
              <a:off x="8647300" y="3785892"/>
              <a:ext cx="271634" cy="246940"/>
              <a:chOff x="8464762" y="2160777"/>
              <a:chExt cx="543697" cy="543697"/>
            </a:xfrm>
          </p:grpSpPr>
          <p:cxnSp>
            <p:nvCxnSpPr>
              <p:cNvPr id="78" name="Straight Connector 77">
                <a:extLst>
                  <a:ext uri="{FF2B5EF4-FFF2-40B4-BE49-F238E27FC236}">
                    <a16:creationId xmlns:a16="http://schemas.microsoft.com/office/drawing/2014/main" id="{9D8DACB3-902C-E3C8-9F2C-FDF4C398E11E}"/>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9F2B4B6-7FF0-3DF6-363D-5E3321E1399D}"/>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77D2496-D544-6479-4FD8-B004570585C8}"/>
                </a:ext>
              </a:extLst>
            </p:cNvPr>
            <p:cNvGrpSpPr/>
            <p:nvPr/>
          </p:nvGrpSpPr>
          <p:grpSpPr>
            <a:xfrm>
              <a:off x="7841405" y="3368350"/>
              <a:ext cx="271634" cy="246940"/>
              <a:chOff x="8464762" y="2160777"/>
              <a:chExt cx="543697" cy="543697"/>
            </a:xfrm>
          </p:grpSpPr>
          <p:cxnSp>
            <p:nvCxnSpPr>
              <p:cNvPr id="81" name="Straight Connector 80">
                <a:extLst>
                  <a:ext uri="{FF2B5EF4-FFF2-40B4-BE49-F238E27FC236}">
                    <a16:creationId xmlns:a16="http://schemas.microsoft.com/office/drawing/2014/main" id="{486B913A-FE7C-12DD-F2F4-EC4E2B15A752}"/>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D0BFF0-68A1-6DAC-78BC-B3456A327100}"/>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109C87C-A839-0EA6-2162-058180FC256B}"/>
                </a:ext>
              </a:extLst>
            </p:cNvPr>
            <p:cNvGrpSpPr/>
            <p:nvPr/>
          </p:nvGrpSpPr>
          <p:grpSpPr>
            <a:xfrm>
              <a:off x="7841405" y="3368350"/>
              <a:ext cx="271634" cy="246940"/>
              <a:chOff x="8464762" y="2160777"/>
              <a:chExt cx="543697" cy="543697"/>
            </a:xfrm>
          </p:grpSpPr>
          <p:cxnSp>
            <p:nvCxnSpPr>
              <p:cNvPr id="84" name="Straight Connector 83">
                <a:extLst>
                  <a:ext uri="{FF2B5EF4-FFF2-40B4-BE49-F238E27FC236}">
                    <a16:creationId xmlns:a16="http://schemas.microsoft.com/office/drawing/2014/main" id="{30913F28-9255-C211-FCE7-9F23BF039B5B}"/>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A40DB8F-1A69-2320-888F-C3117C3F8025}"/>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0C76A56C-3DD7-3F13-4060-7389D4D93A09}"/>
                </a:ext>
              </a:extLst>
            </p:cNvPr>
            <p:cNvGrpSpPr/>
            <p:nvPr/>
          </p:nvGrpSpPr>
          <p:grpSpPr>
            <a:xfrm>
              <a:off x="7976614" y="3704171"/>
              <a:ext cx="271634" cy="246940"/>
              <a:chOff x="8464762" y="2160777"/>
              <a:chExt cx="543697" cy="543697"/>
            </a:xfrm>
          </p:grpSpPr>
          <p:cxnSp>
            <p:nvCxnSpPr>
              <p:cNvPr id="87" name="Straight Connector 86">
                <a:extLst>
                  <a:ext uri="{FF2B5EF4-FFF2-40B4-BE49-F238E27FC236}">
                    <a16:creationId xmlns:a16="http://schemas.microsoft.com/office/drawing/2014/main" id="{D9BF8F7B-42E4-3CC1-EA92-3267FCFA607C}"/>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DE8AA67-1CB2-04E3-6C8F-33EC8BF1D602}"/>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5F604C5-3EFD-006F-392D-D9BFEFB3A8B3}"/>
                </a:ext>
              </a:extLst>
            </p:cNvPr>
            <p:cNvGrpSpPr/>
            <p:nvPr/>
          </p:nvGrpSpPr>
          <p:grpSpPr>
            <a:xfrm>
              <a:off x="7976614" y="3704171"/>
              <a:ext cx="271634" cy="246940"/>
              <a:chOff x="8464762" y="2160777"/>
              <a:chExt cx="543697" cy="543697"/>
            </a:xfrm>
          </p:grpSpPr>
          <p:cxnSp>
            <p:nvCxnSpPr>
              <p:cNvPr id="90" name="Straight Connector 89">
                <a:extLst>
                  <a:ext uri="{FF2B5EF4-FFF2-40B4-BE49-F238E27FC236}">
                    <a16:creationId xmlns:a16="http://schemas.microsoft.com/office/drawing/2014/main" id="{4D5B3274-8DB8-3CF8-AB5B-66C344633E65}"/>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23E19D8-759E-F4D9-0BA5-41189FABDFBF}"/>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E6CEC7-93CE-AB8A-8CFB-A98AE8E8B978}"/>
                </a:ext>
              </a:extLst>
            </p:cNvPr>
            <p:cNvGrpSpPr/>
            <p:nvPr/>
          </p:nvGrpSpPr>
          <p:grpSpPr>
            <a:xfrm>
              <a:off x="8112431" y="4100641"/>
              <a:ext cx="271634" cy="246940"/>
              <a:chOff x="8464762" y="2160777"/>
              <a:chExt cx="543697" cy="543697"/>
            </a:xfrm>
          </p:grpSpPr>
          <p:cxnSp>
            <p:nvCxnSpPr>
              <p:cNvPr id="93" name="Straight Connector 92">
                <a:extLst>
                  <a:ext uri="{FF2B5EF4-FFF2-40B4-BE49-F238E27FC236}">
                    <a16:creationId xmlns:a16="http://schemas.microsoft.com/office/drawing/2014/main" id="{40B2B7FA-0E07-51CC-CCFB-3087DE622C7D}"/>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529C9B4-ECF2-58E9-D219-881B501797C2}"/>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4E7A7AB2-A2E1-D29E-B967-452151897A21}"/>
                </a:ext>
              </a:extLst>
            </p:cNvPr>
            <p:cNvGrpSpPr/>
            <p:nvPr/>
          </p:nvGrpSpPr>
          <p:grpSpPr>
            <a:xfrm>
              <a:off x="8112431" y="4100641"/>
              <a:ext cx="271634" cy="246940"/>
              <a:chOff x="8464762" y="2160777"/>
              <a:chExt cx="543697" cy="543697"/>
            </a:xfrm>
          </p:grpSpPr>
          <p:cxnSp>
            <p:nvCxnSpPr>
              <p:cNvPr id="96" name="Straight Connector 95">
                <a:extLst>
                  <a:ext uri="{FF2B5EF4-FFF2-40B4-BE49-F238E27FC236}">
                    <a16:creationId xmlns:a16="http://schemas.microsoft.com/office/drawing/2014/main" id="{2C41B81D-B73E-6634-23BC-94986D635DCE}"/>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6C5FDA3-AE59-1FAC-8F99-51A17C433B09}"/>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8379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E6AA-DD67-45B6-BBD4-F70A9BA0FAC8}"/>
              </a:ext>
            </a:extLst>
          </p:cNvPr>
          <p:cNvSpPr>
            <a:spLocks noGrp="1"/>
          </p:cNvSpPr>
          <p:nvPr>
            <p:ph type="title"/>
          </p:nvPr>
        </p:nvSpPr>
        <p:spPr/>
        <p:txBody>
          <a:bodyPr/>
          <a:lstStyle/>
          <a:p>
            <a:r>
              <a:rPr lang="en-TW" sz="4400" dirty="0">
                <a:latin typeface="Georgia" panose="02040502050405020303" pitchFamily="18" charset="0"/>
              </a:rPr>
              <a:t>Results</a:t>
            </a:r>
            <a:endParaRPr lang="en-TW" dirty="0"/>
          </a:p>
        </p:txBody>
      </p:sp>
      <p:pic>
        <p:nvPicPr>
          <p:cNvPr id="7" name="Picture 6">
            <a:extLst>
              <a:ext uri="{FF2B5EF4-FFF2-40B4-BE49-F238E27FC236}">
                <a16:creationId xmlns:a16="http://schemas.microsoft.com/office/drawing/2014/main" id="{E99072A3-B07D-47A1-BC8D-89D5CABC30DE}"/>
              </a:ext>
            </a:extLst>
          </p:cNvPr>
          <p:cNvPicPr>
            <a:picLocks noChangeAspect="1"/>
          </p:cNvPicPr>
          <p:nvPr/>
        </p:nvPicPr>
        <p:blipFill rotWithShape="1">
          <a:blip r:embed="rId3"/>
          <a:srcRect r="33535"/>
          <a:stretch/>
        </p:blipFill>
        <p:spPr>
          <a:xfrm>
            <a:off x="1224521" y="2418017"/>
            <a:ext cx="6875776" cy="3992276"/>
          </a:xfrm>
          <a:prstGeom prst="rect">
            <a:avLst/>
          </a:prstGeom>
        </p:spPr>
      </p:pic>
      <p:sp>
        <p:nvSpPr>
          <p:cNvPr id="9" name="TextBox 8">
            <a:extLst>
              <a:ext uri="{FF2B5EF4-FFF2-40B4-BE49-F238E27FC236}">
                <a16:creationId xmlns:a16="http://schemas.microsoft.com/office/drawing/2014/main" id="{8BEAFA11-2254-DFD5-27FF-A0C5F9C485F2}"/>
              </a:ext>
            </a:extLst>
          </p:cNvPr>
          <p:cNvSpPr txBox="1"/>
          <p:nvPr/>
        </p:nvSpPr>
        <p:spPr>
          <a:xfrm>
            <a:off x="8247531" y="2497652"/>
            <a:ext cx="3639669" cy="1569660"/>
          </a:xfrm>
          <a:prstGeom prst="rect">
            <a:avLst/>
          </a:prstGeom>
          <a:noFill/>
        </p:spPr>
        <p:txBody>
          <a:bodyPr wrap="square">
            <a:spAutoFit/>
          </a:bodyPr>
          <a:lstStyle/>
          <a:p>
            <a:pPr marL="342900" indent="-342900">
              <a:buFont typeface="Arial" panose="020B0604020202020204" pitchFamily="34" charset="0"/>
              <a:buChar char="•"/>
              <a:defRPr sz="2400"/>
            </a:pPr>
            <a:r>
              <a:rPr lang="en-US" dirty="0">
                <a:latin typeface="Arial" panose="020B0604020202020204" pitchFamily="34" charset="0"/>
                <a:cs typeface="Arial" panose="020B0604020202020204" pitchFamily="34" charset="0"/>
              </a:rPr>
              <a:t>Targeting error reduced nearly 3×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with haptic cues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(7.5 mm vs. 21.9 mm).</a:t>
            </a:r>
            <a:endParaRPr lang="en-US" sz="1000" dirty="0">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A1DA8E45-3465-8C88-345D-71E59F594818}"/>
              </a:ext>
            </a:extLst>
          </p:cNvPr>
          <p:cNvSpPr/>
          <p:nvPr/>
        </p:nvSpPr>
        <p:spPr>
          <a:xfrm>
            <a:off x="5905497" y="3591577"/>
            <a:ext cx="1563130" cy="475735"/>
          </a:xfrm>
          <a:prstGeom prst="roundRect">
            <a:avLst>
              <a:gd name="adj" fmla="val 50000"/>
            </a:avLst>
          </a:prstGeom>
          <a:noFill/>
          <a:ln w="76200">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3185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D152-667D-5473-EDE2-1041BE23A453}"/>
              </a:ext>
            </a:extLst>
          </p:cNvPr>
          <p:cNvSpPr>
            <a:spLocks noGrp="1"/>
          </p:cNvSpPr>
          <p:nvPr>
            <p:ph type="title"/>
          </p:nvPr>
        </p:nvSpPr>
        <p:spPr/>
        <p:txBody>
          <a:bodyPr/>
          <a:lstStyle/>
          <a:p>
            <a:r>
              <a:rPr lang="en-TW" sz="4400" dirty="0">
                <a:latin typeface="Georgia" panose="02040502050405020303" pitchFamily="18" charset="0"/>
              </a:rPr>
              <a:t>Results</a:t>
            </a:r>
            <a:endParaRPr lang="en-TW" dirty="0"/>
          </a:p>
        </p:txBody>
      </p:sp>
      <p:pic>
        <p:nvPicPr>
          <p:cNvPr id="6" name="Picture 5">
            <a:extLst>
              <a:ext uri="{FF2B5EF4-FFF2-40B4-BE49-F238E27FC236}">
                <a16:creationId xmlns:a16="http://schemas.microsoft.com/office/drawing/2014/main" id="{FCB28643-C296-D50A-97D5-7B86CB76FB39}"/>
              </a:ext>
            </a:extLst>
          </p:cNvPr>
          <p:cNvPicPr>
            <a:picLocks noChangeAspect="1"/>
          </p:cNvPicPr>
          <p:nvPr/>
        </p:nvPicPr>
        <p:blipFill>
          <a:blip r:embed="rId3"/>
          <a:stretch>
            <a:fillRect/>
          </a:stretch>
        </p:blipFill>
        <p:spPr>
          <a:xfrm>
            <a:off x="1301227" y="2790150"/>
            <a:ext cx="8549640" cy="3386813"/>
          </a:xfrm>
          <a:prstGeom prst="rect">
            <a:avLst/>
          </a:prstGeom>
        </p:spPr>
      </p:pic>
      <p:sp>
        <p:nvSpPr>
          <p:cNvPr id="7" name="TextBox 6">
            <a:extLst>
              <a:ext uri="{FF2B5EF4-FFF2-40B4-BE49-F238E27FC236}">
                <a16:creationId xmlns:a16="http://schemas.microsoft.com/office/drawing/2014/main" id="{36E3164F-37C4-BD0E-6741-1127B6E140E0}"/>
              </a:ext>
            </a:extLst>
          </p:cNvPr>
          <p:cNvSpPr txBox="1"/>
          <p:nvPr/>
        </p:nvSpPr>
        <p:spPr>
          <a:xfrm>
            <a:off x="6113929" y="1874479"/>
            <a:ext cx="6098058" cy="461665"/>
          </a:xfrm>
          <a:prstGeom prst="rect">
            <a:avLst/>
          </a:prstGeom>
          <a:noFill/>
        </p:spPr>
        <p:txBody>
          <a:bodyPr wrap="square">
            <a:spAutoFit/>
          </a:bodyPr>
          <a:lstStyle/>
          <a:p>
            <a:pPr marL="342900" indent="-342900">
              <a:buFont typeface="Arial" panose="020B0604020202020204" pitchFamily="34" charset="0"/>
              <a:buChar char="•"/>
              <a:defRPr sz="2400"/>
            </a:pPr>
            <a:r>
              <a:rPr lang="en-US" dirty="0">
                <a:latin typeface="Arial" panose="020B0604020202020204" pitchFamily="34" charset="0"/>
                <a:cs typeface="Arial" panose="020B0604020202020204" pitchFamily="34" charset="0"/>
              </a:rPr>
              <a:t>Accuracy highest on distal phalanges.</a:t>
            </a:r>
          </a:p>
        </p:txBody>
      </p:sp>
      <p:sp>
        <p:nvSpPr>
          <p:cNvPr id="5" name="TextBox 4">
            <a:extLst>
              <a:ext uri="{FF2B5EF4-FFF2-40B4-BE49-F238E27FC236}">
                <a16:creationId xmlns:a16="http://schemas.microsoft.com/office/drawing/2014/main" id="{F33E8917-E51F-C9EC-0B4E-219CC32B56A1}"/>
              </a:ext>
            </a:extLst>
          </p:cNvPr>
          <p:cNvSpPr txBox="1"/>
          <p:nvPr/>
        </p:nvSpPr>
        <p:spPr>
          <a:xfrm>
            <a:off x="6113929" y="1345345"/>
            <a:ext cx="6098058" cy="461665"/>
          </a:xfrm>
          <a:prstGeom prst="rect">
            <a:avLst/>
          </a:prstGeom>
          <a:noFill/>
        </p:spPr>
        <p:txBody>
          <a:bodyPr wrap="square">
            <a:spAutoFit/>
          </a:bodyPr>
          <a:lstStyle/>
          <a:p>
            <a:pPr marL="342900" indent="-342900">
              <a:buFont typeface="Arial" panose="020B0604020202020204" pitchFamily="34" charset="0"/>
              <a:buChar char="•"/>
              <a:defRPr sz="2400"/>
            </a:pPr>
            <a:r>
              <a:rPr lang="en-US" dirty="0">
                <a:latin typeface="Arial" panose="020B0604020202020204" pitchFamily="34" charset="0"/>
                <a:cs typeface="Arial" panose="020B0604020202020204" pitchFamily="34" charset="0"/>
              </a:rPr>
              <a:t>Little finger has worse accuracy</a:t>
            </a:r>
          </a:p>
        </p:txBody>
      </p:sp>
      <p:sp>
        <p:nvSpPr>
          <p:cNvPr id="8" name="Rounded Rectangle 7">
            <a:extLst>
              <a:ext uri="{FF2B5EF4-FFF2-40B4-BE49-F238E27FC236}">
                <a16:creationId xmlns:a16="http://schemas.microsoft.com/office/drawing/2014/main" id="{4300E0DF-2963-FA3D-4839-64F8E6D5E941}"/>
              </a:ext>
            </a:extLst>
          </p:cNvPr>
          <p:cNvSpPr/>
          <p:nvPr/>
        </p:nvSpPr>
        <p:spPr>
          <a:xfrm>
            <a:off x="4481608" y="3191131"/>
            <a:ext cx="1127773" cy="1058140"/>
          </a:xfrm>
          <a:prstGeom prst="roundRect">
            <a:avLst>
              <a:gd name="adj" fmla="val 50000"/>
            </a:avLst>
          </a:prstGeom>
          <a:noFill/>
          <a:ln w="76200">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Rounded Rectangle 8">
            <a:extLst>
              <a:ext uri="{FF2B5EF4-FFF2-40B4-BE49-F238E27FC236}">
                <a16:creationId xmlns:a16="http://schemas.microsoft.com/office/drawing/2014/main" id="{3A7092B6-6AE5-8CB2-D7F0-BFBCFE65FDBB}"/>
              </a:ext>
            </a:extLst>
          </p:cNvPr>
          <p:cNvSpPr/>
          <p:nvPr/>
        </p:nvSpPr>
        <p:spPr>
          <a:xfrm>
            <a:off x="7038209" y="3248614"/>
            <a:ext cx="2536095" cy="432486"/>
          </a:xfrm>
          <a:prstGeom prst="roundRect">
            <a:avLst>
              <a:gd name="adj" fmla="val 50000"/>
            </a:avLst>
          </a:prstGeom>
          <a:noFill/>
          <a:ln w="76200">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TextBox 2">
            <a:extLst>
              <a:ext uri="{FF2B5EF4-FFF2-40B4-BE49-F238E27FC236}">
                <a16:creationId xmlns:a16="http://schemas.microsoft.com/office/drawing/2014/main" id="{E17CE6F9-EC62-C777-9F33-0694E86C9E81}"/>
              </a:ext>
            </a:extLst>
          </p:cNvPr>
          <p:cNvSpPr txBox="1"/>
          <p:nvPr/>
        </p:nvSpPr>
        <p:spPr>
          <a:xfrm>
            <a:off x="2356899" y="2718182"/>
            <a:ext cx="2634054" cy="400110"/>
          </a:xfrm>
          <a:prstGeom prst="rect">
            <a:avLst/>
          </a:prstGeom>
          <a:solidFill>
            <a:schemeClr val="bg1"/>
          </a:solidFill>
        </p:spPr>
        <p:txBody>
          <a:bodyPr wrap="none" rtlCol="0">
            <a:spAutoFit/>
          </a:bodyPr>
          <a:lstStyle/>
          <a:p>
            <a:r>
              <a:rPr lang="en-TW" sz="2000" dirty="0">
                <a:latin typeface="Arial" panose="020B0604020202020204" pitchFamily="34" charset="0"/>
                <a:cs typeface="Arial" panose="020B0604020202020204" pitchFamily="34" charset="0"/>
              </a:rPr>
              <a:t>Errors across Fingers</a:t>
            </a:r>
          </a:p>
        </p:txBody>
      </p:sp>
      <p:sp>
        <p:nvSpPr>
          <p:cNvPr id="4" name="TextBox 3">
            <a:extLst>
              <a:ext uri="{FF2B5EF4-FFF2-40B4-BE49-F238E27FC236}">
                <a16:creationId xmlns:a16="http://schemas.microsoft.com/office/drawing/2014/main" id="{CFF9AACA-C189-95C0-D6B1-047765545BAE}"/>
              </a:ext>
            </a:extLst>
          </p:cNvPr>
          <p:cNvSpPr txBox="1"/>
          <p:nvPr/>
        </p:nvSpPr>
        <p:spPr>
          <a:xfrm>
            <a:off x="6717448" y="2707535"/>
            <a:ext cx="2991525" cy="400110"/>
          </a:xfrm>
          <a:prstGeom prst="rect">
            <a:avLst/>
          </a:prstGeom>
          <a:solidFill>
            <a:schemeClr val="bg1"/>
          </a:solidFill>
        </p:spPr>
        <p:txBody>
          <a:bodyPr wrap="none" rtlCol="0">
            <a:spAutoFit/>
          </a:bodyPr>
          <a:lstStyle/>
          <a:p>
            <a:r>
              <a:rPr lang="en-TW" sz="2000" dirty="0">
                <a:latin typeface="Arial" panose="020B0604020202020204" pitchFamily="34" charset="0"/>
                <a:cs typeface="Arial" panose="020B0604020202020204" pitchFamily="34" charset="0"/>
              </a:rPr>
              <a:t>Errors across Phalanges</a:t>
            </a:r>
          </a:p>
        </p:txBody>
      </p:sp>
    </p:spTree>
    <p:extLst>
      <p:ext uri="{BB962C8B-B14F-4D97-AF65-F5344CB8AC3E}">
        <p14:creationId xmlns:p14="http://schemas.microsoft.com/office/powerpoint/2010/main" val="36464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81B5-FA8C-2653-8FDB-DB0D4A17CEB9}"/>
              </a:ext>
            </a:extLst>
          </p:cNvPr>
          <p:cNvSpPr>
            <a:spLocks noGrp="1"/>
          </p:cNvSpPr>
          <p:nvPr>
            <p:ph type="title"/>
          </p:nvPr>
        </p:nvSpPr>
        <p:spPr/>
        <p:txBody>
          <a:bodyPr/>
          <a:lstStyle/>
          <a:p>
            <a:r>
              <a:rPr lang="en-US" dirty="0">
                <a:latin typeface="Georgia" panose="02040502050405020303" pitchFamily="18" charset="0"/>
              </a:rPr>
              <a:t>Qualitative Feedback</a:t>
            </a:r>
            <a:endParaRPr lang="en-TW" dirty="0">
              <a:latin typeface="Georgia" panose="02040502050405020303" pitchFamily="18" charset="0"/>
            </a:endParaRPr>
          </a:p>
        </p:txBody>
      </p:sp>
      <p:sp>
        <p:nvSpPr>
          <p:cNvPr id="3" name="Content Placeholder 2">
            <a:extLst>
              <a:ext uri="{FF2B5EF4-FFF2-40B4-BE49-F238E27FC236}">
                <a16:creationId xmlns:a16="http://schemas.microsoft.com/office/drawing/2014/main" id="{61B2E7A3-EB76-B514-62B3-3954DC5A84BC}"/>
              </a:ext>
            </a:extLst>
          </p:cNvPr>
          <p:cNvSpPr>
            <a:spLocks noGrp="1"/>
          </p:cNvSpPr>
          <p:nvPr>
            <p:ph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found airflow cues intuitive.</a:t>
            </a:r>
          </a:p>
          <a:p>
            <a:r>
              <a:rPr lang="en-US" dirty="0">
                <a:latin typeface="Arial" panose="020B0604020202020204" pitchFamily="34" charset="0"/>
                <a:cs typeface="Arial" panose="020B0604020202020204" pitchFamily="34" charset="0"/>
              </a:rPr>
              <a:t>Airflow helped sense where input was engaging.</a:t>
            </a:r>
          </a:p>
          <a:p>
            <a:r>
              <a:rPr lang="en-US" dirty="0">
                <a:latin typeface="Arial" panose="020B0604020202020204" pitchFamily="34" charset="0"/>
                <a:cs typeface="Arial" panose="020B0604020202020204" pitchFamily="34" charset="0"/>
              </a:rPr>
              <a:t>Some difficulty on little finger edges.</a:t>
            </a:r>
          </a:p>
          <a:p>
            <a:endParaRPr lang="en-TW"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549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3">
            <a:extLst>
              <a:ext uri="{FF2B5EF4-FFF2-40B4-BE49-F238E27FC236}">
                <a16:creationId xmlns:a16="http://schemas.microsoft.com/office/drawing/2014/main" id="{9C25CC71-0348-65AF-E772-A710C12229FD}"/>
              </a:ext>
            </a:extLst>
          </p:cNvPr>
          <p:cNvGrpSpPr/>
          <p:nvPr/>
        </p:nvGrpSpPr>
        <p:grpSpPr>
          <a:xfrm>
            <a:off x="5238575" y="0"/>
            <a:ext cx="6953426" cy="6858000"/>
            <a:chOff x="6747738" y="1825625"/>
            <a:chExt cx="4968210" cy="4900028"/>
          </a:xfrm>
        </p:grpSpPr>
        <p:sp>
          <p:nvSpPr>
            <p:cNvPr id="79" name="Rectangle 78">
              <a:extLst>
                <a:ext uri="{FF2B5EF4-FFF2-40B4-BE49-F238E27FC236}">
                  <a16:creationId xmlns:a16="http://schemas.microsoft.com/office/drawing/2014/main" id="{107F3657-C892-CF41-49DB-690C5205CCBB}"/>
                </a:ext>
              </a:extLst>
            </p:cNvPr>
            <p:cNvSpPr/>
            <p:nvPr/>
          </p:nvSpPr>
          <p:spPr>
            <a:xfrm>
              <a:off x="6747738" y="1825625"/>
              <a:ext cx="4968210" cy="49000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D98A9022-CA46-DA28-137A-369E90E3C1F7}"/>
                </a:ext>
              </a:extLst>
            </p:cNvPr>
            <p:cNvPicPr>
              <a:picLocks noChangeAspect="1"/>
            </p:cNvPicPr>
            <p:nvPr/>
          </p:nvPicPr>
          <p:blipFill>
            <a:blip r:embed="rId3"/>
            <a:stretch>
              <a:fillRect/>
            </a:stretch>
          </p:blipFill>
          <p:spPr>
            <a:xfrm>
              <a:off x="7776019" y="2187094"/>
              <a:ext cx="3416814" cy="4538559"/>
            </a:xfrm>
            <a:prstGeom prst="rect">
              <a:avLst/>
            </a:prstGeom>
          </p:spPr>
        </p:pic>
        <p:grpSp>
          <p:nvGrpSpPr>
            <p:cNvPr id="82" name="Group 81">
              <a:extLst>
                <a:ext uri="{FF2B5EF4-FFF2-40B4-BE49-F238E27FC236}">
                  <a16:creationId xmlns:a16="http://schemas.microsoft.com/office/drawing/2014/main" id="{C8B8811E-B6C9-D529-6C09-5E020BC505A7}"/>
                </a:ext>
              </a:extLst>
            </p:cNvPr>
            <p:cNvGrpSpPr/>
            <p:nvPr/>
          </p:nvGrpSpPr>
          <p:grpSpPr>
            <a:xfrm>
              <a:off x="9924664" y="3086500"/>
              <a:ext cx="271634" cy="246940"/>
              <a:chOff x="8464762" y="2160777"/>
              <a:chExt cx="543697" cy="543697"/>
            </a:xfrm>
          </p:grpSpPr>
          <p:cxnSp>
            <p:nvCxnSpPr>
              <p:cNvPr id="152" name="Straight Connector 151">
                <a:extLst>
                  <a:ext uri="{FF2B5EF4-FFF2-40B4-BE49-F238E27FC236}">
                    <a16:creationId xmlns:a16="http://schemas.microsoft.com/office/drawing/2014/main" id="{8D619EFB-ED89-900C-D0F0-CC9A097CC658}"/>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B8F145A-EB93-421C-D5FC-26998B1AEDBC}"/>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FCB0FBD9-B45E-41F9-6455-BDDEA18E6E13}"/>
                </a:ext>
              </a:extLst>
            </p:cNvPr>
            <p:cNvGrpSpPr/>
            <p:nvPr/>
          </p:nvGrpSpPr>
          <p:grpSpPr>
            <a:xfrm>
              <a:off x="9924664" y="3086500"/>
              <a:ext cx="271634" cy="246940"/>
              <a:chOff x="8464762" y="2160777"/>
              <a:chExt cx="543697" cy="543697"/>
            </a:xfrm>
          </p:grpSpPr>
          <p:cxnSp>
            <p:nvCxnSpPr>
              <p:cNvPr id="150" name="Straight Connector 149">
                <a:extLst>
                  <a:ext uri="{FF2B5EF4-FFF2-40B4-BE49-F238E27FC236}">
                    <a16:creationId xmlns:a16="http://schemas.microsoft.com/office/drawing/2014/main" id="{0E07F624-E139-179F-7F8B-23930D875C4D}"/>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5DE9135-F217-0816-0729-AE0EE25D9A2F}"/>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1C8402E0-D835-6FEA-79E9-1AABC1DB8B24}"/>
                </a:ext>
              </a:extLst>
            </p:cNvPr>
            <p:cNvGrpSpPr/>
            <p:nvPr/>
          </p:nvGrpSpPr>
          <p:grpSpPr>
            <a:xfrm>
              <a:off x="10023905" y="2590520"/>
              <a:ext cx="271634" cy="246940"/>
              <a:chOff x="8464762" y="2160777"/>
              <a:chExt cx="543697" cy="543697"/>
            </a:xfrm>
          </p:grpSpPr>
          <p:cxnSp>
            <p:nvCxnSpPr>
              <p:cNvPr id="148" name="Straight Connector 147">
                <a:extLst>
                  <a:ext uri="{FF2B5EF4-FFF2-40B4-BE49-F238E27FC236}">
                    <a16:creationId xmlns:a16="http://schemas.microsoft.com/office/drawing/2014/main" id="{BE35355D-0983-8175-EDB7-76B2D0975090}"/>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D5488A2-76FD-8F68-5B0B-7EF031394973}"/>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316BD8EB-23B2-713B-1985-98D346BAB8CD}"/>
                </a:ext>
              </a:extLst>
            </p:cNvPr>
            <p:cNvGrpSpPr/>
            <p:nvPr/>
          </p:nvGrpSpPr>
          <p:grpSpPr>
            <a:xfrm>
              <a:off x="10023905" y="2590520"/>
              <a:ext cx="271634" cy="246940"/>
              <a:chOff x="8464762" y="2160777"/>
              <a:chExt cx="543697" cy="543697"/>
            </a:xfrm>
          </p:grpSpPr>
          <p:cxnSp>
            <p:nvCxnSpPr>
              <p:cNvPr id="146" name="Straight Connector 145">
                <a:extLst>
                  <a:ext uri="{FF2B5EF4-FFF2-40B4-BE49-F238E27FC236}">
                    <a16:creationId xmlns:a16="http://schemas.microsoft.com/office/drawing/2014/main" id="{B467DFDA-B546-83BA-A4C4-1F784042AAD8}"/>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B3E4149-ABD1-FA16-93B4-DC428F7F4798}"/>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E4B25404-C51E-8655-63EC-E021DE47E9F7}"/>
                </a:ext>
              </a:extLst>
            </p:cNvPr>
            <p:cNvGrpSpPr/>
            <p:nvPr/>
          </p:nvGrpSpPr>
          <p:grpSpPr>
            <a:xfrm>
              <a:off x="9167955" y="2352724"/>
              <a:ext cx="271634" cy="246940"/>
              <a:chOff x="8464762" y="2160777"/>
              <a:chExt cx="543697" cy="543697"/>
            </a:xfrm>
          </p:grpSpPr>
          <p:cxnSp>
            <p:nvCxnSpPr>
              <p:cNvPr id="136" name="Straight Connector 135">
                <a:extLst>
                  <a:ext uri="{FF2B5EF4-FFF2-40B4-BE49-F238E27FC236}">
                    <a16:creationId xmlns:a16="http://schemas.microsoft.com/office/drawing/2014/main" id="{B68BEDC4-A0E3-A3E0-64A5-B23882161338}"/>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B519EF0-9748-C124-AFDE-72EF57D77206}"/>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344AEA3-0B3E-D90D-D2FD-AA7E6DCD7EB6}"/>
                </a:ext>
              </a:extLst>
            </p:cNvPr>
            <p:cNvGrpSpPr/>
            <p:nvPr/>
          </p:nvGrpSpPr>
          <p:grpSpPr>
            <a:xfrm>
              <a:off x="9167955" y="2352724"/>
              <a:ext cx="271634" cy="246940"/>
              <a:chOff x="8464762" y="2160777"/>
              <a:chExt cx="543697" cy="543697"/>
            </a:xfrm>
          </p:grpSpPr>
          <p:cxnSp>
            <p:nvCxnSpPr>
              <p:cNvPr id="134" name="Straight Connector 133">
                <a:extLst>
                  <a:ext uri="{FF2B5EF4-FFF2-40B4-BE49-F238E27FC236}">
                    <a16:creationId xmlns:a16="http://schemas.microsoft.com/office/drawing/2014/main" id="{947DD899-468B-EB35-E920-A32D76431071}"/>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DC4479D-E216-CD3D-5483-30950A73C703}"/>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7A40C8F-B80E-A9F8-2CB8-7FC4A93B6DBA}"/>
                </a:ext>
              </a:extLst>
            </p:cNvPr>
            <p:cNvGrpSpPr/>
            <p:nvPr/>
          </p:nvGrpSpPr>
          <p:grpSpPr>
            <a:xfrm>
              <a:off x="9167955" y="2963030"/>
              <a:ext cx="271634" cy="246940"/>
              <a:chOff x="8464762" y="2160777"/>
              <a:chExt cx="543697" cy="543697"/>
            </a:xfrm>
          </p:grpSpPr>
          <p:cxnSp>
            <p:nvCxnSpPr>
              <p:cNvPr id="132" name="Straight Connector 131">
                <a:extLst>
                  <a:ext uri="{FF2B5EF4-FFF2-40B4-BE49-F238E27FC236}">
                    <a16:creationId xmlns:a16="http://schemas.microsoft.com/office/drawing/2014/main" id="{2A83F16B-A8A3-385E-3177-056405F6722B}"/>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22245AB-BB93-28B0-2694-CAC4FAD26D37}"/>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A94C80B4-CA79-E6EF-B80B-EEE18EF87A0F}"/>
                </a:ext>
              </a:extLst>
            </p:cNvPr>
            <p:cNvGrpSpPr/>
            <p:nvPr/>
          </p:nvGrpSpPr>
          <p:grpSpPr>
            <a:xfrm>
              <a:off x="9167955" y="2963030"/>
              <a:ext cx="271634" cy="246940"/>
              <a:chOff x="8464762" y="2160777"/>
              <a:chExt cx="543697" cy="543697"/>
            </a:xfrm>
          </p:grpSpPr>
          <p:cxnSp>
            <p:nvCxnSpPr>
              <p:cNvPr id="130" name="Straight Connector 129">
                <a:extLst>
                  <a:ext uri="{FF2B5EF4-FFF2-40B4-BE49-F238E27FC236}">
                    <a16:creationId xmlns:a16="http://schemas.microsoft.com/office/drawing/2014/main" id="{0643F711-142E-A40B-0A17-154CBF6690A9}"/>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B703CD1-00D7-2550-B72B-45718AE688FA}"/>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06889442-3A6B-4311-D3EF-2CD98CDA36C7}"/>
                </a:ext>
              </a:extLst>
            </p:cNvPr>
            <p:cNvGrpSpPr/>
            <p:nvPr/>
          </p:nvGrpSpPr>
          <p:grpSpPr>
            <a:xfrm>
              <a:off x="8527142" y="2604636"/>
              <a:ext cx="271634" cy="246940"/>
              <a:chOff x="8464762" y="2160777"/>
              <a:chExt cx="543697" cy="543697"/>
            </a:xfrm>
          </p:grpSpPr>
          <p:cxnSp>
            <p:nvCxnSpPr>
              <p:cNvPr id="128" name="Straight Connector 127">
                <a:extLst>
                  <a:ext uri="{FF2B5EF4-FFF2-40B4-BE49-F238E27FC236}">
                    <a16:creationId xmlns:a16="http://schemas.microsoft.com/office/drawing/2014/main" id="{B456515C-01D3-BBEE-D67E-144AB98828FC}"/>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669F98B-AEC0-73A4-3455-57242B515A88}"/>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BA4CAF32-42A1-0F57-0705-44907C9AC3FE}"/>
                </a:ext>
              </a:extLst>
            </p:cNvPr>
            <p:cNvGrpSpPr/>
            <p:nvPr/>
          </p:nvGrpSpPr>
          <p:grpSpPr>
            <a:xfrm>
              <a:off x="8527142" y="2604636"/>
              <a:ext cx="271634" cy="246940"/>
              <a:chOff x="8464762" y="2160777"/>
              <a:chExt cx="543697" cy="543697"/>
            </a:xfrm>
          </p:grpSpPr>
          <p:cxnSp>
            <p:nvCxnSpPr>
              <p:cNvPr id="126" name="Straight Connector 125">
                <a:extLst>
                  <a:ext uri="{FF2B5EF4-FFF2-40B4-BE49-F238E27FC236}">
                    <a16:creationId xmlns:a16="http://schemas.microsoft.com/office/drawing/2014/main" id="{50374A4A-72FC-8E0C-C7DC-2D11D3CFCFD8}"/>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A6BE1A9-8F82-9E02-4C6C-7435530BD9EB}"/>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8B93492F-E839-6CD5-B91D-9AF4F7EF7B45}"/>
                </a:ext>
              </a:extLst>
            </p:cNvPr>
            <p:cNvGrpSpPr/>
            <p:nvPr/>
          </p:nvGrpSpPr>
          <p:grpSpPr>
            <a:xfrm>
              <a:off x="8585875" y="3121410"/>
              <a:ext cx="271634" cy="246940"/>
              <a:chOff x="8464762" y="2160777"/>
              <a:chExt cx="543697" cy="543697"/>
            </a:xfrm>
          </p:grpSpPr>
          <p:cxnSp>
            <p:nvCxnSpPr>
              <p:cNvPr id="124" name="Straight Connector 123">
                <a:extLst>
                  <a:ext uri="{FF2B5EF4-FFF2-40B4-BE49-F238E27FC236}">
                    <a16:creationId xmlns:a16="http://schemas.microsoft.com/office/drawing/2014/main" id="{F1466C7B-6692-6A1B-6ADC-D8DE449D40E3}"/>
                  </a:ext>
                </a:extLst>
              </p:cNvPr>
              <p:cNvCxnSpPr/>
              <p:nvPr/>
            </p:nvCxnSpPr>
            <p:spPr>
              <a:xfrm>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77F37B7-0580-162A-D03E-BDD218F6AA74}"/>
                  </a:ext>
                </a:extLst>
              </p:cNvPr>
              <p:cNvCxnSpPr>
                <a:cxnSpLocks/>
              </p:cNvCxnSpPr>
              <p:nvPr/>
            </p:nvCxnSpPr>
            <p:spPr>
              <a:xfrm rot="5400000">
                <a:off x="8464762" y="2432626"/>
                <a:ext cx="543697"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42424111-DEA9-AC4B-34AD-7E617F087DDA}"/>
                </a:ext>
              </a:extLst>
            </p:cNvPr>
            <p:cNvGrpSpPr/>
            <p:nvPr/>
          </p:nvGrpSpPr>
          <p:grpSpPr>
            <a:xfrm>
              <a:off x="8585875" y="3121410"/>
              <a:ext cx="271634" cy="246940"/>
              <a:chOff x="8464762" y="2160777"/>
              <a:chExt cx="543697" cy="543697"/>
            </a:xfrm>
          </p:grpSpPr>
          <p:cxnSp>
            <p:nvCxnSpPr>
              <p:cNvPr id="122" name="Straight Connector 121">
                <a:extLst>
                  <a:ext uri="{FF2B5EF4-FFF2-40B4-BE49-F238E27FC236}">
                    <a16:creationId xmlns:a16="http://schemas.microsoft.com/office/drawing/2014/main" id="{35A9864E-78AF-F19A-6350-887AD46FBE94}"/>
                  </a:ext>
                </a:extLst>
              </p:cNvPr>
              <p:cNvCxnSpPr/>
              <p:nvPr/>
            </p:nvCxnSpPr>
            <p:spPr>
              <a:xfrm>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E1812FB-A8D9-4FFB-E109-D08575AC21DB}"/>
                  </a:ext>
                </a:extLst>
              </p:cNvPr>
              <p:cNvCxnSpPr>
                <a:cxnSpLocks/>
              </p:cNvCxnSpPr>
              <p:nvPr/>
            </p:nvCxnSpPr>
            <p:spPr>
              <a:xfrm rot="5400000">
                <a:off x="8464762" y="2432626"/>
                <a:ext cx="543697"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5" name="Title 1">
            <a:extLst>
              <a:ext uri="{FF2B5EF4-FFF2-40B4-BE49-F238E27FC236}">
                <a16:creationId xmlns:a16="http://schemas.microsoft.com/office/drawing/2014/main" id="{2AA2BDFF-4740-E635-FDF0-4CA8C5B44F4C}"/>
              </a:ext>
            </a:extLst>
          </p:cNvPr>
          <p:cNvSpPr>
            <a:spLocks noGrp="1"/>
          </p:cNvSpPr>
          <p:nvPr>
            <p:ph type="title"/>
          </p:nvPr>
        </p:nvSpPr>
        <p:spPr>
          <a:xfrm>
            <a:off x="834362" y="845711"/>
            <a:ext cx="4795956" cy="1325563"/>
          </a:xfrm>
        </p:spPr>
        <p:txBody>
          <a:bodyPr/>
          <a:lstStyle/>
          <a:p>
            <a:r>
              <a:rPr lang="en-US" dirty="0">
                <a:latin typeface="Georgia" panose="02040502050405020303" pitchFamily="18" charset="0"/>
              </a:rPr>
              <a:t>Recommended Design</a:t>
            </a:r>
            <a:endParaRPr lang="en-TW" dirty="0">
              <a:latin typeface="Georgia" panose="02040502050405020303" pitchFamily="18" charset="0"/>
            </a:endParaRPr>
          </a:p>
        </p:txBody>
      </p:sp>
    </p:spTree>
    <p:extLst>
      <p:ext uri="{BB962C8B-B14F-4D97-AF65-F5344CB8AC3E}">
        <p14:creationId xmlns:p14="http://schemas.microsoft.com/office/powerpoint/2010/main" val="3590767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A0D7-ABA9-8D88-E0A2-8443B61B6F4B}"/>
              </a:ext>
            </a:extLst>
          </p:cNvPr>
          <p:cNvSpPr>
            <a:spLocks noGrp="1"/>
          </p:cNvSpPr>
          <p:nvPr>
            <p:ph type="title"/>
          </p:nvPr>
        </p:nvSpPr>
        <p:spPr>
          <a:xfrm>
            <a:off x="670486" y="1907448"/>
            <a:ext cx="10515600" cy="2852737"/>
          </a:xfrm>
        </p:spPr>
        <p:txBody>
          <a:bodyPr>
            <a:normAutofit/>
          </a:bodyPr>
          <a:lstStyle/>
          <a:p>
            <a:pPr>
              <a:lnSpc>
                <a:spcPct val="80000"/>
              </a:lnSpc>
            </a:pPr>
            <a:r>
              <a:rPr lang="en-TW" sz="8000" spc="-150" dirty="0">
                <a:latin typeface="Georgia" panose="02040502050405020303" pitchFamily="18" charset="0"/>
                <a:cs typeface="Arial" panose="020B0604020202020204" pitchFamily="34" charset="0"/>
              </a:rPr>
              <a:t>Limitations &amp;</a:t>
            </a:r>
            <a:br>
              <a:rPr lang="en-TW" sz="8000" spc="-150" dirty="0">
                <a:latin typeface="Georgia" panose="02040502050405020303" pitchFamily="18" charset="0"/>
                <a:cs typeface="Arial" panose="020B0604020202020204" pitchFamily="34" charset="0"/>
              </a:rPr>
            </a:br>
            <a:r>
              <a:rPr lang="en-TW" sz="8000" spc="-150" dirty="0">
                <a:latin typeface="Georgia" panose="02040502050405020303" pitchFamily="18" charset="0"/>
                <a:cs typeface="Arial" panose="020B0604020202020204" pitchFamily="34" charset="0"/>
              </a:rPr>
              <a:t>Future Work</a:t>
            </a:r>
          </a:p>
        </p:txBody>
      </p:sp>
      <p:sp>
        <p:nvSpPr>
          <p:cNvPr id="3" name="Content Placeholder 2">
            <a:extLst>
              <a:ext uri="{FF2B5EF4-FFF2-40B4-BE49-F238E27FC236}">
                <a16:creationId xmlns:a16="http://schemas.microsoft.com/office/drawing/2014/main" id="{F0C0B16F-BBA0-18D7-AF7D-DB33E1585B48}"/>
              </a:ext>
            </a:extLst>
          </p:cNvPr>
          <p:cNvSpPr txBox="1">
            <a:spLocks/>
          </p:cNvSpPr>
          <p:nvPr/>
        </p:nvSpPr>
        <p:spPr>
          <a:xfrm>
            <a:off x="6690825" y="2781785"/>
            <a:ext cx="5448300" cy="366551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71500" indent="-571500">
              <a:lnSpc>
                <a:spcPct val="80000"/>
              </a:lnSpc>
              <a:buFont typeface="Arial" panose="020B0604020202020204" pitchFamily="34" charset="0"/>
              <a:buChar char="•"/>
            </a:pPr>
            <a:r>
              <a:rPr lang="en-US" sz="3600" dirty="0">
                <a:solidFill>
                  <a:schemeClr val="tx1">
                    <a:lumMod val="75000"/>
                    <a:lumOff val="25000"/>
                  </a:schemeClr>
                </a:solidFill>
                <a:latin typeface="Arial" panose="020B0604020202020204" pitchFamily="34" charset="0"/>
                <a:cs typeface="Arial" panose="020B0604020202020204" pitchFamily="34" charset="0"/>
              </a:rPr>
              <a:t>Range of Haptic Feedback</a:t>
            </a:r>
          </a:p>
          <a:p>
            <a:pPr marL="571500" indent="-571500">
              <a:lnSpc>
                <a:spcPct val="80000"/>
              </a:lnSpc>
              <a:buFont typeface="Arial" panose="020B0604020202020204" pitchFamily="34" charset="0"/>
              <a:buChar char="•"/>
            </a:pPr>
            <a:r>
              <a:rPr lang="en-US" sz="3600" dirty="0">
                <a:solidFill>
                  <a:schemeClr val="tx1">
                    <a:lumMod val="75000"/>
                    <a:lumOff val="25000"/>
                  </a:schemeClr>
                </a:solidFill>
                <a:latin typeface="Arial" panose="020B0604020202020204" pitchFamily="34" charset="0"/>
                <a:cs typeface="Arial" panose="020B0604020202020204" pitchFamily="34" charset="0"/>
              </a:rPr>
              <a:t>Environmental &amp; Noise Constraints</a:t>
            </a:r>
          </a:p>
          <a:p>
            <a:pPr marL="571500" indent="-571500">
              <a:lnSpc>
                <a:spcPct val="80000"/>
              </a:lnSpc>
              <a:buFont typeface="Arial" panose="020B0604020202020204" pitchFamily="34" charset="0"/>
              <a:buChar char="•"/>
            </a:pPr>
            <a:r>
              <a:rPr lang="en-US" sz="3600" dirty="0">
                <a:solidFill>
                  <a:schemeClr val="tx1">
                    <a:lumMod val="75000"/>
                    <a:lumOff val="25000"/>
                  </a:schemeClr>
                </a:solidFill>
                <a:latin typeface="Arial" panose="020B0604020202020204" pitchFamily="34" charset="0"/>
                <a:cs typeface="Arial" panose="020B0604020202020204" pitchFamily="34" charset="0"/>
              </a:rPr>
              <a:t>Miniaturization Challenges</a:t>
            </a:r>
          </a:p>
          <a:p>
            <a:pPr marL="571500" indent="-571500">
              <a:lnSpc>
                <a:spcPct val="80000"/>
              </a:lnSpc>
              <a:buFont typeface="Arial" panose="020B0604020202020204" pitchFamily="34" charset="0"/>
              <a:buChar char="•"/>
            </a:pPr>
            <a:r>
              <a:rPr lang="en-US" sz="3600" dirty="0">
                <a:solidFill>
                  <a:schemeClr val="tx1">
                    <a:lumMod val="75000"/>
                    <a:lumOff val="25000"/>
                  </a:schemeClr>
                </a:solidFill>
                <a:latin typeface="Arial" panose="020B0604020202020204" pitchFamily="34" charset="0"/>
                <a:cs typeface="Arial" panose="020B0604020202020204" pitchFamily="34" charset="0"/>
              </a:rPr>
              <a:t>Perceptual Evaluation Bias</a:t>
            </a:r>
            <a:endParaRPr lang="en-TW" sz="3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71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C478A-28EB-E0FE-00AF-1390C7E9E2B4}"/>
              </a:ext>
            </a:extLst>
          </p:cNvPr>
          <p:cNvSpPr>
            <a:spLocks noGrp="1"/>
          </p:cNvSpPr>
          <p:nvPr>
            <p:ph idx="1"/>
          </p:nvPr>
        </p:nvSpPr>
        <p:spPr>
          <a:xfrm>
            <a:off x="838200" y="1470454"/>
            <a:ext cx="9813324" cy="4975315"/>
          </a:xfrm>
        </p:spPr>
        <p:txBody>
          <a:bodyPr>
            <a:normAutofit fontScale="92500" lnSpcReduction="10000"/>
          </a:bodyPr>
          <a:lstStyle/>
          <a:p>
            <a:r>
              <a:rPr lang="en-US" sz="3600" dirty="0">
                <a:latin typeface="Arial" panose="020B0604020202020204" pitchFamily="34" charset="0"/>
                <a:cs typeface="Arial" panose="020B0604020202020204" pitchFamily="34" charset="0"/>
              </a:rPr>
              <a:t>Range of Haptic Feedback</a:t>
            </a:r>
          </a:p>
          <a:p>
            <a:pPr lvl="1"/>
            <a:r>
              <a:rPr lang="en-TW" sz="3200" dirty="0">
                <a:latin typeface="Arial" panose="020B0604020202020204" pitchFamily="34" charset="0"/>
                <a:cs typeface="Arial" panose="020B0604020202020204" pitchFamily="34" charset="0"/>
              </a:rPr>
              <a:t>~</a:t>
            </a:r>
            <a:r>
              <a:rPr lang="en-US" sz="3200" dirty="0">
                <a:latin typeface="Arial" panose="020B0604020202020204" pitchFamily="34" charset="0"/>
                <a:cs typeface="Arial" panose="020B0604020202020204" pitchFamily="34" charset="0"/>
              </a:rPr>
              <a:t>20 mm effective; accuracy drops farther.</a:t>
            </a:r>
            <a:endParaRPr lang="en-TW" sz="3200" dirty="0">
              <a:latin typeface="Arial" panose="020B0604020202020204" pitchFamily="34" charset="0"/>
              <a:cs typeface="Arial" panose="020B0604020202020204" pitchFamily="34" charset="0"/>
            </a:endParaRPr>
          </a:p>
          <a:p>
            <a:r>
              <a:rPr lang="en-US" sz="3600" dirty="0">
                <a:solidFill>
                  <a:schemeClr val="bg1">
                    <a:lumMod val="75000"/>
                  </a:schemeClr>
                </a:solidFill>
                <a:latin typeface="Arial" panose="020B0604020202020204" pitchFamily="34" charset="0"/>
                <a:cs typeface="Arial" panose="020B0604020202020204" pitchFamily="34" charset="0"/>
              </a:rPr>
              <a:t>Environmental &amp; Noise Constraints</a:t>
            </a:r>
            <a:r>
              <a:rPr lang="en-TW" sz="3600" dirty="0">
                <a:solidFill>
                  <a:schemeClr val="bg1">
                    <a:lumMod val="75000"/>
                  </a:schemeClr>
                </a:solidFill>
                <a:latin typeface="Arial" panose="020B0604020202020204" pitchFamily="34" charset="0"/>
                <a:cs typeface="Arial" panose="020B0604020202020204" pitchFamily="34" charset="0"/>
              </a:rPr>
              <a:t> </a:t>
            </a:r>
          </a:p>
          <a:p>
            <a:pPr lvl="1"/>
            <a:r>
              <a:rPr lang="en-US" sz="3200" dirty="0">
                <a:solidFill>
                  <a:schemeClr val="bg1">
                    <a:lumMod val="75000"/>
                  </a:schemeClr>
                </a:solidFill>
                <a:latin typeface="Arial" panose="020B0604020202020204" pitchFamily="34" charset="0"/>
                <a:cs typeface="Arial" panose="020B0604020202020204" pitchFamily="34" charset="0"/>
              </a:rPr>
              <a:t>e.g., wind disrupts; audible hiss</a:t>
            </a:r>
            <a:endParaRPr lang="en-TW" sz="3200" dirty="0">
              <a:solidFill>
                <a:schemeClr val="bg1">
                  <a:lumMod val="75000"/>
                </a:schemeClr>
              </a:solidFill>
              <a:latin typeface="Arial" panose="020B0604020202020204" pitchFamily="34" charset="0"/>
              <a:cs typeface="Arial" panose="020B0604020202020204" pitchFamily="34" charset="0"/>
            </a:endParaRPr>
          </a:p>
          <a:p>
            <a:r>
              <a:rPr lang="en-US" sz="3600" dirty="0">
                <a:solidFill>
                  <a:schemeClr val="bg1">
                    <a:lumMod val="75000"/>
                  </a:schemeClr>
                </a:solidFill>
                <a:latin typeface="Arial" panose="020B0604020202020204" pitchFamily="34" charset="0"/>
                <a:cs typeface="Arial" panose="020B0604020202020204" pitchFamily="34" charset="0"/>
              </a:rPr>
              <a:t>Miniaturization Challenges</a:t>
            </a:r>
          </a:p>
          <a:p>
            <a:pPr lvl="1"/>
            <a:r>
              <a:rPr lang="en-US" sz="3200" dirty="0">
                <a:solidFill>
                  <a:schemeClr val="bg1">
                    <a:lumMod val="75000"/>
                  </a:schemeClr>
                </a:solidFill>
                <a:latin typeface="Arial" panose="020B0604020202020204" pitchFamily="34" charset="0"/>
                <a:cs typeface="Arial" panose="020B0604020202020204" pitchFamily="34" charset="0"/>
              </a:rPr>
              <a:t>needs external pump; explore piezo blowers.</a:t>
            </a:r>
          </a:p>
          <a:p>
            <a:r>
              <a:rPr lang="en-US" sz="3600" dirty="0">
                <a:solidFill>
                  <a:schemeClr val="bg1">
                    <a:lumMod val="75000"/>
                  </a:schemeClr>
                </a:solidFill>
                <a:latin typeface="Arial" panose="020B0604020202020204" pitchFamily="34" charset="0"/>
                <a:cs typeface="Arial" panose="020B0604020202020204" pitchFamily="34" charset="0"/>
              </a:rPr>
              <a:t>Perceptual Evaluation Bias</a:t>
            </a:r>
          </a:p>
          <a:p>
            <a:pPr lvl="1"/>
            <a:r>
              <a:rPr lang="en-US" sz="3200" dirty="0">
                <a:solidFill>
                  <a:schemeClr val="bg1">
                    <a:lumMod val="75000"/>
                  </a:schemeClr>
                </a:solidFill>
                <a:latin typeface="Arial" panose="020B0604020202020204" pitchFamily="34" charset="0"/>
                <a:cs typeface="Arial" panose="020B0604020202020204" pitchFamily="34" charset="0"/>
              </a:rPr>
              <a:t>Likert bias; need ADT/JND psychophysics.</a:t>
            </a:r>
          </a:p>
          <a:p>
            <a:r>
              <a:rPr lang="en-US" sz="3600" dirty="0">
                <a:solidFill>
                  <a:schemeClr val="bg1">
                    <a:lumMod val="75000"/>
                  </a:schemeClr>
                </a:solidFill>
                <a:latin typeface="Arial" panose="020B0604020202020204" pitchFamily="34" charset="0"/>
                <a:cs typeface="Arial" panose="020B0604020202020204" pitchFamily="34" charset="0"/>
              </a:rPr>
              <a:t>Extending to other body sites</a:t>
            </a:r>
          </a:p>
          <a:p>
            <a:pPr lvl="1"/>
            <a:r>
              <a:rPr lang="en-US" sz="3200" dirty="0">
                <a:solidFill>
                  <a:schemeClr val="bg1">
                    <a:lumMod val="75000"/>
                  </a:schemeClr>
                </a:solidFill>
                <a:latin typeface="Arial" panose="020B0604020202020204" pitchFamily="34" charset="0"/>
                <a:cs typeface="Arial" panose="020B0604020202020204" pitchFamily="34" charset="0"/>
              </a:rPr>
              <a:t>E.g., palm, arm, etc.</a:t>
            </a:r>
            <a:endParaRPr lang="en-US" sz="3600" dirty="0">
              <a:solidFill>
                <a:schemeClr val="bg1">
                  <a:lumMod val="75000"/>
                </a:schemeClr>
              </a:solidFill>
              <a:latin typeface="Arial" panose="020B0604020202020204" pitchFamily="34" charset="0"/>
              <a:cs typeface="Arial" panose="020B0604020202020204" pitchFamily="34" charset="0"/>
            </a:endParaRPr>
          </a:p>
          <a:p>
            <a:endParaRPr lang="en-TW" sz="36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48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A0D7-ABA9-8D88-E0A2-8443B61B6F4B}"/>
              </a:ext>
            </a:extLst>
          </p:cNvPr>
          <p:cNvSpPr>
            <a:spLocks noGrp="1"/>
          </p:cNvSpPr>
          <p:nvPr>
            <p:ph type="title"/>
          </p:nvPr>
        </p:nvSpPr>
        <p:spPr/>
        <p:txBody>
          <a:bodyPr>
            <a:normAutofit/>
          </a:bodyPr>
          <a:lstStyle/>
          <a:p>
            <a:r>
              <a:rPr lang="en-TW" sz="8000" dirty="0">
                <a:latin typeface="Arial" panose="020B0604020202020204" pitchFamily="34" charset="0"/>
                <a:cs typeface="Arial" panose="020B0604020202020204" pitchFamily="34" charset="0"/>
              </a:rPr>
              <a:t>Motivation</a:t>
            </a:r>
          </a:p>
        </p:txBody>
      </p:sp>
      <p:sp>
        <p:nvSpPr>
          <p:cNvPr id="3" name="Text Placeholder 2">
            <a:extLst>
              <a:ext uri="{FF2B5EF4-FFF2-40B4-BE49-F238E27FC236}">
                <a16:creationId xmlns:a16="http://schemas.microsoft.com/office/drawing/2014/main" id="{BCAE7B10-FCB6-6D0D-D88C-96DDC3A37889}"/>
              </a:ext>
            </a:extLst>
          </p:cNvPr>
          <p:cNvSpPr>
            <a:spLocks noGrp="1"/>
          </p:cNvSpPr>
          <p:nvPr>
            <p:ph type="body" idx="1"/>
          </p:nvPr>
        </p:nvSpPr>
        <p:spPr/>
        <p:txBody>
          <a:bodyPr/>
          <a:lstStyle/>
          <a:p>
            <a:endParaRPr lang="en-TW"/>
          </a:p>
        </p:txBody>
      </p:sp>
    </p:spTree>
    <p:extLst>
      <p:ext uri="{BB962C8B-B14F-4D97-AF65-F5344CB8AC3E}">
        <p14:creationId xmlns:p14="http://schemas.microsoft.com/office/powerpoint/2010/main" val="3373304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C478A-28EB-E0FE-00AF-1390C7E9E2B4}"/>
              </a:ext>
            </a:extLst>
          </p:cNvPr>
          <p:cNvSpPr>
            <a:spLocks noGrp="1"/>
          </p:cNvSpPr>
          <p:nvPr>
            <p:ph idx="1"/>
          </p:nvPr>
        </p:nvSpPr>
        <p:spPr>
          <a:xfrm>
            <a:off x="838200" y="1470454"/>
            <a:ext cx="9813324" cy="4930345"/>
          </a:xfrm>
        </p:spPr>
        <p:txBody>
          <a:bodyPr>
            <a:normAutofit fontScale="92500" lnSpcReduction="10000"/>
          </a:bodyPr>
          <a:lstStyle/>
          <a:p>
            <a:r>
              <a:rPr lang="en-US" sz="3600" dirty="0">
                <a:solidFill>
                  <a:schemeClr val="bg1">
                    <a:lumMod val="75000"/>
                  </a:schemeClr>
                </a:solidFill>
                <a:latin typeface="Arial" panose="020B0604020202020204" pitchFamily="34" charset="0"/>
                <a:cs typeface="Arial" panose="020B0604020202020204" pitchFamily="34" charset="0"/>
              </a:rPr>
              <a:t>Range of Haptic Feedback</a:t>
            </a:r>
          </a:p>
          <a:p>
            <a:pPr lvl="1"/>
            <a:r>
              <a:rPr lang="en-TW" sz="3200" dirty="0">
                <a:solidFill>
                  <a:schemeClr val="bg1">
                    <a:lumMod val="75000"/>
                  </a:schemeClr>
                </a:solidFill>
                <a:latin typeface="Arial" panose="020B0604020202020204" pitchFamily="34" charset="0"/>
                <a:cs typeface="Arial" panose="020B0604020202020204" pitchFamily="34" charset="0"/>
              </a:rPr>
              <a:t>~</a:t>
            </a:r>
            <a:r>
              <a:rPr lang="en-US" sz="3200" dirty="0">
                <a:solidFill>
                  <a:schemeClr val="bg1">
                    <a:lumMod val="75000"/>
                  </a:schemeClr>
                </a:solidFill>
                <a:latin typeface="Arial" panose="020B0604020202020204" pitchFamily="34" charset="0"/>
                <a:cs typeface="Arial" panose="020B0604020202020204" pitchFamily="34" charset="0"/>
              </a:rPr>
              <a:t>20 mm effective; accuracy drops farther.</a:t>
            </a:r>
            <a:endParaRPr lang="en-TW" sz="3200" dirty="0">
              <a:solidFill>
                <a:schemeClr val="bg1">
                  <a:lumMod val="75000"/>
                </a:schemeClr>
              </a:solidFill>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Environmental &amp; Noise Constraints</a:t>
            </a:r>
            <a:r>
              <a:rPr lang="en-TW" sz="3600" dirty="0">
                <a:latin typeface="Arial" panose="020B0604020202020204" pitchFamily="34" charset="0"/>
                <a:cs typeface="Arial" panose="020B0604020202020204" pitchFamily="34" charset="0"/>
              </a:rPr>
              <a:t> </a:t>
            </a:r>
          </a:p>
          <a:p>
            <a:pPr lvl="1"/>
            <a:r>
              <a:rPr lang="en-US" sz="3200" dirty="0">
                <a:latin typeface="Arial" panose="020B0604020202020204" pitchFamily="34" charset="0"/>
                <a:cs typeface="Arial" panose="020B0604020202020204" pitchFamily="34" charset="0"/>
              </a:rPr>
              <a:t>e.g., wind disrupts; audible hiss</a:t>
            </a:r>
            <a:endParaRPr lang="en-TW" sz="3200" dirty="0">
              <a:latin typeface="Arial" panose="020B0604020202020204" pitchFamily="34" charset="0"/>
              <a:cs typeface="Arial" panose="020B0604020202020204" pitchFamily="34" charset="0"/>
            </a:endParaRPr>
          </a:p>
          <a:p>
            <a:r>
              <a:rPr lang="en-US" sz="3600" dirty="0">
                <a:solidFill>
                  <a:schemeClr val="bg1">
                    <a:lumMod val="75000"/>
                  </a:schemeClr>
                </a:solidFill>
                <a:latin typeface="Arial" panose="020B0604020202020204" pitchFamily="34" charset="0"/>
                <a:cs typeface="Arial" panose="020B0604020202020204" pitchFamily="34" charset="0"/>
              </a:rPr>
              <a:t>Miniaturization Challenges</a:t>
            </a:r>
          </a:p>
          <a:p>
            <a:pPr lvl="1"/>
            <a:r>
              <a:rPr lang="en-US" sz="3200" dirty="0">
                <a:solidFill>
                  <a:schemeClr val="bg1">
                    <a:lumMod val="75000"/>
                  </a:schemeClr>
                </a:solidFill>
                <a:latin typeface="Arial" panose="020B0604020202020204" pitchFamily="34" charset="0"/>
                <a:cs typeface="Arial" panose="020B0604020202020204" pitchFamily="34" charset="0"/>
              </a:rPr>
              <a:t>needs external pump; explore piezo blowers.</a:t>
            </a:r>
          </a:p>
          <a:p>
            <a:r>
              <a:rPr lang="en-US" sz="3600" dirty="0">
                <a:solidFill>
                  <a:schemeClr val="bg1">
                    <a:lumMod val="75000"/>
                  </a:schemeClr>
                </a:solidFill>
                <a:latin typeface="Arial" panose="020B0604020202020204" pitchFamily="34" charset="0"/>
                <a:cs typeface="Arial" panose="020B0604020202020204" pitchFamily="34" charset="0"/>
              </a:rPr>
              <a:t>Perceptual Evaluation Bias</a:t>
            </a:r>
          </a:p>
          <a:p>
            <a:pPr lvl="1"/>
            <a:r>
              <a:rPr lang="en-US" sz="3200" dirty="0">
                <a:solidFill>
                  <a:schemeClr val="bg1">
                    <a:lumMod val="75000"/>
                  </a:schemeClr>
                </a:solidFill>
                <a:latin typeface="Arial" panose="020B0604020202020204" pitchFamily="34" charset="0"/>
                <a:cs typeface="Arial" panose="020B0604020202020204" pitchFamily="34" charset="0"/>
              </a:rPr>
              <a:t>Likert bias; need ADT/JND psychophysics.</a:t>
            </a:r>
          </a:p>
          <a:p>
            <a:r>
              <a:rPr lang="en-US" sz="3600" dirty="0">
                <a:solidFill>
                  <a:schemeClr val="bg1">
                    <a:lumMod val="75000"/>
                  </a:schemeClr>
                </a:solidFill>
                <a:latin typeface="Arial" panose="020B0604020202020204" pitchFamily="34" charset="0"/>
                <a:cs typeface="Arial" panose="020B0604020202020204" pitchFamily="34" charset="0"/>
              </a:rPr>
              <a:t>Extending to other body sites</a:t>
            </a:r>
          </a:p>
          <a:p>
            <a:pPr lvl="1"/>
            <a:r>
              <a:rPr lang="en-US" sz="3200" dirty="0">
                <a:solidFill>
                  <a:schemeClr val="bg1">
                    <a:lumMod val="75000"/>
                  </a:schemeClr>
                </a:solidFill>
                <a:latin typeface="Arial" panose="020B0604020202020204" pitchFamily="34" charset="0"/>
                <a:cs typeface="Arial" panose="020B0604020202020204" pitchFamily="34" charset="0"/>
              </a:rPr>
              <a:t>E.g., palm, arm, etc.</a:t>
            </a:r>
            <a:endParaRPr lang="en-US" sz="3600" dirty="0">
              <a:solidFill>
                <a:schemeClr val="bg1">
                  <a:lumMod val="75000"/>
                </a:schemeClr>
              </a:solidFill>
              <a:latin typeface="Arial" panose="020B0604020202020204" pitchFamily="34" charset="0"/>
              <a:cs typeface="Arial" panose="020B0604020202020204" pitchFamily="34" charset="0"/>
            </a:endParaRPr>
          </a:p>
          <a:p>
            <a:endParaRPr lang="en-TW" sz="36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8225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C478A-28EB-E0FE-00AF-1390C7E9E2B4}"/>
              </a:ext>
            </a:extLst>
          </p:cNvPr>
          <p:cNvSpPr>
            <a:spLocks noGrp="1"/>
          </p:cNvSpPr>
          <p:nvPr>
            <p:ph idx="1"/>
          </p:nvPr>
        </p:nvSpPr>
        <p:spPr>
          <a:xfrm>
            <a:off x="838200" y="1470455"/>
            <a:ext cx="9813324" cy="5035276"/>
          </a:xfrm>
        </p:spPr>
        <p:txBody>
          <a:bodyPr>
            <a:normAutofit fontScale="92500" lnSpcReduction="10000"/>
          </a:bodyPr>
          <a:lstStyle/>
          <a:p>
            <a:r>
              <a:rPr lang="en-US" sz="3600" dirty="0">
                <a:solidFill>
                  <a:schemeClr val="bg1">
                    <a:lumMod val="75000"/>
                  </a:schemeClr>
                </a:solidFill>
                <a:latin typeface="Arial" panose="020B0604020202020204" pitchFamily="34" charset="0"/>
                <a:cs typeface="Arial" panose="020B0604020202020204" pitchFamily="34" charset="0"/>
              </a:rPr>
              <a:t>Range of Haptic Feedback</a:t>
            </a:r>
          </a:p>
          <a:p>
            <a:pPr lvl="1"/>
            <a:r>
              <a:rPr lang="en-TW" sz="3200" dirty="0">
                <a:solidFill>
                  <a:schemeClr val="bg1">
                    <a:lumMod val="75000"/>
                  </a:schemeClr>
                </a:solidFill>
                <a:latin typeface="Arial" panose="020B0604020202020204" pitchFamily="34" charset="0"/>
                <a:cs typeface="Arial" panose="020B0604020202020204" pitchFamily="34" charset="0"/>
              </a:rPr>
              <a:t>~</a:t>
            </a:r>
            <a:r>
              <a:rPr lang="en-US" sz="3200" dirty="0">
                <a:solidFill>
                  <a:schemeClr val="bg1">
                    <a:lumMod val="75000"/>
                  </a:schemeClr>
                </a:solidFill>
                <a:latin typeface="Arial" panose="020B0604020202020204" pitchFamily="34" charset="0"/>
                <a:cs typeface="Arial" panose="020B0604020202020204" pitchFamily="34" charset="0"/>
              </a:rPr>
              <a:t>20 mm effective; accuracy drops farther.</a:t>
            </a:r>
            <a:endParaRPr lang="en-TW" sz="3200" dirty="0">
              <a:solidFill>
                <a:schemeClr val="bg1">
                  <a:lumMod val="75000"/>
                </a:schemeClr>
              </a:solidFill>
              <a:latin typeface="Arial" panose="020B0604020202020204" pitchFamily="34" charset="0"/>
              <a:cs typeface="Arial" panose="020B0604020202020204" pitchFamily="34" charset="0"/>
            </a:endParaRPr>
          </a:p>
          <a:p>
            <a:r>
              <a:rPr lang="en-US" sz="3600" dirty="0">
                <a:solidFill>
                  <a:schemeClr val="bg1">
                    <a:lumMod val="75000"/>
                  </a:schemeClr>
                </a:solidFill>
                <a:latin typeface="Arial" panose="020B0604020202020204" pitchFamily="34" charset="0"/>
                <a:cs typeface="Arial" panose="020B0604020202020204" pitchFamily="34" charset="0"/>
              </a:rPr>
              <a:t>Environmental &amp; Noise Constraints</a:t>
            </a:r>
            <a:r>
              <a:rPr lang="en-TW" sz="3600" dirty="0">
                <a:solidFill>
                  <a:schemeClr val="bg1">
                    <a:lumMod val="75000"/>
                  </a:schemeClr>
                </a:solidFill>
                <a:latin typeface="Arial" panose="020B0604020202020204" pitchFamily="34" charset="0"/>
                <a:cs typeface="Arial" panose="020B0604020202020204" pitchFamily="34" charset="0"/>
              </a:rPr>
              <a:t> </a:t>
            </a:r>
          </a:p>
          <a:p>
            <a:pPr lvl="1"/>
            <a:r>
              <a:rPr lang="en-US" sz="3200" dirty="0">
                <a:solidFill>
                  <a:schemeClr val="bg1">
                    <a:lumMod val="75000"/>
                  </a:schemeClr>
                </a:solidFill>
                <a:latin typeface="Arial" panose="020B0604020202020204" pitchFamily="34" charset="0"/>
                <a:cs typeface="Arial" panose="020B0604020202020204" pitchFamily="34" charset="0"/>
              </a:rPr>
              <a:t>e.g., wind disrupts; audible hiss</a:t>
            </a:r>
            <a:endParaRPr lang="en-TW" sz="3200" dirty="0">
              <a:solidFill>
                <a:schemeClr val="bg1">
                  <a:lumMod val="75000"/>
                </a:schemeClr>
              </a:solidFill>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Miniaturization Challenges</a:t>
            </a:r>
          </a:p>
          <a:p>
            <a:pPr lvl="1"/>
            <a:r>
              <a:rPr lang="en-US" sz="3200" dirty="0">
                <a:latin typeface="Arial" panose="020B0604020202020204" pitchFamily="34" charset="0"/>
                <a:cs typeface="Arial" panose="020B0604020202020204" pitchFamily="34" charset="0"/>
              </a:rPr>
              <a:t>needs external pump; explore piezo blowers.</a:t>
            </a:r>
          </a:p>
          <a:p>
            <a:r>
              <a:rPr lang="en-US" sz="3600" dirty="0">
                <a:solidFill>
                  <a:schemeClr val="bg1">
                    <a:lumMod val="75000"/>
                  </a:schemeClr>
                </a:solidFill>
                <a:latin typeface="Arial" panose="020B0604020202020204" pitchFamily="34" charset="0"/>
                <a:cs typeface="Arial" panose="020B0604020202020204" pitchFamily="34" charset="0"/>
              </a:rPr>
              <a:t>Perceptual Evaluation Bias</a:t>
            </a:r>
          </a:p>
          <a:p>
            <a:pPr lvl="1"/>
            <a:r>
              <a:rPr lang="en-US" sz="3200" dirty="0">
                <a:solidFill>
                  <a:schemeClr val="bg1">
                    <a:lumMod val="75000"/>
                  </a:schemeClr>
                </a:solidFill>
                <a:latin typeface="Arial" panose="020B0604020202020204" pitchFamily="34" charset="0"/>
                <a:cs typeface="Arial" panose="020B0604020202020204" pitchFamily="34" charset="0"/>
              </a:rPr>
              <a:t>Likert bias; need JND psychophysics.</a:t>
            </a:r>
          </a:p>
          <a:p>
            <a:r>
              <a:rPr lang="en-US" sz="3600" dirty="0">
                <a:solidFill>
                  <a:schemeClr val="bg1">
                    <a:lumMod val="75000"/>
                  </a:schemeClr>
                </a:solidFill>
                <a:latin typeface="Arial" panose="020B0604020202020204" pitchFamily="34" charset="0"/>
                <a:cs typeface="Arial" panose="020B0604020202020204" pitchFamily="34" charset="0"/>
              </a:rPr>
              <a:t>Extending to other body sites</a:t>
            </a:r>
          </a:p>
          <a:p>
            <a:pPr lvl="1"/>
            <a:r>
              <a:rPr lang="en-US" sz="3200" dirty="0">
                <a:solidFill>
                  <a:schemeClr val="bg1">
                    <a:lumMod val="75000"/>
                  </a:schemeClr>
                </a:solidFill>
                <a:latin typeface="Arial" panose="020B0604020202020204" pitchFamily="34" charset="0"/>
                <a:cs typeface="Arial" panose="020B0604020202020204" pitchFamily="34" charset="0"/>
              </a:rPr>
              <a:t>E.g., palm, arm, etc.</a:t>
            </a:r>
          </a:p>
          <a:p>
            <a:pPr marL="457200" lvl="1" indent="0">
              <a:buNone/>
            </a:pPr>
            <a:endParaRPr lang="en-US" sz="3200" dirty="0">
              <a:solidFill>
                <a:schemeClr val="bg1">
                  <a:lumMod val="75000"/>
                </a:schemeClr>
              </a:solidFill>
              <a:latin typeface="Arial" panose="020B0604020202020204" pitchFamily="34" charset="0"/>
              <a:cs typeface="Arial" panose="020B0604020202020204" pitchFamily="34" charset="0"/>
            </a:endParaRPr>
          </a:p>
          <a:p>
            <a:endParaRPr lang="en-TW" sz="3600" dirty="0">
              <a:solidFill>
                <a:schemeClr val="bg1">
                  <a:lumMod val="75000"/>
                </a:schemeClr>
              </a:solidFill>
              <a:latin typeface="Arial" panose="020B0604020202020204" pitchFamily="34" charset="0"/>
              <a:cs typeface="Arial" panose="020B0604020202020204" pitchFamily="34" charset="0"/>
            </a:endParaRPr>
          </a:p>
        </p:txBody>
      </p:sp>
      <p:pic>
        <p:nvPicPr>
          <p:cNvPr id="2" name="Picture 2" descr="Piezoelectric micro air blower! - YouTube">
            <a:extLst>
              <a:ext uri="{FF2B5EF4-FFF2-40B4-BE49-F238E27FC236}">
                <a16:creationId xmlns:a16="http://schemas.microsoft.com/office/drawing/2014/main" id="{75E7A0F7-BEEB-AE67-1661-E5A02E7F2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389" y="1034064"/>
            <a:ext cx="4064305" cy="22869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圧電マイクロブロアー MZB1001T02 (超音波振動ポンプ): ケース・ネジ・固定具 秋月電子通商-電子部品・ネット通販">
            <a:extLst>
              <a:ext uri="{FF2B5EF4-FFF2-40B4-BE49-F238E27FC236}">
                <a16:creationId xmlns:a16="http://schemas.microsoft.com/office/drawing/2014/main" id="{CC2FFA9A-C048-BCE2-D843-EA66C1F31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7608" y="3429000"/>
            <a:ext cx="2354392" cy="176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558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C478A-28EB-E0FE-00AF-1390C7E9E2B4}"/>
              </a:ext>
            </a:extLst>
          </p:cNvPr>
          <p:cNvSpPr>
            <a:spLocks noGrp="1"/>
          </p:cNvSpPr>
          <p:nvPr>
            <p:ph idx="1"/>
          </p:nvPr>
        </p:nvSpPr>
        <p:spPr>
          <a:xfrm>
            <a:off x="838200" y="1470454"/>
            <a:ext cx="9813324" cy="4975315"/>
          </a:xfrm>
        </p:spPr>
        <p:txBody>
          <a:bodyPr>
            <a:normAutofit fontScale="92500" lnSpcReduction="10000"/>
          </a:bodyPr>
          <a:lstStyle/>
          <a:p>
            <a:r>
              <a:rPr lang="en-US" sz="3600" dirty="0">
                <a:solidFill>
                  <a:schemeClr val="bg1">
                    <a:lumMod val="75000"/>
                  </a:schemeClr>
                </a:solidFill>
                <a:latin typeface="Arial" panose="020B0604020202020204" pitchFamily="34" charset="0"/>
                <a:cs typeface="Arial" panose="020B0604020202020204" pitchFamily="34" charset="0"/>
              </a:rPr>
              <a:t>Range of Haptic Feedback</a:t>
            </a:r>
          </a:p>
          <a:p>
            <a:pPr lvl="1"/>
            <a:r>
              <a:rPr lang="en-TW" sz="3200" dirty="0">
                <a:solidFill>
                  <a:schemeClr val="bg1">
                    <a:lumMod val="75000"/>
                  </a:schemeClr>
                </a:solidFill>
                <a:latin typeface="Arial" panose="020B0604020202020204" pitchFamily="34" charset="0"/>
                <a:cs typeface="Arial" panose="020B0604020202020204" pitchFamily="34" charset="0"/>
              </a:rPr>
              <a:t>~</a:t>
            </a:r>
            <a:r>
              <a:rPr lang="en-US" sz="3200" dirty="0">
                <a:solidFill>
                  <a:schemeClr val="bg1">
                    <a:lumMod val="75000"/>
                  </a:schemeClr>
                </a:solidFill>
                <a:latin typeface="Arial" panose="020B0604020202020204" pitchFamily="34" charset="0"/>
                <a:cs typeface="Arial" panose="020B0604020202020204" pitchFamily="34" charset="0"/>
              </a:rPr>
              <a:t>20 mm effective; accuracy drops farther.</a:t>
            </a:r>
            <a:endParaRPr lang="en-TW" sz="3200" dirty="0">
              <a:solidFill>
                <a:schemeClr val="bg1">
                  <a:lumMod val="75000"/>
                </a:schemeClr>
              </a:solidFill>
              <a:latin typeface="Arial" panose="020B0604020202020204" pitchFamily="34" charset="0"/>
              <a:cs typeface="Arial" panose="020B0604020202020204" pitchFamily="34" charset="0"/>
            </a:endParaRPr>
          </a:p>
          <a:p>
            <a:r>
              <a:rPr lang="en-US" sz="3600" dirty="0">
                <a:solidFill>
                  <a:schemeClr val="bg1">
                    <a:lumMod val="75000"/>
                  </a:schemeClr>
                </a:solidFill>
                <a:latin typeface="Arial" panose="020B0604020202020204" pitchFamily="34" charset="0"/>
                <a:cs typeface="Arial" panose="020B0604020202020204" pitchFamily="34" charset="0"/>
              </a:rPr>
              <a:t>Environmental &amp; Noise Constraints</a:t>
            </a:r>
            <a:r>
              <a:rPr lang="en-TW" sz="3600" dirty="0">
                <a:solidFill>
                  <a:schemeClr val="bg1">
                    <a:lumMod val="75000"/>
                  </a:schemeClr>
                </a:solidFill>
                <a:latin typeface="Arial" panose="020B0604020202020204" pitchFamily="34" charset="0"/>
                <a:cs typeface="Arial" panose="020B0604020202020204" pitchFamily="34" charset="0"/>
              </a:rPr>
              <a:t> </a:t>
            </a:r>
          </a:p>
          <a:p>
            <a:pPr lvl="1"/>
            <a:r>
              <a:rPr lang="en-US" sz="3200" dirty="0">
                <a:solidFill>
                  <a:schemeClr val="bg1">
                    <a:lumMod val="75000"/>
                  </a:schemeClr>
                </a:solidFill>
                <a:latin typeface="Arial" panose="020B0604020202020204" pitchFamily="34" charset="0"/>
                <a:cs typeface="Arial" panose="020B0604020202020204" pitchFamily="34" charset="0"/>
              </a:rPr>
              <a:t>e.g., wind disrupts; audible hiss</a:t>
            </a:r>
            <a:endParaRPr lang="en-TW" sz="3200" dirty="0">
              <a:solidFill>
                <a:schemeClr val="bg1">
                  <a:lumMod val="75000"/>
                </a:schemeClr>
              </a:solidFill>
              <a:latin typeface="Arial" panose="020B0604020202020204" pitchFamily="34" charset="0"/>
              <a:cs typeface="Arial" panose="020B0604020202020204" pitchFamily="34" charset="0"/>
            </a:endParaRPr>
          </a:p>
          <a:p>
            <a:r>
              <a:rPr lang="en-US" sz="3600" dirty="0">
                <a:solidFill>
                  <a:schemeClr val="bg1">
                    <a:lumMod val="75000"/>
                  </a:schemeClr>
                </a:solidFill>
                <a:latin typeface="Arial" panose="020B0604020202020204" pitchFamily="34" charset="0"/>
                <a:cs typeface="Arial" panose="020B0604020202020204" pitchFamily="34" charset="0"/>
              </a:rPr>
              <a:t>Miniaturization Challenges</a:t>
            </a:r>
          </a:p>
          <a:p>
            <a:pPr lvl="1"/>
            <a:r>
              <a:rPr lang="en-US" sz="3200" dirty="0">
                <a:solidFill>
                  <a:schemeClr val="bg1">
                    <a:lumMod val="75000"/>
                  </a:schemeClr>
                </a:solidFill>
                <a:latin typeface="Arial" panose="020B0604020202020204" pitchFamily="34" charset="0"/>
                <a:cs typeface="Arial" panose="020B0604020202020204" pitchFamily="34" charset="0"/>
              </a:rPr>
              <a:t>needs external pump; explore piezo blowers.</a:t>
            </a:r>
          </a:p>
          <a:p>
            <a:r>
              <a:rPr lang="en-US" sz="3600" dirty="0">
                <a:latin typeface="Arial" panose="020B0604020202020204" pitchFamily="34" charset="0"/>
                <a:cs typeface="Arial" panose="020B0604020202020204" pitchFamily="34" charset="0"/>
              </a:rPr>
              <a:t>Perceptual Evaluation Bias</a:t>
            </a:r>
          </a:p>
          <a:p>
            <a:pPr lvl="1"/>
            <a:r>
              <a:rPr lang="en-US" sz="3200" dirty="0">
                <a:latin typeface="Arial" panose="020B0604020202020204" pitchFamily="34" charset="0"/>
                <a:cs typeface="Arial" panose="020B0604020202020204" pitchFamily="34" charset="0"/>
              </a:rPr>
              <a:t>Likert bias; need JND psychophysics.</a:t>
            </a:r>
          </a:p>
          <a:p>
            <a:r>
              <a:rPr lang="en-US" sz="3600" dirty="0">
                <a:solidFill>
                  <a:schemeClr val="bg1">
                    <a:lumMod val="75000"/>
                  </a:schemeClr>
                </a:solidFill>
                <a:latin typeface="Arial" panose="020B0604020202020204" pitchFamily="34" charset="0"/>
                <a:cs typeface="Arial" panose="020B0604020202020204" pitchFamily="34" charset="0"/>
              </a:rPr>
              <a:t>Extending to other body sites</a:t>
            </a:r>
          </a:p>
          <a:p>
            <a:pPr lvl="1"/>
            <a:r>
              <a:rPr lang="en-US" sz="3200" dirty="0">
                <a:solidFill>
                  <a:schemeClr val="bg1">
                    <a:lumMod val="75000"/>
                  </a:schemeClr>
                </a:solidFill>
                <a:latin typeface="Arial" panose="020B0604020202020204" pitchFamily="34" charset="0"/>
                <a:cs typeface="Arial" panose="020B0604020202020204" pitchFamily="34" charset="0"/>
              </a:rPr>
              <a:t>E.g., palm, arm, etc.</a:t>
            </a:r>
          </a:p>
        </p:txBody>
      </p:sp>
    </p:spTree>
    <p:extLst>
      <p:ext uri="{BB962C8B-B14F-4D97-AF65-F5344CB8AC3E}">
        <p14:creationId xmlns:p14="http://schemas.microsoft.com/office/powerpoint/2010/main" val="882805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C478A-28EB-E0FE-00AF-1390C7E9E2B4}"/>
              </a:ext>
            </a:extLst>
          </p:cNvPr>
          <p:cNvSpPr>
            <a:spLocks noGrp="1"/>
          </p:cNvSpPr>
          <p:nvPr>
            <p:ph idx="1"/>
          </p:nvPr>
        </p:nvSpPr>
        <p:spPr>
          <a:xfrm>
            <a:off x="838200" y="1470454"/>
            <a:ext cx="9813324" cy="4945335"/>
          </a:xfrm>
        </p:spPr>
        <p:txBody>
          <a:bodyPr>
            <a:normAutofit fontScale="92500" lnSpcReduction="10000"/>
          </a:bodyPr>
          <a:lstStyle/>
          <a:p>
            <a:r>
              <a:rPr lang="en-US" sz="3600" dirty="0">
                <a:solidFill>
                  <a:schemeClr val="bg1">
                    <a:lumMod val="75000"/>
                  </a:schemeClr>
                </a:solidFill>
                <a:latin typeface="Arial" panose="020B0604020202020204" pitchFamily="34" charset="0"/>
                <a:cs typeface="Arial" panose="020B0604020202020204" pitchFamily="34" charset="0"/>
              </a:rPr>
              <a:t>Range of Haptic Feedback</a:t>
            </a:r>
          </a:p>
          <a:p>
            <a:pPr lvl="1"/>
            <a:r>
              <a:rPr lang="en-TW" sz="3200" dirty="0">
                <a:solidFill>
                  <a:schemeClr val="bg1">
                    <a:lumMod val="75000"/>
                  </a:schemeClr>
                </a:solidFill>
                <a:latin typeface="Arial" panose="020B0604020202020204" pitchFamily="34" charset="0"/>
                <a:cs typeface="Arial" panose="020B0604020202020204" pitchFamily="34" charset="0"/>
              </a:rPr>
              <a:t>~</a:t>
            </a:r>
            <a:r>
              <a:rPr lang="en-US" sz="3200" dirty="0">
                <a:solidFill>
                  <a:schemeClr val="bg1">
                    <a:lumMod val="75000"/>
                  </a:schemeClr>
                </a:solidFill>
                <a:latin typeface="Arial" panose="020B0604020202020204" pitchFamily="34" charset="0"/>
                <a:cs typeface="Arial" panose="020B0604020202020204" pitchFamily="34" charset="0"/>
              </a:rPr>
              <a:t>20 mm effective; accuracy drops farther.</a:t>
            </a:r>
            <a:endParaRPr lang="en-TW" sz="3200" dirty="0">
              <a:solidFill>
                <a:schemeClr val="bg1">
                  <a:lumMod val="75000"/>
                </a:schemeClr>
              </a:solidFill>
              <a:latin typeface="Arial" panose="020B0604020202020204" pitchFamily="34" charset="0"/>
              <a:cs typeface="Arial" panose="020B0604020202020204" pitchFamily="34" charset="0"/>
            </a:endParaRPr>
          </a:p>
          <a:p>
            <a:r>
              <a:rPr lang="en-US" sz="3600" dirty="0">
                <a:solidFill>
                  <a:schemeClr val="bg1">
                    <a:lumMod val="75000"/>
                  </a:schemeClr>
                </a:solidFill>
                <a:latin typeface="Arial" panose="020B0604020202020204" pitchFamily="34" charset="0"/>
                <a:cs typeface="Arial" panose="020B0604020202020204" pitchFamily="34" charset="0"/>
              </a:rPr>
              <a:t>Environmental &amp; Noise Constraints</a:t>
            </a:r>
            <a:r>
              <a:rPr lang="en-TW" sz="3600" dirty="0">
                <a:solidFill>
                  <a:schemeClr val="bg1">
                    <a:lumMod val="75000"/>
                  </a:schemeClr>
                </a:solidFill>
                <a:latin typeface="Arial" panose="020B0604020202020204" pitchFamily="34" charset="0"/>
                <a:cs typeface="Arial" panose="020B0604020202020204" pitchFamily="34" charset="0"/>
              </a:rPr>
              <a:t> </a:t>
            </a:r>
          </a:p>
          <a:p>
            <a:pPr lvl="1"/>
            <a:r>
              <a:rPr lang="en-US" sz="3200" dirty="0">
                <a:solidFill>
                  <a:schemeClr val="bg1">
                    <a:lumMod val="75000"/>
                  </a:schemeClr>
                </a:solidFill>
                <a:latin typeface="Arial" panose="020B0604020202020204" pitchFamily="34" charset="0"/>
                <a:cs typeface="Arial" panose="020B0604020202020204" pitchFamily="34" charset="0"/>
              </a:rPr>
              <a:t>e.g., wind disrupts; audible hiss</a:t>
            </a:r>
            <a:endParaRPr lang="en-TW" sz="3200" dirty="0">
              <a:solidFill>
                <a:schemeClr val="bg1">
                  <a:lumMod val="75000"/>
                </a:schemeClr>
              </a:solidFill>
              <a:latin typeface="Arial" panose="020B0604020202020204" pitchFamily="34" charset="0"/>
              <a:cs typeface="Arial" panose="020B0604020202020204" pitchFamily="34" charset="0"/>
            </a:endParaRPr>
          </a:p>
          <a:p>
            <a:r>
              <a:rPr lang="en-US" sz="3600" dirty="0">
                <a:solidFill>
                  <a:schemeClr val="bg1">
                    <a:lumMod val="75000"/>
                  </a:schemeClr>
                </a:solidFill>
                <a:latin typeface="Arial" panose="020B0604020202020204" pitchFamily="34" charset="0"/>
                <a:cs typeface="Arial" panose="020B0604020202020204" pitchFamily="34" charset="0"/>
              </a:rPr>
              <a:t>Miniaturization Challenges</a:t>
            </a:r>
          </a:p>
          <a:p>
            <a:pPr lvl="1"/>
            <a:r>
              <a:rPr lang="en-US" sz="3200" dirty="0">
                <a:solidFill>
                  <a:schemeClr val="bg1">
                    <a:lumMod val="75000"/>
                  </a:schemeClr>
                </a:solidFill>
                <a:latin typeface="Arial" panose="020B0604020202020204" pitchFamily="34" charset="0"/>
                <a:cs typeface="Arial" panose="020B0604020202020204" pitchFamily="34" charset="0"/>
              </a:rPr>
              <a:t>needs external pump; explore piezo blowers.</a:t>
            </a:r>
          </a:p>
          <a:p>
            <a:r>
              <a:rPr lang="en-US" sz="3600" dirty="0">
                <a:solidFill>
                  <a:schemeClr val="bg1">
                    <a:lumMod val="75000"/>
                  </a:schemeClr>
                </a:solidFill>
                <a:latin typeface="Arial" panose="020B0604020202020204" pitchFamily="34" charset="0"/>
                <a:cs typeface="Arial" panose="020B0604020202020204" pitchFamily="34" charset="0"/>
              </a:rPr>
              <a:t>Perceptual Evaluation Bias</a:t>
            </a:r>
          </a:p>
          <a:p>
            <a:pPr marL="685800" lvl="2">
              <a:spcBef>
                <a:spcPts val="1000"/>
              </a:spcBef>
            </a:pPr>
            <a:r>
              <a:rPr lang="en-US" sz="3200" dirty="0">
                <a:solidFill>
                  <a:schemeClr val="bg1">
                    <a:lumMod val="75000"/>
                  </a:schemeClr>
                </a:solidFill>
                <a:latin typeface="Arial" panose="020B0604020202020204" pitchFamily="34" charset="0"/>
                <a:cs typeface="Arial" panose="020B0604020202020204" pitchFamily="34" charset="0"/>
              </a:rPr>
              <a:t>Likert bias; need JND psychophysics.</a:t>
            </a:r>
          </a:p>
          <a:p>
            <a:r>
              <a:rPr lang="en-US" sz="3600" dirty="0">
                <a:latin typeface="Arial" panose="020B0604020202020204" pitchFamily="34" charset="0"/>
                <a:cs typeface="Arial" panose="020B0604020202020204" pitchFamily="34" charset="0"/>
              </a:rPr>
              <a:t>Extending to other body sites</a:t>
            </a:r>
          </a:p>
          <a:p>
            <a:pPr lvl="1"/>
            <a:r>
              <a:rPr lang="en-US" sz="3200" dirty="0">
                <a:latin typeface="Arial" panose="020B0604020202020204" pitchFamily="34" charset="0"/>
                <a:cs typeface="Arial" panose="020B0604020202020204" pitchFamily="34" charset="0"/>
              </a:rPr>
              <a:t>E.g., palm, arm, etc.</a:t>
            </a:r>
          </a:p>
        </p:txBody>
      </p:sp>
    </p:spTree>
    <p:extLst>
      <p:ext uri="{BB962C8B-B14F-4D97-AF65-F5344CB8AC3E}">
        <p14:creationId xmlns:p14="http://schemas.microsoft.com/office/powerpoint/2010/main" val="3518342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A0D7-ABA9-8D88-E0A2-8443B61B6F4B}"/>
              </a:ext>
            </a:extLst>
          </p:cNvPr>
          <p:cNvSpPr>
            <a:spLocks noGrp="1"/>
          </p:cNvSpPr>
          <p:nvPr>
            <p:ph type="title"/>
          </p:nvPr>
        </p:nvSpPr>
        <p:spPr/>
        <p:txBody>
          <a:bodyPr>
            <a:normAutofit/>
          </a:bodyPr>
          <a:lstStyle/>
          <a:p>
            <a:r>
              <a:rPr lang="en-TW" sz="8000" dirty="0">
                <a:latin typeface="Georgia" panose="02040502050405020303" pitchFamily="18" charset="0"/>
                <a:cs typeface="Arial" panose="020B0604020202020204" pitchFamily="34" charset="0"/>
              </a:rPr>
              <a:t>Conclusion</a:t>
            </a:r>
          </a:p>
        </p:txBody>
      </p:sp>
      <p:sp>
        <p:nvSpPr>
          <p:cNvPr id="3" name="Text Placeholder 2">
            <a:extLst>
              <a:ext uri="{FF2B5EF4-FFF2-40B4-BE49-F238E27FC236}">
                <a16:creationId xmlns:a16="http://schemas.microsoft.com/office/drawing/2014/main" id="{BCAE7B10-FCB6-6D0D-D88C-96DDC3A37889}"/>
              </a:ext>
            </a:extLst>
          </p:cNvPr>
          <p:cNvSpPr>
            <a:spLocks noGrp="1"/>
          </p:cNvSpPr>
          <p:nvPr>
            <p:ph type="body" idx="1"/>
          </p:nvPr>
        </p:nvSpPr>
        <p:spPr/>
        <p:txBody>
          <a:bodyPr/>
          <a:lstStyle/>
          <a:p>
            <a:endParaRPr lang="en-TW"/>
          </a:p>
        </p:txBody>
      </p:sp>
    </p:spTree>
    <p:extLst>
      <p:ext uri="{BB962C8B-B14F-4D97-AF65-F5344CB8AC3E}">
        <p14:creationId xmlns:p14="http://schemas.microsoft.com/office/powerpoint/2010/main" val="1240393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5B9C-56FD-CDCE-0607-475EFE58B3F2}"/>
              </a:ext>
            </a:extLst>
          </p:cNvPr>
          <p:cNvSpPr>
            <a:spLocks noGrp="1"/>
          </p:cNvSpPr>
          <p:nvPr>
            <p:ph type="title"/>
          </p:nvPr>
        </p:nvSpPr>
        <p:spPr/>
        <p:txBody>
          <a:bodyPr/>
          <a:lstStyle/>
          <a:p>
            <a:r>
              <a:rPr lang="en-TW" dirty="0">
                <a:latin typeface="Georgia" panose="02040502050405020303" pitchFamily="18" charset="0"/>
                <a:cs typeface="Arial" panose="020B0604020202020204" pitchFamily="34" charset="0"/>
              </a:rPr>
              <a:t>Conclusion</a:t>
            </a:r>
          </a:p>
        </p:txBody>
      </p:sp>
      <p:sp>
        <p:nvSpPr>
          <p:cNvPr id="3" name="Content Placeholder 2">
            <a:extLst>
              <a:ext uri="{FF2B5EF4-FFF2-40B4-BE49-F238E27FC236}">
                <a16:creationId xmlns:a16="http://schemas.microsoft.com/office/drawing/2014/main" id="{7D26AE69-973C-F02D-39DB-5D6FB3827EC8}"/>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Introduces skin-to-pointer paradigm.</a:t>
            </a:r>
          </a:p>
          <a:p>
            <a:r>
              <a:rPr lang="en-US" dirty="0">
                <a:latin typeface="Arial" panose="020B0604020202020204" pitchFamily="34" charset="0"/>
                <a:cs typeface="Arial" panose="020B0604020202020204" pitchFamily="34" charset="0"/>
              </a:rPr>
              <a:t>Demonstrates airflow haptics as practical feedback.</a:t>
            </a:r>
          </a:p>
          <a:p>
            <a:r>
              <a:rPr lang="en-US" dirty="0">
                <a:latin typeface="Arial" panose="020B0604020202020204" pitchFamily="34" charset="0"/>
                <a:cs typeface="Arial" panose="020B0604020202020204" pitchFamily="34" charset="0"/>
              </a:rPr>
              <a:t>Expands dense input for compact wearables.</a:t>
            </a:r>
          </a:p>
          <a:p>
            <a:endParaRPr lang="en-TW"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1FFD0E3-69E1-0659-F513-9B035C09D3E7}"/>
              </a:ext>
            </a:extLst>
          </p:cNvPr>
          <p:cNvPicPr>
            <a:picLocks noChangeAspect="1"/>
          </p:cNvPicPr>
          <p:nvPr/>
        </p:nvPicPr>
        <p:blipFill>
          <a:blip r:embed="rId3"/>
          <a:stretch>
            <a:fillRect/>
          </a:stretch>
        </p:blipFill>
        <p:spPr>
          <a:xfrm>
            <a:off x="1008736" y="3848619"/>
            <a:ext cx="10345064" cy="2563230"/>
          </a:xfrm>
          <a:prstGeom prst="rect">
            <a:avLst/>
          </a:prstGeom>
        </p:spPr>
      </p:pic>
      <p:pic>
        <p:nvPicPr>
          <p:cNvPr id="6" name="Picture 5">
            <a:extLst>
              <a:ext uri="{FF2B5EF4-FFF2-40B4-BE49-F238E27FC236}">
                <a16:creationId xmlns:a16="http://schemas.microsoft.com/office/drawing/2014/main" id="{E38D63FD-26DC-77B7-4F68-0546CEE9A1AF}"/>
              </a:ext>
            </a:extLst>
          </p:cNvPr>
          <p:cNvPicPr>
            <a:picLocks noChangeAspect="1"/>
          </p:cNvPicPr>
          <p:nvPr/>
        </p:nvPicPr>
        <p:blipFill rotWithShape="1">
          <a:blip r:embed="rId4"/>
          <a:srcRect l="34947" t="39187" r="41768" b="50000"/>
          <a:stretch/>
        </p:blipFill>
        <p:spPr>
          <a:xfrm>
            <a:off x="10457525" y="604976"/>
            <a:ext cx="1077550" cy="1085712"/>
          </a:xfrm>
          <a:prstGeom prst="ellipse">
            <a:avLst/>
          </a:prstGeom>
        </p:spPr>
      </p:pic>
    </p:spTree>
    <p:extLst>
      <p:ext uri="{BB962C8B-B14F-4D97-AF65-F5344CB8AC3E}">
        <p14:creationId xmlns:p14="http://schemas.microsoft.com/office/powerpoint/2010/main" val="26832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ter protoytpe">
            <a:hlinkClick r:id="" action="ppaction://media"/>
            <a:extLst>
              <a:ext uri="{FF2B5EF4-FFF2-40B4-BE49-F238E27FC236}">
                <a16:creationId xmlns:a16="http://schemas.microsoft.com/office/drawing/2014/main" id="{AB108488-1F3F-A1C8-1351-20683885B5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12192000" cy="6858000"/>
          </a:xfrm>
          <a:prstGeom prst="rect">
            <a:avLst/>
          </a:prstGeom>
        </p:spPr>
      </p:pic>
    </p:spTree>
    <p:extLst>
      <p:ext uri="{BB962C8B-B14F-4D97-AF65-F5344CB8AC3E}">
        <p14:creationId xmlns:p14="http://schemas.microsoft.com/office/powerpoint/2010/main" val="4332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r scenario">
            <a:hlinkClick r:id="" action="ppaction://media"/>
            <a:extLst>
              <a:ext uri="{FF2B5EF4-FFF2-40B4-BE49-F238E27FC236}">
                <a16:creationId xmlns:a16="http://schemas.microsoft.com/office/drawing/2014/main" id="{1FCD91FC-9F08-7573-373B-8D091BCDE6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3175"/>
            <a:ext cx="12192000" cy="6858000"/>
          </a:xfrm>
          <a:prstGeom prst="rect">
            <a:avLst/>
          </a:prstGeom>
        </p:spPr>
      </p:pic>
    </p:spTree>
    <p:extLst>
      <p:ext uri="{BB962C8B-B14F-4D97-AF65-F5344CB8AC3E}">
        <p14:creationId xmlns:p14="http://schemas.microsoft.com/office/powerpoint/2010/main" val="32878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C9FF-046E-60B6-0310-8A1DF9D512F6}"/>
              </a:ext>
            </a:extLst>
          </p:cNvPr>
          <p:cNvSpPr>
            <a:spLocks noGrp="1"/>
          </p:cNvSpPr>
          <p:nvPr>
            <p:ph type="title"/>
          </p:nvPr>
        </p:nvSpPr>
        <p:spPr>
          <a:xfrm>
            <a:off x="831850" y="3091498"/>
            <a:ext cx="10515600" cy="2852737"/>
          </a:xfrm>
        </p:spPr>
        <p:txBody>
          <a:bodyPr>
            <a:noAutofit/>
          </a:bodyPr>
          <a:lstStyle/>
          <a:p>
            <a:r>
              <a:rPr lang="en-US" sz="2800" dirty="0">
                <a:latin typeface="Georgia" panose="02040502050405020303" pitchFamily="18" charset="0"/>
              </a:rPr>
              <a:t>Wearables (e.g., smart glasses) have limited input surfaces.</a:t>
            </a:r>
            <a:br>
              <a:rPr lang="en-US" sz="2800" dirty="0">
                <a:latin typeface="Georgia" panose="02040502050405020303" pitchFamily="18" charset="0"/>
              </a:rPr>
            </a:br>
            <a:r>
              <a:rPr lang="en-US" sz="2800" dirty="0">
                <a:latin typeface="Georgia" panose="02040502050405020303" pitchFamily="18" charset="0"/>
              </a:rPr>
              <a:t>Conventional touch bars restrict interaction.</a:t>
            </a:r>
            <a:endParaRPr lang="en-TW" sz="2800" dirty="0">
              <a:latin typeface="Georgia" panose="02040502050405020303" pitchFamily="18" charset="0"/>
            </a:endParaRPr>
          </a:p>
        </p:txBody>
      </p:sp>
      <p:grpSp>
        <p:nvGrpSpPr>
          <p:cNvPr id="23" name="Group 22">
            <a:extLst>
              <a:ext uri="{FF2B5EF4-FFF2-40B4-BE49-F238E27FC236}">
                <a16:creationId xmlns:a16="http://schemas.microsoft.com/office/drawing/2014/main" id="{D8115795-0278-4FB0-9133-887C2E427A01}"/>
              </a:ext>
            </a:extLst>
          </p:cNvPr>
          <p:cNvGrpSpPr/>
          <p:nvPr/>
        </p:nvGrpSpPr>
        <p:grpSpPr>
          <a:xfrm>
            <a:off x="3051313" y="719245"/>
            <a:ext cx="7951424" cy="3002902"/>
            <a:chOff x="4365861" y="988179"/>
            <a:chExt cx="6571426" cy="2481736"/>
          </a:xfrm>
        </p:grpSpPr>
        <p:sp>
          <p:nvSpPr>
            <p:cNvPr id="18" name="TextBox 17">
              <a:extLst>
                <a:ext uri="{FF2B5EF4-FFF2-40B4-BE49-F238E27FC236}">
                  <a16:creationId xmlns:a16="http://schemas.microsoft.com/office/drawing/2014/main" id="{7BCC177F-2985-E864-E65F-961840391EBC}"/>
                </a:ext>
              </a:extLst>
            </p:cNvPr>
            <p:cNvSpPr txBox="1"/>
            <p:nvPr/>
          </p:nvSpPr>
          <p:spPr>
            <a:xfrm>
              <a:off x="4365861" y="1747776"/>
              <a:ext cx="2628776" cy="381541"/>
            </a:xfrm>
            <a:prstGeom prst="rect">
              <a:avLst/>
            </a:prstGeom>
            <a:noFill/>
          </p:spPr>
          <p:txBody>
            <a:bodyPr wrap="square">
              <a:spAutoFit/>
            </a:bodyPr>
            <a:lstStyle/>
            <a:p>
              <a:r>
                <a:rPr lang="en-US" sz="2400" dirty="0">
                  <a:latin typeface="Georgia" panose="02040502050405020303" pitchFamily="18" charset="0"/>
                </a:rPr>
                <a:t>Fat Finger Pointer</a:t>
              </a:r>
            </a:p>
          </p:txBody>
        </p:sp>
        <p:cxnSp>
          <p:nvCxnSpPr>
            <p:cNvPr id="21" name="Straight Connector 20">
              <a:extLst>
                <a:ext uri="{FF2B5EF4-FFF2-40B4-BE49-F238E27FC236}">
                  <a16:creationId xmlns:a16="http://schemas.microsoft.com/office/drawing/2014/main" id="{1117A06E-7CE5-C446-F748-B9E23697A379}"/>
                </a:ext>
              </a:extLst>
            </p:cNvPr>
            <p:cNvCxnSpPr>
              <a:cxnSpLocks/>
            </p:cNvCxnSpPr>
            <p:nvPr/>
          </p:nvCxnSpPr>
          <p:spPr>
            <a:xfrm flipH="1">
              <a:off x="6631365" y="1970196"/>
              <a:ext cx="1490918"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89A314E-E566-C3FB-147D-A864E64B2BAC}"/>
                </a:ext>
              </a:extLst>
            </p:cNvPr>
            <p:cNvPicPr>
              <a:picLocks noChangeAspect="1"/>
            </p:cNvPicPr>
            <p:nvPr/>
          </p:nvPicPr>
          <p:blipFill>
            <a:blip r:embed="rId3">
              <a:duotone>
                <a:schemeClr val="accent3">
                  <a:shade val="45000"/>
                  <a:satMod val="135000"/>
                </a:schemeClr>
                <a:prstClr val="white"/>
              </a:duotone>
            </a:blip>
            <a:stretch>
              <a:fillRect/>
            </a:stretch>
          </p:blipFill>
          <p:spPr>
            <a:xfrm>
              <a:off x="8532915" y="1615303"/>
              <a:ext cx="2404372" cy="1661845"/>
            </a:xfrm>
            <a:prstGeom prst="rect">
              <a:avLst/>
            </a:prstGeom>
          </p:spPr>
        </p:pic>
        <p:pic>
          <p:nvPicPr>
            <p:cNvPr id="12" name="Picture 11">
              <a:extLst>
                <a:ext uri="{FF2B5EF4-FFF2-40B4-BE49-F238E27FC236}">
                  <a16:creationId xmlns:a16="http://schemas.microsoft.com/office/drawing/2014/main" id="{83010D9D-7AB8-5AEB-9C23-F7A35BAE510E}"/>
                </a:ext>
              </a:extLst>
            </p:cNvPr>
            <p:cNvPicPr>
              <a:picLocks noChangeAspect="1"/>
            </p:cNvPicPr>
            <p:nvPr/>
          </p:nvPicPr>
          <p:blipFill>
            <a:blip r:embed="rId4"/>
            <a:stretch>
              <a:fillRect/>
            </a:stretch>
          </p:blipFill>
          <p:spPr>
            <a:xfrm>
              <a:off x="6265160" y="2105452"/>
              <a:ext cx="2156424" cy="1364463"/>
            </a:xfrm>
            <a:prstGeom prst="rect">
              <a:avLst/>
            </a:prstGeom>
          </p:spPr>
        </p:pic>
        <p:cxnSp>
          <p:nvCxnSpPr>
            <p:cNvPr id="14" name="Straight Connector 13">
              <a:extLst>
                <a:ext uri="{FF2B5EF4-FFF2-40B4-BE49-F238E27FC236}">
                  <a16:creationId xmlns:a16="http://schemas.microsoft.com/office/drawing/2014/main" id="{D5DA4BFC-B2EB-BF50-2136-55549DFFC87F}"/>
                </a:ext>
              </a:extLst>
            </p:cNvPr>
            <p:cNvCxnSpPr>
              <a:cxnSpLocks/>
            </p:cNvCxnSpPr>
            <p:nvPr/>
          </p:nvCxnSpPr>
          <p:spPr>
            <a:xfrm flipH="1" flipV="1">
              <a:off x="8122752" y="1970196"/>
              <a:ext cx="97102" cy="295954"/>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2CBF86-964A-D0DA-66F2-A7963C2DAC1B}"/>
                </a:ext>
              </a:extLst>
            </p:cNvPr>
            <p:cNvSpPr txBox="1"/>
            <p:nvPr/>
          </p:nvSpPr>
          <p:spPr>
            <a:xfrm>
              <a:off x="6327071" y="988179"/>
              <a:ext cx="2445205" cy="381541"/>
            </a:xfrm>
            <a:prstGeom prst="rect">
              <a:avLst/>
            </a:prstGeom>
            <a:noFill/>
          </p:spPr>
          <p:txBody>
            <a:bodyPr wrap="square">
              <a:spAutoFit/>
            </a:bodyPr>
            <a:lstStyle/>
            <a:p>
              <a:r>
                <a:rPr lang="en-US" sz="2400" dirty="0">
                  <a:latin typeface="Georgia" panose="02040502050405020303" pitchFamily="18" charset="0"/>
                </a:rPr>
                <a:t>Limited Input Space</a:t>
              </a:r>
            </a:p>
          </p:txBody>
        </p:sp>
        <p:cxnSp>
          <p:nvCxnSpPr>
            <p:cNvPr id="22" name="Straight Connector 21">
              <a:extLst>
                <a:ext uri="{FF2B5EF4-FFF2-40B4-BE49-F238E27FC236}">
                  <a16:creationId xmlns:a16="http://schemas.microsoft.com/office/drawing/2014/main" id="{1AD02182-FC24-BBC2-F28A-DD6E4C38F2D6}"/>
                </a:ext>
              </a:extLst>
            </p:cNvPr>
            <p:cNvCxnSpPr>
              <a:cxnSpLocks/>
            </p:cNvCxnSpPr>
            <p:nvPr/>
          </p:nvCxnSpPr>
          <p:spPr>
            <a:xfrm flipH="1" flipV="1">
              <a:off x="8532915" y="1425838"/>
              <a:ext cx="176016" cy="529052"/>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 name="Straight Connector 2">
            <a:extLst>
              <a:ext uri="{FF2B5EF4-FFF2-40B4-BE49-F238E27FC236}">
                <a16:creationId xmlns:a16="http://schemas.microsoft.com/office/drawing/2014/main" id="{503A2778-672F-A536-2F88-F7515DE9A5A7}"/>
              </a:ext>
            </a:extLst>
          </p:cNvPr>
          <p:cNvCxnSpPr>
            <a:cxnSpLocks/>
          </p:cNvCxnSpPr>
          <p:nvPr/>
        </p:nvCxnSpPr>
        <p:spPr>
          <a:xfrm flipH="1">
            <a:off x="8306242" y="1798725"/>
            <a:ext cx="299217" cy="613313"/>
          </a:xfrm>
          <a:prstGeom prst="line">
            <a:avLst/>
          </a:prstGeom>
          <a:ln w="127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07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5899E2D-1C53-2F51-1C74-70C171F73509}"/>
              </a:ext>
            </a:extLst>
          </p:cNvPr>
          <p:cNvSpPr>
            <a:spLocks noGrp="1"/>
          </p:cNvSpPr>
          <p:nvPr>
            <p:ph type="title"/>
          </p:nvPr>
        </p:nvSpPr>
        <p:spPr>
          <a:xfrm>
            <a:off x="831850" y="3091498"/>
            <a:ext cx="10515600" cy="2852737"/>
          </a:xfrm>
        </p:spPr>
        <p:txBody>
          <a:bodyPr>
            <a:noAutofit/>
          </a:bodyPr>
          <a:lstStyle/>
          <a:p>
            <a:r>
              <a:rPr lang="en-US" sz="2800" dirty="0">
                <a:latin typeface="Georgia" panose="02040502050405020303" pitchFamily="18" charset="0"/>
              </a:rPr>
              <a:t>Limits number of functions.</a:t>
            </a:r>
            <a:endParaRPr lang="en-TW" sz="2800" dirty="0">
              <a:latin typeface="Georgia" panose="02040502050405020303" pitchFamily="18" charset="0"/>
            </a:endParaRPr>
          </a:p>
        </p:txBody>
      </p:sp>
      <p:grpSp>
        <p:nvGrpSpPr>
          <p:cNvPr id="11" name="Group 10">
            <a:extLst>
              <a:ext uri="{FF2B5EF4-FFF2-40B4-BE49-F238E27FC236}">
                <a16:creationId xmlns:a16="http://schemas.microsoft.com/office/drawing/2014/main" id="{9CA0580C-8AFE-3A6D-AC63-C37027E98076}"/>
              </a:ext>
            </a:extLst>
          </p:cNvPr>
          <p:cNvGrpSpPr/>
          <p:nvPr/>
        </p:nvGrpSpPr>
        <p:grpSpPr>
          <a:xfrm>
            <a:off x="3046176" y="719245"/>
            <a:ext cx="7951424" cy="3002902"/>
            <a:chOff x="4365861" y="988179"/>
            <a:chExt cx="6571426" cy="2481736"/>
          </a:xfrm>
        </p:grpSpPr>
        <p:sp>
          <p:nvSpPr>
            <p:cNvPr id="12" name="TextBox 11">
              <a:extLst>
                <a:ext uri="{FF2B5EF4-FFF2-40B4-BE49-F238E27FC236}">
                  <a16:creationId xmlns:a16="http://schemas.microsoft.com/office/drawing/2014/main" id="{2F6B7869-E39C-CC73-9479-75E574053725}"/>
                </a:ext>
              </a:extLst>
            </p:cNvPr>
            <p:cNvSpPr txBox="1"/>
            <p:nvPr/>
          </p:nvSpPr>
          <p:spPr>
            <a:xfrm>
              <a:off x="4365861" y="1747776"/>
              <a:ext cx="2628776" cy="381541"/>
            </a:xfrm>
            <a:prstGeom prst="rect">
              <a:avLst/>
            </a:prstGeom>
            <a:noFill/>
          </p:spPr>
          <p:txBody>
            <a:bodyPr wrap="square">
              <a:spAutoFit/>
            </a:bodyPr>
            <a:lstStyle/>
            <a:p>
              <a:r>
                <a:rPr lang="en-US" sz="2400" dirty="0">
                  <a:latin typeface="Georgia" panose="02040502050405020303" pitchFamily="18" charset="0"/>
                </a:rPr>
                <a:t>Fat Finger Pointer</a:t>
              </a:r>
            </a:p>
          </p:txBody>
        </p:sp>
        <p:cxnSp>
          <p:nvCxnSpPr>
            <p:cNvPr id="17" name="Straight Connector 16">
              <a:extLst>
                <a:ext uri="{FF2B5EF4-FFF2-40B4-BE49-F238E27FC236}">
                  <a16:creationId xmlns:a16="http://schemas.microsoft.com/office/drawing/2014/main" id="{F1A1942E-D7A7-7244-FB7F-3FFFD30A2B90}"/>
                </a:ext>
              </a:extLst>
            </p:cNvPr>
            <p:cNvCxnSpPr>
              <a:cxnSpLocks/>
            </p:cNvCxnSpPr>
            <p:nvPr/>
          </p:nvCxnSpPr>
          <p:spPr>
            <a:xfrm flipH="1">
              <a:off x="6631365" y="1970196"/>
              <a:ext cx="1490918" cy="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2FB82FE-0B91-E5CA-31E7-7032105CA6C2}"/>
                </a:ext>
              </a:extLst>
            </p:cNvPr>
            <p:cNvPicPr>
              <a:picLocks noChangeAspect="1"/>
            </p:cNvPicPr>
            <p:nvPr/>
          </p:nvPicPr>
          <p:blipFill>
            <a:blip r:embed="rId3">
              <a:duotone>
                <a:schemeClr val="accent3">
                  <a:shade val="45000"/>
                  <a:satMod val="135000"/>
                </a:schemeClr>
                <a:prstClr val="white"/>
              </a:duotone>
            </a:blip>
            <a:stretch>
              <a:fillRect/>
            </a:stretch>
          </p:blipFill>
          <p:spPr>
            <a:xfrm>
              <a:off x="8532915" y="1615303"/>
              <a:ext cx="2404372" cy="1661845"/>
            </a:xfrm>
            <a:prstGeom prst="rect">
              <a:avLst/>
            </a:prstGeom>
          </p:spPr>
        </p:pic>
        <p:pic>
          <p:nvPicPr>
            <p:cNvPr id="19" name="Picture 18">
              <a:extLst>
                <a:ext uri="{FF2B5EF4-FFF2-40B4-BE49-F238E27FC236}">
                  <a16:creationId xmlns:a16="http://schemas.microsoft.com/office/drawing/2014/main" id="{A1341FA8-558C-0C56-E64C-743FA1206880}"/>
                </a:ext>
              </a:extLst>
            </p:cNvPr>
            <p:cNvPicPr>
              <a:picLocks noChangeAspect="1"/>
            </p:cNvPicPr>
            <p:nvPr/>
          </p:nvPicPr>
          <p:blipFill>
            <a:blip r:embed="rId4"/>
            <a:stretch>
              <a:fillRect/>
            </a:stretch>
          </p:blipFill>
          <p:spPr>
            <a:xfrm>
              <a:off x="6265160" y="2105452"/>
              <a:ext cx="2156424" cy="1364463"/>
            </a:xfrm>
            <a:prstGeom prst="rect">
              <a:avLst/>
            </a:prstGeom>
          </p:spPr>
        </p:pic>
        <p:cxnSp>
          <p:nvCxnSpPr>
            <p:cNvPr id="20" name="Straight Connector 19">
              <a:extLst>
                <a:ext uri="{FF2B5EF4-FFF2-40B4-BE49-F238E27FC236}">
                  <a16:creationId xmlns:a16="http://schemas.microsoft.com/office/drawing/2014/main" id="{D3751D74-A5A8-9F77-D641-03FD126CFC0C}"/>
                </a:ext>
              </a:extLst>
            </p:cNvPr>
            <p:cNvCxnSpPr>
              <a:cxnSpLocks/>
            </p:cNvCxnSpPr>
            <p:nvPr/>
          </p:nvCxnSpPr>
          <p:spPr>
            <a:xfrm flipH="1" flipV="1">
              <a:off x="8122752" y="1970196"/>
              <a:ext cx="97102" cy="295954"/>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17B5A5F-C28C-017F-C6F7-79F144487AA0}"/>
                </a:ext>
              </a:extLst>
            </p:cNvPr>
            <p:cNvSpPr txBox="1"/>
            <p:nvPr/>
          </p:nvSpPr>
          <p:spPr>
            <a:xfrm>
              <a:off x="6327071" y="988179"/>
              <a:ext cx="2445205" cy="381541"/>
            </a:xfrm>
            <a:prstGeom prst="rect">
              <a:avLst/>
            </a:prstGeom>
            <a:noFill/>
          </p:spPr>
          <p:txBody>
            <a:bodyPr wrap="square">
              <a:spAutoFit/>
            </a:bodyPr>
            <a:lstStyle/>
            <a:p>
              <a:r>
                <a:rPr lang="en-US" sz="2400" dirty="0">
                  <a:latin typeface="Georgia" panose="02040502050405020303" pitchFamily="18" charset="0"/>
                </a:rPr>
                <a:t>Limited Input Space</a:t>
              </a:r>
            </a:p>
          </p:txBody>
        </p:sp>
        <p:cxnSp>
          <p:nvCxnSpPr>
            <p:cNvPr id="25" name="Straight Connector 24">
              <a:extLst>
                <a:ext uri="{FF2B5EF4-FFF2-40B4-BE49-F238E27FC236}">
                  <a16:creationId xmlns:a16="http://schemas.microsoft.com/office/drawing/2014/main" id="{6D1C6621-39A4-71A7-BF04-7B160E0D0EEE}"/>
                </a:ext>
              </a:extLst>
            </p:cNvPr>
            <p:cNvCxnSpPr>
              <a:cxnSpLocks/>
            </p:cNvCxnSpPr>
            <p:nvPr/>
          </p:nvCxnSpPr>
          <p:spPr>
            <a:xfrm flipH="1" flipV="1">
              <a:off x="8532915" y="1425838"/>
              <a:ext cx="176016" cy="529052"/>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
            <a:extLst>
              <a:ext uri="{FF2B5EF4-FFF2-40B4-BE49-F238E27FC236}">
                <a16:creationId xmlns:a16="http://schemas.microsoft.com/office/drawing/2014/main" id="{A32489B2-4DC5-69F5-82E2-05BB91EE5CFB}"/>
              </a:ext>
            </a:extLst>
          </p:cNvPr>
          <p:cNvCxnSpPr>
            <a:cxnSpLocks/>
          </p:cNvCxnSpPr>
          <p:nvPr/>
        </p:nvCxnSpPr>
        <p:spPr>
          <a:xfrm flipH="1">
            <a:off x="8306242" y="1798725"/>
            <a:ext cx="299217" cy="613313"/>
          </a:xfrm>
          <a:prstGeom prst="line">
            <a:avLst/>
          </a:prstGeom>
          <a:ln w="1270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318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0AF4F4-113A-E764-BD26-03C62E0E3556}"/>
              </a:ext>
            </a:extLst>
          </p:cNvPr>
          <p:cNvPicPr>
            <a:picLocks noChangeAspect="1"/>
          </p:cNvPicPr>
          <p:nvPr/>
        </p:nvPicPr>
        <p:blipFill>
          <a:blip r:embed="rId3">
            <a:duotone>
              <a:schemeClr val="accent3">
                <a:shade val="45000"/>
                <a:satMod val="135000"/>
              </a:schemeClr>
              <a:prstClr val="white"/>
            </a:duotone>
          </a:blip>
          <a:stretch>
            <a:fillRect/>
          </a:stretch>
        </p:blipFill>
        <p:spPr>
          <a:xfrm>
            <a:off x="3399069" y="3183222"/>
            <a:ext cx="3453345" cy="2386871"/>
          </a:xfrm>
          <a:prstGeom prst="rect">
            <a:avLst/>
          </a:prstGeom>
        </p:spPr>
      </p:pic>
      <p:sp>
        <p:nvSpPr>
          <p:cNvPr id="2" name="Title 1">
            <a:extLst>
              <a:ext uri="{FF2B5EF4-FFF2-40B4-BE49-F238E27FC236}">
                <a16:creationId xmlns:a16="http://schemas.microsoft.com/office/drawing/2014/main" id="{65D19A41-F9AB-89A9-02BB-97F68BD5ED0E}"/>
              </a:ext>
            </a:extLst>
          </p:cNvPr>
          <p:cNvSpPr>
            <a:spLocks noGrp="1"/>
          </p:cNvSpPr>
          <p:nvPr>
            <p:ph type="title"/>
          </p:nvPr>
        </p:nvSpPr>
        <p:spPr/>
        <p:txBody>
          <a:bodyPr/>
          <a:lstStyle/>
          <a:p>
            <a:r>
              <a:rPr lang="en-US" dirty="0">
                <a:latin typeface="Georgia" panose="02040502050405020303" pitchFamily="18" charset="0"/>
              </a:rPr>
              <a:t>Concept: Skin-to-Pointer</a:t>
            </a:r>
            <a:endParaRPr lang="en-TW" dirty="0">
              <a:latin typeface="Georgia" panose="02040502050405020303" pitchFamily="18" charset="0"/>
            </a:endParaRPr>
          </a:p>
        </p:txBody>
      </p:sp>
      <p:grpSp>
        <p:nvGrpSpPr>
          <p:cNvPr id="8" name="Group 7">
            <a:extLst>
              <a:ext uri="{FF2B5EF4-FFF2-40B4-BE49-F238E27FC236}">
                <a16:creationId xmlns:a16="http://schemas.microsoft.com/office/drawing/2014/main" id="{AE1804C2-8712-D2EE-67C5-C845E99FECC3}"/>
              </a:ext>
            </a:extLst>
          </p:cNvPr>
          <p:cNvGrpSpPr/>
          <p:nvPr/>
        </p:nvGrpSpPr>
        <p:grpSpPr>
          <a:xfrm>
            <a:off x="2826810" y="3394630"/>
            <a:ext cx="938085" cy="1006999"/>
            <a:chOff x="4541366" y="2733337"/>
            <a:chExt cx="938085" cy="1006999"/>
          </a:xfrm>
        </p:grpSpPr>
        <p:sp>
          <p:nvSpPr>
            <p:cNvPr id="11" name="Connection Line">
              <a:extLst>
                <a:ext uri="{FF2B5EF4-FFF2-40B4-BE49-F238E27FC236}">
                  <a16:creationId xmlns:a16="http://schemas.microsoft.com/office/drawing/2014/main" id="{405AD93A-B1F2-E498-85D0-4D5CE43F83E7}"/>
                </a:ext>
              </a:extLst>
            </p:cNvPr>
            <p:cNvSpPr/>
            <p:nvPr/>
          </p:nvSpPr>
          <p:spPr>
            <a:xfrm>
              <a:off x="4541366" y="2733337"/>
              <a:ext cx="883268" cy="655410"/>
            </a:xfrm>
            <a:custGeom>
              <a:avLst/>
              <a:gdLst/>
              <a:ahLst/>
              <a:cxnLst>
                <a:cxn ang="0">
                  <a:pos x="wd2" y="hd2"/>
                </a:cxn>
                <a:cxn ang="5400000">
                  <a:pos x="wd2" y="hd2"/>
                </a:cxn>
                <a:cxn ang="10800000">
                  <a:pos x="wd2" y="hd2"/>
                </a:cxn>
                <a:cxn ang="16200000">
                  <a:pos x="wd2" y="hd2"/>
                </a:cxn>
              </a:cxnLst>
              <a:rect l="0" t="0" r="r" b="b"/>
              <a:pathLst>
                <a:path w="21600" h="20006" extrusionOk="0">
                  <a:moveTo>
                    <a:pt x="0" y="20006"/>
                  </a:moveTo>
                  <a:cubicBezTo>
                    <a:pt x="1499" y="4966"/>
                    <a:pt x="8699" y="-1594"/>
                    <a:pt x="21600" y="326"/>
                  </a:cubicBezTo>
                </a:path>
              </a:pathLst>
            </a:custGeom>
            <a:noFill/>
            <a:ln w="76200" cap="flat">
              <a:solidFill>
                <a:schemeClr val="accent4">
                  <a:hueOff val="-1081314"/>
                  <a:satOff val="4338"/>
                  <a:lumOff val="-8931"/>
                </a:schemeClr>
              </a:solidFill>
              <a:prstDash val="solid"/>
              <a:miter lim="400000"/>
              <a:tailEnd type="arrow"/>
            </a:ln>
            <a:effectLst/>
          </p:spPr>
          <p:txBody>
            <a:bodyPr/>
            <a:lstStyle/>
            <a:p>
              <a:endParaRPr/>
            </a:p>
          </p:txBody>
        </p:sp>
        <p:sp>
          <p:nvSpPr>
            <p:cNvPr id="12" name="Connection Line">
              <a:extLst>
                <a:ext uri="{FF2B5EF4-FFF2-40B4-BE49-F238E27FC236}">
                  <a16:creationId xmlns:a16="http://schemas.microsoft.com/office/drawing/2014/main" id="{051CA698-11D7-4825-F162-0FFE3FA6EDBF}"/>
                </a:ext>
              </a:extLst>
            </p:cNvPr>
            <p:cNvSpPr/>
            <p:nvPr/>
          </p:nvSpPr>
          <p:spPr>
            <a:xfrm rot="10696736">
              <a:off x="4860027" y="3413245"/>
              <a:ext cx="619424" cy="327091"/>
            </a:xfrm>
            <a:custGeom>
              <a:avLst/>
              <a:gdLst/>
              <a:ahLst/>
              <a:cxnLst>
                <a:cxn ang="0">
                  <a:pos x="wd2" y="hd2"/>
                </a:cxn>
                <a:cxn ang="5400000">
                  <a:pos x="wd2" y="hd2"/>
                </a:cxn>
                <a:cxn ang="10800000">
                  <a:pos x="wd2" y="hd2"/>
                </a:cxn>
                <a:cxn ang="16200000">
                  <a:pos x="wd2" y="hd2"/>
                </a:cxn>
              </a:cxnLst>
              <a:rect l="0" t="0" r="r" b="b"/>
              <a:pathLst>
                <a:path w="21600" h="20006" extrusionOk="0">
                  <a:moveTo>
                    <a:pt x="0" y="20006"/>
                  </a:moveTo>
                  <a:cubicBezTo>
                    <a:pt x="1499" y="4966"/>
                    <a:pt x="8699" y="-1594"/>
                    <a:pt x="21600" y="326"/>
                  </a:cubicBezTo>
                </a:path>
              </a:pathLst>
            </a:custGeom>
            <a:noFill/>
            <a:ln w="76200" cap="flat">
              <a:solidFill>
                <a:schemeClr val="accent4">
                  <a:hueOff val="-1081314"/>
                  <a:satOff val="4338"/>
                  <a:lumOff val="-8931"/>
                </a:schemeClr>
              </a:solidFill>
              <a:prstDash val="solid"/>
              <a:miter lim="400000"/>
              <a:tailEnd type="arrow"/>
            </a:ln>
            <a:effectLst/>
          </p:spPr>
          <p:txBody>
            <a:bodyPr/>
            <a:lstStyle/>
            <a:p>
              <a:endParaRPr/>
            </a:p>
          </p:txBody>
        </p:sp>
      </p:grpSp>
      <p:pic>
        <p:nvPicPr>
          <p:cNvPr id="20" name="Picture 19">
            <a:extLst>
              <a:ext uri="{FF2B5EF4-FFF2-40B4-BE49-F238E27FC236}">
                <a16:creationId xmlns:a16="http://schemas.microsoft.com/office/drawing/2014/main" id="{3364762D-4B20-2F74-F1EC-4846C80E4352}"/>
              </a:ext>
            </a:extLst>
          </p:cNvPr>
          <p:cNvPicPr>
            <a:picLocks noChangeAspect="1"/>
          </p:cNvPicPr>
          <p:nvPr/>
        </p:nvPicPr>
        <p:blipFill>
          <a:blip r:embed="rId4"/>
          <a:stretch>
            <a:fillRect/>
          </a:stretch>
        </p:blipFill>
        <p:spPr>
          <a:xfrm>
            <a:off x="263321" y="4096739"/>
            <a:ext cx="2870200" cy="1816100"/>
          </a:xfrm>
          <a:prstGeom prst="rect">
            <a:avLst/>
          </a:prstGeom>
        </p:spPr>
      </p:pic>
      <p:cxnSp>
        <p:nvCxnSpPr>
          <p:cNvPr id="3" name="Straight Connector 2">
            <a:extLst>
              <a:ext uri="{FF2B5EF4-FFF2-40B4-BE49-F238E27FC236}">
                <a16:creationId xmlns:a16="http://schemas.microsoft.com/office/drawing/2014/main" id="{83DE60DF-6135-C939-C4AB-1B5B3CA928C8}"/>
              </a:ext>
            </a:extLst>
          </p:cNvPr>
          <p:cNvCxnSpPr>
            <a:cxnSpLocks/>
          </p:cNvCxnSpPr>
          <p:nvPr/>
        </p:nvCxnSpPr>
        <p:spPr>
          <a:xfrm flipH="1">
            <a:off x="3639609" y="3550130"/>
            <a:ext cx="386313" cy="791835"/>
          </a:xfrm>
          <a:prstGeom prst="line">
            <a:avLst/>
          </a:prstGeom>
          <a:ln w="165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84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D0018F-93B2-495F-B665-85B6E5283EF8}"/>
              </a:ext>
            </a:extLst>
          </p:cNvPr>
          <p:cNvPicPr>
            <a:picLocks noChangeAspect="1"/>
          </p:cNvPicPr>
          <p:nvPr/>
        </p:nvPicPr>
        <p:blipFill>
          <a:blip r:embed="rId3">
            <a:duotone>
              <a:prstClr val="black"/>
              <a:schemeClr val="accent1">
                <a:tint val="45000"/>
                <a:satMod val="400000"/>
              </a:schemeClr>
            </a:duotone>
          </a:blip>
          <a:stretch>
            <a:fillRect/>
          </a:stretch>
        </p:blipFill>
        <p:spPr>
          <a:xfrm rot="19853960">
            <a:off x="875591" y="3527525"/>
            <a:ext cx="2997200" cy="1943100"/>
          </a:xfrm>
          <a:prstGeom prst="rect">
            <a:avLst/>
          </a:prstGeom>
        </p:spPr>
      </p:pic>
      <p:grpSp>
        <p:nvGrpSpPr>
          <p:cNvPr id="34" name="Group 33">
            <a:extLst>
              <a:ext uri="{FF2B5EF4-FFF2-40B4-BE49-F238E27FC236}">
                <a16:creationId xmlns:a16="http://schemas.microsoft.com/office/drawing/2014/main" id="{6164C0FE-EB42-BB46-D049-EC29692D1249}"/>
              </a:ext>
            </a:extLst>
          </p:cNvPr>
          <p:cNvGrpSpPr/>
          <p:nvPr/>
        </p:nvGrpSpPr>
        <p:grpSpPr>
          <a:xfrm>
            <a:off x="2514556" y="2017594"/>
            <a:ext cx="1310489" cy="2057326"/>
            <a:chOff x="4205728" y="1359226"/>
            <a:chExt cx="1310489" cy="2057326"/>
          </a:xfrm>
        </p:grpSpPr>
        <p:sp>
          <p:nvSpPr>
            <p:cNvPr id="20" name="Rounded Rectangle 19">
              <a:extLst>
                <a:ext uri="{FF2B5EF4-FFF2-40B4-BE49-F238E27FC236}">
                  <a16:creationId xmlns:a16="http://schemas.microsoft.com/office/drawing/2014/main" id="{26017593-6DF6-A833-559A-A3F2C7B9C471}"/>
                </a:ext>
              </a:extLst>
            </p:cNvPr>
            <p:cNvSpPr/>
            <p:nvPr/>
          </p:nvSpPr>
          <p:spPr>
            <a:xfrm rot="1515187">
              <a:off x="4748428" y="3281500"/>
              <a:ext cx="697831" cy="135052"/>
            </a:xfrm>
            <a:prstGeom prst="roundRect">
              <a:avLst/>
            </a:prstGeom>
            <a:gradFill>
              <a:gsLst>
                <a:gs pos="15000">
                  <a:schemeClr val="accent1">
                    <a:lumMod val="5000"/>
                    <a:lumOff val="95000"/>
                    <a:alpha val="0"/>
                  </a:schemeClr>
                </a:gs>
                <a:gs pos="70000">
                  <a:srgbClr val="00B0F0"/>
                </a:gs>
                <a:gs pos="89000">
                  <a:srgbClr val="00B0F0"/>
                </a:gs>
                <a:gs pos="100000">
                  <a:srgbClr val="00B0F0"/>
                </a:gs>
              </a:gsLst>
              <a:lin ang="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24" name="TextBox 23">
              <a:extLst>
                <a:ext uri="{FF2B5EF4-FFF2-40B4-BE49-F238E27FC236}">
                  <a16:creationId xmlns:a16="http://schemas.microsoft.com/office/drawing/2014/main" id="{35971539-D957-51CE-CBE5-82B5CC0AA6E5}"/>
                </a:ext>
              </a:extLst>
            </p:cNvPr>
            <p:cNvSpPr txBox="1"/>
            <p:nvPr/>
          </p:nvSpPr>
          <p:spPr>
            <a:xfrm>
              <a:off x="4205728" y="1359226"/>
              <a:ext cx="1310489" cy="461665"/>
            </a:xfrm>
            <a:prstGeom prst="rect">
              <a:avLst/>
            </a:prstGeom>
            <a:noFill/>
          </p:spPr>
          <p:txBody>
            <a:bodyPr wrap="square">
              <a:spAutoFit/>
            </a:bodyPr>
            <a:lstStyle/>
            <a:p>
              <a:r>
                <a:rPr lang="en-US" sz="2400" dirty="0">
                  <a:solidFill>
                    <a:srgbClr val="00B0F0"/>
                  </a:solidFill>
                  <a:latin typeface="Georgia" panose="02040502050405020303" pitchFamily="18" charset="0"/>
                </a:rPr>
                <a:t>Pointer</a:t>
              </a:r>
            </a:p>
          </p:txBody>
        </p:sp>
        <p:cxnSp>
          <p:nvCxnSpPr>
            <p:cNvPr id="25" name="Straight Connector 24">
              <a:extLst>
                <a:ext uri="{FF2B5EF4-FFF2-40B4-BE49-F238E27FC236}">
                  <a16:creationId xmlns:a16="http://schemas.microsoft.com/office/drawing/2014/main" id="{4A64516A-62A3-F16D-1221-F61C84523E19}"/>
                </a:ext>
              </a:extLst>
            </p:cNvPr>
            <p:cNvCxnSpPr>
              <a:cxnSpLocks/>
            </p:cNvCxnSpPr>
            <p:nvPr/>
          </p:nvCxnSpPr>
          <p:spPr>
            <a:xfrm flipV="1">
              <a:off x="5098943" y="1880211"/>
              <a:ext cx="0" cy="1274495"/>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itle 1">
            <a:extLst>
              <a:ext uri="{FF2B5EF4-FFF2-40B4-BE49-F238E27FC236}">
                <a16:creationId xmlns:a16="http://schemas.microsoft.com/office/drawing/2014/main" id="{188EC06F-53A2-8482-85F3-2C33756EEAFC}"/>
              </a:ext>
            </a:extLst>
          </p:cNvPr>
          <p:cNvSpPr>
            <a:spLocks noGrp="1"/>
          </p:cNvSpPr>
          <p:nvPr>
            <p:ph type="title"/>
          </p:nvPr>
        </p:nvSpPr>
        <p:spPr>
          <a:xfrm>
            <a:off x="838200" y="365125"/>
            <a:ext cx="10515600" cy="1325563"/>
          </a:xfrm>
        </p:spPr>
        <p:txBody>
          <a:bodyPr/>
          <a:lstStyle/>
          <a:p>
            <a:r>
              <a:rPr lang="en-US" dirty="0">
                <a:latin typeface="Georgia" panose="02040502050405020303" pitchFamily="18" charset="0"/>
              </a:rPr>
              <a:t>Concept: Skin-to-Pointer</a:t>
            </a:r>
            <a:endParaRPr lang="en-TW" dirty="0">
              <a:latin typeface="Georgia" panose="02040502050405020303" pitchFamily="18" charset="0"/>
            </a:endParaRPr>
          </a:p>
        </p:txBody>
      </p:sp>
      <p:sp>
        <p:nvSpPr>
          <p:cNvPr id="23" name="Title 1">
            <a:extLst>
              <a:ext uri="{FF2B5EF4-FFF2-40B4-BE49-F238E27FC236}">
                <a16:creationId xmlns:a16="http://schemas.microsoft.com/office/drawing/2014/main" id="{FE5CB35D-B208-6DF0-A181-D46CC0111C3F}"/>
              </a:ext>
            </a:extLst>
          </p:cNvPr>
          <p:cNvSpPr txBox="1">
            <a:spLocks/>
          </p:cNvSpPr>
          <p:nvPr/>
        </p:nvSpPr>
        <p:spPr>
          <a:xfrm>
            <a:off x="7015714" y="1208378"/>
            <a:ext cx="4897085" cy="285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spcBef>
                <a:spcPts val="1000"/>
              </a:spcBef>
              <a:buFont typeface="Arial" panose="020B0604020202020204" pitchFamily="34" charset="0"/>
              <a:buChar char="•"/>
              <a:defRPr sz="2400"/>
            </a:pPr>
            <a:r>
              <a:rPr lang="en-US" sz="2400" dirty="0">
                <a:latin typeface="Georgia" panose="02040502050405020303" pitchFamily="18" charset="0"/>
              </a:rPr>
              <a:t>Device emits </a:t>
            </a:r>
            <a:r>
              <a:rPr lang="en-US" sz="2400" dirty="0">
                <a:solidFill>
                  <a:srgbClr val="00B0F0"/>
                </a:solidFill>
                <a:latin typeface="Georgia" panose="02040502050405020303" pitchFamily="18" charset="0"/>
              </a:rPr>
              <a:t>localized airflow </a:t>
            </a:r>
            <a:r>
              <a:rPr lang="en-US" sz="2400" dirty="0">
                <a:latin typeface="Georgia" panose="02040502050405020303" pitchFamily="18" charset="0"/>
              </a:rPr>
              <a:t>a haptic pointer. </a:t>
            </a:r>
          </a:p>
          <a:p>
            <a:pPr marL="228600" indent="-228600">
              <a:spcBef>
                <a:spcPts val="1000"/>
              </a:spcBef>
              <a:buFont typeface="Arial" panose="020B0604020202020204" pitchFamily="34" charset="0"/>
              <a:buChar char="•"/>
              <a:defRPr sz="2400"/>
            </a:pPr>
            <a:r>
              <a:rPr lang="en-US" sz="2400" dirty="0">
                <a:latin typeface="Georgia" panose="02040502050405020303" pitchFamily="18" charset="0"/>
              </a:rPr>
              <a:t>User aligns finger phalanx with airflow to trigger functions.</a:t>
            </a:r>
          </a:p>
          <a:p>
            <a:pPr marL="457200" indent="-457200">
              <a:buFont typeface="Arial" panose="020B0604020202020204" pitchFamily="34" charset="0"/>
              <a:buChar char="•"/>
            </a:pPr>
            <a:endParaRPr lang="en-TW" sz="2400" dirty="0">
              <a:latin typeface="Georgia" panose="02040502050405020303" pitchFamily="18" charset="0"/>
            </a:endParaRPr>
          </a:p>
        </p:txBody>
      </p:sp>
      <p:grpSp>
        <p:nvGrpSpPr>
          <p:cNvPr id="8" name="Group 7">
            <a:extLst>
              <a:ext uri="{FF2B5EF4-FFF2-40B4-BE49-F238E27FC236}">
                <a16:creationId xmlns:a16="http://schemas.microsoft.com/office/drawing/2014/main" id="{D1A03347-0B90-F52F-F2A8-131E6B1860A9}"/>
              </a:ext>
            </a:extLst>
          </p:cNvPr>
          <p:cNvGrpSpPr/>
          <p:nvPr/>
        </p:nvGrpSpPr>
        <p:grpSpPr>
          <a:xfrm>
            <a:off x="3399069" y="3183222"/>
            <a:ext cx="3453345" cy="2386871"/>
            <a:chOff x="3554049" y="3183222"/>
            <a:chExt cx="3453345" cy="2386871"/>
          </a:xfrm>
        </p:grpSpPr>
        <p:pic>
          <p:nvPicPr>
            <p:cNvPr id="3" name="Picture 2">
              <a:extLst>
                <a:ext uri="{FF2B5EF4-FFF2-40B4-BE49-F238E27FC236}">
                  <a16:creationId xmlns:a16="http://schemas.microsoft.com/office/drawing/2014/main" id="{9C168E40-4738-CB06-E6D7-C99FEB1FBF82}"/>
                </a:ext>
              </a:extLst>
            </p:cNvPr>
            <p:cNvPicPr>
              <a:picLocks noChangeAspect="1"/>
            </p:cNvPicPr>
            <p:nvPr/>
          </p:nvPicPr>
          <p:blipFill>
            <a:blip r:embed="rId4">
              <a:duotone>
                <a:schemeClr val="accent3">
                  <a:shade val="45000"/>
                  <a:satMod val="135000"/>
                </a:schemeClr>
                <a:prstClr val="white"/>
              </a:duotone>
            </a:blip>
            <a:stretch>
              <a:fillRect/>
            </a:stretch>
          </p:blipFill>
          <p:spPr>
            <a:xfrm>
              <a:off x="3554049" y="3183222"/>
              <a:ext cx="3453345" cy="2386871"/>
            </a:xfrm>
            <a:prstGeom prst="rect">
              <a:avLst/>
            </a:prstGeom>
          </p:spPr>
        </p:pic>
        <p:cxnSp>
          <p:nvCxnSpPr>
            <p:cNvPr id="5" name="Straight Connector 4">
              <a:extLst>
                <a:ext uri="{FF2B5EF4-FFF2-40B4-BE49-F238E27FC236}">
                  <a16:creationId xmlns:a16="http://schemas.microsoft.com/office/drawing/2014/main" id="{39C08F6D-4185-1442-29A4-94B6CD2A9DF9}"/>
                </a:ext>
              </a:extLst>
            </p:cNvPr>
            <p:cNvCxnSpPr>
              <a:cxnSpLocks/>
            </p:cNvCxnSpPr>
            <p:nvPr/>
          </p:nvCxnSpPr>
          <p:spPr>
            <a:xfrm flipH="1">
              <a:off x="3794589" y="3550130"/>
              <a:ext cx="386313" cy="791835"/>
            </a:xfrm>
            <a:prstGeom prst="line">
              <a:avLst/>
            </a:prstGeom>
            <a:ln w="165100">
              <a:solidFill>
                <a:srgbClr val="878787"/>
              </a:solidFill>
            </a:ln>
          </p:spPr>
          <p:style>
            <a:lnRef idx="1">
              <a:schemeClr val="accent1"/>
            </a:lnRef>
            <a:fillRef idx="0">
              <a:schemeClr val="accent1"/>
            </a:fillRef>
            <a:effectRef idx="0">
              <a:schemeClr val="accent1"/>
            </a:effectRef>
            <a:fontRef idx="minor">
              <a:schemeClr val="tx1"/>
            </a:fontRef>
          </p:style>
        </p:cxnSp>
      </p:grpSp>
      <p:sp>
        <p:nvSpPr>
          <p:cNvPr id="9" name="Oval">
            <a:extLst>
              <a:ext uri="{FF2B5EF4-FFF2-40B4-BE49-F238E27FC236}">
                <a16:creationId xmlns:a16="http://schemas.microsoft.com/office/drawing/2014/main" id="{D1DD430F-00EB-1E70-DB05-2EB62617B8FA}"/>
              </a:ext>
            </a:extLst>
          </p:cNvPr>
          <p:cNvSpPr/>
          <p:nvPr/>
        </p:nvSpPr>
        <p:spPr>
          <a:xfrm rot="2149158">
            <a:off x="3651972" y="4081680"/>
            <a:ext cx="140243" cy="149091"/>
          </a:xfrm>
          <a:prstGeom prst="ellipse">
            <a:avLst/>
          </a:prstGeom>
          <a:noFill/>
          <a:ln w="25400" cap="rnd">
            <a:solidFill>
              <a:schemeClr val="bg1"/>
            </a:solidFill>
            <a:prstDash val="sysDot"/>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8" name="Picture 17">
            <a:extLst>
              <a:ext uri="{FF2B5EF4-FFF2-40B4-BE49-F238E27FC236}">
                <a16:creationId xmlns:a16="http://schemas.microsoft.com/office/drawing/2014/main" id="{4D4FBF07-4DEC-1E93-5FDF-B4C6AFD8C93C}"/>
              </a:ext>
            </a:extLst>
          </p:cNvPr>
          <p:cNvPicPr>
            <a:picLocks noChangeAspect="1"/>
          </p:cNvPicPr>
          <p:nvPr/>
        </p:nvPicPr>
        <p:blipFill>
          <a:blip r:embed="rId5"/>
          <a:stretch>
            <a:fillRect/>
          </a:stretch>
        </p:blipFill>
        <p:spPr>
          <a:xfrm rot="19858185">
            <a:off x="426870" y="4074437"/>
            <a:ext cx="2870200" cy="1816100"/>
          </a:xfrm>
          <a:prstGeom prst="rect">
            <a:avLst/>
          </a:prstGeom>
        </p:spPr>
      </p:pic>
      <p:grpSp>
        <p:nvGrpSpPr>
          <p:cNvPr id="19" name="Group 18">
            <a:extLst>
              <a:ext uri="{FF2B5EF4-FFF2-40B4-BE49-F238E27FC236}">
                <a16:creationId xmlns:a16="http://schemas.microsoft.com/office/drawing/2014/main" id="{1C0F36BD-3C0B-E29C-9A6C-FE076F1CD08A}"/>
              </a:ext>
            </a:extLst>
          </p:cNvPr>
          <p:cNvGrpSpPr/>
          <p:nvPr/>
        </p:nvGrpSpPr>
        <p:grpSpPr>
          <a:xfrm>
            <a:off x="1879760" y="3818168"/>
            <a:ext cx="1133808" cy="967944"/>
            <a:chOff x="3393234" y="3288744"/>
            <a:chExt cx="1328280" cy="1133968"/>
          </a:xfrm>
        </p:grpSpPr>
        <p:sp>
          <p:nvSpPr>
            <p:cNvPr id="21" name="Circle">
              <a:extLst>
                <a:ext uri="{FF2B5EF4-FFF2-40B4-BE49-F238E27FC236}">
                  <a16:creationId xmlns:a16="http://schemas.microsoft.com/office/drawing/2014/main" id="{52DB3365-E077-7190-49BC-FE2001C060CA}"/>
                </a:ext>
              </a:extLst>
            </p:cNvPr>
            <p:cNvSpPr/>
            <p:nvPr/>
          </p:nvSpPr>
          <p:spPr>
            <a:xfrm>
              <a:off x="4076560" y="4183885"/>
              <a:ext cx="238826" cy="238827"/>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 name="Circle">
              <a:extLst>
                <a:ext uri="{FF2B5EF4-FFF2-40B4-BE49-F238E27FC236}">
                  <a16:creationId xmlns:a16="http://schemas.microsoft.com/office/drawing/2014/main" id="{41218CB6-9303-BCEA-EA56-891FCF695720}"/>
                </a:ext>
              </a:extLst>
            </p:cNvPr>
            <p:cNvSpPr/>
            <p:nvPr/>
          </p:nvSpPr>
          <p:spPr>
            <a:xfrm>
              <a:off x="4259713" y="3889521"/>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 name="Circle">
              <a:extLst>
                <a:ext uri="{FF2B5EF4-FFF2-40B4-BE49-F238E27FC236}">
                  <a16:creationId xmlns:a16="http://schemas.microsoft.com/office/drawing/2014/main" id="{85050665-C48B-FEDB-9A6D-BDB8FAA1F8EA}"/>
                </a:ext>
              </a:extLst>
            </p:cNvPr>
            <p:cNvSpPr/>
            <p:nvPr/>
          </p:nvSpPr>
          <p:spPr>
            <a:xfrm>
              <a:off x="4454932" y="3577282"/>
              <a:ext cx="266582" cy="266581"/>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 name="Circle">
              <a:extLst>
                <a:ext uri="{FF2B5EF4-FFF2-40B4-BE49-F238E27FC236}">
                  <a16:creationId xmlns:a16="http://schemas.microsoft.com/office/drawing/2014/main" id="{16A50077-4E8C-2D74-C9C5-380083AA79C0}"/>
                </a:ext>
              </a:extLst>
            </p:cNvPr>
            <p:cNvSpPr/>
            <p:nvPr/>
          </p:nvSpPr>
          <p:spPr>
            <a:xfrm>
              <a:off x="4145899" y="3288744"/>
              <a:ext cx="266581"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 name="Circle">
              <a:extLst>
                <a:ext uri="{FF2B5EF4-FFF2-40B4-BE49-F238E27FC236}">
                  <a16:creationId xmlns:a16="http://schemas.microsoft.com/office/drawing/2014/main" id="{65365FCA-264F-0A8C-7453-9DFEB6BE2093}"/>
                </a:ext>
              </a:extLst>
            </p:cNvPr>
            <p:cNvSpPr/>
            <p:nvPr/>
          </p:nvSpPr>
          <p:spPr>
            <a:xfrm>
              <a:off x="3944789" y="3675564"/>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 name="Circle">
              <a:extLst>
                <a:ext uri="{FF2B5EF4-FFF2-40B4-BE49-F238E27FC236}">
                  <a16:creationId xmlns:a16="http://schemas.microsoft.com/office/drawing/2014/main" id="{84C89ADF-76A4-B93F-B513-440A54449E1C}"/>
                </a:ext>
              </a:extLst>
            </p:cNvPr>
            <p:cNvSpPr/>
            <p:nvPr/>
          </p:nvSpPr>
          <p:spPr>
            <a:xfrm>
              <a:off x="3771217" y="4016692"/>
              <a:ext cx="238826" cy="238827"/>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 name="Circle">
              <a:extLst>
                <a:ext uri="{FF2B5EF4-FFF2-40B4-BE49-F238E27FC236}">
                  <a16:creationId xmlns:a16="http://schemas.microsoft.com/office/drawing/2014/main" id="{7C61DB5B-F6BD-8AD5-5305-D2D0696279C4}"/>
                </a:ext>
              </a:extLst>
            </p:cNvPr>
            <p:cNvSpPr/>
            <p:nvPr/>
          </p:nvSpPr>
          <p:spPr>
            <a:xfrm>
              <a:off x="3693220" y="3375835"/>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7" name="Circle">
              <a:extLst>
                <a:ext uri="{FF2B5EF4-FFF2-40B4-BE49-F238E27FC236}">
                  <a16:creationId xmlns:a16="http://schemas.microsoft.com/office/drawing/2014/main" id="{1A3E0BDD-1363-2ECB-A6ED-D3E2B143FFC5}"/>
                </a:ext>
              </a:extLst>
            </p:cNvPr>
            <p:cNvSpPr/>
            <p:nvPr/>
          </p:nvSpPr>
          <p:spPr>
            <a:xfrm>
              <a:off x="3526082" y="3684961"/>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8" name="Circle">
              <a:extLst>
                <a:ext uri="{FF2B5EF4-FFF2-40B4-BE49-F238E27FC236}">
                  <a16:creationId xmlns:a16="http://schemas.microsoft.com/office/drawing/2014/main" id="{B2FFEA54-6875-F1E6-0EEE-582F18108320}"/>
                </a:ext>
              </a:extLst>
            </p:cNvPr>
            <p:cNvSpPr/>
            <p:nvPr/>
          </p:nvSpPr>
          <p:spPr>
            <a:xfrm>
              <a:off x="3393234" y="3985376"/>
              <a:ext cx="217114" cy="217115"/>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sp>
        <p:nvSpPr>
          <p:cNvPr id="49" name="TextBox 48">
            <a:extLst>
              <a:ext uri="{FF2B5EF4-FFF2-40B4-BE49-F238E27FC236}">
                <a16:creationId xmlns:a16="http://schemas.microsoft.com/office/drawing/2014/main" id="{B2CF62BF-62AF-1E73-1012-2FFC15690DDA}"/>
              </a:ext>
            </a:extLst>
          </p:cNvPr>
          <p:cNvSpPr txBox="1"/>
          <p:nvPr/>
        </p:nvSpPr>
        <p:spPr>
          <a:xfrm>
            <a:off x="-5495315" y="5308044"/>
            <a:ext cx="1957504" cy="1200329"/>
          </a:xfrm>
          <a:prstGeom prst="rect">
            <a:avLst/>
          </a:prstGeom>
          <a:noFill/>
        </p:spPr>
        <p:txBody>
          <a:bodyPr wrap="square">
            <a:spAutoFit/>
          </a:bodyPr>
          <a:lstStyle/>
          <a:p>
            <a:r>
              <a:rPr lang="en-US" sz="2400" dirty="0">
                <a:solidFill>
                  <a:srgbClr val="85A3DA"/>
                </a:solidFill>
                <a:latin typeface="Georgia" panose="02040502050405020303" pitchFamily="18" charset="0"/>
              </a:rPr>
              <a:t>Sufficient Input Space</a:t>
            </a:r>
          </a:p>
        </p:txBody>
      </p:sp>
      <p:pic>
        <p:nvPicPr>
          <p:cNvPr id="50" name="Picture 49">
            <a:extLst>
              <a:ext uri="{FF2B5EF4-FFF2-40B4-BE49-F238E27FC236}">
                <a16:creationId xmlns:a16="http://schemas.microsoft.com/office/drawing/2014/main" id="{0D8C5252-EE34-B89C-CA4A-3BD7F9124908}"/>
              </a:ext>
            </a:extLst>
          </p:cNvPr>
          <p:cNvPicPr>
            <a:picLocks noChangeAspect="1"/>
          </p:cNvPicPr>
          <p:nvPr/>
        </p:nvPicPr>
        <p:blipFill>
          <a:blip r:embed="rId3">
            <a:duotone>
              <a:prstClr val="black"/>
              <a:schemeClr val="accent1">
                <a:tint val="45000"/>
                <a:satMod val="400000"/>
              </a:schemeClr>
            </a:duotone>
          </a:blip>
          <a:stretch>
            <a:fillRect/>
          </a:stretch>
        </p:blipFill>
        <p:spPr>
          <a:xfrm rot="19853960">
            <a:off x="-6184337" y="3159763"/>
            <a:ext cx="2997200" cy="1943100"/>
          </a:xfrm>
          <a:prstGeom prst="rect">
            <a:avLst/>
          </a:prstGeom>
        </p:spPr>
      </p:pic>
      <p:sp>
        <p:nvSpPr>
          <p:cNvPr id="7" name="Circle">
            <a:extLst>
              <a:ext uri="{FF2B5EF4-FFF2-40B4-BE49-F238E27FC236}">
                <a16:creationId xmlns:a16="http://schemas.microsoft.com/office/drawing/2014/main" id="{ABE9C79B-A480-C7FF-4306-8ADCCB44233F}"/>
              </a:ext>
            </a:extLst>
          </p:cNvPr>
          <p:cNvSpPr/>
          <p:nvPr/>
        </p:nvSpPr>
        <p:spPr>
          <a:xfrm>
            <a:off x="3169976" y="3854244"/>
            <a:ext cx="170963" cy="170963"/>
          </a:xfrm>
          <a:prstGeom prst="ellipse">
            <a:avLst/>
          </a:prstGeom>
          <a:solidFill>
            <a:srgbClr val="00B0F0">
              <a:alpha val="70000"/>
            </a:srgbClr>
          </a:solidFill>
          <a:ln w="12700">
            <a:no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Tree>
    <p:extLst>
      <p:ext uri="{BB962C8B-B14F-4D97-AF65-F5344CB8AC3E}">
        <p14:creationId xmlns:p14="http://schemas.microsoft.com/office/powerpoint/2010/main" val="10532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04245 -0.07361 " pathEditMode="relative" ptsTypes="AA">
                                      <p:cBhvr>
                                        <p:cTn id="16" dur="2000" fill="hold"/>
                                        <p:tgtEl>
                                          <p:spTgt spid="19"/>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4.375E-6 -3.7037E-7 L 0.04245 -0.07361 " pathEditMode="relative" rAng="0" ptsTypes="AA">
                                      <p:cBhvr>
                                        <p:cTn id="18" dur="2000" fill="hold"/>
                                        <p:tgtEl>
                                          <p:spTgt spid="18"/>
                                        </p:tgtEl>
                                        <p:attrNameLst>
                                          <p:attrName>ppt_x</p:attrName>
                                          <p:attrName>ppt_y</p:attrName>
                                        </p:attrNameLst>
                                      </p:cBhvr>
                                      <p:rCtr x="2122" y="-3681"/>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D8C5252-EE34-B89C-CA4A-3BD7F9124908}"/>
              </a:ext>
            </a:extLst>
          </p:cNvPr>
          <p:cNvPicPr>
            <a:picLocks noChangeAspect="1"/>
          </p:cNvPicPr>
          <p:nvPr/>
        </p:nvPicPr>
        <p:blipFill>
          <a:blip r:embed="rId3">
            <a:duotone>
              <a:prstClr val="black"/>
              <a:schemeClr val="accent1">
                <a:tint val="45000"/>
                <a:satMod val="400000"/>
              </a:schemeClr>
            </a:duotone>
          </a:blip>
          <a:stretch>
            <a:fillRect/>
          </a:stretch>
        </p:blipFill>
        <p:spPr>
          <a:xfrm rot="19853960">
            <a:off x="872396" y="3526753"/>
            <a:ext cx="2997200" cy="1943100"/>
          </a:xfrm>
          <a:prstGeom prst="rect">
            <a:avLst/>
          </a:prstGeom>
        </p:spPr>
      </p:pic>
      <p:sp>
        <p:nvSpPr>
          <p:cNvPr id="20" name="Rounded Rectangle 19">
            <a:extLst>
              <a:ext uri="{FF2B5EF4-FFF2-40B4-BE49-F238E27FC236}">
                <a16:creationId xmlns:a16="http://schemas.microsoft.com/office/drawing/2014/main" id="{26017593-6DF6-A833-559A-A3F2C7B9C471}"/>
              </a:ext>
            </a:extLst>
          </p:cNvPr>
          <p:cNvSpPr/>
          <p:nvPr/>
        </p:nvSpPr>
        <p:spPr>
          <a:xfrm rot="1515187">
            <a:off x="3057256" y="3939868"/>
            <a:ext cx="697831" cy="135052"/>
          </a:xfrm>
          <a:prstGeom prst="roundRect">
            <a:avLst/>
          </a:prstGeom>
          <a:gradFill>
            <a:gsLst>
              <a:gs pos="15000">
                <a:schemeClr val="accent1">
                  <a:lumMod val="5000"/>
                  <a:lumOff val="95000"/>
                  <a:alpha val="0"/>
                </a:schemeClr>
              </a:gs>
              <a:gs pos="70000">
                <a:srgbClr val="00B0F0"/>
              </a:gs>
              <a:gs pos="89000">
                <a:srgbClr val="00B0F0"/>
              </a:gs>
              <a:gs pos="100000">
                <a:srgbClr val="00B0F0"/>
              </a:gs>
            </a:gsLst>
            <a:lin ang="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28" name="Title 1">
            <a:extLst>
              <a:ext uri="{FF2B5EF4-FFF2-40B4-BE49-F238E27FC236}">
                <a16:creationId xmlns:a16="http://schemas.microsoft.com/office/drawing/2014/main" id="{188EC06F-53A2-8482-85F3-2C33756EEAFC}"/>
              </a:ext>
            </a:extLst>
          </p:cNvPr>
          <p:cNvSpPr>
            <a:spLocks noGrp="1"/>
          </p:cNvSpPr>
          <p:nvPr>
            <p:ph type="title"/>
          </p:nvPr>
        </p:nvSpPr>
        <p:spPr>
          <a:xfrm>
            <a:off x="838200" y="365125"/>
            <a:ext cx="10515600" cy="1325563"/>
          </a:xfrm>
        </p:spPr>
        <p:txBody>
          <a:bodyPr/>
          <a:lstStyle/>
          <a:p>
            <a:r>
              <a:rPr lang="en-US" dirty="0">
                <a:latin typeface="Georgia" panose="02040502050405020303" pitchFamily="18" charset="0"/>
              </a:rPr>
              <a:t>Concept: Skin-to-Pointer</a:t>
            </a:r>
            <a:endParaRPr lang="en-TW" dirty="0">
              <a:latin typeface="Georgia" panose="02040502050405020303" pitchFamily="18" charset="0"/>
            </a:endParaRPr>
          </a:p>
        </p:txBody>
      </p:sp>
      <p:sp>
        <p:nvSpPr>
          <p:cNvPr id="23" name="Title 1">
            <a:extLst>
              <a:ext uri="{FF2B5EF4-FFF2-40B4-BE49-F238E27FC236}">
                <a16:creationId xmlns:a16="http://schemas.microsoft.com/office/drawing/2014/main" id="{FE5CB35D-B208-6DF0-A181-D46CC0111C3F}"/>
              </a:ext>
            </a:extLst>
          </p:cNvPr>
          <p:cNvSpPr txBox="1">
            <a:spLocks/>
          </p:cNvSpPr>
          <p:nvPr/>
        </p:nvSpPr>
        <p:spPr>
          <a:xfrm>
            <a:off x="7015714" y="1208378"/>
            <a:ext cx="4897085" cy="285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spcBef>
                <a:spcPts val="1000"/>
              </a:spcBef>
              <a:buFont typeface="Arial" panose="020B0604020202020204" pitchFamily="34" charset="0"/>
              <a:buChar char="•"/>
              <a:defRPr sz="2400"/>
            </a:pPr>
            <a:r>
              <a:rPr lang="en-US" sz="2400" dirty="0">
                <a:latin typeface="Georgia" panose="02040502050405020303" pitchFamily="18" charset="0"/>
              </a:rPr>
              <a:t>Device emits </a:t>
            </a:r>
            <a:r>
              <a:rPr lang="en-US" sz="2400" dirty="0">
                <a:solidFill>
                  <a:srgbClr val="00B0F0"/>
                </a:solidFill>
                <a:latin typeface="Georgia" panose="02040502050405020303" pitchFamily="18" charset="0"/>
              </a:rPr>
              <a:t>localized airflow </a:t>
            </a:r>
            <a:r>
              <a:rPr lang="en-US" sz="2400" dirty="0">
                <a:latin typeface="Georgia" panose="02040502050405020303" pitchFamily="18" charset="0"/>
              </a:rPr>
              <a:t>a haptic pointer. </a:t>
            </a:r>
          </a:p>
          <a:p>
            <a:pPr marL="228600" indent="-228600">
              <a:spcBef>
                <a:spcPts val="1000"/>
              </a:spcBef>
              <a:buFont typeface="Arial" panose="020B0604020202020204" pitchFamily="34" charset="0"/>
              <a:buChar char="•"/>
              <a:defRPr sz="2400"/>
            </a:pPr>
            <a:r>
              <a:rPr lang="en-US" sz="2400" dirty="0">
                <a:latin typeface="Georgia" panose="02040502050405020303" pitchFamily="18" charset="0"/>
              </a:rPr>
              <a:t>User aligns finger phalanx with airflow to trigger functions.</a:t>
            </a:r>
          </a:p>
          <a:p>
            <a:pPr marL="457200" indent="-457200">
              <a:buFont typeface="Arial" panose="020B0604020202020204" pitchFamily="34" charset="0"/>
              <a:buChar char="•"/>
            </a:pPr>
            <a:endParaRPr lang="en-TW" sz="2400" dirty="0">
              <a:latin typeface="Georgia" panose="02040502050405020303" pitchFamily="18" charset="0"/>
            </a:endParaRPr>
          </a:p>
        </p:txBody>
      </p:sp>
      <p:grpSp>
        <p:nvGrpSpPr>
          <p:cNvPr id="8" name="Group 7">
            <a:extLst>
              <a:ext uri="{FF2B5EF4-FFF2-40B4-BE49-F238E27FC236}">
                <a16:creationId xmlns:a16="http://schemas.microsoft.com/office/drawing/2014/main" id="{D1A03347-0B90-F52F-F2A8-131E6B1860A9}"/>
              </a:ext>
            </a:extLst>
          </p:cNvPr>
          <p:cNvGrpSpPr/>
          <p:nvPr/>
        </p:nvGrpSpPr>
        <p:grpSpPr>
          <a:xfrm>
            <a:off x="3399069" y="3183222"/>
            <a:ext cx="3453345" cy="2386871"/>
            <a:chOff x="3554049" y="3183222"/>
            <a:chExt cx="3453345" cy="2386871"/>
          </a:xfrm>
        </p:grpSpPr>
        <p:pic>
          <p:nvPicPr>
            <p:cNvPr id="3" name="Picture 2">
              <a:extLst>
                <a:ext uri="{FF2B5EF4-FFF2-40B4-BE49-F238E27FC236}">
                  <a16:creationId xmlns:a16="http://schemas.microsoft.com/office/drawing/2014/main" id="{9C168E40-4738-CB06-E6D7-C99FEB1FBF82}"/>
                </a:ext>
              </a:extLst>
            </p:cNvPr>
            <p:cNvPicPr>
              <a:picLocks noChangeAspect="1"/>
            </p:cNvPicPr>
            <p:nvPr/>
          </p:nvPicPr>
          <p:blipFill>
            <a:blip r:embed="rId4">
              <a:duotone>
                <a:schemeClr val="accent3">
                  <a:shade val="45000"/>
                  <a:satMod val="135000"/>
                </a:schemeClr>
                <a:prstClr val="white"/>
              </a:duotone>
            </a:blip>
            <a:stretch>
              <a:fillRect/>
            </a:stretch>
          </p:blipFill>
          <p:spPr>
            <a:xfrm>
              <a:off x="3554049" y="3183222"/>
              <a:ext cx="3453345" cy="2386871"/>
            </a:xfrm>
            <a:prstGeom prst="rect">
              <a:avLst/>
            </a:prstGeom>
          </p:spPr>
        </p:pic>
        <p:cxnSp>
          <p:nvCxnSpPr>
            <p:cNvPr id="5" name="Straight Connector 4">
              <a:extLst>
                <a:ext uri="{FF2B5EF4-FFF2-40B4-BE49-F238E27FC236}">
                  <a16:creationId xmlns:a16="http://schemas.microsoft.com/office/drawing/2014/main" id="{39C08F6D-4185-1442-29A4-94B6CD2A9DF9}"/>
                </a:ext>
              </a:extLst>
            </p:cNvPr>
            <p:cNvCxnSpPr>
              <a:cxnSpLocks/>
            </p:cNvCxnSpPr>
            <p:nvPr/>
          </p:nvCxnSpPr>
          <p:spPr>
            <a:xfrm flipH="1">
              <a:off x="3794589" y="3550130"/>
              <a:ext cx="386313" cy="791835"/>
            </a:xfrm>
            <a:prstGeom prst="line">
              <a:avLst/>
            </a:prstGeom>
            <a:ln w="165100">
              <a:solidFill>
                <a:srgbClr val="878787"/>
              </a:solidFill>
            </a:ln>
          </p:spPr>
          <p:style>
            <a:lnRef idx="1">
              <a:schemeClr val="accent1"/>
            </a:lnRef>
            <a:fillRef idx="0">
              <a:schemeClr val="accent1"/>
            </a:fillRef>
            <a:effectRef idx="0">
              <a:schemeClr val="accent1"/>
            </a:effectRef>
            <a:fontRef idx="minor">
              <a:schemeClr val="tx1"/>
            </a:fontRef>
          </p:style>
        </p:cxnSp>
      </p:grpSp>
      <p:sp>
        <p:nvSpPr>
          <p:cNvPr id="9" name="Oval">
            <a:extLst>
              <a:ext uri="{FF2B5EF4-FFF2-40B4-BE49-F238E27FC236}">
                <a16:creationId xmlns:a16="http://schemas.microsoft.com/office/drawing/2014/main" id="{D1DD430F-00EB-1E70-DB05-2EB62617B8FA}"/>
              </a:ext>
            </a:extLst>
          </p:cNvPr>
          <p:cNvSpPr/>
          <p:nvPr/>
        </p:nvSpPr>
        <p:spPr>
          <a:xfrm rot="2149158">
            <a:off x="3651972" y="4081680"/>
            <a:ext cx="140243" cy="149091"/>
          </a:xfrm>
          <a:prstGeom prst="ellipse">
            <a:avLst/>
          </a:prstGeom>
          <a:noFill/>
          <a:ln w="25400" cap="rnd">
            <a:solidFill>
              <a:schemeClr val="bg1"/>
            </a:solidFill>
            <a:prstDash val="sysDot"/>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 name="Group 1">
            <a:extLst>
              <a:ext uri="{FF2B5EF4-FFF2-40B4-BE49-F238E27FC236}">
                <a16:creationId xmlns:a16="http://schemas.microsoft.com/office/drawing/2014/main" id="{9D55623B-FA45-D409-FF4D-A44AD4D813E9}"/>
              </a:ext>
            </a:extLst>
          </p:cNvPr>
          <p:cNvGrpSpPr/>
          <p:nvPr/>
        </p:nvGrpSpPr>
        <p:grpSpPr>
          <a:xfrm>
            <a:off x="947123" y="3310397"/>
            <a:ext cx="2870200" cy="2072369"/>
            <a:chOff x="581850" y="3818168"/>
            <a:chExt cx="2870200" cy="2072369"/>
          </a:xfrm>
        </p:grpSpPr>
        <p:pic>
          <p:nvPicPr>
            <p:cNvPr id="18" name="Picture 17">
              <a:extLst>
                <a:ext uri="{FF2B5EF4-FFF2-40B4-BE49-F238E27FC236}">
                  <a16:creationId xmlns:a16="http://schemas.microsoft.com/office/drawing/2014/main" id="{4D4FBF07-4DEC-1E93-5FDF-B4C6AFD8C93C}"/>
                </a:ext>
              </a:extLst>
            </p:cNvPr>
            <p:cNvPicPr>
              <a:picLocks noChangeAspect="1"/>
            </p:cNvPicPr>
            <p:nvPr/>
          </p:nvPicPr>
          <p:blipFill>
            <a:blip r:embed="rId5"/>
            <a:stretch>
              <a:fillRect/>
            </a:stretch>
          </p:blipFill>
          <p:spPr>
            <a:xfrm rot="19858185">
              <a:off x="581850" y="4074437"/>
              <a:ext cx="2870200" cy="1816100"/>
            </a:xfrm>
            <a:prstGeom prst="rect">
              <a:avLst/>
            </a:prstGeom>
          </p:spPr>
        </p:pic>
        <p:grpSp>
          <p:nvGrpSpPr>
            <p:cNvPr id="19" name="Group 18">
              <a:extLst>
                <a:ext uri="{FF2B5EF4-FFF2-40B4-BE49-F238E27FC236}">
                  <a16:creationId xmlns:a16="http://schemas.microsoft.com/office/drawing/2014/main" id="{1C0F36BD-3C0B-E29C-9A6C-FE076F1CD08A}"/>
                </a:ext>
              </a:extLst>
            </p:cNvPr>
            <p:cNvGrpSpPr/>
            <p:nvPr/>
          </p:nvGrpSpPr>
          <p:grpSpPr>
            <a:xfrm>
              <a:off x="2034740" y="3818168"/>
              <a:ext cx="1133808" cy="967944"/>
              <a:chOff x="3393234" y="3288744"/>
              <a:chExt cx="1328280" cy="1133968"/>
            </a:xfrm>
          </p:grpSpPr>
          <p:sp>
            <p:nvSpPr>
              <p:cNvPr id="21" name="Circle">
                <a:extLst>
                  <a:ext uri="{FF2B5EF4-FFF2-40B4-BE49-F238E27FC236}">
                    <a16:creationId xmlns:a16="http://schemas.microsoft.com/office/drawing/2014/main" id="{52DB3365-E077-7190-49BC-FE2001C060CA}"/>
                  </a:ext>
                </a:extLst>
              </p:cNvPr>
              <p:cNvSpPr/>
              <p:nvPr/>
            </p:nvSpPr>
            <p:spPr>
              <a:xfrm>
                <a:off x="4076560" y="4183885"/>
                <a:ext cx="238826" cy="238827"/>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 name="Circle">
                <a:extLst>
                  <a:ext uri="{FF2B5EF4-FFF2-40B4-BE49-F238E27FC236}">
                    <a16:creationId xmlns:a16="http://schemas.microsoft.com/office/drawing/2014/main" id="{41218CB6-9303-BCEA-EA56-891FCF695720}"/>
                  </a:ext>
                </a:extLst>
              </p:cNvPr>
              <p:cNvSpPr/>
              <p:nvPr/>
            </p:nvSpPr>
            <p:spPr>
              <a:xfrm>
                <a:off x="4259713" y="3889521"/>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 name="Circle">
                <a:extLst>
                  <a:ext uri="{FF2B5EF4-FFF2-40B4-BE49-F238E27FC236}">
                    <a16:creationId xmlns:a16="http://schemas.microsoft.com/office/drawing/2014/main" id="{85050665-C48B-FEDB-9A6D-BDB8FAA1F8EA}"/>
                  </a:ext>
                </a:extLst>
              </p:cNvPr>
              <p:cNvSpPr/>
              <p:nvPr/>
            </p:nvSpPr>
            <p:spPr>
              <a:xfrm>
                <a:off x="4454932" y="3577282"/>
                <a:ext cx="266582" cy="266581"/>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 name="Circle">
                <a:extLst>
                  <a:ext uri="{FF2B5EF4-FFF2-40B4-BE49-F238E27FC236}">
                    <a16:creationId xmlns:a16="http://schemas.microsoft.com/office/drawing/2014/main" id="{16A50077-4E8C-2D74-C9C5-380083AA79C0}"/>
                  </a:ext>
                </a:extLst>
              </p:cNvPr>
              <p:cNvSpPr/>
              <p:nvPr/>
            </p:nvSpPr>
            <p:spPr>
              <a:xfrm>
                <a:off x="4145899" y="3288744"/>
                <a:ext cx="266581"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 name="Circle">
                <a:extLst>
                  <a:ext uri="{FF2B5EF4-FFF2-40B4-BE49-F238E27FC236}">
                    <a16:creationId xmlns:a16="http://schemas.microsoft.com/office/drawing/2014/main" id="{65365FCA-264F-0A8C-7453-9DFEB6BE2093}"/>
                  </a:ext>
                </a:extLst>
              </p:cNvPr>
              <p:cNvSpPr/>
              <p:nvPr/>
            </p:nvSpPr>
            <p:spPr>
              <a:xfrm>
                <a:off x="3944789" y="3675564"/>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 name="Circle">
                <a:extLst>
                  <a:ext uri="{FF2B5EF4-FFF2-40B4-BE49-F238E27FC236}">
                    <a16:creationId xmlns:a16="http://schemas.microsoft.com/office/drawing/2014/main" id="{84C89ADF-76A4-B93F-B513-440A54449E1C}"/>
                  </a:ext>
                </a:extLst>
              </p:cNvPr>
              <p:cNvSpPr/>
              <p:nvPr/>
            </p:nvSpPr>
            <p:spPr>
              <a:xfrm>
                <a:off x="3771217" y="4016692"/>
                <a:ext cx="238826" cy="238827"/>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 name="Circle">
                <a:extLst>
                  <a:ext uri="{FF2B5EF4-FFF2-40B4-BE49-F238E27FC236}">
                    <a16:creationId xmlns:a16="http://schemas.microsoft.com/office/drawing/2014/main" id="{7C61DB5B-F6BD-8AD5-5305-D2D0696279C4}"/>
                  </a:ext>
                </a:extLst>
              </p:cNvPr>
              <p:cNvSpPr/>
              <p:nvPr/>
            </p:nvSpPr>
            <p:spPr>
              <a:xfrm>
                <a:off x="3693220" y="3375835"/>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7" name="Circle">
                <a:extLst>
                  <a:ext uri="{FF2B5EF4-FFF2-40B4-BE49-F238E27FC236}">
                    <a16:creationId xmlns:a16="http://schemas.microsoft.com/office/drawing/2014/main" id="{1A3E0BDD-1363-2ECB-A6ED-D3E2B143FFC5}"/>
                  </a:ext>
                </a:extLst>
              </p:cNvPr>
              <p:cNvSpPr/>
              <p:nvPr/>
            </p:nvSpPr>
            <p:spPr>
              <a:xfrm>
                <a:off x="3526082" y="3684961"/>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8" name="Circle">
                <a:extLst>
                  <a:ext uri="{FF2B5EF4-FFF2-40B4-BE49-F238E27FC236}">
                    <a16:creationId xmlns:a16="http://schemas.microsoft.com/office/drawing/2014/main" id="{B2FFEA54-6875-F1E6-0EEE-582F18108320}"/>
                  </a:ext>
                </a:extLst>
              </p:cNvPr>
              <p:cNvSpPr/>
              <p:nvPr/>
            </p:nvSpPr>
            <p:spPr>
              <a:xfrm>
                <a:off x="3393234" y="3985376"/>
                <a:ext cx="217114" cy="217115"/>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grpSp>
      <p:sp>
        <p:nvSpPr>
          <p:cNvPr id="4" name="Circle">
            <a:extLst>
              <a:ext uri="{FF2B5EF4-FFF2-40B4-BE49-F238E27FC236}">
                <a16:creationId xmlns:a16="http://schemas.microsoft.com/office/drawing/2014/main" id="{72A8F0B7-012E-E719-8748-BC77147F4715}"/>
              </a:ext>
            </a:extLst>
          </p:cNvPr>
          <p:cNvSpPr/>
          <p:nvPr/>
        </p:nvSpPr>
        <p:spPr>
          <a:xfrm>
            <a:off x="3169976" y="3854244"/>
            <a:ext cx="170963" cy="170963"/>
          </a:xfrm>
          <a:prstGeom prst="ellipse">
            <a:avLst/>
          </a:prstGeom>
          <a:solidFill>
            <a:srgbClr val="00B0F0">
              <a:alpha val="70000"/>
            </a:srgbClr>
          </a:solidFill>
          <a:ln w="12700">
            <a:no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6" name="TextBox 5">
            <a:extLst>
              <a:ext uri="{FF2B5EF4-FFF2-40B4-BE49-F238E27FC236}">
                <a16:creationId xmlns:a16="http://schemas.microsoft.com/office/drawing/2014/main" id="{EC9B1AFC-DBFB-436B-F6CD-FF063DF26835}"/>
              </a:ext>
            </a:extLst>
          </p:cNvPr>
          <p:cNvSpPr txBox="1"/>
          <p:nvPr/>
        </p:nvSpPr>
        <p:spPr>
          <a:xfrm>
            <a:off x="7015715" y="4167649"/>
            <a:ext cx="4761757" cy="7571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pPr>
            <a:r>
              <a:rPr lang="en-US" sz="2400" dirty="0">
                <a:latin typeface="Georgia" panose="02040502050405020303" pitchFamily="18" charset="0"/>
                <a:ea typeface="+mj-ea"/>
                <a:cs typeface="+mj-cs"/>
              </a:rPr>
              <a:t>Interaction shifts from device surface → user’s skin.</a:t>
            </a:r>
          </a:p>
        </p:txBody>
      </p:sp>
    </p:spTree>
    <p:extLst>
      <p:ext uri="{BB962C8B-B14F-4D97-AF65-F5344CB8AC3E}">
        <p14:creationId xmlns:p14="http://schemas.microsoft.com/office/powerpoint/2010/main" val="146393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25E-6 1.48148E-6 L 0.00742 0.07523 " pathEditMode="relative" rAng="0" ptsTypes="AA">
                                      <p:cBhvr>
                                        <p:cTn id="6" dur="2000" fill="hold"/>
                                        <p:tgtEl>
                                          <p:spTgt spid="50"/>
                                        </p:tgtEl>
                                        <p:attrNameLst>
                                          <p:attrName>ppt_x</p:attrName>
                                          <p:attrName>ppt_y</p:attrName>
                                        </p:attrNameLst>
                                      </p:cBhvr>
                                      <p:rCtr x="365" y="3750"/>
                                    </p:animMotion>
                                  </p:childTnLst>
                                </p:cTn>
                              </p:par>
                              <p:par>
                                <p:cTn id="7" presetID="0" presetClass="path" presetSubtype="0" accel="50000" decel="50000" fill="hold" nodeType="withEffect">
                                  <p:stCondLst>
                                    <p:cond delay="0"/>
                                  </p:stCondLst>
                                  <p:childTnLst>
                                    <p:animMotion origin="layout" path="M -2.70833E-6 3.7037E-6 L 0.00742 0.07523 " pathEditMode="relative" rAng="0" ptsTypes="AA">
                                      <p:cBhvr>
                                        <p:cTn id="8" dur="2000" fill="hold"/>
                                        <p:tgtEl>
                                          <p:spTgt spid="2"/>
                                        </p:tgtEl>
                                        <p:attrNameLst>
                                          <p:attrName>ppt_x</p:attrName>
                                          <p:attrName>ppt_y</p:attrName>
                                        </p:attrNameLst>
                                      </p:cBhvr>
                                      <p:rCtr x="365" y="3750"/>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D8C5252-EE34-B89C-CA4A-3BD7F9124908}"/>
              </a:ext>
            </a:extLst>
          </p:cNvPr>
          <p:cNvPicPr>
            <a:picLocks noChangeAspect="1"/>
          </p:cNvPicPr>
          <p:nvPr/>
        </p:nvPicPr>
        <p:blipFill>
          <a:blip r:embed="rId3">
            <a:duotone>
              <a:prstClr val="black"/>
              <a:schemeClr val="accent1">
                <a:tint val="45000"/>
                <a:satMod val="400000"/>
              </a:schemeClr>
            </a:duotone>
          </a:blip>
          <a:stretch>
            <a:fillRect/>
          </a:stretch>
        </p:blipFill>
        <p:spPr>
          <a:xfrm rot="19853960">
            <a:off x="965244" y="4041680"/>
            <a:ext cx="2997200" cy="1943100"/>
          </a:xfrm>
          <a:prstGeom prst="rect">
            <a:avLst/>
          </a:prstGeom>
        </p:spPr>
      </p:pic>
      <p:sp>
        <p:nvSpPr>
          <p:cNvPr id="20" name="Rounded Rectangle 19">
            <a:extLst>
              <a:ext uri="{FF2B5EF4-FFF2-40B4-BE49-F238E27FC236}">
                <a16:creationId xmlns:a16="http://schemas.microsoft.com/office/drawing/2014/main" id="{26017593-6DF6-A833-559A-A3F2C7B9C471}"/>
              </a:ext>
            </a:extLst>
          </p:cNvPr>
          <p:cNvSpPr/>
          <p:nvPr/>
        </p:nvSpPr>
        <p:spPr>
          <a:xfrm rot="1515187">
            <a:off x="3057256" y="3939868"/>
            <a:ext cx="697831" cy="135052"/>
          </a:xfrm>
          <a:prstGeom prst="roundRect">
            <a:avLst/>
          </a:prstGeom>
          <a:gradFill>
            <a:gsLst>
              <a:gs pos="15000">
                <a:schemeClr val="accent1">
                  <a:lumMod val="5000"/>
                  <a:lumOff val="95000"/>
                  <a:alpha val="0"/>
                </a:schemeClr>
              </a:gs>
              <a:gs pos="70000">
                <a:srgbClr val="00B0F0"/>
              </a:gs>
              <a:gs pos="89000">
                <a:srgbClr val="00B0F0"/>
              </a:gs>
              <a:gs pos="100000">
                <a:srgbClr val="00B0F0"/>
              </a:gs>
            </a:gsLst>
            <a:lin ang="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28" name="Title 1">
            <a:extLst>
              <a:ext uri="{FF2B5EF4-FFF2-40B4-BE49-F238E27FC236}">
                <a16:creationId xmlns:a16="http://schemas.microsoft.com/office/drawing/2014/main" id="{188EC06F-53A2-8482-85F3-2C33756EEAFC}"/>
              </a:ext>
            </a:extLst>
          </p:cNvPr>
          <p:cNvSpPr>
            <a:spLocks noGrp="1"/>
          </p:cNvSpPr>
          <p:nvPr>
            <p:ph type="title"/>
          </p:nvPr>
        </p:nvSpPr>
        <p:spPr>
          <a:xfrm>
            <a:off x="838200" y="365125"/>
            <a:ext cx="10515600" cy="1325563"/>
          </a:xfrm>
        </p:spPr>
        <p:txBody>
          <a:bodyPr/>
          <a:lstStyle/>
          <a:p>
            <a:r>
              <a:rPr lang="en-US" dirty="0">
                <a:latin typeface="Georgia" panose="02040502050405020303" pitchFamily="18" charset="0"/>
              </a:rPr>
              <a:t>Concept: Skin-to-Pointer</a:t>
            </a:r>
            <a:endParaRPr lang="en-TW" dirty="0">
              <a:latin typeface="Georgia" panose="02040502050405020303" pitchFamily="18" charset="0"/>
            </a:endParaRPr>
          </a:p>
        </p:txBody>
      </p:sp>
      <p:sp>
        <p:nvSpPr>
          <p:cNvPr id="23" name="Title 1">
            <a:extLst>
              <a:ext uri="{FF2B5EF4-FFF2-40B4-BE49-F238E27FC236}">
                <a16:creationId xmlns:a16="http://schemas.microsoft.com/office/drawing/2014/main" id="{FE5CB35D-B208-6DF0-A181-D46CC0111C3F}"/>
              </a:ext>
            </a:extLst>
          </p:cNvPr>
          <p:cNvSpPr txBox="1">
            <a:spLocks/>
          </p:cNvSpPr>
          <p:nvPr/>
        </p:nvSpPr>
        <p:spPr>
          <a:xfrm>
            <a:off x="7015714" y="1208378"/>
            <a:ext cx="4897085" cy="285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spcBef>
                <a:spcPts val="1000"/>
              </a:spcBef>
              <a:buFont typeface="Arial" panose="020B0604020202020204" pitchFamily="34" charset="0"/>
              <a:buChar char="•"/>
              <a:defRPr sz="2400"/>
            </a:pPr>
            <a:r>
              <a:rPr lang="en-US" sz="2400" dirty="0">
                <a:latin typeface="Georgia" panose="02040502050405020303" pitchFamily="18" charset="0"/>
              </a:rPr>
              <a:t>Device emits </a:t>
            </a:r>
            <a:r>
              <a:rPr lang="en-US" sz="2400" dirty="0">
                <a:solidFill>
                  <a:srgbClr val="00B0F0"/>
                </a:solidFill>
                <a:latin typeface="Georgia" panose="02040502050405020303" pitchFamily="18" charset="0"/>
              </a:rPr>
              <a:t>localized airflow </a:t>
            </a:r>
            <a:r>
              <a:rPr lang="en-US" sz="2400" dirty="0">
                <a:latin typeface="Georgia" panose="02040502050405020303" pitchFamily="18" charset="0"/>
              </a:rPr>
              <a:t>a haptic pointer. </a:t>
            </a:r>
          </a:p>
          <a:p>
            <a:pPr marL="228600" indent="-228600">
              <a:spcBef>
                <a:spcPts val="1000"/>
              </a:spcBef>
              <a:buFont typeface="Arial" panose="020B0604020202020204" pitchFamily="34" charset="0"/>
              <a:buChar char="•"/>
              <a:defRPr sz="2400"/>
            </a:pPr>
            <a:r>
              <a:rPr lang="en-US" sz="2400" dirty="0">
                <a:latin typeface="Georgia" panose="02040502050405020303" pitchFamily="18" charset="0"/>
              </a:rPr>
              <a:t>User aligns finger phalanx with airflow to trigger functions.</a:t>
            </a:r>
          </a:p>
          <a:p>
            <a:pPr marL="457200" indent="-457200">
              <a:buFont typeface="Arial" panose="020B0604020202020204" pitchFamily="34" charset="0"/>
              <a:buChar char="•"/>
            </a:pPr>
            <a:endParaRPr lang="en-TW" sz="2400" dirty="0">
              <a:latin typeface="Georgia" panose="02040502050405020303" pitchFamily="18" charset="0"/>
            </a:endParaRPr>
          </a:p>
        </p:txBody>
      </p:sp>
      <p:grpSp>
        <p:nvGrpSpPr>
          <p:cNvPr id="8" name="Group 7">
            <a:extLst>
              <a:ext uri="{FF2B5EF4-FFF2-40B4-BE49-F238E27FC236}">
                <a16:creationId xmlns:a16="http://schemas.microsoft.com/office/drawing/2014/main" id="{D1A03347-0B90-F52F-F2A8-131E6B1860A9}"/>
              </a:ext>
            </a:extLst>
          </p:cNvPr>
          <p:cNvGrpSpPr/>
          <p:nvPr/>
        </p:nvGrpSpPr>
        <p:grpSpPr>
          <a:xfrm>
            <a:off x="3399069" y="3183222"/>
            <a:ext cx="3453345" cy="2386871"/>
            <a:chOff x="3554049" y="3183222"/>
            <a:chExt cx="3453345" cy="2386871"/>
          </a:xfrm>
        </p:grpSpPr>
        <p:pic>
          <p:nvPicPr>
            <p:cNvPr id="3" name="Picture 2">
              <a:extLst>
                <a:ext uri="{FF2B5EF4-FFF2-40B4-BE49-F238E27FC236}">
                  <a16:creationId xmlns:a16="http://schemas.microsoft.com/office/drawing/2014/main" id="{9C168E40-4738-CB06-E6D7-C99FEB1FBF82}"/>
                </a:ext>
              </a:extLst>
            </p:cNvPr>
            <p:cNvPicPr>
              <a:picLocks noChangeAspect="1"/>
            </p:cNvPicPr>
            <p:nvPr/>
          </p:nvPicPr>
          <p:blipFill>
            <a:blip r:embed="rId4">
              <a:duotone>
                <a:schemeClr val="accent3">
                  <a:shade val="45000"/>
                  <a:satMod val="135000"/>
                </a:schemeClr>
                <a:prstClr val="white"/>
              </a:duotone>
            </a:blip>
            <a:stretch>
              <a:fillRect/>
            </a:stretch>
          </p:blipFill>
          <p:spPr>
            <a:xfrm>
              <a:off x="3554049" y="3183222"/>
              <a:ext cx="3453345" cy="2386871"/>
            </a:xfrm>
            <a:prstGeom prst="rect">
              <a:avLst/>
            </a:prstGeom>
          </p:spPr>
        </p:pic>
        <p:cxnSp>
          <p:nvCxnSpPr>
            <p:cNvPr id="5" name="Straight Connector 4">
              <a:extLst>
                <a:ext uri="{FF2B5EF4-FFF2-40B4-BE49-F238E27FC236}">
                  <a16:creationId xmlns:a16="http://schemas.microsoft.com/office/drawing/2014/main" id="{39C08F6D-4185-1442-29A4-94B6CD2A9DF9}"/>
                </a:ext>
              </a:extLst>
            </p:cNvPr>
            <p:cNvCxnSpPr>
              <a:cxnSpLocks/>
            </p:cNvCxnSpPr>
            <p:nvPr/>
          </p:nvCxnSpPr>
          <p:spPr>
            <a:xfrm flipH="1">
              <a:off x="3794589" y="3550130"/>
              <a:ext cx="386313" cy="791835"/>
            </a:xfrm>
            <a:prstGeom prst="line">
              <a:avLst/>
            </a:prstGeom>
            <a:ln w="165100">
              <a:solidFill>
                <a:srgbClr val="878787"/>
              </a:solidFill>
            </a:ln>
          </p:spPr>
          <p:style>
            <a:lnRef idx="1">
              <a:schemeClr val="accent1"/>
            </a:lnRef>
            <a:fillRef idx="0">
              <a:schemeClr val="accent1"/>
            </a:fillRef>
            <a:effectRef idx="0">
              <a:schemeClr val="accent1"/>
            </a:effectRef>
            <a:fontRef idx="minor">
              <a:schemeClr val="tx1"/>
            </a:fontRef>
          </p:style>
        </p:cxnSp>
      </p:grpSp>
      <p:sp>
        <p:nvSpPr>
          <p:cNvPr id="9" name="Oval">
            <a:extLst>
              <a:ext uri="{FF2B5EF4-FFF2-40B4-BE49-F238E27FC236}">
                <a16:creationId xmlns:a16="http://schemas.microsoft.com/office/drawing/2014/main" id="{D1DD430F-00EB-1E70-DB05-2EB62617B8FA}"/>
              </a:ext>
            </a:extLst>
          </p:cNvPr>
          <p:cNvSpPr/>
          <p:nvPr/>
        </p:nvSpPr>
        <p:spPr>
          <a:xfrm rot="2149158">
            <a:off x="3651972" y="4081680"/>
            <a:ext cx="140243" cy="149091"/>
          </a:xfrm>
          <a:prstGeom prst="ellipse">
            <a:avLst/>
          </a:prstGeom>
          <a:noFill/>
          <a:ln w="25400" cap="rnd">
            <a:solidFill>
              <a:schemeClr val="bg1"/>
            </a:solidFill>
            <a:prstDash val="sysDot"/>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2" name="Group 1">
            <a:extLst>
              <a:ext uri="{FF2B5EF4-FFF2-40B4-BE49-F238E27FC236}">
                <a16:creationId xmlns:a16="http://schemas.microsoft.com/office/drawing/2014/main" id="{9D55623B-FA45-D409-FF4D-A44AD4D813E9}"/>
              </a:ext>
            </a:extLst>
          </p:cNvPr>
          <p:cNvGrpSpPr/>
          <p:nvPr/>
        </p:nvGrpSpPr>
        <p:grpSpPr>
          <a:xfrm>
            <a:off x="1035230" y="3829264"/>
            <a:ext cx="2870200" cy="2072369"/>
            <a:chOff x="581850" y="3818168"/>
            <a:chExt cx="2870200" cy="2072369"/>
          </a:xfrm>
        </p:grpSpPr>
        <p:pic>
          <p:nvPicPr>
            <p:cNvPr id="18" name="Picture 17">
              <a:extLst>
                <a:ext uri="{FF2B5EF4-FFF2-40B4-BE49-F238E27FC236}">
                  <a16:creationId xmlns:a16="http://schemas.microsoft.com/office/drawing/2014/main" id="{4D4FBF07-4DEC-1E93-5FDF-B4C6AFD8C93C}"/>
                </a:ext>
              </a:extLst>
            </p:cNvPr>
            <p:cNvPicPr>
              <a:picLocks noChangeAspect="1"/>
            </p:cNvPicPr>
            <p:nvPr/>
          </p:nvPicPr>
          <p:blipFill>
            <a:blip r:embed="rId5"/>
            <a:stretch>
              <a:fillRect/>
            </a:stretch>
          </p:blipFill>
          <p:spPr>
            <a:xfrm rot="19858185">
              <a:off x="581850" y="4074437"/>
              <a:ext cx="2870200" cy="1816100"/>
            </a:xfrm>
            <a:prstGeom prst="rect">
              <a:avLst/>
            </a:prstGeom>
          </p:spPr>
        </p:pic>
        <p:grpSp>
          <p:nvGrpSpPr>
            <p:cNvPr id="19" name="Group 18">
              <a:extLst>
                <a:ext uri="{FF2B5EF4-FFF2-40B4-BE49-F238E27FC236}">
                  <a16:creationId xmlns:a16="http://schemas.microsoft.com/office/drawing/2014/main" id="{1C0F36BD-3C0B-E29C-9A6C-FE076F1CD08A}"/>
                </a:ext>
              </a:extLst>
            </p:cNvPr>
            <p:cNvGrpSpPr/>
            <p:nvPr/>
          </p:nvGrpSpPr>
          <p:grpSpPr>
            <a:xfrm>
              <a:off x="2034740" y="3818168"/>
              <a:ext cx="1133808" cy="967944"/>
              <a:chOff x="3393234" y="3288744"/>
              <a:chExt cx="1328280" cy="1133968"/>
            </a:xfrm>
          </p:grpSpPr>
          <p:sp>
            <p:nvSpPr>
              <p:cNvPr id="21" name="Circle">
                <a:extLst>
                  <a:ext uri="{FF2B5EF4-FFF2-40B4-BE49-F238E27FC236}">
                    <a16:creationId xmlns:a16="http://schemas.microsoft.com/office/drawing/2014/main" id="{52DB3365-E077-7190-49BC-FE2001C060CA}"/>
                  </a:ext>
                </a:extLst>
              </p:cNvPr>
              <p:cNvSpPr/>
              <p:nvPr/>
            </p:nvSpPr>
            <p:spPr>
              <a:xfrm>
                <a:off x="4076560" y="4183885"/>
                <a:ext cx="238826" cy="238827"/>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 name="Circle">
                <a:extLst>
                  <a:ext uri="{FF2B5EF4-FFF2-40B4-BE49-F238E27FC236}">
                    <a16:creationId xmlns:a16="http://schemas.microsoft.com/office/drawing/2014/main" id="{41218CB6-9303-BCEA-EA56-891FCF695720}"/>
                  </a:ext>
                </a:extLst>
              </p:cNvPr>
              <p:cNvSpPr/>
              <p:nvPr/>
            </p:nvSpPr>
            <p:spPr>
              <a:xfrm>
                <a:off x="4259713" y="3889521"/>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 name="Circle">
                <a:extLst>
                  <a:ext uri="{FF2B5EF4-FFF2-40B4-BE49-F238E27FC236}">
                    <a16:creationId xmlns:a16="http://schemas.microsoft.com/office/drawing/2014/main" id="{85050665-C48B-FEDB-9A6D-BDB8FAA1F8EA}"/>
                  </a:ext>
                </a:extLst>
              </p:cNvPr>
              <p:cNvSpPr/>
              <p:nvPr/>
            </p:nvSpPr>
            <p:spPr>
              <a:xfrm>
                <a:off x="4454932" y="3577282"/>
                <a:ext cx="266582" cy="266581"/>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 name="Circle">
                <a:extLst>
                  <a:ext uri="{FF2B5EF4-FFF2-40B4-BE49-F238E27FC236}">
                    <a16:creationId xmlns:a16="http://schemas.microsoft.com/office/drawing/2014/main" id="{16A50077-4E8C-2D74-C9C5-380083AA79C0}"/>
                  </a:ext>
                </a:extLst>
              </p:cNvPr>
              <p:cNvSpPr/>
              <p:nvPr/>
            </p:nvSpPr>
            <p:spPr>
              <a:xfrm>
                <a:off x="4145899" y="3288744"/>
                <a:ext cx="266581"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 name="Circle">
                <a:extLst>
                  <a:ext uri="{FF2B5EF4-FFF2-40B4-BE49-F238E27FC236}">
                    <a16:creationId xmlns:a16="http://schemas.microsoft.com/office/drawing/2014/main" id="{65365FCA-264F-0A8C-7453-9DFEB6BE2093}"/>
                  </a:ext>
                </a:extLst>
              </p:cNvPr>
              <p:cNvSpPr/>
              <p:nvPr/>
            </p:nvSpPr>
            <p:spPr>
              <a:xfrm>
                <a:off x="3944789" y="3675564"/>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 name="Circle">
                <a:extLst>
                  <a:ext uri="{FF2B5EF4-FFF2-40B4-BE49-F238E27FC236}">
                    <a16:creationId xmlns:a16="http://schemas.microsoft.com/office/drawing/2014/main" id="{84C89ADF-76A4-B93F-B513-440A54449E1C}"/>
                  </a:ext>
                </a:extLst>
              </p:cNvPr>
              <p:cNvSpPr/>
              <p:nvPr/>
            </p:nvSpPr>
            <p:spPr>
              <a:xfrm>
                <a:off x="3771217" y="4016692"/>
                <a:ext cx="238826" cy="238827"/>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6" name="Circle">
                <a:extLst>
                  <a:ext uri="{FF2B5EF4-FFF2-40B4-BE49-F238E27FC236}">
                    <a16:creationId xmlns:a16="http://schemas.microsoft.com/office/drawing/2014/main" id="{7C61DB5B-F6BD-8AD5-5305-D2D0696279C4}"/>
                  </a:ext>
                </a:extLst>
              </p:cNvPr>
              <p:cNvSpPr/>
              <p:nvPr/>
            </p:nvSpPr>
            <p:spPr>
              <a:xfrm>
                <a:off x="3693220" y="3375835"/>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7" name="Circle">
                <a:extLst>
                  <a:ext uri="{FF2B5EF4-FFF2-40B4-BE49-F238E27FC236}">
                    <a16:creationId xmlns:a16="http://schemas.microsoft.com/office/drawing/2014/main" id="{1A3E0BDD-1363-2ECB-A6ED-D3E2B143FFC5}"/>
                  </a:ext>
                </a:extLst>
              </p:cNvPr>
              <p:cNvSpPr/>
              <p:nvPr/>
            </p:nvSpPr>
            <p:spPr>
              <a:xfrm>
                <a:off x="3526082" y="3684961"/>
                <a:ext cx="266582" cy="266582"/>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8" name="Circle">
                <a:extLst>
                  <a:ext uri="{FF2B5EF4-FFF2-40B4-BE49-F238E27FC236}">
                    <a16:creationId xmlns:a16="http://schemas.microsoft.com/office/drawing/2014/main" id="{B2FFEA54-6875-F1E6-0EEE-582F18108320}"/>
                  </a:ext>
                </a:extLst>
              </p:cNvPr>
              <p:cNvSpPr/>
              <p:nvPr/>
            </p:nvSpPr>
            <p:spPr>
              <a:xfrm>
                <a:off x="3393234" y="3985376"/>
                <a:ext cx="217114" cy="217115"/>
              </a:xfrm>
              <a:prstGeom prst="ellipse">
                <a:avLst/>
              </a:prstGeom>
              <a:noFill/>
              <a:ln w="12700">
                <a:solidFill>
                  <a:srgbClr val="85A3DA"/>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grpSp>
      <p:sp>
        <p:nvSpPr>
          <p:cNvPr id="4" name="Circle">
            <a:extLst>
              <a:ext uri="{FF2B5EF4-FFF2-40B4-BE49-F238E27FC236}">
                <a16:creationId xmlns:a16="http://schemas.microsoft.com/office/drawing/2014/main" id="{72A8F0B7-012E-E719-8748-BC77147F4715}"/>
              </a:ext>
            </a:extLst>
          </p:cNvPr>
          <p:cNvSpPr/>
          <p:nvPr/>
        </p:nvSpPr>
        <p:spPr>
          <a:xfrm>
            <a:off x="3154476" y="3881369"/>
            <a:ext cx="170963" cy="170963"/>
          </a:xfrm>
          <a:prstGeom prst="ellipse">
            <a:avLst/>
          </a:prstGeom>
          <a:solidFill>
            <a:srgbClr val="00B0F0">
              <a:alpha val="70000"/>
            </a:srgbClr>
          </a:solidFill>
          <a:ln w="12700">
            <a:no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6" name="TextBox 5">
            <a:extLst>
              <a:ext uri="{FF2B5EF4-FFF2-40B4-BE49-F238E27FC236}">
                <a16:creationId xmlns:a16="http://schemas.microsoft.com/office/drawing/2014/main" id="{EC9B1AFC-DBFB-436B-F6CD-FF063DF26835}"/>
              </a:ext>
            </a:extLst>
          </p:cNvPr>
          <p:cNvSpPr txBox="1"/>
          <p:nvPr/>
        </p:nvSpPr>
        <p:spPr>
          <a:xfrm>
            <a:off x="7015715" y="4167649"/>
            <a:ext cx="4761757" cy="7571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pPr>
            <a:r>
              <a:rPr lang="en-US" sz="2400" dirty="0">
                <a:latin typeface="Georgia" panose="02040502050405020303" pitchFamily="18" charset="0"/>
                <a:ea typeface="+mj-ea"/>
                <a:cs typeface="+mj-cs"/>
              </a:rPr>
              <a:t>Interaction shifts from device surface → user’s skin.</a:t>
            </a:r>
          </a:p>
        </p:txBody>
      </p:sp>
    </p:spTree>
    <p:extLst>
      <p:ext uri="{BB962C8B-B14F-4D97-AF65-F5344CB8AC3E}">
        <p14:creationId xmlns:p14="http://schemas.microsoft.com/office/powerpoint/2010/main" val="36640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 0 L 0.04296 -0.04583 " pathEditMode="relative" ptsTypes="AA">
                                      <p:cBhvr>
                                        <p:cTn id="6" dur="2000" fill="hold"/>
                                        <p:tgtEl>
                                          <p:spTgt spid="50"/>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04296 -0.04583 " pathEditMode="relative" ptsTypes="AA">
                                      <p:cBhvr>
                                        <p:cTn id="8" dur="2000" fill="hold"/>
                                        <p:tgtEl>
                                          <p:spTgt spid="2"/>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2819</TotalTime>
  <Words>1823</Words>
  <Application>Microsoft Macintosh PowerPoint</Application>
  <PresentationFormat>Widescreen</PresentationFormat>
  <Paragraphs>242</Paragraphs>
  <Slides>37</Slides>
  <Notes>36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-apple-system</vt:lpstr>
      <vt:lpstr>Arial</vt:lpstr>
      <vt:lpstr>Calibri</vt:lpstr>
      <vt:lpstr>Calibri Light</vt:lpstr>
      <vt:lpstr>Georgia</vt:lpstr>
      <vt:lpstr>Office Theme</vt:lpstr>
      <vt:lpstr>PowerPoint Presentation</vt:lpstr>
      <vt:lpstr>JettingPointer:  Skin-to-Pointer Interaction via Near-Surface Airflow Haptics for Minimal Wearables</vt:lpstr>
      <vt:lpstr>Motivation</vt:lpstr>
      <vt:lpstr>Wearables (e.g., smart glasses) have limited input surfaces. Conventional touch bars restrict interaction.</vt:lpstr>
      <vt:lpstr>Limits number of functions.</vt:lpstr>
      <vt:lpstr>Concept: Skin-to-Pointer</vt:lpstr>
      <vt:lpstr>Concept: Skin-to-Pointer</vt:lpstr>
      <vt:lpstr>Concept: Skin-to-Pointer</vt:lpstr>
      <vt:lpstr>Concept: Skin-to-Pointer</vt:lpstr>
      <vt:lpstr>PowerPoint Presentation</vt:lpstr>
      <vt:lpstr>PowerPoint Presentation</vt:lpstr>
      <vt:lpstr>Fluid Mechanics</vt:lpstr>
      <vt:lpstr>Fluid Mechanics</vt:lpstr>
      <vt:lpstr>PowerPoint Presentation</vt:lpstr>
      <vt:lpstr>Airflow vs. Pump voltage </vt:lpstr>
      <vt:lpstr>Study 1</vt:lpstr>
      <vt:lpstr>Apparatus</vt:lpstr>
      <vt:lpstr>PowerPoint Presentation</vt:lpstr>
      <vt:lpstr>Results</vt:lpstr>
      <vt:lpstr>Study 2</vt:lpstr>
      <vt:lpstr>Apparatus</vt:lpstr>
      <vt:lpstr>Apparatus</vt:lpstr>
      <vt:lpstr>Experiment Design</vt:lpstr>
      <vt:lpstr>Results</vt:lpstr>
      <vt:lpstr>Results</vt:lpstr>
      <vt:lpstr>Qualitative Feedback</vt:lpstr>
      <vt:lpstr>Recommended Design</vt:lpstr>
      <vt:lpstr>Limitations &amp; Future Work</vt:lpstr>
      <vt:lpstr>PowerPoint Presentation</vt:lpstr>
      <vt:lpstr>PowerPoint Presentation</vt:lpstr>
      <vt:lpstr>PowerPoint Presentation</vt:lpstr>
      <vt:lpstr>PowerPoint Presentation</vt:lpstr>
      <vt:lpstr>PowerPoint Presentation</vt:lpstr>
      <vt:lpstr>Conclusion</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JettingPointer:  Skin-to-Pointer Interaction via Near-Surface Airflow Haptics for Minimal Wearables</dc:title>
  <dc:creator>liweichan@nycu.edu.tw</dc:creator>
  <cp:lastModifiedBy>liweichan@nycu.edu.tw</cp:lastModifiedBy>
  <cp:revision>237</cp:revision>
  <cp:lastPrinted>2025-09-24T04:37:52Z</cp:lastPrinted>
  <dcterms:created xsi:type="dcterms:W3CDTF">2025-09-19T02:28:25Z</dcterms:created>
  <dcterms:modified xsi:type="dcterms:W3CDTF">2025-09-26T05:06:36Z</dcterms:modified>
</cp:coreProperties>
</file>