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73" r:id="rId1"/>
  </p:sldMasterIdLst>
  <p:notesMasterIdLst>
    <p:notesMasterId r:id="rId45"/>
  </p:notesMasterIdLst>
  <p:sldIdLst>
    <p:sldId id="256" r:id="rId2"/>
    <p:sldId id="261" r:id="rId3"/>
    <p:sldId id="293" r:id="rId4"/>
    <p:sldId id="258" r:id="rId5"/>
    <p:sldId id="257" r:id="rId6"/>
    <p:sldId id="303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70" r:id="rId15"/>
    <p:sldId id="271" r:id="rId16"/>
    <p:sldId id="272" r:id="rId17"/>
    <p:sldId id="305" r:id="rId18"/>
    <p:sldId id="297" r:id="rId19"/>
    <p:sldId id="294" r:id="rId20"/>
    <p:sldId id="273" r:id="rId21"/>
    <p:sldId id="274" r:id="rId22"/>
    <p:sldId id="296" r:id="rId23"/>
    <p:sldId id="277" r:id="rId24"/>
    <p:sldId id="278" r:id="rId25"/>
    <p:sldId id="279" r:id="rId26"/>
    <p:sldId id="280" r:id="rId27"/>
    <p:sldId id="298" r:id="rId28"/>
    <p:sldId id="284" r:id="rId29"/>
    <p:sldId id="285" r:id="rId30"/>
    <p:sldId id="290" r:id="rId31"/>
    <p:sldId id="291" r:id="rId32"/>
    <p:sldId id="292" r:id="rId33"/>
    <p:sldId id="302" r:id="rId34"/>
    <p:sldId id="299" r:id="rId35"/>
    <p:sldId id="300" r:id="rId36"/>
    <p:sldId id="301" r:id="rId37"/>
    <p:sldId id="307" r:id="rId38"/>
    <p:sldId id="308" r:id="rId39"/>
    <p:sldId id="309" r:id="rId40"/>
    <p:sldId id="310" r:id="rId41"/>
    <p:sldId id="311" r:id="rId42"/>
    <p:sldId id="283" r:id="rId43"/>
    <p:sldId id="306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33" userDrawn="1">
          <p15:clr>
            <a:srgbClr val="A4A3A4"/>
          </p15:clr>
        </p15:guide>
        <p15:guide id="3" pos="285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80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483"/>
    <p:restoredTop sz="87130"/>
  </p:normalViewPr>
  <p:slideViewPr>
    <p:cSldViewPr snapToGrid="0" snapToObjects="1" showGuides="1">
      <p:cViewPr>
        <p:scale>
          <a:sx n="91" d="100"/>
          <a:sy n="91" d="100"/>
        </p:scale>
        <p:origin x="267" y="60"/>
      </p:cViewPr>
      <p:guideLst>
        <p:guide orient="horz" pos="4133"/>
        <p:guide pos="285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D3669-69F2-3243-930B-CCB8B35DED66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80528-0557-C24C-954E-CAEC5030B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461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 purpose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80528-0557-C24C-954E-CAEC5030BE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08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Check frame format:</a:t>
            </a:r>
            <a:r>
              <a:rPr lang="en-US" baseline="0" dirty="0" smtClean="0"/>
              <a:t> what’s the purpose of each field, how many bits in each field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80528-0557-C24C-954E-CAEC5030BE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175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MAC SDU (service data unit)</a:t>
            </a:r>
          </a:p>
          <a:p>
            <a:r>
              <a:rPr lang="en-US" dirty="0" smtClean="0"/>
              <a:t>PDF (protocol</a:t>
            </a:r>
            <a:r>
              <a:rPr lang="en-US" baseline="0" dirty="0" smtClean="0"/>
              <a:t> data unit)</a:t>
            </a:r>
            <a:endParaRPr lang="en-US" dirty="0" smtClean="0"/>
          </a:p>
          <a:p>
            <a:r>
              <a:rPr lang="en-US" dirty="0" smtClean="0"/>
              <a:t>PLCP (physical layer convergence procedure)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80528-0557-C24C-954E-CAEC5030BE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784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Take NCTU Wireless as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80528-0557-C24C-954E-CAEC5030BE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66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Collision detection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80528-0557-C24C-954E-CAEC5030BEE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712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80528-0557-C24C-954E-CAEC5030BEE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761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en-US" altLang="zh-TW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C33A-3B2C-43D0-BCA0-0F66A35DBEAC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268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b_{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i,k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}=\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_{t\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rightarrow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infty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}P\{s(t)=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i,s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(t)=k\}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\tau = \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_{i=0}^m b_{i,0} = \frac{b_{0,0}}{1-p} = \frac{2}{W+1}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P_{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}=1-(1-\tau)^n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P(\text{exactly one transmission}|\text{at least one transmission})=\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{n\tau(1-\tau)^{(n-1)}}{P_{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80528-0557-C24C-954E-CAEC5030BEE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156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ctr">
            <a:normAutofit/>
          </a:bodyPr>
          <a:lstStyle>
            <a:lvl1pPr algn="ctr">
              <a:defRPr sz="4400" b="1"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38CE-F725-DC49-8C12-DBFE7B08DB26}" type="datetime1">
              <a:rPr lang="en-US" smtClean="0"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WCS'16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2137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CF25B-61AA-8B48-A23B-7F1DC15678CB}" type="datetime1">
              <a:rPr lang="en-US" smtClean="0"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WCS'16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70114" y="947057"/>
            <a:ext cx="8425543" cy="0"/>
          </a:xfrm>
          <a:prstGeom prst="line">
            <a:avLst/>
          </a:prstGeom>
          <a:ln w="34925" cap="rnd">
            <a:solidFill>
              <a:schemeClr val="accent6"/>
            </a:solidFill>
            <a:rou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7912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68149-2E9A-C940-BE00-181EE7973349}" type="datetime1">
              <a:rPr lang="en-US" smtClean="0"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WCS'16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569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 marL="685800" indent="-228600">
              <a:spcBef>
                <a:spcPts val="600"/>
              </a:spcBef>
              <a:buFont typeface="AppleSymbols" charset="0"/>
              <a:buChar char="⎻"/>
              <a:defRPr/>
            </a:lvl2pPr>
            <a:lvl3pPr marL="1143000" indent="-228600">
              <a:spcBef>
                <a:spcPts val="600"/>
              </a:spcBef>
              <a:buFont typeface="Wingdings" charset="2"/>
              <a:buChar char="§"/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32113-E038-FB45-BE26-2CCE7F4DD844}" type="datetime1">
              <a:rPr lang="en-US" smtClean="0"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WCS'16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70114" y="947057"/>
            <a:ext cx="8425543" cy="0"/>
          </a:xfrm>
          <a:prstGeom prst="line">
            <a:avLst/>
          </a:prstGeom>
          <a:ln w="34925" cap="rnd">
            <a:solidFill>
              <a:schemeClr val="accent6"/>
            </a:solidFill>
            <a:rou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5052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DA008-2515-8A46-93A7-E32027A15C72}" type="datetime1">
              <a:rPr lang="en-US" smtClean="0"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WCS'16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3614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FBCC-FBCD-DE40-8CFE-6DBE58BB02C7}" type="datetime1">
              <a:rPr lang="en-US" smtClean="0"/>
              <a:t>11/29/2016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WCS'16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70114" y="947057"/>
            <a:ext cx="8425543" cy="0"/>
          </a:xfrm>
          <a:prstGeom prst="line">
            <a:avLst/>
          </a:prstGeom>
          <a:ln w="34925" cap="rnd">
            <a:solidFill>
              <a:schemeClr val="accent6"/>
            </a:solidFill>
            <a:rou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854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6C63-F62D-2A40-9FCA-C4D8767C755D}" type="datetime1">
              <a:rPr lang="en-US" smtClean="0"/>
              <a:t>11/29/2016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WCS'16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657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B7EA0-54EE-774B-B32E-BB93B0555105}" type="datetime1">
              <a:rPr lang="en-US" smtClean="0"/>
              <a:t>11/29/2016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WCS'16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70114" y="947057"/>
            <a:ext cx="8425543" cy="0"/>
          </a:xfrm>
          <a:prstGeom prst="line">
            <a:avLst/>
          </a:prstGeom>
          <a:ln w="34925" cap="rnd">
            <a:solidFill>
              <a:schemeClr val="accent6"/>
            </a:solidFill>
            <a:rou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536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66FEC-5EE2-EE44-B25B-ABA14C2D1A53}" type="datetime1">
              <a:rPr lang="en-US" smtClean="0"/>
              <a:t>11/29/2016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WCS'16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0871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C26B-01CE-E748-B498-1C2C1EBA0DB7}" type="datetime1">
              <a:rPr lang="en-US" smtClean="0"/>
              <a:t>11/29/2016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WCS'16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1467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5CD51-9C13-2247-B866-71260A5EB190}" type="datetime1">
              <a:rPr lang="en-US" smtClean="0"/>
              <a:t>11/29/2016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WCS'16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532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67154"/>
            <a:ext cx="7886700" cy="6799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95399"/>
            <a:ext cx="7886700" cy="4881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8B51C-1BB2-4942-96B9-E804C4D6E747}" type="datetime1">
              <a:rPr lang="en-US" smtClean="0"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WCS'16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9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4" r:id="rId1"/>
    <p:sldLayoutId id="2147484075" r:id="rId2"/>
    <p:sldLayoutId id="2147484076" r:id="rId3"/>
    <p:sldLayoutId id="2147484077" r:id="rId4"/>
    <p:sldLayoutId id="2147484078" r:id="rId5"/>
    <p:sldLayoutId id="2147484079" r:id="rId6"/>
    <p:sldLayoutId id="2147484080" r:id="rId7"/>
    <p:sldLayoutId id="2147484081" r:id="rId8"/>
    <p:sldLayoutId id="2147484082" r:id="rId9"/>
    <p:sldLayoutId id="2147484083" r:id="rId10"/>
    <p:sldLayoutId id="214748408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ss-mag.com/pdf/802_11tut.pdf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://chimera.labs.oreilly.com/books/1234000001739" TargetMode="External"/><Relationship Id="rId4" Type="http://schemas.openxmlformats.org/officeDocument/2006/relationships/hyperlink" Target="http://wow.eecs.berkeley.edu/ergen/docs/ieee.pdf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.bin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3.png"/><Relationship Id="rId7" Type="http://schemas.microsoft.com/office/2007/relationships/hdphoto" Target="../media/hdphoto4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3.wdp"/><Relationship Id="rId9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39" y="1469989"/>
            <a:ext cx="8946272" cy="1238492"/>
          </a:xfrm>
        </p:spPr>
        <p:txBody>
          <a:bodyPr anchor="b">
            <a:normAutofit/>
          </a:bodyPr>
          <a:lstStyle/>
          <a:p>
            <a:r>
              <a:rPr lang="en-US" sz="4000" dirty="0" smtClean="0">
                <a:latin typeface="+mn-lt"/>
              </a:rPr>
              <a:t>Wireless Communication Systems</a:t>
            </a:r>
            <a:br>
              <a:rPr lang="en-US" sz="4000" dirty="0" smtClean="0">
                <a:latin typeface="+mn-lt"/>
              </a:rPr>
            </a:br>
            <a:r>
              <a:rPr lang="en-US" sz="3200" dirty="0" smtClean="0">
                <a:latin typeface="+mn-lt"/>
              </a:rPr>
              <a:t>@CS.NCTU</a:t>
            </a:r>
            <a:endParaRPr lang="en-US" sz="40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429000"/>
            <a:ext cx="6858000" cy="1357132"/>
          </a:xfrm>
        </p:spPr>
        <p:txBody>
          <a:bodyPr/>
          <a:lstStyle/>
          <a:p>
            <a:r>
              <a:rPr lang="en-US" sz="2800" dirty="0" smtClean="0"/>
              <a:t>Lecture 9: MAC Protocols for WLANs</a:t>
            </a:r>
            <a:endParaRPr lang="en-US" sz="2000" dirty="0"/>
          </a:p>
          <a:p>
            <a:pPr>
              <a:spcBef>
                <a:spcPts val="1600"/>
              </a:spcBef>
            </a:pPr>
            <a:r>
              <a:rPr lang="en-US" dirty="0" smtClean="0"/>
              <a:t>Instructor: Kate Ching-</a:t>
            </a:r>
            <a:r>
              <a:rPr lang="en-US" dirty="0" err="1" smtClean="0"/>
              <a:t>Ju</a:t>
            </a:r>
            <a:r>
              <a:rPr lang="en-US" dirty="0" smtClean="0"/>
              <a:t> Lin (</a:t>
            </a:r>
            <a:r>
              <a:rPr lang="zh-TW" altLang="en-US" dirty="0" smtClean="0">
                <a:latin typeface="Microsoft JhengHei" charset="-120"/>
                <a:ea typeface="Microsoft JhengHei" charset="-120"/>
                <a:cs typeface="Microsoft JhengHei" charset="-120"/>
              </a:rPr>
              <a:t>林靖茹</a:t>
            </a:r>
            <a:r>
              <a:rPr lang="en-US" altLang="zh-TW" dirty="0" smtClean="0"/>
              <a:t>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5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Ad-Hoc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4015228"/>
            <a:ext cx="7886700" cy="2653888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Clients form a </a:t>
            </a:r>
            <a:r>
              <a:rPr lang="en-US" dirty="0">
                <a:solidFill>
                  <a:schemeClr val="accent5"/>
                </a:solidFill>
              </a:rPr>
              <a:t>peer-to-peer </a:t>
            </a:r>
            <a:r>
              <a:rPr lang="en-US" dirty="0"/>
              <a:t>network without a centralized coordinator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Clients communicate with each other via </a:t>
            </a:r>
            <a:r>
              <a:rPr lang="en-US" dirty="0">
                <a:solidFill>
                  <a:schemeClr val="accent5"/>
                </a:solidFill>
              </a:rPr>
              <a:t>multi-hop </a:t>
            </a:r>
            <a:r>
              <a:rPr lang="en-US" dirty="0" smtClean="0">
                <a:solidFill>
                  <a:schemeClr val="accent5"/>
                </a:solidFill>
              </a:rPr>
              <a:t>routing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 smtClean="0"/>
              <a:t>Will introduce ad-hoc routing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7722" y="1301273"/>
            <a:ext cx="980451" cy="9804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2160" y="2868406"/>
            <a:ext cx="980451" cy="9804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059" y="1525569"/>
            <a:ext cx="980451" cy="9804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5670" y="1986453"/>
            <a:ext cx="980451" cy="9804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597" y="1990917"/>
            <a:ext cx="980451" cy="9804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9284" y="2771949"/>
            <a:ext cx="980451" cy="980451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2529784" y="2281724"/>
            <a:ext cx="1150888" cy="310831"/>
          </a:xfrm>
          <a:prstGeom prst="lin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529784" y="2281724"/>
            <a:ext cx="142776" cy="670871"/>
          </a:xfrm>
          <a:prstGeom prst="lin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2924895" y="2592555"/>
            <a:ext cx="755777" cy="691858"/>
          </a:xfrm>
          <a:prstGeom prst="lin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082006" y="2771949"/>
            <a:ext cx="875716" cy="512464"/>
          </a:xfrm>
          <a:prstGeom prst="lin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082006" y="1873302"/>
            <a:ext cx="1028116" cy="632718"/>
          </a:xfrm>
          <a:prstGeom prst="lin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267340" y="2025702"/>
            <a:ext cx="141112" cy="1061155"/>
          </a:xfrm>
          <a:prstGeom prst="lin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5419740" y="2025702"/>
            <a:ext cx="1131712" cy="480318"/>
          </a:xfrm>
          <a:prstGeom prst="lin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419740" y="2506020"/>
            <a:ext cx="1131712" cy="933615"/>
          </a:xfrm>
          <a:prstGeom prst="lin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447947" y="979052"/>
            <a:ext cx="35814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IBSS (independent BSS)</a:t>
            </a:r>
          </a:p>
        </p:txBody>
      </p:sp>
    </p:spTree>
    <p:extLst>
      <p:ext uri="{BB962C8B-B14F-4D97-AF65-F5344CB8AC3E}">
        <p14:creationId xmlns:p14="http://schemas.microsoft.com/office/powerpoint/2010/main" val="151179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Beacon and Association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630" y="3503980"/>
            <a:ext cx="7886700" cy="301902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The AP in each BSS broadcasts beacon frames </a:t>
            </a:r>
            <a:r>
              <a:rPr lang="en-US" dirty="0">
                <a:solidFill>
                  <a:schemeClr val="accent5"/>
                </a:solidFill>
              </a:rPr>
              <a:t>periodically (every 100ms by </a:t>
            </a:r>
            <a:r>
              <a:rPr lang="en-US" dirty="0" smtClean="0">
                <a:solidFill>
                  <a:schemeClr val="accent5"/>
                </a:solidFill>
              </a:rPr>
              <a:t>default) 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Each beacons includes information such as </a:t>
            </a:r>
            <a:r>
              <a:rPr lang="en-US" dirty="0" smtClean="0">
                <a:solidFill>
                  <a:schemeClr val="accent5"/>
                </a:solidFill>
              </a:rPr>
              <a:t>SSID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5"/>
                </a:solidFill>
              </a:rPr>
              <a:t>AP’s address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A STA discovers a BSS by </a:t>
            </a:r>
            <a:r>
              <a:rPr lang="en-US" dirty="0" smtClean="0">
                <a:solidFill>
                  <a:schemeClr val="accent5"/>
                </a:solidFill>
              </a:rPr>
              <a:t>switching channels and scanning </a:t>
            </a:r>
            <a:r>
              <a:rPr lang="en-US" dirty="0" smtClean="0"/>
              <a:t>to look for beacons </a:t>
            </a:r>
            <a:r>
              <a:rPr lang="en-US" dirty="0" smtClean="0">
                <a:sym typeface="Wingdings"/>
              </a:rPr>
              <a:t> Associate</a:t>
            </a:r>
            <a:endParaRPr lang="en-US" dirty="0" smtClean="0"/>
          </a:p>
          <a:p>
            <a:pPr lvl="1">
              <a:lnSpc>
                <a:spcPct val="11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464" y="1265342"/>
            <a:ext cx="7789886" cy="20102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54048" y="942168"/>
            <a:ext cx="1188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100 </a:t>
            </a:r>
            <a:r>
              <a:rPr lang="en-US" sz="2400" dirty="0" err="1" smtClean="0">
                <a:solidFill>
                  <a:schemeClr val="accent2"/>
                </a:solidFill>
              </a:rPr>
              <a:t>ms</a:t>
            </a:r>
            <a:endParaRPr lang="en-US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13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Operational Modes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8500"/>
            <a:ext cx="8229600" cy="438785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>
                <a:solidFill>
                  <a:schemeClr val="accent2"/>
                </a:solidFill>
              </a:rPr>
              <a:t>Distributed coordination function (DCF)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Stations contend for transmission opportunities in a </a:t>
            </a:r>
            <a:r>
              <a:rPr lang="en-US" sz="2400" dirty="0" smtClean="0">
                <a:solidFill>
                  <a:schemeClr val="accent5"/>
                </a:solidFill>
              </a:rPr>
              <a:t>distributed </a:t>
            </a:r>
            <a:r>
              <a:rPr lang="en-US" sz="2400" dirty="0" smtClean="0"/>
              <a:t>way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Rely on </a:t>
            </a:r>
            <a:r>
              <a:rPr lang="en-US" sz="2400" dirty="0" smtClean="0">
                <a:solidFill>
                  <a:schemeClr val="accent5"/>
                </a:solidFill>
              </a:rPr>
              <a:t>CSMA/CA</a:t>
            </a:r>
          </a:p>
          <a:p>
            <a:pPr lvl="1">
              <a:spcBef>
                <a:spcPts val="600"/>
              </a:spcBef>
            </a:pPr>
            <a:endParaRPr lang="en-US" dirty="0" smtClean="0"/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chemeClr val="accent2"/>
                </a:solidFill>
              </a:rPr>
              <a:t>Point coordination function (PCF)</a:t>
            </a:r>
            <a:r>
              <a:rPr lang="en-US" dirty="0" smtClean="0"/>
              <a:t>	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/>
              <a:t>AP sends poll frames to trigger transmissions in a </a:t>
            </a:r>
            <a:r>
              <a:rPr lang="en-US" sz="2400" dirty="0" smtClean="0">
                <a:solidFill>
                  <a:schemeClr val="accent5"/>
                </a:solidFill>
              </a:rPr>
              <a:t>centralized</a:t>
            </a:r>
            <a:r>
              <a:rPr lang="en-US" sz="2400" dirty="0" smtClean="0"/>
              <a:t> manner</a:t>
            </a:r>
          </a:p>
          <a:p>
            <a:pPr lvl="1">
              <a:spcBef>
                <a:spcPts val="600"/>
              </a:spcBef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392121" y="5212004"/>
            <a:ext cx="1663908" cy="529229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</a:rPr>
              <a:t>Less used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71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CSMA/CA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36" y="1055560"/>
            <a:ext cx="8252749" cy="4955496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Carrier sense multiple access with </a:t>
            </a:r>
            <a:r>
              <a:rPr lang="en-US" dirty="0">
                <a:solidFill>
                  <a:schemeClr val="accent5"/>
                </a:solidFill>
              </a:rPr>
              <a:t>collision </a:t>
            </a:r>
            <a:r>
              <a:rPr lang="en-US" dirty="0" smtClean="0">
                <a:solidFill>
                  <a:schemeClr val="accent5"/>
                </a:solidFill>
              </a:rPr>
              <a:t>avoidance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 smtClean="0"/>
              <a:t>Similarity and difference between CSMA/CD and CSMA/CA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 smtClean="0"/>
              <a:t>Both allow a STA to send if the medium is sensed to be “idle”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Both defer transmission if the medium is sensed to be “busy”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 smtClean="0"/>
              <a:t>CD: </a:t>
            </a:r>
            <a:r>
              <a:rPr lang="en-US" dirty="0" smtClean="0">
                <a:solidFill>
                  <a:schemeClr val="accent5"/>
                </a:solidFill>
              </a:rPr>
              <a:t>immediately stop </a:t>
            </a:r>
            <a:r>
              <a:rPr lang="en-US" dirty="0" smtClean="0"/>
              <a:t>the transmission if a collision is detected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 smtClean="0"/>
              <a:t>CA: apply random </a:t>
            </a:r>
            <a:r>
              <a:rPr lang="en-US" dirty="0" err="1" smtClean="0"/>
              <a:t>backoff</a:t>
            </a:r>
            <a:r>
              <a:rPr lang="en-US" dirty="0" smtClean="0"/>
              <a:t> to avoid collisions!  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19529" y="2803163"/>
            <a:ext cx="7967556" cy="1482953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20466" y="4394619"/>
            <a:ext cx="7967556" cy="1961732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6200000">
            <a:off x="-12947" y="3291859"/>
            <a:ext cx="1003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</a:rPr>
              <a:t>same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145408" y="5013545"/>
            <a:ext cx="649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</a:rPr>
              <a:t>diff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60025" y="5105564"/>
            <a:ext cx="1132050" cy="432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8" lvl="1">
              <a:lnSpc>
                <a:spcPct val="110000"/>
              </a:lnSpc>
              <a:spcBef>
                <a:spcPts val="600"/>
              </a:spcBef>
            </a:pPr>
            <a:r>
              <a:rPr lang="en-US" sz="2200" b="1" dirty="0">
                <a:solidFill>
                  <a:schemeClr val="accent2"/>
                </a:solidFill>
              </a:rPr>
              <a:t>Why? </a:t>
            </a:r>
            <a:endParaRPr lang="en-US" sz="2200" dirty="0">
              <a:solidFill>
                <a:schemeClr val="accent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33777" y="5504313"/>
            <a:ext cx="7020872" cy="83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3225" lvl="1" indent="-403225">
              <a:lnSpc>
                <a:spcPct val="110000"/>
              </a:lnSpc>
              <a:spcBef>
                <a:spcPts val="600"/>
              </a:spcBef>
            </a:pPr>
            <a:r>
              <a:rPr lang="en-US" sz="2200" dirty="0" smtClean="0">
                <a:solidFill>
                  <a:schemeClr val="accent5"/>
                </a:solidFill>
                <a:sym typeface="Wingdings"/>
              </a:rPr>
              <a:t> 	</a:t>
            </a:r>
            <a:r>
              <a:rPr lang="en-US" sz="2200" dirty="0" smtClean="0">
                <a:solidFill>
                  <a:schemeClr val="accent5"/>
                </a:solidFill>
              </a:rPr>
              <a:t>a </a:t>
            </a:r>
            <a:r>
              <a:rPr lang="en-US" sz="2200" b="1" dirty="0">
                <a:solidFill>
                  <a:schemeClr val="accent5"/>
                </a:solidFill>
              </a:rPr>
              <a:t>half-duplex </a:t>
            </a:r>
            <a:r>
              <a:rPr lang="en-US" sz="2200" dirty="0">
                <a:solidFill>
                  <a:schemeClr val="accent5"/>
                </a:solidFill>
              </a:rPr>
              <a:t>STA cannot detect collisions during transmission</a:t>
            </a:r>
          </a:p>
        </p:txBody>
      </p:sp>
    </p:spTree>
    <p:extLst>
      <p:ext uri="{BB962C8B-B14F-4D97-AF65-F5344CB8AC3E}">
        <p14:creationId xmlns:p14="http://schemas.microsoft.com/office/powerpoint/2010/main" val="197803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DCF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951" y="4206525"/>
            <a:ext cx="8288098" cy="2437344"/>
          </a:xfrm>
        </p:spPr>
        <p:txBody>
          <a:bodyPr>
            <a:normAutofit fontScale="92500"/>
          </a:bodyPr>
          <a:lstStyle/>
          <a:p>
            <a:r>
              <a:rPr lang="en-US" dirty="0"/>
              <a:t>Start contention after the channel </a:t>
            </a:r>
            <a:r>
              <a:rPr lang="en-US" dirty="0">
                <a:solidFill>
                  <a:schemeClr val="accent5"/>
                </a:solidFill>
              </a:rPr>
              <a:t>keeps idle for </a:t>
            </a:r>
            <a:r>
              <a:rPr lang="en-US" dirty="0" smtClean="0">
                <a:solidFill>
                  <a:schemeClr val="accent5"/>
                </a:solidFill>
              </a:rPr>
              <a:t>DIFS</a:t>
            </a:r>
          </a:p>
          <a:p>
            <a:r>
              <a:rPr lang="en-US" dirty="0" smtClean="0"/>
              <a:t>Avoid collisions via </a:t>
            </a:r>
            <a:r>
              <a:rPr lang="en-US" dirty="0" smtClean="0">
                <a:solidFill>
                  <a:schemeClr val="accent5"/>
                </a:solidFill>
              </a:rPr>
              <a:t>random </a:t>
            </a:r>
            <a:r>
              <a:rPr lang="en-US" dirty="0" err="1" smtClean="0">
                <a:solidFill>
                  <a:schemeClr val="accent5"/>
                </a:solidFill>
              </a:rPr>
              <a:t>backoff</a:t>
            </a:r>
            <a:endParaRPr lang="en-US" dirty="0">
              <a:solidFill>
                <a:schemeClr val="accent5"/>
              </a:solidFill>
            </a:endParaRPr>
          </a:p>
          <a:p>
            <a:r>
              <a:rPr lang="en-US" dirty="0"/>
              <a:t>AP responds ACK if the frame </a:t>
            </a:r>
            <a:r>
              <a:rPr lang="en-US" dirty="0" smtClean="0"/>
              <a:t>is delivered correctly (i.e., passing </a:t>
            </a:r>
            <a:r>
              <a:rPr lang="en-US" dirty="0"/>
              <a:t>the CRC </a:t>
            </a:r>
            <a:r>
              <a:rPr lang="en-US" dirty="0" smtClean="0"/>
              <a:t>check) </a:t>
            </a:r>
            <a:r>
              <a:rPr lang="en-US" dirty="0" smtClean="0">
                <a:sym typeface="Wingdings"/>
              </a:rPr>
              <a:t> No NACK</a:t>
            </a:r>
            <a:endParaRPr lang="en-US" dirty="0" smtClean="0"/>
          </a:p>
          <a:p>
            <a:r>
              <a:rPr lang="en-US" dirty="0" smtClean="0">
                <a:solidFill>
                  <a:schemeClr val="accent5"/>
                </a:solidFill>
              </a:rPr>
              <a:t>Retransmit</a:t>
            </a:r>
            <a:r>
              <a:rPr lang="en-US" dirty="0" smtClean="0"/>
              <a:t> </a:t>
            </a:r>
            <a:r>
              <a:rPr lang="en-US" dirty="0"/>
              <a:t>the frame until the retry limit is </a:t>
            </a:r>
            <a:r>
              <a:rPr lang="en-US" dirty="0" smtClean="0"/>
              <a:t>reached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7361"/>
          <a:stretch/>
        </p:blipFill>
        <p:spPr>
          <a:xfrm>
            <a:off x="713619" y="1103045"/>
            <a:ext cx="7720706" cy="294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64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Prioritized </a:t>
            </a:r>
            <a:r>
              <a:rPr lang="en-US" dirty="0" err="1"/>
              <a:t>Interframe</a:t>
            </a:r>
            <a:r>
              <a:rPr lang="en-US" dirty="0"/>
              <a:t> Spacing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375" y="4008560"/>
            <a:ext cx="7886700" cy="280183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accent5"/>
                </a:solidFill>
                <a:cs typeface="Trebuchet MS"/>
              </a:rPr>
              <a:t>Latency: 	SIFS &lt; PIFS &lt; DIFS</a:t>
            </a:r>
            <a:br>
              <a:rPr lang="en-US" dirty="0" smtClean="0">
                <a:solidFill>
                  <a:schemeClr val="accent5"/>
                </a:solidFill>
                <a:cs typeface="Trebuchet MS"/>
              </a:rPr>
            </a:br>
            <a:r>
              <a:rPr lang="en-US" dirty="0" smtClean="0">
                <a:solidFill>
                  <a:schemeClr val="accent5"/>
                </a:solidFill>
                <a:cs typeface="Trebuchet MS"/>
              </a:rPr>
              <a:t>Priority: 	SIFS &gt; PIFS &gt; DIFS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cs typeface="Trebuchet MS"/>
              </a:rPr>
              <a:t>SIFS </a:t>
            </a:r>
            <a:r>
              <a:rPr lang="en-US" dirty="0">
                <a:cs typeface="Trebuchet MS"/>
              </a:rPr>
              <a:t>(Short </a:t>
            </a:r>
            <a:r>
              <a:rPr lang="en-US" dirty="0" err="1">
                <a:cs typeface="Trebuchet MS"/>
              </a:rPr>
              <a:t>interframe</a:t>
            </a:r>
            <a:r>
              <a:rPr lang="en-US" dirty="0">
                <a:cs typeface="Trebuchet MS"/>
              </a:rPr>
              <a:t> space): control frames, e.g., ACK and CTS</a:t>
            </a:r>
          </a:p>
          <a:p>
            <a:pPr>
              <a:lnSpc>
                <a:spcPct val="120000"/>
              </a:lnSpc>
            </a:pPr>
            <a:r>
              <a:rPr lang="en-US" dirty="0">
                <a:cs typeface="Trebuchet MS"/>
              </a:rPr>
              <a:t>PIFS (PCF </a:t>
            </a:r>
            <a:r>
              <a:rPr lang="en-US" dirty="0" err="1">
                <a:cs typeface="Trebuchet MS"/>
              </a:rPr>
              <a:t>interframe</a:t>
            </a:r>
            <a:r>
              <a:rPr lang="en-US" dirty="0">
                <a:cs typeface="Trebuchet MS"/>
              </a:rPr>
              <a:t> space): CF-Poll</a:t>
            </a:r>
          </a:p>
          <a:p>
            <a:pPr>
              <a:lnSpc>
                <a:spcPct val="120000"/>
              </a:lnSpc>
            </a:pPr>
            <a:r>
              <a:rPr lang="en-US" dirty="0">
                <a:cs typeface="Trebuchet MS"/>
              </a:rPr>
              <a:t>DIFS (DCF </a:t>
            </a:r>
            <a:r>
              <a:rPr lang="en-US" dirty="0" err="1">
                <a:cs typeface="Trebuchet MS"/>
              </a:rPr>
              <a:t>interframe</a:t>
            </a:r>
            <a:r>
              <a:rPr lang="en-US" dirty="0">
                <a:cs typeface="Trebuchet MS"/>
              </a:rPr>
              <a:t> space): data </a:t>
            </a:r>
            <a:r>
              <a:rPr lang="en-US" dirty="0" smtClean="0">
                <a:cs typeface="Trebuchet MS"/>
              </a:rPr>
              <a:t>frame</a:t>
            </a:r>
            <a:endParaRPr lang="en-US" dirty="0">
              <a:cs typeface="Trebuchet M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/>
          <a:srcRect t="-754" r="10048" b="6285"/>
          <a:stretch/>
        </p:blipFill>
        <p:spPr>
          <a:xfrm>
            <a:off x="628650" y="1387410"/>
            <a:ext cx="7991535" cy="268111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141626" y="1141848"/>
            <a:ext cx="3028013" cy="761903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Find specific timing in the Spec. or Wiki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45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375" y="4377417"/>
            <a:ext cx="7886700" cy="163388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dirty="0" smtClean="0"/>
              <a:t>How to estimate protocol overhead without considering </a:t>
            </a:r>
            <a:r>
              <a:rPr lang="en-US" dirty="0" err="1" smtClean="0"/>
              <a:t>backoff</a:t>
            </a:r>
            <a:endParaRPr lang="en-US" dirty="0" smtClean="0"/>
          </a:p>
          <a:p>
            <a:pPr lvl="1">
              <a:spcBef>
                <a:spcPts val="600"/>
              </a:spcBef>
            </a:pPr>
            <a:r>
              <a:rPr lang="en-US" sz="2400" dirty="0"/>
              <a:t>1 </a:t>
            </a:r>
            <a:r>
              <a:rPr lang="en-US" sz="2400" dirty="0" smtClean="0"/>
              <a:t>- </a:t>
            </a:r>
            <a:r>
              <a:rPr lang="en-US" sz="2400" dirty="0" err="1"/>
              <a:t>T</a:t>
            </a:r>
            <a:r>
              <a:rPr lang="en-US" sz="2400" baseline="-25000" dirty="0" err="1"/>
              <a:t>Data</a:t>
            </a:r>
            <a:r>
              <a:rPr lang="en-US" sz="2400" dirty="0"/>
              <a:t> / (T</a:t>
            </a:r>
            <a:r>
              <a:rPr lang="en-US" sz="2400" baseline="-25000" dirty="0"/>
              <a:t>DIFS</a:t>
            </a:r>
            <a:r>
              <a:rPr lang="en-US" sz="2400" dirty="0"/>
              <a:t> </a:t>
            </a:r>
            <a:r>
              <a:rPr lang="en-US" sz="2400" dirty="0" smtClean="0"/>
              <a:t>+ </a:t>
            </a:r>
            <a:r>
              <a:rPr lang="en-US" sz="2400" dirty="0"/>
              <a:t>T</a:t>
            </a:r>
            <a:r>
              <a:rPr lang="en-US" sz="2400" baseline="-25000" dirty="0"/>
              <a:t>PLCP</a:t>
            </a:r>
            <a:r>
              <a:rPr lang="en-US" sz="2400" dirty="0"/>
              <a:t> + T</a:t>
            </a:r>
            <a:r>
              <a:rPr lang="en-US" sz="2400" baseline="-25000" dirty="0"/>
              <a:t>MAC</a:t>
            </a:r>
            <a:r>
              <a:rPr lang="en-US" sz="2400" dirty="0"/>
              <a:t> + </a:t>
            </a:r>
            <a:r>
              <a:rPr lang="en-US" sz="2400" dirty="0" err="1"/>
              <a:t>T</a:t>
            </a:r>
            <a:r>
              <a:rPr lang="en-US" sz="2400" baseline="-25000" dirty="0" err="1"/>
              <a:t>Data</a:t>
            </a:r>
            <a:r>
              <a:rPr lang="en-US" sz="2400" dirty="0"/>
              <a:t> + T</a:t>
            </a:r>
            <a:r>
              <a:rPr lang="en-US" sz="2400" baseline="-25000" dirty="0"/>
              <a:t>SIFS </a:t>
            </a:r>
            <a:r>
              <a:rPr lang="en-US" sz="2400" dirty="0"/>
              <a:t>+ T</a:t>
            </a:r>
            <a:r>
              <a:rPr lang="en-US" sz="2400" baseline="-25000" dirty="0"/>
              <a:t>ACK</a:t>
            </a:r>
            <a:r>
              <a:rPr lang="en-US" sz="2400" dirty="0" smtClean="0"/>
              <a:t>)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/>
              <a:t>Control frames are sent at the base rate (lowest bit-rate)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2549098"/>
            <a:ext cx="1206500" cy="622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2549098"/>
            <a:ext cx="1206500" cy="622300"/>
          </a:xfrm>
          <a:prstGeom prst="rect">
            <a:avLst/>
          </a:prstGeom>
        </p:spPr>
      </p:pic>
      <p:pic>
        <p:nvPicPr>
          <p:cNvPr id="7" name="Picture 6" descr="Screen Shot 2014-02-17 at 10.32.37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10" y="1289512"/>
            <a:ext cx="8754534" cy="1515000"/>
          </a:xfrm>
          <a:prstGeom prst="rect">
            <a:avLst/>
          </a:prstGeom>
        </p:spPr>
      </p:pic>
      <p:pic>
        <p:nvPicPr>
          <p:cNvPr id="8" name="Picture 7" descr="Screen Shot 2014-02-17 at 10.34.36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073" y="2745310"/>
            <a:ext cx="4634794" cy="15551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35305" y="2281292"/>
            <a:ext cx="764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  <a:cs typeface="Trebuchet MS"/>
              </a:rPr>
              <a:t>Data</a:t>
            </a:r>
            <a:endParaRPr lang="en-US" sz="2400" dirty="0">
              <a:solidFill>
                <a:schemeClr val="accent2"/>
              </a:solidFill>
              <a:cs typeface="Trebuchet M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36511" y="3000724"/>
            <a:ext cx="684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accent2"/>
                </a:solidFill>
                <a:cs typeface="Trebuchet MS"/>
              </a:defRPr>
            </a:lvl1pPr>
          </a:lstStyle>
          <a:p>
            <a:r>
              <a:rPr lang="en-US" dirty="0"/>
              <a:t>ACK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06706" y="3820165"/>
            <a:ext cx="3115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u="sng" dirty="0" smtClean="0">
                <a:solidFill>
                  <a:schemeClr val="bg1">
                    <a:lumMod val="50000"/>
                  </a:schemeClr>
                </a:solidFill>
              </a:rPr>
              <a:t>Check </a:t>
            </a:r>
            <a:r>
              <a:rPr lang="en-US" sz="1600" i="1" u="sng" smtClean="0">
                <a:solidFill>
                  <a:schemeClr val="bg1">
                    <a:lumMod val="50000"/>
                  </a:schemeClr>
                </a:solidFill>
              </a:rPr>
              <a:t>other frame </a:t>
            </a:r>
            <a:r>
              <a:rPr lang="en-US" sz="1600" i="1" u="sng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i="1" u="sng" smtClean="0">
                <a:solidFill>
                  <a:schemeClr val="bg1">
                    <a:lumMod val="50000"/>
                  </a:schemeClr>
                </a:solidFill>
              </a:rPr>
              <a:t>format in Spec.</a:t>
            </a:r>
            <a:endParaRPr lang="en-US" sz="1600" i="1" u="sng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26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Overhead vs. Throughput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Effective throughput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	</a:t>
            </a:r>
            <a:r>
              <a:rPr lang="en-US" sz="2200" dirty="0" smtClean="0"/>
              <a:t>number of successfully delivered bits </a:t>
            </a:r>
            <a:br>
              <a:rPr lang="en-US" sz="2200" dirty="0" smtClean="0"/>
            </a:br>
            <a:r>
              <a:rPr lang="en-US" sz="2200" dirty="0" smtClean="0"/>
              <a:t>		total occupied time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Packet size vs. Effective throughput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 smtClean="0">
              <a:solidFill>
                <a:schemeClr val="accent2"/>
              </a:solidFill>
            </a:endParaRPr>
          </a:p>
          <a:p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Bit-rate </a:t>
            </a:r>
            <a:r>
              <a:rPr lang="en-US" dirty="0">
                <a:solidFill>
                  <a:schemeClr val="accent2"/>
                </a:solidFill>
              </a:rPr>
              <a:t>vs. Effective </a:t>
            </a:r>
            <a:r>
              <a:rPr lang="en-US" dirty="0" smtClean="0">
                <a:solidFill>
                  <a:schemeClr val="accent2"/>
                </a:solidFill>
              </a:rPr>
              <a:t>throughput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1523999" y="3020563"/>
            <a:ext cx="6366843" cy="516837"/>
            <a:chOff x="1523999" y="3219343"/>
            <a:chExt cx="6366843" cy="516837"/>
          </a:xfrm>
        </p:grpSpPr>
        <p:sp>
          <p:nvSpPr>
            <p:cNvPr id="5" name="Rectangle 4"/>
            <p:cNvSpPr/>
            <p:nvPr/>
          </p:nvSpPr>
          <p:spPr>
            <a:xfrm>
              <a:off x="1523999" y="3219345"/>
              <a:ext cx="1364972" cy="51683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header</a:t>
              </a:r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888971" y="3219344"/>
              <a:ext cx="4193487" cy="516835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1500-byte data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082458" y="3219343"/>
              <a:ext cx="808384" cy="51683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tail</a:t>
              </a:r>
              <a:endParaRPr lang="en-US" dirty="0"/>
            </a:p>
          </p:txBody>
        </p:sp>
      </p:grpSp>
      <p:cxnSp>
        <p:nvCxnSpPr>
          <p:cNvPr id="9" name="Straight Connector 8"/>
          <p:cNvCxnSpPr/>
          <p:nvPr/>
        </p:nvCxnSpPr>
        <p:spPr>
          <a:xfrm flipV="1">
            <a:off x="1378227" y="2118689"/>
            <a:ext cx="5632174" cy="132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1523999" y="3700211"/>
            <a:ext cx="3068705" cy="516837"/>
            <a:chOff x="1523999" y="3978503"/>
            <a:chExt cx="3068705" cy="516837"/>
          </a:xfrm>
        </p:grpSpPr>
        <p:sp>
          <p:nvSpPr>
            <p:cNvPr id="11" name="Rectangle 10"/>
            <p:cNvSpPr/>
            <p:nvPr/>
          </p:nvSpPr>
          <p:spPr>
            <a:xfrm>
              <a:off x="1523999" y="3978505"/>
              <a:ext cx="1364972" cy="51683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header</a:t>
              </a:r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888971" y="3978504"/>
              <a:ext cx="895349" cy="516835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dirty="0" smtClean="0"/>
                <a:t>1-byte data</a:t>
              </a: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784320" y="3978503"/>
              <a:ext cx="808384" cy="51683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tail</a:t>
              </a:r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714987" y="3753220"/>
            <a:ext cx="31646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Effective throughput ~ 0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943202" y="3691665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</a:rPr>
              <a:t>✘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82957" y="3068568"/>
            <a:ext cx="396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</a:rPr>
              <a:t>?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19" name="Explosion 2 18"/>
          <p:cNvSpPr/>
          <p:nvPr/>
        </p:nvSpPr>
        <p:spPr>
          <a:xfrm>
            <a:off x="5988370" y="2856254"/>
            <a:ext cx="308941" cy="750614"/>
          </a:xfrm>
          <a:prstGeom prst="irregularSeal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531565" y="4943531"/>
            <a:ext cx="6366843" cy="516837"/>
            <a:chOff x="1523999" y="3219343"/>
            <a:chExt cx="6366843" cy="516837"/>
          </a:xfrm>
        </p:grpSpPr>
        <p:sp>
          <p:nvSpPr>
            <p:cNvPr id="21" name="Rectangle 20"/>
            <p:cNvSpPr/>
            <p:nvPr/>
          </p:nvSpPr>
          <p:spPr>
            <a:xfrm>
              <a:off x="1523999" y="3219345"/>
              <a:ext cx="1364972" cy="51683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header</a:t>
              </a:r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888971" y="3219344"/>
              <a:ext cx="4193487" cy="516835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1500-byte data sent at 24 </a:t>
              </a:r>
              <a:r>
                <a:rPr lang="en-US" dirty="0" err="1" smtClean="0"/>
                <a:t>mb</a:t>
              </a:r>
              <a:r>
                <a:rPr lang="en-US" dirty="0" smtClean="0"/>
                <a:t>/s</a:t>
              </a:r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082458" y="3219343"/>
              <a:ext cx="808384" cy="51683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tail</a:t>
              </a:r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531565" y="5619579"/>
            <a:ext cx="4271054" cy="520437"/>
            <a:chOff x="1523999" y="3974903"/>
            <a:chExt cx="4271054" cy="520437"/>
          </a:xfrm>
        </p:grpSpPr>
        <p:sp>
          <p:nvSpPr>
            <p:cNvPr id="25" name="Rectangle 24"/>
            <p:cNvSpPr/>
            <p:nvPr/>
          </p:nvSpPr>
          <p:spPr>
            <a:xfrm>
              <a:off x="1523999" y="3978505"/>
              <a:ext cx="1364972" cy="51683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header</a:t>
              </a:r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888971" y="3978504"/>
              <a:ext cx="2086280" cy="516835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dirty="0" smtClean="0"/>
                <a:t>1500-byte data</a:t>
              </a:r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986669" y="3974903"/>
              <a:ext cx="808384" cy="51683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tail</a:t>
              </a:r>
              <a:endParaRPr lang="en-US"/>
            </a:p>
          </p:txBody>
        </p:sp>
      </p:grpSp>
      <p:sp>
        <p:nvSpPr>
          <p:cNvPr id="47" name="Rectangle 46"/>
          <p:cNvSpPr/>
          <p:nvPr/>
        </p:nvSpPr>
        <p:spPr>
          <a:xfrm>
            <a:off x="2916478" y="6143919"/>
            <a:ext cx="2222083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Sent at 48 </a:t>
            </a:r>
            <a:r>
              <a:rPr lang="en-US" dirty="0" err="1" smtClean="0"/>
              <a:t>mb</a:t>
            </a:r>
            <a:r>
              <a:rPr lang="en-US" dirty="0" smtClean="0"/>
              <a:t>/s </a:t>
            </a:r>
            <a:br>
              <a:rPr lang="en-US" dirty="0" smtClean="0"/>
            </a:br>
            <a:r>
              <a:rPr lang="en-US" dirty="0" smtClean="0"/>
              <a:t>(halve the </a:t>
            </a:r>
            <a:r>
              <a:rPr lang="en-US" dirty="0" err="1" smtClean="0"/>
              <a:t>tx</a:t>
            </a:r>
            <a:r>
              <a:rPr lang="en-US" dirty="0" smtClean="0"/>
              <a:t> time)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6115774" y="5521117"/>
            <a:ext cx="26212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Throughput(48) != </a:t>
            </a:r>
            <a:br>
              <a:rPr lang="en-US" sz="2000" dirty="0" smtClean="0"/>
            </a:br>
            <a:r>
              <a:rPr lang="en-US" sz="2000" dirty="0" smtClean="0"/>
              <a:t>2 </a:t>
            </a:r>
            <a:r>
              <a:rPr lang="en-US" sz="2000" smtClean="0"/>
              <a:t>x Throughput (24) </a:t>
            </a:r>
            <a:endParaRPr lang="en-US" sz="2000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2"/>
          <a:srcRect l="10856" t="4235" r="10736" b="16916"/>
          <a:stretch/>
        </p:blipFill>
        <p:spPr>
          <a:xfrm>
            <a:off x="6907988" y="1373574"/>
            <a:ext cx="851990" cy="85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18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9" grpId="0" animBg="1"/>
      <p:bldP spid="47" grpId="0"/>
      <p:bldP spid="4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Fragmentation and Aggregation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5876"/>
            <a:ext cx="8058150" cy="5439461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 smtClean="0">
                <a:solidFill>
                  <a:schemeClr val="accent2"/>
                </a:solidFill>
              </a:rPr>
              <a:t>Success probability </a:t>
            </a:r>
            <a:r>
              <a:rPr lang="en-US" dirty="0" err="1" smtClean="0">
                <a:solidFill>
                  <a:schemeClr val="accent2"/>
                </a:solidFill>
              </a:rPr>
              <a:t>v.s</a:t>
            </a:r>
            <a:r>
              <a:rPr lang="en-US" dirty="0" smtClean="0">
                <a:solidFill>
                  <a:schemeClr val="accent2"/>
                </a:solidFill>
              </a:rPr>
              <a:t>. frame size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Large frame reduces overhead, but is less reliable</a:t>
            </a:r>
          </a:p>
          <a:p>
            <a:pPr lvl="1">
              <a:lnSpc>
                <a:spcPct val="110000"/>
              </a:lnSpc>
            </a:pPr>
            <a:r>
              <a:rPr lang="en-US" dirty="0" smtClean="0">
                <a:solidFill>
                  <a:schemeClr val="accent5"/>
                </a:solidFill>
              </a:rPr>
              <a:t>Discard</a:t>
            </a:r>
            <a:r>
              <a:rPr lang="en-US" dirty="0" smtClean="0"/>
              <a:t> the frame even if </a:t>
            </a:r>
            <a:r>
              <a:rPr lang="en-US" dirty="0" smtClean="0">
                <a:solidFill>
                  <a:schemeClr val="accent5"/>
                </a:solidFill>
              </a:rPr>
              <a:t>only one bit is in error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Packet delivery ratio of an N-bit packet:</a:t>
            </a:r>
            <a:r>
              <a:rPr lang="en-US" dirty="0" smtClean="0">
                <a:solidFill>
                  <a:schemeClr val="accent5"/>
                </a:solidFill>
              </a:rPr>
              <a:t> (1-BER)</a:t>
            </a:r>
            <a:r>
              <a:rPr lang="en-US" baseline="30000" dirty="0" smtClean="0">
                <a:solidFill>
                  <a:schemeClr val="accent5"/>
                </a:solidFill>
              </a:rPr>
              <a:t>N</a:t>
            </a:r>
            <a:endParaRPr lang="en-US" dirty="0" smtClean="0">
              <a:solidFill>
                <a:schemeClr val="accent5"/>
              </a:solidFill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 smtClean="0">
                <a:solidFill>
                  <a:schemeClr val="accent2"/>
                </a:solidFill>
              </a:rPr>
              <a:t>Fragmentation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Break a frame into into small pieces 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All are of the same size, except for the last one</a:t>
            </a:r>
            <a:endParaRPr lang="en-US" dirty="0" smtClean="0"/>
          </a:p>
          <a:p>
            <a:pPr lvl="1">
              <a:lnSpc>
                <a:spcPct val="110000"/>
              </a:lnSpc>
            </a:pPr>
            <a:r>
              <a:rPr lang="en-US" dirty="0" smtClean="0"/>
              <a:t>Interference only affects small fragments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 smtClean="0">
                <a:solidFill>
                  <a:schemeClr val="accent2"/>
                </a:solidFill>
              </a:rPr>
              <a:t>Aggregation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Aggregate multiple small frames in order to reduce the overhead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Supported in 802.11e and 802.11n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34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802.11 Operation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Collision </a:t>
            </a:r>
            <a:r>
              <a:rPr lang="en-US" dirty="0" smtClean="0">
                <a:solidFill>
                  <a:schemeClr val="accent2"/>
                </a:solidFill>
              </a:rPr>
              <a:t>Avoidance</a:t>
            </a:r>
            <a:endParaRPr lang="en-US" dirty="0" smtClean="0"/>
          </a:p>
          <a:p>
            <a:r>
              <a:rPr lang="en-US" dirty="0" smtClean="0"/>
              <a:t>Hidden Terminal</a:t>
            </a:r>
          </a:p>
          <a:p>
            <a:r>
              <a:rPr lang="en-US" dirty="0" err="1" smtClean="0"/>
              <a:t>QoS</a:t>
            </a:r>
            <a:r>
              <a:rPr lang="en-US" dirty="0" smtClean="0"/>
              <a:t> guarantee</a:t>
            </a:r>
          </a:p>
          <a:p>
            <a:r>
              <a:rPr lang="en-US" dirty="0"/>
              <a:t>Other </a:t>
            </a:r>
            <a:r>
              <a:rPr lang="en-US" dirty="0" smtClean="0"/>
              <a:t>Issues</a:t>
            </a:r>
          </a:p>
          <a:p>
            <a:r>
              <a:rPr lang="en-US" altLang="zh-TW" dirty="0"/>
              <a:t>Performance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94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0653"/>
            <a:ext cx="8229600" cy="5265696"/>
          </a:xfrm>
        </p:spPr>
        <p:txBody>
          <a:bodyPr>
            <a:noAutofit/>
          </a:bodyPr>
          <a:lstStyle/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sz="2200" dirty="0" smtClean="0"/>
              <a:t>A Technical Tutorial on the IEEE 802.11 </a:t>
            </a:r>
            <a:r>
              <a:rPr lang="en-US" sz="2200" dirty="0"/>
              <a:t>Protocol</a:t>
            </a:r>
            <a:br>
              <a:rPr lang="en-US" sz="2200" dirty="0"/>
            </a:br>
            <a:r>
              <a:rPr lang="en-US" sz="2200" dirty="0"/>
              <a:t>By Pablo </a:t>
            </a:r>
            <a:r>
              <a:rPr lang="en-US" sz="2200" dirty="0" smtClean="0"/>
              <a:t>Brenner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smtClean="0"/>
              <a:t>online: </a:t>
            </a:r>
            <a:r>
              <a:rPr lang="en-US" sz="2200" dirty="0" smtClean="0">
                <a:hlinkClick r:id="rId3"/>
              </a:rPr>
              <a:t>http</a:t>
            </a:r>
            <a:r>
              <a:rPr lang="en-US" sz="2200" dirty="0">
                <a:hlinkClick r:id="rId3"/>
              </a:rPr>
              <a:t>://www.sss-mag.com/pdf/</a:t>
            </a:r>
            <a:r>
              <a:rPr lang="en-US" sz="2200" dirty="0" smtClean="0">
                <a:hlinkClick r:id="rId3"/>
              </a:rPr>
              <a:t>802_11tut.pdf</a:t>
            </a:r>
            <a:endParaRPr lang="en-US" sz="2200" dirty="0" smtClean="0"/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sz="2200" dirty="0" smtClean="0"/>
              <a:t>IEEE 802.11 </a:t>
            </a:r>
            <a:r>
              <a:rPr lang="en-US" sz="2200" dirty="0"/>
              <a:t>Tutorial</a:t>
            </a:r>
            <a:br>
              <a:rPr lang="en-US" sz="2200" dirty="0"/>
            </a:br>
            <a:r>
              <a:rPr lang="en-US" sz="2200" dirty="0"/>
              <a:t>By Mustafa </a:t>
            </a:r>
            <a:r>
              <a:rPr lang="en-US" sz="2200" dirty="0" err="1" smtClean="0"/>
              <a:t>Ergen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smtClean="0"/>
              <a:t>online</a:t>
            </a:r>
            <a:r>
              <a:rPr lang="en-US" sz="2200" dirty="0"/>
              <a:t>: </a:t>
            </a:r>
            <a:r>
              <a:rPr lang="en-US" sz="2200" dirty="0">
                <a:hlinkClick r:id="rId4"/>
              </a:rPr>
              <a:t>http://wow.eecs.berkeley.edu/ergen/docs/</a:t>
            </a:r>
            <a:r>
              <a:rPr lang="en-US" sz="2200" dirty="0" smtClean="0">
                <a:hlinkClick r:id="rId4"/>
              </a:rPr>
              <a:t>ieee.pdf</a:t>
            </a:r>
            <a:endParaRPr lang="en-US" sz="2200" dirty="0" smtClean="0"/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sz="2200" dirty="0" smtClean="0"/>
              <a:t>802.11 </a:t>
            </a:r>
            <a:r>
              <a:rPr lang="en-US" sz="2200" dirty="0"/>
              <a:t>Wireless Networks: </a:t>
            </a:r>
            <a:r>
              <a:rPr lang="en-US" sz="2200" dirty="0" smtClean="0"/>
              <a:t>The </a:t>
            </a:r>
            <a:r>
              <a:rPr lang="en-US" sz="2200" dirty="0"/>
              <a:t>Definitive </a:t>
            </a:r>
            <a:r>
              <a:rPr lang="en-US" sz="2200" dirty="0" smtClean="0"/>
              <a:t>Guide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>By </a:t>
            </a:r>
            <a:r>
              <a:rPr lang="en-US" sz="2200" dirty="0" smtClean="0"/>
              <a:t>Matthew </a:t>
            </a:r>
            <a:r>
              <a:rPr lang="en-US" sz="2200" dirty="0" err="1" smtClean="0"/>
              <a:t>Gast</a:t>
            </a:r>
            <a:endParaRPr lang="en-US" sz="2200" dirty="0"/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sz="2200" dirty="0" smtClean="0"/>
              <a:t>802.11ac: A Survival Guide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smtClean="0"/>
              <a:t>By Matthew </a:t>
            </a:r>
            <a:r>
              <a:rPr lang="en-US" sz="2200" dirty="0" err="1" smtClean="0"/>
              <a:t>Gast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>online: </a:t>
            </a:r>
            <a:r>
              <a:rPr lang="en-US" sz="2200" dirty="0">
                <a:hlinkClick r:id="rId5"/>
              </a:rPr>
              <a:t>http://</a:t>
            </a:r>
            <a:r>
              <a:rPr lang="en-US" sz="2200" dirty="0" err="1">
                <a:hlinkClick r:id="rId5"/>
              </a:rPr>
              <a:t>chimera.labs.oreilly.com</a:t>
            </a:r>
            <a:r>
              <a:rPr lang="en-US" sz="2200" dirty="0">
                <a:hlinkClick r:id="rId5"/>
              </a:rPr>
              <a:t>/books/1234000001739</a:t>
            </a:r>
            <a:endParaRPr lang="en-US" sz="22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0169" y="4348806"/>
            <a:ext cx="1088165" cy="14267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02585" y="4348806"/>
            <a:ext cx="1087704" cy="142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5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</a:t>
            </a:r>
            <a:r>
              <a:rPr lang="en-US" dirty="0" err="1" smtClean="0"/>
              <a:t>Backoff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12" y="4872942"/>
            <a:ext cx="8508976" cy="13040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STAs </a:t>
            </a:r>
            <a:r>
              <a:rPr lang="en-US" dirty="0"/>
              <a:t>listen to the channel before </a:t>
            </a:r>
            <a:r>
              <a:rPr lang="en-US" dirty="0" smtClean="0"/>
              <a:t>transmission after DIFS</a:t>
            </a:r>
          </a:p>
          <a:p>
            <a:r>
              <a:rPr lang="en-US" dirty="0" smtClean="0"/>
              <a:t>Avoid collision by </a:t>
            </a:r>
            <a:r>
              <a:rPr lang="en-US" dirty="0" smtClean="0">
                <a:solidFill>
                  <a:schemeClr val="accent5"/>
                </a:solidFill>
              </a:rPr>
              <a:t>random </a:t>
            </a:r>
            <a:r>
              <a:rPr lang="en-US" dirty="0" err="1" smtClean="0">
                <a:solidFill>
                  <a:schemeClr val="accent5"/>
                </a:solidFill>
              </a:rPr>
              <a:t>backoff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56513"/>
            <a:ext cx="81788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1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Exponential Random </a:t>
            </a:r>
            <a:r>
              <a:rPr lang="en-US" dirty="0" err="1" smtClean="0"/>
              <a:t>Backoff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076848"/>
            <a:ext cx="8229600" cy="4845813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400" dirty="0" smtClean="0"/>
              <a:t>Each STA maintains a contention window</a:t>
            </a:r>
          </a:p>
          <a:p>
            <a:pPr lvl="1">
              <a:spcBef>
                <a:spcPts val="600"/>
              </a:spcBef>
            </a:pPr>
            <a:r>
              <a:rPr lang="en-US" sz="2000" dirty="0" smtClean="0"/>
              <a:t>Initialized to C</a:t>
            </a:r>
            <a:r>
              <a:rPr lang="pl-PL" sz="2000" dirty="0" smtClean="0"/>
              <a:t>W</a:t>
            </a:r>
            <a:r>
              <a:rPr lang="en-US" sz="2000" baseline="-25000" dirty="0" smtClean="0"/>
              <a:t>min</a:t>
            </a:r>
            <a:r>
              <a:rPr lang="en-US" sz="2000" dirty="0" smtClean="0"/>
              <a:t> = 32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400" dirty="0" smtClean="0"/>
              <a:t>Randomly pick a number, say </a:t>
            </a:r>
            <a:r>
              <a:rPr lang="en-US" sz="2400" i="1" dirty="0" smtClean="0"/>
              <a:t>k</a:t>
            </a:r>
            <a:r>
              <a:rPr lang="en-US" sz="2400" dirty="0" smtClean="0"/>
              <a:t>, between [0,CW-1]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chemeClr val="accent5"/>
                </a:solidFill>
              </a:rPr>
              <a:t>Count down from </a:t>
            </a:r>
            <a:r>
              <a:rPr lang="en-US" sz="2400" i="1" dirty="0" smtClean="0">
                <a:solidFill>
                  <a:schemeClr val="accent5"/>
                </a:solidFill>
              </a:rPr>
              <a:t>k </a:t>
            </a:r>
            <a:r>
              <a:rPr lang="en-US" sz="2400" dirty="0" smtClean="0"/>
              <a:t>when the channel becomes idle</a:t>
            </a:r>
            <a:endParaRPr lang="en-US" sz="2400" dirty="0"/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400" dirty="0" smtClean="0"/>
              <a:t>Start transmission when </a:t>
            </a:r>
            <a:r>
              <a:rPr lang="en-US" sz="2400" i="1" dirty="0" smtClean="0"/>
              <a:t>k = 0 </a:t>
            </a:r>
            <a:r>
              <a:rPr lang="en-US" sz="2400" dirty="0" smtClean="0"/>
              <a:t>if</a:t>
            </a:r>
            <a:r>
              <a:rPr lang="en-US" sz="2400" i="1" dirty="0" smtClean="0"/>
              <a:t> </a:t>
            </a:r>
            <a:r>
              <a:rPr lang="en-US" sz="2400" dirty="0" smtClean="0"/>
              <a:t>the channel is still idle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chemeClr val="accent5"/>
                </a:solidFill>
              </a:rPr>
              <a:t>Double CW </a:t>
            </a:r>
            <a:r>
              <a:rPr lang="en-US" sz="2400" dirty="0" smtClean="0"/>
              <a:t>for every unsuccessful transmission, up to </a:t>
            </a:r>
            <a:r>
              <a:rPr lang="en-US" sz="2400" dirty="0" err="1" smtClean="0"/>
              <a:t>CW</a:t>
            </a:r>
            <a:r>
              <a:rPr lang="en-US" sz="2400" baseline="-25000" dirty="0" err="1" smtClean="0"/>
              <a:t>max</a:t>
            </a:r>
            <a:r>
              <a:rPr lang="en-US" sz="2400" dirty="0" smtClean="0"/>
              <a:t> (1024)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400" dirty="0" smtClean="0"/>
              <a:t>CW is </a:t>
            </a:r>
            <a:r>
              <a:rPr lang="en-US" sz="2400" dirty="0" smtClean="0">
                <a:solidFill>
                  <a:schemeClr val="accent5"/>
                </a:solidFill>
              </a:rPr>
              <a:t>reset to </a:t>
            </a:r>
            <a:r>
              <a:rPr lang="en-US" sz="2400" dirty="0">
                <a:solidFill>
                  <a:schemeClr val="accent5"/>
                </a:solidFill>
              </a:rPr>
              <a:t>C</a:t>
            </a:r>
            <a:r>
              <a:rPr lang="pl-PL" sz="2400" dirty="0">
                <a:solidFill>
                  <a:schemeClr val="accent5"/>
                </a:solidFill>
              </a:rPr>
              <a:t>W</a:t>
            </a:r>
            <a:r>
              <a:rPr lang="en-US" sz="2400" baseline="-25000" dirty="0">
                <a:solidFill>
                  <a:schemeClr val="accent5"/>
                </a:solidFill>
              </a:rPr>
              <a:t>min</a:t>
            </a:r>
            <a:r>
              <a:rPr lang="en-US" sz="2400" dirty="0" smtClean="0">
                <a:solidFill>
                  <a:schemeClr val="accent5"/>
                </a:solidFill>
              </a:rPr>
              <a:t> </a:t>
            </a:r>
            <a:r>
              <a:rPr lang="en-US" sz="2400" dirty="0" smtClean="0"/>
              <a:t>after every successful transmission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93859" y="5557543"/>
            <a:ext cx="442300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accent2"/>
                </a:solidFill>
                <a:cs typeface="Trebuchet MS"/>
              </a:rPr>
              <a:t>When will collisions occur?</a:t>
            </a:r>
            <a:endParaRPr lang="en-US" sz="2600" dirty="0">
              <a:solidFill>
                <a:schemeClr val="accent2"/>
              </a:solidFill>
              <a:cs typeface="Trebuchet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87805" y="6028393"/>
            <a:ext cx="677942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accent2"/>
                </a:solidFill>
                <a:cs typeface="Trebuchet MS"/>
              </a:rPr>
              <a:t>What’s the probability a collision occurs?</a:t>
            </a:r>
            <a:endParaRPr lang="en-US" sz="2600" dirty="0">
              <a:solidFill>
                <a:schemeClr val="accent2"/>
              </a:solidFill>
              <a:cs typeface="Trebuchet M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597" y="5620854"/>
            <a:ext cx="374208" cy="3742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097" y="6088044"/>
            <a:ext cx="374208" cy="37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10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802.11 Operation</a:t>
            </a:r>
          </a:p>
          <a:p>
            <a:r>
              <a:rPr lang="en-US" dirty="0" smtClean="0"/>
              <a:t>Collision </a:t>
            </a:r>
            <a:r>
              <a:rPr lang="en-US" dirty="0" smtClean="0"/>
              <a:t>Avoidance</a:t>
            </a:r>
            <a:endParaRPr lang="en-US" dirty="0" smtClean="0"/>
          </a:p>
          <a:p>
            <a:r>
              <a:rPr lang="en-US" dirty="0" smtClean="0">
                <a:solidFill>
                  <a:schemeClr val="accent2"/>
                </a:solidFill>
              </a:rPr>
              <a:t>Hidden Terminal</a:t>
            </a:r>
          </a:p>
          <a:p>
            <a:r>
              <a:rPr lang="en-US" dirty="0" err="1" smtClean="0"/>
              <a:t>QoS</a:t>
            </a:r>
            <a:r>
              <a:rPr lang="en-US" dirty="0" smtClean="0"/>
              <a:t> guarantee</a:t>
            </a:r>
          </a:p>
          <a:p>
            <a:r>
              <a:rPr lang="en-US" dirty="0"/>
              <a:t>Other </a:t>
            </a:r>
            <a:r>
              <a:rPr lang="en-US" dirty="0" smtClean="0"/>
              <a:t>Issues</a:t>
            </a:r>
          </a:p>
          <a:p>
            <a:r>
              <a:rPr lang="en-US" altLang="zh-TW" dirty="0"/>
              <a:t>Performance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98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Hidden Terminal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82444"/>
            <a:ext cx="8229600" cy="1243719"/>
          </a:xfrm>
        </p:spPr>
        <p:txBody>
          <a:bodyPr/>
          <a:lstStyle/>
          <a:p>
            <a:r>
              <a:rPr lang="en-US" dirty="0" smtClean="0"/>
              <a:t>Two nodes hidden to each other transmit at the same time, leading to collision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222" y="1507098"/>
            <a:ext cx="5153378" cy="315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21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802.11’s Solution: RTS/CTS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4656667"/>
            <a:ext cx="8289572" cy="1848553"/>
          </a:xfrm>
        </p:spPr>
        <p:txBody>
          <a:bodyPr>
            <a:normAutofit/>
          </a:bodyPr>
          <a:lstStyle/>
          <a:p>
            <a:r>
              <a:rPr lang="en-US" dirty="0" smtClean="0"/>
              <a:t>STA1 sends RTS whenever it wins contention</a:t>
            </a:r>
          </a:p>
          <a:p>
            <a:r>
              <a:rPr lang="en-US" dirty="0" smtClean="0"/>
              <a:t>AP broadcasts CTS</a:t>
            </a:r>
          </a:p>
          <a:p>
            <a:r>
              <a:rPr lang="en-US" dirty="0" smtClean="0"/>
              <a:t>Other STAs that receive CTS defer their transmissions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594556" y="1261032"/>
            <a:ext cx="6110110" cy="3296858"/>
            <a:chOff x="1150055" y="1261031"/>
            <a:chExt cx="6554611" cy="390363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50055" y="1261031"/>
              <a:ext cx="6554611" cy="390363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488592" y="4181689"/>
              <a:ext cx="1495777" cy="6030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909484" y="2978326"/>
              <a:ext cx="831849" cy="6030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839884" y="3130726"/>
              <a:ext cx="831849" cy="4506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853995" y="3254902"/>
              <a:ext cx="831849" cy="4506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618692" y="3356062"/>
              <a:ext cx="831849" cy="4506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3547950" y="1105811"/>
            <a:ext cx="1394341" cy="5093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AP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99091" y="3573882"/>
            <a:ext cx="8854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STA</a:t>
            </a:r>
            <a:r>
              <a:rPr lang="en-US" sz="2800" dirty="0" smtClean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80317" y="2705493"/>
            <a:ext cx="8854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STA</a:t>
            </a:r>
            <a:r>
              <a:rPr lang="en-US" sz="2800" dirty="0" smtClean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6200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802.11’s Solution: RTS/CTS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935888"/>
            <a:ext cx="9144000" cy="50335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 smtClean="0">
                <a:solidFill>
                  <a:schemeClr val="accent5"/>
                </a:solidFill>
              </a:rPr>
              <a:t>Usually disabled in practice due to its expensive overhead</a:t>
            </a:r>
            <a:endParaRPr lang="en-US" sz="2400" dirty="0">
              <a:solidFill>
                <a:schemeClr val="accent5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22543"/>
            <a:ext cx="7048500" cy="355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7325" y="4839983"/>
            <a:ext cx="7930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NAV (Network allocation vector):</a:t>
            </a:r>
            <a:r>
              <a:rPr lang="en-US" sz="2400" dirty="0" smtClean="0"/>
              <a:t> STA performs virtual carrier sense for the specified time interval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0463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404" y="267154"/>
            <a:ext cx="8316905" cy="679903"/>
          </a:xfrm>
        </p:spPr>
        <p:txBody>
          <a:bodyPr>
            <a:normAutofit fontScale="90000"/>
          </a:bodyPr>
          <a:lstStyle/>
          <a:p>
            <a:r>
              <a:rPr lang="en-US" dirty="0"/>
              <a:t>Recent Solutions to Hidden Terminals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>
                <a:solidFill>
                  <a:schemeClr val="accent2"/>
                </a:solidFill>
              </a:rPr>
              <a:t>Embrace collisions and try to decode collisions</a:t>
            </a:r>
          </a:p>
          <a:p>
            <a:pPr lvl="1">
              <a:spcBef>
                <a:spcPts val="600"/>
              </a:spcBef>
            </a:pPr>
            <a:r>
              <a:rPr lang="en-US" dirty="0" err="1"/>
              <a:t>ZigZag</a:t>
            </a:r>
            <a:r>
              <a:rPr lang="en-US" dirty="0"/>
              <a:t> decoding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S. </a:t>
            </a:r>
            <a:r>
              <a:rPr lang="en-US" dirty="0" err="1"/>
              <a:t>Gollakota</a:t>
            </a:r>
            <a:r>
              <a:rPr lang="en-US" dirty="0"/>
              <a:t> and D. </a:t>
            </a:r>
            <a:r>
              <a:rPr lang="en-US" dirty="0" err="1" smtClean="0"/>
              <a:t>Katabi</a:t>
            </a:r>
            <a:r>
              <a:rPr lang="en-US" dirty="0" smtClean="0"/>
              <a:t>, “</a:t>
            </a:r>
            <a:r>
              <a:rPr lang="en-US" dirty="0" err="1" smtClean="0"/>
              <a:t>ZigZag</a:t>
            </a:r>
            <a:r>
              <a:rPr lang="en-US" dirty="0" smtClean="0"/>
              <a:t> </a:t>
            </a:r>
            <a:r>
              <a:rPr lang="en-US" dirty="0"/>
              <a:t>decoding: combating hidden terminals in wireless </a:t>
            </a:r>
            <a:r>
              <a:rPr lang="en-US" dirty="0" smtClean="0"/>
              <a:t>networks,” ACM SIGCOMM</a:t>
            </a:r>
            <a:r>
              <a:rPr lang="en-US" dirty="0"/>
              <a:t>, 2008</a:t>
            </a:r>
          </a:p>
          <a:p>
            <a:pPr>
              <a:spcBef>
                <a:spcPts val="600"/>
              </a:spcBef>
            </a:pPr>
            <a:r>
              <a:rPr lang="en-US" dirty="0" err="1">
                <a:solidFill>
                  <a:schemeClr val="accent2"/>
                </a:solidFill>
              </a:rPr>
              <a:t>Rateless</a:t>
            </a:r>
            <a:r>
              <a:rPr lang="en-US" dirty="0">
                <a:solidFill>
                  <a:schemeClr val="accent2"/>
                </a:solidFill>
              </a:rPr>
              <a:t> code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Continuously aggregate frames and stop until decoding succeeds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A</a:t>
            </a:r>
            <a:r>
              <a:rPr lang="en-US" dirty="0"/>
              <a:t>. </a:t>
            </a:r>
            <a:r>
              <a:rPr lang="en-US" dirty="0" err="1"/>
              <a:t>Gudipati</a:t>
            </a:r>
            <a:r>
              <a:rPr lang="en-US" dirty="0"/>
              <a:t> and S. </a:t>
            </a:r>
            <a:r>
              <a:rPr lang="en-US" dirty="0" err="1" smtClean="0"/>
              <a:t>Katti</a:t>
            </a:r>
            <a:r>
              <a:rPr lang="en-US" dirty="0" smtClean="0"/>
              <a:t>, “Strider</a:t>
            </a:r>
            <a:r>
              <a:rPr lang="en-US" dirty="0"/>
              <a:t>: automatic rate adaptation and collision </a:t>
            </a:r>
            <a:r>
              <a:rPr lang="en-US" dirty="0" smtClean="0"/>
              <a:t>handling,” ACM </a:t>
            </a:r>
            <a:r>
              <a:rPr lang="en-US" dirty="0"/>
              <a:t>SIGCOMM, 2011</a:t>
            </a:r>
          </a:p>
          <a:p>
            <a:pPr>
              <a:spcBef>
                <a:spcPts val="60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37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802.11 Operation</a:t>
            </a:r>
          </a:p>
          <a:p>
            <a:r>
              <a:rPr lang="en-US" dirty="0" smtClean="0"/>
              <a:t>Collision </a:t>
            </a:r>
            <a:r>
              <a:rPr lang="en-US" dirty="0" smtClean="0"/>
              <a:t>Avoidance</a:t>
            </a:r>
            <a:endParaRPr lang="en-US" dirty="0" smtClean="0"/>
          </a:p>
          <a:p>
            <a:r>
              <a:rPr lang="en-US" dirty="0" smtClean="0"/>
              <a:t>Hidden Terminal</a:t>
            </a:r>
          </a:p>
          <a:p>
            <a:r>
              <a:rPr lang="en-US" dirty="0" err="1" smtClean="0">
                <a:solidFill>
                  <a:schemeClr val="accent2"/>
                </a:solidFill>
              </a:rPr>
              <a:t>QoS</a:t>
            </a:r>
            <a:r>
              <a:rPr lang="en-US" dirty="0" smtClean="0">
                <a:solidFill>
                  <a:schemeClr val="accent2"/>
                </a:solidFill>
              </a:rPr>
              <a:t> guarantee</a:t>
            </a:r>
          </a:p>
          <a:p>
            <a:r>
              <a:rPr lang="en-US" dirty="0" smtClean="0"/>
              <a:t>Other </a:t>
            </a:r>
            <a:r>
              <a:rPr lang="en-US" dirty="0" smtClean="0"/>
              <a:t>Issues</a:t>
            </a:r>
          </a:p>
          <a:p>
            <a:r>
              <a:rPr lang="en-US" altLang="zh-TW" dirty="0"/>
              <a:t>Performance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96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802.11 Family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802.11a/b/g: conventional DCF </a:t>
            </a:r>
          </a:p>
          <a:p>
            <a:r>
              <a:rPr lang="en-US" dirty="0">
                <a:solidFill>
                  <a:schemeClr val="accent5"/>
                </a:solidFill>
              </a:rPr>
              <a:t>802.11e: </a:t>
            </a:r>
            <a:r>
              <a:rPr lang="en-US" dirty="0" smtClean="0">
                <a:solidFill>
                  <a:schemeClr val="accent5"/>
                </a:solidFill>
              </a:rPr>
              <a:t>support </a:t>
            </a:r>
            <a:r>
              <a:rPr lang="en-US" dirty="0">
                <a:solidFill>
                  <a:schemeClr val="accent5"/>
                </a:solidFill>
              </a:rPr>
              <a:t>quality of service (</a:t>
            </a:r>
            <a:r>
              <a:rPr lang="en-US" dirty="0" err="1">
                <a:solidFill>
                  <a:schemeClr val="accent5"/>
                </a:solidFill>
              </a:rPr>
              <a:t>QoS</a:t>
            </a:r>
            <a:r>
              <a:rPr lang="en-US" dirty="0">
                <a:solidFill>
                  <a:schemeClr val="accent5"/>
                </a:solidFill>
              </a:rPr>
              <a:t>) enhancements for wireless </a:t>
            </a:r>
            <a:r>
              <a:rPr lang="en-US" dirty="0" smtClean="0">
                <a:solidFill>
                  <a:schemeClr val="accent5"/>
                </a:solidFill>
              </a:rPr>
              <a:t>LANs</a:t>
            </a:r>
          </a:p>
          <a:p>
            <a:r>
              <a:rPr lang="en-US" dirty="0" smtClean="0"/>
              <a:t>802.11n: </a:t>
            </a:r>
            <a:r>
              <a:rPr lang="en-US" dirty="0"/>
              <a:t>support </a:t>
            </a:r>
            <a:r>
              <a:rPr lang="en-US" dirty="0" smtClean="0"/>
              <a:t>single-user MIMO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(lecture 4)</a:t>
            </a:r>
          </a:p>
          <a:p>
            <a:r>
              <a:rPr lang="en-US" dirty="0" smtClean="0"/>
              <a:t>802.11ac: support multi-user MIMO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(lecture 5)</a:t>
            </a:r>
          </a:p>
          <a:p>
            <a:r>
              <a:rPr lang="en-US" dirty="0" smtClean="0"/>
              <a:t>802.11ad: define a new physical layer in the 60GHz (</a:t>
            </a:r>
            <a:r>
              <a:rPr lang="en-US" dirty="0" err="1" smtClean="0"/>
              <a:t>mmWave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last lecture</a:t>
            </a:r>
            <a:r>
              <a:rPr lang="en-US" dirty="0" smtClean="0"/>
              <a:t>)</a:t>
            </a:r>
          </a:p>
          <a:p>
            <a:r>
              <a:rPr lang="en-US" dirty="0" smtClean="0"/>
              <a:t>802.11p: for vehicular 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63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7154"/>
            <a:ext cx="8144960" cy="679903"/>
          </a:xfrm>
        </p:spPr>
        <p:txBody>
          <a:bodyPr>
            <a:normAutofit/>
          </a:bodyPr>
          <a:lstStyle/>
          <a:p>
            <a:r>
              <a:rPr lang="en-US" dirty="0" smtClean="0"/>
              <a:t>802.11e EDCA MAC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Enhance distributed channel access (EDCA) </a:t>
            </a:r>
          </a:p>
          <a:p>
            <a:r>
              <a:rPr lang="en-US" dirty="0" smtClean="0"/>
              <a:t>Support prioritized quality of service (</a:t>
            </a:r>
            <a:r>
              <a:rPr lang="en-US" dirty="0" err="1" smtClean="0"/>
              <a:t>QoS</a:t>
            </a:r>
            <a:r>
              <a:rPr lang="en-US" dirty="0" smtClean="0"/>
              <a:t>)</a:t>
            </a:r>
          </a:p>
          <a:p>
            <a:r>
              <a:rPr lang="en-US" dirty="0" smtClean="0"/>
              <a:t>Define four access categories (ACs)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6744"/>
          <a:stretch/>
        </p:blipFill>
        <p:spPr>
          <a:xfrm>
            <a:off x="2279374" y="3042558"/>
            <a:ext cx="5133882" cy="31344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32157" y="3010649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priority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66998" y="3443468"/>
            <a:ext cx="704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low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94722" y="5625602"/>
            <a:ext cx="827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high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080591" y="3556791"/>
            <a:ext cx="13252" cy="2620171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925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Basic 802.11 Operation</a:t>
            </a:r>
          </a:p>
          <a:p>
            <a:r>
              <a:rPr lang="en-US" dirty="0" smtClean="0"/>
              <a:t>Collision Avoidance (CSMA/CA)</a:t>
            </a:r>
          </a:p>
          <a:p>
            <a:r>
              <a:rPr lang="en-US" dirty="0" smtClean="0"/>
              <a:t>Hidden </a:t>
            </a:r>
            <a:r>
              <a:rPr lang="en-US" dirty="0" smtClean="0"/>
              <a:t>Terminal</a:t>
            </a:r>
          </a:p>
          <a:p>
            <a:r>
              <a:rPr lang="en-US" dirty="0" err="1" smtClean="0"/>
              <a:t>QoS</a:t>
            </a:r>
            <a:r>
              <a:rPr lang="en-US" dirty="0" smtClean="0"/>
              <a:t> guarantee</a:t>
            </a:r>
          </a:p>
          <a:p>
            <a:r>
              <a:rPr lang="en-US" dirty="0"/>
              <a:t>Other </a:t>
            </a:r>
            <a:r>
              <a:rPr lang="en-US" dirty="0" smtClean="0"/>
              <a:t>Issues</a:t>
            </a:r>
          </a:p>
          <a:p>
            <a:r>
              <a:rPr lang="en-US" altLang="zh-TW" dirty="0"/>
              <a:t>Performance </a:t>
            </a:r>
            <a:r>
              <a:rPr lang="en-US" altLang="zh-TW" dirty="0" smtClean="0"/>
              <a:t>Analysis</a:t>
            </a:r>
            <a:endParaRPr lang="en-US" alt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27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267154"/>
            <a:ext cx="8407067" cy="679903"/>
          </a:xfrm>
        </p:spPr>
        <p:txBody>
          <a:bodyPr>
            <a:normAutofit fontScale="90000"/>
          </a:bodyPr>
          <a:lstStyle/>
          <a:p>
            <a:r>
              <a:rPr lang="en-US" dirty="0"/>
              <a:t>802.11e EDCA </a:t>
            </a:r>
            <a:r>
              <a:rPr lang="en-US" dirty="0" smtClean="0"/>
              <a:t>MAC – Priority Queues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964" y="1292057"/>
            <a:ext cx="6250071" cy="43990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751222"/>
            <a:ext cx="9144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5"/>
                </a:solidFill>
              </a:rPr>
              <a:t>Manage frames using priority queues</a:t>
            </a:r>
            <a:endParaRPr lang="en-US" sz="24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70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7154"/>
            <a:ext cx="8303100" cy="67990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Prioritize Frames in 802.11e?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67063"/>
            <a:ext cx="7886700" cy="5009899"/>
          </a:xfrm>
        </p:spPr>
        <p:txBody>
          <a:bodyPr/>
          <a:lstStyle/>
          <a:p>
            <a:r>
              <a:rPr lang="en-US" dirty="0" smtClean="0"/>
              <a:t>Again, by controlling the waiting time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  <a:sym typeface="Wingdings"/>
              </a:rPr>
              <a:t>A higher-priority frame waits for shorter time</a:t>
            </a:r>
          </a:p>
          <a:p>
            <a:pPr lvl="1"/>
            <a:r>
              <a:rPr lang="en-US" dirty="0" smtClean="0">
                <a:sym typeface="Wingdings"/>
              </a:rPr>
              <a:t>Frames with the same priority contend as usual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853" y="2490537"/>
            <a:ext cx="7190874" cy="392229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364974" y="4451685"/>
            <a:ext cx="7009006" cy="1945283"/>
          </a:xfrm>
          <a:prstGeom prst="roundRect">
            <a:avLst>
              <a:gd name="adj" fmla="val 9109"/>
            </a:avLst>
          </a:prstGeom>
          <a:noFill/>
          <a:ln w="3810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6716" y="3910555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priority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9841" y="4399928"/>
            <a:ext cx="827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high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9841" y="5849602"/>
            <a:ext cx="704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low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115001" y="4455344"/>
            <a:ext cx="20871" cy="1961147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572000" y="4630760"/>
            <a:ext cx="1457739" cy="1546202"/>
          </a:xfrm>
          <a:prstGeom prst="straightConnector1">
            <a:avLst/>
          </a:prstGeom>
          <a:ln w="127000"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023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7154"/>
            <a:ext cx="8515350" cy="67990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Prioritize Frames in 802.11e?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67063"/>
            <a:ext cx="7886700" cy="5009899"/>
          </a:xfrm>
        </p:spPr>
        <p:txBody>
          <a:bodyPr/>
          <a:lstStyle/>
          <a:p>
            <a:r>
              <a:rPr lang="en-US" dirty="0" smtClean="0"/>
              <a:t>Again, by controlling the waiting time</a:t>
            </a:r>
          </a:p>
          <a:p>
            <a:pPr lvl="1"/>
            <a:r>
              <a:rPr lang="en-US" dirty="0" smtClean="0">
                <a:sym typeface="Wingdings"/>
              </a:rPr>
              <a:t>A higher-priority frame waits for shorter time</a:t>
            </a:r>
          </a:p>
          <a:p>
            <a:pPr lvl="1"/>
            <a:r>
              <a:rPr lang="en-US" dirty="0" smtClean="0">
                <a:sym typeface="Wingdings"/>
              </a:rPr>
              <a:t>Frames with the same priority contend as usual</a:t>
            </a:r>
          </a:p>
          <a:p>
            <a:r>
              <a:rPr lang="en-US" dirty="0" smtClean="0">
                <a:sym typeface="Wingdings"/>
              </a:rPr>
              <a:t>AIFS (</a:t>
            </a:r>
            <a:r>
              <a:rPr lang="en-US" smtClean="0">
                <a:sym typeface="Wingdings"/>
              </a:rPr>
              <a:t>Arbitration Inter-Frame Spacing</a:t>
            </a:r>
            <a:r>
              <a:rPr lang="en-US" dirty="0" smtClean="0">
                <a:sym typeface="Wingdings"/>
              </a:rPr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991" y="3162091"/>
            <a:ext cx="6813441" cy="26009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83287" y="5698822"/>
            <a:ext cx="1784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guarantee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5999" y="5712074"/>
            <a:ext cx="1986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probabilistic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285999" y="3200788"/>
            <a:ext cx="2394285" cy="2498612"/>
          </a:xfrm>
          <a:prstGeom prst="roundRect">
            <a:avLst>
              <a:gd name="adj" fmla="val 9109"/>
            </a:avLst>
          </a:prstGeom>
          <a:noFill/>
          <a:ln w="3810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798149" y="3200787"/>
            <a:ext cx="1197143" cy="2498612"/>
          </a:xfrm>
          <a:prstGeom prst="roundRect">
            <a:avLst>
              <a:gd name="adj" fmla="val 9109"/>
            </a:avLst>
          </a:prstGeom>
          <a:noFill/>
          <a:ln w="3810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61910" y="6187171"/>
            <a:ext cx="1919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(between ACs)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366979" y="6192763"/>
            <a:ext cx="1814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(Within an AC)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68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5" grpId="0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802.11 Operation</a:t>
            </a:r>
          </a:p>
          <a:p>
            <a:r>
              <a:rPr lang="en-US" dirty="0" smtClean="0"/>
              <a:t>Collision Avoidance</a:t>
            </a:r>
          </a:p>
          <a:p>
            <a:r>
              <a:rPr lang="en-US" dirty="0" smtClean="0"/>
              <a:t>Hidden </a:t>
            </a:r>
            <a:r>
              <a:rPr lang="en-US" dirty="0" smtClean="0"/>
              <a:t>Terminal</a:t>
            </a:r>
          </a:p>
          <a:p>
            <a:r>
              <a:rPr lang="en-US" dirty="0" err="1" smtClean="0"/>
              <a:t>QoS</a:t>
            </a:r>
            <a:r>
              <a:rPr lang="en-US" dirty="0" smtClean="0"/>
              <a:t> guarantee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Other </a:t>
            </a:r>
            <a:r>
              <a:rPr lang="en-US" dirty="0" smtClean="0">
                <a:solidFill>
                  <a:schemeClr val="accent2"/>
                </a:solidFill>
              </a:rPr>
              <a:t>Issue</a:t>
            </a:r>
          </a:p>
          <a:p>
            <a:r>
              <a:rPr lang="en-US" altLang="zh-TW" dirty="0"/>
              <a:t>Performance </a:t>
            </a:r>
            <a:r>
              <a:rPr lang="en-US" altLang="zh-TW" dirty="0" smtClean="0"/>
              <a:t>Analysis</a:t>
            </a:r>
            <a:endParaRPr lang="en-US" alt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0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6233"/>
            <a:ext cx="8345862" cy="542512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 smtClean="0">
                <a:solidFill>
                  <a:schemeClr val="accent2"/>
                </a:solidFill>
              </a:rPr>
              <a:t>Performance anomaly 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M. </a:t>
            </a:r>
            <a:r>
              <a:rPr lang="en-US" dirty="0" err="1" smtClean="0"/>
              <a:t>Heusse</a:t>
            </a:r>
            <a:r>
              <a:rPr lang="en-US" dirty="0"/>
              <a:t>, </a:t>
            </a:r>
            <a:r>
              <a:rPr lang="en-US" dirty="0" smtClean="0"/>
              <a:t>et al., "</a:t>
            </a:r>
            <a:r>
              <a:rPr lang="en-US" dirty="0"/>
              <a:t>Performance anomaly of 802.11b," </a:t>
            </a:r>
            <a:r>
              <a:rPr lang="en-US" dirty="0" smtClean="0"/>
              <a:t>IEEE INFOCOM, 2003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solidFill>
                  <a:schemeClr val="accent2"/>
                </a:solidFill>
              </a:rPr>
              <a:t>Expensive </a:t>
            </a:r>
            <a:r>
              <a:rPr lang="en-US" dirty="0">
                <a:solidFill>
                  <a:schemeClr val="accent2"/>
                </a:solidFill>
              </a:rPr>
              <a:t>overhead </a:t>
            </a:r>
            <a:r>
              <a:rPr lang="en-US" dirty="0" smtClean="0">
                <a:solidFill>
                  <a:schemeClr val="accent2"/>
                </a:solidFill>
              </a:rPr>
              <a:t>as the PHY rate increases</a:t>
            </a:r>
            <a:endParaRPr lang="en-US" dirty="0" smtClean="0"/>
          </a:p>
          <a:p>
            <a:pPr lvl="1">
              <a:lnSpc>
                <a:spcPct val="110000"/>
              </a:lnSpc>
            </a:pPr>
            <a:r>
              <a:rPr lang="en-US" dirty="0" smtClean="0"/>
              <a:t>K</a:t>
            </a:r>
            <a:r>
              <a:rPr lang="en-US" dirty="0"/>
              <a:t>. Tan, et al., "Fine-grained channel access in wireless LAN," ACM SIGCOMM, 2011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S. </a:t>
            </a:r>
            <a:r>
              <a:rPr lang="en-US" dirty="0" err="1"/>
              <a:t>Sen</a:t>
            </a:r>
            <a:r>
              <a:rPr lang="en-US" dirty="0"/>
              <a:t>, et al., “No time to countdown: migrating </a:t>
            </a:r>
            <a:r>
              <a:rPr lang="en-US" dirty="0" err="1"/>
              <a:t>backoff</a:t>
            </a:r>
            <a:r>
              <a:rPr lang="en-US" dirty="0"/>
              <a:t> to the frequency domain,” ACM </a:t>
            </a:r>
            <a:r>
              <a:rPr lang="en-US" dirty="0" err="1"/>
              <a:t>MobiCom</a:t>
            </a:r>
            <a:r>
              <a:rPr lang="en-US" dirty="0"/>
              <a:t>, </a:t>
            </a:r>
            <a:r>
              <a:rPr lang="en-US" dirty="0" smtClean="0"/>
              <a:t>2011</a:t>
            </a:r>
          </a:p>
          <a:p>
            <a:pPr marL="342900" lvl="1" indent="-342900">
              <a:lnSpc>
                <a:spcPct val="110000"/>
              </a:lnSpc>
              <a:buFont typeface="Wingdings" charset="2"/>
              <a:buChar char="§"/>
            </a:pPr>
            <a:r>
              <a:rPr lang="en-US" sz="2800" dirty="0" smtClean="0">
                <a:solidFill>
                  <a:schemeClr val="accent2"/>
                </a:solidFill>
              </a:rPr>
              <a:t>Unequal band-width and flexible channelization</a:t>
            </a:r>
            <a:endParaRPr lang="en-US" sz="2800" dirty="0">
              <a:solidFill>
                <a:schemeClr val="accent2"/>
              </a:solidFill>
            </a:endParaRPr>
          </a:p>
          <a:p>
            <a:pPr lvl="1">
              <a:lnSpc>
                <a:spcPct val="110000"/>
              </a:lnSpc>
            </a:pPr>
            <a:r>
              <a:rPr lang="en-US" dirty="0" smtClean="0"/>
              <a:t>20MHz in 802.11a/b/g/n/ac, 40MHz in 802.11n/ac, 80MHz and 160Hz in 802.11ac 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S. </a:t>
            </a:r>
            <a:r>
              <a:rPr lang="en-US" dirty="0" err="1" smtClean="0"/>
              <a:t>Rayanchu</a:t>
            </a:r>
            <a:r>
              <a:rPr lang="en-US" dirty="0"/>
              <a:t>, </a:t>
            </a:r>
            <a:r>
              <a:rPr lang="en-US" dirty="0" smtClean="0"/>
              <a:t>et al., ”FLUID</a:t>
            </a:r>
            <a:r>
              <a:rPr lang="en-US" dirty="0"/>
              <a:t>: improving throughputs in enterprise wireless </a:t>
            </a:r>
            <a:r>
              <a:rPr lang="en-US" dirty="0" smtClean="0"/>
              <a:t>LANs </a:t>
            </a:r>
            <a:r>
              <a:rPr lang="en-US" dirty="0"/>
              <a:t>through flexible </a:t>
            </a:r>
            <a:r>
              <a:rPr lang="en-US" dirty="0" smtClean="0"/>
              <a:t>channelization,“ ACM MOBICOM,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23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Anomaly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536" y="1242515"/>
            <a:ext cx="8370928" cy="5113835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 smtClean="0"/>
              <a:t>The throughput of a STA sending at a high rate (e.g., 54Mbps) is degraded by that sending at a low rate (e.g., 6Mbps)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Root causes?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802.11 supports multiple transmission bit-rates, each of which has a different modulation and coding scheme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802.11 ensure packet fairness, instead of time fairness</a:t>
            </a:r>
            <a:br>
              <a:rPr lang="en-US" dirty="0" smtClean="0"/>
            </a:br>
            <a:r>
              <a:rPr lang="en-US" sz="900" dirty="0"/>
              <a:t/>
            </a:r>
            <a:br>
              <a:rPr lang="en-US" sz="900" dirty="0"/>
            </a:b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93962" y="4336515"/>
            <a:ext cx="7985961" cy="2096607"/>
          </a:xfrm>
          <a:prstGeom prst="roundRect">
            <a:avLst>
              <a:gd name="adj" fmla="val 986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rIns="0" rtlCol="0" anchor="ctr"/>
          <a:lstStyle/>
          <a:p>
            <a:pPr marL="11113" lvl="1">
              <a:spcBef>
                <a:spcPts val="1200"/>
              </a:spcBef>
            </a:pPr>
            <a:r>
              <a:rPr lang="en-US" sz="2200" dirty="0">
                <a:solidFill>
                  <a:schemeClr val="accent2"/>
                </a:solidFill>
              </a:rPr>
              <a:t>Packet fairness: </a:t>
            </a:r>
            <a:r>
              <a:rPr lang="en-US" sz="2200" dirty="0"/>
              <a:t>each STA has an equal probability to win the contention </a:t>
            </a:r>
            <a:r>
              <a:rPr lang="en-US" sz="2200" dirty="0">
                <a:sym typeface="Wingdings"/>
              </a:rPr>
              <a:t> the average number of delivered packets for all STAs are roughly the </a:t>
            </a:r>
            <a:r>
              <a:rPr lang="en-US" sz="2200" dirty="0" smtClean="0">
                <a:sym typeface="Wingdings"/>
              </a:rPr>
              <a:t>same (802.11)</a:t>
            </a:r>
          </a:p>
          <a:p>
            <a:pPr marL="11113" lvl="1">
              <a:spcBef>
                <a:spcPts val="1200"/>
              </a:spcBef>
            </a:pPr>
            <a:r>
              <a:rPr lang="en-US" sz="2200" dirty="0" smtClean="0">
                <a:solidFill>
                  <a:schemeClr val="accent2"/>
                </a:solidFill>
              </a:rPr>
              <a:t>Time </a:t>
            </a:r>
            <a:r>
              <a:rPr lang="en-US" sz="2200" dirty="0">
                <a:solidFill>
                  <a:schemeClr val="accent2"/>
                </a:solidFill>
              </a:rPr>
              <a:t>fairness: </a:t>
            </a:r>
            <a:r>
              <a:rPr lang="en-US" sz="2200" dirty="0"/>
              <a:t>each STA occupies roughly the same proportion of channel time</a:t>
            </a:r>
          </a:p>
        </p:txBody>
      </p:sp>
    </p:spTree>
    <p:extLst>
      <p:ext uri="{BB962C8B-B14F-4D97-AF65-F5344CB8AC3E}">
        <p14:creationId xmlns:p14="http://schemas.microsoft.com/office/powerpoint/2010/main" val="107002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524000" y="-304800"/>
            <a:ext cx="7391400" cy="6248400"/>
          </a:xfrm>
          <a:prstGeom prst="ellipse">
            <a:avLst/>
          </a:prstGeom>
          <a:solidFill>
            <a:schemeClr val="accent6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ebuchet MS"/>
              <a:cs typeface="Trebuchet MS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5152656"/>
              </p:ext>
            </p:extLst>
          </p:nvPr>
        </p:nvGraphicFramePr>
        <p:xfrm>
          <a:off x="3037998" y="1371600"/>
          <a:ext cx="385763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r:id="rId4" imgW="264033" imgH="596595" progId="">
                  <p:embed/>
                </p:oleObj>
              </mc:Choice>
              <mc:Fallback>
                <p:oleObj r:id="rId4" imgW="264033" imgH="59659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7998" y="1371600"/>
                        <a:ext cx="385763" cy="693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9173691"/>
              </p:ext>
            </p:extLst>
          </p:nvPr>
        </p:nvGraphicFramePr>
        <p:xfrm>
          <a:off x="1976437" y="2057400"/>
          <a:ext cx="385763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" r:id="rId6" imgW="264033" imgH="596595" progId="">
                  <p:embed/>
                </p:oleObj>
              </mc:Choice>
              <mc:Fallback>
                <p:oleObj r:id="rId6" imgW="264033" imgH="59659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6437" y="2057400"/>
                        <a:ext cx="385763" cy="693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2052482"/>
              </p:ext>
            </p:extLst>
          </p:nvPr>
        </p:nvGraphicFramePr>
        <p:xfrm>
          <a:off x="7615237" y="2971800"/>
          <a:ext cx="385763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" r:id="rId7" imgW="264033" imgH="596595" progId="">
                  <p:embed/>
                </p:oleObj>
              </mc:Choice>
              <mc:Fallback>
                <p:oleObj r:id="rId7" imgW="264033" imgH="59659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5237" y="2971800"/>
                        <a:ext cx="385763" cy="693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/>
          <p:nvPr/>
        </p:nvCxnSpPr>
        <p:spPr>
          <a:xfrm rot="10800000" flipV="1">
            <a:off x="2281238" y="2057400"/>
            <a:ext cx="847249" cy="457200"/>
          </a:xfrm>
          <a:prstGeom prst="line">
            <a:avLst/>
          </a:prstGeom>
          <a:ln w="444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262437" y="1828800"/>
            <a:ext cx="3429000" cy="1600200"/>
          </a:xfrm>
          <a:prstGeom prst="line">
            <a:avLst/>
          </a:prstGeom>
          <a:ln w="444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676400" y="1676400"/>
            <a:ext cx="1364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accent2"/>
                </a:solidFill>
                <a:cs typeface="Trebuchet MS"/>
              </a:rPr>
              <a:t>r</a:t>
            </a:r>
            <a:r>
              <a:rPr lang="en-US" b="1" baseline="-25000" dirty="0" err="1" smtClean="0">
                <a:solidFill>
                  <a:schemeClr val="accent2"/>
                </a:solidFill>
                <a:cs typeface="Trebuchet MS"/>
              </a:rPr>
              <a:t>ij</a:t>
            </a:r>
            <a:r>
              <a:rPr lang="en-US" b="1" dirty="0" smtClean="0">
                <a:solidFill>
                  <a:schemeClr val="accent2"/>
                </a:solidFill>
                <a:cs typeface="Trebuchet MS"/>
              </a:rPr>
              <a:t>=54 Mb/s</a:t>
            </a:r>
            <a:endParaRPr lang="en-US" b="1" dirty="0">
              <a:solidFill>
                <a:schemeClr val="accent2"/>
              </a:solidFill>
              <a:cs typeface="Trebuchet M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5400" y="1828800"/>
            <a:ext cx="1333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accent5"/>
                </a:solidFill>
                <a:cs typeface="Trebuchet MS"/>
              </a:rPr>
              <a:t>r</a:t>
            </a:r>
            <a:r>
              <a:rPr lang="en-US" b="1" baseline="-25000" dirty="0" err="1" smtClean="0">
                <a:solidFill>
                  <a:schemeClr val="accent5"/>
                </a:solidFill>
                <a:cs typeface="Trebuchet MS"/>
              </a:rPr>
              <a:t>uv</a:t>
            </a:r>
            <a:r>
              <a:rPr lang="en-US" b="1" dirty="0" smtClean="0">
                <a:solidFill>
                  <a:schemeClr val="accent5"/>
                </a:solidFill>
                <a:cs typeface="Trebuchet MS"/>
              </a:rPr>
              <a:t>=6 Mb/s</a:t>
            </a:r>
            <a:endParaRPr lang="en-US" b="1" dirty="0">
              <a:solidFill>
                <a:schemeClr val="accent5"/>
              </a:solidFill>
              <a:cs typeface="Trebuchet MS"/>
            </a:endParaRPr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6447745"/>
              </p:ext>
            </p:extLst>
          </p:nvPr>
        </p:nvGraphicFramePr>
        <p:xfrm>
          <a:off x="3957637" y="1219200"/>
          <a:ext cx="385763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" r:id="rId8" imgW="264033" imgH="596595" progId="">
                  <p:embed/>
                </p:oleObj>
              </mc:Choice>
              <mc:Fallback>
                <p:oleObj r:id="rId8" imgW="264033" imgH="59659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7637" y="1219200"/>
                        <a:ext cx="385763" cy="693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Arrow Connector 13"/>
          <p:cNvCxnSpPr/>
          <p:nvPr/>
        </p:nvCxnSpPr>
        <p:spPr>
          <a:xfrm>
            <a:off x="609600" y="4659096"/>
            <a:ext cx="7696200" cy="1588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81000" y="4430496"/>
            <a:ext cx="253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/>
                </a:solidFill>
                <a:cs typeface="Trebuchet MS"/>
              </a:rPr>
              <a:t>t</a:t>
            </a:r>
            <a:endParaRPr lang="en-US" b="1" dirty="0">
              <a:solidFill>
                <a:schemeClr val="accent5"/>
              </a:solidFill>
              <a:cs typeface="Trebuchet M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" y="4430496"/>
            <a:ext cx="182880" cy="1850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Trebuchet M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" y="4060384"/>
            <a:ext cx="767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  <a:cs typeface="Trebuchet MS"/>
              </a:rPr>
              <a:t>p/b</a:t>
            </a:r>
            <a:r>
              <a:rPr lang="en-US" b="1" baseline="-25000" dirty="0" smtClean="0">
                <a:solidFill>
                  <a:schemeClr val="accent2"/>
                </a:solidFill>
                <a:cs typeface="Trebuchet MS"/>
              </a:rPr>
              <a:t>54</a:t>
            </a:r>
            <a:endParaRPr lang="en-US" b="1" baseline="-25000" dirty="0">
              <a:solidFill>
                <a:schemeClr val="accent2"/>
              </a:solidFill>
              <a:cs typeface="Trebuchet M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01484" y="4430496"/>
            <a:ext cx="1645920" cy="1828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Trebuchet M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47800" y="4049496"/>
            <a:ext cx="681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/>
                </a:solidFill>
                <a:cs typeface="Trebuchet MS"/>
              </a:rPr>
              <a:t>p/b</a:t>
            </a:r>
            <a:r>
              <a:rPr lang="en-US" b="1" baseline="-25000" dirty="0" smtClean="0">
                <a:solidFill>
                  <a:schemeClr val="accent5"/>
                </a:solidFill>
                <a:cs typeface="Trebuchet MS"/>
              </a:rPr>
              <a:t>6</a:t>
            </a:r>
            <a:endParaRPr lang="en-US" b="1" baseline="-25000" dirty="0">
              <a:solidFill>
                <a:schemeClr val="accent5"/>
              </a:solidFill>
              <a:cs typeface="Trebuchet M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702992" y="4430496"/>
            <a:ext cx="182880" cy="1850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Trebuchet M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934512" y="4430496"/>
            <a:ext cx="182880" cy="1850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Trebuchet M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153384" y="4430496"/>
            <a:ext cx="1645920" cy="1828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Trebuchet M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076216" y="4430496"/>
            <a:ext cx="1645920" cy="1828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Trebuchet M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846320" y="4430496"/>
            <a:ext cx="182880" cy="1850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Trebuchet M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773368" y="4430496"/>
            <a:ext cx="1645920" cy="1828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Trebuchet MS"/>
            </a:endParaRPr>
          </a:p>
        </p:txBody>
      </p:sp>
      <p:sp>
        <p:nvSpPr>
          <p:cNvPr id="48" name="Text Box 130"/>
          <p:cNvSpPr txBox="1">
            <a:spLocks noChangeArrowheads="1"/>
          </p:cNvSpPr>
          <p:nvPr/>
        </p:nvSpPr>
        <p:spPr bwMode="auto">
          <a:xfrm>
            <a:off x="2438400" y="2590800"/>
            <a:ext cx="3680815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1600" b="1" dirty="0">
                <a:solidFill>
                  <a:schemeClr val="accent2"/>
                </a:solidFill>
                <a:ea typeface="新細明體" pitchFamily="18" charset="-120"/>
                <a:cs typeface="Trebuchet MS"/>
              </a:rPr>
              <a:t>b</a:t>
            </a:r>
            <a:r>
              <a:rPr lang="en-US" altLang="zh-TW" sz="1600" b="1" baseline="-25000" dirty="0">
                <a:solidFill>
                  <a:schemeClr val="accent2"/>
                </a:solidFill>
                <a:ea typeface="新細明體" pitchFamily="18" charset="-120"/>
                <a:cs typeface="Trebuchet MS"/>
              </a:rPr>
              <a:t>54</a:t>
            </a:r>
            <a:r>
              <a:rPr lang="en-US" altLang="zh-TW" sz="1600" b="1" dirty="0">
                <a:solidFill>
                  <a:schemeClr val="accent2"/>
                </a:solidFill>
                <a:ea typeface="新細明體" pitchFamily="18" charset="-120"/>
                <a:cs typeface="Trebuchet MS"/>
              </a:rPr>
              <a:t>=36.2 Mb/s when l</a:t>
            </a:r>
            <a:r>
              <a:rPr lang="en-US" altLang="zh-TW" sz="1600" b="1" baseline="-25000" dirty="0">
                <a:solidFill>
                  <a:schemeClr val="accent2"/>
                </a:solidFill>
                <a:ea typeface="新細明體" pitchFamily="18" charset="-120"/>
                <a:cs typeface="Trebuchet MS"/>
              </a:rPr>
              <a:t>54</a:t>
            </a:r>
            <a:r>
              <a:rPr lang="en-US" altLang="zh-TW" sz="1600" b="1" dirty="0">
                <a:solidFill>
                  <a:schemeClr val="accent2"/>
                </a:solidFill>
                <a:ea typeface="新細明體" pitchFamily="18" charset="-120"/>
                <a:cs typeface="Trebuchet MS"/>
              </a:rPr>
              <a:t> sends alone</a:t>
            </a:r>
          </a:p>
          <a:p>
            <a:r>
              <a:rPr lang="en-US" altLang="zh-TW" sz="1600" b="1" dirty="0">
                <a:solidFill>
                  <a:schemeClr val="accent2"/>
                </a:solidFill>
                <a:ea typeface="新細明體" pitchFamily="18" charset="-120"/>
                <a:cs typeface="Trebuchet MS"/>
              </a:rPr>
              <a:t>c</a:t>
            </a:r>
            <a:r>
              <a:rPr lang="en-US" altLang="zh-TW" sz="1600" b="1" baseline="-25000" dirty="0">
                <a:solidFill>
                  <a:schemeClr val="accent2"/>
                </a:solidFill>
                <a:ea typeface="新細明體" pitchFamily="18" charset="-120"/>
                <a:cs typeface="Trebuchet MS"/>
              </a:rPr>
              <a:t>54</a:t>
            </a:r>
            <a:r>
              <a:rPr lang="en-US" altLang="zh-TW" sz="1600" b="1" dirty="0">
                <a:solidFill>
                  <a:schemeClr val="accent2"/>
                </a:solidFill>
                <a:ea typeface="新細明體" pitchFamily="18" charset="-120"/>
                <a:cs typeface="Trebuchet MS"/>
              </a:rPr>
              <a:t>=4.14 Mb/s as contending with l</a:t>
            </a:r>
            <a:r>
              <a:rPr lang="en-US" altLang="zh-TW" sz="1600" b="1" baseline="-25000" dirty="0">
                <a:solidFill>
                  <a:schemeClr val="accent2"/>
                </a:solidFill>
                <a:ea typeface="新細明體" pitchFamily="18" charset="-120"/>
                <a:cs typeface="Trebuchet MS"/>
              </a:rPr>
              <a:t>6</a:t>
            </a:r>
          </a:p>
        </p:txBody>
      </p:sp>
      <p:sp>
        <p:nvSpPr>
          <p:cNvPr id="49" name="Text Box 138"/>
          <p:cNvSpPr txBox="1">
            <a:spLocks noChangeArrowheads="1"/>
          </p:cNvSpPr>
          <p:nvPr/>
        </p:nvSpPr>
        <p:spPr bwMode="auto">
          <a:xfrm>
            <a:off x="2438400" y="3276600"/>
            <a:ext cx="3680815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1600" b="1" dirty="0">
                <a:solidFill>
                  <a:schemeClr val="accent5"/>
                </a:solidFill>
                <a:ea typeface="新細明體" pitchFamily="18" charset="-120"/>
                <a:cs typeface="Trebuchet MS"/>
              </a:rPr>
              <a:t>b</a:t>
            </a:r>
            <a:r>
              <a:rPr lang="en-US" altLang="zh-TW" sz="1600" b="1" baseline="-25000" dirty="0">
                <a:solidFill>
                  <a:schemeClr val="accent5"/>
                </a:solidFill>
                <a:ea typeface="新細明體" pitchFamily="18" charset="-120"/>
                <a:cs typeface="Trebuchet MS"/>
              </a:rPr>
              <a:t>6</a:t>
            </a:r>
            <a:r>
              <a:rPr lang="en-US" altLang="zh-TW" sz="1600" b="1" dirty="0">
                <a:solidFill>
                  <a:schemeClr val="accent5"/>
                </a:solidFill>
                <a:ea typeface="新細明體" pitchFamily="18" charset="-120"/>
                <a:cs typeface="Trebuchet MS"/>
              </a:rPr>
              <a:t>=5.4 Mb/s when l</a:t>
            </a:r>
            <a:r>
              <a:rPr lang="en-US" altLang="zh-TW" sz="1600" b="1" baseline="-25000" dirty="0">
                <a:solidFill>
                  <a:schemeClr val="accent5"/>
                </a:solidFill>
                <a:ea typeface="新細明體" pitchFamily="18" charset="-120"/>
                <a:cs typeface="Trebuchet MS"/>
              </a:rPr>
              <a:t>6</a:t>
            </a:r>
            <a:r>
              <a:rPr lang="en-US" altLang="zh-TW" sz="1600" b="1" dirty="0">
                <a:solidFill>
                  <a:schemeClr val="accent5"/>
                </a:solidFill>
                <a:ea typeface="新細明體" pitchFamily="18" charset="-120"/>
                <a:cs typeface="Trebuchet MS"/>
              </a:rPr>
              <a:t> sends alone</a:t>
            </a:r>
          </a:p>
          <a:p>
            <a:r>
              <a:rPr lang="en-US" altLang="zh-TW" sz="1600" b="1" dirty="0">
                <a:solidFill>
                  <a:schemeClr val="accent5"/>
                </a:solidFill>
                <a:ea typeface="新細明體" pitchFamily="18" charset="-120"/>
                <a:cs typeface="Trebuchet MS"/>
              </a:rPr>
              <a:t>c</a:t>
            </a:r>
            <a:r>
              <a:rPr lang="en-US" altLang="zh-TW" sz="1600" b="1" baseline="-25000" dirty="0">
                <a:solidFill>
                  <a:schemeClr val="accent5"/>
                </a:solidFill>
                <a:ea typeface="新細明體" pitchFamily="18" charset="-120"/>
                <a:cs typeface="Trebuchet MS"/>
              </a:rPr>
              <a:t>6</a:t>
            </a:r>
            <a:r>
              <a:rPr lang="en-US" altLang="zh-TW" sz="1600" b="1" dirty="0">
                <a:solidFill>
                  <a:schemeClr val="accent5"/>
                </a:solidFill>
                <a:ea typeface="新細明體" pitchFamily="18" charset="-120"/>
                <a:cs typeface="Trebuchet MS"/>
              </a:rPr>
              <a:t>=4.37 Mb/s as contending with l</a:t>
            </a:r>
            <a:r>
              <a:rPr lang="en-US" altLang="zh-TW" sz="1600" b="1" baseline="-25000" dirty="0">
                <a:solidFill>
                  <a:schemeClr val="accent5"/>
                </a:solidFill>
                <a:ea typeface="新細明體" pitchFamily="18" charset="-120"/>
                <a:cs typeface="Trebuchet MS"/>
              </a:rPr>
              <a:t>54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Anomaly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944880" y="5109048"/>
            <a:ext cx="7339706" cy="1370160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spcAft>
                <a:spcPct val="30000"/>
              </a:spcAft>
              <a:defRPr/>
            </a:pPr>
            <a:r>
              <a:rPr lang="en-US" sz="2400" dirty="0">
                <a:solidFill>
                  <a:schemeClr val="tx1"/>
                </a:solidFill>
                <a:cs typeface="Trebuchet MS"/>
                <a:sym typeface="Symbol" pitchFamily="80" charset="2"/>
              </a:rPr>
              <a:t>Channel is almost occupied by low-rate links</a:t>
            </a:r>
          </a:p>
          <a:p>
            <a:pPr algn="ctr">
              <a:spcBef>
                <a:spcPct val="0"/>
              </a:spcBef>
              <a:spcAft>
                <a:spcPct val="30000"/>
              </a:spcAft>
              <a:defRPr/>
            </a:pPr>
            <a:r>
              <a:rPr lang="en-US" sz="2400" dirty="0">
                <a:solidFill>
                  <a:schemeClr val="tx1"/>
                </a:solidFill>
                <a:cs typeface="Trebuchet MS"/>
                <a:sym typeface="Symbol" pitchFamily="80" charset="2"/>
              </a:rPr>
              <a:t> </a:t>
            </a:r>
            <a:r>
              <a:rPr lang="en-US" sz="2400" dirty="0">
                <a:solidFill>
                  <a:schemeClr val="tx1"/>
                </a:solidFill>
                <a:cs typeface="Trebuchet MS"/>
                <a:sym typeface="Wingdings"/>
              </a:rPr>
              <a:t> Everyone gets a similar throughput, </a:t>
            </a:r>
            <a:r>
              <a:rPr lang="en-US" sz="2400" dirty="0" smtClean="0">
                <a:solidFill>
                  <a:schemeClr val="tx1"/>
                </a:solidFill>
                <a:cs typeface="Trebuchet MS"/>
                <a:sym typeface="Wingdings"/>
              </a:rPr>
              <a:t/>
            </a:r>
            <a:br>
              <a:rPr lang="en-US" sz="2400" dirty="0" smtClean="0">
                <a:solidFill>
                  <a:schemeClr val="tx1"/>
                </a:solidFill>
                <a:cs typeface="Trebuchet MS"/>
                <a:sym typeface="Wingdings"/>
              </a:rPr>
            </a:br>
            <a:r>
              <a:rPr lang="en-US" sz="2400" dirty="0" smtClean="0">
                <a:solidFill>
                  <a:schemeClr val="tx1"/>
                </a:solidFill>
                <a:cs typeface="Trebuchet MS"/>
                <a:sym typeface="Wingdings"/>
              </a:rPr>
              <a:t>regardless </a:t>
            </a:r>
            <a:r>
              <a:rPr lang="en-US" sz="2400" dirty="0">
                <a:solidFill>
                  <a:schemeClr val="tx1"/>
                </a:solidFill>
                <a:cs typeface="Trebuchet MS"/>
                <a:sym typeface="Wingdings"/>
              </a:rPr>
              <a:t>of its bit-rate</a:t>
            </a:r>
            <a:endParaRPr lang="en-US" sz="2400" dirty="0">
              <a:solidFill>
                <a:schemeClr val="tx1"/>
              </a:solidFill>
              <a:cs typeface="Trebuchet MS"/>
              <a:sym typeface="Symbol" pitchFamily="80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5927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48" grpId="0"/>
      <p:bldP spid="49" grpId="0"/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802.11 Operation</a:t>
            </a:r>
          </a:p>
          <a:p>
            <a:r>
              <a:rPr lang="en-US" dirty="0" smtClean="0"/>
              <a:t>Collision Avoidance</a:t>
            </a:r>
          </a:p>
          <a:p>
            <a:r>
              <a:rPr lang="en-US" dirty="0" smtClean="0"/>
              <a:t>Hidden </a:t>
            </a:r>
            <a:r>
              <a:rPr lang="en-US" dirty="0" smtClean="0"/>
              <a:t>Terminal</a:t>
            </a:r>
          </a:p>
          <a:p>
            <a:r>
              <a:rPr lang="en-US" dirty="0" err="1" smtClean="0"/>
              <a:t>QoS</a:t>
            </a:r>
            <a:r>
              <a:rPr lang="en-US" dirty="0" smtClean="0"/>
              <a:t> guarantee</a:t>
            </a:r>
          </a:p>
          <a:p>
            <a:r>
              <a:rPr lang="en-US" dirty="0"/>
              <a:t>Other </a:t>
            </a:r>
            <a:r>
              <a:rPr lang="en-US" dirty="0" smtClean="0"/>
              <a:t>Issues</a:t>
            </a:r>
          </a:p>
          <a:p>
            <a:r>
              <a:rPr lang="en-US" altLang="zh-TW" dirty="0">
                <a:solidFill>
                  <a:schemeClr val="accent2"/>
                </a:solidFill>
              </a:rPr>
              <a:t>Performance </a:t>
            </a:r>
            <a:r>
              <a:rPr lang="en-US" altLang="zh-TW" dirty="0" smtClean="0">
                <a:solidFill>
                  <a:schemeClr val="accent2"/>
                </a:solidFill>
              </a:rPr>
              <a:t>Analysis</a:t>
            </a:r>
            <a:endParaRPr lang="en-US" altLang="zh-TW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70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730" y="267154"/>
            <a:ext cx="8522781" cy="67990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Performance Analysis for CSMA/CA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17510" y="1593514"/>
            <a:ext cx="8826489" cy="5157491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 smtClean="0"/>
              <a:t>Model to compute the 802.11 DCF throughput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 smtClean="0"/>
              <a:t>Assumptions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Finite number of stations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Ideal channel, i.e., no packet errors and no hidden terminals 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Consider “saturation throughput”, i.e., the maximal load a system can achieve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 smtClean="0"/>
              <a:t>Core ideas: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At each transmission attempt (either first transmission or retransmissions), each packet collides with constant and independent probability </a:t>
            </a:r>
            <a:r>
              <a:rPr lang="en-US" i="1" dirty="0" smtClean="0"/>
              <a:t>p</a:t>
            </a:r>
          </a:p>
          <a:p>
            <a:pPr lvl="1">
              <a:lnSpc>
                <a:spcPct val="110000"/>
              </a:lnSpc>
            </a:pPr>
            <a:r>
              <a:rPr lang="en-US" i="1" dirty="0" smtClean="0"/>
              <a:t>p: </a:t>
            </a:r>
            <a:r>
              <a:rPr lang="en-US" dirty="0" smtClean="0"/>
              <a:t>conditional probability related to contention window </a:t>
            </a:r>
            <a:r>
              <a:rPr lang="en-US" i="1" dirty="0" smtClean="0"/>
              <a:t>W </a:t>
            </a:r>
            <a:r>
              <a:rPr lang="en-US" dirty="0" smtClean="0"/>
              <a:t>and number of stations</a:t>
            </a:r>
            <a:r>
              <a:rPr lang="en-US" i="1" dirty="0" smtClean="0"/>
              <a:t> N</a:t>
            </a:r>
            <a:endParaRPr lang="en-US" i="1" dirty="0"/>
          </a:p>
        </p:txBody>
      </p:sp>
      <p:sp>
        <p:nvSpPr>
          <p:cNvPr id="3" name="Rectangle 2"/>
          <p:cNvSpPr/>
          <p:nvPr/>
        </p:nvSpPr>
        <p:spPr>
          <a:xfrm>
            <a:off x="248485" y="1008739"/>
            <a:ext cx="861365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G. Bianchi,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"Performance analysis of the IEEE 802.11 distributed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coordination function,"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Selected Areas in Communications, IEEE Journal on 18, no. 3 (2000): 535-547</a:t>
            </a:r>
          </a:p>
        </p:txBody>
      </p:sp>
    </p:spTree>
    <p:extLst>
      <p:ext uri="{BB962C8B-B14F-4D97-AF65-F5344CB8AC3E}">
        <p14:creationId xmlns:p14="http://schemas.microsoft.com/office/powerpoint/2010/main" val="166509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880" y="2024530"/>
            <a:ext cx="6191915" cy="45278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7073" y="1001265"/>
            <a:ext cx="88615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dirty="0" smtClean="0"/>
              <a:t>Model as a </a:t>
            </a:r>
            <a:r>
              <a:rPr lang="en-US" sz="2200" dirty="0" smtClean="0">
                <a:solidFill>
                  <a:schemeClr val="accent5"/>
                </a:solidFill>
              </a:rPr>
              <a:t>bi-dimensional discrete-time Markov chain </a:t>
            </a:r>
            <a:r>
              <a:rPr lang="en-US" sz="2200" dirty="0"/>
              <a:t>{</a:t>
            </a:r>
            <a:r>
              <a:rPr lang="en-US" sz="2200" i="1" dirty="0"/>
              <a:t>s</a:t>
            </a:r>
            <a:r>
              <a:rPr lang="en-US" sz="2200" dirty="0"/>
              <a:t>(</a:t>
            </a:r>
            <a:r>
              <a:rPr lang="en-US" sz="2200" i="1" dirty="0"/>
              <a:t>t</a:t>
            </a:r>
            <a:r>
              <a:rPr lang="en-US" sz="2200" dirty="0"/>
              <a:t>), </a:t>
            </a:r>
            <a:r>
              <a:rPr lang="en-US" sz="2200" i="1" dirty="0"/>
              <a:t>b</a:t>
            </a:r>
            <a:r>
              <a:rPr lang="en-US" sz="2200" dirty="0"/>
              <a:t>(</a:t>
            </a:r>
            <a:r>
              <a:rPr lang="en-US" sz="2200" i="1" dirty="0"/>
              <a:t>t</a:t>
            </a:r>
            <a:r>
              <a:rPr lang="en-US" sz="2200" dirty="0"/>
              <a:t>)}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i="1" dirty="0" smtClean="0"/>
              <a:t>s</a:t>
            </a:r>
            <a:r>
              <a:rPr lang="en-US" sz="2200" dirty="0" smtClean="0"/>
              <a:t>(</a:t>
            </a:r>
            <a:r>
              <a:rPr lang="en-US" sz="2200" i="1" dirty="0" smtClean="0"/>
              <a:t>t</a:t>
            </a:r>
            <a:r>
              <a:rPr lang="en-US" sz="2200" dirty="0" smtClean="0"/>
              <a:t>): </a:t>
            </a:r>
            <a:r>
              <a:rPr lang="en-US" sz="2200" dirty="0" err="1" smtClean="0"/>
              <a:t>backoff</a:t>
            </a:r>
            <a:r>
              <a:rPr lang="en-US" sz="2200" dirty="0" smtClean="0"/>
              <a:t> stage at time </a:t>
            </a:r>
            <a:r>
              <a:rPr lang="en-US" sz="2200" i="1" dirty="0" smtClean="0"/>
              <a:t>t</a:t>
            </a:r>
            <a:r>
              <a:rPr lang="en-US" sz="2200" dirty="0" smtClean="0"/>
              <a:t>, </a:t>
            </a:r>
            <a:r>
              <a:rPr lang="en-US" sz="2200" i="1" dirty="0" smtClean="0"/>
              <a:t>b</a:t>
            </a:r>
            <a:r>
              <a:rPr lang="en-US" sz="2200" dirty="0" smtClean="0"/>
              <a:t>(</a:t>
            </a:r>
            <a:r>
              <a:rPr lang="en-US" sz="2200" i="1" dirty="0" smtClean="0"/>
              <a:t>t</a:t>
            </a:r>
            <a:r>
              <a:rPr lang="en-US" sz="2200" dirty="0" smtClean="0"/>
              <a:t>): </a:t>
            </a:r>
            <a:r>
              <a:rPr lang="en-US" sz="2200" dirty="0" err="1" smtClean="0"/>
              <a:t>backoff</a:t>
            </a:r>
            <a:r>
              <a:rPr lang="en-US" sz="2200" dirty="0" smtClean="0"/>
              <a:t> time counter at time </a:t>
            </a:r>
            <a:r>
              <a:rPr lang="en-US" sz="2200" i="1" dirty="0" smtClean="0"/>
              <a:t>t</a:t>
            </a:r>
            <a:endParaRPr lang="en-US" sz="22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59939" y="2604304"/>
            <a:ext cx="867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Stage 0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9939" y="3491982"/>
            <a:ext cx="867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Stage 1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524" y="5623653"/>
            <a:ext cx="935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Stage m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4120587" y="2180922"/>
            <a:ext cx="451413" cy="127577"/>
          </a:xfrm>
          <a:custGeom>
            <a:avLst/>
            <a:gdLst>
              <a:gd name="connsiteX0" fmla="*/ 0 w 451413"/>
              <a:gd name="connsiteY0" fmla="*/ 127577 h 127577"/>
              <a:gd name="connsiteX1" fmla="*/ 219919 w 451413"/>
              <a:gd name="connsiteY1" fmla="*/ 255 h 127577"/>
              <a:gd name="connsiteX2" fmla="*/ 219919 w 451413"/>
              <a:gd name="connsiteY2" fmla="*/ 92853 h 127577"/>
              <a:gd name="connsiteX3" fmla="*/ 451413 w 451413"/>
              <a:gd name="connsiteY3" fmla="*/ 23404 h 127577"/>
              <a:gd name="connsiteX4" fmla="*/ 451413 w 451413"/>
              <a:gd name="connsiteY4" fmla="*/ 23404 h 127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413" h="127577">
                <a:moveTo>
                  <a:pt x="0" y="127577"/>
                </a:moveTo>
                <a:cubicBezTo>
                  <a:pt x="91633" y="66809"/>
                  <a:pt x="183266" y="6042"/>
                  <a:pt x="219919" y="255"/>
                </a:cubicBezTo>
                <a:cubicBezTo>
                  <a:pt x="256572" y="-5532"/>
                  <a:pt x="181337" y="88995"/>
                  <a:pt x="219919" y="92853"/>
                </a:cubicBezTo>
                <a:cubicBezTo>
                  <a:pt x="258501" y="96711"/>
                  <a:pt x="451413" y="23404"/>
                  <a:pt x="451413" y="23404"/>
                </a:cubicBezTo>
                <a:lnTo>
                  <a:pt x="451413" y="23404"/>
                </a:lnTo>
              </a:path>
            </a:pathLst>
          </a:custGeom>
          <a:noFill/>
          <a:ln w="22225">
            <a:solidFill>
              <a:schemeClr val="accent2"/>
            </a:solidFill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502975" y="1865607"/>
            <a:ext cx="1710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Random </a:t>
            </a:r>
            <a:r>
              <a:rPr lang="en-US" dirty="0" err="1" smtClean="0">
                <a:solidFill>
                  <a:schemeClr val="accent2"/>
                </a:solidFill>
              </a:rPr>
              <a:t>backoff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30725" y="2807932"/>
            <a:ext cx="1846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chemeClr val="accent2"/>
                </a:solidFill>
              </a:rPr>
              <a:t>count  down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372730" y="267154"/>
            <a:ext cx="8522781" cy="67990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Performance Analysis for CSMA/CA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56556" y="3114095"/>
            <a:ext cx="8239825" cy="37076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04568" y="2830126"/>
            <a:ext cx="1854226" cy="878923"/>
            <a:chOff x="304568" y="2830126"/>
            <a:chExt cx="1854226" cy="878923"/>
          </a:xfrm>
        </p:grpSpPr>
        <p:sp>
          <p:nvSpPr>
            <p:cNvPr id="13" name="TextBox 12"/>
            <p:cNvSpPr txBox="1"/>
            <p:nvPr/>
          </p:nvSpPr>
          <p:spPr>
            <a:xfrm>
              <a:off x="1529504" y="3339717"/>
              <a:ext cx="4672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</a:rPr>
                <a:t>fail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1399169" y="2830126"/>
              <a:ext cx="347241" cy="405113"/>
            </a:xfrm>
            <a:custGeom>
              <a:avLst/>
              <a:gdLst>
                <a:gd name="connsiteX0" fmla="*/ 347241 w 347241"/>
                <a:gd name="connsiteY0" fmla="*/ 0 h 405113"/>
                <a:gd name="connsiteX1" fmla="*/ 208345 w 347241"/>
                <a:gd name="connsiteY1" fmla="*/ 162045 h 405113"/>
                <a:gd name="connsiteX2" fmla="*/ 300942 w 347241"/>
                <a:gd name="connsiteY2" fmla="*/ 254643 h 405113"/>
                <a:gd name="connsiteX3" fmla="*/ 0 w 347241"/>
                <a:gd name="connsiteY3" fmla="*/ 405113 h 405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7241" h="405113">
                  <a:moveTo>
                    <a:pt x="347241" y="0"/>
                  </a:moveTo>
                  <a:cubicBezTo>
                    <a:pt x="281651" y="59802"/>
                    <a:pt x="216061" y="119605"/>
                    <a:pt x="208345" y="162045"/>
                  </a:cubicBezTo>
                  <a:cubicBezTo>
                    <a:pt x="200629" y="204485"/>
                    <a:pt x="335666" y="214132"/>
                    <a:pt x="300942" y="254643"/>
                  </a:cubicBezTo>
                  <a:cubicBezTo>
                    <a:pt x="266218" y="295154"/>
                    <a:pt x="0" y="405113"/>
                    <a:pt x="0" y="405113"/>
                  </a:cubicBezTo>
                </a:path>
              </a:pathLst>
            </a:custGeom>
            <a:noFill/>
            <a:ln w="22225">
              <a:solidFill>
                <a:schemeClr val="accent2"/>
              </a:solidFill>
              <a:headEnd type="none"/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4568" y="3013678"/>
              <a:ext cx="9444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</a:rPr>
                <a:t>succeed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1834702" y="3088628"/>
              <a:ext cx="324092" cy="312517"/>
            </a:xfrm>
            <a:custGeom>
              <a:avLst/>
              <a:gdLst>
                <a:gd name="connsiteX0" fmla="*/ 324092 w 324092"/>
                <a:gd name="connsiteY0" fmla="*/ 0 h 312517"/>
                <a:gd name="connsiteX1" fmla="*/ 138897 w 324092"/>
                <a:gd name="connsiteY1" fmla="*/ 92598 h 312517"/>
                <a:gd name="connsiteX2" fmla="*/ 185195 w 324092"/>
                <a:gd name="connsiteY2" fmla="*/ 185195 h 312517"/>
                <a:gd name="connsiteX3" fmla="*/ 0 w 324092"/>
                <a:gd name="connsiteY3" fmla="*/ 312517 h 312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4092" h="312517">
                  <a:moveTo>
                    <a:pt x="324092" y="0"/>
                  </a:moveTo>
                  <a:cubicBezTo>
                    <a:pt x="243069" y="30866"/>
                    <a:pt x="162046" y="61732"/>
                    <a:pt x="138897" y="92598"/>
                  </a:cubicBezTo>
                  <a:cubicBezTo>
                    <a:pt x="115748" y="123464"/>
                    <a:pt x="208344" y="148542"/>
                    <a:pt x="185195" y="185195"/>
                  </a:cubicBezTo>
                  <a:cubicBezTo>
                    <a:pt x="162045" y="221848"/>
                    <a:pt x="0" y="312517"/>
                    <a:pt x="0" y="312517"/>
                  </a:cubicBezTo>
                </a:path>
              </a:pathLst>
            </a:custGeom>
            <a:noFill/>
            <a:ln w="22225">
              <a:solidFill>
                <a:schemeClr val="accent2"/>
              </a:solidFill>
              <a:headEnd type="none"/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518524" y="5204702"/>
            <a:ext cx="8239825" cy="15245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12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2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7154"/>
            <a:ext cx="8515350" cy="67990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MAC for WLANs is Challenging?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 smtClean="0"/>
              <a:t>Wireless medium is </a:t>
            </a:r>
            <a:r>
              <a:rPr lang="en-US" dirty="0" smtClean="0">
                <a:solidFill>
                  <a:schemeClr val="accent5"/>
                </a:solidFill>
              </a:rPr>
              <a:t>prone to errors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One station cannot “hear” all other stations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Local view != global view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Channel quality, and thereby the achievable data rate, is closely related to link distance, and could </a:t>
            </a:r>
            <a:r>
              <a:rPr lang="en-US" dirty="0" smtClean="0">
                <a:solidFill>
                  <a:schemeClr val="accent5"/>
                </a:solidFill>
              </a:rPr>
              <a:t>change with time </a:t>
            </a:r>
            <a:r>
              <a:rPr lang="en-US" dirty="0" smtClean="0"/>
              <a:t>due to mobility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Again, because of mobility, need management mechanisms to </a:t>
            </a:r>
            <a:r>
              <a:rPr lang="en-US" dirty="0" smtClean="0">
                <a:solidFill>
                  <a:schemeClr val="accent5"/>
                </a:solidFill>
              </a:rPr>
              <a:t>(de)associating with APs </a:t>
            </a:r>
            <a:r>
              <a:rPr lang="en-US" dirty="0" smtClean="0"/>
              <a:t>as location changes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Need efficient handoff to ensure seamless access</a:t>
            </a:r>
          </a:p>
          <a:p>
            <a:pPr>
              <a:spcBef>
                <a:spcPts val="60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24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880" y="2024530"/>
            <a:ext cx="6191915" cy="45278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7073" y="1001265"/>
            <a:ext cx="88615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dirty="0" smtClean="0"/>
              <a:t>Model as a </a:t>
            </a:r>
            <a:r>
              <a:rPr lang="en-US" sz="2200" dirty="0" smtClean="0">
                <a:solidFill>
                  <a:schemeClr val="accent5"/>
                </a:solidFill>
              </a:rPr>
              <a:t>bi-dimensional discrete-time Markov chain </a:t>
            </a:r>
            <a:r>
              <a:rPr lang="en-US" sz="2200" dirty="0"/>
              <a:t>{</a:t>
            </a:r>
            <a:r>
              <a:rPr lang="en-US" sz="2200" i="1" dirty="0"/>
              <a:t>s</a:t>
            </a:r>
            <a:r>
              <a:rPr lang="en-US" sz="2200" dirty="0"/>
              <a:t>(</a:t>
            </a:r>
            <a:r>
              <a:rPr lang="en-US" sz="2200" i="1" dirty="0"/>
              <a:t>t</a:t>
            </a:r>
            <a:r>
              <a:rPr lang="en-US" sz="2200" dirty="0"/>
              <a:t>), </a:t>
            </a:r>
            <a:r>
              <a:rPr lang="en-US" sz="2200" i="1" dirty="0"/>
              <a:t>b</a:t>
            </a:r>
            <a:r>
              <a:rPr lang="en-US" sz="2200" dirty="0"/>
              <a:t>(</a:t>
            </a:r>
            <a:r>
              <a:rPr lang="en-US" sz="2200" i="1" dirty="0"/>
              <a:t>t</a:t>
            </a:r>
            <a:r>
              <a:rPr lang="en-US" sz="2200" dirty="0"/>
              <a:t>)}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i="1" dirty="0" smtClean="0"/>
              <a:t>s</a:t>
            </a:r>
            <a:r>
              <a:rPr lang="en-US" sz="2200" dirty="0" smtClean="0"/>
              <a:t>(</a:t>
            </a:r>
            <a:r>
              <a:rPr lang="en-US" sz="2200" i="1" dirty="0" smtClean="0"/>
              <a:t>t</a:t>
            </a:r>
            <a:r>
              <a:rPr lang="en-US" sz="2200" dirty="0" smtClean="0"/>
              <a:t>): </a:t>
            </a:r>
            <a:r>
              <a:rPr lang="en-US" sz="2200" dirty="0" err="1" smtClean="0"/>
              <a:t>backoff</a:t>
            </a:r>
            <a:r>
              <a:rPr lang="en-US" sz="2200" dirty="0" smtClean="0"/>
              <a:t> stage at time t, </a:t>
            </a:r>
            <a:r>
              <a:rPr lang="en-US" sz="2200" i="1" dirty="0" smtClean="0"/>
              <a:t>b</a:t>
            </a:r>
            <a:r>
              <a:rPr lang="en-US" sz="2200" dirty="0" smtClean="0"/>
              <a:t>(</a:t>
            </a:r>
            <a:r>
              <a:rPr lang="en-US" sz="2200" i="1" dirty="0" smtClean="0"/>
              <a:t>t</a:t>
            </a:r>
            <a:r>
              <a:rPr lang="en-US" sz="2200" dirty="0" smtClean="0"/>
              <a:t>): </a:t>
            </a:r>
            <a:r>
              <a:rPr lang="en-US" sz="2200" dirty="0" err="1" smtClean="0"/>
              <a:t>backoff</a:t>
            </a:r>
            <a:r>
              <a:rPr lang="en-US" sz="2200" dirty="0" smtClean="0"/>
              <a:t> time counter at time </a:t>
            </a:r>
            <a:r>
              <a:rPr lang="en-US" sz="2200" i="1" dirty="0" smtClean="0"/>
              <a:t>t</a:t>
            </a:r>
            <a:endParaRPr lang="en-US" sz="22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59939" y="2604304"/>
            <a:ext cx="867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Stage 0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9939" y="3491982"/>
            <a:ext cx="867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Stage 1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524" y="5623653"/>
            <a:ext cx="935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Stage m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399169" y="2830126"/>
            <a:ext cx="347241" cy="405113"/>
          </a:xfrm>
          <a:custGeom>
            <a:avLst/>
            <a:gdLst>
              <a:gd name="connsiteX0" fmla="*/ 347241 w 347241"/>
              <a:gd name="connsiteY0" fmla="*/ 0 h 405113"/>
              <a:gd name="connsiteX1" fmla="*/ 208345 w 347241"/>
              <a:gd name="connsiteY1" fmla="*/ 162045 h 405113"/>
              <a:gd name="connsiteX2" fmla="*/ 300942 w 347241"/>
              <a:gd name="connsiteY2" fmla="*/ 254643 h 405113"/>
              <a:gd name="connsiteX3" fmla="*/ 0 w 347241"/>
              <a:gd name="connsiteY3" fmla="*/ 405113 h 405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241" h="405113">
                <a:moveTo>
                  <a:pt x="347241" y="0"/>
                </a:moveTo>
                <a:cubicBezTo>
                  <a:pt x="281651" y="59802"/>
                  <a:pt x="216061" y="119605"/>
                  <a:pt x="208345" y="162045"/>
                </a:cubicBezTo>
                <a:cubicBezTo>
                  <a:pt x="200629" y="204485"/>
                  <a:pt x="335666" y="214132"/>
                  <a:pt x="300942" y="254643"/>
                </a:cubicBezTo>
                <a:cubicBezTo>
                  <a:pt x="266218" y="295154"/>
                  <a:pt x="0" y="405113"/>
                  <a:pt x="0" y="405113"/>
                </a:cubicBezTo>
              </a:path>
            </a:pathLst>
          </a:custGeom>
          <a:noFill/>
          <a:ln w="22225">
            <a:solidFill>
              <a:schemeClr val="accent2"/>
            </a:solidFill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04568" y="3013678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succeed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9504" y="3339717"/>
            <a:ext cx="467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2"/>
                </a:solidFill>
              </a:rPr>
              <a:t>fail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1834702" y="3088628"/>
            <a:ext cx="324092" cy="312517"/>
          </a:xfrm>
          <a:custGeom>
            <a:avLst/>
            <a:gdLst>
              <a:gd name="connsiteX0" fmla="*/ 324092 w 324092"/>
              <a:gd name="connsiteY0" fmla="*/ 0 h 312517"/>
              <a:gd name="connsiteX1" fmla="*/ 138897 w 324092"/>
              <a:gd name="connsiteY1" fmla="*/ 92598 h 312517"/>
              <a:gd name="connsiteX2" fmla="*/ 185195 w 324092"/>
              <a:gd name="connsiteY2" fmla="*/ 185195 h 312517"/>
              <a:gd name="connsiteX3" fmla="*/ 0 w 324092"/>
              <a:gd name="connsiteY3" fmla="*/ 312517 h 312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092" h="312517">
                <a:moveTo>
                  <a:pt x="324092" y="0"/>
                </a:moveTo>
                <a:cubicBezTo>
                  <a:pt x="243069" y="30866"/>
                  <a:pt x="162046" y="61732"/>
                  <a:pt x="138897" y="92598"/>
                </a:cubicBezTo>
                <a:cubicBezTo>
                  <a:pt x="115748" y="123464"/>
                  <a:pt x="208344" y="148542"/>
                  <a:pt x="185195" y="185195"/>
                </a:cubicBezTo>
                <a:cubicBezTo>
                  <a:pt x="162045" y="221848"/>
                  <a:pt x="0" y="312517"/>
                  <a:pt x="0" y="312517"/>
                </a:cubicBezTo>
              </a:path>
            </a:pathLst>
          </a:custGeom>
          <a:noFill/>
          <a:ln w="22225">
            <a:solidFill>
              <a:schemeClr val="accent2"/>
            </a:solidFill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4120587" y="2180922"/>
            <a:ext cx="451413" cy="127577"/>
          </a:xfrm>
          <a:custGeom>
            <a:avLst/>
            <a:gdLst>
              <a:gd name="connsiteX0" fmla="*/ 0 w 451413"/>
              <a:gd name="connsiteY0" fmla="*/ 127577 h 127577"/>
              <a:gd name="connsiteX1" fmla="*/ 219919 w 451413"/>
              <a:gd name="connsiteY1" fmla="*/ 255 h 127577"/>
              <a:gd name="connsiteX2" fmla="*/ 219919 w 451413"/>
              <a:gd name="connsiteY2" fmla="*/ 92853 h 127577"/>
              <a:gd name="connsiteX3" fmla="*/ 451413 w 451413"/>
              <a:gd name="connsiteY3" fmla="*/ 23404 h 127577"/>
              <a:gd name="connsiteX4" fmla="*/ 451413 w 451413"/>
              <a:gd name="connsiteY4" fmla="*/ 23404 h 127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413" h="127577">
                <a:moveTo>
                  <a:pt x="0" y="127577"/>
                </a:moveTo>
                <a:cubicBezTo>
                  <a:pt x="91633" y="66809"/>
                  <a:pt x="183266" y="6042"/>
                  <a:pt x="219919" y="255"/>
                </a:cubicBezTo>
                <a:cubicBezTo>
                  <a:pt x="256572" y="-5532"/>
                  <a:pt x="181337" y="88995"/>
                  <a:pt x="219919" y="92853"/>
                </a:cubicBezTo>
                <a:cubicBezTo>
                  <a:pt x="258501" y="96711"/>
                  <a:pt x="451413" y="23404"/>
                  <a:pt x="451413" y="23404"/>
                </a:cubicBezTo>
                <a:lnTo>
                  <a:pt x="451413" y="23404"/>
                </a:lnTo>
              </a:path>
            </a:pathLst>
          </a:custGeom>
          <a:noFill/>
          <a:ln w="22225">
            <a:solidFill>
              <a:schemeClr val="accent2"/>
            </a:solidFill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502975" y="1865607"/>
            <a:ext cx="1710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Random </a:t>
            </a:r>
            <a:r>
              <a:rPr lang="en-US" dirty="0" err="1" smtClean="0">
                <a:solidFill>
                  <a:schemeClr val="accent2"/>
                </a:solidFill>
              </a:rPr>
              <a:t>backoff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120588" y="5334041"/>
            <a:ext cx="4668938" cy="1106592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Find the stationary distribution of the chain: </a:t>
            </a:r>
            <a:r>
              <a:rPr lang="en-US" sz="2000" i="1" dirty="0" err="1" smtClean="0">
                <a:solidFill>
                  <a:schemeClr val="tx1"/>
                </a:solidFill>
              </a:rPr>
              <a:t>b</a:t>
            </a:r>
            <a:r>
              <a:rPr lang="en-US" sz="2000" i="1" baseline="-25000" dirty="0" err="1" smtClean="0">
                <a:solidFill>
                  <a:schemeClr val="tx1"/>
                </a:solidFill>
              </a:rPr>
              <a:t>i,k</a:t>
            </a:r>
            <a:r>
              <a:rPr lang="en-US" sz="2000" i="1" baseline="-25000" dirty="0" smtClean="0">
                <a:solidFill>
                  <a:schemeClr val="tx1"/>
                </a:solidFill>
              </a:rPr>
              <a:t> </a:t>
            </a:r>
            <a:r>
              <a:rPr lang="en-US" sz="2000" i="1" dirty="0" smtClean="0">
                <a:solidFill>
                  <a:schemeClr val="tx1"/>
                </a:solidFill>
              </a:rPr>
              <a:t>= </a:t>
            </a:r>
            <a:r>
              <a:rPr lang="en-US" sz="2000" dirty="0" err="1" smtClean="0">
                <a:solidFill>
                  <a:schemeClr val="tx1"/>
                </a:solidFill>
              </a:rPr>
              <a:t>lim</a:t>
            </a:r>
            <a:r>
              <a:rPr lang="en-US" sz="2000" i="1" baseline="-25000" dirty="0" err="1" smtClean="0">
                <a:solidFill>
                  <a:schemeClr val="tx1"/>
                </a:solidFill>
              </a:rPr>
              <a:t>t</a:t>
            </a:r>
            <a:r>
              <a:rPr lang="en-US" sz="2000" i="1" baseline="-25000" dirty="0" smtClean="0">
                <a:solidFill>
                  <a:schemeClr val="tx1"/>
                </a:solidFill>
                <a:sym typeface="Wingdings"/>
              </a:rPr>
              <a:t>∞</a:t>
            </a:r>
            <a:r>
              <a:rPr lang="en-US" sz="2000" i="1" dirty="0" smtClean="0">
                <a:solidFill>
                  <a:schemeClr val="tx1"/>
                </a:solidFill>
                <a:sym typeface="Wingdings"/>
              </a:rPr>
              <a:t>P</a:t>
            </a:r>
            <a:r>
              <a:rPr lang="en-US" sz="2000" dirty="0" smtClean="0">
                <a:solidFill>
                  <a:schemeClr val="tx1"/>
                </a:solidFill>
                <a:sym typeface="Wingdings"/>
              </a:rPr>
              <a:t>{</a:t>
            </a:r>
            <a:r>
              <a:rPr lang="en-US" sz="2000" i="1" dirty="0" smtClean="0">
                <a:solidFill>
                  <a:schemeClr val="tx1"/>
                </a:solidFill>
                <a:sym typeface="Wingdings"/>
              </a:rPr>
              <a:t>s</a:t>
            </a:r>
            <a:r>
              <a:rPr lang="en-US" sz="2000" dirty="0" smtClean="0">
                <a:solidFill>
                  <a:schemeClr val="tx1"/>
                </a:solidFill>
                <a:sym typeface="Wingdings"/>
              </a:rPr>
              <a:t>(</a:t>
            </a:r>
            <a:r>
              <a:rPr lang="en-US" sz="2000" i="1" dirty="0" smtClean="0">
                <a:solidFill>
                  <a:schemeClr val="tx1"/>
                </a:solidFill>
                <a:sym typeface="Wingdings"/>
              </a:rPr>
              <a:t>t</a:t>
            </a:r>
            <a:r>
              <a:rPr lang="en-US" sz="2000" dirty="0" smtClean="0">
                <a:solidFill>
                  <a:schemeClr val="tx1"/>
                </a:solidFill>
                <a:sym typeface="Wingdings"/>
              </a:rPr>
              <a:t>)=</a:t>
            </a:r>
            <a:r>
              <a:rPr lang="en-US" sz="2000" i="1" dirty="0" err="1" smtClean="0">
                <a:solidFill>
                  <a:schemeClr val="tx1"/>
                </a:solidFill>
                <a:sym typeface="Wingdings"/>
              </a:rPr>
              <a:t>i</a:t>
            </a:r>
            <a:r>
              <a:rPr lang="en-US" sz="2000" i="1" dirty="0" smtClean="0">
                <a:solidFill>
                  <a:schemeClr val="tx1"/>
                </a:solidFill>
                <a:sym typeface="Wingdings"/>
              </a:rPr>
              <a:t>, s</a:t>
            </a:r>
            <a:r>
              <a:rPr lang="en-US" sz="2000" dirty="0" smtClean="0">
                <a:solidFill>
                  <a:schemeClr val="tx1"/>
                </a:solidFill>
                <a:sym typeface="Wingdings"/>
              </a:rPr>
              <a:t>(</a:t>
            </a:r>
            <a:r>
              <a:rPr lang="en-US" sz="2000" i="1" dirty="0" smtClean="0">
                <a:solidFill>
                  <a:schemeClr val="tx1"/>
                </a:solidFill>
                <a:sym typeface="Wingdings"/>
              </a:rPr>
              <a:t>t</a:t>
            </a:r>
            <a:r>
              <a:rPr lang="en-US" sz="2000" dirty="0" smtClean="0">
                <a:solidFill>
                  <a:schemeClr val="tx1"/>
                </a:solidFill>
                <a:sym typeface="Wingdings"/>
              </a:rPr>
              <a:t>)=</a:t>
            </a:r>
            <a:r>
              <a:rPr lang="en-US" sz="2000" i="1" dirty="0" smtClean="0">
                <a:solidFill>
                  <a:schemeClr val="tx1"/>
                </a:solidFill>
                <a:sym typeface="Wingdings"/>
              </a:rPr>
              <a:t>k</a:t>
            </a:r>
            <a:r>
              <a:rPr lang="en-US" sz="2000" dirty="0" smtClean="0">
                <a:solidFill>
                  <a:schemeClr val="tx1"/>
                </a:solidFill>
                <a:sym typeface="Wingdings"/>
              </a:rPr>
              <a:t>}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372730" y="267154"/>
            <a:ext cx="8522781" cy="67990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Performance Analysis for CSMA/CA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530725" y="2807932"/>
            <a:ext cx="1846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chemeClr val="accent2"/>
                </a:solidFill>
              </a:rPr>
              <a:t>count  down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24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6049" y="920245"/>
            <a:ext cx="8225983" cy="5086309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600" dirty="0">
                <a:solidFill>
                  <a:schemeClr val="accent5"/>
                </a:solidFill>
              </a:rPr>
              <a:t>Find the stationary distribution of the </a:t>
            </a:r>
            <a:r>
              <a:rPr lang="en-US" sz="2600" dirty="0" smtClean="0">
                <a:solidFill>
                  <a:schemeClr val="accent5"/>
                </a:solidFill>
              </a:rPr>
              <a:t>chain </a:t>
            </a:r>
            <a:endParaRPr lang="en-US" dirty="0" smtClean="0">
              <a:solidFill>
                <a:schemeClr val="accent5"/>
              </a:solidFill>
            </a:endParaRPr>
          </a:p>
          <a:p>
            <a:pPr lvl="1">
              <a:spcBef>
                <a:spcPts val="1200"/>
              </a:spcBef>
            </a:pPr>
            <a:endParaRPr lang="en-US" dirty="0" smtClean="0">
              <a:solidFill>
                <a:schemeClr val="accent5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2600" dirty="0" smtClean="0">
                <a:solidFill>
                  <a:schemeClr val="accent5"/>
                </a:solidFill>
              </a:rPr>
              <a:t>The probability that a station transmits in a randomly chosen slot time</a:t>
            </a:r>
          </a:p>
          <a:p>
            <a:pPr lvl="2">
              <a:spcBef>
                <a:spcPts val="1200"/>
              </a:spcBef>
            </a:pPr>
            <a:endParaRPr lang="en-US" dirty="0" smtClean="0">
              <a:solidFill>
                <a:schemeClr val="accent5"/>
              </a:solidFill>
            </a:endParaRPr>
          </a:p>
          <a:p>
            <a:pPr lvl="1">
              <a:spcBef>
                <a:spcPts val="1200"/>
              </a:spcBef>
            </a:pPr>
            <a:endParaRPr lang="en-US" dirty="0" smtClean="0">
              <a:solidFill>
                <a:schemeClr val="accent5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2600" dirty="0" smtClean="0">
                <a:solidFill>
                  <a:schemeClr val="accent5"/>
                </a:solidFill>
              </a:rPr>
              <a:t>The probability that there is at least one transmission</a:t>
            </a:r>
          </a:p>
          <a:p>
            <a:pPr lvl="4">
              <a:spcBef>
                <a:spcPts val="1200"/>
              </a:spcBef>
            </a:pPr>
            <a:endParaRPr lang="en-US" dirty="0">
              <a:solidFill>
                <a:schemeClr val="accent5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2600" dirty="0" smtClean="0">
                <a:solidFill>
                  <a:schemeClr val="accent5"/>
                </a:solidFill>
              </a:rPr>
              <a:t>The success probability of a transmission</a:t>
            </a:r>
            <a:endParaRPr lang="en-US" sz="2600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4896" y="1425267"/>
            <a:ext cx="4681558" cy="4748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8261" y="2882434"/>
            <a:ext cx="3937000" cy="850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9676" y="4785801"/>
            <a:ext cx="2413000" cy="317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8590" y="5693140"/>
            <a:ext cx="7200900" cy="11049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2730" y="267154"/>
            <a:ext cx="8522781" cy="67990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Performance Analysis for CSMA/CA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82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Nice properties of </a:t>
            </a:r>
            <a:r>
              <a:rPr lang="en-US" dirty="0" err="1" smtClean="0"/>
              <a:t>WiFi</a:t>
            </a:r>
            <a:endParaRPr lang="en-US" dirty="0" smtClean="0"/>
          </a:p>
          <a:p>
            <a:pPr lvl="1">
              <a:spcBef>
                <a:spcPts val="600"/>
              </a:spcBef>
            </a:pPr>
            <a:r>
              <a:rPr lang="en-US" dirty="0" smtClean="0"/>
              <a:t>Unlicensed band </a:t>
            </a:r>
            <a:r>
              <a:rPr lang="en-US" dirty="0" smtClean="0">
                <a:sym typeface="Wingdings"/>
              </a:rPr>
              <a:t> Free!!</a:t>
            </a:r>
            <a:endParaRPr lang="en-US" dirty="0" smtClean="0"/>
          </a:p>
          <a:p>
            <a:pPr lvl="1">
              <a:spcBef>
                <a:spcPts val="600"/>
              </a:spcBef>
            </a:pPr>
            <a:r>
              <a:rPr lang="en-US" dirty="0" smtClean="0"/>
              <a:t>Distributed random access and no coordination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Ensuring fairness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Common issues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Expensive overhead and lower spectrum efficiency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Hard to avoid collisions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No </a:t>
            </a:r>
            <a:r>
              <a:rPr lang="en-US" dirty="0" err="1" smtClean="0"/>
              <a:t>QoS</a:t>
            </a:r>
            <a:r>
              <a:rPr lang="en-US" dirty="0" smtClean="0"/>
              <a:t> guarantee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98998" y="5003823"/>
            <a:ext cx="69460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5"/>
                </a:solidFill>
                <a:cs typeface="Trebuchet MS"/>
              </a:rPr>
              <a:t>Every protocol balances the trade-off between</a:t>
            </a:r>
          </a:p>
          <a:p>
            <a:pPr algn="ctr"/>
            <a:r>
              <a:rPr lang="en-US" sz="2800" u="sng" dirty="0" smtClean="0">
                <a:solidFill>
                  <a:schemeClr val="accent5"/>
                </a:solidFill>
                <a:cs typeface="Trebuchet MS"/>
              </a:rPr>
              <a:t>performance and overhead</a:t>
            </a:r>
            <a:endParaRPr lang="en-US" sz="2800" u="sng" dirty="0">
              <a:solidFill>
                <a:schemeClr val="accent5"/>
              </a:solidFill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18188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Quiz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Assume the control frames and the overhead occupies the channel time of </a:t>
            </a:r>
            <a:r>
              <a:rPr lang="en-US" altLang="zh-TW" b="1" dirty="0" smtClean="0"/>
              <a:t>100us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Compare the throughput if a 135-byte (</a:t>
            </a:r>
            <a:r>
              <a:rPr lang="en-US" altLang="zh-TW" b="1" dirty="0" smtClean="0"/>
              <a:t>1080</a:t>
            </a:r>
            <a:r>
              <a:rPr lang="en-US" altLang="zh-TW" dirty="0" smtClean="0"/>
              <a:t> bits) packet is sent at </a:t>
            </a:r>
            <a:r>
              <a:rPr lang="en-US" altLang="zh-TW" b="1" dirty="0" smtClean="0"/>
              <a:t>6 Mb/s </a:t>
            </a:r>
            <a:r>
              <a:rPr lang="en-US" altLang="zh-TW" dirty="0" smtClean="0"/>
              <a:t>and </a:t>
            </a:r>
            <a:r>
              <a:rPr lang="en-US" altLang="zh-TW" b="1" dirty="0" smtClean="0"/>
              <a:t>54 Mb/s</a:t>
            </a:r>
            <a:r>
              <a:rPr lang="en-US" altLang="zh-TW" dirty="0" smtClean="0"/>
              <a:t>, respectively</a:t>
            </a:r>
          </a:p>
          <a:p>
            <a:pPr lvl="1"/>
            <a:r>
              <a:rPr lang="en-US" altLang="zh-TW" dirty="0" smtClean="0"/>
              <a:t>(Hint:1080/54 = 20, 1080/6=180)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0856" t="4235" r="10736" b="16916"/>
          <a:stretch/>
        </p:blipFill>
        <p:spPr>
          <a:xfrm>
            <a:off x="7968162" y="167626"/>
            <a:ext cx="851990" cy="85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25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6368208" y="3393715"/>
            <a:ext cx="790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MPDU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MAC?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295399"/>
            <a:ext cx="4348465" cy="4881563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 smtClean="0"/>
              <a:t>Medium access control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 smtClean="0">
                <a:solidFill>
                  <a:schemeClr val="accent5"/>
                </a:solidFill>
              </a:rPr>
              <a:t>Layer 2 (link layer)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 smtClean="0"/>
              <a:t>Allowing multiple stations in a network to share the spectrum resources and communicate (</a:t>
            </a:r>
            <a:r>
              <a:rPr lang="en-US" dirty="0" smtClean="0">
                <a:solidFill>
                  <a:schemeClr val="accent5"/>
                </a:solidFill>
              </a:rPr>
              <a:t>1-hop</a:t>
            </a:r>
            <a:r>
              <a:rPr lang="en-US" dirty="0" smtClean="0"/>
              <a:t>)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 smtClean="0"/>
              <a:t>Type of communications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 smtClean="0"/>
              <a:t>Unicast: one-to-one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 smtClean="0"/>
              <a:t>Multicast: one-to-many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 smtClean="0"/>
              <a:t>Broadcast: one-to-all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214627" y="2268638"/>
            <a:ext cx="1006998" cy="5903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LLC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7276852" y="2268638"/>
            <a:ext cx="1006998" cy="5903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LLC</a:t>
            </a:r>
            <a:endParaRPr lang="en-US" sz="2400"/>
          </a:p>
        </p:txBody>
      </p:sp>
      <p:sp>
        <p:nvSpPr>
          <p:cNvPr id="7" name="Rectangle 6"/>
          <p:cNvSpPr/>
          <p:nvPr/>
        </p:nvSpPr>
        <p:spPr>
          <a:xfrm>
            <a:off x="5214627" y="3425624"/>
            <a:ext cx="1006998" cy="5903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MAC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7276852" y="3425624"/>
            <a:ext cx="1006998" cy="5903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MAC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5214627" y="4613195"/>
            <a:ext cx="1006998" cy="5903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PHY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7276852" y="4613195"/>
            <a:ext cx="1006998" cy="5903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PHY</a:t>
            </a:r>
            <a:endParaRPr lang="en-US" sz="2400" dirty="0"/>
          </a:p>
        </p:txBody>
      </p:sp>
      <p:cxnSp>
        <p:nvCxnSpPr>
          <p:cNvPr id="12" name="Straight Arrow Connector 11"/>
          <p:cNvCxnSpPr>
            <a:stCxn id="5" idx="2"/>
            <a:endCxn id="7" idx="0"/>
          </p:cNvCxnSpPr>
          <p:nvPr/>
        </p:nvCxnSpPr>
        <p:spPr>
          <a:xfrm>
            <a:off x="5718126" y="2858947"/>
            <a:ext cx="0" cy="5666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2"/>
            <a:endCxn id="9" idx="0"/>
          </p:cNvCxnSpPr>
          <p:nvPr/>
        </p:nvCxnSpPr>
        <p:spPr>
          <a:xfrm>
            <a:off x="5718126" y="4015933"/>
            <a:ext cx="0" cy="5972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0"/>
            <a:endCxn id="8" idx="2"/>
          </p:cNvCxnSpPr>
          <p:nvPr/>
        </p:nvCxnSpPr>
        <p:spPr>
          <a:xfrm flipV="1">
            <a:off x="7780351" y="4015933"/>
            <a:ext cx="0" cy="5972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8" idx="0"/>
            <a:endCxn id="6" idx="2"/>
          </p:cNvCxnSpPr>
          <p:nvPr/>
        </p:nvCxnSpPr>
        <p:spPr>
          <a:xfrm flipV="1">
            <a:off x="7780351" y="2858947"/>
            <a:ext cx="0" cy="5666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327770" y="4906699"/>
            <a:ext cx="831038" cy="33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333719" y="3716640"/>
            <a:ext cx="831038" cy="3300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368207" y="4598279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PPDU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707672" y="2941665"/>
            <a:ext cx="790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MSDU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774989" y="2957619"/>
            <a:ext cx="790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MSDU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697648" y="4116891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PSDU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774989" y="4126421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PSDU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5377690" y="5284176"/>
            <a:ext cx="686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mtClean="0"/>
              <a:t>STA 1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7431881" y="5263164"/>
            <a:ext cx="686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STA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34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Service Set (BSS)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BSS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Basic building block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Infrastructure mode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IBSS (independent BSS)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Ad-hoc network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ESS (extended service set)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Formed by interconnected BSSs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Infrastructure Mode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199" y="4523562"/>
            <a:ext cx="8545689" cy="204213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600" dirty="0"/>
              <a:t>Each station (STA) associates with </a:t>
            </a:r>
            <a:r>
              <a:rPr lang="en-US" sz="2600" dirty="0" smtClean="0"/>
              <a:t>a central station </a:t>
            </a:r>
            <a:r>
              <a:rPr lang="en-US" sz="2600" dirty="0" smtClean="0">
                <a:solidFill>
                  <a:schemeClr val="accent5"/>
                </a:solidFill>
              </a:rPr>
              <a:t>Access point (AP)</a:t>
            </a:r>
          </a:p>
          <a:p>
            <a:r>
              <a:rPr lang="en-US" dirty="0"/>
              <a:t>An AP and its stations form a basic service set (BSS</a:t>
            </a:r>
            <a:r>
              <a:rPr lang="en-US" dirty="0" smtClean="0"/>
              <a:t>)</a:t>
            </a:r>
            <a:endParaRPr lang="en-US" sz="2600" dirty="0" smtClean="0">
              <a:solidFill>
                <a:schemeClr val="accent5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2600" dirty="0" smtClean="0"/>
              <a:t>AP announces beacons periodically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136699">
            <a:off x="2440497" y="1872829"/>
            <a:ext cx="1537836" cy="14658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3480" y="3387363"/>
            <a:ext cx="980451" cy="9804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3931" y="3037654"/>
            <a:ext cx="980451" cy="9804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0152" y="3186410"/>
            <a:ext cx="980451" cy="980451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2390800" y="1512719"/>
            <a:ext cx="4238600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275484" y="1507259"/>
            <a:ext cx="0" cy="505641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53" b="9843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67172" y="1504588"/>
            <a:ext cx="1016624" cy="101662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29695" y="2012900"/>
            <a:ext cx="466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AP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293376" y="3202697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STA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4043931" y="2406201"/>
            <a:ext cx="3453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BSS (Basic Service Set)</a:t>
            </a:r>
            <a:endParaRPr lang="en-US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40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Infrastructure Mode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4648771"/>
            <a:ext cx="8296730" cy="169702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 smtClean="0"/>
              <a:t>Several BSSs could form an ESS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A roaming user can move from one BSS to another within the ESS by </a:t>
            </a:r>
            <a:r>
              <a:rPr lang="en-US" dirty="0" smtClean="0">
                <a:solidFill>
                  <a:schemeClr val="accent5"/>
                </a:solidFill>
              </a:rPr>
              <a:t>re-association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136699">
            <a:off x="2440497" y="1871033"/>
            <a:ext cx="1537836" cy="14658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3480" y="3385567"/>
            <a:ext cx="980451" cy="9804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3931" y="3035858"/>
            <a:ext cx="980451" cy="9804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0152" y="3184614"/>
            <a:ext cx="980451" cy="980451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2390800" y="1510923"/>
            <a:ext cx="4238600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275484" y="1505463"/>
            <a:ext cx="0" cy="505641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53" b="9843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67172" y="1502792"/>
            <a:ext cx="1016624" cy="101662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29695" y="2011104"/>
            <a:ext cx="466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AP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293376" y="3200901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STA</a:t>
            </a:r>
            <a:endParaRPr lang="en-US" sz="20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136699">
            <a:off x="5062345" y="1894222"/>
            <a:ext cx="1537836" cy="146583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9791" y="3408756"/>
            <a:ext cx="980451" cy="9804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1636" y="3359546"/>
            <a:ext cx="980451" cy="980451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5897332" y="1528652"/>
            <a:ext cx="0" cy="505641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53" b="9843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89020" y="1525981"/>
            <a:ext cx="1016624" cy="101662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951543" y="2034293"/>
            <a:ext cx="466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AP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3283803" y="1001279"/>
            <a:ext cx="4144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ESS (Extended Service Set)</a:t>
            </a:r>
            <a:endParaRPr lang="en-US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1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Infrastructure Mode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34519" y="4648771"/>
            <a:ext cx="7799206" cy="169702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Issues</a:t>
            </a:r>
          </a:p>
          <a:p>
            <a:pPr lvl="1"/>
            <a:r>
              <a:rPr lang="en-US" sz="2400" dirty="0" smtClean="0">
                <a:solidFill>
                  <a:schemeClr val="accent2"/>
                </a:solidFill>
              </a:rPr>
              <a:t>Inter-BSS interference: </a:t>
            </a:r>
            <a:r>
              <a:rPr lang="en-US" sz="2400" dirty="0" smtClean="0"/>
              <a:t>via proper channel assignment</a:t>
            </a:r>
          </a:p>
          <a:p>
            <a:pPr lvl="1"/>
            <a:r>
              <a:rPr lang="en-US" sz="2400" dirty="0" smtClean="0">
                <a:solidFill>
                  <a:schemeClr val="accent2"/>
                </a:solidFill>
              </a:rPr>
              <a:t>Load balancing: </a:t>
            </a:r>
            <a:r>
              <a:rPr lang="en-US" sz="2400" dirty="0" smtClean="0"/>
              <a:t>via user management</a:t>
            </a:r>
            <a:endParaRPr lang="en-US" sz="2400" dirty="0" smtClean="0">
              <a:solidFill>
                <a:schemeClr val="accent5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136699">
            <a:off x="2440497" y="1871033"/>
            <a:ext cx="1537836" cy="14658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3480" y="3385567"/>
            <a:ext cx="980451" cy="9804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3931" y="3035858"/>
            <a:ext cx="980451" cy="9804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0152" y="3184614"/>
            <a:ext cx="980451" cy="980451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2390800" y="1510923"/>
            <a:ext cx="4238600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275484" y="1505463"/>
            <a:ext cx="0" cy="505641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53" b="9843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67172" y="1502792"/>
            <a:ext cx="1016624" cy="101662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29695" y="2011104"/>
            <a:ext cx="466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AP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293376" y="3200901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STA</a:t>
            </a:r>
            <a:endParaRPr lang="en-US" sz="20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136699">
            <a:off x="5062345" y="1894222"/>
            <a:ext cx="1537836" cy="146583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9791" y="3408756"/>
            <a:ext cx="980451" cy="9804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1636" y="3359546"/>
            <a:ext cx="980451" cy="980451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5897332" y="1528652"/>
            <a:ext cx="0" cy="505641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953" b="9843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89020" y="1525981"/>
            <a:ext cx="1016624" cy="101662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951543" y="2034293"/>
            <a:ext cx="466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AP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3283803" y="1001279"/>
            <a:ext cx="4144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ESS (Extended Service Set)</a:t>
            </a:r>
            <a:endParaRPr lang="en-US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68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1365</TotalTime>
  <Words>1922</Words>
  <Application>Microsoft Office PowerPoint</Application>
  <PresentationFormat>On-screen Show (4:3)</PresentationFormat>
  <Paragraphs>387</Paragraphs>
  <Slides>43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43</vt:i4>
      </vt:variant>
    </vt:vector>
  </HeadingPairs>
  <TitlesOfParts>
    <vt:vector size="53" baseType="lpstr">
      <vt:lpstr>AppleSymbols</vt:lpstr>
      <vt:lpstr>Microsoft JhengHei</vt:lpstr>
      <vt:lpstr>新細明體</vt:lpstr>
      <vt:lpstr>Arial</vt:lpstr>
      <vt:lpstr>Calibri</vt:lpstr>
      <vt:lpstr>Century Gothic</vt:lpstr>
      <vt:lpstr>Symbol</vt:lpstr>
      <vt:lpstr>Trebuchet MS</vt:lpstr>
      <vt:lpstr>Wingdings</vt:lpstr>
      <vt:lpstr>Office Theme</vt:lpstr>
      <vt:lpstr>Wireless Communication Systems @CS.NCTU</vt:lpstr>
      <vt:lpstr>Reference</vt:lpstr>
      <vt:lpstr>Agenda</vt:lpstr>
      <vt:lpstr>Why MAC for WLANs is Challenging?</vt:lpstr>
      <vt:lpstr>What is MAC?</vt:lpstr>
      <vt:lpstr>Basic Service Set (BSS)</vt:lpstr>
      <vt:lpstr>Infrastructure Mode</vt:lpstr>
      <vt:lpstr>Infrastructure Mode</vt:lpstr>
      <vt:lpstr>Infrastructure Mode</vt:lpstr>
      <vt:lpstr>Ad-Hoc Networks</vt:lpstr>
      <vt:lpstr>Beacon and Association</vt:lpstr>
      <vt:lpstr>Two Operational Modes</vt:lpstr>
      <vt:lpstr>CSMA/CA</vt:lpstr>
      <vt:lpstr>DCF </vt:lpstr>
      <vt:lpstr>Prioritized Interframe Spacing</vt:lpstr>
      <vt:lpstr>Frame Format</vt:lpstr>
      <vt:lpstr>Overhead vs. Throughput</vt:lpstr>
      <vt:lpstr>Fragmentation and Aggregation</vt:lpstr>
      <vt:lpstr>Agenda</vt:lpstr>
      <vt:lpstr>Random Backoff</vt:lpstr>
      <vt:lpstr>Exponential Random Backoff</vt:lpstr>
      <vt:lpstr>Agenda</vt:lpstr>
      <vt:lpstr>Hidden Terminal Problem</vt:lpstr>
      <vt:lpstr>802.11’s Solution: RTS/CTS</vt:lpstr>
      <vt:lpstr>802.11’s Solution: RTS/CTS</vt:lpstr>
      <vt:lpstr>Recent Solutions to Hidden Terminals</vt:lpstr>
      <vt:lpstr>Agenda</vt:lpstr>
      <vt:lpstr>802.11 Family</vt:lpstr>
      <vt:lpstr>802.11e EDCA MAC</vt:lpstr>
      <vt:lpstr>802.11e EDCA MAC – Priority Queues</vt:lpstr>
      <vt:lpstr>How to Prioritize Frames in 802.11e?</vt:lpstr>
      <vt:lpstr>How to Prioritize Frames in 802.11e?</vt:lpstr>
      <vt:lpstr>Agenda</vt:lpstr>
      <vt:lpstr>Other Issues</vt:lpstr>
      <vt:lpstr>Performance Anomaly</vt:lpstr>
      <vt:lpstr>Performance Anomaly</vt:lpstr>
      <vt:lpstr>Agenda</vt:lpstr>
      <vt:lpstr>Performance Analysis for CSMA/CA</vt:lpstr>
      <vt:lpstr>Performance Analysis for CSMA/CA</vt:lpstr>
      <vt:lpstr>Performance Analysis for CSMA/CA</vt:lpstr>
      <vt:lpstr>Performance Analysis for CSMA/CA</vt:lpstr>
      <vt:lpstr>Summary</vt:lpstr>
      <vt:lpstr>Quiz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Microsoft Office User</dc:creator>
  <cp:lastModifiedBy>kate</cp:lastModifiedBy>
  <cp:revision>581</cp:revision>
  <dcterms:created xsi:type="dcterms:W3CDTF">2016-05-20T14:57:22Z</dcterms:created>
  <dcterms:modified xsi:type="dcterms:W3CDTF">2016-11-29T01:33:03Z</dcterms:modified>
</cp:coreProperties>
</file>