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3" r:id="rId1"/>
  </p:sldMasterIdLst>
  <p:notesMasterIdLst>
    <p:notesMasterId r:id="rId50"/>
  </p:notes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23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317" r:id="rId35"/>
    <p:sldId id="318" r:id="rId36"/>
    <p:sldId id="319" r:id="rId37"/>
    <p:sldId id="320" r:id="rId38"/>
    <p:sldId id="321" r:id="rId39"/>
    <p:sldId id="324" r:id="rId40"/>
    <p:sldId id="325" r:id="rId41"/>
    <p:sldId id="326" r:id="rId42"/>
    <p:sldId id="327" r:id="rId43"/>
    <p:sldId id="328" r:id="rId44"/>
    <p:sldId id="329" r:id="rId45"/>
    <p:sldId id="332" r:id="rId46"/>
    <p:sldId id="330" r:id="rId47"/>
    <p:sldId id="331" r:id="rId48"/>
    <p:sldId id="341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960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orient="horz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 autoAdjust="0"/>
    <p:restoredTop sz="88462" autoAdjust="0"/>
  </p:normalViewPr>
  <p:slideViewPr>
    <p:cSldViewPr snapToObjects="1" showGuides="1">
      <p:cViewPr varScale="1">
        <p:scale>
          <a:sx n="79" d="100"/>
          <a:sy n="79" d="100"/>
        </p:scale>
        <p:origin x="200" y="616"/>
      </p:cViewPr>
      <p:guideLst>
        <p:guide pos="960"/>
        <p:guide orient="horz" pos="1344"/>
        <p:guide orient="horz" pos="3024"/>
      </p:guideLst>
    </p:cSldViewPr>
  </p:slideViewPr>
  <p:outlineViewPr>
    <p:cViewPr>
      <p:scale>
        <a:sx n="33" d="100"/>
        <a:sy n="33" d="100"/>
      </p:scale>
      <p:origin x="0" y="220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3669-69F2-3243-930B-CCB8B35DED66}" type="datetimeFigureOut">
              <a:rPr lang="en-US" smtClean="0"/>
              <a:t>11/3/16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80528-0557-C24C-954E-CAEC5030BE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8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u="none" strike="noStrike" cap="none" dirty="0">
              <a:solidFill>
                <a:schemeClr val="dk1"/>
              </a:solidFill>
              <a:ea typeface="Calibri Light" charset="0"/>
              <a:cs typeface="Calibri Light" charset="0"/>
              <a:sym typeface="Arial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980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spcBef>
                <a:spcPts val="0"/>
              </a:spcBef>
            </a:pPr>
            <a:r>
              <a:rPr lang="en-US" sz="1100" b="0" i="0" kern="1200" dirty="0" smtClean="0">
                <a:solidFill>
                  <a:schemeClr val="tx1"/>
                </a:solidFill>
                <a:latin typeface="Calibri Light" charset="0"/>
                <a:ea typeface="+mn-ea"/>
                <a:cs typeface="+mn-cs"/>
              </a:rPr>
              <a:t>Inconvenience</a:t>
            </a:r>
          </a:p>
          <a:p>
            <a:pPr marL="1028700" lvl="1" indent="-342900">
              <a:spcBef>
                <a:spcPts val="0"/>
              </a:spcBef>
            </a:pP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shower, etc.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u="none" strike="noStrike" cap="none" dirty="0">
              <a:solidFill>
                <a:schemeClr val="dk1"/>
              </a:solidFill>
              <a:ea typeface="Calibri Light" charset="0"/>
              <a:cs typeface="Calibri Light" charset="0"/>
              <a:sym typeface="Arial"/>
            </a:endParaRPr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42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f' =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c +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}{c}\right) f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 = f'-f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{f}{c}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8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f' =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c +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}{c}\right) f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 = f'-f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{f}{c}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84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=1}^N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X_ne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^{i2\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</a:t>
            </a:r>
          </a:p>
          <a:p>
            <a:endParaRPr lang="en-US" dirty="0" smtClean="0"/>
          </a:p>
          <a:p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X_n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_{k=1}^N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n/N}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= \sum_{k=1}^N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^{-i2\pi k n/{\color[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]{0.200000,0.400000,0.800000}2N}} + \sum_{k=N+1}^{\color[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]{0.200000,0.400000,0.800000}2N}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^{-i2\pi k n/{\color[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]{0.200000,0.400000,0.800000}2N}}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\sum_{k=1}^N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^{-i2\pi k n/{\color[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]{0.200000,0.400000,0.800000}2N}} + \sum_{k=1}^{\color[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]{0.200000,0.400000,0.800000}N}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^{-i2\pi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n/{\color[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]{0.200000,0.400000,0.800000}2N}} \\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= \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_{k=1}^N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x_ke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^{-i2\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n/2N}(1+e^{-i\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n})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14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yctung.github.io</a:t>
            </a:r>
            <a:r>
              <a:rPr lang="en-US" smtClean="0"/>
              <a:t>/files/slide/mobicom15_echotag.swf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3C7-C77C-F844-B00D-D5CCA29CD3EC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137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59B-03FE-7942-BB5A-302AFA9CCBB1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1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FE42-FA21-ED4B-A034-48E97DC1FE67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69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669727" y="1237722"/>
            <a:ext cx="7804547" cy="5004129"/>
          </a:xfrm>
          <a:prstGeom prst="rect">
            <a:avLst/>
          </a:prstGeom>
        </p:spPr>
        <p:txBody>
          <a:bodyPr/>
          <a:lstStyle>
            <a:lvl1pPr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951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28600">
              <a:lnSpc>
                <a:spcPct val="100000"/>
              </a:lnSpc>
              <a:buFont typeface="AppleSymbols" charset="0"/>
              <a:buChar char="⎻"/>
              <a:defRPr/>
            </a:lvl2pPr>
            <a:lvl3pPr marL="1143000" indent="-228600">
              <a:buFont typeface="Wingdings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8A7-5840-B749-983B-B81D5C762933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5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8865-22E5-4F4C-B9F3-A29EE39C7E93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8A05-359D-4C4B-882A-015CC3BA2353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85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5CA-5D63-5845-928C-9ABDD15CEEE2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7686-A80A-4A48-BF05-18CF5685754B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3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307A-F606-CB4F-A01A-101726FD676A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871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E794-C623-C044-9635-6B98933C42A9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467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F95-61AD-ED45-A424-21065F1F60CC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3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7886700" cy="67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5399"/>
            <a:ext cx="78867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042B-37DA-C744-89B7-7A737E26FE59}" type="datetime1">
              <a:rPr lang="en-US" smtClean="0"/>
              <a:t>11/3/16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gi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7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69989"/>
            <a:ext cx="9167150" cy="1238492"/>
          </a:xfrm>
        </p:spPr>
        <p:txBody>
          <a:bodyPr anchor="b">
            <a:normAutofit/>
          </a:bodyPr>
          <a:lstStyle/>
          <a:p>
            <a:r>
              <a:rPr lang="en-US" sz="4000" dirty="0" smtClean="0">
                <a:latin typeface="+mn-lt"/>
              </a:rPr>
              <a:t>Wireless Communication Systems</a:t>
            </a:r>
            <a:br>
              <a:rPr lang="en-US" sz="40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@CS.NCTU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3571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Lecture 7: </a:t>
            </a:r>
            <a:r>
              <a:rPr lang="en-US" sz="2800" dirty="0" err="1" smtClean="0"/>
              <a:t>MobileHCI</a:t>
            </a:r>
            <a:endParaRPr lang="en-US" sz="2800" dirty="0" smtClean="0"/>
          </a:p>
          <a:p>
            <a:pPr>
              <a:spcBef>
                <a:spcPts val="1600"/>
              </a:spcBef>
            </a:pPr>
            <a:r>
              <a:rPr lang="en-US" dirty="0" smtClean="0"/>
              <a:t>Instructor: Kate Ching-</a:t>
            </a:r>
            <a:r>
              <a:rPr lang="en-US" dirty="0" err="1" smtClean="0"/>
              <a:t>Ju</a:t>
            </a:r>
            <a:r>
              <a:rPr lang="en-US" dirty="0" smtClean="0"/>
              <a:t> Lin (</a:t>
            </a:r>
            <a:r>
              <a:rPr lang="zh-TW" altLang="en-US" dirty="0" smtClean="0">
                <a:latin typeface="Microsoft JhengHei" charset="-120"/>
                <a:ea typeface="Microsoft JhengHei" charset="-120"/>
                <a:cs typeface="Microsoft JhengHei" charset="-120"/>
              </a:rPr>
              <a:t>林靖茹</a:t>
            </a:r>
            <a:r>
              <a:rPr lang="en-US" altLang="zh-TW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94413" y="1492249"/>
            <a:ext cx="8534400" cy="48641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WiSee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b="0" dirty="0" smtClean="0">
                <a:solidFill>
                  <a:schemeClr val="tx1"/>
                </a:solidFill>
              </a:rPr>
              <a:t>Device-free gesture recognition </a:t>
            </a:r>
            <a:br>
              <a:rPr lang="en-US" sz="2600" b="0" dirty="0" smtClean="0">
                <a:solidFill>
                  <a:schemeClr val="tx1"/>
                </a:solidFill>
              </a:rPr>
            </a:br>
            <a:r>
              <a:rPr lang="en-US" sz="2600" b="0" dirty="0" smtClean="0">
                <a:solidFill>
                  <a:schemeClr val="tx1"/>
                </a:solidFill>
              </a:rPr>
              <a:t>using wireless signals [MobiCom’13]</a:t>
            </a: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err="1">
                <a:solidFill>
                  <a:schemeClr val="tx1"/>
                </a:solidFill>
              </a:rPr>
              <a:t>Qifan</a:t>
            </a:r>
            <a:r>
              <a:rPr lang="en-US" sz="2000" b="0" dirty="0">
                <a:solidFill>
                  <a:schemeClr val="tx1"/>
                </a:solidFill>
              </a:rPr>
              <a:t> Pu, </a:t>
            </a:r>
            <a:r>
              <a:rPr lang="en-US" sz="2000" b="0" dirty="0" err="1">
                <a:solidFill>
                  <a:schemeClr val="tx1"/>
                </a:solidFill>
              </a:rPr>
              <a:t>Sidhant</a:t>
            </a:r>
            <a:r>
              <a:rPr lang="en-US" sz="2000" b="0" dirty="0">
                <a:solidFill>
                  <a:schemeClr val="tx1"/>
                </a:solidFill>
              </a:rPr>
              <a:t> Gupta, </a:t>
            </a:r>
            <a:r>
              <a:rPr lang="en-US" sz="2000" b="0" dirty="0" err="1">
                <a:solidFill>
                  <a:schemeClr val="tx1"/>
                </a:solidFill>
              </a:rPr>
              <a:t>Shyam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Gollakota</a:t>
            </a:r>
            <a:r>
              <a:rPr lang="en-US" sz="2000" b="0" dirty="0">
                <a:solidFill>
                  <a:schemeClr val="tx1"/>
                </a:solidFill>
              </a:rPr>
              <a:t>, </a:t>
            </a:r>
            <a:r>
              <a:rPr lang="en-US" sz="2000" b="0" dirty="0" err="1">
                <a:solidFill>
                  <a:schemeClr val="tx1"/>
                </a:solidFill>
              </a:rPr>
              <a:t>Shwetak</a:t>
            </a:r>
            <a:r>
              <a:rPr lang="en-US" sz="2000" b="0" dirty="0">
                <a:solidFill>
                  <a:schemeClr val="tx1"/>
                </a:solidFill>
              </a:rPr>
              <a:t> Patel </a:t>
            </a: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University of Washington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51" y="0"/>
            <a:ext cx="2684327" cy="15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Idea: Doppler shift </a:t>
            </a:r>
          </a:p>
        </p:txBody>
      </p:sp>
      <p:sp>
        <p:nvSpPr>
          <p:cNvPr id="213" name="Shape 21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Frequency change of a wave occurs as its source moves relative to the </a:t>
            </a:r>
            <a:r>
              <a:rPr dirty="0" smtClean="0"/>
              <a:t>observer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407071"/>
            <a:ext cx="2184400" cy="74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8" y="2251620"/>
            <a:ext cx="6796482" cy="169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000" y="3796851"/>
            <a:ext cx="474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smtClean="0"/>
              <a:t>ource</a:t>
            </a:r>
            <a:r>
              <a:rPr lang="en-US" sz="1400" dirty="0"/>
              <a:t>: https://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Doppler_effect</a:t>
            </a:r>
            <a:endParaRPr lang="en-US" sz="1400" dirty="0"/>
          </a:p>
        </p:txBody>
      </p:sp>
      <p:sp>
        <p:nvSpPr>
          <p:cNvPr id="10" name="Right Arrow 9"/>
          <p:cNvSpPr/>
          <p:nvPr/>
        </p:nvSpPr>
        <p:spPr>
          <a:xfrm>
            <a:off x="3683000" y="5515565"/>
            <a:ext cx="1143000" cy="46482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246" y="4582279"/>
            <a:ext cx="46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Velocity of the signal receiver (observer)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082800" y="4951611"/>
            <a:ext cx="431800" cy="483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5391150"/>
            <a:ext cx="2565400" cy="6477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2154" y="4584265"/>
            <a:ext cx="1709498" cy="544360"/>
          </a:xfrm>
          <a:prstGeom prst="roundRect">
            <a:avLst>
              <a:gd name="adj" fmla="val 89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</a:rPr>
              <a:t>v</a:t>
            </a:r>
            <a:r>
              <a:rPr lang="en-US" sz="2600" baseline="-25000" dirty="0" err="1" smtClean="0">
                <a:solidFill>
                  <a:schemeClr val="tx1"/>
                </a:solidFill>
              </a:rPr>
              <a:t>r</a:t>
            </a:r>
            <a:r>
              <a:rPr lang="en-US" sz="2600" dirty="0">
                <a:solidFill>
                  <a:schemeClr val="tx1"/>
                </a:solidFill>
              </a:rPr>
              <a:t>⬆ </a:t>
            </a:r>
            <a:r>
              <a:rPr lang="en-US" sz="2600" dirty="0" err="1">
                <a:solidFill>
                  <a:schemeClr val="tx1"/>
                </a:solidFill>
              </a:rPr>
              <a:t>Δf</a:t>
            </a:r>
            <a:r>
              <a:rPr lang="en-US" sz="2600" dirty="0">
                <a:solidFill>
                  <a:schemeClr val="tx1"/>
                </a:solidFill>
              </a:rPr>
              <a:t> 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376" y="628528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Speed of light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981200" y="6116400"/>
            <a:ext cx="223701" cy="208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61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76200" y="267154"/>
            <a:ext cx="8991600" cy="6799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 smtClean="0"/>
              <a:t>Doppler Effect Caused by Human Mobility</a:t>
            </a:r>
            <a:endParaRPr sz="3400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5027145"/>
          </a:xfrm>
        </p:spPr>
        <p:txBody>
          <a:bodyPr/>
          <a:lstStyle/>
          <a:p>
            <a:r>
              <a:rPr lang="en-US" dirty="0" smtClean="0"/>
              <a:t>When a user is mobile, Rx will observe the Doppler effect even if Rx itself is static</a:t>
            </a:r>
          </a:p>
          <a:p>
            <a:pPr lvl="1"/>
            <a:r>
              <a:rPr lang="en-US" b="1" dirty="0" smtClean="0"/>
              <a:t>Why? </a:t>
            </a:r>
            <a:endParaRPr lang="en-US" dirty="0" smtClean="0"/>
          </a:p>
          <a:p>
            <a:r>
              <a:rPr lang="en-US" dirty="0" smtClean="0"/>
              <a:t>If the moving speed is </a:t>
            </a:r>
            <a:r>
              <a:rPr lang="en-US" i="1" dirty="0" smtClean="0"/>
              <a:t>v</a:t>
            </a:r>
            <a:r>
              <a:rPr lang="en-US" dirty="0" smtClean="0"/>
              <a:t>, what’s the Doppler effect </a:t>
            </a:r>
          </a:p>
          <a:p>
            <a:pPr lvl="1"/>
            <a:r>
              <a:rPr lang="en-US" dirty="0" err="1" smtClean="0">
                <a:solidFill>
                  <a:schemeClr val="accent5"/>
                </a:solidFill>
              </a:rPr>
              <a:t>Δf</a:t>
            </a:r>
            <a:r>
              <a:rPr lang="en-US" dirty="0" smtClean="0">
                <a:solidFill>
                  <a:schemeClr val="accent5"/>
                </a:solidFill>
              </a:rPr>
              <a:t> ≤ (2f/c) * v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Why?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91025"/>
            <a:ext cx="163285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5691051"/>
            <a:ext cx="819150" cy="819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5967">
            <a:off x="2518589" y="4554846"/>
            <a:ext cx="1473166" cy="1184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107" y="5876789"/>
            <a:ext cx="895350" cy="89535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endCxn id="15" idx="0"/>
          </p:cNvCxnSpPr>
          <p:nvPr/>
        </p:nvCxnSpPr>
        <p:spPr>
          <a:xfrm>
            <a:off x="1856014" y="5281612"/>
            <a:ext cx="700768" cy="59517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664279" y="5876789"/>
            <a:ext cx="4346121" cy="14402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429815" y="4295099"/>
            <a:ext cx="4485586" cy="1285873"/>
          </a:xfrm>
          <a:prstGeom prst="roundRect">
            <a:avLst>
              <a:gd name="adj" fmla="val 89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Detect the gesture by measuring the Doppler effect at Rx 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400" b="1" dirty="0" smtClean="0">
                <a:solidFill>
                  <a:schemeClr val="tx1"/>
                </a:solidFill>
                <a:sym typeface="Wingdings"/>
              </a:rPr>
              <a:t>Device-free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4343400" y="3166589"/>
            <a:ext cx="39624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200" dirty="0"/>
              <a:t>Velocity of Rx along the reflected path is at </a:t>
            </a:r>
            <a:r>
              <a:rPr lang="en-US" sz="2200"/>
              <a:t>most </a:t>
            </a:r>
            <a:r>
              <a:rPr lang="en-US" sz="2200" smtClean="0"/>
              <a:t>2v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1981200" y="2159913"/>
            <a:ext cx="7010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length of the reflected path varies over time</a:t>
            </a:r>
          </a:p>
        </p:txBody>
      </p:sp>
    </p:spTree>
    <p:extLst>
      <p:ext uri="{BB962C8B-B14F-4D97-AF65-F5344CB8AC3E}">
        <p14:creationId xmlns:p14="http://schemas.microsoft.com/office/powerpoint/2010/main" val="97859266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9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that Simple?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48815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Challenge 1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The velocity of a human gesture is VERY SMALL (e.g., 0.5 m/s) </a:t>
            </a:r>
          </a:p>
          <a:p>
            <a:pPr lvl="1"/>
            <a:r>
              <a:rPr lang="en-US" dirty="0" smtClean="0"/>
              <a:t>Correspond to a small Doppler shift</a:t>
            </a:r>
            <a:br>
              <a:rPr lang="en-US" dirty="0" smtClean="0"/>
            </a:br>
            <a:r>
              <a:rPr lang="en-US" dirty="0" smtClean="0"/>
              <a:t>e.g., </a:t>
            </a:r>
            <a:r>
              <a:rPr lang="en-US" sz="2000" dirty="0" err="1" smtClean="0">
                <a:solidFill>
                  <a:schemeClr val="accent5"/>
                </a:solidFill>
              </a:rPr>
              <a:t>Δf</a:t>
            </a:r>
            <a:r>
              <a:rPr lang="en-US" sz="2000" dirty="0" smtClean="0">
                <a:solidFill>
                  <a:schemeClr val="accent5"/>
                </a:solidFill>
              </a:rPr>
              <a:t>=2fv/C = </a:t>
            </a:r>
            <a:r>
              <a:rPr lang="en-US" sz="2000" b="1" dirty="0" smtClean="0">
                <a:solidFill>
                  <a:schemeClr val="accent5"/>
                </a:solidFill>
              </a:rPr>
              <a:t>17Hz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smtClean="0"/>
              <a:t>when v = 0.5 m/s and f = 5GHz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Challenge 2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operates in the 20MHz wide band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Corse resolution!!</a:t>
            </a:r>
            <a:endParaRPr lang="en-US" dirty="0">
              <a:solidFill>
                <a:schemeClr val="accent2"/>
              </a:solidFill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Each 802.111 OFDM symbol includes 64 subcarriers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bandwidth of each subcarrier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   = 20*10</a:t>
            </a:r>
            <a:r>
              <a:rPr lang="en-US" baseline="30000" dirty="0" smtClean="0">
                <a:sym typeface="Wingdings"/>
              </a:rPr>
              <a:t>6</a:t>
            </a:r>
            <a:r>
              <a:rPr lang="en-US" dirty="0" smtClean="0">
                <a:sym typeface="Wingdings"/>
              </a:rPr>
              <a:t>/64 ~ 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313KHz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447800" y="5562600"/>
            <a:ext cx="3996174" cy="880950"/>
          </a:xfrm>
          <a:prstGeom prst="roundRect">
            <a:avLst>
              <a:gd name="adj" fmla="val 89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Cannot observe 17Hz within a 312.5KHz band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459537" y="5296983"/>
            <a:ext cx="0" cy="64135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48487" y="4992184"/>
            <a:ext cx="0" cy="94615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81887" y="5530346"/>
            <a:ext cx="0" cy="407988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ket 13"/>
          <p:cNvSpPr/>
          <p:nvPr/>
        </p:nvSpPr>
        <p:spPr>
          <a:xfrm rot="5400000">
            <a:off x="6324600" y="5573208"/>
            <a:ext cx="212725" cy="51752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/>
          <p:cNvSpPr/>
          <p:nvPr/>
        </p:nvSpPr>
        <p:spPr>
          <a:xfrm rot="5400000">
            <a:off x="6842712" y="5573209"/>
            <a:ext cx="212725" cy="51752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ket 15"/>
          <p:cNvSpPr/>
          <p:nvPr/>
        </p:nvSpPr>
        <p:spPr>
          <a:xfrm rot="5400000">
            <a:off x="7375524" y="5573207"/>
            <a:ext cx="212725" cy="51752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88809" y="595000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f1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55966" y="595000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83194" y="596576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f3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100887" y="4975628"/>
            <a:ext cx="0" cy="946150"/>
          </a:xfrm>
          <a:prstGeom prst="straightConnector1">
            <a:avLst/>
          </a:prstGeom>
          <a:ln w="635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72287" y="4899428"/>
            <a:ext cx="2877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0887" y="46482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Δf = 17Hz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633893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313KHz</a:t>
            </a: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239000" y="6331405"/>
            <a:ext cx="535355" cy="37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57201" y="-2037"/>
            <a:ext cx="8229600" cy="195257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400" dirty="0"/>
              <a:t>How to Identify Small </a:t>
            </a:r>
            <a:r>
              <a:rPr sz="4400" dirty="0" smtClean="0"/>
              <a:t>Shift</a:t>
            </a:r>
          </a:p>
          <a:p>
            <a:pPr algn="ctr">
              <a:defRPr sz="5000"/>
            </a:pPr>
            <a:r>
              <a:rPr sz="3200" dirty="0" smtClean="0"/>
              <a:t>even in Wideband Channels?</a:t>
            </a:r>
            <a:endParaRPr sz="3200" dirty="0"/>
          </a:p>
        </p:txBody>
      </p:sp>
      <p:sp>
        <p:nvSpPr>
          <p:cNvPr id="224" name="Shape 224"/>
          <p:cNvSpPr/>
          <p:nvPr/>
        </p:nvSpPr>
        <p:spPr>
          <a:xfrm>
            <a:off x="216436" y="2392298"/>
            <a:ext cx="8711129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953" dirty="0">
                <a:solidFill>
                  <a:schemeClr val="accent2"/>
                </a:solidFill>
                <a:ea typeface="Gill Sans SemiBold"/>
                <a:cs typeface="Gill Sans SemiBold"/>
                <a:sym typeface="Gill Sans SemiBold"/>
              </a:rPr>
              <a:t>Idea</a:t>
            </a:r>
            <a:r>
              <a:rPr sz="2953" dirty="0"/>
              <a:t>:  Transform the WiFi signals to </a:t>
            </a:r>
            <a:r>
              <a:rPr lang="en-US" sz="2953" dirty="0" smtClean="0"/>
              <a:t/>
            </a:r>
            <a:br>
              <a:rPr lang="en-US" sz="2953" dirty="0" smtClean="0"/>
            </a:br>
            <a:r>
              <a:rPr sz="2953" dirty="0" smtClean="0">
                <a:solidFill>
                  <a:schemeClr val="accent5"/>
                </a:solidFill>
              </a:rPr>
              <a:t>narrowband</a:t>
            </a:r>
            <a:r>
              <a:rPr sz="2953" dirty="0" smtClean="0"/>
              <a:t> </a:t>
            </a:r>
            <a:r>
              <a:rPr sz="2953" dirty="0"/>
              <a:t>pulses via </a:t>
            </a:r>
            <a:r>
              <a:rPr sz="2953" dirty="0">
                <a:solidFill>
                  <a:schemeClr val="accent5"/>
                </a:solidFill>
              </a:rPr>
              <a:t>large FFT</a:t>
            </a:r>
            <a:r>
              <a:rPr sz="2953" dirty="0"/>
              <a:t>!</a:t>
            </a:r>
          </a:p>
        </p:txBody>
      </p:sp>
      <p:sp>
        <p:nvSpPr>
          <p:cNvPr id="227" name="Shape 227"/>
          <p:cNvSpPr/>
          <p:nvPr/>
        </p:nvSpPr>
        <p:spPr>
          <a:xfrm>
            <a:off x="751469" y="5502132"/>
            <a:ext cx="305853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>
                <a:latin typeface="+mn-lt"/>
              </a:rPr>
              <a:t>FFT over one symbol</a:t>
            </a:r>
          </a:p>
        </p:txBody>
      </p:sp>
      <p:sp>
        <p:nvSpPr>
          <p:cNvPr id="228" name="Shape 228"/>
          <p:cNvSpPr/>
          <p:nvPr/>
        </p:nvSpPr>
        <p:spPr>
          <a:xfrm>
            <a:off x="4732535" y="5468686"/>
            <a:ext cx="441146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>
                <a:latin typeface="+mn-lt"/>
              </a:rPr>
              <a:t>FFT over two identical symbol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810001"/>
            <a:ext cx="892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9341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7" grpId="0" animBg="1" advAuto="0"/>
      <p:bldP spid="22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FFT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</a:t>
            </a:r>
            <a:r>
              <a:rPr lang="en-US" dirty="0" err="1" smtClean="0"/>
              <a:t>Tx</a:t>
            </a:r>
            <a:r>
              <a:rPr lang="en-US" dirty="0" smtClean="0"/>
              <a:t> sends two identical symbols, each with N sample</a:t>
            </a:r>
          </a:p>
          <a:p>
            <a:r>
              <a:rPr lang="en-US" dirty="0" smtClean="0"/>
              <a:t>If Rx performs a 2N point FFT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76" y="176312"/>
            <a:ext cx="2204720" cy="721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76312"/>
            <a:ext cx="2336800" cy="721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609600" y="5410200"/>
            <a:ext cx="7886700" cy="1235076"/>
          </a:xfrm>
          <a:prstGeom prst="roundRect">
            <a:avLst>
              <a:gd name="adj" fmla="val 89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Bandwidth of each subcarrier is halved!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In theory, odd subcarriers must be 0. Then, if Rx receives pulse in odd subcarriers </a:t>
            </a: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200" b="1" dirty="0" smtClean="0">
                <a:solidFill>
                  <a:schemeClr val="tx1"/>
                </a:solidFill>
                <a:sym typeface="Wingdings"/>
              </a:rPr>
              <a:t>Doppler effect</a:t>
            </a: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!!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995" y="3196430"/>
            <a:ext cx="2594761" cy="1079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250231" y="-802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IFFT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98730" y="243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91995" y="2667000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Even sub-</a:t>
            </a:r>
            <a:r>
              <a:rPr lang="en-US" dirty="0" err="1" smtClean="0">
                <a:solidFill>
                  <a:schemeClr val="accent5"/>
                </a:solidFill>
              </a:rPr>
              <a:t>ch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7650" y="4444650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Odd </a:t>
            </a:r>
            <a:r>
              <a:rPr lang="en-US" dirty="0" smtClean="0">
                <a:solidFill>
                  <a:schemeClr val="accent5"/>
                </a:solidFill>
              </a:rPr>
              <a:t>sub-</a:t>
            </a:r>
            <a:r>
              <a:rPr lang="en-US" dirty="0" err="1" smtClean="0">
                <a:solidFill>
                  <a:schemeClr val="accent5"/>
                </a:solidFill>
              </a:rPr>
              <a:t>ch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05600" y="3002496"/>
            <a:ext cx="152400" cy="350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97650" y="4339412"/>
            <a:ext cx="381000" cy="115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71" y="2811380"/>
            <a:ext cx="5032444" cy="24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Large is FFT 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2N points FFT </a:t>
            </a:r>
            <a:r>
              <a:rPr lang="en-US" dirty="0" smtClean="0">
                <a:sym typeface="Wingdings"/>
              </a:rPr>
              <a:t> halve the bandwidth</a:t>
            </a:r>
          </a:p>
          <a:p>
            <a:pPr lvl="1"/>
            <a:r>
              <a:rPr lang="en-US" dirty="0" smtClean="0">
                <a:sym typeface="Wingdings"/>
              </a:rPr>
              <a:t>Each subcarrier is (20/64) /2 = 10(MHz)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MN points FFT  reduce the bandwidth by M times</a:t>
            </a:r>
          </a:p>
          <a:p>
            <a:pPr lvl="1"/>
            <a:r>
              <a:rPr lang="en-US" dirty="0" smtClean="0">
                <a:sym typeface="Wingdings"/>
              </a:rPr>
              <a:t>Each subcarrier is 20/M (MHz)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593" y="4561114"/>
            <a:ext cx="8483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To get a resolution of 10Hz, we need (20/64)*10</a:t>
            </a:r>
            <a:r>
              <a:rPr lang="en-US" sz="2400" baseline="30000" dirty="0" smtClean="0">
                <a:solidFill>
                  <a:schemeClr val="accent5"/>
                </a:solidFill>
              </a:rPr>
              <a:t>6</a:t>
            </a:r>
            <a:r>
              <a:rPr lang="en-US" sz="2400" dirty="0" smtClean="0">
                <a:solidFill>
                  <a:schemeClr val="accent5"/>
                </a:solidFill>
              </a:rPr>
              <a:t>/M = 10 </a:t>
            </a:r>
            <a:br>
              <a:rPr lang="en-US" sz="2400" dirty="0" smtClean="0">
                <a:solidFill>
                  <a:schemeClr val="accent5"/>
                </a:solidFill>
              </a:rPr>
            </a:br>
            <a:r>
              <a:rPr lang="en-US" sz="2400" dirty="0" smtClean="0">
                <a:solidFill>
                  <a:schemeClr val="accent5"/>
                </a:solidFill>
                <a:sym typeface="Wingdings"/>
              </a:rPr>
              <a:t> M = 31,250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794657"/>
          </a:xfrm>
        </p:spPr>
        <p:txBody>
          <a:bodyPr>
            <a:noAutofit/>
          </a:bodyPr>
          <a:lstStyle/>
          <a:p>
            <a:r>
              <a:rPr lang="en-US"/>
              <a:t>Capturing </a:t>
            </a:r>
            <a:r>
              <a:rPr lang="en-US" smtClean="0"/>
              <a:t>Movement </a:t>
            </a:r>
            <a:r>
              <a:rPr lang="en-US" dirty="0"/>
              <a:t>via Large FFT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228600" y="1152604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FFT over </a:t>
            </a:r>
            <a:r>
              <a:rPr lang="en-US" sz="2800" dirty="0" smtClean="0"/>
              <a:t>31,250 </a:t>
            </a:r>
            <a:r>
              <a:rPr lang="en-US" sz="2800" dirty="0"/>
              <a:t>symbols → </a:t>
            </a:r>
            <a:r>
              <a:rPr lang="en-US" sz="2800" dirty="0" smtClean="0"/>
              <a:t>10Hz </a:t>
            </a:r>
            <a:r>
              <a:rPr lang="en-US" sz="2800" dirty="0"/>
              <a:t>per subcarrier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26" y="1676400"/>
            <a:ext cx="6336665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060502"/>
            <a:ext cx="6293485" cy="215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3733800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5"/>
                </a:solidFill>
              </a:rPr>
              <a:t>Without movement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7262" y="6091535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5"/>
                </a:solidFill>
              </a:rPr>
              <a:t>With </a:t>
            </a:r>
            <a:r>
              <a:rPr lang="en-US" sz="2400" dirty="0" smtClean="0">
                <a:solidFill>
                  <a:schemeClr val="accent5"/>
                </a:solidFill>
              </a:rPr>
              <a:t>movement 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4073" y="4768356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Doppler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shift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346315" y="5410200"/>
            <a:ext cx="426085" cy="30480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Capturing over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76838"/>
            <a:ext cx="7886700" cy="122396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Frequency-time Doppler profile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an example gesture (push)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09800"/>
            <a:ext cx="7928117" cy="28952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752600" y="2076375"/>
            <a:ext cx="5943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752600" y="1328528"/>
            <a:ext cx="0" cy="7478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114800" y="1466775"/>
            <a:ext cx="4572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1466774"/>
            <a:ext cx="457200" cy="6096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185944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945957" y="1523291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Velocity 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96535" y="2076375"/>
            <a:ext cx="2318265" cy="0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29200" y="2076375"/>
            <a:ext cx="2318265" cy="0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3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by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504887"/>
            <a:ext cx="7886700" cy="97211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Different gestures correspond to </a:t>
            </a:r>
            <a:r>
              <a:rPr lang="en-US" dirty="0" smtClean="0"/>
              <a:t>various </a:t>
            </a:r>
            <a:r>
              <a:rPr lang="en-US" dirty="0"/>
              <a:t>frequency-time Doppler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26446"/>
            <a:ext cx="5562600" cy="42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9123363" cy="11255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Traditionally, wireless signals are used for </a:t>
            </a:r>
            <a:r>
              <a:rPr lang="is-IS" sz="3200" dirty="0" smtClean="0"/>
              <a:t>…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2187932"/>
            <a:ext cx="8375599" cy="4314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674866">
            <a:off x="4481342" y="3123273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011001</a:t>
            </a:r>
            <a:r>
              <a:rPr lang="is-IS" sz="2800" b="1" dirty="0" smtClean="0"/>
              <a:t>…...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6975" y="1468607"/>
            <a:ext cx="7701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Data communication among devices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555396">
            <a:off x="4608505" y="4223326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100101</a:t>
            </a:r>
            <a:r>
              <a:rPr lang="is-IS" sz="2800" b="1" dirty="0" smtClean="0"/>
              <a:t>…...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79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 signals into segments</a:t>
            </a:r>
          </a:p>
          <a:p>
            <a:r>
              <a:rPr lang="en-US" dirty="0" smtClean="0"/>
              <a:t>Represent the moving pattern as a sequence of positive/negative Doppler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90650" y="3048000"/>
          <a:ext cx="6096000" cy="1828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624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Doppler Effect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Value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Positive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Negative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Both Positive/Negative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2963" y="5363025"/>
            <a:ext cx="760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Compare the received sequence with the set of </a:t>
            </a:r>
            <a:r>
              <a:rPr lang="en-US" sz="2400" smtClean="0">
                <a:solidFill>
                  <a:schemeClr val="accent5"/>
                </a:solidFill>
              </a:rPr>
              <a:t>pre-defined sequenced</a:t>
            </a:r>
            <a:endParaRPr lang="en-US" sz="24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Tx</a:t>
            </a:r>
            <a:r>
              <a:rPr lang="en-US" dirty="0" smtClean="0"/>
              <a:t> never sends the identical symbols over time</a:t>
            </a:r>
          </a:p>
          <a:p>
            <a:r>
              <a:rPr lang="en-US" dirty="0" smtClean="0"/>
              <a:t>Solution: </a:t>
            </a:r>
            <a:r>
              <a:rPr lang="en-US" dirty="0" smtClean="0">
                <a:solidFill>
                  <a:schemeClr val="accent2"/>
                </a:solidFill>
              </a:rPr>
              <a:t>Decode and re-encode</a:t>
            </a:r>
            <a:endParaRPr lang="en-US" i="1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/>
              <a:t>Decode the data symbol as usual </a:t>
            </a:r>
          </a:p>
          <a:p>
            <a:pPr lvl="1"/>
            <a:r>
              <a:rPr lang="en-US" dirty="0" smtClean="0"/>
              <a:t>Re-encode the frequency-domain symbols</a:t>
            </a:r>
            <a:br>
              <a:rPr lang="en-US" dirty="0" smtClean="0"/>
            </a:br>
            <a:r>
              <a:rPr lang="en-US" dirty="0" smtClean="0"/>
              <a:t>	Y</a:t>
            </a:r>
            <a:r>
              <a:rPr lang="en-US" baseline="-25000" dirty="0" smtClean="0"/>
              <a:t>1</a:t>
            </a:r>
            <a:r>
              <a:rPr lang="en-US" dirty="0" smtClean="0"/>
              <a:t> = H</a:t>
            </a:r>
            <a:r>
              <a:rPr lang="en-US" baseline="-25000" dirty="0" smtClean="0"/>
              <a:t>1</a:t>
            </a: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br>
              <a:rPr lang="en-US" baseline="-25000" dirty="0" smtClean="0"/>
            </a:br>
            <a:r>
              <a:rPr lang="en-US" baseline="-25000" dirty="0" smtClean="0"/>
              <a:t>	</a:t>
            </a:r>
            <a:r>
              <a:rPr lang="en-US" dirty="0" smtClean="0"/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X</a:t>
            </a:r>
            <a:r>
              <a:rPr lang="en-US" baseline="-25000" dirty="0" smtClean="0"/>
              <a:t>2 </a:t>
            </a:r>
            <a:r>
              <a:rPr lang="en-US" dirty="0" smtClean="0">
                <a:sym typeface="Wingdings"/>
              </a:rPr>
              <a:t> Y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/>
              </a:rPr>
              <a:t>’</a:t>
            </a:r>
            <a:r>
              <a:rPr lang="en-US" dirty="0" smtClean="0"/>
              <a:t>=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Y</a:t>
            </a:r>
            <a:r>
              <a:rPr lang="en-US" baseline="-25000" dirty="0" smtClean="0"/>
              <a:t>2</a:t>
            </a:r>
            <a:r>
              <a:rPr lang="en-US" dirty="0" smtClean="0">
                <a:sym typeface="Wingdings"/>
              </a:rPr>
              <a:t>*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(X</a:t>
            </a:r>
            <a:r>
              <a:rPr lang="en-US" baseline="-25000" dirty="0" smtClean="0">
                <a:solidFill>
                  <a:schemeClr val="accent5"/>
                </a:solidFill>
                <a:sym typeface="Wingdings"/>
              </a:rPr>
              <a:t>1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/X</a:t>
            </a:r>
            <a:r>
              <a:rPr lang="en-US" baseline="-25000" dirty="0" smtClean="0">
                <a:solidFill>
                  <a:schemeClr val="accent5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~=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X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/>
              <a:t> </a:t>
            </a:r>
            <a:r>
              <a:rPr lang="en-US" baseline="-25000" dirty="0" smtClean="0"/>
              <a:t> </a:t>
            </a:r>
            <a:r>
              <a:rPr lang="en-US" baseline="-25000" dirty="0"/>
              <a:t/>
            </a:r>
            <a:br>
              <a:rPr lang="en-US" baseline="-25000" dirty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>	</a:t>
            </a:r>
            <a:r>
              <a:rPr lang="en-US" dirty="0" smtClean="0"/>
              <a:t>Y</a:t>
            </a:r>
            <a:r>
              <a:rPr lang="en-US" baseline="-25000" dirty="0" smtClean="0"/>
              <a:t>M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H</a:t>
            </a:r>
            <a:r>
              <a:rPr lang="en-US" baseline="-25000" dirty="0" smtClean="0"/>
              <a:t>M</a:t>
            </a:r>
            <a:r>
              <a:rPr lang="en-US" dirty="0" smtClean="0"/>
              <a:t>X</a:t>
            </a:r>
            <a:r>
              <a:rPr lang="en-US" baseline="-25000" dirty="0" smtClean="0"/>
              <a:t>M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Y</a:t>
            </a:r>
            <a:r>
              <a:rPr lang="en-US" baseline="-25000" dirty="0" smtClean="0"/>
              <a:t>M</a:t>
            </a:r>
            <a:r>
              <a:rPr lang="en-US" dirty="0" smtClean="0">
                <a:sym typeface="Wingdings"/>
              </a:rPr>
              <a:t>’</a:t>
            </a:r>
            <a:r>
              <a:rPr lang="en-US" dirty="0" smtClean="0"/>
              <a:t>=</a:t>
            </a:r>
            <a:r>
              <a:rPr lang="en-US" dirty="0" smtClean="0">
                <a:sym typeface="Wingdings"/>
              </a:rPr>
              <a:t> Y</a:t>
            </a:r>
            <a:r>
              <a:rPr lang="en-US" baseline="-25000" dirty="0" smtClean="0"/>
              <a:t>M</a:t>
            </a:r>
            <a:r>
              <a:rPr lang="en-US" dirty="0" smtClean="0">
                <a:sym typeface="Wingdings"/>
              </a:rPr>
              <a:t>*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(X</a:t>
            </a:r>
            <a:r>
              <a:rPr lang="en-US" baseline="-25000" dirty="0" smtClean="0">
                <a:solidFill>
                  <a:schemeClr val="accent5"/>
                </a:solidFill>
                <a:sym typeface="Wingdings"/>
              </a:rPr>
              <a:t>1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/X</a:t>
            </a:r>
            <a:r>
              <a:rPr lang="en-US" baseline="-25000" dirty="0" smtClean="0">
                <a:solidFill>
                  <a:schemeClr val="accent5"/>
                </a:solidFill>
                <a:sym typeface="Wingdings"/>
              </a:rPr>
              <a:t>M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) </a:t>
            </a:r>
            <a:r>
              <a:rPr lang="en-US" dirty="0">
                <a:sym typeface="Wingdings"/>
              </a:rPr>
              <a:t>~=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X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/>
              <a:t> </a:t>
            </a:r>
            <a:r>
              <a:rPr lang="en-US" baseline="-25000" dirty="0" smtClean="0"/>
              <a:t> </a:t>
            </a:r>
          </a:p>
          <a:p>
            <a:pPr lvl="1"/>
            <a:r>
              <a:rPr lang="en-US" dirty="0" smtClean="0"/>
              <a:t>Convert it back to time-domain y’(m) = IFFT(</a:t>
            </a:r>
            <a:r>
              <a:rPr lang="en-US" dirty="0" err="1" smtClean="0"/>
              <a:t>Y’</a:t>
            </a:r>
            <a:r>
              <a:rPr lang="en-US" baseline="-25000" dirty="0" err="1" smtClean="0"/>
              <a:t>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Perform large FFT for y’(0)~y’(M)</a:t>
            </a:r>
            <a:r>
              <a:rPr lang="en-US" baseline="-25000" dirty="0"/>
              <a:t/>
            </a:r>
            <a:br>
              <a:rPr lang="en-US" baseline="-25000" dirty="0"/>
            </a:br>
            <a:r>
              <a:rPr lang="en-US" baseline="-25000" dirty="0"/>
              <a:t/>
            </a:r>
            <a:br>
              <a:rPr lang="en-US" baseline="-25000" dirty="0"/>
            </a:br>
            <a:endParaRPr lang="en-US" baseline="-25000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1958117" y="375926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–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1"/>
            <a:ext cx="7886700" cy="5110162"/>
          </a:xfrm>
        </p:spPr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16076"/>
            <a:ext cx="5709589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950" y="2362200"/>
            <a:ext cx="221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/>
                </a:solidFill>
              </a:rPr>
              <a:t>Accuracy: .88~1</a:t>
            </a:r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– </a:t>
            </a:r>
            <a:r>
              <a:rPr lang="en-US" dirty="0" smtClean="0"/>
              <a:t>False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558327"/>
            <a:ext cx="8839200" cy="1092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False detection can be almost eliminated if the subject repeats the </a:t>
            </a:r>
            <a:r>
              <a:rPr lang="en-US" sz="2400" dirty="0" smtClean="0">
                <a:solidFill>
                  <a:schemeClr val="accent5"/>
                </a:solidFill>
              </a:rPr>
              <a:t>preamble (pre-defined gesture) </a:t>
            </a:r>
            <a:r>
              <a:rPr lang="en-US" sz="2400" dirty="0" smtClean="0"/>
              <a:t>several times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239000" cy="40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device-free wireless-based gesture recognition</a:t>
            </a:r>
          </a:p>
          <a:p>
            <a:r>
              <a:rPr lang="en-US" dirty="0" smtClean="0"/>
              <a:t>Leverage the Doppler Effect to detect gestures</a:t>
            </a:r>
          </a:p>
          <a:p>
            <a:r>
              <a:rPr lang="en-US" dirty="0" smtClean="0"/>
              <a:t>Improve the resolution using large FFT</a:t>
            </a:r>
          </a:p>
          <a:p>
            <a:r>
              <a:rPr lang="en-US" dirty="0" smtClean="0"/>
              <a:t>How to detect multiple persons?</a:t>
            </a:r>
          </a:p>
          <a:p>
            <a:pPr lvl="1"/>
            <a:r>
              <a:rPr lang="en-US" dirty="0" smtClean="0"/>
              <a:t>Use multiple antennas</a:t>
            </a:r>
          </a:p>
          <a:p>
            <a:r>
              <a:rPr lang="en-US" dirty="0" smtClean="0"/>
              <a:t>Limitation: a finite set of detectable gesture</a:t>
            </a:r>
          </a:p>
          <a:p>
            <a:pPr lvl="1"/>
            <a:r>
              <a:rPr lang="en-US" dirty="0" smtClean="0"/>
              <a:t>The Doppler shift patterns of different gestures should be distensible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2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94413" y="1492249"/>
            <a:ext cx="8534400" cy="48641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EchoTag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b="0" dirty="0">
                <a:solidFill>
                  <a:schemeClr val="tx1"/>
                </a:solidFill>
              </a:rPr>
              <a:t>Infrastructure-free indoor localization tagging</a:t>
            </a:r>
            <a:br>
              <a:rPr lang="en-US" sz="2600" b="0" dirty="0">
                <a:solidFill>
                  <a:schemeClr val="tx1"/>
                </a:solidFill>
              </a:rPr>
            </a:br>
            <a:r>
              <a:rPr lang="en-US" sz="2600" b="0" dirty="0">
                <a:solidFill>
                  <a:schemeClr val="tx1"/>
                </a:solidFill>
              </a:rPr>
              <a:t>[MobiCom’15</a:t>
            </a:r>
            <a:r>
              <a:rPr lang="en-US" sz="2600" b="0" dirty="0" smtClean="0">
                <a:solidFill>
                  <a:schemeClr val="tx1"/>
                </a:solidFill>
              </a:rPr>
              <a:t>]</a:t>
            </a: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Yu-</a:t>
            </a:r>
            <a:r>
              <a:rPr lang="en-US" sz="2000" b="0" dirty="0" err="1" smtClean="0">
                <a:solidFill>
                  <a:schemeClr val="tx1"/>
                </a:solidFill>
              </a:rPr>
              <a:t>Chih</a:t>
            </a:r>
            <a:r>
              <a:rPr lang="en-US" sz="2000" b="0" dirty="0" smtClean="0">
                <a:solidFill>
                  <a:schemeClr val="tx1"/>
                </a:solidFill>
              </a:rPr>
              <a:t> Tung and Kang Shin</a:t>
            </a:r>
            <a:r>
              <a:rPr lang="en-US" sz="2000" b="0" dirty="0">
                <a:solidFill>
                  <a:schemeClr val="tx1"/>
                </a:solidFill>
              </a:rPr>
              <a:t> </a:t>
            </a: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University of Michigan, Ann Arbor  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73" y="25021"/>
            <a:ext cx="2684327" cy="1522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26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Location Tagging?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93850"/>
            <a:ext cx="5732961" cy="32973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Location Tagging?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7" y="2416624"/>
            <a:ext cx="5774301" cy="33832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Location Tagging?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0" y="2433600"/>
            <a:ext cx="5761784" cy="3384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80000" y="2667000"/>
            <a:ext cx="1066800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944416" y="1036375"/>
            <a:ext cx="3084467" cy="1397225"/>
          </a:xfrm>
          <a:prstGeom prst="roundRect">
            <a:avLst>
              <a:gd name="adj" fmla="val 89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Locate the position using </a:t>
            </a:r>
            <a:r>
              <a:rPr lang="en-US" sz="2600" b="1" dirty="0" smtClean="0">
                <a:solidFill>
                  <a:schemeClr val="tx1"/>
                </a:solidFill>
              </a:rPr>
              <a:t>Acoustic Signals</a:t>
            </a:r>
            <a:r>
              <a:rPr lang="en-US" sz="2600" dirty="0" smtClean="0">
                <a:solidFill>
                  <a:schemeClr val="tx1"/>
                </a:solidFill>
              </a:rPr>
              <a:t>!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4023" y="1036375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2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Infrastructure free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Infrastructure-based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1803400" cy="1401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59" y="2057400"/>
            <a:ext cx="1915153" cy="1479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10" y="2284384"/>
            <a:ext cx="1179994" cy="1174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550" y="2295270"/>
            <a:ext cx="1628557" cy="1182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893862"/>
            <a:ext cx="2184400" cy="1532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779" y="4893862"/>
            <a:ext cx="2254250" cy="16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93" y="1271705"/>
            <a:ext cx="7690757" cy="5421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9621" y="281384"/>
            <a:ext cx="7886700" cy="681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Now, we have internet of </a:t>
            </a:r>
            <a:r>
              <a:rPr lang="en-US" i="1" u="sng" dirty="0" smtClean="0"/>
              <a:t>Things</a:t>
            </a:r>
            <a:endParaRPr lang="en-US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50965" y="962422"/>
            <a:ext cx="8760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More and </a:t>
            </a:r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</a:rPr>
              <a:t>more sensing/wearable devices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wireless signals everywhere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Infrastructure free</a:t>
            </a:r>
          </a:p>
          <a:p>
            <a:pPr lvl="1"/>
            <a:r>
              <a:rPr lang="en-US" dirty="0" err="1" smtClean="0"/>
              <a:t>SurroundSense</a:t>
            </a:r>
            <a:r>
              <a:rPr lang="en-US" dirty="0" smtClean="0"/>
              <a:t> [Mobisys’09]		room-level</a:t>
            </a:r>
          </a:p>
          <a:p>
            <a:pPr lvl="1"/>
            <a:r>
              <a:rPr lang="en-US" dirty="0" err="1" smtClean="0"/>
              <a:t>Batphone</a:t>
            </a:r>
            <a:r>
              <a:rPr lang="en-US" dirty="0" smtClean="0"/>
              <a:t> [Mobisys’11]		room-level</a:t>
            </a:r>
          </a:p>
          <a:p>
            <a:pPr lvl="1"/>
            <a:r>
              <a:rPr lang="en-US" dirty="0" err="1" smtClean="0"/>
              <a:t>RoomSense</a:t>
            </a:r>
            <a:r>
              <a:rPr lang="en-US" dirty="0" smtClean="0"/>
              <a:t> [AH’11]			300cm</a:t>
            </a:r>
          </a:p>
          <a:p>
            <a:pPr lvl="1"/>
            <a:r>
              <a:rPr lang="en-US" dirty="0" smtClean="0"/>
              <a:t>Horse [Mobisys’05]			200cm</a:t>
            </a:r>
          </a:p>
          <a:p>
            <a:pPr lvl="1"/>
            <a:r>
              <a:rPr lang="en-US" dirty="0" smtClean="0"/>
              <a:t>Geo [Mobisys’11]			100cm</a:t>
            </a:r>
          </a:p>
          <a:p>
            <a:pPr lvl="1"/>
            <a:r>
              <a:rPr lang="en-US" dirty="0" smtClean="0"/>
              <a:t>FM [Mobisys’12]			30cm</a:t>
            </a:r>
          </a:p>
          <a:p>
            <a:r>
              <a:rPr lang="en-US" dirty="0" smtClean="0"/>
              <a:t>Infrastructure-based</a:t>
            </a:r>
          </a:p>
          <a:p>
            <a:pPr lvl="1"/>
            <a:r>
              <a:rPr lang="en-US" dirty="0" err="1" smtClean="0"/>
              <a:t>Luxapose</a:t>
            </a:r>
            <a:r>
              <a:rPr lang="en-US" dirty="0" smtClean="0"/>
              <a:t> [Mobisys’14]		10cm</a:t>
            </a:r>
          </a:p>
          <a:p>
            <a:pPr lvl="1"/>
            <a:r>
              <a:rPr lang="en-US" dirty="0" smtClean="0"/>
              <a:t>Cricket [Mobicom’00]			10cm</a:t>
            </a:r>
          </a:p>
          <a:p>
            <a:pPr lvl="1"/>
            <a:r>
              <a:rPr lang="en-US" dirty="0" err="1" smtClean="0"/>
              <a:t>Guoguo</a:t>
            </a:r>
            <a:r>
              <a:rPr lang="en-US" dirty="0" smtClean="0"/>
              <a:t> [Mobisys’13]			6-25cm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059533" y="1111656"/>
            <a:ext cx="2438400" cy="67268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Not accurate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59533" y="4191000"/>
            <a:ext cx="2438400" cy="67268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Hard to deploy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EchoTag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Active acoustic </a:t>
            </a:r>
            <a:r>
              <a:rPr lang="en-US" dirty="0" smtClean="0"/>
              <a:t>sensing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Fine sensing resolution </a:t>
            </a:r>
            <a:r>
              <a:rPr lang="en-US" dirty="0" smtClean="0"/>
              <a:t>based on built-in sensors (microphone and speaker)</a:t>
            </a:r>
          </a:p>
          <a:p>
            <a:r>
              <a:rPr lang="en-US" dirty="0" smtClean="0"/>
              <a:t>Low cost and easy deployment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EchoTag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4" y="1524000"/>
            <a:ext cx="8660626" cy="43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528" y="5530334"/>
            <a:ext cx="197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Outline contour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50910" y="5543068"/>
            <a:ext cx="197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 Sense w/ sound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8641" y="5530334"/>
            <a:ext cx="144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 Select app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0992" y="5530334"/>
            <a:ext cx="147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(d) Replay 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EchoTag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600200" y="2743200"/>
            <a:ext cx="5943600" cy="251460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sz="2800" dirty="0" smtClean="0"/>
              <a:t>Active acoustic sensing</a:t>
            </a:r>
          </a:p>
          <a:p>
            <a:pPr marL="457200" indent="-457200" algn="l">
              <a:buAutoNum type="arabicPeriod"/>
            </a:pPr>
            <a:r>
              <a:rPr lang="en-US" sz="2800" dirty="0" smtClean="0"/>
              <a:t>Classification and optimization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Fingerprint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fading_cau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57" b="9622"/>
          <a:stretch/>
        </p:blipFill>
        <p:spPr>
          <a:xfrm>
            <a:off x="646847" y="2209800"/>
            <a:ext cx="7671098" cy="3352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8720" y="1831664"/>
            <a:ext cx="351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(a) Hardware imperfection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834528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(b) Surface absorption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8531" y="5647858"/>
            <a:ext cx="832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(c) Multipath fading by reflections from surfaces and near objects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64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Sound </a:t>
            </a:r>
            <a:r>
              <a:rPr lang="en-US" dirty="0" smtClean="0"/>
              <a:t>Fingerprint –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diff_location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392907"/>
            <a:ext cx="3329379" cy="5122122"/>
          </a:xfrm>
          <a:prstGeom prst="rect">
            <a:avLst/>
          </a:prstGeom>
        </p:spPr>
      </p:pic>
      <p:pic>
        <p:nvPicPr>
          <p:cNvPr id="6" name="Picture 5" descr="diff_location_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2907"/>
            <a:ext cx="3329379" cy="51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Volumn</a:t>
            </a:r>
            <a:r>
              <a:rPr lang="en-US" dirty="0" smtClean="0"/>
              <a:t>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1143000"/>
            <a:ext cx="6868160" cy="1788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39637"/>
            <a:ext cx="6776720" cy="1788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>
          <a:xfrm>
            <a:off x="1005518" y="4892047"/>
            <a:ext cx="6858000" cy="16459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0" y="1143000"/>
            <a:ext cx="304800" cy="1219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027714" y="1235076"/>
            <a:ext cx="4172857" cy="112712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Similar to the linearity problem in </a:t>
            </a:r>
            <a:r>
              <a:rPr lang="en-US" sz="2400" dirty="0" err="1" smtClean="0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Vector Machine (SVM)</a:t>
            </a:r>
          </a:p>
          <a:p>
            <a:pPr lvl="1"/>
            <a:r>
              <a:rPr lang="en-US" dirty="0" smtClean="0"/>
              <a:t>One-against-all multi-class SVM</a:t>
            </a:r>
          </a:p>
          <a:p>
            <a:pPr lvl="1"/>
            <a:r>
              <a:rPr lang="en-US" dirty="0" err="1" smtClean="0"/>
              <a:t>NoTag</a:t>
            </a:r>
            <a:r>
              <a:rPr lang="en-US" dirty="0" smtClean="0"/>
              <a:t> Classifier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2280"/>
            <a:ext cx="790448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Acoustic sensing is triggered selectively</a:t>
            </a:r>
          </a:p>
          <a:p>
            <a:pPr lvl="1"/>
            <a:r>
              <a:rPr lang="en-US" dirty="0" smtClean="0"/>
              <a:t>Save energy and reduce annoyance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WiFi</a:t>
            </a:r>
            <a:r>
              <a:rPr lang="en-US" dirty="0" smtClean="0"/>
              <a:t> beacons and tilt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918491"/>
            <a:ext cx="8153400" cy="33481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1869" y="3710022"/>
            <a:ext cx="857250" cy="6834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0060" y="3295843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Trigger </a:t>
            </a:r>
            <a:r>
              <a:rPr lang="en-US" sz="2000" dirty="0" err="1" smtClean="0">
                <a:solidFill>
                  <a:schemeClr val="accent2"/>
                </a:solidFill>
              </a:rPr>
              <a:t>EchoTag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7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94413" y="1492249"/>
            <a:ext cx="8534400" cy="48641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FCC</a:t>
            </a:r>
            <a:br>
              <a:rPr lang="en-US" dirty="0" smtClean="0"/>
            </a:br>
            <a:r>
              <a:rPr lang="en-US" sz="2600" b="0" dirty="0">
                <a:solidFill>
                  <a:schemeClr val="tx1"/>
                </a:solidFill>
              </a:rPr>
              <a:t>Electronic Frog Eye: Counting Crowd Using </a:t>
            </a:r>
            <a:r>
              <a:rPr lang="en-US" sz="2600" b="0" dirty="0" err="1">
                <a:solidFill>
                  <a:schemeClr val="tx1"/>
                </a:solidFill>
              </a:rPr>
              <a:t>WiFi</a:t>
            </a:r>
            <a:r>
              <a:rPr lang="en-US" sz="2600" b="0" dirty="0">
                <a:solidFill>
                  <a:schemeClr val="tx1"/>
                </a:solidFill>
              </a:rPr>
              <a:t/>
            </a:r>
            <a:br>
              <a:rPr lang="en-US" sz="2600" b="0" dirty="0">
                <a:solidFill>
                  <a:schemeClr val="tx1"/>
                </a:solidFill>
              </a:rPr>
            </a:br>
            <a:r>
              <a:rPr lang="en-US" sz="2600" b="0" dirty="0" smtClean="0">
                <a:solidFill>
                  <a:schemeClr val="tx1"/>
                </a:solidFill>
              </a:rPr>
              <a:t>[INFOCOM’14]</a:t>
            </a: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Wei </a:t>
            </a:r>
            <a:r>
              <a:rPr lang="en-US" sz="2000" b="0" dirty="0" smtClean="0">
                <a:solidFill>
                  <a:schemeClr val="tx1"/>
                </a:solidFill>
              </a:rPr>
              <a:t>Xi, </a:t>
            </a:r>
            <a:r>
              <a:rPr lang="en-US" sz="2000" b="0" dirty="0" err="1">
                <a:solidFill>
                  <a:schemeClr val="tx1"/>
                </a:solidFill>
              </a:rPr>
              <a:t>Jizhong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Zhao, </a:t>
            </a:r>
            <a:r>
              <a:rPr lang="en-US" sz="2000" b="0" dirty="0">
                <a:solidFill>
                  <a:schemeClr val="tx1"/>
                </a:solidFill>
              </a:rPr>
              <a:t>Xiang-Yang </a:t>
            </a:r>
            <a:r>
              <a:rPr lang="en-US" sz="2000" b="0" dirty="0" smtClean="0">
                <a:solidFill>
                  <a:schemeClr val="tx1"/>
                </a:solidFill>
              </a:rPr>
              <a:t>Li, </a:t>
            </a:r>
            <a:r>
              <a:rPr lang="en-US" sz="2000" b="0" dirty="0">
                <a:solidFill>
                  <a:schemeClr val="tx1"/>
                </a:solidFill>
              </a:rPr>
              <a:t>Kun </a:t>
            </a:r>
            <a:r>
              <a:rPr lang="en-US" sz="2000" b="0" dirty="0" smtClean="0">
                <a:solidFill>
                  <a:schemeClr val="tx1"/>
                </a:solidFill>
              </a:rPr>
              <a:t>Zhao, </a:t>
            </a:r>
            <a:r>
              <a:rPr lang="en-US" sz="2000" b="0" dirty="0" err="1" smtClean="0">
                <a:solidFill>
                  <a:schemeClr val="tx1"/>
                </a:solidFill>
              </a:rPr>
              <a:t>Shaojie</a:t>
            </a:r>
            <a:r>
              <a:rPr lang="en-US" sz="2000" b="0" dirty="0" smtClean="0">
                <a:solidFill>
                  <a:schemeClr val="tx1"/>
                </a:solidFill>
              </a:rPr>
              <a:t> Tang, </a:t>
            </a:r>
            <a:r>
              <a:rPr lang="en-US" sz="2000" b="0" dirty="0" err="1">
                <a:solidFill>
                  <a:schemeClr val="tx1"/>
                </a:solidFill>
              </a:rPr>
              <a:t>Xue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Liu, </a:t>
            </a:r>
            <a:r>
              <a:rPr lang="en-US" sz="2000" b="0" dirty="0" err="1">
                <a:solidFill>
                  <a:schemeClr val="tx1"/>
                </a:solidFill>
              </a:rPr>
              <a:t>Zhiping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Jiang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Xi’an </a:t>
            </a:r>
            <a:r>
              <a:rPr lang="en-US" sz="2000" b="0" dirty="0" err="1">
                <a:solidFill>
                  <a:schemeClr val="tx1"/>
                </a:solidFill>
              </a:rPr>
              <a:t>Jiaotong</a:t>
            </a:r>
            <a:r>
              <a:rPr lang="en-US" sz="2000" b="0" dirty="0">
                <a:solidFill>
                  <a:schemeClr val="tx1"/>
                </a:solidFill>
              </a:rPr>
              <a:t> University, Tsinghua University, Illinois Institute of Technology, Temple University, McGill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73" y="25021"/>
            <a:ext cx="2684327" cy="1522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2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0243" y="2347913"/>
            <a:ext cx="8556172" cy="20732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3200" b="0" dirty="0" smtClean="0">
                <a:solidFill>
                  <a:schemeClr val="tx1"/>
                </a:solidFill>
              </a:rPr>
              <a:t>Can we use wireless signals to create </a:t>
            </a:r>
            <a:br>
              <a:rPr lang="en-US" sz="3200" b="0" dirty="0" smtClean="0">
                <a:solidFill>
                  <a:schemeClr val="tx1"/>
                </a:solidFill>
              </a:rPr>
            </a:br>
            <a:r>
              <a:rPr lang="en-US" sz="3600" dirty="0" smtClean="0"/>
              <a:t>human-centric applications</a:t>
            </a:r>
            <a:r>
              <a:rPr lang="en-US" sz="3200" dirty="0" smtClean="0">
                <a:solidFill>
                  <a:schemeClr val="tx1"/>
                </a:solidFill>
              </a:rPr>
              <a:t>,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b="0" dirty="0" smtClean="0">
                <a:solidFill>
                  <a:schemeClr val="tx1"/>
                </a:solidFill>
              </a:rPr>
              <a:t>not just for data communication?</a:t>
            </a:r>
            <a:endParaRPr lang="en-US" sz="3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Counting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4119562"/>
          </a:xfrm>
        </p:spPr>
        <p:txBody>
          <a:bodyPr/>
          <a:lstStyle/>
          <a:p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Crowd control, </a:t>
            </a:r>
            <a:br>
              <a:rPr lang="en-US" dirty="0" smtClean="0"/>
            </a:br>
            <a:r>
              <a:rPr lang="en-US" dirty="0" smtClean="0"/>
              <a:t>marketing research,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Existing solutions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Camera-based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line-of-sight limitation, lighting requirement, vulnerable to object overlap, privacy concern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Device-based</a:t>
            </a:r>
            <a:r>
              <a:rPr lang="en-US" dirty="0" smtClean="0"/>
              <a:t> (RFID tags, sensors, mobile phones):</a:t>
            </a:r>
            <a:br>
              <a:rPr lang="en-US" dirty="0" smtClean="0"/>
            </a:br>
            <a:r>
              <a:rPr lang="en-US" dirty="0" smtClean="0"/>
              <a:t>not scalable, high deployment cost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96268"/>
            <a:ext cx="4343400" cy="1822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6611" y="2819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/>
              <a:t>http://</a:t>
            </a:r>
            <a:r>
              <a:rPr lang="en-US" sz="1200" dirty="0" err="1"/>
              <a:t>www.axis.com</a:t>
            </a:r>
            <a:r>
              <a:rPr lang="en-US" sz="1200" dirty="0"/>
              <a:t>/</a:t>
            </a:r>
            <a:r>
              <a:rPr lang="en-US" sz="1200" dirty="0" err="1"/>
              <a:t>dk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/solutions-by-application/people-counting</a:t>
            </a:r>
          </a:p>
        </p:txBody>
      </p:sp>
    </p:spTree>
    <p:extLst>
      <p:ext uri="{BB962C8B-B14F-4D97-AF65-F5344CB8AC3E}">
        <p14:creationId xmlns:p14="http://schemas.microsoft.com/office/powerpoint/2010/main" val="16335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8210550" cy="679903"/>
          </a:xfrm>
        </p:spPr>
        <p:txBody>
          <a:bodyPr>
            <a:normAutofit/>
          </a:bodyPr>
          <a:lstStyle/>
          <a:p>
            <a:r>
              <a:rPr lang="en-US" smtClean="0"/>
              <a:t>Device-free RF-based Counting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RSS-based</a:t>
            </a:r>
          </a:p>
          <a:p>
            <a:pPr lvl="1"/>
            <a:r>
              <a:rPr lang="en-US" dirty="0" smtClean="0"/>
              <a:t>Leverage attenuation models to localize users</a:t>
            </a:r>
          </a:p>
          <a:p>
            <a:pPr lvl="1"/>
            <a:r>
              <a:rPr lang="en-US" dirty="0" smtClean="0"/>
              <a:t>Poor performance in a multipath-rich environment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PHY-based</a:t>
            </a:r>
          </a:p>
          <a:p>
            <a:pPr lvl="1"/>
            <a:r>
              <a:rPr lang="en-US" dirty="0" smtClean="0"/>
              <a:t>Exploit raw physical-layer information</a:t>
            </a:r>
          </a:p>
          <a:p>
            <a:pPr lvl="1"/>
            <a:r>
              <a:rPr lang="en-US" dirty="0" smtClean="0"/>
              <a:t>Need special hardware, such as USRP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CSI-based</a:t>
            </a:r>
          </a:p>
          <a:p>
            <a:pPr lvl="1"/>
            <a:r>
              <a:rPr lang="en-US" dirty="0" smtClean="0"/>
              <a:t>Use fine-grained channel state information (attenuation </a:t>
            </a:r>
            <a:r>
              <a:rPr lang="en-US" dirty="0"/>
              <a:t>and phase </a:t>
            </a:r>
            <a:r>
              <a:rPr lang="en-US" dirty="0" smtClean="0"/>
              <a:t>information of OFDM subcarriers)</a:t>
            </a:r>
            <a:endParaRPr lang="en-US" dirty="0"/>
          </a:p>
          <a:p>
            <a:pPr lvl="1"/>
            <a:r>
              <a:rPr lang="en-US" dirty="0" smtClean="0"/>
              <a:t>Can be captured by commodity NICs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7886700" cy="125684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Key Idea: </a:t>
            </a:r>
            <a:br>
              <a:rPr lang="en-US" sz="4000" dirty="0" smtClean="0"/>
            </a:br>
            <a:r>
              <a:rPr lang="en-US" sz="4000" dirty="0" smtClean="0"/>
              <a:t># of People vs. CSI Variance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33550"/>
            <a:ext cx="8974455" cy="20002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3" y="3657600"/>
            <a:ext cx="8814435" cy="19602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39435" y="5745082"/>
            <a:ext cx="7265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More </a:t>
            </a:r>
            <a:r>
              <a:rPr lang="en-US" sz="2800" u="sng" dirty="0" smtClean="0">
                <a:solidFill>
                  <a:schemeClr val="accent2"/>
                </a:solidFill>
              </a:rPr>
              <a:t>mobile</a:t>
            </a:r>
            <a:r>
              <a:rPr lang="en-US" sz="2800" dirty="0" smtClean="0">
                <a:solidFill>
                  <a:schemeClr val="accent2"/>
                </a:solidFill>
              </a:rPr>
              <a:t> users </a:t>
            </a:r>
            <a:r>
              <a:rPr lang="en-US" sz="2800" dirty="0" smtClean="0">
                <a:solidFill>
                  <a:schemeClr val="accent2"/>
                </a:solidFill>
                <a:sym typeface="Wingdings"/>
              </a:rPr>
              <a:t> Higher CSI variation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3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4881563"/>
          </a:xfrm>
        </p:spPr>
        <p:txBody>
          <a:bodyPr/>
          <a:lstStyle/>
          <a:p>
            <a:r>
              <a:rPr lang="en-US" dirty="0" smtClean="0"/>
              <a:t>Each user can be regarded as a </a:t>
            </a:r>
            <a:r>
              <a:rPr lang="en-US" dirty="0" smtClean="0">
                <a:solidFill>
                  <a:schemeClr val="accent5"/>
                </a:solidFill>
              </a:rPr>
              <a:t>virtual antenna</a:t>
            </a:r>
            <a:r>
              <a:rPr lang="en-US" dirty="0" smtClean="0"/>
              <a:t>, which reflects the signal toward Rx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621280"/>
            <a:ext cx="4251230" cy="33688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5326" y="2590800"/>
            <a:ext cx="339708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/>
              <a:t>Y =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static</a:t>
            </a:r>
            <a:r>
              <a:rPr lang="en-US" sz="2800" dirty="0" smtClean="0"/>
              <a:t> +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from_user</a:t>
            </a:r>
            <a:endParaRPr lang="en-US" sz="2800" baseline="-25000" dirty="0" smtClean="0"/>
          </a:p>
          <a:p>
            <a:pPr>
              <a:spcBef>
                <a:spcPts val="600"/>
              </a:spcBef>
            </a:pPr>
            <a:r>
              <a:rPr lang="en-US" sz="2800" baseline="-25000" dirty="0"/>
              <a:t> </a:t>
            </a:r>
            <a:r>
              <a:rPr lang="en-US" sz="2800" baseline="-25000" dirty="0" smtClean="0"/>
              <a:t>    </a:t>
            </a:r>
            <a:r>
              <a:rPr lang="en-US" sz="2800" dirty="0" smtClean="0"/>
              <a:t>= HX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19180" y="3736181"/>
            <a:ext cx="357662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accent2"/>
                </a:solidFill>
              </a:rPr>
              <a:t>H = 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static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+ 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from_user</a:t>
            </a:r>
            <a:endParaRPr lang="en-US" sz="2800" baseline="-25000" dirty="0" smtClean="0">
              <a:solidFill>
                <a:schemeClr val="accent2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= 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static</a:t>
            </a:r>
            <a:r>
              <a:rPr lang="en-US" sz="2800" baseline="-250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 + </a:t>
            </a:r>
            <a:r>
              <a:rPr lang="en-US" sz="2800" dirty="0" smtClean="0">
                <a:solidFill>
                  <a:schemeClr val="accent2"/>
                </a:solidFill>
              </a:rPr>
              <a:t>∑</a:t>
            </a:r>
            <a:r>
              <a:rPr lang="en-US" sz="2800" baseline="-25000" dirty="0" smtClean="0">
                <a:solidFill>
                  <a:schemeClr val="accent2"/>
                </a:solidFill>
              </a:rPr>
              <a:t>u=1..N</a:t>
            </a:r>
            <a:r>
              <a:rPr lang="en-US" sz="2800" dirty="0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smtClean="0">
                <a:solidFill>
                  <a:schemeClr val="accent2"/>
                </a:solidFill>
              </a:rPr>
              <a:t>u</a:t>
            </a:r>
            <a:endParaRPr lang="en-US" sz="2800" baseline="-250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156" y="3736181"/>
            <a:ext cx="53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sym typeface="Wingdings"/>
              </a:rPr>
              <a:t>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45326" y="5253408"/>
            <a:ext cx="3190840" cy="67268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N↑ </a:t>
            </a:r>
            <a:r>
              <a:rPr lang="en-US" sz="2800">
                <a:solidFill>
                  <a:schemeClr val="tx1"/>
                </a:solidFill>
                <a:sym typeface="Wingdings"/>
              </a:rPr>
              <a:t>⟺</a:t>
            </a:r>
            <a:r>
              <a:rPr lang="en-US" sz="280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Var</a:t>
            </a:r>
            <a:r>
              <a:rPr lang="en-US" sz="2800" dirty="0" smtClean="0">
                <a:solidFill>
                  <a:schemeClr val="tx1"/>
                </a:solidFill>
              </a:rPr>
              <a:t>(H)↑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 is difficult?</a:t>
            </a:r>
          </a:p>
          <a:p>
            <a:pPr lvl="1"/>
            <a:r>
              <a:rPr lang="en-US" dirty="0" smtClean="0"/>
              <a:t>Should be resistant to environmental changes</a:t>
            </a:r>
          </a:p>
          <a:p>
            <a:pPr lvl="1"/>
            <a:r>
              <a:rPr lang="en-US" dirty="0" smtClean="0"/>
              <a:t>But sensitive to human motion</a:t>
            </a:r>
          </a:p>
          <a:p>
            <a:endParaRPr lang="en-US" dirty="0" smtClean="0"/>
          </a:p>
          <a:p>
            <a:r>
              <a:rPr lang="en-US" dirty="0" smtClean="0"/>
              <a:t>Need to learn “short-term” CSI variance </a:t>
            </a:r>
          </a:p>
          <a:p>
            <a:pPr lvl="1"/>
            <a:r>
              <a:rPr lang="en-US" dirty="0" smtClean="0"/>
              <a:t>Long-term average variance is helpless when the crowd number changes frequently</a:t>
            </a:r>
          </a:p>
          <a:p>
            <a:pPr lvl="1"/>
            <a:endParaRPr lang="en-US" dirty="0"/>
          </a:p>
          <a:p>
            <a:r>
              <a:rPr lang="en-US" dirty="0" smtClean="0"/>
              <a:t>Problem: How to get short-term variance when the sample size is small?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7246" y="2221468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Percentage of non-zero element in the dilated CSI matrix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8320978" y="2544895"/>
            <a:ext cx="194373" cy="1943877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32157" y="33458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2670" y="5804991"/>
            <a:ext cx="494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 = (|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|- 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)/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max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- </a:t>
            </a:r>
            <a:r>
              <a:rPr lang="en-US" sz="2400" dirty="0" err="1"/>
              <a:t>h</a:t>
            </a:r>
            <a:r>
              <a:rPr lang="en-US" sz="2400" baseline="-25000" dirty="0" err="1"/>
              <a:t>min</a:t>
            </a:r>
            <a:r>
              <a:rPr lang="en-US" sz="2400" dirty="0"/>
              <a:t> </a:t>
            </a:r>
            <a:r>
              <a:rPr lang="en-US" sz="2400" dirty="0" smtClean="0"/>
              <a:t>) * 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4961" y="5250697"/>
            <a:ext cx="518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Normalize |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ij</a:t>
            </a:r>
            <a:r>
              <a:rPr lang="en-US" sz="2800" dirty="0" smtClean="0">
                <a:solidFill>
                  <a:schemeClr val="accent2"/>
                </a:solidFill>
              </a:rPr>
              <a:t>| to (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2800" dirty="0" smtClean="0">
                <a:solidFill>
                  <a:schemeClr val="accent2"/>
                </a:solidFill>
              </a:rPr>
              <a:t>,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max</a:t>
            </a:r>
            <a:r>
              <a:rPr lang="en-US" sz="2800" dirty="0" smtClean="0">
                <a:solidFill>
                  <a:schemeClr val="accent2"/>
                </a:solidFill>
              </a:rPr>
              <a:t>)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6" y="2405242"/>
            <a:ext cx="3174535" cy="245305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1394"/>
              </p:ext>
            </p:extLst>
          </p:nvPr>
        </p:nvGraphicFramePr>
        <p:xfrm>
          <a:off x="4155378" y="2572291"/>
          <a:ext cx="4165600" cy="191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noFill/>
                  </a:tcPr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1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Percentage of non-zero element in the dilated CSI matrix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8320978" y="2544895"/>
            <a:ext cx="194373" cy="1943877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32157" y="334586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2670" y="5804991"/>
            <a:ext cx="494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 = (|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|- 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)/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max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- </a:t>
            </a:r>
            <a:r>
              <a:rPr lang="en-US" sz="2400" dirty="0" err="1"/>
              <a:t>h</a:t>
            </a:r>
            <a:r>
              <a:rPr lang="en-US" sz="2400" baseline="-25000" dirty="0" err="1"/>
              <a:t>min</a:t>
            </a:r>
            <a:r>
              <a:rPr lang="en-US" sz="2400" dirty="0"/>
              <a:t> </a:t>
            </a:r>
            <a:r>
              <a:rPr lang="en-US" sz="2400" dirty="0" smtClean="0"/>
              <a:t>) * 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4961" y="5250697"/>
            <a:ext cx="518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Normalize |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ij</a:t>
            </a:r>
            <a:r>
              <a:rPr lang="en-US" sz="2800" dirty="0" smtClean="0">
                <a:solidFill>
                  <a:schemeClr val="accent2"/>
                </a:solidFill>
              </a:rPr>
              <a:t>| to (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2800" dirty="0" smtClean="0">
                <a:solidFill>
                  <a:schemeClr val="accent2"/>
                </a:solidFill>
              </a:rPr>
              <a:t>,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h</a:t>
            </a:r>
            <a:r>
              <a:rPr lang="en-US" sz="2800" baseline="-25000" dirty="0" err="1" smtClean="0">
                <a:solidFill>
                  <a:schemeClr val="accent2"/>
                </a:solidFill>
              </a:rPr>
              <a:t>max</a:t>
            </a:r>
            <a:r>
              <a:rPr lang="en-US" sz="2800" dirty="0" smtClean="0">
                <a:solidFill>
                  <a:schemeClr val="accent2"/>
                </a:solidFill>
              </a:rPr>
              <a:t>)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7246" y="2221468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6" y="2405242"/>
            <a:ext cx="3174535" cy="245305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00514"/>
              </p:ext>
            </p:extLst>
          </p:nvPr>
        </p:nvGraphicFramePr>
        <p:xfrm>
          <a:off x="4155378" y="2572291"/>
          <a:ext cx="4165600" cy="191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909971" y="36317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800" y="5801380"/>
            <a:ext cx="273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2"/>
                </a:solidFill>
                <a:sym typeface="Wingdings"/>
              </a:rPr>
              <a:t> set M[k][j]=1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304800" y="1295399"/>
            <a:ext cx="8534400" cy="4881563"/>
          </a:xfrm>
        </p:spPr>
        <p:txBody>
          <a:bodyPr>
            <a:normAutofit/>
          </a:bodyPr>
          <a:lstStyle/>
          <a:p>
            <a:r>
              <a:rPr lang="en-US" sz="2800" smtClean="0"/>
              <a:t>Count the percentage </a:t>
            </a:r>
            <a:r>
              <a:rPr lang="en-US" sz="2800" dirty="0" smtClean="0"/>
              <a:t>of </a:t>
            </a:r>
            <a:r>
              <a:rPr lang="en-US" sz="2800" smtClean="0"/>
              <a:t>non-zero elements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53" y="1828800"/>
            <a:ext cx="3174535" cy="245305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243590"/>
              </p:ext>
            </p:extLst>
          </p:nvPr>
        </p:nvGraphicFramePr>
        <p:xfrm>
          <a:off x="4208895" y="1995849"/>
          <a:ext cx="4165600" cy="191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114800"/>
            <a:ext cx="3174535" cy="2453049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199074"/>
              </p:ext>
            </p:extLst>
          </p:nvPr>
        </p:nvGraphicFramePr>
        <p:xfrm>
          <a:off x="4201968" y="4260481"/>
          <a:ext cx="4165600" cy="191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378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5324510" y="568171"/>
            <a:ext cx="3190840" cy="67268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Var</a:t>
            </a:r>
            <a:r>
              <a:rPr lang="en-US" sz="2800" dirty="0" smtClean="0">
                <a:solidFill>
                  <a:schemeClr val="tx1"/>
                </a:solidFill>
              </a:rPr>
              <a:t>(H)</a:t>
            </a:r>
            <a:r>
              <a:rPr lang="en-US" sz="2800" dirty="0">
                <a:solidFill>
                  <a:schemeClr val="tx1"/>
                </a:solidFill>
              </a:rPr>
              <a:t>↑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⟺</a:t>
            </a:r>
            <a:r>
              <a:rPr lang="en-US" sz="2800" dirty="0" smtClean="0">
                <a:solidFill>
                  <a:schemeClr val="tx1"/>
                </a:solidFill>
              </a:rPr>
              <a:t> #(1)↑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 PEM to Number of People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295399"/>
            <a:ext cx="7886700" cy="5426077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fringerprint</a:t>
            </a:r>
            <a:r>
              <a:rPr lang="en-US" dirty="0" smtClean="0"/>
              <a:t> to find the relationship between PEM and people number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use fewer samples (less effort of measurements) to find the fitting curve?</a:t>
            </a:r>
          </a:p>
          <a:p>
            <a:pPr lvl="1"/>
            <a:r>
              <a:rPr lang="en-US" dirty="0" err="1" smtClean="0"/>
              <a:t>Verhulst</a:t>
            </a:r>
            <a:r>
              <a:rPr lang="en-US" dirty="0" smtClean="0"/>
              <a:t> model (check the paper)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19350"/>
            <a:ext cx="3539696" cy="2381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5252" y="3048000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Quasi-monotonous relationship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Device-Free?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ym typeface="Source Sans Pro"/>
              </a:rPr>
              <a:t>Limitation o</a:t>
            </a:r>
            <a:r>
              <a:rPr lang="en-US" altLang="zh-TW" dirty="0">
                <a:sym typeface="Source Sans Pro"/>
              </a:rPr>
              <a:t>f</a:t>
            </a:r>
            <a:r>
              <a:rPr lang="zh-TW" altLang="en-US" dirty="0">
                <a:sym typeface="Source Sans Pro"/>
              </a:rPr>
              <a:t> </a:t>
            </a:r>
            <a:r>
              <a:rPr lang="en-US" altLang="zh-TW" dirty="0">
                <a:sym typeface="Source Sans Pro"/>
              </a:rPr>
              <a:t>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0540">
              <a:spcBef>
                <a:spcPts val="0"/>
              </a:spcBef>
            </a:pPr>
            <a:r>
              <a:rPr lang="en-US" sz="2800" dirty="0"/>
              <a:t>Privacy </a:t>
            </a:r>
            <a:r>
              <a:rPr lang="en-US" sz="2800" dirty="0" smtClean="0"/>
              <a:t>issues</a:t>
            </a: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510540">
              <a:spcBef>
                <a:spcPts val="0"/>
              </a:spcBef>
            </a:pPr>
            <a:r>
              <a:rPr lang="en-US" altLang="zh-TW" sz="2800" dirty="0"/>
              <a:t>Line of </a:t>
            </a:r>
            <a:r>
              <a:rPr lang="en-US" altLang="zh-TW" sz="2800" dirty="0" smtClean="0"/>
              <a:t>sight limitation</a:t>
            </a:r>
            <a:endParaRPr lang="en-US" sz="2800" dirty="0"/>
          </a:p>
          <a:p>
            <a:pPr marL="167640" indent="0">
              <a:spcBef>
                <a:spcPts val="0"/>
              </a:spcBef>
              <a:buNone/>
            </a:pPr>
            <a:endParaRPr lang="en-US" sz="2800" dirty="0"/>
          </a:p>
          <a:p>
            <a:pPr marL="510540">
              <a:spcBef>
                <a:spcPts val="0"/>
              </a:spcBef>
            </a:pPr>
            <a:r>
              <a:rPr lang="en-US" altLang="zh-TW" sz="2800" dirty="0" smtClean="0"/>
              <a:t>Lighting requirement</a:t>
            </a: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mtClean="0">
                <a:sym typeface="Source Sans Pro"/>
              </a:rPr>
              <a:pPr algn="r">
                <a:buSzPct val="25000"/>
              </a:pPr>
              <a:t>6</a:t>
            </a:fld>
            <a:endParaRPr lang="en-US" dirty="0">
              <a:sym typeface="Source Sans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92679" y="3787365"/>
            <a:ext cx="3231642" cy="3224403"/>
            <a:chOff x="3873850" y="4938594"/>
            <a:chExt cx="3231642" cy="3224403"/>
          </a:xfrm>
        </p:grpSpPr>
        <p:pic>
          <p:nvPicPr>
            <p:cNvPr id="214" name="Shape 2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34875" y="5211400"/>
              <a:ext cx="2674525" cy="164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73850" y="4938594"/>
              <a:ext cx="3231642" cy="32244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Shape 218"/>
          <p:cNvGrpSpPr/>
          <p:nvPr/>
        </p:nvGrpSpPr>
        <p:grpSpPr>
          <a:xfrm>
            <a:off x="5361497" y="2432596"/>
            <a:ext cx="3231642" cy="3224403"/>
            <a:chOff x="7225537" y="3117950"/>
            <a:chExt cx="3810000" cy="3810000"/>
          </a:xfrm>
        </p:grpSpPr>
        <p:pic>
          <p:nvPicPr>
            <p:cNvPr id="219" name="Shape 2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68125" y="3697475"/>
              <a:ext cx="3524825" cy="265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Shape 2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25537" y="3117950"/>
              <a:ext cx="3810000" cy="3810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929387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ym typeface="Source Sans Pro"/>
              </a:rPr>
              <a:t>Limitation of </a:t>
            </a:r>
            <a:r>
              <a:rPr lang="en-US" altLang="zh-TW" dirty="0">
                <a:sym typeface="Source Sans Pro"/>
              </a:rPr>
              <a:t>Wearable</a:t>
            </a:r>
            <a:r>
              <a:rPr lang="zh-TW" altLang="en-US" dirty="0">
                <a:sym typeface="Source Sans Pro"/>
              </a:rPr>
              <a:t> </a:t>
            </a:r>
            <a:r>
              <a:rPr lang="en-US" altLang="zh-TW" dirty="0">
                <a:sym typeface="Source Sans Pro"/>
              </a:rPr>
              <a:t>Devices</a:t>
            </a:r>
            <a:endParaRPr lang="en-US" dirty="0">
              <a:sym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Inconvenient</a:t>
            </a:r>
          </a:p>
          <a:p>
            <a:endParaRPr lang="en-US" dirty="0"/>
          </a:p>
          <a:p>
            <a:r>
              <a:rPr lang="en-US" sz="2800" dirty="0" smtClean="0"/>
              <a:t>High deployment cost</a:t>
            </a:r>
          </a:p>
          <a:p>
            <a:endParaRPr lang="en-US" sz="2800" dirty="0"/>
          </a:p>
          <a:p>
            <a:r>
              <a:rPr lang="en-US" sz="2800" dirty="0" smtClean="0"/>
              <a:t>Feedback overhead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mtClean="0">
                <a:sym typeface="Source Sans Pro"/>
              </a:rPr>
              <a:pPr algn="r">
                <a:buSzPct val="25000"/>
              </a:pPr>
              <a:t>7</a:t>
            </a:fld>
            <a:endParaRPr lang="en-US" dirty="0">
              <a:sym typeface="Source Sans Pro"/>
            </a:endParaRPr>
          </a:p>
        </p:txBody>
      </p:sp>
      <p:grpSp>
        <p:nvGrpSpPr>
          <p:cNvPr id="230" name="Shape 230"/>
          <p:cNvGrpSpPr/>
          <p:nvPr/>
        </p:nvGrpSpPr>
        <p:grpSpPr>
          <a:xfrm>
            <a:off x="4571937" y="2658540"/>
            <a:ext cx="3403092" cy="3502532"/>
            <a:chOff x="6971300" y="3637287"/>
            <a:chExt cx="3810000" cy="3810000"/>
          </a:xfrm>
        </p:grpSpPr>
        <p:pic>
          <p:nvPicPr>
            <p:cNvPr id="231" name="Shape 2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50812" y="4007025"/>
              <a:ext cx="2850974" cy="285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71300" y="3637287"/>
              <a:ext cx="3810000" cy="3810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92119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Device-Free </a:t>
            </a:r>
            <a:r>
              <a:rPr lang="en-US" dirty="0" err="1" smtClean="0"/>
              <a:t>MobileHCI</a:t>
            </a:r>
            <a:r>
              <a:rPr lang="en-US" dirty="0" smtClean="0"/>
              <a:t> Apps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87" y="1289958"/>
            <a:ext cx="2684327" cy="1509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7" y="278044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[MobiCom’13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9528" y="446688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[MobiCom’15]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6403" y="1783315"/>
            <a:ext cx="364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3">
                    <a:lumMod val="75000"/>
                  </a:schemeClr>
                </a:solidFill>
              </a:rPr>
              <a:t>Gesture recognition</a:t>
            </a:r>
            <a:endParaRPr lang="en-US" sz="28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2732" y="3374364"/>
            <a:ext cx="225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3">
                    <a:lumMod val="75000"/>
                  </a:schemeClr>
                </a:solidFill>
              </a:rPr>
              <a:t>Handwriting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6403" y="52837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Keystroke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7" y="4960440"/>
            <a:ext cx="2684327" cy="1431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497533" y="6377389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[Mobicom’15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13965"/>
          <a:stretch/>
        </p:blipFill>
        <p:spPr>
          <a:xfrm>
            <a:off x="1039587" y="3178416"/>
            <a:ext cx="2684327" cy="1322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16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Device-Free HealthCare Apps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9198" y="281525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[NSDI’14]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6" y="3301272"/>
            <a:ext cx="2684328" cy="1426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88657" y="4711816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[CHI’15</a:t>
            </a:r>
            <a:r>
              <a:rPr lang="en-US" smtClean="0"/>
              <a:t>, MobiCom’16]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06786" y="1881289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Fall detection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786" y="3227403"/>
            <a:ext cx="447109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Breathing and heart-rate</a:t>
            </a:r>
          </a:p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monitoring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Emotion detection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786" y="5430738"/>
            <a:ext cx="4286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Sleep Apnea Diagnosis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654"/>
          <a:stretch/>
        </p:blipFill>
        <p:spPr>
          <a:xfrm>
            <a:off x="1084565" y="5127172"/>
            <a:ext cx="2688336" cy="1339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11172" y="644241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[MobiSys’15]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08" y="1255376"/>
            <a:ext cx="2688336" cy="1595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6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7025</TotalTime>
  <Words>1440</Words>
  <Application>Microsoft Macintosh PowerPoint</Application>
  <PresentationFormat>On-screen Show (4:3)</PresentationFormat>
  <Paragraphs>450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AppleSymbols</vt:lpstr>
      <vt:lpstr>Calibri</vt:lpstr>
      <vt:lpstr>Calibri Light</vt:lpstr>
      <vt:lpstr>Century Gothic</vt:lpstr>
      <vt:lpstr>Gill Sans</vt:lpstr>
      <vt:lpstr>Gill Sans SemiBold</vt:lpstr>
      <vt:lpstr>Microsoft JhengHei</vt:lpstr>
      <vt:lpstr>Source Sans Pro</vt:lpstr>
      <vt:lpstr>Wingdings</vt:lpstr>
      <vt:lpstr>新細明體</vt:lpstr>
      <vt:lpstr>Arial</vt:lpstr>
      <vt:lpstr>Office Theme</vt:lpstr>
      <vt:lpstr>Wireless Communication Systems @CS.NCTU</vt:lpstr>
      <vt:lpstr>Traditionally, wireless signals are used for …</vt:lpstr>
      <vt:lpstr>Now, we have internet of Things</vt:lpstr>
      <vt:lpstr>Can we use wireless signals to create  human-centric applications, not just for data communication?</vt:lpstr>
      <vt:lpstr>Why Device-Free?</vt:lpstr>
      <vt:lpstr>Limitation of Cameras</vt:lpstr>
      <vt:lpstr>Limitation of Wearable Devices</vt:lpstr>
      <vt:lpstr>Device-Free MobileHCI Apps</vt:lpstr>
      <vt:lpstr>Device-Free HealthCare Apps</vt:lpstr>
      <vt:lpstr>WiSee Device-free gesture recognition  using wireless signals [MobiCom’13]  Qifan Pu, Sidhant Gupta, Shyam Gollakota, Shwetak Patel  University of Washington</vt:lpstr>
      <vt:lpstr>Idea: Doppler shift </vt:lpstr>
      <vt:lpstr>Doppler Effect Caused by Human Mobility</vt:lpstr>
      <vt:lpstr>Is it that Simple?</vt:lpstr>
      <vt:lpstr>How to Identify Small Shift even in Wideband Channels?</vt:lpstr>
      <vt:lpstr>Large FFT</vt:lpstr>
      <vt:lpstr>How Large is FFT Required?</vt:lpstr>
      <vt:lpstr>Capturing Movement via Large FFT</vt:lpstr>
      <vt:lpstr>Capturing over Time</vt:lpstr>
      <vt:lpstr>Detection by Classification</vt:lpstr>
      <vt:lpstr>Classification</vt:lpstr>
      <vt:lpstr>Practical Issue</vt:lpstr>
      <vt:lpstr>Performance – Accuracy</vt:lpstr>
      <vt:lpstr>Performance – False Detection</vt:lpstr>
      <vt:lpstr>Concluding Remark</vt:lpstr>
      <vt:lpstr>EchoTag Infrastructure-free indoor localization tagging [MobiCom’15]  Yu-Chih Tung and Kang Shin  University of Michigan, Ann Arbor  </vt:lpstr>
      <vt:lpstr>What is Location Tagging?</vt:lpstr>
      <vt:lpstr>What is Location Tagging?</vt:lpstr>
      <vt:lpstr>What is Location Tagging?</vt:lpstr>
      <vt:lpstr>Existing Solutions</vt:lpstr>
      <vt:lpstr>Existing Solutions</vt:lpstr>
      <vt:lpstr>EchoTag</vt:lpstr>
      <vt:lpstr>How to Use EchoTag?</vt:lpstr>
      <vt:lpstr>EchoTag </vt:lpstr>
      <vt:lpstr>Sound Fingerprint</vt:lpstr>
      <vt:lpstr>Sound Fingerprint – Example</vt:lpstr>
      <vt:lpstr>Volumn Control</vt:lpstr>
      <vt:lpstr>Classification</vt:lpstr>
      <vt:lpstr>Sensing Optimization</vt:lpstr>
      <vt:lpstr>FCC Electronic Frog Eye: Counting Crowd Using WiFi [INFOCOM’14]  Wei Xi, Jizhong Zhao, Xiang-Yang Li, Kun Zhao, Shaojie Tang, Xue Liu, Zhiping Jiang Xi’an Jiaotong University, Tsinghua University, Illinois Institute of Technology, Temple University, McGill University</vt:lpstr>
      <vt:lpstr>People Counting </vt:lpstr>
      <vt:lpstr>Device-free RF-based Counting</vt:lpstr>
      <vt:lpstr>Key Idea:  # of People vs. CSI Variance</vt:lpstr>
      <vt:lpstr>Why?</vt:lpstr>
      <vt:lpstr>Challenge</vt:lpstr>
      <vt:lpstr>PEM</vt:lpstr>
      <vt:lpstr>PEM</vt:lpstr>
      <vt:lpstr>PEM</vt:lpstr>
      <vt:lpstr>Map PEM to Number of People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Microsoft Office User</dc:creator>
  <cp:lastModifiedBy>Microsoft Office User</cp:lastModifiedBy>
  <cp:revision>2479</cp:revision>
  <cp:lastPrinted>2016-11-02T16:07:01Z</cp:lastPrinted>
  <dcterms:created xsi:type="dcterms:W3CDTF">2016-05-20T14:57:22Z</dcterms:created>
  <dcterms:modified xsi:type="dcterms:W3CDTF">2016-11-02T16:08:00Z</dcterms:modified>
</cp:coreProperties>
</file>